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drawings/drawing1.xml" ContentType="application/vnd.openxmlformats-officedocument.drawingml.chartshapes+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0"/>
  </p:notesMasterIdLst>
  <p:handoutMasterIdLst>
    <p:handoutMasterId r:id="rId71"/>
  </p:handoutMasterIdLst>
  <p:sldIdLst>
    <p:sldId id="550" r:id="rId5"/>
    <p:sldId id="421" r:id="rId6"/>
    <p:sldId id="422" r:id="rId7"/>
    <p:sldId id="423" r:id="rId8"/>
    <p:sldId id="551" r:id="rId9"/>
    <p:sldId id="430" r:id="rId10"/>
    <p:sldId id="429" r:id="rId11"/>
    <p:sldId id="554" r:id="rId12"/>
    <p:sldId id="553" r:id="rId13"/>
    <p:sldId id="433" r:id="rId14"/>
    <p:sldId id="387" r:id="rId15"/>
    <p:sldId id="395" r:id="rId16"/>
    <p:sldId id="404" r:id="rId17"/>
    <p:sldId id="420" r:id="rId18"/>
    <p:sldId id="434" r:id="rId19"/>
    <p:sldId id="555" r:id="rId20"/>
    <p:sldId id="577" r:id="rId21"/>
    <p:sldId id="440" r:id="rId22"/>
    <p:sldId id="439" r:id="rId23"/>
    <p:sldId id="441" r:id="rId24"/>
    <p:sldId id="442" r:id="rId25"/>
    <p:sldId id="443" r:id="rId26"/>
    <p:sldId id="444" r:id="rId27"/>
    <p:sldId id="506" r:id="rId28"/>
    <p:sldId id="507" r:id="rId29"/>
    <p:sldId id="453" r:id="rId30"/>
    <p:sldId id="596" r:id="rId31"/>
    <p:sldId id="572" r:id="rId32"/>
    <p:sldId id="586" r:id="rId33"/>
    <p:sldId id="587" r:id="rId34"/>
    <p:sldId id="588" r:id="rId35"/>
    <p:sldId id="589" r:id="rId36"/>
    <p:sldId id="590" r:id="rId37"/>
    <p:sldId id="595" r:id="rId38"/>
    <p:sldId id="457" r:id="rId39"/>
    <p:sldId id="591" r:id="rId40"/>
    <p:sldId id="556" r:id="rId41"/>
    <p:sldId id="509" r:id="rId42"/>
    <p:sldId id="462" r:id="rId43"/>
    <p:sldId id="465" r:id="rId44"/>
    <p:sldId id="559" r:id="rId45"/>
    <p:sldId id="474" r:id="rId46"/>
    <p:sldId id="562" r:id="rId47"/>
    <p:sldId id="585" r:id="rId48"/>
    <p:sldId id="535" r:id="rId49"/>
    <p:sldId id="573" r:id="rId50"/>
    <p:sldId id="574" r:id="rId51"/>
    <p:sldId id="575" r:id="rId52"/>
    <p:sldId id="592" r:id="rId53"/>
    <p:sldId id="594" r:id="rId54"/>
    <p:sldId id="487" r:id="rId55"/>
    <p:sldId id="593" r:id="rId56"/>
    <p:sldId id="498" r:id="rId57"/>
    <p:sldId id="526" r:id="rId58"/>
    <p:sldId id="537" r:id="rId59"/>
    <p:sldId id="565" r:id="rId60"/>
    <p:sldId id="566" r:id="rId61"/>
    <p:sldId id="568" r:id="rId62"/>
    <p:sldId id="545" r:id="rId63"/>
    <p:sldId id="581" r:id="rId64"/>
    <p:sldId id="546" r:id="rId65"/>
    <p:sldId id="580" r:id="rId66"/>
    <p:sldId id="582" r:id="rId67"/>
    <p:sldId id="548" r:id="rId68"/>
    <p:sldId id="414" r:id="rId69"/>
  </p:sldIdLst>
  <p:sldSz cx="9144000" cy="5715000" type="screen16x10"/>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gnaro, Melissa" initials="SM" lastIdx="3" clrIdx="0"/>
  <p:cmAuthor id="1" name="Ailes, Lauren" initials="L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0" autoAdjust="0"/>
    <p:restoredTop sz="94637" autoAdjust="0"/>
  </p:normalViewPr>
  <p:slideViewPr>
    <p:cSldViewPr snapToGrid="0" snapToObjects="1">
      <p:cViewPr varScale="1">
        <p:scale>
          <a:sx n="116" d="100"/>
          <a:sy n="116" d="100"/>
        </p:scale>
        <p:origin x="-710" y="-77"/>
      </p:cViewPr>
      <p:guideLst>
        <p:guide orient="horz" pos="1800"/>
        <p:guide pos="2880"/>
      </p:guideLst>
    </p:cSldViewPr>
  </p:slideViewPr>
  <p:outlineViewPr>
    <p:cViewPr>
      <p:scale>
        <a:sx n="33" d="100"/>
        <a:sy n="33" d="100"/>
      </p:scale>
      <p:origin x="0" y="1850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18.xml.rels><?xml version="1.0" encoding="UTF-8" standalone="yes"?>
<Relationships xmlns="http://schemas.openxmlformats.org/package/2006/relationships"><Relationship Id="rId1" Type="http://schemas.openxmlformats.org/officeDocument/2006/relationships/oleObject" Target="file:///C:\Users\rhong\AppData\Local\Microsoft\Windows\Temporary%20Internet%20Files\Content.Outlook\DOB14GV9\Book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rhong\AppData\Local\Microsoft\Windows\Temporary%20Internet%20Files\Content.Outlook\DOB14GV9\Book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1.xml.rels><?xml version="1.0" encoding="UTF-8" standalone="yes"?>
<Relationships xmlns="http://schemas.openxmlformats.org/package/2006/relationships"><Relationship Id="rId1" Type="http://schemas.openxmlformats.org/officeDocument/2006/relationships/oleObject" Target="file:///C:\Users\lailes\AppData\Local\Microsoft\Windows\Temporary%20Internet%20Files\Content.Outlook\TEFI7H0J\FY16%20PB%20of%20FY17%20Breakout.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Arial"/>
                <a:ea typeface="Arial"/>
                <a:cs typeface="Arial"/>
              </a:defRPr>
            </a:pPr>
            <a:r>
              <a:rPr lang="en-US" sz="1800" dirty="0" smtClean="0"/>
              <a:t>Classes</a:t>
            </a:r>
            <a:r>
              <a:rPr lang="en-US" sz="1800" baseline="0" dirty="0" smtClean="0"/>
              <a:t> </a:t>
            </a:r>
            <a:r>
              <a:rPr lang="en-US" sz="1800" dirty="0" smtClean="0"/>
              <a:t>Filed on a Monthly Basis</a:t>
            </a:r>
            <a:endParaRPr lang="en-US" sz="1800" dirty="0"/>
          </a:p>
        </c:rich>
      </c:tx>
      <c:layout>
        <c:manualLayout>
          <c:xMode val="edge"/>
          <c:yMode val="edge"/>
          <c:x val="0.37108679191406363"/>
          <c:y val="2.5676753107892181E-2"/>
        </c:manualLayout>
      </c:layout>
      <c:overlay val="0"/>
      <c:spPr>
        <a:noFill/>
        <a:ln w="25400">
          <a:noFill/>
        </a:ln>
      </c:spPr>
    </c:title>
    <c:autoTitleDeleted val="0"/>
    <c:plotArea>
      <c:layout>
        <c:manualLayout>
          <c:layoutTarget val="inner"/>
          <c:xMode val="edge"/>
          <c:yMode val="edge"/>
          <c:x val="8.3071346712256716E-2"/>
          <c:y val="0.13784276965379327"/>
          <c:w val="0.90118587945458684"/>
          <c:h val="0.62003374578177728"/>
        </c:manualLayout>
      </c:layout>
      <c:lineChart>
        <c:grouping val="standard"/>
        <c:varyColors val="0"/>
        <c:ser>
          <c:idx val="14"/>
          <c:order val="0"/>
          <c:tx>
            <c:strRef>
              <c:f>'Trademark Yearly (Monthly)'!$D$60</c:f>
              <c:strCache>
                <c:ptCount val="1"/>
                <c:pt idx="0">
                  <c:v>FY 2011</c:v>
                </c:pt>
              </c:strCache>
            </c:strRef>
          </c:tx>
          <c:spPr>
            <a:ln>
              <a:solidFill>
                <a:srgbClr val="6B2F75"/>
              </a:solidFill>
            </a:ln>
          </c:spPr>
          <c:marker>
            <c:spPr>
              <a:solidFill>
                <a:srgbClr val="6B2F75"/>
              </a:solidFill>
              <a:ln>
                <a:noFill/>
              </a:ln>
            </c:spPr>
          </c:marker>
          <c:cat>
            <c:strRef>
              <c:f>'Trademark Yearly (Monthly)'!$B$61:$B$72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'Trademark Yearly (Monthly)'!$D$61:$D$72</c:f>
              <c:numCache>
                <c:formatCode>#,##0_);[Red]\(#,##0\)</c:formatCode>
                <c:ptCount val="12"/>
                <c:pt idx="0">
                  <c:v>30961</c:v>
                </c:pt>
                <c:pt idx="1">
                  <c:v>30164.999999999996</c:v>
                </c:pt>
                <c:pt idx="2">
                  <c:v>29063.999999999996</c:v>
                </c:pt>
                <c:pt idx="3">
                  <c:v>29088</c:v>
                </c:pt>
                <c:pt idx="4">
                  <c:v>31029</c:v>
                </c:pt>
                <c:pt idx="5">
                  <c:v>38757</c:v>
                </c:pt>
                <c:pt idx="6">
                  <c:v>35049</c:v>
                </c:pt>
                <c:pt idx="7">
                  <c:v>33548</c:v>
                </c:pt>
                <c:pt idx="8">
                  <c:v>36426</c:v>
                </c:pt>
                <c:pt idx="9">
                  <c:v>33506</c:v>
                </c:pt>
                <c:pt idx="10">
                  <c:v>36591.000000000007</c:v>
                </c:pt>
                <c:pt idx="11">
                  <c:v>34482.999999999993</c:v>
                </c:pt>
              </c:numCache>
            </c:numRef>
          </c:val>
          <c:smooth val="0"/>
        </c:ser>
        <c:ser>
          <c:idx val="16"/>
          <c:order val="1"/>
          <c:tx>
            <c:strRef>
              <c:f>'Trademark Yearly (Monthly)'!$F$60</c:f>
              <c:strCache>
                <c:ptCount val="1"/>
                <c:pt idx="0">
                  <c:v>FY 2012</c:v>
                </c:pt>
              </c:strCache>
            </c:strRef>
          </c:tx>
          <c:spPr>
            <a:ln>
              <a:solidFill>
                <a:srgbClr val="88A620"/>
              </a:solidFill>
            </a:ln>
          </c:spPr>
          <c:marker>
            <c:symbol val="circle"/>
            <c:size val="7"/>
            <c:spPr>
              <a:solidFill>
                <a:srgbClr val="88A620"/>
              </a:solidFill>
              <a:ln>
                <a:noFill/>
              </a:ln>
            </c:spPr>
          </c:marker>
          <c:cat>
            <c:strRef>
              <c:f>'Trademark Yearly (Monthly)'!$B$61:$B$72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'Trademark Yearly (Monthly)'!$F$61:$F$72</c:f>
              <c:numCache>
                <c:formatCode>#,##0_);[Red]\(#,##0\)</c:formatCode>
                <c:ptCount val="12"/>
                <c:pt idx="0">
                  <c:v>32512</c:v>
                </c:pt>
                <c:pt idx="1">
                  <c:v>31973.999999999996</c:v>
                </c:pt>
                <c:pt idx="2">
                  <c:v>32721.000000000007</c:v>
                </c:pt>
                <c:pt idx="3">
                  <c:v>31030</c:v>
                </c:pt>
                <c:pt idx="4">
                  <c:v>35113</c:v>
                </c:pt>
                <c:pt idx="5">
                  <c:v>38665</c:v>
                </c:pt>
                <c:pt idx="6">
                  <c:v>36287</c:v>
                </c:pt>
                <c:pt idx="7">
                  <c:v>37556.999999999993</c:v>
                </c:pt>
                <c:pt idx="8">
                  <c:v>33695.000000000015</c:v>
                </c:pt>
                <c:pt idx="9">
                  <c:v>35931.000000000007</c:v>
                </c:pt>
                <c:pt idx="10">
                  <c:v>37234</c:v>
                </c:pt>
                <c:pt idx="11">
                  <c:v>32306.999999999985</c:v>
                </c:pt>
              </c:numCache>
            </c:numRef>
          </c:val>
          <c:smooth val="0"/>
        </c:ser>
        <c:ser>
          <c:idx val="0"/>
          <c:order val="2"/>
          <c:tx>
            <c:strRef>
              <c:f>'Trademark Yearly (Monthly)'!$H$60</c:f>
              <c:strCache>
                <c:ptCount val="1"/>
                <c:pt idx="0">
                  <c:v>FY 2013</c:v>
                </c:pt>
              </c:strCache>
            </c:strRef>
          </c:tx>
          <c:spPr>
            <a:ln>
              <a:solidFill>
                <a:srgbClr val="AC2B37"/>
              </a:solidFill>
            </a:ln>
          </c:spPr>
          <c:marker>
            <c:symbol val="diamond"/>
            <c:size val="7"/>
            <c:spPr>
              <a:solidFill>
                <a:srgbClr val="AC2B37"/>
              </a:solidFill>
              <a:ln>
                <a:noFill/>
              </a:ln>
            </c:spPr>
          </c:marker>
          <c:cat>
            <c:strRef>
              <c:f>'Trademark Yearly (Monthly)'!$B$61:$B$72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'Trademark Yearly (Monthly)'!$H$61:$H$72</c:f>
              <c:numCache>
                <c:formatCode>#,##0_);[Red]\(#,##0\)</c:formatCode>
                <c:ptCount val="12"/>
                <c:pt idx="0">
                  <c:v>36878.999999999993</c:v>
                </c:pt>
                <c:pt idx="1">
                  <c:v>33005</c:v>
                </c:pt>
                <c:pt idx="2">
                  <c:v>30248.000000000004</c:v>
                </c:pt>
                <c:pt idx="3">
                  <c:v>35288</c:v>
                </c:pt>
                <c:pt idx="4">
                  <c:v>35005</c:v>
                </c:pt>
                <c:pt idx="5">
                  <c:v>37738</c:v>
                </c:pt>
                <c:pt idx="6">
                  <c:v>37881.999999999985</c:v>
                </c:pt>
                <c:pt idx="7">
                  <c:v>39464</c:v>
                </c:pt>
                <c:pt idx="8">
                  <c:v>35558</c:v>
                </c:pt>
                <c:pt idx="9">
                  <c:v>37448</c:v>
                </c:pt>
                <c:pt idx="10">
                  <c:v>39307</c:v>
                </c:pt>
                <c:pt idx="11">
                  <c:v>35832.307560000001</c:v>
                </c:pt>
              </c:numCache>
            </c:numRef>
          </c:val>
          <c:smooth val="0"/>
        </c:ser>
        <c:ser>
          <c:idx val="1"/>
          <c:order val="3"/>
          <c:tx>
            <c:strRef>
              <c:f>'Trademark Yearly (Monthly)'!$J$60</c:f>
              <c:strCache>
                <c:ptCount val="1"/>
                <c:pt idx="0">
                  <c:v>FY 2014</c:v>
                </c:pt>
              </c:strCache>
            </c:strRef>
          </c:tx>
          <c:spPr>
            <a:ln>
              <a:solidFill>
                <a:srgbClr val="004C97">
                  <a:lumMod val="60000"/>
                  <a:lumOff val="40000"/>
                </a:srgbClr>
              </a:solidFill>
            </a:ln>
          </c:spPr>
          <c:marker>
            <c:symbol val="square"/>
            <c:size val="7"/>
            <c:spPr>
              <a:solidFill>
                <a:srgbClr val="004C97">
                  <a:lumMod val="60000"/>
                  <a:lumOff val="40000"/>
                </a:srgbClr>
              </a:solidFill>
              <a:ln>
                <a:noFill/>
              </a:ln>
            </c:spPr>
          </c:marker>
          <c:cat>
            <c:strRef>
              <c:f>'Trademark Yearly (Monthly)'!$B$61:$B$72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'Trademark Yearly (Monthly)'!$J$61:$J$72</c:f>
              <c:numCache>
                <c:formatCode>#,##0_);[Red]\(#,##0\)</c:formatCode>
                <c:ptCount val="12"/>
                <c:pt idx="0">
                  <c:v>38883.000000000007</c:v>
                </c:pt>
                <c:pt idx="1">
                  <c:v>33955</c:v>
                </c:pt>
                <c:pt idx="2">
                  <c:v>33285.000000000007</c:v>
                </c:pt>
                <c:pt idx="3">
                  <c:v>34527</c:v>
                </c:pt>
                <c:pt idx="4">
                  <c:v>36180.999999999993</c:v>
                </c:pt>
                <c:pt idx="5">
                  <c:v>40228</c:v>
                </c:pt>
                <c:pt idx="6">
                  <c:v>40699.999999999964</c:v>
                </c:pt>
                <c:pt idx="7">
                  <c:v>39505</c:v>
                </c:pt>
                <c:pt idx="8">
                  <c:v>37842.999999999971</c:v>
                </c:pt>
                <c:pt idx="9">
                  <c:v>42044.000000000007</c:v>
                </c:pt>
                <c:pt idx="10">
                  <c:v>38642.000000000044</c:v>
                </c:pt>
                <c:pt idx="11">
                  <c:v>39224</c:v>
                </c:pt>
              </c:numCache>
            </c:numRef>
          </c:val>
          <c:smooth val="0"/>
        </c:ser>
        <c:ser>
          <c:idx val="2"/>
          <c:order val="4"/>
          <c:tx>
            <c:strRef>
              <c:f>'Trademark Yearly (Monthly)'!$L$60</c:f>
              <c:strCache>
                <c:ptCount val="1"/>
                <c:pt idx="0">
                  <c:v>FY 2015</c:v>
                </c:pt>
              </c:strCache>
            </c:strRef>
          </c:tx>
          <c:spPr>
            <a:ln>
              <a:solidFill>
                <a:srgbClr val="C88242"/>
              </a:solidFill>
            </a:ln>
          </c:spPr>
          <c:marker>
            <c:symbol val="triangle"/>
            <c:size val="7"/>
            <c:spPr>
              <a:solidFill>
                <a:srgbClr val="C88242"/>
              </a:solidFill>
              <a:ln>
                <a:solidFill>
                  <a:srgbClr val="C88242">
                    <a:lumMod val="75000"/>
                  </a:srgbClr>
                </a:solidFill>
              </a:ln>
            </c:spPr>
          </c:marker>
          <c:cat>
            <c:strRef>
              <c:f>'Trademark Yearly (Monthly)'!$B$61:$B$72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'Trademark Yearly (Monthly)'!$L$61:$L$72</c:f>
              <c:numCache>
                <c:formatCode>#,##0_);[Red]\(#,##0\)</c:formatCode>
                <c:ptCount val="12"/>
                <c:pt idx="0">
                  <c:v>41887.000000000015</c:v>
                </c:pt>
                <c:pt idx="1">
                  <c:v>36104.999999999985</c:v>
                </c:pt>
                <c:pt idx="2">
                  <c:v>36429.999999999993</c:v>
                </c:pt>
                <c:pt idx="3">
                  <c:v>36763.999999999985</c:v>
                </c:pt>
                <c:pt idx="4">
                  <c:v>40497</c:v>
                </c:pt>
                <c:pt idx="5">
                  <c:v>46257.999999999993</c:v>
                </c:pt>
                <c:pt idx="6">
                  <c:v>45493.000000000007</c:v>
                </c:pt>
                <c:pt idx="7">
                  <c:v>41948</c:v>
                </c:pt>
                <c:pt idx="8">
                  <c:v>46533.000000000007</c:v>
                </c:pt>
                <c:pt idx="9">
                  <c:v>45656</c:v>
                </c:pt>
                <c:pt idx="10">
                  <c:v>43147.999999999993</c:v>
                </c:pt>
              </c:numCache>
            </c:numRef>
          </c:val>
          <c:smooth val="0"/>
        </c:ser>
        <c:dLbls>
          <c:showLegendKey val="0"/>
          <c:showVal val="0"/>
          <c:showCatName val="0"/>
          <c:showSerName val="0"/>
          <c:showPercent val="0"/>
          <c:showBubbleSize val="0"/>
        </c:dLbls>
        <c:marker val="1"/>
        <c:smooth val="0"/>
        <c:axId val="221640192"/>
        <c:axId val="221642112"/>
      </c:lineChart>
      <c:catAx>
        <c:axId val="221640192"/>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950" b="0" i="0" u="none" strike="noStrike" baseline="0">
                <a:solidFill>
                  <a:srgbClr val="000000"/>
                </a:solidFill>
                <a:latin typeface="Arial"/>
                <a:ea typeface="Arial"/>
                <a:cs typeface="Arial"/>
              </a:defRPr>
            </a:pPr>
            <a:endParaRPr lang="en-US"/>
          </a:p>
        </c:txPr>
        <c:crossAx val="221642112"/>
        <c:crosses val="autoZero"/>
        <c:auto val="1"/>
        <c:lblAlgn val="ctr"/>
        <c:lblOffset val="100"/>
        <c:tickLblSkip val="1"/>
        <c:tickMarkSkip val="1"/>
        <c:noMultiLvlLbl val="0"/>
      </c:catAx>
      <c:valAx>
        <c:axId val="221642112"/>
        <c:scaling>
          <c:orientation val="minMax"/>
          <c:min val="24000"/>
        </c:scaling>
        <c:delete val="0"/>
        <c:axPos val="l"/>
        <c:majorGridlines>
          <c:spPr>
            <a:ln w="3175">
              <a:solidFill>
                <a:srgbClr val="000000"/>
              </a:solidFill>
              <a:prstDash val="solid"/>
            </a:ln>
          </c:spPr>
        </c:majorGridlines>
        <c:numFmt formatCode="#,##0_);[Red]\(#,##0\)"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221640192"/>
        <c:crosses val="autoZero"/>
        <c:crossBetween val="between"/>
      </c:valAx>
      <c:spPr>
        <a:solidFill>
          <a:srgbClr val="FFFFFF"/>
        </a:solidFill>
        <a:ln w="12700">
          <a:noFill/>
          <a:prstDash val="solid"/>
        </a:ln>
      </c:spPr>
    </c:plotArea>
    <c:legend>
      <c:legendPos val="b"/>
      <c:layout>
        <c:manualLayout>
          <c:xMode val="edge"/>
          <c:yMode val="edge"/>
          <c:x val="0.11822639823817351"/>
          <c:y val="0.90098183006094201"/>
          <c:w val="0.82498162438783806"/>
          <c:h val="6.940397443655838E-2"/>
        </c:manualLayout>
      </c:layout>
      <c:overlay val="0"/>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spPr>
    <a:noFill/>
    <a:ln w="3175">
      <a:noFill/>
      <a:prstDash val="solid"/>
    </a:ln>
  </c:spPr>
  <c:txPr>
    <a:bodyPr/>
    <a:lstStyle/>
    <a:p>
      <a:pPr>
        <a:defRPr sz="950" b="0" i="0" u="none" strike="noStrike" baseline="0">
          <a:solidFill>
            <a:srgbClr val="000000"/>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5671787629807142"/>
          <c:y val="0.135869565217391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Sheet1!$K$50</c:f>
              <c:strCache>
                <c:ptCount val="1"/>
                <c:pt idx="0">
                  <c:v>FY 2015</c:v>
                </c:pt>
              </c:strCache>
            </c:strRef>
          </c:tx>
          <c:dLbls>
            <c:dLbl>
              <c:idx val="0"/>
              <c:layout>
                <c:manualLayout>
                  <c:x val="3.8743438320209975E-2"/>
                  <c:y val="-3.8412802566345876E-2"/>
                </c:manualLayout>
              </c:layout>
              <c:tx>
                <c:rich>
                  <a:bodyPr/>
                  <a:lstStyle/>
                  <a:p>
                    <a:pPr>
                      <a:defRPr>
                        <a:solidFill>
                          <a:sysClr val="windowText" lastClr="000000"/>
                        </a:solidFill>
                      </a:defRPr>
                    </a:pPr>
                    <a:r>
                      <a:rPr lang="en-US">
                        <a:solidFill>
                          <a:sysClr val="windowText" lastClr="000000"/>
                        </a:solidFill>
                      </a:rPr>
                      <a:t>Maintaining Exclusive</a:t>
                    </a:r>
                    <a:r>
                      <a:rPr lang="en-US" baseline="0">
                        <a:solidFill>
                          <a:sysClr val="windowText" lastClr="000000"/>
                        </a:solidFill>
                      </a:rPr>
                      <a:t> Rights</a:t>
                    </a:r>
                    <a:endParaRPr lang="en-US">
                      <a:solidFill>
                        <a:sysClr val="windowText" lastClr="000000"/>
                      </a:solidFill>
                    </a:endParaRPr>
                  </a:p>
                  <a:p>
                    <a:pPr>
                      <a:defRPr>
                        <a:solidFill>
                          <a:sysClr val="windowText" lastClr="000000"/>
                        </a:solidFill>
                      </a:defRPr>
                    </a:pPr>
                    <a:r>
                      <a:rPr lang="en-US">
                        <a:solidFill>
                          <a:sysClr val="windowText" lastClr="000000"/>
                        </a:solidFill>
                      </a:rPr>
                      <a:t> $63.8M</a:t>
                    </a:r>
                  </a:p>
                  <a:p>
                    <a:pPr>
                      <a:defRPr>
                        <a:solidFill>
                          <a:sysClr val="windowText" lastClr="000000"/>
                        </a:solidFill>
                      </a:defRPr>
                    </a:pPr>
                    <a:r>
                      <a:rPr lang="en-US">
                        <a:solidFill>
                          <a:sysClr val="windowText" lastClr="000000"/>
                        </a:solidFill>
                      </a:rPr>
                      <a:t>23.4% </a:t>
                    </a:r>
                  </a:p>
                </c:rich>
              </c:tx>
              <c:spPr/>
              <c:showLegendKey val="0"/>
              <c:showVal val="1"/>
              <c:showCatName val="0"/>
              <c:showSerName val="0"/>
              <c:showPercent val="0"/>
              <c:showBubbleSize val="0"/>
            </c:dLbl>
            <c:dLbl>
              <c:idx val="1"/>
              <c:layout>
                <c:manualLayout>
                  <c:x val="0.22608315264939707"/>
                  <c:y val="-0.28435134466887291"/>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$208.9</a:t>
                    </a:r>
                    <a:r>
                      <a:rPr lang="en-US" baseline="0">
                        <a:solidFill>
                          <a:schemeClr val="bg1"/>
                        </a:solidFill>
                      </a:rPr>
                      <a:t>M</a:t>
                    </a:r>
                  </a:p>
                  <a:p>
                    <a:pPr>
                      <a:defRPr>
                        <a:solidFill>
                          <a:schemeClr val="bg1"/>
                        </a:solidFill>
                      </a:defRPr>
                    </a:pPr>
                    <a:r>
                      <a:rPr lang="en-US" baseline="0">
                        <a:solidFill>
                          <a:schemeClr val="bg1"/>
                        </a:solidFill>
                      </a:rPr>
                      <a:t>76.6%</a:t>
                    </a:r>
                    <a:r>
                      <a:rPr lang="en-US">
                        <a:solidFill>
                          <a:schemeClr val="bg1"/>
                        </a:solidFill>
                      </a:rPr>
                      <a:t> </a:t>
                    </a:r>
                  </a:p>
                </c:rich>
              </c:tx>
              <c:spPr/>
              <c:showLegendKey val="0"/>
              <c:showVal val="1"/>
              <c:showCatName val="0"/>
              <c:showSerName val="0"/>
              <c:showPercent val="0"/>
              <c:showBubbleSize val="0"/>
            </c:dLbl>
            <c:showLegendKey val="0"/>
            <c:showVal val="1"/>
            <c:showCatName val="0"/>
            <c:showSerName val="0"/>
            <c:showPercent val="0"/>
            <c:showBubbleSize val="0"/>
            <c:showLeaderLines val="1"/>
          </c:dLbls>
          <c:cat>
            <c:strRef>
              <c:f>Sheet1!$H$45:$H$46</c:f>
              <c:strCache>
                <c:ptCount val="2"/>
                <c:pt idx="0">
                  <c:v>Trademark Trial and Appeal Board</c:v>
                </c:pt>
                <c:pt idx="1">
                  <c:v>Other Trademark Fees</c:v>
                </c:pt>
              </c:strCache>
            </c:strRef>
          </c:cat>
          <c:val>
            <c:numRef>
              <c:f>Sheet1!$K$51:$K$52</c:f>
              <c:numCache>
                <c:formatCode>_("$"* #,##0_);_("$"* \(#,##0\);_("$"* "-"_);_(@_)</c:formatCode>
                <c:ptCount val="2"/>
                <c:pt idx="0">
                  <c:v>63757100</c:v>
                </c:pt>
                <c:pt idx="1">
                  <c:v>208879571.12449127</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0530555555555555"/>
          <c:y val="0.1296296296296296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Sheet1!$I$56</c:f>
              <c:strCache>
                <c:ptCount val="1"/>
                <c:pt idx="0">
                  <c:v>FY 2013</c:v>
                </c:pt>
              </c:strCache>
            </c:strRef>
          </c:tx>
          <c:dLbls>
            <c:dLbl>
              <c:idx val="0"/>
              <c:layout>
                <c:manualLayout>
                  <c:x val="0.12229418197725285"/>
                  <c:y val="-1.5264654418197725E-2"/>
                </c:manualLayout>
              </c:layout>
              <c:tx>
                <c:rich>
                  <a:bodyPr/>
                  <a:lstStyle/>
                  <a:p>
                    <a:pPr>
                      <a:defRPr>
                        <a:solidFill>
                          <a:sysClr val="windowText" lastClr="000000"/>
                        </a:solidFill>
                      </a:defRPr>
                    </a:pPr>
                    <a:r>
                      <a:rPr lang="en-US">
                        <a:solidFill>
                          <a:sysClr val="windowText" lastClr="000000"/>
                        </a:solidFill>
                      </a:rPr>
                      <a:t>Intent to</a:t>
                    </a:r>
                    <a:r>
                      <a:rPr lang="en-US" baseline="0">
                        <a:solidFill>
                          <a:sysClr val="windowText" lastClr="000000"/>
                        </a:solidFill>
                      </a:rPr>
                      <a:t> Use</a:t>
                    </a:r>
                    <a:endParaRPr lang="en-US">
                      <a:solidFill>
                        <a:sysClr val="windowText" lastClr="000000"/>
                      </a:solidFill>
                    </a:endParaRPr>
                  </a:p>
                  <a:p>
                    <a:pPr>
                      <a:defRPr>
                        <a:solidFill>
                          <a:sysClr val="windowText" lastClr="000000"/>
                        </a:solidFill>
                      </a:defRPr>
                    </a:pPr>
                    <a:r>
                      <a:rPr lang="en-US">
                        <a:solidFill>
                          <a:sysClr val="windowText" lastClr="000000"/>
                        </a:solidFill>
                      </a:rPr>
                      <a:t> $44.0M</a:t>
                    </a:r>
                  </a:p>
                  <a:p>
                    <a:pPr>
                      <a:defRPr>
                        <a:solidFill>
                          <a:sysClr val="windowText" lastClr="000000"/>
                        </a:solidFill>
                      </a:defRPr>
                    </a:pPr>
                    <a:r>
                      <a:rPr lang="en-US">
                        <a:solidFill>
                          <a:sysClr val="windowText" lastClr="000000"/>
                        </a:solidFill>
                      </a:rPr>
                      <a:t>16.7% </a:t>
                    </a:r>
                  </a:p>
                </c:rich>
              </c:tx>
              <c:spPr/>
              <c:showLegendKey val="0"/>
              <c:showVal val="1"/>
              <c:showCatName val="0"/>
              <c:showSerName val="0"/>
              <c:showPercent val="0"/>
              <c:showBubbleSize val="0"/>
            </c:dLbl>
            <c:dLbl>
              <c:idx val="1"/>
              <c:layout>
                <c:manualLayout>
                  <c:x val="0.18127638936437293"/>
                  <c:y val="-0.29560644819759851"/>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$219.7</a:t>
                    </a:r>
                    <a:r>
                      <a:rPr lang="en-US" baseline="0">
                        <a:solidFill>
                          <a:schemeClr val="bg1"/>
                        </a:solidFill>
                      </a:rPr>
                      <a:t>M</a:t>
                    </a:r>
                  </a:p>
                  <a:p>
                    <a:pPr>
                      <a:defRPr>
                        <a:solidFill>
                          <a:schemeClr val="bg1"/>
                        </a:solidFill>
                      </a:defRPr>
                    </a:pPr>
                    <a:r>
                      <a:rPr lang="en-US" baseline="0">
                        <a:solidFill>
                          <a:schemeClr val="bg1"/>
                        </a:solidFill>
                      </a:rPr>
                      <a:t>83.3%</a:t>
                    </a:r>
                    <a:r>
                      <a:rPr lang="en-US">
                        <a:solidFill>
                          <a:schemeClr val="bg1"/>
                        </a:solidFill>
                      </a:rPr>
                      <a:t> </a:t>
                    </a:r>
                  </a:p>
                </c:rich>
              </c:tx>
              <c:spPr/>
              <c:showLegendKey val="0"/>
              <c:showVal val="1"/>
              <c:showCatName val="0"/>
              <c:showSerName val="0"/>
              <c:showPercent val="0"/>
              <c:showBubbleSize val="0"/>
            </c:dLbl>
            <c:showLegendKey val="0"/>
            <c:showVal val="1"/>
            <c:showCatName val="0"/>
            <c:showSerName val="0"/>
            <c:showPercent val="0"/>
            <c:showBubbleSize val="0"/>
            <c:showLeaderLines val="1"/>
          </c:dLbls>
          <c:cat>
            <c:strRef>
              <c:f>Sheet1!$H$57:$H$58</c:f>
              <c:strCache>
                <c:ptCount val="2"/>
                <c:pt idx="0">
                  <c:v>Intent to Use/Use Fees</c:v>
                </c:pt>
                <c:pt idx="1">
                  <c:v>Other Trademark Fees</c:v>
                </c:pt>
              </c:strCache>
            </c:strRef>
          </c:cat>
          <c:val>
            <c:numRef>
              <c:f>Sheet1!$I$57:$I$58</c:f>
              <c:numCache>
                <c:formatCode>_("$"* #,##0_);_("$"* \(#,##0\);_("$"* "-"_);_(@_)</c:formatCode>
                <c:ptCount val="2"/>
                <c:pt idx="0">
                  <c:v>43990000</c:v>
                </c:pt>
                <c:pt idx="1">
                  <c:v>219660402.7245678</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Sheet1!$J$56</c:f>
              <c:strCache>
                <c:ptCount val="1"/>
                <c:pt idx="0">
                  <c:v>FY 2014</c:v>
                </c:pt>
              </c:strCache>
            </c:strRef>
          </c:tx>
          <c:dLbls>
            <c:dLbl>
              <c:idx val="0"/>
              <c:layout>
                <c:manualLayout>
                  <c:x val="0.17917593860550041"/>
                  <c:y val="9.4638758923250507E-2"/>
                </c:manualLayout>
              </c:layout>
              <c:tx>
                <c:rich>
                  <a:bodyPr/>
                  <a:lstStyle/>
                  <a:p>
                    <a:pPr>
                      <a:defRPr>
                        <a:solidFill>
                          <a:sysClr val="windowText" lastClr="000000"/>
                        </a:solidFill>
                      </a:defRPr>
                    </a:pPr>
                    <a:r>
                      <a:rPr lang="en-US">
                        <a:solidFill>
                          <a:sysClr val="windowText" lastClr="000000"/>
                        </a:solidFill>
                      </a:rPr>
                      <a:t>Intent to Use</a:t>
                    </a:r>
                  </a:p>
                  <a:p>
                    <a:pPr>
                      <a:defRPr>
                        <a:solidFill>
                          <a:sysClr val="windowText" lastClr="000000"/>
                        </a:solidFill>
                      </a:defRPr>
                    </a:pPr>
                    <a:r>
                      <a:rPr lang="en-US">
                        <a:solidFill>
                          <a:sysClr val="windowText" lastClr="000000"/>
                        </a:solidFill>
                      </a:rPr>
                      <a:t> $43.6M</a:t>
                    </a:r>
                  </a:p>
                  <a:p>
                    <a:pPr>
                      <a:defRPr>
                        <a:solidFill>
                          <a:sysClr val="windowText" lastClr="000000"/>
                        </a:solidFill>
                      </a:defRPr>
                    </a:pPr>
                    <a:r>
                      <a:rPr lang="en-US">
                        <a:solidFill>
                          <a:sysClr val="windowText" lastClr="000000"/>
                        </a:solidFill>
                      </a:rPr>
                      <a:t>15.8% </a:t>
                    </a:r>
                  </a:p>
                </c:rich>
              </c:tx>
              <c:spPr/>
              <c:showLegendKey val="0"/>
              <c:showVal val="1"/>
              <c:showCatName val="0"/>
              <c:showSerName val="0"/>
              <c:showPercent val="0"/>
              <c:showBubbleSize val="0"/>
            </c:dLbl>
            <c:dLbl>
              <c:idx val="1"/>
              <c:layout>
                <c:manualLayout>
                  <c:x val="0.17197687245616036"/>
                  <c:y val="-0.29207479047003182"/>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$232.1</a:t>
                    </a:r>
                    <a:r>
                      <a:rPr lang="en-US" baseline="0">
                        <a:solidFill>
                          <a:schemeClr val="bg1"/>
                        </a:solidFill>
                      </a:rPr>
                      <a:t>M</a:t>
                    </a:r>
                  </a:p>
                  <a:p>
                    <a:pPr>
                      <a:defRPr>
                        <a:solidFill>
                          <a:schemeClr val="bg1"/>
                        </a:solidFill>
                      </a:defRPr>
                    </a:pPr>
                    <a:r>
                      <a:rPr lang="en-US" baseline="0">
                        <a:solidFill>
                          <a:schemeClr val="bg1"/>
                        </a:solidFill>
                      </a:rPr>
                      <a:t>84.2%</a:t>
                    </a:r>
                    <a:r>
                      <a:rPr lang="en-US">
                        <a:solidFill>
                          <a:schemeClr val="bg1"/>
                        </a:solidFill>
                      </a:rPr>
                      <a:t> </a:t>
                    </a:r>
                  </a:p>
                </c:rich>
              </c:tx>
              <c:spPr/>
              <c:showLegendKey val="0"/>
              <c:showVal val="1"/>
              <c:showCatName val="0"/>
              <c:showSerName val="0"/>
              <c:showPercent val="0"/>
              <c:showBubbleSize val="0"/>
            </c:dLbl>
            <c:showLegendKey val="0"/>
            <c:showVal val="1"/>
            <c:showCatName val="0"/>
            <c:showSerName val="0"/>
            <c:showPercent val="0"/>
            <c:showBubbleSize val="0"/>
            <c:showLeaderLines val="1"/>
          </c:dLbls>
          <c:cat>
            <c:strRef>
              <c:f>Sheet1!$H$57:$H$58</c:f>
              <c:strCache>
                <c:ptCount val="2"/>
                <c:pt idx="0">
                  <c:v>Intent to Use/Use Fees</c:v>
                </c:pt>
                <c:pt idx="1">
                  <c:v>Other Trademark Fees</c:v>
                </c:pt>
              </c:strCache>
            </c:strRef>
          </c:cat>
          <c:val>
            <c:numRef>
              <c:f>Sheet1!$J$57:$J$58</c:f>
              <c:numCache>
                <c:formatCode>_("$"* #,##0_);_("$"* \(#,##0\);_("$"* "-"_);_(@_)</c:formatCode>
                <c:ptCount val="2"/>
                <c:pt idx="0">
                  <c:v>43565550</c:v>
                </c:pt>
                <c:pt idx="1">
                  <c:v>232117473.22385848</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Sheet1!$K$56</c:f>
              <c:strCache>
                <c:ptCount val="1"/>
                <c:pt idx="0">
                  <c:v>FY 2015</c:v>
                </c:pt>
              </c:strCache>
            </c:strRef>
          </c:tx>
          <c:dLbls>
            <c:dLbl>
              <c:idx val="0"/>
              <c:layout>
                <c:manualLayout>
                  <c:x val="3.8743438320209975E-2"/>
                  <c:y val="-3.8412802566345876E-2"/>
                </c:manualLayout>
              </c:layout>
              <c:tx>
                <c:rich>
                  <a:bodyPr/>
                  <a:lstStyle/>
                  <a:p>
                    <a:pPr>
                      <a:defRPr>
                        <a:solidFill>
                          <a:sysClr val="windowText" lastClr="000000"/>
                        </a:solidFill>
                      </a:defRPr>
                    </a:pPr>
                    <a:r>
                      <a:rPr lang="en-US">
                        <a:solidFill>
                          <a:sysClr val="windowText" lastClr="000000"/>
                        </a:solidFill>
                      </a:rPr>
                      <a:t>Intent to Use</a:t>
                    </a:r>
                  </a:p>
                  <a:p>
                    <a:pPr>
                      <a:defRPr>
                        <a:solidFill>
                          <a:sysClr val="windowText" lastClr="000000"/>
                        </a:solidFill>
                      </a:defRPr>
                    </a:pPr>
                    <a:r>
                      <a:rPr lang="en-US">
                        <a:solidFill>
                          <a:sysClr val="windowText" lastClr="000000"/>
                        </a:solidFill>
                      </a:rPr>
                      <a:t> $45.5M</a:t>
                    </a:r>
                  </a:p>
                  <a:p>
                    <a:pPr>
                      <a:defRPr>
                        <a:solidFill>
                          <a:sysClr val="windowText" lastClr="000000"/>
                        </a:solidFill>
                      </a:defRPr>
                    </a:pPr>
                    <a:r>
                      <a:rPr lang="en-US">
                        <a:solidFill>
                          <a:sysClr val="windowText" lastClr="000000"/>
                        </a:solidFill>
                      </a:rPr>
                      <a:t>16.7% </a:t>
                    </a:r>
                  </a:p>
                </c:rich>
              </c:tx>
              <c:spPr/>
              <c:showLegendKey val="0"/>
              <c:showVal val="1"/>
              <c:showCatName val="0"/>
              <c:showSerName val="0"/>
              <c:showPercent val="0"/>
              <c:showBubbleSize val="0"/>
            </c:dLbl>
            <c:dLbl>
              <c:idx val="1"/>
              <c:layout>
                <c:manualLayout>
                  <c:x val="0.17777397390543573"/>
                  <c:y val="-0.32964119974133665"/>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$227.1</a:t>
                    </a:r>
                    <a:r>
                      <a:rPr lang="en-US" baseline="0">
                        <a:solidFill>
                          <a:schemeClr val="bg1"/>
                        </a:solidFill>
                      </a:rPr>
                      <a:t>M</a:t>
                    </a:r>
                  </a:p>
                  <a:p>
                    <a:pPr>
                      <a:defRPr>
                        <a:solidFill>
                          <a:schemeClr val="bg1"/>
                        </a:solidFill>
                      </a:defRPr>
                    </a:pPr>
                    <a:r>
                      <a:rPr lang="en-US" baseline="0">
                        <a:solidFill>
                          <a:schemeClr val="bg1"/>
                        </a:solidFill>
                      </a:rPr>
                      <a:t>83.3%</a:t>
                    </a:r>
                    <a:r>
                      <a:rPr lang="en-US">
                        <a:solidFill>
                          <a:schemeClr val="bg1"/>
                        </a:solidFill>
                      </a:rPr>
                      <a:t> </a:t>
                    </a:r>
                  </a:p>
                </c:rich>
              </c:tx>
              <c:spPr/>
              <c:showLegendKey val="0"/>
              <c:showVal val="1"/>
              <c:showCatName val="0"/>
              <c:showSerName val="0"/>
              <c:showPercent val="0"/>
              <c:showBubbleSize val="0"/>
            </c:dLbl>
            <c:showLegendKey val="0"/>
            <c:showVal val="1"/>
            <c:showCatName val="0"/>
            <c:showSerName val="0"/>
            <c:showPercent val="0"/>
            <c:showBubbleSize val="0"/>
            <c:showLeaderLines val="1"/>
          </c:dLbls>
          <c:cat>
            <c:strRef>
              <c:f>Sheet1!$H$57:$H$58</c:f>
              <c:strCache>
                <c:ptCount val="2"/>
                <c:pt idx="0">
                  <c:v>Intent to Use/Use Fees</c:v>
                </c:pt>
                <c:pt idx="1">
                  <c:v>Other Trademark Fees</c:v>
                </c:pt>
              </c:strCache>
            </c:strRef>
          </c:cat>
          <c:val>
            <c:numRef>
              <c:f>Sheet1!$K$57:$K$58</c:f>
              <c:numCache>
                <c:formatCode>_("$"* #,##0_);_("$"* \(#,##0\);_("$"* "-"_);_(@_)</c:formatCode>
                <c:ptCount val="2"/>
                <c:pt idx="0">
                  <c:v>45524050</c:v>
                </c:pt>
                <c:pt idx="1">
                  <c:v>227112621.12449127</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141666666666667"/>
          <c:y val="0.13466183574879226"/>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Sheet1!$I$44</c:f>
              <c:strCache>
                <c:ptCount val="1"/>
                <c:pt idx="0">
                  <c:v>FY 2013</c:v>
                </c:pt>
              </c:strCache>
            </c:strRef>
          </c:tx>
          <c:dLbls>
            <c:dLbl>
              <c:idx val="0"/>
              <c:layout>
                <c:manualLayout>
                  <c:x val="0.24173862642169738"/>
                  <c:y val="3.5057438472364866E-2"/>
                </c:manualLayout>
              </c:layout>
              <c:tx>
                <c:rich>
                  <a:bodyPr/>
                  <a:lstStyle/>
                  <a:p>
                    <a:pPr>
                      <a:defRPr>
                        <a:solidFill>
                          <a:sysClr val="windowText" lastClr="000000"/>
                        </a:solidFill>
                      </a:defRPr>
                    </a:pPr>
                    <a:r>
                      <a:rPr lang="en-US">
                        <a:solidFill>
                          <a:sysClr val="windowText" lastClr="000000"/>
                        </a:solidFill>
                      </a:rPr>
                      <a:t>TTAB</a:t>
                    </a:r>
                  </a:p>
                  <a:p>
                    <a:pPr>
                      <a:defRPr>
                        <a:solidFill>
                          <a:sysClr val="windowText" lastClr="000000"/>
                        </a:solidFill>
                      </a:defRPr>
                    </a:pPr>
                    <a:r>
                      <a:rPr lang="en-US">
                        <a:solidFill>
                          <a:sysClr val="windowText" lastClr="000000"/>
                        </a:solidFill>
                      </a:rPr>
                      <a:t> $3.6M</a:t>
                    </a:r>
                  </a:p>
                  <a:p>
                    <a:pPr>
                      <a:defRPr>
                        <a:solidFill>
                          <a:sysClr val="windowText" lastClr="000000"/>
                        </a:solidFill>
                      </a:defRPr>
                    </a:pPr>
                    <a:r>
                      <a:rPr lang="en-US">
                        <a:solidFill>
                          <a:sysClr val="windowText" lastClr="000000"/>
                        </a:solidFill>
                      </a:rPr>
                      <a:t>1.3% </a:t>
                    </a:r>
                  </a:p>
                </c:rich>
              </c:tx>
              <c:spPr/>
              <c:showLegendKey val="0"/>
              <c:showVal val="1"/>
              <c:showCatName val="0"/>
              <c:showSerName val="0"/>
              <c:showPercent val="0"/>
              <c:showBubbleSize val="0"/>
            </c:dLbl>
            <c:dLbl>
              <c:idx val="1"/>
              <c:layout>
                <c:manualLayout>
                  <c:x val="0.12825699912510935"/>
                  <c:y val="-0.32781256736023939"/>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$260.2</a:t>
                    </a:r>
                    <a:r>
                      <a:rPr lang="en-US" baseline="0">
                        <a:solidFill>
                          <a:schemeClr val="bg1"/>
                        </a:solidFill>
                      </a:rPr>
                      <a:t>M</a:t>
                    </a:r>
                  </a:p>
                  <a:p>
                    <a:pPr>
                      <a:defRPr>
                        <a:solidFill>
                          <a:schemeClr val="bg1"/>
                        </a:solidFill>
                      </a:defRPr>
                    </a:pPr>
                    <a:r>
                      <a:rPr lang="en-US" baseline="0">
                        <a:solidFill>
                          <a:schemeClr val="bg1"/>
                        </a:solidFill>
                      </a:rPr>
                      <a:t>98.7%</a:t>
                    </a:r>
                    <a:r>
                      <a:rPr lang="en-US">
                        <a:solidFill>
                          <a:schemeClr val="bg1"/>
                        </a:solidFill>
                      </a:rPr>
                      <a:t> </a:t>
                    </a:r>
                  </a:p>
                </c:rich>
              </c:tx>
              <c:spPr/>
              <c:showLegendKey val="0"/>
              <c:showVal val="1"/>
              <c:showCatName val="0"/>
              <c:showSerName val="0"/>
              <c:showPercent val="0"/>
              <c:showBubbleSize val="0"/>
            </c:dLbl>
            <c:showLegendKey val="0"/>
            <c:showVal val="1"/>
            <c:showCatName val="0"/>
            <c:showSerName val="0"/>
            <c:showPercent val="0"/>
            <c:showBubbleSize val="0"/>
            <c:showLeaderLines val="1"/>
          </c:dLbls>
          <c:cat>
            <c:strRef>
              <c:f>Sheet1!$H$45:$H$46</c:f>
              <c:strCache>
                <c:ptCount val="2"/>
                <c:pt idx="0">
                  <c:v>Trademark Trial and Appeal Board</c:v>
                </c:pt>
                <c:pt idx="1">
                  <c:v>Other Trademark Fees</c:v>
                </c:pt>
              </c:strCache>
            </c:strRef>
          </c:cat>
          <c:val>
            <c:numRef>
              <c:f>Sheet1!$I$45:$I$46</c:f>
              <c:numCache>
                <c:formatCode>_("$"* #,##0_);_("$"* \(#,##0\);_("$"* "-"_);_(@_)</c:formatCode>
                <c:ptCount val="2"/>
                <c:pt idx="0">
                  <c:v>3461300</c:v>
                </c:pt>
                <c:pt idx="1">
                  <c:v>260189102.7245678</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962489063867019"/>
          <c:y val="0.13083735909822866"/>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Sheet1!$J$44</c:f>
              <c:strCache>
                <c:ptCount val="1"/>
                <c:pt idx="0">
                  <c:v>FY 2014</c:v>
                </c:pt>
              </c:strCache>
            </c:strRef>
          </c:tx>
          <c:dLbls>
            <c:dLbl>
              <c:idx val="0"/>
              <c:layout>
                <c:manualLayout>
                  <c:x val="5.2849518810148731E-2"/>
                  <c:y val="-1.6069775698327564E-2"/>
                </c:manualLayout>
              </c:layout>
              <c:tx>
                <c:rich>
                  <a:bodyPr/>
                  <a:lstStyle/>
                  <a:p>
                    <a:pPr>
                      <a:defRPr>
                        <a:solidFill>
                          <a:sysClr val="windowText" lastClr="000000"/>
                        </a:solidFill>
                      </a:defRPr>
                    </a:pPr>
                    <a:r>
                      <a:rPr lang="en-US">
                        <a:solidFill>
                          <a:sysClr val="windowText" lastClr="000000"/>
                        </a:solidFill>
                      </a:rPr>
                      <a:t>TTAB</a:t>
                    </a:r>
                  </a:p>
                  <a:p>
                    <a:pPr>
                      <a:defRPr>
                        <a:solidFill>
                          <a:sysClr val="windowText" lastClr="000000"/>
                        </a:solidFill>
                      </a:defRPr>
                    </a:pPr>
                    <a:r>
                      <a:rPr lang="en-US">
                        <a:solidFill>
                          <a:sysClr val="windowText" lastClr="000000"/>
                        </a:solidFill>
                      </a:rPr>
                      <a:t> $3.8M</a:t>
                    </a:r>
                  </a:p>
                  <a:p>
                    <a:pPr>
                      <a:defRPr>
                        <a:solidFill>
                          <a:sysClr val="windowText" lastClr="000000"/>
                        </a:solidFill>
                      </a:defRPr>
                    </a:pPr>
                    <a:r>
                      <a:rPr lang="en-US">
                        <a:solidFill>
                          <a:sysClr val="windowText" lastClr="000000"/>
                        </a:solidFill>
                      </a:rPr>
                      <a:t>1.4% </a:t>
                    </a:r>
                  </a:p>
                </c:rich>
              </c:tx>
              <c:spPr/>
              <c:showLegendKey val="0"/>
              <c:showVal val="1"/>
              <c:showCatName val="0"/>
              <c:showSerName val="0"/>
              <c:showPercent val="0"/>
              <c:showBubbleSize val="0"/>
            </c:dLbl>
            <c:dLbl>
              <c:idx val="1"/>
              <c:layout>
                <c:manualLayout>
                  <c:x val="0.13936811023622048"/>
                  <c:y val="-0.29690570834442798"/>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$271.9</a:t>
                    </a:r>
                    <a:r>
                      <a:rPr lang="en-US" baseline="0">
                        <a:solidFill>
                          <a:schemeClr val="bg1"/>
                        </a:solidFill>
                      </a:rPr>
                      <a:t>M</a:t>
                    </a:r>
                  </a:p>
                  <a:p>
                    <a:pPr>
                      <a:defRPr>
                        <a:solidFill>
                          <a:schemeClr val="bg1"/>
                        </a:solidFill>
                      </a:defRPr>
                    </a:pPr>
                    <a:r>
                      <a:rPr lang="en-US" baseline="0">
                        <a:solidFill>
                          <a:schemeClr val="bg1"/>
                        </a:solidFill>
                      </a:rPr>
                      <a:t>98.6%</a:t>
                    </a:r>
                    <a:r>
                      <a:rPr lang="en-US">
                        <a:solidFill>
                          <a:schemeClr val="bg1"/>
                        </a:solidFill>
                      </a:rPr>
                      <a:t> </a:t>
                    </a:r>
                  </a:p>
                </c:rich>
              </c:tx>
              <c:spPr/>
              <c:showLegendKey val="0"/>
              <c:showVal val="1"/>
              <c:showCatName val="0"/>
              <c:showSerName val="0"/>
              <c:showPercent val="0"/>
              <c:showBubbleSize val="0"/>
            </c:dLbl>
            <c:showLegendKey val="0"/>
            <c:showVal val="1"/>
            <c:showCatName val="0"/>
            <c:showSerName val="0"/>
            <c:showPercent val="0"/>
            <c:showBubbleSize val="0"/>
            <c:showLeaderLines val="1"/>
          </c:dLbls>
          <c:cat>
            <c:strRef>
              <c:f>Sheet1!$H$45:$H$46</c:f>
              <c:strCache>
                <c:ptCount val="2"/>
                <c:pt idx="0">
                  <c:v>Trademark Trial and Appeal Board</c:v>
                </c:pt>
                <c:pt idx="1">
                  <c:v>Other Trademark Fees</c:v>
                </c:pt>
              </c:strCache>
            </c:strRef>
          </c:cat>
          <c:val>
            <c:numRef>
              <c:f>Sheet1!$J$45:$J$46</c:f>
              <c:numCache>
                <c:formatCode>_("$"* #,##0_);_("$"* \(#,##0\);_("$"* "-"_);_(@_)</c:formatCode>
                <c:ptCount val="2"/>
                <c:pt idx="0">
                  <c:v>3768400</c:v>
                </c:pt>
                <c:pt idx="1">
                  <c:v>271914623.22385848</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Sheet1!$K$44</c:f>
              <c:strCache>
                <c:ptCount val="1"/>
                <c:pt idx="0">
                  <c:v>FY 2015</c:v>
                </c:pt>
              </c:strCache>
            </c:strRef>
          </c:tx>
          <c:dLbls>
            <c:dLbl>
              <c:idx val="0"/>
              <c:layout>
                <c:manualLayout>
                  <c:x val="0.19173862642169728"/>
                  <c:y val="-6.0053951589384659E-3"/>
                </c:manualLayout>
              </c:layout>
              <c:tx>
                <c:rich>
                  <a:bodyPr/>
                  <a:lstStyle/>
                  <a:p>
                    <a:pPr>
                      <a:defRPr>
                        <a:solidFill>
                          <a:sysClr val="windowText" lastClr="000000"/>
                        </a:solidFill>
                      </a:defRPr>
                    </a:pPr>
                    <a:r>
                      <a:rPr lang="en-US">
                        <a:solidFill>
                          <a:sysClr val="windowText" lastClr="000000"/>
                        </a:solidFill>
                      </a:rPr>
                      <a:t>TTAB</a:t>
                    </a:r>
                  </a:p>
                  <a:p>
                    <a:pPr>
                      <a:defRPr>
                        <a:solidFill>
                          <a:sysClr val="windowText" lastClr="000000"/>
                        </a:solidFill>
                      </a:defRPr>
                    </a:pPr>
                    <a:r>
                      <a:rPr lang="en-US">
                        <a:solidFill>
                          <a:sysClr val="windowText" lastClr="000000"/>
                        </a:solidFill>
                      </a:rPr>
                      <a:t> $3.4M</a:t>
                    </a:r>
                  </a:p>
                  <a:p>
                    <a:pPr>
                      <a:defRPr>
                        <a:solidFill>
                          <a:sysClr val="windowText" lastClr="000000"/>
                        </a:solidFill>
                      </a:defRPr>
                    </a:pPr>
                    <a:r>
                      <a:rPr lang="en-US">
                        <a:solidFill>
                          <a:sysClr val="windowText" lastClr="000000"/>
                        </a:solidFill>
                      </a:rPr>
                      <a:t>1.7% </a:t>
                    </a:r>
                  </a:p>
                </c:rich>
              </c:tx>
              <c:spPr/>
              <c:showLegendKey val="0"/>
              <c:showVal val="1"/>
              <c:showCatName val="0"/>
              <c:showSerName val="0"/>
              <c:showPercent val="0"/>
              <c:showBubbleSize val="0"/>
            </c:dLbl>
            <c:dLbl>
              <c:idx val="1"/>
              <c:layout>
                <c:manualLayout>
                  <c:x val="0.14214588801399825"/>
                  <c:y val="-0.31454458138384878"/>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$268.9</a:t>
                    </a:r>
                    <a:r>
                      <a:rPr lang="en-US" baseline="0">
                        <a:solidFill>
                          <a:schemeClr val="bg1"/>
                        </a:solidFill>
                      </a:rPr>
                      <a:t>M</a:t>
                    </a:r>
                  </a:p>
                  <a:p>
                    <a:pPr>
                      <a:defRPr>
                        <a:solidFill>
                          <a:schemeClr val="bg1"/>
                        </a:solidFill>
                      </a:defRPr>
                    </a:pPr>
                    <a:r>
                      <a:rPr lang="en-US" baseline="0">
                        <a:solidFill>
                          <a:schemeClr val="bg1"/>
                        </a:solidFill>
                      </a:rPr>
                      <a:t>98.6%</a:t>
                    </a:r>
                    <a:r>
                      <a:rPr lang="en-US">
                        <a:solidFill>
                          <a:schemeClr val="bg1"/>
                        </a:solidFill>
                      </a:rPr>
                      <a:t> </a:t>
                    </a:r>
                  </a:p>
                </c:rich>
              </c:tx>
              <c:spPr/>
              <c:showLegendKey val="0"/>
              <c:showVal val="1"/>
              <c:showCatName val="0"/>
              <c:showSerName val="0"/>
              <c:showPercent val="0"/>
              <c:showBubbleSize val="0"/>
            </c:dLbl>
            <c:showLegendKey val="0"/>
            <c:showVal val="1"/>
            <c:showCatName val="0"/>
            <c:showSerName val="0"/>
            <c:showPercent val="0"/>
            <c:showBubbleSize val="0"/>
            <c:showLeaderLines val="1"/>
          </c:dLbls>
          <c:cat>
            <c:strRef>
              <c:f>Sheet1!$H$45:$H$46</c:f>
              <c:strCache>
                <c:ptCount val="2"/>
                <c:pt idx="0">
                  <c:v>Trademark Trial and Appeal Board</c:v>
                </c:pt>
                <c:pt idx="1">
                  <c:v>Other Trademark Fees</c:v>
                </c:pt>
              </c:strCache>
            </c:strRef>
          </c:cat>
          <c:val>
            <c:numRef>
              <c:f>Sheet1!$K$45:$K$46</c:f>
              <c:numCache>
                <c:formatCode>_("$"* #,##0_);_("$"* \(#,##0\);_("$"* "-"_);_(@_)</c:formatCode>
                <c:ptCount val="2"/>
                <c:pt idx="0">
                  <c:v>3695500</c:v>
                </c:pt>
                <c:pt idx="1">
                  <c:v>268941171.12449127</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1401500388162"/>
          <c:y val="0.1162153689122193"/>
          <c:w val="0.83881935270436059"/>
          <c:h val="0.61293326115326641"/>
        </c:manualLayout>
      </c:layout>
      <c:lineChart>
        <c:grouping val="standard"/>
        <c:varyColors val="0"/>
        <c:ser>
          <c:idx val="0"/>
          <c:order val="0"/>
          <c:tx>
            <c:strRef>
              <c:f>Sheet1!$A$5</c:f>
              <c:strCache>
                <c:ptCount val="1"/>
                <c:pt idx="0">
                  <c:v>Application Filings</c:v>
                </c:pt>
              </c:strCache>
            </c:strRef>
          </c:tx>
          <c:marker>
            <c:symbol val="none"/>
          </c:marker>
          <c:cat>
            <c:strRef>
              <c:f>Sheet1!$B$4:$Y$4</c:f>
              <c:strCache>
                <c:ptCount val="24"/>
                <c:pt idx="0">
                  <c:v>Aug '13</c:v>
                </c:pt>
                <c:pt idx="1">
                  <c:v>Sep '13</c:v>
                </c:pt>
                <c:pt idx="2">
                  <c:v>Oct '13</c:v>
                </c:pt>
                <c:pt idx="3">
                  <c:v>Nov '13</c:v>
                </c:pt>
                <c:pt idx="4">
                  <c:v>Dec '13</c:v>
                </c:pt>
                <c:pt idx="5">
                  <c:v>Jan '14</c:v>
                </c:pt>
                <c:pt idx="6">
                  <c:v>Feb '14</c:v>
                </c:pt>
                <c:pt idx="7">
                  <c:v>Mar '14</c:v>
                </c:pt>
                <c:pt idx="8">
                  <c:v>Apr '14</c:v>
                </c:pt>
                <c:pt idx="9">
                  <c:v>May '14</c:v>
                </c:pt>
                <c:pt idx="10">
                  <c:v>Jun '14</c:v>
                </c:pt>
                <c:pt idx="11">
                  <c:v>Jul '14</c:v>
                </c:pt>
                <c:pt idx="12">
                  <c:v>Aug '14</c:v>
                </c:pt>
                <c:pt idx="13">
                  <c:v>Sep '14</c:v>
                </c:pt>
                <c:pt idx="14">
                  <c:v>Oct '14</c:v>
                </c:pt>
                <c:pt idx="15">
                  <c:v>Nov '14</c:v>
                </c:pt>
                <c:pt idx="16">
                  <c:v>Dec '14</c:v>
                </c:pt>
                <c:pt idx="17">
                  <c:v>Jan '15</c:v>
                </c:pt>
                <c:pt idx="18">
                  <c:v>Feb '15</c:v>
                </c:pt>
                <c:pt idx="19">
                  <c:v>Mar '15</c:v>
                </c:pt>
                <c:pt idx="20">
                  <c:v>Apr '15</c:v>
                </c:pt>
                <c:pt idx="21">
                  <c:v>May '15</c:v>
                </c:pt>
                <c:pt idx="22">
                  <c:v>Jun '15</c:v>
                </c:pt>
                <c:pt idx="23">
                  <c:v>Jul '15</c:v>
                </c:pt>
              </c:strCache>
            </c:strRef>
          </c:cat>
          <c:val>
            <c:numRef>
              <c:f>Sheet1!$B$5:$Y$5</c:f>
              <c:numCache>
                <c:formatCode>"$"#,##0_);[Red]\("$"#,##0\)</c:formatCode>
                <c:ptCount val="24"/>
                <c:pt idx="0">
                  <c:v>12413100</c:v>
                </c:pt>
                <c:pt idx="1">
                  <c:v>11288450</c:v>
                </c:pt>
                <c:pt idx="2">
                  <c:v>12497400</c:v>
                </c:pt>
                <c:pt idx="3">
                  <c:v>11319750</c:v>
                </c:pt>
                <c:pt idx="4">
                  <c:v>10637550</c:v>
                </c:pt>
                <c:pt idx="5">
                  <c:v>11190950</c:v>
                </c:pt>
                <c:pt idx="6">
                  <c:v>11410575</c:v>
                </c:pt>
                <c:pt idx="7">
                  <c:v>12856275</c:v>
                </c:pt>
                <c:pt idx="8">
                  <c:v>13044520</c:v>
                </c:pt>
                <c:pt idx="9">
                  <c:v>12600525</c:v>
                </c:pt>
                <c:pt idx="10">
                  <c:v>12241040</c:v>
                </c:pt>
                <c:pt idx="11">
                  <c:v>12882675</c:v>
                </c:pt>
                <c:pt idx="12">
                  <c:v>11984400</c:v>
                </c:pt>
                <c:pt idx="13">
                  <c:v>12651165</c:v>
                </c:pt>
                <c:pt idx="14">
                  <c:v>13629275</c:v>
                </c:pt>
                <c:pt idx="15">
                  <c:v>11473350</c:v>
                </c:pt>
                <c:pt idx="16">
                  <c:v>11709470</c:v>
                </c:pt>
                <c:pt idx="17">
                  <c:v>11131750</c:v>
                </c:pt>
                <c:pt idx="18">
                  <c:v>11276675</c:v>
                </c:pt>
                <c:pt idx="19">
                  <c:v>12974775</c:v>
                </c:pt>
                <c:pt idx="20">
                  <c:v>12369565</c:v>
                </c:pt>
                <c:pt idx="21">
                  <c:v>11327775</c:v>
                </c:pt>
                <c:pt idx="22">
                  <c:v>13022625</c:v>
                </c:pt>
                <c:pt idx="23">
                  <c:v>12392030</c:v>
                </c:pt>
              </c:numCache>
            </c:numRef>
          </c:val>
          <c:smooth val="0"/>
        </c:ser>
        <c:ser>
          <c:idx val="1"/>
          <c:order val="1"/>
          <c:tx>
            <c:strRef>
              <c:f>Sheet1!$A$6</c:f>
              <c:strCache>
                <c:ptCount val="1"/>
                <c:pt idx="0">
                  <c:v>Maintaining Exclusive Rights</c:v>
                </c:pt>
              </c:strCache>
            </c:strRef>
          </c:tx>
          <c:marker>
            <c:symbol val="none"/>
          </c:marker>
          <c:cat>
            <c:strRef>
              <c:f>Sheet1!$B$4:$Y$4</c:f>
              <c:strCache>
                <c:ptCount val="24"/>
                <c:pt idx="0">
                  <c:v>Aug '13</c:v>
                </c:pt>
                <c:pt idx="1">
                  <c:v>Sep '13</c:v>
                </c:pt>
                <c:pt idx="2">
                  <c:v>Oct '13</c:v>
                </c:pt>
                <c:pt idx="3">
                  <c:v>Nov '13</c:v>
                </c:pt>
                <c:pt idx="4">
                  <c:v>Dec '13</c:v>
                </c:pt>
                <c:pt idx="5">
                  <c:v>Jan '14</c:v>
                </c:pt>
                <c:pt idx="6">
                  <c:v>Feb '14</c:v>
                </c:pt>
                <c:pt idx="7">
                  <c:v>Mar '14</c:v>
                </c:pt>
                <c:pt idx="8">
                  <c:v>Apr '14</c:v>
                </c:pt>
                <c:pt idx="9">
                  <c:v>May '14</c:v>
                </c:pt>
                <c:pt idx="10">
                  <c:v>Jun '14</c:v>
                </c:pt>
                <c:pt idx="11">
                  <c:v>Jul '14</c:v>
                </c:pt>
                <c:pt idx="12">
                  <c:v>Aug '14</c:v>
                </c:pt>
                <c:pt idx="13">
                  <c:v>Sep '14</c:v>
                </c:pt>
                <c:pt idx="14">
                  <c:v>Oct '14</c:v>
                </c:pt>
                <c:pt idx="15">
                  <c:v>Nov '14</c:v>
                </c:pt>
                <c:pt idx="16">
                  <c:v>Dec '14</c:v>
                </c:pt>
                <c:pt idx="17">
                  <c:v>Jan '15</c:v>
                </c:pt>
                <c:pt idx="18">
                  <c:v>Feb '15</c:v>
                </c:pt>
                <c:pt idx="19">
                  <c:v>Mar '15</c:v>
                </c:pt>
                <c:pt idx="20">
                  <c:v>Apr '15</c:v>
                </c:pt>
                <c:pt idx="21">
                  <c:v>May '15</c:v>
                </c:pt>
                <c:pt idx="22">
                  <c:v>Jun '15</c:v>
                </c:pt>
                <c:pt idx="23">
                  <c:v>Jul '15</c:v>
                </c:pt>
              </c:strCache>
            </c:strRef>
          </c:cat>
          <c:val>
            <c:numRef>
              <c:f>Sheet1!$B$6:$Y$6</c:f>
              <c:numCache>
                <c:formatCode>"$"#,##0_);[Red]\("$"#,##0\)</c:formatCode>
                <c:ptCount val="24"/>
                <c:pt idx="0">
                  <c:v>5760000</c:v>
                </c:pt>
                <c:pt idx="1">
                  <c:v>5323700</c:v>
                </c:pt>
                <c:pt idx="2">
                  <c:v>6862500</c:v>
                </c:pt>
                <c:pt idx="3">
                  <c:v>5325700</c:v>
                </c:pt>
                <c:pt idx="4">
                  <c:v>5149600</c:v>
                </c:pt>
                <c:pt idx="5">
                  <c:v>5681400</c:v>
                </c:pt>
                <c:pt idx="6">
                  <c:v>5492600</c:v>
                </c:pt>
                <c:pt idx="7">
                  <c:v>5843700</c:v>
                </c:pt>
                <c:pt idx="8">
                  <c:v>5860900</c:v>
                </c:pt>
                <c:pt idx="9">
                  <c:v>5887200</c:v>
                </c:pt>
                <c:pt idx="10">
                  <c:v>5887500</c:v>
                </c:pt>
                <c:pt idx="11">
                  <c:v>6157700</c:v>
                </c:pt>
                <c:pt idx="12">
                  <c:v>5425300</c:v>
                </c:pt>
                <c:pt idx="13">
                  <c:v>5440600</c:v>
                </c:pt>
                <c:pt idx="14">
                  <c:v>5683500</c:v>
                </c:pt>
                <c:pt idx="15">
                  <c:v>4622000</c:v>
                </c:pt>
                <c:pt idx="16">
                  <c:v>5143100</c:v>
                </c:pt>
                <c:pt idx="17">
                  <c:v>5069600</c:v>
                </c:pt>
                <c:pt idx="18">
                  <c:v>4796400</c:v>
                </c:pt>
                <c:pt idx="19">
                  <c:v>5651100</c:v>
                </c:pt>
                <c:pt idx="20">
                  <c:v>5625500</c:v>
                </c:pt>
                <c:pt idx="21">
                  <c:v>5123600</c:v>
                </c:pt>
                <c:pt idx="22">
                  <c:v>5712000</c:v>
                </c:pt>
                <c:pt idx="23">
                  <c:v>5810300</c:v>
                </c:pt>
              </c:numCache>
            </c:numRef>
          </c:val>
          <c:smooth val="0"/>
        </c:ser>
        <c:ser>
          <c:idx val="2"/>
          <c:order val="2"/>
          <c:tx>
            <c:strRef>
              <c:f>Sheet1!$A$7</c:f>
              <c:strCache>
                <c:ptCount val="1"/>
                <c:pt idx="0">
                  <c:v>Intent to Use/Use Fees</c:v>
                </c:pt>
              </c:strCache>
            </c:strRef>
          </c:tx>
          <c:marker>
            <c:symbol val="none"/>
          </c:marker>
          <c:cat>
            <c:strRef>
              <c:f>Sheet1!$B$4:$Y$4</c:f>
              <c:strCache>
                <c:ptCount val="24"/>
                <c:pt idx="0">
                  <c:v>Aug '13</c:v>
                </c:pt>
                <c:pt idx="1">
                  <c:v>Sep '13</c:v>
                </c:pt>
                <c:pt idx="2">
                  <c:v>Oct '13</c:v>
                </c:pt>
                <c:pt idx="3">
                  <c:v>Nov '13</c:v>
                </c:pt>
                <c:pt idx="4">
                  <c:v>Dec '13</c:v>
                </c:pt>
                <c:pt idx="5">
                  <c:v>Jan '14</c:v>
                </c:pt>
                <c:pt idx="6">
                  <c:v>Feb '14</c:v>
                </c:pt>
                <c:pt idx="7">
                  <c:v>Mar '14</c:v>
                </c:pt>
                <c:pt idx="8">
                  <c:v>Apr '14</c:v>
                </c:pt>
                <c:pt idx="9">
                  <c:v>May '14</c:v>
                </c:pt>
                <c:pt idx="10">
                  <c:v>Jun '14</c:v>
                </c:pt>
                <c:pt idx="11">
                  <c:v>Jul '14</c:v>
                </c:pt>
                <c:pt idx="12">
                  <c:v>Aug '14</c:v>
                </c:pt>
                <c:pt idx="13">
                  <c:v>Sep '14</c:v>
                </c:pt>
                <c:pt idx="14">
                  <c:v>Oct '14</c:v>
                </c:pt>
                <c:pt idx="15">
                  <c:v>Nov '14</c:v>
                </c:pt>
                <c:pt idx="16">
                  <c:v>Dec '14</c:v>
                </c:pt>
                <c:pt idx="17">
                  <c:v>Jan '15</c:v>
                </c:pt>
                <c:pt idx="18">
                  <c:v>Feb '15</c:v>
                </c:pt>
                <c:pt idx="19">
                  <c:v>Mar '15</c:v>
                </c:pt>
                <c:pt idx="20">
                  <c:v>Apr '15</c:v>
                </c:pt>
                <c:pt idx="21">
                  <c:v>May '15</c:v>
                </c:pt>
                <c:pt idx="22">
                  <c:v>Jun '15</c:v>
                </c:pt>
                <c:pt idx="23">
                  <c:v>Jul '15</c:v>
                </c:pt>
              </c:strCache>
            </c:strRef>
          </c:cat>
          <c:val>
            <c:numRef>
              <c:f>Sheet1!$B$7:$Y$7</c:f>
              <c:numCache>
                <c:formatCode>"$"#,##0_);[Red]\("$"#,##0\)</c:formatCode>
                <c:ptCount val="24"/>
                <c:pt idx="0">
                  <c:v>3308100</c:v>
                </c:pt>
                <c:pt idx="1">
                  <c:v>3295600</c:v>
                </c:pt>
                <c:pt idx="2">
                  <c:v>3947300</c:v>
                </c:pt>
                <c:pt idx="3">
                  <c:v>3430600</c:v>
                </c:pt>
                <c:pt idx="4">
                  <c:v>3758800</c:v>
                </c:pt>
                <c:pt idx="5">
                  <c:v>3752150</c:v>
                </c:pt>
                <c:pt idx="6">
                  <c:v>3341400</c:v>
                </c:pt>
                <c:pt idx="7">
                  <c:v>3611600</c:v>
                </c:pt>
                <c:pt idx="8">
                  <c:v>3727950</c:v>
                </c:pt>
                <c:pt idx="9">
                  <c:v>3672150</c:v>
                </c:pt>
                <c:pt idx="10">
                  <c:v>3937850</c:v>
                </c:pt>
                <c:pt idx="11">
                  <c:v>3687650</c:v>
                </c:pt>
                <c:pt idx="12">
                  <c:v>3161900</c:v>
                </c:pt>
                <c:pt idx="13">
                  <c:v>3536200</c:v>
                </c:pt>
                <c:pt idx="14">
                  <c:v>4075800</c:v>
                </c:pt>
                <c:pt idx="15">
                  <c:v>3458450</c:v>
                </c:pt>
                <c:pt idx="16">
                  <c:v>4040300</c:v>
                </c:pt>
                <c:pt idx="17">
                  <c:v>3696050</c:v>
                </c:pt>
                <c:pt idx="18">
                  <c:v>3505250</c:v>
                </c:pt>
                <c:pt idx="19">
                  <c:v>4048250</c:v>
                </c:pt>
                <c:pt idx="20">
                  <c:v>3940400</c:v>
                </c:pt>
                <c:pt idx="21">
                  <c:v>3583050</c:v>
                </c:pt>
                <c:pt idx="22">
                  <c:v>4243950</c:v>
                </c:pt>
                <c:pt idx="23">
                  <c:v>3818100</c:v>
                </c:pt>
              </c:numCache>
            </c:numRef>
          </c:val>
          <c:smooth val="0"/>
        </c:ser>
        <c:ser>
          <c:idx val="3"/>
          <c:order val="3"/>
          <c:tx>
            <c:strRef>
              <c:f>Sheet1!$A$8</c:f>
              <c:strCache>
                <c:ptCount val="1"/>
                <c:pt idx="0">
                  <c:v>Madrid Protocol Fees</c:v>
                </c:pt>
              </c:strCache>
            </c:strRef>
          </c:tx>
          <c:marker>
            <c:symbol val="none"/>
          </c:marker>
          <c:cat>
            <c:strRef>
              <c:f>Sheet1!$B$4:$Y$4</c:f>
              <c:strCache>
                <c:ptCount val="24"/>
                <c:pt idx="0">
                  <c:v>Aug '13</c:v>
                </c:pt>
                <c:pt idx="1">
                  <c:v>Sep '13</c:v>
                </c:pt>
                <c:pt idx="2">
                  <c:v>Oct '13</c:v>
                </c:pt>
                <c:pt idx="3">
                  <c:v>Nov '13</c:v>
                </c:pt>
                <c:pt idx="4">
                  <c:v>Dec '13</c:v>
                </c:pt>
                <c:pt idx="5">
                  <c:v>Jan '14</c:v>
                </c:pt>
                <c:pt idx="6">
                  <c:v>Feb '14</c:v>
                </c:pt>
                <c:pt idx="7">
                  <c:v>Mar '14</c:v>
                </c:pt>
                <c:pt idx="8">
                  <c:v>Apr '14</c:v>
                </c:pt>
                <c:pt idx="9">
                  <c:v>May '14</c:v>
                </c:pt>
                <c:pt idx="10">
                  <c:v>Jun '14</c:v>
                </c:pt>
                <c:pt idx="11">
                  <c:v>Jul '14</c:v>
                </c:pt>
                <c:pt idx="12">
                  <c:v>Aug '14</c:v>
                </c:pt>
                <c:pt idx="13">
                  <c:v>Sep '14</c:v>
                </c:pt>
                <c:pt idx="14">
                  <c:v>Oct '14</c:v>
                </c:pt>
                <c:pt idx="15">
                  <c:v>Nov '14</c:v>
                </c:pt>
                <c:pt idx="16">
                  <c:v>Dec '14</c:v>
                </c:pt>
                <c:pt idx="17">
                  <c:v>Jan '15</c:v>
                </c:pt>
                <c:pt idx="18">
                  <c:v>Feb '15</c:v>
                </c:pt>
                <c:pt idx="19">
                  <c:v>Mar '15</c:v>
                </c:pt>
                <c:pt idx="20">
                  <c:v>Apr '15</c:v>
                </c:pt>
                <c:pt idx="21">
                  <c:v>May '15</c:v>
                </c:pt>
                <c:pt idx="22">
                  <c:v>Jun '15</c:v>
                </c:pt>
                <c:pt idx="23">
                  <c:v>Jul '15</c:v>
                </c:pt>
              </c:strCache>
            </c:strRef>
          </c:cat>
          <c:val>
            <c:numRef>
              <c:f>Sheet1!$B$8:$Y$8</c:f>
              <c:numCache>
                <c:formatCode>"$"#,##0_);[Red]\("$"#,##0\)</c:formatCode>
                <c:ptCount val="24"/>
                <c:pt idx="0">
                  <c:v>167200</c:v>
                </c:pt>
                <c:pt idx="1">
                  <c:v>178250</c:v>
                </c:pt>
                <c:pt idx="2">
                  <c:v>213350</c:v>
                </c:pt>
                <c:pt idx="3">
                  <c:v>167700</c:v>
                </c:pt>
                <c:pt idx="4">
                  <c:v>199100</c:v>
                </c:pt>
                <c:pt idx="5">
                  <c:v>172250</c:v>
                </c:pt>
                <c:pt idx="6">
                  <c:v>160200</c:v>
                </c:pt>
                <c:pt idx="7">
                  <c:v>194900</c:v>
                </c:pt>
                <c:pt idx="8">
                  <c:v>193750</c:v>
                </c:pt>
                <c:pt idx="9">
                  <c:v>211850</c:v>
                </c:pt>
                <c:pt idx="10">
                  <c:v>202050</c:v>
                </c:pt>
                <c:pt idx="11">
                  <c:v>227200</c:v>
                </c:pt>
                <c:pt idx="12">
                  <c:v>169950</c:v>
                </c:pt>
                <c:pt idx="13">
                  <c:v>188450</c:v>
                </c:pt>
                <c:pt idx="14">
                  <c:v>213100</c:v>
                </c:pt>
                <c:pt idx="15">
                  <c:v>203900</c:v>
                </c:pt>
                <c:pt idx="16">
                  <c:v>206550</c:v>
                </c:pt>
                <c:pt idx="17">
                  <c:v>199900</c:v>
                </c:pt>
                <c:pt idx="18">
                  <c:v>202900</c:v>
                </c:pt>
                <c:pt idx="19">
                  <c:v>247750</c:v>
                </c:pt>
                <c:pt idx="20">
                  <c:v>202350</c:v>
                </c:pt>
                <c:pt idx="21">
                  <c:v>208850</c:v>
                </c:pt>
                <c:pt idx="22">
                  <c:v>225450</c:v>
                </c:pt>
                <c:pt idx="23">
                  <c:v>226250</c:v>
                </c:pt>
              </c:numCache>
            </c:numRef>
          </c:val>
          <c:smooth val="0"/>
        </c:ser>
        <c:ser>
          <c:idx val="4"/>
          <c:order val="4"/>
          <c:tx>
            <c:strRef>
              <c:f>Sheet1!$A$9</c:f>
              <c:strCache>
                <c:ptCount val="1"/>
                <c:pt idx="0">
                  <c:v>Trademark Trial and Appeal Board</c:v>
                </c:pt>
              </c:strCache>
            </c:strRef>
          </c:tx>
          <c:marker>
            <c:symbol val="none"/>
          </c:marker>
          <c:cat>
            <c:strRef>
              <c:f>Sheet1!$B$4:$Y$4</c:f>
              <c:strCache>
                <c:ptCount val="24"/>
                <c:pt idx="0">
                  <c:v>Aug '13</c:v>
                </c:pt>
                <c:pt idx="1">
                  <c:v>Sep '13</c:v>
                </c:pt>
                <c:pt idx="2">
                  <c:v>Oct '13</c:v>
                </c:pt>
                <c:pt idx="3">
                  <c:v>Nov '13</c:v>
                </c:pt>
                <c:pt idx="4">
                  <c:v>Dec '13</c:v>
                </c:pt>
                <c:pt idx="5">
                  <c:v>Jan '14</c:v>
                </c:pt>
                <c:pt idx="6">
                  <c:v>Feb '14</c:v>
                </c:pt>
                <c:pt idx="7">
                  <c:v>Mar '14</c:v>
                </c:pt>
                <c:pt idx="8">
                  <c:v>Apr '14</c:v>
                </c:pt>
                <c:pt idx="9">
                  <c:v>May '14</c:v>
                </c:pt>
                <c:pt idx="10">
                  <c:v>Jun '14</c:v>
                </c:pt>
                <c:pt idx="11">
                  <c:v>Jul '14</c:v>
                </c:pt>
                <c:pt idx="12">
                  <c:v>Aug '14</c:v>
                </c:pt>
                <c:pt idx="13">
                  <c:v>Sep '14</c:v>
                </c:pt>
                <c:pt idx="14">
                  <c:v>Oct '14</c:v>
                </c:pt>
                <c:pt idx="15">
                  <c:v>Nov '14</c:v>
                </c:pt>
                <c:pt idx="16">
                  <c:v>Dec '14</c:v>
                </c:pt>
                <c:pt idx="17">
                  <c:v>Jan '15</c:v>
                </c:pt>
                <c:pt idx="18">
                  <c:v>Feb '15</c:v>
                </c:pt>
                <c:pt idx="19">
                  <c:v>Mar '15</c:v>
                </c:pt>
                <c:pt idx="20">
                  <c:v>Apr '15</c:v>
                </c:pt>
                <c:pt idx="21">
                  <c:v>May '15</c:v>
                </c:pt>
                <c:pt idx="22">
                  <c:v>Jun '15</c:v>
                </c:pt>
                <c:pt idx="23">
                  <c:v>Jul '15</c:v>
                </c:pt>
              </c:strCache>
            </c:strRef>
          </c:cat>
          <c:val>
            <c:numRef>
              <c:f>Sheet1!$B$9:$Y$9</c:f>
              <c:numCache>
                <c:formatCode>"$"#,##0_);[Red]\("$"#,##0\)</c:formatCode>
                <c:ptCount val="24"/>
                <c:pt idx="0">
                  <c:v>273600</c:v>
                </c:pt>
                <c:pt idx="1">
                  <c:v>299200</c:v>
                </c:pt>
                <c:pt idx="2">
                  <c:v>345500</c:v>
                </c:pt>
                <c:pt idx="3">
                  <c:v>309000</c:v>
                </c:pt>
                <c:pt idx="4">
                  <c:v>306500</c:v>
                </c:pt>
                <c:pt idx="5">
                  <c:v>286300</c:v>
                </c:pt>
                <c:pt idx="6">
                  <c:v>281500</c:v>
                </c:pt>
                <c:pt idx="7">
                  <c:v>326500</c:v>
                </c:pt>
                <c:pt idx="8">
                  <c:v>363200</c:v>
                </c:pt>
                <c:pt idx="9">
                  <c:v>301500</c:v>
                </c:pt>
                <c:pt idx="10">
                  <c:v>307400</c:v>
                </c:pt>
                <c:pt idx="11">
                  <c:v>323500</c:v>
                </c:pt>
                <c:pt idx="12">
                  <c:v>294100</c:v>
                </c:pt>
                <c:pt idx="13">
                  <c:v>323400</c:v>
                </c:pt>
                <c:pt idx="14">
                  <c:v>377600</c:v>
                </c:pt>
                <c:pt idx="15">
                  <c:v>268700</c:v>
                </c:pt>
                <c:pt idx="16">
                  <c:v>294700</c:v>
                </c:pt>
                <c:pt idx="17">
                  <c:v>276300</c:v>
                </c:pt>
                <c:pt idx="18">
                  <c:v>302200</c:v>
                </c:pt>
                <c:pt idx="19">
                  <c:v>303000</c:v>
                </c:pt>
                <c:pt idx="20">
                  <c:v>338700</c:v>
                </c:pt>
                <c:pt idx="21">
                  <c:v>261200</c:v>
                </c:pt>
                <c:pt idx="22">
                  <c:v>277400</c:v>
                </c:pt>
                <c:pt idx="23">
                  <c:v>351600</c:v>
                </c:pt>
              </c:numCache>
            </c:numRef>
          </c:val>
          <c:smooth val="0"/>
        </c:ser>
        <c:ser>
          <c:idx val="5"/>
          <c:order val="5"/>
          <c:tx>
            <c:strRef>
              <c:f>Sheet1!$A$10</c:f>
              <c:strCache>
                <c:ptCount val="1"/>
                <c:pt idx="0">
                  <c:v>Other Trademark Fees</c:v>
                </c:pt>
              </c:strCache>
            </c:strRef>
          </c:tx>
          <c:marker>
            <c:symbol val="none"/>
          </c:marker>
          <c:cat>
            <c:strRef>
              <c:f>Sheet1!$B$4:$Y$4</c:f>
              <c:strCache>
                <c:ptCount val="24"/>
                <c:pt idx="0">
                  <c:v>Aug '13</c:v>
                </c:pt>
                <c:pt idx="1">
                  <c:v>Sep '13</c:v>
                </c:pt>
                <c:pt idx="2">
                  <c:v>Oct '13</c:v>
                </c:pt>
                <c:pt idx="3">
                  <c:v>Nov '13</c:v>
                </c:pt>
                <c:pt idx="4">
                  <c:v>Dec '13</c:v>
                </c:pt>
                <c:pt idx="5">
                  <c:v>Jan '14</c:v>
                </c:pt>
                <c:pt idx="6">
                  <c:v>Feb '14</c:v>
                </c:pt>
                <c:pt idx="7">
                  <c:v>Mar '14</c:v>
                </c:pt>
                <c:pt idx="8">
                  <c:v>Apr '14</c:v>
                </c:pt>
                <c:pt idx="9">
                  <c:v>May '14</c:v>
                </c:pt>
                <c:pt idx="10">
                  <c:v>Jun '14</c:v>
                </c:pt>
                <c:pt idx="11">
                  <c:v>Jul '14</c:v>
                </c:pt>
                <c:pt idx="12">
                  <c:v>Aug '14</c:v>
                </c:pt>
                <c:pt idx="13">
                  <c:v>Sep '14</c:v>
                </c:pt>
                <c:pt idx="14">
                  <c:v>Oct '14</c:v>
                </c:pt>
                <c:pt idx="15">
                  <c:v>Nov '14</c:v>
                </c:pt>
                <c:pt idx="16">
                  <c:v>Dec '14</c:v>
                </c:pt>
                <c:pt idx="17">
                  <c:v>Jan '15</c:v>
                </c:pt>
                <c:pt idx="18">
                  <c:v>Feb '15</c:v>
                </c:pt>
                <c:pt idx="19">
                  <c:v>Mar '15</c:v>
                </c:pt>
                <c:pt idx="20">
                  <c:v>Apr '15</c:v>
                </c:pt>
                <c:pt idx="21">
                  <c:v>May '15</c:v>
                </c:pt>
                <c:pt idx="22">
                  <c:v>Jun '15</c:v>
                </c:pt>
                <c:pt idx="23">
                  <c:v>Jul '15</c:v>
                </c:pt>
              </c:strCache>
            </c:strRef>
          </c:cat>
          <c:val>
            <c:numRef>
              <c:f>Sheet1!$B$10:$Y$10</c:f>
              <c:numCache>
                <c:formatCode>"$"#,##0_);[Red]\("$"#,##0\)</c:formatCode>
                <c:ptCount val="24"/>
                <c:pt idx="0">
                  <c:v>606526</c:v>
                </c:pt>
                <c:pt idx="1">
                  <c:v>506722</c:v>
                </c:pt>
                <c:pt idx="2">
                  <c:v>709034</c:v>
                </c:pt>
                <c:pt idx="3">
                  <c:v>712827.49182921823</c:v>
                </c:pt>
                <c:pt idx="4">
                  <c:v>848090.8667857867</c:v>
                </c:pt>
                <c:pt idx="5">
                  <c:v>846365.88382942893</c:v>
                </c:pt>
                <c:pt idx="6">
                  <c:v>700831.1940861363</c:v>
                </c:pt>
                <c:pt idx="7">
                  <c:v>845502.29182868812</c:v>
                </c:pt>
                <c:pt idx="8">
                  <c:v>969177.67739579338</c:v>
                </c:pt>
                <c:pt idx="9">
                  <c:v>780167.80953791854</c:v>
                </c:pt>
                <c:pt idx="10">
                  <c:v>816938.83468822064</c:v>
                </c:pt>
                <c:pt idx="11">
                  <c:v>950217.80679238366</c:v>
                </c:pt>
                <c:pt idx="12">
                  <c:v>816888.24163149635</c:v>
                </c:pt>
                <c:pt idx="13">
                  <c:v>641544.7743961236</c:v>
                </c:pt>
                <c:pt idx="14">
                  <c:v>903872</c:v>
                </c:pt>
                <c:pt idx="15">
                  <c:v>734027</c:v>
                </c:pt>
                <c:pt idx="16">
                  <c:v>970338</c:v>
                </c:pt>
                <c:pt idx="17">
                  <c:v>828851</c:v>
                </c:pt>
                <c:pt idx="18">
                  <c:v>729721</c:v>
                </c:pt>
                <c:pt idx="19">
                  <c:v>803807</c:v>
                </c:pt>
                <c:pt idx="20">
                  <c:v>807940</c:v>
                </c:pt>
                <c:pt idx="21">
                  <c:v>789179</c:v>
                </c:pt>
                <c:pt idx="22">
                  <c:v>915599</c:v>
                </c:pt>
                <c:pt idx="23">
                  <c:v>950917</c:v>
                </c:pt>
              </c:numCache>
            </c:numRef>
          </c:val>
          <c:smooth val="0"/>
        </c:ser>
        <c:ser>
          <c:idx val="6"/>
          <c:order val="6"/>
          <c:tx>
            <c:strRef>
              <c:f>Sheet1!$A$11</c:f>
              <c:strCache>
                <c:ptCount val="1"/>
                <c:pt idx="0">
                  <c:v>Trademark Processing Fees</c:v>
                </c:pt>
              </c:strCache>
            </c:strRef>
          </c:tx>
          <c:marker>
            <c:symbol val="none"/>
          </c:marker>
          <c:cat>
            <c:strRef>
              <c:f>Sheet1!$B$4:$Y$4</c:f>
              <c:strCache>
                <c:ptCount val="24"/>
                <c:pt idx="0">
                  <c:v>Aug '13</c:v>
                </c:pt>
                <c:pt idx="1">
                  <c:v>Sep '13</c:v>
                </c:pt>
                <c:pt idx="2">
                  <c:v>Oct '13</c:v>
                </c:pt>
                <c:pt idx="3">
                  <c:v>Nov '13</c:v>
                </c:pt>
                <c:pt idx="4">
                  <c:v>Dec '13</c:v>
                </c:pt>
                <c:pt idx="5">
                  <c:v>Jan '14</c:v>
                </c:pt>
                <c:pt idx="6">
                  <c:v>Feb '14</c:v>
                </c:pt>
                <c:pt idx="7">
                  <c:v>Mar '14</c:v>
                </c:pt>
                <c:pt idx="8">
                  <c:v>Apr '14</c:v>
                </c:pt>
                <c:pt idx="9">
                  <c:v>May '14</c:v>
                </c:pt>
                <c:pt idx="10">
                  <c:v>Jun '14</c:v>
                </c:pt>
                <c:pt idx="11">
                  <c:v>Jul '14</c:v>
                </c:pt>
                <c:pt idx="12">
                  <c:v>Aug '14</c:v>
                </c:pt>
                <c:pt idx="13">
                  <c:v>Sep '14</c:v>
                </c:pt>
                <c:pt idx="14">
                  <c:v>Oct '14</c:v>
                </c:pt>
                <c:pt idx="15">
                  <c:v>Nov '14</c:v>
                </c:pt>
                <c:pt idx="16">
                  <c:v>Dec '14</c:v>
                </c:pt>
                <c:pt idx="17">
                  <c:v>Jan '15</c:v>
                </c:pt>
                <c:pt idx="18">
                  <c:v>Feb '15</c:v>
                </c:pt>
                <c:pt idx="19">
                  <c:v>Mar '15</c:v>
                </c:pt>
                <c:pt idx="20">
                  <c:v>Apr '15</c:v>
                </c:pt>
                <c:pt idx="21">
                  <c:v>May '15</c:v>
                </c:pt>
                <c:pt idx="22">
                  <c:v>Jun '15</c:v>
                </c:pt>
                <c:pt idx="23">
                  <c:v>Jul '15</c:v>
                </c:pt>
              </c:strCache>
            </c:strRef>
          </c:cat>
          <c:val>
            <c:numRef>
              <c:f>Sheet1!$B$11:$Y$11</c:f>
              <c:numCache>
                <c:formatCode>"$"#,##0_);[Red]\("$"#,##0\)</c:formatCode>
                <c:ptCount val="24"/>
                <c:pt idx="0">
                  <c:v>181900</c:v>
                </c:pt>
                <c:pt idx="1">
                  <c:v>156000</c:v>
                </c:pt>
                <c:pt idx="2">
                  <c:v>191700</c:v>
                </c:pt>
                <c:pt idx="3">
                  <c:v>159600</c:v>
                </c:pt>
                <c:pt idx="4">
                  <c:v>165500</c:v>
                </c:pt>
                <c:pt idx="5">
                  <c:v>181700</c:v>
                </c:pt>
                <c:pt idx="6">
                  <c:v>179400</c:v>
                </c:pt>
                <c:pt idx="7">
                  <c:v>182100</c:v>
                </c:pt>
                <c:pt idx="8">
                  <c:v>170000</c:v>
                </c:pt>
                <c:pt idx="9">
                  <c:v>167400</c:v>
                </c:pt>
                <c:pt idx="10">
                  <c:v>167700</c:v>
                </c:pt>
                <c:pt idx="11">
                  <c:v>182400</c:v>
                </c:pt>
                <c:pt idx="12">
                  <c:v>156200</c:v>
                </c:pt>
                <c:pt idx="13">
                  <c:v>165900</c:v>
                </c:pt>
                <c:pt idx="14">
                  <c:v>187000</c:v>
                </c:pt>
                <c:pt idx="15">
                  <c:v>143000</c:v>
                </c:pt>
                <c:pt idx="16">
                  <c:v>169300</c:v>
                </c:pt>
                <c:pt idx="17">
                  <c:v>177300</c:v>
                </c:pt>
                <c:pt idx="18">
                  <c:v>179100</c:v>
                </c:pt>
                <c:pt idx="19">
                  <c:v>205200</c:v>
                </c:pt>
                <c:pt idx="20">
                  <c:v>174100</c:v>
                </c:pt>
                <c:pt idx="21">
                  <c:v>160100</c:v>
                </c:pt>
                <c:pt idx="22">
                  <c:v>194600</c:v>
                </c:pt>
                <c:pt idx="23">
                  <c:v>167300</c:v>
                </c:pt>
              </c:numCache>
            </c:numRef>
          </c:val>
          <c:smooth val="0"/>
        </c:ser>
        <c:ser>
          <c:idx val="7"/>
          <c:order val="7"/>
          <c:tx>
            <c:strRef>
              <c:f>Sheet1!$A$12</c:f>
              <c:strCache>
                <c:ptCount val="1"/>
                <c:pt idx="0">
                  <c:v>Finance Service Fees</c:v>
                </c:pt>
              </c:strCache>
            </c:strRef>
          </c:tx>
          <c:marker>
            <c:symbol val="none"/>
          </c:marker>
          <c:cat>
            <c:strRef>
              <c:f>Sheet1!$B$4:$Y$4</c:f>
              <c:strCache>
                <c:ptCount val="24"/>
                <c:pt idx="0">
                  <c:v>Aug '13</c:v>
                </c:pt>
                <c:pt idx="1">
                  <c:v>Sep '13</c:v>
                </c:pt>
                <c:pt idx="2">
                  <c:v>Oct '13</c:v>
                </c:pt>
                <c:pt idx="3">
                  <c:v>Nov '13</c:v>
                </c:pt>
                <c:pt idx="4">
                  <c:v>Dec '13</c:v>
                </c:pt>
                <c:pt idx="5">
                  <c:v>Jan '14</c:v>
                </c:pt>
                <c:pt idx="6">
                  <c:v>Feb '14</c:v>
                </c:pt>
                <c:pt idx="7">
                  <c:v>Mar '14</c:v>
                </c:pt>
                <c:pt idx="8">
                  <c:v>Apr '14</c:v>
                </c:pt>
                <c:pt idx="9">
                  <c:v>May '14</c:v>
                </c:pt>
                <c:pt idx="10">
                  <c:v>Jun '14</c:v>
                </c:pt>
                <c:pt idx="11">
                  <c:v>Jul '14</c:v>
                </c:pt>
                <c:pt idx="12">
                  <c:v>Aug '14</c:v>
                </c:pt>
                <c:pt idx="13">
                  <c:v>Sep '14</c:v>
                </c:pt>
                <c:pt idx="14">
                  <c:v>Oct '14</c:v>
                </c:pt>
                <c:pt idx="15">
                  <c:v>Nov '14</c:v>
                </c:pt>
                <c:pt idx="16">
                  <c:v>Dec '14</c:v>
                </c:pt>
                <c:pt idx="17">
                  <c:v>Jan '15</c:v>
                </c:pt>
                <c:pt idx="18">
                  <c:v>Feb '15</c:v>
                </c:pt>
                <c:pt idx="19">
                  <c:v>Mar '15</c:v>
                </c:pt>
                <c:pt idx="20">
                  <c:v>Apr '15</c:v>
                </c:pt>
                <c:pt idx="21">
                  <c:v>May '15</c:v>
                </c:pt>
                <c:pt idx="22">
                  <c:v>Jun '15</c:v>
                </c:pt>
                <c:pt idx="23">
                  <c:v>Jul '15</c:v>
                </c:pt>
              </c:strCache>
            </c:strRef>
          </c:cat>
          <c:val>
            <c:numRef>
              <c:f>Sheet1!$B$12:$Y$12</c:f>
              <c:numCache>
                <c:formatCode>"$"#,##0_);[Red]\("$"#,##0\)</c:formatCode>
                <c:ptCount val="24"/>
                <c:pt idx="0">
                  <c:v>937</c:v>
                </c:pt>
                <c:pt idx="1">
                  <c:v>865</c:v>
                </c:pt>
                <c:pt idx="2">
                  <c:v>690</c:v>
                </c:pt>
                <c:pt idx="3">
                  <c:v>715.84321783360758</c:v>
                </c:pt>
                <c:pt idx="4">
                  <c:v>673.47720484424826</c:v>
                </c:pt>
                <c:pt idx="5">
                  <c:v>707.01238507428457</c:v>
                </c:pt>
                <c:pt idx="6">
                  <c:v>779.42749776113885</c:v>
                </c:pt>
                <c:pt idx="7">
                  <c:v>720.76956073098665</c:v>
                </c:pt>
                <c:pt idx="8">
                  <c:v>728.49081443867669</c:v>
                </c:pt>
                <c:pt idx="9">
                  <c:v>729.39483030938561</c:v>
                </c:pt>
                <c:pt idx="10">
                  <c:v>676.2202241687545</c:v>
                </c:pt>
                <c:pt idx="11">
                  <c:v>686.33566915347546</c:v>
                </c:pt>
                <c:pt idx="12">
                  <c:v>735.73754225237042</c:v>
                </c:pt>
                <c:pt idx="13">
                  <c:v>704.16625789265788</c:v>
                </c:pt>
                <c:pt idx="14">
                  <c:v>785</c:v>
                </c:pt>
                <c:pt idx="15">
                  <c:v>813</c:v>
                </c:pt>
                <c:pt idx="16">
                  <c:v>795</c:v>
                </c:pt>
                <c:pt idx="17">
                  <c:v>927</c:v>
                </c:pt>
                <c:pt idx="18">
                  <c:v>1160</c:v>
                </c:pt>
                <c:pt idx="19">
                  <c:v>1232</c:v>
                </c:pt>
                <c:pt idx="20">
                  <c:v>1263</c:v>
                </c:pt>
                <c:pt idx="21">
                  <c:v>1213</c:v>
                </c:pt>
                <c:pt idx="22">
                  <c:v>1291</c:v>
                </c:pt>
                <c:pt idx="23">
                  <c:v>1227</c:v>
                </c:pt>
              </c:numCache>
            </c:numRef>
          </c:val>
          <c:smooth val="0"/>
        </c:ser>
        <c:ser>
          <c:idx val="8"/>
          <c:order val="8"/>
          <c:tx>
            <c:strRef>
              <c:f>Sheet1!$A$13</c:f>
              <c:strCache>
                <c:ptCount val="1"/>
                <c:pt idx="0">
                  <c:v>Total Trademark Fees</c:v>
                </c:pt>
              </c:strCache>
            </c:strRef>
          </c:tx>
          <c:marker>
            <c:symbol val="none"/>
          </c:marker>
          <c:cat>
            <c:strRef>
              <c:f>Sheet1!$B$4:$Y$4</c:f>
              <c:strCache>
                <c:ptCount val="24"/>
                <c:pt idx="0">
                  <c:v>Aug '13</c:v>
                </c:pt>
                <c:pt idx="1">
                  <c:v>Sep '13</c:v>
                </c:pt>
                <c:pt idx="2">
                  <c:v>Oct '13</c:v>
                </c:pt>
                <c:pt idx="3">
                  <c:v>Nov '13</c:v>
                </c:pt>
                <c:pt idx="4">
                  <c:v>Dec '13</c:v>
                </c:pt>
                <c:pt idx="5">
                  <c:v>Jan '14</c:v>
                </c:pt>
                <c:pt idx="6">
                  <c:v>Feb '14</c:v>
                </c:pt>
                <c:pt idx="7">
                  <c:v>Mar '14</c:v>
                </c:pt>
                <c:pt idx="8">
                  <c:v>Apr '14</c:v>
                </c:pt>
                <c:pt idx="9">
                  <c:v>May '14</c:v>
                </c:pt>
                <c:pt idx="10">
                  <c:v>Jun '14</c:v>
                </c:pt>
                <c:pt idx="11">
                  <c:v>Jul '14</c:v>
                </c:pt>
                <c:pt idx="12">
                  <c:v>Aug '14</c:v>
                </c:pt>
                <c:pt idx="13">
                  <c:v>Sep '14</c:v>
                </c:pt>
                <c:pt idx="14">
                  <c:v>Oct '14</c:v>
                </c:pt>
                <c:pt idx="15">
                  <c:v>Nov '14</c:v>
                </c:pt>
                <c:pt idx="16">
                  <c:v>Dec '14</c:v>
                </c:pt>
                <c:pt idx="17">
                  <c:v>Jan '15</c:v>
                </c:pt>
                <c:pt idx="18">
                  <c:v>Feb '15</c:v>
                </c:pt>
                <c:pt idx="19">
                  <c:v>Mar '15</c:v>
                </c:pt>
                <c:pt idx="20">
                  <c:v>Apr '15</c:v>
                </c:pt>
                <c:pt idx="21">
                  <c:v>May '15</c:v>
                </c:pt>
                <c:pt idx="22">
                  <c:v>Jun '15</c:v>
                </c:pt>
                <c:pt idx="23">
                  <c:v>Jul '15</c:v>
                </c:pt>
              </c:strCache>
            </c:strRef>
          </c:cat>
          <c:val>
            <c:numRef>
              <c:f>Sheet1!$B$13:$Y$13</c:f>
              <c:numCache>
                <c:formatCode>"$"#,##0_);[Red]\("$"#,##0\)</c:formatCode>
                <c:ptCount val="24"/>
                <c:pt idx="0">
                  <c:v>22711364</c:v>
                </c:pt>
                <c:pt idx="1">
                  <c:v>21048787</c:v>
                </c:pt>
                <c:pt idx="2">
                  <c:v>24767474</c:v>
                </c:pt>
                <c:pt idx="3">
                  <c:v>21425893.335047051</c:v>
                </c:pt>
                <c:pt idx="4">
                  <c:v>21065814.343990631</c:v>
                </c:pt>
                <c:pt idx="5">
                  <c:v>22111822.896214504</c:v>
                </c:pt>
                <c:pt idx="6">
                  <c:v>21567285.621583894</c:v>
                </c:pt>
                <c:pt idx="7">
                  <c:v>23861298.06138942</c:v>
                </c:pt>
                <c:pt idx="8">
                  <c:v>24330226.168210234</c:v>
                </c:pt>
                <c:pt idx="9">
                  <c:v>23621522.204368226</c:v>
                </c:pt>
                <c:pt idx="10">
                  <c:v>23561155.054912388</c:v>
                </c:pt>
                <c:pt idx="11">
                  <c:v>24412029.142461535</c:v>
                </c:pt>
                <c:pt idx="12">
                  <c:v>22009473.97917375</c:v>
                </c:pt>
                <c:pt idx="13">
                  <c:v>22947963.940654017</c:v>
                </c:pt>
                <c:pt idx="14">
                  <c:v>25070932</c:v>
                </c:pt>
                <c:pt idx="15">
                  <c:v>20904241</c:v>
                </c:pt>
                <c:pt idx="16">
                  <c:v>22534553</c:v>
                </c:pt>
                <c:pt idx="17">
                  <c:v>21380678</c:v>
                </c:pt>
                <c:pt idx="18">
                  <c:v>20993406</c:v>
                </c:pt>
                <c:pt idx="19">
                  <c:v>24235113</c:v>
                </c:pt>
                <c:pt idx="20">
                  <c:v>23459818</c:v>
                </c:pt>
                <c:pt idx="21">
                  <c:v>21454967</c:v>
                </c:pt>
                <c:pt idx="22">
                  <c:v>24592915</c:v>
                </c:pt>
                <c:pt idx="23">
                  <c:v>23717724</c:v>
                </c:pt>
              </c:numCache>
            </c:numRef>
          </c:val>
          <c:smooth val="0"/>
        </c:ser>
        <c:dLbls>
          <c:showLegendKey val="0"/>
          <c:showVal val="0"/>
          <c:showCatName val="0"/>
          <c:showSerName val="0"/>
          <c:showPercent val="0"/>
          <c:showBubbleSize val="0"/>
        </c:dLbls>
        <c:marker val="1"/>
        <c:smooth val="0"/>
        <c:axId val="231778176"/>
        <c:axId val="231779712"/>
      </c:lineChart>
      <c:catAx>
        <c:axId val="231778176"/>
        <c:scaling>
          <c:orientation val="minMax"/>
        </c:scaling>
        <c:delete val="0"/>
        <c:axPos val="b"/>
        <c:majorTickMark val="out"/>
        <c:minorTickMark val="none"/>
        <c:tickLblPos val="nextTo"/>
        <c:crossAx val="231779712"/>
        <c:crosses val="autoZero"/>
        <c:auto val="1"/>
        <c:lblAlgn val="ctr"/>
        <c:lblOffset val="100"/>
        <c:noMultiLvlLbl val="0"/>
      </c:catAx>
      <c:valAx>
        <c:axId val="231779712"/>
        <c:scaling>
          <c:orientation val="minMax"/>
          <c:max val="30000000"/>
        </c:scaling>
        <c:delete val="0"/>
        <c:axPos val="l"/>
        <c:majorGridlines/>
        <c:numFmt formatCode="&quot;$&quot;#,##0.0_);[Red]\(&quot;$&quot;#,##0.0\)" sourceLinked="0"/>
        <c:majorTickMark val="out"/>
        <c:minorTickMark val="none"/>
        <c:tickLblPos val="nextTo"/>
        <c:crossAx val="231778176"/>
        <c:crosses val="autoZero"/>
        <c:crossBetween val="between"/>
        <c:dispUnits>
          <c:builtInUnit val="millions"/>
          <c:dispUnitsLbl>
            <c:layout/>
          </c:dispUnitsLbl>
        </c:dispUnits>
      </c:valAx>
    </c:plotArea>
    <c:legend>
      <c:legendPos val="r"/>
      <c:layout>
        <c:manualLayout>
          <c:xMode val="edge"/>
          <c:yMode val="edge"/>
          <c:x val="1.9444444444444445E-2"/>
          <c:y val="0.85360016159176932"/>
          <c:w val="0.96388888888888891"/>
          <c:h val="0.13018440259848241"/>
        </c:manualLayout>
      </c:layout>
      <c:overlay val="0"/>
    </c:legend>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3768388373095154"/>
          <c:y val="0.10620827143832669"/>
          <c:w val="0.5504369882869119"/>
          <c:h val="0.83570330527426362"/>
        </c:manualLayout>
      </c:layout>
      <c:pie3DChart>
        <c:varyColors val="1"/>
        <c:ser>
          <c:idx val="0"/>
          <c:order val="0"/>
          <c:explosion val="3"/>
          <c:dPt>
            <c:idx val="4"/>
            <c:bubble3D val="0"/>
            <c:spPr>
              <a:solidFill>
                <a:srgbClr val="164469"/>
              </a:solidFill>
            </c:spPr>
          </c:dPt>
          <c:dLbls>
            <c:dLbl>
              <c:idx val="5"/>
              <c:spPr/>
              <c:txPr>
                <a:bodyPr/>
                <a:lstStyle/>
                <a:p>
                  <a:pPr>
                    <a:defRPr sz="1100" b="1">
                      <a:solidFill>
                        <a:schemeClr val="bg1"/>
                      </a:solidFill>
                    </a:defRPr>
                  </a:pPr>
                  <a:endParaRPr lang="en-US"/>
                </a:p>
              </c:txPr>
              <c:showLegendKey val="0"/>
              <c:showVal val="0"/>
              <c:showCatName val="0"/>
              <c:showSerName val="0"/>
              <c:showPercent val="1"/>
              <c:showBubbleSize val="0"/>
            </c:dLbl>
            <c:dLbl>
              <c:idx val="6"/>
              <c:spPr/>
              <c:txPr>
                <a:bodyPr/>
                <a:lstStyle/>
                <a:p>
                  <a:pPr>
                    <a:defRPr sz="1100" b="1">
                      <a:solidFill>
                        <a:schemeClr val="bg1"/>
                      </a:solidFill>
                    </a:defRPr>
                  </a:pPr>
                  <a:endParaRPr lang="en-US"/>
                </a:p>
              </c:txPr>
              <c:showLegendKey val="0"/>
              <c:showVal val="0"/>
              <c:showCatName val="0"/>
              <c:showSerName val="0"/>
              <c:showPercent val="1"/>
              <c:showBubbleSize val="0"/>
            </c:dLbl>
            <c:txPr>
              <a:bodyPr/>
              <a:lstStyle/>
              <a:p>
                <a:pPr>
                  <a:defRPr sz="1100" b="1"/>
                </a:pPr>
                <a:endParaRPr lang="en-US"/>
              </a:p>
            </c:txPr>
            <c:showLegendKey val="0"/>
            <c:showVal val="0"/>
            <c:showCatName val="0"/>
            <c:showSerName val="0"/>
            <c:showPercent val="1"/>
            <c:showBubbleSize val="0"/>
            <c:showLeaderLines val="1"/>
          </c:dLbls>
          <c:cat>
            <c:strRef>
              <c:f>Sheet1!$Q$3:$Q$9</c:f>
              <c:strCache>
                <c:ptCount val="7"/>
                <c:pt idx="0">
                  <c:v>Executive Direction and Communications</c:v>
                </c:pt>
                <c:pt idx="1">
                  <c:v>Financial Management Services</c:v>
                </c:pt>
                <c:pt idx="2">
                  <c:v>Human Resource Management and Administrative Services</c:v>
                </c:pt>
                <c:pt idx="3">
                  <c:v>Legal Services</c:v>
                </c:pt>
                <c:pt idx="4">
                  <c:v>Management Information Resources</c:v>
                </c:pt>
                <c:pt idx="5">
                  <c:v>IT Infrastructure and IT Support Services</c:v>
                </c:pt>
                <c:pt idx="6">
                  <c:v>Miscellaneous General Expense*</c:v>
                </c:pt>
              </c:strCache>
            </c:strRef>
          </c:cat>
          <c:val>
            <c:numRef>
              <c:f>Sheet1!$T$3:$T$9</c:f>
              <c:numCache>
                <c:formatCode>0%</c:formatCode>
                <c:ptCount val="7"/>
                <c:pt idx="0">
                  <c:v>1.3350392167769929E-2</c:v>
                </c:pt>
                <c:pt idx="1">
                  <c:v>4.8163393966364425E-2</c:v>
                </c:pt>
                <c:pt idx="2">
                  <c:v>4.0913389330811595E-2</c:v>
                </c:pt>
                <c:pt idx="3">
                  <c:v>4.145111345979121E-2</c:v>
                </c:pt>
                <c:pt idx="4">
                  <c:v>5.7323246370362131E-2</c:v>
                </c:pt>
                <c:pt idx="5">
                  <c:v>0.58552594982477613</c:v>
                </c:pt>
                <c:pt idx="6">
                  <c:v>0.21327251488012458</c:v>
                </c:pt>
              </c:numCache>
            </c:numRef>
          </c:val>
        </c:ser>
        <c:dLbls>
          <c:showLegendKey val="0"/>
          <c:showVal val="0"/>
          <c:showCatName val="0"/>
          <c:showSerName val="0"/>
          <c:showPercent val="1"/>
          <c:showBubbleSize val="0"/>
          <c:showLeaderLines val="1"/>
        </c:dLbls>
      </c:pie3DChart>
      <c:spPr>
        <a:noFill/>
      </c:spPr>
    </c:plotArea>
    <c:legend>
      <c:legendPos val="l"/>
      <c:layout>
        <c:manualLayout>
          <c:xMode val="edge"/>
          <c:yMode val="edge"/>
          <c:x val="1.4925373134328358E-2"/>
          <c:y val="5.6610063076270832E-2"/>
          <c:w val="0.36273240098719001"/>
          <c:h val="0.80457683233492239"/>
        </c:manualLayout>
      </c:layout>
      <c:overlay val="0"/>
      <c:txPr>
        <a:bodyPr/>
        <a:lstStyle/>
        <a:p>
          <a:pPr rtl="0">
            <a:defRPr sz="900"/>
          </a:pPr>
          <a:endParaRPr lang="en-US"/>
        </a:p>
      </c:txPr>
    </c:legend>
    <c:plotVisOnly val="1"/>
    <c:dispBlanksAs val="gap"/>
    <c:showDLblsOverMax val="0"/>
  </c:chart>
  <c:spPr>
    <a:noFill/>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63"/>
      <c:rAngAx val="0"/>
      <c:perspective val="30"/>
    </c:view3D>
    <c:floor>
      <c:thickness val="0"/>
    </c:floor>
    <c:sideWall>
      <c:thickness val="0"/>
    </c:sideWall>
    <c:backWall>
      <c:thickness val="0"/>
    </c:backWall>
    <c:plotArea>
      <c:layout>
        <c:manualLayout>
          <c:layoutTarget val="inner"/>
          <c:xMode val="edge"/>
          <c:yMode val="edge"/>
          <c:x val="1.354110015527337E-3"/>
          <c:y val="0.10106358515430723"/>
          <c:w val="0.57771724480385889"/>
          <c:h val="0.86800712937345559"/>
        </c:manualLayout>
      </c:layout>
      <c:pie3DChart>
        <c:varyColors val="1"/>
        <c:ser>
          <c:idx val="0"/>
          <c:order val="0"/>
          <c:explosion val="7"/>
          <c:dLbls>
            <c:dLbl>
              <c:idx val="1"/>
              <c:layout>
                <c:manualLayout>
                  <c:x val="-5.6908483286436044E-2"/>
                  <c:y val="1.6052347193691925E-2"/>
                </c:manualLayout>
              </c:layout>
              <c:showLegendKey val="0"/>
              <c:showVal val="0"/>
              <c:showCatName val="0"/>
              <c:showSerName val="0"/>
              <c:showPercent val="1"/>
              <c:showBubbleSize val="0"/>
            </c:dLbl>
            <c:txPr>
              <a:bodyPr/>
              <a:lstStyle/>
              <a:p>
                <a:pPr>
                  <a:defRPr sz="1100" b="1">
                    <a:solidFill>
                      <a:schemeClr val="bg1"/>
                    </a:solidFill>
                  </a:defRPr>
                </a:pPr>
                <a:endParaRPr lang="en-US"/>
              </a:p>
            </c:txPr>
            <c:showLegendKey val="0"/>
            <c:showVal val="0"/>
            <c:showCatName val="0"/>
            <c:showSerName val="0"/>
            <c:showPercent val="1"/>
            <c:showBubbleSize val="0"/>
            <c:showLeaderLines val="1"/>
          </c:dLbls>
          <c:cat>
            <c:strRef>
              <c:f>Sheet1!$M$3:$M$6</c:f>
              <c:strCache>
                <c:ptCount val="4"/>
                <c:pt idx="0">
                  <c:v>Trademark Examining</c:v>
                </c:pt>
                <c:pt idx="1">
                  <c:v>Trademark Appeals and Inter Partes Proceedings</c:v>
                </c:pt>
                <c:pt idx="2">
                  <c:v>Trademark Information Resources</c:v>
                </c:pt>
                <c:pt idx="3">
                  <c:v>Management Goal- Allocated</c:v>
                </c:pt>
              </c:strCache>
            </c:strRef>
          </c:cat>
          <c:val>
            <c:numRef>
              <c:f>Sheet1!$N$3:$N$6</c:f>
              <c:numCache>
                <c:formatCode>0.0%</c:formatCode>
                <c:ptCount val="4"/>
                <c:pt idx="0">
                  <c:v>0.4430862276820291</c:v>
                </c:pt>
                <c:pt idx="1">
                  <c:v>4.7616161207982274E-2</c:v>
                </c:pt>
                <c:pt idx="2">
                  <c:v>0.16345745863051342</c:v>
                </c:pt>
                <c:pt idx="3">
                  <c:v>0.34584015247947519</c:v>
                </c:pt>
              </c:numCache>
            </c:numRef>
          </c:val>
        </c:ser>
        <c:dLbls>
          <c:showLegendKey val="0"/>
          <c:showVal val="0"/>
          <c:showCatName val="0"/>
          <c:showSerName val="0"/>
          <c:showPercent val="1"/>
          <c:showBubbleSize val="0"/>
          <c:showLeaderLines val="1"/>
        </c:dLbls>
      </c:pie3DChart>
      <c:spPr>
        <a:noFill/>
      </c:spPr>
    </c:plotArea>
    <c:legend>
      <c:legendPos val="r"/>
      <c:layout>
        <c:manualLayout>
          <c:xMode val="edge"/>
          <c:yMode val="edge"/>
          <c:x val="0.58380317325199227"/>
          <c:y val="0.2552785848298843"/>
          <c:w val="0.27205268260386373"/>
          <c:h val="0.49368270244053053"/>
        </c:manualLayout>
      </c:layout>
      <c:overlay val="0"/>
      <c:spPr>
        <a:noFill/>
      </c:spPr>
    </c:legend>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7747524752475239E-2"/>
          <c:y val="8.0492391722062781E-2"/>
          <c:w val="0.91481023102310233"/>
          <c:h val="0.65960485468911401"/>
        </c:manualLayout>
      </c:layout>
      <c:pie3DChart>
        <c:varyColors val="1"/>
        <c:dLbls>
          <c:showLegendKey val="0"/>
          <c:showVal val="0"/>
          <c:showCatName val="0"/>
          <c:showSerName val="0"/>
          <c:showPercent val="0"/>
          <c:showBubbleSize val="0"/>
          <c:showLeaderLines val="1"/>
        </c:dLbls>
      </c:pie3DChart>
    </c:plotArea>
    <c:legend>
      <c:legendPos val="b"/>
      <c:layout>
        <c:manualLayout>
          <c:xMode val="edge"/>
          <c:yMode val="edge"/>
          <c:x val="1.1437137808269016E-2"/>
          <c:y val="0.81020542214154689"/>
          <c:w val="0.97712572438346201"/>
          <c:h val="0.16902614587506778"/>
        </c:manualLayout>
      </c:layout>
      <c:overlay val="0"/>
      <c:txPr>
        <a:bodyPr/>
        <a:lstStyle/>
        <a:p>
          <a:pPr rtl="0">
            <a:defRPr/>
          </a:pPr>
          <a:endParaRPr lang="en-US"/>
        </a:p>
      </c:txPr>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0.21425255798107079"/>
          <c:y val="0.12724061232500328"/>
          <c:w val="0.78517574528930156"/>
          <c:h val="0.87001352103714313"/>
        </c:manualLayout>
      </c:layout>
      <c:pie3DChart>
        <c:varyColors val="1"/>
        <c:ser>
          <c:idx val="0"/>
          <c:order val="0"/>
          <c:dLbls>
            <c:showLegendKey val="0"/>
            <c:showVal val="0"/>
            <c:showCatName val="0"/>
            <c:showSerName val="0"/>
            <c:showPercent val="1"/>
            <c:showBubbleSize val="0"/>
            <c:showLeaderLines val="1"/>
          </c:dLbls>
          <c:cat>
            <c:strRef>
              <c:f>('FY16 PB of FY17 Breakdown'!$E$2:$E$6,'FY16 PB of FY17 Breakdown'!$E$9:$E$11)</c:f>
              <c:strCache>
                <c:ptCount val="8"/>
                <c:pt idx="0">
                  <c:v>Compensation and Benefits </c:v>
                </c:pt>
                <c:pt idx="1">
                  <c:v>Contracts </c:v>
                </c:pt>
                <c:pt idx="2">
                  <c:v>Rent and Utilities</c:v>
                </c:pt>
                <c:pt idx="3">
                  <c:v>Printing </c:v>
                </c:pt>
                <c:pt idx="4">
                  <c:v>Supplies and Materials</c:v>
                </c:pt>
                <c:pt idx="5">
                  <c:v>Other Contracts </c:v>
                </c:pt>
                <c:pt idx="6">
                  <c:v>Equipment </c:v>
                </c:pt>
                <c:pt idx="7">
                  <c:v>Other </c:v>
                </c:pt>
              </c:strCache>
            </c:strRef>
          </c:cat>
          <c:val>
            <c:numRef>
              <c:f>('FY16 PB of FY17 Breakdown'!$F$2:$F$6,'FY16 PB of FY17 Breakdown'!$F$9:$F$11)</c:f>
            </c:numRef>
          </c:val>
        </c:ser>
        <c:ser>
          <c:idx val="1"/>
          <c:order val="1"/>
          <c:dPt>
            <c:idx val="6"/>
            <c:bubble3D val="0"/>
            <c:explosion val="22"/>
          </c:dPt>
          <c:dPt>
            <c:idx val="7"/>
            <c:bubble3D val="0"/>
            <c:explosion val="32"/>
          </c:dPt>
          <c:dLbls>
            <c:dLbl>
              <c:idx val="0"/>
              <c:layout>
                <c:manualLayout>
                  <c:x val="-0.17431445136522114"/>
                  <c:y val="-1.5084705320925793E-2"/>
                </c:manualLayout>
              </c:layout>
              <c:showLegendKey val="0"/>
              <c:showVal val="0"/>
              <c:showCatName val="0"/>
              <c:showSerName val="0"/>
              <c:showPercent val="1"/>
              <c:showBubbleSize val="0"/>
            </c:dLbl>
            <c:dLbl>
              <c:idx val="1"/>
              <c:layout>
                <c:manualLayout>
                  <c:x val="1.2704830815067035E-2"/>
                  <c:y val="7.2547502992414595E-2"/>
                </c:manualLayout>
              </c:layout>
              <c:showLegendKey val="0"/>
              <c:showVal val="0"/>
              <c:showCatName val="0"/>
              <c:showSerName val="0"/>
              <c:showPercent val="1"/>
              <c:showBubbleSize val="0"/>
            </c:dLbl>
            <c:dLbl>
              <c:idx val="2"/>
              <c:layout>
                <c:manualLayout>
                  <c:x val="-1.7319237836039433E-2"/>
                  <c:y val="2.2733566685421751E-2"/>
                </c:manualLayout>
              </c:layout>
              <c:showLegendKey val="0"/>
              <c:showVal val="0"/>
              <c:showCatName val="0"/>
              <c:showSerName val="0"/>
              <c:showPercent val="1"/>
              <c:showBubbleSize val="0"/>
            </c:dLbl>
            <c:dLbl>
              <c:idx val="3"/>
              <c:layout>
                <c:manualLayout>
                  <c:x val="-1.9131630243973595E-2"/>
                  <c:y val="2.490211371499083E-2"/>
                </c:manualLayout>
              </c:layout>
              <c:showLegendKey val="0"/>
              <c:showVal val="0"/>
              <c:showCatName val="0"/>
              <c:showSerName val="0"/>
              <c:showPercent val="1"/>
              <c:showBubbleSize val="0"/>
            </c:dLbl>
            <c:dLbl>
              <c:idx val="7"/>
              <c:layout>
                <c:manualLayout>
                  <c:x val="3.7747118306062526E-2"/>
                  <c:y val="5.5275410789521258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('FY16 PB of FY17 Breakdown'!$E$2:$E$6,'FY16 PB of FY17 Breakdown'!$E$9:$E$11)</c:f>
              <c:strCache>
                <c:ptCount val="8"/>
                <c:pt idx="0">
                  <c:v>Compensation and Benefits </c:v>
                </c:pt>
                <c:pt idx="1">
                  <c:v>Contracts </c:v>
                </c:pt>
                <c:pt idx="2">
                  <c:v>Rent and Utilities</c:v>
                </c:pt>
                <c:pt idx="3">
                  <c:v>Printing </c:v>
                </c:pt>
                <c:pt idx="4">
                  <c:v>Supplies and Materials</c:v>
                </c:pt>
                <c:pt idx="5">
                  <c:v>Other Contracts </c:v>
                </c:pt>
                <c:pt idx="6">
                  <c:v>Equipment </c:v>
                </c:pt>
                <c:pt idx="7">
                  <c:v>Other </c:v>
                </c:pt>
              </c:strCache>
            </c:strRef>
          </c:cat>
          <c:val>
            <c:numRef>
              <c:f>('FY16 PB of FY17 Breakdown'!$G$2:$G$6,'FY16 PB of FY17 Breakdown'!$G$9:$G$11)</c:f>
              <c:numCache>
                <c:formatCode>0.0%</c:formatCode>
                <c:ptCount val="8"/>
                <c:pt idx="0">
                  <c:v>0.63744495333043061</c:v>
                </c:pt>
                <c:pt idx="1">
                  <c:v>0.17454063580325208</c:v>
                </c:pt>
                <c:pt idx="2">
                  <c:v>3.7053057466566973E-2</c:v>
                </c:pt>
                <c:pt idx="3">
                  <c:v>4.1246325827094005E-2</c:v>
                </c:pt>
                <c:pt idx="4">
                  <c:v>1.420684357385401E-2</c:v>
                </c:pt>
                <c:pt idx="6">
                  <c:v>9.0957454305620897E-2</c:v>
                </c:pt>
                <c:pt idx="7">
                  <c:v>1.0247678719550631E-3</c:v>
                </c:pt>
              </c:numCache>
            </c:numRef>
          </c:val>
        </c:ser>
        <c:dLbls>
          <c:showLegendKey val="0"/>
          <c:showVal val="0"/>
          <c:showCatName val="0"/>
          <c:showSerName val="0"/>
          <c:showPercent val="1"/>
          <c:showBubbleSize val="0"/>
          <c:showLeaderLines val="1"/>
        </c:dLbls>
      </c:pie3DChart>
    </c:plotArea>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0.21171480197438006"/>
          <c:y val="0.12724064794930937"/>
          <c:w val="0.78517574528930156"/>
          <c:h val="0.87001352103714313"/>
        </c:manualLayout>
      </c:layout>
      <c:pie3DChart>
        <c:varyColors val="1"/>
        <c:ser>
          <c:idx val="0"/>
          <c:order val="0"/>
          <c:dLbls>
            <c:showLegendKey val="0"/>
            <c:showVal val="0"/>
            <c:showCatName val="0"/>
            <c:showSerName val="0"/>
            <c:showPercent val="1"/>
            <c:showBubbleSize val="0"/>
            <c:showLeaderLines val="1"/>
          </c:dLbls>
          <c:cat>
            <c:strRef>
              <c:f>('FY16 PB of FY17 Breakdown'!$E$2:$E$6,'FY16 PB of FY17 Breakdown'!$E$9:$E$11)</c:f>
              <c:strCache>
                <c:ptCount val="7"/>
                <c:pt idx="0">
                  <c:v>Compensation and Benefits </c:v>
                </c:pt>
                <c:pt idx="1">
                  <c:v>Contracts </c:v>
                </c:pt>
                <c:pt idx="2">
                  <c:v>Rent and Utilities</c:v>
                </c:pt>
                <c:pt idx="3">
                  <c:v>Printing </c:v>
                </c:pt>
                <c:pt idx="4">
                  <c:v>Supplies and Materials</c:v>
                </c:pt>
                <c:pt idx="5">
                  <c:v>Equipment </c:v>
                </c:pt>
                <c:pt idx="6">
                  <c:v>Other </c:v>
                </c:pt>
              </c:strCache>
            </c:strRef>
          </c:cat>
          <c:val>
            <c:numRef>
              <c:f>('FY16 PB of FY17 Breakdown'!$F$2:$F$6,'FY16 PB of FY17 Breakdown'!$F$9:$F$11)</c:f>
            </c:numRef>
          </c:val>
        </c:ser>
        <c:dLbls>
          <c:showLegendKey val="0"/>
          <c:showVal val="0"/>
          <c:showCatName val="0"/>
          <c:showSerName val="0"/>
          <c:showPercent val="1"/>
          <c:showBubbleSize val="0"/>
          <c:showLeaderLines val="1"/>
        </c:dLbls>
      </c:pie3DChart>
    </c:plotArea>
    <c:legend>
      <c:legendPos val="l"/>
      <c:layout>
        <c:manualLayout>
          <c:xMode val="edge"/>
          <c:yMode val="edge"/>
          <c:x val="0"/>
          <c:y val="0.22840637344574355"/>
          <c:w val="0.32052238805970151"/>
          <c:h val="0.5364532463745062"/>
        </c:manualLayout>
      </c:layout>
      <c:overlay val="0"/>
      <c:txPr>
        <a:bodyPr/>
        <a:lstStyle/>
        <a:p>
          <a:pPr>
            <a:defRPr>
              <a:solidFill>
                <a:schemeClr val="bg1"/>
              </a:solidFill>
            </a:defRPr>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7747500842888269E-2"/>
          <c:y val="9.4338013044319616E-2"/>
          <c:w val="0.94673938529759383"/>
          <c:h val="0.68383469200306346"/>
        </c:manualLayout>
      </c:layout>
      <c:pie3DChart>
        <c:varyColors val="1"/>
        <c:dLbls>
          <c:showLegendKey val="0"/>
          <c:showVal val="0"/>
          <c:showCatName val="0"/>
          <c:showSerName val="0"/>
          <c:showPercent val="0"/>
          <c:showBubbleSize val="0"/>
          <c:showLeaderLines val="1"/>
        </c:dLbls>
      </c:pie3DChart>
    </c:plotArea>
    <c:legend>
      <c:legendPos val="b"/>
      <c:layout>
        <c:manualLayout>
          <c:xMode val="edge"/>
          <c:yMode val="edge"/>
          <c:x val="1.1437137808269016E-2"/>
          <c:y val="0.81020542214154689"/>
          <c:w val="0.97712572438346201"/>
          <c:h val="0.16902614587506778"/>
        </c:manualLayout>
      </c:layout>
      <c:overlay val="0"/>
      <c:txPr>
        <a:bodyPr/>
        <a:lstStyle/>
        <a:p>
          <a:pPr rtl="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4.1101862175972705E-2"/>
          <c:y val="7.3529708218561349E-2"/>
          <c:w val="0.94548057140344177"/>
          <c:h val="0.72708182895670648"/>
        </c:manualLayout>
      </c:layout>
      <c:pie3DChart>
        <c:varyColors val="1"/>
        <c:ser>
          <c:idx val="0"/>
          <c:order val="0"/>
          <c:dLbls>
            <c:dLbl>
              <c:idx val="0"/>
              <c:layout>
                <c:manualLayout>
                  <c:x val="-2.3432830487773188E-3"/>
                  <c:y val="-0.16009517501901047"/>
                </c:manualLayout>
              </c:layout>
              <c:showLegendKey val="0"/>
              <c:showVal val="1"/>
              <c:showCatName val="0"/>
              <c:showSerName val="0"/>
              <c:showPercent val="0"/>
              <c:showBubbleSize val="0"/>
            </c:dLbl>
            <c:dLbl>
              <c:idx val="1"/>
              <c:layout>
                <c:manualLayout>
                  <c:x val="8.6827752657155487E-3"/>
                  <c:y val="4.2987383586397497E-2"/>
                </c:manualLayout>
              </c:layout>
              <c:showLegendKey val="0"/>
              <c:showVal val="1"/>
              <c:showCatName val="0"/>
              <c:showSerName val="0"/>
              <c:showPercent val="0"/>
              <c:showBubbleSize val="0"/>
            </c:dLbl>
            <c:dLbl>
              <c:idx val="2"/>
              <c:layout>
                <c:manualLayout>
                  <c:x val="-1.9845264546139652E-2"/>
                  <c:y val="-5.8625849338926096E-3"/>
                </c:manualLayout>
              </c:layout>
              <c:showLegendKey val="0"/>
              <c:showVal val="1"/>
              <c:showCatName val="0"/>
              <c:showSerName val="0"/>
              <c:showPercent val="0"/>
              <c:showBubbleSize val="0"/>
            </c:dLbl>
            <c:dLbl>
              <c:idx val="3"/>
              <c:layout>
                <c:manualLayout>
                  <c:x val="-4.8470267794495987E-2"/>
                  <c:y val="1.4941278757600782E-3"/>
                </c:manualLayout>
              </c:layout>
              <c:showLegendKey val="0"/>
              <c:showVal val="1"/>
              <c:showCatName val="0"/>
              <c:showSerName val="0"/>
              <c:showPercent val="0"/>
              <c:showBubbleSize val="0"/>
            </c:dLbl>
            <c:dLbl>
              <c:idx val="4"/>
              <c:layout>
                <c:manualLayout>
                  <c:x val="3.2866219692835423E-2"/>
                  <c:y val="-1.9010201606419135E-2"/>
                </c:manualLayout>
              </c:layout>
              <c:showLegendKey val="0"/>
              <c:showVal val="1"/>
              <c:showCatName val="0"/>
              <c:showSerName val="0"/>
              <c:showPercent val="0"/>
              <c:showBubbleSize val="0"/>
            </c:dLbl>
            <c:dLbl>
              <c:idx val="6"/>
              <c:layout>
                <c:manualLayout>
                  <c:x val="-1.4113932835307428E-2"/>
                  <c:y val="-1.0849438071375722E-2"/>
                </c:manualLayout>
              </c:layout>
              <c:showLegendKey val="0"/>
              <c:showVal val="1"/>
              <c:showCatName val="0"/>
              <c:showSerName val="0"/>
              <c:showPercent val="0"/>
              <c:showBubbleSize val="0"/>
            </c:dLbl>
            <c:dLbl>
              <c:idx val="7"/>
              <c:layout>
                <c:manualLayout>
                  <c:x val="5.1979385930719053E-2"/>
                  <c:y val="-1.8371613205670163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Sheet1!$D$8:$D$15</c:f>
              <c:strCache>
                <c:ptCount val="8"/>
                <c:pt idx="0">
                  <c:v>Application Filings</c:v>
                </c:pt>
                <c:pt idx="1">
                  <c:v>Maintaining Exclusive Rights</c:v>
                </c:pt>
                <c:pt idx="2">
                  <c:v>Intent to Use/Use Fees</c:v>
                </c:pt>
                <c:pt idx="3">
                  <c:v>Madrid Protocol Fees</c:v>
                </c:pt>
                <c:pt idx="4">
                  <c:v>Trademark Trial and Appeal Board</c:v>
                </c:pt>
                <c:pt idx="5">
                  <c:v>Other Trademark Fees</c:v>
                </c:pt>
                <c:pt idx="6">
                  <c:v>Trademark Processing Fees</c:v>
                </c:pt>
                <c:pt idx="7">
                  <c:v>Finance Service Fees</c:v>
                </c:pt>
              </c:strCache>
            </c:strRef>
          </c:cat>
          <c:val>
            <c:numRef>
              <c:f>Sheet1!$P$22:$P$29</c:f>
              <c:numCache>
                <c:formatCode>0.0%</c:formatCode>
                <c:ptCount val="8"/>
                <c:pt idx="0">
                  <c:v>0.53153392536042465</c:v>
                </c:pt>
                <c:pt idx="1">
                  <c:v>0.2338537209137477</c:v>
                </c:pt>
                <c:pt idx="2">
                  <c:v>0.16697698740318329</c:v>
                </c:pt>
                <c:pt idx="3">
                  <c:v>9.442420160802583E-3</c:v>
                </c:pt>
                <c:pt idx="4">
                  <c:v>1.3554669607569269E-2</c:v>
                </c:pt>
                <c:pt idx="5">
                  <c:v>3.6966292268332368E-2</c:v>
                </c:pt>
                <c:pt idx="6">
                  <c:v>7.6236993043790353E-3</c:v>
                </c:pt>
                <c:pt idx="7">
                  <c:v>4.8284981561147405E-5</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0"/>
          <c:y val="0.85054829568391699"/>
          <c:w val="1"/>
          <c:h val="0.12868330944259807"/>
        </c:manualLayout>
      </c:layout>
      <c:overlay val="0"/>
      <c:txPr>
        <a:bodyPr/>
        <a:lstStyle/>
        <a:p>
          <a:pPr rtl="0">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6158564418578116"/>
          <c:y val="0.13466183574879226"/>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Sheet1!$I$62</c:f>
              <c:strCache>
                <c:ptCount val="1"/>
                <c:pt idx="0">
                  <c:v>FY 2013</c:v>
                </c:pt>
              </c:strCache>
            </c:strRef>
          </c:tx>
          <c:dLbls>
            <c:dLbl>
              <c:idx val="0"/>
              <c:layout>
                <c:manualLayout>
                  <c:x val="-0.25555555555555554"/>
                  <c:y val="-0.10322761738116069"/>
                </c:manualLayout>
              </c:layout>
              <c:tx>
                <c:rich>
                  <a:bodyPr/>
                  <a:lstStyle/>
                  <a:p>
                    <a:pPr>
                      <a:defRPr>
                        <a:solidFill>
                          <a:schemeClr val="bg1"/>
                        </a:solidFill>
                      </a:defRPr>
                    </a:pPr>
                    <a:r>
                      <a:rPr lang="en-US">
                        <a:solidFill>
                          <a:schemeClr val="bg1"/>
                        </a:solidFill>
                      </a:rPr>
                      <a:t>Application</a:t>
                    </a:r>
                    <a:r>
                      <a:rPr lang="en-US" baseline="0">
                        <a:solidFill>
                          <a:schemeClr val="bg1"/>
                        </a:solidFill>
                      </a:rPr>
                      <a:t> Filings</a:t>
                    </a:r>
                    <a:endParaRPr lang="en-US">
                      <a:solidFill>
                        <a:schemeClr val="bg1"/>
                      </a:solidFill>
                    </a:endParaRPr>
                  </a:p>
                  <a:p>
                    <a:pPr>
                      <a:defRPr>
                        <a:solidFill>
                          <a:schemeClr val="bg1"/>
                        </a:solidFill>
                      </a:defRPr>
                    </a:pPr>
                    <a:r>
                      <a:rPr lang="en-US">
                        <a:solidFill>
                          <a:schemeClr val="bg1"/>
                        </a:solidFill>
                      </a:rPr>
                      <a:t> $140.0M</a:t>
                    </a:r>
                  </a:p>
                  <a:p>
                    <a:pPr>
                      <a:defRPr>
                        <a:solidFill>
                          <a:schemeClr val="bg1"/>
                        </a:solidFill>
                      </a:defRPr>
                    </a:pPr>
                    <a:r>
                      <a:rPr lang="en-US">
                        <a:solidFill>
                          <a:schemeClr val="bg1"/>
                        </a:solidFill>
                      </a:rPr>
                      <a:t>52.7% </a:t>
                    </a:r>
                  </a:p>
                </c:rich>
              </c:tx>
              <c:spPr/>
              <c:showLegendKey val="0"/>
              <c:showVal val="1"/>
              <c:showCatName val="0"/>
              <c:showSerName val="0"/>
              <c:showPercent val="0"/>
              <c:showBubbleSize val="0"/>
            </c:dLbl>
            <c:dLbl>
              <c:idx val="1"/>
              <c:layout>
                <c:manualLayout>
                  <c:x val="0.24770144356955381"/>
                  <c:y val="4.9345654709827935E-2"/>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$124.7</a:t>
                    </a:r>
                    <a:r>
                      <a:rPr lang="en-US" baseline="0">
                        <a:solidFill>
                          <a:schemeClr val="bg1"/>
                        </a:solidFill>
                      </a:rPr>
                      <a:t>M</a:t>
                    </a:r>
                  </a:p>
                  <a:p>
                    <a:pPr>
                      <a:defRPr>
                        <a:solidFill>
                          <a:schemeClr val="bg1"/>
                        </a:solidFill>
                      </a:defRPr>
                    </a:pPr>
                    <a:r>
                      <a:rPr lang="en-US" baseline="0">
                        <a:solidFill>
                          <a:schemeClr val="bg1"/>
                        </a:solidFill>
                      </a:rPr>
                      <a:t>47.3%</a:t>
                    </a:r>
                    <a:r>
                      <a:rPr lang="en-US">
                        <a:solidFill>
                          <a:schemeClr val="bg1"/>
                        </a:solidFill>
                      </a:rPr>
                      <a:t> </a:t>
                    </a:r>
                  </a:p>
                </c:rich>
              </c:tx>
              <c:spPr/>
              <c:showLegendKey val="0"/>
              <c:showVal val="1"/>
              <c:showCatName val="0"/>
              <c:showSerName val="0"/>
              <c:showPercent val="0"/>
              <c:showBubbleSize val="0"/>
            </c:dLbl>
            <c:showLegendKey val="0"/>
            <c:showVal val="1"/>
            <c:showCatName val="0"/>
            <c:showSerName val="0"/>
            <c:showPercent val="0"/>
            <c:showBubbleSize val="0"/>
            <c:showLeaderLines val="1"/>
          </c:dLbls>
          <c:cat>
            <c:strRef>
              <c:f>Sheet1!$H$63:$H$64</c:f>
              <c:strCache>
                <c:ptCount val="2"/>
                <c:pt idx="0">
                  <c:v>Application Filings</c:v>
                </c:pt>
                <c:pt idx="1">
                  <c:v>Other Trademark Fees</c:v>
                </c:pt>
              </c:strCache>
            </c:strRef>
          </c:cat>
          <c:val>
            <c:numRef>
              <c:f>Sheet1!$I$63:$I$64</c:f>
              <c:numCache>
                <c:formatCode>_("$"* #,##0_);_("$"* \(#,##0\);_("$"* "-"_);_(@_)</c:formatCode>
                <c:ptCount val="2"/>
                <c:pt idx="0">
                  <c:v>138958875</c:v>
                </c:pt>
                <c:pt idx="1">
                  <c:v>124691527.7245678</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029278508328014"/>
          <c:y val="0.1250723228244679"/>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Sheet1!$J$62</c:f>
              <c:strCache>
                <c:ptCount val="1"/>
                <c:pt idx="0">
                  <c:v>FY 2014</c:v>
                </c:pt>
              </c:strCache>
            </c:strRef>
          </c:tx>
          <c:dLbls>
            <c:dLbl>
              <c:idx val="0"/>
              <c:layout>
                <c:manualLayout>
                  <c:x val="-0.26944444444444443"/>
                  <c:y val="-8.9338728492271799E-2"/>
                </c:manualLayout>
              </c:layout>
              <c:tx>
                <c:rich>
                  <a:bodyPr/>
                  <a:lstStyle/>
                  <a:p>
                    <a:pPr>
                      <a:defRPr>
                        <a:solidFill>
                          <a:schemeClr val="bg1"/>
                        </a:solidFill>
                      </a:defRPr>
                    </a:pPr>
                    <a:r>
                      <a:rPr lang="en-US">
                        <a:solidFill>
                          <a:schemeClr val="bg1"/>
                        </a:solidFill>
                      </a:rPr>
                      <a:t>Application Filings</a:t>
                    </a:r>
                  </a:p>
                  <a:p>
                    <a:pPr>
                      <a:defRPr>
                        <a:solidFill>
                          <a:schemeClr val="bg1"/>
                        </a:solidFill>
                      </a:defRPr>
                    </a:pPr>
                    <a:r>
                      <a:rPr lang="en-US">
                        <a:solidFill>
                          <a:schemeClr val="bg1"/>
                        </a:solidFill>
                      </a:rPr>
                      <a:t> $145.0M</a:t>
                    </a:r>
                  </a:p>
                  <a:p>
                    <a:pPr>
                      <a:defRPr>
                        <a:solidFill>
                          <a:schemeClr val="bg1"/>
                        </a:solidFill>
                      </a:defRPr>
                    </a:pPr>
                    <a:r>
                      <a:rPr lang="en-US">
                        <a:solidFill>
                          <a:schemeClr val="bg1"/>
                        </a:solidFill>
                      </a:rPr>
                      <a:t>52.7% </a:t>
                    </a:r>
                  </a:p>
                </c:rich>
              </c:tx>
              <c:spPr/>
              <c:showLegendKey val="0"/>
              <c:showVal val="1"/>
              <c:showCatName val="0"/>
              <c:showSerName val="0"/>
              <c:showPercent val="0"/>
              <c:showBubbleSize val="0"/>
            </c:dLbl>
            <c:dLbl>
              <c:idx val="1"/>
              <c:layout>
                <c:manualLayout>
                  <c:x val="0.24492366579177602"/>
                  <c:y val="4.0086395450568676E-2"/>
                </c:manualLayout>
              </c:layout>
              <c:tx>
                <c:rich>
                  <a:bodyPr/>
                  <a:lstStyle/>
                  <a:p>
                    <a:pPr>
                      <a:defRPr>
                        <a:solidFill>
                          <a:schemeClr val="bg1"/>
                        </a:solidFill>
                      </a:defRPr>
                    </a:pPr>
                    <a:r>
                      <a:rPr lang="en-US" dirty="0">
                        <a:solidFill>
                          <a:schemeClr val="bg1"/>
                        </a:solidFill>
                      </a:rPr>
                      <a:t> All Other Trademark</a:t>
                    </a:r>
                    <a:r>
                      <a:rPr lang="en-US" baseline="0" dirty="0">
                        <a:solidFill>
                          <a:schemeClr val="bg1"/>
                        </a:solidFill>
                      </a:rPr>
                      <a:t> Fees</a:t>
                    </a:r>
                  </a:p>
                  <a:p>
                    <a:pPr>
                      <a:defRPr>
                        <a:solidFill>
                          <a:schemeClr val="bg1"/>
                        </a:solidFill>
                      </a:defRPr>
                    </a:pPr>
                    <a:r>
                      <a:rPr lang="en-US" dirty="0">
                        <a:solidFill>
                          <a:schemeClr val="bg1"/>
                        </a:solidFill>
                      </a:rPr>
                      <a:t>$</a:t>
                    </a:r>
                    <a:r>
                      <a:rPr lang="en-US" dirty="0" smtClean="0">
                        <a:solidFill>
                          <a:schemeClr val="bg1"/>
                        </a:solidFill>
                      </a:rPr>
                      <a:t>130.4</a:t>
                    </a:r>
                    <a:r>
                      <a:rPr lang="en-US" baseline="0" dirty="0" smtClean="0">
                        <a:solidFill>
                          <a:schemeClr val="bg1"/>
                        </a:solidFill>
                      </a:rPr>
                      <a:t>M</a:t>
                    </a:r>
                    <a:endParaRPr lang="en-US" baseline="0" dirty="0">
                      <a:solidFill>
                        <a:schemeClr val="bg1"/>
                      </a:solidFill>
                    </a:endParaRPr>
                  </a:p>
                  <a:p>
                    <a:pPr>
                      <a:defRPr>
                        <a:solidFill>
                          <a:schemeClr val="bg1"/>
                        </a:solidFill>
                      </a:defRPr>
                    </a:pPr>
                    <a:r>
                      <a:rPr lang="en-US" baseline="0" dirty="0">
                        <a:solidFill>
                          <a:schemeClr val="bg1"/>
                        </a:solidFill>
                      </a:rPr>
                      <a:t>47.3%</a:t>
                    </a:r>
                    <a:r>
                      <a:rPr lang="en-US" dirty="0">
                        <a:solidFill>
                          <a:schemeClr val="bg1"/>
                        </a:solidFill>
                      </a:rPr>
                      <a:t> </a:t>
                    </a:r>
                  </a:p>
                </c:rich>
              </c:tx>
              <c:spPr/>
              <c:showLegendKey val="0"/>
              <c:showVal val="1"/>
              <c:showCatName val="0"/>
              <c:showSerName val="0"/>
              <c:showPercent val="0"/>
              <c:showBubbleSize val="0"/>
            </c:dLbl>
            <c:showLegendKey val="0"/>
            <c:showVal val="1"/>
            <c:showCatName val="0"/>
            <c:showSerName val="0"/>
            <c:showPercent val="0"/>
            <c:showBubbleSize val="0"/>
            <c:showLeaderLines val="1"/>
          </c:dLbls>
          <c:cat>
            <c:strRef>
              <c:f>Sheet1!$H$63:$H$64</c:f>
              <c:strCache>
                <c:ptCount val="2"/>
                <c:pt idx="0">
                  <c:v>Application Filings</c:v>
                </c:pt>
                <c:pt idx="1">
                  <c:v>Other Trademark Fees</c:v>
                </c:pt>
              </c:strCache>
            </c:strRef>
          </c:cat>
          <c:val>
            <c:numRef>
              <c:f>Sheet1!$J$63:$J$64</c:f>
              <c:numCache>
                <c:formatCode>_("$"* #,##0_);_("$"* \(#,##0\);_("$"* "-"_);_(@_)</c:formatCode>
                <c:ptCount val="2"/>
                <c:pt idx="0">
                  <c:v>145316825</c:v>
                </c:pt>
                <c:pt idx="1">
                  <c:v>130366198.22385848</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90963148369263"/>
          <c:y val="0.11989354695751726"/>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Sheet1!$K$62</c:f>
              <c:strCache>
                <c:ptCount val="1"/>
                <c:pt idx="0">
                  <c:v>FY 2015</c:v>
                </c:pt>
              </c:strCache>
            </c:strRef>
          </c:tx>
          <c:dLbls>
            <c:dLbl>
              <c:idx val="0"/>
              <c:layout>
                <c:manualLayout>
                  <c:x val="-0.24166666666666667"/>
                  <c:y val="-9.8597987751531058E-2"/>
                </c:manualLayout>
              </c:layout>
              <c:tx>
                <c:rich>
                  <a:bodyPr/>
                  <a:lstStyle/>
                  <a:p>
                    <a:pPr>
                      <a:defRPr>
                        <a:solidFill>
                          <a:schemeClr val="bg1"/>
                        </a:solidFill>
                      </a:defRPr>
                    </a:pPr>
                    <a:r>
                      <a:rPr lang="en-US">
                        <a:solidFill>
                          <a:schemeClr val="bg1"/>
                        </a:solidFill>
                      </a:rPr>
                      <a:t>Application Filings</a:t>
                    </a:r>
                  </a:p>
                  <a:p>
                    <a:pPr>
                      <a:defRPr>
                        <a:solidFill>
                          <a:schemeClr val="bg1"/>
                        </a:solidFill>
                      </a:defRPr>
                    </a:pPr>
                    <a:r>
                      <a:rPr lang="en-US">
                        <a:solidFill>
                          <a:schemeClr val="bg1"/>
                        </a:solidFill>
                      </a:rPr>
                      <a:t> $144.9M</a:t>
                    </a:r>
                  </a:p>
                  <a:p>
                    <a:pPr>
                      <a:defRPr>
                        <a:solidFill>
                          <a:schemeClr val="bg1"/>
                        </a:solidFill>
                      </a:defRPr>
                    </a:pPr>
                    <a:r>
                      <a:rPr lang="en-US">
                        <a:solidFill>
                          <a:schemeClr val="bg1"/>
                        </a:solidFill>
                      </a:rPr>
                      <a:t>53.2% </a:t>
                    </a:r>
                  </a:p>
                </c:rich>
              </c:tx>
              <c:spPr/>
              <c:showLegendKey val="0"/>
              <c:showVal val="1"/>
              <c:showCatName val="0"/>
              <c:showSerName val="0"/>
              <c:showPercent val="0"/>
              <c:showBubbleSize val="0"/>
            </c:dLbl>
            <c:dLbl>
              <c:idx val="1"/>
              <c:layout>
                <c:manualLayout>
                  <c:x val="0.24770151013731978"/>
                  <c:y val="5.4217860448603342E-2"/>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$127.7</a:t>
                    </a:r>
                    <a:r>
                      <a:rPr lang="en-US" baseline="0">
                        <a:solidFill>
                          <a:schemeClr val="bg1"/>
                        </a:solidFill>
                      </a:rPr>
                      <a:t>M</a:t>
                    </a:r>
                  </a:p>
                  <a:p>
                    <a:pPr>
                      <a:defRPr>
                        <a:solidFill>
                          <a:schemeClr val="bg1"/>
                        </a:solidFill>
                      </a:defRPr>
                    </a:pPr>
                    <a:r>
                      <a:rPr lang="en-US" baseline="0">
                        <a:solidFill>
                          <a:schemeClr val="bg1"/>
                        </a:solidFill>
                      </a:rPr>
                      <a:t>46.8%</a:t>
                    </a:r>
                    <a:r>
                      <a:rPr lang="en-US">
                        <a:solidFill>
                          <a:schemeClr val="bg1"/>
                        </a:solidFill>
                      </a:rPr>
                      <a:t> </a:t>
                    </a:r>
                  </a:p>
                </c:rich>
              </c:tx>
              <c:spPr/>
              <c:showLegendKey val="0"/>
              <c:showVal val="1"/>
              <c:showCatName val="0"/>
              <c:showSerName val="0"/>
              <c:showPercent val="0"/>
              <c:showBubbleSize val="0"/>
            </c:dLbl>
            <c:showLegendKey val="0"/>
            <c:showVal val="1"/>
            <c:showCatName val="0"/>
            <c:showSerName val="0"/>
            <c:showPercent val="0"/>
            <c:showBubbleSize val="0"/>
            <c:showLeaderLines val="1"/>
          </c:dLbls>
          <c:cat>
            <c:strRef>
              <c:f>Sheet1!$H$63:$H$64</c:f>
              <c:strCache>
                <c:ptCount val="2"/>
                <c:pt idx="0">
                  <c:v>Application Filings</c:v>
                </c:pt>
                <c:pt idx="1">
                  <c:v>Other Trademark Fees</c:v>
                </c:pt>
              </c:strCache>
            </c:strRef>
          </c:cat>
          <c:val>
            <c:numRef>
              <c:f>Sheet1!$K$63:$K$64</c:f>
              <c:numCache>
                <c:formatCode>_("$"* #,##0_);_("$"* \(#,##0\);_("$"* "-"_);_(@_)</c:formatCode>
                <c:ptCount val="2"/>
                <c:pt idx="0">
                  <c:v>144915640</c:v>
                </c:pt>
                <c:pt idx="1">
                  <c:v>127721031.12449127</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6158564418578116"/>
          <c:y val="0.1296296296296296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Sheet1!$I$50</c:f>
              <c:strCache>
                <c:ptCount val="1"/>
                <c:pt idx="0">
                  <c:v>FY 2013</c:v>
                </c:pt>
              </c:strCache>
            </c:strRef>
          </c:tx>
          <c:dLbls>
            <c:dLbl>
              <c:idx val="0"/>
              <c:layout>
                <c:manualLayout>
                  <c:x val="0.12229418197725285"/>
                  <c:y val="-1.5264654418197725E-2"/>
                </c:manualLayout>
              </c:layout>
              <c:tx>
                <c:rich>
                  <a:bodyPr/>
                  <a:lstStyle/>
                  <a:p>
                    <a:pPr>
                      <a:defRPr>
                        <a:solidFill>
                          <a:sysClr val="windowText" lastClr="000000"/>
                        </a:solidFill>
                      </a:defRPr>
                    </a:pPr>
                    <a:r>
                      <a:rPr lang="en-US">
                        <a:solidFill>
                          <a:sysClr val="windowText" lastClr="000000"/>
                        </a:solidFill>
                      </a:rPr>
                      <a:t>Maintaining</a:t>
                    </a:r>
                    <a:r>
                      <a:rPr lang="en-US" baseline="0">
                        <a:solidFill>
                          <a:sysClr val="windowText" lastClr="000000"/>
                        </a:solidFill>
                      </a:rPr>
                      <a:t> Exclusive Rights</a:t>
                    </a:r>
                    <a:endParaRPr lang="en-US">
                      <a:solidFill>
                        <a:sysClr val="windowText" lastClr="000000"/>
                      </a:solidFill>
                    </a:endParaRPr>
                  </a:p>
                  <a:p>
                    <a:pPr>
                      <a:defRPr>
                        <a:solidFill>
                          <a:sysClr val="windowText" lastClr="000000"/>
                        </a:solidFill>
                      </a:defRPr>
                    </a:pPr>
                    <a:r>
                      <a:rPr lang="en-US">
                        <a:solidFill>
                          <a:sysClr val="windowText" lastClr="000000"/>
                        </a:solidFill>
                      </a:rPr>
                      <a:t> $68.7M</a:t>
                    </a:r>
                  </a:p>
                  <a:p>
                    <a:pPr>
                      <a:defRPr>
                        <a:solidFill>
                          <a:sysClr val="windowText" lastClr="000000"/>
                        </a:solidFill>
                      </a:defRPr>
                    </a:pPr>
                    <a:r>
                      <a:rPr lang="en-US">
                        <a:solidFill>
                          <a:sysClr val="windowText" lastClr="000000"/>
                        </a:solidFill>
                      </a:rPr>
                      <a:t>26.0% </a:t>
                    </a:r>
                  </a:p>
                </c:rich>
              </c:tx>
              <c:spPr/>
              <c:showLegendKey val="0"/>
              <c:showVal val="1"/>
              <c:showCatName val="0"/>
              <c:showSerName val="0"/>
              <c:showPercent val="0"/>
              <c:showBubbleSize val="0"/>
            </c:dLbl>
            <c:dLbl>
              <c:idx val="1"/>
              <c:layout>
                <c:manualLayout>
                  <c:x val="0.23936811023622048"/>
                  <c:y val="-0.33948709536307958"/>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$195.0</a:t>
                    </a:r>
                    <a:r>
                      <a:rPr lang="en-US" baseline="0">
                        <a:solidFill>
                          <a:schemeClr val="bg1"/>
                        </a:solidFill>
                      </a:rPr>
                      <a:t>M</a:t>
                    </a:r>
                  </a:p>
                  <a:p>
                    <a:pPr>
                      <a:defRPr>
                        <a:solidFill>
                          <a:schemeClr val="bg1"/>
                        </a:solidFill>
                      </a:defRPr>
                    </a:pPr>
                    <a:r>
                      <a:rPr lang="en-US" baseline="0">
                        <a:solidFill>
                          <a:schemeClr val="bg1"/>
                        </a:solidFill>
                      </a:rPr>
                      <a:t>74.0%</a:t>
                    </a:r>
                    <a:r>
                      <a:rPr lang="en-US">
                        <a:solidFill>
                          <a:schemeClr val="bg1"/>
                        </a:solidFill>
                      </a:rPr>
                      <a:t> </a:t>
                    </a:r>
                  </a:p>
                </c:rich>
              </c:tx>
              <c:spPr/>
              <c:showLegendKey val="0"/>
              <c:showVal val="1"/>
              <c:showCatName val="0"/>
              <c:showSerName val="0"/>
              <c:showPercent val="0"/>
              <c:showBubbleSize val="0"/>
            </c:dLbl>
            <c:showLegendKey val="0"/>
            <c:showVal val="1"/>
            <c:showCatName val="0"/>
            <c:showSerName val="0"/>
            <c:showPercent val="0"/>
            <c:showBubbleSize val="0"/>
            <c:showLeaderLines val="1"/>
          </c:dLbls>
          <c:cat>
            <c:strRef>
              <c:f>Sheet1!$H$51:$H$52</c:f>
              <c:strCache>
                <c:ptCount val="2"/>
                <c:pt idx="0">
                  <c:v>Maintaining Exclusive Rights</c:v>
                </c:pt>
                <c:pt idx="1">
                  <c:v>Other Trademark Fees</c:v>
                </c:pt>
              </c:strCache>
            </c:strRef>
          </c:cat>
          <c:val>
            <c:numRef>
              <c:f>Sheet1!$I$51:$I$52</c:f>
              <c:numCache>
                <c:formatCode>_("$"* #,##0_);_("$"* \(#,##0\);_("$"* "-"_);_(@_)</c:formatCode>
                <c:ptCount val="2"/>
                <c:pt idx="0">
                  <c:v>68653500</c:v>
                </c:pt>
                <c:pt idx="1">
                  <c:v>194996902.7245678</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425410818212941"/>
          <c:y val="0.13083735909822866"/>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Sheet1!$J$44</c:f>
              <c:strCache>
                <c:ptCount val="1"/>
                <c:pt idx="0">
                  <c:v>FY 2014</c:v>
                </c:pt>
              </c:strCache>
            </c:strRef>
          </c:tx>
          <c:dLbls>
            <c:dLbl>
              <c:idx val="0"/>
              <c:layout>
                <c:manualLayout>
                  <c:x val="0.12438543687473848"/>
                  <c:y val="0.24560494249812975"/>
                </c:manualLayout>
              </c:layout>
              <c:tx>
                <c:rich>
                  <a:bodyPr/>
                  <a:lstStyle/>
                  <a:p>
                    <a:pPr>
                      <a:defRPr>
                        <a:solidFill>
                          <a:sysClr val="windowText" lastClr="000000"/>
                        </a:solidFill>
                      </a:defRPr>
                    </a:pPr>
                    <a:r>
                      <a:rPr lang="en-US" dirty="0">
                        <a:solidFill>
                          <a:sysClr val="windowText" lastClr="000000"/>
                        </a:solidFill>
                      </a:rPr>
                      <a:t>Maintaining Exclusive</a:t>
                    </a:r>
                    <a:r>
                      <a:rPr lang="en-US" baseline="0" dirty="0">
                        <a:solidFill>
                          <a:sysClr val="windowText" lastClr="000000"/>
                        </a:solidFill>
                      </a:rPr>
                      <a:t> Rights</a:t>
                    </a:r>
                    <a:endParaRPr lang="en-US" dirty="0">
                      <a:solidFill>
                        <a:sysClr val="windowText" lastClr="000000"/>
                      </a:solidFill>
                    </a:endParaRPr>
                  </a:p>
                  <a:p>
                    <a:pPr>
                      <a:defRPr>
                        <a:solidFill>
                          <a:sysClr val="windowText" lastClr="000000"/>
                        </a:solidFill>
                      </a:defRPr>
                    </a:pPr>
                    <a:r>
                      <a:rPr lang="en-US" dirty="0">
                        <a:solidFill>
                          <a:sysClr val="windowText" lastClr="000000"/>
                        </a:solidFill>
                      </a:rPr>
                      <a:t> $69.0M</a:t>
                    </a:r>
                  </a:p>
                  <a:p>
                    <a:pPr>
                      <a:defRPr>
                        <a:solidFill>
                          <a:sysClr val="windowText" lastClr="000000"/>
                        </a:solidFill>
                      </a:defRPr>
                    </a:pPr>
                    <a:r>
                      <a:rPr lang="en-US" dirty="0">
                        <a:solidFill>
                          <a:sysClr val="windowText" lastClr="000000"/>
                        </a:solidFill>
                      </a:rPr>
                      <a:t>25.0% </a:t>
                    </a:r>
                  </a:p>
                </c:rich>
              </c:tx>
              <c:spPr/>
              <c:showLegendKey val="0"/>
              <c:showVal val="1"/>
              <c:showCatName val="0"/>
              <c:showSerName val="0"/>
              <c:showPercent val="0"/>
              <c:showBubbleSize val="0"/>
            </c:dLbl>
            <c:dLbl>
              <c:idx val="1"/>
              <c:layout>
                <c:manualLayout>
                  <c:x val="0.22644547148997679"/>
                  <c:y val="-0.29992503201592552"/>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$206.7</a:t>
                    </a:r>
                    <a:r>
                      <a:rPr lang="en-US" baseline="0">
                        <a:solidFill>
                          <a:schemeClr val="bg1"/>
                        </a:solidFill>
                      </a:rPr>
                      <a:t>M</a:t>
                    </a:r>
                  </a:p>
                  <a:p>
                    <a:pPr>
                      <a:defRPr>
                        <a:solidFill>
                          <a:schemeClr val="bg1"/>
                        </a:solidFill>
                      </a:defRPr>
                    </a:pPr>
                    <a:r>
                      <a:rPr lang="en-US" baseline="0">
                        <a:solidFill>
                          <a:schemeClr val="bg1"/>
                        </a:solidFill>
                      </a:rPr>
                      <a:t>75.0%</a:t>
                    </a:r>
                    <a:r>
                      <a:rPr lang="en-US">
                        <a:solidFill>
                          <a:schemeClr val="bg1"/>
                        </a:solidFill>
                      </a:rPr>
                      <a:t> </a:t>
                    </a:r>
                  </a:p>
                </c:rich>
              </c:tx>
              <c:spPr/>
              <c:showLegendKey val="0"/>
              <c:showVal val="1"/>
              <c:showCatName val="0"/>
              <c:showSerName val="0"/>
              <c:showPercent val="0"/>
              <c:showBubbleSize val="0"/>
            </c:dLbl>
            <c:showLegendKey val="0"/>
            <c:showVal val="1"/>
            <c:showCatName val="0"/>
            <c:showSerName val="0"/>
            <c:showPercent val="0"/>
            <c:showBubbleSize val="0"/>
            <c:showLeaderLines val="1"/>
          </c:dLbls>
          <c:cat>
            <c:strRef>
              <c:f>Sheet1!$H$45:$H$46</c:f>
              <c:strCache>
                <c:ptCount val="2"/>
                <c:pt idx="0">
                  <c:v>Trademark Trial and Appeal Board</c:v>
                </c:pt>
                <c:pt idx="1">
                  <c:v>Other Trademark Fees</c:v>
                </c:pt>
              </c:strCache>
            </c:strRef>
          </c:cat>
          <c:val>
            <c:numRef>
              <c:f>Sheet1!$J$51:$J$52</c:f>
              <c:numCache>
                <c:formatCode>_("$"* #,##0_);_("$"* \(#,##0\);_("$"* "-"_);_(@_)</c:formatCode>
                <c:ptCount val="2"/>
                <c:pt idx="0">
                  <c:v>69014700</c:v>
                </c:pt>
                <c:pt idx="1">
                  <c:v>206668323.22385848</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C518B-69EE-492A-9D92-AE3DD698642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15B57E2-2DBD-478C-9DEE-DEAB3E540D35}">
      <dgm:prSet phldrT="[Text]" custT="1"/>
      <dgm:spPr>
        <a:solidFill>
          <a:srgbClr val="00246C"/>
        </a:solidFill>
      </dgm:spPr>
      <dgm:t>
        <a:bodyPr/>
        <a:lstStyle/>
        <a:p>
          <a:r>
            <a:rPr lang="en-US" sz="900" b="1" dirty="0" smtClean="0"/>
            <a:t>Activity based historical cost and aggregate cost from budget plans</a:t>
          </a:r>
          <a:endParaRPr lang="en-US" sz="900" b="1" dirty="0"/>
        </a:p>
      </dgm:t>
      <dgm:extLst>
        <a:ext uri="{E40237B7-FDA0-4F09-8148-C483321AD2D9}">
          <dgm14:cNvPr xmlns:dgm14="http://schemas.microsoft.com/office/drawing/2010/diagram" id="0" name="" title="Activity based historical cost and aggregate cost from budget plans"/>
        </a:ext>
      </dgm:extLst>
    </dgm:pt>
    <dgm:pt modelId="{DF8BE888-6E0B-428B-B3EF-34092CF088AD}" type="parTrans" cxnId="{8862BB33-2C1E-4BEF-B23A-8A715D47022F}">
      <dgm:prSet/>
      <dgm:spPr/>
      <dgm:t>
        <a:bodyPr/>
        <a:lstStyle/>
        <a:p>
          <a:endParaRPr lang="en-US" sz="900" b="1"/>
        </a:p>
      </dgm:t>
    </dgm:pt>
    <dgm:pt modelId="{378C3FC5-B900-4460-9247-797F2FB68DAF}" type="sibTrans" cxnId="{8862BB33-2C1E-4BEF-B23A-8A715D47022F}">
      <dgm:prSet/>
      <dgm:spPr>
        <a:solidFill>
          <a:srgbClr val="86002D"/>
        </a:solidFill>
      </dgm:spPr>
      <dgm:t>
        <a:bodyPr/>
        <a:lstStyle/>
        <a:p>
          <a:endParaRPr lang="en-US" sz="900" b="1"/>
        </a:p>
      </dgm:t>
    </dgm:pt>
    <dgm:pt modelId="{E6D9021A-1C44-4C68-8764-3860A7AAC51A}">
      <dgm:prSet phldrT="[Text]" custT="1"/>
      <dgm:spPr>
        <a:solidFill>
          <a:srgbClr val="00246C"/>
        </a:solidFill>
      </dgm:spPr>
      <dgm:t>
        <a:bodyPr/>
        <a:lstStyle/>
        <a:p>
          <a:r>
            <a:rPr lang="en-US" sz="900" b="1" dirty="0" smtClean="0"/>
            <a:t>Initial forecast of fees</a:t>
          </a:r>
          <a:endParaRPr lang="en-US" sz="900" b="1" dirty="0"/>
        </a:p>
      </dgm:t>
      <dgm:extLst>
        <a:ext uri="{E40237B7-FDA0-4F09-8148-C483321AD2D9}">
          <dgm14:cNvPr xmlns:dgm14="http://schemas.microsoft.com/office/drawing/2010/diagram" id="0" name="" title="Initial forecast of fees"/>
        </a:ext>
      </dgm:extLst>
    </dgm:pt>
    <dgm:pt modelId="{BD67E1F8-1EF1-4C7E-BF15-0A402D4268EB}" type="parTrans" cxnId="{E756CC36-D169-4A77-B481-A658E3B003CC}">
      <dgm:prSet/>
      <dgm:spPr/>
      <dgm:t>
        <a:bodyPr/>
        <a:lstStyle/>
        <a:p>
          <a:endParaRPr lang="en-US" sz="900" b="1"/>
        </a:p>
      </dgm:t>
    </dgm:pt>
    <dgm:pt modelId="{D4A7E039-0F82-48D4-BBDC-3E1FA3D82246}" type="sibTrans" cxnId="{E756CC36-D169-4A77-B481-A658E3B003CC}">
      <dgm:prSet/>
      <dgm:spPr/>
      <dgm:t>
        <a:bodyPr/>
        <a:lstStyle/>
        <a:p>
          <a:endParaRPr lang="en-US" sz="900" b="1"/>
        </a:p>
      </dgm:t>
    </dgm:pt>
    <dgm:pt modelId="{5C9B8DB3-4508-4D7C-AF1A-C6B7F8C7A7E9}">
      <dgm:prSet phldrT="[Text]" custT="1"/>
      <dgm:spPr>
        <a:solidFill>
          <a:srgbClr val="00246C"/>
        </a:solidFill>
      </dgm:spPr>
      <dgm:t>
        <a:bodyPr/>
        <a:lstStyle/>
        <a:p>
          <a:r>
            <a:rPr lang="en-US" sz="900" b="1" dirty="0" smtClean="0"/>
            <a:t>Apply economic elasticity analysis</a:t>
          </a:r>
          <a:endParaRPr lang="en-US" sz="900" b="1" dirty="0"/>
        </a:p>
      </dgm:t>
      <dgm:extLst>
        <a:ext uri="{E40237B7-FDA0-4F09-8148-C483321AD2D9}">
          <dgm14:cNvPr xmlns:dgm14="http://schemas.microsoft.com/office/drawing/2010/diagram" id="0" name="" title="Apply economic elasticity analysis"/>
        </a:ext>
      </dgm:extLst>
    </dgm:pt>
    <dgm:pt modelId="{8B394CC0-BF7D-4BAD-A609-145ADB2EE4EA}" type="parTrans" cxnId="{8A1F29E1-6B83-44D9-8A2D-C3BF002BFF8C}">
      <dgm:prSet/>
      <dgm:spPr/>
      <dgm:t>
        <a:bodyPr/>
        <a:lstStyle/>
        <a:p>
          <a:endParaRPr lang="en-US" sz="900" b="1"/>
        </a:p>
      </dgm:t>
    </dgm:pt>
    <dgm:pt modelId="{C41288B2-832C-4A5B-A7DC-0DE33A1E5A10}" type="sibTrans" cxnId="{8A1F29E1-6B83-44D9-8A2D-C3BF002BFF8C}">
      <dgm:prSet/>
      <dgm:spPr/>
      <dgm:t>
        <a:bodyPr/>
        <a:lstStyle/>
        <a:p>
          <a:endParaRPr lang="en-US" sz="900" b="1"/>
        </a:p>
      </dgm:t>
    </dgm:pt>
    <dgm:pt modelId="{3D2A77E0-BFE1-4A64-A094-A37B7C836026}">
      <dgm:prSet phldrT="[Text]" custT="1"/>
      <dgm:spPr>
        <a:solidFill>
          <a:srgbClr val="00246C"/>
        </a:solidFill>
      </dgm:spPr>
      <dgm:t>
        <a:bodyPr/>
        <a:lstStyle/>
        <a:p>
          <a:r>
            <a:rPr lang="en-US" sz="900" b="1" dirty="0" smtClean="0"/>
            <a:t>Review and readjust fee rates</a:t>
          </a:r>
          <a:endParaRPr lang="en-US" sz="900" b="1" dirty="0"/>
        </a:p>
      </dgm:t>
      <dgm:extLst>
        <a:ext uri="{E40237B7-FDA0-4F09-8148-C483321AD2D9}">
          <dgm14:cNvPr xmlns:dgm14="http://schemas.microsoft.com/office/drawing/2010/diagram" id="0" name="" title="Review and readjust fee rates"/>
        </a:ext>
      </dgm:extLst>
    </dgm:pt>
    <dgm:pt modelId="{0487D78D-F56D-49B5-8F0D-175395FB6B64}" type="parTrans" cxnId="{BF7699B1-856B-40AC-8450-1DC952B8ADE2}">
      <dgm:prSet/>
      <dgm:spPr/>
      <dgm:t>
        <a:bodyPr/>
        <a:lstStyle/>
        <a:p>
          <a:endParaRPr lang="en-US" sz="900" b="1"/>
        </a:p>
      </dgm:t>
    </dgm:pt>
    <dgm:pt modelId="{9C8E56A9-578D-414A-A407-140DAFE5246C}" type="sibTrans" cxnId="{BF7699B1-856B-40AC-8450-1DC952B8ADE2}">
      <dgm:prSet/>
      <dgm:spPr/>
      <dgm:t>
        <a:bodyPr/>
        <a:lstStyle/>
        <a:p>
          <a:endParaRPr lang="en-US" sz="900" b="1"/>
        </a:p>
      </dgm:t>
    </dgm:pt>
    <dgm:pt modelId="{A9225DD0-5BE8-46D8-9494-7C42E579BCFD}">
      <dgm:prSet phldrT="[Text]" custT="1"/>
      <dgm:spPr>
        <a:solidFill>
          <a:srgbClr val="00246C"/>
        </a:solidFill>
      </dgm:spPr>
      <dgm:t>
        <a:bodyPr/>
        <a:lstStyle/>
        <a:p>
          <a:r>
            <a:rPr lang="en-US" sz="900" b="1" dirty="0" smtClean="0"/>
            <a:t>Forecast total aggregate revenue and refine</a:t>
          </a:r>
          <a:endParaRPr lang="en-US" sz="900" b="1" dirty="0"/>
        </a:p>
      </dgm:t>
      <dgm:extLst>
        <a:ext uri="{E40237B7-FDA0-4F09-8148-C483321AD2D9}">
          <dgm14:cNvPr xmlns:dgm14="http://schemas.microsoft.com/office/drawing/2010/diagram" id="0" name="" title="Forecast total aggregate revenue and refine"/>
        </a:ext>
      </dgm:extLst>
    </dgm:pt>
    <dgm:pt modelId="{BDE36ABC-42E3-4DAB-957D-19D7AD0A3BDE}" type="parTrans" cxnId="{2EB739B7-2AC0-4269-8917-E1C0DED19F43}">
      <dgm:prSet/>
      <dgm:spPr/>
      <dgm:t>
        <a:bodyPr/>
        <a:lstStyle/>
        <a:p>
          <a:endParaRPr lang="en-US" sz="900" b="1"/>
        </a:p>
      </dgm:t>
    </dgm:pt>
    <dgm:pt modelId="{2D05A377-ABF4-4392-9EF1-A21EF3C77F19}" type="sibTrans" cxnId="{2EB739B7-2AC0-4269-8917-E1C0DED19F43}">
      <dgm:prSet/>
      <dgm:spPr/>
      <dgm:t>
        <a:bodyPr/>
        <a:lstStyle/>
        <a:p>
          <a:endParaRPr lang="en-US" sz="900" b="1"/>
        </a:p>
      </dgm:t>
    </dgm:pt>
    <dgm:pt modelId="{120AE08E-BB4F-436C-B5BF-60B59888F213}">
      <dgm:prSet custT="1"/>
      <dgm:spPr>
        <a:solidFill>
          <a:srgbClr val="00246C"/>
        </a:solidFill>
      </dgm:spPr>
      <dgm:t>
        <a:bodyPr/>
        <a:lstStyle/>
        <a:p>
          <a:r>
            <a:rPr lang="en-US" sz="900" b="1" dirty="0" smtClean="0"/>
            <a:t>+/- for changes to Strategic Priorities, Plans, and Processes</a:t>
          </a:r>
          <a:endParaRPr lang="en-US" sz="900" b="1" dirty="0"/>
        </a:p>
      </dgm:t>
      <dgm:extLst>
        <a:ext uri="{E40237B7-FDA0-4F09-8148-C483321AD2D9}">
          <dgm14:cNvPr xmlns:dgm14="http://schemas.microsoft.com/office/drawing/2010/diagram" id="0" name="" title="+/- for changes to Strategic Priorities, Plans, and Processes"/>
        </a:ext>
      </dgm:extLst>
    </dgm:pt>
    <dgm:pt modelId="{01ABB3FA-3061-4DFD-9431-BC897375B71B}" type="parTrans" cxnId="{0219A9C8-A6E9-4F6D-8303-9816D7932202}">
      <dgm:prSet/>
      <dgm:spPr/>
      <dgm:t>
        <a:bodyPr/>
        <a:lstStyle/>
        <a:p>
          <a:endParaRPr lang="en-US" sz="900" b="1"/>
        </a:p>
      </dgm:t>
    </dgm:pt>
    <dgm:pt modelId="{B84A1496-E502-425A-924B-F0342CC9AC42}" type="sibTrans" cxnId="{0219A9C8-A6E9-4F6D-8303-9816D7932202}">
      <dgm:prSet/>
      <dgm:spPr/>
      <dgm:t>
        <a:bodyPr/>
        <a:lstStyle/>
        <a:p>
          <a:endParaRPr lang="en-US" sz="900" b="1"/>
        </a:p>
      </dgm:t>
    </dgm:pt>
    <dgm:pt modelId="{EE9AC076-6835-41EF-A845-01D6A0867071}">
      <dgm:prSet custT="1"/>
      <dgm:spPr>
        <a:solidFill>
          <a:srgbClr val="00246C"/>
        </a:solidFill>
      </dgm:spPr>
      <dgm:t>
        <a:bodyPr/>
        <a:lstStyle/>
        <a:p>
          <a:r>
            <a:rPr lang="en-US" sz="900" b="1" dirty="0" smtClean="0"/>
            <a:t>+/- for changes to USPTO production input/output</a:t>
          </a:r>
          <a:endParaRPr lang="en-US" sz="900" b="1" dirty="0"/>
        </a:p>
      </dgm:t>
      <dgm:extLst>
        <a:ext uri="{E40237B7-FDA0-4F09-8148-C483321AD2D9}">
          <dgm14:cNvPr xmlns:dgm14="http://schemas.microsoft.com/office/drawing/2010/diagram" id="0" name="" title="+/- for changes to USPTO production input/output"/>
        </a:ext>
      </dgm:extLst>
    </dgm:pt>
    <dgm:pt modelId="{70BABE59-490A-4905-AA9D-9C1674B863C6}" type="parTrans" cxnId="{116C9B22-8475-4EE7-B3D4-A8B61AF41E95}">
      <dgm:prSet/>
      <dgm:spPr/>
      <dgm:t>
        <a:bodyPr/>
        <a:lstStyle/>
        <a:p>
          <a:endParaRPr lang="en-US" sz="900" b="1"/>
        </a:p>
      </dgm:t>
    </dgm:pt>
    <dgm:pt modelId="{A402893C-926B-448D-9EA7-B7473A61B7CD}" type="sibTrans" cxnId="{116C9B22-8475-4EE7-B3D4-A8B61AF41E95}">
      <dgm:prSet/>
      <dgm:spPr/>
      <dgm:t>
        <a:bodyPr/>
        <a:lstStyle/>
        <a:p>
          <a:endParaRPr lang="en-US" sz="900" b="1"/>
        </a:p>
      </dgm:t>
    </dgm:pt>
    <dgm:pt modelId="{974075F5-BE1F-4F6C-A73F-5F73559CE6CE}">
      <dgm:prSet custT="1"/>
      <dgm:spPr>
        <a:solidFill>
          <a:srgbClr val="00246C"/>
        </a:solidFill>
      </dgm:spPr>
      <dgm:t>
        <a:bodyPr/>
        <a:lstStyle/>
        <a:p>
          <a:r>
            <a:rPr lang="en-US" sz="900" b="1" dirty="0" smtClean="0"/>
            <a:t>Escalate for prospective aggregate cost</a:t>
          </a:r>
          <a:endParaRPr lang="en-US" sz="900" b="1" dirty="0"/>
        </a:p>
      </dgm:t>
      <dgm:extLst>
        <a:ext uri="{E40237B7-FDA0-4F09-8148-C483321AD2D9}">
          <dgm14:cNvPr xmlns:dgm14="http://schemas.microsoft.com/office/drawing/2010/diagram" id="0" name="" title="Escalate for prospective aggregate cost"/>
        </a:ext>
      </dgm:extLst>
    </dgm:pt>
    <dgm:pt modelId="{BAA9AAA1-E75B-4C66-A75F-D143A70A47FD}" type="parTrans" cxnId="{2A9FEA2A-7197-4ED9-A9CE-0132953DA011}">
      <dgm:prSet/>
      <dgm:spPr/>
      <dgm:t>
        <a:bodyPr/>
        <a:lstStyle/>
        <a:p>
          <a:endParaRPr lang="en-US" sz="900" b="1"/>
        </a:p>
      </dgm:t>
    </dgm:pt>
    <dgm:pt modelId="{48F85776-9423-4404-BF17-D62401B79F93}" type="sibTrans" cxnId="{2A9FEA2A-7197-4ED9-A9CE-0132953DA011}">
      <dgm:prSet/>
      <dgm:spPr/>
      <dgm:t>
        <a:bodyPr/>
        <a:lstStyle/>
        <a:p>
          <a:endParaRPr lang="en-US" sz="900" b="1"/>
        </a:p>
      </dgm:t>
    </dgm:pt>
    <dgm:pt modelId="{8386E548-037F-4B5C-812D-C51C8CE49017}">
      <dgm:prSet custT="1"/>
      <dgm:spPr>
        <a:solidFill>
          <a:srgbClr val="00246C"/>
        </a:solidFill>
      </dgm:spPr>
      <dgm:t>
        <a:bodyPr/>
        <a:lstStyle/>
        <a:p>
          <a:r>
            <a:rPr lang="en-US" sz="900" b="1" dirty="0" smtClean="0"/>
            <a:t>Calculate operating reserve needs</a:t>
          </a:r>
          <a:endParaRPr lang="en-US" sz="900" b="1" dirty="0"/>
        </a:p>
      </dgm:t>
      <dgm:extLst>
        <a:ext uri="{E40237B7-FDA0-4F09-8148-C483321AD2D9}">
          <dgm14:cNvPr xmlns:dgm14="http://schemas.microsoft.com/office/drawing/2010/diagram" id="0" name="" title="Calculate operating reserve needs"/>
        </a:ext>
      </dgm:extLst>
    </dgm:pt>
    <dgm:pt modelId="{84F27616-D764-42A6-B5F3-BA1A05D75D4D}" type="parTrans" cxnId="{2D9C76EE-B906-48EC-818D-67C0CD370C10}">
      <dgm:prSet/>
      <dgm:spPr/>
      <dgm:t>
        <a:bodyPr/>
        <a:lstStyle/>
        <a:p>
          <a:endParaRPr lang="en-US" sz="900" b="1"/>
        </a:p>
      </dgm:t>
    </dgm:pt>
    <dgm:pt modelId="{93B1D214-096C-46FC-B02D-9F475154343F}" type="sibTrans" cxnId="{2D9C76EE-B906-48EC-818D-67C0CD370C10}">
      <dgm:prSet/>
      <dgm:spPr/>
      <dgm:t>
        <a:bodyPr/>
        <a:lstStyle/>
        <a:p>
          <a:endParaRPr lang="en-US" sz="900" b="1"/>
        </a:p>
      </dgm:t>
    </dgm:pt>
    <dgm:pt modelId="{1E2D43BB-F2E4-4FAD-8B60-0FE139862473}">
      <dgm:prSet custT="1"/>
      <dgm:spPr>
        <a:solidFill>
          <a:srgbClr val="00246C"/>
        </a:solidFill>
      </dgm:spPr>
      <dgm:t>
        <a:bodyPr/>
        <a:lstStyle/>
        <a:p>
          <a:r>
            <a:rPr lang="en-US" sz="900" b="1" dirty="0" smtClean="0"/>
            <a:t>Review economic impact of intellectual property fee changes</a:t>
          </a:r>
          <a:endParaRPr lang="en-US" sz="900" b="1" dirty="0"/>
        </a:p>
      </dgm:t>
      <dgm:extLst>
        <a:ext uri="{E40237B7-FDA0-4F09-8148-C483321AD2D9}">
          <dgm14:cNvPr xmlns:dgm14="http://schemas.microsoft.com/office/drawing/2010/diagram" id="0" name="" descr="&#10;" title="Review economic impact of intellectual property fee changes"/>
        </a:ext>
      </dgm:extLst>
    </dgm:pt>
    <dgm:pt modelId="{697B6F40-7DC9-489A-906F-E2F5311CD172}" type="parTrans" cxnId="{0AEBEA4E-9B6D-4825-9CFE-E1E0DB6569A4}">
      <dgm:prSet/>
      <dgm:spPr/>
      <dgm:t>
        <a:bodyPr/>
        <a:lstStyle/>
        <a:p>
          <a:endParaRPr lang="en-US" sz="900" b="1"/>
        </a:p>
      </dgm:t>
    </dgm:pt>
    <dgm:pt modelId="{F130C54F-6512-47A1-8144-2F2C5750DFA3}" type="sibTrans" cxnId="{0AEBEA4E-9B6D-4825-9CFE-E1E0DB6569A4}">
      <dgm:prSet/>
      <dgm:spPr/>
      <dgm:t>
        <a:bodyPr/>
        <a:lstStyle/>
        <a:p>
          <a:endParaRPr lang="en-US" sz="900" b="1"/>
        </a:p>
      </dgm:t>
    </dgm:pt>
    <dgm:pt modelId="{DDEA707E-19C5-440C-A904-820FD8691F84}">
      <dgm:prSet custT="1"/>
      <dgm:spPr>
        <a:solidFill>
          <a:srgbClr val="00246C"/>
        </a:solidFill>
      </dgm:spPr>
      <dgm:t>
        <a:bodyPr/>
        <a:lstStyle/>
        <a:p>
          <a:r>
            <a:rPr lang="en-US" sz="900" b="1" dirty="0" smtClean="0"/>
            <a:t>Forecast total aggregate revenue and refine</a:t>
          </a:r>
          <a:endParaRPr lang="en-US" sz="900" b="1" dirty="0"/>
        </a:p>
      </dgm:t>
      <dgm:extLst>
        <a:ext uri="{E40237B7-FDA0-4F09-8148-C483321AD2D9}">
          <dgm14:cNvPr xmlns:dgm14="http://schemas.microsoft.com/office/drawing/2010/diagram" id="0" name="" title="Forecast total aggregate revenue and refine"/>
        </a:ext>
      </dgm:extLst>
    </dgm:pt>
    <dgm:pt modelId="{CC8A0D40-5790-45D5-A7A3-0A914038816F}" type="parTrans" cxnId="{D07D012C-72D6-470F-A7A4-9CB6E009FC47}">
      <dgm:prSet/>
      <dgm:spPr/>
      <dgm:t>
        <a:bodyPr/>
        <a:lstStyle/>
        <a:p>
          <a:endParaRPr lang="en-US" sz="900" b="1"/>
        </a:p>
      </dgm:t>
    </dgm:pt>
    <dgm:pt modelId="{5F8FF8CA-37CC-4419-98A5-8E642F794000}" type="sibTrans" cxnId="{D07D012C-72D6-470F-A7A4-9CB6E009FC47}">
      <dgm:prSet/>
      <dgm:spPr/>
      <dgm:t>
        <a:bodyPr/>
        <a:lstStyle/>
        <a:p>
          <a:endParaRPr lang="en-US" sz="900" b="1"/>
        </a:p>
      </dgm:t>
    </dgm:pt>
    <dgm:pt modelId="{E47A6CCB-F706-45EB-A134-CE5D2B195334}">
      <dgm:prSet custT="1"/>
      <dgm:spPr>
        <a:solidFill>
          <a:srgbClr val="00246C"/>
        </a:solidFill>
      </dgm:spPr>
      <dgm:t>
        <a:bodyPr/>
        <a:lstStyle/>
        <a:p>
          <a:r>
            <a:rPr lang="en-US" sz="900" b="1" dirty="0" smtClean="0"/>
            <a:t>Review and readjust fee rates</a:t>
          </a:r>
          <a:endParaRPr lang="en-US" sz="900" b="1" dirty="0"/>
        </a:p>
      </dgm:t>
      <dgm:extLst>
        <a:ext uri="{E40237B7-FDA0-4F09-8148-C483321AD2D9}">
          <dgm14:cNvPr xmlns:dgm14="http://schemas.microsoft.com/office/drawing/2010/diagram" id="0" name="" title="Review and readjust fee rates"/>
        </a:ext>
      </dgm:extLst>
    </dgm:pt>
    <dgm:pt modelId="{ED17B773-7E4F-41AA-81C7-72ED630A994C}" type="parTrans" cxnId="{1343F4BD-EA5A-4A16-8577-2164DEB02D51}">
      <dgm:prSet/>
      <dgm:spPr/>
      <dgm:t>
        <a:bodyPr/>
        <a:lstStyle/>
        <a:p>
          <a:endParaRPr lang="en-US" sz="900"/>
        </a:p>
      </dgm:t>
    </dgm:pt>
    <dgm:pt modelId="{089E52E5-8FD8-43AE-9C4A-3DDCC02F5E67}" type="sibTrans" cxnId="{1343F4BD-EA5A-4A16-8577-2164DEB02D51}">
      <dgm:prSet/>
      <dgm:spPr/>
      <dgm:t>
        <a:bodyPr/>
        <a:lstStyle/>
        <a:p>
          <a:endParaRPr lang="en-US" sz="900"/>
        </a:p>
      </dgm:t>
    </dgm:pt>
    <dgm:pt modelId="{1E196421-E6CB-4A29-80A2-8CD7C8C114D8}" type="pres">
      <dgm:prSet presAssocID="{D45C518B-69EE-492A-9D92-AE3DD6986423}" presName="Name0" presStyleCnt="0">
        <dgm:presLayoutVars>
          <dgm:dir/>
          <dgm:resizeHandles val="exact"/>
        </dgm:presLayoutVars>
      </dgm:prSet>
      <dgm:spPr/>
      <dgm:t>
        <a:bodyPr/>
        <a:lstStyle/>
        <a:p>
          <a:endParaRPr lang="en-US"/>
        </a:p>
      </dgm:t>
    </dgm:pt>
    <dgm:pt modelId="{2D797D62-381F-4111-B235-F3A62176AE4F}" type="pres">
      <dgm:prSet presAssocID="{D45C518B-69EE-492A-9D92-AE3DD6986423}" presName="cycle" presStyleCnt="0"/>
      <dgm:spPr/>
    </dgm:pt>
    <dgm:pt modelId="{04D7C0F2-952F-4F40-A42B-BB0DDC96086E}" type="pres">
      <dgm:prSet presAssocID="{315B57E2-2DBD-478C-9DEE-DEAB3E540D35}" presName="nodeFirstNode" presStyleLbl="node1" presStyleIdx="0" presStyleCnt="12" custScaleX="105444" custScaleY="147085">
        <dgm:presLayoutVars>
          <dgm:bulletEnabled val="1"/>
        </dgm:presLayoutVars>
      </dgm:prSet>
      <dgm:spPr/>
      <dgm:t>
        <a:bodyPr/>
        <a:lstStyle/>
        <a:p>
          <a:endParaRPr lang="en-US"/>
        </a:p>
      </dgm:t>
    </dgm:pt>
    <dgm:pt modelId="{E0D6780D-C055-4240-8A49-C71DE0D639B9}" type="pres">
      <dgm:prSet presAssocID="{378C3FC5-B900-4460-9247-797F2FB68DAF}" presName="sibTransFirstNode" presStyleLbl="bgShp" presStyleIdx="0" presStyleCnt="1"/>
      <dgm:spPr/>
      <dgm:t>
        <a:bodyPr/>
        <a:lstStyle/>
        <a:p>
          <a:endParaRPr lang="en-US"/>
        </a:p>
      </dgm:t>
    </dgm:pt>
    <dgm:pt modelId="{A14C543E-37C6-4192-995E-BCB327D0E7AB}" type="pres">
      <dgm:prSet presAssocID="{974075F5-BE1F-4F6C-A73F-5F73559CE6CE}" presName="nodeFollowingNodes" presStyleLbl="node1" presStyleIdx="1" presStyleCnt="12" custRadScaleRad="95694" custRadScaleInc="14727">
        <dgm:presLayoutVars>
          <dgm:bulletEnabled val="1"/>
        </dgm:presLayoutVars>
      </dgm:prSet>
      <dgm:spPr/>
      <dgm:t>
        <a:bodyPr/>
        <a:lstStyle/>
        <a:p>
          <a:endParaRPr lang="en-US"/>
        </a:p>
      </dgm:t>
    </dgm:pt>
    <dgm:pt modelId="{C2F8386D-FC37-411A-9097-0633B46F9618}" type="pres">
      <dgm:prSet presAssocID="{8386E548-037F-4B5C-812D-C51C8CE49017}" presName="nodeFollowingNodes" presStyleLbl="node1" presStyleIdx="2" presStyleCnt="12" custRadScaleRad="103397" custRadScaleInc="17523">
        <dgm:presLayoutVars>
          <dgm:bulletEnabled val="1"/>
        </dgm:presLayoutVars>
      </dgm:prSet>
      <dgm:spPr/>
      <dgm:t>
        <a:bodyPr/>
        <a:lstStyle/>
        <a:p>
          <a:endParaRPr lang="en-US"/>
        </a:p>
      </dgm:t>
    </dgm:pt>
    <dgm:pt modelId="{2AE9E2BB-5DEE-4AE4-AC2E-DDA010180B70}" type="pres">
      <dgm:prSet presAssocID="{EE9AC076-6835-41EF-A845-01D6A0867071}" presName="nodeFollowingNodes" presStyleLbl="node1" presStyleIdx="3" presStyleCnt="12" custScaleX="110470" custScaleY="123018">
        <dgm:presLayoutVars>
          <dgm:bulletEnabled val="1"/>
        </dgm:presLayoutVars>
      </dgm:prSet>
      <dgm:spPr/>
      <dgm:t>
        <a:bodyPr/>
        <a:lstStyle/>
        <a:p>
          <a:endParaRPr lang="en-US"/>
        </a:p>
      </dgm:t>
    </dgm:pt>
    <dgm:pt modelId="{9AD1DA38-2A40-46C1-A92D-C8F79EFE7DEA}" type="pres">
      <dgm:prSet presAssocID="{120AE08E-BB4F-436C-B5BF-60B59888F213}" presName="nodeFollowingNodes" presStyleLbl="node1" presStyleIdx="4" presStyleCnt="12" custScaleX="116955" custScaleY="126180" custRadScaleRad="107667" custRadScaleInc="-19258">
        <dgm:presLayoutVars>
          <dgm:bulletEnabled val="1"/>
        </dgm:presLayoutVars>
      </dgm:prSet>
      <dgm:spPr/>
      <dgm:t>
        <a:bodyPr/>
        <a:lstStyle/>
        <a:p>
          <a:endParaRPr lang="en-US"/>
        </a:p>
      </dgm:t>
    </dgm:pt>
    <dgm:pt modelId="{57ABBA77-7D07-434E-9AA9-36A37480945F}" type="pres">
      <dgm:prSet presAssocID="{1E2D43BB-F2E4-4FAD-8B60-0FE139862473}" presName="nodeFollowingNodes" presStyleLbl="node1" presStyleIdx="5" presStyleCnt="12" custScaleX="131307" custScaleY="128699" custRadScaleRad="105876" custRadScaleInc="-18485">
        <dgm:presLayoutVars>
          <dgm:bulletEnabled val="1"/>
        </dgm:presLayoutVars>
      </dgm:prSet>
      <dgm:spPr/>
      <dgm:t>
        <a:bodyPr/>
        <a:lstStyle/>
        <a:p>
          <a:endParaRPr lang="en-US"/>
        </a:p>
      </dgm:t>
    </dgm:pt>
    <dgm:pt modelId="{D0CF13CE-2C58-4BCA-B8B1-A9FC2E12E7E4}" type="pres">
      <dgm:prSet presAssocID="{E47A6CCB-F706-45EB-A134-CE5D2B195334}" presName="nodeFollowingNodes" presStyleLbl="node1" presStyleIdx="6" presStyleCnt="12" custRadScaleRad="97747" custRadScaleInc="16796">
        <dgm:presLayoutVars>
          <dgm:bulletEnabled val="1"/>
        </dgm:presLayoutVars>
      </dgm:prSet>
      <dgm:spPr/>
      <dgm:t>
        <a:bodyPr/>
        <a:lstStyle/>
        <a:p>
          <a:endParaRPr lang="en-US"/>
        </a:p>
      </dgm:t>
    </dgm:pt>
    <dgm:pt modelId="{7AB6EAE3-9501-4ECE-8D3D-77BA3E931474}" type="pres">
      <dgm:prSet presAssocID="{E6D9021A-1C44-4C68-8764-3860A7AAC51A}" presName="nodeFollowingNodes" presStyleLbl="node1" presStyleIdx="7" presStyleCnt="12" custRadScaleRad="102146" custRadScaleInc="27966">
        <dgm:presLayoutVars>
          <dgm:bulletEnabled val="1"/>
        </dgm:presLayoutVars>
      </dgm:prSet>
      <dgm:spPr/>
      <dgm:t>
        <a:bodyPr/>
        <a:lstStyle/>
        <a:p>
          <a:endParaRPr lang="en-US"/>
        </a:p>
      </dgm:t>
    </dgm:pt>
    <dgm:pt modelId="{711393B8-8314-47B2-858F-E8F4315970BF}" type="pres">
      <dgm:prSet presAssocID="{5C9B8DB3-4508-4D7C-AF1A-C6B7F8C7A7E9}" presName="nodeFollowingNodes" presStyleLbl="node1" presStyleIdx="8" presStyleCnt="12" custScaleX="108079" custScaleY="100680" custRadScaleRad="102292" custRadScaleInc="16307">
        <dgm:presLayoutVars>
          <dgm:bulletEnabled val="1"/>
        </dgm:presLayoutVars>
      </dgm:prSet>
      <dgm:spPr/>
      <dgm:t>
        <a:bodyPr/>
        <a:lstStyle/>
        <a:p>
          <a:endParaRPr lang="en-US"/>
        </a:p>
      </dgm:t>
    </dgm:pt>
    <dgm:pt modelId="{BF0465D3-16BB-457D-9EF5-D496E283DA0B}" type="pres">
      <dgm:prSet presAssocID="{DDEA707E-19C5-440C-A904-820FD8691F84}" presName="nodeFollowingNodes" presStyleLbl="node1" presStyleIdx="9" presStyleCnt="12" custScaleX="105860" custScaleY="119194" custRadScaleRad="104747" custRadScaleInc="-5412">
        <dgm:presLayoutVars>
          <dgm:bulletEnabled val="1"/>
        </dgm:presLayoutVars>
      </dgm:prSet>
      <dgm:spPr/>
      <dgm:t>
        <a:bodyPr/>
        <a:lstStyle/>
        <a:p>
          <a:endParaRPr lang="en-US"/>
        </a:p>
      </dgm:t>
    </dgm:pt>
    <dgm:pt modelId="{9A32A65F-7299-4556-89FB-B84B655E2284}" type="pres">
      <dgm:prSet presAssocID="{3D2A77E0-BFE1-4A64-A094-A37B7C836026}" presName="nodeFollowingNodes" presStyleLbl="node1" presStyleIdx="10" presStyleCnt="12" custRadScaleRad="102410" custRadScaleInc="-16823">
        <dgm:presLayoutVars>
          <dgm:bulletEnabled val="1"/>
        </dgm:presLayoutVars>
      </dgm:prSet>
      <dgm:spPr/>
      <dgm:t>
        <a:bodyPr/>
        <a:lstStyle/>
        <a:p>
          <a:endParaRPr lang="en-US"/>
        </a:p>
      </dgm:t>
    </dgm:pt>
    <dgm:pt modelId="{9A40E453-A889-41F7-932B-CD1254500F12}" type="pres">
      <dgm:prSet presAssocID="{A9225DD0-5BE8-46D8-9494-7C42E579BCFD}" presName="nodeFollowingNodes" presStyleLbl="node1" presStyleIdx="11" presStyleCnt="12" custScaleY="130237" custRadScaleRad="100832" custRadScaleInc="-21205">
        <dgm:presLayoutVars>
          <dgm:bulletEnabled val="1"/>
        </dgm:presLayoutVars>
      </dgm:prSet>
      <dgm:spPr/>
      <dgm:t>
        <a:bodyPr/>
        <a:lstStyle/>
        <a:p>
          <a:endParaRPr lang="en-US"/>
        </a:p>
      </dgm:t>
    </dgm:pt>
  </dgm:ptLst>
  <dgm:cxnLst>
    <dgm:cxn modelId="{D8751ECA-F4E9-411C-9F43-B2CAAA594C1E}" type="presOf" srcId="{DDEA707E-19C5-440C-A904-820FD8691F84}" destId="{BF0465D3-16BB-457D-9EF5-D496E283DA0B}" srcOrd="0" destOrd="0" presId="urn:microsoft.com/office/officeart/2005/8/layout/cycle3"/>
    <dgm:cxn modelId="{2A9FEA2A-7197-4ED9-A9CE-0132953DA011}" srcId="{D45C518B-69EE-492A-9D92-AE3DD6986423}" destId="{974075F5-BE1F-4F6C-A73F-5F73559CE6CE}" srcOrd="1" destOrd="0" parTransId="{BAA9AAA1-E75B-4C66-A75F-D143A70A47FD}" sibTransId="{48F85776-9423-4404-BF17-D62401B79F93}"/>
    <dgm:cxn modelId="{2EB739B7-2AC0-4269-8917-E1C0DED19F43}" srcId="{D45C518B-69EE-492A-9D92-AE3DD6986423}" destId="{A9225DD0-5BE8-46D8-9494-7C42E579BCFD}" srcOrd="11" destOrd="0" parTransId="{BDE36ABC-42E3-4DAB-957D-19D7AD0A3BDE}" sibTransId="{2D05A377-ABF4-4392-9EF1-A21EF3C77F19}"/>
    <dgm:cxn modelId="{1BF6B7A0-CE10-437F-AA52-655FFDBF1B44}" type="presOf" srcId="{E47A6CCB-F706-45EB-A134-CE5D2B195334}" destId="{D0CF13CE-2C58-4BCA-B8B1-A9FC2E12E7E4}" srcOrd="0" destOrd="0" presId="urn:microsoft.com/office/officeart/2005/8/layout/cycle3"/>
    <dgm:cxn modelId="{A7848FC4-EED5-4307-A415-6BC558F7BF48}" type="presOf" srcId="{315B57E2-2DBD-478C-9DEE-DEAB3E540D35}" destId="{04D7C0F2-952F-4F40-A42B-BB0DDC96086E}" srcOrd="0" destOrd="0" presId="urn:microsoft.com/office/officeart/2005/8/layout/cycle3"/>
    <dgm:cxn modelId="{2D9C76EE-B906-48EC-818D-67C0CD370C10}" srcId="{D45C518B-69EE-492A-9D92-AE3DD6986423}" destId="{8386E548-037F-4B5C-812D-C51C8CE49017}" srcOrd="2" destOrd="0" parTransId="{84F27616-D764-42A6-B5F3-BA1A05D75D4D}" sibTransId="{93B1D214-096C-46FC-B02D-9F475154343F}"/>
    <dgm:cxn modelId="{8862BB33-2C1E-4BEF-B23A-8A715D47022F}" srcId="{D45C518B-69EE-492A-9D92-AE3DD6986423}" destId="{315B57E2-2DBD-478C-9DEE-DEAB3E540D35}" srcOrd="0" destOrd="0" parTransId="{DF8BE888-6E0B-428B-B3EF-34092CF088AD}" sibTransId="{378C3FC5-B900-4460-9247-797F2FB68DAF}"/>
    <dgm:cxn modelId="{8EBF6217-60CF-42A9-8E6F-3A399E933788}" type="presOf" srcId="{5C9B8DB3-4508-4D7C-AF1A-C6B7F8C7A7E9}" destId="{711393B8-8314-47B2-858F-E8F4315970BF}" srcOrd="0" destOrd="0" presId="urn:microsoft.com/office/officeart/2005/8/layout/cycle3"/>
    <dgm:cxn modelId="{81F7502F-8F18-422B-9846-6CE67511CBB3}" type="presOf" srcId="{A9225DD0-5BE8-46D8-9494-7C42E579BCFD}" destId="{9A40E453-A889-41F7-932B-CD1254500F12}" srcOrd="0" destOrd="0" presId="urn:microsoft.com/office/officeart/2005/8/layout/cycle3"/>
    <dgm:cxn modelId="{403E7657-B2AD-409B-9C67-51B71894F8CD}" type="presOf" srcId="{378C3FC5-B900-4460-9247-797F2FB68DAF}" destId="{E0D6780D-C055-4240-8A49-C71DE0D639B9}" srcOrd="0" destOrd="0" presId="urn:microsoft.com/office/officeart/2005/8/layout/cycle3"/>
    <dgm:cxn modelId="{DCC960B0-610A-4CA1-A7E3-B9677AF87AE3}" type="presOf" srcId="{1E2D43BB-F2E4-4FAD-8B60-0FE139862473}" destId="{57ABBA77-7D07-434E-9AA9-36A37480945F}" srcOrd="0" destOrd="0" presId="urn:microsoft.com/office/officeart/2005/8/layout/cycle3"/>
    <dgm:cxn modelId="{B1058482-B3C5-4304-9B57-C35527613FA1}" type="presOf" srcId="{3D2A77E0-BFE1-4A64-A094-A37B7C836026}" destId="{9A32A65F-7299-4556-89FB-B84B655E2284}" srcOrd="0" destOrd="0" presId="urn:microsoft.com/office/officeart/2005/8/layout/cycle3"/>
    <dgm:cxn modelId="{BF7699B1-856B-40AC-8450-1DC952B8ADE2}" srcId="{D45C518B-69EE-492A-9D92-AE3DD6986423}" destId="{3D2A77E0-BFE1-4A64-A094-A37B7C836026}" srcOrd="10" destOrd="0" parTransId="{0487D78D-F56D-49B5-8F0D-175395FB6B64}" sibTransId="{9C8E56A9-578D-414A-A407-140DAFE5246C}"/>
    <dgm:cxn modelId="{116C9B22-8475-4EE7-B3D4-A8B61AF41E95}" srcId="{D45C518B-69EE-492A-9D92-AE3DD6986423}" destId="{EE9AC076-6835-41EF-A845-01D6A0867071}" srcOrd="3" destOrd="0" parTransId="{70BABE59-490A-4905-AA9D-9C1674B863C6}" sibTransId="{A402893C-926B-448D-9EA7-B7473A61B7CD}"/>
    <dgm:cxn modelId="{3328E986-0228-48ED-9757-F33B14ECE923}" type="presOf" srcId="{EE9AC076-6835-41EF-A845-01D6A0867071}" destId="{2AE9E2BB-5DEE-4AE4-AC2E-DDA010180B70}" srcOrd="0" destOrd="0" presId="urn:microsoft.com/office/officeart/2005/8/layout/cycle3"/>
    <dgm:cxn modelId="{BC58443F-69B2-4F5C-B14C-6F37106917A3}" type="presOf" srcId="{8386E548-037F-4B5C-812D-C51C8CE49017}" destId="{C2F8386D-FC37-411A-9097-0633B46F9618}" srcOrd="0" destOrd="0" presId="urn:microsoft.com/office/officeart/2005/8/layout/cycle3"/>
    <dgm:cxn modelId="{8A1F29E1-6B83-44D9-8A2D-C3BF002BFF8C}" srcId="{D45C518B-69EE-492A-9D92-AE3DD6986423}" destId="{5C9B8DB3-4508-4D7C-AF1A-C6B7F8C7A7E9}" srcOrd="8" destOrd="0" parTransId="{8B394CC0-BF7D-4BAD-A609-145ADB2EE4EA}" sibTransId="{C41288B2-832C-4A5B-A7DC-0DE33A1E5A10}"/>
    <dgm:cxn modelId="{A3A42DF9-6619-4AE4-9CFF-E651687C0A37}" type="presOf" srcId="{E6D9021A-1C44-4C68-8764-3860A7AAC51A}" destId="{7AB6EAE3-9501-4ECE-8D3D-77BA3E931474}" srcOrd="0" destOrd="0" presId="urn:microsoft.com/office/officeart/2005/8/layout/cycle3"/>
    <dgm:cxn modelId="{43B74B45-C825-4DED-8968-B842E5DAD427}" type="presOf" srcId="{D45C518B-69EE-492A-9D92-AE3DD6986423}" destId="{1E196421-E6CB-4A29-80A2-8CD7C8C114D8}" srcOrd="0" destOrd="0" presId="urn:microsoft.com/office/officeart/2005/8/layout/cycle3"/>
    <dgm:cxn modelId="{77DAF0F6-9F5C-4C04-AA06-0EA6EFE5C215}" type="presOf" srcId="{120AE08E-BB4F-436C-B5BF-60B59888F213}" destId="{9AD1DA38-2A40-46C1-A92D-C8F79EFE7DEA}" srcOrd="0" destOrd="0" presId="urn:microsoft.com/office/officeart/2005/8/layout/cycle3"/>
    <dgm:cxn modelId="{1343F4BD-EA5A-4A16-8577-2164DEB02D51}" srcId="{D45C518B-69EE-492A-9D92-AE3DD6986423}" destId="{E47A6CCB-F706-45EB-A134-CE5D2B195334}" srcOrd="6" destOrd="0" parTransId="{ED17B773-7E4F-41AA-81C7-72ED630A994C}" sibTransId="{089E52E5-8FD8-43AE-9C4A-3DDCC02F5E67}"/>
    <dgm:cxn modelId="{0219A9C8-A6E9-4F6D-8303-9816D7932202}" srcId="{D45C518B-69EE-492A-9D92-AE3DD6986423}" destId="{120AE08E-BB4F-436C-B5BF-60B59888F213}" srcOrd="4" destOrd="0" parTransId="{01ABB3FA-3061-4DFD-9431-BC897375B71B}" sibTransId="{B84A1496-E502-425A-924B-F0342CC9AC42}"/>
    <dgm:cxn modelId="{E756CC36-D169-4A77-B481-A658E3B003CC}" srcId="{D45C518B-69EE-492A-9D92-AE3DD6986423}" destId="{E6D9021A-1C44-4C68-8764-3860A7AAC51A}" srcOrd="7" destOrd="0" parTransId="{BD67E1F8-1EF1-4C7E-BF15-0A402D4268EB}" sibTransId="{D4A7E039-0F82-48D4-BBDC-3E1FA3D82246}"/>
    <dgm:cxn modelId="{521AC44C-5193-48A7-97AD-12A2F73CFF01}" type="presOf" srcId="{974075F5-BE1F-4F6C-A73F-5F73559CE6CE}" destId="{A14C543E-37C6-4192-995E-BCB327D0E7AB}" srcOrd="0" destOrd="0" presId="urn:microsoft.com/office/officeart/2005/8/layout/cycle3"/>
    <dgm:cxn modelId="{D07D012C-72D6-470F-A7A4-9CB6E009FC47}" srcId="{D45C518B-69EE-492A-9D92-AE3DD6986423}" destId="{DDEA707E-19C5-440C-A904-820FD8691F84}" srcOrd="9" destOrd="0" parTransId="{CC8A0D40-5790-45D5-A7A3-0A914038816F}" sibTransId="{5F8FF8CA-37CC-4419-98A5-8E642F794000}"/>
    <dgm:cxn modelId="{0AEBEA4E-9B6D-4825-9CFE-E1E0DB6569A4}" srcId="{D45C518B-69EE-492A-9D92-AE3DD6986423}" destId="{1E2D43BB-F2E4-4FAD-8B60-0FE139862473}" srcOrd="5" destOrd="0" parTransId="{697B6F40-7DC9-489A-906F-E2F5311CD172}" sibTransId="{F130C54F-6512-47A1-8144-2F2C5750DFA3}"/>
    <dgm:cxn modelId="{4A151933-E25E-4400-95EA-2006F4D625AA}" type="presParOf" srcId="{1E196421-E6CB-4A29-80A2-8CD7C8C114D8}" destId="{2D797D62-381F-4111-B235-F3A62176AE4F}" srcOrd="0" destOrd="0" presId="urn:microsoft.com/office/officeart/2005/8/layout/cycle3"/>
    <dgm:cxn modelId="{9C0EFCD8-DDCC-458F-8120-B24D2237E4B4}" type="presParOf" srcId="{2D797D62-381F-4111-B235-F3A62176AE4F}" destId="{04D7C0F2-952F-4F40-A42B-BB0DDC96086E}" srcOrd="0" destOrd="0" presId="urn:microsoft.com/office/officeart/2005/8/layout/cycle3"/>
    <dgm:cxn modelId="{A68CB7B1-DFB1-44D0-9672-C59703D3DFA2}" type="presParOf" srcId="{2D797D62-381F-4111-B235-F3A62176AE4F}" destId="{E0D6780D-C055-4240-8A49-C71DE0D639B9}" srcOrd="1" destOrd="0" presId="urn:microsoft.com/office/officeart/2005/8/layout/cycle3"/>
    <dgm:cxn modelId="{A2110AE2-8C65-4D1F-8F01-FC79E7BEF74A}" type="presParOf" srcId="{2D797D62-381F-4111-B235-F3A62176AE4F}" destId="{A14C543E-37C6-4192-995E-BCB327D0E7AB}" srcOrd="2" destOrd="0" presId="urn:microsoft.com/office/officeart/2005/8/layout/cycle3"/>
    <dgm:cxn modelId="{E46BF503-A05A-4FF2-B402-2CC14C9095E8}" type="presParOf" srcId="{2D797D62-381F-4111-B235-F3A62176AE4F}" destId="{C2F8386D-FC37-411A-9097-0633B46F9618}" srcOrd="3" destOrd="0" presId="urn:microsoft.com/office/officeart/2005/8/layout/cycle3"/>
    <dgm:cxn modelId="{0B7F8EE0-2D29-47D4-B087-FDF1E55BD600}" type="presParOf" srcId="{2D797D62-381F-4111-B235-F3A62176AE4F}" destId="{2AE9E2BB-5DEE-4AE4-AC2E-DDA010180B70}" srcOrd="4" destOrd="0" presId="urn:microsoft.com/office/officeart/2005/8/layout/cycle3"/>
    <dgm:cxn modelId="{634A0210-BD47-4572-A7AA-BA95256FC961}" type="presParOf" srcId="{2D797D62-381F-4111-B235-F3A62176AE4F}" destId="{9AD1DA38-2A40-46C1-A92D-C8F79EFE7DEA}" srcOrd="5" destOrd="0" presId="urn:microsoft.com/office/officeart/2005/8/layout/cycle3"/>
    <dgm:cxn modelId="{5E4F4B83-26D0-4E95-8047-1229631CA3E5}" type="presParOf" srcId="{2D797D62-381F-4111-B235-F3A62176AE4F}" destId="{57ABBA77-7D07-434E-9AA9-36A37480945F}" srcOrd="6" destOrd="0" presId="urn:microsoft.com/office/officeart/2005/8/layout/cycle3"/>
    <dgm:cxn modelId="{E4D23456-33D2-4BCF-B13C-5C6C6B23A97E}" type="presParOf" srcId="{2D797D62-381F-4111-B235-F3A62176AE4F}" destId="{D0CF13CE-2C58-4BCA-B8B1-A9FC2E12E7E4}" srcOrd="7" destOrd="0" presId="urn:microsoft.com/office/officeart/2005/8/layout/cycle3"/>
    <dgm:cxn modelId="{C7EB1186-AFEC-49DD-A56B-30455DFF9C95}" type="presParOf" srcId="{2D797D62-381F-4111-B235-F3A62176AE4F}" destId="{7AB6EAE3-9501-4ECE-8D3D-77BA3E931474}" srcOrd="8" destOrd="0" presId="urn:microsoft.com/office/officeart/2005/8/layout/cycle3"/>
    <dgm:cxn modelId="{9298D899-7FCB-4054-A594-D50BA2F127A8}" type="presParOf" srcId="{2D797D62-381F-4111-B235-F3A62176AE4F}" destId="{711393B8-8314-47B2-858F-E8F4315970BF}" srcOrd="9" destOrd="0" presId="urn:microsoft.com/office/officeart/2005/8/layout/cycle3"/>
    <dgm:cxn modelId="{D8D24951-7323-47FB-A30B-13B26ACAE2F4}" type="presParOf" srcId="{2D797D62-381F-4111-B235-F3A62176AE4F}" destId="{BF0465D3-16BB-457D-9EF5-D496E283DA0B}" srcOrd="10" destOrd="0" presId="urn:microsoft.com/office/officeart/2005/8/layout/cycle3"/>
    <dgm:cxn modelId="{4C5C2B54-4373-4287-850B-F68372D81C28}" type="presParOf" srcId="{2D797D62-381F-4111-B235-F3A62176AE4F}" destId="{9A32A65F-7299-4556-89FB-B84B655E2284}" srcOrd="11" destOrd="0" presId="urn:microsoft.com/office/officeart/2005/8/layout/cycle3"/>
    <dgm:cxn modelId="{4BA95DB5-9E69-4CDB-9BC9-F961514303C8}" type="presParOf" srcId="{2D797D62-381F-4111-B235-F3A62176AE4F}" destId="{9A40E453-A889-41F7-932B-CD1254500F12}" srcOrd="12"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6780D-C055-4240-8A49-C71DE0D639B9}">
      <dsp:nvSpPr>
        <dsp:cNvPr id="0" name=""/>
        <dsp:cNvSpPr/>
      </dsp:nvSpPr>
      <dsp:spPr>
        <a:xfrm>
          <a:off x="1527536" y="-32030"/>
          <a:ext cx="4790505" cy="4790505"/>
        </a:xfrm>
        <a:prstGeom prst="circularArrow">
          <a:avLst>
            <a:gd name="adj1" fmla="val 5544"/>
            <a:gd name="adj2" fmla="val 330680"/>
            <a:gd name="adj3" fmla="val 14962892"/>
            <a:gd name="adj4" fmla="val 16698001"/>
            <a:gd name="adj5" fmla="val 5757"/>
          </a:avLst>
        </a:prstGeom>
        <a:solidFill>
          <a:srgbClr val="86002D"/>
        </a:solidFill>
        <a:ln>
          <a:noFill/>
        </a:ln>
        <a:effectLst/>
      </dsp:spPr>
      <dsp:style>
        <a:lnRef idx="0">
          <a:scrgbClr r="0" g="0" b="0"/>
        </a:lnRef>
        <a:fillRef idx="1">
          <a:scrgbClr r="0" g="0" b="0"/>
        </a:fillRef>
        <a:effectRef idx="0">
          <a:scrgbClr r="0" g="0" b="0"/>
        </a:effectRef>
        <a:fontRef idx="minor"/>
      </dsp:style>
    </dsp:sp>
    <dsp:sp modelId="{04D7C0F2-952F-4F40-A42B-BB0DDC96086E}">
      <dsp:nvSpPr>
        <dsp:cNvPr id="0" name=""/>
        <dsp:cNvSpPr/>
      </dsp:nvSpPr>
      <dsp:spPr>
        <a:xfrm>
          <a:off x="3417963" y="-52597"/>
          <a:ext cx="1009652" cy="704188"/>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Activity based historical cost and aggregate cost from budget plans</a:t>
          </a:r>
          <a:endParaRPr lang="en-US" sz="900" b="1" kern="1200" dirty="0"/>
        </a:p>
      </dsp:txBody>
      <dsp:txXfrm>
        <a:off x="3452339" y="-18221"/>
        <a:ext cx="940900" cy="635436"/>
      </dsp:txXfrm>
    </dsp:sp>
    <dsp:sp modelId="{A14C543E-37C6-4192-995E-BCB327D0E7AB}">
      <dsp:nvSpPr>
        <dsp:cNvPr id="0" name=""/>
        <dsp:cNvSpPr/>
      </dsp:nvSpPr>
      <dsp:spPr>
        <a:xfrm>
          <a:off x="4539402" y="483788"/>
          <a:ext cx="957525" cy="4787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Escalate for prospective aggregate cost</a:t>
          </a:r>
          <a:endParaRPr lang="en-US" sz="900" b="1" kern="1200" dirty="0"/>
        </a:p>
      </dsp:txBody>
      <dsp:txXfrm>
        <a:off x="4562773" y="507159"/>
        <a:ext cx="910783" cy="432020"/>
      </dsp:txXfrm>
    </dsp:sp>
    <dsp:sp modelId="{C2F8386D-FC37-411A-9097-0633B46F9618}">
      <dsp:nvSpPr>
        <dsp:cNvPr id="0" name=""/>
        <dsp:cNvSpPr/>
      </dsp:nvSpPr>
      <dsp:spPr>
        <a:xfrm>
          <a:off x="5356076" y="1205372"/>
          <a:ext cx="957525" cy="4787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Calculate operating reserve needs</a:t>
          </a:r>
          <a:endParaRPr lang="en-US" sz="900" b="1" kern="1200" dirty="0"/>
        </a:p>
      </dsp:txBody>
      <dsp:txXfrm>
        <a:off x="5379447" y="1228743"/>
        <a:ext cx="910783" cy="432020"/>
      </dsp:txXfrm>
    </dsp:sp>
    <dsp:sp modelId="{2AE9E2BB-5DEE-4AE4-AC2E-DDA010180B70}">
      <dsp:nvSpPr>
        <dsp:cNvPr id="0" name=""/>
        <dsp:cNvSpPr/>
      </dsp:nvSpPr>
      <dsp:spPr>
        <a:xfrm>
          <a:off x="5436760" y="2047874"/>
          <a:ext cx="1057778" cy="588964"/>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 for changes to USPTO production input/output</a:t>
          </a:r>
          <a:endParaRPr lang="en-US" sz="900" b="1" kern="1200" dirty="0"/>
        </a:p>
      </dsp:txBody>
      <dsp:txXfrm>
        <a:off x="5465511" y="2076625"/>
        <a:ext cx="1000276" cy="531462"/>
      </dsp:txXfrm>
    </dsp:sp>
    <dsp:sp modelId="{9AD1DA38-2A40-46C1-A92D-C8F79EFE7DEA}">
      <dsp:nvSpPr>
        <dsp:cNvPr id="0" name=""/>
        <dsp:cNvSpPr/>
      </dsp:nvSpPr>
      <dsp:spPr>
        <a:xfrm>
          <a:off x="5361632" y="2958247"/>
          <a:ext cx="1119873" cy="60410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 for changes to Strategic Priorities, Plans, and Processes</a:t>
          </a:r>
          <a:endParaRPr lang="en-US" sz="900" b="1" kern="1200" dirty="0"/>
        </a:p>
      </dsp:txBody>
      <dsp:txXfrm>
        <a:off x="5391122" y="2987737"/>
        <a:ext cx="1060893" cy="545122"/>
      </dsp:txXfrm>
    </dsp:sp>
    <dsp:sp modelId="{57ABBA77-7D07-434E-9AA9-36A37480945F}">
      <dsp:nvSpPr>
        <dsp:cNvPr id="0" name=""/>
        <dsp:cNvSpPr/>
      </dsp:nvSpPr>
      <dsp:spPr>
        <a:xfrm>
          <a:off x="4538402" y="3803438"/>
          <a:ext cx="1257297" cy="6161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Review economic impact of intellectual property fee changes</a:t>
          </a:r>
          <a:endParaRPr lang="en-US" sz="900" b="1" kern="1200" dirty="0"/>
        </a:p>
      </dsp:txBody>
      <dsp:txXfrm>
        <a:off x="4568481" y="3833517"/>
        <a:ext cx="1197139" cy="556004"/>
      </dsp:txXfrm>
    </dsp:sp>
    <dsp:sp modelId="{D0CF13CE-2C58-4BCA-B8B1-A9FC2E12E7E4}">
      <dsp:nvSpPr>
        <dsp:cNvPr id="0" name=""/>
        <dsp:cNvSpPr/>
      </dsp:nvSpPr>
      <dsp:spPr>
        <a:xfrm>
          <a:off x="3282104" y="4093233"/>
          <a:ext cx="957525" cy="4787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Review and readjust fee rates</a:t>
          </a:r>
          <a:endParaRPr lang="en-US" sz="900" b="1" kern="1200" dirty="0"/>
        </a:p>
      </dsp:txBody>
      <dsp:txXfrm>
        <a:off x="3305475" y="4116604"/>
        <a:ext cx="910783" cy="432020"/>
      </dsp:txXfrm>
    </dsp:sp>
    <dsp:sp modelId="{7AB6EAE3-9501-4ECE-8D3D-77BA3E931474}">
      <dsp:nvSpPr>
        <dsp:cNvPr id="0" name=""/>
        <dsp:cNvSpPr/>
      </dsp:nvSpPr>
      <dsp:spPr>
        <a:xfrm>
          <a:off x="2166673" y="3753030"/>
          <a:ext cx="957525" cy="4787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Initial forecast of fees</a:t>
          </a:r>
          <a:endParaRPr lang="en-US" sz="900" b="1" kern="1200" dirty="0"/>
        </a:p>
      </dsp:txBody>
      <dsp:txXfrm>
        <a:off x="2190044" y="3776401"/>
        <a:ext cx="910783" cy="432020"/>
      </dsp:txXfrm>
    </dsp:sp>
    <dsp:sp modelId="{711393B8-8314-47B2-858F-E8F4315970BF}">
      <dsp:nvSpPr>
        <dsp:cNvPr id="0" name=""/>
        <dsp:cNvSpPr/>
      </dsp:nvSpPr>
      <dsp:spPr>
        <a:xfrm>
          <a:off x="1518983" y="3000458"/>
          <a:ext cx="1034883" cy="482018"/>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Apply economic elasticity analysis</a:t>
          </a:r>
          <a:endParaRPr lang="en-US" sz="900" b="1" kern="1200" dirty="0"/>
        </a:p>
      </dsp:txBody>
      <dsp:txXfrm>
        <a:off x="1542513" y="3023988"/>
        <a:ext cx="987823" cy="434958"/>
      </dsp:txXfrm>
    </dsp:sp>
    <dsp:sp modelId="{BF0465D3-16BB-457D-9EF5-D496E283DA0B}">
      <dsp:nvSpPr>
        <dsp:cNvPr id="0" name=""/>
        <dsp:cNvSpPr/>
      </dsp:nvSpPr>
      <dsp:spPr>
        <a:xfrm>
          <a:off x="1276869" y="2112994"/>
          <a:ext cx="1013636" cy="570656"/>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Forecast total aggregate revenue and refine</a:t>
          </a:r>
          <a:endParaRPr lang="en-US" sz="900" b="1" kern="1200" dirty="0"/>
        </a:p>
      </dsp:txBody>
      <dsp:txXfrm>
        <a:off x="1304726" y="2140851"/>
        <a:ext cx="957922" cy="514942"/>
      </dsp:txXfrm>
    </dsp:sp>
    <dsp:sp modelId="{9A32A65F-7299-4556-89FB-B84B655E2284}">
      <dsp:nvSpPr>
        <dsp:cNvPr id="0" name=""/>
        <dsp:cNvSpPr/>
      </dsp:nvSpPr>
      <dsp:spPr>
        <a:xfrm>
          <a:off x="1553247" y="1207538"/>
          <a:ext cx="957525" cy="4787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Review and readjust fee rates</a:t>
          </a:r>
          <a:endParaRPr lang="en-US" sz="900" b="1" kern="1200" dirty="0"/>
        </a:p>
      </dsp:txBody>
      <dsp:txXfrm>
        <a:off x="1576618" y="1230909"/>
        <a:ext cx="910783" cy="432020"/>
      </dsp:txXfrm>
    </dsp:sp>
    <dsp:sp modelId="{9A40E453-A889-41F7-932B-CD1254500F12}">
      <dsp:nvSpPr>
        <dsp:cNvPr id="0" name=""/>
        <dsp:cNvSpPr/>
      </dsp:nvSpPr>
      <dsp:spPr>
        <a:xfrm>
          <a:off x="2236995" y="361437"/>
          <a:ext cx="957525" cy="623526"/>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Forecast total aggregate revenue and refine</a:t>
          </a:r>
          <a:endParaRPr lang="en-US" sz="900" b="1" kern="1200" dirty="0"/>
        </a:p>
      </dsp:txBody>
      <dsp:txXfrm>
        <a:off x="2267433" y="391875"/>
        <a:ext cx="896649" cy="5626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0.11877</cdr:x>
      <cdr:y>0</cdr:y>
    </cdr:from>
    <cdr:to>
      <cdr:x>0.97979</cdr:x>
      <cdr:y>0.09722</cdr:y>
    </cdr:to>
    <cdr:sp macro="" textlink="">
      <cdr:nvSpPr>
        <cdr:cNvPr id="2" name="TextBox 1"/>
        <cdr:cNvSpPr txBox="1"/>
      </cdr:nvSpPr>
      <cdr:spPr>
        <a:xfrm xmlns:a="http://schemas.openxmlformats.org/drawingml/2006/main">
          <a:off x="1007746" y="0"/>
          <a:ext cx="7305675" cy="4302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800" b="1" i="0" u="none" strike="noStrike" kern="1200" baseline="0">
              <a:solidFill>
                <a:prstClr val="black"/>
              </a:solidFill>
              <a:latin typeface="+mn-lt"/>
              <a:ea typeface="+mn-ea"/>
              <a:cs typeface="+mn-cs"/>
            </a:defRPr>
          </a:pPr>
          <a:r>
            <a:rPr lang="en-US" dirty="0"/>
            <a:t>Monthly </a:t>
          </a:r>
          <a:r>
            <a:rPr lang="en-US" dirty="0" smtClean="0"/>
            <a:t>Trademark Fees </a:t>
          </a:r>
          <a:r>
            <a:rPr lang="en-US" dirty="0"/>
            <a:t>By Category:  August </a:t>
          </a:r>
          <a:r>
            <a:rPr lang="en-US" dirty="0" smtClean="0"/>
            <a:t>2013-July </a:t>
          </a:r>
          <a:r>
            <a:rPr lang="en-US" dirty="0"/>
            <a:t>2015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1804"/>
          </a:xfrm>
          <a:prstGeom prst="rect">
            <a:avLst/>
          </a:prstGeom>
        </p:spPr>
        <p:txBody>
          <a:bodyPr vert="horz" lIns="92281" tIns="46141" rIns="92281" bIns="46141" rtlCol="0"/>
          <a:lstStyle>
            <a:lvl1pPr algn="l">
              <a:defRPr sz="1100"/>
            </a:lvl1pPr>
          </a:lstStyle>
          <a:p>
            <a:endParaRPr lang="en-US" dirty="0">
              <a:latin typeface="Segoe UI"/>
            </a:endParaRPr>
          </a:p>
        </p:txBody>
      </p:sp>
      <p:sp>
        <p:nvSpPr>
          <p:cNvPr id="3" name="Date Placeholder 2"/>
          <p:cNvSpPr>
            <a:spLocks noGrp="1"/>
          </p:cNvSpPr>
          <p:nvPr>
            <p:ph type="dt" sz="quarter" idx="1"/>
          </p:nvPr>
        </p:nvSpPr>
        <p:spPr>
          <a:xfrm>
            <a:off x="3884613" y="2"/>
            <a:ext cx="2971800" cy="461804"/>
          </a:xfrm>
          <a:prstGeom prst="rect">
            <a:avLst/>
          </a:prstGeom>
        </p:spPr>
        <p:txBody>
          <a:bodyPr vert="horz" lIns="92281" tIns="46141" rIns="92281" bIns="46141" rtlCol="0"/>
          <a:lstStyle>
            <a:lvl1pPr algn="r">
              <a:defRPr sz="1100"/>
            </a:lvl1pPr>
          </a:lstStyle>
          <a:p>
            <a:fld id="{C950A3BB-CAF4-1D4E-B3B2-E95D9B9E66DF}" type="datetimeFigureOut">
              <a:rPr lang="en-US" smtClean="0">
                <a:latin typeface="Segoe UI"/>
              </a:rPr>
              <a:t>11/3/2015</a:t>
            </a:fld>
            <a:endParaRPr lang="en-US" dirty="0">
              <a:latin typeface="Segoe UI"/>
            </a:endParaRPr>
          </a:p>
        </p:txBody>
      </p:sp>
      <p:sp>
        <p:nvSpPr>
          <p:cNvPr id="4" name="Footer Placeholder 3"/>
          <p:cNvSpPr>
            <a:spLocks noGrp="1"/>
          </p:cNvSpPr>
          <p:nvPr>
            <p:ph type="ftr" sz="quarter" idx="2"/>
          </p:nvPr>
        </p:nvSpPr>
        <p:spPr>
          <a:xfrm>
            <a:off x="0" y="8772671"/>
            <a:ext cx="2971800" cy="461804"/>
          </a:xfrm>
          <a:prstGeom prst="rect">
            <a:avLst/>
          </a:prstGeom>
        </p:spPr>
        <p:txBody>
          <a:bodyPr vert="horz" lIns="92281" tIns="46141" rIns="92281" bIns="46141" rtlCol="0" anchor="b"/>
          <a:lstStyle>
            <a:lvl1pPr algn="l">
              <a:defRPr sz="1100"/>
            </a:lvl1pPr>
          </a:lstStyle>
          <a:p>
            <a:endParaRPr lang="en-US" dirty="0">
              <a:latin typeface="Segoe UI"/>
            </a:endParaRPr>
          </a:p>
        </p:txBody>
      </p:sp>
      <p:sp>
        <p:nvSpPr>
          <p:cNvPr id="5" name="Slide Number Placeholder 4"/>
          <p:cNvSpPr>
            <a:spLocks noGrp="1"/>
          </p:cNvSpPr>
          <p:nvPr>
            <p:ph type="sldNum" sz="quarter" idx="3"/>
          </p:nvPr>
        </p:nvSpPr>
        <p:spPr>
          <a:xfrm>
            <a:off x="3884613" y="8772671"/>
            <a:ext cx="2971800" cy="461804"/>
          </a:xfrm>
          <a:prstGeom prst="rect">
            <a:avLst/>
          </a:prstGeom>
        </p:spPr>
        <p:txBody>
          <a:bodyPr vert="horz" lIns="92281" tIns="46141" rIns="92281" bIns="46141" rtlCol="0" anchor="b"/>
          <a:lstStyle>
            <a:lvl1pPr algn="r">
              <a:defRPr sz="11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1804"/>
          </a:xfrm>
          <a:prstGeom prst="rect">
            <a:avLst/>
          </a:prstGeom>
        </p:spPr>
        <p:txBody>
          <a:bodyPr vert="horz" lIns="92281" tIns="46141" rIns="92281" bIns="46141" rtlCol="0"/>
          <a:lstStyle>
            <a:lvl1pPr algn="l">
              <a:defRPr sz="1100">
                <a:latin typeface="Segoe UI"/>
              </a:defRPr>
            </a:lvl1pPr>
          </a:lstStyle>
          <a:p>
            <a:endParaRPr lang="en-US" dirty="0"/>
          </a:p>
        </p:txBody>
      </p:sp>
      <p:sp>
        <p:nvSpPr>
          <p:cNvPr id="3" name="Date Placeholder 2"/>
          <p:cNvSpPr>
            <a:spLocks noGrp="1"/>
          </p:cNvSpPr>
          <p:nvPr>
            <p:ph type="dt" idx="1"/>
          </p:nvPr>
        </p:nvSpPr>
        <p:spPr>
          <a:xfrm>
            <a:off x="3884613" y="2"/>
            <a:ext cx="2971800" cy="461804"/>
          </a:xfrm>
          <a:prstGeom prst="rect">
            <a:avLst/>
          </a:prstGeom>
        </p:spPr>
        <p:txBody>
          <a:bodyPr vert="horz" lIns="92281" tIns="46141" rIns="92281" bIns="46141" rtlCol="0"/>
          <a:lstStyle>
            <a:lvl1pPr algn="r">
              <a:defRPr sz="1100">
                <a:latin typeface="Segoe UI"/>
              </a:defRPr>
            </a:lvl1pPr>
          </a:lstStyle>
          <a:p>
            <a:fld id="{139B48F8-1A14-4941-902A-1D33547A0B6A}" type="datetimeFigureOut">
              <a:rPr lang="en-US" smtClean="0"/>
              <a:pPr/>
              <a:t>11/3/2015</a:t>
            </a:fld>
            <a:endParaRPr lang="en-US" dirty="0"/>
          </a:p>
        </p:txBody>
      </p:sp>
      <p:sp>
        <p:nvSpPr>
          <p:cNvPr id="4" name="Slide Image Placeholder 3"/>
          <p:cNvSpPr>
            <a:spLocks noGrp="1" noRot="1" noChangeAspect="1"/>
          </p:cNvSpPr>
          <p:nvPr>
            <p:ph type="sldImg" idx="2"/>
          </p:nvPr>
        </p:nvSpPr>
        <p:spPr>
          <a:xfrm>
            <a:off x="657225" y="692150"/>
            <a:ext cx="5543550" cy="3463925"/>
          </a:xfrm>
          <a:prstGeom prst="rect">
            <a:avLst/>
          </a:prstGeom>
          <a:noFill/>
          <a:ln w="12700">
            <a:solidFill>
              <a:prstClr val="black"/>
            </a:solidFill>
          </a:ln>
        </p:spPr>
        <p:txBody>
          <a:bodyPr vert="horz" lIns="92281" tIns="46141" rIns="92281" bIns="46141" rtlCol="0" anchor="ctr"/>
          <a:lstStyle/>
          <a:p>
            <a:endParaRPr lang="en-US" dirty="0"/>
          </a:p>
        </p:txBody>
      </p:sp>
      <p:sp>
        <p:nvSpPr>
          <p:cNvPr id="5" name="Notes Placeholder 4"/>
          <p:cNvSpPr>
            <a:spLocks noGrp="1"/>
          </p:cNvSpPr>
          <p:nvPr>
            <p:ph type="body" sz="quarter" idx="3"/>
          </p:nvPr>
        </p:nvSpPr>
        <p:spPr>
          <a:xfrm>
            <a:off x="685800" y="4387137"/>
            <a:ext cx="5486400" cy="4156234"/>
          </a:xfrm>
          <a:prstGeom prst="rect">
            <a:avLst/>
          </a:prstGeom>
        </p:spPr>
        <p:txBody>
          <a:bodyPr vert="horz" lIns="92281" tIns="46141" rIns="92281" bIns="4614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2671"/>
            <a:ext cx="2971800" cy="461804"/>
          </a:xfrm>
          <a:prstGeom prst="rect">
            <a:avLst/>
          </a:prstGeom>
        </p:spPr>
        <p:txBody>
          <a:bodyPr vert="horz" lIns="92281" tIns="46141" rIns="92281" bIns="46141" rtlCol="0" anchor="b"/>
          <a:lstStyle>
            <a:lvl1pPr algn="l">
              <a:defRPr sz="1100">
                <a:latin typeface="Segoe UI"/>
              </a:defRPr>
            </a:lvl1pPr>
          </a:lstStyle>
          <a:p>
            <a:endParaRPr lang="en-US" dirty="0"/>
          </a:p>
        </p:txBody>
      </p:sp>
      <p:sp>
        <p:nvSpPr>
          <p:cNvPr id="7" name="Slide Number Placeholder 6"/>
          <p:cNvSpPr>
            <a:spLocks noGrp="1"/>
          </p:cNvSpPr>
          <p:nvPr>
            <p:ph type="sldNum" sz="quarter" idx="5"/>
          </p:nvPr>
        </p:nvSpPr>
        <p:spPr>
          <a:xfrm>
            <a:off x="3884613" y="8772671"/>
            <a:ext cx="2971800" cy="461804"/>
          </a:xfrm>
          <a:prstGeom prst="rect">
            <a:avLst/>
          </a:prstGeom>
        </p:spPr>
        <p:txBody>
          <a:bodyPr vert="horz" lIns="92281" tIns="46141" rIns="92281" bIns="46141" rtlCol="0" anchor="b"/>
          <a:lstStyle>
            <a:lvl1pPr algn="r">
              <a:defRPr sz="11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692150"/>
            <a:ext cx="55435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BB507-AD7F-8E46-B3ED-ACF79D3C27AA}" type="slidenum">
              <a:rPr lang="en-US" smtClean="0"/>
              <a:pPr/>
              <a:t>1</a:t>
            </a:fld>
            <a:endParaRPr lang="en-US" dirty="0"/>
          </a:p>
        </p:txBody>
      </p:sp>
    </p:spTree>
    <p:extLst>
      <p:ext uri="{BB962C8B-B14F-4D97-AF65-F5344CB8AC3E}">
        <p14:creationId xmlns:p14="http://schemas.microsoft.com/office/powerpoint/2010/main" val="275623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1000">
                <a:solidFill>
                  <a:schemeClr val="accent1"/>
                </a:solidFill>
                <a:latin typeface="Calibri" pitchFamily="34" charset="0"/>
              </a:defRPr>
            </a:lvl1pPr>
            <a:lvl2pPr marL="716012" indent="-275389" eaLnBrk="0" hangingPunct="0">
              <a:defRPr sz="1000">
                <a:solidFill>
                  <a:schemeClr val="accent1"/>
                </a:solidFill>
                <a:latin typeface="Calibri" pitchFamily="34" charset="0"/>
              </a:defRPr>
            </a:lvl2pPr>
            <a:lvl3pPr marL="1101557" indent="-220312" eaLnBrk="0" hangingPunct="0">
              <a:defRPr sz="1000">
                <a:solidFill>
                  <a:schemeClr val="accent1"/>
                </a:solidFill>
                <a:latin typeface="Calibri" pitchFamily="34" charset="0"/>
              </a:defRPr>
            </a:lvl3pPr>
            <a:lvl4pPr marL="1542178" indent="-220312" eaLnBrk="0" hangingPunct="0">
              <a:defRPr sz="1000">
                <a:solidFill>
                  <a:schemeClr val="accent1"/>
                </a:solidFill>
                <a:latin typeface="Calibri" pitchFamily="34" charset="0"/>
              </a:defRPr>
            </a:lvl4pPr>
            <a:lvl5pPr marL="1982801" indent="-220312" eaLnBrk="0" hangingPunct="0">
              <a:defRPr sz="1000">
                <a:solidFill>
                  <a:schemeClr val="accent1"/>
                </a:solidFill>
                <a:latin typeface="Calibri" pitchFamily="34" charset="0"/>
              </a:defRPr>
            </a:lvl5pPr>
            <a:lvl6pPr marL="2423422" indent="-220312" eaLnBrk="0" fontAlgn="base" hangingPunct="0">
              <a:spcBef>
                <a:spcPct val="50000"/>
              </a:spcBef>
              <a:spcAft>
                <a:spcPct val="0"/>
              </a:spcAft>
              <a:defRPr sz="1000">
                <a:solidFill>
                  <a:schemeClr val="accent1"/>
                </a:solidFill>
                <a:latin typeface="Calibri" pitchFamily="34" charset="0"/>
              </a:defRPr>
            </a:lvl6pPr>
            <a:lvl7pPr marL="2864045" indent="-220312" eaLnBrk="0" fontAlgn="base" hangingPunct="0">
              <a:spcBef>
                <a:spcPct val="50000"/>
              </a:spcBef>
              <a:spcAft>
                <a:spcPct val="0"/>
              </a:spcAft>
              <a:defRPr sz="1000">
                <a:solidFill>
                  <a:schemeClr val="accent1"/>
                </a:solidFill>
                <a:latin typeface="Calibri" pitchFamily="34" charset="0"/>
              </a:defRPr>
            </a:lvl7pPr>
            <a:lvl8pPr marL="3304668" indent="-220312" eaLnBrk="0" fontAlgn="base" hangingPunct="0">
              <a:spcBef>
                <a:spcPct val="50000"/>
              </a:spcBef>
              <a:spcAft>
                <a:spcPct val="0"/>
              </a:spcAft>
              <a:defRPr sz="1000">
                <a:solidFill>
                  <a:schemeClr val="accent1"/>
                </a:solidFill>
                <a:latin typeface="Calibri" pitchFamily="34" charset="0"/>
              </a:defRPr>
            </a:lvl8pPr>
            <a:lvl9pPr marL="3745289" indent="-220312" eaLnBrk="0" fontAlgn="base" hangingPunct="0">
              <a:spcBef>
                <a:spcPct val="50000"/>
              </a:spcBef>
              <a:spcAft>
                <a:spcPct val="0"/>
              </a:spcAft>
              <a:defRPr sz="1000">
                <a:solidFill>
                  <a:schemeClr val="accent1"/>
                </a:solidFill>
                <a:latin typeface="Calibri" pitchFamily="34" charset="0"/>
              </a:defRPr>
            </a:lvl9pPr>
          </a:lstStyle>
          <a:p>
            <a:pPr eaLnBrk="1" hangingPunct="1"/>
            <a:fld id="{52693712-1BA1-4710-9A49-D68875BADE9A}" type="slidenum">
              <a:rPr lang="en-US" sz="1200">
                <a:solidFill>
                  <a:schemeClr val="tx1"/>
                </a:solidFill>
                <a:latin typeface="Times New Roman" pitchFamily="18" charset="0"/>
              </a:rPr>
              <a:pPr eaLnBrk="1" hangingPunct="1"/>
              <a:t>13</a:t>
            </a:fld>
            <a:endParaRPr lang="en-US" sz="1200" dirty="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657225" y="692150"/>
            <a:ext cx="5543550" cy="3463925"/>
          </a:xfrm>
          <a:ln/>
        </p:spPr>
      </p:sp>
      <p:sp>
        <p:nvSpPr>
          <p:cNvPr id="61444" name="Rectangle 3"/>
          <p:cNvSpPr>
            <a:spLocks noGrp="1" noChangeArrowheads="1"/>
          </p:cNvSpPr>
          <p:nvPr>
            <p:ph type="body" idx="1"/>
          </p:nvPr>
        </p:nvSpPr>
        <p:spPr>
          <a:xfrm>
            <a:off x="380999" y="4240840"/>
            <a:ext cx="6020098" cy="4918882"/>
          </a:xfrm>
          <a:noFill/>
        </p:spPr>
        <p:txBody>
          <a:bodyPr/>
          <a:lstStyle/>
          <a:p>
            <a:pPr marL="110156" indent="-110156">
              <a:lnSpc>
                <a:spcPct val="90000"/>
              </a:lnSpc>
              <a:spcAft>
                <a:spcPct val="30000"/>
              </a:spcAft>
              <a:buFontTx/>
              <a:buChar char="o"/>
              <a:tabLst>
                <a:tab pos="110156" algn="l"/>
              </a:tabLst>
            </a:pPr>
            <a:r>
              <a:rPr lang="en-US" sz="1000" dirty="0">
                <a:latin typeface="Calibri" pitchFamily="34" charset="0"/>
              </a:rPr>
              <a:t>This slide is intended to provide a </a:t>
            </a:r>
            <a:r>
              <a:rPr lang="en-US" sz="1000" b="1" u="sng" dirty="0">
                <a:latin typeface="Calibri" pitchFamily="34" charset="0"/>
              </a:rPr>
              <a:t>framework for setting fees under a new structure</a:t>
            </a:r>
            <a:r>
              <a:rPr lang="en-US" sz="1000" dirty="0">
                <a:latin typeface="Calibri" pitchFamily="34" charset="0"/>
              </a:rPr>
              <a:t>.  The theory is that every fee we set at the USPTO should fall into this philosophy and the philosophy should transcend time.</a:t>
            </a:r>
          </a:p>
          <a:p>
            <a:pPr marL="110156" indent="-110156">
              <a:lnSpc>
                <a:spcPct val="90000"/>
              </a:lnSpc>
              <a:spcAft>
                <a:spcPct val="30000"/>
              </a:spcAft>
              <a:buFontTx/>
              <a:buChar char="o"/>
              <a:tabLst>
                <a:tab pos="110156" algn="l"/>
              </a:tabLst>
            </a:pPr>
            <a:r>
              <a:rPr lang="en-US" sz="1000" dirty="0">
                <a:latin typeface="Calibri" pitchFamily="34" charset="0"/>
              </a:rPr>
              <a:t>We want to make sure </a:t>
            </a:r>
            <a:r>
              <a:rPr lang="en-US" sz="1000" b="1" u="sng" dirty="0">
                <a:latin typeface="Calibri" pitchFamily="34" charset="0"/>
              </a:rPr>
              <a:t>all of USPTO agrees on the philosophy</a:t>
            </a:r>
            <a:r>
              <a:rPr lang="en-US" sz="1000" dirty="0">
                <a:latin typeface="Calibri" pitchFamily="34" charset="0"/>
              </a:rPr>
              <a:t> before proceeding with actually designing &amp; calculating fees.</a:t>
            </a:r>
          </a:p>
          <a:p>
            <a:pPr marL="110156" indent="-110156">
              <a:lnSpc>
                <a:spcPct val="90000"/>
              </a:lnSpc>
              <a:spcAft>
                <a:spcPct val="30000"/>
              </a:spcAft>
              <a:buFontTx/>
              <a:buChar char="o"/>
              <a:tabLst>
                <a:tab pos="110156" algn="l"/>
              </a:tabLst>
            </a:pPr>
            <a:r>
              <a:rPr lang="en-US" sz="1000" dirty="0">
                <a:latin typeface="Calibri" pitchFamily="34" charset="0"/>
              </a:rPr>
              <a:t>The top, </a:t>
            </a:r>
            <a:r>
              <a:rPr lang="en-US" sz="1000" dirty="0" smtClean="0">
                <a:latin typeface="Calibri" pitchFamily="34" charset="0"/>
              </a:rPr>
              <a:t>right-hand </a:t>
            </a:r>
            <a:r>
              <a:rPr lang="en-US" sz="1000" dirty="0">
                <a:latin typeface="Calibri" pitchFamily="34" charset="0"/>
              </a:rPr>
              <a:t>box, is intended to be a set of </a:t>
            </a:r>
            <a:r>
              <a:rPr lang="en-US" sz="1000" b="1" dirty="0">
                <a:latin typeface="Calibri" pitchFamily="34" charset="0"/>
              </a:rPr>
              <a:t>principles</a:t>
            </a:r>
            <a:r>
              <a:rPr lang="en-US" sz="1000" dirty="0">
                <a:latin typeface="Calibri" pitchFamily="34" charset="0"/>
              </a:rPr>
              <a:t> that provide the broad philosophy of the USPTO fee structure in all circumstances, regardless of goals and/or objectives.</a:t>
            </a:r>
          </a:p>
          <a:p>
            <a:pPr marL="110156" indent="-110156">
              <a:lnSpc>
                <a:spcPct val="90000"/>
              </a:lnSpc>
              <a:spcAft>
                <a:spcPct val="30000"/>
              </a:spcAft>
              <a:buFontTx/>
              <a:buChar char="o"/>
              <a:tabLst>
                <a:tab pos="110156" algn="l"/>
              </a:tabLst>
            </a:pPr>
            <a:r>
              <a:rPr lang="en-US" sz="1000" dirty="0">
                <a:latin typeface="Calibri" pitchFamily="34" charset="0"/>
              </a:rPr>
              <a:t>The </a:t>
            </a:r>
            <a:r>
              <a:rPr lang="en-US" sz="1000" b="1" dirty="0">
                <a:latin typeface="Calibri" pitchFamily="34" charset="0"/>
              </a:rPr>
              <a:t>goal</a:t>
            </a:r>
            <a:r>
              <a:rPr lang="en-US" sz="1000" dirty="0">
                <a:latin typeface="Calibri" pitchFamily="34" charset="0"/>
              </a:rPr>
              <a:t> is intended to be the measurable end result of the fee structure.</a:t>
            </a:r>
          </a:p>
          <a:p>
            <a:pPr marL="110156" indent="-110156">
              <a:lnSpc>
                <a:spcPct val="90000"/>
              </a:lnSpc>
              <a:spcAft>
                <a:spcPct val="30000"/>
              </a:spcAft>
              <a:buFontTx/>
              <a:buChar char="o"/>
              <a:tabLst>
                <a:tab pos="110156" algn="l"/>
              </a:tabLst>
            </a:pPr>
            <a:r>
              <a:rPr lang="en-US" sz="1000" dirty="0">
                <a:latin typeface="Calibri" pitchFamily="34" charset="0"/>
              </a:rPr>
              <a:t>The </a:t>
            </a:r>
            <a:r>
              <a:rPr lang="en-US" sz="1000" b="1" dirty="0">
                <a:latin typeface="Calibri" pitchFamily="34" charset="0"/>
              </a:rPr>
              <a:t>objectives</a:t>
            </a:r>
            <a:r>
              <a:rPr lang="en-US" sz="1000" dirty="0">
                <a:latin typeface="Calibri" pitchFamily="34" charset="0"/>
              </a:rPr>
              <a:t> are the basis for achieving the goal, setting the policy, and is the glue that binds the fee structure together.</a:t>
            </a:r>
          </a:p>
          <a:p>
            <a:pPr marL="224901" lvl="1">
              <a:lnSpc>
                <a:spcPct val="90000"/>
              </a:lnSpc>
              <a:spcAft>
                <a:spcPct val="30000"/>
              </a:spcAft>
              <a:buFontTx/>
              <a:buChar char="o"/>
              <a:tabLst>
                <a:tab pos="110156" algn="l"/>
              </a:tabLst>
            </a:pPr>
            <a:r>
              <a:rPr lang="en-US" sz="1000" dirty="0">
                <a:latin typeface="Calibri" pitchFamily="34" charset="0"/>
              </a:rPr>
              <a:t>The middle arrow houses a more detailed explanation of each objective. </a:t>
            </a:r>
          </a:p>
          <a:p>
            <a:pPr marL="110156" indent="-110156">
              <a:lnSpc>
                <a:spcPct val="90000"/>
              </a:lnSpc>
              <a:spcBef>
                <a:spcPct val="0"/>
              </a:spcBef>
              <a:buFontTx/>
              <a:buChar char="o"/>
              <a:tabLst>
                <a:tab pos="110156" algn="l"/>
              </a:tabLst>
            </a:pPr>
            <a:endParaRPr lang="en-US" sz="1000" dirty="0">
              <a:latin typeface="Calibri" pitchFamily="34" charset="0"/>
            </a:endParaRPr>
          </a:p>
          <a:p>
            <a:pPr marL="110156" indent="-110156">
              <a:lnSpc>
                <a:spcPct val="90000"/>
              </a:lnSpc>
              <a:spcAft>
                <a:spcPct val="30000"/>
              </a:spcAft>
              <a:buFontTx/>
              <a:buChar char="o"/>
              <a:tabLst>
                <a:tab pos="110156" algn="l"/>
              </a:tabLst>
            </a:pPr>
            <a:r>
              <a:rPr lang="en-US" sz="1000" dirty="0">
                <a:latin typeface="Calibri" pitchFamily="34" charset="0"/>
              </a:rPr>
              <a:t>The calculation of new fees is complex and contains many facets.  For example, we would include:</a:t>
            </a:r>
          </a:p>
          <a:p>
            <a:pPr marL="224901" lvl="1">
              <a:lnSpc>
                <a:spcPct val="90000"/>
              </a:lnSpc>
              <a:spcAft>
                <a:spcPct val="30000"/>
              </a:spcAft>
              <a:buFontTx/>
              <a:buChar char="•"/>
              <a:tabLst>
                <a:tab pos="110156" algn="l"/>
              </a:tabLst>
            </a:pPr>
            <a:r>
              <a:rPr lang="en-US" sz="1000" dirty="0">
                <a:latin typeface="Calibri" pitchFamily="34" charset="0"/>
              </a:rPr>
              <a:t>Analyzing the </a:t>
            </a:r>
            <a:r>
              <a:rPr lang="en-US" sz="1000" b="1" dirty="0">
                <a:latin typeface="Calibri" pitchFamily="34" charset="0"/>
              </a:rPr>
              <a:t>relationships among fees</a:t>
            </a:r>
            <a:r>
              <a:rPr lang="en-US" sz="1000" dirty="0">
                <a:latin typeface="Calibri" pitchFamily="34" charset="0"/>
              </a:rPr>
              <a:t> (</a:t>
            </a:r>
            <a:r>
              <a:rPr lang="en-US" sz="1000" dirty="0" smtClean="0">
                <a:latin typeface="Calibri" pitchFamily="34" charset="0"/>
              </a:rPr>
              <a:t>front-end </a:t>
            </a:r>
            <a:r>
              <a:rPr lang="en-US" sz="1000" dirty="0">
                <a:latin typeface="Calibri" pitchFamily="34" charset="0"/>
              </a:rPr>
              <a:t>v. </a:t>
            </a:r>
            <a:r>
              <a:rPr lang="en-US" sz="1000" dirty="0" smtClean="0">
                <a:latin typeface="Calibri" pitchFamily="34" charset="0"/>
              </a:rPr>
              <a:t>back-end </a:t>
            </a:r>
            <a:r>
              <a:rPr lang="en-US" sz="1000" dirty="0">
                <a:latin typeface="Calibri" pitchFamily="34" charset="0"/>
              </a:rPr>
              <a:t>costs) and the cost of operational processes;</a:t>
            </a:r>
          </a:p>
          <a:p>
            <a:pPr marL="454392" lvl="2">
              <a:lnSpc>
                <a:spcPct val="90000"/>
              </a:lnSpc>
              <a:spcAft>
                <a:spcPct val="30000"/>
              </a:spcAft>
              <a:buFontTx/>
              <a:buChar char="•"/>
              <a:tabLst>
                <a:tab pos="110156" algn="l"/>
              </a:tabLst>
            </a:pPr>
            <a:r>
              <a:rPr lang="en-US" sz="1000" dirty="0">
                <a:latin typeface="Calibri" pitchFamily="34" charset="0"/>
              </a:rPr>
              <a:t>Is intended to capture the appropriate balance between </a:t>
            </a:r>
            <a:r>
              <a:rPr lang="en-US" sz="1000" dirty="0" smtClean="0">
                <a:latin typeface="Calibri" pitchFamily="34" charset="0"/>
              </a:rPr>
              <a:t>front-end </a:t>
            </a:r>
            <a:r>
              <a:rPr lang="en-US" sz="1000" dirty="0">
                <a:latin typeface="Calibri" pitchFamily="34" charset="0"/>
              </a:rPr>
              <a:t>and </a:t>
            </a:r>
            <a:r>
              <a:rPr lang="en-US" sz="1000" dirty="0" smtClean="0">
                <a:latin typeface="Calibri" pitchFamily="34" charset="0"/>
              </a:rPr>
              <a:t>back-end </a:t>
            </a:r>
            <a:r>
              <a:rPr lang="en-US" sz="1000" dirty="0">
                <a:latin typeface="Calibri" pitchFamily="34" charset="0"/>
              </a:rPr>
              <a:t>fees and how much of the cost should be recovered for each process (or subsidized somewhere else).</a:t>
            </a:r>
          </a:p>
          <a:p>
            <a:pPr marL="224901" lvl="1">
              <a:lnSpc>
                <a:spcPct val="90000"/>
              </a:lnSpc>
              <a:spcAft>
                <a:spcPct val="30000"/>
              </a:spcAft>
              <a:buFontTx/>
              <a:buChar char="•"/>
              <a:tabLst>
                <a:tab pos="110156" algn="l"/>
              </a:tabLst>
            </a:pPr>
            <a:r>
              <a:rPr lang="en-US" sz="1000" dirty="0">
                <a:latin typeface="Calibri" pitchFamily="34" charset="0"/>
              </a:rPr>
              <a:t>Determining the </a:t>
            </a:r>
            <a:r>
              <a:rPr lang="en-US" sz="1000" b="1" dirty="0">
                <a:latin typeface="Calibri" pitchFamily="34" charset="0"/>
              </a:rPr>
              <a:t>elasticity of paying fees</a:t>
            </a:r>
            <a:r>
              <a:rPr lang="en-US" sz="1000" dirty="0">
                <a:latin typeface="Calibri" pitchFamily="34" charset="0"/>
              </a:rPr>
              <a:t>; </a:t>
            </a:r>
          </a:p>
          <a:p>
            <a:pPr marL="454392" lvl="2">
              <a:lnSpc>
                <a:spcPct val="90000"/>
              </a:lnSpc>
              <a:spcAft>
                <a:spcPct val="30000"/>
              </a:spcAft>
              <a:buFontTx/>
              <a:buChar char="•"/>
              <a:tabLst>
                <a:tab pos="110156" algn="l"/>
              </a:tabLst>
            </a:pPr>
            <a:r>
              <a:rPr lang="en-US" sz="1000" dirty="0">
                <a:latin typeface="Calibri" pitchFamily="34" charset="0"/>
              </a:rPr>
              <a:t>Is intended to capture the balance between how high we can set fees without negatively impacting the associated workload.</a:t>
            </a:r>
          </a:p>
          <a:p>
            <a:pPr marL="224901" lvl="1">
              <a:lnSpc>
                <a:spcPct val="90000"/>
              </a:lnSpc>
              <a:spcAft>
                <a:spcPct val="30000"/>
              </a:spcAft>
              <a:buFontTx/>
              <a:buChar char="•"/>
              <a:tabLst>
                <a:tab pos="110156" algn="l"/>
              </a:tabLst>
            </a:pPr>
            <a:r>
              <a:rPr lang="en-US" sz="1000" dirty="0">
                <a:latin typeface="Calibri" pitchFamily="34" charset="0"/>
              </a:rPr>
              <a:t>Setting fees to </a:t>
            </a:r>
            <a:r>
              <a:rPr lang="en-US" sz="1000" b="1" dirty="0">
                <a:latin typeface="Calibri" pitchFamily="34" charset="0"/>
              </a:rPr>
              <a:t>modify certain behaviors and improve processing</a:t>
            </a:r>
            <a:r>
              <a:rPr lang="en-US" sz="1000" dirty="0">
                <a:latin typeface="Calibri" pitchFamily="34" charset="0"/>
              </a:rPr>
              <a:t>; and</a:t>
            </a:r>
          </a:p>
          <a:p>
            <a:pPr marL="454392" lvl="2">
              <a:lnSpc>
                <a:spcPct val="90000"/>
              </a:lnSpc>
              <a:spcAft>
                <a:spcPct val="30000"/>
              </a:spcAft>
              <a:buFontTx/>
              <a:buChar char="•"/>
              <a:tabLst>
                <a:tab pos="110156" algn="l"/>
              </a:tabLst>
            </a:pPr>
            <a:r>
              <a:rPr lang="en-US" sz="1000" dirty="0">
                <a:latin typeface="Calibri" pitchFamily="34" charset="0"/>
              </a:rPr>
              <a:t>Is intended to capture identifying which behaviors we want to modify and how high/low the fee should be set to accomplish the objective.</a:t>
            </a:r>
          </a:p>
          <a:p>
            <a:pPr marL="224901" lvl="1">
              <a:lnSpc>
                <a:spcPct val="90000"/>
              </a:lnSpc>
              <a:spcAft>
                <a:spcPct val="30000"/>
              </a:spcAft>
              <a:buFontTx/>
              <a:buChar char="•"/>
              <a:tabLst>
                <a:tab pos="110156" algn="l"/>
              </a:tabLst>
            </a:pPr>
            <a:r>
              <a:rPr lang="en-US" sz="1000" b="1" dirty="0">
                <a:latin typeface="Calibri" pitchFamily="34" charset="0"/>
              </a:rPr>
              <a:t>Calculating the actual fee rates</a:t>
            </a:r>
            <a:r>
              <a:rPr lang="en-US" sz="1000" dirty="0">
                <a:latin typeface="Calibri" pitchFamily="34" charset="0"/>
              </a:rPr>
              <a:t> at amounts to recover the cost of USPTO operations and priorities.</a:t>
            </a:r>
          </a:p>
          <a:p>
            <a:pPr marL="454392" lvl="2">
              <a:lnSpc>
                <a:spcPct val="90000"/>
              </a:lnSpc>
              <a:spcAft>
                <a:spcPct val="30000"/>
              </a:spcAft>
              <a:buFontTx/>
              <a:buChar char="•"/>
              <a:tabLst>
                <a:tab pos="110156" algn="l"/>
              </a:tabLst>
            </a:pPr>
            <a:r>
              <a:rPr lang="en-US" sz="1000" dirty="0">
                <a:latin typeface="Calibri" pitchFamily="34" charset="0"/>
              </a:rPr>
              <a:t>Is intended to capture all of the different aspects that go into defining the prospective fee amount.  I have a whole slide on this later in the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1211">
              <a:defRPr/>
            </a:pPr>
            <a:r>
              <a:rPr lang="en-US" dirty="0"/>
              <a:t>Once the USPTO fee proposal is implemented, the USPTO expects that the IP community will experience the following benefits:</a:t>
            </a: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44</a:t>
            </a:fld>
            <a:endParaRPr lang="en-US" dirty="0"/>
          </a:p>
        </p:txBody>
      </p:sp>
    </p:spTree>
    <p:extLst>
      <p:ext uri="{BB962C8B-B14F-4D97-AF65-F5344CB8AC3E}">
        <p14:creationId xmlns:p14="http://schemas.microsoft.com/office/powerpoint/2010/main" val="2778489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608A347F-B12A-4D16-A4D7-DDC4B6C88FCD}" type="datetime1">
              <a:rPr lang="en-US" smtClean="0"/>
              <a:t>11/3/2015</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6DA3B-F2B7-43E8-8E00-864CF03AF28E}" type="datetime1">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30645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8B066C31-21AE-4726-B15F-8E8641BB207E}" type="datetime1">
              <a:rPr lang="en-US" smtClean="0"/>
              <a:t>11/3/2015</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3B68C-0771-404E-842F-45BC1931A7A7}" type="datetime1">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186722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3684EF-7167-44A3-B0E2-3DB7C52561A2}" type="datetime1">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231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0A4616-63A6-433E-9C00-330BB4CF6E33}" type="datetime1">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33405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4C1707-C3ED-408E-8472-9BCAC64C3D6A}" type="datetime1">
              <a:rPr lang="en-US" smtClean="0"/>
              <a:t>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643498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9DA693-4E19-4F48-9D93-7A91CA477328}" type="datetime1">
              <a:rPr lang="en-US" smtClean="0"/>
              <a:t>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921306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D4DF9-383E-4AFD-B6A6-E32BA3537372}" type="datetime1">
              <a:rPr lang="en-US" smtClean="0"/>
              <a:t>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82029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63DDDB-1009-43EA-82FA-39A14B229FE7}" type="datetime1">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55972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black-bug-only-500px.png"/>
          <p:cNvPicPr>
            <a:picLocks noChangeAspect="1"/>
          </p:cNvPicPr>
          <p:nvPr/>
        </p:nvPicPr>
        <p:blipFill>
          <a:blip r:embed="rId14">
            <a:alphaModFix amt="4000"/>
            <a:extLst>
              <a:ext uri="{28A0092B-C50C-407E-A947-70E740481C1C}">
                <a14:useLocalDpi xmlns:a14="http://schemas.microsoft.com/office/drawing/2010/main" val="0"/>
              </a:ext>
            </a:extLst>
          </a:blip>
          <a:stretch>
            <a:fillRect/>
          </a:stretch>
        </p:blipFill>
        <p:spPr>
          <a:xfrm>
            <a:off x="7404527" y="4779975"/>
            <a:ext cx="1338875" cy="466862"/>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AFB28E77-49DA-42C1-BCED-E1F313939A25}" type="datetime1">
              <a:rPr lang="en-US" smtClean="0"/>
              <a:t>11/3/2015</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 Id="rId4" Type="http://schemas.openxmlformats.org/officeDocument/2006/relationships/chart" Target="../charts/char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1.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package" Target="../embeddings/Microsoft_Excel_Worksheet8.xlsx"/><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7450"/>
            <a:ext cx="7772400" cy="1782510"/>
          </a:xfrm>
        </p:spPr>
        <p:txBody>
          <a:bodyPr anchor="t">
            <a:normAutofit/>
          </a:bodyPr>
          <a:lstStyle/>
          <a:p>
            <a:pPr marL="109728" algn="l"/>
            <a: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1000" b="0" dirty="0" smtClean="0">
                <a:solidFill>
                  <a:srgbClr val="002060"/>
                </a:solidFill>
              </a:rPr>
              <a:t/>
            </a:r>
            <a:br>
              <a:rPr lang="en-US" sz="1000" b="0" dirty="0" smtClean="0">
                <a:solidFill>
                  <a:srgbClr val="002060"/>
                </a:solidFill>
              </a:rPr>
            </a:br>
            <a:r>
              <a:rPr lang="en-US" sz="1000" b="0" dirty="0" smtClean="0">
                <a:solidFill>
                  <a:srgbClr val="002060"/>
                </a:solidFill>
              </a:rPr>
              <a:t/>
            </a:r>
            <a:br>
              <a:rPr lang="en-US" sz="1000" b="0" dirty="0" smtClean="0">
                <a:solidFill>
                  <a:srgbClr val="002060"/>
                </a:solidFill>
              </a:rPr>
            </a:br>
            <a:endParaRPr lang="en-US" sz="1000" dirty="0"/>
          </a:p>
        </p:txBody>
      </p:sp>
      <p:sp>
        <p:nvSpPr>
          <p:cNvPr id="3" name="Subtitle 2"/>
          <p:cNvSpPr>
            <a:spLocks noGrp="1"/>
          </p:cNvSpPr>
          <p:nvPr>
            <p:ph type="subTitle" idx="1"/>
          </p:nvPr>
        </p:nvSpPr>
        <p:spPr>
          <a:xfrm>
            <a:off x="685800" y="2399038"/>
            <a:ext cx="7772400" cy="1856611"/>
          </a:xfrm>
        </p:spPr>
        <p:txBody>
          <a:bodyPr>
            <a:normAutofit fontScale="25000" lnSpcReduction="20000"/>
          </a:bodyPr>
          <a:lstStyle/>
          <a:p>
            <a:pPr marL="109728"/>
            <a:r>
              <a:rPr lang="en-US" sz="16000" b="1" dirty="0" smtClean="0">
                <a:solidFill>
                  <a:srgbClr val="002060"/>
                </a:solidFill>
                <a:ea typeface="Arial Unicode MS" panose="020B0604020202020204" pitchFamily="34" charset="-128"/>
              </a:rPr>
              <a:t>Trademark Fee Proposal</a:t>
            </a:r>
          </a:p>
          <a:p>
            <a:pPr marL="109728"/>
            <a:r>
              <a:rPr lang="en-US" sz="11200" b="1" dirty="0" smtClean="0">
                <a:solidFill>
                  <a:srgbClr val="002060"/>
                </a:solidFill>
                <a:ea typeface="Arial Unicode MS" panose="020B0604020202020204" pitchFamily="34" charset="-128"/>
              </a:rPr>
              <a:t>Detailed Appendices</a:t>
            </a:r>
          </a:p>
          <a:p>
            <a:pPr marL="109728"/>
            <a:endParaRPr lang="en-US" sz="9600" b="1" dirty="0" smtClean="0">
              <a:solidFill>
                <a:srgbClr val="002060"/>
              </a:solidFill>
              <a:ea typeface="Arial Unicode MS" panose="020B0604020202020204" pitchFamily="34" charset="-128"/>
            </a:endParaRPr>
          </a:p>
          <a:p>
            <a:pPr marL="109728"/>
            <a:r>
              <a:rPr lang="en-US" sz="6400" b="1" dirty="0" smtClean="0">
                <a:solidFill>
                  <a:srgbClr val="002060"/>
                </a:solidFill>
                <a:ea typeface="Arial Unicode MS" panose="020B0604020202020204" pitchFamily="34" charset="-128"/>
              </a:rPr>
              <a:t>Presented to:</a:t>
            </a:r>
            <a:endParaRPr lang="en-US" sz="6400" b="1" dirty="0">
              <a:solidFill>
                <a:srgbClr val="002060"/>
              </a:solidFill>
              <a:ea typeface="Arial Unicode MS" panose="020B0604020202020204" pitchFamily="34" charset="-128"/>
            </a:endParaRPr>
          </a:p>
          <a:p>
            <a:pPr marL="109728"/>
            <a:r>
              <a:rPr lang="en-US" sz="9600" b="1" dirty="0" smtClean="0">
                <a:solidFill>
                  <a:srgbClr val="002060"/>
                </a:solidFill>
                <a:ea typeface="Arial Unicode MS" panose="020B0604020202020204" pitchFamily="34" charset="-128"/>
              </a:rPr>
              <a:t>Trademark Public Advisory Committee</a:t>
            </a:r>
            <a:endParaRPr lang="en-US" sz="9600" b="1" dirty="0">
              <a:solidFill>
                <a:srgbClr val="FF0000"/>
              </a:solidFill>
              <a:ea typeface="Arial Unicode MS" panose="020B0604020202020204" pitchFamily="34" charset="-128"/>
            </a:endParaRPr>
          </a:p>
          <a:p>
            <a:pPr marL="109728"/>
            <a:endParaRPr lang="en-US" sz="96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endParaRPr lang="en-US" sz="4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r>
              <a:rPr lang="en-US" sz="7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109728" algn="l"/>
            <a:endParaRPr lang="en-US" sz="5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4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1538514" y="489824"/>
            <a:ext cx="6919686" cy="1754326"/>
          </a:xfrm>
          <a:prstGeom prst="rect">
            <a:avLst/>
          </a:prstGeom>
          <a:noFill/>
        </p:spPr>
        <p:txBody>
          <a:bodyPr wrap="square" rtlCol="0">
            <a:spAutoFit/>
          </a:bodyPr>
          <a:lstStyle/>
          <a:p>
            <a:pPr algn="r"/>
            <a:r>
              <a:rPr lang="en-US" b="1"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November, 2015</a:t>
            </a:r>
            <a:endParaRPr lang="en-US"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endParaRPr lang="en-US"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endParaRPr lang="en-US" dirty="0" smtClean="0"/>
          </a:p>
          <a:p>
            <a:pPr algn="r"/>
            <a:endParaRPr lang="en-US" dirty="0"/>
          </a:p>
          <a:p>
            <a:pPr algn="r"/>
            <a:endParaRPr lang="en-US" dirty="0" smtClean="0"/>
          </a:p>
          <a:p>
            <a:pPr algn="r"/>
            <a:endParaRPr lang="en-US" dirty="0"/>
          </a:p>
        </p:txBody>
      </p:sp>
      <p:pic>
        <p:nvPicPr>
          <p:cNvPr id="7" name="Picture 6"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34" y="489824"/>
            <a:ext cx="3598253" cy="1484249"/>
          </a:xfrm>
          <a:prstGeom prst="rect">
            <a:avLst/>
          </a:prstGeom>
        </p:spPr>
      </p:pic>
    </p:spTree>
    <p:extLst>
      <p:ext uri="{BB962C8B-B14F-4D97-AF65-F5344CB8AC3E}">
        <p14:creationId xmlns:p14="http://schemas.microsoft.com/office/powerpoint/2010/main" val="2375857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Biennial Fee Review</a:t>
            </a:r>
            <a:endParaRPr lang="en-US" sz="3600" dirty="0"/>
          </a:p>
        </p:txBody>
      </p:sp>
      <p:sp>
        <p:nvSpPr>
          <p:cNvPr id="3" name="Content Placeholder 2"/>
          <p:cNvSpPr>
            <a:spLocks noGrp="1"/>
          </p:cNvSpPr>
          <p:nvPr>
            <p:ph idx="1"/>
          </p:nvPr>
        </p:nvSpPr>
        <p:spPr>
          <a:xfrm>
            <a:off x="457200" y="1080438"/>
            <a:ext cx="8229600" cy="4295126"/>
          </a:xfrm>
        </p:spPr>
        <p:txBody>
          <a:bodyPr>
            <a:normAutofit/>
          </a:bodyPr>
          <a:lstStyle/>
          <a:p>
            <a:pPr marL="0" indent="0">
              <a:buNone/>
            </a:pPr>
            <a:r>
              <a:rPr lang="en-US" sz="1800" dirty="0"/>
              <a:t>Proposals were developed to align with the Office’s fee structure philosophy and the goal to provide sufficient financial resources to facilitate the effective administration of the United States intellectual property system. </a:t>
            </a:r>
            <a:r>
              <a:rPr lang="en-US" sz="1800" dirty="0" smtClean="0"/>
              <a:t>The </a:t>
            </a:r>
            <a:r>
              <a:rPr lang="en-US" sz="1800" dirty="0"/>
              <a:t>following objectives have been established in support of this goal</a:t>
            </a:r>
            <a:r>
              <a:rPr lang="en-US" sz="1800" dirty="0" smtClean="0"/>
              <a:t>:</a:t>
            </a:r>
            <a:endParaRPr lang="en-US" sz="1800" dirty="0"/>
          </a:p>
          <a:p>
            <a:r>
              <a:rPr lang="en-US" sz="1800" dirty="0" smtClean="0"/>
              <a:t>Align </a:t>
            </a:r>
            <a:r>
              <a:rPr lang="en-US" sz="1800" dirty="0"/>
              <a:t>fees with the full cost of products and services</a:t>
            </a:r>
          </a:p>
          <a:p>
            <a:r>
              <a:rPr lang="en-US" sz="1800" dirty="0" smtClean="0"/>
              <a:t>Offer </a:t>
            </a:r>
            <a:r>
              <a:rPr lang="en-US" sz="1800" dirty="0"/>
              <a:t>application processing </a:t>
            </a:r>
            <a:r>
              <a:rPr lang="en-US" sz="1800" dirty="0" smtClean="0"/>
              <a:t>options</a:t>
            </a:r>
          </a:p>
          <a:p>
            <a:r>
              <a:rPr lang="en-US" sz="1800" dirty="0"/>
              <a:t>Promote Administration innovation strategies</a:t>
            </a:r>
          </a:p>
          <a:p>
            <a:endParaRPr lang="en-US" sz="1800" dirty="0"/>
          </a:p>
          <a:p>
            <a:pPr marL="0" indent="0">
              <a:buNone/>
            </a:pPr>
            <a:r>
              <a:rPr lang="en-US" sz="1800" dirty="0" smtClean="0"/>
              <a:t>During the biennial </a:t>
            </a:r>
            <a:r>
              <a:rPr lang="en-US" sz="1800" dirty="0"/>
              <a:t>f</a:t>
            </a:r>
            <a:r>
              <a:rPr lang="en-US" sz="1800" dirty="0" smtClean="0"/>
              <a:t>ee </a:t>
            </a:r>
            <a:r>
              <a:rPr lang="en-US" sz="1800" dirty="0"/>
              <a:t>r</a:t>
            </a:r>
            <a:r>
              <a:rPr lang="en-US" sz="1800" dirty="0" smtClean="0"/>
              <a:t>eview, </a:t>
            </a:r>
            <a:r>
              <a:rPr lang="en-US" sz="1800" dirty="0"/>
              <a:t>the </a:t>
            </a:r>
            <a:r>
              <a:rPr lang="en-US" sz="1800" dirty="0" smtClean="0"/>
              <a:t>USPTO followed the </a:t>
            </a:r>
            <a:r>
              <a:rPr lang="en-US" sz="1800" dirty="0"/>
              <a:t>defined </a:t>
            </a:r>
            <a:r>
              <a:rPr lang="en-US" sz="1800" dirty="0" smtClean="0"/>
              <a:t>fee </a:t>
            </a:r>
            <a:r>
              <a:rPr lang="en-US" sz="1800" dirty="0"/>
              <a:t>structure philosophy, which </a:t>
            </a:r>
            <a:r>
              <a:rPr lang="en-US" sz="1800" dirty="0" smtClean="0"/>
              <a:t>includes </a:t>
            </a:r>
            <a:r>
              <a:rPr lang="en-US" sz="1800" dirty="0"/>
              <a:t>a goal, objectives, and guiding principles</a:t>
            </a:r>
            <a:r>
              <a:rPr lang="en-US" sz="1800" dirty="0" smtClean="0"/>
              <a:t>. </a:t>
            </a:r>
            <a:r>
              <a:rPr lang="en-US" sz="1800" dirty="0"/>
              <a:t>This philosophy </a:t>
            </a:r>
            <a:r>
              <a:rPr lang="en-US" sz="1800" dirty="0" smtClean="0"/>
              <a:t>provides </a:t>
            </a:r>
            <a:r>
              <a:rPr lang="en-US" sz="1800" dirty="0"/>
              <a:t>the framework upon which analysis and decisions </a:t>
            </a:r>
            <a:r>
              <a:rPr lang="en-US" sz="1800" dirty="0" smtClean="0"/>
              <a:t>are based.</a:t>
            </a:r>
          </a:p>
          <a:p>
            <a:endParaRPr lang="en-US" sz="1600" dirty="0"/>
          </a:p>
        </p:txBody>
      </p:sp>
      <p:sp>
        <p:nvSpPr>
          <p:cNvPr id="4" name="Slide Number Placeholder 3"/>
          <p:cNvSpPr>
            <a:spLocks noGrp="1"/>
          </p:cNvSpPr>
          <p:nvPr>
            <p:ph type="sldNum" sz="quarter" idx="12"/>
          </p:nvPr>
        </p:nvSpPr>
        <p:spPr/>
        <p:txBody>
          <a:bodyPr/>
          <a:lstStyle/>
          <a:p>
            <a:fld id="{92DA454B-C859-4892-B9FA-68B588C9F547}" type="slidenum">
              <a:rPr lang="en-US" smtClean="0"/>
              <a:t>10</a:t>
            </a:fld>
            <a:endParaRPr lang="en-US" dirty="0"/>
          </a:p>
        </p:txBody>
      </p:sp>
    </p:spTree>
    <p:extLst>
      <p:ext uri="{BB962C8B-B14F-4D97-AF65-F5344CB8AC3E}">
        <p14:creationId xmlns:p14="http://schemas.microsoft.com/office/powerpoint/2010/main" val="374303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 y="17130"/>
            <a:ext cx="8229598" cy="468645"/>
          </a:xfrm>
        </p:spPr>
        <p:txBody>
          <a:bodyPr>
            <a:noAutofit/>
          </a:bodyPr>
          <a:lstStyle/>
          <a:p>
            <a:pPr lvl="1" algn="l" defTabSz="457200" rtl="0">
              <a:spcBef>
                <a:spcPct val="0"/>
              </a:spcBef>
            </a:pPr>
            <a:r>
              <a:rPr lang="en-US" sz="3400" b="1" dirty="0" smtClean="0">
                <a:latin typeface="+mn-lt"/>
              </a:rPr>
              <a:t>Biennial Fee Review Process</a:t>
            </a:r>
            <a:endParaRPr lang="en-US" sz="3400" b="1" i="1" dirty="0">
              <a:latin typeface="+mn-lt"/>
            </a:endParaRPr>
          </a:p>
        </p:txBody>
      </p:sp>
      <p:pic>
        <p:nvPicPr>
          <p:cNvPr id="4" name="Picture 3" descr="From October to December, the OCFO conducts a preliminary analysis and issue call for fee adjustment proposal, and submits the proposal to the Business Units&#10;From January to July, OCFO consolidates and reviews proposals. They draft a preliminary recommendation and present it to the Business Units&#10;From August to October, the Business Units and OCFO develop recommendations and present them to the Executive Committee and U/S and Director&#10;The U/S and Director approves or modifies the recommendations and sends them back to the OCFO and Business Units&#10;The OCFO and Business Units engage with stakeholders and the PACs&#10;The OCFO and Business Units engage with External Stakeholders to provide comments and questions&#10;In November, USPTO holds the Public Advisory Committee Hearing 30 days after they are notified of the proposed fee changes&#10;Then, USPTO proceeds with the Rulemaking process&#10;" title="Biennial Fee Review Proce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509710"/>
            <a:ext cx="9144000" cy="5186240"/>
          </a:xfrm>
          <a:prstGeom prst="rect">
            <a:avLst/>
          </a:prstGeom>
        </p:spPr>
      </p:pic>
    </p:spTree>
    <p:extLst>
      <p:ext uri="{BB962C8B-B14F-4D97-AF65-F5344CB8AC3E}">
        <p14:creationId xmlns:p14="http://schemas.microsoft.com/office/powerpoint/2010/main" val="3888660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2696"/>
            <a:ext cx="8229600" cy="4017340"/>
          </a:xfrm>
        </p:spPr>
        <p:txBody>
          <a:bodyPr>
            <a:normAutofit fontScale="62500" lnSpcReduction="20000"/>
          </a:bodyPr>
          <a:lstStyle/>
          <a:p>
            <a:pPr marL="0" indent="0">
              <a:buNone/>
            </a:pPr>
            <a:r>
              <a:rPr lang="en-US" sz="2800" dirty="0"/>
              <a:t>The trademark fee proposal rulemaking process assumes the following timeline:</a:t>
            </a:r>
          </a:p>
          <a:p>
            <a:pPr marL="0" indent="0">
              <a:buNone/>
            </a:pPr>
            <a:endParaRPr lang="en-US" sz="2800" dirty="0"/>
          </a:p>
          <a:p>
            <a:pPr lvl="0"/>
            <a:r>
              <a:rPr lang="en-US" sz="2800" dirty="0"/>
              <a:t>A draft Notice of Proposed Rulemaking (NPRM) will be transmitted to the Department of Commerce (DOC) and OMB no later than January 2016.</a:t>
            </a:r>
          </a:p>
          <a:p>
            <a:pPr lvl="0"/>
            <a:r>
              <a:rPr lang="en-US" sz="2800" dirty="0"/>
              <a:t>The draft NPRM, along with additional requirements including: updated budget plans, workload and fee forecasting, regulatory and economic impact assessment, paperwork reduction act compliance; would be published in the Federal Register by the end of April.</a:t>
            </a:r>
          </a:p>
          <a:p>
            <a:pPr lvl="0"/>
            <a:r>
              <a:rPr lang="en-US" sz="2800" dirty="0"/>
              <a:t>There will be a 60 day period to allow for comments to the NPRM and accompanying materials.  </a:t>
            </a:r>
          </a:p>
          <a:p>
            <a:pPr lvl="0"/>
            <a:r>
              <a:rPr lang="en-US" sz="2800" dirty="0"/>
              <a:t>A final rule, including responses to all comments received during the public comment period, will be transmitted to the DOC and OMB no later than August 2016</a:t>
            </a:r>
          </a:p>
          <a:p>
            <a:pPr lvl="0"/>
            <a:r>
              <a:rPr lang="en-US" sz="2800" dirty="0"/>
              <a:t>The final rule will be published in the Federal Register no later than November 2016.</a:t>
            </a:r>
          </a:p>
          <a:p>
            <a:pPr lvl="0"/>
            <a:r>
              <a:rPr lang="en-US" sz="2800" dirty="0"/>
              <a:t>Implementation of the final rule is expected for early January 2017</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92DA454B-C859-4892-B9FA-68B588C9F547}" type="slidenum">
              <a:rPr lang="en-US" smtClean="0"/>
              <a:t>12</a:t>
            </a:fld>
            <a:endParaRPr lang="en-US" dirty="0"/>
          </a:p>
        </p:txBody>
      </p:sp>
      <p:sp>
        <p:nvSpPr>
          <p:cNvPr id="5" name="Title 1"/>
          <p:cNvSpPr>
            <a:spLocks noGrp="1"/>
          </p:cNvSpPr>
          <p:nvPr>
            <p:ph type="title"/>
          </p:nvPr>
        </p:nvSpPr>
        <p:spPr>
          <a:xfrm>
            <a:off x="144780" y="354344"/>
            <a:ext cx="8229598" cy="468645"/>
          </a:xfrm>
        </p:spPr>
        <p:txBody>
          <a:bodyPr>
            <a:noAutofit/>
          </a:bodyPr>
          <a:lstStyle/>
          <a:p>
            <a:pPr lvl="1" algn="l" defTabSz="457200" rtl="0">
              <a:spcBef>
                <a:spcPct val="0"/>
              </a:spcBef>
            </a:pPr>
            <a:r>
              <a:rPr lang="en-US" sz="3600" b="1" dirty="0" smtClean="0">
                <a:latin typeface="+mn-lt"/>
              </a:rPr>
              <a:t>Rulemaking Timeline Considerations</a:t>
            </a:r>
            <a:endParaRPr lang="en-US" sz="3600" b="1" i="1" dirty="0">
              <a:latin typeface="+mn-lt"/>
            </a:endParaRPr>
          </a:p>
        </p:txBody>
      </p:sp>
    </p:spTree>
    <p:extLst>
      <p:ext uri="{BB962C8B-B14F-4D97-AF65-F5344CB8AC3E}">
        <p14:creationId xmlns:p14="http://schemas.microsoft.com/office/powerpoint/2010/main" val="80730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53340" y="222514"/>
            <a:ext cx="7162800" cy="889000"/>
          </a:xfrm>
        </p:spPr>
        <p:txBody>
          <a:bodyPr>
            <a:normAutofit/>
          </a:bodyPr>
          <a:lstStyle/>
          <a:p>
            <a:pPr eaLnBrk="1" hangingPunct="1"/>
            <a:r>
              <a:rPr lang="en-US" sz="4000" dirty="0" smtClean="0"/>
              <a:t>Fee Structure Philosophy</a:t>
            </a:r>
            <a:endParaRPr lang="en-US" sz="4000" baseline="60000" dirty="0" smtClean="0"/>
          </a:p>
        </p:txBody>
      </p:sp>
      <p:grpSp>
        <p:nvGrpSpPr>
          <p:cNvPr id="3" name="Group 2" title="Guiding Principles"/>
          <p:cNvGrpSpPr/>
          <p:nvPr/>
        </p:nvGrpSpPr>
        <p:grpSpPr>
          <a:xfrm>
            <a:off x="6990715" y="69452"/>
            <a:ext cx="2001838" cy="858573"/>
            <a:chOff x="6975475" y="282575"/>
            <a:chExt cx="2001838" cy="1030288"/>
          </a:xfrm>
        </p:grpSpPr>
        <p:sp>
          <p:nvSpPr>
            <p:cNvPr id="34820" name="AutoShape 3" descr="Self-Sustaining, Transparent&#10;Streamlined, Balanced&#10;Dynamic, Agile&#10;" title="Guiding Principles"/>
            <p:cNvSpPr>
              <a:spLocks noChangeArrowheads="1"/>
            </p:cNvSpPr>
            <p:nvPr/>
          </p:nvSpPr>
          <p:spPr bwMode="auto">
            <a:xfrm>
              <a:off x="6975475" y="282575"/>
              <a:ext cx="2001838" cy="1030288"/>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nchorCtr="1"/>
            <a:lstStyle/>
            <a:p>
              <a:pPr algn="ctr">
                <a:spcBef>
                  <a:spcPct val="0"/>
                </a:spcBef>
                <a:buSzPct val="75000"/>
                <a:buFont typeface="Wingdings" pitchFamily="2" charset="2"/>
                <a:buNone/>
              </a:pPr>
              <a:r>
                <a:rPr lang="en-US" sz="1500" b="1" dirty="0">
                  <a:solidFill>
                    <a:srgbClr val="FF0000"/>
                  </a:solidFill>
                </a:rPr>
                <a:t>Guiding Principles   </a:t>
              </a:r>
              <a:endParaRPr lang="en-US" sz="1100" b="1" dirty="0">
                <a:solidFill>
                  <a:srgbClr val="FF0000"/>
                </a:solidFill>
              </a:endParaRPr>
            </a:p>
            <a:p>
              <a:pPr algn="ctr">
                <a:spcBef>
                  <a:spcPct val="0"/>
                </a:spcBef>
              </a:pPr>
              <a:endParaRPr lang="en-US" sz="600" b="1" dirty="0"/>
            </a:p>
            <a:p>
              <a:pPr>
                <a:spcBef>
                  <a:spcPct val="0"/>
                </a:spcBef>
              </a:pPr>
              <a:r>
                <a:rPr lang="en-US" sz="1000" b="1" dirty="0" smtClean="0">
                  <a:solidFill>
                    <a:srgbClr val="00246C"/>
                  </a:solidFill>
                </a:rPr>
                <a:t>Self-Sustaining</a:t>
              </a:r>
              <a:r>
                <a:rPr lang="en-US" sz="1000" b="1" dirty="0">
                  <a:solidFill>
                    <a:srgbClr val="00246C"/>
                  </a:solidFill>
                </a:rPr>
                <a:t>	</a:t>
              </a:r>
              <a:r>
                <a:rPr lang="en-US" sz="1000" b="1" dirty="0" smtClean="0">
                  <a:solidFill>
                    <a:srgbClr val="00246C"/>
                  </a:solidFill>
                </a:rPr>
                <a:t>   Transparent</a:t>
              </a:r>
              <a:endParaRPr lang="en-US" sz="1000" b="1" dirty="0">
                <a:solidFill>
                  <a:srgbClr val="00246C"/>
                </a:solidFill>
              </a:endParaRPr>
            </a:p>
            <a:p>
              <a:pPr>
                <a:spcBef>
                  <a:spcPct val="0"/>
                </a:spcBef>
              </a:pPr>
              <a:r>
                <a:rPr lang="en-US" sz="1000" b="1" dirty="0">
                  <a:solidFill>
                    <a:srgbClr val="00246C"/>
                  </a:solidFill>
                </a:rPr>
                <a:t>Streamlined	</a:t>
              </a:r>
              <a:r>
                <a:rPr lang="en-US" sz="1000" b="1" dirty="0" smtClean="0">
                  <a:solidFill>
                    <a:srgbClr val="00246C"/>
                  </a:solidFill>
                </a:rPr>
                <a:t>    Balanced</a:t>
              </a:r>
              <a:endParaRPr lang="en-US" sz="1000" b="1" dirty="0">
                <a:solidFill>
                  <a:srgbClr val="00246C"/>
                </a:solidFill>
              </a:endParaRPr>
            </a:p>
            <a:p>
              <a:pPr>
                <a:spcBef>
                  <a:spcPct val="0"/>
                </a:spcBef>
              </a:pPr>
              <a:r>
                <a:rPr lang="en-US" sz="1000" b="1" dirty="0">
                  <a:solidFill>
                    <a:srgbClr val="00246C"/>
                  </a:solidFill>
                </a:rPr>
                <a:t>Dynamic	</a:t>
              </a:r>
              <a:r>
                <a:rPr lang="en-US" sz="1000" b="1" dirty="0" smtClean="0">
                  <a:solidFill>
                    <a:srgbClr val="00246C"/>
                  </a:solidFill>
                </a:rPr>
                <a:t>    Agile</a:t>
              </a:r>
              <a:endParaRPr lang="en-US" sz="1000" b="1" dirty="0">
                <a:solidFill>
                  <a:srgbClr val="00246C"/>
                </a:solidFill>
              </a:endParaRPr>
            </a:p>
          </p:txBody>
        </p:sp>
        <p:sp>
          <p:nvSpPr>
            <p:cNvPr id="34821" name="AutoShape 4"/>
            <p:cNvSpPr>
              <a:spLocks noChangeArrowheads="1"/>
            </p:cNvSpPr>
            <p:nvPr/>
          </p:nvSpPr>
          <p:spPr bwMode="auto">
            <a:xfrm>
              <a:off x="7032625" y="339725"/>
              <a:ext cx="1887538" cy="285750"/>
            </a:xfrm>
            <a:prstGeom prst="roundRect">
              <a:avLst>
                <a:gd name="adj" fmla="val 25000"/>
              </a:avLst>
            </a:prstGeom>
            <a:solidFill>
              <a:srgbClr val="00246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nchor="ctr"/>
            <a:lstStyle/>
            <a:p>
              <a:pPr algn="ctr">
                <a:spcBef>
                  <a:spcPct val="0"/>
                </a:spcBef>
              </a:pPr>
              <a:r>
                <a:rPr lang="en-US" sz="1500" b="1" dirty="0">
                  <a:solidFill>
                    <a:srgbClr val="FF0000"/>
                  </a:solidFill>
                </a:rPr>
                <a:t>Guiding Principles</a:t>
              </a:r>
            </a:p>
          </p:txBody>
        </p:sp>
      </p:grpSp>
      <p:grpSp>
        <p:nvGrpSpPr>
          <p:cNvPr id="4" name="Group 3" descr="-The goals of Fee Setting is to provide sufficient financial resources to facilitate the effective administration of the United States Intellectual Property System&#10;-The objectives of the Fee Setting Structure are to &#10;1) Promote Administration Innovation Strategies&#10;a.Promoting competitive markets that spur productive entrepreneurship; &#10;b.Fostering innovation that will lead to technologies of the future; and &#10;c. Encouraging high-growth and innovation-based small business entrepreneurship.  &#10;(* Small entrepreneur subsidy * Easy entry * Certain amount of back-end subsidy *)&#10;2) Align fees with the full cost of products and services.&#10;-Analyzing the full cost of USPTO processes compared to the fee amount. &#10;-Aggregate fees should recover the full prospective cost of aggregate costs of the patent or trademark business. &#10;-Total fees should be sufficient to address workload input on a steady-state basis, plus the necessary costs to achieve strategic objectives such as reducing the backlog, process improvements, multi-year initiatives, capital improvements, and maintain an operating reserve.&#10;3) Set fees to facilitate the effective administration of the patent and trademark system&#10;a.submitting applications or taking actions which help to facilitate efficient processing; &#10;b.encouraging the prompt conclusion of application prosecution; or &#10;c.recovering costs for actions that are strenuous on the patent and trademark systems (i.e., increased fees for certain rework, large applications, missing parts).&#10;4) Other application processing options&#10;a.Setting fees for certain processes that provide special (unique) value or advantages for the applicant.  &#10;b.Includes processing choices such as trademark filings via paper, TEAS, TEAS Plus, or TEAS RF.&#10;" title="Fee Structure Philosophy"/>
          <p:cNvGrpSpPr/>
          <p:nvPr/>
        </p:nvGrpSpPr>
        <p:grpSpPr>
          <a:xfrm>
            <a:off x="152400" y="1052142"/>
            <a:ext cx="8839200" cy="4363597"/>
            <a:chOff x="152400" y="1427162"/>
            <a:chExt cx="8839200" cy="5236316"/>
          </a:xfrm>
        </p:grpSpPr>
        <p:sp>
          <p:nvSpPr>
            <p:cNvPr id="34822" name="AutoShape 5"/>
            <p:cNvSpPr>
              <a:spLocks noChangeArrowheads="1"/>
            </p:cNvSpPr>
            <p:nvPr/>
          </p:nvSpPr>
          <p:spPr bwMode="auto">
            <a:xfrm>
              <a:off x="1711325" y="1655763"/>
              <a:ext cx="7265988" cy="4862512"/>
            </a:xfrm>
            <a:prstGeom prst="rightArrow">
              <a:avLst>
                <a:gd name="adj1" fmla="val 84926"/>
                <a:gd name="adj2" fmla="val 14701"/>
              </a:avLst>
            </a:prstGeom>
            <a:gradFill rotWithShape="1">
              <a:gsLst>
                <a:gs pos="0">
                  <a:schemeClr val="bg1"/>
                </a:gs>
                <a:gs pos="100000">
                  <a:srgbClr val="C0C0C0"/>
                </a:gs>
              </a:gsLst>
              <a:lin ang="0" scaled="1"/>
            </a:gradFill>
            <a:ln w="25400">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823" name="AutoShape 6"/>
            <p:cNvSpPr>
              <a:spLocks noChangeArrowheads="1"/>
            </p:cNvSpPr>
            <p:nvPr/>
          </p:nvSpPr>
          <p:spPr bwMode="auto">
            <a:xfrm>
              <a:off x="1711325" y="1427163"/>
              <a:ext cx="6407150" cy="514350"/>
            </a:xfrm>
            <a:prstGeom prst="roundRect">
              <a:avLst>
                <a:gd name="adj" fmla="val 16667"/>
              </a:avLst>
            </a:prstGeom>
            <a:solidFill>
              <a:schemeClr val="bg1"/>
            </a:solidFill>
            <a:ln w="25400">
              <a:solidFill>
                <a:srgbClr val="00246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nchorCtr="1"/>
            <a:lstStyle/>
            <a:p>
              <a:pPr marL="233363">
                <a:spcBef>
                  <a:spcPct val="0"/>
                </a:spcBef>
                <a:tabLst>
                  <a:tab pos="258763" algn="l"/>
                </a:tabLst>
              </a:pPr>
              <a:r>
                <a:rPr lang="en-US" sz="1200" b="1" dirty="0" smtClean="0">
                  <a:solidFill>
                    <a:srgbClr val="00246C"/>
                  </a:solidFill>
                </a:rPr>
                <a:t>Provide </a:t>
              </a:r>
              <a:r>
                <a:rPr lang="en-US" sz="1200" b="1" dirty="0">
                  <a:solidFill>
                    <a:srgbClr val="00246C"/>
                  </a:solidFill>
                </a:rPr>
                <a:t>sufficient financial resources to facilitate the effective administration of </a:t>
              </a:r>
              <a:r>
                <a:rPr lang="en-US" sz="1200" b="1" dirty="0" smtClean="0">
                  <a:solidFill>
                    <a:srgbClr val="00246C"/>
                  </a:solidFill>
                </a:rPr>
                <a:t>    the </a:t>
              </a:r>
              <a:r>
                <a:rPr lang="en-US" sz="1200" b="1" dirty="0">
                  <a:solidFill>
                    <a:srgbClr val="00246C"/>
                  </a:solidFill>
                </a:rPr>
                <a:t>United States intellectual property system.</a:t>
              </a:r>
            </a:p>
            <a:p>
              <a:pPr marL="233363">
                <a:spcBef>
                  <a:spcPct val="0"/>
                </a:spcBef>
                <a:tabLst>
                  <a:tab pos="258763" algn="l"/>
                </a:tabLst>
              </a:pPr>
              <a:endParaRPr lang="en-US" sz="400" b="1" dirty="0">
                <a:solidFill>
                  <a:srgbClr val="00246C"/>
                </a:solidFill>
              </a:endParaRPr>
            </a:p>
          </p:txBody>
        </p:sp>
        <p:sp>
          <p:nvSpPr>
            <p:cNvPr id="34824" name="AutoShape 7"/>
            <p:cNvSpPr>
              <a:spLocks noChangeArrowheads="1"/>
            </p:cNvSpPr>
            <p:nvPr/>
          </p:nvSpPr>
          <p:spPr bwMode="auto">
            <a:xfrm rot="10800000">
              <a:off x="1711325" y="1427162"/>
              <a:ext cx="342900" cy="514350"/>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68634" tIns="34317" rIns="68634" bIns="34317" anchor="ctr"/>
            <a:lstStyle/>
            <a:p>
              <a:pPr algn="ctr">
                <a:spcBef>
                  <a:spcPct val="0"/>
                </a:spcBef>
              </a:pPr>
              <a:r>
                <a:rPr lang="en-US" sz="1500" b="1" dirty="0">
                  <a:solidFill>
                    <a:srgbClr val="FF0000"/>
                  </a:solidFill>
                </a:rPr>
                <a:t>Goal</a:t>
              </a:r>
            </a:p>
          </p:txBody>
        </p:sp>
        <p:sp>
          <p:nvSpPr>
            <p:cNvPr id="34825" name="AutoShape 8"/>
            <p:cNvSpPr>
              <a:spLocks noChangeArrowheads="1"/>
            </p:cNvSpPr>
            <p:nvPr/>
          </p:nvSpPr>
          <p:spPr bwMode="auto">
            <a:xfrm>
              <a:off x="152400" y="2017713"/>
              <a:ext cx="1447800" cy="4154487"/>
            </a:xfrm>
            <a:prstGeom prst="roundRect">
              <a:avLst>
                <a:gd name="adj" fmla="val 16667"/>
              </a:avLst>
            </a:prstGeom>
            <a:solidFill>
              <a:schemeClr val="bg1"/>
            </a:solidFill>
            <a:ln w="25400">
              <a:solidFill>
                <a:srgbClr val="00246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nchorCtr="1"/>
            <a:lstStyle/>
            <a:p>
              <a:pPr algn="ctr">
                <a:spcBef>
                  <a:spcPct val="0"/>
                </a:spcBef>
                <a:buSzPct val="75000"/>
                <a:buFont typeface="Wingdings" pitchFamily="2" charset="2"/>
                <a:buNone/>
              </a:pPr>
              <a:endParaRPr lang="en-US" sz="1100" b="1" dirty="0"/>
            </a:p>
          </p:txBody>
        </p:sp>
        <p:sp>
          <p:nvSpPr>
            <p:cNvPr id="34826" name="AutoShape 9"/>
            <p:cNvSpPr>
              <a:spLocks noChangeArrowheads="1"/>
            </p:cNvSpPr>
            <p:nvPr/>
          </p:nvSpPr>
          <p:spPr bwMode="auto">
            <a:xfrm>
              <a:off x="260350" y="2130425"/>
              <a:ext cx="1263650" cy="285750"/>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nchor="ctr"/>
            <a:lstStyle/>
            <a:p>
              <a:pPr algn="ctr">
                <a:spcBef>
                  <a:spcPct val="0"/>
                </a:spcBef>
              </a:pPr>
              <a:r>
                <a:rPr lang="en-US" sz="1500" b="1" dirty="0">
                  <a:solidFill>
                    <a:srgbClr val="FF0000"/>
                  </a:solidFill>
                </a:rPr>
                <a:t>Objectives</a:t>
              </a:r>
            </a:p>
          </p:txBody>
        </p:sp>
        <p:sp>
          <p:nvSpPr>
            <p:cNvPr id="34827" name="AutoShape 10"/>
            <p:cNvSpPr>
              <a:spLocks noChangeArrowheads="1"/>
            </p:cNvSpPr>
            <p:nvPr/>
          </p:nvSpPr>
          <p:spPr bwMode="auto">
            <a:xfrm>
              <a:off x="228600" y="3657599"/>
              <a:ext cx="1295400" cy="658368"/>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algn="ctr">
                <a:spcBef>
                  <a:spcPct val="0"/>
                </a:spcBef>
              </a:pPr>
              <a:r>
                <a:rPr lang="en-US" sz="850" b="1" dirty="0">
                  <a:solidFill>
                    <a:schemeClr val="bg1"/>
                  </a:solidFill>
                </a:rPr>
                <a:t>Align fees with the  full cost of products and services.</a:t>
              </a:r>
            </a:p>
          </p:txBody>
        </p:sp>
        <p:sp>
          <p:nvSpPr>
            <p:cNvPr id="34828" name="AutoShape 11"/>
            <p:cNvSpPr>
              <a:spLocks noChangeArrowheads="1"/>
            </p:cNvSpPr>
            <p:nvPr/>
          </p:nvSpPr>
          <p:spPr bwMode="auto">
            <a:xfrm>
              <a:off x="228600" y="4439794"/>
              <a:ext cx="1295400" cy="921601"/>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algn="ctr">
                <a:spcBef>
                  <a:spcPct val="0"/>
                </a:spcBef>
              </a:pPr>
              <a:r>
                <a:rPr lang="en-US" sz="850" b="1" dirty="0" smtClean="0">
                  <a:solidFill>
                    <a:schemeClr val="bg1"/>
                  </a:solidFill>
                </a:rPr>
                <a:t>Set fees to facilitate the effective administration of the patent and trademark systems.</a:t>
              </a:r>
              <a:endParaRPr lang="en-US" sz="850" b="1" dirty="0">
                <a:solidFill>
                  <a:schemeClr val="bg1"/>
                </a:solidFill>
              </a:endParaRPr>
            </a:p>
          </p:txBody>
        </p:sp>
        <p:sp>
          <p:nvSpPr>
            <p:cNvPr id="34829" name="AutoShape 12"/>
            <p:cNvSpPr>
              <a:spLocks noChangeArrowheads="1"/>
            </p:cNvSpPr>
            <p:nvPr/>
          </p:nvSpPr>
          <p:spPr bwMode="auto">
            <a:xfrm>
              <a:off x="236538" y="2581274"/>
              <a:ext cx="1287462" cy="811148"/>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algn="ctr">
                <a:spcBef>
                  <a:spcPct val="0"/>
                </a:spcBef>
              </a:pPr>
              <a:r>
                <a:rPr lang="en-US" sz="850" b="1" dirty="0">
                  <a:solidFill>
                    <a:schemeClr val="bg1"/>
                  </a:solidFill>
                </a:rPr>
                <a:t>Promote </a:t>
              </a:r>
              <a:r>
                <a:rPr lang="en-US" sz="850" b="1" dirty="0" smtClean="0">
                  <a:solidFill>
                    <a:schemeClr val="bg1"/>
                  </a:solidFill>
                </a:rPr>
                <a:t>Administration Innovation Strategies</a:t>
              </a:r>
              <a:endParaRPr lang="en-US" sz="850" b="1" dirty="0">
                <a:solidFill>
                  <a:schemeClr val="bg1"/>
                </a:solidFill>
              </a:endParaRPr>
            </a:p>
          </p:txBody>
        </p:sp>
        <p:sp>
          <p:nvSpPr>
            <p:cNvPr id="34830" name="AutoShape 13"/>
            <p:cNvSpPr>
              <a:spLocks noChangeArrowheads="1"/>
            </p:cNvSpPr>
            <p:nvPr/>
          </p:nvSpPr>
          <p:spPr bwMode="auto">
            <a:xfrm>
              <a:off x="228600" y="5543551"/>
              <a:ext cx="1295400" cy="476250"/>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algn="ctr">
                <a:spcBef>
                  <a:spcPct val="0"/>
                </a:spcBef>
              </a:pPr>
              <a:r>
                <a:rPr lang="en-US" sz="850" b="1" dirty="0">
                  <a:solidFill>
                    <a:schemeClr val="bg1"/>
                  </a:solidFill>
                </a:rPr>
                <a:t>Offer application processing options.</a:t>
              </a:r>
            </a:p>
          </p:txBody>
        </p:sp>
        <p:sp>
          <p:nvSpPr>
            <p:cNvPr id="34831" name="AutoShape 12"/>
            <p:cNvSpPr>
              <a:spLocks noChangeArrowheads="1"/>
            </p:cNvSpPr>
            <p:nvPr/>
          </p:nvSpPr>
          <p:spPr bwMode="auto">
            <a:xfrm>
              <a:off x="1768476" y="6211888"/>
              <a:ext cx="6027738" cy="451590"/>
            </a:xfrm>
            <a:prstGeom prst="roundRect">
              <a:avLst>
                <a:gd name="adj" fmla="val 39694"/>
              </a:avLst>
            </a:prstGeom>
            <a:solidFill>
              <a:srgbClr val="A50021"/>
            </a:solidFill>
            <a:ln w="28575">
              <a:solidFill>
                <a:srgbClr val="00246C"/>
              </a:solidFill>
              <a:round/>
              <a:headEnd/>
              <a:tailEnd/>
            </a:ln>
          </p:spPr>
          <p:txBody>
            <a:bodyPr wrap="square" lIns="42883" tIns="21442" rIns="42883" bIns="21442">
              <a:spAutoFit/>
            </a:bodyPr>
            <a:lstStyle/>
            <a:p>
              <a:pPr algn="ctr" defTabSz="1019175">
                <a:spcBef>
                  <a:spcPct val="0"/>
                </a:spcBef>
              </a:pPr>
              <a:r>
                <a:rPr lang="en-US" sz="1600" b="1" dirty="0">
                  <a:solidFill>
                    <a:schemeClr val="bg1"/>
                  </a:solidFill>
                  <a:cs typeface="Arial" charset="0"/>
                </a:rPr>
                <a:t>“Innovation      IP Protection      Jobs      Economic Growth” </a:t>
              </a:r>
            </a:p>
          </p:txBody>
        </p:sp>
        <p:sp>
          <p:nvSpPr>
            <p:cNvPr id="34832" name="Line 15"/>
            <p:cNvSpPr>
              <a:spLocks noChangeShapeType="1"/>
            </p:cNvSpPr>
            <p:nvPr/>
          </p:nvSpPr>
          <p:spPr bwMode="auto">
            <a:xfrm>
              <a:off x="1752600" y="4416553"/>
              <a:ext cx="70866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833" name="Line 16"/>
            <p:cNvSpPr>
              <a:spLocks noChangeShapeType="1"/>
            </p:cNvSpPr>
            <p:nvPr/>
          </p:nvSpPr>
          <p:spPr bwMode="auto">
            <a:xfrm>
              <a:off x="1768475" y="6019800"/>
              <a:ext cx="6537325"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834" name="AutoShape 17"/>
            <p:cNvSpPr>
              <a:spLocks noChangeArrowheads="1"/>
            </p:cNvSpPr>
            <p:nvPr/>
          </p:nvSpPr>
          <p:spPr bwMode="auto">
            <a:xfrm>
              <a:off x="1752600" y="2112963"/>
              <a:ext cx="6553200" cy="285750"/>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nchor="ctr"/>
            <a:lstStyle/>
            <a:p>
              <a:pPr algn="ctr">
                <a:spcBef>
                  <a:spcPct val="0"/>
                </a:spcBef>
              </a:pPr>
              <a:r>
                <a:rPr lang="en-US" sz="1500" b="1" dirty="0">
                  <a:solidFill>
                    <a:srgbClr val="FF0000"/>
                  </a:solidFill>
                </a:rPr>
                <a:t>Explanation of Objectives</a:t>
              </a:r>
            </a:p>
          </p:txBody>
        </p:sp>
        <p:sp>
          <p:nvSpPr>
            <p:cNvPr id="34835" name="Line 19"/>
            <p:cNvSpPr>
              <a:spLocks noChangeShapeType="1"/>
            </p:cNvSpPr>
            <p:nvPr/>
          </p:nvSpPr>
          <p:spPr bwMode="auto">
            <a:xfrm>
              <a:off x="1752600" y="2514600"/>
              <a:ext cx="67056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836" name="Line 20"/>
            <p:cNvSpPr>
              <a:spLocks noChangeShapeType="1"/>
            </p:cNvSpPr>
            <p:nvPr/>
          </p:nvSpPr>
          <p:spPr bwMode="auto">
            <a:xfrm>
              <a:off x="1752600" y="3505200"/>
              <a:ext cx="70104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005" name="Text Box 21"/>
            <p:cNvSpPr txBox="1">
              <a:spLocks noChangeArrowheads="1"/>
            </p:cNvSpPr>
            <p:nvPr/>
          </p:nvSpPr>
          <p:spPr bwMode="auto">
            <a:xfrm>
              <a:off x="1668463" y="2544763"/>
              <a:ext cx="7070725"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marL="182880" indent="-228600" eaLnBrk="1" hangingPunct="1">
                <a:spcBef>
                  <a:spcPts val="300"/>
                </a:spcBef>
                <a:buFontTx/>
                <a:buAutoNum type="alphaLcParenBoth"/>
                <a:defRPr/>
              </a:pPr>
              <a:r>
                <a:rPr lang="en-US" dirty="0" smtClean="0">
                  <a:solidFill>
                    <a:srgbClr val="00246C"/>
                  </a:solidFill>
                </a:rPr>
                <a:t>Promoting competitive markets that spur productive entrepreneurship; </a:t>
              </a:r>
            </a:p>
            <a:p>
              <a:pPr marL="182880" indent="-228600" eaLnBrk="1" hangingPunct="1">
                <a:spcBef>
                  <a:spcPts val="300"/>
                </a:spcBef>
                <a:buFontTx/>
                <a:buAutoNum type="alphaLcParenBoth"/>
                <a:defRPr/>
              </a:pPr>
              <a:r>
                <a:rPr lang="en-US" dirty="0" smtClean="0">
                  <a:solidFill>
                    <a:srgbClr val="00246C"/>
                  </a:solidFill>
                </a:rPr>
                <a:t>Fostering innovation that will lead to technologies of the future; and </a:t>
              </a:r>
            </a:p>
            <a:p>
              <a:pPr marL="182880" indent="-228600" eaLnBrk="1" hangingPunct="1">
                <a:spcBef>
                  <a:spcPts val="300"/>
                </a:spcBef>
                <a:buFontTx/>
                <a:buAutoNum type="alphaLcParenBoth"/>
                <a:defRPr/>
              </a:pPr>
              <a:r>
                <a:rPr lang="en-US" dirty="0" smtClean="0">
                  <a:solidFill>
                    <a:srgbClr val="00246C"/>
                  </a:solidFill>
                </a:rPr>
                <a:t>Encouraging high-growth and innovation-based small business entrepreneurship.  </a:t>
              </a:r>
            </a:p>
            <a:p>
              <a:pPr eaLnBrk="1" hangingPunct="1">
                <a:defRPr/>
              </a:pPr>
              <a:r>
                <a:rPr lang="en-US" dirty="0" smtClean="0">
                  <a:solidFill>
                    <a:srgbClr val="00246C"/>
                  </a:solidFill>
                </a:rPr>
                <a:t>* Small entrepreneur subsidy * Easy entry * Certain amount of back-end subsidy *</a:t>
              </a:r>
            </a:p>
          </p:txBody>
        </p:sp>
        <p:sp>
          <p:nvSpPr>
            <p:cNvPr id="34838" name="Text Box 22"/>
            <p:cNvSpPr txBox="1">
              <a:spLocks noChangeArrowheads="1"/>
            </p:cNvSpPr>
            <p:nvPr/>
          </p:nvSpPr>
          <p:spPr bwMode="auto">
            <a:xfrm>
              <a:off x="1676400" y="3557588"/>
              <a:ext cx="73152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dirty="0">
                  <a:solidFill>
                    <a:srgbClr val="00246C"/>
                  </a:solidFill>
                </a:rPr>
                <a:t>Analyzing the full cost of USPTO processes compared to the fee amount. </a:t>
              </a:r>
            </a:p>
            <a:p>
              <a:pPr eaLnBrk="1" hangingPunct="1"/>
              <a:r>
                <a:rPr lang="en-US" dirty="0">
                  <a:solidFill>
                    <a:srgbClr val="00246C"/>
                  </a:solidFill>
                </a:rPr>
                <a:t>Aggregate fees should recover the full prospective cost of aggregate costs of the patent or trademark business. </a:t>
              </a:r>
            </a:p>
            <a:p>
              <a:pPr eaLnBrk="1" hangingPunct="1"/>
              <a:r>
                <a:rPr lang="en-US" dirty="0">
                  <a:solidFill>
                    <a:srgbClr val="00246C"/>
                  </a:solidFill>
                </a:rPr>
                <a:t>Total fees should be sufficient to address workload input on a </a:t>
              </a:r>
              <a:r>
                <a:rPr lang="en-US" dirty="0" smtClean="0">
                  <a:solidFill>
                    <a:srgbClr val="00246C"/>
                  </a:solidFill>
                </a:rPr>
                <a:t>steady-state </a:t>
              </a:r>
              <a:r>
                <a:rPr lang="en-US" dirty="0">
                  <a:solidFill>
                    <a:srgbClr val="00246C"/>
                  </a:solidFill>
                </a:rPr>
                <a:t>basis, plus the necessary costs to achieve strategic objectives such as reducing the backlog, process improvements, </a:t>
              </a:r>
              <a:r>
                <a:rPr lang="en-US" dirty="0" smtClean="0">
                  <a:solidFill>
                    <a:srgbClr val="00246C"/>
                  </a:solidFill>
                </a:rPr>
                <a:t>multi-year </a:t>
              </a:r>
              <a:r>
                <a:rPr lang="en-US" dirty="0">
                  <a:solidFill>
                    <a:srgbClr val="00246C"/>
                  </a:solidFill>
                </a:rPr>
                <a:t>initiatives, capital improvements, and maintain an operating reserve.</a:t>
              </a:r>
            </a:p>
          </p:txBody>
        </p:sp>
        <p:sp>
          <p:nvSpPr>
            <p:cNvPr id="825367" name="AutoShape 23"/>
            <p:cNvSpPr>
              <a:spLocks noChangeArrowheads="1"/>
            </p:cNvSpPr>
            <p:nvPr/>
          </p:nvSpPr>
          <p:spPr bwMode="auto">
            <a:xfrm>
              <a:off x="5547675" y="6357292"/>
              <a:ext cx="168275" cy="173038"/>
            </a:xfrm>
            <a:prstGeom prst="star5">
              <a:avLst/>
            </a:prstGeom>
            <a:solidFill>
              <a:schemeClr val="bg1"/>
            </a:solidFill>
            <a:ln w="9525">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825368" name="AutoShape 24"/>
            <p:cNvSpPr>
              <a:spLocks noChangeArrowheads="1"/>
            </p:cNvSpPr>
            <p:nvPr/>
          </p:nvSpPr>
          <p:spPr bwMode="auto">
            <a:xfrm>
              <a:off x="3176587" y="6360059"/>
              <a:ext cx="168275" cy="173038"/>
            </a:xfrm>
            <a:prstGeom prst="star5">
              <a:avLst/>
            </a:prstGeom>
            <a:solidFill>
              <a:schemeClr val="bg1"/>
            </a:solidFill>
            <a:ln w="9525">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825369" name="AutoShape 25"/>
            <p:cNvSpPr>
              <a:spLocks noChangeArrowheads="1"/>
            </p:cNvSpPr>
            <p:nvPr/>
          </p:nvSpPr>
          <p:spPr bwMode="auto">
            <a:xfrm>
              <a:off x="4782345" y="6357292"/>
              <a:ext cx="168275" cy="173038"/>
            </a:xfrm>
            <a:prstGeom prst="star5">
              <a:avLst/>
            </a:prstGeom>
            <a:solidFill>
              <a:schemeClr val="bg1"/>
            </a:solidFill>
            <a:ln w="9525">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4842" name="Text Box 26"/>
            <p:cNvSpPr txBox="1">
              <a:spLocks noChangeArrowheads="1"/>
            </p:cNvSpPr>
            <p:nvPr/>
          </p:nvSpPr>
          <p:spPr bwMode="auto">
            <a:xfrm>
              <a:off x="1676400" y="4419599"/>
              <a:ext cx="6842125"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spcBef>
                  <a:spcPts val="300"/>
                </a:spcBef>
                <a:buFontTx/>
                <a:buAutoNum type="alphaLcParenBoth"/>
              </a:pPr>
              <a:r>
                <a:rPr lang="en-US" dirty="0">
                  <a:solidFill>
                    <a:srgbClr val="00246C"/>
                  </a:solidFill>
                </a:rPr>
                <a:t>submitting applications or taking actions which help to facilitate efficient processing; </a:t>
              </a:r>
            </a:p>
            <a:p>
              <a:pPr eaLnBrk="1" hangingPunct="1">
                <a:spcBef>
                  <a:spcPts val="300"/>
                </a:spcBef>
                <a:buFontTx/>
                <a:buAutoNum type="alphaLcParenBoth"/>
              </a:pPr>
              <a:r>
                <a:rPr lang="en-US" dirty="0">
                  <a:solidFill>
                    <a:srgbClr val="00246C"/>
                  </a:solidFill>
                </a:rPr>
                <a:t>encouraging the prompt conclusion of application prosecution; or </a:t>
              </a:r>
            </a:p>
            <a:p>
              <a:pPr eaLnBrk="1" hangingPunct="1">
                <a:spcBef>
                  <a:spcPts val="300"/>
                </a:spcBef>
                <a:buFontTx/>
                <a:buAutoNum type="alphaLcParenBoth"/>
              </a:pPr>
              <a:r>
                <a:rPr lang="en-US" dirty="0">
                  <a:solidFill>
                    <a:srgbClr val="00246C"/>
                  </a:solidFill>
                </a:rPr>
                <a:t>recovering costs for actions that are strenuous on the patent and trademark systems (i.e., increased fees for certain rework, large applications, missing parts).</a:t>
              </a:r>
            </a:p>
          </p:txBody>
        </p:sp>
        <p:sp>
          <p:nvSpPr>
            <p:cNvPr id="34843" name="Line 27"/>
            <p:cNvSpPr>
              <a:spLocks noChangeShapeType="1"/>
            </p:cNvSpPr>
            <p:nvPr/>
          </p:nvSpPr>
          <p:spPr bwMode="auto">
            <a:xfrm>
              <a:off x="1744662" y="5373589"/>
              <a:ext cx="67056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844" name="Text Box 28"/>
            <p:cNvSpPr txBox="1">
              <a:spLocks noChangeArrowheads="1"/>
            </p:cNvSpPr>
            <p:nvPr/>
          </p:nvSpPr>
          <p:spPr bwMode="auto">
            <a:xfrm>
              <a:off x="1676400" y="5486400"/>
              <a:ext cx="6842125"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dirty="0">
                  <a:solidFill>
                    <a:srgbClr val="00246C"/>
                  </a:solidFill>
                </a:rPr>
                <a:t>Setting fees for certain processes that provide special (unique) value or advantages for the applicant.  </a:t>
              </a:r>
            </a:p>
            <a:p>
              <a:pPr eaLnBrk="1" hangingPunct="1"/>
              <a:r>
                <a:rPr lang="en-US" dirty="0">
                  <a:solidFill>
                    <a:srgbClr val="00246C"/>
                  </a:solidFill>
                </a:rPr>
                <a:t>Includes processing choices such </a:t>
              </a:r>
              <a:r>
                <a:rPr lang="en-US" dirty="0" smtClean="0">
                  <a:solidFill>
                    <a:srgbClr val="00246C"/>
                  </a:solidFill>
                </a:rPr>
                <a:t>as trademark filings via paper, TEAS, TEAS Plus, or TEAS RF.</a:t>
              </a:r>
              <a:endParaRPr lang="en-US" dirty="0">
                <a:solidFill>
                  <a:srgbClr val="00246C"/>
                </a:solidFill>
              </a:endParaRPr>
            </a:p>
          </p:txBody>
        </p:sp>
      </p:grpSp>
      <p:sp>
        <p:nvSpPr>
          <p:cNvPr id="2" name="Slide Number Placeholder 1"/>
          <p:cNvSpPr>
            <a:spLocks noGrp="1"/>
          </p:cNvSpPr>
          <p:nvPr>
            <p:ph type="sldNum" sz="quarter" idx="12"/>
          </p:nvPr>
        </p:nvSpPr>
        <p:spPr>
          <a:xfrm>
            <a:off x="6553200" y="5264133"/>
            <a:ext cx="2133600" cy="303212"/>
          </a:xfrm>
        </p:spPr>
        <p:txBody>
          <a:bodyPr/>
          <a:lstStyle/>
          <a:p>
            <a:pPr>
              <a:defRPr/>
            </a:pPr>
            <a:fld id="{732D9057-2017-4437-8035-42EC81261837}" type="slidenum">
              <a:rPr lang="en-US" smtClean="0"/>
              <a:pPr>
                <a:defRPr/>
              </a:pPr>
              <a:t>13</a:t>
            </a:fld>
            <a:endParaRPr lang="en-US" dirty="0"/>
          </a:p>
        </p:txBody>
      </p:sp>
    </p:spTree>
    <p:extLst>
      <p:ext uri="{BB962C8B-B14F-4D97-AF65-F5344CB8AC3E}">
        <p14:creationId xmlns:p14="http://schemas.microsoft.com/office/powerpoint/2010/main" val="2562769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48713"/>
            <a:ext cx="8229600" cy="952500"/>
          </a:xfrm>
        </p:spPr>
        <p:txBody>
          <a:bodyPr>
            <a:normAutofit/>
          </a:bodyPr>
          <a:lstStyle/>
          <a:p>
            <a:r>
              <a:rPr lang="en-US" sz="3600" dirty="0" smtClean="0"/>
              <a:t>Fee Setting Components</a:t>
            </a:r>
            <a:endParaRPr lang="en-US" sz="3600" dirty="0"/>
          </a:p>
        </p:txBody>
      </p:sp>
      <p:grpSp>
        <p:nvGrpSpPr>
          <p:cNvPr id="5" name="Diagram 3" descr="- Production Workloads&#10;- Economic Analysis&#10;- Legal and Policy Analysis&#10;- Strategic Planning&#10;- Budget Formulation&#10;- Historical ABI Cost&#10;" title="USPTO Fee Structure"/>
          <p:cNvGrpSpPr>
            <a:grpSpLocks/>
          </p:cNvGrpSpPr>
          <p:nvPr/>
        </p:nvGrpSpPr>
        <p:grpSpPr bwMode="auto">
          <a:xfrm>
            <a:off x="1244600" y="1509730"/>
            <a:ext cx="6261100" cy="3608388"/>
            <a:chOff x="1096" y="1021"/>
            <a:chExt cx="3944" cy="2273"/>
          </a:xfrm>
        </p:grpSpPr>
        <p:sp>
          <p:nvSpPr>
            <p:cNvPr id="6" name="_s1028"/>
            <p:cNvSpPr>
              <a:spLocks noChangeShapeType="1"/>
            </p:cNvSpPr>
            <p:nvPr/>
          </p:nvSpPr>
          <p:spPr bwMode="auto">
            <a:xfrm flipH="1" flipV="1">
              <a:off x="2319" y="1836"/>
              <a:ext cx="282" cy="163"/>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7" name="_s1029"/>
            <p:cNvSpPr>
              <a:spLocks noChangeArrowheads="1"/>
            </p:cNvSpPr>
            <p:nvPr/>
          </p:nvSpPr>
          <p:spPr bwMode="auto">
            <a:xfrm>
              <a:off x="1861" y="1426"/>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Historical ABI Cost</a:t>
              </a:r>
            </a:p>
          </p:txBody>
        </p:sp>
        <p:sp>
          <p:nvSpPr>
            <p:cNvPr id="8" name="_s1030"/>
            <p:cNvSpPr>
              <a:spLocks noChangeShapeType="1"/>
            </p:cNvSpPr>
            <p:nvPr/>
          </p:nvSpPr>
          <p:spPr bwMode="auto">
            <a:xfrm flipH="1">
              <a:off x="2319" y="2322"/>
              <a:ext cx="282" cy="162"/>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9" name="_s1031"/>
            <p:cNvSpPr>
              <a:spLocks noChangeArrowheads="1"/>
            </p:cNvSpPr>
            <p:nvPr/>
          </p:nvSpPr>
          <p:spPr bwMode="auto">
            <a:xfrm>
              <a:off x="1873" y="2221"/>
              <a:ext cx="683"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Budget </a:t>
              </a:r>
              <a:r>
                <a:rPr lang="en-US" sz="1000" b="1" i="1" dirty="0">
                  <a:solidFill>
                    <a:schemeClr val="bg1"/>
                  </a:solidFill>
                  <a:latin typeface="Segoe UI" panose="020B0502040204020203" pitchFamily="34" charset="0"/>
                  <a:ea typeface="Segoe UI" panose="020B0502040204020203" pitchFamily="34" charset="0"/>
                  <a:cs typeface="Segoe UI" panose="020B0502040204020203" pitchFamily="34" charset="0"/>
                </a:rPr>
                <a:t>Formulation</a:t>
              </a:r>
            </a:p>
          </p:txBody>
        </p:sp>
        <p:sp>
          <p:nvSpPr>
            <p:cNvPr id="10" name="_s1032"/>
            <p:cNvSpPr>
              <a:spLocks noChangeShapeType="1"/>
            </p:cNvSpPr>
            <p:nvPr/>
          </p:nvSpPr>
          <p:spPr bwMode="auto">
            <a:xfrm>
              <a:off x="2880" y="2483"/>
              <a:ext cx="0" cy="325"/>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11" name="_s1033"/>
            <p:cNvSpPr>
              <a:spLocks noChangeArrowheads="1"/>
            </p:cNvSpPr>
            <p:nvPr/>
          </p:nvSpPr>
          <p:spPr bwMode="auto">
            <a:xfrm>
              <a:off x="2550" y="2646"/>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Strategic Planning</a:t>
              </a:r>
            </a:p>
          </p:txBody>
        </p:sp>
        <p:sp>
          <p:nvSpPr>
            <p:cNvPr id="12" name="_s1034"/>
            <p:cNvSpPr>
              <a:spLocks noChangeShapeType="1"/>
            </p:cNvSpPr>
            <p:nvPr/>
          </p:nvSpPr>
          <p:spPr bwMode="auto">
            <a:xfrm>
              <a:off x="3160" y="2322"/>
              <a:ext cx="281" cy="162"/>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13" name="_s1035"/>
            <p:cNvSpPr>
              <a:spLocks noChangeArrowheads="1"/>
            </p:cNvSpPr>
            <p:nvPr/>
          </p:nvSpPr>
          <p:spPr bwMode="auto">
            <a:xfrm>
              <a:off x="3207" y="2247"/>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Legal &amp; Policy Analysis</a:t>
              </a:r>
            </a:p>
          </p:txBody>
        </p:sp>
        <p:sp>
          <p:nvSpPr>
            <p:cNvPr id="14" name="_s1036"/>
            <p:cNvSpPr>
              <a:spLocks noChangeShapeType="1"/>
            </p:cNvSpPr>
            <p:nvPr/>
          </p:nvSpPr>
          <p:spPr bwMode="auto">
            <a:xfrm flipV="1">
              <a:off x="3160" y="1837"/>
              <a:ext cx="281" cy="162"/>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15" name="_s1037"/>
            <p:cNvSpPr>
              <a:spLocks noChangeArrowheads="1"/>
            </p:cNvSpPr>
            <p:nvPr/>
          </p:nvSpPr>
          <p:spPr bwMode="auto">
            <a:xfrm>
              <a:off x="3301" y="1420"/>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Economic Analysis</a:t>
              </a:r>
            </a:p>
          </p:txBody>
        </p:sp>
        <p:sp>
          <p:nvSpPr>
            <p:cNvPr id="16" name="_s1038"/>
            <p:cNvSpPr>
              <a:spLocks noChangeShapeType="1"/>
            </p:cNvSpPr>
            <p:nvPr/>
          </p:nvSpPr>
          <p:spPr bwMode="auto">
            <a:xfrm flipV="1">
              <a:off x="2880" y="1513"/>
              <a:ext cx="0" cy="324"/>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17" name="_s1039"/>
            <p:cNvSpPr>
              <a:spLocks noChangeArrowheads="1"/>
            </p:cNvSpPr>
            <p:nvPr/>
          </p:nvSpPr>
          <p:spPr bwMode="auto">
            <a:xfrm>
              <a:off x="2556" y="1021"/>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Production Workloads</a:t>
              </a:r>
            </a:p>
          </p:txBody>
        </p:sp>
        <p:sp>
          <p:nvSpPr>
            <p:cNvPr id="18" name="_s1040"/>
            <p:cNvSpPr>
              <a:spLocks noChangeArrowheads="1"/>
            </p:cNvSpPr>
            <p:nvPr/>
          </p:nvSpPr>
          <p:spPr bwMode="auto">
            <a:xfrm>
              <a:off x="2556" y="1837"/>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Fee Setting</a:t>
              </a:r>
            </a:p>
          </p:txBody>
        </p:sp>
        <p:sp>
          <p:nvSpPr>
            <p:cNvPr id="19" name="Text Box 18"/>
            <p:cNvSpPr txBox="1">
              <a:spLocks noChangeArrowheads="1"/>
            </p:cNvSpPr>
            <p:nvPr/>
          </p:nvSpPr>
          <p:spPr bwMode="auto">
            <a:xfrm>
              <a:off x="1096" y="2309"/>
              <a:ext cx="1118"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Information from the established process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will</a:t>
              </a:r>
            </a:p>
            <a:p>
              <a:pP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provide the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planned (prospective</a:t>
              </a:r>
              <a:r>
                <a:rPr lang="en-US"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eaLnBrk="1" hangingPunct="1"/>
              <a:r>
                <a:rPr lang="en-US"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cost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of sustaining and improving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USPTO.  </a:t>
              </a:r>
              <a:endPar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Fees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should be set at a rate </a:t>
              </a:r>
              <a:endPar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recover the cost of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a:t>
              </a:r>
            </a:p>
            <a:p>
              <a:pP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multi-year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budget plan.</a:t>
              </a:r>
            </a:p>
          </p:txBody>
        </p:sp>
        <p:sp>
          <p:nvSpPr>
            <p:cNvPr id="20" name="Line 19"/>
            <p:cNvSpPr>
              <a:spLocks noChangeShapeType="1"/>
            </p:cNvSpPr>
            <p:nvPr/>
          </p:nvSpPr>
          <p:spPr bwMode="auto">
            <a:xfrm flipV="1">
              <a:off x="3198" y="2137"/>
              <a:ext cx="1842" cy="24"/>
            </a:xfrm>
            <a:prstGeom prst="line">
              <a:avLst/>
            </a:prstGeom>
            <a:noFill/>
            <a:ln w="38100">
              <a:solidFill>
                <a:srgbClr val="A7A8AA"/>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chemeClr val="tx1"/>
                </a:solidFill>
              </a:endParaRPr>
            </a:p>
          </p:txBody>
        </p:sp>
        <p:sp>
          <p:nvSpPr>
            <p:cNvPr id="21" name="Text Box 20"/>
            <p:cNvSpPr txBox="1">
              <a:spLocks noChangeArrowheads="1"/>
            </p:cNvSpPr>
            <p:nvPr/>
          </p:nvSpPr>
          <p:spPr bwMode="auto">
            <a:xfrm>
              <a:off x="3855" y="1203"/>
              <a:ext cx="952"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algn="r" eaLnBrk="1" hangingPunct="1"/>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Economic data</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and data related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to the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elasticity</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 of certain fees will provide a frame of reference for the balance between setting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fee rates.</a:t>
              </a:r>
            </a:p>
            <a:p>
              <a:pPr algn="r" eaLnBrk="1" hangingPunct="1"/>
              <a:endPar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22" name="Text Box 21"/>
          <p:cNvSpPr txBox="1">
            <a:spLocks noChangeArrowheads="1"/>
          </p:cNvSpPr>
          <p:nvPr/>
        </p:nvSpPr>
        <p:spPr bwMode="auto">
          <a:xfrm>
            <a:off x="2346722" y="4934375"/>
            <a:ext cx="26205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Understanding USPTO</a:t>
            </a:r>
            <a:b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priorities and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plans for the </a:t>
            </a:r>
            <a:endParaRPr lang="en-US"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eaLnBrk="1" hangingPunct="1"/>
            <a:r>
              <a:rPr lang="en-US"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future</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permits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prospective fee amounts</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 to be set at the appropriate level to pay for achieving strategic objectives and improvements.</a:t>
            </a:r>
          </a:p>
        </p:txBody>
      </p:sp>
      <p:sp>
        <p:nvSpPr>
          <p:cNvPr id="23" name="Text Box 22"/>
          <p:cNvSpPr txBox="1">
            <a:spLocks noChangeArrowheads="1"/>
          </p:cNvSpPr>
          <p:nvPr/>
        </p:nvSpPr>
        <p:spPr bwMode="auto">
          <a:xfrm>
            <a:off x="1524001" y="2152668"/>
            <a:ext cx="99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The data output from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ABI cost analyses of fees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will be used for the baseline historical cost.  </a:t>
            </a:r>
          </a:p>
        </p:txBody>
      </p:sp>
      <p:sp>
        <p:nvSpPr>
          <p:cNvPr id="24" name="AutoShape 23"/>
          <p:cNvSpPr>
            <a:spLocks noChangeArrowheads="1"/>
          </p:cNvSpPr>
          <p:nvPr/>
        </p:nvSpPr>
        <p:spPr bwMode="auto">
          <a:xfrm>
            <a:off x="7505700" y="2138398"/>
            <a:ext cx="1371600" cy="1524000"/>
          </a:xfrm>
          <a:prstGeom prst="foldedCorner">
            <a:avLst>
              <a:gd name="adj" fmla="val 24167"/>
            </a:avLst>
          </a:prstGeom>
          <a:solidFill>
            <a:srgbClr val="A7A8AA"/>
          </a:solidFill>
          <a:ln w="9525">
            <a:solidFill>
              <a:schemeClr val="accent2"/>
            </a:solidFill>
            <a:round/>
            <a:headEnd/>
            <a:tailEnd/>
          </a:ln>
          <a:effectLst/>
        </p:spPr>
        <p:txBody>
          <a:bodyPr lIns="45720" tIns="91440" rIns="45720" bIns="0" anchor="ctr"/>
          <a:lstStyle/>
          <a:p>
            <a:pPr algn="ctr">
              <a:spcBef>
                <a:spcPct val="0"/>
              </a:spcBef>
              <a:defRPr/>
            </a:pPr>
            <a:r>
              <a:rPr lang="en-US" sz="1600" b="1" dirty="0">
                <a:solidFill>
                  <a:schemeClr val="bg1"/>
                </a:solidFill>
              </a:rPr>
              <a:t>USPTO Fee </a:t>
            </a:r>
            <a:r>
              <a:rPr lang="en-US" sz="1600" b="1" dirty="0" smtClean="0">
                <a:solidFill>
                  <a:schemeClr val="bg1"/>
                </a:solidFill>
              </a:rPr>
              <a:t>Structure</a:t>
            </a:r>
            <a:endParaRPr lang="en-US" sz="1600" b="1" dirty="0">
              <a:solidFill>
                <a:schemeClr val="bg1"/>
              </a:solidFill>
            </a:endParaRPr>
          </a:p>
        </p:txBody>
      </p:sp>
      <p:sp>
        <p:nvSpPr>
          <p:cNvPr id="25" name="Text Box 24"/>
          <p:cNvSpPr txBox="1">
            <a:spLocks noChangeArrowheads="1"/>
          </p:cNvSpPr>
          <p:nvPr/>
        </p:nvSpPr>
        <p:spPr bwMode="auto">
          <a:xfrm>
            <a:off x="2514601" y="967231"/>
            <a:ext cx="3175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Filings forecast, existing inventory, workflow and production capacity are considered in developing estimates.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The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relative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cost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operations to support examination capacity and IT systems and investments are factors in developing the multi-year budget plans</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p:txBody>
      </p:sp>
      <p:sp>
        <p:nvSpPr>
          <p:cNvPr id="26" name="Text Box 25"/>
          <p:cNvSpPr txBox="1">
            <a:spLocks noChangeArrowheads="1"/>
          </p:cNvSpPr>
          <p:nvPr/>
        </p:nvSpPr>
        <p:spPr bwMode="auto">
          <a:xfrm>
            <a:off x="5485967" y="3939200"/>
            <a:ext cx="16498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algn="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Legal and policy considerations are factors in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analyzing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a:t>
            </a:r>
          </a:p>
          <a:p>
            <a:pPr algn="r" eaLnBrk="1" hangingPunct="1"/>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relationships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between fees and operational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processes.</a:t>
            </a:r>
            <a:endPar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14</a:t>
            </a:fld>
            <a:endParaRPr lang="en-US" dirty="0"/>
          </a:p>
        </p:txBody>
      </p:sp>
    </p:spTree>
    <p:extLst>
      <p:ext uri="{BB962C8B-B14F-4D97-AF65-F5344CB8AC3E}">
        <p14:creationId xmlns:p14="http://schemas.microsoft.com/office/powerpoint/2010/main" val="3373210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247"/>
            <a:ext cx="8229600" cy="884058"/>
          </a:xfrm>
        </p:spPr>
        <p:txBody>
          <a:bodyPr>
            <a:normAutofit/>
          </a:bodyPr>
          <a:lstStyle/>
          <a:p>
            <a:r>
              <a:rPr lang="en-US" sz="3600" dirty="0" smtClean="0"/>
              <a:t>Fee Setting Methodology</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15</a:t>
            </a:fld>
            <a:endParaRPr lang="en-US" dirty="0"/>
          </a:p>
        </p:txBody>
      </p:sp>
      <p:graphicFrame>
        <p:nvGraphicFramePr>
          <p:cNvPr id="5" name="SmartArt Placeholder 5" descr="Activity based historical cost and aggregate cost from budget plans&#10;Escalate for prospective aggregate cost&#10;Calculate operating reserve needs&#10;+/- for changes to USPTO production input/output&#10;+/- for changes to Strategic Priorities, Plans, and Processes&#10;Review economic impact of intellectual property fee changes&#10;Review and readjust fee rates&#10;Initial forecast of fees&#10;Apply economic elasticity analysis&#10;Forecast total aggregate revenue and refine&#10;Review and readjust fee rates&#10;Forecast total aggregate revenue and refine&#10;" title="USPTO Fee Setting Methodology"/>
          <p:cNvGraphicFramePr>
            <a:graphicFrameLocks/>
          </p:cNvGraphicFramePr>
          <p:nvPr>
            <p:extLst>
              <p:ext uri="{D42A27DB-BD31-4B8C-83A1-F6EECF244321}">
                <p14:modId xmlns:p14="http://schemas.microsoft.com/office/powerpoint/2010/main" val="277092586"/>
              </p:ext>
            </p:extLst>
          </p:nvPr>
        </p:nvGraphicFramePr>
        <p:xfrm>
          <a:off x="342901" y="1028700"/>
          <a:ext cx="78676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028949" y="2762250"/>
            <a:ext cx="2295525" cy="1200329"/>
          </a:xfrm>
          <a:prstGeom prst="rect">
            <a:avLst/>
          </a:prstGeom>
          <a:noFill/>
        </p:spPr>
        <p:txBody>
          <a:bodyPr wrap="square" rtlCol="0">
            <a:spAutoFit/>
          </a:bodyPr>
          <a:lstStyle/>
          <a:p>
            <a:pPr algn="ctr" fontAlgn="base">
              <a:spcBef>
                <a:spcPct val="50000"/>
              </a:spcBef>
              <a:spcAft>
                <a:spcPct val="0"/>
              </a:spcAft>
            </a:pPr>
            <a:r>
              <a:rPr lang="en-US" sz="2400" b="1" dirty="0">
                <a:solidFill>
                  <a:srgbClr val="00246C"/>
                </a:solidFill>
              </a:rPr>
              <a:t>USPTO </a:t>
            </a:r>
            <a:br>
              <a:rPr lang="en-US" sz="2400" b="1" dirty="0">
                <a:solidFill>
                  <a:srgbClr val="00246C"/>
                </a:solidFill>
              </a:rPr>
            </a:br>
            <a:r>
              <a:rPr lang="en-US" sz="2400" b="1" dirty="0">
                <a:solidFill>
                  <a:srgbClr val="00246C"/>
                </a:solidFill>
              </a:rPr>
              <a:t>Fee Setting Methodology</a:t>
            </a:r>
          </a:p>
        </p:txBody>
      </p:sp>
      <p:sp>
        <p:nvSpPr>
          <p:cNvPr id="7" name="Content Placeholder 2"/>
          <p:cNvSpPr txBox="1">
            <a:spLocks/>
          </p:cNvSpPr>
          <p:nvPr/>
        </p:nvSpPr>
        <p:spPr bwMode="auto">
          <a:xfrm>
            <a:off x="6896100" y="1500996"/>
            <a:ext cx="1874838" cy="205740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lgn="ctr">
              <a:buFont typeface="Wingdings" pitchFamily="2" charset="2"/>
              <a:buNone/>
            </a:pPr>
            <a:r>
              <a:rPr lang="en-US" sz="1400" b="1" dirty="0" smtClean="0"/>
              <a:t>The fee setting process uses a complex and iterative methodology until the optimal balance between aggregate revenue and aggregate cost is achieved</a:t>
            </a:r>
          </a:p>
        </p:txBody>
      </p:sp>
    </p:spTree>
    <p:extLst>
      <p:ext uri="{BB962C8B-B14F-4D97-AF65-F5344CB8AC3E}">
        <p14:creationId xmlns:p14="http://schemas.microsoft.com/office/powerpoint/2010/main" val="1559938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347"/>
            <a:ext cx="8229600" cy="884058"/>
          </a:xfrm>
        </p:spPr>
        <p:txBody>
          <a:bodyPr>
            <a:normAutofit fontScale="90000"/>
          </a:bodyPr>
          <a:lstStyle/>
          <a:p>
            <a:r>
              <a:rPr lang="en-US" sz="3600" dirty="0" smtClean="0"/>
              <a:t>Factors Considered in Formulating the Fee Structure</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16</a:t>
            </a:fld>
            <a:endParaRPr lang="en-US" dirty="0"/>
          </a:p>
        </p:txBody>
      </p:sp>
      <p:sp>
        <p:nvSpPr>
          <p:cNvPr id="5" name="Rectangle 3"/>
          <p:cNvSpPr txBox="1">
            <a:spLocks noChangeArrowheads="1"/>
          </p:cNvSpPr>
          <p:nvPr/>
        </p:nvSpPr>
        <p:spPr>
          <a:xfrm>
            <a:off x="209550" y="1244311"/>
            <a:ext cx="8610600" cy="497199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Completed calculations and analyses of:</a:t>
            </a:r>
          </a:p>
          <a:p>
            <a:pPr lvl="1">
              <a:buFont typeface="Arial" panose="020B0604020202020204" pitchFamily="34" charset="0"/>
              <a:buChar char="•"/>
            </a:pPr>
            <a:r>
              <a:rPr lang="en-US" sz="1800" dirty="0" smtClean="0"/>
              <a:t>Historical cost using an activity-based information cost accounting results </a:t>
            </a:r>
            <a:r>
              <a:rPr lang="en-US" sz="1800" i="1" dirty="0" smtClean="0"/>
              <a:t>[see Appendix C for details]</a:t>
            </a:r>
            <a:r>
              <a:rPr lang="en-US" sz="1800" dirty="0" smtClean="0"/>
              <a:t>;</a:t>
            </a:r>
          </a:p>
          <a:p>
            <a:pPr lvl="2"/>
            <a:r>
              <a:rPr lang="en-US" sz="1800" dirty="0" smtClean="0"/>
              <a:t>Identified the full historical cost associated with the activities supporting fees as a reference point to set fees based on both cost and policy factors.</a:t>
            </a:r>
          </a:p>
          <a:p>
            <a:pPr lvl="2"/>
            <a:r>
              <a:rPr lang="en-US" sz="1800" dirty="0" smtClean="0"/>
              <a:t>Full cost includes all costs that directly support an individual activity, such as filing a trademark application, allocating an appropriate share of direct (e.g. IT systems, space and facilities costs) and indirect costs (e.g., general, financial, administrative, and legal expenses).</a:t>
            </a:r>
          </a:p>
          <a:p>
            <a:pPr lvl="1">
              <a:buFont typeface="Arial" panose="020B0604020202020204" pitchFamily="34" charset="0"/>
              <a:buChar char="•"/>
            </a:pPr>
            <a:r>
              <a:rPr lang="en-US" sz="1800" dirty="0" smtClean="0"/>
              <a:t>Aggregate prospective costs beginning in the year fees will be effective </a:t>
            </a:r>
            <a:r>
              <a:rPr lang="en-US" sz="1800" i="1" dirty="0" smtClean="0"/>
              <a:t>[see Appendix E for details]</a:t>
            </a:r>
            <a:r>
              <a:rPr lang="en-US" sz="1800" dirty="0" smtClean="0"/>
              <a:t>;</a:t>
            </a:r>
          </a:p>
          <a:p>
            <a:pPr lvl="1"/>
            <a:endParaRPr lang="en-US" sz="1600" dirty="0" smtClean="0"/>
          </a:p>
          <a:p>
            <a:pPr marL="914400" lvl="2" indent="0">
              <a:buNone/>
            </a:pPr>
            <a:endParaRPr lang="en-US" sz="1400" dirty="0"/>
          </a:p>
        </p:txBody>
      </p:sp>
    </p:spTree>
    <p:extLst>
      <p:ext uri="{BB962C8B-B14F-4D97-AF65-F5344CB8AC3E}">
        <p14:creationId xmlns:p14="http://schemas.microsoft.com/office/powerpoint/2010/main" val="4042498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347"/>
            <a:ext cx="8229600" cy="884058"/>
          </a:xfrm>
        </p:spPr>
        <p:txBody>
          <a:bodyPr>
            <a:normAutofit fontScale="90000"/>
          </a:bodyPr>
          <a:lstStyle/>
          <a:p>
            <a:r>
              <a:rPr lang="en-US" sz="3600" dirty="0" smtClean="0"/>
              <a:t>Factors Considered in Formulating the Fee Structure (cont.)</a:t>
            </a:r>
            <a:br>
              <a:rPr lang="en-US" sz="3600" dirty="0" smtClean="0"/>
            </a:b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17</a:t>
            </a:fld>
            <a:endParaRPr lang="en-US" dirty="0"/>
          </a:p>
        </p:txBody>
      </p:sp>
      <p:sp>
        <p:nvSpPr>
          <p:cNvPr id="5" name="Rectangle 3"/>
          <p:cNvSpPr txBox="1">
            <a:spLocks noChangeArrowheads="1"/>
          </p:cNvSpPr>
          <p:nvPr/>
        </p:nvSpPr>
        <p:spPr>
          <a:xfrm>
            <a:off x="209550" y="1341294"/>
            <a:ext cx="8610600" cy="497199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a:r>
              <a:rPr lang="en-US" sz="2000" dirty="0" smtClean="0"/>
              <a:t>Maintain a </a:t>
            </a:r>
            <a:r>
              <a:rPr lang="en-US" sz="2000" dirty="0"/>
              <a:t>sufficient operating </a:t>
            </a:r>
            <a:r>
              <a:rPr lang="en-US" sz="2000" dirty="0" smtClean="0"/>
              <a:t>reserve </a:t>
            </a:r>
            <a:r>
              <a:rPr lang="en-US" sz="2000" i="1" dirty="0" smtClean="0"/>
              <a:t>[see Appendix J for details]</a:t>
            </a:r>
            <a:r>
              <a:rPr lang="en-US" sz="2000" dirty="0" smtClean="0"/>
              <a:t>;</a:t>
            </a:r>
          </a:p>
          <a:p>
            <a:pPr marL="400050"/>
            <a:r>
              <a:rPr lang="en-US" sz="2000" dirty="0" smtClean="0"/>
              <a:t>Fee Proposal Objectives:</a:t>
            </a:r>
            <a:endParaRPr lang="en-US" sz="2000" dirty="0"/>
          </a:p>
          <a:p>
            <a:pPr lvl="2"/>
            <a:r>
              <a:rPr lang="en-US" sz="1800" dirty="0"/>
              <a:t>Targeted </a:t>
            </a:r>
            <a:r>
              <a:rPr lang="en-US" sz="1800" dirty="0" smtClean="0"/>
              <a:t>changes to </a:t>
            </a:r>
            <a:r>
              <a:rPr lang="en-US" sz="1800" dirty="0"/>
              <a:t>fees where the gap between cost and current fee rate is greatest.</a:t>
            </a:r>
          </a:p>
          <a:p>
            <a:pPr lvl="2"/>
            <a:r>
              <a:rPr lang="en-US" sz="1800" dirty="0"/>
              <a:t>Fee changes that could administratively improve application processing by encouraging more electronic filing</a:t>
            </a:r>
            <a:r>
              <a:rPr lang="en-US" sz="1800" dirty="0" smtClean="0"/>
              <a:t>.</a:t>
            </a:r>
          </a:p>
          <a:p>
            <a:pPr lvl="2"/>
            <a:r>
              <a:rPr lang="en-US" sz="1800" dirty="0" smtClean="0"/>
              <a:t>Fee changes to encourage more timely filing to improve the accuracy of the trademark register.</a:t>
            </a:r>
          </a:p>
          <a:p>
            <a:pPr marL="457200" lvl="1" indent="0">
              <a:buNone/>
            </a:pPr>
            <a:endParaRPr lang="en-US" sz="1800" dirty="0" smtClean="0"/>
          </a:p>
          <a:p>
            <a:pPr marL="400050"/>
            <a:r>
              <a:rPr lang="en-US" sz="2000" dirty="0" smtClean="0"/>
              <a:t>Amount </a:t>
            </a:r>
            <a:r>
              <a:rPr lang="en-US" sz="2000" dirty="0"/>
              <a:t>of aggregate revenue </a:t>
            </a:r>
            <a:r>
              <a:rPr lang="en-US" sz="2000" i="1" dirty="0"/>
              <a:t>[see Appendix F for details] </a:t>
            </a:r>
            <a:r>
              <a:rPr lang="en-US" sz="2000" dirty="0"/>
              <a:t>required to fund the aggregate cost of operations </a:t>
            </a:r>
            <a:r>
              <a:rPr lang="en-US" sz="2000" i="1" dirty="0"/>
              <a:t>[see Appendix E for details] </a:t>
            </a:r>
            <a:r>
              <a:rPr lang="en-US" sz="2000" dirty="0"/>
              <a:t>over multiple years.</a:t>
            </a:r>
          </a:p>
          <a:p>
            <a:pPr lvl="1"/>
            <a:endParaRPr lang="en-US" sz="1600" dirty="0" smtClean="0"/>
          </a:p>
          <a:p>
            <a:pPr marL="914400" lvl="2" indent="0">
              <a:buNone/>
            </a:pPr>
            <a:endParaRPr lang="en-US" sz="1400" dirty="0"/>
          </a:p>
        </p:txBody>
      </p:sp>
    </p:spTree>
    <p:extLst>
      <p:ext uri="{BB962C8B-B14F-4D97-AF65-F5344CB8AC3E}">
        <p14:creationId xmlns:p14="http://schemas.microsoft.com/office/powerpoint/2010/main" val="184701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C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rgbClr val="86002D"/>
                </a:solidFill>
              </a:rPr>
              <a:t>Background on Activity-Based Information (ABI) Costing Methodology (Unit Cost Calculation)</a:t>
            </a:r>
            <a:br>
              <a:rPr lang="en-US" dirty="0">
                <a:solidFill>
                  <a:srgbClr val="86002D"/>
                </a:solidFill>
              </a:rPr>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18</a:t>
            </a:fld>
            <a:endParaRPr lang="en-US" dirty="0"/>
          </a:p>
        </p:txBody>
      </p:sp>
      <p:sp>
        <p:nvSpPr>
          <p:cNvPr id="4" name="Rectangle 3"/>
          <p:cNvSpPr/>
          <p:nvPr/>
        </p:nvSpPr>
        <p:spPr>
          <a:xfrm>
            <a:off x="133350" y="568523"/>
            <a:ext cx="8763000" cy="4785926"/>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C </a:t>
            </a:r>
          </a:p>
          <a:p>
            <a:pPr algn="ctr"/>
            <a:endParaRPr lang="en-US" sz="2400" b="1" dirty="0" smtClean="0">
              <a:solidFill>
                <a:schemeClr val="accent2">
                  <a:lumMod val="75000"/>
                </a:schemeClr>
              </a:solidFill>
            </a:endParaRPr>
          </a:p>
          <a:p>
            <a:pPr algn="ctr" fontAlgn="base">
              <a:spcBef>
                <a:spcPct val="50000"/>
              </a:spcBef>
              <a:spcAft>
                <a:spcPct val="0"/>
              </a:spcAft>
            </a:pPr>
            <a:r>
              <a:rPr lang="en-US" sz="3800" b="1" dirty="0">
                <a:solidFill>
                  <a:srgbClr val="86002D"/>
                </a:solidFill>
              </a:rPr>
              <a:t>Background on </a:t>
            </a:r>
            <a:r>
              <a:rPr lang="en-US" sz="3800" b="1" dirty="0" smtClean="0">
                <a:solidFill>
                  <a:srgbClr val="86002D"/>
                </a:solidFill>
              </a:rPr>
              <a:t>Activity-Based </a:t>
            </a:r>
            <a:r>
              <a:rPr lang="en-US" sz="3800" b="1" dirty="0">
                <a:solidFill>
                  <a:srgbClr val="86002D"/>
                </a:solidFill>
              </a:rPr>
              <a:t>Information (ABI) Costing Methodology (Unit Cost Calculation)</a:t>
            </a:r>
          </a:p>
          <a:p>
            <a:endParaRPr lang="en-US" dirty="0" smtClean="0"/>
          </a:p>
          <a:p>
            <a:endParaRPr lang="en-US" dirty="0" smtClean="0"/>
          </a:p>
          <a:p>
            <a:r>
              <a:rPr lang="en-US" dirty="0"/>
              <a:t>The information included in this appendix provides an overview of the methodology used by USPTO to determine the unit cost of the </a:t>
            </a:r>
            <a:r>
              <a:rPr lang="en-US" dirty="0" smtClean="0"/>
              <a:t>trademark </a:t>
            </a:r>
            <a:r>
              <a:rPr lang="en-US" dirty="0"/>
              <a:t>fees at Appendix </a:t>
            </a:r>
            <a:r>
              <a:rPr lang="en-US" dirty="0" smtClean="0"/>
              <a:t>H </a:t>
            </a:r>
            <a:r>
              <a:rPr lang="en-US" dirty="0"/>
              <a:t>– </a:t>
            </a:r>
            <a:r>
              <a:rPr lang="en-US" i="1" dirty="0"/>
              <a:t>Rationale for Specific Fee </a:t>
            </a:r>
            <a:r>
              <a:rPr lang="en-US" i="1" dirty="0" smtClean="0"/>
              <a:t>Changes </a:t>
            </a:r>
            <a:r>
              <a:rPr lang="en-US" dirty="0" smtClean="0"/>
              <a:t>and Attachments 1 and 2 </a:t>
            </a:r>
            <a:r>
              <a:rPr lang="en-US" dirty="0"/>
              <a:t>– </a:t>
            </a:r>
            <a:r>
              <a:rPr lang="en-US" i="1" dirty="0"/>
              <a:t>Table of </a:t>
            </a:r>
            <a:r>
              <a:rPr lang="en-US" i="1" dirty="0" smtClean="0"/>
              <a:t>Trademark </a:t>
            </a:r>
            <a:r>
              <a:rPr lang="en-US" i="1" dirty="0"/>
              <a:t>Fee </a:t>
            </a:r>
            <a:r>
              <a:rPr lang="en-US" i="1" dirty="0" smtClean="0"/>
              <a:t>Adjustments and Table of Trademark Fees – Current, Proposed and Unit Cost</a:t>
            </a:r>
            <a:endParaRPr lang="en-US" dirty="0"/>
          </a:p>
        </p:txBody>
      </p:sp>
      <p:cxnSp>
        <p:nvCxnSpPr>
          <p:cNvPr id="6" name="Straight Connector 5"/>
          <p:cNvCxnSpPr/>
          <p:nvPr/>
        </p:nvCxnSpPr>
        <p:spPr>
          <a:xfrm flipV="1">
            <a:off x="133350" y="38766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393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444"/>
            <a:ext cx="8229600" cy="884058"/>
          </a:xfrm>
        </p:spPr>
        <p:txBody>
          <a:bodyPr>
            <a:normAutofit/>
          </a:bodyPr>
          <a:lstStyle/>
          <a:p>
            <a:r>
              <a:rPr lang="en-US" sz="3600" dirty="0" smtClean="0"/>
              <a:t>USPTO Activity Based Information</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19</a:t>
            </a:fld>
            <a:endParaRPr lang="en-US" dirty="0"/>
          </a:p>
        </p:txBody>
      </p:sp>
      <p:sp>
        <p:nvSpPr>
          <p:cNvPr id="5" name="Content Placeholder 2"/>
          <p:cNvSpPr>
            <a:spLocks noGrp="1"/>
          </p:cNvSpPr>
          <p:nvPr>
            <p:ph idx="1"/>
          </p:nvPr>
        </p:nvSpPr>
        <p:spPr>
          <a:xfrm>
            <a:off x="304800" y="838200"/>
            <a:ext cx="8534400" cy="4876800"/>
          </a:xfrm>
        </p:spPr>
        <p:txBody>
          <a:bodyPr>
            <a:normAutofit/>
          </a:bodyPr>
          <a:lstStyle/>
          <a:p>
            <a:pPr marL="342900" lvl="1" indent="-342900">
              <a:buFont typeface="Arial" panose="020B0604020202020204" pitchFamily="34" charset="0"/>
              <a:buChar char="•"/>
            </a:pPr>
            <a:r>
              <a:rPr lang="en-US" sz="1800" dirty="0" smtClean="0"/>
              <a:t>The </a:t>
            </a:r>
            <a:r>
              <a:rPr lang="en-US" sz="1800" dirty="0"/>
              <a:t>Office uses </a:t>
            </a:r>
            <a:r>
              <a:rPr lang="en-US" sz="1800" dirty="0" smtClean="0"/>
              <a:t>an activity-based </a:t>
            </a:r>
            <a:r>
              <a:rPr lang="en-US" sz="1800" dirty="0"/>
              <a:t>costing </a:t>
            </a:r>
            <a:r>
              <a:rPr lang="en-US" sz="1800" dirty="0" smtClean="0"/>
              <a:t>(ABC) methodology, which is referred to as activity-based information (ABI) at the USPTO, to </a:t>
            </a:r>
            <a:r>
              <a:rPr lang="en-US" sz="1800" dirty="0"/>
              <a:t>determine </a:t>
            </a:r>
            <a:r>
              <a:rPr lang="en-US" sz="1800" dirty="0" smtClean="0"/>
              <a:t>historical </a:t>
            </a:r>
            <a:r>
              <a:rPr lang="en-US" sz="1800" dirty="0"/>
              <a:t>costs for </a:t>
            </a:r>
            <a:r>
              <a:rPr lang="en-US" sz="1800" dirty="0" smtClean="0"/>
              <a:t>trademark-related </a:t>
            </a:r>
            <a:r>
              <a:rPr lang="en-US" sz="1800" dirty="0"/>
              <a:t>activities and outputs </a:t>
            </a:r>
            <a:r>
              <a:rPr lang="en-US" sz="1800" dirty="0" smtClean="0"/>
              <a:t>allocating </a:t>
            </a:r>
            <a:r>
              <a:rPr lang="en-US" sz="1800" dirty="0"/>
              <a:t>an appropriate share of </a:t>
            </a:r>
            <a:r>
              <a:rPr lang="en-US" sz="1800" dirty="0" smtClean="0"/>
              <a:t>administrative costs </a:t>
            </a:r>
            <a:r>
              <a:rPr lang="en-US" sz="1800" dirty="0"/>
              <a:t>to determine aggregate cost.  </a:t>
            </a:r>
            <a:endParaRPr lang="en-US" sz="1800" dirty="0" smtClean="0"/>
          </a:p>
          <a:p>
            <a:pPr marL="342900" lvl="1" indent="-342900">
              <a:buFont typeface="Arial" panose="020B0604020202020204" pitchFamily="34" charset="0"/>
              <a:buChar char="•"/>
            </a:pPr>
            <a:r>
              <a:rPr lang="en-US" sz="1800" dirty="0" smtClean="0"/>
              <a:t>The USPTO’s ABI program has been in place for more than 15 years.</a:t>
            </a:r>
          </a:p>
          <a:p>
            <a:pPr marL="342900" lvl="1" indent="-342900">
              <a:buFont typeface="Arial" panose="020B0604020202020204" pitchFamily="34" charset="0"/>
              <a:buChar char="•"/>
            </a:pPr>
            <a:r>
              <a:rPr lang="en-US" sz="1800" dirty="0" smtClean="0"/>
              <a:t>The </a:t>
            </a:r>
            <a:r>
              <a:rPr lang="en-US" sz="1800" dirty="0"/>
              <a:t>ABI methodology follows the full cost guidance outlined in </a:t>
            </a:r>
            <a:r>
              <a:rPr lang="en-US" sz="1800" dirty="0" smtClean="0"/>
              <a:t>Federal </a:t>
            </a:r>
            <a:r>
              <a:rPr lang="en-US" sz="1800" dirty="0"/>
              <a:t>managerial cost accounting and fee setting </a:t>
            </a:r>
            <a:r>
              <a:rPr lang="en-US" sz="1800" dirty="0" smtClean="0"/>
              <a:t>standards </a:t>
            </a:r>
            <a:r>
              <a:rPr lang="en-US" sz="1800" dirty="0"/>
              <a:t>and is </a:t>
            </a:r>
            <a:r>
              <a:rPr lang="en-US" sz="1800" dirty="0" smtClean="0"/>
              <a:t>used for developing</a:t>
            </a:r>
            <a:r>
              <a:rPr lang="en-US" sz="1800" dirty="0"/>
              <a:t>, maintaining and updating cost information for all USPTO </a:t>
            </a:r>
            <a:r>
              <a:rPr lang="en-US" sz="1800" dirty="0" smtClean="0"/>
              <a:t>organizations.</a:t>
            </a:r>
            <a:endParaRPr lang="en-US" sz="1800" dirty="0"/>
          </a:p>
          <a:p>
            <a:pPr marL="342900" lvl="1" indent="-342900">
              <a:buFont typeface="Arial" panose="020B0604020202020204" pitchFamily="34" charset="0"/>
              <a:buChar char="•"/>
            </a:pPr>
            <a:r>
              <a:rPr lang="en-US" sz="1800" dirty="0"/>
              <a:t>USPTO’s ABI program is widely recognized to be one of the best in the Federal government and also compares well with commercial implementations of ABC.  The USPTO ABI program has been the subject of a special </a:t>
            </a:r>
            <a:r>
              <a:rPr lang="en-US" sz="1800" dirty="0" smtClean="0"/>
              <a:t>Inspector General study</a:t>
            </a:r>
            <a:r>
              <a:rPr lang="en-US" sz="1800" dirty="0"/>
              <a:t>, and is examined each year as part of the financial statement audit. </a:t>
            </a:r>
            <a:r>
              <a:rPr lang="en-US" sz="1800" dirty="0" smtClean="0"/>
              <a:t>There has never been a </a:t>
            </a:r>
            <a:r>
              <a:rPr lang="en-US" sz="1800" dirty="0"/>
              <a:t>material </a:t>
            </a:r>
            <a:r>
              <a:rPr lang="en-US" sz="1800" dirty="0" smtClean="0"/>
              <a:t>weakness in internal controls reported </a:t>
            </a:r>
            <a:r>
              <a:rPr lang="en-US" sz="1800" dirty="0"/>
              <a:t>concerning the </a:t>
            </a:r>
            <a:r>
              <a:rPr lang="en-US" sz="1800" dirty="0" smtClean="0"/>
              <a:t>ABI </a:t>
            </a:r>
            <a:r>
              <a:rPr lang="en-US" sz="1800" dirty="0"/>
              <a:t>methodology or data. </a:t>
            </a:r>
          </a:p>
          <a:p>
            <a:pPr marL="342900" lvl="1" indent="-342900">
              <a:buFont typeface="Wingdings" pitchFamily="2" charset="2"/>
              <a:buChar char="¦"/>
            </a:pPr>
            <a:endParaRPr lang="en-US" sz="1800" dirty="0" smtClean="0"/>
          </a:p>
        </p:txBody>
      </p:sp>
    </p:spTree>
    <p:extLst>
      <p:ext uri="{BB962C8B-B14F-4D97-AF65-F5344CB8AC3E}">
        <p14:creationId xmlns:p14="http://schemas.microsoft.com/office/powerpoint/2010/main" val="172507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Introduction</a:t>
            </a:r>
            <a:endParaRPr lang="en-US" sz="3600" dirty="0"/>
          </a:p>
        </p:txBody>
      </p:sp>
      <p:sp>
        <p:nvSpPr>
          <p:cNvPr id="3" name="Slide Number Placeholder 2"/>
          <p:cNvSpPr>
            <a:spLocks noGrp="1"/>
          </p:cNvSpPr>
          <p:nvPr>
            <p:ph type="sldNum" sz="quarter" idx="12"/>
          </p:nvPr>
        </p:nvSpPr>
        <p:spPr/>
        <p:txBody>
          <a:bodyPr/>
          <a:lstStyle/>
          <a:p>
            <a:fld id="{92DA454B-C859-4892-B9FA-68B588C9F547}" type="slidenum">
              <a:rPr lang="en-US" smtClean="0"/>
              <a:t>2</a:t>
            </a:fld>
            <a:endParaRPr lang="en-US" dirty="0"/>
          </a:p>
        </p:txBody>
      </p:sp>
      <p:sp>
        <p:nvSpPr>
          <p:cNvPr id="4" name="Rectangle 3"/>
          <p:cNvSpPr/>
          <p:nvPr/>
        </p:nvSpPr>
        <p:spPr>
          <a:xfrm>
            <a:off x="401782" y="1109682"/>
            <a:ext cx="7610475" cy="3693319"/>
          </a:xfrm>
          <a:prstGeom prst="rect">
            <a:avLst/>
          </a:prstGeom>
        </p:spPr>
        <p:txBody>
          <a:bodyPr wrap="square">
            <a:spAutoFit/>
          </a:bodyPr>
          <a:lstStyle/>
          <a:p>
            <a:r>
              <a:rPr lang="en-US" dirty="0"/>
              <a:t>This document includes appendices that provide background</a:t>
            </a:r>
          </a:p>
          <a:p>
            <a:r>
              <a:rPr lang="en-US" dirty="0"/>
              <a:t>information and explain details supporting the Executive Summary </a:t>
            </a:r>
            <a:r>
              <a:rPr lang="en-US" dirty="0" smtClean="0"/>
              <a:t>of the Trademark </a:t>
            </a:r>
            <a:r>
              <a:rPr lang="en-US" dirty="0"/>
              <a:t>Fee Proposal, presented separately. The </a:t>
            </a:r>
            <a:r>
              <a:rPr lang="en-US" dirty="0" smtClean="0"/>
              <a:t>following additional </a:t>
            </a:r>
            <a:r>
              <a:rPr lang="en-US" dirty="0"/>
              <a:t>documents are an integral part of the proposal</a:t>
            </a:r>
            <a:r>
              <a:rPr lang="en-US" dirty="0" smtClean="0"/>
              <a:t>:</a:t>
            </a:r>
          </a:p>
          <a:p>
            <a:endParaRPr lang="en-US" dirty="0"/>
          </a:p>
          <a:p>
            <a:r>
              <a:rPr lang="en-US" dirty="0" smtClean="0"/>
              <a:t>	 </a:t>
            </a:r>
            <a:r>
              <a:rPr lang="en-US" dirty="0"/>
              <a:t>Transmittal letter</a:t>
            </a:r>
            <a:r>
              <a:rPr lang="en-US" dirty="0" smtClean="0"/>
              <a:t>;</a:t>
            </a:r>
          </a:p>
          <a:p>
            <a:endParaRPr lang="en-US" dirty="0"/>
          </a:p>
          <a:p>
            <a:r>
              <a:rPr lang="en-US" dirty="0" smtClean="0"/>
              <a:t>	 Trademark Fee </a:t>
            </a:r>
            <a:r>
              <a:rPr lang="en-US" dirty="0"/>
              <a:t>Proposal: Executive Summary</a:t>
            </a:r>
            <a:r>
              <a:rPr lang="en-US" dirty="0" smtClean="0"/>
              <a:t>;</a:t>
            </a:r>
          </a:p>
          <a:p>
            <a:endParaRPr lang="en-US" dirty="0"/>
          </a:p>
          <a:p>
            <a:r>
              <a:rPr lang="en-US" dirty="0" smtClean="0"/>
              <a:t>	 </a:t>
            </a:r>
            <a:r>
              <a:rPr lang="en-US" dirty="0"/>
              <a:t>Attachment 1 ‐ Table of </a:t>
            </a:r>
            <a:r>
              <a:rPr lang="en-US" dirty="0" smtClean="0"/>
              <a:t>Trademark </a:t>
            </a:r>
            <a:r>
              <a:rPr lang="en-US" dirty="0"/>
              <a:t>Fee </a:t>
            </a:r>
            <a:r>
              <a:rPr lang="en-US" dirty="0" smtClean="0"/>
              <a:t>Adjustments</a:t>
            </a:r>
            <a:r>
              <a:rPr lang="en-US" dirty="0"/>
              <a:t>; </a:t>
            </a:r>
            <a:r>
              <a:rPr lang="en-US" dirty="0" smtClean="0"/>
              <a:t>and</a:t>
            </a:r>
          </a:p>
          <a:p>
            <a:endParaRPr lang="en-US" dirty="0"/>
          </a:p>
          <a:p>
            <a:r>
              <a:rPr lang="en-US" dirty="0" smtClean="0"/>
              <a:t>	 </a:t>
            </a:r>
            <a:r>
              <a:rPr lang="en-US" dirty="0"/>
              <a:t>Attachment 2 ‐ </a:t>
            </a:r>
            <a:r>
              <a:rPr lang="en-US" dirty="0" smtClean="0"/>
              <a:t>Table of Trademark Fees – Current, 			     		     Proposed and Unit Cost.</a:t>
            </a:r>
            <a:endParaRPr lang="en-US" dirty="0"/>
          </a:p>
        </p:txBody>
      </p:sp>
    </p:spTree>
    <p:extLst>
      <p:ext uri="{BB962C8B-B14F-4D97-AF65-F5344CB8AC3E}">
        <p14:creationId xmlns:p14="http://schemas.microsoft.com/office/powerpoint/2010/main" val="322288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148"/>
            <a:ext cx="8229600" cy="884058"/>
          </a:xfrm>
        </p:spPr>
        <p:txBody>
          <a:bodyPr>
            <a:normAutofit fontScale="90000"/>
          </a:bodyPr>
          <a:lstStyle/>
          <a:p>
            <a:r>
              <a:rPr lang="en-US" sz="3600" dirty="0"/>
              <a:t>USPTO Activity Based </a:t>
            </a:r>
            <a:r>
              <a:rPr lang="en-US" sz="3600" dirty="0" smtClean="0"/>
              <a:t>Information (cont.)</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20</a:t>
            </a:fld>
            <a:endParaRPr lang="en-US" dirty="0"/>
          </a:p>
        </p:txBody>
      </p:sp>
      <p:sp>
        <p:nvSpPr>
          <p:cNvPr id="6" name="Content Placeholder 2"/>
          <p:cNvSpPr>
            <a:spLocks noGrp="1"/>
          </p:cNvSpPr>
          <p:nvPr>
            <p:ph idx="1"/>
          </p:nvPr>
        </p:nvSpPr>
        <p:spPr>
          <a:xfrm>
            <a:off x="457200" y="1059077"/>
            <a:ext cx="8001000" cy="4724400"/>
          </a:xfrm>
        </p:spPr>
        <p:txBody>
          <a:bodyPr>
            <a:normAutofit/>
          </a:bodyPr>
          <a:lstStyle/>
          <a:p>
            <a:pPr marL="342900" lvl="1" indent="-342900">
              <a:buFont typeface="Arial" panose="020B0604020202020204" pitchFamily="34" charset="0"/>
              <a:buChar char="•"/>
            </a:pPr>
            <a:r>
              <a:rPr lang="en-US" sz="1800" dirty="0" smtClean="0"/>
              <a:t>An </a:t>
            </a:r>
            <a:r>
              <a:rPr lang="en-US" sz="1800" dirty="0"/>
              <a:t>independent verification and validation study was </a:t>
            </a:r>
            <a:r>
              <a:rPr lang="en-US" sz="1800" dirty="0" smtClean="0"/>
              <a:t>conducted </a:t>
            </a:r>
            <a:r>
              <a:rPr lang="en-US" sz="1800" dirty="0"/>
              <a:t>on the ABI program in </a:t>
            </a:r>
            <a:r>
              <a:rPr lang="en-US" sz="1800" dirty="0" smtClean="0"/>
              <a:t>2009, </a:t>
            </a:r>
            <a:r>
              <a:rPr lang="en-US" sz="1800" dirty="0"/>
              <a:t>which identified the USPTO ABI program as a best practice in the </a:t>
            </a:r>
            <a:r>
              <a:rPr lang="en-US" sz="1800" dirty="0" smtClean="0"/>
              <a:t>Federal </a:t>
            </a:r>
            <a:r>
              <a:rPr lang="en-US" sz="1800" dirty="0"/>
              <a:t>government</a:t>
            </a:r>
            <a:r>
              <a:rPr lang="en-US" sz="1800" dirty="0" smtClean="0"/>
              <a:t>.</a:t>
            </a:r>
            <a:endParaRPr lang="en-US" sz="1800" dirty="0"/>
          </a:p>
          <a:p>
            <a:pPr>
              <a:buFont typeface="Arial" panose="020B0604020202020204" pitchFamily="34" charset="0"/>
              <a:buChar char="•"/>
            </a:pPr>
            <a:r>
              <a:rPr lang="en-US" sz="1800" dirty="0"/>
              <a:t>Since the inception of the program, ABI methodologies have continuously improved and </a:t>
            </a:r>
            <a:r>
              <a:rPr lang="en-US" sz="1800" dirty="0" smtClean="0"/>
              <a:t>have been used </a:t>
            </a:r>
            <a:r>
              <a:rPr lang="en-US" sz="1800" dirty="0"/>
              <a:t>in fee setting, budgeting, performance reporting, financial statement (Statement of Net Costs) preparation, and </a:t>
            </a:r>
            <a:r>
              <a:rPr lang="en-US" sz="1800" dirty="0" smtClean="0"/>
              <a:t>ad-hoc </a:t>
            </a:r>
            <a:r>
              <a:rPr lang="en-US" sz="1800" dirty="0"/>
              <a:t>cost analyses and studies</a:t>
            </a:r>
            <a:r>
              <a:rPr lang="en-US" sz="1800" dirty="0" smtClean="0"/>
              <a:t>.</a:t>
            </a:r>
            <a:endParaRPr lang="en-US" sz="1800" dirty="0"/>
          </a:p>
          <a:p>
            <a:pPr>
              <a:buFont typeface="Arial" panose="020B0604020202020204" pitchFamily="34" charset="0"/>
              <a:buChar char="•"/>
            </a:pPr>
            <a:r>
              <a:rPr lang="en-US" sz="1800" dirty="0"/>
              <a:t>To facilitate </a:t>
            </a:r>
            <a:r>
              <a:rPr lang="en-US" sz="1800" dirty="0" smtClean="0"/>
              <a:t>agency-wide </a:t>
            </a:r>
            <a:r>
              <a:rPr lang="en-US" sz="1800" dirty="0"/>
              <a:t>collaboration in the ABI program, the ABI Steering Committee was established and is the official rulemaking body for all issues related to </a:t>
            </a:r>
            <a:r>
              <a:rPr lang="en-US" sz="1800" dirty="0" smtClean="0"/>
              <a:t>ABI at </a:t>
            </a:r>
            <a:r>
              <a:rPr lang="en-US" sz="1800" dirty="0"/>
              <a:t>the </a:t>
            </a:r>
            <a:r>
              <a:rPr lang="en-US" sz="1800" dirty="0" smtClean="0"/>
              <a:t>USPTO.  This </a:t>
            </a:r>
            <a:r>
              <a:rPr lang="en-US" sz="1800" dirty="0"/>
              <a:t>committee is comprised of representatives from all </a:t>
            </a:r>
            <a:r>
              <a:rPr lang="en-US" sz="1800" dirty="0" smtClean="0"/>
              <a:t>organizations at </a:t>
            </a:r>
            <a:r>
              <a:rPr lang="en-US" sz="1800" dirty="0"/>
              <a:t>the </a:t>
            </a:r>
            <a:r>
              <a:rPr lang="en-US" sz="1800" dirty="0" smtClean="0"/>
              <a:t>USPTO and all </a:t>
            </a:r>
            <a:r>
              <a:rPr lang="en-US" sz="1800" dirty="0"/>
              <a:t>changes to ABI methodology or ABI models </a:t>
            </a:r>
            <a:r>
              <a:rPr lang="en-US" sz="1800" dirty="0" smtClean="0"/>
              <a:t>are approved </a:t>
            </a:r>
            <a:r>
              <a:rPr lang="en-US" sz="1800" dirty="0"/>
              <a:t>by the Steering Committee.</a:t>
            </a:r>
          </a:p>
        </p:txBody>
      </p:sp>
    </p:spTree>
    <p:extLst>
      <p:ext uri="{BB962C8B-B14F-4D97-AF65-F5344CB8AC3E}">
        <p14:creationId xmlns:p14="http://schemas.microsoft.com/office/powerpoint/2010/main" val="388247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148"/>
            <a:ext cx="8229600" cy="884058"/>
          </a:xfrm>
        </p:spPr>
        <p:txBody>
          <a:bodyPr>
            <a:normAutofit fontScale="90000"/>
          </a:bodyPr>
          <a:lstStyle/>
          <a:p>
            <a:r>
              <a:rPr lang="en-US" sz="3600" dirty="0"/>
              <a:t>USPTO Activity Based </a:t>
            </a:r>
            <a:r>
              <a:rPr lang="en-US" sz="3600" dirty="0" smtClean="0"/>
              <a:t>Information (cont.)</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21</a:t>
            </a:fld>
            <a:endParaRPr lang="en-US" dirty="0"/>
          </a:p>
        </p:txBody>
      </p:sp>
      <p:sp>
        <p:nvSpPr>
          <p:cNvPr id="7" name="Content Placeholder 2"/>
          <p:cNvSpPr>
            <a:spLocks noGrp="1"/>
          </p:cNvSpPr>
          <p:nvPr>
            <p:ph idx="1"/>
          </p:nvPr>
        </p:nvSpPr>
        <p:spPr>
          <a:xfrm>
            <a:off x="381000" y="1072206"/>
            <a:ext cx="8534400" cy="4225282"/>
          </a:xfrm>
        </p:spPr>
        <p:txBody>
          <a:bodyPr>
            <a:normAutofit/>
          </a:bodyPr>
          <a:lstStyle/>
          <a:p>
            <a:pPr marL="342900" lvl="1" indent="-342900">
              <a:buFont typeface="Arial" panose="020B0604020202020204" pitchFamily="34" charset="0"/>
              <a:buChar char="•"/>
            </a:pPr>
            <a:r>
              <a:rPr lang="en-US" sz="1800" dirty="0" smtClean="0"/>
              <a:t>ABI </a:t>
            </a:r>
            <a:r>
              <a:rPr lang="en-US" sz="1800" dirty="0"/>
              <a:t>uses a </a:t>
            </a:r>
            <a:r>
              <a:rPr lang="en-US" sz="1800" dirty="0" smtClean="0"/>
              <a:t>two-step </a:t>
            </a:r>
            <a:r>
              <a:rPr lang="en-US" sz="1800" dirty="0"/>
              <a:t>methodology to assign costs to </a:t>
            </a:r>
            <a:r>
              <a:rPr lang="en-US" sz="1800" dirty="0" smtClean="0"/>
              <a:t>activities </a:t>
            </a:r>
            <a:r>
              <a:rPr lang="en-US" sz="1800" dirty="0"/>
              <a:t>and </a:t>
            </a:r>
            <a:r>
              <a:rPr lang="en-US" sz="1800" dirty="0" smtClean="0"/>
              <a:t>related outputs to determine the share of patent and trademark costs on a fiscal year basis for total USPTO expenses.</a:t>
            </a:r>
            <a:endParaRPr lang="en-US" sz="1800" dirty="0"/>
          </a:p>
          <a:p>
            <a:pPr lvl="1">
              <a:buFont typeface="Arial" panose="020B0604020202020204" pitchFamily="34" charset="0"/>
              <a:buChar char="•"/>
            </a:pPr>
            <a:r>
              <a:rPr lang="en-US" sz="1800" dirty="0" smtClean="0"/>
              <a:t>Expenses (also referred to as costs) </a:t>
            </a:r>
            <a:r>
              <a:rPr lang="en-US" sz="1800" dirty="0"/>
              <a:t>are those things </a:t>
            </a:r>
            <a:r>
              <a:rPr lang="en-US" sz="1800" dirty="0" smtClean="0"/>
              <a:t>which </a:t>
            </a:r>
            <a:r>
              <a:rPr lang="en-US" sz="1800" dirty="0"/>
              <a:t>an organization spends </a:t>
            </a:r>
            <a:r>
              <a:rPr lang="en-US" sz="1800" dirty="0" smtClean="0"/>
              <a:t>from its </a:t>
            </a:r>
            <a:r>
              <a:rPr lang="en-US" sz="1800" dirty="0"/>
              <a:t>budget, such as salaries and benefits for employees, </a:t>
            </a:r>
            <a:r>
              <a:rPr lang="en-US" sz="1800" dirty="0" smtClean="0"/>
              <a:t>contractor costs, rent</a:t>
            </a:r>
            <a:r>
              <a:rPr lang="en-US" sz="1800" dirty="0"/>
              <a:t>, equipment, etc.  </a:t>
            </a:r>
          </a:p>
          <a:p>
            <a:pPr lvl="1">
              <a:buFont typeface="Arial" panose="020B0604020202020204" pitchFamily="34" charset="0"/>
              <a:buChar char="•"/>
            </a:pPr>
            <a:r>
              <a:rPr lang="en-US" sz="1800" dirty="0"/>
              <a:t>Activities represent the work that people in the organization undertake (e.g., examining a </a:t>
            </a:r>
            <a:r>
              <a:rPr lang="en-US" sz="1800" dirty="0" smtClean="0"/>
              <a:t>trademark </a:t>
            </a:r>
            <a:r>
              <a:rPr lang="en-US" sz="1800" dirty="0"/>
              <a:t>application</a:t>
            </a:r>
            <a:r>
              <a:rPr lang="en-US" sz="1800" dirty="0" smtClean="0"/>
              <a:t>, </a:t>
            </a:r>
            <a:r>
              <a:rPr lang="en-US" sz="1800" dirty="0"/>
              <a:t>fee processing</a:t>
            </a:r>
            <a:r>
              <a:rPr lang="en-US" sz="1800" dirty="0" smtClean="0"/>
              <a:t>).</a:t>
            </a:r>
            <a:endParaRPr lang="en-US" sz="1800" dirty="0"/>
          </a:p>
          <a:p>
            <a:pPr lvl="1">
              <a:buFont typeface="Arial" panose="020B0604020202020204" pitchFamily="34" charset="0"/>
              <a:buChar char="•"/>
            </a:pPr>
            <a:r>
              <a:rPr lang="en-US" sz="1800" dirty="0"/>
              <a:t>Outputs are the goods or services that the organization produces through its activities (e.g</a:t>
            </a:r>
            <a:r>
              <a:rPr lang="en-US" sz="1800" dirty="0" smtClean="0"/>
              <a:t>., issuing trademark registrations). </a:t>
            </a:r>
            <a:endParaRPr lang="en-US" sz="1800" dirty="0"/>
          </a:p>
          <a:p>
            <a:pPr marL="342900" lvl="1" indent="-342900">
              <a:buFont typeface="Arial" panose="020B0604020202020204" pitchFamily="34" charset="0"/>
              <a:buChar char="•"/>
            </a:pPr>
            <a:r>
              <a:rPr lang="en-US" sz="1800" dirty="0" smtClean="0"/>
              <a:t>The cost </a:t>
            </a:r>
            <a:r>
              <a:rPr lang="en-US" sz="1800" dirty="0"/>
              <a:t>analysis and all historical expenses referenced in this </a:t>
            </a:r>
            <a:r>
              <a:rPr lang="en-US" sz="1800" dirty="0" smtClean="0"/>
              <a:t>proposal are </a:t>
            </a:r>
            <a:r>
              <a:rPr lang="en-US" sz="1800" dirty="0"/>
              <a:t>based upon </a:t>
            </a:r>
            <a:r>
              <a:rPr lang="en-US" sz="1800" dirty="0" smtClean="0"/>
              <a:t>FY 2014, the </a:t>
            </a:r>
            <a:r>
              <a:rPr lang="en-US" sz="1800" dirty="0"/>
              <a:t>most recent fiscal year for which complete cost and production measure information was </a:t>
            </a:r>
            <a:r>
              <a:rPr lang="en-US" sz="1800" dirty="0" smtClean="0"/>
              <a:t>available when the analysis was prepared.</a:t>
            </a:r>
          </a:p>
        </p:txBody>
      </p:sp>
    </p:spTree>
    <p:extLst>
      <p:ext uri="{BB962C8B-B14F-4D97-AF65-F5344CB8AC3E}">
        <p14:creationId xmlns:p14="http://schemas.microsoft.com/office/powerpoint/2010/main" val="178919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148"/>
            <a:ext cx="8229600" cy="884058"/>
          </a:xfrm>
        </p:spPr>
        <p:txBody>
          <a:bodyPr>
            <a:normAutofit fontScale="90000"/>
          </a:bodyPr>
          <a:lstStyle/>
          <a:p>
            <a:r>
              <a:rPr lang="en-US" sz="3600" dirty="0"/>
              <a:t>USPTO Activity Based </a:t>
            </a:r>
            <a:r>
              <a:rPr lang="en-US" sz="3600" dirty="0" smtClean="0"/>
              <a:t>Information (cont.)</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22</a:t>
            </a:fld>
            <a:endParaRPr lang="en-US" dirty="0"/>
          </a:p>
        </p:txBody>
      </p:sp>
      <p:sp>
        <p:nvSpPr>
          <p:cNvPr id="6" name="Content Placeholder 2"/>
          <p:cNvSpPr>
            <a:spLocks noGrp="1"/>
          </p:cNvSpPr>
          <p:nvPr>
            <p:ph idx="1"/>
          </p:nvPr>
        </p:nvSpPr>
        <p:spPr>
          <a:xfrm>
            <a:off x="381000" y="857250"/>
            <a:ext cx="8534400" cy="4876800"/>
          </a:xfrm>
        </p:spPr>
        <p:txBody>
          <a:bodyPr>
            <a:normAutofit/>
          </a:bodyPr>
          <a:lstStyle/>
          <a:p>
            <a:pPr marL="342900" lvl="1" indent="-342900">
              <a:buFont typeface="Arial" panose="020B0604020202020204" pitchFamily="34" charset="0"/>
              <a:buChar char="•"/>
            </a:pPr>
            <a:r>
              <a:rPr lang="en-US" sz="1800" dirty="0" smtClean="0"/>
              <a:t>ABI </a:t>
            </a:r>
            <a:r>
              <a:rPr lang="en-US" sz="1800" dirty="0"/>
              <a:t>analysis </a:t>
            </a:r>
            <a:r>
              <a:rPr lang="en-US" sz="1800" dirty="0" smtClean="0"/>
              <a:t>is based on expense information from the USPTO’s core financial system. This information is “tagged” with identifiers such as the source organization code, the amount spent, the activities performed, and the type of expense (e.g., salaries, benefits, printing, rent). </a:t>
            </a:r>
          </a:p>
          <a:p>
            <a:pPr marL="342900" lvl="1" indent="-342900">
              <a:buFont typeface="Arial" panose="020B0604020202020204" pitchFamily="34" charset="0"/>
              <a:buChar char="•"/>
            </a:pPr>
            <a:r>
              <a:rPr lang="en-US" sz="1800" dirty="0" smtClean="0"/>
              <a:t>Direct expenses are spending by the Patent or Trademark Organizations, Patent or Trademark Trial and Appeal Boards.  These expenses do not require any type of allocation methodology.  </a:t>
            </a:r>
          </a:p>
          <a:p>
            <a:pPr marL="342900" lvl="1" indent="-342900">
              <a:buFont typeface="Arial" panose="020B0604020202020204" pitchFamily="34" charset="0"/>
              <a:buChar char="•"/>
            </a:pPr>
            <a:r>
              <a:rPr lang="en-US" sz="1800" dirty="0" smtClean="0"/>
              <a:t>Direct allocations originate in another organization on behalf of the patent or trademark operations, (e.g. IT systems, rent and facilities).</a:t>
            </a:r>
            <a:endParaRPr lang="en-US" sz="1800" dirty="0"/>
          </a:p>
          <a:p>
            <a:pPr marL="342900" lvl="1" indent="-342900">
              <a:buFont typeface="Arial" panose="020B0604020202020204" pitchFamily="34" charset="0"/>
              <a:buChar char="•"/>
            </a:pPr>
            <a:r>
              <a:rPr lang="en-US" sz="1800" dirty="0" smtClean="0"/>
              <a:t>Indirect allocations require a “driver” to determine the appropriate share of expenses (e.g., surveys, help </a:t>
            </a:r>
            <a:r>
              <a:rPr lang="en-US" sz="1800" dirty="0"/>
              <a:t>desk calls by </a:t>
            </a:r>
            <a:r>
              <a:rPr lang="en-US" sz="1800" dirty="0" smtClean="0"/>
              <a:t>organization, number of hires, or invoices processed).  </a:t>
            </a:r>
          </a:p>
          <a:p>
            <a:pPr>
              <a:buFont typeface="Arial" panose="020B0604020202020204" pitchFamily="34" charset="0"/>
              <a:buChar char="•"/>
            </a:pPr>
            <a:r>
              <a:rPr lang="en-US" sz="1800" dirty="0" smtClean="0"/>
              <a:t>Direct expenses are compiled into “categories” of spending called processes and activities – “examination” is an example of a process and “perform initial search” is an example of an activity.</a:t>
            </a:r>
          </a:p>
        </p:txBody>
      </p:sp>
    </p:spTree>
    <p:extLst>
      <p:ext uri="{BB962C8B-B14F-4D97-AF65-F5344CB8AC3E}">
        <p14:creationId xmlns:p14="http://schemas.microsoft.com/office/powerpoint/2010/main" val="2097264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148"/>
            <a:ext cx="8229600" cy="884058"/>
          </a:xfrm>
        </p:spPr>
        <p:txBody>
          <a:bodyPr>
            <a:normAutofit fontScale="90000"/>
          </a:bodyPr>
          <a:lstStyle/>
          <a:p>
            <a:r>
              <a:rPr lang="en-US" sz="3600" dirty="0"/>
              <a:t>USPTO Activity Based </a:t>
            </a:r>
            <a:r>
              <a:rPr lang="en-US" sz="3600" dirty="0" smtClean="0"/>
              <a:t>Information (cont.)</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23</a:t>
            </a:fld>
            <a:endParaRPr lang="en-US" dirty="0"/>
          </a:p>
        </p:txBody>
      </p:sp>
      <p:sp>
        <p:nvSpPr>
          <p:cNvPr id="7" name="Content Placeholder 2"/>
          <p:cNvSpPr>
            <a:spLocks noGrp="1"/>
          </p:cNvSpPr>
          <p:nvPr>
            <p:ph idx="1"/>
          </p:nvPr>
        </p:nvSpPr>
        <p:spPr>
          <a:xfrm>
            <a:off x="381000" y="928255"/>
            <a:ext cx="8534400" cy="4786745"/>
          </a:xfrm>
        </p:spPr>
        <p:txBody>
          <a:bodyPr>
            <a:normAutofit/>
          </a:bodyPr>
          <a:lstStyle/>
          <a:p>
            <a:pPr marL="342900" lvl="1" indent="-342900">
              <a:buFont typeface="Arial" panose="020B0604020202020204" pitchFamily="34" charset="0"/>
              <a:buChar char="•"/>
            </a:pPr>
            <a:r>
              <a:rPr lang="en-US" sz="1800" dirty="0" smtClean="0"/>
              <a:t>The </a:t>
            </a:r>
            <a:r>
              <a:rPr lang="en-US" sz="1800" dirty="0"/>
              <a:t>direct </a:t>
            </a:r>
            <a:r>
              <a:rPr lang="en-US" sz="1800" dirty="0" smtClean="0"/>
              <a:t>costs </a:t>
            </a:r>
            <a:r>
              <a:rPr lang="en-US" sz="1800" dirty="0"/>
              <a:t>for an activity plus the </a:t>
            </a:r>
            <a:r>
              <a:rPr lang="en-US" sz="1800" dirty="0" smtClean="0"/>
              <a:t>indirect </a:t>
            </a:r>
            <a:r>
              <a:rPr lang="en-US" sz="1800" dirty="0"/>
              <a:t>costs is </a:t>
            </a:r>
            <a:r>
              <a:rPr lang="en-US" sz="1800" dirty="0" smtClean="0"/>
              <a:t>known as the </a:t>
            </a:r>
            <a:r>
              <a:rPr lang="en-US" sz="1800" dirty="0"/>
              <a:t>“fully burdened” cost for that activity.  </a:t>
            </a:r>
            <a:endParaRPr lang="en-US" sz="1800" dirty="0" smtClean="0"/>
          </a:p>
          <a:p>
            <a:pPr marL="342900" lvl="1" indent="-342900">
              <a:buFont typeface="Arial" panose="020B0604020202020204" pitchFamily="34" charset="0"/>
              <a:buChar char="•"/>
            </a:pPr>
            <a:r>
              <a:rPr lang="en-US" sz="1800" dirty="0" smtClean="0"/>
              <a:t>The </a:t>
            </a:r>
            <a:r>
              <a:rPr lang="en-US" sz="1800" dirty="0"/>
              <a:t>“fully burdened” cost for an activity is then divided by workload measures (number of outputs for that particular activity completed) to arrive at the fully burdened </a:t>
            </a:r>
            <a:r>
              <a:rPr lang="en-US" sz="1800" dirty="0" smtClean="0"/>
              <a:t>unit </a:t>
            </a:r>
            <a:r>
              <a:rPr lang="en-US" sz="1800" dirty="0"/>
              <a:t>cost for that activity.  </a:t>
            </a:r>
            <a:endParaRPr lang="en-US" sz="1800" dirty="0" smtClean="0"/>
          </a:p>
          <a:p>
            <a:pPr marL="342900" lvl="1" indent="-342900">
              <a:buFont typeface="Arial" panose="020B0604020202020204" pitchFamily="34" charset="0"/>
              <a:buChar char="•"/>
            </a:pPr>
            <a:r>
              <a:rPr lang="en-US" sz="1800" dirty="0" smtClean="0"/>
              <a:t>In some cases, the </a:t>
            </a:r>
            <a:r>
              <a:rPr lang="en-US" sz="1800" dirty="0"/>
              <a:t>cost for a particular process is </a:t>
            </a:r>
            <a:r>
              <a:rPr lang="en-US" sz="1800" dirty="0" smtClean="0"/>
              <a:t>determined </a:t>
            </a:r>
            <a:r>
              <a:rPr lang="en-US" sz="1800" dirty="0"/>
              <a:t>by ascertaining which activities occur for the process, and how often </a:t>
            </a:r>
            <a:r>
              <a:rPr lang="en-US" sz="1800" dirty="0" smtClean="0"/>
              <a:t>each activity occurs. This is known as the “equivalent unit of production” (EUP) and is </a:t>
            </a:r>
            <a:r>
              <a:rPr lang="en-US" sz="1800" dirty="0"/>
              <a:t>based on a statistical analysis of a one year set of completed applications</a:t>
            </a:r>
            <a:r>
              <a:rPr lang="en-US" sz="1800" dirty="0" smtClean="0"/>
              <a:t>.</a:t>
            </a:r>
          </a:p>
          <a:p>
            <a:pPr marL="342900" lvl="1" indent="-342900">
              <a:buFont typeface="Arial" panose="020B0604020202020204" pitchFamily="34" charset="0"/>
              <a:buChar char="•"/>
            </a:pPr>
            <a:r>
              <a:rPr lang="en-US" sz="1800" dirty="0"/>
              <a:t>During the last five years (FY 2011 thru FY </a:t>
            </a:r>
            <a:r>
              <a:rPr lang="en-US" sz="1800" dirty="0" smtClean="0"/>
              <a:t>2014), </a:t>
            </a:r>
            <a:r>
              <a:rPr lang="en-US" sz="1800" dirty="0"/>
              <a:t>on average, direct </a:t>
            </a:r>
            <a:r>
              <a:rPr lang="en-US" sz="1800" dirty="0" smtClean="0"/>
              <a:t>and allocated direct expenses </a:t>
            </a:r>
            <a:r>
              <a:rPr lang="en-US" sz="1800" dirty="0"/>
              <a:t>accounted for </a:t>
            </a:r>
            <a:r>
              <a:rPr lang="en-US" sz="1800" dirty="0" smtClean="0"/>
              <a:t>67% </a:t>
            </a:r>
            <a:r>
              <a:rPr lang="en-US" sz="1800" dirty="0"/>
              <a:t>of the </a:t>
            </a:r>
            <a:r>
              <a:rPr lang="en-US" sz="1800" dirty="0" smtClean="0"/>
              <a:t>Trademark organization’s </a:t>
            </a:r>
            <a:r>
              <a:rPr lang="en-US" sz="1800" dirty="0"/>
              <a:t>costs while the remaining </a:t>
            </a:r>
            <a:r>
              <a:rPr lang="en-US" sz="1800" dirty="0" smtClean="0"/>
              <a:t>33% </a:t>
            </a:r>
            <a:r>
              <a:rPr lang="en-US" sz="1800" dirty="0"/>
              <a:t>were classified as indirect</a:t>
            </a:r>
            <a:r>
              <a:rPr lang="en-US" sz="1800" dirty="0" smtClean="0"/>
              <a:t>.</a:t>
            </a:r>
          </a:p>
          <a:p>
            <a:pPr marL="342900" lvl="1" indent="-342900">
              <a:buFont typeface="Arial" panose="020B0604020202020204" pitchFamily="34" charset="0"/>
              <a:buChar char="•"/>
            </a:pPr>
            <a:r>
              <a:rPr lang="en-US" sz="1800" dirty="0" smtClean="0"/>
              <a:t>Examples of the unit cost calculations can be found on the following pages.</a:t>
            </a:r>
          </a:p>
          <a:p>
            <a:pPr marL="342900" lvl="1" indent="-342900">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166778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DA454B-C859-4892-B9FA-68B588C9F547}" type="slidenum">
              <a:rPr lang="en-US" smtClean="0"/>
              <a:t>24</a:t>
            </a:fld>
            <a:endParaRPr lang="en-US" dirty="0"/>
          </a:p>
        </p:txBody>
      </p:sp>
      <p:sp>
        <p:nvSpPr>
          <p:cNvPr id="5" name="Title 1"/>
          <p:cNvSpPr>
            <a:spLocks noGrp="1"/>
          </p:cNvSpPr>
          <p:nvPr>
            <p:ph type="title"/>
          </p:nvPr>
        </p:nvSpPr>
        <p:spPr>
          <a:xfrm>
            <a:off x="457200" y="188148"/>
            <a:ext cx="8229600" cy="884058"/>
          </a:xfrm>
        </p:spPr>
        <p:txBody>
          <a:bodyPr>
            <a:noAutofit/>
          </a:bodyPr>
          <a:lstStyle/>
          <a:p>
            <a:r>
              <a:rPr lang="en-US" sz="3600" dirty="0" smtClean="0"/>
              <a:t>USPTO ABI Costing Results</a:t>
            </a:r>
            <a:br>
              <a:rPr lang="en-US" sz="3600" dirty="0" smtClean="0"/>
            </a:br>
            <a:r>
              <a:rPr lang="en-US" sz="3600" dirty="0" smtClean="0"/>
              <a:t>Example: Trademark Filings</a:t>
            </a:r>
            <a:br>
              <a:rPr lang="en-US" sz="3600" dirty="0" smtClean="0"/>
            </a:br>
            <a:endParaRPr lang="en-US" sz="3600" dirty="0"/>
          </a:p>
        </p:txBody>
      </p:sp>
      <p:graphicFrame>
        <p:nvGraphicFramePr>
          <p:cNvPr id="6" name="Object 5" title="USPTO ABI Costing Results"/>
          <p:cNvGraphicFramePr>
            <a:graphicFrameLocks noChangeAspect="1"/>
          </p:cNvGraphicFramePr>
          <p:nvPr>
            <p:extLst>
              <p:ext uri="{D42A27DB-BD31-4B8C-83A1-F6EECF244321}">
                <p14:modId xmlns:p14="http://schemas.microsoft.com/office/powerpoint/2010/main" val="3070588542"/>
              </p:ext>
            </p:extLst>
          </p:nvPr>
        </p:nvGraphicFramePr>
        <p:xfrm>
          <a:off x="457200" y="1590675"/>
          <a:ext cx="7856231" cy="3706813"/>
        </p:xfrm>
        <a:graphic>
          <a:graphicData uri="http://schemas.openxmlformats.org/presentationml/2006/ole">
            <mc:AlternateContent xmlns:mc="http://schemas.openxmlformats.org/markup-compatibility/2006">
              <mc:Choice xmlns:v="urn:schemas-microsoft-com:vml" Requires="v">
                <p:oleObj spid="_x0000_s16609" name="Worksheet" r:id="rId4" imgW="9730837" imgH="4587192" progId="Excel.Sheet.12">
                  <p:embed/>
                </p:oleObj>
              </mc:Choice>
              <mc:Fallback>
                <p:oleObj name="Worksheet" r:id="rId4" imgW="9730837" imgH="4587192" progId="Excel.Sheet.12">
                  <p:embed/>
                  <p:pic>
                    <p:nvPicPr>
                      <p:cNvPr id="0" name=""/>
                      <p:cNvPicPr/>
                      <p:nvPr/>
                    </p:nvPicPr>
                    <p:blipFill>
                      <a:blip r:embed="rId5"/>
                      <a:stretch>
                        <a:fillRect/>
                      </a:stretch>
                    </p:blipFill>
                    <p:spPr>
                      <a:xfrm>
                        <a:off x="457200" y="1590675"/>
                        <a:ext cx="7856231" cy="3706813"/>
                      </a:xfrm>
                      <a:prstGeom prst="rect">
                        <a:avLst/>
                      </a:prstGeom>
                    </p:spPr>
                  </p:pic>
                </p:oleObj>
              </mc:Fallback>
            </mc:AlternateContent>
          </a:graphicData>
        </a:graphic>
      </p:graphicFrame>
    </p:spTree>
    <p:extLst>
      <p:ext uri="{BB962C8B-B14F-4D97-AF65-F5344CB8AC3E}">
        <p14:creationId xmlns:p14="http://schemas.microsoft.com/office/powerpoint/2010/main" val="2452224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DA454B-C859-4892-B9FA-68B588C9F547}" type="slidenum">
              <a:rPr lang="en-US" smtClean="0"/>
              <a:t>25</a:t>
            </a:fld>
            <a:endParaRPr lang="en-US" dirty="0"/>
          </a:p>
        </p:txBody>
      </p:sp>
      <p:sp>
        <p:nvSpPr>
          <p:cNvPr id="5" name="Title 1"/>
          <p:cNvSpPr>
            <a:spLocks noGrp="1"/>
          </p:cNvSpPr>
          <p:nvPr>
            <p:ph type="title"/>
          </p:nvPr>
        </p:nvSpPr>
        <p:spPr>
          <a:xfrm>
            <a:off x="457200" y="188148"/>
            <a:ext cx="8229600" cy="884058"/>
          </a:xfrm>
        </p:spPr>
        <p:txBody>
          <a:bodyPr>
            <a:noAutofit/>
          </a:bodyPr>
          <a:lstStyle/>
          <a:p>
            <a:r>
              <a:rPr lang="en-US" sz="3600" dirty="0" smtClean="0"/>
              <a:t>USPTO ABI Costing Results</a:t>
            </a:r>
            <a:br>
              <a:rPr lang="en-US" sz="3600" dirty="0" smtClean="0"/>
            </a:br>
            <a:r>
              <a:rPr lang="en-US" sz="3600" dirty="0" smtClean="0"/>
              <a:t>Example: Trademark Filings (cont)</a:t>
            </a:r>
            <a:br>
              <a:rPr lang="en-US" sz="3600" dirty="0" smtClean="0"/>
            </a:br>
            <a:endParaRPr lang="en-US" sz="3600" dirty="0"/>
          </a:p>
        </p:txBody>
      </p:sp>
      <p:graphicFrame>
        <p:nvGraphicFramePr>
          <p:cNvPr id="3" name="Table 2" descr="USPTO ABI Costing Results (cont)"/>
          <p:cNvGraphicFramePr>
            <a:graphicFrameLocks noGrp="1"/>
          </p:cNvGraphicFramePr>
          <p:nvPr>
            <p:extLst>
              <p:ext uri="{D42A27DB-BD31-4B8C-83A1-F6EECF244321}">
                <p14:modId xmlns:p14="http://schemas.microsoft.com/office/powerpoint/2010/main" val="4212705083"/>
              </p:ext>
            </p:extLst>
          </p:nvPr>
        </p:nvGraphicFramePr>
        <p:xfrm>
          <a:off x="526473" y="1318886"/>
          <a:ext cx="7779327" cy="4198444"/>
        </p:xfrm>
        <a:graphic>
          <a:graphicData uri="http://schemas.openxmlformats.org/drawingml/2006/table">
            <a:tbl>
              <a:tblPr firstRow="1"/>
              <a:tblGrid>
                <a:gridCol w="838200"/>
                <a:gridCol w="1518310"/>
                <a:gridCol w="2718261"/>
                <a:gridCol w="905163"/>
                <a:gridCol w="891921"/>
                <a:gridCol w="907472"/>
              </a:tblGrid>
              <a:tr h="472390">
                <a:tc>
                  <a:txBody>
                    <a:bodyPr/>
                    <a:lstStyle/>
                    <a:p>
                      <a:pPr algn="ctr" fontAlgn="b"/>
                      <a:r>
                        <a:rPr lang="en-US" sz="1000" b="1" i="0" u="none" strike="noStrike" dirty="0">
                          <a:solidFill>
                            <a:srgbClr val="FFFFFF"/>
                          </a:solidFill>
                          <a:effectLst/>
                          <a:latin typeface="Segoe UI"/>
                        </a:rPr>
                        <a:t>Fee Code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000" b="1" i="0" u="none" strike="noStrike" dirty="0">
                          <a:solidFill>
                            <a:srgbClr val="FFFFFF"/>
                          </a:solidFill>
                          <a:effectLst/>
                          <a:latin typeface="Segoe UI"/>
                        </a:rPr>
                        <a:t>Fee Code Description</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000" b="1" i="0" u="none" strike="noStrike" dirty="0">
                          <a:solidFill>
                            <a:srgbClr val="FFFFFF"/>
                          </a:solidFill>
                          <a:effectLst/>
                          <a:latin typeface="Segoe UI"/>
                        </a:rPr>
                        <a:t>Contributing Activity</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000" b="1" i="0" u="none" strike="noStrike" dirty="0">
                          <a:solidFill>
                            <a:srgbClr val="FFFFFF"/>
                          </a:solidFill>
                          <a:effectLst/>
                          <a:latin typeface="Segoe UI"/>
                        </a:rPr>
                        <a:t>All Trademark Costs</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000" b="1" i="0" u="none" strike="noStrike" dirty="0">
                          <a:solidFill>
                            <a:srgbClr val="FFFFFF"/>
                          </a:solidFill>
                          <a:effectLst/>
                          <a:latin typeface="Segoe UI"/>
                        </a:rPr>
                        <a:t> EUP Adjusted Workload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000" b="1" i="0" u="none" strike="noStrike" dirty="0">
                          <a:solidFill>
                            <a:srgbClr val="FFFFFF"/>
                          </a:solidFill>
                          <a:effectLst/>
                          <a:latin typeface="Segoe UI"/>
                        </a:rPr>
                        <a:t> FY14 Activity Unit Rate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164498">
                <a:tc>
                  <a:txBody>
                    <a:bodyPr/>
                    <a:lstStyle/>
                    <a:p>
                      <a:pPr algn="ctr" fontAlgn="b"/>
                      <a:r>
                        <a:rPr lang="en-US" sz="800" b="0" i="0" u="none" strike="noStrike" dirty="0">
                          <a:solidFill>
                            <a:srgbClr val="000000"/>
                          </a:solidFill>
                          <a:effectLst/>
                          <a:latin typeface="Segoe UI"/>
                        </a:rPr>
                        <a:t>7001</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6">
                  <a:txBody>
                    <a:bodyPr/>
                    <a:lstStyle/>
                    <a:p>
                      <a:pPr algn="l" fontAlgn="t"/>
                      <a:r>
                        <a:rPr lang="en-US" sz="800" b="0" i="0" u="none" strike="noStrike" dirty="0">
                          <a:solidFill>
                            <a:srgbClr val="000000"/>
                          </a:solidFill>
                          <a:effectLst/>
                          <a:latin typeface="Segoe UI"/>
                        </a:rPr>
                        <a:t>7001: Application for registration per international class (electronic filing TEAS application)</a:t>
                      </a:r>
                    </a:p>
                  </a:txBody>
                  <a:tcPr marL="4308" marR="4308" marT="43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Segoe UI"/>
                        </a:rPr>
                        <a:t>Trademark Manual of Examining Procedure  </a:t>
                      </a:r>
                      <a:r>
                        <a:rPr lang="en-US" sz="800" b="0" i="0" u="none" strike="noStrike" dirty="0" smtClean="0">
                          <a:solidFill>
                            <a:srgbClr val="000000"/>
                          </a:solidFill>
                          <a:effectLst/>
                          <a:latin typeface="Segoe UI"/>
                        </a:rPr>
                        <a:t>- </a:t>
                      </a:r>
                      <a:r>
                        <a:rPr lang="en-US" sz="800" b="0" i="0" u="none" strike="noStrike" dirty="0">
                          <a:solidFill>
                            <a:srgbClr val="000000"/>
                          </a:solidFill>
                          <a:effectLst/>
                          <a:latin typeface="Segoe UI"/>
                        </a:rPr>
                        <a:t>TMEP</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2,745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0.01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800" b="0" i="0" u="none" strike="noStrike" dirty="0">
                          <a:solidFill>
                            <a:srgbClr val="000000"/>
                          </a:solidFill>
                          <a:effectLst/>
                          <a:latin typeface="Segoe UI"/>
                        </a:rPr>
                        <a:t>Abandonments</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266,586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1.01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800" b="0" i="0" u="none" strike="noStrike" dirty="0">
                          <a:solidFill>
                            <a:srgbClr val="000000"/>
                          </a:solidFill>
                          <a:effectLst/>
                          <a:latin typeface="Segoe UI"/>
                        </a:rPr>
                        <a:t>Final Refusals</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2,646,727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10.08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800" b="0" i="0" u="none" strike="noStrike" dirty="0">
                          <a:solidFill>
                            <a:srgbClr val="000000"/>
                          </a:solidFill>
                          <a:effectLst/>
                          <a:latin typeface="Segoe UI"/>
                        </a:rPr>
                        <a:t>First Actions</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39,864,867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151.75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800" b="0" i="0" u="none" strike="noStrike" dirty="0">
                          <a:solidFill>
                            <a:srgbClr val="000000"/>
                          </a:solidFill>
                          <a:effectLst/>
                          <a:latin typeface="Segoe UI"/>
                        </a:rPr>
                        <a:t>Publications</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8,319,155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31.67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800" b="0" i="0" u="none" strike="noStrike" dirty="0">
                          <a:solidFill>
                            <a:srgbClr val="000000"/>
                          </a:solidFill>
                          <a:effectLst/>
                          <a:latin typeface="Segoe UI"/>
                        </a:rPr>
                        <a:t>Subsequent Actions</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36,314,808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138.24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Suspension Reviews</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281,552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1.07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Conduct and monitor photocomp project</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1,348,983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5.14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LIE Suspension Checks</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150,061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0.57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Perform examination quality review</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4,369,536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16.63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Perform law office publications quality review</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36,060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0.14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Perform </a:t>
                      </a:r>
                      <a:r>
                        <a:rPr lang="en-US" sz="800" b="0" i="0" u="none" strike="noStrike" dirty="0" smtClean="0">
                          <a:solidFill>
                            <a:srgbClr val="000000"/>
                          </a:solidFill>
                          <a:effectLst/>
                          <a:latin typeface="Segoe UI"/>
                        </a:rPr>
                        <a:t>non-examination </a:t>
                      </a:r>
                      <a:r>
                        <a:rPr lang="en-US" sz="800" b="0" i="0" u="none" strike="noStrike" dirty="0">
                          <a:solidFill>
                            <a:srgbClr val="000000"/>
                          </a:solidFill>
                          <a:effectLst/>
                          <a:latin typeface="Segoe UI"/>
                        </a:rPr>
                        <a:t>quality review</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2,249,339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8.56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366">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Provide Law Library reference and </a:t>
                      </a:r>
                      <a:r>
                        <a:rPr lang="en-US" sz="800" b="0" i="0" u="none" strike="noStrike" dirty="0" smtClean="0">
                          <a:solidFill>
                            <a:srgbClr val="000000"/>
                          </a:solidFill>
                          <a:effectLst/>
                          <a:latin typeface="Segoe UI"/>
                        </a:rPr>
                        <a:t>on-line </a:t>
                      </a:r>
                      <a:r>
                        <a:rPr lang="en-US" sz="800" b="0" i="0" u="none" strike="noStrike" dirty="0">
                          <a:solidFill>
                            <a:srgbClr val="000000"/>
                          </a:solidFill>
                          <a:effectLst/>
                          <a:latin typeface="Segoe UI"/>
                        </a:rPr>
                        <a:t>database services</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55,305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0.21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Review and enter amendments</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837,681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3.19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Review for publication</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1,563,641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5.95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Review OG records prior to publication</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2,965,067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11.29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Tram II processing by Examiner</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21,815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0.08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Process Trademark / TTAB mail</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262,638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1.00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72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Review and classify new electronically filed applications</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1,451,542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5.53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Segoe UI"/>
                        </a:rPr>
                        <a:t>Perform library work</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8,603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0.03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245 </a:t>
                      </a:r>
                      <a:r>
                        <a:rPr lang="en-US" sz="800" b="0" i="0" u="none" strike="noStrike" dirty="0" smtClean="0">
                          <a:solidFill>
                            <a:srgbClr val="000000"/>
                          </a:solidFill>
                          <a:effectLst/>
                          <a:latin typeface="Segoe UI"/>
                        </a:rPr>
                        <a:t>non-production - </a:t>
                      </a:r>
                      <a:r>
                        <a:rPr lang="en-US" sz="800" b="0" i="0" u="none" strike="noStrike" dirty="0">
                          <a:solidFill>
                            <a:srgbClr val="000000"/>
                          </a:solidFill>
                          <a:effectLst/>
                          <a:latin typeface="Segoe UI"/>
                        </a:rPr>
                        <a:t>system unavailable</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4,342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Segoe UI"/>
                        </a:rPr>
                        <a:t>    262,693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Segoe UI"/>
                        </a:rPr>
                        <a:t> $              0.02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498">
                <a:tc>
                  <a:txBody>
                    <a:bodyPr/>
                    <a:lstStyle/>
                    <a:p>
                      <a:pPr algn="l" fontAlgn="b"/>
                      <a:r>
                        <a:rPr lang="en-US" sz="800" b="1" i="0" u="none" strike="noStrike" dirty="0">
                          <a:solidFill>
                            <a:srgbClr val="000000"/>
                          </a:solidFill>
                          <a:effectLst/>
                          <a:latin typeface="Segoe UI"/>
                        </a:rPr>
                        <a:t>7001 Total</a:t>
                      </a:r>
                    </a:p>
                  </a:txBody>
                  <a:tcPr marL="4308" marR="4308" marT="430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1" i="0" u="none" strike="noStrike" dirty="0">
                          <a:solidFill>
                            <a:srgbClr val="000000"/>
                          </a:solidFill>
                          <a:effectLst/>
                          <a:latin typeface="Segoe UI"/>
                        </a:rPr>
                        <a:t> </a:t>
                      </a:r>
                    </a:p>
                  </a:txBody>
                  <a:tcPr marL="4308" marR="4308" marT="43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1" i="0" u="none" strike="noStrike" dirty="0">
                          <a:solidFill>
                            <a:srgbClr val="000000"/>
                          </a:solidFill>
                          <a:effectLst/>
                          <a:latin typeface="Segoe UI"/>
                        </a:rPr>
                        <a:t> </a:t>
                      </a:r>
                    </a:p>
                  </a:txBody>
                  <a:tcPr marL="4308" marR="4308" marT="43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1" i="0" u="none" strike="noStrike" dirty="0">
                          <a:solidFill>
                            <a:srgbClr val="000000"/>
                          </a:solidFill>
                          <a:effectLst/>
                          <a:latin typeface="Segoe UI"/>
                        </a:rPr>
                        <a:t> </a:t>
                      </a:r>
                    </a:p>
                  </a:txBody>
                  <a:tcPr marL="4308" marR="4308" marT="43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dirty="0">
                          <a:solidFill>
                            <a:srgbClr val="000000"/>
                          </a:solidFill>
                          <a:effectLst/>
                          <a:latin typeface="Segoe UI"/>
                        </a:rPr>
                        <a:t> </a:t>
                      </a:r>
                    </a:p>
                  </a:txBody>
                  <a:tcPr marL="4308" marR="4308" marT="430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1" i="0" u="none" strike="noStrike" dirty="0">
                          <a:solidFill>
                            <a:srgbClr val="000000"/>
                          </a:solidFill>
                          <a:effectLst/>
                          <a:latin typeface="Segoe UI"/>
                        </a:rPr>
                        <a:t> $       408.68 </a:t>
                      </a:r>
                    </a:p>
                  </a:txBody>
                  <a:tcPr marL="4308" marR="4308" marT="43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bl>
          </a:graphicData>
        </a:graphic>
      </p:graphicFrame>
    </p:spTree>
    <p:extLst>
      <p:ext uri="{BB962C8B-B14F-4D97-AF65-F5344CB8AC3E}">
        <p14:creationId xmlns:p14="http://schemas.microsoft.com/office/powerpoint/2010/main" val="3439618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D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Background on Trademark Fees</a:t>
            </a:r>
            <a:br>
              <a:rPr lang="en-US" dirty="0">
                <a:solidFill>
                  <a:schemeClr val="accent2">
                    <a:lumMod val="75000"/>
                  </a:schemeClr>
                </a:solidFill>
              </a:rPr>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26</a:t>
            </a:fld>
            <a:endParaRPr lang="en-US" dirty="0"/>
          </a:p>
        </p:txBody>
      </p:sp>
      <p:sp>
        <p:nvSpPr>
          <p:cNvPr id="4" name="Rectangle 3"/>
          <p:cNvSpPr/>
          <p:nvPr/>
        </p:nvSpPr>
        <p:spPr>
          <a:xfrm>
            <a:off x="133350" y="727414"/>
            <a:ext cx="8763000" cy="3459409"/>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D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Background </a:t>
            </a:r>
            <a:r>
              <a:rPr lang="en-US" sz="4000" b="1" dirty="0">
                <a:solidFill>
                  <a:schemeClr val="accent2">
                    <a:lumMod val="75000"/>
                  </a:schemeClr>
                </a:solidFill>
              </a:rPr>
              <a:t>on </a:t>
            </a:r>
            <a:r>
              <a:rPr lang="en-US" sz="4000" b="1" dirty="0" smtClean="0">
                <a:solidFill>
                  <a:schemeClr val="accent2">
                    <a:lumMod val="75000"/>
                  </a:schemeClr>
                </a:solidFill>
              </a:rPr>
              <a:t>Trademark Fees</a:t>
            </a:r>
          </a:p>
          <a:p>
            <a:pPr algn="ctr"/>
            <a:endParaRPr lang="en-US" sz="4000" b="1" dirty="0">
              <a:solidFill>
                <a:schemeClr val="accent2">
                  <a:lumMod val="75000"/>
                </a:schemeClr>
              </a:solidFill>
            </a:endParaRPr>
          </a:p>
          <a:p>
            <a:pPr algn="ctr"/>
            <a:endParaRPr lang="en-US" sz="1000" dirty="0" smtClean="0"/>
          </a:p>
          <a:p>
            <a:endParaRPr lang="en-US" dirty="0"/>
          </a:p>
          <a:p>
            <a:endParaRPr lang="en-US" dirty="0" smtClean="0"/>
          </a:p>
          <a:p>
            <a:pPr>
              <a:lnSpc>
                <a:spcPct val="80000"/>
              </a:lnSpc>
            </a:pPr>
            <a:r>
              <a:rPr lang="en-US" dirty="0"/>
              <a:t>The information included in this appendix provides an overview of the current </a:t>
            </a:r>
            <a:r>
              <a:rPr lang="en-US" dirty="0" smtClean="0"/>
              <a:t>Trademark fee </a:t>
            </a:r>
            <a:r>
              <a:rPr lang="en-US" dirty="0"/>
              <a:t>structure, including historical trends of fees and fee collections.</a:t>
            </a:r>
          </a:p>
        </p:txBody>
      </p:sp>
      <p:cxnSp>
        <p:nvCxnSpPr>
          <p:cNvPr id="6" name="Straight Connector 5"/>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811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835" y="309580"/>
            <a:ext cx="9033165" cy="952500"/>
          </a:xfrm>
        </p:spPr>
        <p:txBody>
          <a:bodyPr>
            <a:noAutofit/>
          </a:bodyPr>
          <a:lstStyle/>
          <a:p>
            <a:r>
              <a:rPr lang="en-US" sz="3600" dirty="0" smtClean="0"/>
              <a:t>Basic Trademark Process and</a:t>
            </a:r>
            <a:r>
              <a:rPr lang="en-US" sz="2900" dirty="0" smtClean="0"/>
              <a:t> </a:t>
            </a:r>
            <a:r>
              <a:rPr lang="en-US" sz="3600" dirty="0" smtClean="0"/>
              <a:t>Relative Fee Payments</a:t>
            </a:r>
            <a:endParaRPr lang="en-US" sz="3600" dirty="0"/>
          </a:p>
        </p:txBody>
      </p:sp>
      <p:sp>
        <p:nvSpPr>
          <p:cNvPr id="7" name="TextBox 6"/>
          <p:cNvSpPr txBox="1"/>
          <p:nvPr/>
        </p:nvSpPr>
        <p:spPr>
          <a:xfrm>
            <a:off x="381000" y="1445022"/>
            <a:ext cx="8511540" cy="1554272"/>
          </a:xfrm>
          <a:prstGeom prst="rect">
            <a:avLst/>
          </a:prstGeom>
          <a:noFill/>
        </p:spPr>
        <p:txBody>
          <a:bodyPr wrap="square" rtlCol="0">
            <a:spAutoFit/>
          </a:bodyPr>
          <a:lstStyle/>
          <a:p>
            <a:pPr>
              <a:spcBef>
                <a:spcPts val="600"/>
              </a:spcBef>
              <a:spcAft>
                <a:spcPts val="600"/>
              </a:spcAft>
            </a:pPr>
            <a:r>
              <a:rPr lang="en-US" dirty="0" smtClean="0"/>
              <a:t>Fees collected for trademark activities occur at different intervals over the life of a trademark application filing </a:t>
            </a:r>
          </a:p>
          <a:p>
            <a:pPr marL="285750" indent="-285750">
              <a:buSzPct val="75000"/>
              <a:buFont typeface="Arial" panose="020B0604020202020204" pitchFamily="34" charset="0"/>
              <a:buChar char="•"/>
            </a:pPr>
            <a:r>
              <a:rPr lang="en-US" dirty="0" smtClean="0"/>
              <a:t>The blue boxes display a high-level overview of the trademark lifecycle </a:t>
            </a:r>
          </a:p>
          <a:p>
            <a:pPr marL="285750" indent="-285750">
              <a:buSzPct val="75000"/>
              <a:buFont typeface="Arial" panose="020B0604020202020204" pitchFamily="34" charset="0"/>
              <a:buChar char="•"/>
            </a:pPr>
            <a:r>
              <a:rPr lang="en-US" dirty="0" smtClean="0"/>
              <a:t>The gray boxes identify the fees associated with each element of the trademark lifecycle</a:t>
            </a:r>
            <a:endParaRPr lang="en-US" sz="1600" dirty="0" smtClean="0"/>
          </a:p>
        </p:txBody>
      </p:sp>
      <p:sp>
        <p:nvSpPr>
          <p:cNvPr id="2" name="Slide Number Placeholder 1"/>
          <p:cNvSpPr>
            <a:spLocks noGrp="1"/>
          </p:cNvSpPr>
          <p:nvPr>
            <p:ph type="sldNum" sz="quarter" idx="12"/>
          </p:nvPr>
        </p:nvSpPr>
        <p:spPr/>
        <p:txBody>
          <a:bodyPr/>
          <a:lstStyle/>
          <a:p>
            <a:fld id="{92DA454B-C859-4892-B9FA-68B588C9F547}" type="slidenum">
              <a:rPr lang="en-US" smtClean="0"/>
              <a:t>27</a:t>
            </a:fld>
            <a:endParaRPr lang="en-US" dirty="0"/>
          </a:p>
        </p:txBody>
      </p:sp>
      <p:cxnSp>
        <p:nvCxnSpPr>
          <p:cNvPr id="24" name="Straight Arrow Connector 23"/>
          <p:cNvCxnSpPr>
            <a:endCxn id="12" idx="0"/>
          </p:cNvCxnSpPr>
          <p:nvPr/>
        </p:nvCxnSpPr>
        <p:spPr>
          <a:xfrm>
            <a:off x="5030355" y="2992367"/>
            <a:ext cx="1108363" cy="634061"/>
          </a:xfrm>
          <a:prstGeom prst="straightConnector1">
            <a:avLst/>
          </a:prstGeom>
          <a:ln w="19050">
            <a:solidFill>
              <a:srgbClr val="164469"/>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248892" y="2999294"/>
            <a:ext cx="519544" cy="762216"/>
          </a:xfrm>
          <a:prstGeom prst="straightConnector1">
            <a:avLst/>
          </a:prstGeom>
          <a:ln w="19050">
            <a:solidFill>
              <a:srgbClr val="164469"/>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 idx="2"/>
          </p:cNvCxnSpPr>
          <p:nvPr/>
        </p:nvCxnSpPr>
        <p:spPr>
          <a:xfrm flipH="1">
            <a:off x="4389584" y="3134376"/>
            <a:ext cx="17316" cy="194179"/>
          </a:xfrm>
          <a:prstGeom prst="straightConnector1">
            <a:avLst/>
          </a:prstGeom>
          <a:ln w="19050">
            <a:solidFill>
              <a:srgbClr val="164469"/>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054606" y="2981546"/>
            <a:ext cx="590226" cy="230832"/>
          </a:xfrm>
          <a:prstGeom prst="rect">
            <a:avLst/>
          </a:prstGeom>
          <a:noFill/>
        </p:spPr>
        <p:txBody>
          <a:bodyPr wrap="none" rtlCol="0">
            <a:spAutoFit/>
          </a:bodyPr>
          <a:lstStyle/>
          <a:p>
            <a:r>
              <a:rPr lang="en-US" sz="900" b="1" dirty="0" smtClean="0"/>
              <a:t>For Use</a:t>
            </a:r>
            <a:endParaRPr lang="en-US" sz="900" b="1" dirty="0"/>
          </a:p>
        </p:txBody>
      </p:sp>
      <p:pic>
        <p:nvPicPr>
          <p:cNvPr id="23" name="Picture 22" descr="-Filing- Application Filings (Application for Registration paper or electronic fees)&#10;-Examination- Responses During Prosecution (including TTAB fees)&#10;-For Use- Publication- Post-Exam, Pre-Registration Fees (Opposition fees)&#10;-ntent to Use- Publication/Notice of Allowance&#10;-Statement of Use- Fees After Publication (Statement of Use, Extension of Time fees)&#10;-Registration-&#10;-Renewal- Maintaining Exclusive Rights (Application for Renewal, Affidavits of Use, Amendment fees)&#10;" title="Basic Trademark Process and Relative Fee Paym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441" y="2884011"/>
            <a:ext cx="7692517" cy="2493058"/>
          </a:xfrm>
          <a:prstGeom prst="rect">
            <a:avLst/>
          </a:prstGeom>
        </p:spPr>
      </p:pic>
    </p:spTree>
    <p:extLst>
      <p:ext uri="{BB962C8B-B14F-4D97-AF65-F5344CB8AC3E}">
        <p14:creationId xmlns:p14="http://schemas.microsoft.com/office/powerpoint/2010/main" val="3281396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Trademark Application Filings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28</a:t>
            </a:fld>
            <a:endParaRPr lang="en-US" dirty="0"/>
          </a:p>
        </p:txBody>
      </p:sp>
      <p:graphicFrame>
        <p:nvGraphicFramePr>
          <p:cNvPr id="6" name="Chart 5" title="Classes Filed on a Monthly Basis"/>
          <p:cNvGraphicFramePr>
            <a:graphicFrameLocks/>
          </p:cNvGraphicFramePr>
          <p:nvPr>
            <p:extLst>
              <p:ext uri="{D42A27DB-BD31-4B8C-83A1-F6EECF244321}">
                <p14:modId xmlns:p14="http://schemas.microsoft.com/office/powerpoint/2010/main" val="1095384222"/>
              </p:ext>
            </p:extLst>
          </p:nvPr>
        </p:nvGraphicFramePr>
        <p:xfrm>
          <a:off x="133351" y="1003935"/>
          <a:ext cx="8839199" cy="45967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0436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Trademark Fee Collections</a:t>
            </a:r>
            <a:endParaRPr lang="en-US" sz="3600" dirty="0"/>
          </a:p>
        </p:txBody>
      </p:sp>
      <p:graphicFrame>
        <p:nvGraphicFramePr>
          <p:cNvPr id="4" name="Chart 3" descr="FY 2015 preliminary trademark fee collections are $272.6 million.&#10;53% are application filings 23.4% are Madrid Protocol Fees&#10;16.7% are intent to use/use fees&#10;" title="Trademark Fee Collections"/>
          <p:cNvGraphicFramePr>
            <a:graphicFrameLocks/>
          </p:cNvGraphicFramePr>
          <p:nvPr>
            <p:extLst>
              <p:ext uri="{D42A27DB-BD31-4B8C-83A1-F6EECF244321}">
                <p14:modId xmlns:p14="http://schemas.microsoft.com/office/powerpoint/2010/main" val="864843276"/>
              </p:ext>
            </p:extLst>
          </p:nvPr>
        </p:nvGraphicFramePr>
        <p:xfrm>
          <a:off x="697653" y="1861185"/>
          <a:ext cx="6626014" cy="36690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title="Trademark Fee Collection Breakout"/>
          <p:cNvSpPr txBox="1"/>
          <p:nvPr/>
        </p:nvSpPr>
        <p:spPr>
          <a:xfrm>
            <a:off x="616528" y="1086706"/>
            <a:ext cx="8128000" cy="369332"/>
          </a:xfrm>
          <a:prstGeom prst="rect">
            <a:avLst/>
          </a:prstGeom>
          <a:noFill/>
        </p:spPr>
        <p:txBody>
          <a:bodyPr wrap="square" rtlCol="0">
            <a:spAutoFit/>
          </a:bodyPr>
          <a:lstStyle/>
          <a:p>
            <a:r>
              <a:rPr lang="en-US" dirty="0" smtClean="0"/>
              <a:t>FY 2015 preliminary trademark fee collections are $272.6 million.</a:t>
            </a:r>
            <a:endParaRPr lang="en-US" dirty="0"/>
          </a:p>
        </p:txBody>
      </p:sp>
      <p:graphicFrame>
        <p:nvGraphicFramePr>
          <p:cNvPr id="6" name="Chart 5" descr="Trademark Fee Collections"/>
          <p:cNvGraphicFramePr>
            <a:graphicFrameLocks/>
          </p:cNvGraphicFramePr>
          <p:nvPr>
            <p:extLst>
              <p:ext uri="{D42A27DB-BD31-4B8C-83A1-F6EECF244321}">
                <p14:modId xmlns:p14="http://schemas.microsoft.com/office/powerpoint/2010/main" val="2767475204"/>
              </p:ext>
            </p:extLst>
          </p:nvPr>
        </p:nvGraphicFramePr>
        <p:xfrm>
          <a:off x="697652" y="1861185"/>
          <a:ext cx="7557348" cy="36690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FY 2015 preliminary trademark fee collections are $272.6 million.&#10;53% are application filings 23.4% are Madrid Protocol Fees&#10;16.7% are intent to use/use fees&#10;" title="Trademark Fee Collections"/>
          <p:cNvGraphicFramePr>
            <a:graphicFrameLocks/>
          </p:cNvGraphicFramePr>
          <p:nvPr>
            <p:extLst>
              <p:ext uri="{D42A27DB-BD31-4B8C-83A1-F6EECF244321}">
                <p14:modId xmlns:p14="http://schemas.microsoft.com/office/powerpoint/2010/main" val="4229366513"/>
              </p:ext>
            </p:extLst>
          </p:nvPr>
        </p:nvGraphicFramePr>
        <p:xfrm>
          <a:off x="852169" y="1769534"/>
          <a:ext cx="7572163" cy="3869266"/>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29</a:t>
            </a:fld>
            <a:endParaRPr lang="en-US" dirty="0"/>
          </a:p>
        </p:txBody>
      </p:sp>
    </p:spTree>
    <p:extLst>
      <p:ext uri="{BB962C8B-B14F-4D97-AF65-F5344CB8AC3E}">
        <p14:creationId xmlns:p14="http://schemas.microsoft.com/office/powerpoint/2010/main" val="156141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Table of Contents</a:t>
            </a:r>
            <a:endParaRPr lang="en-US" sz="3600" dirty="0"/>
          </a:p>
        </p:txBody>
      </p:sp>
      <p:sp>
        <p:nvSpPr>
          <p:cNvPr id="3" name="Slide Number Placeholder 2"/>
          <p:cNvSpPr>
            <a:spLocks noGrp="1"/>
          </p:cNvSpPr>
          <p:nvPr>
            <p:ph type="sldNum" sz="quarter" idx="12"/>
          </p:nvPr>
        </p:nvSpPr>
        <p:spPr/>
        <p:txBody>
          <a:bodyPr/>
          <a:lstStyle/>
          <a:p>
            <a:fld id="{92DA454B-C859-4892-B9FA-68B588C9F547}" type="slidenum">
              <a:rPr lang="en-US" smtClean="0"/>
              <a:t>3</a:t>
            </a:fld>
            <a:endParaRPr lang="en-US" dirty="0"/>
          </a:p>
        </p:txBody>
      </p:sp>
      <p:sp>
        <p:nvSpPr>
          <p:cNvPr id="4" name="Rectangle 3"/>
          <p:cNvSpPr/>
          <p:nvPr/>
        </p:nvSpPr>
        <p:spPr>
          <a:xfrm>
            <a:off x="190500" y="987029"/>
            <a:ext cx="8677275" cy="3447098"/>
          </a:xfrm>
          <a:prstGeom prst="rect">
            <a:avLst/>
          </a:prstGeom>
        </p:spPr>
        <p:txBody>
          <a:bodyPr wrap="square">
            <a:spAutoFit/>
          </a:bodyPr>
          <a:lstStyle/>
          <a:p>
            <a:r>
              <a:rPr lang="en-US" sz="2400" b="1" dirty="0" smtClean="0"/>
              <a:t>Appendices</a:t>
            </a:r>
            <a:r>
              <a:rPr lang="en-US" sz="2400" b="1" dirty="0"/>
              <a:t>: </a:t>
            </a:r>
            <a:endParaRPr lang="en-US" sz="2400" b="1" dirty="0" smtClean="0"/>
          </a:p>
          <a:p>
            <a:endParaRPr lang="en-US" sz="1400" dirty="0" smtClean="0"/>
          </a:p>
          <a:p>
            <a:r>
              <a:rPr lang="en-US" dirty="0" smtClean="0"/>
              <a:t>Appendix </a:t>
            </a:r>
            <a:r>
              <a:rPr lang="en-US" dirty="0"/>
              <a:t>A – Background on USPTO Funding Model </a:t>
            </a:r>
            <a:r>
              <a:rPr lang="en-US" dirty="0" smtClean="0"/>
              <a:t>……………………………………....… 4 </a:t>
            </a:r>
          </a:p>
          <a:p>
            <a:r>
              <a:rPr lang="en-US" dirty="0" smtClean="0"/>
              <a:t>Appendix </a:t>
            </a:r>
            <a:r>
              <a:rPr lang="en-US" dirty="0"/>
              <a:t>B – Background on Fee Setting Methodology and Analyses </a:t>
            </a:r>
            <a:r>
              <a:rPr lang="en-US" dirty="0" smtClean="0"/>
              <a:t>…………..…….6 </a:t>
            </a:r>
          </a:p>
          <a:p>
            <a:r>
              <a:rPr lang="en-US" dirty="0" smtClean="0"/>
              <a:t>Appendix </a:t>
            </a:r>
            <a:r>
              <a:rPr lang="en-US" dirty="0"/>
              <a:t>C – Background on Activity Based Information (ABI) Costing </a:t>
            </a:r>
            <a:r>
              <a:rPr lang="en-US" dirty="0" smtClean="0"/>
              <a:t>						    Methodology </a:t>
            </a:r>
            <a:r>
              <a:rPr lang="en-US" dirty="0"/>
              <a:t>(Unit Cost Calculation</a:t>
            </a:r>
            <a:r>
              <a:rPr lang="en-US" dirty="0" smtClean="0"/>
              <a:t>)……………….……………………..….….18 </a:t>
            </a:r>
          </a:p>
          <a:p>
            <a:r>
              <a:rPr lang="en-US" dirty="0" smtClean="0"/>
              <a:t> Appendix D – Background on Trademark Fees ………………………………..…...……..……..26</a:t>
            </a:r>
          </a:p>
          <a:p>
            <a:r>
              <a:rPr lang="en-US" dirty="0" smtClean="0"/>
              <a:t> </a:t>
            </a:r>
            <a:r>
              <a:rPr lang="en-US" dirty="0"/>
              <a:t>Appendix </a:t>
            </a:r>
            <a:r>
              <a:rPr lang="en-US" dirty="0" smtClean="0"/>
              <a:t>E </a:t>
            </a:r>
            <a:r>
              <a:rPr lang="en-US" dirty="0"/>
              <a:t>– Aggregate Cost Information </a:t>
            </a:r>
            <a:r>
              <a:rPr lang="en-US" dirty="0" smtClean="0"/>
              <a:t>………………………………………………….……..35 </a:t>
            </a:r>
            <a:r>
              <a:rPr lang="en-US" dirty="0"/>
              <a:t> Appendix </a:t>
            </a:r>
            <a:r>
              <a:rPr lang="en-US" dirty="0" smtClean="0"/>
              <a:t>F </a:t>
            </a:r>
            <a:r>
              <a:rPr lang="en-US" dirty="0"/>
              <a:t>– Aggregate Revenue Information </a:t>
            </a:r>
            <a:r>
              <a:rPr lang="en-US" dirty="0" smtClean="0"/>
              <a:t>…………………………………………..………40 </a:t>
            </a:r>
            <a:r>
              <a:rPr lang="en-US" dirty="0"/>
              <a:t> Appendix </a:t>
            </a:r>
            <a:r>
              <a:rPr lang="en-US" dirty="0" smtClean="0"/>
              <a:t>G </a:t>
            </a:r>
            <a:r>
              <a:rPr lang="en-US" dirty="0"/>
              <a:t>– Rationale for Specific Fee Changes </a:t>
            </a:r>
            <a:r>
              <a:rPr lang="en-US" dirty="0" smtClean="0"/>
              <a:t>……………………………………….……..42  </a:t>
            </a:r>
            <a:r>
              <a:rPr lang="en-US" dirty="0"/>
              <a:t>Appendix </a:t>
            </a:r>
            <a:r>
              <a:rPr lang="en-US" dirty="0" smtClean="0"/>
              <a:t>H – Paper vs Electronic Trademark Filings…………………….………..…………...53 </a:t>
            </a:r>
            <a:endParaRPr lang="en-US" dirty="0"/>
          </a:p>
          <a:p>
            <a:r>
              <a:rPr lang="en-US" dirty="0" smtClean="0"/>
              <a:t> </a:t>
            </a:r>
            <a:r>
              <a:rPr lang="en-US" dirty="0"/>
              <a:t>Appendix </a:t>
            </a:r>
            <a:r>
              <a:rPr lang="en-US" dirty="0" smtClean="0"/>
              <a:t>J </a:t>
            </a:r>
            <a:r>
              <a:rPr lang="en-US" dirty="0"/>
              <a:t>– Operating Reserve (Carryover of Fees) </a:t>
            </a:r>
            <a:r>
              <a:rPr lang="en-US" dirty="0" smtClean="0"/>
              <a:t>………………………………….……...55</a:t>
            </a:r>
            <a:endParaRPr lang="en-US" dirty="0"/>
          </a:p>
        </p:txBody>
      </p:sp>
    </p:spTree>
    <p:extLst>
      <p:ext uri="{BB962C8B-B14F-4D97-AF65-F5344CB8AC3E}">
        <p14:creationId xmlns:p14="http://schemas.microsoft.com/office/powerpoint/2010/main" val="2396904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Trademark Application Filings</a:t>
            </a:r>
            <a:endParaRPr lang="en-US" sz="3600" dirty="0"/>
          </a:p>
        </p:txBody>
      </p:sp>
      <p:sp>
        <p:nvSpPr>
          <p:cNvPr id="7" name="Rectangle 2"/>
          <p:cNvSpPr txBox="1">
            <a:spLocks noChangeArrowheads="1"/>
          </p:cNvSpPr>
          <p:nvPr/>
        </p:nvSpPr>
        <p:spPr bwMode="auto">
          <a:xfrm>
            <a:off x="200890" y="1614054"/>
            <a:ext cx="3969327" cy="308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a:spcBef>
                <a:spcPts val="0"/>
              </a:spcBef>
              <a:spcAft>
                <a:spcPts val="0"/>
              </a:spcAft>
              <a:buClrTx/>
              <a:buSzPct val="70000"/>
              <a:buFont typeface="Arial" panose="020B0604020202020204" pitchFamily="34" charset="0"/>
              <a:buChar char="•"/>
            </a:pPr>
            <a:endParaRPr lang="en-US" sz="1600" dirty="0" smtClean="0">
              <a:solidFill>
                <a:schemeClr val="tx1"/>
              </a:solidFill>
            </a:endParaRPr>
          </a:p>
          <a:p>
            <a:pPr>
              <a:spcBef>
                <a:spcPts val="0"/>
              </a:spcBef>
              <a:spcAft>
                <a:spcPts val="0"/>
              </a:spcAft>
              <a:buClrTx/>
              <a:buSzPct val="70000"/>
              <a:buFont typeface="Arial" panose="020B0604020202020204" pitchFamily="34" charset="0"/>
              <a:buChar char="•"/>
            </a:pPr>
            <a:r>
              <a:rPr lang="en-US" sz="1600" dirty="0" smtClean="0">
                <a:solidFill>
                  <a:schemeClr val="tx1"/>
                </a:solidFill>
              </a:rPr>
              <a:t>Application filing fees are the source of more than one-half of trademark fee collections.</a:t>
            </a:r>
          </a:p>
          <a:p>
            <a:pPr>
              <a:spcBef>
                <a:spcPts val="0"/>
              </a:spcBef>
              <a:spcAft>
                <a:spcPts val="0"/>
              </a:spcAft>
              <a:buClrTx/>
              <a:buSzPct val="70000"/>
              <a:buFont typeface="Arial" panose="020B0604020202020204" pitchFamily="34" charset="0"/>
              <a:buChar char="•"/>
            </a:pPr>
            <a:endParaRPr lang="en-US" sz="1600" dirty="0" smtClean="0">
              <a:solidFill>
                <a:schemeClr val="tx1"/>
              </a:solidFill>
            </a:endParaRPr>
          </a:p>
          <a:p>
            <a:pPr>
              <a:spcBef>
                <a:spcPts val="0"/>
              </a:spcBef>
              <a:spcAft>
                <a:spcPts val="0"/>
              </a:spcAft>
              <a:buClrTx/>
              <a:buSzPct val="70000"/>
              <a:buFont typeface="Arial" panose="020B0604020202020204" pitchFamily="34" charset="0"/>
              <a:buChar char="•"/>
            </a:pPr>
            <a:r>
              <a:rPr lang="en-US" sz="1600" dirty="0" smtClean="0">
                <a:solidFill>
                  <a:schemeClr val="tx1"/>
                </a:solidFill>
              </a:rPr>
              <a:t>Filing </a:t>
            </a:r>
            <a:r>
              <a:rPr lang="en-US" sz="1600" dirty="0">
                <a:solidFill>
                  <a:schemeClr val="tx1"/>
                </a:solidFill>
              </a:rPr>
              <a:t>fees </a:t>
            </a:r>
            <a:r>
              <a:rPr lang="en-US" sz="1600" dirty="0" smtClean="0">
                <a:solidFill>
                  <a:schemeClr val="tx1"/>
                </a:solidFill>
              </a:rPr>
              <a:t>are not refunded</a:t>
            </a:r>
            <a:r>
              <a:rPr lang="en-US" sz="1600" dirty="0">
                <a:solidFill>
                  <a:schemeClr val="tx1"/>
                </a:solidFill>
              </a:rPr>
              <a:t>, even if the application is later refused registration on legal grounds. </a:t>
            </a:r>
            <a:endParaRPr lang="en-US" altLang="zh-CN" sz="1600" dirty="0" smtClean="0">
              <a:solidFill>
                <a:schemeClr val="tx1"/>
              </a:solidFill>
              <a:ea typeface="宋体" pitchFamily="2" charset="-122"/>
            </a:endParaRPr>
          </a:p>
          <a:p>
            <a:pPr>
              <a:spcBef>
                <a:spcPts val="0"/>
              </a:spcBef>
              <a:spcAft>
                <a:spcPts val="0"/>
              </a:spcAft>
              <a:buClrTx/>
              <a:buSzPct val="70000"/>
              <a:buFont typeface="Arial" panose="020B0604020202020204" pitchFamily="34" charset="0"/>
              <a:buChar char="•"/>
            </a:pPr>
            <a:endParaRPr lang="en-US" altLang="zh-CN" sz="1600" dirty="0">
              <a:solidFill>
                <a:schemeClr val="tx1"/>
              </a:solidFill>
              <a:ea typeface="宋体" pitchFamily="2" charset="-122"/>
            </a:endParaRPr>
          </a:p>
        </p:txBody>
      </p:sp>
      <p:graphicFrame>
        <p:nvGraphicFramePr>
          <p:cNvPr id="11" name="Chart 10" descr="All Other Trademark Fees $127.7M (47.3%), Application Filings $140M (52.5%)" title="2013"/>
          <p:cNvGraphicFramePr>
            <a:graphicFrameLocks noChangeAspect="1"/>
          </p:cNvGraphicFramePr>
          <p:nvPr>
            <p:extLst>
              <p:ext uri="{D42A27DB-BD31-4B8C-83A1-F6EECF244321}">
                <p14:modId xmlns:p14="http://schemas.microsoft.com/office/powerpoint/2010/main" val="679139445"/>
              </p:ext>
            </p:extLst>
          </p:nvPr>
        </p:nvGraphicFramePr>
        <p:xfrm>
          <a:off x="5391150" y="374381"/>
          <a:ext cx="4332427" cy="2599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descr="All Other Trademark Fees $130.4M (47.3%), Application Filings $145M (52.5%)" title="2014"/>
          <p:cNvGraphicFramePr>
            <a:graphicFrameLocks noChangeAspect="1"/>
          </p:cNvGraphicFramePr>
          <p:nvPr>
            <p:extLst>
              <p:ext uri="{D42A27DB-BD31-4B8C-83A1-F6EECF244321}">
                <p14:modId xmlns:p14="http://schemas.microsoft.com/office/powerpoint/2010/main" val="960611383"/>
              </p:ext>
            </p:extLst>
          </p:nvPr>
        </p:nvGraphicFramePr>
        <p:xfrm>
          <a:off x="3380317" y="1709800"/>
          <a:ext cx="4332427" cy="2599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descr="All Other Trademark Fees $127M (46.8%), Application Filings $144M (53.5%)" title="2015"/>
          <p:cNvGraphicFramePr>
            <a:graphicFrameLocks noChangeAspect="1"/>
          </p:cNvGraphicFramePr>
          <p:nvPr>
            <p:extLst>
              <p:ext uri="{D42A27DB-BD31-4B8C-83A1-F6EECF244321}">
                <p14:modId xmlns:p14="http://schemas.microsoft.com/office/powerpoint/2010/main" val="3020653801"/>
              </p:ext>
            </p:extLst>
          </p:nvPr>
        </p:nvGraphicFramePr>
        <p:xfrm>
          <a:off x="5075343" y="3217544"/>
          <a:ext cx="4332427" cy="2599456"/>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30</a:t>
            </a:fld>
            <a:endParaRPr lang="en-US" dirty="0"/>
          </a:p>
        </p:txBody>
      </p:sp>
    </p:spTree>
    <p:extLst>
      <p:ext uri="{BB962C8B-B14F-4D97-AF65-F5344CB8AC3E}">
        <p14:creationId xmlns:p14="http://schemas.microsoft.com/office/powerpoint/2010/main" val="201284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Maintaining Exclusive Rights</a:t>
            </a:r>
            <a:endParaRPr lang="en-US" sz="3600" dirty="0"/>
          </a:p>
        </p:txBody>
      </p:sp>
      <p:sp>
        <p:nvSpPr>
          <p:cNvPr id="11" name="Content Placeholder 3"/>
          <p:cNvSpPr>
            <a:spLocks noGrp="1"/>
          </p:cNvSpPr>
          <p:nvPr>
            <p:ph idx="1"/>
          </p:nvPr>
        </p:nvSpPr>
        <p:spPr>
          <a:xfrm>
            <a:off x="83127" y="1262080"/>
            <a:ext cx="3574473" cy="2956629"/>
          </a:xfrm>
        </p:spPr>
        <p:txBody>
          <a:bodyPr>
            <a:normAutofit lnSpcReduction="10000"/>
          </a:bodyPr>
          <a:lstStyle/>
          <a:p>
            <a:pPr>
              <a:spcBef>
                <a:spcPts val="0"/>
              </a:spcBef>
              <a:buSzPct val="70000"/>
            </a:pPr>
            <a:endParaRPr lang="en-US" altLang="zh-CN" sz="1600" dirty="0" smtClean="0">
              <a:latin typeface="+mn-lt"/>
              <a:ea typeface="宋体" pitchFamily="2" charset="-122"/>
            </a:endParaRPr>
          </a:p>
          <a:p>
            <a:pPr>
              <a:spcBef>
                <a:spcPts val="0"/>
              </a:spcBef>
              <a:buSzPct val="70000"/>
            </a:pPr>
            <a:r>
              <a:rPr lang="en-US" altLang="zh-CN" sz="1800" dirty="0" smtClean="0">
                <a:latin typeface="+mn-lt"/>
                <a:ea typeface="宋体" pitchFamily="2" charset="-122"/>
              </a:rPr>
              <a:t>Affidavit of use, renewal, and amendment fees make up one-quarter of trademark filing fees.  </a:t>
            </a:r>
          </a:p>
          <a:p>
            <a:pPr>
              <a:spcBef>
                <a:spcPts val="0"/>
              </a:spcBef>
              <a:buSzPct val="70000"/>
            </a:pPr>
            <a:endParaRPr lang="en-US" altLang="zh-CN" sz="1800" dirty="0" smtClean="0">
              <a:latin typeface="+mn-lt"/>
              <a:ea typeface="宋体" pitchFamily="2" charset="-122"/>
            </a:endParaRPr>
          </a:p>
          <a:p>
            <a:pPr>
              <a:spcBef>
                <a:spcPts val="0"/>
              </a:spcBef>
              <a:buSzPct val="70000"/>
            </a:pPr>
            <a:r>
              <a:rPr lang="en-US" altLang="zh-CN" sz="1800" dirty="0" smtClean="0">
                <a:latin typeface="+mn-lt"/>
                <a:ea typeface="宋体" pitchFamily="2" charset="-122"/>
              </a:rPr>
              <a:t>Failure to maintain use and file </a:t>
            </a:r>
            <a:r>
              <a:rPr lang="en-US" altLang="zh-CN" sz="1800" dirty="0">
                <a:latin typeface="+mn-lt"/>
                <a:ea typeface="宋体" pitchFamily="2" charset="-122"/>
              </a:rPr>
              <a:t>these documents </a:t>
            </a:r>
            <a:r>
              <a:rPr lang="en-US" altLang="zh-CN" sz="1800" dirty="0" smtClean="0">
                <a:latin typeface="+mn-lt"/>
                <a:ea typeface="宋体" pitchFamily="2" charset="-122"/>
              </a:rPr>
              <a:t>on a timely basis will </a:t>
            </a:r>
            <a:r>
              <a:rPr lang="en-US" altLang="zh-CN" sz="1800" dirty="0">
                <a:latin typeface="+mn-lt"/>
                <a:ea typeface="宋体" pitchFamily="2" charset="-122"/>
              </a:rPr>
              <a:t>result in the cancellation of </a:t>
            </a:r>
            <a:r>
              <a:rPr lang="en-US" altLang="zh-CN" sz="1800" dirty="0" smtClean="0">
                <a:latin typeface="+mn-lt"/>
                <a:ea typeface="宋体" pitchFamily="2" charset="-122"/>
              </a:rPr>
              <a:t>the registration.</a:t>
            </a:r>
            <a:endParaRPr lang="en-US" altLang="zh-CN" sz="1800" dirty="0">
              <a:latin typeface="+mn-lt"/>
              <a:ea typeface="宋体" pitchFamily="2" charset="-122"/>
            </a:endParaRPr>
          </a:p>
        </p:txBody>
      </p:sp>
      <p:graphicFrame>
        <p:nvGraphicFramePr>
          <p:cNvPr id="7" name="Chart 6" descr="All Other Trademark Fees $195M (74%), Maintaining Exclusive Rights $68.7M (26%)" title="2013"/>
          <p:cNvGraphicFramePr>
            <a:graphicFrameLocks noChangeAspect="1"/>
          </p:cNvGraphicFramePr>
          <p:nvPr>
            <p:extLst>
              <p:ext uri="{D42A27DB-BD31-4B8C-83A1-F6EECF244321}">
                <p14:modId xmlns:p14="http://schemas.microsoft.com/office/powerpoint/2010/main" val="4126085321"/>
              </p:ext>
            </p:extLst>
          </p:nvPr>
        </p:nvGraphicFramePr>
        <p:xfrm>
          <a:off x="4840817" y="311447"/>
          <a:ext cx="4206240" cy="25237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descr="All Other Trademark Fees $206.7M (75%), Maintaining Exclusive Rights $69M (25%)" title="2014"/>
          <p:cNvGraphicFramePr>
            <a:graphicFrameLocks noChangeAspect="1"/>
          </p:cNvGraphicFramePr>
          <p:nvPr>
            <p:extLst>
              <p:ext uri="{D42A27DB-BD31-4B8C-83A1-F6EECF244321}">
                <p14:modId xmlns:p14="http://schemas.microsoft.com/office/powerpoint/2010/main" val="473038930"/>
              </p:ext>
            </p:extLst>
          </p:nvPr>
        </p:nvGraphicFramePr>
        <p:xfrm>
          <a:off x="3168651" y="2030519"/>
          <a:ext cx="4206240" cy="2523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All Other Trademark Fees $208.9M (76.6%), Maintaining Exclusive Rights $23.4M (23.4%)" title="2015"/>
          <p:cNvGraphicFramePr>
            <a:graphicFrameLocks noChangeAspect="1"/>
          </p:cNvGraphicFramePr>
          <p:nvPr>
            <p:extLst>
              <p:ext uri="{D42A27DB-BD31-4B8C-83A1-F6EECF244321}">
                <p14:modId xmlns:p14="http://schemas.microsoft.com/office/powerpoint/2010/main" val="3425584346"/>
              </p:ext>
            </p:extLst>
          </p:nvPr>
        </p:nvGraphicFramePr>
        <p:xfrm>
          <a:off x="5271771" y="3361478"/>
          <a:ext cx="4206240" cy="2523744"/>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31</a:t>
            </a:fld>
            <a:endParaRPr lang="en-US" dirty="0"/>
          </a:p>
        </p:txBody>
      </p:sp>
    </p:spTree>
    <p:extLst>
      <p:ext uri="{BB962C8B-B14F-4D97-AF65-F5344CB8AC3E}">
        <p14:creationId xmlns:p14="http://schemas.microsoft.com/office/powerpoint/2010/main" val="1573220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554"/>
            <a:ext cx="8229600" cy="884058"/>
          </a:xfrm>
        </p:spPr>
        <p:txBody>
          <a:bodyPr>
            <a:normAutofit/>
          </a:bodyPr>
          <a:lstStyle/>
          <a:p>
            <a:r>
              <a:rPr lang="en-US" sz="3600" dirty="0" smtClean="0"/>
              <a:t>Intent to Use Fees</a:t>
            </a:r>
            <a:endParaRPr lang="en-US" sz="3600" dirty="0"/>
          </a:p>
        </p:txBody>
      </p:sp>
      <p:sp>
        <p:nvSpPr>
          <p:cNvPr id="11" name="Content Placeholder 3"/>
          <p:cNvSpPr txBox="1">
            <a:spLocks/>
          </p:cNvSpPr>
          <p:nvPr/>
        </p:nvSpPr>
        <p:spPr bwMode="auto">
          <a:xfrm>
            <a:off x="0" y="990600"/>
            <a:ext cx="4047067" cy="421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a:spcBef>
                <a:spcPts val="0"/>
              </a:spcBef>
              <a:spcAft>
                <a:spcPts val="0"/>
              </a:spcAft>
              <a:buClrTx/>
              <a:buFont typeface="Arial" panose="020B0604020202020204" pitchFamily="34" charset="0"/>
              <a:buChar char="•"/>
            </a:pPr>
            <a:r>
              <a:rPr lang="en-US" sz="1600" dirty="0" smtClean="0">
                <a:solidFill>
                  <a:schemeClr val="tx1"/>
                </a:solidFill>
              </a:rPr>
              <a:t>Applications initially filed and approved based </a:t>
            </a:r>
            <a:r>
              <a:rPr lang="en-US" sz="1600" dirty="0">
                <a:solidFill>
                  <a:schemeClr val="tx1"/>
                </a:solidFill>
              </a:rPr>
              <a:t>upon the applicant's bona fide intention to use the mark in commerce </a:t>
            </a:r>
            <a:r>
              <a:rPr lang="en-US" sz="1600" dirty="0" smtClean="0">
                <a:solidFill>
                  <a:schemeClr val="tx1"/>
                </a:solidFill>
              </a:rPr>
              <a:t>require additional filings to demonstrate use and proceed to registration. </a:t>
            </a:r>
            <a:r>
              <a:rPr lang="en-US" sz="1600" dirty="0">
                <a:solidFill>
                  <a:schemeClr val="tx1"/>
                </a:solidFill>
              </a:rPr>
              <a:t> </a:t>
            </a:r>
          </a:p>
          <a:p>
            <a:pPr>
              <a:spcBef>
                <a:spcPts val="0"/>
              </a:spcBef>
              <a:spcAft>
                <a:spcPts val="0"/>
              </a:spcAft>
              <a:buClrTx/>
              <a:buFont typeface="Arial" panose="020B0604020202020204" pitchFamily="34" charset="0"/>
              <a:buChar char="•"/>
            </a:pPr>
            <a:r>
              <a:rPr lang="en-US" sz="1600" dirty="0">
                <a:solidFill>
                  <a:schemeClr val="tx1"/>
                </a:solidFill>
              </a:rPr>
              <a:t>The applicant </a:t>
            </a:r>
            <a:r>
              <a:rPr lang="en-US" sz="1600" dirty="0" smtClean="0">
                <a:solidFill>
                  <a:schemeClr val="tx1"/>
                </a:solidFill>
              </a:rPr>
              <a:t>may file a statement of use prior to approval for publication or within six </a:t>
            </a:r>
            <a:r>
              <a:rPr lang="en-US" sz="1600" dirty="0">
                <a:solidFill>
                  <a:schemeClr val="tx1"/>
                </a:solidFill>
              </a:rPr>
              <a:t>months from the date of the notice of allowance to either:  (1) Use the mark in commerce and submit a statement of use (SOU) with the applicable fee; or (2) pay a fee to request a six-month extension of time to file a statement of use. </a:t>
            </a:r>
          </a:p>
        </p:txBody>
      </p:sp>
      <p:graphicFrame>
        <p:nvGraphicFramePr>
          <p:cNvPr id="4" name="Chart 3" descr="All Other Trademark Fees $219.7M (83.3%), Intent to Use $44M (16.7%)" title="2013"/>
          <p:cNvGraphicFramePr>
            <a:graphicFrameLocks noChangeAspect="1"/>
          </p:cNvGraphicFramePr>
          <p:nvPr>
            <p:extLst>
              <p:ext uri="{D42A27DB-BD31-4B8C-83A1-F6EECF244321}">
                <p14:modId xmlns:p14="http://schemas.microsoft.com/office/powerpoint/2010/main" val="2236048478"/>
              </p:ext>
            </p:extLst>
          </p:nvPr>
        </p:nvGraphicFramePr>
        <p:xfrm>
          <a:off x="4841663" y="677"/>
          <a:ext cx="4206240" cy="25237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descr="All Other Trademark Fees $232.1M (84%), Intent to Use $43.6M (15.8%)" title="2014"/>
          <p:cNvGraphicFramePr>
            <a:graphicFrameLocks noChangeAspect="1"/>
          </p:cNvGraphicFramePr>
          <p:nvPr>
            <p:extLst>
              <p:ext uri="{D42A27DB-BD31-4B8C-83A1-F6EECF244321}">
                <p14:modId xmlns:p14="http://schemas.microsoft.com/office/powerpoint/2010/main" val="611067743"/>
              </p:ext>
            </p:extLst>
          </p:nvPr>
        </p:nvGraphicFramePr>
        <p:xfrm>
          <a:off x="3337983" y="1708785"/>
          <a:ext cx="4206240" cy="2523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All Other Trademark Fees $227.1M (83.3%), Intent to Use $45.5M (16.7%)" title="2015"/>
          <p:cNvGraphicFramePr>
            <a:graphicFrameLocks noChangeAspect="1"/>
          </p:cNvGraphicFramePr>
          <p:nvPr>
            <p:extLst>
              <p:ext uri="{D42A27DB-BD31-4B8C-83A1-F6EECF244321}">
                <p14:modId xmlns:p14="http://schemas.microsoft.com/office/powerpoint/2010/main" val="3657883962"/>
              </p:ext>
            </p:extLst>
          </p:nvPr>
        </p:nvGraphicFramePr>
        <p:xfrm>
          <a:off x="5151543" y="3344544"/>
          <a:ext cx="4206240" cy="2523744"/>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32</a:t>
            </a:fld>
            <a:endParaRPr lang="en-US" dirty="0"/>
          </a:p>
        </p:txBody>
      </p:sp>
    </p:spTree>
    <p:extLst>
      <p:ext uri="{BB962C8B-B14F-4D97-AF65-F5344CB8AC3E}">
        <p14:creationId xmlns:p14="http://schemas.microsoft.com/office/powerpoint/2010/main" val="3626280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08689"/>
            <a:ext cx="8229600" cy="884058"/>
          </a:xfrm>
        </p:spPr>
        <p:txBody>
          <a:bodyPr>
            <a:noAutofit/>
          </a:bodyPr>
          <a:lstStyle/>
          <a:p>
            <a:r>
              <a:rPr lang="en-US" sz="3600" dirty="0" smtClean="0"/>
              <a:t>Trademark Trial and Appeal Fees</a:t>
            </a:r>
            <a:endParaRPr lang="en-US" sz="3600" dirty="0"/>
          </a:p>
        </p:txBody>
      </p:sp>
      <p:sp>
        <p:nvSpPr>
          <p:cNvPr id="11" name="Content Placeholder 3"/>
          <p:cNvSpPr>
            <a:spLocks noGrp="1"/>
          </p:cNvSpPr>
          <p:nvPr>
            <p:ph idx="1"/>
          </p:nvPr>
        </p:nvSpPr>
        <p:spPr>
          <a:xfrm>
            <a:off x="57728" y="817963"/>
            <a:ext cx="4140200" cy="4800600"/>
          </a:xfrm>
        </p:spPr>
        <p:txBody>
          <a:bodyPr>
            <a:noAutofit/>
          </a:bodyPr>
          <a:lstStyle/>
          <a:p>
            <a:pPr>
              <a:spcBef>
                <a:spcPts val="0"/>
              </a:spcBef>
              <a:buSzPct val="75000"/>
            </a:pPr>
            <a:endParaRPr lang="en-US" sz="1600" dirty="0" smtClean="0"/>
          </a:p>
          <a:p>
            <a:pPr>
              <a:spcBef>
                <a:spcPts val="0"/>
              </a:spcBef>
              <a:buSzPct val="75000"/>
            </a:pPr>
            <a:r>
              <a:rPr lang="en-US" sz="1600" dirty="0" smtClean="0"/>
              <a:t>The Trademark </a:t>
            </a:r>
            <a:r>
              <a:rPr lang="en-US" sz="1600" dirty="0"/>
              <a:t>Trial and Appeal Board (TTAB), </a:t>
            </a:r>
            <a:r>
              <a:rPr lang="en-US" sz="1600" dirty="0" smtClean="0"/>
              <a:t>an </a:t>
            </a:r>
            <a:r>
              <a:rPr lang="en-US" sz="1600" dirty="0"/>
              <a:t>administrative tribunal within the </a:t>
            </a:r>
            <a:r>
              <a:rPr lang="en-US" sz="1600" dirty="0" smtClean="0"/>
              <a:t>USPTO addresses inter and ex parte appeals.</a:t>
            </a:r>
          </a:p>
          <a:p>
            <a:pPr>
              <a:spcBef>
                <a:spcPts val="0"/>
              </a:spcBef>
              <a:buSzPct val="75000"/>
            </a:pPr>
            <a:r>
              <a:rPr lang="en-US" sz="1600" dirty="0" smtClean="0"/>
              <a:t>When an applicant does not agree with the </a:t>
            </a:r>
            <a:r>
              <a:rPr lang="en-US" sz="1600" dirty="0"/>
              <a:t>examining </a:t>
            </a:r>
            <a:r>
              <a:rPr lang="en-US" sz="1600" dirty="0" smtClean="0"/>
              <a:t>attorney’s decision that a mark should not be registered, the applicant may pay a fee and appeal to the TTAB. TTAB’s ruling may overturn or affirm the examining attorney’s decision.</a:t>
            </a:r>
          </a:p>
          <a:p>
            <a:pPr>
              <a:spcBef>
                <a:spcPts val="0"/>
              </a:spcBef>
              <a:buSzPct val="75000"/>
            </a:pPr>
            <a:r>
              <a:rPr lang="en-US" sz="1600" dirty="0"/>
              <a:t>T</a:t>
            </a:r>
            <a:r>
              <a:rPr lang="en-US" sz="1600" dirty="0" smtClean="0"/>
              <a:t>hird </a:t>
            </a:r>
            <a:r>
              <a:rPr lang="en-US" sz="1600" dirty="0"/>
              <a:t>parties may pay a fee and file an opposition before registration of a </a:t>
            </a:r>
            <a:r>
              <a:rPr lang="en-US" sz="1600" dirty="0" smtClean="0"/>
              <a:t>trademark.  In </a:t>
            </a:r>
            <a:r>
              <a:rPr lang="en-US" sz="1600" dirty="0"/>
              <a:t>a similar fashion, trademarks that have been registered may be challenged for cancellation</a:t>
            </a:r>
            <a:r>
              <a:rPr lang="en-US" sz="1600" dirty="0" smtClean="0"/>
              <a:t>.</a:t>
            </a:r>
          </a:p>
        </p:txBody>
      </p:sp>
      <p:graphicFrame>
        <p:nvGraphicFramePr>
          <p:cNvPr id="12" name="Chart 11" descr="All Other Trademark Fees$260.2M (98.7%) , TTAB $3.6M (1.3%)" title="FY2013"/>
          <p:cNvGraphicFramePr>
            <a:graphicFrameLocks/>
          </p:cNvGraphicFramePr>
          <p:nvPr>
            <p:extLst>
              <p:ext uri="{D42A27DB-BD31-4B8C-83A1-F6EECF244321}">
                <p14:modId xmlns:p14="http://schemas.microsoft.com/office/powerpoint/2010/main" val="3767311806"/>
              </p:ext>
            </p:extLst>
          </p:nvPr>
        </p:nvGraphicFramePr>
        <p:xfrm>
          <a:off x="5289551" y="330327"/>
          <a:ext cx="4572000" cy="25237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descr="2014"/>
          <p:cNvGraphicFramePr>
            <a:graphicFrameLocks/>
          </p:cNvGraphicFramePr>
          <p:nvPr>
            <p:extLst>
              <p:ext uri="{D42A27DB-BD31-4B8C-83A1-F6EECF244321}">
                <p14:modId xmlns:p14="http://schemas.microsoft.com/office/powerpoint/2010/main" val="1629366034"/>
              </p:ext>
            </p:extLst>
          </p:nvPr>
        </p:nvGraphicFramePr>
        <p:xfrm>
          <a:off x="3282952" y="1657986"/>
          <a:ext cx="4572000" cy="2523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descr="2015"/>
          <p:cNvGraphicFramePr>
            <a:graphicFrameLocks/>
          </p:cNvGraphicFramePr>
          <p:nvPr>
            <p:extLst>
              <p:ext uri="{D42A27DB-BD31-4B8C-83A1-F6EECF244321}">
                <p14:modId xmlns:p14="http://schemas.microsoft.com/office/powerpoint/2010/main" val="2072849360"/>
              </p:ext>
            </p:extLst>
          </p:nvPr>
        </p:nvGraphicFramePr>
        <p:xfrm>
          <a:off x="5075344" y="3107479"/>
          <a:ext cx="4572000" cy="2523744"/>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33</a:t>
            </a:fld>
            <a:endParaRPr lang="en-US" dirty="0"/>
          </a:p>
        </p:txBody>
      </p:sp>
    </p:spTree>
    <p:extLst>
      <p:ext uri="{BB962C8B-B14F-4D97-AF65-F5344CB8AC3E}">
        <p14:creationId xmlns:p14="http://schemas.microsoft.com/office/powerpoint/2010/main" val="1885373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97"/>
            <a:ext cx="8229600" cy="884058"/>
          </a:xfrm>
        </p:spPr>
        <p:txBody>
          <a:bodyPr>
            <a:normAutofit/>
          </a:bodyPr>
          <a:lstStyle/>
          <a:p>
            <a:r>
              <a:rPr lang="en-US" sz="3600" dirty="0" smtClean="0"/>
              <a:t>Trademark Fee Collections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34</a:t>
            </a:fld>
            <a:endParaRPr lang="en-US" dirty="0"/>
          </a:p>
        </p:txBody>
      </p:sp>
      <p:graphicFrame>
        <p:nvGraphicFramePr>
          <p:cNvPr id="5" name="Chart 4" descr="Monthly Trademark Fees By Category:  August 2013-July 2015"/>
          <p:cNvGraphicFramePr>
            <a:graphicFrameLocks/>
          </p:cNvGraphicFramePr>
          <p:nvPr>
            <p:extLst>
              <p:ext uri="{D42A27DB-BD31-4B8C-83A1-F6EECF244321}">
                <p14:modId xmlns:p14="http://schemas.microsoft.com/office/powerpoint/2010/main" val="2399499627"/>
              </p:ext>
            </p:extLst>
          </p:nvPr>
        </p:nvGraphicFramePr>
        <p:xfrm>
          <a:off x="373379" y="904875"/>
          <a:ext cx="8484871" cy="4425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1209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E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Aggregate Cost Information</a:t>
            </a:r>
            <a:br>
              <a:rPr lang="en-US" dirty="0">
                <a:solidFill>
                  <a:schemeClr val="accent2">
                    <a:lumMod val="75000"/>
                  </a:schemeClr>
                </a:solidFill>
              </a:rPr>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35</a:t>
            </a:fld>
            <a:endParaRPr lang="en-US" dirty="0"/>
          </a:p>
        </p:txBody>
      </p:sp>
      <p:sp>
        <p:nvSpPr>
          <p:cNvPr id="4" name="Rectangle 3"/>
          <p:cNvSpPr/>
          <p:nvPr/>
        </p:nvSpPr>
        <p:spPr>
          <a:xfrm>
            <a:off x="133350" y="727414"/>
            <a:ext cx="8763000" cy="4345805"/>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E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Aggregate Cost Information</a:t>
            </a:r>
          </a:p>
          <a:p>
            <a:pPr algn="ctr"/>
            <a:endParaRPr lang="en-US" sz="4000" b="1" dirty="0">
              <a:solidFill>
                <a:schemeClr val="accent2">
                  <a:lumMod val="75000"/>
                </a:schemeClr>
              </a:solidFill>
            </a:endParaRPr>
          </a:p>
          <a:p>
            <a:pPr algn="ctr"/>
            <a:endParaRPr lang="en-US" sz="1000" dirty="0" smtClean="0"/>
          </a:p>
          <a:p>
            <a:endParaRPr lang="en-US" dirty="0"/>
          </a:p>
          <a:p>
            <a:endParaRPr lang="en-US" dirty="0" smtClean="0"/>
          </a:p>
          <a:p>
            <a:pPr>
              <a:lnSpc>
                <a:spcPct val="80000"/>
              </a:lnSpc>
            </a:pPr>
            <a:r>
              <a:rPr lang="en-US" dirty="0"/>
              <a:t>The information included in this appendix provides additional details related to the </a:t>
            </a:r>
            <a:r>
              <a:rPr lang="en-US" dirty="0" smtClean="0"/>
              <a:t>proposed </a:t>
            </a:r>
            <a:r>
              <a:rPr lang="en-US" dirty="0"/>
              <a:t>fee structure.</a:t>
            </a:r>
          </a:p>
          <a:p>
            <a:pPr>
              <a:lnSpc>
                <a:spcPct val="80000"/>
              </a:lnSpc>
            </a:pPr>
            <a:endParaRPr lang="en-US" dirty="0"/>
          </a:p>
          <a:p>
            <a:pPr>
              <a:lnSpc>
                <a:spcPct val="80000"/>
              </a:lnSpc>
            </a:pPr>
            <a:r>
              <a:rPr lang="en-US" dirty="0"/>
              <a:t>This appendix also outlines the assumptions for </a:t>
            </a:r>
            <a:r>
              <a:rPr lang="en-US" dirty="0" smtClean="0"/>
              <a:t>trademark filing</a:t>
            </a:r>
            <a:r>
              <a:rPr lang="en-US" dirty="0"/>
              <a:t>, workload, production, and performance, which provide the underlying foundation for calculating aggregate cost.</a:t>
            </a:r>
          </a:p>
        </p:txBody>
      </p:sp>
      <p:cxnSp>
        <p:nvCxnSpPr>
          <p:cNvPr id="6" name="Straight Connector 5"/>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392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1" y="273247"/>
            <a:ext cx="8728364" cy="884058"/>
          </a:xfrm>
        </p:spPr>
        <p:txBody>
          <a:bodyPr>
            <a:noAutofit/>
          </a:bodyPr>
          <a:lstStyle/>
          <a:p>
            <a:r>
              <a:rPr lang="en-US" sz="3200" dirty="0" smtClean="0"/>
              <a:t>USPTO 2014 – 2018 Strategic Plan Priorities</a:t>
            </a:r>
            <a:endParaRPr lang="en-US" sz="3200" dirty="0"/>
          </a:p>
        </p:txBody>
      </p:sp>
      <p:sp>
        <p:nvSpPr>
          <p:cNvPr id="4" name="Slide Number Placeholder 3"/>
          <p:cNvSpPr>
            <a:spLocks noGrp="1"/>
          </p:cNvSpPr>
          <p:nvPr>
            <p:ph type="sldNum" sz="quarter" idx="12"/>
          </p:nvPr>
        </p:nvSpPr>
        <p:spPr/>
        <p:txBody>
          <a:bodyPr/>
          <a:lstStyle/>
          <a:p>
            <a:fld id="{92DA454B-C859-4892-B9FA-68B588C9F547}" type="slidenum">
              <a:rPr lang="en-US" smtClean="0"/>
              <a:t>36</a:t>
            </a:fld>
            <a:endParaRPr lang="en-US" dirty="0"/>
          </a:p>
        </p:txBody>
      </p:sp>
      <p:sp>
        <p:nvSpPr>
          <p:cNvPr id="5" name="Content Placeholder 2"/>
          <p:cNvSpPr>
            <a:spLocks noGrp="1"/>
          </p:cNvSpPr>
          <p:nvPr>
            <p:ph idx="1"/>
          </p:nvPr>
        </p:nvSpPr>
        <p:spPr>
          <a:xfrm>
            <a:off x="297872" y="979487"/>
            <a:ext cx="8686801" cy="4525963"/>
          </a:xfrm>
        </p:spPr>
        <p:txBody>
          <a:bodyPr>
            <a:noAutofit/>
          </a:bodyPr>
          <a:lstStyle/>
          <a:p>
            <a:pPr marL="0" indent="0">
              <a:buNone/>
            </a:pPr>
            <a:r>
              <a:rPr lang="en-US" sz="2000" dirty="0" smtClean="0"/>
              <a:t>The USPTO spends trademark fees in support of the following strategic priorities:</a:t>
            </a:r>
          </a:p>
          <a:p>
            <a:pPr marL="285750" indent="-285750">
              <a:buFont typeface="Arial" panose="020B0604020202020204" pitchFamily="34" charset="0"/>
              <a:buChar char="•"/>
            </a:pPr>
            <a:r>
              <a:rPr lang="en-US" sz="2000" dirty="0"/>
              <a:t>Maintain Trademark First Action Pendency on Average between 2.5-3.5 Months with 12.0 Months Final Pendency.</a:t>
            </a:r>
          </a:p>
          <a:p>
            <a:pPr marL="285750" indent="-285750">
              <a:buFont typeface="Arial" panose="020B0604020202020204" pitchFamily="34" charset="0"/>
              <a:buChar char="•"/>
            </a:pPr>
            <a:r>
              <a:rPr lang="en-US" sz="2000" dirty="0"/>
              <a:t>Maintain High Trademark Quality.</a:t>
            </a:r>
          </a:p>
          <a:p>
            <a:pPr marL="285750" indent="-285750">
              <a:buFont typeface="Arial" panose="020B0604020202020204" pitchFamily="34" charset="0"/>
              <a:buChar char="•"/>
            </a:pPr>
            <a:r>
              <a:rPr lang="en-US" sz="2000" dirty="0"/>
              <a:t>Ensure Optimal IT Service Delivery to All Users</a:t>
            </a:r>
            <a:r>
              <a:rPr lang="en-US" sz="2000" dirty="0" smtClean="0"/>
              <a:t>.</a:t>
            </a:r>
          </a:p>
          <a:p>
            <a:pPr marL="285750" indent="-285750">
              <a:buFont typeface="Arial" panose="020B0604020202020204" pitchFamily="34" charset="0"/>
              <a:buChar char="•"/>
            </a:pPr>
            <a:r>
              <a:rPr lang="en-US" sz="2000" dirty="0"/>
              <a:t>Continue and Enhance Stakeholder and Public </a:t>
            </a:r>
            <a:r>
              <a:rPr lang="en-US" sz="2000" dirty="0" smtClean="0"/>
              <a:t>Outreach.</a:t>
            </a:r>
            <a:endParaRPr lang="en-US" sz="2000" dirty="0"/>
          </a:p>
          <a:p>
            <a:pPr marL="285750" indent="-285750">
              <a:buFont typeface="Arial" panose="020B0604020202020204" pitchFamily="34" charset="0"/>
              <a:buChar char="•"/>
            </a:pPr>
            <a:r>
              <a:rPr lang="en-US" sz="2000" dirty="0"/>
              <a:t>Enhance Operations of Trademark Trial and Appeal Board (TTAB). </a:t>
            </a:r>
            <a:endParaRPr lang="en-US" sz="2000" dirty="0" smtClean="0"/>
          </a:p>
          <a:p>
            <a:pPr marL="285750" indent="-285750">
              <a:buFont typeface="Arial" panose="020B0604020202020204" pitchFamily="34" charset="0"/>
              <a:buChar char="•"/>
            </a:pPr>
            <a:r>
              <a:rPr lang="en-US" sz="2000" dirty="0" smtClean="0"/>
              <a:t>Provide domestic and global leadership to Improve Intellectual Property Policy, Protection and Enforcement Worldwide</a:t>
            </a:r>
          </a:p>
          <a:p>
            <a:pPr marL="285750" indent="-285750">
              <a:buFont typeface="Arial" panose="020B0604020202020204" pitchFamily="34" charset="0"/>
              <a:buChar char="•"/>
            </a:pPr>
            <a:r>
              <a:rPr lang="en-US" sz="2000" dirty="0" smtClean="0"/>
              <a:t>Achieve Organizational Excellence</a:t>
            </a:r>
          </a:p>
          <a:p>
            <a:pPr marL="285750" indent="-285750">
              <a:buFont typeface="Arial" panose="020B0604020202020204" pitchFamily="34" charset="0"/>
              <a:buChar char="•"/>
            </a:pPr>
            <a:endParaRPr lang="en-US" sz="800" dirty="0" smtClean="0"/>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1716913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3600" b="1" dirty="0" smtClean="0">
                <a:latin typeface="+mn-lt"/>
              </a:rPr>
              <a:t>Aggregate Cost-Revenue Balance</a:t>
            </a:r>
            <a:endParaRPr lang="en-US" sz="3600" b="1" i="1" dirty="0">
              <a:latin typeface="+mn-lt"/>
            </a:endParaRPr>
          </a:p>
        </p:txBody>
      </p:sp>
      <p:sp>
        <p:nvSpPr>
          <p:cNvPr id="4" name="Content Placeholder 2"/>
          <p:cNvSpPr>
            <a:spLocks noGrp="1"/>
          </p:cNvSpPr>
          <p:nvPr>
            <p:ph idx="1"/>
          </p:nvPr>
        </p:nvSpPr>
        <p:spPr>
          <a:xfrm>
            <a:off x="457198" y="1114599"/>
            <a:ext cx="8229600" cy="4427220"/>
          </a:xfrm>
        </p:spPr>
        <p:txBody>
          <a:bodyPr>
            <a:normAutofit fontScale="92500" lnSpcReduction="10000"/>
          </a:bodyPr>
          <a:lstStyle/>
          <a:p>
            <a:pPr>
              <a:buFont typeface="Arial" panose="020B0604020202020204" pitchFamily="34" charset="0"/>
              <a:buChar char="•"/>
            </a:pPr>
            <a:r>
              <a:rPr lang="en-US" sz="1900" dirty="0" smtClean="0">
                <a:latin typeface="+mn-lt"/>
              </a:rPr>
              <a:t>During </a:t>
            </a:r>
            <a:r>
              <a:rPr lang="en-US" sz="1900" dirty="0">
                <a:latin typeface="+mn-lt"/>
              </a:rPr>
              <a:t>FY 2015, the </a:t>
            </a:r>
            <a:r>
              <a:rPr lang="en-US" sz="1900" dirty="0" smtClean="0">
                <a:latin typeface="+mn-lt"/>
              </a:rPr>
              <a:t>USPTO focused on financial risk management, priorities for spending, revenue estimates and collections, and the size of operating reserves to mitigate financial and operational risk.  This included: </a:t>
            </a:r>
          </a:p>
          <a:p>
            <a:pPr lvl="1">
              <a:buFont typeface="Arial" panose="020B0604020202020204" pitchFamily="34" charset="0"/>
              <a:buChar char="•"/>
            </a:pPr>
            <a:r>
              <a:rPr lang="en-US" sz="1900" dirty="0"/>
              <a:t>Beginning a comprehensive review of all USPTO operating requirements, </a:t>
            </a:r>
          </a:p>
          <a:p>
            <a:pPr lvl="1">
              <a:buFont typeface="Arial" panose="020B0604020202020204" pitchFamily="34" charset="0"/>
              <a:buChar char="•"/>
            </a:pPr>
            <a:r>
              <a:rPr lang="en-US" sz="1900" dirty="0"/>
              <a:t>Initiating </a:t>
            </a:r>
            <a:r>
              <a:rPr lang="en-US" sz="1900" dirty="0" smtClean="0"/>
              <a:t>a </a:t>
            </a:r>
            <a:r>
              <a:rPr lang="en-US" sz="1900" dirty="0"/>
              <a:t>biennial patent </a:t>
            </a:r>
            <a:r>
              <a:rPr lang="en-US" sz="1900" dirty="0" smtClean="0"/>
              <a:t>and trademark fee </a:t>
            </a:r>
            <a:r>
              <a:rPr lang="en-US" sz="1900" dirty="0"/>
              <a:t>review process, and </a:t>
            </a:r>
          </a:p>
          <a:p>
            <a:pPr lvl="1">
              <a:buFont typeface="Arial" panose="020B0604020202020204" pitchFamily="34" charset="0"/>
              <a:buChar char="•"/>
            </a:pPr>
            <a:r>
              <a:rPr lang="en-US" sz="1900" dirty="0"/>
              <a:t>Committing to maintaining a minimal trademark operating reserve of $55 million </a:t>
            </a:r>
            <a:r>
              <a:rPr lang="en-US" sz="1900" i="1" dirty="0"/>
              <a:t>[see Appendix J for details</a:t>
            </a:r>
            <a:r>
              <a:rPr lang="en-US" sz="1900" i="1" dirty="0" smtClean="0"/>
              <a:t>]</a:t>
            </a:r>
            <a:r>
              <a:rPr lang="en-US" sz="1900" dirty="0" smtClean="0"/>
              <a:t>.</a:t>
            </a:r>
            <a:endParaRPr lang="en-US" sz="1900" dirty="0" smtClean="0">
              <a:latin typeface="+mn-lt"/>
            </a:endParaRPr>
          </a:p>
          <a:p>
            <a:pPr>
              <a:buFont typeface="Arial" panose="020B0604020202020204" pitchFamily="34" charset="0"/>
              <a:buChar char="•"/>
            </a:pPr>
            <a:r>
              <a:rPr lang="en-US" sz="1900" dirty="0" smtClean="0">
                <a:latin typeface="+mn-lt"/>
              </a:rPr>
              <a:t>A comprehensive funding review is currently under way and the results will be presented in the FY 2017 President’s Budget.  </a:t>
            </a:r>
          </a:p>
          <a:p>
            <a:pPr>
              <a:buFont typeface="Arial" panose="020B0604020202020204" pitchFamily="34" charset="0"/>
              <a:buChar char="•"/>
            </a:pPr>
            <a:r>
              <a:rPr lang="en-US" sz="1900" dirty="0">
                <a:latin typeface="+mn-lt"/>
              </a:rPr>
              <a:t>The biennial fee review has resulted in the proposed fee schedule addressed in this briefing.  Under this proposed schedule, </a:t>
            </a:r>
            <a:r>
              <a:rPr lang="en-US" sz="1900" dirty="0" smtClean="0">
                <a:latin typeface="+mn-lt"/>
              </a:rPr>
              <a:t>targeted fees would be adjusted, as well as trademark </a:t>
            </a:r>
            <a:r>
              <a:rPr lang="en-US" sz="1900" dirty="0">
                <a:latin typeface="+mn-lt"/>
              </a:rPr>
              <a:t>fee </a:t>
            </a:r>
            <a:r>
              <a:rPr lang="en-US" sz="1900" dirty="0" smtClean="0">
                <a:latin typeface="+mn-lt"/>
              </a:rPr>
              <a:t>revenue </a:t>
            </a:r>
            <a:r>
              <a:rPr lang="en-US" sz="1900" dirty="0">
                <a:latin typeface="+mn-lt"/>
              </a:rPr>
              <a:t>[</a:t>
            </a:r>
            <a:r>
              <a:rPr lang="en-US" sz="1900" i="1" dirty="0">
                <a:latin typeface="+mn-lt"/>
              </a:rPr>
              <a:t>see </a:t>
            </a:r>
            <a:r>
              <a:rPr lang="en-US" sz="1900" i="1" dirty="0"/>
              <a:t>Attachment </a:t>
            </a:r>
            <a:r>
              <a:rPr lang="en-US" sz="1900" i="1" dirty="0" smtClean="0"/>
              <a:t>– Table of Trademark Fee Adjustments and </a:t>
            </a:r>
            <a:r>
              <a:rPr lang="en-US" sz="1900" i="1" dirty="0" smtClean="0">
                <a:latin typeface="+mn-lt"/>
              </a:rPr>
              <a:t>Appendix </a:t>
            </a:r>
            <a:r>
              <a:rPr lang="en-US" sz="1900" i="1" dirty="0">
                <a:latin typeface="+mn-lt"/>
              </a:rPr>
              <a:t>F and </a:t>
            </a:r>
            <a:r>
              <a:rPr lang="en-US" sz="1900" i="1" dirty="0" smtClean="0">
                <a:latin typeface="+mn-lt"/>
              </a:rPr>
              <a:t>for </a:t>
            </a:r>
            <a:r>
              <a:rPr lang="en-US" sz="1900" i="1" dirty="0">
                <a:latin typeface="+mn-lt"/>
              </a:rPr>
              <a:t>details</a:t>
            </a:r>
            <a:r>
              <a:rPr lang="en-US" sz="1900" dirty="0" smtClean="0">
                <a:latin typeface="+mn-lt"/>
              </a:rPr>
              <a:t>].</a:t>
            </a:r>
            <a:endParaRPr lang="en-US" sz="1900" dirty="0">
              <a:latin typeface="+mn-lt"/>
            </a:endParaRPr>
          </a:p>
          <a:p>
            <a:pPr>
              <a:buFont typeface="Arial" panose="020B0604020202020204" pitchFamily="34" charset="0"/>
              <a:buChar char="•"/>
            </a:pPr>
            <a:r>
              <a:rPr lang="en-US" sz="1900" dirty="0">
                <a:latin typeface="+mn-lt"/>
              </a:rPr>
              <a:t>To ensure the USPTO’s core operations </a:t>
            </a:r>
            <a:r>
              <a:rPr lang="en-US" sz="1900" dirty="0" smtClean="0">
                <a:latin typeface="+mn-lt"/>
              </a:rPr>
              <a:t>are able to sustain financial risk, </a:t>
            </a:r>
            <a:r>
              <a:rPr lang="en-US" sz="1900" dirty="0">
                <a:latin typeface="+mn-lt"/>
              </a:rPr>
              <a:t>the USPTO has identified an optimal operating reserve balance </a:t>
            </a:r>
            <a:r>
              <a:rPr lang="en-US" sz="1900" dirty="0" smtClean="0">
                <a:latin typeface="+mn-lt"/>
              </a:rPr>
              <a:t>and </a:t>
            </a:r>
            <a:r>
              <a:rPr lang="en-US" sz="1900" dirty="0">
                <a:latin typeface="+mn-lt"/>
              </a:rPr>
              <a:t>a minimum or lower bound of operating reserve </a:t>
            </a:r>
            <a:r>
              <a:rPr lang="en-US" sz="1900" dirty="0" smtClean="0">
                <a:latin typeface="+mn-lt"/>
              </a:rPr>
              <a:t>balance [</a:t>
            </a:r>
            <a:r>
              <a:rPr lang="en-US" sz="1900" i="1" dirty="0" smtClean="0">
                <a:latin typeface="+mn-lt"/>
              </a:rPr>
              <a:t>see </a:t>
            </a:r>
            <a:r>
              <a:rPr lang="en-US" sz="1900" i="1" dirty="0">
                <a:latin typeface="+mn-lt"/>
              </a:rPr>
              <a:t>Appendix J for details</a:t>
            </a:r>
            <a:r>
              <a:rPr lang="en-US" sz="1900" dirty="0">
                <a:latin typeface="+mn-lt"/>
              </a:rPr>
              <a:t>].</a:t>
            </a:r>
          </a:p>
          <a:p>
            <a:pPr>
              <a:buFont typeface="Arial" panose="020B0604020202020204" pitchFamily="34" charset="0"/>
              <a:buChar char="•"/>
            </a:pPr>
            <a:endParaRPr lang="en-US" sz="1800" dirty="0" smtClean="0">
              <a:latin typeface="+mn-lt"/>
            </a:endParaRPr>
          </a:p>
          <a:p>
            <a:pPr>
              <a:buFont typeface="Arial" panose="020B0604020202020204" pitchFamily="34" charset="0"/>
              <a:buChar char="•"/>
            </a:pPr>
            <a:endParaRPr lang="en-US" sz="1400" dirty="0">
              <a:solidFill>
                <a:srgbClr val="FF0000"/>
              </a:solidFill>
              <a:latin typeface="+mn-lt"/>
            </a:endParaRPr>
          </a:p>
          <a:p>
            <a:pPr lvl="1">
              <a:buFont typeface="Arial" panose="020B0604020202020204" pitchFamily="34" charset="0"/>
              <a:buChar char="•"/>
            </a:pPr>
            <a:endParaRPr lang="en-US" sz="1500" dirty="0">
              <a:latin typeface="+mn-lt"/>
            </a:endParaRPr>
          </a:p>
          <a:p>
            <a:pPr marL="457200" lvl="1" indent="0">
              <a:buNone/>
            </a:pPr>
            <a:endParaRPr lang="en-US" sz="1800" dirty="0"/>
          </a:p>
        </p:txBody>
      </p:sp>
      <p:sp>
        <p:nvSpPr>
          <p:cNvPr id="3" name="Slide Number Placeholder 2"/>
          <p:cNvSpPr>
            <a:spLocks noGrp="1"/>
          </p:cNvSpPr>
          <p:nvPr>
            <p:ph type="sldNum" sz="quarter" idx="12"/>
          </p:nvPr>
        </p:nvSpPr>
        <p:spPr/>
        <p:txBody>
          <a:bodyPr/>
          <a:lstStyle/>
          <a:p>
            <a:fld id="{92DA454B-C859-4892-B9FA-68B588C9F547}" type="slidenum">
              <a:rPr lang="en-US" smtClean="0"/>
              <a:t>37</a:t>
            </a:fld>
            <a:endParaRPr lang="en-US" dirty="0"/>
          </a:p>
        </p:txBody>
      </p:sp>
    </p:spTree>
    <p:extLst>
      <p:ext uri="{BB962C8B-B14F-4D97-AF65-F5344CB8AC3E}">
        <p14:creationId xmlns:p14="http://schemas.microsoft.com/office/powerpoint/2010/main" val="1258695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38</a:t>
            </a:fld>
            <a:endParaRPr lang="en-US" dirty="0">
              <a:solidFill>
                <a:prstClr val="black">
                  <a:tint val="75000"/>
                </a:prstClr>
              </a:solidFill>
            </a:endParaRPr>
          </a:p>
        </p:txBody>
      </p:sp>
      <p:sp>
        <p:nvSpPr>
          <p:cNvPr id="5" name="Title 1"/>
          <p:cNvSpPr>
            <a:spLocks noGrp="1"/>
          </p:cNvSpPr>
          <p:nvPr>
            <p:ph type="title"/>
          </p:nvPr>
        </p:nvSpPr>
        <p:spPr>
          <a:xfrm>
            <a:off x="457199" y="235148"/>
            <a:ext cx="8524875" cy="884058"/>
          </a:xfrm>
        </p:spPr>
        <p:txBody>
          <a:bodyPr>
            <a:noAutofit/>
          </a:bodyPr>
          <a:lstStyle/>
          <a:p>
            <a:r>
              <a:rPr lang="en-US" sz="3600" dirty="0" smtClean="0"/>
              <a:t>Aggregate Cost Distribution	</a:t>
            </a:r>
            <a:endParaRPr lang="en-US" sz="3600" dirty="0"/>
          </a:p>
        </p:txBody>
      </p:sp>
      <p:graphicFrame>
        <p:nvGraphicFramePr>
          <p:cNvPr id="6" name="Chart 5" title="Aggregate Cost Distribution"/>
          <p:cNvGraphicFramePr>
            <a:graphicFrameLocks/>
          </p:cNvGraphicFramePr>
          <p:nvPr>
            <p:extLst>
              <p:ext uri="{D42A27DB-BD31-4B8C-83A1-F6EECF244321}">
                <p14:modId xmlns:p14="http://schemas.microsoft.com/office/powerpoint/2010/main" val="2057430091"/>
              </p:ext>
            </p:extLst>
          </p:nvPr>
        </p:nvGraphicFramePr>
        <p:xfrm>
          <a:off x="76200" y="2798445"/>
          <a:ext cx="5105400" cy="30899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title="Aggregate Cost Distribution"/>
          <p:cNvGraphicFramePr>
            <a:graphicFrameLocks/>
          </p:cNvGraphicFramePr>
          <p:nvPr>
            <p:extLst>
              <p:ext uri="{D42A27DB-BD31-4B8C-83A1-F6EECF244321}">
                <p14:modId xmlns:p14="http://schemas.microsoft.com/office/powerpoint/2010/main" val="3726245780"/>
              </p:ext>
            </p:extLst>
          </p:nvPr>
        </p:nvGraphicFramePr>
        <p:xfrm>
          <a:off x="3457575" y="235148"/>
          <a:ext cx="6343650" cy="4022527"/>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bwMode="auto">
          <a:xfrm flipH="1">
            <a:off x="2238375" y="2619375"/>
            <a:ext cx="1333500" cy="1143000"/>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4762500" y="3124200"/>
            <a:ext cx="1647826" cy="1362075"/>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76200" y="5364718"/>
            <a:ext cx="9067800" cy="246221"/>
          </a:xfrm>
          <a:prstGeom prst="rect">
            <a:avLst/>
          </a:prstGeom>
          <a:noFill/>
        </p:spPr>
        <p:txBody>
          <a:bodyPr wrap="square" rtlCol="0">
            <a:spAutoFit/>
          </a:bodyPr>
          <a:lstStyle/>
          <a:p>
            <a:pPr marL="60325" indent="-60325" fontAlgn="base">
              <a:spcBef>
                <a:spcPct val="50000"/>
              </a:spcBef>
              <a:spcAft>
                <a:spcPct val="0"/>
              </a:spcAft>
            </a:pPr>
            <a:r>
              <a:rPr lang="en-US" sz="1000" baseline="30000" dirty="0"/>
              <a:t>*</a:t>
            </a:r>
            <a:r>
              <a:rPr lang="en-US" sz="1000" dirty="0"/>
              <a:t> MGE includes </a:t>
            </a:r>
            <a:r>
              <a:rPr lang="en-US" sz="1000" dirty="0" smtClean="0"/>
              <a:t>cross-cutting </a:t>
            </a:r>
            <a:r>
              <a:rPr lang="en-US" sz="1000" dirty="0"/>
              <a:t>expenses such as rent, utilities, </a:t>
            </a:r>
            <a:r>
              <a:rPr lang="en-US" sz="1000" dirty="0" smtClean="0"/>
              <a:t>telecommunications</a:t>
            </a:r>
            <a:r>
              <a:rPr lang="en-US" sz="1000" dirty="0"/>
              <a:t>, and lease management.</a:t>
            </a:r>
          </a:p>
        </p:txBody>
      </p:sp>
      <p:sp>
        <p:nvSpPr>
          <p:cNvPr id="17" name="Content Placeholder 2"/>
          <p:cNvSpPr txBox="1">
            <a:spLocks/>
          </p:cNvSpPr>
          <p:nvPr/>
        </p:nvSpPr>
        <p:spPr bwMode="auto">
          <a:xfrm>
            <a:off x="76200" y="872421"/>
            <a:ext cx="3768436" cy="133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buFont typeface="Wingdings" pitchFamily="2" charset="2"/>
              <a:buNone/>
            </a:pPr>
            <a:r>
              <a:rPr lang="en-US" sz="1800" dirty="0" smtClean="0">
                <a:solidFill>
                  <a:schemeClr val="tx1"/>
                </a:solidFill>
              </a:rPr>
              <a:t>A majority </a:t>
            </a:r>
            <a:r>
              <a:rPr lang="en-US" sz="1800" dirty="0">
                <a:solidFill>
                  <a:schemeClr val="tx1"/>
                </a:solidFill>
              </a:rPr>
              <a:t>of the fees used to support the </a:t>
            </a:r>
            <a:r>
              <a:rPr lang="en-US" sz="1800" dirty="0" smtClean="0">
                <a:solidFill>
                  <a:schemeClr val="tx1"/>
                </a:solidFill>
              </a:rPr>
              <a:t>trademark </a:t>
            </a:r>
            <a:r>
              <a:rPr lang="en-US" sz="1800" dirty="0">
                <a:solidFill>
                  <a:schemeClr val="tx1"/>
                </a:solidFill>
              </a:rPr>
              <a:t>operation are spent on activities that directly support </a:t>
            </a:r>
            <a:r>
              <a:rPr lang="en-US" sz="1800" dirty="0" smtClean="0">
                <a:solidFill>
                  <a:schemeClr val="tx1"/>
                </a:solidFill>
              </a:rPr>
              <a:t>trademark </a:t>
            </a:r>
            <a:r>
              <a:rPr lang="en-US" sz="1800" dirty="0">
                <a:solidFill>
                  <a:schemeClr val="tx1"/>
                </a:solidFill>
              </a:rPr>
              <a:t>examination and information </a:t>
            </a:r>
            <a:r>
              <a:rPr lang="en-US" sz="1800" dirty="0" smtClean="0">
                <a:solidFill>
                  <a:schemeClr val="tx1"/>
                </a:solidFill>
              </a:rPr>
              <a:t>technology (trademark information resources and IT infrastructure).</a:t>
            </a:r>
            <a:endParaRPr lang="en-US" sz="1800" dirty="0">
              <a:solidFill>
                <a:schemeClr val="tx1"/>
              </a:solidFill>
            </a:endParaRPr>
          </a:p>
          <a:p>
            <a:endParaRPr lang="en-US" sz="1400" dirty="0" smtClean="0"/>
          </a:p>
        </p:txBody>
      </p:sp>
      <p:sp>
        <p:nvSpPr>
          <p:cNvPr id="18" name="Content Placeholder 2"/>
          <p:cNvSpPr txBox="1">
            <a:spLocks/>
          </p:cNvSpPr>
          <p:nvPr/>
        </p:nvSpPr>
        <p:spPr bwMode="auto">
          <a:xfrm>
            <a:off x="5510213" y="3994150"/>
            <a:ext cx="335669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lgn="ctr">
              <a:buFont typeface="Wingdings" pitchFamily="2" charset="2"/>
              <a:buNone/>
            </a:pPr>
            <a:r>
              <a:rPr lang="en-US" sz="1800" dirty="0">
                <a:solidFill>
                  <a:schemeClr val="tx1"/>
                </a:solidFill>
              </a:rPr>
              <a:t>A</a:t>
            </a:r>
            <a:r>
              <a:rPr lang="en-US" sz="1800" dirty="0" smtClean="0">
                <a:solidFill>
                  <a:schemeClr val="tx1"/>
                </a:solidFill>
              </a:rPr>
              <a:t> percentage of trademark fees are used to support underlying mission support services.</a:t>
            </a:r>
          </a:p>
        </p:txBody>
      </p:sp>
    </p:spTree>
    <p:extLst>
      <p:ext uri="{BB962C8B-B14F-4D97-AF65-F5344CB8AC3E}">
        <p14:creationId xmlns:p14="http://schemas.microsoft.com/office/powerpoint/2010/main" val="4081250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942"/>
            <a:ext cx="8229600" cy="884058"/>
          </a:xfrm>
        </p:spPr>
        <p:txBody>
          <a:bodyPr>
            <a:normAutofit/>
          </a:bodyPr>
          <a:lstStyle/>
          <a:p>
            <a:r>
              <a:rPr lang="en-US" sz="3600" dirty="0" smtClean="0"/>
              <a:t>Breakdown of Aggregate Costs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39</a:t>
            </a:fld>
            <a:endParaRPr lang="en-US" dirty="0"/>
          </a:p>
        </p:txBody>
      </p:sp>
      <p:sp>
        <p:nvSpPr>
          <p:cNvPr id="5" name="TextBox 20"/>
          <p:cNvSpPr txBox="1">
            <a:spLocks noChangeArrowheads="1"/>
          </p:cNvSpPr>
          <p:nvPr/>
        </p:nvSpPr>
        <p:spPr bwMode="auto">
          <a:xfrm>
            <a:off x="208831" y="973356"/>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800" b="1">
                <a:solidFill>
                  <a:srgbClr val="273C56"/>
                </a:solidFill>
                <a:latin typeface="Helvetica" pitchFamily="34" charset="0"/>
              </a:defRPr>
            </a:lvl1pPr>
            <a:lvl2pPr marL="742950" indent="-285750" eaLnBrk="0" hangingPunct="0">
              <a:defRPr sz="2800" b="1">
                <a:solidFill>
                  <a:srgbClr val="273C56"/>
                </a:solidFill>
                <a:latin typeface="Helvetica" pitchFamily="34" charset="0"/>
              </a:defRPr>
            </a:lvl2pPr>
            <a:lvl3pPr marL="1143000" indent="-228600" eaLnBrk="0" hangingPunct="0">
              <a:defRPr sz="2800" b="1">
                <a:solidFill>
                  <a:srgbClr val="273C56"/>
                </a:solidFill>
                <a:latin typeface="Helvetica" pitchFamily="34" charset="0"/>
              </a:defRPr>
            </a:lvl3pPr>
            <a:lvl4pPr marL="1600200" indent="-228600" eaLnBrk="0" hangingPunct="0">
              <a:defRPr sz="2800" b="1">
                <a:solidFill>
                  <a:srgbClr val="273C56"/>
                </a:solidFill>
                <a:latin typeface="Helvetica" pitchFamily="34" charset="0"/>
              </a:defRPr>
            </a:lvl4pPr>
            <a:lvl5pPr marL="2057400" indent="-228600" eaLnBrk="0" hangingPunct="0">
              <a:defRPr sz="2800" b="1">
                <a:solidFill>
                  <a:srgbClr val="273C56"/>
                </a:solidFill>
                <a:latin typeface="Helvetica" pitchFamily="34" charset="0"/>
              </a:defRPr>
            </a:lvl5pPr>
            <a:lvl6pPr marL="2514600" indent="-228600" eaLnBrk="0" fontAlgn="base" hangingPunct="0">
              <a:spcBef>
                <a:spcPct val="20000"/>
              </a:spcBef>
              <a:spcAft>
                <a:spcPct val="0"/>
              </a:spcAft>
              <a:buChar char="•"/>
              <a:defRPr sz="2800" b="1">
                <a:solidFill>
                  <a:srgbClr val="273C56"/>
                </a:solidFill>
                <a:latin typeface="Helvetica" pitchFamily="34" charset="0"/>
              </a:defRPr>
            </a:lvl6pPr>
            <a:lvl7pPr marL="2971800" indent="-228600" eaLnBrk="0" fontAlgn="base" hangingPunct="0">
              <a:spcBef>
                <a:spcPct val="20000"/>
              </a:spcBef>
              <a:spcAft>
                <a:spcPct val="0"/>
              </a:spcAft>
              <a:buChar char="•"/>
              <a:defRPr sz="2800" b="1">
                <a:solidFill>
                  <a:srgbClr val="273C56"/>
                </a:solidFill>
                <a:latin typeface="Helvetica" pitchFamily="34" charset="0"/>
              </a:defRPr>
            </a:lvl7pPr>
            <a:lvl8pPr marL="3429000" indent="-228600" eaLnBrk="0" fontAlgn="base" hangingPunct="0">
              <a:spcBef>
                <a:spcPct val="20000"/>
              </a:spcBef>
              <a:spcAft>
                <a:spcPct val="0"/>
              </a:spcAft>
              <a:buChar char="•"/>
              <a:defRPr sz="2800" b="1">
                <a:solidFill>
                  <a:srgbClr val="273C56"/>
                </a:solidFill>
                <a:latin typeface="Helvetica" pitchFamily="34" charset="0"/>
              </a:defRPr>
            </a:lvl8pPr>
            <a:lvl9pPr marL="3886200" indent="-228600" eaLnBrk="0" fontAlgn="base" hangingPunct="0">
              <a:spcBef>
                <a:spcPct val="20000"/>
              </a:spcBef>
              <a:spcAft>
                <a:spcPct val="0"/>
              </a:spcAft>
              <a:buChar char="•"/>
              <a:defRPr sz="2800" b="1">
                <a:solidFill>
                  <a:srgbClr val="273C56"/>
                </a:solidFill>
                <a:latin typeface="Helvetica" pitchFamily="34" charset="0"/>
              </a:defRPr>
            </a:lvl9pPr>
          </a:lstStyle>
          <a:p>
            <a:pPr marL="0" indent="0" eaLnBrk="1" fontAlgn="base" hangingPunct="1">
              <a:spcAft>
                <a:spcPct val="0"/>
              </a:spcAft>
            </a:pPr>
            <a:r>
              <a:rPr lang="en-US" sz="1800" b="0" dirty="0" smtClean="0">
                <a:solidFill>
                  <a:schemeClr val="tx1"/>
                </a:solidFill>
                <a:latin typeface="+mn-lt"/>
              </a:rPr>
              <a:t>The </a:t>
            </a:r>
            <a:r>
              <a:rPr lang="en-US" sz="1800" b="0" dirty="0">
                <a:solidFill>
                  <a:schemeClr val="tx1"/>
                </a:solidFill>
                <a:latin typeface="+mn-lt"/>
              </a:rPr>
              <a:t>vast majority of USPTO’s </a:t>
            </a:r>
            <a:r>
              <a:rPr lang="en-US" sz="1800" b="0" dirty="0" smtClean="0">
                <a:solidFill>
                  <a:schemeClr val="tx1"/>
                </a:solidFill>
                <a:latin typeface="+mn-lt"/>
              </a:rPr>
              <a:t>spending is for </a:t>
            </a:r>
            <a:r>
              <a:rPr lang="en-US" sz="1800" b="0" dirty="0">
                <a:solidFill>
                  <a:schemeClr val="tx1"/>
                </a:solidFill>
                <a:latin typeface="+mn-lt"/>
              </a:rPr>
              <a:t>items </a:t>
            </a:r>
            <a:r>
              <a:rPr lang="en-US" sz="1800" b="0" dirty="0" smtClean="0">
                <a:solidFill>
                  <a:schemeClr val="tx1"/>
                </a:solidFill>
                <a:latin typeface="+mn-lt"/>
              </a:rPr>
              <a:t>that the Office has </a:t>
            </a:r>
            <a:r>
              <a:rPr lang="en-US" sz="1800" b="0" dirty="0">
                <a:solidFill>
                  <a:schemeClr val="tx1"/>
                </a:solidFill>
                <a:latin typeface="+mn-lt"/>
              </a:rPr>
              <a:t>little discretion in choosing to </a:t>
            </a:r>
            <a:r>
              <a:rPr lang="en-US" sz="1800" b="0" dirty="0" smtClean="0">
                <a:solidFill>
                  <a:schemeClr val="tx1"/>
                </a:solidFill>
                <a:latin typeface="+mn-lt"/>
              </a:rPr>
              <a:t>pay in order to sustain operations.  </a:t>
            </a:r>
            <a:endParaRPr lang="en-US" sz="1800" b="0" dirty="0">
              <a:solidFill>
                <a:schemeClr val="tx1"/>
              </a:solidFill>
              <a:latin typeface="+mn-lt"/>
            </a:endParaRPr>
          </a:p>
        </p:txBody>
      </p:sp>
      <p:graphicFrame>
        <p:nvGraphicFramePr>
          <p:cNvPr id="17" name="Chart 16" title="Breakdown of Aggregate Costs"/>
          <p:cNvGraphicFramePr>
            <a:graphicFrameLocks/>
          </p:cNvGraphicFramePr>
          <p:nvPr>
            <p:extLst>
              <p:ext uri="{D42A27DB-BD31-4B8C-83A1-F6EECF244321}">
                <p14:modId xmlns:p14="http://schemas.microsoft.com/office/powerpoint/2010/main" val="1351946563"/>
              </p:ext>
            </p:extLst>
          </p:nvPr>
        </p:nvGraphicFramePr>
        <p:xfrm>
          <a:off x="3985360" y="1558131"/>
          <a:ext cx="5004435" cy="4325938"/>
        </p:xfrm>
        <a:graphic>
          <a:graphicData uri="http://schemas.openxmlformats.org/drawingml/2006/chart">
            <c:chart xmlns:c="http://schemas.openxmlformats.org/drawingml/2006/chart" xmlns:r="http://schemas.openxmlformats.org/officeDocument/2006/relationships" r:id="rId3"/>
          </a:graphicData>
        </a:graphic>
      </p:graphicFrame>
      <p:sp>
        <p:nvSpPr>
          <p:cNvPr id="18" name="Left Brace 17"/>
          <p:cNvSpPr/>
          <p:nvPr/>
        </p:nvSpPr>
        <p:spPr>
          <a:xfrm rot="4416743">
            <a:off x="6241763" y="1579667"/>
            <a:ext cx="468304" cy="92032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aphicFrame>
        <p:nvGraphicFramePr>
          <p:cNvPr id="19" name="Object 18" descr="High and Low Discretion Items"/>
          <p:cNvGraphicFramePr>
            <a:graphicFrameLocks noChangeAspect="1"/>
          </p:cNvGraphicFramePr>
          <p:nvPr>
            <p:extLst>
              <p:ext uri="{D42A27DB-BD31-4B8C-83A1-F6EECF244321}">
                <p14:modId xmlns:p14="http://schemas.microsoft.com/office/powerpoint/2010/main" val="968594589"/>
              </p:ext>
            </p:extLst>
          </p:nvPr>
        </p:nvGraphicFramePr>
        <p:xfrm>
          <a:off x="1043723" y="2004904"/>
          <a:ext cx="3615538" cy="1976546"/>
        </p:xfrm>
        <a:graphic>
          <a:graphicData uri="http://schemas.openxmlformats.org/presentationml/2006/ole">
            <mc:AlternateContent xmlns:mc="http://schemas.openxmlformats.org/markup-compatibility/2006">
              <mc:Choice xmlns:v="urn:schemas-microsoft-com:vml" Requires="v">
                <p:oleObj spid="_x0000_s1288" name="Worksheet" r:id="rId5" imgW="2941424" imgH="1607904" progId="Excel.Sheet.12">
                  <p:embed/>
                </p:oleObj>
              </mc:Choice>
              <mc:Fallback>
                <p:oleObj name="Worksheet" r:id="rId5" imgW="2941424" imgH="1607904" progId="Excel.Sheet.12">
                  <p:embed/>
                  <p:pic>
                    <p:nvPicPr>
                      <p:cNvPr id="0" name=""/>
                      <p:cNvPicPr/>
                      <p:nvPr/>
                    </p:nvPicPr>
                    <p:blipFill>
                      <a:blip r:embed="rId6"/>
                      <a:stretch>
                        <a:fillRect/>
                      </a:stretch>
                    </p:blipFill>
                    <p:spPr>
                      <a:xfrm>
                        <a:off x="1043723" y="2004904"/>
                        <a:ext cx="3615538" cy="1976546"/>
                      </a:xfrm>
                      <a:prstGeom prst="rect">
                        <a:avLst/>
                      </a:prstGeom>
                    </p:spPr>
                  </p:pic>
                </p:oleObj>
              </mc:Fallback>
            </mc:AlternateContent>
          </a:graphicData>
        </a:graphic>
      </p:graphicFrame>
      <p:graphicFrame>
        <p:nvGraphicFramePr>
          <p:cNvPr id="20" name="Chart 19" title="High and Low Discretion Items"/>
          <p:cNvGraphicFramePr>
            <a:graphicFrameLocks/>
          </p:cNvGraphicFramePr>
          <p:nvPr>
            <p:extLst>
              <p:ext uri="{D42A27DB-BD31-4B8C-83A1-F6EECF244321}">
                <p14:modId xmlns:p14="http://schemas.microsoft.com/office/powerpoint/2010/main" val="1859782465"/>
              </p:ext>
            </p:extLst>
          </p:nvPr>
        </p:nvGraphicFramePr>
        <p:xfrm>
          <a:off x="771525" y="1705164"/>
          <a:ext cx="5396884" cy="3523007"/>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p:cNvSpPr txBox="1"/>
          <p:nvPr/>
        </p:nvSpPr>
        <p:spPr>
          <a:xfrm>
            <a:off x="5635819" y="1566665"/>
            <a:ext cx="2555681" cy="276999"/>
          </a:xfrm>
          <a:prstGeom prst="rect">
            <a:avLst/>
          </a:prstGeom>
          <a:noFill/>
        </p:spPr>
        <p:txBody>
          <a:bodyPr wrap="square" rtlCol="0">
            <a:spAutoFit/>
          </a:bodyPr>
          <a:lstStyle/>
          <a:p>
            <a:r>
              <a:rPr lang="en-US" sz="1200" dirty="0" smtClean="0"/>
              <a:t>Higher discretion items, 9%</a:t>
            </a:r>
            <a:endParaRPr lang="en-US" sz="1200" dirty="0"/>
          </a:p>
        </p:txBody>
      </p:sp>
    </p:spTree>
    <p:extLst>
      <p:ext uri="{BB962C8B-B14F-4D97-AF65-F5344CB8AC3E}">
        <p14:creationId xmlns:p14="http://schemas.microsoft.com/office/powerpoint/2010/main" val="11287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p:cNvSpPr>
            <a:spLocks noGrp="1"/>
          </p:cNvSpPr>
          <p:nvPr>
            <p:ph type="title"/>
          </p:nvPr>
        </p:nvSpPr>
        <p:spPr/>
        <p:txBody>
          <a:bodyPr>
            <a:normAutofit fontScale="90000"/>
          </a:bodyPr>
          <a:lstStyle/>
          <a:p>
            <a:r>
              <a:rPr lang="en-US" dirty="0">
                <a:solidFill>
                  <a:schemeClr val="accent2">
                    <a:lumMod val="75000"/>
                  </a:schemeClr>
                </a:solidFill>
              </a:rPr>
              <a:t>Appendix A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Background on USPTO </a:t>
            </a:r>
            <a:br>
              <a:rPr lang="en-US" dirty="0">
                <a:solidFill>
                  <a:schemeClr val="accent2">
                    <a:lumMod val="75000"/>
                  </a:schemeClr>
                </a:solidFill>
              </a:rPr>
            </a:br>
            <a:r>
              <a:rPr lang="en-US" dirty="0">
                <a:solidFill>
                  <a:schemeClr val="accent2">
                    <a:lumMod val="75000"/>
                  </a:schemeClr>
                </a:solidFill>
              </a:rPr>
              <a:t>Funding Model </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4</a:t>
            </a:fld>
            <a:endParaRPr lang="en-US" dirty="0"/>
          </a:p>
        </p:txBody>
      </p:sp>
      <p:sp>
        <p:nvSpPr>
          <p:cNvPr id="4" name="Rectangle 3" title="Appendix A"/>
          <p:cNvSpPr/>
          <p:nvPr/>
        </p:nvSpPr>
        <p:spPr>
          <a:xfrm>
            <a:off x="133350" y="727414"/>
            <a:ext cx="8763000" cy="3693319"/>
          </a:xfrm>
          <a:prstGeom prst="rect">
            <a:avLst/>
          </a:prstGeom>
        </p:spPr>
        <p:txBody>
          <a:bodyPr wrap="square">
            <a:spAutoFit/>
          </a:bodyPr>
          <a:lstStyle/>
          <a:p>
            <a:pPr algn="ctr"/>
            <a:r>
              <a:rPr lang="en-US" sz="4000" b="1" dirty="0">
                <a:solidFill>
                  <a:schemeClr val="accent2">
                    <a:lumMod val="75000"/>
                  </a:schemeClr>
                </a:solidFill>
              </a:rPr>
              <a:t>Appendix A </a:t>
            </a:r>
            <a:endParaRPr lang="en-US" sz="4000" b="1" dirty="0" smtClean="0">
              <a:solidFill>
                <a:schemeClr val="accent2">
                  <a:lumMod val="75000"/>
                </a:schemeClr>
              </a:solidFill>
            </a:endParaRP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Background </a:t>
            </a:r>
            <a:r>
              <a:rPr lang="en-US" sz="4000" b="1" dirty="0">
                <a:solidFill>
                  <a:schemeClr val="accent2">
                    <a:lumMod val="75000"/>
                  </a:schemeClr>
                </a:solidFill>
              </a:rPr>
              <a:t>on USPTO </a:t>
            </a:r>
            <a:endParaRPr lang="en-US" sz="4000" b="1" dirty="0" smtClean="0">
              <a:solidFill>
                <a:schemeClr val="accent2">
                  <a:lumMod val="75000"/>
                </a:schemeClr>
              </a:solidFill>
            </a:endParaRPr>
          </a:p>
          <a:p>
            <a:pPr algn="ctr"/>
            <a:r>
              <a:rPr lang="en-US" sz="4000" b="1" dirty="0" smtClean="0">
                <a:solidFill>
                  <a:schemeClr val="accent2">
                    <a:lumMod val="75000"/>
                  </a:schemeClr>
                </a:solidFill>
              </a:rPr>
              <a:t>Funding </a:t>
            </a:r>
            <a:r>
              <a:rPr lang="en-US" sz="4000" b="1" dirty="0">
                <a:solidFill>
                  <a:schemeClr val="accent2">
                    <a:lumMod val="75000"/>
                  </a:schemeClr>
                </a:solidFill>
              </a:rPr>
              <a:t>Model </a:t>
            </a:r>
            <a:endParaRPr lang="en-US" dirty="0" smtClean="0"/>
          </a:p>
          <a:p>
            <a:endParaRPr lang="en-US" dirty="0"/>
          </a:p>
          <a:p>
            <a:endParaRPr lang="en-US" dirty="0" smtClean="0"/>
          </a:p>
          <a:p>
            <a:r>
              <a:rPr lang="en-US" dirty="0" smtClean="0"/>
              <a:t>The </a:t>
            </a:r>
            <a:r>
              <a:rPr lang="en-US" dirty="0"/>
              <a:t>information included in this appendix provides more details on the manner in which the </a:t>
            </a:r>
            <a:r>
              <a:rPr lang="en-US" dirty="0" smtClean="0"/>
              <a:t>USPTO plans and estimates fee collections that </a:t>
            </a:r>
            <a:r>
              <a:rPr lang="en-US" dirty="0"/>
              <a:t>fund operations and the relationship between fees, costs, application filings, and </a:t>
            </a:r>
            <a:r>
              <a:rPr lang="en-US" dirty="0" smtClean="0"/>
              <a:t>workloads.</a:t>
            </a:r>
            <a:endParaRPr lang="en-US" dirty="0"/>
          </a:p>
        </p:txBody>
      </p:sp>
      <p:cxnSp>
        <p:nvCxnSpPr>
          <p:cNvPr id="6" name="Straight Connector 5"/>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36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F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Aggregate Revenue Information</a:t>
            </a:r>
            <a:br>
              <a:rPr lang="en-US" dirty="0">
                <a:solidFill>
                  <a:schemeClr val="accent2">
                    <a:lumMod val="75000"/>
                  </a:schemeClr>
                </a:solidFill>
              </a:rPr>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40</a:t>
            </a:fld>
            <a:endParaRPr lang="en-US" dirty="0"/>
          </a:p>
        </p:txBody>
      </p:sp>
      <p:sp>
        <p:nvSpPr>
          <p:cNvPr id="4" name="Rectangle 3"/>
          <p:cNvSpPr/>
          <p:nvPr/>
        </p:nvSpPr>
        <p:spPr>
          <a:xfrm>
            <a:off x="133350" y="727414"/>
            <a:ext cx="8763000" cy="3902607"/>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F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Aggregate Revenue Information</a:t>
            </a:r>
          </a:p>
          <a:p>
            <a:pPr algn="ctr"/>
            <a:endParaRPr lang="en-US" sz="4000" b="1" dirty="0">
              <a:solidFill>
                <a:schemeClr val="accent2">
                  <a:lumMod val="75000"/>
                </a:schemeClr>
              </a:solidFill>
            </a:endParaRPr>
          </a:p>
          <a:p>
            <a:pPr algn="ctr"/>
            <a:endParaRPr lang="en-US" sz="1000" dirty="0" smtClean="0"/>
          </a:p>
          <a:p>
            <a:endParaRPr lang="en-US" dirty="0"/>
          </a:p>
          <a:p>
            <a:endParaRPr lang="en-US" dirty="0" smtClean="0"/>
          </a:p>
          <a:p>
            <a:pPr>
              <a:lnSpc>
                <a:spcPct val="80000"/>
              </a:lnSpc>
            </a:pPr>
            <a:r>
              <a:rPr lang="en-US" dirty="0"/>
              <a:t>The information included in this appendix provides an overview of the methodology used to forecast aggregate revenue.</a:t>
            </a:r>
          </a:p>
          <a:p>
            <a:pPr>
              <a:lnSpc>
                <a:spcPct val="80000"/>
              </a:lnSpc>
            </a:pPr>
            <a:endParaRPr lang="en-US" dirty="0"/>
          </a:p>
          <a:p>
            <a:pPr>
              <a:lnSpc>
                <a:spcPct val="80000"/>
              </a:lnSpc>
            </a:pPr>
            <a:endParaRPr lang="en-US" dirty="0"/>
          </a:p>
        </p:txBody>
      </p:sp>
      <p:cxnSp>
        <p:nvCxnSpPr>
          <p:cNvPr id="6" name="Straight Connector 5"/>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70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378022"/>
            <a:ext cx="8858250" cy="884058"/>
          </a:xfrm>
        </p:spPr>
        <p:txBody>
          <a:bodyPr>
            <a:noAutofit/>
          </a:bodyPr>
          <a:lstStyle/>
          <a:p>
            <a:r>
              <a:rPr lang="en-US" sz="3600" dirty="0" smtClean="0"/>
              <a:t>Fee Collection Forecasting Components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41</a:t>
            </a:fld>
            <a:endParaRPr lang="en-US" dirty="0"/>
          </a:p>
        </p:txBody>
      </p:sp>
      <p:sp>
        <p:nvSpPr>
          <p:cNvPr id="5" name="Rectangle 3"/>
          <p:cNvSpPr>
            <a:spLocks noGrp="1" noChangeArrowheads="1"/>
          </p:cNvSpPr>
          <p:nvPr>
            <p:ph sz="half" idx="4294967295"/>
          </p:nvPr>
        </p:nvSpPr>
        <p:spPr>
          <a:xfrm>
            <a:off x="342900" y="1190625"/>
            <a:ext cx="8153400" cy="4343400"/>
          </a:xfrm>
          <a:prstGeom prst="rect">
            <a:avLst/>
          </a:prstGeom>
          <a:noFill/>
          <a:ln/>
        </p:spPr>
        <p:txBody>
          <a:bodyPr>
            <a:normAutofit/>
          </a:bodyPr>
          <a:lstStyle/>
          <a:p>
            <a:pPr marL="0" indent="0">
              <a:buNone/>
            </a:pPr>
            <a:r>
              <a:rPr lang="en-US" sz="1800" dirty="0"/>
              <a:t>When forecasting fees to </a:t>
            </a:r>
            <a:r>
              <a:rPr lang="en-US" sz="1800" dirty="0" smtClean="0"/>
              <a:t>calculate aggregate revenue, the USPTO considers many factors, such as:</a:t>
            </a:r>
            <a:endParaRPr lang="en-US" sz="1800" dirty="0"/>
          </a:p>
          <a:p>
            <a:pPr lvl="1">
              <a:buFont typeface="Arial" panose="020B0604020202020204" pitchFamily="34" charset="0"/>
              <a:buChar char="•"/>
            </a:pPr>
            <a:r>
              <a:rPr lang="en-US" sz="1800" dirty="0" smtClean="0"/>
              <a:t>The global </a:t>
            </a:r>
            <a:r>
              <a:rPr lang="en-US" sz="1800" dirty="0"/>
              <a:t>and </a:t>
            </a:r>
            <a:r>
              <a:rPr lang="en-US" sz="1800" dirty="0" smtClean="0"/>
              <a:t>national economic outlook, by analyzing </a:t>
            </a:r>
            <a:r>
              <a:rPr lang="en-US" sz="1800" dirty="0"/>
              <a:t>forecasts of Gross Domestic Product </a:t>
            </a:r>
            <a:r>
              <a:rPr lang="en-US" sz="1800" dirty="0" smtClean="0"/>
              <a:t>(GDP), research and development (R&amp;D), consumer price index (CPI), and venture capital </a:t>
            </a:r>
            <a:r>
              <a:rPr lang="en-US" sz="1800" dirty="0"/>
              <a:t>investments as indicators of future applicant </a:t>
            </a:r>
            <a:r>
              <a:rPr lang="en-US" sz="1800" dirty="0" smtClean="0"/>
              <a:t>demand;</a:t>
            </a:r>
          </a:p>
          <a:p>
            <a:pPr lvl="1">
              <a:buFont typeface="Arial" panose="020B0604020202020204" pitchFamily="34" charset="0"/>
              <a:buChar char="•"/>
            </a:pPr>
            <a:r>
              <a:rPr lang="en-US" sz="1800" dirty="0" smtClean="0"/>
              <a:t>The </a:t>
            </a:r>
            <a:r>
              <a:rPr lang="en-US" sz="1800" dirty="0"/>
              <a:t>future of the IP environment, by examining legislative, regulatory and judicial actions/changes and procedural/process improvements that may affect demand for IP rights.  This includes strategic initiatives, management of resources, and fee rate adjustments;</a:t>
            </a:r>
          </a:p>
          <a:p>
            <a:pPr lvl="1">
              <a:buFont typeface="Arial" panose="020B0604020202020204" pitchFamily="34" charset="0"/>
              <a:buChar char="•"/>
            </a:pPr>
            <a:r>
              <a:rPr lang="en-US" sz="1800" dirty="0" smtClean="0"/>
              <a:t>The Office’s historical experience by analyzing events </a:t>
            </a:r>
            <a:r>
              <a:rPr lang="en-US" sz="1800" dirty="0"/>
              <a:t>and trends to help predict future demand for IP and applicant </a:t>
            </a:r>
            <a:r>
              <a:rPr lang="en-US" sz="1800" dirty="0" smtClean="0"/>
              <a:t>behavior; and</a:t>
            </a:r>
          </a:p>
          <a:p>
            <a:pPr lvl="1">
              <a:buFont typeface="Arial" panose="020B0604020202020204" pitchFamily="34" charset="0"/>
              <a:buChar char="•"/>
            </a:pPr>
            <a:r>
              <a:rPr lang="en-US" sz="1800" dirty="0"/>
              <a:t>Stakeholder </a:t>
            </a:r>
            <a:r>
              <a:rPr lang="en-US" sz="1800" dirty="0" smtClean="0"/>
              <a:t>input.</a:t>
            </a:r>
            <a:endParaRPr lang="en-US" sz="1800" dirty="0"/>
          </a:p>
        </p:txBody>
      </p:sp>
    </p:spTree>
    <p:extLst>
      <p:ext uri="{BB962C8B-B14F-4D97-AF65-F5344CB8AC3E}">
        <p14:creationId xmlns:p14="http://schemas.microsoft.com/office/powerpoint/2010/main" val="483869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G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Rationale for Specific Fee Changes</a:t>
            </a:r>
            <a:br>
              <a:rPr lang="en-US" dirty="0">
                <a:solidFill>
                  <a:schemeClr val="accent2">
                    <a:lumMod val="75000"/>
                  </a:schemeClr>
                </a:solidFill>
              </a:rPr>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42</a:t>
            </a:fld>
            <a:endParaRPr lang="en-US" dirty="0"/>
          </a:p>
        </p:txBody>
      </p:sp>
      <p:sp>
        <p:nvSpPr>
          <p:cNvPr id="4" name="Rectangle 3"/>
          <p:cNvSpPr/>
          <p:nvPr/>
        </p:nvSpPr>
        <p:spPr>
          <a:xfrm>
            <a:off x="133350" y="727414"/>
            <a:ext cx="8763000" cy="3459409"/>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G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Rationale for Specific Fee Changes</a:t>
            </a:r>
          </a:p>
          <a:p>
            <a:pPr algn="ctr"/>
            <a:endParaRPr lang="en-US" sz="1000" dirty="0" smtClean="0"/>
          </a:p>
          <a:p>
            <a:pPr algn="ctr"/>
            <a:endParaRPr lang="en-US" sz="1000" dirty="0"/>
          </a:p>
          <a:p>
            <a:pPr algn="ctr"/>
            <a:endParaRPr lang="en-US" sz="1000" dirty="0" smtClean="0"/>
          </a:p>
          <a:p>
            <a:pPr algn="ctr"/>
            <a:endParaRPr lang="en-US" sz="1000" dirty="0"/>
          </a:p>
          <a:p>
            <a:pPr algn="ctr"/>
            <a:endParaRPr lang="en-US" sz="1000" dirty="0" smtClean="0"/>
          </a:p>
          <a:p>
            <a:endParaRPr lang="en-US" dirty="0"/>
          </a:p>
          <a:p>
            <a:endParaRPr lang="en-US" dirty="0" smtClean="0"/>
          </a:p>
          <a:p>
            <a:pPr>
              <a:lnSpc>
                <a:spcPct val="80000"/>
              </a:lnSpc>
            </a:pPr>
            <a:r>
              <a:rPr lang="en-US" dirty="0"/>
              <a:t>The information included in this appendix outlines the rationale for the </a:t>
            </a:r>
            <a:r>
              <a:rPr lang="en-US" dirty="0" smtClean="0"/>
              <a:t>trademark fee </a:t>
            </a:r>
            <a:r>
              <a:rPr lang="en-US" dirty="0"/>
              <a:t>changes.</a:t>
            </a:r>
          </a:p>
        </p:txBody>
      </p:sp>
      <p:cxnSp>
        <p:nvCxnSpPr>
          <p:cNvPr id="6" name="Straight Connector 5"/>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869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3600" b="1" dirty="0" smtClean="0">
                <a:latin typeface="+mn-lt"/>
              </a:rPr>
              <a:t>Investing in the Future</a:t>
            </a:r>
            <a:endParaRPr lang="en-US" sz="3600" b="1" i="1" dirty="0">
              <a:latin typeface="+mn-lt"/>
            </a:endParaRPr>
          </a:p>
        </p:txBody>
      </p:sp>
      <p:sp>
        <p:nvSpPr>
          <p:cNvPr id="4" name="Content Placeholder 2"/>
          <p:cNvSpPr>
            <a:spLocks noGrp="1"/>
          </p:cNvSpPr>
          <p:nvPr>
            <p:ph idx="1"/>
          </p:nvPr>
        </p:nvSpPr>
        <p:spPr>
          <a:xfrm>
            <a:off x="457198" y="1267376"/>
            <a:ext cx="8229600" cy="4025264"/>
          </a:xfrm>
        </p:spPr>
        <p:txBody>
          <a:bodyPr>
            <a:normAutofit fontScale="47500" lnSpcReduction="20000"/>
          </a:bodyPr>
          <a:lstStyle/>
          <a:p>
            <a:pPr marL="0" indent="0">
              <a:buNone/>
            </a:pPr>
            <a:r>
              <a:rPr lang="en-US" sz="3300" dirty="0">
                <a:latin typeface="Segoe UI" panose="020B0502040204020203" pitchFamily="34" charset="0"/>
                <a:ea typeface="Segoe UI" panose="020B0502040204020203" pitchFamily="34" charset="0"/>
                <a:cs typeface="Segoe UI" panose="020B0502040204020203" pitchFamily="34" charset="0"/>
              </a:rPr>
              <a:t>A</a:t>
            </a:r>
            <a:r>
              <a:rPr lang="en-US" sz="3300" dirty="0" smtClean="0">
                <a:latin typeface="Segoe UI" panose="020B0502040204020203" pitchFamily="34" charset="0"/>
                <a:ea typeface="Segoe UI" panose="020B0502040204020203" pitchFamily="34" charset="0"/>
                <a:cs typeface="Segoe UI" panose="020B0502040204020203" pitchFamily="34" charset="0"/>
              </a:rPr>
              <a:t>djusting the trademark fee schedule allows the Agency to implement the trademark-related strategic goals and objectives as documented in the </a:t>
            </a:r>
            <a:r>
              <a:rPr lang="en-US" sz="3300" i="1" dirty="0" smtClean="0">
                <a:latin typeface="Segoe UI" panose="020B0502040204020203" pitchFamily="34" charset="0"/>
                <a:ea typeface="Segoe UI" panose="020B0502040204020203" pitchFamily="34" charset="0"/>
                <a:cs typeface="Segoe UI" panose="020B0502040204020203" pitchFamily="34" charset="0"/>
              </a:rPr>
              <a:t>USPTO 2014 </a:t>
            </a:r>
            <a:r>
              <a:rPr lang="en-US" sz="3300" i="1" dirty="0">
                <a:latin typeface="Segoe UI" panose="020B0502040204020203" pitchFamily="34" charset="0"/>
                <a:ea typeface="Segoe UI" panose="020B0502040204020203" pitchFamily="34" charset="0"/>
                <a:cs typeface="Segoe UI" panose="020B0502040204020203" pitchFamily="34" charset="0"/>
              </a:rPr>
              <a:t>– </a:t>
            </a:r>
            <a:r>
              <a:rPr lang="en-US" sz="3300" i="1" dirty="0" smtClean="0">
                <a:latin typeface="Segoe UI" panose="020B0502040204020203" pitchFamily="34" charset="0"/>
                <a:ea typeface="Segoe UI" panose="020B0502040204020203" pitchFamily="34" charset="0"/>
                <a:cs typeface="Segoe UI" panose="020B0502040204020203" pitchFamily="34" charset="0"/>
              </a:rPr>
              <a:t>2018 </a:t>
            </a:r>
            <a:r>
              <a:rPr lang="en-US" sz="3300" i="1" dirty="0">
                <a:latin typeface="Segoe UI" panose="020B0502040204020203" pitchFamily="34" charset="0"/>
                <a:ea typeface="Segoe UI" panose="020B0502040204020203" pitchFamily="34" charset="0"/>
                <a:cs typeface="Segoe UI" panose="020B0502040204020203" pitchFamily="34" charset="0"/>
              </a:rPr>
              <a:t>Strategic </a:t>
            </a:r>
            <a:r>
              <a:rPr lang="en-US" sz="3300" i="1" dirty="0" smtClean="0">
                <a:latin typeface="Segoe UI" panose="020B0502040204020203" pitchFamily="34" charset="0"/>
                <a:ea typeface="Segoe UI" panose="020B0502040204020203" pitchFamily="34" charset="0"/>
                <a:cs typeface="Segoe UI" panose="020B0502040204020203" pitchFamily="34" charset="0"/>
              </a:rPr>
              <a:t>Plan</a:t>
            </a:r>
            <a:r>
              <a:rPr lang="en-US" sz="3300" dirty="0" smtClean="0">
                <a:latin typeface="Segoe UI" panose="020B0502040204020203" pitchFamily="34" charset="0"/>
                <a:ea typeface="Segoe UI" panose="020B0502040204020203" pitchFamily="34" charset="0"/>
                <a:cs typeface="Segoe UI" panose="020B0502040204020203" pitchFamily="34" charset="0"/>
              </a:rPr>
              <a:t>.  </a:t>
            </a:r>
            <a:r>
              <a:rPr lang="en-US" sz="3300" dirty="0">
                <a:latin typeface="Segoe UI" panose="020B0502040204020203" pitchFamily="34" charset="0"/>
                <a:ea typeface="Segoe UI" panose="020B0502040204020203" pitchFamily="34" charset="0"/>
                <a:cs typeface="Segoe UI" panose="020B0502040204020203" pitchFamily="34" charset="0"/>
              </a:rPr>
              <a:t>T</a:t>
            </a:r>
            <a:r>
              <a:rPr lang="en-US" sz="3300" dirty="0" smtClean="0">
                <a:latin typeface="Segoe UI" panose="020B0502040204020203" pitchFamily="34" charset="0"/>
                <a:ea typeface="Segoe UI" panose="020B0502040204020203" pitchFamily="34" charset="0"/>
                <a:cs typeface="Segoe UI" panose="020B0502040204020203" pitchFamily="34" charset="0"/>
              </a:rPr>
              <a:t>his includes:</a:t>
            </a:r>
            <a:endParaRPr lang="en-US" sz="3300" dirty="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900" dirty="0">
                <a:latin typeface="Segoe UI" panose="020B0502040204020203" pitchFamily="34" charset="0"/>
                <a:ea typeface="Segoe UI" panose="020B0502040204020203" pitchFamily="34" charset="0"/>
                <a:cs typeface="Segoe UI" panose="020B0502040204020203" pitchFamily="34" charset="0"/>
              </a:rPr>
              <a:t>Ensure Optimal IT Service Delivery to All Users</a:t>
            </a:r>
          </a:p>
          <a:p>
            <a:pPr>
              <a:buFont typeface="Arial" panose="020B0604020202020204" pitchFamily="34" charset="0"/>
              <a:buChar char="•"/>
            </a:pPr>
            <a:r>
              <a:rPr lang="en-US" sz="2900" dirty="0">
                <a:latin typeface="Segoe UI" panose="020B0502040204020203" pitchFamily="34" charset="0"/>
                <a:ea typeface="Segoe UI" panose="020B0502040204020203" pitchFamily="34" charset="0"/>
                <a:cs typeface="Segoe UI" panose="020B0502040204020203" pitchFamily="34" charset="0"/>
              </a:rPr>
              <a:t>Modernize IT Systems by developing Trademark Next Generation (TMNG)</a:t>
            </a:r>
          </a:p>
          <a:p>
            <a:pPr>
              <a:buFont typeface="Arial" panose="020B0604020202020204" pitchFamily="34" charset="0"/>
              <a:buChar char="•"/>
            </a:pPr>
            <a:r>
              <a:rPr lang="en-US" sz="2900" dirty="0">
                <a:latin typeface="Segoe UI" panose="020B0502040204020203" pitchFamily="34" charset="0"/>
                <a:ea typeface="Segoe UI" panose="020B0502040204020203" pitchFamily="34" charset="0"/>
                <a:cs typeface="Segoe UI" panose="020B0502040204020203" pitchFamily="34" charset="0"/>
              </a:rPr>
              <a:t>Continue to provide optimal service on legacy systems</a:t>
            </a:r>
          </a:p>
          <a:p>
            <a:pPr marL="0" indent="0">
              <a:buNone/>
            </a:pPr>
            <a:endParaRPr lang="en-US" sz="2900" dirty="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900" dirty="0">
                <a:latin typeface="Segoe UI" panose="020B0502040204020203" pitchFamily="34" charset="0"/>
                <a:ea typeface="Segoe UI" panose="020B0502040204020203" pitchFamily="34" charset="0"/>
                <a:cs typeface="Segoe UI" panose="020B0502040204020203" pitchFamily="34" charset="0"/>
              </a:rPr>
              <a:t>Continue and Enhance Stakeholder and Public Outreach</a:t>
            </a:r>
          </a:p>
          <a:p>
            <a:pPr>
              <a:buFont typeface="Arial" panose="020B0604020202020204" pitchFamily="34" charset="0"/>
              <a:buChar char="•"/>
            </a:pPr>
            <a:r>
              <a:rPr lang="en-US" sz="2900" dirty="0">
                <a:latin typeface="Segoe UI" panose="020B0502040204020203" pitchFamily="34" charset="0"/>
                <a:ea typeface="Segoe UI" panose="020B0502040204020203" pitchFamily="34" charset="0"/>
                <a:cs typeface="Segoe UI" panose="020B0502040204020203" pitchFamily="34" charset="0"/>
              </a:rPr>
              <a:t>Expand Outreach by providing opportunities for interaction and updates on Trademark issues</a:t>
            </a:r>
          </a:p>
          <a:p>
            <a:pPr>
              <a:buFont typeface="Arial" panose="020B0604020202020204" pitchFamily="34" charset="0"/>
              <a:buChar char="•"/>
            </a:pPr>
            <a:r>
              <a:rPr lang="en-US" sz="2900" dirty="0">
                <a:latin typeface="Segoe UI" panose="020B0502040204020203" pitchFamily="34" charset="0"/>
                <a:ea typeface="Segoe UI" panose="020B0502040204020203" pitchFamily="34" charset="0"/>
                <a:cs typeface="Segoe UI" panose="020B0502040204020203" pitchFamily="34" charset="0"/>
              </a:rPr>
              <a:t>Encourage use of the federal trademark registration system</a:t>
            </a:r>
          </a:p>
          <a:p>
            <a:pPr>
              <a:buFont typeface="Arial" panose="020B0604020202020204" pitchFamily="34" charset="0"/>
              <a:buChar char="•"/>
            </a:pPr>
            <a:r>
              <a:rPr lang="en-US" sz="2900" dirty="0">
                <a:latin typeface="Segoe UI" panose="020B0502040204020203" pitchFamily="34" charset="0"/>
                <a:ea typeface="Segoe UI" panose="020B0502040204020203" pitchFamily="34" charset="0"/>
                <a:cs typeface="Segoe UI" panose="020B0502040204020203" pitchFamily="34" charset="0"/>
              </a:rPr>
              <a:t>Engage stakeholders to ensure the integrity of the register</a:t>
            </a:r>
          </a:p>
          <a:p>
            <a:pPr marL="0" indent="0">
              <a:buNone/>
            </a:pPr>
            <a:endParaRPr lang="en-US" sz="2900" dirty="0">
              <a:latin typeface="Segoe UI" panose="020B0502040204020203" pitchFamily="34" charset="0"/>
              <a:ea typeface="Segoe UI" panose="020B0502040204020203" pitchFamily="34" charset="0"/>
              <a:cs typeface="Segoe UI" panose="020B0502040204020203" pitchFamily="34" charset="0"/>
            </a:endParaRPr>
          </a:p>
          <a:p>
            <a:pPr marL="0" lvl="2" indent="0">
              <a:buNone/>
            </a:pPr>
            <a:r>
              <a:rPr lang="en-US" sz="2900" dirty="0">
                <a:latin typeface="Segoe UI" panose="020B0502040204020203" pitchFamily="34" charset="0"/>
                <a:ea typeface="Segoe UI" panose="020B0502040204020203" pitchFamily="34" charset="0"/>
                <a:cs typeface="Segoe UI" panose="020B0502040204020203" pitchFamily="34" charset="0"/>
              </a:rPr>
              <a:t>Enhance Operations of the Trademark Trial and Appeal Board (TTAB) </a:t>
            </a:r>
          </a:p>
          <a:p>
            <a:pPr marL="342900" lvl="2" indent="-342900">
              <a:buFont typeface="Arial" panose="020B0604020202020204" pitchFamily="34" charset="0"/>
              <a:buChar char="•"/>
            </a:pPr>
            <a:r>
              <a:rPr lang="en-US" sz="2900" dirty="0">
                <a:latin typeface="Segoe UI" panose="020B0502040204020203" pitchFamily="34" charset="0"/>
                <a:ea typeface="Segoe UI" panose="020B0502040204020203" pitchFamily="34" charset="0"/>
                <a:cs typeface="Segoe UI" panose="020B0502040204020203" pitchFamily="34" charset="0"/>
              </a:rPr>
              <a:t>Develop consistent pendency measures that reduce overall pendency</a:t>
            </a:r>
          </a:p>
          <a:p>
            <a:pPr marL="342900" lvl="2" indent="-342900">
              <a:buFont typeface="Arial" panose="020B0604020202020204" pitchFamily="34" charset="0"/>
              <a:buChar char="•"/>
            </a:pPr>
            <a:r>
              <a:rPr lang="en-US" sz="2900" dirty="0">
                <a:latin typeface="Segoe UI" panose="020B0502040204020203" pitchFamily="34" charset="0"/>
                <a:ea typeface="Segoe UI" panose="020B0502040204020203" pitchFamily="34" charset="0"/>
                <a:cs typeface="Segoe UI" panose="020B0502040204020203" pitchFamily="34" charset="0"/>
              </a:rPr>
              <a:t>Enhance quality of TTAB orders and opinions and contribute to development of the law through issuance of precedential decisions.</a:t>
            </a:r>
          </a:p>
          <a:p>
            <a:pPr marL="342900" lvl="2" indent="-342900">
              <a:buFont typeface="Arial" panose="020B0604020202020204" pitchFamily="34" charset="0"/>
              <a:buChar char="•"/>
            </a:pPr>
            <a:r>
              <a:rPr lang="en-US" sz="2900" dirty="0">
                <a:latin typeface="Segoe UI" panose="020B0502040204020203" pitchFamily="34" charset="0"/>
                <a:ea typeface="Segoe UI" panose="020B0502040204020203" pitchFamily="34" charset="0"/>
                <a:cs typeface="Segoe UI" panose="020B0502040204020203" pitchFamily="34" charset="0"/>
              </a:rPr>
              <a:t>Expand outreach to stakeholders by providing opportunities for interaction and updates on TTAB operations and </a:t>
            </a:r>
            <a:r>
              <a:rPr lang="en-US" sz="2900" dirty="0" smtClean="0">
                <a:latin typeface="Segoe UI" panose="020B0502040204020203" pitchFamily="34" charset="0"/>
                <a:ea typeface="Segoe UI" panose="020B0502040204020203" pitchFamily="34" charset="0"/>
                <a:cs typeface="Segoe UI" panose="020B0502040204020203" pitchFamily="34" charset="0"/>
              </a:rPr>
              <a:t>issues</a:t>
            </a:r>
            <a:endParaRPr lang="en-US" sz="4000" b="1" dirty="0"/>
          </a:p>
          <a:p>
            <a:pPr lvl="1">
              <a:buFont typeface="Courier New" panose="02070309020205020404" pitchFamily="49" charset="0"/>
              <a:buChar char="o"/>
            </a:pPr>
            <a:endParaRPr lang="en-US" sz="3600" b="1" dirty="0"/>
          </a:p>
          <a:p>
            <a:pPr lvl="1">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p:txBody>
      </p:sp>
      <p:sp>
        <p:nvSpPr>
          <p:cNvPr id="3" name="Slide Number Placeholder 2"/>
          <p:cNvSpPr>
            <a:spLocks noGrp="1"/>
          </p:cNvSpPr>
          <p:nvPr>
            <p:ph type="sldNum" sz="quarter" idx="12"/>
          </p:nvPr>
        </p:nvSpPr>
        <p:spPr/>
        <p:txBody>
          <a:bodyPr/>
          <a:lstStyle/>
          <a:p>
            <a:fld id="{92DA454B-C859-4892-B9FA-68B588C9F547}" type="slidenum">
              <a:rPr lang="en-US" smtClean="0"/>
              <a:t>43</a:t>
            </a:fld>
            <a:endParaRPr lang="en-US" dirty="0"/>
          </a:p>
        </p:txBody>
      </p:sp>
    </p:spTree>
    <p:extLst>
      <p:ext uri="{BB962C8B-B14F-4D97-AF65-F5344CB8AC3E}">
        <p14:creationId xmlns:p14="http://schemas.microsoft.com/office/powerpoint/2010/main" val="33678462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3200" b="1" dirty="0" smtClean="0">
                <a:latin typeface="+mn-lt"/>
              </a:rPr>
              <a:t>Benefits For Stakeholders</a:t>
            </a:r>
            <a:endParaRPr lang="en-US" sz="3200" b="1" i="1" dirty="0">
              <a:latin typeface="+mn-lt"/>
            </a:endParaRPr>
          </a:p>
        </p:txBody>
      </p:sp>
      <p:sp>
        <p:nvSpPr>
          <p:cNvPr id="4" name="Content Placeholder 2"/>
          <p:cNvSpPr>
            <a:spLocks noGrp="1"/>
          </p:cNvSpPr>
          <p:nvPr>
            <p:ph idx="1"/>
          </p:nvPr>
        </p:nvSpPr>
        <p:spPr>
          <a:xfrm>
            <a:off x="457198" y="846667"/>
            <a:ext cx="8229600" cy="4450821"/>
          </a:xfrm>
        </p:spPr>
        <p:txBody>
          <a:bodyPr>
            <a:normAutofit/>
          </a:bodyPr>
          <a:lstStyle/>
          <a:p>
            <a:pPr lvl="1">
              <a:buFont typeface="Wingdings" panose="05000000000000000000" pitchFamily="2" charset="2"/>
              <a:buChar char="q"/>
            </a:pPr>
            <a:endParaRPr lang="en-US" sz="1400" dirty="0" smtClean="0"/>
          </a:p>
          <a:p>
            <a:pPr>
              <a:buFont typeface="Arial" panose="020B0604020202020204" pitchFamily="34" charset="0"/>
              <a:buChar char="•"/>
            </a:pPr>
            <a:r>
              <a:rPr lang="en-US" sz="1600" dirty="0" smtClean="0"/>
              <a:t>Continue to provide high quality trademark examination in an efficient and timely manner</a:t>
            </a:r>
          </a:p>
          <a:p>
            <a:pPr>
              <a:buFont typeface="Arial" panose="020B0604020202020204" pitchFamily="34" charset="0"/>
              <a:buChar char="•"/>
            </a:pPr>
            <a:r>
              <a:rPr lang="en-US" sz="1600" dirty="0" smtClean="0"/>
              <a:t>Protect the integrity of the Trademark Register; encourage timely filing to ensure the rights of other applicants and the public are not adversely affected</a:t>
            </a:r>
          </a:p>
          <a:p>
            <a:pPr>
              <a:buFont typeface="Arial" panose="020B0604020202020204" pitchFamily="34" charset="0"/>
              <a:buChar char="•"/>
            </a:pPr>
            <a:r>
              <a:rPr lang="en-US" sz="1600" dirty="0" smtClean="0"/>
              <a:t>Incentivize electronic communications; modify behavior, reduce costs </a:t>
            </a:r>
          </a:p>
          <a:p>
            <a:pPr>
              <a:buFont typeface="Arial" panose="020B0604020202020204" pitchFamily="34" charset="0"/>
              <a:buChar char="•"/>
            </a:pPr>
            <a:r>
              <a:rPr lang="en-US" sz="1600" dirty="0" smtClean="0"/>
              <a:t>Adjust Trademark Trial and Appeal Board fees while maintaining high quality and efficient proceedings</a:t>
            </a:r>
          </a:p>
          <a:p>
            <a:pPr>
              <a:buFont typeface="Arial" panose="020B0604020202020204" pitchFamily="34" charset="0"/>
              <a:buChar char="•"/>
            </a:pPr>
            <a:r>
              <a:rPr lang="en-US" sz="1600" dirty="0" smtClean="0"/>
              <a:t>Modernize IT systems to create full electronic workflow, state-of-the-art IT systems for conducting business with the Office, including filing, updating information, and paying fees</a:t>
            </a:r>
          </a:p>
          <a:p>
            <a:pPr>
              <a:buFont typeface="Arial" panose="020B0604020202020204" pitchFamily="34" charset="0"/>
              <a:buChar char="•"/>
            </a:pPr>
            <a:r>
              <a:rPr lang="en-US" sz="1600" dirty="0" smtClean="0"/>
              <a:t>Ensure sufficient financial resources in support of trademark stakeholders, even in times of financial uncertainty or workload fluctuations</a:t>
            </a:r>
          </a:p>
          <a:p>
            <a:pPr>
              <a:buFont typeface="Arial" panose="020B0604020202020204" pitchFamily="34" charset="0"/>
              <a:buChar char="•"/>
            </a:pPr>
            <a:r>
              <a:rPr lang="en-US" sz="1600" dirty="0" smtClean="0"/>
              <a:t>Streamline the fee schedule – revise “at cost” service fees to a set amount</a:t>
            </a:r>
          </a:p>
        </p:txBody>
      </p:sp>
      <p:sp>
        <p:nvSpPr>
          <p:cNvPr id="3" name="Slide Number Placeholder 2"/>
          <p:cNvSpPr>
            <a:spLocks noGrp="1"/>
          </p:cNvSpPr>
          <p:nvPr>
            <p:ph type="sldNum" sz="quarter" idx="12"/>
          </p:nvPr>
        </p:nvSpPr>
        <p:spPr/>
        <p:txBody>
          <a:bodyPr/>
          <a:lstStyle/>
          <a:p>
            <a:fld id="{92DA454B-C859-4892-B9FA-68B588C9F547}" type="slidenum">
              <a:rPr lang="en-US" smtClean="0"/>
              <a:t>44</a:t>
            </a:fld>
            <a:endParaRPr lang="en-US" dirty="0"/>
          </a:p>
        </p:txBody>
      </p:sp>
    </p:spTree>
    <p:extLst>
      <p:ext uri="{BB962C8B-B14F-4D97-AF65-F5344CB8AC3E}">
        <p14:creationId xmlns:p14="http://schemas.microsoft.com/office/powerpoint/2010/main" val="26132807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Trademark Processing Fees</a:t>
            </a:r>
          </a:p>
        </p:txBody>
      </p:sp>
      <p:sp>
        <p:nvSpPr>
          <p:cNvPr id="4" name="Content Placeholder 3"/>
          <p:cNvSpPr>
            <a:spLocks noGrp="1"/>
          </p:cNvSpPr>
          <p:nvPr>
            <p:ph idx="1"/>
          </p:nvPr>
        </p:nvSpPr>
        <p:spPr>
          <a:xfrm>
            <a:off x="123825" y="1206500"/>
            <a:ext cx="8877300" cy="4356100"/>
          </a:xfrm>
        </p:spPr>
        <p:txBody>
          <a:bodyPr>
            <a:normAutofit fontScale="70000" lnSpcReduction="20000"/>
          </a:bodyPr>
          <a:lstStyle/>
          <a:p>
            <a:pPr marL="0" indent="0">
              <a:buNone/>
            </a:pPr>
            <a:r>
              <a:rPr lang="en-US" sz="2300" dirty="0"/>
              <a:t>Increase Trademark Paper Fees</a:t>
            </a:r>
          </a:p>
          <a:p>
            <a:pPr lvl="1">
              <a:buFont typeface="Arial" panose="020B0604020202020204" pitchFamily="34" charset="0"/>
              <a:buChar char="•"/>
            </a:pPr>
            <a:r>
              <a:rPr lang="en-US" sz="2000" dirty="0"/>
              <a:t>Incentivize electronic communications</a:t>
            </a:r>
          </a:p>
          <a:p>
            <a:pPr lvl="1">
              <a:buFont typeface="Arial" panose="020B0604020202020204" pitchFamily="34" charset="0"/>
              <a:buChar char="•"/>
            </a:pPr>
            <a:r>
              <a:rPr lang="en-US" sz="2000" dirty="0"/>
              <a:t>Increase office efficiency</a:t>
            </a:r>
          </a:p>
          <a:p>
            <a:pPr lvl="1">
              <a:buFont typeface="Arial" panose="020B0604020202020204" pitchFamily="34" charset="0"/>
              <a:buChar char="•"/>
            </a:pPr>
            <a:r>
              <a:rPr lang="en-US" sz="2000" dirty="0"/>
              <a:t>Reduce total </a:t>
            </a:r>
            <a:r>
              <a:rPr lang="en-US" sz="2000" dirty="0" smtClean="0"/>
              <a:t>costs</a:t>
            </a:r>
            <a:endParaRPr lang="en-US" sz="2000" dirty="0"/>
          </a:p>
          <a:p>
            <a:pPr marL="0" indent="0">
              <a:buNone/>
            </a:pPr>
            <a:r>
              <a:rPr lang="en-US" sz="2300" dirty="0"/>
              <a:t>Increase Trademark </a:t>
            </a:r>
            <a:r>
              <a:rPr lang="en-US" sz="2300" dirty="0" smtClean="0"/>
              <a:t>Processing Fees</a:t>
            </a:r>
            <a:r>
              <a:rPr lang="en-US" sz="2100" dirty="0" smtClean="0"/>
              <a:t> </a:t>
            </a:r>
            <a:r>
              <a:rPr lang="en-US" sz="1700" dirty="0" smtClean="0"/>
              <a:t>(Includes paper filed applications, petitions</a:t>
            </a:r>
            <a:r>
              <a:rPr lang="en-US" sz="1700" dirty="0"/>
              <a:t>, extensions, </a:t>
            </a:r>
            <a:r>
              <a:rPr lang="en-US" sz="1700" dirty="0" smtClean="0"/>
              <a:t>and </a:t>
            </a:r>
            <a:r>
              <a:rPr lang="en-US" sz="1700" dirty="0"/>
              <a:t>divisions)</a:t>
            </a:r>
          </a:p>
          <a:p>
            <a:pPr lvl="1">
              <a:buFont typeface="Arial" panose="020B0604020202020204" pitchFamily="34" charset="0"/>
              <a:buChar char="•"/>
            </a:pPr>
            <a:r>
              <a:rPr lang="en-US" sz="2000" dirty="0"/>
              <a:t>Ensure integrity of the Trademark Register</a:t>
            </a:r>
          </a:p>
          <a:p>
            <a:pPr lvl="1">
              <a:buFont typeface="Arial" panose="020B0604020202020204" pitchFamily="34" charset="0"/>
              <a:buChar char="•"/>
            </a:pPr>
            <a:r>
              <a:rPr lang="en-US" sz="2000" dirty="0"/>
              <a:t>Discourage misuse to ensure the rights of other applicants and the public are not adversely </a:t>
            </a:r>
            <a:r>
              <a:rPr lang="en-US" sz="2000" dirty="0" smtClean="0"/>
              <a:t>affected</a:t>
            </a:r>
            <a:endParaRPr lang="en-US" sz="2000" dirty="0"/>
          </a:p>
          <a:p>
            <a:pPr marL="0" indent="0">
              <a:buNone/>
            </a:pPr>
            <a:r>
              <a:rPr lang="en-US" sz="2300" dirty="0"/>
              <a:t>Increase existing TTAB Fees</a:t>
            </a:r>
          </a:p>
          <a:p>
            <a:pPr lvl="1">
              <a:buFont typeface="Arial" panose="020B0604020202020204" pitchFamily="34" charset="0"/>
              <a:buChar char="•"/>
            </a:pPr>
            <a:r>
              <a:rPr lang="en-US" sz="2000" dirty="0"/>
              <a:t>Ex parte Fees have not been adjusted in over 25 years; inter parte fees have not been adjusted in 15 </a:t>
            </a:r>
            <a:r>
              <a:rPr lang="en-US" sz="2000" dirty="0" smtClean="0"/>
              <a:t>years</a:t>
            </a:r>
            <a:endParaRPr lang="en-US" sz="2000" dirty="0"/>
          </a:p>
          <a:p>
            <a:pPr lvl="1">
              <a:buFont typeface="Arial" panose="020B0604020202020204" pitchFamily="34" charset="0"/>
              <a:buChar char="•"/>
            </a:pPr>
            <a:r>
              <a:rPr lang="en-US" sz="2000" dirty="0" smtClean="0"/>
              <a:t>Increase maintains the optimal </a:t>
            </a:r>
            <a:r>
              <a:rPr lang="en-US" sz="2000" dirty="0"/>
              <a:t>alignment between costs and fee rate (processes would remain largely subsidized</a:t>
            </a:r>
            <a:r>
              <a:rPr lang="en-US" sz="2000" dirty="0" smtClean="0"/>
              <a:t>)</a:t>
            </a:r>
            <a:endParaRPr lang="en-US" sz="2000" dirty="0"/>
          </a:p>
          <a:p>
            <a:pPr lvl="1">
              <a:buFont typeface="Arial" panose="020B0604020202020204" pitchFamily="34" charset="0"/>
              <a:buChar char="•"/>
            </a:pPr>
            <a:r>
              <a:rPr lang="en-US" sz="2000" dirty="0"/>
              <a:t>Additional increase to paper fees will incentivize electronic communication to increase office efficiency and reduce total costs</a:t>
            </a:r>
            <a:r>
              <a:rPr lang="en-US" sz="2000" dirty="0" smtClean="0"/>
              <a:t>.</a:t>
            </a:r>
            <a:endParaRPr lang="en-US" sz="2000" dirty="0"/>
          </a:p>
          <a:p>
            <a:pPr marL="0" lvl="0" indent="0">
              <a:buNone/>
            </a:pPr>
            <a:r>
              <a:rPr lang="en-US" sz="2300" dirty="0">
                <a:solidFill>
                  <a:prstClr val="black"/>
                </a:solidFill>
              </a:rPr>
              <a:t>Establish Extension of Time Fee</a:t>
            </a:r>
          </a:p>
          <a:p>
            <a:pPr lvl="1">
              <a:buFont typeface="Arial" panose="020B0604020202020204" pitchFamily="34" charset="0"/>
              <a:buChar char="•"/>
            </a:pPr>
            <a:r>
              <a:rPr lang="en-US" sz="2000" dirty="0">
                <a:solidFill>
                  <a:prstClr val="black"/>
                </a:solidFill>
              </a:rPr>
              <a:t>Encourage potential opposition filers to make decisions earlier and reduce delay to applicant</a:t>
            </a:r>
          </a:p>
          <a:p>
            <a:pPr lvl="1">
              <a:buFont typeface="Arial" panose="020B0604020202020204" pitchFamily="34" charset="0"/>
              <a:buChar char="•"/>
            </a:pPr>
            <a:r>
              <a:rPr lang="en-US" sz="2000" dirty="0">
                <a:solidFill>
                  <a:prstClr val="black"/>
                </a:solidFill>
              </a:rPr>
              <a:t>Encourage faster conclusion of TTAB cases</a:t>
            </a:r>
          </a:p>
          <a:p>
            <a:pPr lvl="1">
              <a:buFont typeface="Arial" panose="020B0604020202020204" pitchFamily="34" charset="0"/>
              <a:buChar char="•"/>
            </a:pPr>
            <a:r>
              <a:rPr lang="en-US" sz="2000" dirty="0">
                <a:solidFill>
                  <a:prstClr val="black"/>
                </a:solidFill>
              </a:rPr>
              <a:t>Increase office efficiency</a:t>
            </a:r>
          </a:p>
          <a:p>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t>45</a:t>
            </a:fld>
            <a:endParaRPr lang="en-US" dirty="0"/>
          </a:p>
        </p:txBody>
      </p:sp>
    </p:spTree>
    <p:extLst>
      <p:ext uri="{BB962C8B-B14F-4D97-AF65-F5344CB8AC3E}">
        <p14:creationId xmlns:p14="http://schemas.microsoft.com/office/powerpoint/2010/main" val="1178166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445"/>
            <a:ext cx="8229600" cy="884058"/>
          </a:xfrm>
        </p:spPr>
        <p:txBody>
          <a:bodyPr>
            <a:normAutofit/>
          </a:bodyPr>
          <a:lstStyle/>
          <a:p>
            <a:r>
              <a:rPr lang="en-US" sz="3600" dirty="0"/>
              <a:t>Trademark Processing Fees</a:t>
            </a:r>
          </a:p>
        </p:txBody>
      </p:sp>
      <p:graphicFrame>
        <p:nvGraphicFramePr>
          <p:cNvPr id="4" name="Content Placeholder 3" descr="Trademark Processing Fees"/>
          <p:cNvGraphicFramePr>
            <a:graphicFrameLocks noGrp="1"/>
          </p:cNvGraphicFramePr>
          <p:nvPr>
            <p:ph idx="1"/>
            <p:extLst>
              <p:ext uri="{D42A27DB-BD31-4B8C-83A1-F6EECF244321}">
                <p14:modId xmlns:p14="http://schemas.microsoft.com/office/powerpoint/2010/main" val="561185367"/>
              </p:ext>
            </p:extLst>
          </p:nvPr>
        </p:nvGraphicFramePr>
        <p:xfrm>
          <a:off x="220980" y="1012831"/>
          <a:ext cx="8618220" cy="4212606"/>
        </p:xfrm>
        <a:graphic>
          <a:graphicData uri="http://schemas.openxmlformats.org/drawingml/2006/table">
            <a:tbl>
              <a:tblPr firstRow="1" firstCol="1">
                <a:tableStyleId>{5C22544A-7EE6-4342-B048-85BDC9FD1C3A}</a:tableStyleId>
              </a:tblPr>
              <a:tblGrid>
                <a:gridCol w="693420"/>
                <a:gridCol w="3352800"/>
                <a:gridCol w="457200"/>
                <a:gridCol w="457200"/>
                <a:gridCol w="457200"/>
                <a:gridCol w="457200"/>
                <a:gridCol w="457200"/>
                <a:gridCol w="457200"/>
                <a:gridCol w="457200"/>
                <a:gridCol w="457200"/>
                <a:gridCol w="457200"/>
                <a:gridCol w="457200"/>
              </a:tblGrid>
              <a:tr h="305579">
                <a:tc rowSpan="2">
                  <a:txBody>
                    <a:bodyPr/>
                    <a:lstStyle/>
                    <a:p>
                      <a:pPr algn="ctr" fontAlgn="ctr"/>
                      <a:r>
                        <a:rPr lang="en-US" sz="800" u="none" strike="noStrike" dirty="0">
                          <a:effectLst/>
                        </a:rPr>
                        <a:t>Fee </a:t>
                      </a:r>
                      <a:r>
                        <a:rPr lang="en-US" sz="800" u="none" strike="noStrike" dirty="0" smtClean="0">
                          <a:effectLst/>
                        </a:rPr>
                        <a:t>Code*</a:t>
                      </a:r>
                      <a:endParaRPr lang="en-US" sz="800" b="1" i="0" u="none" strike="noStrike" dirty="0">
                        <a:solidFill>
                          <a:srgbClr val="000000"/>
                        </a:solidFill>
                        <a:effectLst/>
                        <a:latin typeface="Calibri"/>
                      </a:endParaRPr>
                    </a:p>
                  </a:txBody>
                  <a:tcPr marL="5935" marR="5935" marT="4946" marB="0" anchor="ctr">
                    <a:lnB w="38100" cap="flat" cmpd="sng" algn="ctr">
                      <a:solidFill>
                        <a:schemeClr val="bg1"/>
                      </a:solidFill>
                      <a:prstDash val="solid"/>
                      <a:round/>
                      <a:headEnd type="none" w="med" len="med"/>
                      <a:tailEnd type="none" w="med" len="med"/>
                    </a:lnB>
                  </a:tcPr>
                </a:tc>
                <a:tc rowSpan="2">
                  <a:txBody>
                    <a:bodyPr/>
                    <a:lstStyle/>
                    <a:p>
                      <a:pPr algn="ctr" fontAlgn="ctr"/>
                      <a:r>
                        <a:rPr lang="en-US" sz="800" u="none" strike="noStrike" dirty="0">
                          <a:effectLst/>
                        </a:rPr>
                        <a:t>Description</a:t>
                      </a:r>
                      <a:endParaRPr lang="en-US" sz="800" b="1" i="0" u="none" strike="noStrike" dirty="0">
                        <a:solidFill>
                          <a:srgbClr val="000000"/>
                        </a:solidFill>
                        <a:effectLst/>
                        <a:latin typeface="Calibri"/>
                      </a:endParaRPr>
                    </a:p>
                  </a:txBody>
                  <a:tcPr marL="5935" marR="5935" marT="4946"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algn="ctr" fontAlgn="ctr"/>
                      <a:r>
                        <a:rPr lang="en-US" sz="800" u="none" strike="noStrike" dirty="0">
                          <a:effectLst/>
                        </a:rPr>
                        <a:t>Historical Cost  (2014)</a:t>
                      </a:r>
                      <a:endParaRPr lang="en-US" sz="800" b="1" i="0" u="none" strike="noStrike" dirty="0">
                        <a:solidFill>
                          <a:srgbClr val="000000"/>
                        </a:solidFill>
                        <a:effectLst/>
                        <a:latin typeface="Calibri"/>
                      </a:endParaRPr>
                    </a:p>
                  </a:txBody>
                  <a:tcPr marL="5935" marR="5935" marT="4946"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u="none" strike="noStrike" dirty="0">
                          <a:effectLst/>
                        </a:rPr>
                        <a:t>Current Fee</a:t>
                      </a:r>
                      <a:endParaRPr lang="en-US" sz="800" b="1" i="0" u="none" strike="noStrike" dirty="0">
                        <a:solidFill>
                          <a:srgbClr val="000000"/>
                        </a:solidFill>
                        <a:effectLst/>
                        <a:latin typeface="Calibri"/>
                      </a:endParaRP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u="none" strike="noStrike" dirty="0">
                          <a:effectLst/>
                        </a:rPr>
                        <a:t>Proposed Fee</a:t>
                      </a:r>
                      <a:endParaRPr lang="en-US" sz="800" b="1" i="0" u="none" strike="noStrike" dirty="0">
                        <a:solidFill>
                          <a:srgbClr val="000000"/>
                        </a:solidFill>
                        <a:effectLst/>
                        <a:latin typeface="Calibri"/>
                      </a:endParaRP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u="none" strike="noStrike" dirty="0">
                          <a:effectLst/>
                        </a:rPr>
                        <a:t>Dollar Change</a:t>
                      </a:r>
                      <a:endParaRPr lang="en-US" sz="800" b="1" i="0" u="none" strike="noStrike" dirty="0">
                        <a:solidFill>
                          <a:srgbClr val="000000"/>
                        </a:solidFill>
                        <a:effectLst/>
                        <a:latin typeface="Calibri"/>
                      </a:endParaRP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u="none" strike="noStrike" dirty="0">
                          <a:effectLst/>
                        </a:rPr>
                        <a:t>Percent Change</a:t>
                      </a:r>
                      <a:endParaRPr lang="en-US" sz="800" b="1" i="0" u="none" strike="noStrike" dirty="0">
                        <a:solidFill>
                          <a:srgbClr val="000000"/>
                        </a:solidFill>
                        <a:effectLst/>
                        <a:latin typeface="Calibri"/>
                      </a:endParaRP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r>
              <a:tr h="245363">
                <a:tc vMerge="1">
                  <a:txBody>
                    <a:bodyPr/>
                    <a:lstStyle/>
                    <a:p>
                      <a:endParaRPr lang="en-US"/>
                    </a:p>
                  </a:txBody>
                  <a:tcPr/>
                </a:tc>
                <a:tc vMerge="1">
                  <a:txBody>
                    <a:bodyPr/>
                    <a:lstStyle/>
                    <a:p>
                      <a:endParaRPr lang="en-US"/>
                    </a:p>
                  </a:txBody>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r>
              <a:tr h="219307">
                <a:tc>
                  <a:txBody>
                    <a:bodyPr/>
                    <a:lstStyle/>
                    <a:p>
                      <a:pPr algn="ctr" fontAlgn="ctr"/>
                      <a:r>
                        <a:rPr lang="en-US" sz="800" u="none" strike="noStrike" dirty="0">
                          <a:effectLst/>
                        </a:rPr>
                        <a:t>6001</a:t>
                      </a:r>
                      <a:endParaRPr lang="en-US" sz="800" b="0" i="0" u="none" strike="noStrike" dirty="0">
                        <a:solidFill>
                          <a:srgbClr val="000000"/>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tcPr>
                </a:tc>
                <a:tc>
                  <a:txBody>
                    <a:bodyPr/>
                    <a:lstStyle/>
                    <a:p>
                      <a:pPr algn="l" fontAlgn="ctr"/>
                      <a:r>
                        <a:rPr lang="en-US" sz="800" u="none" strike="noStrike" dirty="0">
                          <a:solidFill>
                            <a:schemeClr val="tx1"/>
                          </a:solidFill>
                          <a:effectLst/>
                        </a:rPr>
                        <a:t>Application for registration, per international class (paper filing)</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$661 </a:t>
                      </a:r>
                      <a:endParaRPr lang="en-US" sz="800" b="0" i="0" u="none" strike="noStrike" dirty="0">
                        <a:solidFill>
                          <a:schemeClr val="tx1"/>
                        </a:solidFill>
                        <a:effectLst/>
                        <a:latin typeface="+mn-lt"/>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latin typeface="+mn-lt"/>
                        </a:rPr>
                        <a:t> </a:t>
                      </a:r>
                      <a:endParaRPr lang="en-US" sz="800" b="0" i="0" u="none" strike="noStrike" dirty="0">
                        <a:solidFill>
                          <a:schemeClr val="tx1"/>
                        </a:solidFill>
                        <a:effectLst/>
                        <a:latin typeface="+mn-lt"/>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$375 </a:t>
                      </a:r>
                      <a:endParaRPr lang="en-US" sz="800" b="0" i="0" u="none" strike="noStrike" dirty="0">
                        <a:solidFill>
                          <a:schemeClr val="tx1"/>
                        </a:solidFill>
                        <a:effectLst/>
                        <a:latin typeface="+mn-lt"/>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smtClean="0">
                          <a:solidFill>
                            <a:schemeClr val="tx1"/>
                          </a:solidFill>
                          <a:effectLst/>
                          <a:latin typeface="+mn-lt"/>
                        </a:rPr>
                        <a:t> </a:t>
                      </a:r>
                      <a:endParaRPr lang="en-US" sz="800" b="0" i="0" u="none" strike="noStrike" dirty="0">
                        <a:solidFill>
                          <a:schemeClr val="tx1"/>
                        </a:solidFill>
                        <a:effectLst/>
                        <a:latin typeface="+mn-lt"/>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$600 </a:t>
                      </a:r>
                      <a:endParaRPr lang="en-US" sz="800" b="0" i="0" u="none" strike="noStrike" dirty="0">
                        <a:solidFill>
                          <a:schemeClr val="tx1"/>
                        </a:solidFill>
                        <a:effectLst/>
                        <a:latin typeface="+mn-lt"/>
                      </a:endParaRPr>
                    </a:p>
                  </a:txBody>
                  <a:tcPr marL="5935" marR="5935" marT="4946" marB="0" anchor="ctr">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lnL w="952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225 </a:t>
                      </a:r>
                      <a:endParaRPr lang="en-US" sz="800" b="0" i="0" u="none" strike="noStrike" dirty="0">
                        <a:solidFill>
                          <a:schemeClr val="tx1"/>
                        </a:solidFill>
                        <a:effectLst/>
                        <a:latin typeface="+mn-lt"/>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latin typeface="+mn-lt"/>
                        </a:rPr>
                        <a:t> </a:t>
                      </a:r>
                      <a:endParaRPr lang="en-US" sz="800" b="0" i="0" u="none" strike="noStrike" dirty="0">
                        <a:solidFill>
                          <a:schemeClr val="tx1"/>
                        </a:solidFill>
                        <a:effectLst/>
                        <a:latin typeface="+mn-lt"/>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+60</a:t>
                      </a:r>
                      <a:r>
                        <a:rPr lang="en-US" sz="800" b="0" i="0" u="none" strike="noStrike" dirty="0">
                          <a:solidFill>
                            <a:schemeClr val="tx1"/>
                          </a:solidFill>
                          <a:effectLst/>
                          <a:latin typeface="+mn-lt"/>
                        </a:rPr>
                        <a:t>%</a:t>
                      </a:r>
                    </a:p>
                  </a:txBody>
                  <a:tcPr marL="7620" marR="7620" marT="6350"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7620" marR="7620" marT="6350"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r>
              <a:tr h="276313">
                <a:tc>
                  <a:txBody>
                    <a:bodyPr/>
                    <a:lstStyle/>
                    <a:p>
                      <a:pPr algn="ctr" fontAlgn="ctr"/>
                      <a:r>
                        <a:rPr lang="en-US" sz="800" u="none" strike="noStrike" dirty="0">
                          <a:effectLst/>
                        </a:rPr>
                        <a:t>7001</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Application for registration, per international class (electronic filing, TEAS application)</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u="none" strike="noStrike" dirty="0" smtClean="0">
                          <a:solidFill>
                            <a:schemeClr val="tx1"/>
                          </a:solidFill>
                          <a:effectLst/>
                          <a:latin typeface="+mn-lt"/>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a:t>
                      </a:r>
                      <a:r>
                        <a:rPr lang="en-US" sz="800" u="none" strike="noStrike" dirty="0" smtClean="0">
                          <a:solidFill>
                            <a:schemeClr val="tx1"/>
                          </a:solidFill>
                          <a:effectLst/>
                          <a:latin typeface="+mn-lt"/>
                        </a:rPr>
                        <a:t>409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latin typeface="+mn-lt"/>
                        </a:rPr>
                        <a:t>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$325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$325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76313">
                <a:tc>
                  <a:txBody>
                    <a:bodyPr/>
                    <a:lstStyle/>
                    <a:p>
                      <a:pPr algn="ctr" fontAlgn="ctr"/>
                      <a:r>
                        <a:rPr lang="en-US" sz="800" u="none" strike="noStrike" dirty="0">
                          <a:effectLst/>
                        </a:rPr>
                        <a:t>7009</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Application for registration, per international class (electronic filing, TEAS RF application)</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latin typeface="+mn-lt"/>
                        </a:rPr>
                        <a:t>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latin typeface="+mn-lt"/>
                        </a:rPr>
                        <a:t>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$275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$275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latin typeface="+mn-lt"/>
                        </a:rPr>
                        <a:t>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76313">
                <a:tc>
                  <a:txBody>
                    <a:bodyPr/>
                    <a:lstStyle/>
                    <a:p>
                      <a:pPr algn="ctr" fontAlgn="ctr"/>
                      <a:r>
                        <a:rPr lang="en-US" sz="800" u="none" strike="noStrike" dirty="0">
                          <a:effectLst/>
                        </a:rPr>
                        <a:t>7007</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Application for registration, per international class (electronic filing, TEAS Plus application)</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$294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$225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$225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b="0" i="0" u="none" strike="noStrike" dirty="0">
                          <a:solidFill>
                            <a:schemeClr val="tx1"/>
                          </a:solidFill>
                          <a:effectLst/>
                          <a:latin typeface="+mn-lt"/>
                        </a:rPr>
                        <a:t> </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18955">
                <a:tc>
                  <a:txBody>
                    <a:bodyPr/>
                    <a:lstStyle/>
                    <a:p>
                      <a:pPr algn="ctr" fontAlgn="ctr"/>
                      <a:r>
                        <a:rPr lang="en-US" sz="800" u="none" strike="noStrike" dirty="0">
                          <a:effectLst/>
                        </a:rPr>
                        <a:t>6002/7002</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Filing an Amendment to Allege Use under §1(c),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$298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$76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+100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13360">
                <a:tc>
                  <a:txBody>
                    <a:bodyPr/>
                    <a:lstStyle/>
                    <a:p>
                      <a:pPr algn="ctr" fontAlgn="ctr"/>
                      <a:r>
                        <a:rPr lang="en-US" sz="800" u="none" strike="noStrike" dirty="0">
                          <a:effectLst/>
                        </a:rPr>
                        <a:t>6003/7003</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Filing a Statement of Use under §1(d)(1),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$135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$103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+100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76313">
                <a:tc>
                  <a:txBody>
                    <a:bodyPr/>
                    <a:lstStyle/>
                    <a:p>
                      <a:pPr algn="ctr" fontAlgn="ctr"/>
                      <a:r>
                        <a:rPr lang="en-US" sz="800" u="none" strike="noStrike" dirty="0">
                          <a:effectLst/>
                        </a:rPr>
                        <a:t>6004/7004</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Filing a Request for a </a:t>
                      </a:r>
                      <a:r>
                        <a:rPr lang="en-US" sz="800" u="none" strike="noStrike" dirty="0" smtClean="0">
                          <a:solidFill>
                            <a:schemeClr val="tx1"/>
                          </a:solidFill>
                          <a:effectLst/>
                        </a:rPr>
                        <a:t>Six-month </a:t>
                      </a:r>
                      <a:r>
                        <a:rPr lang="en-US" sz="800" u="none" strike="noStrike" dirty="0">
                          <a:solidFill>
                            <a:schemeClr val="tx1"/>
                          </a:solidFill>
                          <a:effectLst/>
                        </a:rPr>
                        <a:t>Extension of Time for Filing a Statement of Use under §1(d)(1),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$668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$17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$350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+133</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+67</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r>
              <a:tr h="236572">
                <a:tc>
                  <a:txBody>
                    <a:bodyPr/>
                    <a:lstStyle/>
                    <a:p>
                      <a:pPr algn="ctr" fontAlgn="ctr"/>
                      <a:r>
                        <a:rPr lang="en-US" sz="800" u="none" strike="noStrike" dirty="0">
                          <a:effectLst/>
                        </a:rPr>
                        <a:t>6005/7005</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Petitions to the Director</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a:t>
                      </a:r>
                      <a:r>
                        <a:rPr lang="en-US" sz="800" u="none" strike="noStrike" dirty="0" smtClean="0">
                          <a:solidFill>
                            <a:schemeClr val="tx1"/>
                          </a:solidFill>
                          <a:effectLst/>
                          <a:latin typeface="+mn-lt"/>
                        </a:rPr>
                        <a:t>3,107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$94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$300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+200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+100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r>
              <a:tr h="236572">
                <a:tc>
                  <a:txBody>
                    <a:bodyPr/>
                    <a:lstStyle/>
                    <a:p>
                      <a:pPr algn="ctr" fontAlgn="ctr"/>
                      <a:r>
                        <a:rPr lang="en-US" sz="800" u="none" strike="noStrike" dirty="0">
                          <a:effectLst/>
                        </a:rPr>
                        <a:t>6006/7006</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Dividing an application, per new </a:t>
                      </a:r>
                      <a:r>
                        <a:rPr lang="en-US" sz="800" u="none" strike="noStrike" dirty="0" smtClean="0">
                          <a:solidFill>
                            <a:schemeClr val="tx1"/>
                          </a:solidFill>
                          <a:effectLst/>
                        </a:rPr>
                        <a:t>application </a:t>
                      </a:r>
                      <a:r>
                        <a:rPr lang="en-US" sz="800" u="none" strike="noStrike" dirty="0">
                          <a:solidFill>
                            <a:schemeClr val="tx1"/>
                          </a:solidFill>
                          <a:effectLst/>
                        </a:rPr>
                        <a:t>created</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$221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$300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+200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+100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r>
              <a:tr h="236572">
                <a:tc>
                  <a:txBody>
                    <a:bodyPr/>
                    <a:lstStyle/>
                    <a:p>
                      <a:pPr algn="ctr" fontAlgn="ctr"/>
                      <a:r>
                        <a:rPr lang="en-US" sz="800" u="none" strike="noStrike" dirty="0">
                          <a:effectLst/>
                        </a:rPr>
                        <a:t>6008/7008</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Additional fee for application that doesn't meet TEAS Plus or TEAS RF filing requirements,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$38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$3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$50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+200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36572">
                <a:tc>
                  <a:txBody>
                    <a:bodyPr/>
                    <a:lstStyle/>
                    <a:p>
                      <a:pPr algn="ctr" fontAlgn="ctr"/>
                      <a:r>
                        <a:rPr lang="en-US" sz="800" u="none" strike="noStrike" dirty="0" smtClean="0">
                          <a:effectLst/>
                        </a:rPr>
                        <a:t>6201/7201</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rPr>
                        <a:t>Application for renewal under §9, per </a:t>
                      </a:r>
                      <a:r>
                        <a:rPr lang="en-US" sz="800" u="none" strike="noStrike" dirty="0" smtClean="0">
                          <a:solidFill>
                            <a:schemeClr val="tx1"/>
                          </a:solidFill>
                          <a:effectLst/>
                        </a:rPr>
                        <a:t>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$69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$27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$400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$300</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$500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kern="1200" dirty="0" smtClean="0">
                          <a:solidFill>
                            <a:schemeClr val="tx1"/>
                          </a:solidFill>
                          <a:effectLst/>
                          <a:latin typeface="+mn-lt"/>
                          <a:ea typeface="+mn-ea"/>
                          <a:cs typeface="+mn-cs"/>
                        </a:rPr>
                        <a:t>$300</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$0</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+25</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 </a:t>
                      </a:r>
                      <a:r>
                        <a:rPr lang="en-US" sz="800" b="0" i="0" u="none" strike="noStrike" kern="1200" dirty="0" smtClean="0">
                          <a:solidFill>
                            <a:schemeClr val="tx1"/>
                          </a:solidFill>
                          <a:effectLst/>
                          <a:latin typeface="+mn-lt"/>
                          <a:ea typeface="+mn-ea"/>
                          <a:cs typeface="+mn-cs"/>
                        </a:rPr>
                        <a:t>$0</a:t>
                      </a:r>
                      <a:endParaRPr lang="en-US" sz="800" b="0" i="0" u="none" strike="noStrike" dirty="0">
                        <a:solidFill>
                          <a:schemeClr val="tx1"/>
                        </a:solidFill>
                        <a:effectLst/>
                        <a:latin typeface="+mn-lt"/>
                      </a:endParaRPr>
                    </a:p>
                  </a:txBody>
                  <a:tcPr marL="7620" marR="7620" marT="6350" marB="0" anchor="ctr">
                    <a:solidFill>
                      <a:schemeClr val="accent1">
                        <a:lumMod val="20000"/>
                        <a:lumOff val="80000"/>
                      </a:schemeClr>
                    </a:solidFill>
                  </a:tcPr>
                </a:tc>
              </a:tr>
              <a:tr h="236572">
                <a:tc>
                  <a:txBody>
                    <a:bodyPr/>
                    <a:lstStyle/>
                    <a:p>
                      <a:pPr algn="ctr" fontAlgn="ctr"/>
                      <a:r>
                        <a:rPr lang="en-US" sz="800" u="none" strike="noStrike" dirty="0">
                          <a:effectLst/>
                        </a:rPr>
                        <a:t>6203/7203</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latin typeface="+mn-lt"/>
                        </a:rPr>
                        <a:t>Additional fee for filing renewal application during grace period, per class</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$77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$7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+100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36572">
                <a:tc>
                  <a:txBody>
                    <a:bodyPr/>
                    <a:lstStyle/>
                    <a:p>
                      <a:pPr algn="ctr" fontAlgn="ctr"/>
                      <a:r>
                        <a:rPr lang="en-US" sz="800" u="none" strike="noStrike" dirty="0">
                          <a:effectLst/>
                        </a:rPr>
                        <a:t>6204/7204</a:t>
                      </a:r>
                      <a:endParaRPr lang="en-US" sz="800" b="0" i="0" u="none" strike="noStrike" dirty="0">
                        <a:solidFill>
                          <a:srgbClr val="000000"/>
                        </a:solidFill>
                        <a:effectLst/>
                        <a:latin typeface="Calibri"/>
                      </a:endParaRPr>
                    </a:p>
                  </a:txBody>
                  <a:tcPr marL="5935" marR="5935" marT="4946" marB="0" anchor="ctr"/>
                </a:tc>
                <a:tc>
                  <a:txBody>
                    <a:bodyPr/>
                    <a:lstStyle/>
                    <a:p>
                      <a:pPr algn="l" fontAlgn="ctr"/>
                      <a:r>
                        <a:rPr lang="en-US" sz="800" u="none" strike="noStrike" dirty="0">
                          <a:solidFill>
                            <a:schemeClr val="tx1"/>
                          </a:solidFill>
                          <a:effectLst/>
                          <a:latin typeface="+mn-lt"/>
                        </a:rPr>
                        <a:t>Correcting a deficiency in a renewal application</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$102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$200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latin typeface="+mn-lt"/>
                        </a:rPr>
                        <a:t>+$</a:t>
                      </a:r>
                      <a:r>
                        <a:rPr lang="en-US" sz="800" u="none" strike="noStrike" dirty="0">
                          <a:solidFill>
                            <a:schemeClr val="tx1"/>
                          </a:solidFill>
                          <a:effectLst/>
                          <a:latin typeface="+mn-lt"/>
                        </a:rPr>
                        <a:t>100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latin typeface="+mn-lt"/>
                        </a:rPr>
                        <a:t>$0 </a:t>
                      </a:r>
                      <a:endParaRPr lang="en-US" sz="800" b="0" i="0" u="none" strike="noStrike" dirty="0">
                        <a:solidFill>
                          <a:schemeClr val="tx1"/>
                        </a:solidFill>
                        <a:effectLst/>
                        <a:latin typeface="+mn-lt"/>
                      </a:endParaRPr>
                    </a:p>
                  </a:txBody>
                  <a:tcPr marL="5935" marR="5935" marT="4946" marB="0" anchor="ctr">
                    <a:solidFill>
                      <a:schemeClr val="accent1">
                        <a:lumMod val="20000"/>
                        <a:lumOff val="80000"/>
                      </a:schemeClr>
                    </a:solidFill>
                  </a:tcPr>
                </a:tc>
                <a:tc>
                  <a:txBody>
                    <a:bodyPr/>
                    <a:lstStyle/>
                    <a:p>
                      <a:pPr algn="ctr" fontAlgn="ctr"/>
                      <a:r>
                        <a:rPr lang="en-US" sz="800" b="0" i="0" u="none" strike="noStrike" dirty="0" smtClean="0">
                          <a:solidFill>
                            <a:schemeClr val="tx1"/>
                          </a:solidFill>
                          <a:effectLst/>
                          <a:latin typeface="+mn-lt"/>
                        </a:rPr>
                        <a:t>+100</a:t>
                      </a:r>
                      <a:r>
                        <a:rPr lang="en-US" sz="800" b="0" i="0" u="none" strike="noStrike" dirty="0">
                          <a:solidFill>
                            <a:schemeClr val="tx1"/>
                          </a:solidFill>
                          <a:effectLst/>
                          <a:latin typeface="+mn-lt"/>
                        </a:rPr>
                        <a:t>%</a:t>
                      </a:r>
                    </a:p>
                  </a:txBody>
                  <a:tcPr marL="7620" marR="7620" marT="6350" marB="0" anchor="ctr">
                    <a:solidFill>
                      <a:schemeClr val="accent1">
                        <a:lumMod val="20000"/>
                        <a:lumOff val="80000"/>
                      </a:schemeClr>
                    </a:solidFill>
                  </a:tcPr>
                </a:tc>
                <a:tc>
                  <a:txBody>
                    <a:bodyPr/>
                    <a:lstStyle/>
                    <a:p>
                      <a:pPr algn="ctr" fontAlgn="ctr"/>
                      <a:r>
                        <a:rPr lang="en-US" sz="800" b="0" i="0" u="none" strike="noStrike" dirty="0">
                          <a:solidFill>
                            <a:schemeClr val="tx1"/>
                          </a:solidFill>
                          <a:effectLst/>
                          <a:latin typeface="+mn-lt"/>
                        </a:rPr>
                        <a:t>0%</a:t>
                      </a:r>
                    </a:p>
                  </a:txBody>
                  <a:tcPr marL="7620" marR="7620" marT="6350" marB="0" anchor="ctr">
                    <a:solidFill>
                      <a:schemeClr val="accent1">
                        <a:lumMod val="20000"/>
                        <a:lumOff val="80000"/>
                      </a:schemeClr>
                    </a:solidFill>
                  </a:tcPr>
                </a:tc>
              </a:tr>
              <a:tr h="236572">
                <a:tc>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6205/7205</a:t>
                      </a:r>
                    </a:p>
                  </a:txBody>
                  <a:tcPr marL="7620" marR="7620" marT="6350" marB="0" anchor="ctr"/>
                </a:tc>
                <a:tc>
                  <a:txBody>
                    <a:bodyPr/>
                    <a:lstStyle/>
                    <a:p>
                      <a:pPr marL="0" algn="l" defTabSz="457200" rtl="0" eaLnBrk="1" fontAlgn="ctr" latinLnBrk="0" hangingPunct="1"/>
                      <a:r>
                        <a:rPr lang="en-US" sz="800" b="0" i="0" u="none" strike="noStrike" kern="1200" dirty="0">
                          <a:solidFill>
                            <a:schemeClr val="tx1"/>
                          </a:solidFill>
                          <a:effectLst/>
                          <a:latin typeface="+mn-lt"/>
                          <a:ea typeface="+mn-ea"/>
                          <a:cs typeface="+mn-cs"/>
                        </a:rPr>
                        <a:t>Filing §8 affidavit, per class</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smtClean="0">
                          <a:solidFill>
                            <a:schemeClr val="tx1"/>
                          </a:solidFill>
                          <a:effectLst/>
                          <a:latin typeface="+mn-lt"/>
                          <a:ea typeface="+mn-ea"/>
                          <a:cs typeface="+mn-cs"/>
                        </a:rPr>
                        <a:t>$70 </a:t>
                      </a:r>
                      <a:endParaRPr lang="en-US" sz="800" b="0" i="0" u="none" strike="noStrike" kern="1200" dirty="0">
                        <a:solidFill>
                          <a:schemeClr val="tx1"/>
                        </a:solidFill>
                        <a:effectLst/>
                        <a:latin typeface="+mn-lt"/>
                        <a:ea typeface="+mn-ea"/>
                        <a:cs typeface="+mn-cs"/>
                      </a:endParaRP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$28 </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$100 </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$100 </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$200 </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$100 </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smtClean="0">
                          <a:solidFill>
                            <a:schemeClr val="tx1"/>
                          </a:solidFill>
                          <a:effectLst/>
                          <a:latin typeface="+mn-lt"/>
                          <a:ea typeface="+mn-ea"/>
                          <a:cs typeface="+mn-cs"/>
                        </a:rPr>
                        <a:t>+$</a:t>
                      </a:r>
                      <a:r>
                        <a:rPr lang="en-US" sz="800" b="0" i="0" u="none" strike="noStrike" kern="1200" dirty="0">
                          <a:solidFill>
                            <a:schemeClr val="tx1"/>
                          </a:solidFill>
                          <a:effectLst/>
                          <a:latin typeface="+mn-lt"/>
                          <a:ea typeface="+mn-ea"/>
                          <a:cs typeface="+mn-cs"/>
                        </a:rPr>
                        <a:t>100 </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$0 </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smtClean="0">
                          <a:solidFill>
                            <a:schemeClr val="tx1"/>
                          </a:solidFill>
                          <a:effectLst/>
                          <a:latin typeface="+mn-lt"/>
                          <a:ea typeface="+mn-ea"/>
                          <a:cs typeface="+mn-cs"/>
                        </a:rPr>
                        <a:t>+100</a:t>
                      </a:r>
                      <a:r>
                        <a:rPr lang="en-US" sz="800" b="0" i="0" u="none" strike="noStrike" kern="1200" dirty="0">
                          <a:solidFill>
                            <a:schemeClr val="tx1"/>
                          </a:solidFill>
                          <a:effectLst/>
                          <a:latin typeface="+mn-lt"/>
                          <a:ea typeface="+mn-ea"/>
                          <a:cs typeface="+mn-cs"/>
                        </a:rPr>
                        <a:t>%</a:t>
                      </a:r>
                    </a:p>
                  </a:txBody>
                  <a:tcPr marL="7620" marR="7620" marT="6350"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0%</a:t>
                      </a:r>
                    </a:p>
                  </a:txBody>
                  <a:tcPr marL="7620" marR="7620" marT="6350" marB="0" anchor="ctr">
                    <a:solidFill>
                      <a:schemeClr val="accent1">
                        <a:lumMod val="20000"/>
                        <a:lumOff val="80000"/>
                      </a:schemeClr>
                    </a:solidFill>
                  </a:tcPr>
                </a:tc>
              </a:tr>
              <a:tr h="236572">
                <a:tc>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6206/7206</a:t>
                      </a:r>
                    </a:p>
                  </a:txBody>
                  <a:tcPr marL="5067" marR="5067" marT="4223" marB="0" anchor="ctr"/>
                </a:tc>
                <a:tc>
                  <a:txBody>
                    <a:bodyPr/>
                    <a:lstStyle/>
                    <a:p>
                      <a:pPr marL="0" algn="l" defTabSz="457200" rtl="0" eaLnBrk="1" fontAlgn="ctr" latinLnBrk="0" hangingPunct="1"/>
                      <a:r>
                        <a:rPr lang="en-US" sz="800" b="0" i="0" u="none" strike="noStrike" kern="1200" dirty="0">
                          <a:solidFill>
                            <a:schemeClr val="tx1"/>
                          </a:solidFill>
                          <a:effectLst/>
                          <a:latin typeface="+mn-lt"/>
                          <a:ea typeface="+mn-ea"/>
                          <a:cs typeface="+mn-cs"/>
                        </a:rPr>
                        <a:t>Additional fee for filing §8 affidavit during grace period, per class</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smtClean="0">
                          <a:solidFill>
                            <a:schemeClr val="tx1"/>
                          </a:solidFill>
                          <a:effectLst/>
                          <a:latin typeface="+mn-lt"/>
                          <a:ea typeface="+mn-ea"/>
                          <a:cs typeface="+mn-cs"/>
                        </a:rPr>
                        <a:t>$77 </a:t>
                      </a:r>
                      <a:endParaRPr lang="en-US" sz="800" b="0" i="0" u="none" strike="noStrike" kern="1200" dirty="0">
                        <a:solidFill>
                          <a:schemeClr val="tx1"/>
                        </a:solidFill>
                        <a:effectLst/>
                        <a:latin typeface="+mn-lt"/>
                        <a:ea typeface="+mn-ea"/>
                        <a:cs typeface="+mn-cs"/>
                      </a:endParaRP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$7 </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$100 </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$100 </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$200 </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$100 </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smtClean="0">
                          <a:solidFill>
                            <a:schemeClr val="tx1"/>
                          </a:solidFill>
                          <a:effectLst/>
                          <a:latin typeface="+mn-lt"/>
                          <a:ea typeface="+mn-ea"/>
                          <a:cs typeface="+mn-cs"/>
                        </a:rPr>
                        <a:t>+$</a:t>
                      </a:r>
                      <a:r>
                        <a:rPr lang="en-US" sz="800" b="0" i="0" u="none" strike="noStrike" kern="1200" dirty="0">
                          <a:solidFill>
                            <a:schemeClr val="tx1"/>
                          </a:solidFill>
                          <a:effectLst/>
                          <a:latin typeface="+mn-lt"/>
                          <a:ea typeface="+mn-ea"/>
                          <a:cs typeface="+mn-cs"/>
                        </a:rPr>
                        <a:t>100 </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$0 </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smtClean="0">
                          <a:solidFill>
                            <a:schemeClr val="tx1"/>
                          </a:solidFill>
                          <a:effectLst/>
                          <a:latin typeface="+mn-lt"/>
                          <a:ea typeface="+mn-ea"/>
                          <a:cs typeface="+mn-cs"/>
                        </a:rPr>
                        <a:t>+100</a:t>
                      </a:r>
                      <a:r>
                        <a:rPr lang="en-US" sz="800" b="0" i="0" u="none" strike="noStrike" kern="1200" dirty="0">
                          <a:solidFill>
                            <a:schemeClr val="tx1"/>
                          </a:solidFill>
                          <a:effectLst/>
                          <a:latin typeface="+mn-lt"/>
                          <a:ea typeface="+mn-ea"/>
                          <a:cs typeface="+mn-cs"/>
                        </a:rPr>
                        <a:t>%</a:t>
                      </a:r>
                    </a:p>
                  </a:txBody>
                  <a:tcPr marL="5067" marR="5067" marT="4223" marB="0" anchor="ctr">
                    <a:solidFill>
                      <a:schemeClr val="accent1">
                        <a:lumMod val="20000"/>
                        <a:lumOff val="80000"/>
                      </a:schemeClr>
                    </a:solidFill>
                  </a:tcPr>
                </a:tc>
                <a:tc>
                  <a:txBody>
                    <a:bodyPr/>
                    <a:lstStyle/>
                    <a:p>
                      <a:pPr marL="0" algn="ctr" defTabSz="457200" rtl="0" eaLnBrk="1" fontAlgn="ctr" latinLnBrk="0" hangingPunct="1"/>
                      <a:r>
                        <a:rPr lang="en-US" sz="800" b="0" i="0" u="none" strike="noStrike" kern="1200" dirty="0">
                          <a:solidFill>
                            <a:schemeClr val="tx1"/>
                          </a:solidFill>
                          <a:effectLst/>
                          <a:latin typeface="+mn-lt"/>
                          <a:ea typeface="+mn-ea"/>
                          <a:cs typeface="+mn-cs"/>
                        </a:rPr>
                        <a:t>0%</a:t>
                      </a:r>
                    </a:p>
                  </a:txBody>
                  <a:tcPr marL="5067" marR="5067" marT="4223" marB="0" anchor="ctr">
                    <a:solidFill>
                      <a:schemeClr val="accent1">
                        <a:lumMod val="20000"/>
                        <a:lumOff val="80000"/>
                      </a:schemeClr>
                    </a:solidFill>
                  </a:tcPr>
                </a:tc>
              </a:tr>
            </a:tbl>
          </a:graphicData>
        </a:graphic>
      </p:graphicFrame>
      <p:sp>
        <p:nvSpPr>
          <p:cNvPr id="5" name="Rectangle 4"/>
          <p:cNvSpPr/>
          <p:nvPr/>
        </p:nvSpPr>
        <p:spPr>
          <a:xfrm>
            <a:off x="220980" y="5214789"/>
            <a:ext cx="8138160" cy="338554"/>
          </a:xfrm>
          <a:prstGeom prst="rect">
            <a:avLst/>
          </a:prstGeom>
        </p:spPr>
        <p:txBody>
          <a:bodyPr wrap="square">
            <a:spAutoFit/>
          </a:bodyPr>
          <a:lstStyle/>
          <a:p>
            <a:r>
              <a:rPr lang="en-US" sz="800" dirty="0" smtClean="0"/>
              <a:t>*The 7000 series fee code (e.g., 7001, 7002, etc.) is used for electronic filing via TEAS.</a:t>
            </a:r>
          </a:p>
          <a:p>
            <a:r>
              <a:rPr lang="en-US" sz="800" i="1" dirty="0"/>
              <a:t>Note: </a:t>
            </a:r>
            <a:r>
              <a:rPr lang="en-US" sz="800" dirty="0"/>
              <a:t>The TM fee unit expense numbers in this report have been updated to reflect changes to the Process Mail </a:t>
            </a:r>
            <a:r>
              <a:rPr lang="en-US" sz="800" dirty="0" smtClean="0"/>
              <a:t>activity, </a:t>
            </a:r>
            <a:r>
              <a:rPr lang="en-US" sz="800" dirty="0"/>
              <a:t>and therefore will not match prior reports.</a:t>
            </a:r>
          </a:p>
        </p:txBody>
      </p:sp>
      <p:sp>
        <p:nvSpPr>
          <p:cNvPr id="3" name="Slide Number Placeholder 2"/>
          <p:cNvSpPr>
            <a:spLocks noGrp="1"/>
          </p:cNvSpPr>
          <p:nvPr>
            <p:ph type="sldNum" sz="quarter" idx="12"/>
          </p:nvPr>
        </p:nvSpPr>
        <p:spPr/>
        <p:txBody>
          <a:bodyPr/>
          <a:lstStyle/>
          <a:p>
            <a:fld id="{92DA454B-C859-4892-B9FA-68B588C9F547}" type="slidenum">
              <a:rPr lang="en-US" smtClean="0"/>
              <a:t>46</a:t>
            </a:fld>
            <a:endParaRPr lang="en-US" dirty="0"/>
          </a:p>
        </p:txBody>
      </p:sp>
    </p:spTree>
    <p:extLst>
      <p:ext uri="{BB962C8B-B14F-4D97-AF65-F5344CB8AC3E}">
        <p14:creationId xmlns:p14="http://schemas.microsoft.com/office/powerpoint/2010/main" val="2992440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442"/>
            <a:ext cx="8229600" cy="884058"/>
          </a:xfrm>
        </p:spPr>
        <p:txBody>
          <a:bodyPr>
            <a:normAutofit/>
          </a:bodyPr>
          <a:lstStyle/>
          <a:p>
            <a:r>
              <a:rPr lang="en-US" sz="3600" dirty="0"/>
              <a:t>Trademark Processing </a:t>
            </a:r>
            <a:r>
              <a:rPr lang="en-US" sz="3600" dirty="0" smtClean="0"/>
              <a:t>Fees (cont.)</a:t>
            </a:r>
            <a:endParaRPr lang="en-US" sz="3600" dirty="0"/>
          </a:p>
        </p:txBody>
      </p:sp>
      <p:graphicFrame>
        <p:nvGraphicFramePr>
          <p:cNvPr id="4" name="Content Placeholder 3" descr="Trademark Processing Fees (cont.)"/>
          <p:cNvGraphicFramePr>
            <a:graphicFrameLocks noGrp="1"/>
          </p:cNvGraphicFramePr>
          <p:nvPr>
            <p:ph idx="1"/>
            <p:extLst>
              <p:ext uri="{D42A27DB-BD31-4B8C-83A1-F6EECF244321}">
                <p14:modId xmlns:p14="http://schemas.microsoft.com/office/powerpoint/2010/main" val="1843167947"/>
              </p:ext>
            </p:extLst>
          </p:nvPr>
        </p:nvGraphicFramePr>
        <p:xfrm>
          <a:off x="220980" y="1072284"/>
          <a:ext cx="8618220" cy="4018980"/>
        </p:xfrm>
        <a:graphic>
          <a:graphicData uri="http://schemas.openxmlformats.org/drawingml/2006/table">
            <a:tbl>
              <a:tblPr firstRow="1" firstCol="1">
                <a:tableStyleId>{5C22544A-7EE6-4342-B048-85BDC9FD1C3A}</a:tableStyleId>
              </a:tblPr>
              <a:tblGrid>
                <a:gridCol w="769618"/>
                <a:gridCol w="3429002"/>
                <a:gridCol w="441960"/>
                <a:gridCol w="441960"/>
                <a:gridCol w="441960"/>
                <a:gridCol w="441960"/>
                <a:gridCol w="441960"/>
                <a:gridCol w="441960"/>
                <a:gridCol w="441960"/>
                <a:gridCol w="441960"/>
                <a:gridCol w="441960"/>
                <a:gridCol w="441960"/>
              </a:tblGrid>
              <a:tr h="368883">
                <a:tc row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Fee </a:t>
                      </a:r>
                      <a:r>
                        <a:rPr lang="en-US" sz="800" b="1" u="none" strike="noStrike" kern="1200" dirty="0" smtClean="0">
                          <a:solidFill>
                            <a:schemeClr val="lt1"/>
                          </a:solidFill>
                          <a:effectLst/>
                          <a:latin typeface="+mn-lt"/>
                          <a:ea typeface="+mn-ea"/>
                          <a:cs typeface="+mn-cs"/>
                        </a:rPr>
                        <a:t>Code*</a:t>
                      </a:r>
                      <a:endParaRPr lang="en-US" sz="800" b="1" u="none" strike="noStrike" kern="1200" dirty="0">
                        <a:solidFill>
                          <a:schemeClr val="lt1"/>
                        </a:solidFill>
                        <a:effectLst/>
                        <a:latin typeface="+mn-lt"/>
                        <a:ea typeface="+mn-ea"/>
                        <a:cs typeface="+mn-cs"/>
                      </a:endParaRPr>
                    </a:p>
                  </a:txBody>
                  <a:tcPr marL="5935" marR="5935" marT="4946" marB="0" anchor="ctr"/>
                </a:tc>
                <a:tc row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Description</a:t>
                      </a:r>
                    </a:p>
                  </a:txBody>
                  <a:tcPr marL="5935" marR="5935" marT="4946" marB="0" anchor="ctr">
                    <a:lnB w="38100" cap="flat" cmpd="sng" algn="ctr">
                      <a:solidFill>
                        <a:schemeClr val="bg1"/>
                      </a:solidFill>
                      <a:prstDash val="solid"/>
                      <a:round/>
                      <a:headEnd type="none" w="med" len="med"/>
                      <a:tailEnd type="none" w="med" len="med"/>
                    </a:lnB>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Historical Cost  (2014)</a:t>
                      </a: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Current Fee</a:t>
                      </a: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Proposed Fee</a:t>
                      </a: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Dollar Change</a:t>
                      </a: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Percent Change</a:t>
                      </a:r>
                    </a:p>
                  </a:txBody>
                  <a:tcPr marL="5935" marR="5935" marT="4946" marB="0" anchor="ctr">
                    <a:lnB w="12700" cap="flat" cmpd="sng" algn="ctr">
                      <a:solidFill>
                        <a:schemeClr val="bg1"/>
                      </a:solidFill>
                      <a:prstDash val="solid"/>
                      <a:round/>
                      <a:headEnd type="none" w="med" len="med"/>
                      <a:tailEnd type="none" w="med" len="med"/>
                    </a:lnB>
                  </a:tcPr>
                </a:tc>
                <a:tc hMerge="1">
                  <a:txBody>
                    <a:bodyPr/>
                    <a:lstStyle/>
                    <a:p>
                      <a:endParaRPr lang="en-US"/>
                    </a:p>
                  </a:txBody>
                  <a:tcPr/>
                </a:tc>
              </a:tr>
              <a:tr h="197561">
                <a:tc vMerge="1">
                  <a:txBody>
                    <a:bodyPr/>
                    <a:lstStyle/>
                    <a:p>
                      <a:endParaRPr lang="en-US"/>
                    </a:p>
                  </a:txBody>
                  <a:tcPr/>
                </a:tc>
                <a:tc vMerge="1">
                  <a:txBody>
                    <a:bodyPr/>
                    <a:lstStyle/>
                    <a:p>
                      <a:endParaRPr lang="en-US"/>
                    </a:p>
                  </a:txBody>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r>
              <a:tr h="197561">
                <a:tc>
                  <a:txBody>
                    <a:bodyPr/>
                    <a:lstStyle/>
                    <a:p>
                      <a:pPr algn="ctr" fontAlgn="ctr"/>
                      <a:r>
                        <a:rPr lang="en-US" sz="800" u="none" strike="noStrike" dirty="0">
                          <a:effectLst/>
                        </a:rPr>
                        <a:t>6207/7207</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Correcting a deficiency in a §8 affidavit</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smtClean="0">
                          <a:solidFill>
                            <a:schemeClr val="tx1"/>
                          </a:solidFill>
                          <a:effectLst/>
                        </a:rPr>
                        <a:t>$105 </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r>
              <a:tr h="197561">
                <a:tc>
                  <a:txBody>
                    <a:bodyPr/>
                    <a:lstStyle/>
                    <a:p>
                      <a:pPr algn="ctr" fontAlgn="ctr"/>
                      <a:r>
                        <a:rPr lang="en-US" sz="800" u="none" strike="noStrike" dirty="0">
                          <a:effectLst/>
                        </a:rPr>
                        <a:t>6208/7208</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Filing §15 affidavit, per class</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$70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$28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+50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197561">
                <a:tc>
                  <a:txBody>
                    <a:bodyPr/>
                    <a:lstStyle/>
                    <a:p>
                      <a:pPr algn="ctr" fontAlgn="ctr"/>
                      <a:r>
                        <a:rPr lang="en-US" sz="800" u="none" strike="noStrike" dirty="0">
                          <a:effectLst/>
                        </a:rPr>
                        <a:t>6210/7210</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Publication of mark under §12(c), per class</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197561">
                <a:tc>
                  <a:txBody>
                    <a:bodyPr/>
                    <a:lstStyle/>
                    <a:p>
                      <a:pPr algn="ctr" fontAlgn="ctr"/>
                      <a:r>
                        <a:rPr lang="en-US" sz="800" u="none" strike="noStrike" dirty="0">
                          <a:effectLst/>
                        </a:rPr>
                        <a:t>6211/7211</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Issuing new certificate of registration</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a:t>
                      </a:r>
                      <a:r>
                        <a:rPr lang="en-US" sz="800" u="none" strike="noStrike" dirty="0" smtClean="0">
                          <a:solidFill>
                            <a:schemeClr val="tx1"/>
                          </a:solidFill>
                          <a:effectLst/>
                        </a:rPr>
                        <a:t>872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197561">
                <a:tc>
                  <a:txBody>
                    <a:bodyPr/>
                    <a:lstStyle/>
                    <a:p>
                      <a:pPr algn="ctr" fontAlgn="ctr"/>
                      <a:r>
                        <a:rPr lang="en-US" sz="800" u="none" strike="noStrike" dirty="0">
                          <a:effectLst/>
                        </a:rPr>
                        <a:t>6212/7212</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Certificate of correction, registrant's error</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a:t>
                      </a:r>
                      <a:r>
                        <a:rPr lang="en-US" sz="800" u="none" strike="noStrike" dirty="0" smtClean="0">
                          <a:solidFill>
                            <a:schemeClr val="tx1"/>
                          </a:solidFill>
                          <a:effectLst/>
                        </a:rPr>
                        <a:t>872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$400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197561">
                <a:tc>
                  <a:txBody>
                    <a:bodyPr/>
                    <a:lstStyle/>
                    <a:p>
                      <a:pPr algn="ctr" fontAlgn="ctr"/>
                      <a:r>
                        <a:rPr lang="en-US" sz="800" u="none" strike="noStrike" dirty="0">
                          <a:effectLst/>
                        </a:rPr>
                        <a:t>6213/7213</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Filing disclaimer to registration</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 </a:t>
                      </a:r>
                      <a:r>
                        <a:rPr lang="en-US" sz="8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197561">
                <a:tc>
                  <a:txBody>
                    <a:bodyPr/>
                    <a:lstStyle/>
                    <a:p>
                      <a:pPr algn="ctr" fontAlgn="ctr"/>
                      <a:r>
                        <a:rPr lang="en-US" sz="800" u="none" strike="noStrike" dirty="0">
                          <a:effectLst/>
                        </a:rPr>
                        <a:t>6214/7214</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Filing amendment to registration</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a:t>
                      </a:r>
                      <a:r>
                        <a:rPr lang="en-US" sz="800" u="none" strike="noStrike" dirty="0" smtClean="0">
                          <a:solidFill>
                            <a:schemeClr val="tx1"/>
                          </a:solidFill>
                          <a:effectLst/>
                        </a:rPr>
                        <a:t>872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197561">
                <a:tc>
                  <a:txBody>
                    <a:bodyPr/>
                    <a:lstStyle/>
                    <a:p>
                      <a:pPr algn="ctr" fontAlgn="ctr"/>
                      <a:r>
                        <a:rPr lang="en-US" sz="800" u="none" strike="noStrike" dirty="0">
                          <a:effectLst/>
                        </a:rPr>
                        <a:t>6215/7215</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Filing §71 affidavit, per class</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197561">
                <a:tc>
                  <a:txBody>
                    <a:bodyPr/>
                    <a:lstStyle/>
                    <a:p>
                      <a:pPr algn="ctr" fontAlgn="ctr"/>
                      <a:r>
                        <a:rPr lang="en-US" sz="800" u="none" strike="noStrike" dirty="0">
                          <a:effectLst/>
                        </a:rPr>
                        <a:t>6216/7216</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Filing §71 affidavit grace period, per class</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kern="1200" dirty="0" smtClean="0">
                          <a:solidFill>
                            <a:schemeClr val="tx1"/>
                          </a:solidFill>
                          <a:effectLst/>
                          <a:latin typeface="+mn-lt"/>
                          <a:ea typeface="+mn-ea"/>
                          <a:cs typeface="+mn-cs"/>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197561">
                <a:tc>
                  <a:txBody>
                    <a:bodyPr/>
                    <a:lstStyle/>
                    <a:p>
                      <a:pPr algn="ctr" fontAlgn="ctr"/>
                      <a:r>
                        <a:rPr lang="en-US" sz="800" u="none" strike="noStrike" dirty="0">
                          <a:effectLst/>
                        </a:rPr>
                        <a:t>6401/7401</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Petition for cancellation, per class</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a:t>
                      </a:r>
                      <a:r>
                        <a:rPr lang="en-US" sz="800" u="none" strike="noStrike" dirty="0" smtClean="0">
                          <a:solidFill>
                            <a:schemeClr val="tx1"/>
                          </a:solidFill>
                          <a:effectLst/>
                        </a:rPr>
                        <a:t>2,158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$2,198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$500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$400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+67</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+33</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197561">
                <a:tc>
                  <a:txBody>
                    <a:bodyPr/>
                    <a:lstStyle/>
                    <a:p>
                      <a:pPr algn="ctr" fontAlgn="ctr"/>
                      <a:r>
                        <a:rPr lang="en-US" sz="800" u="none" strike="noStrike" dirty="0">
                          <a:effectLst/>
                        </a:rPr>
                        <a:t>6402/7402</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en-US" sz="800" u="none" strike="noStrike" dirty="0">
                          <a:solidFill>
                            <a:schemeClr val="tx1"/>
                          </a:solidFill>
                          <a:effectLst/>
                        </a:rPr>
                        <a:t>Notice of opposition, per class</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a:t>
                      </a:r>
                      <a:r>
                        <a:rPr lang="en-US" sz="800" u="none" strike="noStrike" dirty="0" smtClean="0">
                          <a:solidFill>
                            <a:schemeClr val="tx1"/>
                          </a:solidFill>
                          <a:effectLst/>
                        </a:rPr>
                        <a:t>1,796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a:t>
                      </a:r>
                      <a:r>
                        <a:rPr lang="en-US" sz="800" u="none" strike="noStrike" dirty="0" smtClean="0">
                          <a:solidFill>
                            <a:schemeClr val="tx1"/>
                          </a:solidFill>
                          <a:effectLst/>
                        </a:rPr>
                        <a:t>1,851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$500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$400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+67</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+33</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197561">
                <a:tc>
                  <a:txBody>
                    <a:bodyPr/>
                    <a:lstStyle/>
                    <a:p>
                      <a:pPr algn="ctr" fontAlgn="ctr"/>
                      <a:r>
                        <a:rPr lang="en-US" sz="800" u="none" strike="noStrike" dirty="0">
                          <a:effectLst/>
                        </a:rPr>
                        <a:t>6403/7403</a:t>
                      </a:r>
                      <a:endParaRPr lang="en-US" sz="800" b="0" i="0" u="none" strike="noStrike" dirty="0">
                        <a:solidFill>
                          <a:srgbClr val="000000"/>
                        </a:solidFill>
                        <a:effectLst/>
                        <a:latin typeface="Calibri"/>
                      </a:endParaRPr>
                    </a:p>
                  </a:txBody>
                  <a:tcPr marL="5067" marR="5067" marT="4223" marB="0" anchor="ctr"/>
                </a:tc>
                <a:tc>
                  <a:txBody>
                    <a:bodyPr/>
                    <a:lstStyle/>
                    <a:p>
                      <a:pPr algn="l" fontAlgn="ctr"/>
                      <a:r>
                        <a:rPr lang="it-IT" sz="800" u="none" strike="noStrike">
                          <a:solidFill>
                            <a:schemeClr val="tx1"/>
                          </a:solidFill>
                          <a:effectLst/>
                        </a:rPr>
                        <a:t>Ex parte appeal, per class</a:t>
                      </a:r>
                      <a:endParaRPr lang="it-IT" sz="800" b="0" i="0" u="none" strike="noStrike">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a:t>
                      </a:r>
                      <a:r>
                        <a:rPr lang="en-US" sz="800" u="none" strike="noStrike" dirty="0" smtClean="0">
                          <a:solidFill>
                            <a:schemeClr val="tx1"/>
                          </a:solidFill>
                          <a:effectLst/>
                        </a:rPr>
                        <a:t>2,274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$2,315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+200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70451">
                <a:tc>
                  <a:txBody>
                    <a:bodyPr/>
                    <a:lstStyle/>
                    <a:p>
                      <a:pPr algn="ctr" fontAlgn="ctr"/>
                      <a:r>
                        <a:rPr lang="en-US" sz="800" u="none" strike="noStrike" dirty="0" smtClean="0">
                          <a:effectLst/>
                        </a:rPr>
                        <a:t>New</a:t>
                      </a:r>
                    </a:p>
                  </a:txBody>
                  <a:tcPr marL="5067" marR="5067" marT="4223" marB="0" anchor="ctr"/>
                </a:tc>
                <a:tc>
                  <a:txBody>
                    <a:bodyPr/>
                    <a:lstStyle/>
                    <a:p>
                      <a:pPr algn="l" fontAlgn="ctr"/>
                      <a:r>
                        <a:rPr lang="en-US" sz="800" u="none" strike="noStrike" dirty="0">
                          <a:solidFill>
                            <a:schemeClr val="tx1"/>
                          </a:solidFill>
                          <a:effectLst/>
                        </a:rPr>
                        <a:t>Request to extend the time for filing a notice of opposition for Good Cause or Consent (paper filing)</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 </a:t>
                      </a:r>
                      <a:r>
                        <a:rPr lang="en-US" sz="800" u="none" strike="noStrike" dirty="0" smtClean="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 </a:t>
                      </a:r>
                      <a:r>
                        <a:rPr lang="en-US" sz="800" u="none" strike="noStrike" dirty="0" smtClean="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70451">
                <a:tc>
                  <a:txBody>
                    <a:bodyPr/>
                    <a:lstStyle/>
                    <a:p>
                      <a:pPr algn="ctr" fontAlgn="ctr"/>
                      <a:r>
                        <a:rPr lang="en-US" sz="800" u="none" strike="noStrike" dirty="0" smtClean="0">
                          <a:effectLst/>
                        </a:rPr>
                        <a:t>New</a:t>
                      </a:r>
                    </a:p>
                  </a:txBody>
                  <a:tcPr marL="5067" marR="5067" marT="4223" marB="0" anchor="ctr"/>
                </a:tc>
                <a:tc>
                  <a:txBody>
                    <a:bodyPr/>
                    <a:lstStyle/>
                    <a:p>
                      <a:pPr algn="l" fontAlgn="ctr"/>
                      <a:r>
                        <a:rPr lang="en-US" sz="800" u="none" strike="noStrike" dirty="0">
                          <a:solidFill>
                            <a:schemeClr val="tx1"/>
                          </a:solidFill>
                          <a:effectLst/>
                        </a:rPr>
                        <a:t>Request to extend the time for filing a notice of opposition for Good Cause or Consent (electronic filing)</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 </a:t>
                      </a:r>
                      <a:r>
                        <a:rPr lang="en-US" sz="800" u="none" strike="noStrike" dirty="0" smtClean="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70451">
                <a:tc>
                  <a:txBody>
                    <a:bodyPr/>
                    <a:lstStyle/>
                    <a:p>
                      <a:pPr algn="ctr" fontAlgn="ctr"/>
                      <a:r>
                        <a:rPr lang="en-US" sz="800" u="none" strike="noStrike" dirty="0" smtClean="0">
                          <a:effectLst/>
                        </a:rPr>
                        <a:t>New</a:t>
                      </a:r>
                    </a:p>
                  </a:txBody>
                  <a:tcPr marL="5067" marR="5067" marT="4223" marB="0" anchor="ctr"/>
                </a:tc>
                <a:tc>
                  <a:txBody>
                    <a:bodyPr/>
                    <a:lstStyle/>
                    <a:p>
                      <a:pPr algn="l" fontAlgn="ctr"/>
                      <a:r>
                        <a:rPr lang="en-US" sz="800" u="none" strike="noStrike" dirty="0">
                          <a:solidFill>
                            <a:schemeClr val="tx1"/>
                          </a:solidFill>
                          <a:effectLst/>
                        </a:rPr>
                        <a:t>Request to extend the time for filing a notice of opposition with consent or under extraordinary circumstances (paper filing)</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300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 </a:t>
                      </a:r>
                      <a:r>
                        <a:rPr lang="en-US" sz="800" u="none" strike="noStrike" dirty="0" smtClean="0">
                          <a:solidFill>
                            <a:schemeClr val="tx1"/>
                          </a:solidFill>
                          <a:effectLst/>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r h="270451">
                <a:tc>
                  <a:txBody>
                    <a:bodyPr/>
                    <a:lstStyle/>
                    <a:p>
                      <a:pPr algn="ctr" fontAlgn="ctr"/>
                      <a:r>
                        <a:rPr lang="en-US" sz="800" u="none" strike="noStrike" dirty="0" smtClean="0">
                          <a:effectLst/>
                        </a:rPr>
                        <a:t>New</a:t>
                      </a:r>
                    </a:p>
                  </a:txBody>
                  <a:tcPr marL="5067" marR="5067" marT="4223" marB="0" anchor="ctr"/>
                </a:tc>
                <a:tc>
                  <a:txBody>
                    <a:bodyPr/>
                    <a:lstStyle/>
                    <a:p>
                      <a:pPr algn="l" fontAlgn="ctr"/>
                      <a:r>
                        <a:rPr lang="en-US" sz="800" u="none" strike="noStrike" dirty="0">
                          <a:solidFill>
                            <a:schemeClr val="tx1"/>
                          </a:solidFill>
                          <a:effectLst/>
                        </a:rPr>
                        <a:t>Request to extend the time for filing a notice of opposition with consent or under extraordinary circumstances (electronic filing)</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c>
                  <a:txBody>
                    <a:bodyPr/>
                    <a:lstStyle/>
                    <a:p>
                      <a:pPr algn="ctr" fontAlgn="ctr"/>
                      <a:r>
                        <a:rPr lang="en-US" sz="1200" kern="1200" dirty="0" smtClean="0">
                          <a:solidFill>
                            <a:schemeClr val="tx1"/>
                          </a:solidFill>
                          <a:effectLst/>
                          <a:latin typeface="+mn-lt"/>
                          <a:ea typeface="+mn-ea"/>
                          <a:cs typeface="+mn-cs"/>
                        </a:rPr>
                        <a:t>--</a:t>
                      </a:r>
                      <a:endParaRPr lang="en-US" sz="800" b="0" i="0" u="none" strike="noStrike" dirty="0">
                        <a:solidFill>
                          <a:schemeClr val="tx1"/>
                        </a:solidFill>
                        <a:effectLst/>
                        <a:latin typeface="Calibri"/>
                      </a:endParaRPr>
                    </a:p>
                  </a:txBody>
                  <a:tcPr marL="5067" marR="5067" marT="4223" marB="0" anchor="ctr">
                    <a:solidFill>
                      <a:schemeClr val="accent1">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47</a:t>
            </a:fld>
            <a:endParaRPr lang="en-US" dirty="0"/>
          </a:p>
        </p:txBody>
      </p:sp>
      <p:sp>
        <p:nvSpPr>
          <p:cNvPr id="7" name="Rectangle 6"/>
          <p:cNvSpPr/>
          <p:nvPr/>
        </p:nvSpPr>
        <p:spPr>
          <a:xfrm>
            <a:off x="220980" y="5214789"/>
            <a:ext cx="8138160" cy="338554"/>
          </a:xfrm>
          <a:prstGeom prst="rect">
            <a:avLst/>
          </a:prstGeom>
        </p:spPr>
        <p:txBody>
          <a:bodyPr wrap="square">
            <a:spAutoFit/>
          </a:bodyPr>
          <a:lstStyle/>
          <a:p>
            <a:r>
              <a:rPr lang="en-US" sz="800" dirty="0" smtClean="0"/>
              <a:t>*The 7000 series fee code (e.g., 7001, 7002, etc.) is used for electronic filing via TEAS.</a:t>
            </a:r>
          </a:p>
          <a:p>
            <a:r>
              <a:rPr lang="en-US" sz="800" i="1" dirty="0"/>
              <a:t>Note: </a:t>
            </a:r>
            <a:r>
              <a:rPr lang="en-US" sz="800" dirty="0"/>
              <a:t>The TM fee unit expense numbers in this report have been updated to reflect changes to the Process Mail </a:t>
            </a:r>
            <a:r>
              <a:rPr lang="en-US" sz="800" dirty="0" smtClean="0"/>
              <a:t>activity, </a:t>
            </a:r>
            <a:r>
              <a:rPr lang="en-US" sz="800" dirty="0"/>
              <a:t>and therefore will not match prior reports.</a:t>
            </a:r>
          </a:p>
        </p:txBody>
      </p:sp>
    </p:spTree>
    <p:extLst>
      <p:ext uri="{BB962C8B-B14F-4D97-AF65-F5344CB8AC3E}">
        <p14:creationId xmlns:p14="http://schemas.microsoft.com/office/powerpoint/2010/main" val="2685063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Trademark Madrid Protocol Fees</a:t>
            </a:r>
          </a:p>
        </p:txBody>
      </p:sp>
      <p:graphicFrame>
        <p:nvGraphicFramePr>
          <p:cNvPr id="4" name="Content Placeholder 3" descr="Trademark Madrid Protocol Fees" title="Trademark Madrid Protocol Fees"/>
          <p:cNvGraphicFramePr>
            <a:graphicFrameLocks noGrp="1"/>
          </p:cNvGraphicFramePr>
          <p:nvPr>
            <p:ph idx="1"/>
            <p:extLst>
              <p:ext uri="{D42A27DB-BD31-4B8C-83A1-F6EECF244321}">
                <p14:modId xmlns:p14="http://schemas.microsoft.com/office/powerpoint/2010/main" val="3900389758"/>
              </p:ext>
            </p:extLst>
          </p:nvPr>
        </p:nvGraphicFramePr>
        <p:xfrm>
          <a:off x="304800" y="1123948"/>
          <a:ext cx="8534400" cy="3401542"/>
        </p:xfrm>
        <a:graphic>
          <a:graphicData uri="http://schemas.openxmlformats.org/drawingml/2006/table">
            <a:tbl>
              <a:tblPr firstRow="1">
                <a:tableStyleId>{5C22544A-7EE6-4342-B048-85BDC9FD1C3A}</a:tableStyleId>
              </a:tblPr>
              <a:tblGrid>
                <a:gridCol w="761996"/>
                <a:gridCol w="3429004"/>
                <a:gridCol w="434340"/>
                <a:gridCol w="434340"/>
                <a:gridCol w="434340"/>
                <a:gridCol w="434340"/>
                <a:gridCol w="434340"/>
                <a:gridCol w="434340"/>
                <a:gridCol w="434340"/>
                <a:gridCol w="434340"/>
                <a:gridCol w="434340"/>
                <a:gridCol w="434340"/>
              </a:tblGrid>
              <a:tr h="369810">
                <a:tc row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Fee </a:t>
                      </a:r>
                      <a:r>
                        <a:rPr lang="en-US" sz="800" b="1" u="none" strike="noStrike" kern="1200" dirty="0" smtClean="0">
                          <a:solidFill>
                            <a:schemeClr val="lt1"/>
                          </a:solidFill>
                          <a:effectLst/>
                          <a:latin typeface="+mn-lt"/>
                          <a:ea typeface="+mn-ea"/>
                          <a:cs typeface="+mn-cs"/>
                        </a:rPr>
                        <a:t>Code*</a:t>
                      </a:r>
                      <a:endParaRPr lang="en-US" sz="800" b="1" u="none" strike="noStrike" kern="1200" dirty="0">
                        <a:solidFill>
                          <a:schemeClr val="lt1"/>
                        </a:solidFill>
                        <a:effectLst/>
                        <a:latin typeface="+mn-lt"/>
                        <a:ea typeface="+mn-ea"/>
                        <a:cs typeface="+mn-cs"/>
                      </a:endParaRP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Description</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Historical Cost  (2014)</a:t>
                      </a:r>
                    </a:p>
                  </a:txBody>
                  <a:tcPr marL="5935" marR="5935" marT="4946" marB="0" anchor="ctr">
                    <a:solidFill>
                      <a:schemeClr val="accent1"/>
                    </a:solidFill>
                  </a:tcPr>
                </a:tc>
                <a:tc hMerge="1">
                  <a:txBody>
                    <a:bodyPr/>
                    <a:lstStyle/>
                    <a:p>
                      <a:endParaRPr lang="en-US"/>
                    </a:p>
                  </a:txBody>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Current Fee</a:t>
                      </a:r>
                    </a:p>
                  </a:txBody>
                  <a:tcPr marL="5935" marR="5935" marT="4946" marB="0" anchor="ctr">
                    <a:solidFill>
                      <a:schemeClr val="accent1"/>
                    </a:solidFill>
                  </a:tcPr>
                </a:tc>
                <a:tc hMerge="1">
                  <a:txBody>
                    <a:bodyPr/>
                    <a:lstStyle/>
                    <a:p>
                      <a:endParaRPr lang="en-US"/>
                    </a:p>
                  </a:txBody>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Proposed Fee</a:t>
                      </a:r>
                    </a:p>
                  </a:txBody>
                  <a:tcPr marL="5935" marR="5935" marT="4946" marB="0" anchor="ctr">
                    <a:solidFill>
                      <a:schemeClr val="accent1"/>
                    </a:solidFill>
                  </a:tcPr>
                </a:tc>
                <a:tc hMerge="1">
                  <a:txBody>
                    <a:bodyPr/>
                    <a:lstStyle/>
                    <a:p>
                      <a:endParaRPr lang="en-US"/>
                    </a:p>
                  </a:txBody>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Dollar Change</a:t>
                      </a:r>
                    </a:p>
                  </a:txBody>
                  <a:tcPr marL="5935" marR="5935" marT="4946" marB="0" anchor="ctr">
                    <a:solidFill>
                      <a:schemeClr val="accent1"/>
                    </a:solidFill>
                  </a:tcPr>
                </a:tc>
                <a:tc hMerge="1">
                  <a:txBody>
                    <a:bodyPr/>
                    <a:lstStyle/>
                    <a:p>
                      <a:endParaRPr lang="en-US"/>
                    </a:p>
                  </a:txBody>
                  <a:tcPr/>
                </a:tc>
                <a:tc gridSpan="2">
                  <a:txBody>
                    <a:bodyPr/>
                    <a:lstStyle/>
                    <a:p>
                      <a:pPr marL="0" algn="ctr" defTabSz="457200" rtl="0" eaLnBrk="1" fontAlgn="ctr" latinLnBrk="0" hangingPunct="1"/>
                      <a:r>
                        <a:rPr lang="en-US" sz="800" b="1" u="none" strike="noStrike" kern="1200" dirty="0">
                          <a:solidFill>
                            <a:schemeClr val="lt1"/>
                          </a:solidFill>
                          <a:effectLst/>
                          <a:latin typeface="+mn-lt"/>
                          <a:ea typeface="+mn-ea"/>
                          <a:cs typeface="+mn-cs"/>
                        </a:rPr>
                        <a:t>Percent Change</a:t>
                      </a:r>
                    </a:p>
                  </a:txBody>
                  <a:tcPr marL="5935" marR="5935" marT="4946" marB="0" anchor="ctr">
                    <a:solidFill>
                      <a:schemeClr val="accent1"/>
                    </a:solidFill>
                  </a:tcPr>
                </a:tc>
                <a:tc hMerge="1">
                  <a:txBody>
                    <a:bodyPr/>
                    <a:lstStyle/>
                    <a:p>
                      <a:endParaRPr lang="en-US"/>
                    </a:p>
                  </a:txBody>
                  <a:tcPr/>
                </a:tc>
              </a:tr>
              <a:tr h="178241">
                <a:tc vMerge="1">
                  <a:txBody>
                    <a:bodyPr/>
                    <a:lstStyle/>
                    <a:p>
                      <a:endParaRPr lang="en-US"/>
                    </a:p>
                  </a:txBody>
                  <a:tcPr/>
                </a:tc>
                <a:tc vMerge="1">
                  <a:txBody>
                    <a:bodyPr/>
                    <a:lstStyle/>
                    <a:p>
                      <a:endParaRPr lang="en-US"/>
                    </a:p>
                  </a:txBody>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Paper</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r>
                        <a:rPr lang="en-US" sz="600" b="1" u="none" strike="noStrike" kern="1200" dirty="0">
                          <a:solidFill>
                            <a:schemeClr val="lt1"/>
                          </a:solidFill>
                          <a:effectLst/>
                          <a:latin typeface="+mn-lt"/>
                          <a:ea typeface="+mn-ea"/>
                          <a:cs typeface="+mn-cs"/>
                        </a:rPr>
                        <a:t>Electronic</a:t>
                      </a:r>
                    </a:p>
                  </a:txBody>
                  <a:tcPr marL="5935" marR="5935" marT="4946" marB="0" anchor="ctr">
                    <a:lnB w="38100" cap="flat" cmpd="sng" algn="ctr">
                      <a:solidFill>
                        <a:schemeClr val="bg1"/>
                      </a:solidFill>
                      <a:prstDash val="solid"/>
                      <a:round/>
                      <a:headEnd type="none" w="med" len="med"/>
                      <a:tailEnd type="none" w="med" len="med"/>
                    </a:lnB>
                    <a:solidFill>
                      <a:schemeClr val="accent1"/>
                    </a:solidFill>
                  </a:tcPr>
                </a:tc>
              </a:tr>
              <a:tr h="339029">
                <a:tc>
                  <a:txBody>
                    <a:bodyPr/>
                    <a:lstStyle/>
                    <a:p>
                      <a:pPr algn="ctr" fontAlgn="ctr"/>
                      <a:r>
                        <a:rPr lang="en-US" sz="800" b="1" u="none" strike="noStrike" dirty="0">
                          <a:solidFill>
                            <a:schemeClr val="bg1"/>
                          </a:solidFill>
                          <a:effectLst/>
                        </a:rPr>
                        <a:t>6901/7901</a:t>
                      </a:r>
                      <a:endParaRPr lang="en-US" sz="800" b="1" i="0" u="none" strike="noStrike" dirty="0">
                        <a:solidFill>
                          <a:schemeClr val="bg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solidFill>
                  </a:tcPr>
                </a:tc>
                <a:tc>
                  <a:txBody>
                    <a:bodyPr/>
                    <a:lstStyle/>
                    <a:p>
                      <a:pPr algn="l" fontAlgn="ctr"/>
                      <a:r>
                        <a:rPr lang="en-US" sz="800" u="none" strike="noStrike" dirty="0">
                          <a:solidFill>
                            <a:schemeClr val="tx1"/>
                          </a:solidFill>
                          <a:effectLst/>
                        </a:rPr>
                        <a:t>Certifying an International application based on single application or registration, per class</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a:t>
                      </a:r>
                      <a:r>
                        <a:rPr lang="en-US" sz="800" u="none" strike="noStrike" dirty="0" smtClean="0">
                          <a:solidFill>
                            <a:schemeClr val="tx1"/>
                          </a:solidFill>
                          <a:effectLst/>
                        </a:rPr>
                        <a:t>3,379 </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$97 </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r>
              <a:tr h="496770">
                <a:tc>
                  <a:txBody>
                    <a:bodyPr/>
                    <a:lstStyle/>
                    <a:p>
                      <a:pPr algn="ctr" fontAlgn="ctr"/>
                      <a:r>
                        <a:rPr lang="en-US" sz="800" b="1" u="none" strike="noStrike" dirty="0">
                          <a:solidFill>
                            <a:schemeClr val="bg1"/>
                          </a:solidFill>
                          <a:effectLst/>
                        </a:rPr>
                        <a:t>6902/7902</a:t>
                      </a:r>
                      <a:endParaRPr lang="en-US" sz="800" b="1" i="0" u="none" strike="noStrike" dirty="0">
                        <a:solidFill>
                          <a:schemeClr val="bg1"/>
                        </a:solidFill>
                        <a:effectLst/>
                        <a:latin typeface="Calibri"/>
                      </a:endParaRPr>
                    </a:p>
                  </a:txBody>
                  <a:tcPr marL="5935" marR="5935" marT="4946" marB="0" anchor="ctr">
                    <a:solidFill>
                      <a:schemeClr val="accent1"/>
                    </a:solidFill>
                  </a:tcPr>
                </a:tc>
                <a:tc>
                  <a:txBody>
                    <a:bodyPr/>
                    <a:lstStyle/>
                    <a:p>
                      <a:pPr algn="l" fontAlgn="ctr"/>
                      <a:r>
                        <a:rPr lang="en-US" sz="800" u="none" strike="noStrike" dirty="0">
                          <a:solidFill>
                            <a:schemeClr val="tx1"/>
                          </a:solidFill>
                          <a:effectLst/>
                        </a:rPr>
                        <a:t>Certifying an International application based on more than one basic application or registration,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a:t>
                      </a:r>
                      <a:r>
                        <a:rPr lang="en-US" sz="800" u="none" strike="noStrike" dirty="0" smtClean="0">
                          <a:solidFill>
                            <a:schemeClr val="tx1"/>
                          </a:solidFill>
                          <a:effectLst/>
                        </a:rPr>
                        <a:t>3,453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$97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$150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$150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$250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$150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+67</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r>
              <a:tr h="339029">
                <a:tc>
                  <a:txBody>
                    <a:bodyPr/>
                    <a:lstStyle/>
                    <a:p>
                      <a:pPr algn="ctr" fontAlgn="ctr"/>
                      <a:r>
                        <a:rPr lang="en-US" sz="800" b="1" u="none" strike="noStrike" dirty="0">
                          <a:solidFill>
                            <a:schemeClr val="bg1"/>
                          </a:solidFill>
                          <a:effectLst/>
                        </a:rPr>
                        <a:t>6903/7903</a:t>
                      </a:r>
                      <a:endParaRPr lang="en-US" sz="800" b="1" i="0" u="none" strike="noStrike" dirty="0">
                        <a:solidFill>
                          <a:schemeClr val="bg1"/>
                        </a:solidFill>
                        <a:effectLst/>
                        <a:latin typeface="Calibri"/>
                      </a:endParaRPr>
                    </a:p>
                  </a:txBody>
                  <a:tcPr marL="5935" marR="5935" marT="4946" marB="0" anchor="ctr">
                    <a:solidFill>
                      <a:schemeClr val="accent1"/>
                    </a:solidFill>
                  </a:tcPr>
                </a:tc>
                <a:tc>
                  <a:txBody>
                    <a:bodyPr/>
                    <a:lstStyle/>
                    <a:p>
                      <a:pPr algn="l" fontAlgn="ctr"/>
                      <a:r>
                        <a:rPr lang="en-US" sz="800" u="none" strike="noStrike" dirty="0">
                          <a:solidFill>
                            <a:schemeClr val="tx1"/>
                          </a:solidFill>
                          <a:effectLst/>
                        </a:rPr>
                        <a:t>Transmitting a Request to Record an Assignment or restriction under 7.23 or 7.24</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$77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$3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r>
              <a:tr h="333535">
                <a:tc>
                  <a:txBody>
                    <a:bodyPr/>
                    <a:lstStyle/>
                    <a:p>
                      <a:pPr algn="ctr" fontAlgn="ctr"/>
                      <a:r>
                        <a:rPr lang="en-US" sz="800" b="1" u="none" strike="noStrike" dirty="0">
                          <a:solidFill>
                            <a:schemeClr val="bg1"/>
                          </a:solidFill>
                          <a:effectLst/>
                        </a:rPr>
                        <a:t>6904/7904</a:t>
                      </a:r>
                      <a:endParaRPr lang="en-US" sz="800" b="1" i="0" u="none" strike="noStrike" dirty="0">
                        <a:solidFill>
                          <a:schemeClr val="bg1"/>
                        </a:solidFill>
                        <a:effectLst/>
                        <a:latin typeface="Calibri"/>
                      </a:endParaRPr>
                    </a:p>
                  </a:txBody>
                  <a:tcPr marL="5935" marR="5935" marT="4946" marB="0" anchor="ctr">
                    <a:solidFill>
                      <a:schemeClr val="accent1"/>
                    </a:solidFill>
                  </a:tcPr>
                </a:tc>
                <a:tc>
                  <a:txBody>
                    <a:bodyPr/>
                    <a:lstStyle/>
                    <a:p>
                      <a:pPr algn="l" fontAlgn="ctr"/>
                      <a:r>
                        <a:rPr lang="en-US" sz="800" u="none" strike="noStrike" dirty="0">
                          <a:solidFill>
                            <a:schemeClr val="tx1"/>
                          </a:solidFill>
                          <a:effectLst/>
                        </a:rPr>
                        <a:t>Filing a Notice of Replacement,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$835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r>
              <a:tr h="333535">
                <a:tc>
                  <a:txBody>
                    <a:bodyPr/>
                    <a:lstStyle/>
                    <a:p>
                      <a:pPr algn="ctr" fontAlgn="ctr"/>
                      <a:r>
                        <a:rPr lang="en-US" sz="800" b="1" u="none" strike="noStrike" dirty="0">
                          <a:solidFill>
                            <a:schemeClr val="bg1"/>
                          </a:solidFill>
                          <a:effectLst/>
                        </a:rPr>
                        <a:t>6905/7905</a:t>
                      </a:r>
                      <a:endParaRPr lang="en-US" sz="800" b="1" i="0" u="none" strike="noStrike" dirty="0">
                        <a:solidFill>
                          <a:schemeClr val="bg1"/>
                        </a:solidFill>
                        <a:effectLst/>
                        <a:latin typeface="Calibri"/>
                      </a:endParaRPr>
                    </a:p>
                  </a:txBody>
                  <a:tcPr marL="5935" marR="5935" marT="4946" marB="0" anchor="ctr">
                    <a:solidFill>
                      <a:schemeClr val="accent1"/>
                    </a:solidFill>
                  </a:tcPr>
                </a:tc>
                <a:tc>
                  <a:txBody>
                    <a:bodyPr/>
                    <a:lstStyle/>
                    <a:p>
                      <a:pPr algn="l" fontAlgn="ctr"/>
                      <a:r>
                        <a:rPr lang="en-US" sz="800" u="none" strike="noStrike" dirty="0">
                          <a:solidFill>
                            <a:schemeClr val="tx1"/>
                          </a:solidFill>
                          <a:effectLst/>
                        </a:rPr>
                        <a:t>Filing an affidavit under 71 of the Act,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$6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$6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r>
              <a:tr h="339029">
                <a:tc>
                  <a:txBody>
                    <a:bodyPr/>
                    <a:lstStyle/>
                    <a:p>
                      <a:pPr algn="ctr" fontAlgn="ctr"/>
                      <a:r>
                        <a:rPr lang="en-US" sz="800" b="1" u="none" strike="noStrike" dirty="0">
                          <a:solidFill>
                            <a:schemeClr val="bg1"/>
                          </a:solidFill>
                          <a:effectLst/>
                        </a:rPr>
                        <a:t>6906/7906</a:t>
                      </a:r>
                      <a:endParaRPr lang="en-US" sz="800" b="1" i="0" u="none" strike="noStrike" dirty="0">
                        <a:solidFill>
                          <a:schemeClr val="bg1"/>
                        </a:solidFill>
                        <a:effectLst/>
                        <a:latin typeface="Calibri"/>
                      </a:endParaRPr>
                    </a:p>
                  </a:txBody>
                  <a:tcPr marL="5935" marR="5935" marT="4946" marB="0" anchor="ctr">
                    <a:solidFill>
                      <a:schemeClr val="accent1"/>
                    </a:solidFill>
                  </a:tcPr>
                </a:tc>
                <a:tc>
                  <a:txBody>
                    <a:bodyPr/>
                    <a:lstStyle/>
                    <a:p>
                      <a:pPr algn="l" fontAlgn="ctr"/>
                      <a:r>
                        <a:rPr lang="en-US" sz="800" u="none" strike="noStrike" dirty="0">
                          <a:solidFill>
                            <a:schemeClr val="tx1"/>
                          </a:solidFill>
                          <a:effectLst/>
                        </a:rPr>
                        <a:t>Surcharge for filing affidavit under 71 of the Act during grace period, per class</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$6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r>
              <a:tr h="333535">
                <a:tc>
                  <a:txBody>
                    <a:bodyPr/>
                    <a:lstStyle/>
                    <a:p>
                      <a:pPr algn="ctr" fontAlgn="ctr"/>
                      <a:r>
                        <a:rPr lang="en-US" sz="800" b="1" u="none" strike="noStrike" dirty="0">
                          <a:solidFill>
                            <a:schemeClr val="bg1"/>
                          </a:solidFill>
                          <a:effectLst/>
                        </a:rPr>
                        <a:t>6907/7907</a:t>
                      </a:r>
                      <a:endParaRPr lang="en-US" sz="800" b="1" i="0" u="none" strike="noStrike" dirty="0">
                        <a:solidFill>
                          <a:schemeClr val="bg1"/>
                        </a:solidFill>
                        <a:effectLst/>
                        <a:latin typeface="Calibri"/>
                      </a:endParaRPr>
                    </a:p>
                  </a:txBody>
                  <a:tcPr marL="5935" marR="5935" marT="4946" marB="0" anchor="ctr">
                    <a:solidFill>
                      <a:schemeClr val="accent1"/>
                    </a:solidFill>
                  </a:tcPr>
                </a:tc>
                <a:tc>
                  <a:txBody>
                    <a:bodyPr/>
                    <a:lstStyle/>
                    <a:p>
                      <a:pPr algn="l" fontAlgn="ctr"/>
                      <a:r>
                        <a:rPr lang="en-US" sz="800" u="none" strike="noStrike" dirty="0">
                          <a:solidFill>
                            <a:schemeClr val="tx1"/>
                          </a:solidFill>
                          <a:effectLst/>
                        </a:rPr>
                        <a:t>Transmitting a subsequent designation</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$46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r>
              <a:tr h="339029">
                <a:tc>
                  <a:txBody>
                    <a:bodyPr/>
                    <a:lstStyle/>
                    <a:p>
                      <a:pPr algn="ctr" fontAlgn="ctr"/>
                      <a:r>
                        <a:rPr lang="en-US" sz="800" b="1" u="none" strike="noStrike" dirty="0">
                          <a:solidFill>
                            <a:schemeClr val="bg1"/>
                          </a:solidFill>
                          <a:effectLst/>
                        </a:rPr>
                        <a:t>6908/7908</a:t>
                      </a:r>
                      <a:endParaRPr lang="en-US" sz="800" b="1" i="0" u="none" strike="noStrike" dirty="0">
                        <a:solidFill>
                          <a:schemeClr val="bg1"/>
                        </a:solidFill>
                        <a:effectLst/>
                        <a:latin typeface="Calibri"/>
                      </a:endParaRPr>
                    </a:p>
                  </a:txBody>
                  <a:tcPr marL="5935" marR="5935" marT="4946" marB="0" anchor="ctr">
                    <a:solidFill>
                      <a:schemeClr val="accent1"/>
                    </a:solidFill>
                  </a:tcPr>
                </a:tc>
                <a:tc>
                  <a:txBody>
                    <a:bodyPr/>
                    <a:lstStyle/>
                    <a:p>
                      <a:pPr algn="l" fontAlgn="ctr"/>
                      <a:r>
                        <a:rPr lang="en-US" sz="800" u="none" strike="noStrike" dirty="0">
                          <a:solidFill>
                            <a:schemeClr val="tx1"/>
                          </a:solidFill>
                          <a:effectLst/>
                        </a:rPr>
                        <a:t>Correcting a deficiency in an affidavit under 71 of the Act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$6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$6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$200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a:t>
                      </a:r>
                      <a:r>
                        <a:rPr lang="en-US" sz="800" u="none" strike="noStrike" dirty="0">
                          <a:solidFill>
                            <a:schemeClr val="tx1"/>
                          </a:solidFill>
                          <a:effectLst/>
                        </a:rPr>
                        <a:t>100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 </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smtClean="0">
                          <a:solidFill>
                            <a:schemeClr val="tx1"/>
                          </a:solidFill>
                          <a:effectLst/>
                        </a:rPr>
                        <a:t>+100</a:t>
                      </a:r>
                      <a:r>
                        <a:rPr lang="en-US" sz="800" u="none" strike="noStrike" dirty="0">
                          <a:solidFill>
                            <a:schemeClr val="tx1"/>
                          </a:solidFill>
                          <a:effectLst/>
                        </a:rPr>
                        <a:t>%</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c>
                  <a:txBody>
                    <a:bodyPr/>
                    <a:lstStyle/>
                    <a:p>
                      <a:pPr algn="ctr" fontAlgn="ctr"/>
                      <a:r>
                        <a:rPr lang="en-US" sz="800" u="none" strike="noStrike" dirty="0">
                          <a:solidFill>
                            <a:schemeClr val="tx1"/>
                          </a:solidFill>
                          <a:effectLst/>
                        </a:rPr>
                        <a:t>0%</a:t>
                      </a:r>
                      <a:endParaRPr lang="en-US" sz="800" b="0" i="0" u="none" strike="noStrike" dirty="0">
                        <a:solidFill>
                          <a:schemeClr val="tx1"/>
                        </a:solidFill>
                        <a:effectLst/>
                        <a:latin typeface="Calibri"/>
                      </a:endParaRPr>
                    </a:p>
                  </a:txBody>
                  <a:tcPr marL="5935" marR="5935" marT="4946" marB="0" anchor="ctr">
                    <a:solidFill>
                      <a:schemeClr val="accent1">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48</a:t>
            </a:fld>
            <a:endParaRPr lang="en-US" dirty="0"/>
          </a:p>
        </p:txBody>
      </p:sp>
      <p:sp>
        <p:nvSpPr>
          <p:cNvPr id="6" name="Rectangle 5"/>
          <p:cNvSpPr/>
          <p:nvPr/>
        </p:nvSpPr>
        <p:spPr>
          <a:xfrm>
            <a:off x="304800" y="4543439"/>
            <a:ext cx="8138160" cy="338554"/>
          </a:xfrm>
          <a:prstGeom prst="rect">
            <a:avLst/>
          </a:prstGeom>
        </p:spPr>
        <p:txBody>
          <a:bodyPr wrap="square">
            <a:spAutoFit/>
          </a:bodyPr>
          <a:lstStyle/>
          <a:p>
            <a:r>
              <a:rPr lang="en-US" sz="800" dirty="0" smtClean="0"/>
              <a:t>*The 7000 series fee code (e.g., 7001, 7002, etc.) is used for electronic filing via TEAS.</a:t>
            </a:r>
          </a:p>
          <a:p>
            <a:r>
              <a:rPr lang="en-US" sz="800" i="1" dirty="0"/>
              <a:t>Note: </a:t>
            </a:r>
            <a:r>
              <a:rPr lang="en-US" sz="800" dirty="0"/>
              <a:t>The TM fee unit expense numbers in this report have been updated to reflect changes to the Process Mail </a:t>
            </a:r>
            <a:r>
              <a:rPr lang="en-US" sz="800" dirty="0" smtClean="0"/>
              <a:t>activity, </a:t>
            </a:r>
            <a:r>
              <a:rPr lang="en-US" sz="800" dirty="0"/>
              <a:t>and therefore will not match prior reports.</a:t>
            </a:r>
          </a:p>
        </p:txBody>
      </p:sp>
    </p:spTree>
    <p:extLst>
      <p:ext uri="{BB962C8B-B14F-4D97-AF65-F5344CB8AC3E}">
        <p14:creationId xmlns:p14="http://schemas.microsoft.com/office/powerpoint/2010/main" val="3560924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404"/>
            <a:ext cx="8229600" cy="884058"/>
          </a:xfrm>
        </p:spPr>
        <p:txBody>
          <a:bodyPr>
            <a:normAutofit/>
          </a:bodyPr>
          <a:lstStyle/>
          <a:p>
            <a:r>
              <a:rPr lang="en-US" sz="3600" dirty="0" smtClean="0"/>
              <a:t>Trademark Service Fees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49</a:t>
            </a:fld>
            <a:endParaRPr lang="en-US" dirty="0"/>
          </a:p>
        </p:txBody>
      </p:sp>
      <p:graphicFrame>
        <p:nvGraphicFramePr>
          <p:cNvPr id="6" name="Table 5" title="Trademark Service Fees"/>
          <p:cNvGraphicFramePr>
            <a:graphicFrameLocks noGrp="1"/>
          </p:cNvGraphicFramePr>
          <p:nvPr>
            <p:extLst>
              <p:ext uri="{D42A27DB-BD31-4B8C-83A1-F6EECF244321}">
                <p14:modId xmlns:p14="http://schemas.microsoft.com/office/powerpoint/2010/main" val="3733408221"/>
              </p:ext>
            </p:extLst>
          </p:nvPr>
        </p:nvGraphicFramePr>
        <p:xfrm>
          <a:off x="270164" y="955965"/>
          <a:ext cx="8077202" cy="4013525"/>
        </p:xfrm>
        <a:graphic>
          <a:graphicData uri="http://schemas.openxmlformats.org/drawingml/2006/table">
            <a:tbl>
              <a:tblPr firstRow="1">
                <a:tableStyleId>{5C22544A-7EE6-4342-B048-85BDC9FD1C3A}</a:tableStyleId>
              </a:tblPr>
              <a:tblGrid>
                <a:gridCol w="945867"/>
                <a:gridCol w="3692053"/>
                <a:gridCol w="892170"/>
                <a:gridCol w="762770"/>
                <a:gridCol w="898980"/>
                <a:gridCol w="885362"/>
              </a:tblGrid>
              <a:tr h="310861">
                <a:tc>
                  <a:txBody>
                    <a:bodyPr/>
                    <a:lstStyle/>
                    <a:p>
                      <a:pPr algn="ctr" fontAlgn="b"/>
                      <a:r>
                        <a:rPr lang="en-US" sz="900" b="1" u="none" strike="noStrike" dirty="0">
                          <a:solidFill>
                            <a:schemeClr val="bg1"/>
                          </a:solidFill>
                          <a:effectLst/>
                        </a:rPr>
                        <a:t>Fee Code</a:t>
                      </a:r>
                      <a:endParaRPr lang="en-US" sz="900" b="1" i="0" u="none" strike="noStrike" dirty="0">
                        <a:solidFill>
                          <a:schemeClr val="bg1"/>
                        </a:solidFill>
                        <a:effectLst/>
                        <a:latin typeface="Calibri"/>
                      </a:endParaRPr>
                    </a:p>
                  </a:txBody>
                  <a:tcPr marL="5843" marR="5843" marT="5843" marB="0" anchor="ctr">
                    <a:solidFill>
                      <a:schemeClr val="accent1"/>
                    </a:solidFill>
                  </a:tcPr>
                </a:tc>
                <a:tc>
                  <a:txBody>
                    <a:bodyPr/>
                    <a:lstStyle/>
                    <a:p>
                      <a:pPr algn="ctr" fontAlgn="b"/>
                      <a:r>
                        <a:rPr lang="en-US" sz="900" b="1" u="none" strike="noStrike" dirty="0">
                          <a:solidFill>
                            <a:schemeClr val="bg1"/>
                          </a:solidFill>
                          <a:effectLst/>
                        </a:rPr>
                        <a:t>Description</a:t>
                      </a:r>
                      <a:endParaRPr lang="en-US" sz="900" b="1" i="0" u="none" strike="noStrike" dirty="0">
                        <a:solidFill>
                          <a:schemeClr val="bg1"/>
                        </a:solidFill>
                        <a:effectLst/>
                        <a:latin typeface="Calibri"/>
                      </a:endParaRPr>
                    </a:p>
                  </a:txBody>
                  <a:tcPr marL="5843" marR="5843" marT="5843" marB="0" anchor="ctr">
                    <a:solidFill>
                      <a:schemeClr val="accent1"/>
                    </a:solidFill>
                  </a:tcPr>
                </a:tc>
                <a:tc>
                  <a:txBody>
                    <a:bodyPr/>
                    <a:lstStyle/>
                    <a:p>
                      <a:pPr algn="ctr" fontAlgn="b"/>
                      <a:r>
                        <a:rPr lang="en-US" sz="900" b="1" u="none" strike="noStrike" dirty="0">
                          <a:solidFill>
                            <a:schemeClr val="bg1"/>
                          </a:solidFill>
                          <a:effectLst/>
                        </a:rPr>
                        <a:t>Current Fee</a:t>
                      </a:r>
                      <a:endParaRPr lang="en-US" sz="900" b="1" i="0" u="none" strike="noStrike" dirty="0">
                        <a:solidFill>
                          <a:schemeClr val="bg1"/>
                        </a:solidFill>
                        <a:effectLst/>
                        <a:latin typeface="Calibri"/>
                      </a:endParaRPr>
                    </a:p>
                  </a:txBody>
                  <a:tcPr marL="5843" marR="5843" marT="5843" marB="0" anchor="ctr">
                    <a:solidFill>
                      <a:schemeClr val="accent1"/>
                    </a:solidFill>
                  </a:tcPr>
                </a:tc>
                <a:tc>
                  <a:txBody>
                    <a:bodyPr/>
                    <a:lstStyle/>
                    <a:p>
                      <a:pPr algn="ctr" fontAlgn="b"/>
                      <a:r>
                        <a:rPr lang="en-US" sz="900" b="1" u="none" strike="noStrike" dirty="0">
                          <a:solidFill>
                            <a:schemeClr val="bg1"/>
                          </a:solidFill>
                          <a:effectLst/>
                        </a:rPr>
                        <a:t>Proposed Fee</a:t>
                      </a:r>
                      <a:endParaRPr lang="en-US" sz="900" b="1" i="0" u="none" strike="noStrike" dirty="0">
                        <a:solidFill>
                          <a:schemeClr val="bg1"/>
                        </a:solidFill>
                        <a:effectLst/>
                        <a:latin typeface="Calibri"/>
                      </a:endParaRPr>
                    </a:p>
                  </a:txBody>
                  <a:tcPr marL="5843" marR="5843" marT="5843" marB="0" anchor="ctr">
                    <a:solidFill>
                      <a:schemeClr val="accent1"/>
                    </a:solidFill>
                  </a:tcPr>
                </a:tc>
                <a:tc>
                  <a:txBody>
                    <a:bodyPr/>
                    <a:lstStyle/>
                    <a:p>
                      <a:pPr algn="ctr" fontAlgn="b"/>
                      <a:r>
                        <a:rPr lang="en-US" sz="900" b="1" u="none" strike="noStrike" dirty="0">
                          <a:solidFill>
                            <a:schemeClr val="bg1"/>
                          </a:solidFill>
                          <a:effectLst/>
                        </a:rPr>
                        <a:t>Dollar Change</a:t>
                      </a:r>
                      <a:endParaRPr lang="en-US" sz="900" b="1" i="0" u="none" strike="noStrike" dirty="0">
                        <a:solidFill>
                          <a:schemeClr val="bg1"/>
                        </a:solidFill>
                        <a:effectLst/>
                        <a:latin typeface="Calibri"/>
                      </a:endParaRPr>
                    </a:p>
                  </a:txBody>
                  <a:tcPr marL="5843" marR="5843" marT="5843" marB="0" anchor="ctr">
                    <a:solidFill>
                      <a:schemeClr val="accent1"/>
                    </a:solidFill>
                  </a:tcPr>
                </a:tc>
                <a:tc>
                  <a:txBody>
                    <a:bodyPr/>
                    <a:lstStyle/>
                    <a:p>
                      <a:pPr algn="ctr" fontAlgn="b"/>
                      <a:r>
                        <a:rPr lang="en-US" sz="900" b="1" u="none" strike="noStrike" dirty="0">
                          <a:solidFill>
                            <a:schemeClr val="bg1"/>
                          </a:solidFill>
                          <a:effectLst/>
                        </a:rPr>
                        <a:t>Percentage Change</a:t>
                      </a:r>
                      <a:endParaRPr lang="en-US" sz="900" b="1" i="0" u="none" strike="noStrike" dirty="0">
                        <a:solidFill>
                          <a:schemeClr val="bg1"/>
                        </a:solidFill>
                        <a:effectLst/>
                        <a:latin typeface="Calibri"/>
                      </a:endParaRPr>
                    </a:p>
                  </a:txBody>
                  <a:tcPr marL="5843" marR="5843" marT="5843" marB="0" anchor="ctr">
                    <a:solidFill>
                      <a:schemeClr val="accent1"/>
                    </a:solidFill>
                  </a:tcPr>
                </a:tc>
              </a:tr>
              <a:tr h="286409">
                <a:tc>
                  <a:txBody>
                    <a:bodyPr/>
                    <a:lstStyle/>
                    <a:p>
                      <a:pPr algn="ctr" fontAlgn="b"/>
                      <a:r>
                        <a:rPr lang="en-US" sz="800" b="1" u="none" strike="noStrike" dirty="0">
                          <a:solidFill>
                            <a:schemeClr val="bg1"/>
                          </a:solidFill>
                          <a:effectLst/>
                        </a:rPr>
                        <a:t>8501</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dirty="0">
                          <a:effectLst/>
                        </a:rPr>
                        <a:t>Printed Copy of Registered Mark, Delivery by USPS, USPTO Box, or Electronic Means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$3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$3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286409">
                <a:tc>
                  <a:txBody>
                    <a:bodyPr/>
                    <a:lstStyle/>
                    <a:p>
                      <a:pPr algn="ctr" fontAlgn="b"/>
                      <a:r>
                        <a:rPr lang="en-US" sz="800" b="1" u="none" strike="noStrike" dirty="0">
                          <a:solidFill>
                            <a:schemeClr val="bg1"/>
                          </a:solidFill>
                          <a:effectLst/>
                        </a:rPr>
                        <a:t>8503</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dirty="0">
                          <a:effectLst/>
                        </a:rPr>
                        <a:t>Certified Copy of Registered Mark with Title and/or Status, Regular Service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$15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$15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r>
              <a:tr h="379492">
                <a:tc>
                  <a:txBody>
                    <a:bodyPr/>
                    <a:lstStyle/>
                    <a:p>
                      <a:pPr algn="ctr" fontAlgn="b"/>
                      <a:r>
                        <a:rPr lang="en-US" sz="800" b="1" u="none" strike="noStrike" dirty="0">
                          <a:solidFill>
                            <a:schemeClr val="bg1"/>
                          </a:solidFill>
                          <a:effectLst/>
                        </a:rPr>
                        <a:t>8504</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Certified Copy of Registered Mark with Title and/or Status, Expedited Local Service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$30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$30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r>
              <a:tr h="286409">
                <a:tc>
                  <a:txBody>
                    <a:bodyPr/>
                    <a:lstStyle/>
                    <a:p>
                      <a:pPr algn="ctr" fontAlgn="b"/>
                      <a:r>
                        <a:rPr lang="en-US" sz="800" b="1" u="none" strike="noStrike" dirty="0">
                          <a:solidFill>
                            <a:schemeClr val="bg1"/>
                          </a:solidFill>
                          <a:effectLst/>
                        </a:rPr>
                        <a:t>8507</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Certified Copy of Trademark Application as Filed</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$15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$15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r>
              <a:tr h="379492">
                <a:tc>
                  <a:txBody>
                    <a:bodyPr/>
                    <a:lstStyle/>
                    <a:p>
                      <a:pPr algn="ctr" fontAlgn="b"/>
                      <a:r>
                        <a:rPr lang="en-US" sz="800" b="1" u="none" strike="noStrike" dirty="0">
                          <a:solidFill>
                            <a:schemeClr val="bg1"/>
                          </a:solidFill>
                          <a:effectLst/>
                        </a:rPr>
                        <a:t>8508</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dirty="0">
                          <a:effectLst/>
                        </a:rPr>
                        <a:t>Certified or Uncertified Copy of Trademark-Related File Wrapper and Contents</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$50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$50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294581">
                <a:tc>
                  <a:txBody>
                    <a:bodyPr/>
                    <a:lstStyle/>
                    <a:p>
                      <a:pPr algn="ctr" fontAlgn="b"/>
                      <a:r>
                        <a:rPr lang="en-US" sz="800" b="1" u="none" strike="noStrike" dirty="0">
                          <a:solidFill>
                            <a:schemeClr val="bg1"/>
                          </a:solidFill>
                          <a:effectLst/>
                        </a:rPr>
                        <a:t>8513</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Certified or Uncertified Copy of Trademark Document, Unless Otherwise Provided</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$25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$25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286409">
                <a:tc>
                  <a:txBody>
                    <a:bodyPr/>
                    <a:lstStyle/>
                    <a:p>
                      <a:pPr algn="ctr" fontAlgn="b"/>
                      <a:r>
                        <a:rPr lang="en-US" sz="800" b="1" u="none" strike="noStrike" dirty="0">
                          <a:solidFill>
                            <a:schemeClr val="bg1"/>
                          </a:solidFill>
                          <a:effectLst/>
                        </a:rPr>
                        <a:t>8514</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dirty="0">
                          <a:effectLst/>
                        </a:rPr>
                        <a:t>For Assignment Records, Abstracts of Title and Certification per Registration</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$25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$25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357828">
                <a:tc>
                  <a:txBody>
                    <a:bodyPr/>
                    <a:lstStyle/>
                    <a:p>
                      <a:pPr algn="ctr" fontAlgn="b"/>
                      <a:r>
                        <a:rPr lang="en-US" sz="800" b="1" u="none" strike="noStrike" dirty="0">
                          <a:solidFill>
                            <a:schemeClr val="bg1"/>
                          </a:solidFill>
                          <a:effectLst/>
                        </a:rPr>
                        <a:t>8521</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Recording Trademark Assignment, Agreement or Other Paper, First Mark per Document</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$40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$40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286409">
                <a:tc>
                  <a:txBody>
                    <a:bodyPr/>
                    <a:lstStyle/>
                    <a:p>
                      <a:pPr algn="ctr" fontAlgn="b"/>
                      <a:r>
                        <a:rPr lang="en-US" sz="800" b="1" u="none" strike="noStrike" dirty="0">
                          <a:solidFill>
                            <a:schemeClr val="bg1"/>
                          </a:solidFill>
                          <a:effectLst/>
                        </a:rPr>
                        <a:t>8522</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For Second and Subsequent Marks in the Same Document</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$25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$25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286409">
                <a:tc>
                  <a:txBody>
                    <a:bodyPr/>
                    <a:lstStyle/>
                    <a:p>
                      <a:pPr algn="ctr" fontAlgn="b"/>
                      <a:r>
                        <a:rPr lang="en-US" sz="800" b="1" u="none" strike="noStrike" dirty="0">
                          <a:solidFill>
                            <a:schemeClr val="bg1"/>
                          </a:solidFill>
                          <a:effectLst/>
                        </a:rPr>
                        <a:t>8523</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Labor Charges for Services, per Hour or Fraction Thereof</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$40</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discontinue</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286409">
                <a:tc>
                  <a:txBody>
                    <a:bodyPr/>
                    <a:lstStyle/>
                    <a:p>
                      <a:pPr algn="ctr" fontAlgn="b"/>
                      <a:r>
                        <a:rPr lang="en-US" sz="800" b="1" u="none" strike="noStrike" dirty="0">
                          <a:solidFill>
                            <a:schemeClr val="bg1"/>
                          </a:solidFill>
                          <a:effectLst/>
                        </a:rPr>
                        <a:t>8524</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Unspecified Other Services, Excluding Labor</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at cost</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discontinue</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143204">
                <a:tc>
                  <a:txBody>
                    <a:bodyPr/>
                    <a:lstStyle/>
                    <a:p>
                      <a:pPr algn="ctr" fontAlgn="b"/>
                      <a:r>
                        <a:rPr lang="en-US" sz="800" b="1" u="none" strike="noStrike" dirty="0">
                          <a:solidFill>
                            <a:schemeClr val="bg1"/>
                          </a:solidFill>
                          <a:effectLst/>
                        </a:rPr>
                        <a:t>New Fee Code</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a:effectLst/>
                        </a:rPr>
                        <a:t>Additional Fee for Overnight Delivery</a:t>
                      </a:r>
                      <a:endParaRPr lang="en-US" sz="800" b="0" i="0" u="none" strike="noStrike">
                        <a:solidFill>
                          <a:srgbClr val="FF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$40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r h="143204">
                <a:tc>
                  <a:txBody>
                    <a:bodyPr/>
                    <a:lstStyle/>
                    <a:p>
                      <a:pPr algn="ctr" fontAlgn="b"/>
                      <a:r>
                        <a:rPr lang="en-US" sz="800" b="1" u="none" strike="noStrike" dirty="0">
                          <a:solidFill>
                            <a:schemeClr val="bg1"/>
                          </a:solidFill>
                          <a:effectLst/>
                        </a:rPr>
                        <a:t>New Fee Code</a:t>
                      </a:r>
                      <a:endParaRPr lang="en-US" sz="800" b="1" i="0" u="none" strike="noStrike" dirty="0">
                        <a:solidFill>
                          <a:schemeClr val="bg1"/>
                        </a:solidFill>
                        <a:effectLst/>
                        <a:latin typeface="Calibri"/>
                      </a:endParaRPr>
                    </a:p>
                  </a:txBody>
                  <a:tcPr marL="5843" marR="5843" marT="5843" marB="0" anchor="b">
                    <a:solidFill>
                      <a:schemeClr val="accent1"/>
                    </a:solidFill>
                  </a:tcPr>
                </a:tc>
                <a:tc>
                  <a:txBody>
                    <a:bodyPr/>
                    <a:lstStyle/>
                    <a:p>
                      <a:pPr algn="l" fontAlgn="b"/>
                      <a:r>
                        <a:rPr lang="en-US" sz="800" u="none" strike="noStrike" dirty="0">
                          <a:effectLst/>
                        </a:rPr>
                        <a:t>Additional Fee for Expedited Service</a:t>
                      </a:r>
                      <a:endParaRPr lang="en-US" sz="800" b="0" i="0" u="none" strike="noStrike" dirty="0">
                        <a:solidFill>
                          <a:srgbClr val="FF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$160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a:effectLst/>
                        </a:rPr>
                        <a:t> </a:t>
                      </a:r>
                      <a:endParaRPr lang="en-US" sz="800" b="0" i="0" u="none" strike="noStrike">
                        <a:solidFill>
                          <a:srgbClr val="000000"/>
                        </a:solidFill>
                        <a:effectLst/>
                        <a:latin typeface="Calibri"/>
                      </a:endParaRPr>
                    </a:p>
                  </a:txBody>
                  <a:tcPr marL="5843" marR="5843" marT="5843" marB="0" anchor="b">
                    <a:solidFill>
                      <a:schemeClr val="accent1">
                        <a:lumMod val="20000"/>
                        <a:lumOff val="80000"/>
                      </a:schemeClr>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a:endParaRPr>
                    </a:p>
                  </a:txBody>
                  <a:tcPr marL="5843" marR="5843" marT="5843" marB="0" anchor="b">
                    <a:solidFill>
                      <a:schemeClr val="accent1">
                        <a:lumMod val="20000"/>
                        <a:lumOff val="80000"/>
                      </a:schemeClr>
                    </a:solidFill>
                  </a:tcPr>
                </a:tc>
              </a:tr>
            </a:tbl>
          </a:graphicData>
        </a:graphic>
      </p:graphicFrame>
      <p:sp>
        <p:nvSpPr>
          <p:cNvPr id="7" name="TextBox 6"/>
          <p:cNvSpPr txBox="1"/>
          <p:nvPr/>
        </p:nvSpPr>
        <p:spPr>
          <a:xfrm>
            <a:off x="196936" y="5015925"/>
            <a:ext cx="8330537"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Labor service fees are replaced with specified service fees to provide users clear costs upfront.</a:t>
            </a:r>
            <a:endParaRPr lang="en-US" sz="1600" dirty="0"/>
          </a:p>
        </p:txBody>
      </p:sp>
    </p:spTree>
    <p:extLst>
      <p:ext uri="{BB962C8B-B14F-4D97-AF65-F5344CB8AC3E}">
        <p14:creationId xmlns:p14="http://schemas.microsoft.com/office/powerpoint/2010/main" val="14095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USPTO Funding Model</a:t>
            </a:r>
            <a:endParaRPr lang="en-US" sz="3600" dirty="0"/>
          </a:p>
        </p:txBody>
      </p:sp>
      <p:sp>
        <p:nvSpPr>
          <p:cNvPr id="3" name="Slide Number Placeholder 2"/>
          <p:cNvSpPr>
            <a:spLocks noGrp="1"/>
          </p:cNvSpPr>
          <p:nvPr>
            <p:ph type="sldNum" sz="quarter" idx="12"/>
          </p:nvPr>
        </p:nvSpPr>
        <p:spPr/>
        <p:txBody>
          <a:bodyPr/>
          <a:lstStyle/>
          <a:p>
            <a:fld id="{92DA454B-C859-4892-B9FA-68B588C9F547}" type="slidenum">
              <a:rPr lang="en-US" smtClean="0"/>
              <a:t>5</a:t>
            </a:fld>
            <a:endParaRPr lang="en-US" dirty="0"/>
          </a:p>
        </p:txBody>
      </p:sp>
      <p:sp>
        <p:nvSpPr>
          <p:cNvPr id="4" name="Rectangle 3"/>
          <p:cNvSpPr/>
          <p:nvPr/>
        </p:nvSpPr>
        <p:spPr>
          <a:xfrm>
            <a:off x="152399" y="1224040"/>
            <a:ext cx="8451273" cy="3970318"/>
          </a:xfrm>
          <a:prstGeom prst="rect">
            <a:avLst/>
          </a:prstGeom>
        </p:spPr>
        <p:txBody>
          <a:bodyPr wrap="square">
            <a:spAutoFit/>
          </a:bodyPr>
          <a:lstStyle/>
          <a:p>
            <a:r>
              <a:rPr lang="en-US" dirty="0"/>
              <a:t>The USPTO </a:t>
            </a:r>
            <a:r>
              <a:rPr lang="en-US" dirty="0" smtClean="0"/>
              <a:t>operates like </a:t>
            </a:r>
            <a:r>
              <a:rPr lang="en-US" dirty="0"/>
              <a:t>a business in certain </a:t>
            </a:r>
            <a:r>
              <a:rPr lang="en-US" dirty="0" smtClean="0"/>
              <a:t>respects:</a:t>
            </a:r>
          </a:p>
          <a:p>
            <a:pPr marL="742950" lvl="1" indent="-285750">
              <a:buFont typeface="Arial" panose="020B0604020202020204" pitchFamily="34" charset="0"/>
              <a:buChar char="•"/>
            </a:pPr>
            <a:r>
              <a:rPr lang="en-US" dirty="0" smtClean="0"/>
              <a:t>Stakeholders pay fees that fund the costs of providing products </a:t>
            </a:r>
            <a:r>
              <a:rPr lang="en-US" dirty="0"/>
              <a:t>and </a:t>
            </a:r>
            <a:r>
              <a:rPr lang="en-US" dirty="0" smtClean="0"/>
              <a:t>services they request.</a:t>
            </a:r>
          </a:p>
          <a:p>
            <a:pPr marL="742950" lvl="1" indent="-285750">
              <a:buFont typeface="Arial" panose="020B0604020202020204" pitchFamily="34" charset="0"/>
              <a:buChar char="•"/>
            </a:pPr>
            <a:r>
              <a:rPr lang="en-US" dirty="0" smtClean="0"/>
              <a:t>The </a:t>
            </a:r>
            <a:r>
              <a:rPr lang="en-US" dirty="0"/>
              <a:t>aggregate cost </a:t>
            </a:r>
            <a:r>
              <a:rPr lang="en-US" dirty="0" smtClean="0"/>
              <a:t>[</a:t>
            </a:r>
            <a:r>
              <a:rPr lang="en-US" i="1" dirty="0" smtClean="0"/>
              <a:t>see Appendix E for details</a:t>
            </a:r>
            <a:r>
              <a:rPr lang="en-US" dirty="0" smtClean="0"/>
              <a:t>] </a:t>
            </a:r>
            <a:r>
              <a:rPr lang="en-US" dirty="0"/>
              <a:t>of providing the products and </a:t>
            </a:r>
            <a:r>
              <a:rPr lang="en-US" dirty="0" smtClean="0"/>
              <a:t>services (budgetary requirements</a:t>
            </a:r>
            <a:r>
              <a:rPr lang="en-US" dirty="0"/>
              <a:t>) are funded from the aggregate revenue [</a:t>
            </a:r>
            <a:r>
              <a:rPr lang="en-US" i="1" dirty="0"/>
              <a:t>see Appendix F </a:t>
            </a:r>
            <a:r>
              <a:rPr lang="en-US" i="1" dirty="0" smtClean="0"/>
              <a:t>for details</a:t>
            </a:r>
            <a:r>
              <a:rPr lang="en-US" dirty="0"/>
              <a:t>] derived from </a:t>
            </a:r>
            <a:r>
              <a:rPr lang="en-US" dirty="0" smtClean="0"/>
              <a:t>trademark fees.</a:t>
            </a:r>
          </a:p>
          <a:p>
            <a:pPr marL="742950" lvl="1" indent="-285750">
              <a:buFont typeface="Arial" panose="020B0604020202020204" pitchFamily="34" charset="0"/>
              <a:buChar char="•"/>
            </a:pPr>
            <a:r>
              <a:rPr lang="en-US" dirty="0" smtClean="0"/>
              <a:t>Trademark fees that are not used to support current year operations are maintained as an operating reserve.</a:t>
            </a:r>
            <a:endParaRPr lang="en-US" dirty="0"/>
          </a:p>
          <a:p>
            <a:endParaRPr lang="en-US" dirty="0" smtClean="0"/>
          </a:p>
          <a:p>
            <a:r>
              <a:rPr lang="en-US" dirty="0" smtClean="0"/>
              <a:t>The </a:t>
            </a:r>
            <a:r>
              <a:rPr lang="en-US" dirty="0"/>
              <a:t>Leahy‐Smith America Invents Act (AIA) mandates that </a:t>
            </a:r>
            <a:r>
              <a:rPr lang="en-US" dirty="0" smtClean="0"/>
              <a:t>trademark fees be </a:t>
            </a:r>
            <a:r>
              <a:rPr lang="en-US" dirty="0"/>
              <a:t>set to recover the prospective aggregate </a:t>
            </a:r>
            <a:r>
              <a:rPr lang="en-US" dirty="0" smtClean="0"/>
              <a:t>cost of trademark operations -  </a:t>
            </a:r>
            <a:r>
              <a:rPr lang="en-US" dirty="0"/>
              <a:t>leaving a zero net cost to general taxpayers</a:t>
            </a:r>
            <a:r>
              <a:rPr lang="en-US" dirty="0" smtClean="0"/>
              <a:t>. Therefore, fees must be set at levels projected to cover the cost of future budgetary requirements.</a:t>
            </a:r>
            <a:endParaRPr lang="en-US" dirty="0"/>
          </a:p>
          <a:p>
            <a:endParaRPr lang="en-US" dirty="0" smtClean="0"/>
          </a:p>
        </p:txBody>
      </p:sp>
    </p:spTree>
    <p:extLst>
      <p:ext uri="{BB962C8B-B14F-4D97-AF65-F5344CB8AC3E}">
        <p14:creationId xmlns:p14="http://schemas.microsoft.com/office/powerpoint/2010/main" val="2304132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Fastener Quality Act Fees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50</a:t>
            </a:fld>
            <a:endParaRPr lang="en-US" dirty="0"/>
          </a:p>
        </p:txBody>
      </p:sp>
      <p:graphicFrame>
        <p:nvGraphicFramePr>
          <p:cNvPr id="5" name="Table 4" title="Fastener Quality Act Fees"/>
          <p:cNvGraphicFramePr>
            <a:graphicFrameLocks noGrp="1"/>
          </p:cNvGraphicFramePr>
          <p:nvPr>
            <p:extLst>
              <p:ext uri="{D42A27DB-BD31-4B8C-83A1-F6EECF244321}">
                <p14:modId xmlns:p14="http://schemas.microsoft.com/office/powerpoint/2010/main" val="3637837614"/>
              </p:ext>
            </p:extLst>
          </p:nvPr>
        </p:nvGraphicFramePr>
        <p:xfrm>
          <a:off x="457200" y="1568765"/>
          <a:ext cx="8229601" cy="1032689"/>
        </p:xfrm>
        <a:graphic>
          <a:graphicData uri="http://schemas.openxmlformats.org/drawingml/2006/table">
            <a:tbl>
              <a:tblPr firstRow="1" firstCol="1">
                <a:tableStyleId>{5C22544A-7EE6-4342-B048-85BDC9FD1C3A}</a:tableStyleId>
              </a:tblPr>
              <a:tblGrid>
                <a:gridCol w="786485"/>
                <a:gridCol w="2245473"/>
                <a:gridCol w="729494"/>
                <a:gridCol w="843477"/>
                <a:gridCol w="1538776"/>
                <a:gridCol w="1538776"/>
                <a:gridCol w="547120"/>
              </a:tblGrid>
              <a:tr h="225687">
                <a:tc>
                  <a:txBody>
                    <a:bodyPr/>
                    <a:lstStyle/>
                    <a:p>
                      <a:pPr algn="ctr" rtl="0" fontAlgn="ctr"/>
                      <a:r>
                        <a:rPr lang="en-US" sz="700" u="none" strike="noStrike" dirty="0">
                          <a:effectLst/>
                        </a:rPr>
                        <a:t>Fee Code*</a:t>
                      </a:r>
                      <a:endParaRPr lang="en-US" sz="700" b="1" i="0" u="none" strike="noStrike" dirty="0">
                        <a:solidFill>
                          <a:srgbClr val="FFFFFF"/>
                        </a:solidFill>
                        <a:effectLst/>
                        <a:latin typeface="Segoe UI"/>
                      </a:endParaRPr>
                    </a:p>
                  </a:txBody>
                  <a:tcPr marL="6839" marR="6839" marT="6839" marB="0" anchor="ctr"/>
                </a:tc>
                <a:tc>
                  <a:txBody>
                    <a:bodyPr/>
                    <a:lstStyle/>
                    <a:p>
                      <a:pPr algn="ctr" rtl="0" fontAlgn="ctr"/>
                      <a:r>
                        <a:rPr lang="en-US" sz="700" u="none" strike="noStrike">
                          <a:effectLst/>
                        </a:rPr>
                        <a:t>Description</a:t>
                      </a:r>
                      <a:endParaRPr lang="en-US" sz="700" b="1" i="0" u="none" strike="noStrike">
                        <a:solidFill>
                          <a:srgbClr val="FFFFFF"/>
                        </a:solidFill>
                        <a:effectLst/>
                        <a:latin typeface="Segoe UI"/>
                      </a:endParaRPr>
                    </a:p>
                  </a:txBody>
                  <a:tcPr marL="6839" marR="6839" marT="6839" marB="0" anchor="ctr"/>
                </a:tc>
                <a:tc>
                  <a:txBody>
                    <a:bodyPr/>
                    <a:lstStyle/>
                    <a:p>
                      <a:pPr algn="ctr" rtl="0" fontAlgn="ctr"/>
                      <a:r>
                        <a:rPr lang="en-US" sz="700" u="none" strike="noStrike">
                          <a:effectLst/>
                        </a:rPr>
                        <a:t>Historical Cost  (2014)</a:t>
                      </a:r>
                      <a:endParaRPr lang="en-US" sz="700" b="1" i="0" u="none" strike="noStrike">
                        <a:solidFill>
                          <a:srgbClr val="FFFFFF"/>
                        </a:solidFill>
                        <a:effectLst/>
                        <a:latin typeface="Segoe UI"/>
                      </a:endParaRPr>
                    </a:p>
                  </a:txBody>
                  <a:tcPr marL="6839" marR="6839" marT="6839" marB="0" anchor="ctr"/>
                </a:tc>
                <a:tc>
                  <a:txBody>
                    <a:bodyPr/>
                    <a:lstStyle/>
                    <a:p>
                      <a:pPr algn="ctr" rtl="0" fontAlgn="ctr"/>
                      <a:r>
                        <a:rPr lang="en-US" sz="700" u="none" strike="noStrike">
                          <a:effectLst/>
                        </a:rPr>
                        <a:t>Current Fee</a:t>
                      </a:r>
                      <a:endParaRPr lang="en-US" sz="700" b="1" i="0" u="none" strike="noStrike">
                        <a:solidFill>
                          <a:srgbClr val="FFFFFF"/>
                        </a:solidFill>
                        <a:effectLst/>
                        <a:latin typeface="Segoe UI"/>
                      </a:endParaRPr>
                    </a:p>
                  </a:txBody>
                  <a:tcPr marL="6839" marR="6839" marT="6839" marB="0" anchor="ctr"/>
                </a:tc>
                <a:tc>
                  <a:txBody>
                    <a:bodyPr/>
                    <a:lstStyle/>
                    <a:p>
                      <a:pPr algn="ctr" rtl="0" fontAlgn="ctr"/>
                      <a:r>
                        <a:rPr lang="en-US" sz="700" u="none" strike="noStrike">
                          <a:effectLst/>
                        </a:rPr>
                        <a:t>Proposed Fee</a:t>
                      </a:r>
                      <a:endParaRPr lang="en-US" sz="700" b="1" i="0" u="none" strike="noStrike">
                        <a:solidFill>
                          <a:srgbClr val="FFFFFF"/>
                        </a:solidFill>
                        <a:effectLst/>
                        <a:latin typeface="Segoe UI"/>
                      </a:endParaRPr>
                    </a:p>
                  </a:txBody>
                  <a:tcPr marL="6839" marR="6839" marT="6839" marB="0" anchor="ctr"/>
                </a:tc>
                <a:tc>
                  <a:txBody>
                    <a:bodyPr/>
                    <a:lstStyle/>
                    <a:p>
                      <a:pPr algn="ctr" rtl="0" fontAlgn="ctr"/>
                      <a:r>
                        <a:rPr lang="en-US" sz="700" u="none" strike="noStrike">
                          <a:effectLst/>
                        </a:rPr>
                        <a:t>Dollar Change</a:t>
                      </a:r>
                      <a:endParaRPr lang="en-US" sz="700" b="1" i="0" u="none" strike="noStrike">
                        <a:solidFill>
                          <a:srgbClr val="FFFFFF"/>
                        </a:solidFill>
                        <a:effectLst/>
                        <a:latin typeface="Segoe UI"/>
                      </a:endParaRPr>
                    </a:p>
                  </a:txBody>
                  <a:tcPr marL="6839" marR="6839" marT="6839" marB="0" anchor="ctr"/>
                </a:tc>
                <a:tc>
                  <a:txBody>
                    <a:bodyPr/>
                    <a:lstStyle/>
                    <a:p>
                      <a:pPr algn="ctr" rtl="0" fontAlgn="ctr"/>
                      <a:r>
                        <a:rPr lang="en-US" sz="700" u="none" strike="noStrike">
                          <a:effectLst/>
                        </a:rPr>
                        <a:t>Percent Change</a:t>
                      </a:r>
                      <a:endParaRPr lang="en-US" sz="700" b="1" i="0" u="none" strike="noStrike">
                        <a:solidFill>
                          <a:srgbClr val="FFFFFF"/>
                        </a:solidFill>
                        <a:effectLst/>
                        <a:latin typeface="Segoe UI"/>
                      </a:endParaRPr>
                    </a:p>
                  </a:txBody>
                  <a:tcPr marL="6839" marR="6839" marT="6839" marB="0" anchor="ctr"/>
                </a:tc>
              </a:tr>
              <a:tr h="177814">
                <a:tc>
                  <a:txBody>
                    <a:bodyPr/>
                    <a:lstStyle/>
                    <a:p>
                      <a:pPr algn="ctr" rtl="0" fontAlgn="ctr"/>
                      <a:r>
                        <a:rPr lang="en-US" sz="700" u="none" strike="noStrike">
                          <a:effectLst/>
                        </a:rPr>
                        <a:t>6991</a:t>
                      </a:r>
                      <a:endParaRPr lang="en-US" sz="700" b="1" i="0" u="none" strike="noStrike">
                        <a:solidFill>
                          <a:srgbClr val="FFFFFF"/>
                        </a:solidFill>
                        <a:effectLst/>
                        <a:latin typeface="Segoe UI"/>
                      </a:endParaRPr>
                    </a:p>
                  </a:txBody>
                  <a:tcPr marL="6839" marR="6839" marT="6839" marB="0" anchor="ctr"/>
                </a:tc>
                <a:tc>
                  <a:txBody>
                    <a:bodyPr/>
                    <a:lstStyle/>
                    <a:p>
                      <a:pPr algn="l" rtl="0" fontAlgn="ctr"/>
                      <a:r>
                        <a:rPr lang="en-US" sz="700" u="none" strike="noStrike">
                          <a:effectLst/>
                        </a:rPr>
                        <a:t>Recordal Application Fee</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$1,324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0%</a:t>
                      </a:r>
                      <a:endParaRPr lang="en-US" sz="700" b="0" i="0" u="none" strike="noStrike">
                        <a:solidFill>
                          <a:srgbClr val="000000"/>
                        </a:solidFill>
                        <a:effectLst/>
                        <a:latin typeface="Segoe UI"/>
                      </a:endParaRPr>
                    </a:p>
                  </a:txBody>
                  <a:tcPr marL="6839" marR="6839" marT="6839" marB="0" anchor="ctr"/>
                </a:tc>
              </a:tr>
              <a:tr h="177814">
                <a:tc>
                  <a:txBody>
                    <a:bodyPr/>
                    <a:lstStyle/>
                    <a:p>
                      <a:pPr algn="ctr" rtl="0" fontAlgn="ctr"/>
                      <a:r>
                        <a:rPr lang="en-US" sz="700" u="none" strike="noStrike">
                          <a:effectLst/>
                        </a:rPr>
                        <a:t>6992</a:t>
                      </a:r>
                      <a:endParaRPr lang="en-US" sz="700" b="1" i="0" u="none" strike="noStrike">
                        <a:solidFill>
                          <a:srgbClr val="FFFFFF"/>
                        </a:solidFill>
                        <a:effectLst/>
                        <a:latin typeface="Segoe UI"/>
                      </a:endParaRPr>
                    </a:p>
                  </a:txBody>
                  <a:tcPr marL="6839" marR="6839" marT="6839" marB="0" anchor="ctr"/>
                </a:tc>
                <a:tc>
                  <a:txBody>
                    <a:bodyPr/>
                    <a:lstStyle/>
                    <a:p>
                      <a:pPr algn="l" rtl="0" fontAlgn="ctr"/>
                      <a:r>
                        <a:rPr lang="en-US" sz="700" u="none" strike="noStrike">
                          <a:effectLst/>
                        </a:rPr>
                        <a:t>Renewal Application Fee</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$1,324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0%</a:t>
                      </a:r>
                      <a:endParaRPr lang="en-US" sz="700" b="0" i="0" u="none" strike="noStrike">
                        <a:solidFill>
                          <a:srgbClr val="000000"/>
                        </a:solidFill>
                        <a:effectLst/>
                        <a:latin typeface="Segoe UI"/>
                      </a:endParaRPr>
                    </a:p>
                  </a:txBody>
                  <a:tcPr marL="6839" marR="6839" marT="6839" marB="0" anchor="ctr"/>
                </a:tc>
              </a:tr>
              <a:tr h="177814">
                <a:tc>
                  <a:txBody>
                    <a:bodyPr/>
                    <a:lstStyle/>
                    <a:p>
                      <a:pPr algn="ctr" rtl="0" fontAlgn="ctr"/>
                      <a:r>
                        <a:rPr lang="en-US" sz="700" u="none" strike="noStrike">
                          <a:effectLst/>
                        </a:rPr>
                        <a:t>6993</a:t>
                      </a:r>
                      <a:endParaRPr lang="en-US" sz="700" b="1" i="0" u="none" strike="noStrike">
                        <a:solidFill>
                          <a:srgbClr val="FFFFFF"/>
                        </a:solidFill>
                        <a:effectLst/>
                        <a:latin typeface="Segoe UI"/>
                      </a:endParaRPr>
                    </a:p>
                  </a:txBody>
                  <a:tcPr marL="6839" marR="6839" marT="6839" marB="0" anchor="ctr"/>
                </a:tc>
                <a:tc>
                  <a:txBody>
                    <a:bodyPr/>
                    <a:lstStyle/>
                    <a:p>
                      <a:pPr algn="l" rtl="0" fontAlgn="ctr"/>
                      <a:r>
                        <a:rPr lang="en-US" sz="700" u="none" strike="noStrike">
                          <a:effectLst/>
                        </a:rPr>
                        <a:t>Late Fee for Renewal Application Fee</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$1,324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0%</a:t>
                      </a:r>
                      <a:endParaRPr lang="en-US" sz="700" b="0" i="0" u="none" strike="noStrike">
                        <a:solidFill>
                          <a:srgbClr val="000000"/>
                        </a:solidFill>
                        <a:effectLst/>
                        <a:latin typeface="Segoe UI"/>
                      </a:endParaRPr>
                    </a:p>
                  </a:txBody>
                  <a:tcPr marL="6839" marR="6839" marT="6839" marB="0" anchor="ctr"/>
                </a:tc>
              </a:tr>
              <a:tr h="273560">
                <a:tc>
                  <a:txBody>
                    <a:bodyPr/>
                    <a:lstStyle/>
                    <a:p>
                      <a:pPr algn="ctr" rtl="0" fontAlgn="ctr"/>
                      <a:r>
                        <a:rPr lang="en-US" sz="700" u="none" strike="noStrike">
                          <a:effectLst/>
                        </a:rPr>
                        <a:t>6994</a:t>
                      </a:r>
                      <a:endParaRPr lang="en-US" sz="700" b="1" i="0" u="none" strike="noStrike">
                        <a:solidFill>
                          <a:srgbClr val="FFFFFF"/>
                        </a:solidFill>
                        <a:effectLst/>
                        <a:latin typeface="Segoe UI"/>
                      </a:endParaRPr>
                    </a:p>
                  </a:txBody>
                  <a:tcPr marL="6839" marR="6839" marT="6839" marB="0" anchor="ctr"/>
                </a:tc>
                <a:tc>
                  <a:txBody>
                    <a:bodyPr/>
                    <a:lstStyle/>
                    <a:p>
                      <a:pPr algn="l" rtl="0" fontAlgn="ctr"/>
                      <a:r>
                        <a:rPr lang="en-US" sz="700" u="none" strike="noStrike" dirty="0">
                          <a:effectLst/>
                        </a:rPr>
                        <a:t>Application Fee for Reactivation of Insignia, per Request</a:t>
                      </a:r>
                      <a:endParaRPr lang="en-US" sz="700" b="0" i="0" u="none" strike="noStrike" dirty="0">
                        <a:solidFill>
                          <a:srgbClr val="000000"/>
                        </a:solidFill>
                        <a:effectLst/>
                        <a:latin typeface="Segoe UI"/>
                      </a:endParaRPr>
                    </a:p>
                  </a:txBody>
                  <a:tcPr marL="6839" marR="6839" marT="6839" marB="0" anchor="ctr"/>
                </a:tc>
                <a:tc>
                  <a:txBody>
                    <a:bodyPr/>
                    <a:lstStyle/>
                    <a:p>
                      <a:pPr algn="ctr" rtl="0" fontAlgn="ctr"/>
                      <a:r>
                        <a:rPr lang="en-US" sz="700" u="none" strike="noStrike">
                          <a:effectLst/>
                        </a:rPr>
                        <a:t>$1,324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$20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a:effectLst/>
                        </a:rPr>
                        <a:t>$0 </a:t>
                      </a:r>
                      <a:endParaRPr lang="en-US" sz="700" b="0" i="0" u="none" strike="noStrike">
                        <a:solidFill>
                          <a:srgbClr val="000000"/>
                        </a:solidFill>
                        <a:effectLst/>
                        <a:latin typeface="Segoe UI"/>
                      </a:endParaRPr>
                    </a:p>
                  </a:txBody>
                  <a:tcPr marL="6839" marR="6839" marT="6839" marB="0" anchor="ctr"/>
                </a:tc>
                <a:tc>
                  <a:txBody>
                    <a:bodyPr/>
                    <a:lstStyle/>
                    <a:p>
                      <a:pPr algn="ctr" rtl="0" fontAlgn="ctr"/>
                      <a:r>
                        <a:rPr lang="en-US" sz="700" u="none" strike="noStrike" dirty="0">
                          <a:effectLst/>
                        </a:rPr>
                        <a:t>0%</a:t>
                      </a:r>
                      <a:endParaRPr lang="en-US" sz="700" b="0" i="0" u="none" strike="noStrike" dirty="0">
                        <a:solidFill>
                          <a:srgbClr val="000000"/>
                        </a:solidFill>
                        <a:effectLst/>
                        <a:latin typeface="Segoe UI"/>
                      </a:endParaRPr>
                    </a:p>
                  </a:txBody>
                  <a:tcPr marL="6839" marR="6839" marT="6839" marB="0" anchor="ctr"/>
                </a:tc>
              </a:tr>
            </a:tbl>
          </a:graphicData>
        </a:graphic>
      </p:graphicFrame>
    </p:spTree>
    <p:extLst>
      <p:ext uri="{BB962C8B-B14F-4D97-AF65-F5344CB8AC3E}">
        <p14:creationId xmlns:p14="http://schemas.microsoft.com/office/powerpoint/2010/main" val="970432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600" cy="510499"/>
          </a:xfrm>
        </p:spPr>
        <p:txBody>
          <a:bodyPr>
            <a:noAutofit/>
          </a:bodyPr>
          <a:lstStyle/>
          <a:p>
            <a:r>
              <a:rPr lang="en-US" sz="3600" dirty="0" smtClean="0"/>
              <a:t>Eliminate Self-Service </a:t>
            </a:r>
            <a:r>
              <a:rPr lang="en-US" sz="3600" dirty="0"/>
              <a:t>C</a:t>
            </a:r>
            <a:r>
              <a:rPr lang="en-US" sz="3600" dirty="0" smtClean="0"/>
              <a:t>opy </a:t>
            </a:r>
            <a:r>
              <a:rPr lang="en-US" sz="3600" dirty="0"/>
              <a:t>C</a:t>
            </a:r>
            <a:r>
              <a:rPr lang="en-US" sz="3600" dirty="0" smtClean="0"/>
              <a:t>harge</a:t>
            </a:r>
            <a:endParaRPr lang="en-US" sz="3600" dirty="0"/>
          </a:p>
        </p:txBody>
      </p:sp>
      <p:graphicFrame>
        <p:nvGraphicFramePr>
          <p:cNvPr id="5" name="Content Placeholder 4" title="Eliminate Self-Service Copy Charge"/>
          <p:cNvGraphicFramePr>
            <a:graphicFrameLocks noGrp="1"/>
          </p:cNvGraphicFramePr>
          <p:nvPr>
            <p:ph idx="1"/>
            <p:extLst>
              <p:ext uri="{D42A27DB-BD31-4B8C-83A1-F6EECF244321}">
                <p14:modId xmlns:p14="http://schemas.microsoft.com/office/powerpoint/2010/main" val="3448055808"/>
              </p:ext>
            </p:extLst>
          </p:nvPr>
        </p:nvGraphicFramePr>
        <p:xfrm>
          <a:off x="457198" y="1160808"/>
          <a:ext cx="7934327" cy="1163292"/>
        </p:xfrm>
        <a:graphic>
          <a:graphicData uri="http://schemas.openxmlformats.org/drawingml/2006/table">
            <a:tbl>
              <a:tblPr firstRow="1" bandRow="1">
                <a:tableStyleId>{5C22544A-7EE6-4342-B048-85BDC9FD1C3A}</a:tableStyleId>
              </a:tblPr>
              <a:tblGrid>
                <a:gridCol w="621756"/>
                <a:gridCol w="2321471"/>
                <a:gridCol w="957000"/>
                <a:gridCol w="1110927"/>
                <a:gridCol w="1325599"/>
                <a:gridCol w="785399"/>
                <a:gridCol w="812175"/>
              </a:tblGrid>
              <a:tr h="706092">
                <a:tc>
                  <a:txBody>
                    <a:bodyPr/>
                    <a:lstStyle/>
                    <a:p>
                      <a:pPr algn="ctr"/>
                      <a:r>
                        <a:rPr lang="en-US" sz="1200" dirty="0" smtClean="0"/>
                        <a:t>Fee Code</a:t>
                      </a:r>
                      <a:endParaRPr lang="en-US" sz="1200" dirty="0"/>
                    </a:p>
                  </a:txBody>
                  <a:tcPr/>
                </a:tc>
                <a:tc>
                  <a:txBody>
                    <a:bodyPr/>
                    <a:lstStyle/>
                    <a:p>
                      <a:pPr algn="ctr"/>
                      <a:r>
                        <a:rPr lang="en-US" sz="1200" dirty="0" smtClean="0"/>
                        <a:t>Description</a:t>
                      </a:r>
                      <a:endParaRPr lang="en-US" sz="1200" dirty="0"/>
                    </a:p>
                  </a:txBody>
                  <a:tcPr/>
                </a:tc>
                <a:tc>
                  <a:txBody>
                    <a:bodyPr/>
                    <a:lstStyle/>
                    <a:p>
                      <a:pPr algn="ctr"/>
                      <a:r>
                        <a:rPr lang="en-US" sz="1200" dirty="0" smtClean="0"/>
                        <a:t>Historical Cost</a:t>
                      </a:r>
                    </a:p>
                    <a:p>
                      <a:pPr algn="ctr"/>
                      <a:r>
                        <a:rPr lang="en-US" sz="1200" dirty="0" smtClean="0"/>
                        <a:t>(2014)</a:t>
                      </a:r>
                      <a:endParaRPr lang="en-US" sz="1200" dirty="0"/>
                    </a:p>
                  </a:txBody>
                  <a:tcPr/>
                </a:tc>
                <a:tc>
                  <a:txBody>
                    <a:bodyPr/>
                    <a:lstStyle/>
                    <a:p>
                      <a:pPr algn="ctr"/>
                      <a:r>
                        <a:rPr lang="en-US" sz="1200" dirty="0" smtClean="0"/>
                        <a:t>Current Large Entity Fee</a:t>
                      </a:r>
                      <a:endParaRPr lang="en-US" sz="1200" dirty="0"/>
                    </a:p>
                  </a:txBody>
                  <a:tcPr/>
                </a:tc>
                <a:tc>
                  <a:txBody>
                    <a:bodyPr/>
                    <a:lstStyle/>
                    <a:p>
                      <a:pPr algn="ctr"/>
                      <a:r>
                        <a:rPr lang="en-US" sz="1200" dirty="0" smtClean="0"/>
                        <a:t>Proposed Large Entity Fee</a:t>
                      </a:r>
                      <a:endParaRPr lang="en-US" sz="1200" dirty="0"/>
                    </a:p>
                  </a:txBody>
                  <a:tcPr/>
                </a:tc>
                <a:tc>
                  <a:txBody>
                    <a:bodyPr/>
                    <a:lstStyle/>
                    <a:p>
                      <a:pPr algn="ctr"/>
                      <a:r>
                        <a:rPr lang="en-US" sz="1200" dirty="0" smtClean="0"/>
                        <a:t>Dollar Change</a:t>
                      </a:r>
                      <a:endParaRPr lang="en-US" sz="1200" dirty="0"/>
                    </a:p>
                  </a:txBody>
                  <a:tcPr/>
                </a:tc>
                <a:tc>
                  <a:txBody>
                    <a:bodyPr/>
                    <a:lstStyle/>
                    <a:p>
                      <a:pPr algn="ctr"/>
                      <a:r>
                        <a:rPr lang="en-US" sz="1200" dirty="0" smtClean="0"/>
                        <a:t>Percent Change</a:t>
                      </a:r>
                      <a:endParaRPr lang="en-US" sz="1200" dirty="0"/>
                    </a:p>
                  </a:txBody>
                  <a:tcPr/>
                </a:tc>
              </a:tr>
              <a:tr h="369665">
                <a:tc>
                  <a:txBody>
                    <a:bodyPr/>
                    <a:lstStyle/>
                    <a:p>
                      <a:r>
                        <a:rPr lang="en-US" sz="1200" b="1" dirty="0" smtClean="0">
                          <a:solidFill>
                            <a:schemeClr val="bg1"/>
                          </a:solidFill>
                        </a:rPr>
                        <a:t>8902</a:t>
                      </a:r>
                      <a:endParaRPr lang="en-US" sz="1200" b="1" dirty="0">
                        <a:solidFill>
                          <a:schemeClr val="bg1"/>
                        </a:solidFill>
                      </a:endParaRPr>
                    </a:p>
                  </a:txBody>
                  <a:tcPr>
                    <a:solidFill>
                      <a:schemeClr val="accent1"/>
                    </a:solidFill>
                  </a:tcPr>
                </a:tc>
                <a:tc>
                  <a:txBody>
                    <a:bodyPr/>
                    <a:lstStyle/>
                    <a:p>
                      <a:r>
                        <a:rPr lang="en-US" sz="1200" dirty="0" smtClean="0"/>
                        <a:t>Self-service copy charge, per page</a:t>
                      </a:r>
                      <a:endParaRPr lang="en-US" sz="1200" dirty="0"/>
                    </a:p>
                  </a:txBody>
                  <a:tcPr>
                    <a:solidFill>
                      <a:schemeClr val="accent1">
                        <a:lumMod val="20000"/>
                        <a:lumOff val="80000"/>
                      </a:schemeClr>
                    </a:solidFill>
                  </a:tcPr>
                </a:tc>
                <a:tc>
                  <a:txBody>
                    <a:bodyPr/>
                    <a:lstStyle/>
                    <a:p>
                      <a:pPr algn="ctr"/>
                      <a:r>
                        <a:rPr lang="en-US" sz="1200" kern="1200" dirty="0" smtClean="0">
                          <a:solidFill>
                            <a:schemeClr val="tx1"/>
                          </a:solidFill>
                          <a:effectLst/>
                          <a:latin typeface="+mn-lt"/>
                          <a:ea typeface="+mn-ea"/>
                          <a:cs typeface="+mn-cs"/>
                        </a:rPr>
                        <a:t>--</a:t>
                      </a:r>
                      <a:endParaRPr lang="en-US" sz="1200" dirty="0"/>
                    </a:p>
                  </a:txBody>
                  <a:tcPr>
                    <a:solidFill>
                      <a:schemeClr val="accent1">
                        <a:lumMod val="20000"/>
                        <a:lumOff val="80000"/>
                      </a:schemeClr>
                    </a:solidFill>
                  </a:tcPr>
                </a:tc>
                <a:tc>
                  <a:txBody>
                    <a:bodyPr/>
                    <a:lstStyle/>
                    <a:p>
                      <a:pPr algn="ctr"/>
                      <a:r>
                        <a:rPr lang="en-US" sz="1200" dirty="0" smtClean="0"/>
                        <a:t>$0.25</a:t>
                      </a:r>
                      <a:endParaRPr lang="en-US" sz="1200" dirty="0"/>
                    </a:p>
                  </a:txBody>
                  <a:tcPr>
                    <a:solidFill>
                      <a:schemeClr val="accent1">
                        <a:lumMod val="20000"/>
                        <a:lumOff val="80000"/>
                      </a:schemeClr>
                    </a:solidFill>
                  </a:tcPr>
                </a:tc>
                <a:tc>
                  <a:txBody>
                    <a:bodyPr/>
                    <a:lstStyle/>
                    <a:p>
                      <a:pPr algn="ctr"/>
                      <a:r>
                        <a:rPr lang="en-US" sz="1200" dirty="0" smtClean="0"/>
                        <a:t>Discontinue</a:t>
                      </a:r>
                      <a:endParaRPr lang="en-US" sz="1200" dirty="0"/>
                    </a:p>
                  </a:txBody>
                  <a:tcPr>
                    <a:solidFill>
                      <a:schemeClr val="accent1">
                        <a:lumMod val="20000"/>
                        <a:lumOff val="80000"/>
                      </a:schemeClr>
                    </a:solidFill>
                  </a:tcPr>
                </a:tc>
                <a:tc>
                  <a:txBody>
                    <a:bodyPr/>
                    <a:lstStyle/>
                    <a:p>
                      <a:pPr algn="ctr"/>
                      <a:r>
                        <a:rPr lang="en-US" sz="1200" dirty="0" smtClean="0"/>
                        <a:t>--</a:t>
                      </a:r>
                      <a:endParaRPr lang="en-US" sz="1200" dirty="0"/>
                    </a:p>
                  </a:txBody>
                  <a:tcPr>
                    <a:solidFill>
                      <a:schemeClr val="accent1">
                        <a:lumMod val="20000"/>
                        <a:lumOff val="80000"/>
                      </a:schemeClr>
                    </a:solidFill>
                  </a:tcPr>
                </a:tc>
                <a:tc>
                  <a:txBody>
                    <a:bodyPr/>
                    <a:lstStyle/>
                    <a:p>
                      <a:pPr algn="ctr"/>
                      <a:r>
                        <a:rPr lang="en-US" sz="1200" dirty="0" smtClean="0"/>
                        <a:t>--</a:t>
                      </a:r>
                      <a:endParaRPr lang="en-US" sz="1200" dirty="0"/>
                    </a:p>
                  </a:txBody>
                  <a:tcPr>
                    <a:solidFill>
                      <a:schemeClr val="accent1">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51</a:t>
            </a:fld>
            <a:endParaRPr lang="en-US" dirty="0"/>
          </a:p>
        </p:txBody>
      </p:sp>
      <p:sp>
        <p:nvSpPr>
          <p:cNvPr id="7" name="Rectangle 6"/>
          <p:cNvSpPr/>
          <p:nvPr/>
        </p:nvSpPr>
        <p:spPr>
          <a:xfrm>
            <a:off x="457200" y="2572062"/>
            <a:ext cx="7808027" cy="738664"/>
          </a:xfrm>
          <a:prstGeom prst="rect">
            <a:avLst/>
          </a:prstGeom>
        </p:spPr>
        <p:txBody>
          <a:bodyPr wrap="square">
            <a:spAutoFit/>
          </a:bodyPr>
          <a:lstStyle/>
          <a:p>
            <a:pPr marL="171450" indent="-171450">
              <a:buFont typeface="Arial" panose="020B0604020202020204" pitchFamily="34" charset="0"/>
              <a:buChar char="•"/>
            </a:pPr>
            <a:r>
              <a:rPr lang="en-US" sz="1400" dirty="0"/>
              <a:t>This fee proposal is </a:t>
            </a:r>
            <a:r>
              <a:rPr lang="en-US" sz="1400" dirty="0" smtClean="0"/>
              <a:t>to comply with Executive Order 13681.  The current contract for copiers, expiring in September 2016, will not be renewed.  Photo-copy services and all related costs and payments will be handled by the vendor.  USPTO will no longer offer this service.</a:t>
            </a:r>
            <a:endParaRPr lang="en-US" sz="1400" dirty="0"/>
          </a:p>
        </p:txBody>
      </p:sp>
    </p:spTree>
    <p:extLst>
      <p:ext uri="{BB962C8B-B14F-4D97-AF65-F5344CB8AC3E}">
        <p14:creationId xmlns:p14="http://schemas.microsoft.com/office/powerpoint/2010/main" val="25512308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78022"/>
            <a:ext cx="8686802" cy="510499"/>
          </a:xfrm>
        </p:spPr>
        <p:txBody>
          <a:bodyPr>
            <a:noAutofit/>
          </a:bodyPr>
          <a:lstStyle/>
          <a:p>
            <a:r>
              <a:rPr lang="en-US" sz="3600" dirty="0" smtClean="0"/>
              <a:t>Eliminate Establish Deposit Account Fee</a:t>
            </a:r>
            <a:endParaRPr lang="en-US" sz="3600" dirty="0"/>
          </a:p>
        </p:txBody>
      </p:sp>
      <p:graphicFrame>
        <p:nvGraphicFramePr>
          <p:cNvPr id="5" name="Content Placeholder 4" title="Eliminate Establish Deposit Account Fee"/>
          <p:cNvGraphicFramePr>
            <a:graphicFrameLocks noGrp="1"/>
          </p:cNvGraphicFramePr>
          <p:nvPr>
            <p:ph idx="1"/>
            <p:extLst>
              <p:ext uri="{D42A27DB-BD31-4B8C-83A1-F6EECF244321}">
                <p14:modId xmlns:p14="http://schemas.microsoft.com/office/powerpoint/2010/main" val="4183796211"/>
              </p:ext>
            </p:extLst>
          </p:nvPr>
        </p:nvGraphicFramePr>
        <p:xfrm>
          <a:off x="457198" y="1680354"/>
          <a:ext cx="7934327" cy="1163292"/>
        </p:xfrm>
        <a:graphic>
          <a:graphicData uri="http://schemas.openxmlformats.org/drawingml/2006/table">
            <a:tbl>
              <a:tblPr firstRow="1" bandRow="1">
                <a:tableStyleId>{5C22544A-7EE6-4342-B048-85BDC9FD1C3A}</a:tableStyleId>
              </a:tblPr>
              <a:tblGrid>
                <a:gridCol w="621756"/>
                <a:gridCol w="2321471"/>
                <a:gridCol w="957000"/>
                <a:gridCol w="1110927"/>
                <a:gridCol w="1325599"/>
                <a:gridCol w="785399"/>
                <a:gridCol w="812175"/>
              </a:tblGrid>
              <a:tr h="706092">
                <a:tc>
                  <a:txBody>
                    <a:bodyPr/>
                    <a:lstStyle/>
                    <a:p>
                      <a:pPr algn="ctr"/>
                      <a:r>
                        <a:rPr lang="en-US" sz="1200" dirty="0" smtClean="0"/>
                        <a:t>Fee Code</a:t>
                      </a:r>
                      <a:endParaRPr lang="en-US" sz="1200" dirty="0"/>
                    </a:p>
                  </a:txBody>
                  <a:tcPr/>
                </a:tc>
                <a:tc>
                  <a:txBody>
                    <a:bodyPr/>
                    <a:lstStyle/>
                    <a:p>
                      <a:pPr algn="ctr"/>
                      <a:r>
                        <a:rPr lang="en-US" sz="1200" dirty="0" smtClean="0"/>
                        <a:t>Description</a:t>
                      </a:r>
                      <a:endParaRPr lang="en-US" sz="1200" dirty="0"/>
                    </a:p>
                  </a:txBody>
                  <a:tcPr/>
                </a:tc>
                <a:tc>
                  <a:txBody>
                    <a:bodyPr/>
                    <a:lstStyle/>
                    <a:p>
                      <a:pPr algn="ctr"/>
                      <a:r>
                        <a:rPr lang="en-US" sz="1200" dirty="0" smtClean="0"/>
                        <a:t>Historical Cost</a:t>
                      </a:r>
                    </a:p>
                    <a:p>
                      <a:pPr algn="ctr"/>
                      <a:r>
                        <a:rPr lang="en-US" sz="1200" dirty="0" smtClean="0"/>
                        <a:t>(2014)</a:t>
                      </a:r>
                      <a:endParaRPr lang="en-US" sz="1200" dirty="0"/>
                    </a:p>
                  </a:txBody>
                  <a:tcPr/>
                </a:tc>
                <a:tc>
                  <a:txBody>
                    <a:bodyPr/>
                    <a:lstStyle/>
                    <a:p>
                      <a:pPr algn="ctr"/>
                      <a:r>
                        <a:rPr lang="en-US" sz="1200" dirty="0" smtClean="0"/>
                        <a:t>Current Large Entity Fee</a:t>
                      </a:r>
                      <a:endParaRPr lang="en-US" sz="1200" dirty="0"/>
                    </a:p>
                  </a:txBody>
                  <a:tcPr/>
                </a:tc>
                <a:tc>
                  <a:txBody>
                    <a:bodyPr/>
                    <a:lstStyle/>
                    <a:p>
                      <a:pPr algn="ctr"/>
                      <a:r>
                        <a:rPr lang="en-US" sz="1200" dirty="0" smtClean="0"/>
                        <a:t>Proposed Large Entity Fee</a:t>
                      </a:r>
                      <a:endParaRPr lang="en-US" sz="1200" dirty="0"/>
                    </a:p>
                  </a:txBody>
                  <a:tcPr/>
                </a:tc>
                <a:tc>
                  <a:txBody>
                    <a:bodyPr/>
                    <a:lstStyle/>
                    <a:p>
                      <a:pPr algn="ctr"/>
                      <a:r>
                        <a:rPr lang="en-US" sz="1200" dirty="0" smtClean="0"/>
                        <a:t>Dollar Change</a:t>
                      </a:r>
                      <a:endParaRPr lang="en-US" sz="1200" dirty="0"/>
                    </a:p>
                  </a:txBody>
                  <a:tcPr/>
                </a:tc>
                <a:tc>
                  <a:txBody>
                    <a:bodyPr/>
                    <a:lstStyle/>
                    <a:p>
                      <a:pPr algn="ctr"/>
                      <a:r>
                        <a:rPr lang="en-US" sz="1200" dirty="0" smtClean="0"/>
                        <a:t>Percent Change</a:t>
                      </a:r>
                      <a:endParaRPr lang="en-US" sz="1200" dirty="0"/>
                    </a:p>
                  </a:txBody>
                  <a:tcPr/>
                </a:tc>
              </a:tr>
              <a:tr h="369665">
                <a:tc>
                  <a:txBody>
                    <a:bodyPr/>
                    <a:lstStyle/>
                    <a:p>
                      <a:r>
                        <a:rPr lang="en-US" sz="1200" b="1" dirty="0" smtClean="0">
                          <a:solidFill>
                            <a:schemeClr val="bg1"/>
                          </a:solidFill>
                        </a:rPr>
                        <a:t>9201</a:t>
                      </a:r>
                      <a:endParaRPr lang="en-US" sz="1200" b="1" dirty="0">
                        <a:solidFill>
                          <a:schemeClr val="bg1"/>
                        </a:solidFill>
                      </a:endParaRPr>
                    </a:p>
                  </a:txBody>
                  <a:tcPr>
                    <a:solidFill>
                      <a:schemeClr val="accent1"/>
                    </a:solidFill>
                  </a:tcPr>
                </a:tc>
                <a:tc>
                  <a:txBody>
                    <a:bodyPr/>
                    <a:lstStyle/>
                    <a:p>
                      <a:r>
                        <a:rPr lang="en-US" sz="1200" dirty="0" smtClean="0"/>
                        <a:t>Self-service copy charge, per page</a:t>
                      </a:r>
                      <a:endParaRPr lang="en-US" sz="1200" dirty="0"/>
                    </a:p>
                  </a:txBody>
                  <a:tcPr>
                    <a:solidFill>
                      <a:schemeClr val="accent1">
                        <a:lumMod val="20000"/>
                        <a:lumOff val="80000"/>
                      </a:schemeClr>
                    </a:solidFill>
                  </a:tcPr>
                </a:tc>
                <a:tc>
                  <a:txBody>
                    <a:bodyPr/>
                    <a:lstStyle/>
                    <a:p>
                      <a:pPr algn="ctr"/>
                      <a:r>
                        <a:rPr lang="en-US" sz="1200" kern="1200" dirty="0" smtClean="0">
                          <a:solidFill>
                            <a:schemeClr val="tx1"/>
                          </a:solidFill>
                          <a:effectLst/>
                          <a:latin typeface="+mn-lt"/>
                          <a:ea typeface="+mn-ea"/>
                          <a:cs typeface="+mn-cs"/>
                        </a:rPr>
                        <a:t>--</a:t>
                      </a:r>
                      <a:endParaRPr lang="en-US" sz="1200" dirty="0"/>
                    </a:p>
                  </a:txBody>
                  <a:tcPr>
                    <a:solidFill>
                      <a:schemeClr val="accent1">
                        <a:lumMod val="20000"/>
                        <a:lumOff val="80000"/>
                      </a:schemeClr>
                    </a:solidFill>
                  </a:tcPr>
                </a:tc>
                <a:tc>
                  <a:txBody>
                    <a:bodyPr/>
                    <a:lstStyle/>
                    <a:p>
                      <a:pPr algn="ctr"/>
                      <a:r>
                        <a:rPr lang="en-US" sz="1200" dirty="0" smtClean="0"/>
                        <a:t>$10.00</a:t>
                      </a:r>
                      <a:endParaRPr lang="en-US" sz="1200" dirty="0"/>
                    </a:p>
                  </a:txBody>
                  <a:tcPr>
                    <a:solidFill>
                      <a:schemeClr val="accent1">
                        <a:lumMod val="20000"/>
                        <a:lumOff val="80000"/>
                      </a:schemeClr>
                    </a:solidFill>
                  </a:tcPr>
                </a:tc>
                <a:tc>
                  <a:txBody>
                    <a:bodyPr/>
                    <a:lstStyle/>
                    <a:p>
                      <a:pPr algn="ctr"/>
                      <a:r>
                        <a:rPr lang="en-US" sz="1200" dirty="0" smtClean="0"/>
                        <a:t>Discontinue</a:t>
                      </a:r>
                      <a:endParaRPr lang="en-US" sz="1200" dirty="0"/>
                    </a:p>
                  </a:txBody>
                  <a:tcPr>
                    <a:solidFill>
                      <a:schemeClr val="accent1">
                        <a:lumMod val="20000"/>
                        <a:lumOff val="80000"/>
                      </a:schemeClr>
                    </a:solidFill>
                  </a:tcPr>
                </a:tc>
                <a:tc>
                  <a:txBody>
                    <a:bodyPr/>
                    <a:lstStyle/>
                    <a:p>
                      <a:pPr algn="ctr"/>
                      <a:r>
                        <a:rPr lang="en-US" sz="1200" dirty="0" smtClean="0"/>
                        <a:t>--</a:t>
                      </a:r>
                      <a:endParaRPr lang="en-US" sz="1200" dirty="0"/>
                    </a:p>
                  </a:txBody>
                  <a:tcPr>
                    <a:solidFill>
                      <a:schemeClr val="accent1">
                        <a:lumMod val="20000"/>
                        <a:lumOff val="80000"/>
                      </a:schemeClr>
                    </a:solidFill>
                  </a:tcPr>
                </a:tc>
                <a:tc>
                  <a:txBody>
                    <a:bodyPr/>
                    <a:lstStyle/>
                    <a:p>
                      <a:pPr algn="ctr"/>
                      <a:r>
                        <a:rPr lang="en-US" sz="1200" dirty="0" smtClean="0"/>
                        <a:t>--</a:t>
                      </a:r>
                      <a:endParaRPr lang="en-US" sz="1200" dirty="0"/>
                    </a:p>
                  </a:txBody>
                  <a:tcPr>
                    <a:solidFill>
                      <a:schemeClr val="accent1">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92DA454B-C859-4892-B9FA-68B588C9F547}" type="slidenum">
              <a:rPr lang="en-US" smtClean="0"/>
              <a:t>52</a:t>
            </a:fld>
            <a:endParaRPr lang="en-US" dirty="0"/>
          </a:p>
        </p:txBody>
      </p:sp>
      <p:sp>
        <p:nvSpPr>
          <p:cNvPr id="7" name="Rectangle 6"/>
          <p:cNvSpPr/>
          <p:nvPr/>
        </p:nvSpPr>
        <p:spPr>
          <a:xfrm>
            <a:off x="457198" y="3209372"/>
            <a:ext cx="7808027" cy="738664"/>
          </a:xfrm>
          <a:prstGeom prst="rect">
            <a:avLst/>
          </a:prstGeom>
        </p:spPr>
        <p:txBody>
          <a:bodyPr wrap="square">
            <a:spAutoFit/>
          </a:bodyPr>
          <a:lstStyle/>
          <a:p>
            <a:pPr marL="285750" indent="-285750" fontAlgn="ctr">
              <a:buFont typeface="Arial" panose="020B0604020202020204" pitchFamily="34" charset="0"/>
              <a:buChar char="•"/>
            </a:pPr>
            <a:r>
              <a:rPr lang="en-US" sz="1400" dirty="0">
                <a:solidFill>
                  <a:srgbClr val="000000"/>
                </a:solidFill>
              </a:rPr>
              <a:t>Eliminate the fee to establish a new deposit account </a:t>
            </a:r>
            <a:r>
              <a:rPr lang="en-US" sz="1400" dirty="0" smtClean="0">
                <a:solidFill>
                  <a:srgbClr val="000000"/>
                </a:solidFill>
              </a:rPr>
              <a:t>because when the new system is deployed customers </a:t>
            </a:r>
            <a:r>
              <a:rPr lang="en-US" sz="1400" dirty="0">
                <a:solidFill>
                  <a:srgbClr val="000000"/>
                </a:solidFill>
              </a:rPr>
              <a:t>will be able to establish deposit accounts online over the USPTO website</a:t>
            </a:r>
            <a:r>
              <a:rPr lang="en-US" sz="1400" dirty="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3682307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H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Paper vs Electronic Trademark Fees</a:t>
            </a:r>
            <a:br>
              <a:rPr lang="en-US" dirty="0">
                <a:solidFill>
                  <a:schemeClr val="accent2">
                    <a:lumMod val="75000"/>
                  </a:schemeClr>
                </a:solidFill>
              </a:rPr>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53</a:t>
            </a:fld>
            <a:endParaRPr lang="en-US" dirty="0"/>
          </a:p>
        </p:txBody>
      </p:sp>
      <p:sp>
        <p:nvSpPr>
          <p:cNvPr id="4" name="Rectangle 3"/>
          <p:cNvSpPr/>
          <p:nvPr/>
        </p:nvSpPr>
        <p:spPr>
          <a:xfrm>
            <a:off x="133350" y="727414"/>
            <a:ext cx="8763000" cy="3970318"/>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H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Paper vs Electronic Trademark Fees</a:t>
            </a:r>
          </a:p>
          <a:p>
            <a:pPr algn="ctr"/>
            <a:endParaRPr lang="en-US" sz="4000" b="1" dirty="0">
              <a:solidFill>
                <a:schemeClr val="accent2">
                  <a:lumMod val="75000"/>
                </a:schemeClr>
              </a:solidFill>
            </a:endParaRPr>
          </a:p>
          <a:p>
            <a:pPr algn="ctr"/>
            <a:endParaRPr lang="en-US" sz="1000" dirty="0" smtClean="0"/>
          </a:p>
          <a:p>
            <a:endParaRPr lang="en-US" dirty="0"/>
          </a:p>
          <a:p>
            <a:pPr>
              <a:lnSpc>
                <a:spcPct val="80000"/>
              </a:lnSpc>
            </a:pPr>
            <a:endParaRPr lang="en-US" dirty="0" smtClean="0"/>
          </a:p>
          <a:p>
            <a:pPr>
              <a:lnSpc>
                <a:spcPct val="80000"/>
              </a:lnSpc>
            </a:pPr>
            <a:r>
              <a:rPr lang="en-US" dirty="0" smtClean="0"/>
              <a:t>The information included in this appendix provides an </a:t>
            </a:r>
            <a:r>
              <a:rPr lang="en-US" dirty="0"/>
              <a:t>overview of the fees eligible for </a:t>
            </a:r>
            <a:r>
              <a:rPr lang="en-US" dirty="0" smtClean="0"/>
              <a:t>electronic discounts</a:t>
            </a:r>
            <a:r>
              <a:rPr lang="en-US" dirty="0"/>
              <a:t>.</a:t>
            </a:r>
            <a:endParaRPr lang="en-US" sz="500" dirty="0"/>
          </a:p>
          <a:p>
            <a:pPr>
              <a:lnSpc>
                <a:spcPct val="80000"/>
              </a:lnSpc>
            </a:pPr>
            <a:endParaRPr lang="en-US" sz="500" dirty="0"/>
          </a:p>
          <a:p>
            <a:pPr>
              <a:lnSpc>
                <a:spcPct val="80000"/>
              </a:lnSpc>
            </a:pPr>
            <a:r>
              <a:rPr lang="en-US" dirty="0"/>
              <a:t>A complete listing of </a:t>
            </a:r>
            <a:r>
              <a:rPr lang="en-US" dirty="0" smtClean="0"/>
              <a:t>paper and electronic fees </a:t>
            </a:r>
            <a:r>
              <a:rPr lang="en-US" dirty="0"/>
              <a:t>can be found in</a:t>
            </a:r>
            <a:br>
              <a:rPr lang="en-US" dirty="0"/>
            </a:br>
            <a:r>
              <a:rPr lang="en-US" dirty="0" smtClean="0"/>
              <a:t>Attachment </a:t>
            </a:r>
            <a:r>
              <a:rPr lang="en-US" dirty="0"/>
              <a:t>– </a:t>
            </a:r>
            <a:r>
              <a:rPr lang="en-US" i="1" dirty="0"/>
              <a:t>Table of </a:t>
            </a:r>
            <a:r>
              <a:rPr lang="en-US" i="1" dirty="0" smtClean="0"/>
              <a:t>Trademark Fee Adjustments</a:t>
            </a:r>
            <a:r>
              <a:rPr lang="en-US" dirty="0"/>
              <a:t>.</a:t>
            </a:r>
          </a:p>
          <a:p>
            <a:pPr>
              <a:lnSpc>
                <a:spcPct val="80000"/>
              </a:lnSpc>
            </a:pPr>
            <a:endParaRPr lang="en-US" sz="500" dirty="0"/>
          </a:p>
        </p:txBody>
      </p:sp>
      <p:cxnSp>
        <p:nvCxnSpPr>
          <p:cNvPr id="6" name="Straight Connector 5"/>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394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522"/>
            <a:ext cx="8229600" cy="510499"/>
          </a:xfrm>
        </p:spPr>
        <p:txBody>
          <a:bodyPr>
            <a:noAutofit/>
          </a:bodyPr>
          <a:lstStyle/>
          <a:p>
            <a:r>
              <a:rPr lang="en-US" sz="3600" dirty="0" smtClean="0"/>
              <a:t>Paper and Electronic Filings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54</a:t>
            </a:fld>
            <a:endParaRPr lang="en-US" dirty="0"/>
          </a:p>
        </p:txBody>
      </p:sp>
      <p:sp>
        <p:nvSpPr>
          <p:cNvPr id="3" name="TextBox 2"/>
          <p:cNvSpPr txBox="1"/>
          <p:nvPr/>
        </p:nvSpPr>
        <p:spPr>
          <a:xfrm>
            <a:off x="219074" y="858660"/>
            <a:ext cx="8829675" cy="300082"/>
          </a:xfrm>
          <a:prstGeom prst="rect">
            <a:avLst/>
          </a:prstGeom>
          <a:noFill/>
        </p:spPr>
        <p:txBody>
          <a:bodyPr wrap="square" rtlCol="0">
            <a:spAutoFit/>
          </a:bodyPr>
          <a:lstStyle/>
          <a:p>
            <a:r>
              <a:rPr lang="en-US" sz="1350" dirty="0"/>
              <a:t>The following table shows the percentages of paper versus electronic modes for paired Trademark fees in FY 2014.</a:t>
            </a:r>
          </a:p>
        </p:txBody>
      </p:sp>
      <p:graphicFrame>
        <p:nvGraphicFramePr>
          <p:cNvPr id="8" name="Content Placeholder 7" title="Paper and Electronic Filings"/>
          <p:cNvGraphicFramePr>
            <a:graphicFrameLocks noGrp="1"/>
          </p:cNvGraphicFramePr>
          <p:nvPr>
            <p:ph idx="1"/>
            <p:extLst>
              <p:ext uri="{D42A27DB-BD31-4B8C-83A1-F6EECF244321}">
                <p14:modId xmlns:p14="http://schemas.microsoft.com/office/powerpoint/2010/main" val="3981039771"/>
              </p:ext>
            </p:extLst>
          </p:nvPr>
        </p:nvGraphicFramePr>
        <p:xfrm>
          <a:off x="457200" y="1238471"/>
          <a:ext cx="8229600" cy="741680"/>
        </p:xfrm>
        <a:graphic>
          <a:graphicData uri="http://schemas.openxmlformats.org/drawingml/2006/table">
            <a:tbl>
              <a:tblPr firstRow="1" bandRow="1">
                <a:tableStyleId>{5C22544A-7EE6-4342-B048-85BDC9FD1C3A}</a:tableStyleId>
              </a:tblPr>
              <a:tblGrid>
                <a:gridCol w="4369981"/>
                <a:gridCol w="1254642"/>
                <a:gridCol w="1190847"/>
                <a:gridCol w="1414130"/>
              </a:tblGrid>
              <a:tr h="370840">
                <a:tc>
                  <a:txBody>
                    <a:bodyPr/>
                    <a:lstStyle/>
                    <a:p>
                      <a:r>
                        <a:rPr lang="en-US" sz="1600" dirty="0" smtClean="0"/>
                        <a:t>Mode</a:t>
                      </a:r>
                      <a:endParaRPr lang="en-US" sz="1600" dirty="0"/>
                    </a:p>
                  </a:txBody>
                  <a:tcPr/>
                </a:tc>
                <a:tc>
                  <a:txBody>
                    <a:bodyPr/>
                    <a:lstStyle/>
                    <a:p>
                      <a:r>
                        <a:rPr lang="en-US" sz="1600" dirty="0" smtClean="0"/>
                        <a:t>Paper</a:t>
                      </a:r>
                      <a:endParaRPr lang="en-US" sz="1600" dirty="0"/>
                    </a:p>
                  </a:txBody>
                  <a:tcPr/>
                </a:tc>
                <a:tc>
                  <a:txBody>
                    <a:bodyPr/>
                    <a:lstStyle/>
                    <a:p>
                      <a:r>
                        <a:rPr lang="en-US" sz="1600" dirty="0" smtClean="0"/>
                        <a:t>Electronic</a:t>
                      </a:r>
                      <a:endParaRPr lang="en-US" sz="1600" dirty="0"/>
                    </a:p>
                  </a:txBody>
                  <a:tcPr/>
                </a:tc>
                <a:tc>
                  <a:txBody>
                    <a:bodyPr/>
                    <a:lstStyle/>
                    <a:p>
                      <a:r>
                        <a:rPr lang="en-US" sz="1600" dirty="0" smtClean="0"/>
                        <a:t>TEAS Plus</a:t>
                      </a:r>
                      <a:endParaRPr lang="en-US" sz="1600" dirty="0"/>
                    </a:p>
                  </a:txBody>
                  <a:tcPr/>
                </a:tc>
              </a:tr>
              <a:tr h="370840">
                <a:tc>
                  <a:txBody>
                    <a:bodyPr/>
                    <a:lstStyle/>
                    <a:p>
                      <a:r>
                        <a:rPr lang="en-US" sz="1600" b="0" dirty="0" smtClean="0">
                          <a:solidFill>
                            <a:schemeClr val="tx1"/>
                          </a:solidFill>
                        </a:rPr>
                        <a:t>Application</a:t>
                      </a:r>
                      <a:r>
                        <a:rPr lang="en-US" sz="1600" b="0" baseline="0" dirty="0" smtClean="0">
                          <a:solidFill>
                            <a:schemeClr val="tx1"/>
                          </a:solidFill>
                        </a:rPr>
                        <a:t> fees</a:t>
                      </a:r>
                      <a:endParaRPr lang="en-US" sz="1600" b="0" dirty="0">
                        <a:solidFill>
                          <a:schemeClr val="tx1"/>
                        </a:solidFill>
                      </a:endParaRPr>
                    </a:p>
                  </a:txBody>
                  <a:tcPr>
                    <a:solidFill>
                      <a:schemeClr val="accent1">
                        <a:lumMod val="20000"/>
                        <a:lumOff val="80000"/>
                      </a:schemeClr>
                    </a:solidFill>
                  </a:tcPr>
                </a:tc>
                <a:tc>
                  <a:txBody>
                    <a:bodyPr/>
                    <a:lstStyle/>
                    <a:p>
                      <a:r>
                        <a:rPr lang="en-US" sz="1600" dirty="0" smtClean="0"/>
                        <a:t>0.6%</a:t>
                      </a:r>
                      <a:endParaRPr lang="en-US" sz="1600" dirty="0"/>
                    </a:p>
                  </a:txBody>
                  <a:tcPr>
                    <a:solidFill>
                      <a:schemeClr val="accent1">
                        <a:lumMod val="20000"/>
                        <a:lumOff val="80000"/>
                      </a:schemeClr>
                    </a:solidFill>
                  </a:tcPr>
                </a:tc>
                <a:tc>
                  <a:txBody>
                    <a:bodyPr/>
                    <a:lstStyle/>
                    <a:p>
                      <a:r>
                        <a:rPr lang="en-US" sz="1600" dirty="0" smtClean="0"/>
                        <a:t>64.5%</a:t>
                      </a:r>
                      <a:endParaRPr lang="en-US" sz="1600" dirty="0"/>
                    </a:p>
                  </a:txBody>
                  <a:tcPr>
                    <a:solidFill>
                      <a:schemeClr val="accent1">
                        <a:lumMod val="20000"/>
                        <a:lumOff val="80000"/>
                      </a:schemeClr>
                    </a:solidFill>
                  </a:tcPr>
                </a:tc>
                <a:tc>
                  <a:txBody>
                    <a:bodyPr/>
                    <a:lstStyle/>
                    <a:p>
                      <a:r>
                        <a:rPr lang="en-US" sz="1600" dirty="0" smtClean="0"/>
                        <a:t>34.9%</a:t>
                      </a:r>
                      <a:endParaRPr lang="en-US" sz="1600" dirty="0"/>
                    </a:p>
                  </a:txBody>
                  <a:tcPr>
                    <a:solidFill>
                      <a:schemeClr val="accent1">
                        <a:lumMod val="20000"/>
                        <a:lumOff val="80000"/>
                      </a:schemeClr>
                    </a:solidFill>
                  </a:tcPr>
                </a:tc>
              </a:tr>
            </a:tbl>
          </a:graphicData>
        </a:graphic>
      </p:graphicFrame>
      <p:graphicFrame>
        <p:nvGraphicFramePr>
          <p:cNvPr id="9" name="Table 8" title="Paper and Electronic Filings"/>
          <p:cNvGraphicFramePr>
            <a:graphicFrameLocks noGrp="1"/>
          </p:cNvGraphicFramePr>
          <p:nvPr>
            <p:extLst>
              <p:ext uri="{D42A27DB-BD31-4B8C-83A1-F6EECF244321}">
                <p14:modId xmlns:p14="http://schemas.microsoft.com/office/powerpoint/2010/main" val="1629568104"/>
              </p:ext>
            </p:extLst>
          </p:nvPr>
        </p:nvGraphicFramePr>
        <p:xfrm>
          <a:off x="457200" y="1995515"/>
          <a:ext cx="8229600" cy="3337560"/>
        </p:xfrm>
        <a:graphic>
          <a:graphicData uri="http://schemas.openxmlformats.org/drawingml/2006/table">
            <a:tbl>
              <a:tblPr firstRow="1" bandRow="1">
                <a:tableStyleId>{5C22544A-7EE6-4342-B048-85BDC9FD1C3A}</a:tableStyleId>
              </a:tblPr>
              <a:tblGrid>
                <a:gridCol w="5719210"/>
                <a:gridCol w="1160734"/>
                <a:gridCol w="1349656"/>
              </a:tblGrid>
              <a:tr h="370840">
                <a:tc>
                  <a:txBody>
                    <a:bodyPr/>
                    <a:lstStyle/>
                    <a:p>
                      <a:r>
                        <a:rPr lang="en-US" sz="1600" dirty="0" smtClean="0">
                          <a:latin typeface="+mn-lt"/>
                        </a:rPr>
                        <a:t>Other</a:t>
                      </a:r>
                      <a:r>
                        <a:rPr lang="en-US" sz="1600" baseline="0" dirty="0" smtClean="0">
                          <a:latin typeface="+mn-lt"/>
                        </a:rPr>
                        <a:t> Groups of Fees</a:t>
                      </a:r>
                      <a:endParaRPr lang="en-US" sz="1600" dirty="0">
                        <a:latin typeface="+mn-lt"/>
                      </a:endParaRPr>
                    </a:p>
                  </a:txBody>
                  <a:tcPr/>
                </a:tc>
                <a:tc>
                  <a:txBody>
                    <a:bodyPr/>
                    <a:lstStyle/>
                    <a:p>
                      <a:r>
                        <a:rPr lang="en-US" sz="1600" dirty="0" smtClean="0">
                          <a:latin typeface="+mn-lt"/>
                        </a:rPr>
                        <a:t>Paper</a:t>
                      </a:r>
                      <a:endParaRPr lang="en-US" sz="1600" dirty="0">
                        <a:latin typeface="+mn-lt"/>
                      </a:endParaRPr>
                    </a:p>
                  </a:txBody>
                  <a:tcPr/>
                </a:tc>
                <a:tc>
                  <a:txBody>
                    <a:bodyPr/>
                    <a:lstStyle/>
                    <a:p>
                      <a:r>
                        <a:rPr lang="en-US" sz="1600" dirty="0" smtClean="0">
                          <a:latin typeface="+mn-lt"/>
                        </a:rPr>
                        <a:t>Electronic</a:t>
                      </a:r>
                      <a:endParaRPr lang="en-US" sz="1600" dirty="0">
                        <a:latin typeface="+mn-lt"/>
                      </a:endParaRPr>
                    </a:p>
                  </a:txBody>
                  <a:tcPr/>
                </a:tc>
              </a:tr>
              <a:tr h="370840">
                <a:tc>
                  <a:txBody>
                    <a:bodyPr/>
                    <a:lstStyle/>
                    <a:p>
                      <a:pPr algn="l" fontAlgn="b"/>
                      <a:r>
                        <a:rPr lang="en-US" sz="1600" b="0" i="0" u="none" strike="noStrike" dirty="0" smtClean="0">
                          <a:solidFill>
                            <a:schemeClr val="tx1"/>
                          </a:solidFill>
                          <a:effectLst/>
                          <a:latin typeface="+mn-lt"/>
                        </a:rPr>
                        <a:t>Fees</a:t>
                      </a:r>
                      <a:r>
                        <a:rPr lang="en-US" sz="1600" b="0" i="0" u="none" strike="noStrike" baseline="0" dirty="0" smtClean="0">
                          <a:solidFill>
                            <a:schemeClr val="tx1"/>
                          </a:solidFill>
                          <a:effectLst/>
                          <a:latin typeface="+mn-lt"/>
                        </a:rPr>
                        <a:t> for Statement of Use or to Allege Use</a:t>
                      </a:r>
                      <a:endParaRPr lang="en-US" sz="1600" b="0" i="0" u="none" strike="noStrike" dirty="0">
                        <a:solidFill>
                          <a:schemeClr val="tx1"/>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0.7%</a:t>
                      </a: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99.3%</a:t>
                      </a:r>
                    </a:p>
                  </a:txBody>
                  <a:tcPr marL="0" marR="0" marT="0" marB="0" anchor="b">
                    <a:solidFill>
                      <a:schemeClr val="accent1">
                        <a:lumMod val="20000"/>
                        <a:lumOff val="80000"/>
                      </a:schemeClr>
                    </a:solidFill>
                  </a:tcPr>
                </a:tc>
              </a:tr>
              <a:tr h="370840">
                <a:tc>
                  <a:txBody>
                    <a:bodyPr/>
                    <a:lstStyle/>
                    <a:p>
                      <a:pPr algn="l" fontAlgn="b"/>
                      <a:r>
                        <a:rPr lang="en-US" sz="1600" b="0" i="0" u="none" strike="noStrike" dirty="0">
                          <a:solidFill>
                            <a:schemeClr val="tx1"/>
                          </a:solidFill>
                          <a:effectLst/>
                          <a:latin typeface="+mn-lt"/>
                        </a:rPr>
                        <a:t>Petition, Notice of Opposition, </a:t>
                      </a:r>
                      <a:r>
                        <a:rPr lang="en-US" sz="1600" b="0" i="0" u="none" strike="noStrike" dirty="0" smtClean="0">
                          <a:solidFill>
                            <a:schemeClr val="tx1"/>
                          </a:solidFill>
                          <a:effectLst/>
                          <a:latin typeface="+mn-lt"/>
                        </a:rPr>
                        <a:t>and Appeal related fees</a:t>
                      </a:r>
                      <a:endParaRPr lang="en-US" sz="1600" b="0" i="0" u="none" strike="noStrike" dirty="0">
                        <a:solidFill>
                          <a:schemeClr val="tx1"/>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1.9%</a:t>
                      </a: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98.1%</a:t>
                      </a:r>
                    </a:p>
                  </a:txBody>
                  <a:tcPr marL="0" marR="0" marT="0" marB="0" anchor="b">
                    <a:solidFill>
                      <a:schemeClr val="accent1">
                        <a:lumMod val="20000"/>
                        <a:lumOff val="80000"/>
                      </a:schemeClr>
                    </a:solidFill>
                  </a:tcPr>
                </a:tc>
              </a:tr>
              <a:tr h="370840">
                <a:tc>
                  <a:txBody>
                    <a:bodyPr/>
                    <a:lstStyle/>
                    <a:p>
                      <a:pPr algn="l" fontAlgn="b"/>
                      <a:r>
                        <a:rPr lang="en-US" sz="1600" b="0" i="0" u="none" strike="noStrike" dirty="0" smtClean="0">
                          <a:solidFill>
                            <a:schemeClr val="tx1"/>
                          </a:solidFill>
                          <a:effectLst/>
                          <a:latin typeface="+mn-lt"/>
                        </a:rPr>
                        <a:t>Fees for</a:t>
                      </a:r>
                      <a:r>
                        <a:rPr lang="en-US" sz="1600" b="0" i="0" u="none" strike="noStrike" baseline="0" dirty="0" smtClean="0">
                          <a:solidFill>
                            <a:schemeClr val="tx1"/>
                          </a:solidFill>
                          <a:effectLst/>
                          <a:latin typeface="+mn-lt"/>
                        </a:rPr>
                        <a:t> </a:t>
                      </a:r>
                      <a:r>
                        <a:rPr lang="en-US" sz="1600" b="0" i="0" u="none" strike="noStrike" dirty="0" smtClean="0">
                          <a:solidFill>
                            <a:schemeClr val="tx1"/>
                          </a:solidFill>
                          <a:effectLst/>
                          <a:latin typeface="+mn-lt"/>
                        </a:rPr>
                        <a:t>Renewal</a:t>
                      </a:r>
                      <a:endParaRPr lang="en-US" sz="1600" b="0" i="0" u="none" strike="noStrike" dirty="0">
                        <a:solidFill>
                          <a:schemeClr val="tx1"/>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2.2%</a:t>
                      </a: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97.8%</a:t>
                      </a:r>
                    </a:p>
                  </a:txBody>
                  <a:tcPr marL="0" marR="0" marT="0" marB="0" anchor="b">
                    <a:solidFill>
                      <a:schemeClr val="accent1">
                        <a:lumMod val="20000"/>
                        <a:lumOff val="80000"/>
                      </a:schemeClr>
                    </a:solidFill>
                  </a:tcPr>
                </a:tc>
              </a:tr>
              <a:tr h="370840">
                <a:tc>
                  <a:txBody>
                    <a:bodyPr/>
                    <a:lstStyle/>
                    <a:p>
                      <a:pPr algn="l" fontAlgn="b"/>
                      <a:r>
                        <a:rPr lang="en-US" sz="1600" b="0" i="0" u="none" strike="noStrike" dirty="0">
                          <a:solidFill>
                            <a:schemeClr val="tx1"/>
                          </a:solidFill>
                          <a:effectLst/>
                          <a:latin typeface="+mn-lt"/>
                        </a:rPr>
                        <a:t>Section </a:t>
                      </a:r>
                      <a:r>
                        <a:rPr lang="en-US" sz="1600" b="0" i="0" u="none" strike="noStrike" dirty="0" smtClean="0">
                          <a:solidFill>
                            <a:schemeClr val="tx1"/>
                          </a:solidFill>
                          <a:effectLst/>
                          <a:latin typeface="+mn-lt"/>
                        </a:rPr>
                        <a:t>8</a:t>
                      </a:r>
                      <a:r>
                        <a:rPr lang="en-US" sz="1600" b="0" i="0" u="none" strike="noStrike" baseline="0" dirty="0" smtClean="0">
                          <a:solidFill>
                            <a:schemeClr val="tx1"/>
                          </a:solidFill>
                          <a:effectLst/>
                          <a:latin typeface="+mn-lt"/>
                        </a:rPr>
                        <a:t> </a:t>
                      </a:r>
                      <a:r>
                        <a:rPr lang="en-US" sz="1600" b="0" i="0" u="none" strike="noStrike" dirty="0" smtClean="0">
                          <a:solidFill>
                            <a:schemeClr val="tx1"/>
                          </a:solidFill>
                          <a:effectLst/>
                          <a:latin typeface="+mn-lt"/>
                        </a:rPr>
                        <a:t>Declaration of Continued Use</a:t>
                      </a:r>
                      <a:r>
                        <a:rPr lang="en-US" sz="1600" b="0" i="0" u="none" strike="noStrike" baseline="0" dirty="0" smtClean="0">
                          <a:solidFill>
                            <a:schemeClr val="tx1"/>
                          </a:solidFill>
                          <a:effectLst/>
                          <a:latin typeface="+mn-lt"/>
                        </a:rPr>
                        <a:t> </a:t>
                      </a:r>
                      <a:r>
                        <a:rPr lang="en-US" sz="1600" b="0" i="0" u="none" strike="noStrike" dirty="0" smtClean="0">
                          <a:solidFill>
                            <a:schemeClr val="tx1"/>
                          </a:solidFill>
                          <a:effectLst/>
                          <a:latin typeface="+mn-lt"/>
                        </a:rPr>
                        <a:t>related fees</a:t>
                      </a:r>
                      <a:endParaRPr lang="en-US" sz="1600" b="0" i="0" u="none" strike="noStrike" dirty="0">
                        <a:solidFill>
                          <a:schemeClr val="tx1"/>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2.1%</a:t>
                      </a: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97.9%</a:t>
                      </a:r>
                    </a:p>
                  </a:txBody>
                  <a:tcPr marL="0" marR="0" marT="0" marB="0" anchor="b">
                    <a:solidFill>
                      <a:schemeClr val="accent1">
                        <a:lumMod val="20000"/>
                        <a:lumOff val="80000"/>
                      </a:schemeClr>
                    </a:solidFill>
                  </a:tcPr>
                </a:tc>
              </a:tr>
              <a:tr h="370840">
                <a:tc>
                  <a:txBody>
                    <a:bodyPr/>
                    <a:lstStyle/>
                    <a:p>
                      <a:pPr algn="l" fontAlgn="b"/>
                      <a:r>
                        <a:rPr lang="en-US" sz="1600" b="0" i="0" u="none" strike="noStrike" dirty="0" smtClean="0">
                          <a:solidFill>
                            <a:schemeClr val="tx1"/>
                          </a:solidFill>
                          <a:effectLst/>
                          <a:latin typeface="+mn-lt"/>
                        </a:rPr>
                        <a:t>Section 71 Use in Commerce or Excusable Nonuse related fees</a:t>
                      </a:r>
                      <a:endParaRPr lang="en-US" sz="1600" b="0" i="0" u="none" strike="noStrike" dirty="0">
                        <a:solidFill>
                          <a:schemeClr val="tx1"/>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1.3%</a:t>
                      </a: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98.7%</a:t>
                      </a:r>
                    </a:p>
                  </a:txBody>
                  <a:tcPr marL="0" marR="0" marT="0" marB="0" anchor="b">
                    <a:solidFill>
                      <a:schemeClr val="accent1">
                        <a:lumMod val="20000"/>
                        <a:lumOff val="80000"/>
                      </a:schemeClr>
                    </a:solidFill>
                  </a:tcPr>
                </a:tc>
              </a:tr>
              <a:tr h="370840">
                <a:tc>
                  <a:txBody>
                    <a:bodyPr/>
                    <a:lstStyle/>
                    <a:p>
                      <a:pPr algn="l" fontAlgn="b"/>
                      <a:r>
                        <a:rPr lang="en-US" sz="1600" b="0" i="0" u="none" strike="noStrike" dirty="0">
                          <a:solidFill>
                            <a:schemeClr val="tx1"/>
                          </a:solidFill>
                          <a:effectLst/>
                          <a:latin typeface="+mn-lt"/>
                        </a:rPr>
                        <a:t>Other </a:t>
                      </a:r>
                      <a:r>
                        <a:rPr lang="en-US" sz="1600" b="0" i="0" u="none" strike="noStrike" dirty="0" smtClean="0">
                          <a:solidFill>
                            <a:schemeClr val="tx1"/>
                          </a:solidFill>
                          <a:effectLst/>
                          <a:latin typeface="+mn-lt"/>
                        </a:rPr>
                        <a:t>Trademark Processing </a:t>
                      </a:r>
                      <a:r>
                        <a:rPr lang="en-US" sz="1600" b="0" i="0" u="none" strike="noStrike" dirty="0">
                          <a:solidFill>
                            <a:schemeClr val="tx1"/>
                          </a:solidFill>
                          <a:effectLst/>
                          <a:latin typeface="+mn-lt"/>
                        </a:rPr>
                        <a:t>fees</a:t>
                      </a: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1.6%</a:t>
                      </a: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98.4%</a:t>
                      </a:r>
                    </a:p>
                  </a:txBody>
                  <a:tcPr marL="0" marR="0" marT="0" marB="0" anchor="b">
                    <a:solidFill>
                      <a:schemeClr val="accent1">
                        <a:lumMod val="20000"/>
                        <a:lumOff val="80000"/>
                      </a:schemeClr>
                    </a:solidFill>
                  </a:tcPr>
                </a:tc>
              </a:tr>
              <a:tr h="370840">
                <a:tc>
                  <a:txBody>
                    <a:bodyPr/>
                    <a:lstStyle/>
                    <a:p>
                      <a:pPr algn="l" fontAlgn="b"/>
                      <a:r>
                        <a:rPr lang="en-US" sz="1600" b="0" i="0" u="none" strike="noStrike" dirty="0">
                          <a:solidFill>
                            <a:schemeClr val="tx1"/>
                          </a:solidFill>
                          <a:effectLst/>
                          <a:latin typeface="+mn-lt"/>
                        </a:rPr>
                        <a:t>Certifying an International Application </a:t>
                      </a:r>
                      <a:r>
                        <a:rPr lang="en-US" sz="1600" b="0" i="0" u="none" strike="noStrike" dirty="0" smtClean="0">
                          <a:solidFill>
                            <a:schemeClr val="tx1"/>
                          </a:solidFill>
                          <a:effectLst/>
                          <a:latin typeface="+mn-lt"/>
                        </a:rPr>
                        <a:t>related fees</a:t>
                      </a:r>
                      <a:endParaRPr lang="en-US" sz="1600" b="0" i="0" u="none" strike="noStrike" dirty="0">
                        <a:solidFill>
                          <a:schemeClr val="tx1"/>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0.1%</a:t>
                      </a: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99.9%</a:t>
                      </a:r>
                    </a:p>
                  </a:txBody>
                  <a:tcPr marL="0" marR="0" marT="0" marB="0" anchor="b">
                    <a:solidFill>
                      <a:schemeClr val="accent1">
                        <a:lumMod val="20000"/>
                        <a:lumOff val="80000"/>
                      </a:schemeClr>
                    </a:solidFill>
                  </a:tcPr>
                </a:tc>
              </a:tr>
              <a:tr h="370840">
                <a:tc>
                  <a:txBody>
                    <a:bodyPr/>
                    <a:lstStyle/>
                    <a:p>
                      <a:pPr algn="l" fontAlgn="b"/>
                      <a:r>
                        <a:rPr lang="en-US" sz="1600" b="0" i="0" u="none" strike="noStrike" dirty="0">
                          <a:solidFill>
                            <a:schemeClr val="tx1"/>
                          </a:solidFill>
                          <a:effectLst/>
                          <a:latin typeface="+mn-lt"/>
                        </a:rPr>
                        <a:t>Other Madrid Protocol fees</a:t>
                      </a: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0.1%</a:t>
                      </a: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99.9%</a:t>
                      </a:r>
                    </a:p>
                  </a:txBody>
                  <a:tcPr marL="0" marR="0" marT="0" marB="0" anchor="b">
                    <a:solidFill>
                      <a:schemeClr val="accent1">
                        <a:lumMod val="20000"/>
                        <a:lumOff val="80000"/>
                      </a:schemeClr>
                    </a:solidFill>
                  </a:tcPr>
                </a:tc>
              </a:tr>
            </a:tbl>
          </a:graphicData>
        </a:graphic>
      </p:graphicFrame>
    </p:spTree>
    <p:extLst>
      <p:ext uri="{BB962C8B-B14F-4D97-AF65-F5344CB8AC3E}">
        <p14:creationId xmlns:p14="http://schemas.microsoft.com/office/powerpoint/2010/main" val="41047992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J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Operating Reserve Assumptions</a:t>
            </a:r>
            <a:br>
              <a:rPr lang="en-US" dirty="0">
                <a:solidFill>
                  <a:schemeClr val="accent2">
                    <a:lumMod val="75000"/>
                  </a:schemeClr>
                </a:solidFill>
              </a:rPr>
            </a:br>
            <a:r>
              <a:rPr lang="en-US" dirty="0">
                <a:solidFill>
                  <a:schemeClr val="accent2">
                    <a:lumMod val="75000"/>
                  </a:schemeClr>
                </a:solidFill>
              </a:rPr>
              <a:t>(Carryover of Fees)</a:t>
            </a:r>
            <a:br>
              <a:rPr lang="en-US" dirty="0">
                <a:solidFill>
                  <a:schemeClr val="accent2">
                    <a:lumMod val="75000"/>
                  </a:schemeClr>
                </a:solidFill>
              </a:rPr>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55</a:t>
            </a:fld>
            <a:endParaRPr lang="en-US" dirty="0"/>
          </a:p>
        </p:txBody>
      </p:sp>
      <p:sp>
        <p:nvSpPr>
          <p:cNvPr id="4" name="Rectangle 3"/>
          <p:cNvSpPr/>
          <p:nvPr/>
        </p:nvSpPr>
        <p:spPr>
          <a:xfrm>
            <a:off x="133350" y="727414"/>
            <a:ext cx="8763000" cy="3699474"/>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J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Operating Reserve Assumptions</a:t>
            </a:r>
          </a:p>
          <a:p>
            <a:pPr algn="ctr"/>
            <a:r>
              <a:rPr lang="en-US" sz="4000" b="1" dirty="0" smtClean="0">
                <a:solidFill>
                  <a:schemeClr val="accent2">
                    <a:lumMod val="75000"/>
                  </a:schemeClr>
                </a:solidFill>
              </a:rPr>
              <a:t>(Carryover of Fees)</a:t>
            </a:r>
            <a:endParaRPr lang="en-US" sz="4000" b="1" dirty="0">
              <a:solidFill>
                <a:schemeClr val="accent2">
                  <a:lumMod val="75000"/>
                </a:schemeClr>
              </a:solidFill>
            </a:endParaRPr>
          </a:p>
          <a:p>
            <a:pPr algn="ctr"/>
            <a:endParaRPr lang="en-US" sz="1000" dirty="0" smtClean="0"/>
          </a:p>
          <a:p>
            <a:endParaRPr lang="en-US" dirty="0"/>
          </a:p>
          <a:p>
            <a:pPr>
              <a:lnSpc>
                <a:spcPct val="80000"/>
              </a:lnSpc>
            </a:pPr>
            <a:endParaRPr lang="en-US" dirty="0" smtClean="0"/>
          </a:p>
          <a:p>
            <a:pPr>
              <a:lnSpc>
                <a:spcPct val="80000"/>
              </a:lnSpc>
            </a:pPr>
            <a:r>
              <a:rPr lang="en-US" dirty="0"/>
              <a:t>The information included in this appendix provides more details on rationale, purpose, and size determination of the USPTO operating reserve </a:t>
            </a:r>
            <a:r>
              <a:rPr lang="en-US" dirty="0" smtClean="0"/>
              <a:t>to </a:t>
            </a:r>
            <a:r>
              <a:rPr lang="en-US" dirty="0"/>
              <a:t>carry over unspent </a:t>
            </a:r>
            <a:r>
              <a:rPr lang="en-US" dirty="0" smtClean="0"/>
              <a:t>fee revenues </a:t>
            </a:r>
            <a:r>
              <a:rPr lang="en-US" dirty="0"/>
              <a:t>into future years.</a:t>
            </a:r>
            <a:endParaRPr lang="en-US" sz="500" dirty="0"/>
          </a:p>
        </p:txBody>
      </p:sp>
      <p:cxnSp>
        <p:nvCxnSpPr>
          <p:cNvPr id="6" name="Straight Connector 5"/>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357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251219"/>
            <a:ext cx="8582025" cy="884058"/>
          </a:xfrm>
        </p:spPr>
        <p:txBody>
          <a:bodyPr>
            <a:noAutofit/>
          </a:bodyPr>
          <a:lstStyle/>
          <a:p>
            <a:r>
              <a:rPr lang="en-US" sz="3600" dirty="0" smtClean="0"/>
              <a:t>Operating Reserve – Definition and Purpose</a:t>
            </a:r>
            <a:endParaRPr lang="en-US" sz="3600" dirty="0"/>
          </a:p>
        </p:txBody>
      </p:sp>
      <p:sp>
        <p:nvSpPr>
          <p:cNvPr id="5" name="Content Placeholder 4"/>
          <p:cNvSpPr>
            <a:spLocks noGrp="1"/>
          </p:cNvSpPr>
          <p:nvPr>
            <p:ph idx="1"/>
          </p:nvPr>
        </p:nvSpPr>
        <p:spPr>
          <a:xfrm>
            <a:off x="161925" y="1447584"/>
            <a:ext cx="8877299" cy="3347989"/>
          </a:xfrm>
        </p:spPr>
        <p:txBody>
          <a:bodyPr>
            <a:noAutofit/>
          </a:bodyPr>
          <a:lstStyle/>
          <a:p>
            <a:pPr marL="0" indent="0">
              <a:buNone/>
            </a:pPr>
            <a:r>
              <a:rPr lang="en-US" sz="1800" dirty="0" smtClean="0"/>
              <a:t>The patent and the trademark operating reserves are funded from patent and trademark fee </a:t>
            </a:r>
            <a:r>
              <a:rPr lang="en-US" sz="1800" dirty="0"/>
              <a:t>collections that have been appropriated but unobligated and carried over from the prior year.  </a:t>
            </a:r>
            <a:endParaRPr lang="en-US" sz="1800" dirty="0" smtClean="0"/>
          </a:p>
          <a:p>
            <a:pPr marL="0" indent="0">
              <a:buNone/>
            </a:pPr>
            <a:r>
              <a:rPr lang="en-US" sz="1800" dirty="0" smtClean="0"/>
              <a:t>The operating </a:t>
            </a:r>
            <a:r>
              <a:rPr lang="en-US" sz="1800" dirty="0"/>
              <a:t>r</a:t>
            </a:r>
            <a:r>
              <a:rPr lang="en-US" sz="1800" dirty="0" smtClean="0"/>
              <a:t>eserve </a:t>
            </a:r>
            <a:r>
              <a:rPr lang="en-US" sz="1800" dirty="0"/>
              <a:t>is </a:t>
            </a:r>
            <a:r>
              <a:rPr lang="en-US" sz="1800" dirty="0" smtClean="0"/>
              <a:t>intended to </a:t>
            </a:r>
            <a:r>
              <a:rPr lang="en-US" sz="1800" dirty="0"/>
              <a:t>sustain operations in the </a:t>
            </a:r>
            <a:r>
              <a:rPr lang="en-US" sz="1800" dirty="0" smtClean="0"/>
              <a:t>event </a:t>
            </a:r>
            <a:r>
              <a:rPr lang="en-US" sz="1800" dirty="0"/>
              <a:t>of </a:t>
            </a:r>
            <a:r>
              <a:rPr lang="en-US" sz="1800" dirty="0" smtClean="0"/>
              <a:t>short term lapses in appropriation authority, unanticipated lower </a:t>
            </a:r>
            <a:r>
              <a:rPr lang="en-US" sz="1800" dirty="0"/>
              <a:t>fee collections </a:t>
            </a:r>
            <a:r>
              <a:rPr lang="en-US" sz="1800" dirty="0" smtClean="0"/>
              <a:t>and/or </a:t>
            </a:r>
            <a:r>
              <a:rPr lang="en-US" sz="1800" dirty="0"/>
              <a:t>increases in operating </a:t>
            </a:r>
            <a:r>
              <a:rPr lang="en-US" sz="1800" dirty="0" smtClean="0"/>
              <a:t>expenses or for long term investments.</a:t>
            </a:r>
            <a:endParaRPr lang="en-US" sz="1800" dirty="0"/>
          </a:p>
          <a:p>
            <a:pPr marL="0" indent="0">
              <a:buNone/>
            </a:pPr>
            <a:r>
              <a:rPr lang="en-US" sz="1800" dirty="0"/>
              <a:t>Overall, the operating </a:t>
            </a:r>
            <a:r>
              <a:rPr lang="en-US" sz="1800" dirty="0" smtClean="0"/>
              <a:t>reserve is </a:t>
            </a:r>
            <a:r>
              <a:rPr lang="en-US" sz="1800" dirty="0"/>
              <a:t>intended to:</a:t>
            </a:r>
          </a:p>
          <a:p>
            <a:pPr lvl="1">
              <a:spcBef>
                <a:spcPts val="0"/>
              </a:spcBef>
              <a:buFont typeface="Arial" panose="020B0604020202020204" pitchFamily="34" charset="0"/>
              <a:buChar char="•"/>
            </a:pPr>
            <a:r>
              <a:rPr lang="en-US" sz="1600" dirty="0"/>
              <a:t>I</a:t>
            </a:r>
            <a:r>
              <a:rPr lang="en-US" sz="1600" dirty="0" smtClean="0"/>
              <a:t>mprove </a:t>
            </a:r>
            <a:r>
              <a:rPr lang="en-US" sz="1600" dirty="0"/>
              <a:t>long-term financial stability and </a:t>
            </a:r>
            <a:r>
              <a:rPr lang="en-US" sz="1600" dirty="0" smtClean="0"/>
              <a:t>response </a:t>
            </a:r>
            <a:r>
              <a:rPr lang="en-US" sz="1600" dirty="0"/>
              <a:t>to immediate and temporary </a:t>
            </a:r>
            <a:r>
              <a:rPr lang="en-US" sz="1600" dirty="0" smtClean="0"/>
              <a:t>changes.</a:t>
            </a:r>
            <a:endParaRPr lang="en-US" sz="1600" dirty="0"/>
          </a:p>
          <a:p>
            <a:pPr lvl="1">
              <a:spcBef>
                <a:spcPts val="0"/>
              </a:spcBef>
              <a:buFont typeface="Arial" panose="020B0604020202020204" pitchFamily="34" charset="0"/>
              <a:buChar char="•"/>
            </a:pPr>
            <a:r>
              <a:rPr lang="en-US" sz="1600" dirty="0"/>
              <a:t>Protect against unexpected increases in </a:t>
            </a:r>
            <a:r>
              <a:rPr lang="en-US" sz="1600" dirty="0" smtClean="0"/>
              <a:t>requirements or </a:t>
            </a:r>
            <a:r>
              <a:rPr lang="en-US" sz="1600" dirty="0"/>
              <a:t>unexpected declines in fee </a:t>
            </a:r>
            <a:r>
              <a:rPr lang="en-US" sz="1600" dirty="0" smtClean="0"/>
              <a:t>collections.</a:t>
            </a:r>
          </a:p>
          <a:p>
            <a:pPr lvl="1">
              <a:spcBef>
                <a:spcPts val="0"/>
              </a:spcBef>
              <a:buFont typeface="Arial" panose="020B0604020202020204" pitchFamily="34" charset="0"/>
              <a:buChar char="•"/>
            </a:pPr>
            <a:r>
              <a:rPr lang="en-US" sz="1600" dirty="0" smtClean="0"/>
              <a:t>Mitigate the risk of a cash flow shortage.</a:t>
            </a:r>
          </a:p>
          <a:p>
            <a:pPr lvl="1">
              <a:spcBef>
                <a:spcPts val="0"/>
              </a:spcBef>
              <a:buFont typeface="Arial" panose="020B0604020202020204" pitchFamily="34" charset="0"/>
              <a:buChar char="•"/>
            </a:pPr>
            <a:r>
              <a:rPr lang="en-US" sz="1600" dirty="0"/>
              <a:t>Provide </a:t>
            </a:r>
            <a:r>
              <a:rPr lang="en-US" sz="1600" dirty="0" smtClean="0"/>
              <a:t>a contingency </a:t>
            </a:r>
            <a:r>
              <a:rPr lang="en-US" sz="1600" dirty="0"/>
              <a:t>to minimize the impact of normal fluctuations in fee </a:t>
            </a:r>
            <a:r>
              <a:rPr lang="en-US" sz="1600" dirty="0" smtClean="0"/>
              <a:t>collections.</a:t>
            </a:r>
            <a:endParaRPr lang="en-US" sz="1600" dirty="0"/>
          </a:p>
        </p:txBody>
      </p:sp>
      <p:sp>
        <p:nvSpPr>
          <p:cNvPr id="2" name="Slide Number Placeholder 1"/>
          <p:cNvSpPr>
            <a:spLocks noGrp="1"/>
          </p:cNvSpPr>
          <p:nvPr>
            <p:ph type="sldNum" sz="quarter" idx="12"/>
          </p:nvPr>
        </p:nvSpPr>
        <p:spPr/>
        <p:txBody>
          <a:bodyPr/>
          <a:lstStyle/>
          <a:p>
            <a:fld id="{92DA454B-C859-4892-B9FA-68B588C9F547}" type="slidenum">
              <a:rPr lang="en-US" smtClean="0"/>
              <a:t>56</a:t>
            </a:fld>
            <a:endParaRPr lang="en-US" dirty="0"/>
          </a:p>
        </p:txBody>
      </p:sp>
    </p:spTree>
    <p:extLst>
      <p:ext uri="{BB962C8B-B14F-4D97-AF65-F5344CB8AC3E}">
        <p14:creationId xmlns:p14="http://schemas.microsoft.com/office/powerpoint/2010/main" val="3596180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Operating Reserve – Size </a:t>
            </a:r>
            <a:endParaRPr lang="en-US" sz="3600" dirty="0"/>
          </a:p>
        </p:txBody>
      </p:sp>
      <p:sp>
        <p:nvSpPr>
          <p:cNvPr id="3" name="Content Placeholder 2"/>
          <p:cNvSpPr>
            <a:spLocks noGrp="1"/>
          </p:cNvSpPr>
          <p:nvPr>
            <p:ph idx="1"/>
          </p:nvPr>
        </p:nvSpPr>
        <p:spPr>
          <a:xfrm>
            <a:off x="457200" y="1262080"/>
            <a:ext cx="8229600" cy="3533493"/>
          </a:xfrm>
        </p:spPr>
        <p:txBody>
          <a:bodyPr>
            <a:normAutofit lnSpcReduction="10000"/>
          </a:bodyPr>
          <a:lstStyle/>
          <a:p>
            <a:pPr marL="0" indent="0">
              <a:buNone/>
            </a:pPr>
            <a:r>
              <a:rPr lang="en-US" sz="1800" dirty="0" smtClean="0"/>
              <a:t>The </a:t>
            </a:r>
            <a:r>
              <a:rPr lang="en-US" sz="1800" dirty="0"/>
              <a:t>USPTO will manage the </a:t>
            </a:r>
            <a:r>
              <a:rPr lang="en-US" sz="1800" dirty="0" smtClean="0"/>
              <a:t>patent and trademark operating </a:t>
            </a:r>
            <a:r>
              <a:rPr lang="en-US" sz="1800" dirty="0"/>
              <a:t>reserves within a range of acceptable balances.  </a:t>
            </a:r>
            <a:endParaRPr lang="en-US" sz="1800" dirty="0" smtClean="0"/>
          </a:p>
          <a:p>
            <a:pPr lvl="1">
              <a:buFont typeface="Arial" panose="020B0604020202020204" pitchFamily="34" charset="0"/>
              <a:buChar char="•"/>
            </a:pPr>
            <a:r>
              <a:rPr lang="en-US" sz="1800" dirty="0" smtClean="0"/>
              <a:t>The </a:t>
            </a:r>
            <a:r>
              <a:rPr lang="en-US" sz="1800" dirty="0"/>
              <a:t>USPTO </a:t>
            </a:r>
            <a:r>
              <a:rPr lang="en-US" sz="1800" dirty="0" smtClean="0"/>
              <a:t>has defined </a:t>
            </a:r>
            <a:r>
              <a:rPr lang="en-US" sz="1800" dirty="0"/>
              <a:t>an optimal balance and a minimal acceptable balance for </a:t>
            </a:r>
            <a:r>
              <a:rPr lang="en-US" sz="1800" dirty="0" smtClean="0"/>
              <a:t>both patent and trademark funded operating reserves.  </a:t>
            </a:r>
          </a:p>
          <a:p>
            <a:pPr lvl="1">
              <a:buFont typeface="Arial" panose="020B0604020202020204" pitchFamily="34" charset="0"/>
              <a:buChar char="•"/>
            </a:pPr>
            <a:r>
              <a:rPr lang="en-US" sz="1800" dirty="0" smtClean="0"/>
              <a:t>The </a:t>
            </a:r>
            <a:r>
              <a:rPr lang="en-US" sz="1800" dirty="0"/>
              <a:t>optimal </a:t>
            </a:r>
            <a:r>
              <a:rPr lang="en-US" sz="1800" dirty="0" smtClean="0"/>
              <a:t>balance sets </a:t>
            </a:r>
            <a:r>
              <a:rPr lang="en-US" sz="1800" dirty="0"/>
              <a:t>the </a:t>
            </a:r>
            <a:r>
              <a:rPr lang="en-US" sz="1800" dirty="0" smtClean="0"/>
              <a:t>upper goal </a:t>
            </a:r>
            <a:r>
              <a:rPr lang="en-US" sz="1800" dirty="0"/>
              <a:t>for </a:t>
            </a:r>
            <a:r>
              <a:rPr lang="en-US" sz="1800" dirty="0" smtClean="0"/>
              <a:t>the </a:t>
            </a:r>
            <a:r>
              <a:rPr lang="en-US" sz="1800" dirty="0"/>
              <a:t>operating </a:t>
            </a:r>
            <a:r>
              <a:rPr lang="en-US" sz="1800" dirty="0" smtClean="0"/>
              <a:t>reserves. It is stated in terms of the amount of budgetary requirements sufficient to fund 4 to 6 months of trademark operations or 3 months of patent operations. </a:t>
            </a:r>
          </a:p>
          <a:p>
            <a:pPr lvl="1">
              <a:buFont typeface="Arial" panose="020B0604020202020204" pitchFamily="34" charset="0"/>
              <a:buChar char="•"/>
            </a:pPr>
            <a:r>
              <a:rPr lang="en-US" sz="1800" dirty="0" smtClean="0"/>
              <a:t>The </a:t>
            </a:r>
            <a:r>
              <a:rPr lang="en-US" sz="1800" dirty="0"/>
              <a:t>minimum acceptable balance establishes a lower bound of operating reserve </a:t>
            </a:r>
            <a:r>
              <a:rPr lang="en-US" sz="1800" dirty="0" smtClean="0"/>
              <a:t>the </a:t>
            </a:r>
            <a:r>
              <a:rPr lang="en-US" sz="1800" dirty="0"/>
              <a:t>USPTO will </a:t>
            </a:r>
            <a:r>
              <a:rPr lang="en-US" sz="1800" dirty="0" smtClean="0"/>
              <a:t>use in planning budgetary requirements. It is set at $55 million for trademark operations and $300 million for patent operations.</a:t>
            </a:r>
            <a:endParaRPr lang="en-US" sz="1800" dirty="0"/>
          </a:p>
        </p:txBody>
      </p:sp>
      <p:sp>
        <p:nvSpPr>
          <p:cNvPr id="4" name="Slide Number Placeholder 3"/>
          <p:cNvSpPr>
            <a:spLocks noGrp="1"/>
          </p:cNvSpPr>
          <p:nvPr>
            <p:ph type="sldNum" sz="quarter" idx="12"/>
          </p:nvPr>
        </p:nvSpPr>
        <p:spPr/>
        <p:txBody>
          <a:bodyPr/>
          <a:lstStyle/>
          <a:p>
            <a:fld id="{92DA454B-C859-4892-B9FA-68B588C9F547}" type="slidenum">
              <a:rPr lang="en-US" smtClean="0"/>
              <a:t>57</a:t>
            </a:fld>
            <a:endParaRPr lang="en-US" dirty="0"/>
          </a:p>
        </p:txBody>
      </p:sp>
    </p:spTree>
    <p:extLst>
      <p:ext uri="{BB962C8B-B14F-4D97-AF65-F5344CB8AC3E}">
        <p14:creationId xmlns:p14="http://schemas.microsoft.com/office/powerpoint/2010/main" val="2143673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8022"/>
            <a:ext cx="8686800" cy="884058"/>
          </a:xfrm>
        </p:spPr>
        <p:txBody>
          <a:bodyPr>
            <a:noAutofit/>
          </a:bodyPr>
          <a:lstStyle/>
          <a:p>
            <a:r>
              <a:rPr lang="en-US" sz="3600" dirty="0" smtClean="0"/>
              <a:t>Optimal Operating Reserve Assessment</a:t>
            </a:r>
            <a:endParaRPr lang="en-US" sz="3600" dirty="0"/>
          </a:p>
        </p:txBody>
      </p:sp>
      <p:sp>
        <p:nvSpPr>
          <p:cNvPr id="3" name="Content Placeholder 2"/>
          <p:cNvSpPr>
            <a:spLocks noGrp="1"/>
          </p:cNvSpPr>
          <p:nvPr>
            <p:ph idx="1"/>
          </p:nvPr>
        </p:nvSpPr>
        <p:spPr>
          <a:xfrm>
            <a:off x="209551" y="1253421"/>
            <a:ext cx="8715374" cy="4429125"/>
          </a:xfrm>
        </p:spPr>
        <p:txBody>
          <a:bodyPr>
            <a:normAutofit fontScale="32500" lnSpcReduction="20000"/>
          </a:bodyPr>
          <a:lstStyle/>
          <a:p>
            <a:r>
              <a:rPr lang="en-US" sz="5500" dirty="0" smtClean="0"/>
              <a:t>The assessment considered environmental </a:t>
            </a:r>
            <a:r>
              <a:rPr lang="en-US" sz="5500" dirty="0"/>
              <a:t>risk factors associated with </a:t>
            </a:r>
            <a:r>
              <a:rPr lang="en-US" sz="5500" dirty="0" smtClean="0"/>
              <a:t>funding the trademark and the patent operations and related activities.</a:t>
            </a:r>
          </a:p>
          <a:p>
            <a:r>
              <a:rPr lang="en-US" sz="5500" dirty="0" smtClean="0"/>
              <a:t>The two </a:t>
            </a:r>
            <a:r>
              <a:rPr lang="en-US" sz="5500" dirty="0"/>
              <a:t>main areas that contribute to the risk environment of financial volatility </a:t>
            </a:r>
            <a:r>
              <a:rPr lang="en-US" sz="5500" dirty="0" smtClean="0"/>
              <a:t>are </a:t>
            </a:r>
            <a:r>
              <a:rPr lang="en-US" sz="5500" dirty="0"/>
              <a:t>spending and fee collection.  </a:t>
            </a:r>
          </a:p>
          <a:p>
            <a:r>
              <a:rPr lang="en-US" sz="5500" dirty="0" smtClean="0"/>
              <a:t>Spending risk is associated with:</a:t>
            </a:r>
            <a:endParaRPr lang="en-US" sz="5500" dirty="0"/>
          </a:p>
          <a:p>
            <a:pPr lvl="1">
              <a:buFont typeface="Arial" panose="020B0604020202020204" pitchFamily="34" charset="0"/>
              <a:buChar char="•"/>
            </a:pPr>
            <a:r>
              <a:rPr lang="en-US" sz="5500" i="1" dirty="0" smtClean="0"/>
              <a:t>High </a:t>
            </a:r>
            <a:r>
              <a:rPr lang="en-US" sz="5500" i="1" dirty="0"/>
              <a:t>Percentage of Fixed </a:t>
            </a:r>
            <a:r>
              <a:rPr lang="en-US" sz="5500" i="1" dirty="0" smtClean="0"/>
              <a:t>Costs</a:t>
            </a:r>
            <a:r>
              <a:rPr lang="en-US" sz="5500" dirty="0" smtClean="0"/>
              <a:t>:  non-discretionary </a:t>
            </a:r>
            <a:r>
              <a:rPr lang="en-US" sz="5500" dirty="0"/>
              <a:t>(fixed) costs and long-term commitments in human capital, facilities, and information technology </a:t>
            </a:r>
            <a:r>
              <a:rPr lang="en-US" sz="5500" dirty="0" smtClean="0"/>
              <a:t>impacts the ability </a:t>
            </a:r>
            <a:r>
              <a:rPr lang="en-US" sz="5500" dirty="0"/>
              <a:t>to respond to reduced fee collections or lower than planned </a:t>
            </a:r>
            <a:r>
              <a:rPr lang="en-US" sz="5500" dirty="0" smtClean="0"/>
              <a:t>spending authority.</a:t>
            </a:r>
            <a:endParaRPr lang="en-US" sz="5500" dirty="0"/>
          </a:p>
          <a:p>
            <a:pPr lvl="1">
              <a:buFont typeface="Arial" panose="020B0604020202020204" pitchFamily="34" charset="0"/>
              <a:buChar char="•"/>
            </a:pPr>
            <a:r>
              <a:rPr lang="en-US" sz="5500" i="1" dirty="0"/>
              <a:t>Unexpected </a:t>
            </a:r>
            <a:r>
              <a:rPr lang="en-US" sz="5500" i="1" dirty="0" smtClean="0"/>
              <a:t>Costs</a:t>
            </a:r>
            <a:r>
              <a:rPr lang="en-US" sz="5500" dirty="0" smtClean="0"/>
              <a:t>:  an increase </a:t>
            </a:r>
            <a:r>
              <a:rPr lang="en-US" sz="5500" dirty="0"/>
              <a:t>in </a:t>
            </a:r>
            <a:r>
              <a:rPr lang="en-US" sz="5500" dirty="0" smtClean="0"/>
              <a:t>unfunded/unplanned services </a:t>
            </a:r>
            <a:r>
              <a:rPr lang="en-US" sz="5500" dirty="0"/>
              <a:t>or activities due to </a:t>
            </a:r>
            <a:r>
              <a:rPr lang="en-US" sz="5500" dirty="0" smtClean="0"/>
              <a:t>external requirements may exceed available </a:t>
            </a:r>
            <a:r>
              <a:rPr lang="en-US" sz="5500" dirty="0"/>
              <a:t>fee collections</a:t>
            </a:r>
            <a:r>
              <a:rPr lang="en-US" sz="5500" dirty="0" smtClean="0"/>
              <a:t>.</a:t>
            </a:r>
          </a:p>
          <a:p>
            <a:pPr lvl="1">
              <a:buFont typeface="Arial" panose="020B0604020202020204" pitchFamily="34" charset="0"/>
              <a:buChar char="•"/>
            </a:pPr>
            <a:r>
              <a:rPr lang="en-US" sz="5500" i="1" dirty="0"/>
              <a:t>Funding Authorization</a:t>
            </a:r>
            <a:r>
              <a:rPr lang="en-US" sz="5500" dirty="0"/>
              <a:t>:  uncertainty in the timing and amount of fees the USPTO is authorized to spend.</a:t>
            </a:r>
          </a:p>
          <a:p>
            <a:pPr lvl="1">
              <a:buFont typeface="Arial" panose="020B0604020202020204" pitchFamily="34" charset="0"/>
              <a:buChar char="•"/>
            </a:pPr>
            <a:endParaRPr lang="en-US" sz="5500" dirty="0"/>
          </a:p>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58</a:t>
            </a:fld>
            <a:endParaRPr lang="en-US" dirty="0"/>
          </a:p>
        </p:txBody>
      </p:sp>
    </p:spTree>
    <p:extLst>
      <p:ext uri="{BB962C8B-B14F-4D97-AF65-F5344CB8AC3E}">
        <p14:creationId xmlns:p14="http://schemas.microsoft.com/office/powerpoint/2010/main" val="2416851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686800" cy="884058"/>
          </a:xfrm>
        </p:spPr>
        <p:txBody>
          <a:bodyPr>
            <a:noAutofit/>
          </a:bodyPr>
          <a:lstStyle/>
          <a:p>
            <a:r>
              <a:rPr lang="en-US" sz="3600" dirty="0" smtClean="0"/>
              <a:t>Optimal Operating Reserve Assessment (cont.)</a:t>
            </a:r>
            <a:endParaRPr lang="en-US" sz="3600" dirty="0"/>
          </a:p>
        </p:txBody>
      </p:sp>
      <p:sp>
        <p:nvSpPr>
          <p:cNvPr id="3" name="Content Placeholder 2"/>
          <p:cNvSpPr>
            <a:spLocks noGrp="1"/>
          </p:cNvSpPr>
          <p:nvPr>
            <p:ph idx="1"/>
          </p:nvPr>
        </p:nvSpPr>
        <p:spPr>
          <a:xfrm>
            <a:off x="457201" y="1647610"/>
            <a:ext cx="8001000" cy="3125281"/>
          </a:xfrm>
        </p:spPr>
        <p:txBody>
          <a:bodyPr>
            <a:normAutofit fontScale="70000" lnSpcReduction="20000"/>
          </a:bodyPr>
          <a:lstStyle/>
          <a:p>
            <a:pPr marL="0" indent="0">
              <a:buNone/>
            </a:pPr>
            <a:r>
              <a:rPr lang="en-US" sz="2600" dirty="0" smtClean="0"/>
              <a:t>Fee Collection risk factors are:</a:t>
            </a:r>
          </a:p>
          <a:p>
            <a:pPr lvl="1">
              <a:buFont typeface="Arial" panose="020B0604020202020204" pitchFamily="34" charset="0"/>
              <a:buChar char="•"/>
            </a:pPr>
            <a:r>
              <a:rPr lang="en-US" sz="2600" i="1" u="sng" dirty="0" smtClean="0"/>
              <a:t>Economic Uncertainty and Climate:</a:t>
            </a:r>
            <a:r>
              <a:rPr lang="en-US" sz="2600" dirty="0"/>
              <a:t> fee collections may deviate substantially from planned budgetary requirements </a:t>
            </a:r>
            <a:r>
              <a:rPr lang="en-US" sz="2600" dirty="0" smtClean="0"/>
              <a:t>due to poor visibility into the economic indicators used to forecast filings. Historically, economic downturns have occurred roughly once every 5 to 10 years.</a:t>
            </a:r>
          </a:p>
          <a:p>
            <a:pPr lvl="1">
              <a:buFont typeface="Arial" panose="020B0604020202020204" pitchFamily="34" charset="0"/>
              <a:buChar char="•"/>
            </a:pPr>
            <a:r>
              <a:rPr lang="en-US" sz="2600" i="1" u="sng" dirty="0"/>
              <a:t>Environmental Uncertainty and Behavioral Changes:</a:t>
            </a:r>
            <a:r>
              <a:rPr lang="en-US" sz="2600" dirty="0"/>
              <a:t> Business, regulatory, IP policy, or legal frameworks may </a:t>
            </a:r>
            <a:r>
              <a:rPr lang="en-US" sz="2600" dirty="0" smtClean="0"/>
              <a:t>change, resulting in fee </a:t>
            </a:r>
            <a:r>
              <a:rPr lang="en-US" sz="2600" dirty="0"/>
              <a:t>collections </a:t>
            </a:r>
            <a:r>
              <a:rPr lang="en-US" sz="2600" dirty="0" smtClean="0"/>
              <a:t>that </a:t>
            </a:r>
            <a:r>
              <a:rPr lang="en-US" sz="2600" dirty="0"/>
              <a:t>deviate substantially from </a:t>
            </a:r>
            <a:r>
              <a:rPr lang="en-US" sz="2600" dirty="0" smtClean="0"/>
              <a:t>forecasts.</a:t>
            </a:r>
            <a:endParaRPr lang="en-US" sz="2600" dirty="0"/>
          </a:p>
          <a:p>
            <a:pPr lvl="1">
              <a:buFont typeface="Arial" panose="020B0604020202020204" pitchFamily="34" charset="0"/>
              <a:buChar char="•"/>
            </a:pPr>
            <a:r>
              <a:rPr lang="en-US" sz="2600" i="1" u="sng" dirty="0"/>
              <a:t>Fee and Workload Projection Uncertainties</a:t>
            </a:r>
            <a:r>
              <a:rPr lang="en-US" sz="2600" dirty="0"/>
              <a:t>:  Variation in the type and number of filings received presents an inherent uncertainty in the precision of modeling fee projections.</a:t>
            </a:r>
          </a:p>
          <a:p>
            <a:endParaRPr lang="en-US" sz="2100" dirty="0"/>
          </a:p>
        </p:txBody>
      </p:sp>
      <p:sp>
        <p:nvSpPr>
          <p:cNvPr id="4" name="Slide Number Placeholder 3"/>
          <p:cNvSpPr>
            <a:spLocks noGrp="1"/>
          </p:cNvSpPr>
          <p:nvPr>
            <p:ph type="sldNum" sz="quarter" idx="12"/>
          </p:nvPr>
        </p:nvSpPr>
        <p:spPr/>
        <p:txBody>
          <a:bodyPr/>
          <a:lstStyle/>
          <a:p>
            <a:fld id="{92DA454B-C859-4892-B9FA-68B588C9F547}" type="slidenum">
              <a:rPr lang="en-US" smtClean="0"/>
              <a:t>59</a:t>
            </a:fld>
            <a:endParaRPr lang="en-US" dirty="0"/>
          </a:p>
        </p:txBody>
      </p:sp>
    </p:spTree>
    <p:extLst>
      <p:ext uri="{BB962C8B-B14F-4D97-AF65-F5344CB8AC3E}">
        <p14:creationId xmlns:p14="http://schemas.microsoft.com/office/powerpoint/2010/main" val="11472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B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Background on Fee Setting Methodology and Analysis</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6</a:t>
            </a:fld>
            <a:endParaRPr lang="en-US" dirty="0"/>
          </a:p>
        </p:txBody>
      </p:sp>
      <p:sp>
        <p:nvSpPr>
          <p:cNvPr id="4" name="Rectangle 3"/>
          <p:cNvSpPr/>
          <p:nvPr/>
        </p:nvSpPr>
        <p:spPr>
          <a:xfrm>
            <a:off x="133350" y="727414"/>
            <a:ext cx="8763000" cy="3693319"/>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B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Background </a:t>
            </a:r>
            <a:r>
              <a:rPr lang="en-US" sz="4000" b="1" dirty="0">
                <a:solidFill>
                  <a:schemeClr val="accent2">
                    <a:lumMod val="75000"/>
                  </a:schemeClr>
                </a:solidFill>
              </a:rPr>
              <a:t>on </a:t>
            </a:r>
            <a:r>
              <a:rPr lang="en-US" sz="4000" b="1" dirty="0" smtClean="0">
                <a:solidFill>
                  <a:schemeClr val="accent2">
                    <a:lumMod val="75000"/>
                  </a:schemeClr>
                </a:solidFill>
              </a:rPr>
              <a:t>Fee Setting Methodology and Analysis</a:t>
            </a:r>
            <a:endParaRPr lang="en-US" dirty="0" smtClean="0"/>
          </a:p>
          <a:p>
            <a:endParaRPr lang="en-US" dirty="0"/>
          </a:p>
          <a:p>
            <a:endParaRPr lang="en-US" dirty="0" smtClean="0"/>
          </a:p>
          <a:p>
            <a:r>
              <a:rPr lang="en-US" dirty="0"/>
              <a:t>The information included in this appendix describes the framework and philosophy of USPTO fee setting, the methodology used to </a:t>
            </a:r>
            <a:r>
              <a:rPr lang="en-US" dirty="0" smtClean="0"/>
              <a:t>adjust </a:t>
            </a:r>
            <a:r>
              <a:rPr lang="en-US" dirty="0"/>
              <a:t>the fee structure, and an overview of the </a:t>
            </a:r>
            <a:r>
              <a:rPr lang="en-US" dirty="0" smtClean="0"/>
              <a:t>proposed </a:t>
            </a:r>
            <a:r>
              <a:rPr lang="en-US" dirty="0"/>
              <a:t>fee structure.</a:t>
            </a:r>
          </a:p>
        </p:txBody>
      </p:sp>
      <p:cxnSp>
        <p:nvCxnSpPr>
          <p:cNvPr id="6" name="Straight Connector 5"/>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80596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686800" cy="884058"/>
          </a:xfrm>
        </p:spPr>
        <p:txBody>
          <a:bodyPr>
            <a:noAutofit/>
          </a:bodyPr>
          <a:lstStyle/>
          <a:p>
            <a:r>
              <a:rPr lang="en-US" sz="3600" dirty="0" smtClean="0"/>
              <a:t>Optimal Operating Reserve Assessment (cont.)</a:t>
            </a:r>
            <a:endParaRPr lang="en-US" sz="3600" dirty="0"/>
          </a:p>
        </p:txBody>
      </p:sp>
      <p:sp>
        <p:nvSpPr>
          <p:cNvPr id="3" name="Content Placeholder 2"/>
          <p:cNvSpPr>
            <a:spLocks noGrp="1"/>
          </p:cNvSpPr>
          <p:nvPr>
            <p:ph idx="1"/>
          </p:nvPr>
        </p:nvSpPr>
        <p:spPr>
          <a:xfrm>
            <a:off x="457200" y="1537856"/>
            <a:ext cx="8229600" cy="3938154"/>
          </a:xfrm>
        </p:spPr>
        <p:txBody>
          <a:bodyPr>
            <a:normAutofit/>
          </a:bodyPr>
          <a:lstStyle/>
          <a:p>
            <a:pPr marL="0" indent="0">
              <a:buNone/>
            </a:pPr>
            <a:endParaRPr lang="en-US" sz="2400" dirty="0" smtClean="0"/>
          </a:p>
          <a:p>
            <a:pPr marL="0" indent="0">
              <a:buNone/>
            </a:pPr>
            <a:r>
              <a:rPr lang="en-US" sz="1800" dirty="0" smtClean="0"/>
              <a:t>As a fully fee-funded organization, each of these environmental risk factors has significant risk for trademark operations.  </a:t>
            </a:r>
          </a:p>
          <a:p>
            <a:pPr marL="0" indent="0">
              <a:buNone/>
            </a:pPr>
            <a:endParaRPr lang="en-US" sz="1800" dirty="0" smtClean="0"/>
          </a:p>
          <a:p>
            <a:pPr marL="0" indent="0">
              <a:buNone/>
            </a:pPr>
            <a:r>
              <a:rPr lang="en-US" sz="1800" dirty="0" smtClean="0"/>
              <a:t>Therefore, the USPTO adopted an optimal trademark operating reserve of up to six months of operating expenses based on the magnitude of the likelihood and consequence of risk occurrence.</a:t>
            </a:r>
          </a:p>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60</a:t>
            </a:fld>
            <a:endParaRPr lang="en-US" dirty="0"/>
          </a:p>
        </p:txBody>
      </p:sp>
    </p:spTree>
    <p:extLst>
      <p:ext uri="{BB962C8B-B14F-4D97-AF65-F5344CB8AC3E}">
        <p14:creationId xmlns:p14="http://schemas.microsoft.com/office/powerpoint/2010/main" val="27438483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Operating Reserve – Optimal Level</a:t>
            </a:r>
            <a:endParaRPr lang="en-US" sz="3600" dirty="0"/>
          </a:p>
        </p:txBody>
      </p:sp>
      <p:sp>
        <p:nvSpPr>
          <p:cNvPr id="3" name="Content Placeholder 2"/>
          <p:cNvSpPr>
            <a:spLocks noGrp="1"/>
          </p:cNvSpPr>
          <p:nvPr>
            <p:ph idx="1"/>
          </p:nvPr>
        </p:nvSpPr>
        <p:spPr/>
        <p:txBody>
          <a:bodyPr>
            <a:normAutofit/>
          </a:bodyPr>
          <a:lstStyle/>
          <a:p>
            <a:pPr marL="0" indent="0">
              <a:buNone/>
            </a:pPr>
            <a:r>
              <a:rPr lang="en-US" sz="1800" dirty="0" smtClean="0"/>
              <a:t>The USPTO will assess, at least every two years, the </a:t>
            </a:r>
            <a:r>
              <a:rPr lang="en-US" sz="1800" dirty="0"/>
              <a:t>environmental risks outlined </a:t>
            </a:r>
            <a:r>
              <a:rPr lang="en-US" sz="1800" dirty="0" smtClean="0"/>
              <a:t>above to </a:t>
            </a:r>
            <a:r>
              <a:rPr lang="en-US" sz="1800" dirty="0"/>
              <a:t>determine the optimal </a:t>
            </a:r>
            <a:r>
              <a:rPr lang="en-US" sz="1800" dirty="0" smtClean="0"/>
              <a:t>operating </a:t>
            </a:r>
            <a:r>
              <a:rPr lang="en-US" sz="1800" dirty="0"/>
              <a:t>reserve </a:t>
            </a:r>
            <a:r>
              <a:rPr lang="en-US" sz="1800" dirty="0" smtClean="0"/>
              <a:t>size.  </a:t>
            </a:r>
          </a:p>
          <a:p>
            <a:pPr lvl="1">
              <a:buFont typeface="Arial" panose="020B0604020202020204" pitchFamily="34" charset="0"/>
              <a:buChar char="•"/>
            </a:pPr>
            <a:r>
              <a:rPr lang="en-US" sz="1800" dirty="0" smtClean="0"/>
              <a:t>The </a:t>
            </a:r>
            <a:r>
              <a:rPr lang="en-US" sz="1800" dirty="0"/>
              <a:t>routine evaluation is necessary because an environmental risk or risk score that was appropriate last year may not be appropriate in the future due to changing </a:t>
            </a:r>
            <a:r>
              <a:rPr lang="en-US" sz="1800" dirty="0" smtClean="0"/>
              <a:t>circumstances, to ensure </a:t>
            </a:r>
            <a:r>
              <a:rPr lang="en-US" sz="1800" dirty="0"/>
              <a:t>that it continues to represent the USPTO risk appetite.  </a:t>
            </a:r>
          </a:p>
          <a:p>
            <a:pPr lvl="1">
              <a:buFont typeface="Arial" panose="020B0604020202020204" pitchFamily="34" charset="0"/>
              <a:buChar char="•"/>
            </a:pPr>
            <a:r>
              <a:rPr lang="en-US" sz="1800" dirty="0" smtClean="0"/>
              <a:t>A </a:t>
            </a:r>
            <a:r>
              <a:rPr lang="en-US" sz="1800" dirty="0"/>
              <a:t>change in circumstance may cause the USPTO to reevaluate the optimal operating reserve sizes more frequently.  The results of the most recent evaluation </a:t>
            </a:r>
            <a:r>
              <a:rPr lang="en-US" sz="1800" dirty="0" smtClean="0"/>
              <a:t>will </a:t>
            </a:r>
            <a:r>
              <a:rPr lang="en-US" sz="1800" dirty="0"/>
              <a:t>be used to inform the USPTO comprehensive fee </a:t>
            </a:r>
            <a:r>
              <a:rPr lang="en-US" sz="1800" dirty="0" smtClean="0"/>
              <a:t>review, </a:t>
            </a:r>
            <a:r>
              <a:rPr lang="en-US" sz="1800" dirty="0"/>
              <a:t>fee setting, and the requirements-based budget formulation processes.  </a:t>
            </a:r>
          </a:p>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61</a:t>
            </a:fld>
            <a:endParaRPr lang="en-US" dirty="0"/>
          </a:p>
        </p:txBody>
      </p:sp>
    </p:spTree>
    <p:extLst>
      <p:ext uri="{BB962C8B-B14F-4D97-AF65-F5344CB8AC3E}">
        <p14:creationId xmlns:p14="http://schemas.microsoft.com/office/powerpoint/2010/main" val="3811214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Operating Reserve – Minimum Level</a:t>
            </a:r>
            <a:endParaRPr lang="en-US" sz="3600" dirty="0"/>
          </a:p>
        </p:txBody>
      </p:sp>
      <p:sp>
        <p:nvSpPr>
          <p:cNvPr id="3" name="Content Placeholder 2"/>
          <p:cNvSpPr>
            <a:spLocks noGrp="1"/>
          </p:cNvSpPr>
          <p:nvPr>
            <p:ph idx="1"/>
          </p:nvPr>
        </p:nvSpPr>
        <p:spPr>
          <a:xfrm>
            <a:off x="390525" y="1262079"/>
            <a:ext cx="8515350" cy="3580085"/>
          </a:xfrm>
        </p:spPr>
        <p:txBody>
          <a:bodyPr>
            <a:normAutofit/>
          </a:bodyPr>
          <a:lstStyle/>
          <a:p>
            <a:r>
              <a:rPr lang="en-US" sz="1800" dirty="0"/>
              <a:t>The USPTO recognizes that it </a:t>
            </a:r>
            <a:r>
              <a:rPr lang="en-US" sz="1800" dirty="0" smtClean="0"/>
              <a:t>may </a:t>
            </a:r>
            <a:r>
              <a:rPr lang="en-US" sz="1800" dirty="0"/>
              <a:t>take a significant amount of time to achieve optimal operating reserve balances and, once achieved, the occurrence of any number of the environmental risk factors could cause the balances to </a:t>
            </a:r>
            <a:r>
              <a:rPr lang="en-US" sz="1800" dirty="0" smtClean="0"/>
              <a:t>drop </a:t>
            </a:r>
            <a:r>
              <a:rPr lang="en-US" sz="1800" dirty="0"/>
              <a:t>below the optimal level.  </a:t>
            </a:r>
            <a:endParaRPr lang="en-US" sz="1800" dirty="0" smtClean="0"/>
          </a:p>
          <a:p>
            <a:endParaRPr lang="en-US" sz="1800" dirty="0" smtClean="0"/>
          </a:p>
          <a:p>
            <a:r>
              <a:rPr lang="en-US" sz="1800" dirty="0" smtClean="0"/>
              <a:t>The </a:t>
            </a:r>
            <a:r>
              <a:rPr lang="en-US" sz="1800" dirty="0"/>
              <a:t>minimum acceptable balances are defined to address immediate unplanned changes in </a:t>
            </a:r>
            <a:r>
              <a:rPr lang="en-US" sz="1800" dirty="0" smtClean="0"/>
              <a:t>the </a:t>
            </a:r>
            <a:r>
              <a:rPr lang="en-US" sz="1800" dirty="0"/>
              <a:t>economic and operating environments or circumstances.  Unlike the significant uncertainty associated with the environmental factors used to assess the </a:t>
            </a:r>
            <a:r>
              <a:rPr lang="en-US" sz="1800" dirty="0" smtClean="0"/>
              <a:t>size </a:t>
            </a:r>
            <a:r>
              <a:rPr lang="en-US" sz="1800" dirty="0"/>
              <a:t>of the optimal operating </a:t>
            </a:r>
            <a:r>
              <a:rPr lang="en-US" sz="1800" dirty="0" smtClean="0"/>
              <a:t>reserve, </a:t>
            </a:r>
            <a:r>
              <a:rPr lang="en-US" sz="1800" dirty="0"/>
              <a:t>the considerations for the minimum acceptable balances are more operational in nature. </a:t>
            </a:r>
            <a:endParaRPr lang="en-US" sz="1800" dirty="0" smtClean="0"/>
          </a:p>
        </p:txBody>
      </p:sp>
      <p:sp>
        <p:nvSpPr>
          <p:cNvPr id="4" name="Slide Number Placeholder 3"/>
          <p:cNvSpPr>
            <a:spLocks noGrp="1"/>
          </p:cNvSpPr>
          <p:nvPr>
            <p:ph type="sldNum" sz="quarter" idx="12"/>
          </p:nvPr>
        </p:nvSpPr>
        <p:spPr/>
        <p:txBody>
          <a:bodyPr/>
          <a:lstStyle/>
          <a:p>
            <a:fld id="{92DA454B-C859-4892-B9FA-68B588C9F547}" type="slidenum">
              <a:rPr lang="en-US" smtClean="0"/>
              <a:t>62</a:t>
            </a:fld>
            <a:endParaRPr lang="en-US" dirty="0"/>
          </a:p>
        </p:txBody>
      </p:sp>
    </p:spTree>
    <p:extLst>
      <p:ext uri="{BB962C8B-B14F-4D97-AF65-F5344CB8AC3E}">
        <p14:creationId xmlns:p14="http://schemas.microsoft.com/office/powerpoint/2010/main" val="28699209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Operating Reserve – Minimum Level (cont.)</a:t>
            </a:r>
            <a:endParaRPr lang="en-US" sz="3600" dirty="0"/>
          </a:p>
        </p:txBody>
      </p:sp>
      <p:sp>
        <p:nvSpPr>
          <p:cNvPr id="3" name="Content Placeholder 2"/>
          <p:cNvSpPr>
            <a:spLocks noGrp="1"/>
          </p:cNvSpPr>
          <p:nvPr>
            <p:ph idx="1"/>
          </p:nvPr>
        </p:nvSpPr>
        <p:spPr>
          <a:xfrm>
            <a:off x="342034" y="1046017"/>
            <a:ext cx="8515350" cy="4308764"/>
          </a:xfrm>
        </p:spPr>
        <p:txBody>
          <a:bodyPr>
            <a:normAutofit fontScale="92500"/>
          </a:bodyPr>
          <a:lstStyle/>
          <a:p>
            <a:pPr marL="0" indent="0">
              <a:buNone/>
            </a:pPr>
            <a:r>
              <a:rPr lang="en-US" sz="2900" dirty="0" smtClean="0"/>
              <a:t> </a:t>
            </a:r>
          </a:p>
          <a:p>
            <a:pPr marL="0" indent="0">
              <a:buNone/>
            </a:pPr>
            <a:r>
              <a:rPr lang="en-US" sz="1900" dirty="0" smtClean="0"/>
              <a:t>The </a:t>
            </a:r>
            <a:r>
              <a:rPr lang="en-US" sz="1900" dirty="0"/>
              <a:t>most significant operational risk factors that could contribute to using the contingency </a:t>
            </a:r>
            <a:r>
              <a:rPr lang="en-US" sz="1900" dirty="0" smtClean="0"/>
              <a:t>provided </a:t>
            </a:r>
            <a:r>
              <a:rPr lang="en-US" sz="1900" dirty="0"/>
              <a:t>by the minimum </a:t>
            </a:r>
            <a:r>
              <a:rPr lang="en-US" sz="1900" dirty="0" smtClean="0"/>
              <a:t>operating </a:t>
            </a:r>
            <a:r>
              <a:rPr lang="en-US" sz="1900" dirty="0"/>
              <a:t>reserves are:</a:t>
            </a:r>
          </a:p>
          <a:p>
            <a:pPr lvl="1">
              <a:buFont typeface="Arial" panose="020B0604020202020204" pitchFamily="34" charset="0"/>
              <a:buChar char="•"/>
            </a:pPr>
            <a:r>
              <a:rPr lang="en-US" sz="1900" dirty="0"/>
              <a:t>If the USPTO does not receive a timely authorization to spend the fees collected, </a:t>
            </a:r>
            <a:r>
              <a:rPr lang="en-US" sz="1900" dirty="0" smtClean="0"/>
              <a:t>then </a:t>
            </a:r>
            <a:r>
              <a:rPr lang="en-US" sz="1900" dirty="0"/>
              <a:t>operations </a:t>
            </a:r>
            <a:r>
              <a:rPr lang="en-US" sz="1900" dirty="0" smtClean="0"/>
              <a:t>could </a:t>
            </a:r>
            <a:r>
              <a:rPr lang="en-US" sz="1900" dirty="0"/>
              <a:t>be reduced or closed.  A minimum acceptable balance </a:t>
            </a:r>
            <a:r>
              <a:rPr lang="en-US" sz="1900" dirty="0" smtClean="0"/>
              <a:t>will allow for continuing </a:t>
            </a:r>
            <a:r>
              <a:rPr lang="en-US" sz="1900" dirty="0"/>
              <a:t>operations over a </a:t>
            </a:r>
            <a:r>
              <a:rPr lang="en-US" sz="1900" dirty="0" smtClean="0"/>
              <a:t>limited period </a:t>
            </a:r>
            <a:r>
              <a:rPr lang="en-US" sz="1900" dirty="0"/>
              <a:t>of time.  </a:t>
            </a:r>
          </a:p>
          <a:p>
            <a:pPr lvl="1">
              <a:buFont typeface="Arial" panose="020B0604020202020204" pitchFamily="34" charset="0"/>
              <a:buChar char="•"/>
            </a:pPr>
            <a:r>
              <a:rPr lang="en-US" sz="1900" dirty="0"/>
              <a:t>If the ratio of fixed versus discretionary budgetary requirements is high, then the USPTO has few levers to immediately reduce the cost of operations. </a:t>
            </a:r>
            <a:endParaRPr lang="en-US" sz="1900" dirty="0" smtClean="0"/>
          </a:p>
          <a:p>
            <a:pPr lvl="1">
              <a:buFont typeface="Arial" panose="020B0604020202020204" pitchFamily="34" charset="0"/>
              <a:buChar char="•"/>
            </a:pPr>
            <a:r>
              <a:rPr lang="en-US" sz="1900" dirty="0" smtClean="0"/>
              <a:t>If </a:t>
            </a:r>
            <a:r>
              <a:rPr lang="en-US" sz="1900" dirty="0"/>
              <a:t>the USPTO determines that there is a high likelihood of </a:t>
            </a:r>
            <a:r>
              <a:rPr lang="en-US" sz="1900" dirty="0" smtClean="0"/>
              <a:t>new </a:t>
            </a:r>
            <a:r>
              <a:rPr lang="en-US" sz="1900" dirty="0"/>
              <a:t>and specific operational risk factors (e.g., expected regulatory, legal, Congressional, or operational actions</a:t>
            </a:r>
            <a:r>
              <a:rPr lang="en-US" sz="1900" dirty="0" smtClean="0"/>
              <a:t>), </a:t>
            </a:r>
            <a:r>
              <a:rPr lang="en-US" sz="1900" dirty="0"/>
              <a:t>then the minimum acceptable balance should be increased by the estimated impact of risk occurrence.</a:t>
            </a:r>
          </a:p>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63</a:t>
            </a:fld>
            <a:endParaRPr lang="en-US" dirty="0"/>
          </a:p>
        </p:txBody>
      </p:sp>
    </p:spTree>
    <p:extLst>
      <p:ext uri="{BB962C8B-B14F-4D97-AF65-F5344CB8AC3E}">
        <p14:creationId xmlns:p14="http://schemas.microsoft.com/office/powerpoint/2010/main" val="21468796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Operating Reserve - Management</a:t>
            </a:r>
            <a:endParaRPr lang="en-US" sz="3600" dirty="0"/>
          </a:p>
        </p:txBody>
      </p:sp>
      <p:sp>
        <p:nvSpPr>
          <p:cNvPr id="3" name="Content Placeholder 2"/>
          <p:cNvSpPr>
            <a:spLocks noGrp="1"/>
          </p:cNvSpPr>
          <p:nvPr>
            <p:ph idx="1"/>
          </p:nvPr>
        </p:nvSpPr>
        <p:spPr>
          <a:xfrm>
            <a:off x="457200" y="1198202"/>
            <a:ext cx="8229600" cy="3347989"/>
          </a:xfrm>
        </p:spPr>
        <p:txBody>
          <a:bodyPr>
            <a:noAutofit/>
          </a:bodyPr>
          <a:lstStyle/>
          <a:p>
            <a:pPr marL="0" indent="0">
              <a:buNone/>
            </a:pPr>
            <a:r>
              <a:rPr lang="en-US" sz="1800" dirty="0" smtClean="0"/>
              <a:t>A </a:t>
            </a:r>
            <a:r>
              <a:rPr lang="en-US" sz="1800" dirty="0"/>
              <a:t>comprehensive review of the five-year projected </a:t>
            </a:r>
            <a:r>
              <a:rPr lang="en-US" sz="1800" dirty="0" smtClean="0"/>
              <a:t>operating </a:t>
            </a:r>
            <a:r>
              <a:rPr lang="en-US" sz="1800" dirty="0"/>
              <a:t>reserve balances </a:t>
            </a:r>
            <a:r>
              <a:rPr lang="en-US" sz="1800" dirty="0" smtClean="0"/>
              <a:t>will </a:t>
            </a:r>
            <a:r>
              <a:rPr lang="en-US" sz="1800" dirty="0"/>
              <a:t>be completed as a part of the </a:t>
            </a:r>
            <a:r>
              <a:rPr lang="en-US" sz="1800" dirty="0" smtClean="0"/>
              <a:t>annual requirements-based </a:t>
            </a:r>
            <a:r>
              <a:rPr lang="en-US" sz="1800" dirty="0"/>
              <a:t>budget formulation process.  </a:t>
            </a:r>
            <a:endParaRPr lang="en-US" sz="1800" dirty="0" smtClean="0"/>
          </a:p>
          <a:p>
            <a:pPr lvl="1">
              <a:buFont typeface="Arial" panose="020B0604020202020204" pitchFamily="34" charset="0"/>
              <a:buChar char="•"/>
            </a:pPr>
            <a:r>
              <a:rPr lang="en-US" sz="1800" dirty="0" smtClean="0"/>
              <a:t>This </a:t>
            </a:r>
            <a:r>
              <a:rPr lang="en-US" sz="1800" dirty="0"/>
              <a:t>will be accomplished by </a:t>
            </a:r>
            <a:r>
              <a:rPr lang="en-US" sz="1800" dirty="0" smtClean="0"/>
              <a:t>estimating fee </a:t>
            </a:r>
            <a:r>
              <a:rPr lang="en-US" sz="1800" dirty="0"/>
              <a:t>collections for each of the five years, subtracting the </a:t>
            </a:r>
            <a:r>
              <a:rPr lang="en-US" sz="1800" dirty="0" smtClean="0"/>
              <a:t>respective budgetary </a:t>
            </a:r>
            <a:r>
              <a:rPr lang="en-US" sz="1800" dirty="0"/>
              <a:t>requirements for each of the five years, and accumulating the excess of fees or costs into the beginning operating reserve balance to calculate an estimated ending balance in each of the five years (projected annual operating reserve balance).  </a:t>
            </a:r>
            <a:endParaRPr lang="en-US" sz="1800" dirty="0" smtClean="0"/>
          </a:p>
          <a:p>
            <a:pPr lvl="1">
              <a:buFont typeface="Arial" panose="020B0604020202020204" pitchFamily="34" charset="0"/>
              <a:buChar char="•"/>
            </a:pPr>
            <a:r>
              <a:rPr lang="en-US" sz="1800" dirty="0" smtClean="0"/>
              <a:t>The </a:t>
            </a:r>
            <a:r>
              <a:rPr lang="en-US" sz="1800" dirty="0"/>
              <a:t>projected annual operating reserve balance will be evaluated against the </a:t>
            </a:r>
            <a:r>
              <a:rPr lang="en-US" sz="1800" dirty="0" smtClean="0"/>
              <a:t>current minimum </a:t>
            </a:r>
            <a:r>
              <a:rPr lang="en-US" sz="1800" dirty="0"/>
              <a:t>and optimal operating reserve </a:t>
            </a:r>
            <a:r>
              <a:rPr lang="en-US" sz="1800" dirty="0" smtClean="0"/>
              <a:t>amounts.  </a:t>
            </a:r>
            <a:r>
              <a:rPr lang="en-US" sz="1800" dirty="0"/>
              <a:t>Variances between the projected annual operating reserve balances and the minimum acceptable and optimal operating reserve sizes </a:t>
            </a:r>
            <a:r>
              <a:rPr lang="en-US" sz="1800" dirty="0" smtClean="0"/>
              <a:t>will </a:t>
            </a:r>
            <a:r>
              <a:rPr lang="en-US" sz="1800" dirty="0"/>
              <a:t>be </a:t>
            </a:r>
            <a:r>
              <a:rPr lang="en-US" sz="1800" dirty="0" smtClean="0"/>
              <a:t>reviewed and reassessed.</a:t>
            </a:r>
            <a:endParaRPr lang="en-US" sz="1800" dirty="0"/>
          </a:p>
        </p:txBody>
      </p:sp>
      <p:sp>
        <p:nvSpPr>
          <p:cNvPr id="4" name="Slide Number Placeholder 3"/>
          <p:cNvSpPr>
            <a:spLocks noGrp="1"/>
          </p:cNvSpPr>
          <p:nvPr>
            <p:ph type="sldNum" sz="quarter" idx="12"/>
          </p:nvPr>
        </p:nvSpPr>
        <p:spPr/>
        <p:txBody>
          <a:bodyPr/>
          <a:lstStyle/>
          <a:p>
            <a:fld id="{92DA454B-C859-4892-B9FA-68B588C9F547}" type="slidenum">
              <a:rPr lang="en-US" smtClean="0"/>
              <a:t>64</a:t>
            </a:fld>
            <a:endParaRPr lang="en-US" dirty="0"/>
          </a:p>
        </p:txBody>
      </p:sp>
    </p:spTree>
    <p:extLst>
      <p:ext uri="{BB962C8B-B14F-4D97-AF65-F5344CB8AC3E}">
        <p14:creationId xmlns:p14="http://schemas.microsoft.com/office/powerpoint/2010/main" val="33745764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85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147"/>
            <a:ext cx="8229600" cy="884058"/>
          </a:xfrm>
        </p:spPr>
        <p:txBody>
          <a:bodyPr>
            <a:noAutofit/>
          </a:bodyPr>
          <a:lstStyle/>
          <a:p>
            <a:r>
              <a:rPr lang="en-US" sz="3600" dirty="0" smtClean="0"/>
              <a:t>Authority and Requirements for Fee Setting</a:t>
            </a:r>
            <a:endParaRPr lang="en-US" sz="3600" dirty="0"/>
          </a:p>
        </p:txBody>
      </p:sp>
      <p:sp>
        <p:nvSpPr>
          <p:cNvPr id="5" name="Content Placeholder 2"/>
          <p:cNvSpPr txBox="1">
            <a:spLocks/>
          </p:cNvSpPr>
          <p:nvPr/>
        </p:nvSpPr>
        <p:spPr>
          <a:xfrm>
            <a:off x="381000" y="1350818"/>
            <a:ext cx="8458200" cy="512618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Section 10 of AIA authorizes the Director of the USPTO to set or adjust by rule all patent and trademark fees established, authorized, or charged under Title 35 of the U.S. Code and the Trademark Act of 1946 (15 U.S.C. § 1051 et seq.), respectively.  </a:t>
            </a:r>
          </a:p>
          <a:p>
            <a:pPr lvl="1">
              <a:buFont typeface="Arial" panose="020B0604020202020204" pitchFamily="34" charset="0"/>
              <a:buChar char="•"/>
            </a:pPr>
            <a:r>
              <a:rPr lang="en-US" sz="1800" dirty="0" smtClean="0"/>
              <a:t>Authority effective on date of enactment (9/16/2011); Sec. 10 (i)(1)</a:t>
            </a:r>
          </a:p>
          <a:p>
            <a:pPr lvl="1">
              <a:buFont typeface="Arial" panose="020B0604020202020204" pitchFamily="34" charset="0"/>
              <a:buChar char="•"/>
            </a:pPr>
            <a:r>
              <a:rPr lang="en-US" sz="1800" dirty="0" smtClean="0"/>
              <a:t>Authority terminates 7 years after enactment (9/15/2018); Sec. 10(i)(2)</a:t>
            </a:r>
          </a:p>
          <a:p>
            <a:pPr lvl="1">
              <a:buFont typeface="Arial" panose="020B0604020202020204" pitchFamily="34" charset="0"/>
              <a:buChar char="•"/>
            </a:pPr>
            <a:r>
              <a:rPr lang="en-US" sz="1800" dirty="0" smtClean="0"/>
              <a:t>Prescribes that fees may be set or adjusted to recover the aggregate estimated costs to the Office for processing, activities, services, and materials relating to trademarks, including administrative costs to the Office with respect to such trademark operations; Sec. 10(a)(2)</a:t>
            </a:r>
          </a:p>
          <a:p>
            <a:pPr lvl="1">
              <a:buFont typeface="Arial" panose="020B0604020202020204" pitchFamily="34" charset="0"/>
              <a:buChar char="•"/>
            </a:pPr>
            <a:r>
              <a:rPr lang="en-US" sz="1800" dirty="0" smtClean="0"/>
              <a:t>Authority includes flexibility to set individual fees in a way that furthers key policy considerations, while taking into account the cost of the respective services.</a:t>
            </a:r>
          </a:p>
          <a:p>
            <a:pPr marL="342900" lvl="1" indent="-342900">
              <a:buFont typeface="Wingdings" pitchFamily="2" charset="2"/>
              <a:buChar char="¦"/>
            </a:pPr>
            <a:endParaRPr lang="en-US" sz="1800" dirty="0" smtClean="0"/>
          </a:p>
        </p:txBody>
      </p:sp>
      <p:sp>
        <p:nvSpPr>
          <p:cNvPr id="3" name="Slide Number Placeholder 2"/>
          <p:cNvSpPr>
            <a:spLocks noGrp="1"/>
          </p:cNvSpPr>
          <p:nvPr>
            <p:ph type="sldNum" sz="quarter" idx="12"/>
          </p:nvPr>
        </p:nvSpPr>
        <p:spPr/>
        <p:txBody>
          <a:bodyPr/>
          <a:lstStyle/>
          <a:p>
            <a:fld id="{92DA454B-C859-4892-B9FA-68B588C9F547}" type="slidenum">
              <a:rPr lang="en-US" smtClean="0"/>
              <a:t>7</a:t>
            </a:fld>
            <a:endParaRPr lang="en-US" dirty="0"/>
          </a:p>
        </p:txBody>
      </p:sp>
    </p:spTree>
    <p:extLst>
      <p:ext uri="{BB962C8B-B14F-4D97-AF65-F5344CB8AC3E}">
        <p14:creationId xmlns:p14="http://schemas.microsoft.com/office/powerpoint/2010/main" val="3522600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147"/>
            <a:ext cx="8229600" cy="884058"/>
          </a:xfrm>
        </p:spPr>
        <p:txBody>
          <a:bodyPr>
            <a:noAutofit/>
          </a:bodyPr>
          <a:lstStyle/>
          <a:p>
            <a:r>
              <a:rPr lang="en-US" sz="3600" dirty="0" smtClean="0"/>
              <a:t>Authority and Requirements for Fee Setting (cont.)</a:t>
            </a:r>
            <a:endParaRPr lang="en-US" sz="3600" dirty="0"/>
          </a:p>
        </p:txBody>
      </p:sp>
      <p:sp>
        <p:nvSpPr>
          <p:cNvPr id="7" name="Content Placeholder 2"/>
          <p:cNvSpPr txBox="1">
            <a:spLocks/>
          </p:cNvSpPr>
          <p:nvPr/>
        </p:nvSpPr>
        <p:spPr>
          <a:xfrm>
            <a:off x="381000" y="1357745"/>
            <a:ext cx="8458200" cy="424295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Fee Setting Authority Process</a:t>
            </a:r>
          </a:p>
          <a:p>
            <a:pPr lvl="1">
              <a:buFont typeface="Arial" panose="020B0604020202020204" pitchFamily="34" charset="0"/>
              <a:buChar char="•"/>
            </a:pPr>
            <a:r>
              <a:rPr lang="en-US" sz="1800" dirty="0" smtClean="0"/>
              <a:t>Annually, the USPTO shall consult with the Trademark Public Advisory Committee (TPAC) on the advisability of reducing fees; Sec. 10(c) </a:t>
            </a:r>
          </a:p>
          <a:p>
            <a:pPr lvl="1">
              <a:buFont typeface="Arial" panose="020B0604020202020204" pitchFamily="34" charset="0"/>
              <a:buChar char="•"/>
            </a:pPr>
            <a:r>
              <a:rPr lang="en-US" sz="1800" dirty="0" smtClean="0"/>
              <a:t>USPTO shall provide TPAC proposed fees not less than 45 days prior to publishing the proposed fee(s) in the Federal Register; Sec. 10 (d)(1)</a:t>
            </a:r>
          </a:p>
          <a:p>
            <a:pPr lvl="1">
              <a:buFont typeface="Arial" panose="020B0604020202020204" pitchFamily="34" charset="0"/>
              <a:buChar char="•"/>
            </a:pPr>
            <a:r>
              <a:rPr lang="en-US" sz="1800" dirty="0" smtClean="0"/>
              <a:t>TPAC shall hold a public hearing related to the proposed fee(s) during the first 30 days of the 45 day period; Sec. 10(d)(2)(B)</a:t>
            </a:r>
          </a:p>
          <a:p>
            <a:pPr lvl="1">
              <a:buFont typeface="Arial" panose="020B0604020202020204" pitchFamily="34" charset="0"/>
              <a:buChar char="•"/>
            </a:pPr>
            <a:r>
              <a:rPr lang="en-US" sz="1800" dirty="0" smtClean="0"/>
              <a:t>TPAC shall make a written report with comments, advice, and recommendations related to the proposed fees available to the public; Sec. 10(d)(3)</a:t>
            </a:r>
          </a:p>
          <a:p>
            <a:pPr lvl="1">
              <a:buFont typeface="Arial" panose="020B0604020202020204" pitchFamily="34" charset="0"/>
              <a:buChar char="•"/>
            </a:pPr>
            <a:r>
              <a:rPr lang="en-US" sz="1800" dirty="0" smtClean="0"/>
              <a:t>USPTO shall consider and analyze the report before setting or adjusting the proposed fee(s); Sec. 10(d)(4)</a:t>
            </a:r>
          </a:p>
        </p:txBody>
      </p:sp>
      <p:sp>
        <p:nvSpPr>
          <p:cNvPr id="3" name="Slide Number Placeholder 2"/>
          <p:cNvSpPr>
            <a:spLocks noGrp="1"/>
          </p:cNvSpPr>
          <p:nvPr>
            <p:ph type="sldNum" sz="quarter" idx="12"/>
          </p:nvPr>
        </p:nvSpPr>
        <p:spPr/>
        <p:txBody>
          <a:bodyPr/>
          <a:lstStyle/>
          <a:p>
            <a:fld id="{92DA454B-C859-4892-B9FA-68B588C9F547}" type="slidenum">
              <a:rPr lang="en-US" smtClean="0"/>
              <a:t>8</a:t>
            </a:fld>
            <a:endParaRPr lang="en-US" dirty="0"/>
          </a:p>
        </p:txBody>
      </p:sp>
    </p:spTree>
    <p:extLst>
      <p:ext uri="{BB962C8B-B14F-4D97-AF65-F5344CB8AC3E}">
        <p14:creationId xmlns:p14="http://schemas.microsoft.com/office/powerpoint/2010/main" val="39091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147"/>
            <a:ext cx="8229600" cy="884058"/>
          </a:xfrm>
        </p:spPr>
        <p:txBody>
          <a:bodyPr>
            <a:noAutofit/>
          </a:bodyPr>
          <a:lstStyle/>
          <a:p>
            <a:r>
              <a:rPr lang="en-US" sz="3600" dirty="0" smtClean="0"/>
              <a:t>Authority and Requirements for Fee Setting (cont.)</a:t>
            </a:r>
            <a:endParaRPr lang="en-US" sz="3600" dirty="0"/>
          </a:p>
        </p:txBody>
      </p:sp>
      <p:sp>
        <p:nvSpPr>
          <p:cNvPr id="4" name="Content Placeholder 2"/>
          <p:cNvSpPr txBox="1">
            <a:spLocks/>
          </p:cNvSpPr>
          <p:nvPr/>
        </p:nvSpPr>
        <p:spPr>
          <a:xfrm>
            <a:off x="106505" y="1369868"/>
            <a:ext cx="8677275" cy="4876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Fee Setting Authority Process </a:t>
            </a:r>
            <a:r>
              <a:rPr lang="en-US" sz="1800" i="1" dirty="0" smtClean="0"/>
              <a:t> </a:t>
            </a:r>
          </a:p>
          <a:p>
            <a:pPr lvl="1">
              <a:buFont typeface="Arial" panose="020B0604020202020204" pitchFamily="34" charset="0"/>
              <a:buChar char="•"/>
            </a:pPr>
            <a:r>
              <a:rPr lang="en-US" sz="1800" dirty="0" smtClean="0"/>
              <a:t>USPTO shall publish any proposed fee change in the </a:t>
            </a:r>
            <a:r>
              <a:rPr lang="en-US" sz="1800" i="1" dirty="0" smtClean="0"/>
              <a:t>Federal Register</a:t>
            </a:r>
            <a:r>
              <a:rPr lang="en-US" sz="1800" dirty="0" smtClean="0"/>
              <a:t>; Sec. 10(e)(1)(A)</a:t>
            </a:r>
          </a:p>
          <a:p>
            <a:pPr lvl="2"/>
            <a:r>
              <a:rPr lang="en-US" sz="1800" dirty="0" smtClean="0"/>
              <a:t>The proposal shall include the rationale and purpose for the proposal, including possible expectations or benefits; Sec. 10(e)(1)(B)</a:t>
            </a:r>
          </a:p>
          <a:p>
            <a:pPr lvl="2"/>
            <a:r>
              <a:rPr lang="en-US" sz="1800" dirty="0" smtClean="0"/>
              <a:t>No later than the date published, the USPTO shall notify Congress of the proposed change; Sec. 10(e)(1)(C)</a:t>
            </a:r>
          </a:p>
          <a:p>
            <a:pPr lvl="1">
              <a:buFont typeface="Arial" panose="020B0604020202020204" pitchFamily="34" charset="0"/>
              <a:buChar char="•"/>
            </a:pPr>
            <a:r>
              <a:rPr lang="en-US" sz="1800" dirty="0" smtClean="0"/>
              <a:t>The public comment period will be not less than 45 days; Sec. 10(e)(2)</a:t>
            </a:r>
          </a:p>
          <a:p>
            <a:pPr lvl="1">
              <a:buFont typeface="Arial" panose="020B0604020202020204" pitchFamily="34" charset="0"/>
              <a:buChar char="•"/>
            </a:pPr>
            <a:r>
              <a:rPr lang="en-US" sz="1800" dirty="0" smtClean="0"/>
              <a:t>The final rule will be published in the </a:t>
            </a:r>
            <a:r>
              <a:rPr lang="en-US" sz="1800" i="1" dirty="0" smtClean="0"/>
              <a:t>Federal Register </a:t>
            </a:r>
            <a:r>
              <a:rPr lang="en-US" sz="1800" dirty="0" smtClean="0"/>
              <a:t>and </a:t>
            </a:r>
            <a:r>
              <a:rPr lang="en-US" sz="1800" i="1" dirty="0" smtClean="0"/>
              <a:t>Official Gazette</a:t>
            </a:r>
            <a:r>
              <a:rPr lang="en-US" sz="1800" dirty="0" smtClean="0"/>
              <a:t>; Sec. 10(e)(3)</a:t>
            </a:r>
          </a:p>
          <a:p>
            <a:pPr lvl="2"/>
            <a:r>
              <a:rPr lang="en-US" sz="1800" dirty="0" smtClean="0"/>
              <a:t>The new or adjusted fee(s) may not become effective before 45 days after publishing the final rule; Sec. 10(e)(4)(A)</a:t>
            </a:r>
          </a:p>
          <a:p>
            <a:pPr lvl="2"/>
            <a:r>
              <a:rPr lang="en-US" sz="1800" dirty="0" smtClean="0"/>
              <a:t>Congress may pass a law to disapprove the new or adjusted fee(s); Sec. 10(e)(4)(B) </a:t>
            </a:r>
          </a:p>
        </p:txBody>
      </p:sp>
      <p:sp>
        <p:nvSpPr>
          <p:cNvPr id="3" name="Slide Number Placeholder 2"/>
          <p:cNvSpPr>
            <a:spLocks noGrp="1"/>
          </p:cNvSpPr>
          <p:nvPr>
            <p:ph type="sldNum" sz="quarter" idx="12"/>
          </p:nvPr>
        </p:nvSpPr>
        <p:spPr/>
        <p:txBody>
          <a:bodyPr/>
          <a:lstStyle/>
          <a:p>
            <a:fld id="{92DA454B-C859-4892-B9FA-68B588C9F547}" type="slidenum">
              <a:rPr lang="en-US" smtClean="0"/>
              <a:t>9</a:t>
            </a:fld>
            <a:endParaRPr lang="en-US" dirty="0"/>
          </a:p>
        </p:txBody>
      </p:sp>
    </p:spTree>
    <p:extLst>
      <p:ext uri="{BB962C8B-B14F-4D97-AF65-F5344CB8AC3E}">
        <p14:creationId xmlns:p14="http://schemas.microsoft.com/office/powerpoint/2010/main" val="1562878474"/>
      </p:ext>
    </p:extLst>
  </p:cSld>
  <p:clrMapOvr>
    <a:masterClrMapping/>
  </p:clrMapOvr>
</p:sld>
</file>

<file path=ppt/theme/theme1.xml><?xml version="1.0" encoding="utf-8"?>
<a:theme xmlns:a="http://schemas.openxmlformats.org/drawingml/2006/main" name="FAB - Group 1 -TTAB 4.28.15">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C3E461E62D2F4A8AC5F08F3E4468D5" ma:contentTypeVersion="0" ma:contentTypeDescription="Create a new document." ma:contentTypeScope="" ma:versionID="de310b02eead8d9ba4f3f7e0d3248da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7B8C586-CF91-4579-ABD1-D4D466AD3DDC}">
  <ds:schemaRefs>
    <ds:schemaRef ds:uri="http://schemas.microsoft.com/sharepoint/v3/contenttype/forms"/>
  </ds:schemaRefs>
</ds:datastoreItem>
</file>

<file path=customXml/itemProps2.xml><?xml version="1.0" encoding="utf-8"?>
<ds:datastoreItem xmlns:ds="http://schemas.openxmlformats.org/officeDocument/2006/customXml" ds:itemID="{31755427-F48A-41AF-BD41-81E91A395B51}">
  <ds:schemaRefs>
    <ds:schemaRef ds:uri="http://purl.org/dc/terms/"/>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5B26722-4EE5-4725-B5D7-7F9021C52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FAB - Group 1 -TTAB 4.28.15</Template>
  <TotalTime>19708</TotalTime>
  <Words>8078</Words>
  <Application>Microsoft Office PowerPoint</Application>
  <PresentationFormat>On-screen Show (16:10)</PresentationFormat>
  <Paragraphs>1467</Paragraphs>
  <Slides>65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FAB - Group 1 -TTAB 4.28.15</vt:lpstr>
      <vt:lpstr>Worksheet</vt:lpstr>
      <vt:lpstr>   </vt:lpstr>
      <vt:lpstr>Introduction</vt:lpstr>
      <vt:lpstr>Table of Contents</vt:lpstr>
      <vt:lpstr>Appendix A   Background on USPTO  Funding Model  </vt:lpstr>
      <vt:lpstr>USPTO Funding Model</vt:lpstr>
      <vt:lpstr>Appendix B   Background on Fee Setting Methodology and Analysis </vt:lpstr>
      <vt:lpstr>Authority and Requirements for Fee Setting</vt:lpstr>
      <vt:lpstr>Authority and Requirements for Fee Setting (cont.)</vt:lpstr>
      <vt:lpstr>Authority and Requirements for Fee Setting (cont.)</vt:lpstr>
      <vt:lpstr>Biennial Fee Review</vt:lpstr>
      <vt:lpstr>Biennial Fee Review Process</vt:lpstr>
      <vt:lpstr>Rulemaking Timeline Considerations</vt:lpstr>
      <vt:lpstr>Fee Structure Philosophy</vt:lpstr>
      <vt:lpstr>Fee Setting Components</vt:lpstr>
      <vt:lpstr>Fee Setting Methodology</vt:lpstr>
      <vt:lpstr>Factors Considered in Formulating the Fee Structure</vt:lpstr>
      <vt:lpstr>Factors Considered in Formulating the Fee Structure (cont.) </vt:lpstr>
      <vt:lpstr>Appendix C   Background on Activity-Based Information (ABI) Costing Methodology (Unit Cost Calculation) </vt:lpstr>
      <vt:lpstr>USPTO Activity Based Information</vt:lpstr>
      <vt:lpstr>USPTO Activity Based Information (cont.)</vt:lpstr>
      <vt:lpstr>USPTO Activity Based Information (cont.)</vt:lpstr>
      <vt:lpstr>USPTO Activity Based Information (cont.)</vt:lpstr>
      <vt:lpstr>USPTO Activity Based Information (cont.)</vt:lpstr>
      <vt:lpstr>USPTO ABI Costing Results Example: Trademark Filings </vt:lpstr>
      <vt:lpstr>USPTO ABI Costing Results Example: Trademark Filings (cont) </vt:lpstr>
      <vt:lpstr>Appendix D   Background on Trademark Fees </vt:lpstr>
      <vt:lpstr>Basic Trademark Process and Relative Fee Payments</vt:lpstr>
      <vt:lpstr>Trademark Application Filings</vt:lpstr>
      <vt:lpstr>Trademark Fee Collections</vt:lpstr>
      <vt:lpstr>Trademark Application Filings</vt:lpstr>
      <vt:lpstr>Maintaining Exclusive Rights</vt:lpstr>
      <vt:lpstr>Intent to Use Fees</vt:lpstr>
      <vt:lpstr>Trademark Trial and Appeal Fees</vt:lpstr>
      <vt:lpstr>Trademark Fee Collections</vt:lpstr>
      <vt:lpstr>Appendix E   Aggregate Cost Information </vt:lpstr>
      <vt:lpstr>USPTO 2014 – 2018 Strategic Plan Priorities</vt:lpstr>
      <vt:lpstr>Aggregate Cost-Revenue Balance</vt:lpstr>
      <vt:lpstr>Aggregate Cost Distribution </vt:lpstr>
      <vt:lpstr>Breakdown of Aggregate Costs</vt:lpstr>
      <vt:lpstr>Appendix F   Aggregate Revenue Information </vt:lpstr>
      <vt:lpstr>Fee Collection Forecasting Components</vt:lpstr>
      <vt:lpstr>Appendix G   Rationale for Specific Fee Changes </vt:lpstr>
      <vt:lpstr>Investing in the Future</vt:lpstr>
      <vt:lpstr>Benefits For Stakeholders</vt:lpstr>
      <vt:lpstr>Trademark Processing Fees</vt:lpstr>
      <vt:lpstr>Trademark Processing Fees</vt:lpstr>
      <vt:lpstr>Trademark Processing Fees (cont.)</vt:lpstr>
      <vt:lpstr>Trademark Madrid Protocol Fees</vt:lpstr>
      <vt:lpstr>Trademark Service Fees</vt:lpstr>
      <vt:lpstr>Fastener Quality Act Fees</vt:lpstr>
      <vt:lpstr>Eliminate Self-Service Copy Charge</vt:lpstr>
      <vt:lpstr>Eliminate Establish Deposit Account Fee</vt:lpstr>
      <vt:lpstr>Appendix H   Paper vs Electronic Trademark Fees </vt:lpstr>
      <vt:lpstr>Paper and Electronic Filings</vt:lpstr>
      <vt:lpstr>Appendix J   Operating Reserve Assumptions (Carryover of Fees) </vt:lpstr>
      <vt:lpstr>Operating Reserve – Definition and Purpose</vt:lpstr>
      <vt:lpstr>Operating Reserve – Size </vt:lpstr>
      <vt:lpstr>Optimal Operating Reserve Assessment</vt:lpstr>
      <vt:lpstr>Optimal Operating Reserve Assessment (cont.)</vt:lpstr>
      <vt:lpstr>Optimal Operating Reserve Assessment (cont.)</vt:lpstr>
      <vt:lpstr>Operating Reserve – Optimal Level</vt:lpstr>
      <vt:lpstr>Operating Reserve – Minimum Level</vt:lpstr>
      <vt:lpstr>Operating Reserve – Minimum Level (cont.)</vt:lpstr>
      <vt:lpstr>Operating Reserve - Management</vt:lpstr>
      <vt:lpstr>PowerPoint Presentation</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USPTO</cp:lastModifiedBy>
  <cp:revision>658</cp:revision>
  <cp:lastPrinted>2015-09-29T00:08:04Z</cp:lastPrinted>
  <dcterms:created xsi:type="dcterms:W3CDTF">2015-04-28T14:14:46Z</dcterms:created>
  <dcterms:modified xsi:type="dcterms:W3CDTF">2015-11-03T21:00:46Z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0x010100D9C3E461E62D2F4A8AC5F08F3E4468D5</vt:lpwstr>
  </property>
</Properties>
</file>