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4"/>
    <p:sldMasterId id="2147483677" r:id="rId5"/>
  </p:sldMasterIdLst>
  <p:notesMasterIdLst>
    <p:notesMasterId r:id="rId40"/>
  </p:notesMasterIdLst>
  <p:handoutMasterIdLst>
    <p:handoutMasterId r:id="rId41"/>
  </p:handoutMasterIdLst>
  <p:sldIdLst>
    <p:sldId id="258" r:id="rId6"/>
    <p:sldId id="261" r:id="rId7"/>
    <p:sldId id="307" r:id="rId8"/>
    <p:sldId id="267" r:id="rId9"/>
    <p:sldId id="265" r:id="rId10"/>
    <p:sldId id="303" r:id="rId11"/>
    <p:sldId id="272" r:id="rId12"/>
    <p:sldId id="273" r:id="rId13"/>
    <p:sldId id="288" r:id="rId14"/>
    <p:sldId id="275" r:id="rId15"/>
    <p:sldId id="276" r:id="rId16"/>
    <p:sldId id="277" r:id="rId17"/>
    <p:sldId id="279" r:id="rId18"/>
    <p:sldId id="280" r:id="rId19"/>
    <p:sldId id="281" r:id="rId20"/>
    <p:sldId id="283" r:id="rId21"/>
    <p:sldId id="282" r:id="rId22"/>
    <p:sldId id="284" r:id="rId23"/>
    <p:sldId id="285" r:id="rId24"/>
    <p:sldId id="290" r:id="rId25"/>
    <p:sldId id="291" r:id="rId26"/>
    <p:sldId id="295" r:id="rId27"/>
    <p:sldId id="292" r:id="rId28"/>
    <p:sldId id="293" r:id="rId29"/>
    <p:sldId id="296" r:id="rId30"/>
    <p:sldId id="286" r:id="rId31"/>
    <p:sldId id="287" r:id="rId32"/>
    <p:sldId id="304" r:id="rId33"/>
    <p:sldId id="298" r:id="rId34"/>
    <p:sldId id="301" r:id="rId35"/>
    <p:sldId id="306" r:id="rId36"/>
    <p:sldId id="297" r:id="rId37"/>
    <p:sldId id="300" r:id="rId38"/>
    <p:sldId id="259" r:id="rId39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6"/>
    <a:srgbClr val="9BB8D3"/>
    <a:srgbClr val="003865"/>
    <a:srgbClr val="009CDE"/>
    <a:srgbClr val="164469"/>
    <a:srgbClr val="BB16A3"/>
    <a:srgbClr val="671E75"/>
    <a:srgbClr val="7A9A01"/>
    <a:srgbClr val="007A33"/>
    <a:srgbClr val="A61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038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6/21/2019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6/21/2019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3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5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0038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9" name="Picture 8" descr="USPTO-logo-reverse-stacked-5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1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0038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3805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 smtClean="0"/>
              <a:t>Quote here Twenty Words or Less. Keep it Short and Memorable. Quote here Twenty Words or Less. Keep it Short.”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391428"/>
            <a:ext cx="4021100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4348634"/>
            <a:ext cx="7885827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1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62278"/>
            <a:ext cx="4021100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38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0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38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6" y="916906"/>
            <a:ext cx="3881188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520" y="975743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Thank</a:t>
            </a:r>
            <a:r>
              <a:rPr lang="en-US" sz="4400" b="1" baseline="0" dirty="0" smtClean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2103447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03520" y="2637699"/>
            <a:ext cx="2816225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303520" y="3462967"/>
            <a:ext cx="2816225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19" y="3828585"/>
            <a:ext cx="2816225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3520" y="4210157"/>
            <a:ext cx="28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345769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38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50" y="1852118"/>
            <a:ext cx="4021100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38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06" y="916906"/>
            <a:ext cx="388118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8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4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7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0" y="42389"/>
            <a:ext cx="9150889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7208"/>
            <a:ext cx="77724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248"/>
            <a:ext cx="70866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4"/>
          <a:stretch/>
        </p:blipFill>
        <p:spPr>
          <a:xfrm>
            <a:off x="-6196" y="6439"/>
            <a:ext cx="9150196" cy="5457066"/>
          </a:xfrm>
          <a:prstGeom prst="rect">
            <a:avLst/>
          </a:prstGeom>
        </p:spPr>
      </p:pic>
      <p:sp>
        <p:nvSpPr>
          <p:cNvPr id="11" name="Rectangle 9"/>
          <p:cNvSpPr/>
          <p:nvPr userDrawn="1"/>
        </p:nvSpPr>
        <p:spPr>
          <a:xfrm>
            <a:off x="-6196" y="4283558"/>
            <a:ext cx="9150195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27" y="4701650"/>
            <a:ext cx="1338876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85498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98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04558" y="452445"/>
            <a:ext cx="911259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065009" y="4131482"/>
            <a:ext cx="7681428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47424" y="834887"/>
            <a:ext cx="7999012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 dirty="0" smtClean="0"/>
              <a:t>Quote here Twenty Words or Less. Keep it Short and Memorable. Quote here Twenty Words or Less. Keep it Short.”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09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786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582"/>
            <a:ext cx="8229600" cy="34913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39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3200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6335"/>
            <a:ext cx="404018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3200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56335"/>
            <a:ext cx="4041775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32"/>
            <a:ext cx="82296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1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9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69" y="4896546"/>
            <a:ext cx="1322587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5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58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958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584"/>
            <a:ext cx="82296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-815" y="0"/>
            <a:ext cx="9144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4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pto.gov/trademarks-application-process/filing-online/initial-application-forms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pto.gov/learning-and-resources/ip-policy/public-information-about-practitioners/law-school-clinic-1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sites/default/files/documents/en-espanol-tm.pdf" TargetMode="External"/><Relationship Id="rId2" Type="http://schemas.openxmlformats.org/officeDocument/2006/relationships/hyperlink" Target="http://www.uspto.gov/trademarks-application-process/searching-trademarks/tess-tip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spto.gov/trademarks-getting-started/trademark-basic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trademarks/index.jsp" TargetMode="External"/><Relationship Id="rId2" Type="http://schemas.openxmlformats.org/officeDocument/2006/relationships/hyperlink" Target="http://www.uspto.gov/trademar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://www.uspto.gov/trademarks-getting-started/trademark-basics" TargetMode="External"/><Relationship Id="rId4" Type="http://schemas.openxmlformats.org/officeDocument/2006/relationships/hyperlink" Target="http://www.uspto.gov/sites/default/files/documents/en-espanol-tm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nnovationdevelopment@uspto.gov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learning-and-resources/support-centers/patent-and-trademark-resource-centers-ptrcs?MURL=ptrc" TargetMode="External"/><Relationship Id="rId2" Type="http://schemas.openxmlformats.org/officeDocument/2006/relationships/hyperlink" Target="http://tess2.uspto.gov/tmdb/tmep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TrademarkAssistanceCenter@uspto.gov" TargetMode="External"/><Relationship Id="rId2" Type="http://schemas.openxmlformats.org/officeDocument/2006/relationships/hyperlink" Target="mailto:TEAS@uspto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uspto.gov/trademar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err="1"/>
              <a:t>Una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razón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común</a:t>
            </a:r>
            <a:r>
              <a:rPr lang="en-US" altLang="en-US" sz="3600" dirty="0"/>
              <a:t> para </a:t>
            </a:r>
            <a:r>
              <a:rPr lang="en-US" altLang="en-US" sz="3600" dirty="0" err="1"/>
              <a:t>rechazar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una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marca</a:t>
            </a:r>
            <a:r>
              <a:rPr lang="en-US" altLang="en-US" sz="3600" dirty="0"/>
              <a:t>: </a:t>
            </a:r>
            <a:r>
              <a:rPr lang="en-US" altLang="en-US" sz="3600" dirty="0" err="1"/>
              <a:t>Probabilidad</a:t>
            </a:r>
            <a:r>
              <a:rPr lang="en-US" altLang="en-US" sz="3600" dirty="0"/>
              <a:t> de </a:t>
            </a:r>
            <a:r>
              <a:rPr lang="en-US" altLang="en-US" sz="3600" dirty="0" err="1"/>
              <a:t>confusión</a:t>
            </a:r>
            <a:endParaRPr lang="en-US" altLang="en-US" sz="36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09593" lvl="1" indent="-428608">
              <a:lnSpc>
                <a:spcPct val="120000"/>
              </a:lnSpc>
              <a:buFontTx/>
              <a:buAutoNum type="arabicPeriod"/>
            </a:pPr>
            <a:r>
              <a:rPr lang="en-US" altLang="en-US" sz="2200" b="1" dirty="0" err="1" smtClean="0">
                <a:latin typeface="+mn-lt"/>
                <a:cs typeface="Aharoni" panose="02010803020104030203" pitchFamily="2" charset="-79"/>
              </a:rPr>
              <a:t>Similitud</a:t>
            </a:r>
            <a:r>
              <a:rPr lang="en-US" altLang="en-US" sz="2200" b="1" dirty="0" smtClean="0">
                <a:latin typeface="+mn-lt"/>
                <a:cs typeface="Aharoni" panose="02010803020104030203" pitchFamily="2" charset="-79"/>
              </a:rPr>
              <a:t> de las </a:t>
            </a:r>
            <a:r>
              <a:rPr lang="en-US" altLang="en-US" sz="2200" b="1" dirty="0" err="1" smtClean="0">
                <a:latin typeface="+mn-lt"/>
                <a:cs typeface="Aharoni" panose="02010803020104030203" pitchFamily="2" charset="-79"/>
              </a:rPr>
              <a:t>marcas</a:t>
            </a:r>
            <a:r>
              <a:rPr lang="en-US" altLang="en-US" sz="2200" b="1" dirty="0" smtClean="0">
                <a:latin typeface="+mn-lt"/>
                <a:cs typeface="Aharoni" panose="02010803020104030203" pitchFamily="2" charset="-79"/>
              </a:rPr>
              <a:t> </a:t>
            </a:r>
            <a:r>
              <a:rPr lang="en-US" altLang="en-US" sz="2200" dirty="0" smtClean="0">
                <a:latin typeface="+mn-lt"/>
                <a:cs typeface="Aharoni" panose="02010803020104030203" pitchFamily="2" charset="-79"/>
              </a:rPr>
              <a:t>– </a:t>
            </a:r>
            <a:r>
              <a:rPr lang="en-US" altLang="en-US" sz="2200" dirty="0" err="1" smtClean="0">
                <a:latin typeface="+mn-lt"/>
                <a:cs typeface="Aharoni" panose="02010803020104030203" pitchFamily="2" charset="-79"/>
              </a:rPr>
              <a:t>Determina</a:t>
            </a:r>
            <a:r>
              <a:rPr lang="en-US" altLang="en-US" sz="2200" b="1" dirty="0" smtClean="0">
                <a:latin typeface="+mn-lt"/>
                <a:cs typeface="Aharoni" panose="02010803020104030203" pitchFamily="2" charset="-79"/>
              </a:rPr>
              <a:t> </a:t>
            </a:r>
            <a:r>
              <a:rPr lang="en-US" altLang="en-US" sz="2200" dirty="0" err="1" smtClean="0">
                <a:latin typeface="+mn-lt"/>
                <a:cs typeface="Aharoni" panose="02010803020104030203" pitchFamily="2" charset="-79"/>
              </a:rPr>
              <a:t>si</a:t>
            </a:r>
            <a:r>
              <a:rPr lang="en-US" altLang="en-US" sz="2200" dirty="0" smtClean="0">
                <a:latin typeface="+mn-lt"/>
                <a:cs typeface="Aharoni" panose="02010803020104030203" pitchFamily="2" charset="-79"/>
              </a:rPr>
              <a:t> las</a:t>
            </a:r>
            <a:br>
              <a:rPr lang="en-US" altLang="en-US" sz="2200" dirty="0" smtClean="0">
                <a:latin typeface="+mn-lt"/>
                <a:cs typeface="Aharoni" panose="02010803020104030203" pitchFamily="2" charset="-79"/>
              </a:rPr>
            </a:br>
            <a:r>
              <a:rPr lang="en-US" altLang="en-US" sz="2200" dirty="0" smtClean="0">
                <a:latin typeface="+mn-lt"/>
                <a:cs typeface="Aharoni" panose="02010803020104030203" pitchFamily="2" charset="-79"/>
              </a:rPr>
              <a:t> </a:t>
            </a:r>
            <a:r>
              <a:rPr lang="en-US" altLang="en-US" sz="2200" dirty="0" err="1" smtClean="0">
                <a:latin typeface="+mn-lt"/>
                <a:cs typeface="Aharoni" panose="02010803020104030203" pitchFamily="2" charset="-79"/>
              </a:rPr>
              <a:t>marcas</a:t>
            </a:r>
            <a:r>
              <a:rPr lang="en-US" altLang="en-US" sz="2200" dirty="0" smtClean="0">
                <a:latin typeface="+mn-lt"/>
                <a:cs typeface="Aharoni" panose="02010803020104030203" pitchFamily="2" charset="-79"/>
              </a:rPr>
              <a:t> son </a:t>
            </a:r>
            <a:r>
              <a:rPr lang="en-US" altLang="en-US" sz="2200" dirty="0" err="1" smtClean="0">
                <a:latin typeface="+mn-lt"/>
              </a:rPr>
              <a:t>similares</a:t>
            </a:r>
            <a:r>
              <a:rPr lang="en-US" altLang="en-US" sz="2200" dirty="0" smtClean="0">
                <a:latin typeface="+mn-lt"/>
              </a:rPr>
              <a:t> </a:t>
            </a:r>
            <a:r>
              <a:rPr lang="en-US" altLang="en-US" sz="2200" dirty="0" err="1" smtClean="0">
                <a:latin typeface="+mn-lt"/>
              </a:rPr>
              <a:t>en</a:t>
            </a:r>
            <a:r>
              <a:rPr lang="en-US" altLang="en-US" sz="2200" dirty="0" smtClean="0">
                <a:latin typeface="+mn-lt"/>
              </a:rPr>
              <a:t>: </a:t>
            </a:r>
          </a:p>
          <a:p>
            <a:pPr marL="1381070" lvl="3" indent="-285739">
              <a:lnSpc>
                <a:spcPct val="120000"/>
              </a:lnSpc>
              <a:buFontTx/>
              <a:buChar char="-"/>
            </a:pPr>
            <a:r>
              <a:rPr lang="en-US" altLang="en-US" sz="1900" b="1" dirty="0" err="1" smtClean="0">
                <a:latin typeface="+mn-lt"/>
              </a:rPr>
              <a:t>Apariencia</a:t>
            </a:r>
            <a:endParaRPr lang="en-US" altLang="en-US" sz="1900" b="1" dirty="0" smtClean="0">
              <a:latin typeface="+mn-lt"/>
            </a:endParaRPr>
          </a:p>
          <a:p>
            <a:pPr marL="1381070" lvl="3" indent="-285739">
              <a:lnSpc>
                <a:spcPct val="120000"/>
              </a:lnSpc>
              <a:buFontTx/>
              <a:buChar char="-"/>
            </a:pPr>
            <a:r>
              <a:rPr lang="en-US" altLang="en-US" sz="1900" b="1" dirty="0" err="1" smtClean="0">
                <a:latin typeface="+mn-lt"/>
              </a:rPr>
              <a:t>Sonido</a:t>
            </a:r>
            <a:endParaRPr lang="en-US" altLang="en-US" sz="1900" b="1" dirty="0" smtClean="0">
              <a:latin typeface="+mn-lt"/>
            </a:endParaRPr>
          </a:p>
          <a:p>
            <a:pPr marL="1381070" lvl="3" indent="-285739">
              <a:lnSpc>
                <a:spcPct val="120000"/>
              </a:lnSpc>
              <a:buFontTx/>
              <a:buChar char="-"/>
            </a:pPr>
            <a:r>
              <a:rPr lang="en-US" altLang="en-US" sz="1900" b="1" dirty="0" err="1" smtClean="0">
                <a:latin typeface="+mn-lt"/>
              </a:rPr>
              <a:t>Signficado</a:t>
            </a:r>
            <a:r>
              <a:rPr lang="en-US" altLang="en-US" sz="1900" dirty="0" smtClean="0">
                <a:latin typeface="+mn-lt"/>
              </a:rPr>
              <a:t>, </a:t>
            </a:r>
          </a:p>
          <a:p>
            <a:pPr marL="1381070" lvl="3" indent="-285739">
              <a:lnSpc>
                <a:spcPct val="120000"/>
              </a:lnSpc>
              <a:buFontTx/>
              <a:buChar char="-"/>
            </a:pPr>
            <a:r>
              <a:rPr lang="en-US" altLang="en-US" sz="1900" b="1" dirty="0" err="1" smtClean="0">
                <a:latin typeface="+mn-lt"/>
              </a:rPr>
              <a:t>Impresión</a:t>
            </a:r>
            <a:r>
              <a:rPr lang="en-US" altLang="en-US" sz="1900" b="1" dirty="0" smtClean="0">
                <a:latin typeface="+mn-lt"/>
              </a:rPr>
              <a:t> commercial</a:t>
            </a:r>
          </a:p>
          <a:p>
            <a:pPr marL="1381070" lvl="3" indent="-285739">
              <a:buFontTx/>
              <a:buChar char="-"/>
            </a:pPr>
            <a:endParaRPr lang="en-US" altLang="en-US" sz="1800" b="1" dirty="0" smtClean="0">
              <a:latin typeface="+mn-lt"/>
            </a:endParaRPr>
          </a:p>
          <a:p>
            <a:pPr marL="0" indent="0">
              <a:buNone/>
            </a:pPr>
            <a:r>
              <a:rPr lang="en-US" altLang="en-US" dirty="0" smtClean="0">
                <a:latin typeface="+mn-lt"/>
              </a:rPr>
              <a:t> 	</a:t>
            </a:r>
            <a:r>
              <a:rPr lang="en-US" altLang="en-US" sz="2200" b="1" dirty="0" smtClean="0">
                <a:latin typeface="+mn-lt"/>
              </a:rPr>
              <a:t>2. 	</a:t>
            </a:r>
            <a:r>
              <a:rPr lang="en-US" altLang="en-US" sz="2200" b="1" dirty="0" err="1" smtClean="0">
                <a:latin typeface="+mn-lt"/>
                <a:cs typeface="Aharoni" panose="02010803020104030203" pitchFamily="2" charset="-79"/>
              </a:rPr>
              <a:t>Relación</a:t>
            </a:r>
            <a:r>
              <a:rPr lang="en-US" altLang="en-US" sz="2200" b="1" dirty="0" smtClean="0">
                <a:latin typeface="+mn-lt"/>
                <a:cs typeface="Aharoni" panose="02010803020104030203" pitchFamily="2" charset="-79"/>
              </a:rPr>
              <a:t> entre </a:t>
            </a:r>
            <a:r>
              <a:rPr lang="en-US" altLang="en-US" sz="2200" b="1" dirty="0" err="1" smtClean="0">
                <a:latin typeface="+mn-lt"/>
                <a:cs typeface="Aharoni" panose="02010803020104030203" pitchFamily="2" charset="-79"/>
              </a:rPr>
              <a:t>los</a:t>
            </a:r>
            <a:r>
              <a:rPr lang="en-US" altLang="en-US" sz="2200" b="1" dirty="0" smtClean="0">
                <a:latin typeface="+mn-lt"/>
                <a:cs typeface="Aharoni" panose="02010803020104030203" pitchFamily="2" charset="-79"/>
              </a:rPr>
              <a:t> </a:t>
            </a:r>
            <a:r>
              <a:rPr lang="en-US" altLang="en-US" sz="2200" b="1" dirty="0" err="1" smtClean="0">
                <a:latin typeface="+mn-lt"/>
                <a:cs typeface="Aharoni" panose="02010803020104030203" pitchFamily="2" charset="-79"/>
              </a:rPr>
              <a:t>productos</a:t>
            </a:r>
            <a:r>
              <a:rPr lang="en-US" altLang="en-US" sz="2200" b="1" dirty="0" smtClean="0">
                <a:latin typeface="+mn-lt"/>
                <a:cs typeface="Aharoni" panose="02010803020104030203" pitchFamily="2" charset="-79"/>
              </a:rPr>
              <a:t> o / y </a:t>
            </a:r>
            <a:r>
              <a:rPr lang="en-US" altLang="en-US" sz="2200" b="1" dirty="0" err="1" smtClean="0">
                <a:latin typeface="+mn-lt"/>
                <a:cs typeface="Aharoni" panose="02010803020104030203" pitchFamily="2" charset="-79"/>
              </a:rPr>
              <a:t>servicios</a:t>
            </a:r>
            <a:r>
              <a:rPr lang="en-US" altLang="en-US" sz="2200" b="1" dirty="0" smtClean="0">
                <a:latin typeface="+mn-lt"/>
                <a:cs typeface="Aharoni" panose="02010803020104030203" pitchFamily="2" charset="-79"/>
              </a:rPr>
              <a:t> – </a:t>
            </a:r>
            <a:r>
              <a:rPr lang="en-US" altLang="en-US" sz="22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Determina</a:t>
            </a:r>
            <a:r>
              <a:rPr lang="en-US" altLang="en-US" sz="22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2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si</a:t>
            </a:r>
            <a:r>
              <a:rPr lang="en-US" altLang="en-US" sz="22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			</a:t>
            </a:r>
            <a:r>
              <a:rPr lang="en-US" altLang="en-US" sz="22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los</a:t>
            </a:r>
            <a:r>
              <a:rPr lang="en-US" altLang="en-US" sz="22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	</a:t>
            </a:r>
            <a:r>
              <a:rPr lang="en-US" altLang="en-US" sz="22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productos</a:t>
            </a:r>
            <a:r>
              <a:rPr lang="en-US" altLang="en-US" sz="22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o / y </a:t>
            </a:r>
            <a:r>
              <a:rPr lang="en-US" altLang="en-US" sz="22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altLang="en-US" sz="22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son </a:t>
            </a:r>
            <a:r>
              <a:rPr lang="en-US" altLang="en-US" sz="22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relacionados</a:t>
            </a:r>
            <a:r>
              <a:rPr lang="en-US" altLang="en-US" sz="22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en-US" sz="22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modo</a:t>
            </a:r>
            <a:r>
              <a:rPr lang="en-US" altLang="en-US" sz="22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que 			</a:t>
            </a:r>
            <a:r>
              <a:rPr lang="en-US" altLang="en-US" sz="22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generen</a:t>
            </a:r>
            <a:r>
              <a:rPr lang="en-US" altLang="en-US" sz="22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2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confusión</a:t>
            </a:r>
            <a:endParaRPr lang="en-US" altLang="en-US" sz="2200" dirty="0" smtClean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en-US" sz="2000" b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438" name="Picture 1" descr="Imagen de una manzana y de una naranja encima den un pequeño balancí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78" y="2310332"/>
            <a:ext cx="2581321" cy="193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78022"/>
            <a:ext cx="8229600" cy="1034568"/>
          </a:xfrm>
        </p:spPr>
        <p:txBody>
          <a:bodyPr>
            <a:noAutofit/>
          </a:bodyPr>
          <a:lstStyle/>
          <a:p>
            <a:r>
              <a:rPr lang="en-US" altLang="en-US" sz="3600" dirty="0" err="1" smtClean="0">
                <a:latin typeface="+mn-lt"/>
              </a:rPr>
              <a:t>Probabilidad</a:t>
            </a:r>
            <a:r>
              <a:rPr lang="en-US" altLang="en-US" sz="3600" dirty="0" smtClean="0">
                <a:latin typeface="+mn-lt"/>
              </a:rPr>
              <a:t> de </a:t>
            </a:r>
            <a:r>
              <a:rPr lang="en-US" altLang="en-US" sz="3600" dirty="0" err="1" smtClean="0">
                <a:latin typeface="+mn-lt"/>
              </a:rPr>
              <a:t>confusión</a:t>
            </a:r>
            <a:r>
              <a:rPr lang="en-US" altLang="en-US" sz="3600" dirty="0" smtClean="0">
                <a:latin typeface="+mn-lt"/>
              </a:rPr>
              <a:t>: </a:t>
            </a:r>
            <a:r>
              <a:rPr lang="en-US" altLang="en-US" sz="3600" dirty="0" err="1" smtClean="0">
                <a:latin typeface="+mn-lt"/>
              </a:rPr>
              <a:t>Ejemplos</a:t>
            </a:r>
            <a:r>
              <a:rPr lang="en-US" altLang="en-US" sz="3600" dirty="0" smtClean="0">
                <a:latin typeface="+mn-lt"/>
              </a:rPr>
              <a:t> de la </a:t>
            </a:r>
            <a:r>
              <a:rPr lang="en-US" altLang="en-US" sz="3600" dirty="0" err="1" smtClean="0">
                <a:latin typeface="+mn-lt"/>
              </a:rPr>
              <a:t>s</a:t>
            </a:r>
            <a:r>
              <a:rPr lang="en-US" altLang="en-US" sz="36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imilitud</a:t>
            </a:r>
            <a:r>
              <a:rPr lang="en-US" altLang="en-US" sz="3600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de las </a:t>
            </a:r>
            <a:r>
              <a:rPr lang="en-US" altLang="en-US" sz="3600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marcas</a:t>
            </a:r>
            <a:endParaRPr lang="en-US" altLang="en-US" sz="3600" dirty="0">
              <a:latin typeface="+mn-lt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5789"/>
            <a:ext cx="8229600" cy="334798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 b="1" smtClean="0">
                <a:cs typeface="Aharoni" panose="02010803020104030203" pitchFamily="2" charset="-79"/>
              </a:rPr>
              <a:t>	 </a:t>
            </a:r>
          </a:p>
          <a:p>
            <a:pPr marL="0" indent="0">
              <a:buNone/>
              <a:defRPr/>
            </a:pPr>
            <a:r>
              <a:rPr lang="en-US" altLang="en-US" sz="2000" b="1" smtClean="0">
                <a:cs typeface="Aharoni" panose="02010803020104030203" pitchFamily="2" charset="-79"/>
              </a:rPr>
              <a:t>	</a:t>
            </a:r>
            <a:endParaRPr lang="en-US" altLang="en-US" sz="1500" smtClean="0"/>
          </a:p>
          <a:p>
            <a:pPr marL="0" indent="0">
              <a:buNone/>
              <a:defRPr/>
            </a:pPr>
            <a:endParaRPr lang="en-US" altLang="en-US" sz="1500" smtClean="0"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endParaRPr lang="en-US" altLang="en-US" sz="1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34188"/>
            <a:ext cx="8229600" cy="3541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sz="2500" b="1" dirty="0" err="1" smtClean="0">
                <a:latin typeface="+mn-lt"/>
                <a:cs typeface="Aharoni" panose="02010803020104030203" pitchFamily="2" charset="-79"/>
              </a:rPr>
              <a:t>Ejemplos</a:t>
            </a:r>
            <a:r>
              <a:rPr lang="en-US" altLang="en-US" sz="2500" b="1" dirty="0" smtClean="0">
                <a:latin typeface="+mn-lt"/>
                <a:cs typeface="Aharoni" panose="02010803020104030203" pitchFamily="2" charset="-79"/>
              </a:rPr>
              <a:t>:</a:t>
            </a:r>
          </a:p>
          <a:p>
            <a:pPr marL="0" indent="0">
              <a:buFont typeface="Arial"/>
              <a:buNone/>
              <a:defRPr/>
            </a:pPr>
            <a:r>
              <a:rPr lang="en-US" altLang="en-US" sz="1500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500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500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Su </a:t>
            </a:r>
            <a:r>
              <a:rPr lang="en-US" altLang="en-US" sz="1500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marca</a:t>
            </a:r>
            <a:r>
              <a:rPr lang="en-US" altLang="en-US" sz="1500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					</a:t>
            </a:r>
            <a:r>
              <a:rPr lang="en-US" altLang="en-US" sz="1500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Marca</a:t>
            </a:r>
            <a:r>
              <a:rPr lang="en-US" altLang="en-US" sz="1500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en </a:t>
            </a:r>
            <a:r>
              <a:rPr lang="en-US" altLang="en-US" sz="1500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conflicto</a:t>
            </a:r>
            <a:r>
              <a:rPr lang="en-US" altLang="en-US" sz="1500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  		 	</a:t>
            </a:r>
            <a:r>
              <a:rPr lang="en-US" altLang="en-US" sz="1500" b="1" dirty="0" err="1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Razón</a:t>
            </a:r>
            <a:r>
              <a:rPr lang="en-US" altLang="en-US" sz="1500" b="1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buFont typeface="Arial"/>
              <a:buNone/>
              <a:defRPr/>
            </a:pPr>
            <a:r>
              <a:rPr lang="en-US" altLang="en-US" sz="2000" dirty="0" smtClean="0">
                <a:latin typeface="+mn-lt"/>
                <a:cs typeface="Aharoni" panose="02010803020104030203" pitchFamily="2" charset="-79"/>
              </a:rPr>
              <a:t>T. Markey 				Tee </a:t>
            </a:r>
            <a:r>
              <a:rPr lang="en-US" altLang="en-US" sz="2000" dirty="0" err="1" smtClean="0">
                <a:latin typeface="+mn-lt"/>
                <a:cs typeface="Aharoni" panose="02010803020104030203" pitchFamily="2" charset="-79"/>
              </a:rPr>
              <a:t>Marqee</a:t>
            </a:r>
            <a:r>
              <a:rPr lang="en-US" altLang="en-US" sz="2000" dirty="0" smtClean="0">
                <a:latin typeface="+mn-lt"/>
                <a:cs typeface="Aharoni" panose="02010803020104030203" pitchFamily="2" charset="-79"/>
              </a:rPr>
              <a:t> 			</a:t>
            </a:r>
            <a:r>
              <a:rPr lang="en-US" altLang="en-US" sz="2000" dirty="0" err="1" smtClean="0">
                <a:latin typeface="+mn-lt"/>
                <a:cs typeface="Aharoni" panose="02010803020104030203" pitchFamily="2" charset="-79"/>
              </a:rPr>
              <a:t>sonido</a:t>
            </a:r>
            <a:endParaRPr lang="en-US" altLang="en-US" sz="2000" dirty="0" smtClean="0">
              <a:latin typeface="+mn-lt"/>
              <a:cs typeface="Aharoni" panose="02010803020104030203" pitchFamily="2" charset="-79"/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en-US" sz="2000" dirty="0" smtClean="0">
                <a:latin typeface="+mn-lt"/>
                <a:cs typeface="Aharoni" panose="02010803020104030203" pitchFamily="2" charset="-79"/>
              </a:rPr>
              <a:t>LOBO 					WOLF 					</a:t>
            </a:r>
            <a:r>
              <a:rPr lang="en-US" altLang="en-US" sz="2000" dirty="0" err="1" smtClean="0">
                <a:latin typeface="+mn-lt"/>
                <a:cs typeface="Aharoni" panose="02010803020104030203" pitchFamily="2" charset="-79"/>
              </a:rPr>
              <a:t>definición</a:t>
            </a:r>
            <a:endParaRPr lang="en-US" altLang="en-US" sz="2000" dirty="0" smtClean="0">
              <a:latin typeface="+mn-lt"/>
              <a:cs typeface="Aharoni" panose="02010803020104030203" pitchFamily="2" charset="-79"/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en-US" sz="2000" dirty="0" smtClean="0">
                <a:latin typeface="+mn-lt"/>
                <a:cs typeface="Aharoni" panose="02010803020104030203" pitchFamily="2" charset="-79"/>
              </a:rPr>
              <a:t>MUJER DE CIUDAD		CHICA DE CIUDAD		</a:t>
            </a:r>
            <a:r>
              <a:rPr lang="en-US" altLang="en-US" sz="2000" dirty="0" err="1" smtClean="0">
                <a:latin typeface="+mn-lt"/>
                <a:cs typeface="Aharoni" panose="02010803020104030203" pitchFamily="2" charset="-79"/>
              </a:rPr>
              <a:t>impresión</a:t>
            </a:r>
            <a:r>
              <a:rPr lang="en-US" altLang="en-US" sz="2000" dirty="0" smtClean="0">
                <a:latin typeface="+mn-lt"/>
                <a:cs typeface="Aharoni" panose="02010803020104030203" pitchFamily="2" charset="-79"/>
              </a:rPr>
              <a:t> </a:t>
            </a:r>
            <a:r>
              <a:rPr lang="en-US" altLang="en-US" sz="2000" dirty="0" err="1" smtClean="0">
                <a:latin typeface="+mn-lt"/>
                <a:cs typeface="Aharoni" panose="02010803020104030203" pitchFamily="2" charset="-79"/>
              </a:rPr>
              <a:t>comercial</a:t>
            </a:r>
            <a:endParaRPr lang="en-US" altLang="en-US" sz="2000" dirty="0" smtClean="0">
              <a:latin typeface="+mn-lt"/>
              <a:cs typeface="Aharoni" panose="02010803020104030203" pitchFamily="2" charset="-79"/>
            </a:endParaRPr>
          </a:p>
          <a:p>
            <a:pPr marL="0" indent="0">
              <a:buFont typeface="Arial"/>
              <a:buNone/>
              <a:defRPr/>
            </a:pPr>
            <a:endParaRPr lang="en-US" altLang="en-US" sz="1500" dirty="0" smtClean="0"/>
          </a:p>
          <a:p>
            <a:pPr marL="0" indent="0">
              <a:buFont typeface="Arial"/>
              <a:buNone/>
              <a:defRPr/>
            </a:pPr>
            <a:endParaRPr lang="en-US" altLang="en-US" sz="1500" dirty="0" smtClean="0"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ea typeface="Segoe UI" panose="020B0502040204020203" pitchFamily="34" charset="0"/>
                <a:cs typeface="Segoe UI" panose="020B0502040204020203" pitchFamily="34" charset="0"/>
              </a:rPr>
              <a:t>- Las </a:t>
            </a:r>
            <a:r>
              <a:rPr lang="en-US" altLang="en-US" sz="2400" dirty="0" err="1">
                <a:ea typeface="Segoe UI" panose="020B0502040204020203" pitchFamily="34" charset="0"/>
                <a:cs typeface="Segoe UI" panose="020B0502040204020203" pitchFamily="34" charset="0"/>
              </a:rPr>
              <a:t>marcas</a:t>
            </a:r>
            <a:r>
              <a:rPr lang="en-US" altLang="en-US" sz="2400" dirty="0">
                <a:ea typeface="Segoe UI" panose="020B0502040204020203" pitchFamily="34" charset="0"/>
                <a:cs typeface="Segoe UI" panose="020B0502040204020203" pitchFamily="34" charset="0"/>
              </a:rPr>
              <a:t> no </a:t>
            </a:r>
            <a:r>
              <a:rPr lang="en-US" altLang="en-US" sz="2400" dirty="0" err="1">
                <a:ea typeface="Segoe UI" panose="020B0502040204020203" pitchFamily="34" charset="0"/>
                <a:cs typeface="Segoe UI" panose="020B0502040204020203" pitchFamily="34" charset="0"/>
              </a:rPr>
              <a:t>tienen</a:t>
            </a:r>
            <a:r>
              <a:rPr lang="en-US" altLang="en-US" sz="2400" dirty="0">
                <a:ea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altLang="en-US" sz="2400" dirty="0" err="1"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en-US" altLang="en-US" sz="2400" dirty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idénticas</a:t>
            </a:r>
            <a:r>
              <a:rPr lang="en-US" altLang="en-US" sz="2400" dirty="0" smtClean="0"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2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altLang="en-US" sz="15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Probabilidad</a:t>
            </a:r>
            <a:r>
              <a:rPr lang="en-US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en-US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confusión</a:t>
            </a:r>
            <a:r>
              <a:rPr lang="en-US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Ejemplos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productos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que son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relacionados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037"/>
            <a:ext cx="8229600" cy="3491345"/>
          </a:xfrm>
        </p:spPr>
        <p:txBody>
          <a:bodyPr>
            <a:normAutofit/>
          </a:bodyPr>
          <a:lstStyle/>
          <a:p>
            <a:pPr marL="400050" lvl="1" indent="0">
              <a:buNone/>
              <a:defRPr/>
            </a:pPr>
            <a:r>
              <a:rPr lang="en-US" altLang="en-US" sz="24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Ejemplos</a:t>
            </a:r>
            <a:r>
              <a:rPr lang="en-US" alt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400050" lvl="1" indent="0">
              <a:buNone/>
              <a:defRPr/>
            </a:pPr>
            <a:r>
              <a:rPr lang="en-US" altLang="en-US" sz="1600" b="1" u="sng" dirty="0" smtClean="0">
                <a:cs typeface="Aharoni" panose="02010803020104030203" pitchFamily="2" charset="-79"/>
              </a:rPr>
              <a:t/>
            </a:r>
            <a:br>
              <a:rPr lang="en-US" altLang="en-US" sz="1600" b="1" u="sng" dirty="0" smtClean="0">
                <a:cs typeface="Aharoni" panose="02010803020104030203" pitchFamily="2" charset="-79"/>
              </a:rPr>
            </a:br>
            <a:r>
              <a:rPr lang="en-US" altLang="en-US" sz="1600" b="1" dirty="0" smtClean="0">
                <a:cs typeface="Aharoni" panose="02010803020104030203" pitchFamily="2" charset="-79"/>
              </a:rPr>
              <a:t>        </a:t>
            </a:r>
            <a:r>
              <a:rPr lang="en-US" altLang="en-US" sz="22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Sus</a:t>
            </a:r>
            <a:r>
              <a:rPr lang="en-US" alt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2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Productos</a:t>
            </a:r>
            <a:r>
              <a:rPr lang="en-US" altLang="en-US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2200" dirty="0"/>
              <a:t>		</a:t>
            </a:r>
            <a:r>
              <a:rPr lang="en-US" altLang="en-US" sz="2200" dirty="0" smtClean="0"/>
              <a:t>		</a:t>
            </a:r>
            <a:r>
              <a:rPr lang="en-US" altLang="en-US" sz="22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Productos</a:t>
            </a:r>
            <a:r>
              <a:rPr lang="en-US" alt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2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Relacionados</a:t>
            </a:r>
            <a:endParaRPr lang="en-US" altLang="en-US" sz="2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00050" lvl="1" indent="0">
              <a:buNone/>
              <a:defRPr/>
            </a:pPr>
            <a:r>
              <a:rPr lang="en-US" alt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en-US" altLang="en-US" sz="1800" dirty="0" err="1" smtClean="0"/>
              <a:t>Camisetas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&amp; </a:t>
            </a:r>
            <a:r>
              <a:rPr lang="en-US" altLang="en-US" sz="1800" dirty="0" err="1"/>
              <a:t>pantalones</a:t>
            </a:r>
            <a:r>
              <a:rPr lang="en-US" altLang="en-US" sz="1800" dirty="0"/>
              <a:t> 	</a:t>
            </a:r>
            <a:r>
              <a:rPr lang="en-US" altLang="en-US" sz="1800" dirty="0" smtClean="0"/>
              <a:t>	       Sombreros</a:t>
            </a:r>
            <a:endParaRPr lang="en-US" altLang="en-US" sz="1800" dirty="0"/>
          </a:p>
          <a:p>
            <a:pPr marL="400050" lvl="1" indent="0">
              <a:buNone/>
              <a:defRPr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      </a:t>
            </a:r>
            <a:r>
              <a:rPr lang="en-US" altLang="en-US" sz="1800" dirty="0" err="1" smtClean="0"/>
              <a:t>Camisetas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y </a:t>
            </a:r>
            <a:r>
              <a:rPr lang="en-US" altLang="en-US" sz="1800" dirty="0" err="1"/>
              <a:t>pantalones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                      </a:t>
            </a:r>
            <a:r>
              <a:rPr lang="en-US" altLang="en-US" sz="1800" dirty="0" err="1" smtClean="0"/>
              <a:t>Servicios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de </a:t>
            </a:r>
            <a:r>
              <a:rPr lang="en-US" altLang="en-US" sz="1800" dirty="0" err="1"/>
              <a:t>tienda</a:t>
            </a:r>
            <a:r>
              <a:rPr lang="en-US" altLang="en-US" sz="1800" dirty="0"/>
              <a:t> para </a:t>
            </a:r>
            <a:r>
              <a:rPr lang="en-US" altLang="en-US" sz="1800" dirty="0" err="1"/>
              <a:t>ropa</a:t>
            </a:r>
            <a:endParaRPr lang="en-US" altLang="en-US" sz="1800" dirty="0"/>
          </a:p>
          <a:p>
            <a:pPr marL="914400" lvl="2" indent="0">
              <a:buNone/>
              <a:defRPr/>
            </a:pPr>
            <a:endParaRPr lang="en-US" altLang="en-US" sz="1800" dirty="0"/>
          </a:p>
          <a:p>
            <a:pPr marL="914400" lvl="2" indent="0">
              <a:buNone/>
              <a:defRPr/>
            </a:pPr>
            <a:r>
              <a:rPr lang="en-US" altLang="en-US" sz="2200" b="1" dirty="0" err="1" smtClean="0">
                <a:latin typeface="+mn-lt"/>
              </a:rPr>
              <a:t>Sus</a:t>
            </a:r>
            <a:r>
              <a:rPr lang="en-US" altLang="en-US" sz="2200" b="1" dirty="0" smtClean="0">
                <a:latin typeface="+mn-lt"/>
              </a:rPr>
              <a:t> </a:t>
            </a:r>
            <a:r>
              <a:rPr lang="en-US" altLang="en-US" sz="2200" b="1" dirty="0" err="1">
                <a:latin typeface="+mn-lt"/>
              </a:rPr>
              <a:t>Servicios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+mn-lt"/>
              </a:rPr>
              <a:t>		</a:t>
            </a:r>
            <a:r>
              <a:rPr lang="en-US" altLang="en-US" sz="2200" dirty="0">
                <a:solidFill>
                  <a:srgbClr val="FF0000"/>
                </a:solidFill>
              </a:rPr>
              <a:t>	</a:t>
            </a:r>
            <a:r>
              <a:rPr lang="en-US" altLang="en-US" sz="2200" dirty="0" smtClean="0">
                <a:solidFill>
                  <a:srgbClr val="0070C0"/>
                </a:solidFill>
              </a:rPr>
              <a:t>	      </a:t>
            </a:r>
            <a:r>
              <a:rPr lang="en-US" altLang="en-US" sz="22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alt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2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Relacionados</a:t>
            </a:r>
            <a:endParaRPr lang="en-US" altLang="en-US" sz="2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2" indent="0">
              <a:buNone/>
              <a:defRPr/>
            </a:pPr>
            <a:r>
              <a:rPr lang="en-US" sz="1800" dirty="0" smtClean="0"/>
              <a:t>  </a:t>
            </a:r>
            <a:r>
              <a:rPr lang="en-US" sz="1800" dirty="0" err="1" smtClean="0"/>
              <a:t>Servicios</a:t>
            </a:r>
            <a:r>
              <a:rPr lang="en-US" sz="1800" dirty="0" smtClean="0"/>
              <a:t> </a:t>
            </a:r>
            <a:r>
              <a:rPr lang="en-US" sz="1800" dirty="0"/>
              <a:t>de </a:t>
            </a:r>
            <a:r>
              <a:rPr lang="en-US" sz="1800" dirty="0" err="1"/>
              <a:t>hipotecas</a:t>
            </a:r>
            <a:r>
              <a:rPr lang="en-US" sz="1800" dirty="0"/>
              <a:t>		</a:t>
            </a:r>
            <a:r>
              <a:rPr lang="en-US" sz="1800" dirty="0" smtClean="0"/>
              <a:t>	        </a:t>
            </a:r>
            <a:r>
              <a:rPr lang="en-US" sz="1800" dirty="0" err="1" smtClean="0"/>
              <a:t>Servicios</a:t>
            </a:r>
            <a:r>
              <a:rPr lang="en-US" sz="1800" dirty="0" smtClean="0"/>
              <a:t> </a:t>
            </a:r>
            <a:r>
              <a:rPr lang="en-US" sz="1800" dirty="0" err="1" smtClean="0"/>
              <a:t>bancarios</a:t>
            </a:r>
            <a:endParaRPr lang="en-US" sz="1800" dirty="0"/>
          </a:p>
          <a:p>
            <a:pPr marL="0" indent="0">
              <a:buNone/>
              <a:defRPr/>
            </a:pPr>
            <a:endParaRPr lang="en-US" sz="1667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78021"/>
            <a:ext cx="8229600" cy="990425"/>
          </a:xfrm>
        </p:spPr>
        <p:txBody>
          <a:bodyPr>
            <a:noAutofit/>
          </a:bodyPr>
          <a:lstStyle/>
          <a:p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Otra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razón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rechazar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una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marca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 La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esfuerza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marca</a:t>
            </a:r>
            <a:endParaRPr lang="en-US" altLang="en-US" sz="3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453"/>
            <a:ext cx="8056179" cy="38407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	</a:t>
            </a:r>
          </a:p>
          <a:p>
            <a:pPr marL="0" indent="0">
              <a:buNone/>
              <a:defRPr/>
            </a:pPr>
            <a:r>
              <a:rPr lang="en-US" sz="62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pPr marL="0" indent="0">
              <a:buNone/>
              <a:defRPr/>
            </a:pPr>
            <a:endParaRPr lang="en-US" sz="62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endParaRPr lang="en-US" sz="62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r>
              <a:rPr lang="en-US" sz="6200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    </a:t>
            </a:r>
            <a:r>
              <a:rPr lang="en-US" sz="7200" b="1" dirty="0" err="1" smtClean="0">
                <a:solidFill>
                  <a:srgbClr val="003865"/>
                </a:solidFill>
                <a:latin typeface="+mn-lt"/>
                <a:cs typeface="Aharoni" panose="02010803020104030203" pitchFamily="2" charset="-79"/>
              </a:rPr>
              <a:t>Marcas</a:t>
            </a:r>
            <a:r>
              <a:rPr lang="en-US" sz="7200" b="1" dirty="0" smtClean="0">
                <a:solidFill>
                  <a:srgbClr val="003865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sz="7200" b="1" dirty="0" err="1" smtClean="0">
                <a:solidFill>
                  <a:srgbClr val="003865"/>
                </a:solidFill>
                <a:latin typeface="+mn-lt"/>
                <a:cs typeface="Aharoni" panose="02010803020104030203" pitchFamily="2" charset="-79"/>
              </a:rPr>
              <a:t>fuertes</a:t>
            </a:r>
            <a:r>
              <a:rPr lang="en-US" sz="7200" b="1" dirty="0" smtClean="0">
                <a:solidFill>
                  <a:srgbClr val="003865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+mn-lt"/>
                <a:cs typeface="Aharoni" panose="02010803020104030203" pitchFamily="2" charset="-79"/>
              </a:rPr>
              <a:t>	</a:t>
            </a:r>
            <a:r>
              <a:rPr lang="en-US" dirty="0" smtClean="0">
                <a:solidFill>
                  <a:srgbClr val="0000CC"/>
                </a:solidFill>
                <a:latin typeface="+mn-lt"/>
                <a:cs typeface="Aharoni" panose="02010803020104030203" pitchFamily="2" charset="-79"/>
              </a:rPr>
              <a:t>						</a:t>
            </a:r>
            <a:r>
              <a:rPr lang="en-US" sz="7200" b="1" dirty="0" err="1" smtClean="0">
                <a:solidFill>
                  <a:srgbClr val="009CDE"/>
                </a:solidFill>
                <a:latin typeface="+mn-lt"/>
                <a:cs typeface="Aharoni" panose="02010803020104030203" pitchFamily="2" charset="-79"/>
              </a:rPr>
              <a:t>Marcas</a:t>
            </a:r>
            <a:r>
              <a:rPr lang="en-US" sz="7200" b="1" dirty="0" smtClean="0">
                <a:solidFill>
                  <a:srgbClr val="009CDE"/>
                </a:solidFill>
                <a:latin typeface="+mn-lt"/>
                <a:cs typeface="Aharoni" panose="02010803020104030203" pitchFamily="2" charset="-79"/>
              </a:rPr>
              <a:t> </a:t>
            </a:r>
            <a:r>
              <a:rPr lang="en-US" sz="7200" b="1" dirty="0" err="1" smtClean="0">
                <a:solidFill>
                  <a:srgbClr val="009CDE"/>
                </a:solidFill>
                <a:latin typeface="+mn-lt"/>
                <a:cs typeface="Aharoni" panose="02010803020104030203" pitchFamily="2" charset="-79"/>
              </a:rPr>
              <a:t>débiles</a:t>
            </a:r>
            <a:endParaRPr lang="en-US" sz="7200" b="1" dirty="0" smtClean="0">
              <a:solidFill>
                <a:srgbClr val="009CDE"/>
              </a:solidFill>
              <a:latin typeface="+mn-lt"/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0000CC"/>
                </a:solidFill>
              </a:rPr>
              <a:t>					</a:t>
            </a:r>
            <a:endParaRPr lang="en-US" dirty="0" smtClean="0">
              <a:solidFill>
                <a:srgbClr val="0000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endParaRPr lang="en-US" sz="2000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endParaRPr lang="en-US" sz="2000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endParaRPr lang="en-US" sz="2000" dirty="0" smtClean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r>
              <a:rPr lang="en-US" sz="7200" b="1" dirty="0" err="1" smtClean="0">
                <a:solidFill>
                  <a:srgbClr val="003865"/>
                </a:solidFill>
                <a:latin typeface="+mn-lt"/>
                <a:cs typeface="Aharoni" panose="02010803020104030203" pitchFamily="2" charset="-79"/>
              </a:rPr>
              <a:t>Fantasía</a:t>
            </a:r>
            <a:r>
              <a:rPr lang="en-US" sz="7200" b="1" dirty="0" smtClean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7200" b="1" dirty="0" err="1" smtClean="0">
                <a:solidFill>
                  <a:srgbClr val="003865"/>
                </a:solidFill>
                <a:latin typeface="+mn-lt"/>
                <a:cs typeface="Aharoni" panose="02010803020104030203" pitchFamily="2" charset="-79"/>
              </a:rPr>
              <a:t>Sugestiva</a:t>
            </a:r>
            <a:r>
              <a:rPr lang="en-US" sz="7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7200" b="1" dirty="0" smtClean="0">
                <a:latin typeface="+mn-lt"/>
              </a:rPr>
              <a:t>      </a:t>
            </a:r>
            <a:r>
              <a:rPr lang="en-US" sz="7400" dirty="0" smtClean="0">
                <a:latin typeface="+mn-lt"/>
              </a:rPr>
              <a:t>					</a:t>
            </a:r>
            <a:r>
              <a:rPr lang="en-US" sz="7200" b="1" dirty="0" err="1" smtClean="0">
                <a:solidFill>
                  <a:srgbClr val="009CDE"/>
                </a:solidFill>
                <a:latin typeface="+mn-lt"/>
              </a:rPr>
              <a:t>Descriptiva</a:t>
            </a:r>
            <a:r>
              <a:rPr lang="en-US" sz="8000" dirty="0" smtClean="0">
                <a:solidFill>
                  <a:srgbClr val="00B0F0"/>
                </a:solidFill>
                <a:latin typeface="+mn-lt"/>
              </a:rPr>
              <a:t> 	   </a:t>
            </a:r>
            <a:r>
              <a:rPr lang="en-US" sz="7200" b="1" dirty="0" err="1" smtClean="0">
                <a:solidFill>
                  <a:srgbClr val="009CDE"/>
                </a:solidFill>
                <a:latin typeface="+mn-lt"/>
              </a:rPr>
              <a:t>Genérica</a:t>
            </a:r>
            <a:endParaRPr lang="en-US" sz="7200" b="1" dirty="0" smtClean="0">
              <a:solidFill>
                <a:srgbClr val="009CDE"/>
              </a:solidFill>
              <a:latin typeface="+mn-lt"/>
            </a:endParaRPr>
          </a:p>
          <a:p>
            <a:pPr marL="0" indent="0">
              <a:buNone/>
              <a:defRPr/>
            </a:pPr>
            <a:r>
              <a:rPr lang="en-US" sz="7200" dirty="0" smtClean="0">
                <a:solidFill>
                  <a:srgbClr val="003865"/>
                </a:solidFill>
                <a:latin typeface="+mn-lt"/>
                <a:cs typeface="Aharoni" panose="02010803020104030203" pitchFamily="2" charset="-79"/>
              </a:rPr>
              <a:t>    </a:t>
            </a:r>
            <a:r>
              <a:rPr lang="en-US" sz="7200" b="1" dirty="0" smtClean="0">
                <a:solidFill>
                  <a:srgbClr val="003865"/>
                </a:solidFill>
                <a:latin typeface="+mn-lt"/>
                <a:cs typeface="Aharoni" panose="02010803020104030203" pitchFamily="2" charset="-79"/>
              </a:rPr>
              <a:t>o</a:t>
            </a:r>
          </a:p>
          <a:p>
            <a:pPr marL="0" indent="0">
              <a:buNone/>
              <a:defRPr/>
            </a:pPr>
            <a:r>
              <a:rPr lang="en-US" sz="7200" b="1" dirty="0" err="1" smtClean="0">
                <a:solidFill>
                  <a:srgbClr val="003865"/>
                </a:solidFill>
                <a:latin typeface="+mn-lt"/>
                <a:cs typeface="Aharoni" panose="02010803020104030203" pitchFamily="2" charset="-79"/>
              </a:rPr>
              <a:t>Arbitraria</a:t>
            </a:r>
            <a:endParaRPr lang="en-US" sz="7200" b="1" dirty="0" smtClean="0">
              <a:solidFill>
                <a:srgbClr val="003865"/>
              </a:solidFill>
              <a:latin typeface="+mn-lt"/>
              <a:cs typeface="Aharoni" panose="02010803020104030203" pitchFamily="2" charset="-79"/>
            </a:endParaRP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22534" name="Straight Arrow Connector 15" descr="una linea horizontal"/>
          <p:cNvCxnSpPr>
            <a:cxnSpLocks noChangeShapeType="1"/>
          </p:cNvCxnSpPr>
          <p:nvPr/>
        </p:nvCxnSpPr>
        <p:spPr bwMode="auto">
          <a:xfrm>
            <a:off x="781386" y="3433536"/>
            <a:ext cx="64135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Down Arrow 23" descr="Flecha hacia abajo"/>
          <p:cNvSpPr/>
          <p:nvPr/>
        </p:nvSpPr>
        <p:spPr bwMode="auto">
          <a:xfrm flipH="1">
            <a:off x="1169350" y="3439883"/>
            <a:ext cx="127000" cy="349250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sz="150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2536" name="Down Arrow 24" descr="Flecha hacia abajo"/>
          <p:cNvSpPr>
            <a:spLocks noChangeArrowheads="1"/>
          </p:cNvSpPr>
          <p:nvPr/>
        </p:nvSpPr>
        <p:spPr bwMode="auto">
          <a:xfrm>
            <a:off x="2257806" y="3439883"/>
            <a:ext cx="97896" cy="341313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2537" name="Down Arrow 25" descr="Flecha hacia abajo"/>
          <p:cNvSpPr>
            <a:spLocks noChangeArrowheads="1"/>
          </p:cNvSpPr>
          <p:nvPr/>
        </p:nvSpPr>
        <p:spPr bwMode="auto">
          <a:xfrm>
            <a:off x="5941544" y="3448241"/>
            <a:ext cx="97896" cy="333375"/>
          </a:xfrm>
          <a:prstGeom prst="downArrow">
            <a:avLst>
              <a:gd name="adj1" fmla="val 50000"/>
              <a:gd name="adj2" fmla="val 49993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 dirty="0"/>
          </a:p>
        </p:txBody>
      </p:sp>
      <p:sp>
        <p:nvSpPr>
          <p:cNvPr id="28" name="Down Arrow 27" descr="Flecha hacia abajo"/>
          <p:cNvSpPr/>
          <p:nvPr/>
        </p:nvSpPr>
        <p:spPr bwMode="auto">
          <a:xfrm>
            <a:off x="6932718" y="3435558"/>
            <a:ext cx="127000" cy="36777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sz="1500">
              <a:latin typeface="Arial" charset="0"/>
            </a:endParaRPr>
          </a:p>
        </p:txBody>
      </p:sp>
      <p:pic>
        <p:nvPicPr>
          <p:cNvPr id="22539" name="Picture 4" descr="Imagen de  un hombre sosteniendo el mundo sbre sus hombros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50" y="1656651"/>
            <a:ext cx="704477" cy="12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5" descr="Imagen de un hombre tratando de leveantar pesas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41" y="1696844"/>
            <a:ext cx="1461945" cy="109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Marcas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fantasía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Palabras </a:t>
            </a:r>
            <a:r>
              <a:rPr lang="en-US" dirty="0" err="1" smtClean="0"/>
              <a:t>inventadas</a:t>
            </a:r>
            <a:r>
              <a:rPr lang="en-US" dirty="0" smtClean="0"/>
              <a:t>; no </a:t>
            </a:r>
            <a:r>
              <a:rPr lang="en-US" dirty="0" err="1" smtClean="0"/>
              <a:t>existen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diccionario</a:t>
            </a:r>
            <a:r>
              <a:rPr lang="en-US" dirty="0" smtClean="0"/>
              <a:t> o con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significado</a:t>
            </a:r>
            <a:r>
              <a:rPr lang="en-US" dirty="0" smtClean="0"/>
              <a:t> </a:t>
            </a:r>
            <a:r>
              <a:rPr lang="en-US" dirty="0" err="1" smtClean="0"/>
              <a:t>conocido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2"/>
            <a:r>
              <a:rPr lang="en-US" dirty="0" smtClean="0"/>
              <a:t>														</a:t>
            </a:r>
          </a:p>
          <a:p>
            <a:pPr marL="0" indent="0">
              <a:buNone/>
            </a:pPr>
            <a:r>
              <a:rPr lang="en-US" dirty="0" smtClean="0"/>
              <a:t>											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r>
              <a:rPr lang="en-US" dirty="0" smtClean="0"/>
              <a:t> Las </a:t>
            </a:r>
            <a:r>
              <a:rPr lang="en-US" dirty="0" err="1" smtClean="0"/>
              <a:t>marcas</a:t>
            </a:r>
            <a:r>
              <a:rPr lang="en-US" dirty="0" smtClean="0"/>
              <a:t> </a:t>
            </a:r>
            <a:r>
              <a:rPr lang="en-US" dirty="0" err="1" smtClean="0"/>
              <a:t>fantasías</a:t>
            </a:r>
            <a:r>
              <a:rPr lang="en-US" dirty="0" smtClean="0"/>
              <a:t> son </a:t>
            </a:r>
            <a:r>
              <a:rPr lang="en-US" dirty="0" err="1" smtClean="0"/>
              <a:t>intrínsecamente</a:t>
            </a:r>
            <a:r>
              <a:rPr lang="en-US" dirty="0" smtClean="0"/>
              <a:t> </a:t>
            </a:r>
            <a:r>
              <a:rPr lang="en-US" dirty="0" err="1" smtClean="0"/>
              <a:t>distintivas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3558" name="Picture 4" descr="Imagen de la marca de Xer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88" y="2243554"/>
            <a:ext cx="2166666" cy="9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 descr="Imagen de la marca de Microsoft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22" y="2212519"/>
            <a:ext cx="2431428" cy="8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Imagen de la marca de 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33" y="2895439"/>
            <a:ext cx="2133333" cy="10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029200"/>
            <a:ext cx="4762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Reg. #s 3719198, 4552363 and 4263591 </a:t>
            </a:r>
          </a:p>
        </p:txBody>
      </p:sp>
    </p:spTree>
    <p:extLst>
      <p:ext uri="{BB962C8B-B14F-4D97-AF65-F5344CB8AC3E}">
        <p14:creationId xmlns:p14="http://schemas.microsoft.com/office/powerpoint/2010/main" val="12150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arbitrarias</a:t>
            </a:r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dirty="0" smtClean="0"/>
              <a:t>Palabras </a:t>
            </a:r>
            <a:r>
              <a:rPr lang="en-US" altLang="en-US" dirty="0" err="1" smtClean="0"/>
              <a:t>reales</a:t>
            </a:r>
            <a:r>
              <a:rPr lang="en-US" altLang="en-US" dirty="0" smtClean="0"/>
              <a:t> con un </a:t>
            </a:r>
            <a:r>
              <a:rPr lang="en-US" altLang="en-US" dirty="0" err="1" smtClean="0"/>
              <a:t>significado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conocido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pero</a:t>
            </a:r>
            <a:r>
              <a:rPr lang="en-US" altLang="en-US" dirty="0" smtClean="0"/>
              <a:t> sin </a:t>
            </a:r>
            <a:r>
              <a:rPr lang="en-US" altLang="en-US" dirty="0" err="1" smtClean="0"/>
              <a:t>relación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productos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servicios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Las </a:t>
            </a:r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arbitrarias</a:t>
            </a:r>
            <a:r>
              <a:rPr lang="en-US" altLang="en-US" dirty="0" smtClean="0"/>
              <a:t> son </a:t>
            </a:r>
            <a:r>
              <a:rPr lang="en-US" altLang="en-US" dirty="0" err="1" smtClean="0"/>
              <a:t>intrínsecamente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distintivas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4582" name="Picture 4" descr="Imagen de la marca de Appl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8" y="2676761"/>
            <a:ext cx="1797117" cy="92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Imagen de la marca de Gap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27" y="2487611"/>
            <a:ext cx="1383780" cy="13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 descr="Imagen de la marca de Blackb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6" y="2649884"/>
            <a:ext cx="3259070" cy="97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029200"/>
            <a:ext cx="2924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Reg. #s </a:t>
            </a:r>
            <a:r>
              <a:rPr lang="en-US" alt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1078312,1745875, </a:t>
            </a:r>
            <a:r>
              <a:rPr lang="en-US" alt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4694087 </a:t>
            </a:r>
            <a:endParaRPr lang="en-US" alt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sugestivas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6097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Palabras o </a:t>
            </a:r>
            <a:r>
              <a:rPr lang="en-US" dirty="0" err="1" smtClean="0"/>
              <a:t>diseños</a:t>
            </a:r>
            <a:r>
              <a:rPr lang="en-US" dirty="0" smtClean="0"/>
              <a:t> que </a:t>
            </a:r>
            <a:r>
              <a:rPr lang="en-US" dirty="0" err="1" smtClean="0"/>
              <a:t>sugieren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que no </a:t>
            </a:r>
            <a:r>
              <a:rPr lang="en-US" dirty="0" err="1" smtClean="0"/>
              <a:t>describen</a:t>
            </a:r>
            <a:r>
              <a:rPr lang="en-US" dirty="0" smtClean="0"/>
              <a:t> </a:t>
            </a:r>
            <a:r>
              <a:rPr lang="en-US" dirty="0" err="1" smtClean="0"/>
              <a:t>cualidades</a:t>
            </a:r>
            <a:r>
              <a:rPr lang="en-US" dirty="0" smtClean="0"/>
              <a:t> 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conexión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productos</a:t>
            </a:r>
            <a:r>
              <a:rPr lang="en-US" dirty="0" smtClean="0"/>
              <a:t> o </a:t>
            </a:r>
            <a:r>
              <a:rPr lang="en-US" dirty="0" err="1" smtClean="0"/>
              <a:t>servicios</a:t>
            </a:r>
            <a:r>
              <a:rPr lang="en-US" dirty="0" smtClean="0"/>
              <a:t>. 	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dirty="0" err="1" smtClean="0"/>
              <a:t>Ejemplos</a:t>
            </a:r>
            <a:r>
              <a:rPr lang="en-US" altLang="en-US" dirty="0" smtClean="0"/>
              <a:t>: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	IGLOO para “</a:t>
            </a:r>
            <a:r>
              <a:rPr lang="en-US" dirty="0" err="1" smtClean="0"/>
              <a:t>hieleras</a:t>
            </a:r>
            <a:r>
              <a:rPr lang="en-US" dirty="0" smtClean="0"/>
              <a:t>”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	MIRADA COTIDIANA para “</a:t>
            </a:r>
            <a:r>
              <a:rPr lang="en-US" dirty="0" err="1" smtClean="0"/>
              <a:t>calendarios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029200"/>
            <a:ext cx="244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Reg. # </a:t>
            </a:r>
            <a:r>
              <a:rPr lang="en-US" sz="1200" dirty="0" smtClean="0"/>
              <a:t>0718413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84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Marcas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descriptivas</a:t>
            </a:r>
            <a:endParaRPr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600" dirty="0" smtClean="0">
                <a:latin typeface="+mn-lt"/>
              </a:rPr>
              <a:t>Palabras o </a:t>
            </a:r>
            <a:r>
              <a:rPr lang="en-US" sz="2600" dirty="0" err="1" smtClean="0">
                <a:latin typeface="+mn-lt"/>
              </a:rPr>
              <a:t>diseños</a:t>
            </a:r>
            <a:r>
              <a:rPr lang="en-US" sz="2600" dirty="0" smtClean="0">
                <a:latin typeface="+mn-lt"/>
              </a:rPr>
              <a:t> que </a:t>
            </a:r>
            <a:r>
              <a:rPr lang="en-US" sz="2600" dirty="0" err="1" smtClean="0">
                <a:latin typeface="+mn-lt"/>
              </a:rPr>
              <a:t>describen</a:t>
            </a:r>
            <a:r>
              <a:rPr lang="en-US" sz="2600" dirty="0" smtClean="0">
                <a:latin typeface="+mn-lt"/>
              </a:rPr>
              <a:t> un </a:t>
            </a:r>
            <a:r>
              <a:rPr lang="en-US" sz="2600" dirty="0" err="1" smtClean="0">
                <a:latin typeface="+mn-lt"/>
              </a:rPr>
              <a:t>aspecto</a:t>
            </a:r>
            <a:r>
              <a:rPr lang="en-US" sz="2600" dirty="0" smtClean="0">
                <a:latin typeface="+mn-lt"/>
              </a:rPr>
              <a:t> de </a:t>
            </a:r>
            <a:r>
              <a:rPr lang="en-US" sz="2600" dirty="0" err="1" smtClean="0">
                <a:latin typeface="+mn-lt"/>
              </a:rPr>
              <a:t>los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dirty="0" err="1" smtClean="0">
                <a:latin typeface="+mn-lt"/>
              </a:rPr>
              <a:t>productos</a:t>
            </a:r>
            <a:r>
              <a:rPr lang="en-US" sz="2600" dirty="0" smtClean="0">
                <a:latin typeface="+mn-lt"/>
              </a:rPr>
              <a:t> o </a:t>
            </a:r>
            <a:r>
              <a:rPr lang="en-US" sz="2600" dirty="0" err="1" smtClean="0">
                <a:latin typeface="+mn-lt"/>
              </a:rPr>
              <a:t>servicios</a:t>
            </a:r>
            <a:endParaRPr lang="en-US" sz="2600" dirty="0" smtClean="0">
              <a:latin typeface="+mn-lt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1333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altLang="en-US" sz="1400" b="1" dirty="0" smtClean="0">
                <a:cs typeface="Aharoni" panose="02010803020104030203" pitchFamily="2" charset="-79"/>
              </a:rPr>
              <a:t>	</a:t>
            </a:r>
            <a:r>
              <a:rPr lang="en-US" altLang="en-US" sz="22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Ejemplos</a:t>
            </a:r>
            <a:r>
              <a:rPr lang="en-US" alt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200" dirty="0" smtClean="0">
                <a:cs typeface="Aharoni" panose="02010803020104030203" pitchFamily="2" charset="-79"/>
              </a:rPr>
              <a:t>	CREMOSO</a:t>
            </a:r>
            <a:r>
              <a:rPr lang="en-US" sz="2200" dirty="0" smtClean="0">
                <a:solidFill>
                  <a:srgbClr val="0000CC"/>
                </a:solidFill>
                <a:cs typeface="Aharoni" panose="02010803020104030203" pitchFamily="2" charset="-79"/>
              </a:rPr>
              <a:t> </a:t>
            </a:r>
            <a:r>
              <a:rPr lang="en-US" sz="2200" dirty="0" smtClean="0">
                <a:cs typeface="Aharoni" panose="02010803020104030203" pitchFamily="2" charset="-79"/>
              </a:rPr>
              <a:t>para “</a:t>
            </a:r>
            <a:r>
              <a:rPr lang="en-US" sz="2200" dirty="0" err="1" smtClean="0">
                <a:cs typeface="Aharoni" panose="02010803020104030203" pitchFamily="2" charset="-79"/>
              </a:rPr>
              <a:t>yogur</a:t>
            </a:r>
            <a:r>
              <a:rPr lang="en-US" sz="2200" dirty="0" smtClean="0">
                <a:cs typeface="Aharoni" panose="02010803020104030203" pitchFamily="2" charset="-79"/>
              </a:rPr>
              <a:t>”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200" dirty="0" smtClean="0">
                <a:cs typeface="Aharoni" panose="02010803020104030203" pitchFamily="2" charset="-79"/>
              </a:rPr>
              <a:t>	FRESCO para “pan</a:t>
            </a:r>
            <a:r>
              <a:rPr lang="en-US" sz="1600" dirty="0" smtClean="0">
                <a:cs typeface="Aharoni" panose="02010803020104030203" pitchFamily="2" charset="-79"/>
              </a:rPr>
              <a:t>” 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US" sz="1000" dirty="0" smtClean="0">
              <a:cs typeface="Aharoni" panose="02010803020104030203" pitchFamily="2" charset="-79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más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difícil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protegerlas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que las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fantasías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 las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arbitrarias</a:t>
            </a:r>
            <a:endParaRPr lang="en-US" sz="1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Una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marca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declarada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simplemente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“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descriptiva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no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registrable sin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adquirir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 “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carácter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distintivo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normalmente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través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uso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exclusivo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contínuo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menos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5 </a:t>
            </a:r>
            <a:r>
              <a:rPr lang="en-US" sz="19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años</a:t>
            </a:r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Marcas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gen</a:t>
            </a:r>
            <a:r>
              <a:rPr lang="en-US" altLang="en-US" dirty="0" err="1" smtClean="0">
                <a:latin typeface="Segoe UI" panose="020B0502040204020203" pitchFamily="34" charset="0"/>
                <a:ea typeface="Helvetica" panose="020B0604020202020204" pitchFamily="34" charset="0"/>
                <a:cs typeface="Segoe UI" panose="020B0502040204020203" pitchFamily="34" charset="0"/>
              </a:rPr>
              <a:t>é</a:t>
            </a:r>
            <a:r>
              <a:rPr lang="en-US" alt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ricas</a:t>
            </a:r>
            <a:endParaRPr lang="en-US" alt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402887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 err="1" smtClean="0"/>
              <a:t>Nombres</a:t>
            </a:r>
            <a:r>
              <a:rPr lang="en-US" sz="2400" dirty="0" smtClean="0"/>
              <a:t> o </a:t>
            </a:r>
            <a:r>
              <a:rPr lang="en-US" sz="2400" dirty="0" err="1" smtClean="0"/>
              <a:t>diseños</a:t>
            </a:r>
            <a:r>
              <a:rPr lang="en-US" sz="2400" dirty="0" smtClean="0"/>
              <a:t> </a:t>
            </a:r>
            <a:r>
              <a:rPr lang="en-US" sz="2400" dirty="0" err="1" smtClean="0"/>
              <a:t>comunes</a:t>
            </a:r>
            <a:r>
              <a:rPr lang="en-US" sz="2400" dirty="0" smtClean="0"/>
              <a:t> y </a:t>
            </a:r>
            <a:r>
              <a:rPr lang="en-US" sz="2400" dirty="0" err="1" smtClean="0"/>
              <a:t>cotidianos</a:t>
            </a:r>
            <a:r>
              <a:rPr lang="en-US" sz="2400" dirty="0" smtClean="0"/>
              <a:t> para </a:t>
            </a:r>
            <a:r>
              <a:rPr lang="en-US" sz="2400" dirty="0" err="1" smtClean="0"/>
              <a:t>productos</a:t>
            </a:r>
            <a:r>
              <a:rPr lang="en-US" sz="2400" dirty="0" smtClean="0"/>
              <a:t> y </a:t>
            </a:r>
            <a:r>
              <a:rPr lang="en-US" sz="2400" dirty="0" err="1" smtClean="0"/>
              <a:t>servicios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Todo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el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mundo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tiene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derecho de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usarlos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para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referirse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productos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>
              <a:defRPr/>
            </a:pP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Nunca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son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registrables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 </a:t>
            </a:r>
          </a:p>
          <a:p>
            <a:pPr marL="0" indent="0">
              <a:buNone/>
              <a:defRPr/>
            </a:pPr>
            <a:r>
              <a:rPr lang="en-US" dirty="0" smtClean="0"/>
              <a:t>	 </a:t>
            </a:r>
            <a:r>
              <a:rPr lang="en-US" altLang="en-US" sz="2200" b="1" dirty="0" err="1" smtClean="0">
                <a:latin typeface="+mn-lt"/>
                <a:cs typeface="Aharoni" panose="02010803020104030203" pitchFamily="2" charset="-79"/>
              </a:rPr>
              <a:t>Ejemplos</a:t>
            </a:r>
            <a:r>
              <a:rPr lang="en-US" altLang="en-US" sz="2200" b="1" dirty="0" smtClean="0">
                <a:latin typeface="+mn-lt"/>
                <a:cs typeface="Aharoni" panose="02010803020104030203" pitchFamily="2" charset="-79"/>
              </a:rPr>
              <a:t>:</a:t>
            </a:r>
            <a:r>
              <a:rPr lang="en-US" altLang="en-US" sz="2200" b="1" dirty="0" smtClean="0">
                <a:cs typeface="Aharoni" panose="02010803020104030203" pitchFamily="2" charset="-79"/>
              </a:rPr>
              <a:t> </a:t>
            </a:r>
            <a:endParaRPr lang="en-US" sz="2200" dirty="0" smtClean="0">
              <a:latin typeface="+mn-lt"/>
            </a:endParaRPr>
          </a:p>
          <a:p>
            <a:pPr lvl="2">
              <a:buFontTx/>
              <a:buChar char="-"/>
              <a:defRPr/>
            </a:pPr>
            <a:r>
              <a:rPr lang="en-US" sz="1800" dirty="0" smtClean="0">
                <a:latin typeface="+mj-lt"/>
              </a:rPr>
              <a:t>BICICLETA para “</a:t>
            </a:r>
            <a:r>
              <a:rPr lang="en-US" sz="1800" dirty="0" err="1" smtClean="0">
                <a:latin typeface="+mj-lt"/>
              </a:rPr>
              <a:t>bicicletas</a:t>
            </a:r>
            <a:r>
              <a:rPr lang="en-US" sz="1800" dirty="0" smtClean="0">
                <a:latin typeface="+mj-lt"/>
              </a:rPr>
              <a:t>” </a:t>
            </a:r>
          </a:p>
          <a:p>
            <a:pPr lvl="2">
              <a:buFontTx/>
              <a:buChar char="-"/>
              <a:defRPr/>
            </a:pPr>
            <a:r>
              <a:rPr lang="en-US" sz="1800" dirty="0" smtClean="0">
                <a:latin typeface="+mj-lt"/>
              </a:rPr>
              <a:t>LECHE para “</a:t>
            </a:r>
            <a:r>
              <a:rPr lang="en-US" sz="1800" dirty="0" err="1" smtClean="0">
                <a:latin typeface="+mj-lt"/>
              </a:rPr>
              <a:t>una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bebida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láctea</a:t>
            </a:r>
            <a:r>
              <a:rPr lang="en-US" sz="1800" dirty="0" smtClean="0">
                <a:latin typeface="+mj-lt"/>
              </a:rPr>
              <a:t>”</a:t>
            </a: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Otras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razones</a:t>
            </a:r>
            <a:r>
              <a:rPr lang="en-US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para </a:t>
            </a:r>
            <a:r>
              <a:rPr lang="en-US" altLang="en-US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rechazar</a:t>
            </a:r>
            <a:r>
              <a:rPr lang="en-US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una</a:t>
            </a:r>
            <a:r>
              <a:rPr lang="en-US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marca</a:t>
            </a:r>
            <a:endParaRPr lang="en-US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Un </a:t>
            </a:r>
            <a:r>
              <a:rPr lang="en-US" altLang="en-US" sz="2000" dirty="0" err="1" smtClean="0">
                <a:latin typeface="+mn-lt"/>
              </a:rPr>
              <a:t>apellido</a:t>
            </a:r>
            <a:r>
              <a:rPr lang="en-US" altLang="en-US" sz="2000" dirty="0" smtClean="0">
                <a:latin typeface="+mn-lt"/>
              </a:rPr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Una </a:t>
            </a:r>
            <a:r>
              <a:rPr lang="en-US" altLang="en-US" sz="2000" dirty="0" err="1">
                <a:latin typeface="+mn-lt"/>
              </a:rPr>
              <a:t>descripción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geográfica</a:t>
            </a:r>
            <a:r>
              <a:rPr lang="en-US" altLang="en-US" sz="2000" dirty="0">
                <a:latin typeface="+mn-lt"/>
              </a:rPr>
              <a:t> del </a:t>
            </a:r>
            <a:r>
              <a:rPr lang="en-US" altLang="en-US" sz="2000" dirty="0" err="1">
                <a:latin typeface="+mn-lt"/>
              </a:rPr>
              <a:t>origen</a:t>
            </a:r>
            <a:r>
              <a:rPr lang="en-US" altLang="en-US" sz="2000" dirty="0">
                <a:latin typeface="+mn-lt"/>
              </a:rPr>
              <a:t> del </a:t>
            </a:r>
            <a:r>
              <a:rPr lang="en-US" altLang="en-US" sz="2000" dirty="0" err="1">
                <a:latin typeface="+mn-lt"/>
              </a:rPr>
              <a:t>producto</a:t>
            </a:r>
            <a:r>
              <a:rPr lang="en-US" altLang="en-US" sz="2000" dirty="0">
                <a:latin typeface="+mn-lt"/>
              </a:rPr>
              <a:t> o </a:t>
            </a:r>
            <a:r>
              <a:rPr lang="en-US" altLang="en-US" sz="2000" dirty="0" err="1" smtClean="0">
                <a:latin typeface="+mn-lt"/>
              </a:rPr>
              <a:t>servicio</a:t>
            </a:r>
            <a:r>
              <a:rPr lang="en-US" altLang="en-US" sz="2000" dirty="0" smtClean="0">
                <a:latin typeface="+mn-lt"/>
              </a:rPr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latin typeface="+mn-lt"/>
              </a:rPr>
              <a:t>Engañosa</a:t>
            </a:r>
            <a:r>
              <a:rPr lang="en-US" altLang="en-US" sz="2000" dirty="0">
                <a:latin typeface="+mn-lt"/>
              </a:rPr>
              <a:t>, u </a:t>
            </a:r>
            <a:r>
              <a:rPr lang="en-US" altLang="en-US" sz="2000" dirty="0" err="1" smtClean="0">
                <a:latin typeface="+mn-lt"/>
              </a:rPr>
              <a:t>ofensiva</a:t>
            </a:r>
            <a:r>
              <a:rPr lang="en-US" altLang="en-US" sz="2000" dirty="0" smtClean="0">
                <a:latin typeface="+mn-lt"/>
              </a:rPr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latin typeface="+mn-lt"/>
              </a:rPr>
              <a:t>Nombre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>
                <a:latin typeface="+mn-lt"/>
              </a:rPr>
              <a:t>o imagen de </a:t>
            </a:r>
            <a:r>
              <a:rPr lang="en-US" altLang="en-US" sz="2000" dirty="0" err="1">
                <a:latin typeface="+mn-lt"/>
              </a:rPr>
              <a:t>una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latin typeface="+mn-lt"/>
              </a:rPr>
              <a:t>persona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+mn-lt"/>
              </a:rPr>
              <a:t>El </a:t>
            </a:r>
            <a:r>
              <a:rPr lang="en-US" altLang="en-US" sz="2000" dirty="0" err="1">
                <a:latin typeface="+mn-lt"/>
              </a:rPr>
              <a:t>título</a:t>
            </a:r>
            <a:r>
              <a:rPr lang="en-US" altLang="en-US" sz="2000" dirty="0">
                <a:latin typeface="+mn-lt"/>
              </a:rPr>
              <a:t> de un </a:t>
            </a:r>
            <a:r>
              <a:rPr lang="en-US" altLang="en-US" sz="2000" dirty="0" err="1">
                <a:latin typeface="+mn-lt"/>
              </a:rPr>
              <a:t>libro</a:t>
            </a:r>
            <a:r>
              <a:rPr lang="en-US" altLang="en-US" sz="2000" dirty="0">
                <a:latin typeface="+mn-lt"/>
              </a:rPr>
              <a:t> o </a:t>
            </a:r>
            <a:r>
              <a:rPr lang="en-US" altLang="en-US" sz="2000" dirty="0" err="1">
                <a:latin typeface="+mn-lt"/>
              </a:rPr>
              <a:t>una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película</a:t>
            </a:r>
            <a:r>
              <a:rPr lang="en-US" altLang="en-US" sz="2000" dirty="0" smtClean="0">
                <a:latin typeface="+mn-lt"/>
              </a:rPr>
              <a:t>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latin typeface="+mn-lt"/>
              </a:rPr>
              <a:t>Uso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en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una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manera</a:t>
            </a:r>
            <a:r>
              <a:rPr lang="en-US" altLang="en-US" sz="2000" dirty="0">
                <a:latin typeface="+mn-lt"/>
              </a:rPr>
              <a:t> ornamental </a:t>
            </a:r>
            <a:endParaRPr lang="en-US" altLang="en-US" sz="2000" dirty="0" smtClean="0">
              <a:latin typeface="+mn-lt"/>
            </a:endParaRPr>
          </a:p>
          <a:p>
            <a:pPr marL="0" indent="0">
              <a:buNone/>
            </a:pPr>
            <a:endParaRPr lang="en-US" altLang="en-US" sz="1600" dirty="0">
              <a:latin typeface="+mn-lt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altLang="en-US" sz="1600" dirty="0" err="1" smtClean="0">
                <a:latin typeface="+mn-lt"/>
              </a:rPr>
              <a:t>Algunos</a:t>
            </a:r>
            <a:r>
              <a:rPr lang="en-US" altLang="en-US" sz="1600" dirty="0" smtClean="0">
                <a:latin typeface="+mn-lt"/>
              </a:rPr>
              <a:t> </a:t>
            </a:r>
            <a:r>
              <a:rPr lang="en-US" altLang="en-US" sz="1600" dirty="0" err="1" smtClean="0">
                <a:latin typeface="+mn-lt"/>
              </a:rPr>
              <a:t>constituyen</a:t>
            </a:r>
            <a:r>
              <a:rPr lang="en-US" altLang="en-US" sz="1600" dirty="0" smtClean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unos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rechazos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 smtClean="0">
                <a:latin typeface="+mn-lt"/>
              </a:rPr>
              <a:t>absolutos</a:t>
            </a:r>
            <a:endParaRPr lang="en-US" altLang="en-US" sz="1600" dirty="0" smtClean="0">
              <a:latin typeface="+mn-lt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altLang="en-US" sz="1600" dirty="0" err="1" smtClean="0">
                <a:latin typeface="+mn-lt"/>
              </a:rPr>
              <a:t>Otros</a:t>
            </a:r>
            <a:r>
              <a:rPr lang="en-US" altLang="en-US" sz="1600" dirty="0" smtClean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pueden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ser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resueltos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mediante</a:t>
            </a:r>
            <a:r>
              <a:rPr lang="en-US" altLang="en-US" sz="1600" dirty="0">
                <a:latin typeface="+mn-lt"/>
              </a:rPr>
              <a:t> la </a:t>
            </a:r>
            <a:r>
              <a:rPr lang="en-US" altLang="en-US" sz="1600" dirty="0" err="1">
                <a:latin typeface="+mn-lt"/>
              </a:rPr>
              <a:t>presentación</a:t>
            </a:r>
            <a:r>
              <a:rPr lang="en-US" altLang="en-US" sz="1600" dirty="0">
                <a:latin typeface="+mn-lt"/>
              </a:rPr>
              <a:t> de </a:t>
            </a:r>
            <a:endParaRPr lang="en-US" altLang="en-US" sz="1600" dirty="0" smtClean="0"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1600" dirty="0" smtClean="0">
                <a:latin typeface="+mn-lt"/>
              </a:rPr>
              <a:t>      	     </a:t>
            </a:r>
            <a:r>
              <a:rPr lang="en-US" altLang="en-US" sz="1600" dirty="0" err="1" smtClean="0">
                <a:latin typeface="+mn-lt"/>
              </a:rPr>
              <a:t>evidencia</a:t>
            </a:r>
            <a:r>
              <a:rPr lang="en-US" altLang="en-US" sz="1600" dirty="0" smtClean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bajo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ciertas</a:t>
            </a:r>
            <a:r>
              <a:rPr lang="en-US" altLang="en-US" sz="1600" dirty="0">
                <a:latin typeface="+mn-lt"/>
              </a:rPr>
              <a:t> </a:t>
            </a:r>
            <a:r>
              <a:rPr lang="en-US" altLang="en-US" sz="1600" dirty="0" err="1">
                <a:latin typeface="+mn-lt"/>
              </a:rPr>
              <a:t>circunstancias</a:t>
            </a:r>
            <a:r>
              <a:rPr lang="en-US" altLang="en-US" sz="1600" dirty="0">
                <a:latin typeface="+mn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Información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Básica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Sobre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Las </a:t>
            </a:r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Registradas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smtClean="0"/>
              <a:t>Hellen Bryan-Johnson </a:t>
            </a:r>
          </a:p>
          <a:p>
            <a:r>
              <a:rPr lang="en-US" altLang="en-US" smtClean="0"/>
              <a:t>Abogada General </a:t>
            </a:r>
          </a:p>
          <a:p>
            <a:r>
              <a:rPr lang="en-US" altLang="en-US" smtClean="0"/>
              <a:t>Oficina de Patentes y Marcas Registradas de los Estados Unidos </a:t>
            </a:r>
          </a:p>
          <a:p>
            <a:r>
              <a:rPr lang="en-US" altLang="en-US" smtClean="0"/>
              <a:t>20 Junio, 2019 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826" y="4167031"/>
            <a:ext cx="38341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A</a:t>
            </a:r>
            <a:r>
              <a:rPr lang="en-US" sz="600" dirty="0" smtClean="0"/>
              <a:t>ll </a:t>
            </a:r>
            <a:r>
              <a:rPr lang="en-US" sz="600" dirty="0"/>
              <a:t>images are used for educational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1765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Cómo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presentar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solicitud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3379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 err="1" smtClean="0"/>
              <a:t>Puede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presentar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solicitud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directamente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través</a:t>
            </a:r>
            <a:r>
              <a:rPr lang="en-US" altLang="en-US" dirty="0" smtClean="0"/>
              <a:t> del internet </a:t>
            </a:r>
            <a:r>
              <a:rPr lang="en-US" altLang="en-US" dirty="0" err="1" smtClean="0"/>
              <a:t>usando</a:t>
            </a:r>
            <a:r>
              <a:rPr lang="en-US" altLang="en-US" dirty="0" smtClean="0"/>
              <a:t> el Sistema </a:t>
            </a:r>
            <a:r>
              <a:rPr lang="en-US" altLang="en-US" dirty="0" err="1" smtClean="0"/>
              <a:t>Electrónico</a:t>
            </a:r>
            <a:r>
              <a:rPr lang="en-US" altLang="en-US" dirty="0" smtClean="0"/>
              <a:t> de Solicitudes de </a:t>
            </a:r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Registradas</a:t>
            </a:r>
            <a:r>
              <a:rPr lang="en-US" altLang="en-US" dirty="0" smtClean="0"/>
              <a:t> (Trademark Electronic Application System TEAS) </a:t>
            </a:r>
            <a:r>
              <a:rPr lang="en-US" altLang="en-US" dirty="0" smtClean="0">
                <a:hlinkClick r:id="rId2"/>
              </a:rPr>
              <a:t>www.uspto.gov/trademarks-application-process/filing-online/initial-application-forms</a:t>
            </a:r>
            <a:r>
              <a:rPr lang="en-US" altLang="en-US" dirty="0" smtClean="0"/>
              <a:t>  </a:t>
            </a:r>
          </a:p>
          <a:p>
            <a:endParaRPr lang="en-US" altLang="en-US" dirty="0" smtClean="0"/>
          </a:p>
          <a:p>
            <a:pPr lvl="1">
              <a:lnSpc>
                <a:spcPct val="120000"/>
              </a:lnSpc>
            </a:pPr>
            <a:r>
              <a:rPr lang="en-US" altLang="en-US" dirty="0" err="1" smtClean="0"/>
              <a:t>Puede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pagar</a:t>
            </a:r>
            <a:r>
              <a:rPr lang="en-US" altLang="en-US" dirty="0" smtClean="0"/>
              <a:t> con </a:t>
            </a:r>
            <a:r>
              <a:rPr lang="en-US" altLang="en-US" dirty="0" err="1" smtClean="0"/>
              <a:t>tarjeta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crédito</a:t>
            </a:r>
            <a:r>
              <a:rPr lang="en-US" altLang="en-US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en-US" dirty="0" err="1" smtClean="0"/>
              <a:t>Cuotas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presentación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electrónica</a:t>
            </a:r>
            <a:r>
              <a:rPr lang="en-US" altLang="en-US" dirty="0" smtClean="0"/>
              <a:t> son </a:t>
            </a:r>
            <a:r>
              <a:rPr lang="en-US" altLang="en-US" dirty="0" err="1" smtClean="0"/>
              <a:t>más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bajas</a:t>
            </a:r>
            <a:r>
              <a:rPr lang="en-US" altLang="en-US" dirty="0" smtClean="0"/>
              <a:t> que las </a:t>
            </a:r>
            <a:r>
              <a:rPr lang="en-US" altLang="en-US" dirty="0" err="1" smtClean="0"/>
              <a:t>cuotas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presentación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papel</a:t>
            </a:r>
            <a:r>
              <a:rPr lang="en-US" altLang="en-US" dirty="0" smtClean="0"/>
              <a:t>. </a:t>
            </a:r>
          </a:p>
          <a:p>
            <a:pPr lvl="1">
              <a:lnSpc>
                <a:spcPct val="120000"/>
              </a:lnSpc>
            </a:pPr>
            <a:r>
              <a:rPr lang="en-US" altLang="en-US" dirty="0" smtClean="0"/>
              <a:t>Se </a:t>
            </a:r>
            <a:r>
              <a:rPr lang="en-US" altLang="en-US" dirty="0" err="1" smtClean="0"/>
              <a:t>transfiere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información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rápido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más</a:t>
            </a:r>
            <a:r>
              <a:rPr lang="en-US" altLang="en-US" dirty="0" smtClean="0"/>
              <a:t> exacta</a:t>
            </a:r>
          </a:p>
          <a:p>
            <a:endParaRPr lang="en-US" alt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Requisitos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mínimos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endParaRPr lang="en-US" alt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en-US" sz="2400" b="1" smtClean="0">
                <a:latin typeface="+mn-lt"/>
              </a:rPr>
              <a:t>Un dibujo de la marca </a:t>
            </a:r>
            <a:r>
              <a:rPr lang="en-US" altLang="en-US" sz="2400" smtClean="0">
                <a:latin typeface="+mn-lt"/>
              </a:rPr>
              <a:t>- </a:t>
            </a:r>
            <a:r>
              <a:rPr lang="en-US" altLang="en-US" sz="2000" smtClean="0">
                <a:latin typeface="+mn-lt"/>
              </a:rPr>
              <a:t>una representación de la marca</a:t>
            </a:r>
            <a:endParaRPr lang="en-US" altLang="en-US" sz="1100" b="1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en-US" sz="2400" b="1" smtClean="0">
                <a:latin typeface="+mn-lt"/>
              </a:rPr>
              <a:t>Propietario</a:t>
            </a:r>
            <a:r>
              <a:rPr lang="en-US" altLang="en-US" sz="2400" smtClean="0">
                <a:latin typeface="+mn-lt"/>
              </a:rPr>
              <a:t> – </a:t>
            </a:r>
            <a:r>
              <a:rPr lang="en-US" altLang="en-US" sz="2000" smtClean="0">
                <a:latin typeface="+mn-lt"/>
              </a:rPr>
              <a:t>nombre del dueno de la marca (“solicitante”) </a:t>
            </a:r>
            <a:endParaRPr lang="en-US" altLang="en-US" sz="110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en-US" sz="2400" b="1" smtClean="0">
                <a:latin typeface="+mn-lt"/>
              </a:rPr>
              <a:t>Identificación </a:t>
            </a:r>
            <a:r>
              <a:rPr lang="en-US" altLang="en-US" sz="2400" smtClean="0">
                <a:latin typeface="+mn-lt"/>
              </a:rPr>
              <a:t>– </a:t>
            </a:r>
            <a:r>
              <a:rPr lang="en-US" altLang="en-US" sz="2000" smtClean="0">
                <a:latin typeface="+mn-lt"/>
              </a:rPr>
              <a:t>una lista de los productos o servicios usados con la marca</a:t>
            </a:r>
            <a:endParaRPr lang="en-US" altLang="en-US" sz="110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en-US" sz="2400" b="1" smtClean="0">
                <a:latin typeface="+mn-lt"/>
              </a:rPr>
              <a:t>Dirección para correspondencia</a:t>
            </a:r>
            <a:r>
              <a:rPr lang="en-US" altLang="en-US" sz="2400" smtClean="0">
                <a:latin typeface="+mn-lt"/>
              </a:rPr>
              <a:t> </a:t>
            </a:r>
            <a:endParaRPr lang="en-US" altLang="en-US" sz="120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altLang="en-US" sz="2400" b="1" smtClean="0">
                <a:latin typeface="+mn-lt"/>
              </a:rPr>
              <a:t>Cuota</a:t>
            </a:r>
            <a:r>
              <a:rPr lang="en-US" altLang="en-US" sz="2400" smtClean="0">
                <a:latin typeface="+mn-lt"/>
              </a:rPr>
              <a:t> por al menos un clase de los productos o servicios identificados </a:t>
            </a:r>
          </a:p>
          <a:p>
            <a:pPr lvl="1">
              <a:lnSpc>
                <a:spcPct val="120000"/>
              </a:lnSpc>
            </a:pPr>
            <a:r>
              <a:rPr lang="en-US" altLang="en-US" sz="2000" smtClean="0">
                <a:latin typeface="+mn-lt"/>
              </a:rPr>
              <a:t>La cuota depende del mtodo de presentar la solicitud.</a:t>
            </a:r>
          </a:p>
          <a:p>
            <a:pPr lvl="1">
              <a:lnSpc>
                <a:spcPct val="120000"/>
              </a:lnSpc>
            </a:pPr>
            <a:r>
              <a:rPr lang="en-US" altLang="en-US" sz="2000" smtClean="0">
                <a:latin typeface="+mn-lt"/>
              </a:rPr>
              <a:t>La posibilidad de presentar por papel se va a parar dentro pronto.</a:t>
            </a:r>
            <a:endParaRPr lang="en-US" altLang="en-US" sz="20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Cuotas para la presentación</a:t>
            </a:r>
            <a:endParaRPr lang="en-US" altLang="en-US" dirty="0"/>
          </a:p>
        </p:txBody>
      </p:sp>
      <p:graphicFrame>
        <p:nvGraphicFramePr>
          <p:cNvPr id="4" name="Content Placeholder 3" descr="Grafíco que muestra las cuotas de presentar la solicitud por papel o electrónicamen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89963"/>
              </p:ext>
            </p:extLst>
          </p:nvPr>
        </p:nvGraphicFramePr>
        <p:xfrm>
          <a:off x="2036722" y="1472933"/>
          <a:ext cx="5070556" cy="3613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</a:rPr>
                        <a:t>M</a:t>
                      </a:r>
                      <a:r>
                        <a:rPr lang="en-US" sz="900" dirty="0" err="1" smtClean="0">
                          <a:latin typeface="+mn-lt"/>
                        </a:rPr>
                        <a:t>é</a:t>
                      </a:r>
                      <a:r>
                        <a:rPr lang="en-US" sz="900" b="1" dirty="0" err="1" smtClean="0">
                          <a:effectLst/>
                          <a:latin typeface="+mn-lt"/>
                        </a:rPr>
                        <a:t>todo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 de la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</a:rPr>
                        <a:t>presentación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  <a:latin typeface="+mn-lt"/>
                        </a:rPr>
                        <a:t>TEAS Plus</a:t>
                      </a:r>
                      <a:endParaRPr lang="en-US" sz="9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  <a:latin typeface="+mn-lt"/>
                        </a:rPr>
                        <a:t>TEAS</a:t>
                      </a:r>
                      <a:endParaRPr lang="en-US" sz="9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papel</a:t>
                      </a:r>
                      <a:endParaRPr lang="en-US" sz="9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 smtClean="0">
                          <a:effectLst/>
                          <a:latin typeface="+mn-lt"/>
                        </a:rPr>
                        <a:t>Cuota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</a:rPr>
                        <a:t>por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</a:rPr>
                        <a:t>cada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</a:rPr>
                        <a:t>clase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 de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</a:rPr>
                        <a:t>productos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</a:rPr>
                        <a:t> o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</a:rPr>
                        <a:t>servicios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</a:rPr>
                        <a:t>$225 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9BB8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$400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9BB8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/>
                          <a:latin typeface="+mn-lt"/>
                        </a:rPr>
                        <a:t>$600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9BB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require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autorización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9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orrespondencia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correo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electrónico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/>
                          <a:latin typeface="+mn-lt"/>
                        </a:rPr>
                        <a:t>No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D9D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require </a:t>
                      </a:r>
                      <a:r>
                        <a:rPr lang="en-US" sz="9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hacer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presentación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inicial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electronicamente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usando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TEAS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9BB8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9BB8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9BB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require </a:t>
                      </a:r>
                      <a:r>
                        <a:rPr lang="en-US" sz="9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hacer</a:t>
                      </a:r>
                      <a:r>
                        <a:rPr lang="en-US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presentaciones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posteriores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electronicamente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usando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TEAS</a:t>
                      </a:r>
                      <a:endParaRPr lang="en-US" sz="9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</a:rPr>
                        <a:t>No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D9D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</a:rPr>
                        <a:t>Se require </a:t>
                      </a:r>
                      <a:r>
                        <a:rPr lang="en-US" sz="900" b="1" dirty="0" err="1" smtClean="0">
                          <a:effectLst/>
                          <a:latin typeface="+mn-lt"/>
                        </a:rPr>
                        <a:t>incluir</a:t>
                      </a:r>
                      <a:r>
                        <a:rPr lang="en-US" sz="9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 err="1" smtClean="0">
                          <a:effectLst/>
                          <a:latin typeface="+mn-lt"/>
                        </a:rPr>
                        <a:t>determinadas</a:t>
                      </a:r>
                      <a:r>
                        <a:rPr lang="en-US" sz="9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 err="1" smtClean="0">
                          <a:effectLst/>
                          <a:latin typeface="+mn-lt"/>
                        </a:rPr>
                        <a:t>información</a:t>
                      </a:r>
                      <a:r>
                        <a:rPr lang="en-US" sz="900" b="1" dirty="0" smtClean="0">
                          <a:effectLst/>
                          <a:latin typeface="+mn-lt"/>
                        </a:rPr>
                        <a:t> con la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presentación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inicial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requeridos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recibir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presentación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9BB8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</a:rPr>
                        <a:t>No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9BB8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9BB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sz="9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identificación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venir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 Manual de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Identificación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Aceptable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9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</a:t>
                      </a:r>
                      <a:r>
                        <a:rPr lang="en-US" sz="9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(ID Manual)</a:t>
                      </a:r>
                      <a:endParaRPr lang="en-US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D9D9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8" marR="41578" marT="0" marB="0" anchor="ctr">
                    <a:solidFill>
                      <a:srgbClr val="D9D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 no se </a:t>
            </a:r>
            <a:r>
              <a:rPr lang="en-US" dirty="0" err="1" smtClean="0"/>
              <a:t>cumplen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altLang="en-US" dirty="0" err="1" smtClean="0"/>
              <a:t>equisitos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mínimos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Su </a:t>
            </a:r>
            <a:r>
              <a:rPr lang="en-US" altLang="en-US" dirty="0" err="1" smtClean="0"/>
              <a:t>solicitud</a:t>
            </a:r>
            <a:r>
              <a:rPr lang="en-US" altLang="en-US" dirty="0" smtClean="0"/>
              <a:t> no </a:t>
            </a:r>
            <a:r>
              <a:rPr lang="en-US" altLang="en-US" dirty="0" err="1" smtClean="0"/>
              <a:t>recibirá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fecha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presentactión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El </a:t>
            </a:r>
            <a:r>
              <a:rPr lang="en-US" altLang="en-US" dirty="0" err="1" smtClean="0"/>
              <a:t>sistema</a:t>
            </a:r>
            <a:r>
              <a:rPr lang="en-US" altLang="en-US" dirty="0" smtClean="0"/>
              <a:t> de TEAS no </a:t>
            </a:r>
            <a:r>
              <a:rPr lang="en-US" altLang="en-US" dirty="0" err="1" smtClean="0"/>
              <a:t>validará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presentación</a:t>
            </a:r>
            <a:r>
              <a:rPr lang="en-US" altLang="en-US" dirty="0" smtClean="0"/>
              <a:t> e </a:t>
            </a:r>
            <a:r>
              <a:rPr lang="en-US" altLang="en-US" dirty="0" err="1" smtClean="0"/>
              <a:t>emitirá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mensaje</a:t>
            </a:r>
            <a:r>
              <a:rPr lang="en-US" altLang="en-US" dirty="0" smtClean="0"/>
              <a:t> de “error” </a:t>
            </a:r>
            <a:r>
              <a:rPr lang="en-US" altLang="en-US" dirty="0" err="1" smtClean="0"/>
              <a:t>inmediatamente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Otra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información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incluir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la </a:t>
            </a:r>
            <a:r>
              <a:rPr lang="en-US" altLang="en-US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alt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n-US" sz="2000" b="1" dirty="0" smtClean="0"/>
              <a:t>Base(s) de </a:t>
            </a:r>
            <a:r>
              <a:rPr lang="en-US" altLang="en-US" sz="2000" b="1" dirty="0" err="1" smtClean="0"/>
              <a:t>presentación</a:t>
            </a:r>
            <a:r>
              <a:rPr lang="en-US" altLang="en-US" sz="2000" b="1" dirty="0" smtClean="0"/>
              <a:t> </a:t>
            </a:r>
          </a:p>
          <a:p>
            <a:pPr lvl="1">
              <a:defRPr/>
            </a:pPr>
            <a:r>
              <a:rPr lang="en-US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Intención</a:t>
            </a:r>
            <a:r>
              <a:rPr lang="en-US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buena</a:t>
            </a:r>
            <a:r>
              <a:rPr lang="en-US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</a:t>
            </a:r>
            <a:r>
              <a:rPr lang="en-US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usar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marca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comercio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defRPr/>
            </a:pPr>
            <a:r>
              <a:rPr lang="en-US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Uso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el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comercio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defRPr/>
            </a:pPr>
            <a:r>
              <a:rPr lang="en-US" sz="20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Sección</a:t>
            </a:r>
            <a:r>
              <a:rPr lang="en-US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44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un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propietario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puede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presentar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como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base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una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solicitud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un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registro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extranjero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emitido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otro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país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en-US" sz="1600" dirty="0" smtClean="0"/>
          </a:p>
          <a:p>
            <a:pPr>
              <a:defRPr/>
            </a:pPr>
            <a:r>
              <a:rPr lang="en-US" altLang="en-US" sz="2000" b="1" dirty="0" err="1" smtClean="0"/>
              <a:t>Muestra</a:t>
            </a:r>
            <a:r>
              <a:rPr lang="en-US" altLang="en-US" sz="2000" b="1" dirty="0" smtClean="0"/>
              <a:t>(s)</a:t>
            </a:r>
            <a:r>
              <a:rPr lang="en-US" altLang="en-US" sz="2000" dirty="0" smtClean="0"/>
              <a:t> </a:t>
            </a:r>
            <a:r>
              <a:rPr lang="en-US" altLang="en-US" sz="1800" dirty="0" smtClean="0">
                <a:latin typeface="+mn-lt"/>
              </a:rPr>
              <a:t>(para solicitudes </a:t>
            </a:r>
            <a:r>
              <a:rPr lang="en-US" altLang="en-US" sz="1800" dirty="0" err="1" smtClean="0">
                <a:latin typeface="+mn-lt"/>
              </a:rPr>
              <a:t>basadas</a:t>
            </a:r>
            <a:r>
              <a:rPr lang="en-US" altLang="en-US" sz="1800" dirty="0" smtClean="0">
                <a:latin typeface="+mn-lt"/>
              </a:rPr>
              <a:t> </a:t>
            </a:r>
            <a:r>
              <a:rPr lang="en-US" altLang="en-US" sz="1800" dirty="0" err="1" smtClean="0">
                <a:latin typeface="+mn-lt"/>
              </a:rPr>
              <a:t>en</a:t>
            </a:r>
            <a:r>
              <a:rPr lang="en-US" altLang="en-US" sz="1800" dirty="0" smtClean="0">
                <a:latin typeface="+mn-lt"/>
              </a:rPr>
              <a:t> “el </a:t>
            </a:r>
            <a:r>
              <a:rPr lang="en-US" altLang="en-US" sz="1800" dirty="0" err="1" smtClean="0">
                <a:latin typeface="+mn-lt"/>
              </a:rPr>
              <a:t>uso</a:t>
            </a:r>
            <a:r>
              <a:rPr lang="en-US" altLang="en-US" sz="1800" dirty="0" smtClean="0">
                <a:latin typeface="+mn-lt"/>
              </a:rPr>
              <a:t>”) </a:t>
            </a:r>
            <a:r>
              <a:rPr lang="en-US" altLang="en-US" sz="1800" dirty="0" smtClean="0"/>
              <a:t>-  </a:t>
            </a:r>
            <a:r>
              <a:rPr lang="en-US" altLang="en-US" sz="1800" dirty="0" smtClean="0">
                <a:latin typeface="+mn-lt"/>
              </a:rPr>
              <a:t>un </a:t>
            </a:r>
            <a:r>
              <a:rPr lang="en-US" altLang="en-US" sz="1800" dirty="0" err="1" smtClean="0">
                <a:latin typeface="+mn-lt"/>
              </a:rPr>
              <a:t>ejemplo</a:t>
            </a:r>
            <a:r>
              <a:rPr lang="en-US" altLang="en-US" sz="1800" dirty="0" smtClean="0">
                <a:latin typeface="+mn-lt"/>
              </a:rPr>
              <a:t> de </a:t>
            </a:r>
            <a:r>
              <a:rPr lang="en-US" altLang="en-US" sz="1800" dirty="0" err="1" smtClean="0">
                <a:latin typeface="+mn-lt"/>
              </a:rPr>
              <a:t>como</a:t>
            </a:r>
            <a:r>
              <a:rPr lang="en-US" altLang="en-US" sz="1800" dirty="0" smtClean="0">
                <a:latin typeface="+mn-lt"/>
              </a:rPr>
              <a:t> se </a:t>
            </a:r>
            <a:r>
              <a:rPr lang="en-US" altLang="en-US" sz="1800" dirty="0" err="1" smtClean="0">
                <a:latin typeface="+mn-lt"/>
              </a:rPr>
              <a:t>usa</a:t>
            </a:r>
            <a:r>
              <a:rPr lang="en-US" altLang="en-US" sz="1800" dirty="0" smtClean="0">
                <a:latin typeface="+mn-lt"/>
              </a:rPr>
              <a:t> la </a:t>
            </a:r>
            <a:r>
              <a:rPr lang="en-US" altLang="en-US" sz="1800" dirty="0" err="1" smtClean="0">
                <a:latin typeface="+mn-lt"/>
              </a:rPr>
              <a:t>marca</a:t>
            </a:r>
            <a:r>
              <a:rPr lang="en-US" altLang="en-US" sz="1800" dirty="0" smtClean="0">
                <a:latin typeface="+mn-lt"/>
              </a:rPr>
              <a:t> </a:t>
            </a:r>
            <a:r>
              <a:rPr lang="en-US" altLang="en-US" sz="1800" dirty="0" err="1" smtClean="0">
                <a:latin typeface="+mn-lt"/>
              </a:rPr>
              <a:t>en</a:t>
            </a:r>
            <a:r>
              <a:rPr lang="en-US" altLang="en-US" sz="1800" dirty="0" smtClean="0">
                <a:latin typeface="+mn-lt"/>
              </a:rPr>
              <a:t> el </a:t>
            </a:r>
            <a:r>
              <a:rPr lang="en-US" altLang="en-US" sz="1800" dirty="0" err="1" smtClean="0">
                <a:latin typeface="+mn-lt"/>
              </a:rPr>
              <a:t>comercio</a:t>
            </a:r>
            <a:r>
              <a:rPr lang="en-US" altLang="en-US" sz="2000" dirty="0" smtClean="0">
                <a:latin typeface="+mn-lt"/>
              </a:rPr>
              <a:t> </a:t>
            </a:r>
          </a:p>
          <a:p>
            <a:pPr>
              <a:defRPr/>
            </a:pPr>
            <a:r>
              <a:rPr lang="en-US" altLang="en-US" sz="2000" b="1" dirty="0" smtClean="0"/>
              <a:t>Firma </a:t>
            </a:r>
            <a:r>
              <a:rPr lang="en-US" altLang="en-US" sz="1800" dirty="0" smtClean="0">
                <a:latin typeface="+mn-lt"/>
              </a:rPr>
              <a:t>(del </a:t>
            </a:r>
            <a:r>
              <a:rPr lang="en-US" altLang="en-US" sz="1800" dirty="0" err="1" smtClean="0">
                <a:latin typeface="+mn-lt"/>
              </a:rPr>
              <a:t>solicitante</a:t>
            </a:r>
            <a:r>
              <a:rPr lang="en-US" altLang="en-US" sz="1800" dirty="0" smtClean="0">
                <a:latin typeface="+mn-lt"/>
              </a:rPr>
              <a:t> o </a:t>
            </a:r>
            <a:r>
              <a:rPr lang="en-US" altLang="en-US" sz="1800" dirty="0" err="1" smtClean="0">
                <a:latin typeface="+mn-lt"/>
              </a:rPr>
              <a:t>alguien</a:t>
            </a:r>
            <a:r>
              <a:rPr lang="en-US" altLang="en-US" sz="1800" dirty="0" smtClean="0">
                <a:latin typeface="+mn-lt"/>
              </a:rPr>
              <a:t> </a:t>
            </a:r>
            <a:r>
              <a:rPr lang="en-US" altLang="en-US" sz="1800" dirty="0" err="1" smtClean="0">
                <a:latin typeface="+mn-lt"/>
              </a:rPr>
              <a:t>quien</a:t>
            </a:r>
            <a:r>
              <a:rPr lang="en-US" altLang="en-US" sz="1800" dirty="0" smtClean="0">
                <a:latin typeface="+mn-lt"/>
              </a:rPr>
              <a:t> </a:t>
            </a:r>
            <a:r>
              <a:rPr lang="en-US" altLang="en-US" sz="1800" dirty="0" err="1" smtClean="0">
                <a:latin typeface="+mn-lt"/>
              </a:rPr>
              <a:t>tiene</a:t>
            </a:r>
            <a:r>
              <a:rPr lang="en-US" altLang="en-US" sz="1800" dirty="0" smtClean="0">
                <a:latin typeface="+mn-lt"/>
              </a:rPr>
              <a:t> la </a:t>
            </a:r>
            <a:r>
              <a:rPr lang="en-US" altLang="en-US" sz="1800" dirty="0" err="1" smtClean="0">
                <a:latin typeface="+mn-lt"/>
              </a:rPr>
              <a:t>autorización</a:t>
            </a:r>
            <a:r>
              <a:rPr lang="en-US" altLang="en-US" sz="1800" dirty="0" smtClean="0">
                <a:latin typeface="+mn-lt"/>
              </a:rPr>
              <a:t> legal)</a:t>
            </a:r>
            <a:endParaRPr lang="en-US" altLang="en-US" sz="1800" b="1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latin typeface="Segoe UI Semibold" panose="020B0702040204020203" pitchFamily="34" charset="0"/>
              </a:rPr>
              <a:t>El proceso de solicitud</a:t>
            </a:r>
            <a:endParaRPr lang="en-US" altLang="en-US" sz="3600" dirty="0">
              <a:latin typeface="Segoe UI Semibold" panose="020B0702040204020203" pitchFamily="34" charset="0"/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40524"/>
            <a:ext cx="8229601" cy="4256964"/>
          </a:xfrm>
        </p:spPr>
        <p:txBody>
          <a:bodyPr>
            <a:noAutofit/>
          </a:bodyPr>
          <a:lstStyle/>
          <a:p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Solicitud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electrónica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está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presentada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con la USPTO.</a:t>
            </a:r>
          </a:p>
          <a:p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Solicitud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está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examinada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por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un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abogado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de la USPTO. </a:t>
            </a:r>
          </a:p>
          <a:p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Si se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deniega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el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registro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, se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brinda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una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oportunidad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de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contestar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a la carta del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abogado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del USPTO y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presentar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su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evidencia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al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abogado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examinador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. </a:t>
            </a:r>
          </a:p>
          <a:p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Si se continua se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puede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apelar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contra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esa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decisión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dentro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de la USPTO.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Si se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aprueba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, las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partes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interesadas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pueden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oponerse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al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registro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Si no hay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oposición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, o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prevalece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el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solicitante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,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entonces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se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emitirá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 el </a:t>
            </a:r>
            <a:r>
              <a:rPr lang="en-US" altLang="en-US" sz="2000" dirty="0" err="1" smtClean="0">
                <a:solidFill>
                  <a:srgbClr val="000000"/>
                </a:solidFill>
                <a:ea typeface="Segoe UI" panose="020B0502040204020203" pitchFamily="34" charset="0"/>
              </a:rPr>
              <a:t>registro</a:t>
            </a:r>
            <a:r>
              <a:rPr lang="en-US" altLang="en-US" sz="2000" dirty="0" smtClean="0">
                <a:solidFill>
                  <a:srgbClr val="000000"/>
                </a:solidFill>
                <a:ea typeface="Segoe UI" panose="020B0502040204020203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Aunque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es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relativamente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raro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, un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tercero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puede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hacer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una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petición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 para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cancelar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 el </a:t>
            </a:r>
            <a:r>
              <a:rPr lang="en-US" altLang="en-US" sz="2000" dirty="0" err="1" smtClean="0">
                <a:solidFill>
                  <a:srgbClr val="000000"/>
                </a:solidFill>
                <a:latin typeface="+mn-lt"/>
              </a:rPr>
              <a:t>registro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alt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 que la USPTO </a:t>
            </a:r>
            <a:r>
              <a:rPr lang="en-US" altLang="en-US" dirty="0" err="1" smtClean="0"/>
              <a:t>hace</a:t>
            </a:r>
            <a:r>
              <a:rPr lang="en-US" altLang="en-US" dirty="0" smtClean="0"/>
              <a:t> y no </a:t>
            </a:r>
            <a:r>
              <a:rPr lang="en-US" altLang="en-US" dirty="0" err="1" smtClean="0"/>
              <a:t>hace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La  USPTO </a:t>
            </a:r>
            <a:r>
              <a:rPr lang="en-US" altLang="en-US" dirty="0" err="1" smtClean="0"/>
              <a:t>revisa</a:t>
            </a:r>
            <a:r>
              <a:rPr lang="en-US" altLang="en-US" dirty="0" smtClean="0"/>
              <a:t> solicitudes para </a:t>
            </a:r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registradas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determina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cumplen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requisitos</a:t>
            </a:r>
            <a:r>
              <a:rPr lang="en-US" altLang="en-US" dirty="0" smtClean="0"/>
              <a:t> para el </a:t>
            </a:r>
            <a:r>
              <a:rPr lang="en-US" altLang="en-US" dirty="0" err="1" smtClean="0"/>
              <a:t>registro</a:t>
            </a:r>
            <a:r>
              <a:rPr lang="en-US" altLang="en-US" dirty="0" smtClean="0"/>
              <a:t> federal.</a:t>
            </a:r>
          </a:p>
          <a:p>
            <a:pPr>
              <a:lnSpc>
                <a:spcPct val="120000"/>
              </a:lnSpc>
            </a:pPr>
            <a:endParaRPr lang="en-US" altLang="en-US" dirty="0" smtClean="0"/>
          </a:p>
          <a:p>
            <a:pPr>
              <a:lnSpc>
                <a:spcPct val="120000"/>
              </a:lnSpc>
            </a:pPr>
            <a:r>
              <a:rPr lang="en-US" altLang="en-US" dirty="0" smtClean="0"/>
              <a:t>Los </a:t>
            </a:r>
            <a:r>
              <a:rPr lang="en-US" altLang="en-US" dirty="0" err="1" smtClean="0"/>
              <a:t>empleados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pueden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contestar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preguntas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generales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acerca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proceso</a:t>
            </a:r>
            <a:r>
              <a:rPr lang="en-US" altLang="en-US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en-US" dirty="0" smtClean="0"/>
          </a:p>
          <a:p>
            <a:pPr>
              <a:lnSpc>
                <a:spcPct val="120000"/>
              </a:lnSpc>
            </a:pPr>
            <a:r>
              <a:rPr lang="en-US" altLang="en-US" dirty="0" smtClean="0"/>
              <a:t> 	Pero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empleados</a:t>
            </a:r>
            <a:r>
              <a:rPr lang="en-US" altLang="en-US" dirty="0" smtClean="0"/>
              <a:t> no </a:t>
            </a:r>
            <a:r>
              <a:rPr lang="en-US" altLang="en-US" dirty="0" err="1" smtClean="0"/>
              <a:t>pueden</a:t>
            </a:r>
            <a:r>
              <a:rPr lang="en-US" altLang="en-US" dirty="0" smtClean="0"/>
              <a:t>: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en-US" dirty="0" err="1" smtClean="0"/>
              <a:t>Proporcionar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información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sobre</a:t>
            </a:r>
            <a:r>
              <a:rPr lang="en-US" altLang="en-US" dirty="0" smtClean="0"/>
              <a:t> el </a:t>
            </a:r>
            <a:br>
              <a:rPr lang="en-US" altLang="en-US" dirty="0" smtClean="0"/>
            </a:br>
            <a:r>
              <a:rPr lang="en-US" altLang="en-US" dirty="0" err="1" smtClean="0"/>
              <a:t>asesoramiento</a:t>
            </a:r>
            <a:r>
              <a:rPr lang="en-US" altLang="en-US" dirty="0" smtClean="0"/>
              <a:t> legal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Hacer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cumplir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derechos</a:t>
            </a:r>
          </a:p>
          <a:p>
            <a:endParaRPr lang="en-US" altLang="en-US" dirty="0" smtClean="0"/>
          </a:p>
        </p:txBody>
      </p:sp>
      <p:pic>
        <p:nvPicPr>
          <p:cNvPr id="29702" name="Picture 1" descr="Imagen de señal de stop  con un manuo blanco en el centro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86" y="3424515"/>
            <a:ext cx="1631285" cy="156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Necesita ayuda?  </a:t>
            </a:r>
            <a:endParaRPr lang="en-US" altLang="en-US" dirty="0" smtClean="0"/>
          </a:p>
        </p:txBody>
      </p:sp>
      <p:sp>
        <p:nvSpPr>
          <p:cNvPr id="30723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 smtClean="0"/>
              <a:t>Busca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abogado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calificado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quien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tiene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experiencia</a:t>
            </a:r>
            <a:r>
              <a:rPr lang="en-US" altLang="en-US" dirty="0" smtClean="0"/>
              <a:t> con </a:t>
            </a:r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registradas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Consulta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lista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programas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clínica</a:t>
            </a:r>
            <a:r>
              <a:rPr lang="en-US" altLang="en-US" dirty="0" smtClean="0"/>
              <a:t> de las </a:t>
            </a:r>
            <a:r>
              <a:rPr lang="en-US" altLang="en-US" dirty="0" err="1" smtClean="0"/>
              <a:t>facultades</a:t>
            </a:r>
            <a:r>
              <a:rPr lang="en-US" altLang="en-US" dirty="0" smtClean="0"/>
              <a:t> de derecho.</a:t>
            </a:r>
          </a:p>
          <a:p>
            <a:pPr marL="457200" lvl="1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www.uspto.gov/learning-and-resources/ip-policy/public-information-about-practitioners/law-school-clinic-1</a:t>
            </a:r>
            <a:endParaRPr lang="en-US" alt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Necesita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ayuda</a:t>
            </a:r>
            <a:r>
              <a:rPr lang="en-US" alt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Lee el tutorial “TESS TIPS”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www.uspto.gov/trademarks-application-process/searching-trademarks/tess-tips</a:t>
            </a:r>
            <a:endParaRPr lang="en-US" alt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0" lvl="1" indent="0">
              <a:lnSpc>
                <a:spcPct val="120000"/>
              </a:lnSpc>
              <a:buNone/>
            </a:pPr>
            <a:endParaRPr lang="en-US" alt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dirty="0" err="1" smtClean="0"/>
              <a:t>Consulta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librete</a:t>
            </a:r>
            <a:r>
              <a:rPr lang="en-US" altLang="en-US" dirty="0" smtClean="0"/>
              <a:t> “</a:t>
            </a:r>
            <a:r>
              <a:rPr lang="en-US" altLang="en-US" dirty="0" err="1" smtClean="0"/>
              <a:t>Protegiendo</a:t>
            </a:r>
            <a:r>
              <a:rPr lang="en-US" altLang="en-US" dirty="0" smtClean="0"/>
              <a:t> Su </a:t>
            </a:r>
            <a:r>
              <a:rPr lang="en-US" altLang="en-US" dirty="0" err="1" smtClean="0"/>
              <a:t>Marca</a:t>
            </a:r>
            <a:r>
              <a:rPr lang="en-US" altLang="en-US" dirty="0" smtClean="0"/>
              <a:t>”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www.uspto.gov/sites/default/files/documents/en-espanol-tm.pdf</a:t>
            </a:r>
            <a:r>
              <a:rPr lang="en-US" altLang="en-US" dirty="0" smtClean="0"/>
              <a:t> </a:t>
            </a:r>
          </a:p>
          <a:p>
            <a:pPr marL="400050" lvl="1" indent="0">
              <a:lnSpc>
                <a:spcPct val="120000"/>
              </a:lnSpc>
              <a:buNone/>
            </a:pPr>
            <a:endParaRPr lang="en-US" altLang="en-US" dirty="0" smtClean="0"/>
          </a:p>
          <a:p>
            <a:pPr>
              <a:lnSpc>
                <a:spcPct val="120000"/>
              </a:lnSpc>
            </a:pPr>
            <a:r>
              <a:rPr lang="en-US" altLang="en-US" dirty="0" err="1" smtClean="0"/>
              <a:t>Vea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vídeos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ayuda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la Red de </a:t>
            </a:r>
            <a:r>
              <a:rPr lang="en-US" altLang="en-US" dirty="0" err="1" smtClean="0"/>
              <a:t>Información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Registradas</a:t>
            </a:r>
            <a:r>
              <a:rPr lang="en-US" altLang="en-US" dirty="0" smtClean="0"/>
              <a:t> (Trademark Information Network TMIN)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www.uspto.gov/trademarks-getting-started/trademark-basics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29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dirty="0" err="1" smtClean="0"/>
              <a:t>Recursos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útiles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b="1" dirty="0" smtClean="0"/>
              <a:t>El </a:t>
            </a:r>
            <a:r>
              <a:rPr lang="en-US" altLang="en-US" b="1" dirty="0" err="1" smtClean="0"/>
              <a:t>sitio</a:t>
            </a:r>
            <a:r>
              <a:rPr lang="en-US" altLang="en-US" b="1" dirty="0" smtClean="0"/>
              <a:t> web </a:t>
            </a:r>
            <a:r>
              <a:rPr lang="en-US" altLang="en-US" dirty="0" smtClean="0"/>
              <a:t>-  </a:t>
            </a:r>
            <a:r>
              <a:rPr lang="en-US" altLang="en-US" b="1" dirty="0" smtClean="0">
                <a:hlinkClick r:id="rId2"/>
              </a:rPr>
              <a:t>uspto.gov/trademark</a:t>
            </a:r>
            <a:r>
              <a:rPr lang="en-US" altLang="en-US" b="1" dirty="0" smtClean="0"/>
              <a:t> </a:t>
            </a:r>
          </a:p>
          <a:p>
            <a:pPr>
              <a:lnSpc>
                <a:spcPct val="120000"/>
              </a:lnSpc>
            </a:pPr>
            <a:endParaRPr lang="en-US" altLang="en-US" dirty="0" smtClean="0"/>
          </a:p>
          <a:p>
            <a:pPr>
              <a:lnSpc>
                <a:spcPct val="120000"/>
              </a:lnSpc>
            </a:pPr>
            <a:r>
              <a:rPr lang="en-US" altLang="en-US" b="1" dirty="0" err="1" smtClean="0"/>
              <a:t>Página</a:t>
            </a:r>
            <a:r>
              <a:rPr lang="en-US" altLang="en-US" b="1" dirty="0" smtClean="0"/>
              <a:t> de </a:t>
            </a:r>
            <a:r>
              <a:rPr lang="en-US" altLang="en-US" b="1" dirty="0" err="1" smtClean="0"/>
              <a:t>inicio</a:t>
            </a:r>
            <a:r>
              <a:rPr lang="en-US" altLang="en-US" b="1" dirty="0" smtClean="0"/>
              <a:t> de </a:t>
            </a:r>
            <a:r>
              <a:rPr lang="en-US" altLang="en-US" b="1" dirty="0" err="1" smtClean="0"/>
              <a:t>marcas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-  para enlaces de </a:t>
            </a:r>
            <a:r>
              <a:rPr lang="en-US" altLang="en-US" dirty="0" err="1" smtClean="0"/>
              <a:t>búsqueda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estado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solicitud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ver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documentos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formularios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electrónicos</a:t>
            </a:r>
            <a:r>
              <a:rPr lang="en-US" altLang="en-US" dirty="0" smtClean="0"/>
              <a:t>	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altLang="en-US" sz="33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uspto.gov/trademarks/</a:t>
            </a:r>
            <a:r>
              <a:rPr lang="en-US" altLang="en-US" sz="3300" b="1" dirty="0" err="1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index.jsp</a:t>
            </a:r>
            <a:endParaRPr lang="en-US" altLang="en-US" sz="33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dirty="0" smtClean="0"/>
              <a:t>	</a:t>
            </a:r>
          </a:p>
          <a:p>
            <a:pPr>
              <a:lnSpc>
                <a:spcPct val="120000"/>
              </a:lnSpc>
            </a:pPr>
            <a:r>
              <a:rPr lang="en-US" altLang="en-US" b="1" dirty="0" err="1" smtClean="0"/>
              <a:t>Librete</a:t>
            </a:r>
            <a:r>
              <a:rPr lang="en-US" altLang="en-US" b="1" dirty="0" smtClean="0"/>
              <a:t> de </a:t>
            </a:r>
            <a:r>
              <a:rPr lang="en-US" altLang="en-US" b="1" dirty="0" err="1" smtClean="0"/>
              <a:t>información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basica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sobre</a:t>
            </a:r>
            <a:r>
              <a:rPr lang="en-US" altLang="en-US" b="1" dirty="0" smtClean="0"/>
              <a:t> las </a:t>
            </a:r>
            <a:r>
              <a:rPr lang="en-US" altLang="en-US" b="1" dirty="0" err="1" smtClean="0"/>
              <a:t>marcas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registradas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- “</a:t>
            </a:r>
            <a:r>
              <a:rPr lang="en-US" altLang="en-US" dirty="0" err="1" smtClean="0"/>
              <a:t>Protegiendo</a:t>
            </a:r>
            <a:r>
              <a:rPr lang="en-US" altLang="en-US" dirty="0" smtClean="0"/>
              <a:t> Su </a:t>
            </a:r>
            <a:r>
              <a:rPr lang="en-US" altLang="en-US" dirty="0" err="1" smtClean="0"/>
              <a:t>Marca</a:t>
            </a:r>
            <a:r>
              <a:rPr lang="en-US" altLang="en-US" dirty="0" smtClean="0"/>
              <a:t>” 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altLang="en-US" sz="33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uspto.gov/sites/default/files/documents/en-espanol-tm.pdf</a:t>
            </a:r>
            <a:endParaRPr lang="en-US" altLang="en-US" sz="33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en-US" dirty="0" smtClean="0"/>
          </a:p>
          <a:p>
            <a:pPr>
              <a:lnSpc>
                <a:spcPct val="120000"/>
              </a:lnSpc>
            </a:pPr>
            <a:r>
              <a:rPr lang="en-US" altLang="en-US" b="1" dirty="0" err="1" smtClean="0"/>
              <a:t>Vídeos</a:t>
            </a:r>
            <a:r>
              <a:rPr lang="en-US" altLang="en-US" dirty="0" smtClean="0"/>
              <a:t> – Red de </a:t>
            </a:r>
            <a:r>
              <a:rPr lang="en-US" altLang="en-US" dirty="0" err="1" smtClean="0"/>
              <a:t>Información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Registradas</a:t>
            </a:r>
            <a:endParaRPr lang="en-US" altLang="en-US" dirty="0" smtClean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altLang="en-US" sz="33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uspto.gov/trademarks-getting-started/trademark-basics</a:t>
            </a:r>
            <a:endParaRPr lang="en-US" altLang="en-US" sz="33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988" name="Picture 3" descr="Imagen de la marca de la Red de Información de Marcas Registradas (TMIN)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60" y="4125698"/>
            <a:ext cx="1711340" cy="57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Oficina de Desarrollo de la Innovación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s-ES" sz="3300" dirty="0">
                <a:latin typeface="+mn-lt"/>
              </a:rPr>
              <a:t>Asistencia en persona (por cita previa) para </a:t>
            </a:r>
            <a:r>
              <a:rPr lang="es-ES" sz="3300" dirty="0" err="1">
                <a:latin typeface="+mn-lt"/>
              </a:rPr>
              <a:t>Aplicantes</a:t>
            </a:r>
            <a:r>
              <a:rPr lang="es-ES" sz="3300" dirty="0">
                <a:latin typeface="+mn-lt"/>
              </a:rPr>
              <a:t> Pro </a:t>
            </a:r>
            <a:r>
              <a:rPr lang="es-ES" sz="3300" dirty="0" smtClean="0">
                <a:latin typeface="+mn-lt"/>
              </a:rPr>
              <a:t>Se</a:t>
            </a:r>
          </a:p>
          <a:p>
            <a:r>
              <a:rPr lang="es-ES" sz="3300" dirty="0" smtClean="0">
                <a:latin typeface="+mn-lt"/>
              </a:rPr>
              <a:t>Línea </a:t>
            </a:r>
            <a:r>
              <a:rPr lang="es-ES" sz="3300" dirty="0">
                <a:latin typeface="+mn-lt"/>
              </a:rPr>
              <a:t>Directa para Asistencia: </a:t>
            </a:r>
            <a:r>
              <a:rPr lang="es-ES" sz="3300" dirty="0" smtClean="0">
                <a:latin typeface="+mn-lt"/>
              </a:rPr>
              <a:t>1-866-767-3848</a:t>
            </a:r>
          </a:p>
          <a:p>
            <a:r>
              <a:rPr lang="es-ES" sz="3300" dirty="0" smtClean="0">
                <a:latin typeface="+mn-lt"/>
              </a:rPr>
              <a:t>Apoyo </a:t>
            </a:r>
            <a:r>
              <a:rPr lang="es-ES" sz="3300" dirty="0">
                <a:latin typeface="+mn-lt"/>
              </a:rPr>
              <a:t>de patentes por correo electrónico </a:t>
            </a:r>
            <a:r>
              <a:rPr lang="es-ES" sz="3300" dirty="0" smtClean="0">
                <a:latin typeface="+mn-lt"/>
                <a:hlinkClick r:id="rId2"/>
              </a:rPr>
              <a:t>innovationdevelopment@uspto.gov</a:t>
            </a:r>
            <a:endParaRPr lang="es-ES" sz="3300" dirty="0" smtClean="0">
              <a:latin typeface="+mn-lt"/>
            </a:endParaRPr>
          </a:p>
          <a:p>
            <a:r>
              <a:rPr lang="es-ES" sz="3300" dirty="0" smtClean="0">
                <a:latin typeface="+mn-lt"/>
              </a:rPr>
              <a:t>PTRC </a:t>
            </a:r>
            <a:r>
              <a:rPr lang="es-ES" sz="3300" dirty="0">
                <a:latin typeface="+mn-lt"/>
              </a:rPr>
              <a:t>(Asociación para Cursos sobre Educación de Patentes, por sus siglas en inglés</a:t>
            </a:r>
            <a:r>
              <a:rPr lang="es-ES" sz="3300" dirty="0" smtClean="0">
                <a:latin typeface="+mn-lt"/>
              </a:rPr>
              <a:t>)</a:t>
            </a:r>
          </a:p>
          <a:p>
            <a:pPr lvl="1"/>
            <a:r>
              <a:rPr lang="es-ES" sz="3300" dirty="0" smtClean="0">
                <a:latin typeface="+mn-lt"/>
              </a:rPr>
              <a:t>programa </a:t>
            </a:r>
            <a:r>
              <a:rPr lang="es-ES" sz="3300" dirty="0">
                <a:latin typeface="+mn-lt"/>
              </a:rPr>
              <a:t>piloto de asistencia virtual</a:t>
            </a:r>
          </a:p>
          <a:p>
            <a:pPr marL="0" indent="0">
              <a:buNone/>
            </a:pPr>
            <a:r>
              <a:rPr lang="en-US" sz="3300" dirty="0" smtClean="0">
                <a:latin typeface="+mn-lt"/>
              </a:rPr>
              <a:t>•	</a:t>
            </a:r>
            <a:r>
              <a:rPr lang="en-US" sz="3300" dirty="0" err="1" smtClean="0">
                <a:latin typeface="+mn-lt"/>
              </a:rPr>
              <a:t>Acercamiento</a:t>
            </a:r>
            <a:r>
              <a:rPr lang="en-US" sz="3300" dirty="0" smtClean="0">
                <a:latin typeface="+mn-lt"/>
              </a:rPr>
              <a:t> </a:t>
            </a:r>
            <a:r>
              <a:rPr lang="en-US" sz="3300" dirty="0">
                <a:latin typeface="+mn-lt"/>
              </a:rPr>
              <a:t>a </a:t>
            </a:r>
            <a:r>
              <a:rPr lang="en-US" sz="3300" dirty="0" err="1" smtClean="0">
                <a:latin typeface="+mn-lt"/>
              </a:rPr>
              <a:t>Inventores</a:t>
            </a:r>
            <a:endParaRPr lang="en-US" sz="3300" dirty="0" smtClean="0">
              <a:latin typeface="+mn-lt"/>
            </a:endParaRPr>
          </a:p>
          <a:p>
            <a:pPr lvl="1"/>
            <a:r>
              <a:rPr lang="en-US" sz="3300" dirty="0" err="1" smtClean="0">
                <a:latin typeface="+mn-lt"/>
              </a:rPr>
              <a:t>conferencias</a:t>
            </a:r>
            <a:r>
              <a:rPr lang="en-US" sz="3300" dirty="0" smtClean="0">
                <a:latin typeface="+mn-lt"/>
              </a:rPr>
              <a:t> </a:t>
            </a:r>
            <a:r>
              <a:rPr lang="en-US" sz="3300" dirty="0">
                <a:latin typeface="+mn-lt"/>
              </a:rPr>
              <a:t>de </a:t>
            </a:r>
            <a:r>
              <a:rPr lang="en-US" sz="3300" dirty="0" err="1">
                <a:latin typeface="+mn-lt"/>
              </a:rPr>
              <a:t>inventores</a:t>
            </a:r>
            <a:r>
              <a:rPr lang="en-US" sz="3300" dirty="0">
                <a:latin typeface="+mn-lt"/>
              </a:rPr>
              <a:t> </a:t>
            </a:r>
            <a:r>
              <a:rPr lang="en-US" sz="3300" dirty="0" err="1">
                <a:latin typeface="+mn-lt"/>
              </a:rPr>
              <a:t>independientes</a:t>
            </a:r>
            <a:endParaRPr lang="en-US" sz="3300" dirty="0">
              <a:latin typeface="+mn-lt"/>
            </a:endParaRPr>
          </a:p>
          <a:p>
            <a:pPr lvl="1"/>
            <a:r>
              <a:rPr lang="es-ES" sz="3300" dirty="0">
                <a:latin typeface="+mn-lt"/>
              </a:rPr>
              <a:t>educación para organizaciones de </a:t>
            </a:r>
            <a:r>
              <a:rPr lang="es-ES" sz="3300" dirty="0" smtClean="0">
                <a:latin typeface="+mn-lt"/>
              </a:rPr>
              <a:t>inventores</a:t>
            </a:r>
          </a:p>
          <a:p>
            <a:pPr marL="914400" lvl="2" indent="0">
              <a:buNone/>
            </a:pPr>
            <a:r>
              <a:rPr lang="es-ES" sz="3300" dirty="0" smtClean="0">
                <a:latin typeface="+mn-lt"/>
              </a:rPr>
              <a:t>•</a:t>
            </a:r>
            <a:r>
              <a:rPr lang="es-ES" sz="3300" dirty="0">
                <a:latin typeface="+mn-lt"/>
              </a:rPr>
              <a:t>http://www.uspto.gov/inventors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1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Recursos útiles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Manual de </a:t>
            </a:r>
            <a:r>
              <a:rPr lang="en-US" altLang="en-US" dirty="0" err="1" smtClean="0"/>
              <a:t>Marcas</a:t>
            </a:r>
            <a:r>
              <a:rPr lang="en-US" altLang="en-US" dirty="0" smtClean="0"/>
              <a:t> para el </a:t>
            </a:r>
            <a:r>
              <a:rPr lang="en-US" altLang="en-US" dirty="0" err="1" smtClean="0"/>
              <a:t>Procedimiento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Examinación</a:t>
            </a:r>
            <a:r>
              <a:rPr lang="en-US" altLang="en-US" dirty="0" smtClean="0"/>
              <a:t> (TMEP)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altLang="en-US" sz="31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tess2.uspto.gov/</a:t>
            </a:r>
            <a:r>
              <a:rPr lang="en-US" altLang="en-US" sz="3100" b="1" dirty="0" err="1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tmdb</a:t>
            </a:r>
            <a:r>
              <a:rPr lang="en-US" altLang="en-US" sz="31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/</a:t>
            </a:r>
            <a:r>
              <a:rPr lang="en-US" altLang="en-US" sz="3100" b="1" dirty="0" err="1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tmep</a:t>
            </a:r>
            <a:r>
              <a:rPr lang="en-US" altLang="en-US" sz="31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/</a:t>
            </a:r>
            <a:endParaRPr lang="en-US" altLang="en-US" sz="31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20000"/>
              </a:lnSpc>
            </a:pPr>
            <a:endParaRPr lang="en-US" altLang="en-US" dirty="0" smtClean="0"/>
          </a:p>
          <a:p>
            <a:pPr>
              <a:lnSpc>
                <a:spcPct val="120000"/>
              </a:lnSpc>
            </a:pPr>
            <a:r>
              <a:rPr lang="en-US" altLang="en-US" dirty="0" err="1" smtClean="0"/>
              <a:t>Centros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Recursos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Patentes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Registradas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Red </a:t>
            </a:r>
            <a:r>
              <a:rPr lang="en-US" altLang="en-US" dirty="0" err="1" smtClean="0"/>
              <a:t>nacional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bibliotecas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públicos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estatales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académicas</a:t>
            </a:r>
            <a:r>
              <a:rPr lang="en-US" altLang="en-US" dirty="0" smtClean="0"/>
              <a:t> que </a:t>
            </a:r>
            <a:r>
              <a:rPr lang="en-US" altLang="en-US" dirty="0" err="1" smtClean="0"/>
              <a:t>difunden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información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patentes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marcas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registradas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apoyan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público</a:t>
            </a:r>
            <a:r>
              <a:rPr lang="en-US" altLang="en-US" dirty="0" smtClean="0"/>
              <a:t>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altLang="en-US" sz="31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uspto.gov/learning-and-resources/support-centers/</a:t>
            </a:r>
            <a:r>
              <a:rPr lang="en-US" altLang="en-US" sz="3100" b="1" dirty="0" err="1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patent-and-trademark-resource-centers-ptrcs?MURL</a:t>
            </a:r>
            <a:r>
              <a:rPr lang="en-US" altLang="en-US" sz="31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=</a:t>
            </a:r>
            <a:r>
              <a:rPr lang="en-US" altLang="en-US" sz="3100" b="1" dirty="0" err="1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ptrc</a:t>
            </a:r>
            <a:r>
              <a:rPr lang="en-US" altLang="en-US" b="1" dirty="0" smtClean="0"/>
              <a:t> 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+mn-lt"/>
              </a:rPr>
              <a:t>USPTO </a:t>
            </a:r>
            <a:r>
              <a:rPr lang="en-US" altLang="en-US" dirty="0" err="1" smtClean="0">
                <a:latin typeface="+mn-lt"/>
              </a:rPr>
              <a:t>información</a:t>
            </a:r>
            <a:r>
              <a:rPr lang="en-US" altLang="en-US" dirty="0" smtClean="0">
                <a:latin typeface="+mn-lt"/>
              </a:rPr>
              <a:t> de </a:t>
            </a:r>
            <a:r>
              <a:rPr lang="en-US" altLang="en-US" dirty="0" err="1" smtClean="0">
                <a:latin typeface="+mn-lt"/>
              </a:rPr>
              <a:t>contacto</a:t>
            </a:r>
            <a:endParaRPr lang="en-US" alt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584"/>
            <a:ext cx="8229600" cy="36604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Para </a:t>
            </a:r>
            <a:r>
              <a:rPr lang="en-US" sz="2000" dirty="0" err="1" smtClean="0">
                <a:latin typeface="+mn-lt"/>
              </a:rPr>
              <a:t>problemas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técnicos</a:t>
            </a:r>
            <a:r>
              <a:rPr lang="en-US" sz="2000" dirty="0" smtClean="0">
                <a:latin typeface="+mn-lt"/>
              </a:rPr>
              <a:t> con las </a:t>
            </a:r>
            <a:r>
              <a:rPr lang="en-US" sz="2000" dirty="0" err="1" smtClean="0">
                <a:latin typeface="+mn-lt"/>
              </a:rPr>
              <a:t>formas</a:t>
            </a:r>
            <a:r>
              <a:rPr lang="en-US" sz="2000" dirty="0" smtClean="0">
                <a:latin typeface="+mn-lt"/>
              </a:rPr>
              <a:t> de TEAS,   </a:t>
            </a:r>
            <a:r>
              <a:rPr lang="en-US" sz="2000" dirty="0" err="1" smtClean="0">
                <a:latin typeface="+mn-lt"/>
              </a:rPr>
              <a:t>manda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correo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electrónico</a:t>
            </a:r>
            <a:r>
              <a:rPr lang="en-US" sz="2000" dirty="0" smtClean="0">
                <a:latin typeface="+mn-lt"/>
              </a:rPr>
              <a:t> (email) a  </a:t>
            </a:r>
            <a:r>
              <a:rPr lang="en-US" sz="1800" b="1" dirty="0" smtClean="0">
                <a:latin typeface="+mn-lt"/>
                <a:hlinkClick r:id="rId2"/>
              </a:rPr>
              <a:t>TEAS@uspto.gov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1333" dirty="0" smtClean="0">
                <a:latin typeface="+mn-lt"/>
              </a:rPr>
              <a:t>(Lunes-Viernes 8 a.m.-8 p.m. EST) </a:t>
            </a:r>
          </a:p>
          <a:p>
            <a:pPr marL="0" indent="0">
              <a:buNone/>
              <a:defRPr/>
            </a:pPr>
            <a:endParaRPr lang="en-US" sz="1333" dirty="0" smtClean="0">
              <a:latin typeface="+mn-lt"/>
            </a:endParaRPr>
          </a:p>
          <a:p>
            <a:pPr>
              <a:defRPr/>
            </a:pPr>
            <a:r>
              <a:rPr lang="en-US" sz="2000" dirty="0" smtClean="0">
                <a:latin typeface="+mn-lt"/>
              </a:rPr>
              <a:t>Centro de </a:t>
            </a:r>
            <a:r>
              <a:rPr lang="en-US" sz="2000" dirty="0" err="1" smtClean="0">
                <a:latin typeface="+mn-lt"/>
              </a:rPr>
              <a:t>Ayuda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Marcas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Registradas</a:t>
            </a:r>
            <a:r>
              <a:rPr lang="en-US" sz="2000" dirty="0" smtClean="0">
                <a:latin typeface="+mn-lt"/>
              </a:rPr>
              <a:t>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(Trademark Assistance Center – TAC)  </a:t>
            </a:r>
          </a:p>
          <a:p>
            <a:pPr marL="0" indent="0">
              <a:buNone/>
              <a:defRPr/>
            </a:pPr>
            <a:r>
              <a:rPr lang="en-US" sz="2400" dirty="0" smtClean="0"/>
              <a:t>	</a:t>
            </a:r>
            <a:r>
              <a:rPr lang="en-US" altLang="en-US" sz="1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Teléfono</a:t>
            </a:r>
            <a:r>
              <a:rPr lang="en-US" alt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1-800-786-9199 </a:t>
            </a:r>
          </a:p>
          <a:p>
            <a:pPr marL="0" indent="0">
              <a:buNone/>
              <a:defRPr/>
            </a:pPr>
            <a:r>
              <a:rPr lang="en-US" alt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Correo</a:t>
            </a:r>
            <a:r>
              <a:rPr lang="en-US" alt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Electrónico</a:t>
            </a:r>
            <a:r>
              <a:rPr lang="en-US" alt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(Email</a:t>
            </a:r>
            <a:r>
              <a:rPr lang="en-US" alt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):</a:t>
            </a:r>
          </a:p>
          <a:p>
            <a:pPr marL="0" indent="0">
              <a:buNone/>
              <a:defRPr/>
            </a:pPr>
            <a:r>
              <a:rPr lang="en-US" alt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alt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TrademarkAssistanceCenter@uspto.gov</a:t>
            </a:r>
            <a:endParaRPr lang="en-US" altLang="en-US" sz="1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endParaRPr lang="en-US" altLang="en-US" sz="1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  <a:defRPr/>
            </a:pPr>
            <a:endParaRPr lang="en-US" altLang="en-US" sz="2000" dirty="0" smtClean="0">
              <a:solidFill>
                <a:srgbClr val="000080"/>
              </a:solidFill>
            </a:endParaRPr>
          </a:p>
          <a:p>
            <a:pPr marL="0" indent="0">
              <a:buNone/>
              <a:defRPr/>
            </a:pPr>
            <a:endParaRPr lang="en-US" altLang="en-US" sz="2000" dirty="0" smtClean="0">
              <a:solidFill>
                <a:srgbClr val="000080"/>
              </a:solidFill>
            </a:endParaRPr>
          </a:p>
          <a:p>
            <a:pPr marL="0" indent="0">
              <a:buNone/>
              <a:defRPr/>
            </a:pPr>
            <a:endParaRPr lang="en-US" sz="2400" dirty="0"/>
          </a:p>
        </p:txBody>
      </p:sp>
      <p:pic>
        <p:nvPicPr>
          <p:cNvPr id="43015" name="Picture 7" descr="Imagen de un icono de telefón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96" y="2557060"/>
            <a:ext cx="1925727" cy="195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Datos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importantes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para </a:t>
            </a:r>
            <a:r>
              <a:rPr lang="en-US" alt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recordar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207948"/>
            <a:ext cx="8229600" cy="378626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200" b="1" dirty="0" smtClean="0">
                <a:latin typeface="+mn-lt"/>
              </a:rPr>
              <a:t>Su </a:t>
            </a:r>
            <a:r>
              <a:rPr lang="en-US" sz="2200" b="1" dirty="0" err="1" smtClean="0">
                <a:latin typeface="+mn-lt"/>
              </a:rPr>
              <a:t>marca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registrada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es</a:t>
            </a:r>
            <a:r>
              <a:rPr lang="en-US" sz="2200" b="1" dirty="0" smtClean="0">
                <a:latin typeface="+mn-lt"/>
              </a:rPr>
              <a:t> la </a:t>
            </a:r>
            <a:r>
              <a:rPr lang="en-US" sz="2200" b="1" dirty="0" err="1" smtClean="0">
                <a:latin typeface="+mn-lt"/>
              </a:rPr>
              <a:t>cara</a:t>
            </a:r>
            <a:r>
              <a:rPr lang="en-US" sz="2200" b="1" dirty="0" smtClean="0">
                <a:latin typeface="+mn-lt"/>
              </a:rPr>
              <a:t> de </a:t>
            </a:r>
            <a:r>
              <a:rPr lang="en-US" sz="2200" b="1" dirty="0" err="1" smtClean="0">
                <a:latin typeface="+mn-lt"/>
              </a:rPr>
              <a:t>su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negocio</a:t>
            </a:r>
            <a:r>
              <a:rPr lang="en-US" sz="2200" b="1" dirty="0" smtClean="0">
                <a:latin typeface="+mn-lt"/>
              </a:rPr>
              <a:t>.</a:t>
            </a:r>
          </a:p>
          <a:p>
            <a:pPr marL="0" indent="0">
              <a:buNone/>
              <a:defRPr/>
            </a:pPr>
            <a:endParaRPr lang="en-US" sz="1200" b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200" b="1" dirty="0" smtClean="0">
                <a:latin typeface="+mn-lt"/>
              </a:rPr>
              <a:t>El </a:t>
            </a:r>
            <a:r>
              <a:rPr lang="en-US" sz="2200" b="1" dirty="0" err="1" smtClean="0">
                <a:latin typeface="+mn-lt"/>
              </a:rPr>
              <a:t>registro</a:t>
            </a:r>
            <a:r>
              <a:rPr lang="en-US" sz="2200" b="1" dirty="0" smtClean="0">
                <a:latin typeface="+mn-lt"/>
              </a:rPr>
              <a:t> federal da </a:t>
            </a:r>
            <a:r>
              <a:rPr lang="en-US" sz="2200" b="1" dirty="0" err="1" smtClean="0">
                <a:latin typeface="+mn-lt"/>
              </a:rPr>
              <a:t>protección</a:t>
            </a:r>
            <a:r>
              <a:rPr lang="en-US" sz="2200" b="1" dirty="0" smtClean="0">
                <a:latin typeface="+mn-lt"/>
              </a:rPr>
              <a:t> y </a:t>
            </a:r>
            <a:r>
              <a:rPr lang="en-US" sz="2200" b="1" dirty="0" err="1" smtClean="0">
                <a:latin typeface="+mn-lt"/>
              </a:rPr>
              <a:t>proporciona</a:t>
            </a:r>
            <a:r>
              <a:rPr lang="en-US" sz="2200" b="1" dirty="0" smtClean="0">
                <a:latin typeface="+mn-lt"/>
              </a:rPr>
              <a:t> </a:t>
            </a:r>
          </a:p>
          <a:p>
            <a:pPr marL="0" indent="0">
              <a:buNone/>
              <a:defRPr/>
            </a:pPr>
            <a:r>
              <a:rPr lang="en-US" sz="2200" b="1" dirty="0" smtClean="0">
                <a:latin typeface="+mn-lt"/>
              </a:rPr>
              <a:t>    	</a:t>
            </a:r>
            <a:r>
              <a:rPr lang="en-US" sz="2200" b="1" dirty="0" err="1" smtClean="0">
                <a:latin typeface="+mn-lt"/>
              </a:rPr>
              <a:t>protección</a:t>
            </a:r>
            <a:r>
              <a:rPr lang="en-US" sz="2200" b="1" dirty="0" smtClean="0">
                <a:latin typeface="+mn-lt"/>
              </a:rPr>
              <a:t> al </a:t>
            </a:r>
            <a:r>
              <a:rPr lang="en-US" sz="2200" b="1" dirty="0" err="1" smtClean="0">
                <a:latin typeface="+mn-lt"/>
              </a:rPr>
              <a:t>nivel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nacional</a:t>
            </a:r>
            <a:r>
              <a:rPr lang="en-US" sz="2200" b="1" dirty="0" smtClean="0">
                <a:latin typeface="+mn-lt"/>
              </a:rPr>
              <a:t>.</a:t>
            </a:r>
          </a:p>
          <a:p>
            <a:pPr marL="0" indent="0">
              <a:buNone/>
              <a:defRPr/>
            </a:pPr>
            <a:endParaRPr lang="en-US" sz="1200" b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200" b="1" dirty="0" err="1" smtClean="0">
                <a:latin typeface="+mn-lt"/>
              </a:rPr>
              <a:t>Seleccione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una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marca</a:t>
            </a:r>
            <a:r>
              <a:rPr lang="en-US" sz="2200" b="1" dirty="0" smtClean="0">
                <a:latin typeface="+mn-lt"/>
              </a:rPr>
              <a:t> que sea </a:t>
            </a:r>
            <a:r>
              <a:rPr lang="en-US" sz="2200" b="1" dirty="0" err="1" smtClean="0">
                <a:latin typeface="+mn-lt"/>
              </a:rPr>
              <a:t>fuerte</a:t>
            </a:r>
            <a:r>
              <a:rPr lang="en-US" sz="2200" b="1" dirty="0" smtClean="0">
                <a:latin typeface="+mn-lt"/>
              </a:rPr>
              <a:t> y no  </a:t>
            </a:r>
          </a:p>
          <a:p>
            <a:pPr marL="0" indent="0">
              <a:buNone/>
              <a:defRPr/>
            </a:pPr>
            <a:r>
              <a:rPr lang="en-US" sz="2200" b="1" dirty="0" smtClean="0">
                <a:latin typeface="+mn-lt"/>
              </a:rPr>
              <a:t>     sea </a:t>
            </a:r>
            <a:r>
              <a:rPr lang="en-US" sz="2200" b="1" dirty="0" err="1" smtClean="0">
                <a:latin typeface="+mn-lt"/>
              </a:rPr>
              <a:t>confundible</a:t>
            </a:r>
            <a:r>
              <a:rPr lang="en-US" sz="2200" b="1" dirty="0" smtClean="0">
                <a:latin typeface="+mn-lt"/>
              </a:rPr>
              <a:t> con </a:t>
            </a:r>
            <a:r>
              <a:rPr lang="en-US" sz="2200" b="1" dirty="0" err="1" smtClean="0">
                <a:latin typeface="+mn-lt"/>
              </a:rPr>
              <a:t>otra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marca</a:t>
            </a:r>
            <a:r>
              <a:rPr lang="en-US" sz="2200" b="1" dirty="0" smtClean="0">
                <a:latin typeface="+mn-lt"/>
              </a:rPr>
              <a:t>. </a:t>
            </a:r>
          </a:p>
          <a:p>
            <a:pPr marL="0" indent="0">
              <a:buNone/>
              <a:defRPr/>
            </a:pPr>
            <a:endParaRPr lang="en-US" sz="1200" b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200" b="1" dirty="0" smtClean="0">
                <a:latin typeface="+mn-lt"/>
              </a:rPr>
              <a:t> Se </a:t>
            </a:r>
            <a:r>
              <a:rPr lang="en-US" sz="2200" b="1" dirty="0" err="1" smtClean="0">
                <a:latin typeface="+mn-lt"/>
              </a:rPr>
              <a:t>recomienda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hacer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una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busqueda</a:t>
            </a:r>
            <a:r>
              <a:rPr lang="en-US" sz="2200" b="1" dirty="0" smtClean="0">
                <a:latin typeface="+mn-lt"/>
              </a:rPr>
              <a:t> antes de    </a:t>
            </a:r>
          </a:p>
          <a:p>
            <a:pPr marL="0" indent="0">
              <a:buNone/>
              <a:defRPr/>
            </a:pPr>
            <a:r>
              <a:rPr lang="en-US" sz="2200" b="1" dirty="0" smtClean="0">
                <a:latin typeface="+mn-lt"/>
              </a:rPr>
              <a:t>     </a:t>
            </a:r>
            <a:r>
              <a:rPr lang="en-US" sz="2200" b="1" dirty="0" err="1" smtClean="0">
                <a:latin typeface="+mn-lt"/>
              </a:rPr>
              <a:t>presentar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su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solicitud</a:t>
            </a:r>
            <a:r>
              <a:rPr lang="en-US" sz="2200" b="1" dirty="0" smtClean="0">
                <a:latin typeface="+mn-lt"/>
              </a:rPr>
              <a:t>.</a:t>
            </a:r>
          </a:p>
          <a:p>
            <a:pPr marL="0" indent="0">
              <a:buNone/>
              <a:defRPr/>
            </a:pPr>
            <a:endParaRPr lang="en-US" sz="1200" b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2200" b="1" dirty="0" smtClean="0">
                <a:latin typeface="+mn-lt"/>
              </a:rPr>
              <a:t> Use </a:t>
            </a:r>
            <a:r>
              <a:rPr lang="en-US" sz="2200" b="1" dirty="0" err="1" smtClean="0">
                <a:latin typeface="+mn-lt"/>
              </a:rPr>
              <a:t>los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recursos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disponibles</a:t>
            </a:r>
            <a:r>
              <a:rPr lang="en-US" sz="2200" b="1" dirty="0" smtClean="0">
                <a:latin typeface="+mn-lt"/>
              </a:rPr>
              <a:t>.</a:t>
            </a:r>
            <a:endParaRPr lang="en-US" sz="22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Preguntas?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4036" name="Picture 4" descr="Imagen de un lapiz  rojo escribiendo la palabra &quot;GRACIAS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1" y="1139674"/>
            <a:ext cx="6837137" cy="350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3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Temas de discusión</a:t>
            </a:r>
            <a:endParaRPr lang="en-US" alt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47584"/>
            <a:ext cx="6779059" cy="378626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mtClean="0"/>
              <a:t>¿Qué es una marca registrada o una marca de servicio? </a:t>
            </a:r>
          </a:p>
          <a:p>
            <a:pPr>
              <a:lnSpc>
                <a:spcPct val="120000"/>
              </a:lnSpc>
            </a:pPr>
            <a:r>
              <a:rPr lang="en-US" altLang="en-US" smtClean="0"/>
              <a:t>Diferentes tipos de marcas registradas</a:t>
            </a:r>
          </a:p>
          <a:p>
            <a:pPr>
              <a:lnSpc>
                <a:spcPct val="120000"/>
              </a:lnSpc>
            </a:pPr>
            <a:r>
              <a:rPr lang="en-US" altLang="en-US" smtClean="0"/>
              <a:t>Las ventajas de un registro federal</a:t>
            </a:r>
          </a:p>
          <a:p>
            <a:pPr>
              <a:lnSpc>
                <a:spcPct val="120000"/>
              </a:lnSpc>
            </a:pPr>
            <a:r>
              <a:rPr lang="en-US" altLang="en-US" smtClean="0"/>
              <a:t>Cosas a considerar en la selección de una marca</a:t>
            </a:r>
          </a:p>
          <a:p>
            <a:pPr>
              <a:lnSpc>
                <a:spcPct val="120000"/>
              </a:lnSpc>
            </a:pPr>
            <a:r>
              <a:rPr lang="en-US" altLang="en-US" smtClean="0"/>
              <a:t>El proceso de presentar una solicitud</a:t>
            </a:r>
          </a:p>
          <a:p>
            <a:pPr>
              <a:lnSpc>
                <a:spcPct val="120000"/>
              </a:lnSpc>
            </a:pPr>
            <a:r>
              <a:rPr lang="en-US" altLang="en-US" smtClean="0"/>
              <a:t>Cómo encontrar ayuda y los recursos útiles. </a:t>
            </a:r>
            <a:endParaRPr lang="en-US" altLang="en-US" dirty="0" smtClean="0"/>
          </a:p>
        </p:txBody>
      </p:sp>
      <p:pic>
        <p:nvPicPr>
          <p:cNvPr id="7172" name="Picture 1" descr="Imagen de 3 marcas de verificación verd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41" y="2031574"/>
            <a:ext cx="1791459" cy="13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¿Qué es una marca registrada?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Definición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marca</a:t>
            </a:r>
            <a:r>
              <a:rPr lang="en-US" dirty="0" smtClean="0"/>
              <a:t> </a:t>
            </a:r>
            <a:r>
              <a:rPr lang="en-US" dirty="0" err="1" smtClean="0"/>
              <a:t>registrada</a:t>
            </a:r>
            <a:r>
              <a:rPr lang="en-US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dirty="0" err="1" smtClean="0"/>
              <a:t>Una</a:t>
            </a:r>
            <a:r>
              <a:rPr lang="en-US" dirty="0" smtClean="0"/>
              <a:t> palabra,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frase</a:t>
            </a:r>
            <a:r>
              <a:rPr lang="en-US" dirty="0" smtClean="0"/>
              <a:t>, un </a:t>
            </a:r>
            <a:r>
              <a:rPr lang="en-US" dirty="0" err="1" smtClean="0"/>
              <a:t>símbolo</a:t>
            </a:r>
            <a:r>
              <a:rPr lang="en-US" dirty="0" smtClean="0"/>
              <a:t>, un </a:t>
            </a:r>
            <a:r>
              <a:rPr lang="en-US" dirty="0" err="1" smtClean="0"/>
              <a:t>diseño</a:t>
            </a:r>
            <a:r>
              <a:rPr lang="en-US" dirty="0" smtClean="0"/>
              <a:t>  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combinación</a:t>
            </a:r>
            <a:r>
              <a:rPr lang="en-US" dirty="0" smtClean="0"/>
              <a:t> de </a:t>
            </a:r>
            <a:r>
              <a:rPr lang="en-US" dirty="0" err="1" smtClean="0"/>
              <a:t>estos</a:t>
            </a:r>
            <a:r>
              <a:rPr lang="en-US" dirty="0" smtClean="0"/>
              <a:t> que </a:t>
            </a:r>
            <a:r>
              <a:rPr lang="en-US" dirty="0" err="1" smtClean="0"/>
              <a:t>identifica</a:t>
            </a:r>
            <a:r>
              <a:rPr lang="en-US" dirty="0" smtClean="0"/>
              <a:t> y distingue el </a:t>
            </a:r>
            <a:r>
              <a:rPr lang="en-US" dirty="0" err="1" smtClean="0"/>
              <a:t>origen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productos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parte de la parte de </a:t>
            </a:r>
            <a:r>
              <a:rPr lang="en-US" dirty="0" err="1" smtClean="0"/>
              <a:t>otros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err="1" smtClean="0"/>
              <a:t>Definición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marca</a:t>
            </a:r>
            <a:r>
              <a:rPr lang="en-US" dirty="0" smtClean="0"/>
              <a:t> de </a:t>
            </a:r>
            <a:r>
              <a:rPr lang="en-US" dirty="0" err="1" smtClean="0"/>
              <a:t>servicio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err="1" smtClean="0"/>
              <a:t>Igual</a:t>
            </a:r>
            <a:r>
              <a:rPr lang="en-US" dirty="0" smtClean="0"/>
              <a:t> que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marca</a:t>
            </a:r>
            <a:r>
              <a:rPr lang="en-US" dirty="0" smtClean="0"/>
              <a:t> </a:t>
            </a:r>
            <a:r>
              <a:rPr lang="en-US" dirty="0" err="1" smtClean="0"/>
              <a:t>registrada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que </a:t>
            </a:r>
            <a:r>
              <a:rPr lang="en-US" dirty="0" err="1" smtClean="0"/>
              <a:t>identifica</a:t>
            </a:r>
            <a:r>
              <a:rPr lang="en-US" dirty="0" smtClean="0"/>
              <a:t> y distingue el </a:t>
            </a:r>
            <a:r>
              <a:rPr lang="en-US" dirty="0" err="1" smtClean="0"/>
              <a:t>origen</a:t>
            </a:r>
            <a:r>
              <a:rPr lang="en-US" dirty="0" smtClean="0"/>
              <a:t> de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de </a:t>
            </a:r>
            <a:r>
              <a:rPr lang="en-US" dirty="0" err="1" smtClean="0"/>
              <a:t>productos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Diferentes tipos de marcas registradas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5077" y="1641362"/>
            <a:ext cx="4040188" cy="533135"/>
          </a:xfrm>
        </p:spPr>
        <p:txBody>
          <a:bodyPr>
            <a:normAutofit/>
          </a:bodyPr>
          <a:lstStyle/>
          <a:p>
            <a:pPr algn="ctr"/>
            <a:r>
              <a:rPr lang="en-US" sz="2000" smtClean="0">
                <a:latin typeface="+mn-lt"/>
              </a:rPr>
              <a:t>Marca de palabra</a:t>
            </a:r>
            <a:endParaRPr lang="en-US" sz="2000" dirty="0" smtClean="0">
              <a:latin typeface="+mn-lt"/>
            </a:endParaRPr>
          </a:p>
        </p:txBody>
      </p:sp>
      <p:sp>
        <p:nvSpPr>
          <p:cNvPr id="3" name="Content Placeholder 2" descr="Las palabras  Coca-Cola"/>
          <p:cNvSpPr>
            <a:spLocks noGrp="1" noChangeAspect="1"/>
          </p:cNvSpPr>
          <p:nvPr>
            <p:ph sz="half" idx="2"/>
          </p:nvPr>
        </p:nvSpPr>
        <p:spPr>
          <a:xfrm>
            <a:off x="811416" y="2201663"/>
            <a:ext cx="2710234" cy="4162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COCA-COLA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4393" y="1643019"/>
            <a:ext cx="4041775" cy="533135"/>
          </a:xfrm>
        </p:spPr>
        <p:txBody>
          <a:bodyPr>
            <a:normAutofit/>
          </a:bodyPr>
          <a:lstStyle/>
          <a:p>
            <a:pPr algn="ctr"/>
            <a:r>
              <a:rPr lang="en-US" sz="2000" smtClean="0">
                <a:latin typeface="+mn-lt"/>
              </a:rPr>
              <a:t>Marca de forma especial</a:t>
            </a:r>
            <a:endParaRPr lang="en-US" sz="2000" dirty="0" smtClean="0">
              <a:latin typeface="+mn-lt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06288" y="3059625"/>
            <a:ext cx="3137770" cy="6174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latin typeface="+mn-lt"/>
              </a:rPr>
              <a:t>Marca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compuesta</a:t>
            </a:r>
            <a:r>
              <a:rPr lang="en-US" sz="2000" dirty="0" smtClean="0">
                <a:latin typeface="+mn-lt"/>
              </a:rPr>
              <a:t> </a:t>
            </a:r>
          </a:p>
          <a:p>
            <a:pPr algn="ctr"/>
            <a:r>
              <a:rPr lang="en-US" sz="1300" dirty="0" smtClean="0">
                <a:latin typeface="+mj-lt"/>
              </a:rPr>
              <a:t>(palabras y </a:t>
            </a:r>
            <a:r>
              <a:rPr lang="en-US" sz="1300" dirty="0" err="1" smtClean="0">
                <a:latin typeface="+mj-lt"/>
              </a:rPr>
              <a:t>diseño</a:t>
            </a:r>
            <a:r>
              <a:rPr lang="en-US" sz="1300" dirty="0" smtClean="0">
                <a:latin typeface="+mj-lt"/>
              </a:rPr>
              <a:t>) </a:t>
            </a:r>
          </a:p>
          <a:p>
            <a:pPr algn="ctr"/>
            <a:endParaRPr lang="en-US" sz="800" dirty="0"/>
          </a:p>
        </p:txBody>
      </p:sp>
      <p:pic>
        <p:nvPicPr>
          <p:cNvPr id="9" name="Content Placeholder 6" descr="Las palabras estilizadas &quot;Coca Cola&quot; en el color roj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96" y="2194162"/>
            <a:ext cx="1446756" cy="471208"/>
          </a:xfrm>
          <a:prstGeom prst="rect">
            <a:avLst/>
          </a:prstGeom>
          <a:ln w="38100">
            <a:noFill/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757121" y="2857206"/>
            <a:ext cx="4041775" cy="533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Segoe UI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latin typeface="+mn-lt"/>
              </a:rPr>
              <a:t>Marca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diseño</a:t>
            </a:r>
            <a:endParaRPr lang="en-US" sz="2000" dirty="0" smtClean="0">
              <a:latin typeface="+mn-lt"/>
            </a:endParaRPr>
          </a:p>
        </p:txBody>
      </p:sp>
      <p:pic>
        <p:nvPicPr>
          <p:cNvPr id="1028" name="Picture 4" descr="Imagen de una tapa roja de botella de  Coca- Cola  con otro imagen  mas pequeño de una botella de Coca-Cola y las palabras estilizadas &quot;Coca-Cola&quot; en el color blanc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49" y="3551715"/>
            <a:ext cx="970416" cy="104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Graphic of a polar be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2" y="3317771"/>
            <a:ext cx="1103547" cy="942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8768" y="4314203"/>
            <a:ext cx="4233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b="1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Una</a:t>
            </a:r>
            <a:r>
              <a:rPr lang="en-US" altLang="en-US" sz="20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000" b="1" dirty="0" err="1">
                <a:ea typeface="Segoe UI" panose="020B0502040204020203" pitchFamily="34" charset="0"/>
                <a:cs typeface="Segoe UI" panose="020B0502040204020203" pitchFamily="34" charset="0"/>
              </a:rPr>
              <a:t>consigna</a:t>
            </a:r>
            <a:r>
              <a:rPr lang="en-US" altLang="en-US" sz="2000" b="1" dirty="0">
                <a:ea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US" altLang="en-US" sz="2000" b="1" dirty="0" err="1">
                <a:ea typeface="Segoe UI" panose="020B0502040204020203" pitchFamily="34" charset="0"/>
                <a:cs typeface="Segoe UI" panose="020B0502040204020203" pitchFamily="34" charset="0"/>
              </a:rPr>
              <a:t>frase</a:t>
            </a:r>
            <a:endParaRPr lang="en-US" altLang="en-US" sz="2000" b="1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en-US" altLang="en-US" sz="1600" dirty="0" smtClean="0"/>
              <a:t>LA GENTE EN TODAS PARTES VA CON  VISA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029200"/>
            <a:ext cx="6381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Reg. #s </a:t>
            </a:r>
            <a:r>
              <a:rPr lang="en-US" sz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0238145, 0238146,1867757, 4495152, and 4223298</a:t>
            </a:r>
            <a:endParaRPr lang="en-US" sz="12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Ventajas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registro</a:t>
            </a:r>
            <a:r>
              <a:rPr lang="en-US" altLang="en-US" dirty="0" smtClean="0"/>
              <a:t> de EE.UU.</a:t>
            </a:r>
            <a:endParaRPr lang="en-US" altLang="en-US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Da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presunción</a:t>
            </a:r>
            <a:r>
              <a:rPr lang="en-US" altLang="en-US" dirty="0" smtClean="0"/>
              <a:t> legal de </a:t>
            </a:r>
            <a:r>
              <a:rPr lang="en-US" altLang="en-US" dirty="0" err="1" smtClean="0"/>
              <a:t>propietario</a:t>
            </a:r>
            <a:r>
              <a:rPr lang="en-US" altLang="en-US" dirty="0" smtClean="0"/>
              <a:t>  y derecho a </a:t>
            </a:r>
            <a:r>
              <a:rPr lang="en-US" altLang="en-US" dirty="0" err="1" smtClean="0"/>
              <a:t>utilizar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marca</a:t>
            </a:r>
            <a:r>
              <a:rPr lang="en-US" altLang="en-US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altLang="en-US" dirty="0" err="1" smtClean="0"/>
              <a:t>Sirve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notificación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constructiva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todo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país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reclamo</a:t>
            </a:r>
            <a:r>
              <a:rPr lang="en-US" altLang="en-US" dirty="0" smtClean="0"/>
              <a:t> del </a:t>
            </a:r>
            <a:r>
              <a:rPr lang="en-US" altLang="en-US" dirty="0" err="1" smtClean="0"/>
              <a:t>propietario</a:t>
            </a:r>
            <a:r>
              <a:rPr lang="en-US" altLang="en-US" dirty="0" smtClean="0"/>
              <a:t> de la </a:t>
            </a:r>
            <a:r>
              <a:rPr lang="en-US" altLang="en-US" dirty="0" err="1" smtClean="0"/>
              <a:t>marca</a:t>
            </a:r>
            <a:r>
              <a:rPr lang="en-US" altLang="en-US" dirty="0" smtClean="0"/>
              <a:t> commercial.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Da </a:t>
            </a:r>
            <a:r>
              <a:rPr lang="en-US" altLang="en-US" dirty="0" err="1" smtClean="0"/>
              <a:t>proteccion</a:t>
            </a:r>
            <a:r>
              <a:rPr lang="en-US" altLang="en-US" dirty="0" smtClean="0"/>
              <a:t> on </a:t>
            </a:r>
            <a:r>
              <a:rPr lang="en-US" altLang="en-US" dirty="0" err="1" smtClean="0"/>
              <a:t>todo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EE. UU.  y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sus</a:t>
            </a:r>
            <a:r>
              <a:rPr lang="en-US" altLang="en-US" dirty="0" smtClean="0"/>
              <a:t> territories.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Se </a:t>
            </a:r>
            <a:r>
              <a:rPr lang="en-US" altLang="en-US" dirty="0" err="1" smtClean="0"/>
              <a:t>puede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usar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como</a:t>
            </a:r>
            <a:r>
              <a:rPr lang="en-US" altLang="en-US" dirty="0" smtClean="0"/>
              <a:t> base para </a:t>
            </a:r>
            <a:r>
              <a:rPr lang="en-US" altLang="en-US" dirty="0" err="1" smtClean="0"/>
              <a:t>obtener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registro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países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extranjeros</a:t>
            </a:r>
            <a:r>
              <a:rPr lang="en-US" altLang="en-US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Se </a:t>
            </a:r>
            <a:r>
              <a:rPr lang="en-US" altLang="en-US" dirty="0" err="1" smtClean="0"/>
              <a:t>puede</a:t>
            </a:r>
            <a:r>
              <a:rPr lang="en-US" altLang="en-US" dirty="0" smtClean="0"/>
              <a:t> registrar con el </a:t>
            </a:r>
            <a:r>
              <a:rPr lang="en-US" altLang="en-US" dirty="0" err="1" smtClean="0"/>
              <a:t>Servicio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Aduanas</a:t>
            </a:r>
            <a:r>
              <a:rPr lang="en-US" altLang="en-US" dirty="0" smtClean="0"/>
              <a:t> de EE. UU. para </a:t>
            </a:r>
            <a:r>
              <a:rPr lang="en-US" altLang="en-US" dirty="0" err="1" smtClean="0"/>
              <a:t>evitar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importación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productos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extranjeros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litigiosos</a:t>
            </a:r>
            <a:r>
              <a:rPr lang="en-US" altLang="en-US" dirty="0" smtClean="0"/>
              <a:t>. </a:t>
            </a:r>
          </a:p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Cosas</a:t>
            </a:r>
            <a:r>
              <a:rPr lang="en-US" altLang="en-US" dirty="0" smtClean="0"/>
              <a:t> a considerer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selección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marca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9582"/>
            <a:ext cx="7965327" cy="34913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mtClean="0"/>
              <a:t>Es importante seleccionar una marca que identifique de manera particular su negocio. 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Su marca es la cara de su negocio.</a:t>
            </a:r>
          </a:p>
          <a:p>
            <a:pPr lvl="1">
              <a:lnSpc>
                <a:spcPct val="120000"/>
              </a:lnSpc>
            </a:pPr>
            <a:endParaRPr lang="en-US" smtClean="0"/>
          </a:p>
          <a:p>
            <a:pPr>
              <a:lnSpc>
                <a:spcPct val="120000"/>
              </a:lnSpc>
            </a:pPr>
            <a:r>
              <a:rPr lang="en-US" smtClean="0"/>
              <a:t>Investiga su marca antes de presentar su </a:t>
            </a:r>
            <a:br>
              <a:rPr lang="en-US" smtClean="0"/>
            </a:br>
            <a:r>
              <a:rPr lang="en-US" smtClean="0"/>
              <a:t>solicitud.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Busca cómo se percibe o se trata </a:t>
            </a:r>
            <a:br>
              <a:rPr lang="en-US" smtClean="0"/>
            </a:br>
            <a:r>
              <a:rPr lang="en-US" smtClean="0"/>
              <a:t>su marca. 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16390" name="Picture 4" descr="Imagen de una persona en en centro de cuatro flechas mostradndo cuatro  direccia person standing in the middle of 4 directional arrow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30085"/>
            <a:ext cx="1869327" cy="140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 descr="Un imagen de una persona en en centro de cuatro flechas indicando direcciones"/>
          <p:cNvSpPr txBox="1"/>
          <p:nvPr/>
        </p:nvSpPr>
        <p:spPr>
          <a:xfrm>
            <a:off x="4114800" y="240263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Antes de </a:t>
            </a:r>
            <a:r>
              <a:rPr lang="en-US" altLang="en-US" dirty="0" err="1" smtClean="0"/>
              <a:t>presentar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solicitud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debe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llevar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cabo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búsqueda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marca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044"/>
            <a:ext cx="8229600" cy="3656777"/>
          </a:xfrm>
        </p:spPr>
        <p:txBody>
          <a:bodyPr>
            <a:noAutofit/>
          </a:bodyPr>
          <a:lstStyle/>
          <a:p>
            <a:r>
              <a:rPr lang="en-US" sz="1700" dirty="0" err="1" smtClean="0"/>
              <a:t>Hace</a:t>
            </a:r>
            <a:r>
              <a:rPr lang="en-US" sz="1700" dirty="0" smtClean="0"/>
              <a:t> </a:t>
            </a:r>
            <a:r>
              <a:rPr lang="en-US" sz="1700" dirty="0" err="1" smtClean="0"/>
              <a:t>una</a:t>
            </a:r>
            <a:r>
              <a:rPr lang="en-US" sz="1700" dirty="0" smtClean="0"/>
              <a:t> </a:t>
            </a:r>
            <a:r>
              <a:rPr lang="en-US" sz="1700" dirty="0" err="1" smtClean="0"/>
              <a:t>búsqueda</a:t>
            </a:r>
            <a:r>
              <a:rPr lang="en-US" sz="1700" dirty="0" smtClean="0"/>
              <a:t> de </a:t>
            </a:r>
            <a:r>
              <a:rPr lang="en-US" sz="1700" dirty="0" err="1" smtClean="0"/>
              <a:t>los</a:t>
            </a:r>
            <a:r>
              <a:rPr lang="en-US" sz="1700" dirty="0" smtClean="0"/>
              <a:t> bases de </a:t>
            </a:r>
            <a:r>
              <a:rPr lang="en-US" sz="1700" dirty="0" err="1" smtClean="0"/>
              <a:t>datos</a:t>
            </a:r>
            <a:r>
              <a:rPr lang="en-US" sz="1700" dirty="0" smtClean="0"/>
              <a:t> del USPTO </a:t>
            </a:r>
            <a:r>
              <a:rPr lang="en-US" sz="1700" dirty="0" smtClean="0">
                <a:hlinkClick r:id="rId2"/>
              </a:rPr>
              <a:t>www.uspto.gov/trademark</a:t>
            </a:r>
            <a:endParaRPr lang="en-US" sz="1700" dirty="0" smtClean="0"/>
          </a:p>
          <a:p>
            <a:pPr lvl="1"/>
            <a:r>
              <a:rPr lang="en-US" sz="1600" dirty="0" smtClean="0"/>
              <a:t>TESS (Sistema </a:t>
            </a:r>
            <a:r>
              <a:rPr lang="en-US" sz="1600" dirty="0" err="1" smtClean="0"/>
              <a:t>Electrónico</a:t>
            </a:r>
            <a:r>
              <a:rPr lang="en-US" sz="1600" dirty="0" smtClean="0"/>
              <a:t> de </a:t>
            </a:r>
            <a:r>
              <a:rPr lang="en-US" sz="1600" dirty="0" err="1" smtClean="0"/>
              <a:t>Búsqueda</a:t>
            </a:r>
            <a:r>
              <a:rPr lang="en-US" sz="1600" dirty="0" smtClean="0"/>
              <a:t> de </a:t>
            </a:r>
            <a:br>
              <a:rPr lang="en-US" sz="1600" dirty="0" smtClean="0"/>
            </a:br>
            <a:r>
              <a:rPr lang="en-US" sz="1600" dirty="0" err="1" smtClean="0"/>
              <a:t>Marcas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Registradas</a:t>
            </a:r>
            <a:r>
              <a:rPr lang="en-US" sz="1600" dirty="0" smtClean="0"/>
              <a:t>) – </a:t>
            </a:r>
            <a:r>
              <a:rPr lang="en-US" sz="1600" dirty="0" err="1" smtClean="0"/>
              <a:t>busca</a:t>
            </a:r>
            <a:r>
              <a:rPr lang="en-US" sz="1600" dirty="0" smtClean="0"/>
              <a:t> </a:t>
            </a:r>
            <a:r>
              <a:rPr lang="en-US" sz="1600" dirty="0" err="1" smtClean="0"/>
              <a:t>marcas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potencialmente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conflictivas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TSDR (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de </a:t>
            </a:r>
            <a:r>
              <a:rPr lang="en-US" sz="1600" dirty="0" err="1" smtClean="0"/>
              <a:t>Recuperación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Documentos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y Estado de </a:t>
            </a:r>
            <a:r>
              <a:rPr lang="en-US" sz="1600" dirty="0" err="1" smtClean="0"/>
              <a:t>Marcas</a:t>
            </a:r>
            <a:r>
              <a:rPr lang="en-US" sz="1600" dirty="0" smtClean="0"/>
              <a:t> </a:t>
            </a:r>
            <a:r>
              <a:rPr lang="en-US" sz="1600" dirty="0" err="1" smtClean="0"/>
              <a:t>Registradas</a:t>
            </a:r>
            <a:r>
              <a:rPr lang="en-US" sz="1600" dirty="0" smtClean="0"/>
              <a:t>) – </a:t>
            </a:r>
            <a:r>
              <a:rPr lang="en-US" sz="1600" dirty="0" err="1" smtClean="0"/>
              <a:t>ver</a:t>
            </a:r>
            <a:r>
              <a:rPr lang="en-US" sz="1600" dirty="0" smtClean="0"/>
              <a:t> </a:t>
            </a:r>
            <a:r>
              <a:rPr lang="en-US" sz="1600" dirty="0" err="1" smtClean="0"/>
              <a:t>cómo</a:t>
            </a:r>
            <a:r>
              <a:rPr lang="en-US" sz="1600" dirty="0" smtClean="0"/>
              <a:t> se </a:t>
            </a:r>
            <a:br>
              <a:rPr lang="en-US" sz="1600" dirty="0" smtClean="0"/>
            </a:br>
            <a:r>
              <a:rPr lang="en-US" sz="1600" dirty="0" err="1" smtClean="0"/>
              <a:t>trataban</a:t>
            </a:r>
            <a:r>
              <a:rPr lang="en-US" sz="1600" dirty="0" smtClean="0"/>
              <a:t> </a:t>
            </a:r>
            <a:r>
              <a:rPr lang="en-US" sz="1600" dirty="0" err="1" smtClean="0"/>
              <a:t>otras</a:t>
            </a:r>
            <a:r>
              <a:rPr lang="en-US" sz="1600" dirty="0" smtClean="0"/>
              <a:t> </a:t>
            </a:r>
            <a:r>
              <a:rPr lang="en-US" sz="1600" dirty="0" err="1" smtClean="0"/>
              <a:t>marcas</a:t>
            </a:r>
            <a:r>
              <a:rPr lang="en-US" sz="1600" dirty="0" smtClean="0"/>
              <a:t> con </a:t>
            </a:r>
            <a:r>
              <a:rPr lang="en-US" sz="1600" dirty="0" err="1" smtClean="0"/>
              <a:t>problemas</a:t>
            </a:r>
            <a:r>
              <a:rPr lang="en-US" sz="1600" dirty="0" smtClean="0"/>
              <a:t> </a:t>
            </a:r>
            <a:r>
              <a:rPr lang="en-US" sz="1600" dirty="0" err="1" smtClean="0"/>
              <a:t>similares</a:t>
            </a:r>
            <a:r>
              <a:rPr lang="en-US" sz="1600" dirty="0" smtClean="0"/>
              <a:t>  </a:t>
            </a:r>
          </a:p>
          <a:p>
            <a:r>
              <a:rPr lang="en-US" sz="1700" dirty="0" smtClean="0"/>
              <a:t>(Ambos </a:t>
            </a:r>
            <a:r>
              <a:rPr lang="en-US" sz="1700" dirty="0" err="1" smtClean="0"/>
              <a:t>sistemas</a:t>
            </a:r>
            <a:r>
              <a:rPr lang="en-US" sz="1700" dirty="0" smtClean="0"/>
              <a:t> son </a:t>
            </a:r>
            <a:r>
              <a:rPr lang="en-US" sz="1700" dirty="0" err="1" smtClean="0"/>
              <a:t>gratuitos</a:t>
            </a:r>
            <a:r>
              <a:rPr lang="en-US" sz="1700" dirty="0" smtClean="0"/>
              <a:t> y </a:t>
            </a:r>
            <a:r>
              <a:rPr lang="en-US" sz="1700" dirty="0" err="1" smtClean="0"/>
              <a:t>disponibles</a:t>
            </a:r>
            <a:r>
              <a:rPr lang="en-US" sz="1700" dirty="0" smtClean="0"/>
              <a:t> las 24 horas y 7 </a:t>
            </a:r>
            <a:r>
              <a:rPr lang="en-US" sz="1700" dirty="0" err="1" smtClean="0"/>
              <a:t>días</a:t>
            </a:r>
            <a:r>
              <a:rPr lang="en-US" sz="1700" dirty="0" smtClean="0"/>
              <a:t> de la </a:t>
            </a:r>
            <a:r>
              <a:rPr lang="en-US" sz="1700" dirty="0" err="1" smtClean="0"/>
              <a:t>semana</a:t>
            </a:r>
            <a:r>
              <a:rPr lang="en-US" sz="1700" dirty="0" smtClean="0"/>
              <a:t>)</a:t>
            </a:r>
          </a:p>
          <a:p>
            <a:r>
              <a:rPr lang="en-US" sz="1700" dirty="0" err="1" smtClean="0"/>
              <a:t>Hace</a:t>
            </a:r>
            <a:r>
              <a:rPr lang="en-US" sz="1700" dirty="0" smtClean="0"/>
              <a:t> </a:t>
            </a:r>
            <a:r>
              <a:rPr lang="en-US" sz="1700" dirty="0" err="1" smtClean="0"/>
              <a:t>una</a:t>
            </a:r>
            <a:r>
              <a:rPr lang="en-US" sz="1700" dirty="0" smtClean="0"/>
              <a:t> </a:t>
            </a:r>
            <a:r>
              <a:rPr lang="en-US" sz="1700" dirty="0" err="1" smtClean="0"/>
              <a:t>búsqueda</a:t>
            </a:r>
            <a:r>
              <a:rPr lang="en-US" sz="1700" dirty="0" smtClean="0"/>
              <a:t> </a:t>
            </a:r>
            <a:r>
              <a:rPr lang="en-US" sz="1700" dirty="0" err="1" smtClean="0"/>
              <a:t>en</a:t>
            </a:r>
            <a:r>
              <a:rPr lang="en-US" sz="1700" dirty="0" smtClean="0"/>
              <a:t> el internet y </a:t>
            </a:r>
            <a:r>
              <a:rPr lang="en-US" sz="1700" dirty="0" err="1" smtClean="0"/>
              <a:t>los</a:t>
            </a:r>
            <a:r>
              <a:rPr lang="en-US" sz="1700" dirty="0" smtClean="0"/>
              <a:t> bases de </a:t>
            </a:r>
            <a:r>
              <a:rPr lang="en-US" sz="1700" dirty="0" err="1" smtClean="0"/>
              <a:t>datos</a:t>
            </a:r>
            <a:r>
              <a:rPr lang="en-US" sz="1700" dirty="0" smtClean="0"/>
              <a:t> del </a:t>
            </a:r>
            <a:r>
              <a:rPr lang="en-US" sz="1700" dirty="0" err="1" smtClean="0"/>
              <a:t>estado</a:t>
            </a:r>
            <a:r>
              <a:rPr lang="en-US" sz="1700" dirty="0" smtClean="0"/>
              <a:t>  para </a:t>
            </a:r>
            <a:r>
              <a:rPr lang="en-US" sz="1700" dirty="0" err="1" smtClean="0"/>
              <a:t>información</a:t>
            </a:r>
            <a:r>
              <a:rPr lang="en-US" sz="1700" dirty="0" smtClean="0"/>
              <a:t> de </a:t>
            </a:r>
            <a:r>
              <a:rPr lang="en-US" sz="1700" dirty="0" err="1" smtClean="0"/>
              <a:t>como</a:t>
            </a:r>
            <a:r>
              <a:rPr lang="en-US" sz="1700" dirty="0" smtClean="0"/>
              <a:t> se </a:t>
            </a:r>
            <a:r>
              <a:rPr lang="en-US" sz="1700" dirty="0" err="1" smtClean="0"/>
              <a:t>percibe</a:t>
            </a:r>
            <a:r>
              <a:rPr lang="en-US" sz="1700" dirty="0" smtClean="0"/>
              <a:t> la </a:t>
            </a:r>
            <a:r>
              <a:rPr lang="en-US" sz="1700" dirty="0" err="1" smtClean="0"/>
              <a:t>marca</a:t>
            </a:r>
            <a:r>
              <a:rPr lang="en-US" sz="1700" dirty="0" smtClean="0"/>
              <a:t> </a:t>
            </a:r>
            <a:r>
              <a:rPr lang="en-US" sz="1700" dirty="0" err="1" smtClean="0"/>
              <a:t>en</a:t>
            </a:r>
            <a:r>
              <a:rPr lang="en-US" sz="1700" dirty="0" smtClean="0"/>
              <a:t> el </a:t>
            </a:r>
            <a:r>
              <a:rPr lang="en-US" sz="1700" dirty="0" err="1" smtClean="0"/>
              <a:t>mercado</a:t>
            </a:r>
            <a:r>
              <a:rPr lang="en-US" sz="1700" dirty="0" smtClean="0"/>
              <a:t>. </a:t>
            </a:r>
            <a:endParaRPr lang="en-US" sz="1700" dirty="0"/>
          </a:p>
        </p:txBody>
      </p:sp>
      <p:pic>
        <p:nvPicPr>
          <p:cNvPr id="2" name="Picture 1" descr="Imagen de una lupa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335" y="2524390"/>
            <a:ext cx="1839865" cy="1713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 [Read-Only]" id="{5A2E62C0-00A8-49FA-9872-6AF56458BFD2}" vid="{A2994CA0-6BC8-47AA-8B1B-47B1660DC17E}"/>
    </a:ext>
  </a:extLst>
</a:theme>
</file>

<file path=ppt/theme/theme2.xml><?xml version="1.0" encoding="utf-8"?>
<a:theme xmlns:a="http://schemas.openxmlformats.org/drawingml/2006/main" name="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 [Read-Only]" id="{5A2E62C0-00A8-49FA-9872-6AF56458BFD2}" vid="{27D74A7A-FB62-432F-8F11-F143309D85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810F5D-A878-4700-AE32-8970FB54C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07EE1D-E9DF-49D7-9235-26EF24932B2A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E93D3F-27AA-4728-AC7B-D32BB1F404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master navy revised 5-2019</Template>
  <TotalTime>1377</TotalTime>
  <Words>1309</Words>
  <Application>Microsoft Office PowerPoint</Application>
  <PresentationFormat>On-screen Show (16:10)</PresentationFormat>
  <Paragraphs>323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Aharoni</vt:lpstr>
      <vt:lpstr>Arial</vt:lpstr>
      <vt:lpstr>Arial Black</vt:lpstr>
      <vt:lpstr>Calibri</vt:lpstr>
      <vt:lpstr>Courier New</vt:lpstr>
      <vt:lpstr>Helvetica</vt:lpstr>
      <vt:lpstr>Segoe UI</vt:lpstr>
      <vt:lpstr>Segoe UI Light</vt:lpstr>
      <vt:lpstr>Segoe UI Semibold</vt:lpstr>
      <vt:lpstr>Times New Roman</vt:lpstr>
      <vt:lpstr>Wingdings</vt:lpstr>
      <vt:lpstr>Brand master navy</vt:lpstr>
      <vt:lpstr>Brand master navy no logo</vt:lpstr>
      <vt:lpstr>PowerPoint Presentation</vt:lpstr>
      <vt:lpstr>Información Básica Sobre Las Marcas Registradas</vt:lpstr>
      <vt:lpstr>Oficina de Desarrollo de la Innovación</vt:lpstr>
      <vt:lpstr>Temas de discusión</vt:lpstr>
      <vt:lpstr>¿Qué es una marca registrada?</vt:lpstr>
      <vt:lpstr>Diferentes tipos de marcas registradas</vt:lpstr>
      <vt:lpstr>Ventajas del registro de EE.UU.</vt:lpstr>
      <vt:lpstr>Cosas a considerer en la selección de una marca </vt:lpstr>
      <vt:lpstr>Antes de presentar una solicitud debe llevar a cabo una búsqueda de su marca</vt:lpstr>
      <vt:lpstr>Una razón común para rechazar una marca: Probabilidad de confusión</vt:lpstr>
      <vt:lpstr>Probabilidad de confusión: Ejemplos de la similitud de las marcas</vt:lpstr>
      <vt:lpstr>Probabilidad de confusión: Ejemplos de productos o servicios que son relacionados </vt:lpstr>
      <vt:lpstr>Otra razón de rechazar una marca:  La esfuerza de la marca</vt:lpstr>
      <vt:lpstr>Marcas de fantasía</vt:lpstr>
      <vt:lpstr>Marcas arbitrarias</vt:lpstr>
      <vt:lpstr>Marcas sugestivas</vt:lpstr>
      <vt:lpstr>Marcas descriptivas</vt:lpstr>
      <vt:lpstr>Marcas genéricas</vt:lpstr>
      <vt:lpstr>Otras razones para rechazar una marca</vt:lpstr>
      <vt:lpstr>Cómo presentar la solicitud </vt:lpstr>
      <vt:lpstr>Requisitos mínimos de la presentación</vt:lpstr>
      <vt:lpstr>Cuotas para la presentación</vt:lpstr>
      <vt:lpstr>Si no se cumplen los requisitos mínimos</vt:lpstr>
      <vt:lpstr>Otra información incluir a la presentación </vt:lpstr>
      <vt:lpstr>El proceso de solicitud</vt:lpstr>
      <vt:lpstr>Lo que la USPTO hace y no hace </vt:lpstr>
      <vt:lpstr>Necesita ayuda?  </vt:lpstr>
      <vt:lpstr>Necesita ayuda? </vt:lpstr>
      <vt:lpstr> Recursos útiles </vt:lpstr>
      <vt:lpstr>Recursos útiles </vt:lpstr>
      <vt:lpstr>USPTO información de contacto</vt:lpstr>
      <vt:lpstr>Datos importantes para recordar </vt:lpstr>
      <vt:lpstr>Preguntas?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Ortiz, Roberto</dc:creator>
  <cp:lastModifiedBy>Copeland, Katrina S.</cp:lastModifiedBy>
  <cp:revision>75</cp:revision>
  <cp:lastPrinted>2019-06-04T14:25:46Z</cp:lastPrinted>
  <dcterms:created xsi:type="dcterms:W3CDTF">2019-04-19T13:10:15Z</dcterms:created>
  <dcterms:modified xsi:type="dcterms:W3CDTF">2019-06-21T12:09:04Z</dcterms:modified>
</cp:coreProperties>
</file>