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8C66-4FCC-9498-911D046019A1}"/>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8C66-4FCC-9498-911D046019A1}"/>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8C66-4FCC-9498-911D046019A1}"/>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Sheet1!$A$11:$A$13</c:f>
              <c:strCache>
                <c:ptCount val="3"/>
                <c:pt idx="0">
                  <c:v>Affirmed </c:v>
                </c:pt>
                <c:pt idx="1">
                  <c:v>Affirmed-in-Part </c:v>
                </c:pt>
                <c:pt idx="2">
                  <c:v>Reversed </c:v>
                </c:pt>
              </c:strCache>
            </c:strRef>
          </c:cat>
          <c:val>
            <c:numRef>
              <c:f>Sheet1!$B$11:$B$13</c:f>
              <c:numCache>
                <c:formatCode>General</c:formatCode>
                <c:ptCount val="3"/>
                <c:pt idx="0">
                  <c:v>47.9</c:v>
                </c:pt>
                <c:pt idx="1">
                  <c:v>2.6</c:v>
                </c:pt>
                <c:pt idx="2">
                  <c:v>49.5</c:v>
                </c:pt>
              </c:numCache>
            </c:numRef>
          </c:val>
          <c:extLst>
            <c:ext xmlns:c16="http://schemas.microsoft.com/office/drawing/2014/chart" uri="{C3380CC4-5D6E-409C-BE32-E72D297353CC}">
              <c16:uniqueId val="{00000000-F716-435D-A252-0E3332650B38}"/>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90DC3-125C-493A-8E37-CC3499E379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1CAF1A-9B15-4224-8BAA-C2D487ABD1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05A7F6-2354-4633-AD5A-60D6339DF18A}"/>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5" name="Footer Placeholder 4">
            <a:extLst>
              <a:ext uri="{FF2B5EF4-FFF2-40B4-BE49-F238E27FC236}">
                <a16:creationId xmlns:a16="http://schemas.microsoft.com/office/drawing/2014/main" id="{DD6EBAAC-9573-4E0C-8B33-64A1D47BD8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1190C6-FD80-48C7-9613-2CFB93C33DA6}"/>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2008390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2E607-B2C0-4E60-9A8E-8AC2A99A66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57D8AC-BD0F-444B-9B6D-E53C6E5A726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0EFC7A-2E8D-4ECA-9CCC-ABD86591456E}"/>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5" name="Footer Placeholder 4">
            <a:extLst>
              <a:ext uri="{FF2B5EF4-FFF2-40B4-BE49-F238E27FC236}">
                <a16:creationId xmlns:a16="http://schemas.microsoft.com/office/drawing/2014/main" id="{432CEB56-8BF1-4EA1-BDF3-440502A59E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60EFD6-FE23-4773-A318-DB5530A9FE33}"/>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2067744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95A403-323A-4C98-93DE-D7A1658C2D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C42F026-36A7-49CA-B7B7-AA3FFC31988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B8F210-AB2C-4905-98C3-9AFF1901F880}"/>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5" name="Footer Placeholder 4">
            <a:extLst>
              <a:ext uri="{FF2B5EF4-FFF2-40B4-BE49-F238E27FC236}">
                <a16:creationId xmlns:a16="http://schemas.microsoft.com/office/drawing/2014/main" id="{1C0B41E4-8047-4EC8-861C-616611D1F5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E9C389-D14E-4C8C-8D2A-0E43F74AF962}"/>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1041310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B1DC9-20DA-4C89-953C-E0A0E60410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DE23CE-030A-4A09-B275-04CBE5E62A5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42A8D8-FAB4-49DA-ACB5-A5B313E34F77}"/>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5" name="Footer Placeholder 4">
            <a:extLst>
              <a:ext uri="{FF2B5EF4-FFF2-40B4-BE49-F238E27FC236}">
                <a16:creationId xmlns:a16="http://schemas.microsoft.com/office/drawing/2014/main" id="{55F7C790-913E-4113-ACF2-903B8B2D22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A6E4C-F6F6-472C-A34A-BA041E3BEFD5}"/>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584443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319DF-86A0-4E3B-A2F9-7F5C1134F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132CE3-B0FB-499A-9F09-49F2C3B51F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5D2742E-604D-4CC3-A929-577EE7FA0066}"/>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5" name="Footer Placeholder 4">
            <a:extLst>
              <a:ext uri="{FF2B5EF4-FFF2-40B4-BE49-F238E27FC236}">
                <a16:creationId xmlns:a16="http://schemas.microsoft.com/office/drawing/2014/main" id="{FC0A3A98-399A-4CAD-AE8A-EF5AAAECE2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042485-561C-4DDA-8404-B180AEB80698}"/>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2906435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76E14-D387-4E67-8588-79FF801835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7C6DC2-21D8-457A-96F1-CAFED3F7FAF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25EB7F-4921-44C5-B5D5-89E9AE4091A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DAAFF8-9914-4EDC-B092-7C664C4B81FC}"/>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6" name="Footer Placeholder 5">
            <a:extLst>
              <a:ext uri="{FF2B5EF4-FFF2-40B4-BE49-F238E27FC236}">
                <a16:creationId xmlns:a16="http://schemas.microsoft.com/office/drawing/2014/main" id="{CDDC7873-F8B6-4948-BA76-35BCD55609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C5D8FA-22DC-4043-BCFB-A4B67F349E7F}"/>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61254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941D4-0866-4B6B-BF5C-E870F653CB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78E79D-164B-4D9C-B089-AAC4732040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8187A38-620A-4A06-86B7-F8F4F03AAEF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2F78FA-16BF-441D-930A-E63EAEFC5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62395DD-0AE9-4F8C-B7B7-99E60105855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5ECBCA-8E3B-41FA-A1B1-9A0D62A1FF27}"/>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8" name="Footer Placeholder 7">
            <a:extLst>
              <a:ext uri="{FF2B5EF4-FFF2-40B4-BE49-F238E27FC236}">
                <a16:creationId xmlns:a16="http://schemas.microsoft.com/office/drawing/2014/main" id="{FC5F711D-3ABE-437B-B07A-A19CD4CD74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BAC471-2EE5-429C-ABCA-871F2350BE16}"/>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3410790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830F4-3B0C-4CFE-8DCA-2EDCEE7806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6C8C5C-17AA-4DA9-A08D-F8D25FFF2FFE}"/>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4" name="Footer Placeholder 3">
            <a:extLst>
              <a:ext uri="{FF2B5EF4-FFF2-40B4-BE49-F238E27FC236}">
                <a16:creationId xmlns:a16="http://schemas.microsoft.com/office/drawing/2014/main" id="{F644741D-C7EC-4FB7-9996-DDF0CA946D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DDB5CA-452B-4589-985C-5B53198FA033}"/>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95572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A01D68-99E0-40FF-BF11-C9344441F504}"/>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3" name="Footer Placeholder 2">
            <a:extLst>
              <a:ext uri="{FF2B5EF4-FFF2-40B4-BE49-F238E27FC236}">
                <a16:creationId xmlns:a16="http://schemas.microsoft.com/office/drawing/2014/main" id="{D95458A8-7658-40E4-8EA6-A0A81EF5AE1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A4F49A-16FA-4834-9838-043C4D43CCA5}"/>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4038526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17E3-DADB-4176-824E-7CC9342C13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148373-D782-4D90-B6FB-6542EFA677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61ACD4-C75A-48CD-85F0-EB08FDF6C8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DE0C90A-BD1F-4209-8866-C942D6C3585A}"/>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6" name="Footer Placeholder 5">
            <a:extLst>
              <a:ext uri="{FF2B5EF4-FFF2-40B4-BE49-F238E27FC236}">
                <a16:creationId xmlns:a16="http://schemas.microsoft.com/office/drawing/2014/main" id="{92023493-6561-4A25-9CBA-A62CD2FA12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143E7C-F372-4DE7-9E50-00DB037B5AD9}"/>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352190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4B85D-7EAA-45C6-ABAC-B75E8EC49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BC32D1-300C-488B-AB16-0BABBE2CC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55AD31-EB17-430A-A404-CC33DF90A7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DBB1B3C-EC64-4DA2-95E0-ED4EB1273415}"/>
              </a:ext>
            </a:extLst>
          </p:cNvPr>
          <p:cNvSpPr>
            <a:spLocks noGrp="1"/>
          </p:cNvSpPr>
          <p:nvPr>
            <p:ph type="dt" sz="half" idx="10"/>
          </p:nvPr>
        </p:nvSpPr>
        <p:spPr/>
        <p:txBody>
          <a:bodyPr/>
          <a:lstStyle/>
          <a:p>
            <a:fld id="{C6D412B1-64E6-4341-AF88-1C86A80A5220}" type="datetimeFigureOut">
              <a:rPr lang="en-US" smtClean="0"/>
              <a:t>7/6/2020</a:t>
            </a:fld>
            <a:endParaRPr lang="en-US"/>
          </a:p>
        </p:txBody>
      </p:sp>
      <p:sp>
        <p:nvSpPr>
          <p:cNvPr id="6" name="Footer Placeholder 5">
            <a:extLst>
              <a:ext uri="{FF2B5EF4-FFF2-40B4-BE49-F238E27FC236}">
                <a16:creationId xmlns:a16="http://schemas.microsoft.com/office/drawing/2014/main" id="{E58F7477-F8DA-4A9D-96E1-CB929DB3E5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18D167-844B-4DA4-855E-FF31C10F8282}"/>
              </a:ext>
            </a:extLst>
          </p:cNvPr>
          <p:cNvSpPr>
            <a:spLocks noGrp="1"/>
          </p:cNvSpPr>
          <p:nvPr>
            <p:ph type="sldNum" sz="quarter" idx="12"/>
          </p:nvPr>
        </p:nvSpPr>
        <p:spPr/>
        <p:txBody>
          <a:bodyPr/>
          <a:lstStyle/>
          <a:p>
            <a:fld id="{3386AC1B-18F8-401F-8F43-CB2848B3AAE3}" type="slidenum">
              <a:rPr lang="en-US" smtClean="0"/>
              <a:t>‹#›</a:t>
            </a:fld>
            <a:endParaRPr lang="en-US"/>
          </a:p>
        </p:txBody>
      </p:sp>
    </p:spTree>
    <p:extLst>
      <p:ext uri="{BB962C8B-B14F-4D97-AF65-F5344CB8AC3E}">
        <p14:creationId xmlns:p14="http://schemas.microsoft.com/office/powerpoint/2010/main" val="834114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85B1B-AFBC-4123-B977-A9D05292DD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837363-D7F4-403F-BA23-E68BCCD372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8541F-2FBF-4156-948A-C3DEF56CCD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D412B1-64E6-4341-AF88-1C86A80A5220}" type="datetimeFigureOut">
              <a:rPr lang="en-US" smtClean="0"/>
              <a:t>7/6/2020</a:t>
            </a:fld>
            <a:endParaRPr lang="en-US"/>
          </a:p>
        </p:txBody>
      </p:sp>
      <p:sp>
        <p:nvSpPr>
          <p:cNvPr id="5" name="Footer Placeholder 4">
            <a:extLst>
              <a:ext uri="{FF2B5EF4-FFF2-40B4-BE49-F238E27FC236}">
                <a16:creationId xmlns:a16="http://schemas.microsoft.com/office/drawing/2014/main" id="{BB0CF194-30DE-4F22-BB7B-694E15F8CA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D750CA-502B-40C4-BAFB-EA92561201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86AC1B-18F8-401F-8F43-CB2848B3AAE3}" type="slidenum">
              <a:rPr lang="en-US" smtClean="0"/>
              <a:t>‹#›</a:t>
            </a:fld>
            <a:endParaRPr lang="en-US"/>
          </a:p>
        </p:txBody>
      </p:sp>
    </p:spTree>
    <p:extLst>
      <p:ext uri="{BB962C8B-B14F-4D97-AF65-F5344CB8AC3E}">
        <p14:creationId xmlns:p14="http://schemas.microsoft.com/office/powerpoint/2010/main" val="2771975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8F6DC-86FF-4B4F-92FC-701E180A7D97}"/>
              </a:ext>
            </a:extLst>
          </p:cNvPr>
          <p:cNvSpPr>
            <a:spLocks noGrp="1"/>
          </p:cNvSpPr>
          <p:nvPr>
            <p:ph type="ctrTitle"/>
          </p:nvPr>
        </p:nvSpPr>
        <p:spPr/>
        <p:txBody>
          <a:bodyPr>
            <a:normAutofit/>
          </a:bodyPr>
          <a:lstStyle/>
          <a:p>
            <a:r>
              <a:rPr lang="en-US" dirty="0"/>
              <a:t>Improving Prosecution Quality 35 U.S.C. 112 (b)</a:t>
            </a:r>
          </a:p>
        </p:txBody>
      </p:sp>
      <p:sp>
        <p:nvSpPr>
          <p:cNvPr id="3" name="Subtitle 2">
            <a:extLst>
              <a:ext uri="{FF2B5EF4-FFF2-40B4-BE49-F238E27FC236}">
                <a16:creationId xmlns:a16="http://schemas.microsoft.com/office/drawing/2014/main" id="{625EA9D3-5EDC-4DA5-95E4-41EA3CE057E0}"/>
              </a:ext>
            </a:extLst>
          </p:cNvPr>
          <p:cNvSpPr>
            <a:spLocks noGrp="1"/>
          </p:cNvSpPr>
          <p:nvPr>
            <p:ph type="subTitle" idx="1"/>
          </p:nvPr>
        </p:nvSpPr>
        <p:spPr/>
        <p:txBody>
          <a:bodyPr/>
          <a:lstStyle/>
          <a:p>
            <a:r>
              <a:rPr lang="en-US" dirty="0"/>
              <a:t>A Private Practice Perspective</a:t>
            </a:r>
          </a:p>
        </p:txBody>
      </p:sp>
    </p:spTree>
    <p:extLst>
      <p:ext uri="{BB962C8B-B14F-4D97-AF65-F5344CB8AC3E}">
        <p14:creationId xmlns:p14="http://schemas.microsoft.com/office/powerpoint/2010/main" val="1290457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CE8CE-1B10-43B6-9FC4-ACC1F3F2DC80}"/>
              </a:ext>
            </a:extLst>
          </p:cNvPr>
          <p:cNvSpPr>
            <a:spLocks noGrp="1"/>
          </p:cNvSpPr>
          <p:nvPr>
            <p:ph type="title"/>
          </p:nvPr>
        </p:nvSpPr>
        <p:spPr/>
        <p:txBody>
          <a:bodyPr/>
          <a:lstStyle/>
          <a:p>
            <a:pPr algn="ctr"/>
            <a:r>
              <a:rPr lang="en-US" dirty="0"/>
              <a:t>Heart of Definiteness</a:t>
            </a:r>
          </a:p>
        </p:txBody>
      </p:sp>
      <p:sp>
        <p:nvSpPr>
          <p:cNvPr id="3" name="Content Placeholder 2">
            <a:extLst>
              <a:ext uri="{FF2B5EF4-FFF2-40B4-BE49-F238E27FC236}">
                <a16:creationId xmlns:a16="http://schemas.microsoft.com/office/drawing/2014/main" id="{5C3AB14C-CC98-4A4B-BCD0-D39C6E3DF30B}"/>
              </a:ext>
            </a:extLst>
          </p:cNvPr>
          <p:cNvSpPr>
            <a:spLocks noGrp="1"/>
          </p:cNvSpPr>
          <p:nvPr>
            <p:ph idx="1"/>
          </p:nvPr>
        </p:nvSpPr>
        <p:spPr/>
        <p:txBody>
          <a:bodyPr/>
          <a:lstStyle/>
          <a:p>
            <a:r>
              <a:rPr lang="en-US" dirty="0"/>
              <a:t>Definiteness concerns the question of whether one skilled in the art would </a:t>
            </a:r>
            <a:r>
              <a:rPr lang="en-US" u="sng" dirty="0"/>
              <a:t>understand the scope of what is being claimed</a:t>
            </a:r>
            <a:r>
              <a:rPr lang="en-US" dirty="0"/>
              <a:t>.  See </a:t>
            </a:r>
            <a:r>
              <a:rPr lang="en-US" i="1" dirty="0"/>
              <a:t>Nautilus, Inc. v. </a:t>
            </a:r>
            <a:r>
              <a:rPr lang="en-US" i="1" dirty="0" err="1"/>
              <a:t>Biosig</a:t>
            </a:r>
            <a:r>
              <a:rPr lang="en-US" i="1" dirty="0"/>
              <a:t> Instruments, Inc.</a:t>
            </a:r>
            <a:r>
              <a:rPr lang="en-US" dirty="0"/>
              <a:t>, 134 S. Ct. 2120 (2014).</a:t>
            </a:r>
          </a:p>
          <a:p>
            <a:endParaRPr lang="en-US" dirty="0"/>
          </a:p>
          <a:p>
            <a:r>
              <a:rPr lang="en-US" dirty="0"/>
              <a:t>MPEP 2173.02: “After applying the broadest reasonable interpretation to the claim, if the </a:t>
            </a:r>
            <a:r>
              <a:rPr lang="en-US" u="sng" dirty="0"/>
              <a:t>metes and bounds </a:t>
            </a:r>
            <a:r>
              <a:rPr lang="en-US" dirty="0"/>
              <a:t>of the claimed invention are not clear, the claim is indefinite and should be rejected… Examiners, however, are cautioned against confusing claim breadth with claim indefiniteness.”</a:t>
            </a:r>
          </a:p>
        </p:txBody>
      </p:sp>
    </p:spTree>
    <p:extLst>
      <p:ext uri="{BB962C8B-B14F-4D97-AF65-F5344CB8AC3E}">
        <p14:creationId xmlns:p14="http://schemas.microsoft.com/office/powerpoint/2010/main" val="149817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EA1A-7C0C-4714-A076-2B7F859F03B0}"/>
              </a:ext>
            </a:extLst>
          </p:cNvPr>
          <p:cNvSpPr>
            <a:spLocks noGrp="1"/>
          </p:cNvSpPr>
          <p:nvPr>
            <p:ph type="title"/>
          </p:nvPr>
        </p:nvSpPr>
        <p:spPr/>
        <p:txBody>
          <a:bodyPr/>
          <a:lstStyle/>
          <a:p>
            <a:pPr algn="ctr"/>
            <a:r>
              <a:rPr lang="en-US" dirty="0"/>
              <a:t>Using the PTAB to Gauge Performance</a:t>
            </a:r>
          </a:p>
        </p:txBody>
      </p:sp>
      <p:sp>
        <p:nvSpPr>
          <p:cNvPr id="3" name="Content Placeholder 2">
            <a:extLst>
              <a:ext uri="{FF2B5EF4-FFF2-40B4-BE49-F238E27FC236}">
                <a16:creationId xmlns:a16="http://schemas.microsoft.com/office/drawing/2014/main" id="{59DDE00D-80EF-4338-A2C2-4462F943E9F8}"/>
              </a:ext>
            </a:extLst>
          </p:cNvPr>
          <p:cNvSpPr>
            <a:spLocks noGrp="1"/>
          </p:cNvSpPr>
          <p:nvPr>
            <p:ph idx="1"/>
          </p:nvPr>
        </p:nvSpPr>
        <p:spPr/>
        <p:txBody>
          <a:bodyPr>
            <a:normAutofit/>
          </a:bodyPr>
          <a:lstStyle/>
          <a:p>
            <a:r>
              <a:rPr lang="en-US" dirty="0"/>
              <a:t>Detailed below are the decision statistics for each individual rejection type between October 2015 and October 2017 (all TCs).  For each rejection type, a random sample of cases where taken of sufficient size that the results presented below have a confidence level of 95% and a confidence interval of 5.  </a:t>
            </a:r>
          </a:p>
          <a:p>
            <a:r>
              <a:rPr lang="en-US" dirty="0"/>
              <a:t>Additionally, the samples taken were spread-out evenly through the 2-year time period of the population sampled. </a:t>
            </a:r>
          </a:p>
          <a:p>
            <a:r>
              <a:rPr lang="en-US" dirty="0"/>
              <a:t>Fully study Published in the JPTOS: Ryan Pool, </a:t>
            </a:r>
            <a:r>
              <a:rPr lang="en-US" i="1" dirty="0"/>
              <a:t>Should You Appeal? A Look at Success Rates Before the PTAB on an Individual Rejection Basis</a:t>
            </a:r>
            <a:r>
              <a:rPr lang="en-US" dirty="0"/>
              <a:t>, 100 </a:t>
            </a:r>
            <a:r>
              <a:rPr lang="en-US" dirty="0" err="1"/>
              <a:t>J.Pat</a:t>
            </a:r>
            <a:r>
              <a:rPr lang="en-US" dirty="0"/>
              <a:t>. &amp; Trademark Off. Soc’y 320 (2018). </a:t>
            </a:r>
          </a:p>
        </p:txBody>
      </p:sp>
    </p:spTree>
    <p:extLst>
      <p:ext uri="{BB962C8B-B14F-4D97-AF65-F5344CB8AC3E}">
        <p14:creationId xmlns:p14="http://schemas.microsoft.com/office/powerpoint/2010/main" val="3721555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8015B-53CC-4161-8907-5FE26E535C96}"/>
              </a:ext>
            </a:extLst>
          </p:cNvPr>
          <p:cNvSpPr>
            <a:spLocks noGrp="1"/>
          </p:cNvSpPr>
          <p:nvPr>
            <p:ph type="title"/>
          </p:nvPr>
        </p:nvSpPr>
        <p:spPr/>
        <p:txBody>
          <a:bodyPr/>
          <a:lstStyle/>
          <a:p>
            <a:pPr algn="ctr"/>
            <a:r>
              <a:rPr lang="en-US" dirty="0"/>
              <a:t>35 USC 112 (Indefiniteness)</a:t>
            </a:r>
          </a:p>
        </p:txBody>
      </p:sp>
      <p:graphicFrame>
        <p:nvGraphicFramePr>
          <p:cNvPr id="4" name="Content Placeholder 3">
            <a:extLst>
              <a:ext uri="{FF2B5EF4-FFF2-40B4-BE49-F238E27FC236}">
                <a16:creationId xmlns:a16="http://schemas.microsoft.com/office/drawing/2014/main" id="{5D8A7F55-EBBB-49AE-BF9B-288A137C675E}"/>
              </a:ext>
            </a:extLst>
          </p:cNvPr>
          <p:cNvGraphicFramePr>
            <a:graphicFrameLocks noGrp="1"/>
          </p:cNvGraphicFramePr>
          <p:nvPr>
            <p:ph idx="1"/>
            <p:extLst>
              <p:ext uri="{D42A27DB-BD31-4B8C-83A1-F6EECF244321}">
                <p14:modId xmlns:p14="http://schemas.microsoft.com/office/powerpoint/2010/main" val="347226953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14109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FB182-38F9-4361-99EB-C26C7BE842E1}"/>
              </a:ext>
            </a:extLst>
          </p:cNvPr>
          <p:cNvSpPr>
            <a:spLocks noGrp="1"/>
          </p:cNvSpPr>
          <p:nvPr>
            <p:ph type="title"/>
          </p:nvPr>
        </p:nvSpPr>
        <p:spPr/>
        <p:txBody>
          <a:bodyPr/>
          <a:lstStyle/>
          <a:p>
            <a:pPr algn="ctr"/>
            <a:r>
              <a:rPr lang="en-US" dirty="0"/>
              <a:t>Still Room For Improvement</a:t>
            </a:r>
          </a:p>
        </p:txBody>
      </p:sp>
      <p:sp>
        <p:nvSpPr>
          <p:cNvPr id="3" name="Content Placeholder 2">
            <a:extLst>
              <a:ext uri="{FF2B5EF4-FFF2-40B4-BE49-F238E27FC236}">
                <a16:creationId xmlns:a16="http://schemas.microsoft.com/office/drawing/2014/main" id="{CE0B8CAC-6B08-411E-8819-41FE1BFA35BA}"/>
              </a:ext>
            </a:extLst>
          </p:cNvPr>
          <p:cNvSpPr>
            <a:spLocks noGrp="1"/>
          </p:cNvSpPr>
          <p:nvPr>
            <p:ph idx="1"/>
          </p:nvPr>
        </p:nvSpPr>
        <p:spPr/>
        <p:txBody>
          <a:bodyPr/>
          <a:lstStyle/>
          <a:p>
            <a:r>
              <a:rPr lang="en-US" dirty="0"/>
              <a:t>The PTAB issues a final decision on Indefiniteness about 500 times a year. Some may take the position that a 50% reversal rate is healthy, however, this still represents 500 times a year where applicants and Examiner have failed to resolve an issue that the data indicates both have an adequate understanding of.</a:t>
            </a:r>
          </a:p>
          <a:p>
            <a:pPr lvl="1"/>
            <a:r>
              <a:rPr lang="en-US" dirty="0"/>
              <a:t>Suggestions for Improvement:</a:t>
            </a:r>
          </a:p>
          <a:p>
            <a:pPr lvl="1"/>
            <a:endParaRPr lang="en-US" dirty="0"/>
          </a:p>
          <a:p>
            <a:pPr lvl="1"/>
            <a:r>
              <a:rPr lang="en-US" dirty="0"/>
              <a:t>1.	Improved Communication</a:t>
            </a:r>
          </a:p>
          <a:p>
            <a:pPr lvl="1"/>
            <a:r>
              <a:rPr lang="en-US" dirty="0"/>
              <a:t>2.	Improved Record</a:t>
            </a:r>
          </a:p>
          <a:p>
            <a:pPr lvl="1"/>
            <a:r>
              <a:rPr lang="en-US" dirty="0"/>
              <a:t>3.	Broadest Reasonable Interpretation Issue</a:t>
            </a:r>
          </a:p>
        </p:txBody>
      </p:sp>
    </p:spTree>
    <p:extLst>
      <p:ext uri="{BB962C8B-B14F-4D97-AF65-F5344CB8AC3E}">
        <p14:creationId xmlns:p14="http://schemas.microsoft.com/office/powerpoint/2010/main" val="3394087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BEAAB-B63E-4BDC-96C6-337CB0499EB0}"/>
              </a:ext>
            </a:extLst>
          </p:cNvPr>
          <p:cNvSpPr>
            <a:spLocks noGrp="1"/>
          </p:cNvSpPr>
          <p:nvPr>
            <p:ph type="title"/>
          </p:nvPr>
        </p:nvSpPr>
        <p:spPr/>
        <p:txBody>
          <a:bodyPr/>
          <a:lstStyle/>
          <a:p>
            <a:pPr algn="ctr"/>
            <a:r>
              <a:rPr lang="en-US" dirty="0"/>
              <a:t>Improved Communication</a:t>
            </a:r>
          </a:p>
        </p:txBody>
      </p:sp>
      <p:sp>
        <p:nvSpPr>
          <p:cNvPr id="3" name="Content Placeholder 2">
            <a:extLst>
              <a:ext uri="{FF2B5EF4-FFF2-40B4-BE49-F238E27FC236}">
                <a16:creationId xmlns:a16="http://schemas.microsoft.com/office/drawing/2014/main" id="{5F88D970-8544-4A38-8BEA-B286D12AEFCE}"/>
              </a:ext>
            </a:extLst>
          </p:cNvPr>
          <p:cNvSpPr>
            <a:spLocks noGrp="1"/>
          </p:cNvSpPr>
          <p:nvPr>
            <p:ph idx="1"/>
          </p:nvPr>
        </p:nvSpPr>
        <p:spPr/>
        <p:txBody>
          <a:bodyPr/>
          <a:lstStyle/>
          <a:p>
            <a:r>
              <a:rPr lang="en-US" dirty="0"/>
              <a:t>Interviews, whether applicant or Examiner initiated, can be extremely helpful and efficient in resolving definiteness issues. </a:t>
            </a:r>
          </a:p>
          <a:p>
            <a:endParaRPr lang="en-US" dirty="0"/>
          </a:p>
          <a:p>
            <a:r>
              <a:rPr lang="en-US" dirty="0"/>
              <a:t>Applicants should provide detailed pre-interview summaries to explain their position and give the Examiner time for consideration before the interview.</a:t>
            </a:r>
          </a:p>
          <a:p>
            <a:endParaRPr lang="en-US" dirty="0"/>
          </a:p>
          <a:p>
            <a:r>
              <a:rPr lang="en-US" dirty="0"/>
              <a:t>Examiner’s should clearly articulate any progress made during the interview in the Interview Summary.</a:t>
            </a:r>
          </a:p>
          <a:p>
            <a:endParaRPr lang="en-US" dirty="0"/>
          </a:p>
        </p:txBody>
      </p:sp>
    </p:spTree>
    <p:extLst>
      <p:ext uri="{BB962C8B-B14F-4D97-AF65-F5344CB8AC3E}">
        <p14:creationId xmlns:p14="http://schemas.microsoft.com/office/powerpoint/2010/main" val="3839396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2D03F-609A-4D77-8937-58B24D28E6A4}"/>
              </a:ext>
            </a:extLst>
          </p:cNvPr>
          <p:cNvSpPr>
            <a:spLocks noGrp="1"/>
          </p:cNvSpPr>
          <p:nvPr>
            <p:ph type="title"/>
          </p:nvPr>
        </p:nvSpPr>
        <p:spPr/>
        <p:txBody>
          <a:bodyPr/>
          <a:lstStyle/>
          <a:p>
            <a:pPr algn="ctr"/>
            <a:r>
              <a:rPr lang="en-US" dirty="0"/>
              <a:t>Improved Record</a:t>
            </a:r>
          </a:p>
        </p:txBody>
      </p:sp>
      <p:sp>
        <p:nvSpPr>
          <p:cNvPr id="3" name="Content Placeholder 2">
            <a:extLst>
              <a:ext uri="{FF2B5EF4-FFF2-40B4-BE49-F238E27FC236}">
                <a16:creationId xmlns:a16="http://schemas.microsoft.com/office/drawing/2014/main" id="{7856914F-FD8B-4893-A3CC-1677A1DC1B08}"/>
              </a:ext>
            </a:extLst>
          </p:cNvPr>
          <p:cNvSpPr>
            <a:spLocks noGrp="1"/>
          </p:cNvSpPr>
          <p:nvPr>
            <p:ph idx="1"/>
          </p:nvPr>
        </p:nvSpPr>
        <p:spPr/>
        <p:txBody>
          <a:bodyPr>
            <a:normAutofit fontScale="92500" lnSpcReduction="10000"/>
          </a:bodyPr>
          <a:lstStyle/>
          <a:p>
            <a:r>
              <a:rPr lang="en-US" dirty="0"/>
              <a:t>Applicants and Examiners should work together to ensure the points of agreement and disagreement are clearly delineated in the record as early in prosecution as possible.</a:t>
            </a:r>
          </a:p>
          <a:p>
            <a:endParaRPr lang="en-US" dirty="0"/>
          </a:p>
          <a:p>
            <a:pPr lvl="1"/>
            <a:r>
              <a:rPr lang="en-US" dirty="0"/>
              <a:t>It is helpful when Examiners:</a:t>
            </a:r>
          </a:p>
          <a:p>
            <a:endParaRPr lang="en-US" dirty="0"/>
          </a:p>
          <a:p>
            <a:r>
              <a:rPr lang="en-US" dirty="0"/>
              <a:t>Articulate exactly why the claim is made unclear by the rejected claim term/phase. </a:t>
            </a:r>
          </a:p>
          <a:p>
            <a:endParaRPr lang="en-US" dirty="0"/>
          </a:p>
          <a:p>
            <a:r>
              <a:rPr lang="en-US" dirty="0"/>
              <a:t>Articulate how the rejected claim term/phase is to be interpreted for the purposes of the prior art examination.</a:t>
            </a:r>
          </a:p>
          <a:p>
            <a:endParaRPr lang="en-US" dirty="0"/>
          </a:p>
          <a:p>
            <a:endParaRPr lang="en-US" dirty="0"/>
          </a:p>
        </p:txBody>
      </p:sp>
    </p:spTree>
    <p:extLst>
      <p:ext uri="{BB962C8B-B14F-4D97-AF65-F5344CB8AC3E}">
        <p14:creationId xmlns:p14="http://schemas.microsoft.com/office/powerpoint/2010/main" val="1352086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13473-E813-4D68-8FAF-A76976E6BA82}"/>
              </a:ext>
            </a:extLst>
          </p:cNvPr>
          <p:cNvSpPr>
            <a:spLocks noGrp="1"/>
          </p:cNvSpPr>
          <p:nvPr>
            <p:ph type="title"/>
          </p:nvPr>
        </p:nvSpPr>
        <p:spPr/>
        <p:txBody>
          <a:bodyPr/>
          <a:lstStyle/>
          <a:p>
            <a:pPr algn="ctr"/>
            <a:r>
              <a:rPr lang="en-US" dirty="0"/>
              <a:t>Broadest Reasonable Interpretation</a:t>
            </a:r>
          </a:p>
        </p:txBody>
      </p:sp>
      <p:sp>
        <p:nvSpPr>
          <p:cNvPr id="3" name="Content Placeholder 2">
            <a:extLst>
              <a:ext uri="{FF2B5EF4-FFF2-40B4-BE49-F238E27FC236}">
                <a16:creationId xmlns:a16="http://schemas.microsoft.com/office/drawing/2014/main" id="{7A7A4CDD-6E0E-4670-9CF6-5DF6F899EA44}"/>
              </a:ext>
            </a:extLst>
          </p:cNvPr>
          <p:cNvSpPr>
            <a:spLocks noGrp="1"/>
          </p:cNvSpPr>
          <p:nvPr>
            <p:ph idx="1"/>
          </p:nvPr>
        </p:nvSpPr>
        <p:spPr/>
        <p:txBody>
          <a:bodyPr>
            <a:normAutofit fontScale="92500" lnSpcReduction="10000"/>
          </a:bodyPr>
          <a:lstStyle/>
          <a:p>
            <a:r>
              <a:rPr lang="en-US" dirty="0"/>
              <a:t>Determining the Broadest Reasonable Interpretation (BRI) can sometimes be a contentious issue.  This can also be an issue were applicants and Examiners talk past each other rather than to each other.</a:t>
            </a:r>
          </a:p>
          <a:p>
            <a:pPr marL="0" indent="0">
              <a:buNone/>
            </a:pPr>
            <a:endParaRPr lang="en-US" dirty="0"/>
          </a:p>
          <a:p>
            <a:pPr lvl="1"/>
            <a:r>
              <a:rPr lang="en-US" dirty="0"/>
              <a:t>At each stage of prosecution where BRI is an issue, care should be taken by both parties to clearly articulate their respective positions in the record.</a:t>
            </a:r>
          </a:p>
          <a:p>
            <a:pPr lvl="1"/>
            <a:endParaRPr lang="en-US" dirty="0"/>
          </a:p>
          <a:p>
            <a:pPr lvl="1"/>
            <a:r>
              <a:rPr lang="en-US" dirty="0"/>
              <a:t>When claim terminology is not identical to that of the cited reference, Examiners discussing BRI while reasonably indicating where claim limitations are taught in the cited reference is helpful to prevent applicant confusion.</a:t>
            </a:r>
          </a:p>
          <a:p>
            <a:pPr lvl="1"/>
            <a:endParaRPr lang="en-US" dirty="0"/>
          </a:p>
          <a:p>
            <a:pPr lvl="1"/>
            <a:r>
              <a:rPr lang="en-US" dirty="0"/>
              <a:t>Interviews can be especially helpful.</a:t>
            </a:r>
          </a:p>
        </p:txBody>
      </p:sp>
    </p:spTree>
    <p:extLst>
      <p:ext uri="{BB962C8B-B14F-4D97-AF65-F5344CB8AC3E}">
        <p14:creationId xmlns:p14="http://schemas.microsoft.com/office/powerpoint/2010/main" val="2868268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6C06D-378F-4670-BBEC-918442329462}"/>
              </a:ext>
            </a:extLst>
          </p:cNvPr>
          <p:cNvSpPr>
            <a:spLocks noGrp="1"/>
          </p:cNvSpPr>
          <p:nvPr>
            <p:ph type="title"/>
          </p:nvPr>
        </p:nvSpPr>
        <p:spPr/>
        <p:txBody>
          <a:bodyPr/>
          <a:lstStyle/>
          <a:p>
            <a:pPr algn="ctr"/>
            <a:r>
              <a:rPr lang="en-US" dirty="0"/>
              <a:t>Cooperative Process</a:t>
            </a:r>
          </a:p>
        </p:txBody>
      </p:sp>
      <p:sp>
        <p:nvSpPr>
          <p:cNvPr id="3" name="Content Placeholder 2">
            <a:extLst>
              <a:ext uri="{FF2B5EF4-FFF2-40B4-BE49-F238E27FC236}">
                <a16:creationId xmlns:a16="http://schemas.microsoft.com/office/drawing/2014/main" id="{8C81C5E3-2E50-4813-883B-77E5F4136E50}"/>
              </a:ext>
            </a:extLst>
          </p:cNvPr>
          <p:cNvSpPr>
            <a:spLocks noGrp="1"/>
          </p:cNvSpPr>
          <p:nvPr>
            <p:ph idx="1"/>
          </p:nvPr>
        </p:nvSpPr>
        <p:spPr/>
        <p:txBody>
          <a:bodyPr/>
          <a:lstStyle/>
          <a:p>
            <a:r>
              <a:rPr lang="en-US" dirty="0"/>
              <a:t>Patent Examination is intended to be a cooperative process not an adversarial process.</a:t>
            </a:r>
          </a:p>
          <a:p>
            <a:r>
              <a:rPr lang="en-US" dirty="0"/>
              <a:t>Applicants appreciate thorough examinations because they result in stronger patents.</a:t>
            </a:r>
          </a:p>
          <a:p>
            <a:r>
              <a:rPr lang="en-US" dirty="0"/>
              <a:t>We are all working to achieve the common goal of efficiently determining the allowable scope of subject matter for any given application.</a:t>
            </a:r>
          </a:p>
        </p:txBody>
      </p:sp>
    </p:spTree>
    <p:extLst>
      <p:ext uri="{BB962C8B-B14F-4D97-AF65-F5344CB8AC3E}">
        <p14:creationId xmlns:p14="http://schemas.microsoft.com/office/powerpoint/2010/main" val="2044394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1123</TotalTime>
  <Words>610</Words>
  <Application>Microsoft Office PowerPoint</Application>
  <PresentationFormat>Widescreen</PresentationFormat>
  <Paragraphs>44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Improving Prosecution Quality 35 U.S.C. 112 (b)</vt:lpstr>
      <vt:lpstr>Heart of Definiteness</vt:lpstr>
      <vt:lpstr>Using the PTAB to Gauge Performance</vt:lpstr>
      <vt:lpstr>35 USC 112 (Indefiniteness)</vt:lpstr>
      <vt:lpstr>Still Room For Improvement</vt:lpstr>
      <vt:lpstr>Improved Communication</vt:lpstr>
      <vt:lpstr>Improved Record</vt:lpstr>
      <vt:lpstr>Broadest Reasonable Interpretation</vt:lpstr>
      <vt:lpstr>Cooperative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Enhancing Clarity By Ensuring That Claims Are Definite Under 35 U.S.C. 112 (b)</dc:title>
  <dc:creator>Ryan Pool</dc:creator>
  <cp:lastModifiedBy>Ryan Pool</cp:lastModifiedBy>
  <cp:revision>18</cp:revision>
  <dcterms:created xsi:type="dcterms:W3CDTF">2020-06-29T19:52:18Z</dcterms:created>
  <dcterms:modified xsi:type="dcterms:W3CDTF">2020-07-06T21:05:01Z</dcterms:modified>
</cp:coreProperties>
</file>