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73" r:id="rId2"/>
  </p:sldMasterIdLst>
  <p:notesMasterIdLst>
    <p:notesMasterId r:id="rId19"/>
  </p:notesMasterIdLst>
  <p:handoutMasterIdLst>
    <p:handoutMasterId r:id="rId20"/>
  </p:handoutMasterIdLst>
  <p:sldIdLst>
    <p:sldId id="258" r:id="rId3"/>
    <p:sldId id="261" r:id="rId4"/>
    <p:sldId id="262" r:id="rId5"/>
    <p:sldId id="265" r:id="rId6"/>
    <p:sldId id="264" r:id="rId7"/>
    <p:sldId id="266" r:id="rId8"/>
    <p:sldId id="267" r:id="rId9"/>
    <p:sldId id="272" r:id="rId10"/>
    <p:sldId id="268" r:id="rId11"/>
    <p:sldId id="269" r:id="rId12"/>
    <p:sldId id="271" r:id="rId13"/>
    <p:sldId id="270" r:id="rId14"/>
    <p:sldId id="273" r:id="rId15"/>
    <p:sldId id="274" r:id="rId16"/>
    <p:sldId id="275" r:id="rId17"/>
    <p:sldId id="259" r:id="rId18"/>
  </p:sldIdLst>
  <p:sldSz cx="9144000" cy="5715000" type="screen16x1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D9D9D6"/>
    <a:srgbClr val="3C1053"/>
    <a:srgbClr val="215732"/>
    <a:srgbClr val="A7A8AA"/>
    <a:srgbClr val="63666A"/>
    <a:srgbClr val="EFDBB2"/>
    <a:srgbClr val="F3D54E"/>
    <a:srgbClr val="F2A900"/>
    <a:srgbClr val="A07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89" autoAdjust="0"/>
  </p:normalViewPr>
  <p:slideViewPr>
    <p:cSldViewPr snapToGrid="0" snapToObjects="1">
      <p:cViewPr varScale="1">
        <p:scale>
          <a:sx n="84" d="100"/>
          <a:sy n="84" d="100"/>
        </p:scale>
        <p:origin x="102" y="426"/>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latin typeface="Segoe UI"/>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950A3BB-CAF4-1D4E-B3B2-E95D9B9E66DF}" type="datetimeFigureOut">
              <a:rPr lang="en-US" smtClean="0">
                <a:latin typeface="Segoe UI"/>
              </a:rPr>
              <a:t>2/16/2021</a:t>
            </a:fld>
            <a:endParaRPr lang="en-US" dirty="0">
              <a:latin typeface="Segoe UI"/>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latin typeface="Segoe UI"/>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F44BD52-4119-7642-B93F-8F4EDBD635EC}" type="slidenum">
              <a:rPr lang="en-US" smtClean="0">
                <a:latin typeface="Segoe UI"/>
              </a:rPr>
              <a:t>‹#›</a:t>
            </a:fld>
            <a:endParaRPr lang="en-US" dirty="0">
              <a:latin typeface="Segoe UI"/>
            </a:endParaRPr>
          </a:p>
        </p:txBody>
      </p:sp>
    </p:spTree>
    <p:extLst>
      <p:ext uri="{BB962C8B-B14F-4D97-AF65-F5344CB8AC3E}">
        <p14:creationId xmlns:p14="http://schemas.microsoft.com/office/powerpoint/2010/main" val="35876647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Segoe UI"/>
              </a:defRPr>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Segoe UI"/>
              </a:defRPr>
            </a:lvl1pPr>
          </a:lstStyle>
          <a:p>
            <a:fld id="{139B48F8-1A14-4941-902A-1D33547A0B6A}" type="datetimeFigureOut">
              <a:rPr lang="en-US" smtClean="0"/>
              <a:pPr/>
              <a:t>2/16/2021</a:t>
            </a:fld>
            <a:endParaRPr lang="en-US" dirty="0"/>
          </a:p>
        </p:txBody>
      </p:sp>
      <p:sp>
        <p:nvSpPr>
          <p:cNvPr id="4" name="Slide Image Placeholder 3"/>
          <p:cNvSpPr>
            <a:spLocks noGrp="1" noRot="1" noChangeAspect="1"/>
          </p:cNvSpPr>
          <p:nvPr>
            <p:ph type="sldImg" idx="2"/>
          </p:nvPr>
        </p:nvSpPr>
        <p:spPr>
          <a:xfrm>
            <a:off x="715963" y="696913"/>
            <a:ext cx="5578475"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Segoe UI"/>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Segoe UI"/>
              </a:defRPr>
            </a:lvl1pPr>
          </a:lstStyle>
          <a:p>
            <a:fld id="{C74B1ACE-5EB2-B245-8DCB-331A9858E083}" type="slidenum">
              <a:rPr lang="en-US" smtClean="0"/>
              <a:pPr/>
              <a:t>‹#›</a:t>
            </a:fld>
            <a:endParaRPr lang="en-US" dirty="0"/>
          </a:p>
        </p:txBody>
      </p:sp>
    </p:spTree>
    <p:extLst>
      <p:ext uri="{BB962C8B-B14F-4D97-AF65-F5344CB8AC3E}">
        <p14:creationId xmlns:p14="http://schemas.microsoft.com/office/powerpoint/2010/main" val="417893179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Segoe UI"/>
        <a:ea typeface="+mn-ea"/>
        <a:cs typeface="+mn-cs"/>
      </a:defRPr>
    </a:lvl1pPr>
    <a:lvl2pPr marL="457200" algn="l" defTabSz="457200" rtl="0" eaLnBrk="1" latinLnBrk="0" hangingPunct="1">
      <a:defRPr sz="1200" kern="1200">
        <a:solidFill>
          <a:schemeClr val="tx1"/>
        </a:solidFill>
        <a:latin typeface="Segoe UI"/>
        <a:ea typeface="+mn-ea"/>
        <a:cs typeface="+mn-cs"/>
      </a:defRPr>
    </a:lvl2pPr>
    <a:lvl3pPr marL="914400" algn="l" defTabSz="457200" rtl="0" eaLnBrk="1" latinLnBrk="0" hangingPunct="1">
      <a:defRPr sz="1200" kern="1200">
        <a:solidFill>
          <a:schemeClr val="tx1"/>
        </a:solidFill>
        <a:latin typeface="Segoe UI"/>
        <a:ea typeface="+mn-ea"/>
        <a:cs typeface="+mn-cs"/>
      </a:defRPr>
    </a:lvl3pPr>
    <a:lvl4pPr marL="1371600" algn="l" defTabSz="457200" rtl="0" eaLnBrk="1" latinLnBrk="0" hangingPunct="1">
      <a:defRPr sz="1200" kern="1200">
        <a:solidFill>
          <a:schemeClr val="tx1"/>
        </a:solidFill>
        <a:latin typeface="Segoe UI"/>
        <a:ea typeface="+mn-ea"/>
        <a:cs typeface="+mn-cs"/>
      </a:defRPr>
    </a:lvl4pPr>
    <a:lvl5pPr marL="1828800" algn="l" defTabSz="457200" rtl="0" eaLnBrk="1" latinLnBrk="0" hangingPunct="1">
      <a:defRPr sz="1200" kern="1200">
        <a:solidFill>
          <a:schemeClr val="tx1"/>
        </a:solidFill>
        <a:latin typeface="Segoe UI"/>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77208"/>
            <a:ext cx="7772400" cy="1225021"/>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2823058"/>
            <a:ext cx="7086600" cy="14605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userDrawn="1"/>
        </p:nvSpPr>
        <p:spPr>
          <a:xfrm>
            <a:off x="-6196" y="4283558"/>
            <a:ext cx="9150195" cy="1431441"/>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3C10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8" name="Picture 7" title="USPTO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04527" y="4701650"/>
            <a:ext cx="1338876" cy="662731"/>
          </a:xfrm>
          <a:prstGeom prst="rect">
            <a:avLst/>
          </a:prstGeom>
        </p:spPr>
      </p:pic>
      <p:sp>
        <p:nvSpPr>
          <p:cNvPr id="12" name="Rectangle 9"/>
          <p:cNvSpPr/>
          <p:nvPr userDrawn="1"/>
        </p:nvSpPr>
        <p:spPr>
          <a:xfrm>
            <a:off x="-815" y="0"/>
            <a:ext cx="9144000" cy="378022"/>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3C10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Tree>
    <p:extLst>
      <p:ext uri="{BB962C8B-B14F-4D97-AF65-F5344CB8AC3E}">
        <p14:creationId xmlns:p14="http://schemas.microsoft.com/office/powerpoint/2010/main" val="2661963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5" name="Freeform 4"/>
          <p:cNvSpPr/>
          <p:nvPr userDrawn="1"/>
        </p:nvSpPr>
        <p:spPr>
          <a:xfrm>
            <a:off x="404558" y="452445"/>
            <a:ext cx="911259" cy="811812"/>
          </a:xfrm>
          <a:custGeom>
            <a:avLst/>
            <a:gdLst/>
            <a:ahLst/>
            <a:cxnLst/>
            <a:rect l="l" t="t" r="r" b="b"/>
            <a:pathLst>
              <a:path w="1246682" h="1110630">
                <a:moveTo>
                  <a:pt x="1030110" y="0"/>
                </a:moveTo>
                <a:lnTo>
                  <a:pt x="1182821" y="97614"/>
                </a:lnTo>
                <a:cubicBezTo>
                  <a:pt x="1060478" y="268663"/>
                  <a:pt x="992915" y="445294"/>
                  <a:pt x="980131" y="627506"/>
                </a:cubicBezTo>
                <a:lnTo>
                  <a:pt x="1246682" y="627506"/>
                </a:lnTo>
                <a:lnTo>
                  <a:pt x="1246682" y="1110630"/>
                </a:lnTo>
                <a:lnTo>
                  <a:pt x="769112" y="1110630"/>
                </a:lnTo>
                <a:lnTo>
                  <a:pt x="769112" y="648548"/>
                </a:lnTo>
                <a:cubicBezTo>
                  <a:pt x="769112" y="470413"/>
                  <a:pt x="856111" y="254231"/>
                  <a:pt x="1030110" y="0"/>
                </a:cubicBezTo>
                <a:close/>
                <a:moveTo>
                  <a:pt x="260998" y="0"/>
                </a:moveTo>
                <a:lnTo>
                  <a:pt x="408157" y="92018"/>
                </a:lnTo>
                <a:cubicBezTo>
                  <a:pt x="282285" y="287246"/>
                  <a:pt x="216573" y="465742"/>
                  <a:pt x="211020" y="627506"/>
                </a:cubicBezTo>
                <a:lnTo>
                  <a:pt x="472018" y="627506"/>
                </a:lnTo>
                <a:lnTo>
                  <a:pt x="472018" y="1110630"/>
                </a:lnTo>
                <a:lnTo>
                  <a:pt x="0" y="1110630"/>
                </a:lnTo>
                <a:lnTo>
                  <a:pt x="0" y="648548"/>
                </a:lnTo>
                <a:cubicBezTo>
                  <a:pt x="0" y="449994"/>
                  <a:pt x="87000" y="233811"/>
                  <a:pt x="260998" y="0"/>
                </a:cubicBezTo>
                <a:close/>
              </a:path>
            </a:pathLst>
          </a:custGeom>
          <a:gradFill flip="none" rotWithShape="1">
            <a:gsLst>
              <a:gs pos="0">
                <a:schemeClr val="accent3"/>
              </a:gs>
              <a:gs pos="100000">
                <a:schemeClr val="accent3">
                  <a:lumMod val="20000"/>
                  <a:lumOff val="80000"/>
                </a:schemeClr>
              </a:gs>
            </a:gsLst>
            <a:lin ang="4800000" scaled="0"/>
            <a:tileRect/>
          </a:gra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Content Placeholder 5"/>
          <p:cNvSpPr>
            <a:spLocks noGrp="1"/>
          </p:cNvSpPr>
          <p:nvPr>
            <p:ph sz="quarter" idx="4" hasCustomPrompt="1"/>
          </p:nvPr>
        </p:nvSpPr>
        <p:spPr>
          <a:xfrm>
            <a:off x="1065009" y="4131482"/>
            <a:ext cx="7681428" cy="489163"/>
          </a:xfrm>
        </p:spPr>
        <p:txBody>
          <a:bodyPr anchor="b">
            <a:normAutofit/>
          </a:bodyPr>
          <a:lstStyle>
            <a:lvl1pPr marL="0" indent="0" algn="r">
              <a:buFont typeface="Courier New" panose="02070309020205020404" pitchFamily="49" charset="0"/>
              <a:buNone/>
              <a:defRPr sz="1600" b="1" spc="200" baseline="0">
                <a:latin typeface="+mn-lt"/>
              </a:defRPr>
            </a:lvl1pPr>
            <a:lvl2pPr marL="891540" indent="-342900">
              <a:buFont typeface="Arial" panose="020B0604020202020204" pitchFamily="34" charset="0"/>
              <a:buChar char="•"/>
              <a:defRPr sz="2400"/>
            </a:lvl2pPr>
            <a:lvl3pPr marL="1371600" indent="-274320">
              <a:buFont typeface="Wingdings" panose="05000000000000000000" pitchFamily="2" charset="2"/>
              <a:buChar char="§"/>
              <a:defRPr sz="2160"/>
            </a:lvl3pPr>
            <a:lvl4pPr>
              <a:defRPr sz="1920"/>
            </a:lvl4pPr>
            <a:lvl5pPr>
              <a:defRPr sz="1920"/>
            </a:lvl5pPr>
            <a:lvl6pPr>
              <a:defRPr sz="1920"/>
            </a:lvl6pPr>
            <a:lvl7pPr>
              <a:defRPr sz="1920"/>
            </a:lvl7pPr>
            <a:lvl8pPr>
              <a:defRPr sz="1920"/>
            </a:lvl8pPr>
            <a:lvl9pPr>
              <a:defRPr sz="1920"/>
            </a:lvl9pPr>
          </a:lstStyle>
          <a:p>
            <a:pPr lvl="0"/>
            <a:r>
              <a:rPr lang="en-US" dirty="0" smtClean="0"/>
              <a:t>- CREDIT IN ALL CAPS</a:t>
            </a:r>
          </a:p>
        </p:txBody>
      </p:sp>
      <p:sp>
        <p:nvSpPr>
          <p:cNvPr id="7" name="Title 1"/>
          <p:cNvSpPr>
            <a:spLocks noGrp="1"/>
          </p:cNvSpPr>
          <p:nvPr>
            <p:ph type="title" hasCustomPrompt="1"/>
          </p:nvPr>
        </p:nvSpPr>
        <p:spPr>
          <a:xfrm>
            <a:off x="747424" y="834887"/>
            <a:ext cx="7999012" cy="3101009"/>
          </a:xfrm>
        </p:spPr>
        <p:txBody>
          <a:bodyPr anchor="t">
            <a:normAutofit/>
          </a:bodyPr>
          <a:lstStyle>
            <a:lvl1pPr algn="l">
              <a:defRPr sz="4000" b="0" baseline="0">
                <a:latin typeface="+mj-lt"/>
              </a:defRPr>
            </a:lvl1pPr>
          </a:lstStyle>
          <a:p>
            <a:r>
              <a:rPr lang="en-US" dirty="0" smtClean="0"/>
              <a:t>Quote here Twenty Words or Less. Keep it Short and Memorable. Quote here Twenty Words or Less. Keep it Short.”</a:t>
            </a:r>
            <a:endParaRPr lang="en-US" dirty="0"/>
          </a:p>
        </p:txBody>
      </p:sp>
      <p:sp>
        <p:nvSpPr>
          <p:cNvPr id="8" name="Slide Number Placeholder 7"/>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200114768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pening slide with text">
    <p:spTree>
      <p:nvGrpSpPr>
        <p:cNvPr id="1" name=""/>
        <p:cNvGrpSpPr/>
        <p:nvPr/>
      </p:nvGrpSpPr>
      <p:grpSpPr>
        <a:xfrm>
          <a:off x="0" y="0"/>
          <a:ext cx="0" cy="0"/>
          <a:chOff x="0" y="0"/>
          <a:chExt cx="0" cy="0"/>
        </a:xfrm>
      </p:grpSpPr>
      <p:sp>
        <p:nvSpPr>
          <p:cNvPr id="3" name="Rectangle 2"/>
          <p:cNvSpPr/>
          <p:nvPr userDrawn="1"/>
        </p:nvSpPr>
        <p:spPr>
          <a:xfrm>
            <a:off x="0" y="0"/>
            <a:ext cx="9144000" cy="5715000"/>
          </a:xfrm>
          <a:prstGeom prst="rect">
            <a:avLst/>
          </a:prstGeom>
          <a:solidFill>
            <a:srgbClr val="3C10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61450" y="1391428"/>
            <a:ext cx="4021100" cy="1990444"/>
          </a:xfrm>
          <a:prstGeom prst="rect">
            <a:avLst/>
          </a:prstGeom>
        </p:spPr>
      </p:pic>
      <p:sp>
        <p:nvSpPr>
          <p:cNvPr id="6" name="Subtitle 2"/>
          <p:cNvSpPr>
            <a:spLocks noGrp="1"/>
          </p:cNvSpPr>
          <p:nvPr>
            <p:ph type="subTitle" idx="1" hasCustomPrompt="1"/>
          </p:nvPr>
        </p:nvSpPr>
        <p:spPr>
          <a:xfrm>
            <a:off x="685799" y="4348634"/>
            <a:ext cx="7885827" cy="746877"/>
          </a:xfrm>
        </p:spPr>
        <p:txBody>
          <a:bodyPr anchor="b">
            <a:normAutofit/>
          </a:bodyPr>
          <a:lstStyle>
            <a:lvl1pPr marL="0" indent="0" algn="ctr">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title style</a:t>
            </a:r>
            <a:endParaRPr lang="en-US" dirty="0"/>
          </a:p>
        </p:txBody>
      </p:sp>
    </p:spTree>
    <p:extLst>
      <p:ext uri="{BB962C8B-B14F-4D97-AF65-F5344CB8AC3E}">
        <p14:creationId xmlns:p14="http://schemas.microsoft.com/office/powerpoint/2010/main" val="2745986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3" name="Rectangle 2"/>
          <p:cNvSpPr/>
          <p:nvPr userDrawn="1"/>
        </p:nvSpPr>
        <p:spPr>
          <a:xfrm>
            <a:off x="0" y="0"/>
            <a:ext cx="9144000" cy="5715000"/>
          </a:xfrm>
          <a:prstGeom prst="rect">
            <a:avLst/>
          </a:prstGeom>
          <a:solidFill>
            <a:srgbClr val="3C10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61450" y="1862278"/>
            <a:ext cx="4021100" cy="1990444"/>
          </a:xfrm>
          <a:prstGeom prst="rect">
            <a:avLst/>
          </a:prstGeom>
        </p:spPr>
      </p:pic>
    </p:spTree>
    <p:extLst>
      <p:ext uri="{BB962C8B-B14F-4D97-AF65-F5344CB8AC3E}">
        <p14:creationId xmlns:p14="http://schemas.microsoft.com/office/powerpoint/2010/main" val="19289372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Rectangle 2"/>
          <p:cNvSpPr/>
          <p:nvPr userDrawn="1"/>
        </p:nvSpPr>
        <p:spPr>
          <a:xfrm>
            <a:off x="0" y="0"/>
            <a:ext cx="9144000" cy="5715000"/>
          </a:xfrm>
          <a:prstGeom prst="rect">
            <a:avLst/>
          </a:prstGeom>
          <a:solidFill>
            <a:srgbClr val="3C10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31406" y="916906"/>
            <a:ext cx="3881188" cy="3881188"/>
          </a:xfrm>
          <a:prstGeom prst="rect">
            <a:avLst/>
          </a:prstGeom>
        </p:spPr>
      </p:pic>
    </p:spTree>
    <p:extLst>
      <p:ext uri="{BB962C8B-B14F-4D97-AF65-F5344CB8AC3E}">
        <p14:creationId xmlns:p14="http://schemas.microsoft.com/office/powerpoint/2010/main" val="8436196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losing slide with image disclaimer">
    <p:spTree>
      <p:nvGrpSpPr>
        <p:cNvPr id="1" name=""/>
        <p:cNvGrpSpPr/>
        <p:nvPr/>
      </p:nvGrpSpPr>
      <p:grpSpPr>
        <a:xfrm>
          <a:off x="0" y="0"/>
          <a:ext cx="0" cy="0"/>
          <a:chOff x="0" y="0"/>
          <a:chExt cx="0" cy="0"/>
        </a:xfrm>
      </p:grpSpPr>
      <p:sp>
        <p:nvSpPr>
          <p:cNvPr id="3" name="Rectangle 2"/>
          <p:cNvSpPr/>
          <p:nvPr userDrawn="1"/>
        </p:nvSpPr>
        <p:spPr>
          <a:xfrm>
            <a:off x="0" y="0"/>
            <a:ext cx="9144000" cy="5715000"/>
          </a:xfrm>
          <a:prstGeom prst="rect">
            <a:avLst/>
          </a:prstGeom>
          <a:solidFill>
            <a:srgbClr val="3C10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31406" y="916906"/>
            <a:ext cx="3881188" cy="3881188"/>
          </a:xfrm>
          <a:prstGeom prst="rect">
            <a:avLst/>
          </a:prstGeom>
        </p:spPr>
      </p:pic>
      <p:sp>
        <p:nvSpPr>
          <p:cNvPr id="2" name="TextBox 1"/>
          <p:cNvSpPr txBox="1"/>
          <p:nvPr userDrawn="1"/>
        </p:nvSpPr>
        <p:spPr>
          <a:xfrm>
            <a:off x="2499412" y="5129408"/>
            <a:ext cx="4145175" cy="253916"/>
          </a:xfrm>
          <a:prstGeom prst="rect">
            <a:avLst/>
          </a:prstGeom>
          <a:noFill/>
        </p:spPr>
        <p:txBody>
          <a:bodyPr wrap="square" rtlCol="0">
            <a:spAutoFit/>
          </a:bodyPr>
          <a:lstStyle/>
          <a:p>
            <a:pPr algn="ctr"/>
            <a:r>
              <a:rPr lang="en-US" sz="1050" dirty="0" smtClean="0">
                <a:solidFill>
                  <a:schemeClr val="bg1"/>
                </a:solidFill>
              </a:rPr>
              <a:t>Images used in this presentation are</a:t>
            </a:r>
            <a:r>
              <a:rPr lang="en-US" sz="1050" baseline="0" dirty="0" smtClean="0">
                <a:solidFill>
                  <a:schemeClr val="bg1"/>
                </a:solidFill>
              </a:rPr>
              <a:t> for educational purposes only.</a:t>
            </a:r>
            <a:endParaRPr lang="en-US" sz="1050" dirty="0">
              <a:solidFill>
                <a:schemeClr val="bg1"/>
              </a:solidFill>
            </a:endParaRPr>
          </a:p>
        </p:txBody>
      </p:sp>
    </p:spTree>
    <p:extLst>
      <p:ext uri="{BB962C8B-B14F-4D97-AF65-F5344CB8AC3E}">
        <p14:creationId xmlns:p14="http://schemas.microsoft.com/office/powerpoint/2010/main" val="1167481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losing slide with contact info">
    <p:spTree>
      <p:nvGrpSpPr>
        <p:cNvPr id="1" name=""/>
        <p:cNvGrpSpPr/>
        <p:nvPr/>
      </p:nvGrpSpPr>
      <p:grpSpPr>
        <a:xfrm>
          <a:off x="0" y="0"/>
          <a:ext cx="0" cy="0"/>
          <a:chOff x="0" y="0"/>
          <a:chExt cx="0" cy="0"/>
        </a:xfrm>
      </p:grpSpPr>
      <p:sp>
        <p:nvSpPr>
          <p:cNvPr id="3" name="Rectangle 2"/>
          <p:cNvSpPr/>
          <p:nvPr userDrawn="1"/>
        </p:nvSpPr>
        <p:spPr>
          <a:xfrm>
            <a:off x="0" y="0"/>
            <a:ext cx="9144000" cy="5715000"/>
          </a:xfrm>
          <a:prstGeom prst="rect">
            <a:avLst/>
          </a:prstGeom>
          <a:solidFill>
            <a:srgbClr val="3C10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4526" y="916906"/>
            <a:ext cx="3881188" cy="3881188"/>
          </a:xfrm>
          <a:prstGeom prst="rect">
            <a:avLst/>
          </a:prstGeom>
        </p:spPr>
      </p:pic>
      <p:sp>
        <p:nvSpPr>
          <p:cNvPr id="2" name="TextBox 1"/>
          <p:cNvSpPr txBox="1"/>
          <p:nvPr userDrawn="1"/>
        </p:nvSpPr>
        <p:spPr>
          <a:xfrm>
            <a:off x="5303520" y="975743"/>
            <a:ext cx="3396343" cy="769441"/>
          </a:xfrm>
          <a:prstGeom prst="rect">
            <a:avLst/>
          </a:prstGeom>
          <a:noFill/>
        </p:spPr>
        <p:txBody>
          <a:bodyPr wrap="square" rtlCol="0">
            <a:spAutoFit/>
          </a:bodyPr>
          <a:lstStyle/>
          <a:p>
            <a:r>
              <a:rPr lang="en-US" sz="4400" b="1" dirty="0" smtClean="0">
                <a:solidFill>
                  <a:schemeClr val="bg1"/>
                </a:solidFill>
              </a:rPr>
              <a:t>Thank</a:t>
            </a:r>
            <a:r>
              <a:rPr lang="en-US" sz="4400" b="1" baseline="0" dirty="0" smtClean="0">
                <a:solidFill>
                  <a:schemeClr val="bg1"/>
                </a:solidFill>
              </a:rPr>
              <a:t> you!</a:t>
            </a:r>
          </a:p>
        </p:txBody>
      </p:sp>
      <p:sp>
        <p:nvSpPr>
          <p:cNvPr id="13" name="Text Placeholder 12"/>
          <p:cNvSpPr>
            <a:spLocks noGrp="1"/>
          </p:cNvSpPr>
          <p:nvPr>
            <p:ph type="body" sz="quarter" idx="10" hasCustomPrompt="1"/>
          </p:nvPr>
        </p:nvSpPr>
        <p:spPr>
          <a:xfrm>
            <a:off x="5303520" y="2103447"/>
            <a:ext cx="2816225" cy="519383"/>
          </a:xfrm>
        </p:spPr>
        <p:txBody>
          <a:bodyPr>
            <a:normAutofit/>
          </a:bodyPr>
          <a:lstStyle>
            <a:lvl1pPr marL="0" indent="0">
              <a:buNone/>
              <a:defRPr sz="2800" b="1">
                <a:solidFill>
                  <a:schemeClr val="bg1"/>
                </a:solidFill>
              </a:defRPr>
            </a:lvl1pPr>
          </a:lstStyle>
          <a:p>
            <a:pPr lvl="0"/>
            <a:r>
              <a:rPr lang="en-US" dirty="0" smtClean="0"/>
              <a:t>Name</a:t>
            </a:r>
            <a:endParaRPr lang="en-US" dirty="0"/>
          </a:p>
        </p:txBody>
      </p:sp>
      <p:sp>
        <p:nvSpPr>
          <p:cNvPr id="14" name="Text Placeholder 12"/>
          <p:cNvSpPr>
            <a:spLocks noGrp="1"/>
          </p:cNvSpPr>
          <p:nvPr>
            <p:ph type="body" sz="quarter" idx="11" hasCustomPrompt="1"/>
          </p:nvPr>
        </p:nvSpPr>
        <p:spPr>
          <a:xfrm>
            <a:off x="5303520" y="2637699"/>
            <a:ext cx="2816225" cy="519383"/>
          </a:xfrm>
        </p:spPr>
        <p:txBody>
          <a:bodyPr>
            <a:normAutofit/>
          </a:bodyPr>
          <a:lstStyle>
            <a:lvl1pPr marL="0" indent="0">
              <a:buNone/>
              <a:defRPr sz="1800" b="0">
                <a:solidFill>
                  <a:schemeClr val="bg1"/>
                </a:solidFill>
              </a:defRPr>
            </a:lvl1pPr>
          </a:lstStyle>
          <a:p>
            <a:pPr lvl="0"/>
            <a:r>
              <a:rPr lang="en-US" dirty="0" smtClean="0"/>
              <a:t>Title</a:t>
            </a:r>
            <a:endParaRPr lang="en-US" dirty="0"/>
          </a:p>
        </p:txBody>
      </p:sp>
      <p:sp>
        <p:nvSpPr>
          <p:cNvPr id="15" name="Text Placeholder 12"/>
          <p:cNvSpPr>
            <a:spLocks noGrp="1"/>
          </p:cNvSpPr>
          <p:nvPr>
            <p:ph type="body" sz="quarter" idx="12" hasCustomPrompt="1"/>
          </p:nvPr>
        </p:nvSpPr>
        <p:spPr>
          <a:xfrm>
            <a:off x="5303520" y="3462967"/>
            <a:ext cx="2816225" cy="365618"/>
          </a:xfrm>
        </p:spPr>
        <p:txBody>
          <a:bodyPr>
            <a:normAutofit/>
          </a:bodyPr>
          <a:lstStyle>
            <a:lvl1pPr marL="0" indent="0">
              <a:buNone/>
              <a:defRPr sz="1800" b="0">
                <a:solidFill>
                  <a:schemeClr val="bg1"/>
                </a:solidFill>
              </a:defRPr>
            </a:lvl1pPr>
          </a:lstStyle>
          <a:p>
            <a:pPr lvl="0"/>
            <a:r>
              <a:rPr lang="en-US" dirty="0" smtClean="0"/>
              <a:t>Email</a:t>
            </a:r>
          </a:p>
        </p:txBody>
      </p:sp>
      <p:sp>
        <p:nvSpPr>
          <p:cNvPr id="16" name="Text Placeholder 12"/>
          <p:cNvSpPr>
            <a:spLocks noGrp="1"/>
          </p:cNvSpPr>
          <p:nvPr>
            <p:ph type="body" sz="quarter" idx="13" hasCustomPrompt="1"/>
          </p:nvPr>
        </p:nvSpPr>
        <p:spPr>
          <a:xfrm>
            <a:off x="5303519" y="3828585"/>
            <a:ext cx="2816225" cy="386576"/>
          </a:xfrm>
        </p:spPr>
        <p:txBody>
          <a:bodyPr>
            <a:normAutofit/>
          </a:bodyPr>
          <a:lstStyle>
            <a:lvl1pPr marL="0" indent="0">
              <a:buNone/>
              <a:defRPr sz="1800" b="0">
                <a:solidFill>
                  <a:schemeClr val="bg1"/>
                </a:solidFill>
              </a:defRPr>
            </a:lvl1pPr>
          </a:lstStyle>
          <a:p>
            <a:pPr lvl="0"/>
            <a:r>
              <a:rPr lang="en-US" dirty="0" smtClean="0"/>
              <a:t>Phone</a:t>
            </a:r>
          </a:p>
        </p:txBody>
      </p:sp>
      <p:sp>
        <p:nvSpPr>
          <p:cNvPr id="18" name="TextBox 17"/>
          <p:cNvSpPr txBox="1"/>
          <p:nvPr userDrawn="1"/>
        </p:nvSpPr>
        <p:spPr>
          <a:xfrm>
            <a:off x="5303520" y="4210157"/>
            <a:ext cx="281622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chemeClr val="bg1"/>
                </a:solidFill>
                <a:latin typeface="Segoe UI" panose="020B0502040204020203" pitchFamily="34" charset="0"/>
                <a:ea typeface="+mn-ea"/>
                <a:cs typeface="Segoe UI" panose="020B0502040204020203" pitchFamily="34" charset="0"/>
              </a:rPr>
              <a:t>www.uspto.gov</a:t>
            </a:r>
          </a:p>
        </p:txBody>
      </p:sp>
    </p:spTree>
    <p:extLst>
      <p:ext uri="{BB962C8B-B14F-4D97-AF65-F5344CB8AC3E}">
        <p14:creationId xmlns:p14="http://schemas.microsoft.com/office/powerpoint/2010/main" val="3378890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losing slide w/ contact info and disclaimer">
    <p:spTree>
      <p:nvGrpSpPr>
        <p:cNvPr id="1" name=""/>
        <p:cNvGrpSpPr/>
        <p:nvPr/>
      </p:nvGrpSpPr>
      <p:grpSpPr>
        <a:xfrm>
          <a:off x="0" y="0"/>
          <a:ext cx="0" cy="0"/>
          <a:chOff x="0" y="0"/>
          <a:chExt cx="0" cy="0"/>
        </a:xfrm>
      </p:grpSpPr>
      <p:sp>
        <p:nvSpPr>
          <p:cNvPr id="3" name="Rectangle 2"/>
          <p:cNvSpPr/>
          <p:nvPr userDrawn="1"/>
        </p:nvSpPr>
        <p:spPr>
          <a:xfrm>
            <a:off x="0" y="0"/>
            <a:ext cx="9144000" cy="5715000"/>
          </a:xfrm>
          <a:prstGeom prst="rect">
            <a:avLst/>
          </a:prstGeom>
          <a:solidFill>
            <a:srgbClr val="3C10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title="USPTO seal"/>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4526" y="916906"/>
            <a:ext cx="3881188" cy="3881188"/>
          </a:xfrm>
          <a:prstGeom prst="rect">
            <a:avLst/>
          </a:prstGeom>
        </p:spPr>
      </p:pic>
      <p:sp>
        <p:nvSpPr>
          <p:cNvPr id="2" name="TextBox 1"/>
          <p:cNvSpPr txBox="1"/>
          <p:nvPr userDrawn="1"/>
        </p:nvSpPr>
        <p:spPr>
          <a:xfrm>
            <a:off x="5303520" y="975743"/>
            <a:ext cx="3396343" cy="769441"/>
          </a:xfrm>
          <a:prstGeom prst="rect">
            <a:avLst/>
          </a:prstGeom>
          <a:noFill/>
        </p:spPr>
        <p:txBody>
          <a:bodyPr wrap="square" rtlCol="0">
            <a:spAutoFit/>
          </a:bodyPr>
          <a:lstStyle/>
          <a:p>
            <a:r>
              <a:rPr lang="en-US" sz="4400" b="1" dirty="0" smtClean="0">
                <a:solidFill>
                  <a:schemeClr val="bg1"/>
                </a:solidFill>
              </a:rPr>
              <a:t>Thank</a:t>
            </a:r>
            <a:r>
              <a:rPr lang="en-US" sz="4400" b="1" baseline="0" dirty="0" smtClean="0">
                <a:solidFill>
                  <a:schemeClr val="bg1"/>
                </a:solidFill>
              </a:rPr>
              <a:t> you!</a:t>
            </a:r>
          </a:p>
        </p:txBody>
      </p:sp>
      <p:sp>
        <p:nvSpPr>
          <p:cNvPr id="13" name="Text Placeholder 12"/>
          <p:cNvSpPr>
            <a:spLocks noGrp="1"/>
          </p:cNvSpPr>
          <p:nvPr>
            <p:ph type="body" sz="quarter" idx="10" hasCustomPrompt="1"/>
          </p:nvPr>
        </p:nvSpPr>
        <p:spPr>
          <a:xfrm>
            <a:off x="5303520" y="2103447"/>
            <a:ext cx="2816225" cy="519383"/>
          </a:xfrm>
        </p:spPr>
        <p:txBody>
          <a:bodyPr>
            <a:normAutofit/>
          </a:bodyPr>
          <a:lstStyle>
            <a:lvl1pPr marL="0" indent="0">
              <a:buNone/>
              <a:defRPr sz="2800" b="1">
                <a:solidFill>
                  <a:schemeClr val="bg1"/>
                </a:solidFill>
              </a:defRPr>
            </a:lvl1pPr>
          </a:lstStyle>
          <a:p>
            <a:pPr lvl="0"/>
            <a:r>
              <a:rPr lang="en-US" dirty="0" smtClean="0"/>
              <a:t>Name</a:t>
            </a:r>
            <a:endParaRPr lang="en-US" dirty="0"/>
          </a:p>
        </p:txBody>
      </p:sp>
      <p:sp>
        <p:nvSpPr>
          <p:cNvPr id="14" name="Text Placeholder 12"/>
          <p:cNvSpPr>
            <a:spLocks noGrp="1"/>
          </p:cNvSpPr>
          <p:nvPr>
            <p:ph type="body" sz="quarter" idx="11" hasCustomPrompt="1"/>
          </p:nvPr>
        </p:nvSpPr>
        <p:spPr>
          <a:xfrm>
            <a:off x="5303520" y="2637699"/>
            <a:ext cx="2816225" cy="519383"/>
          </a:xfrm>
        </p:spPr>
        <p:txBody>
          <a:bodyPr>
            <a:normAutofit/>
          </a:bodyPr>
          <a:lstStyle>
            <a:lvl1pPr marL="0" indent="0">
              <a:buNone/>
              <a:defRPr sz="1800" b="0">
                <a:solidFill>
                  <a:schemeClr val="bg1"/>
                </a:solidFill>
              </a:defRPr>
            </a:lvl1pPr>
          </a:lstStyle>
          <a:p>
            <a:pPr lvl="0"/>
            <a:r>
              <a:rPr lang="en-US" dirty="0" smtClean="0"/>
              <a:t>Title</a:t>
            </a:r>
            <a:endParaRPr lang="en-US" dirty="0"/>
          </a:p>
        </p:txBody>
      </p:sp>
      <p:sp>
        <p:nvSpPr>
          <p:cNvPr id="15" name="Text Placeholder 12"/>
          <p:cNvSpPr>
            <a:spLocks noGrp="1"/>
          </p:cNvSpPr>
          <p:nvPr>
            <p:ph type="body" sz="quarter" idx="12" hasCustomPrompt="1"/>
          </p:nvPr>
        </p:nvSpPr>
        <p:spPr>
          <a:xfrm>
            <a:off x="5303520" y="3462967"/>
            <a:ext cx="2816225" cy="365618"/>
          </a:xfrm>
        </p:spPr>
        <p:txBody>
          <a:bodyPr>
            <a:normAutofit/>
          </a:bodyPr>
          <a:lstStyle>
            <a:lvl1pPr marL="0" indent="0">
              <a:buNone/>
              <a:defRPr sz="1800" b="0">
                <a:solidFill>
                  <a:schemeClr val="bg1"/>
                </a:solidFill>
              </a:defRPr>
            </a:lvl1pPr>
          </a:lstStyle>
          <a:p>
            <a:pPr lvl="0"/>
            <a:r>
              <a:rPr lang="en-US" dirty="0" smtClean="0"/>
              <a:t>Email</a:t>
            </a:r>
          </a:p>
        </p:txBody>
      </p:sp>
      <p:sp>
        <p:nvSpPr>
          <p:cNvPr id="16" name="Text Placeholder 12"/>
          <p:cNvSpPr>
            <a:spLocks noGrp="1"/>
          </p:cNvSpPr>
          <p:nvPr>
            <p:ph type="body" sz="quarter" idx="13" hasCustomPrompt="1"/>
          </p:nvPr>
        </p:nvSpPr>
        <p:spPr>
          <a:xfrm>
            <a:off x="5303519" y="3828585"/>
            <a:ext cx="2816225" cy="386576"/>
          </a:xfrm>
        </p:spPr>
        <p:txBody>
          <a:bodyPr>
            <a:normAutofit/>
          </a:bodyPr>
          <a:lstStyle>
            <a:lvl1pPr marL="0" indent="0">
              <a:buNone/>
              <a:defRPr sz="1800" b="0">
                <a:solidFill>
                  <a:schemeClr val="bg1"/>
                </a:solidFill>
              </a:defRPr>
            </a:lvl1pPr>
          </a:lstStyle>
          <a:p>
            <a:pPr lvl="0"/>
            <a:r>
              <a:rPr lang="en-US" dirty="0" smtClean="0"/>
              <a:t>Phone</a:t>
            </a:r>
          </a:p>
        </p:txBody>
      </p:sp>
      <p:sp>
        <p:nvSpPr>
          <p:cNvPr id="18" name="TextBox 17"/>
          <p:cNvSpPr txBox="1"/>
          <p:nvPr userDrawn="1"/>
        </p:nvSpPr>
        <p:spPr>
          <a:xfrm>
            <a:off x="5303520" y="4210157"/>
            <a:ext cx="2816225"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chemeClr val="bg1"/>
                </a:solidFill>
                <a:latin typeface="Segoe UI" panose="020B0502040204020203" pitchFamily="34" charset="0"/>
                <a:ea typeface="+mn-ea"/>
                <a:cs typeface="Segoe UI" panose="020B0502040204020203" pitchFamily="34" charset="0"/>
              </a:rPr>
              <a:t>www.uspto.gov</a:t>
            </a:r>
          </a:p>
        </p:txBody>
      </p:sp>
      <p:sp>
        <p:nvSpPr>
          <p:cNvPr id="10" name="TextBox 9"/>
          <p:cNvSpPr txBox="1"/>
          <p:nvPr userDrawn="1"/>
        </p:nvSpPr>
        <p:spPr>
          <a:xfrm>
            <a:off x="792532" y="5129408"/>
            <a:ext cx="4145175" cy="253916"/>
          </a:xfrm>
          <a:prstGeom prst="rect">
            <a:avLst/>
          </a:prstGeom>
          <a:noFill/>
        </p:spPr>
        <p:txBody>
          <a:bodyPr wrap="square" rtlCol="0">
            <a:spAutoFit/>
          </a:bodyPr>
          <a:lstStyle/>
          <a:p>
            <a:pPr algn="ctr"/>
            <a:r>
              <a:rPr lang="en-US" sz="1050" dirty="0" smtClean="0">
                <a:solidFill>
                  <a:schemeClr val="bg1"/>
                </a:solidFill>
              </a:rPr>
              <a:t>Images used in this presentation are</a:t>
            </a:r>
            <a:r>
              <a:rPr lang="en-US" sz="1050" baseline="0" dirty="0" smtClean="0">
                <a:solidFill>
                  <a:schemeClr val="bg1"/>
                </a:solidFill>
              </a:rPr>
              <a:t> for educational purposes only.</a:t>
            </a:r>
            <a:endParaRPr lang="en-US" sz="1050" dirty="0">
              <a:solidFill>
                <a:schemeClr val="bg1"/>
              </a:solidFill>
            </a:endParaRPr>
          </a:p>
        </p:txBody>
      </p:sp>
    </p:spTree>
    <p:extLst>
      <p:ext uri="{BB962C8B-B14F-4D97-AF65-F5344CB8AC3E}">
        <p14:creationId xmlns:p14="http://schemas.microsoft.com/office/powerpoint/2010/main" val="36986657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447584"/>
            <a:ext cx="8229600" cy="3786267"/>
          </a:xfrm>
        </p:spPr>
        <p:txBody>
          <a:bodyPr>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3"/>
          <p:cNvSpPr>
            <a:spLocks noGrp="1"/>
          </p:cNvSpPr>
          <p:nvPr>
            <p:ph type="sldNum" sz="quarter" idx="10"/>
          </p:nvPr>
        </p:nvSpPr>
        <p:spPr/>
        <p:txBody>
          <a:bodyPr/>
          <a:lstStyle>
            <a:lvl1pPr>
              <a:defRPr sz="800">
                <a:solidFill>
                  <a:schemeClr val="tx1"/>
                </a:solidFill>
              </a:defRPr>
            </a:lvl1p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21154786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 2 line headline 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849582"/>
            <a:ext cx="8229600" cy="3491345"/>
          </a:xfrm>
        </p:spPr>
        <p:txBody>
          <a:bodyPr>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31336272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no logo">
    <p:spTree>
      <p:nvGrpSpPr>
        <p:cNvPr id="1" name=""/>
        <p:cNvGrpSpPr/>
        <p:nvPr/>
      </p:nvGrpSpPr>
      <p:grpSpPr>
        <a:xfrm>
          <a:off x="0" y="0"/>
          <a:ext cx="0" cy="0"/>
          <a:chOff x="0" y="0"/>
          <a:chExt cx="0" cy="0"/>
        </a:xfrm>
      </p:grpSpPr>
      <p:sp>
        <p:nvSpPr>
          <p:cNvPr id="2" name="Title 1"/>
          <p:cNvSpPr>
            <a:spLocks noGrp="1"/>
          </p:cNvSpPr>
          <p:nvPr>
            <p:ph type="title"/>
          </p:nvPr>
        </p:nvSpPr>
        <p:spPr>
          <a:xfrm>
            <a:off x="457200" y="310250"/>
            <a:ext cx="8229600" cy="864147"/>
          </a:xfrm>
        </p:spPr>
        <p:txBody>
          <a:bodyPr anchor="t" anchorCtr="0"/>
          <a:lstStyle>
            <a:lvl1pPr algn="l">
              <a:defRPr/>
            </a:lvl1pPr>
          </a:lstStyle>
          <a:p>
            <a:r>
              <a:rPr lang="en-US" smtClean="0"/>
              <a:t>Click to edit Master title style</a:t>
            </a:r>
            <a:endParaRPr lang="en-US" dirty="0"/>
          </a:p>
        </p:txBody>
      </p:sp>
      <p:sp>
        <p:nvSpPr>
          <p:cNvPr id="3" name="Slide Number Placeholder 2"/>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3959404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with background">
    <p:spTree>
      <p:nvGrpSpPr>
        <p:cNvPr id="1" name=""/>
        <p:cNvGrpSpPr/>
        <p:nvPr/>
      </p:nvGrpSpPr>
      <p:grpSpPr>
        <a:xfrm>
          <a:off x="0" y="0"/>
          <a:ext cx="0" cy="0"/>
          <a:chOff x="0" y="0"/>
          <a:chExt cx="0" cy="0"/>
        </a:xfrm>
      </p:grpSpPr>
      <p:pic>
        <p:nvPicPr>
          <p:cNvPr id="7" name="Picture 6" title="Patent drawing background"/>
          <p:cNvPicPr>
            <a:picLocks noChangeAspect="1"/>
          </p:cNvPicPr>
          <p:nvPr userDrawn="1"/>
        </p:nvPicPr>
        <p:blipFill rotWithShape="1">
          <a:blip r:embed="rId2"/>
          <a:srcRect r="-76"/>
          <a:stretch/>
        </p:blipFill>
        <p:spPr>
          <a:xfrm>
            <a:off x="0" y="42389"/>
            <a:ext cx="9150889" cy="5456393"/>
          </a:xfrm>
          <a:prstGeom prst="rect">
            <a:avLst/>
          </a:prstGeom>
        </p:spPr>
      </p:pic>
      <p:sp>
        <p:nvSpPr>
          <p:cNvPr id="2" name="Title 1"/>
          <p:cNvSpPr>
            <a:spLocks noGrp="1"/>
          </p:cNvSpPr>
          <p:nvPr>
            <p:ph type="ctrTitle"/>
          </p:nvPr>
        </p:nvSpPr>
        <p:spPr>
          <a:xfrm>
            <a:off x="685800" y="1277208"/>
            <a:ext cx="7772400" cy="1225021"/>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2826248"/>
            <a:ext cx="7086600" cy="14605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userDrawn="1"/>
        </p:nvSpPr>
        <p:spPr>
          <a:xfrm>
            <a:off x="-6196" y="4283558"/>
            <a:ext cx="9150195" cy="1431441"/>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3C10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8" name="Picture 7" title="USPTO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04527" y="4701650"/>
            <a:ext cx="1338876" cy="662731"/>
          </a:xfrm>
          <a:prstGeom prst="rect">
            <a:avLst/>
          </a:prstGeom>
        </p:spPr>
      </p:pic>
      <p:sp>
        <p:nvSpPr>
          <p:cNvPr id="12" name="Rectangle 9"/>
          <p:cNvSpPr/>
          <p:nvPr userDrawn="1"/>
        </p:nvSpPr>
        <p:spPr>
          <a:xfrm>
            <a:off x="-815" y="0"/>
            <a:ext cx="9144000" cy="378022"/>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3C10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Tree>
    <p:extLst>
      <p:ext uri="{BB962C8B-B14F-4D97-AF65-F5344CB8AC3E}">
        <p14:creationId xmlns:p14="http://schemas.microsoft.com/office/powerpoint/2010/main" val="16824248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no logo">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28583779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25763389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5" name="Freeform 4" title="Quotation mark"/>
          <p:cNvSpPr/>
          <p:nvPr userDrawn="1"/>
        </p:nvSpPr>
        <p:spPr>
          <a:xfrm>
            <a:off x="404558" y="452445"/>
            <a:ext cx="911259" cy="811812"/>
          </a:xfrm>
          <a:custGeom>
            <a:avLst/>
            <a:gdLst/>
            <a:ahLst/>
            <a:cxnLst/>
            <a:rect l="l" t="t" r="r" b="b"/>
            <a:pathLst>
              <a:path w="1246682" h="1110630">
                <a:moveTo>
                  <a:pt x="1030110" y="0"/>
                </a:moveTo>
                <a:lnTo>
                  <a:pt x="1182821" y="97614"/>
                </a:lnTo>
                <a:cubicBezTo>
                  <a:pt x="1060478" y="268663"/>
                  <a:pt x="992915" y="445294"/>
                  <a:pt x="980131" y="627506"/>
                </a:cubicBezTo>
                <a:lnTo>
                  <a:pt x="1246682" y="627506"/>
                </a:lnTo>
                <a:lnTo>
                  <a:pt x="1246682" y="1110630"/>
                </a:lnTo>
                <a:lnTo>
                  <a:pt x="769112" y="1110630"/>
                </a:lnTo>
                <a:lnTo>
                  <a:pt x="769112" y="648548"/>
                </a:lnTo>
                <a:cubicBezTo>
                  <a:pt x="769112" y="470413"/>
                  <a:pt x="856111" y="254231"/>
                  <a:pt x="1030110" y="0"/>
                </a:cubicBezTo>
                <a:close/>
                <a:moveTo>
                  <a:pt x="260998" y="0"/>
                </a:moveTo>
                <a:lnTo>
                  <a:pt x="408157" y="92018"/>
                </a:lnTo>
                <a:cubicBezTo>
                  <a:pt x="282285" y="287246"/>
                  <a:pt x="216573" y="465742"/>
                  <a:pt x="211020" y="627506"/>
                </a:cubicBezTo>
                <a:lnTo>
                  <a:pt x="472018" y="627506"/>
                </a:lnTo>
                <a:lnTo>
                  <a:pt x="472018" y="1110630"/>
                </a:lnTo>
                <a:lnTo>
                  <a:pt x="0" y="1110630"/>
                </a:lnTo>
                <a:lnTo>
                  <a:pt x="0" y="648548"/>
                </a:lnTo>
                <a:cubicBezTo>
                  <a:pt x="0" y="449994"/>
                  <a:pt x="87000" y="233811"/>
                  <a:pt x="260998" y="0"/>
                </a:cubicBezTo>
                <a:close/>
              </a:path>
            </a:pathLst>
          </a:custGeom>
          <a:gradFill flip="none" rotWithShape="1">
            <a:gsLst>
              <a:gs pos="0">
                <a:schemeClr val="accent3"/>
              </a:gs>
              <a:gs pos="100000">
                <a:schemeClr val="accent3">
                  <a:lumMod val="20000"/>
                  <a:lumOff val="80000"/>
                </a:schemeClr>
              </a:gs>
            </a:gsLst>
            <a:lin ang="4800000" scaled="0"/>
            <a:tileRect/>
          </a:gra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Content Placeholder 5"/>
          <p:cNvSpPr>
            <a:spLocks noGrp="1"/>
          </p:cNvSpPr>
          <p:nvPr>
            <p:ph sz="quarter" idx="4" hasCustomPrompt="1"/>
          </p:nvPr>
        </p:nvSpPr>
        <p:spPr>
          <a:xfrm>
            <a:off x="1065009" y="4131482"/>
            <a:ext cx="7681428" cy="489163"/>
          </a:xfrm>
        </p:spPr>
        <p:txBody>
          <a:bodyPr anchor="b">
            <a:normAutofit/>
          </a:bodyPr>
          <a:lstStyle>
            <a:lvl1pPr marL="0" indent="0" algn="r">
              <a:buFont typeface="Courier New" panose="02070309020205020404" pitchFamily="49" charset="0"/>
              <a:buNone/>
              <a:defRPr sz="1600" b="1" spc="200" baseline="0">
                <a:latin typeface="+mn-lt"/>
              </a:defRPr>
            </a:lvl1pPr>
            <a:lvl2pPr marL="891540" indent="-342900">
              <a:buFont typeface="Arial" panose="020B0604020202020204" pitchFamily="34" charset="0"/>
              <a:buChar char="•"/>
              <a:defRPr sz="2400"/>
            </a:lvl2pPr>
            <a:lvl3pPr marL="1371600" indent="-274320">
              <a:buFont typeface="Wingdings" panose="05000000000000000000" pitchFamily="2" charset="2"/>
              <a:buChar char="§"/>
              <a:defRPr sz="2160"/>
            </a:lvl3pPr>
            <a:lvl4pPr>
              <a:defRPr sz="1920"/>
            </a:lvl4pPr>
            <a:lvl5pPr>
              <a:defRPr sz="1920"/>
            </a:lvl5pPr>
            <a:lvl6pPr>
              <a:defRPr sz="1920"/>
            </a:lvl6pPr>
            <a:lvl7pPr>
              <a:defRPr sz="1920"/>
            </a:lvl7pPr>
            <a:lvl8pPr>
              <a:defRPr sz="1920"/>
            </a:lvl8pPr>
            <a:lvl9pPr>
              <a:defRPr sz="1920"/>
            </a:lvl9pPr>
          </a:lstStyle>
          <a:p>
            <a:pPr lvl="0"/>
            <a:r>
              <a:rPr lang="en-US" dirty="0" smtClean="0"/>
              <a:t>- CREDIT IN ALL CAPS</a:t>
            </a:r>
          </a:p>
        </p:txBody>
      </p:sp>
      <p:sp>
        <p:nvSpPr>
          <p:cNvPr id="7" name="Title 1"/>
          <p:cNvSpPr>
            <a:spLocks noGrp="1"/>
          </p:cNvSpPr>
          <p:nvPr>
            <p:ph type="title" hasCustomPrompt="1"/>
          </p:nvPr>
        </p:nvSpPr>
        <p:spPr>
          <a:xfrm>
            <a:off x="747424" y="834887"/>
            <a:ext cx="7999012" cy="3101009"/>
          </a:xfrm>
        </p:spPr>
        <p:txBody>
          <a:bodyPr anchor="t">
            <a:normAutofit/>
          </a:bodyPr>
          <a:lstStyle>
            <a:lvl1pPr algn="l">
              <a:defRPr sz="4000" b="0" baseline="0">
                <a:latin typeface="+mj-lt"/>
              </a:defRPr>
            </a:lvl1pPr>
          </a:lstStyle>
          <a:p>
            <a:r>
              <a:rPr lang="en-US" dirty="0" smtClean="0"/>
              <a:t>Quote here Twenty Words or Less. Keep it Short and Memorable. Quote here Twenty Words or Less. Keep it Short.”</a:t>
            </a:r>
            <a:endParaRPr lang="en-US" dirty="0"/>
          </a:p>
        </p:txBody>
      </p:sp>
      <p:sp>
        <p:nvSpPr>
          <p:cNvPr id="8" name="Slide Number Placeholder 7"/>
          <p:cNvSpPr>
            <a:spLocks noGrp="1"/>
          </p:cNvSpPr>
          <p:nvPr>
            <p:ph type="sldNum" sz="quarter" idx="10"/>
          </p:nvPr>
        </p:nvSpPr>
        <p:spPr/>
        <p:txBody>
          <a:body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350259604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Complete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193814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447584"/>
            <a:ext cx="8229600" cy="3786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lvl1pPr>
              <a:defRPr sz="800">
                <a:solidFill>
                  <a:schemeClr val="tx1"/>
                </a:solidFill>
              </a:defRPr>
            </a:lvl1p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2618672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 2 line headl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849582"/>
            <a:ext cx="8229600" cy="3491345"/>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3852428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Divider slide">
    <p:spTree>
      <p:nvGrpSpPr>
        <p:cNvPr id="1" name=""/>
        <p:cNvGrpSpPr/>
        <p:nvPr/>
      </p:nvGrpSpPr>
      <p:grpSpPr>
        <a:xfrm>
          <a:off x="0" y="0"/>
          <a:ext cx="0" cy="0"/>
          <a:chOff x="0" y="0"/>
          <a:chExt cx="0" cy="0"/>
        </a:xfrm>
      </p:grpSpPr>
      <p:sp>
        <p:nvSpPr>
          <p:cNvPr id="4" name="Rectangle 3"/>
          <p:cNvSpPr/>
          <p:nvPr userDrawn="1"/>
        </p:nvSpPr>
        <p:spPr>
          <a:xfrm>
            <a:off x="0" y="0"/>
            <a:ext cx="9144000" cy="5715000"/>
          </a:xfrm>
          <a:prstGeom prst="rect">
            <a:avLst/>
          </a:prstGeom>
          <a:solidFill>
            <a:srgbClr val="3C105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
        <p:nvSpPr>
          <p:cNvPr id="2" name="Title 1"/>
          <p:cNvSpPr>
            <a:spLocks noGrp="1"/>
          </p:cNvSpPr>
          <p:nvPr>
            <p:ph type="title"/>
          </p:nvPr>
        </p:nvSpPr>
        <p:spPr>
          <a:xfrm>
            <a:off x="722313" y="3672417"/>
            <a:ext cx="7772400" cy="1135063"/>
          </a:xfrm>
        </p:spPr>
        <p:txBody>
          <a:bodyPr anchor="t"/>
          <a:lstStyle>
            <a:lvl1pPr algn="l">
              <a:defRPr sz="4000" b="1" cap="none"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2">
                    <a:lumMod val="20000"/>
                    <a:lumOff val="8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Tree>
    <p:extLst>
      <p:ext uri="{BB962C8B-B14F-4D97-AF65-F5344CB8AC3E}">
        <p14:creationId xmlns:p14="http://schemas.microsoft.com/office/powerpoint/2010/main" val="2322231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3233405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423200"/>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1956335"/>
            <a:ext cx="4040188" cy="286966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423200"/>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6" y="1956335"/>
            <a:ext cx="4041775" cy="286966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4164349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10250"/>
            <a:ext cx="8229600" cy="864147"/>
          </a:xfrm>
        </p:spPr>
        <p:txBody>
          <a:bodyPr anchor="t" anchorCtr="0"/>
          <a:lstStyle>
            <a:lvl1pPr algn="l">
              <a:defRPr/>
            </a:lvl1pPr>
          </a:lstStyle>
          <a:p>
            <a:r>
              <a:rPr lang="en-US" smtClean="0"/>
              <a:t>Click to edit Master title style</a:t>
            </a:r>
            <a:endParaRPr lang="en-US" dirty="0"/>
          </a:p>
        </p:txBody>
      </p:sp>
      <p:sp>
        <p:nvSpPr>
          <p:cNvPr id="3" name="Slide Number Placeholder 2"/>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1892130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1D648693-0942-45E9-83AE-76FC568F9452}" type="slidenum">
              <a:rPr lang="en-US" smtClean="0"/>
              <a:pPr/>
              <a:t>‹#›</a:t>
            </a:fld>
            <a:endParaRPr lang="en-US"/>
          </a:p>
        </p:txBody>
      </p:sp>
    </p:spTree>
    <p:extLst>
      <p:ext uri="{BB962C8B-B14F-4D97-AF65-F5344CB8AC3E}">
        <p14:creationId xmlns:p14="http://schemas.microsoft.com/office/powerpoint/2010/main" val="33820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92235"/>
            <a:ext cx="8229600" cy="787190"/>
          </a:xfrm>
          <a:prstGeom prst="rect">
            <a:avLst/>
          </a:prstGeom>
        </p:spPr>
        <p:txBody>
          <a:bodyPr vert="horz" lIns="91440" tIns="45720" rIns="91440" bIns="45720" rtlCol="0" anchor="t"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447584"/>
            <a:ext cx="8229600" cy="3657551"/>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9"/>
          <p:cNvSpPr/>
          <p:nvPr/>
        </p:nvSpPr>
        <p:spPr>
          <a:xfrm>
            <a:off x="-815" y="0"/>
            <a:ext cx="9144000" cy="378022"/>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3C1053">
              <a:alpha val="14902"/>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7412669" y="4896546"/>
            <a:ext cx="1322587" cy="466236"/>
          </a:xfrm>
          <a:prstGeom prst="rect">
            <a:avLst/>
          </a:prstGeom>
        </p:spPr>
      </p:pic>
      <p:sp>
        <p:nvSpPr>
          <p:cNvPr id="5" name="Slide Number Placeholder 4"/>
          <p:cNvSpPr>
            <a:spLocks noGrp="1"/>
          </p:cNvSpPr>
          <p:nvPr>
            <p:ph type="sldNum" sz="quarter" idx="4"/>
          </p:nvPr>
        </p:nvSpPr>
        <p:spPr>
          <a:xfrm>
            <a:off x="457200" y="5297488"/>
            <a:ext cx="2057400" cy="303212"/>
          </a:xfrm>
          <a:prstGeom prst="rect">
            <a:avLst/>
          </a:prstGeom>
        </p:spPr>
        <p:txBody>
          <a:bodyPr vert="horz" lIns="91440" tIns="45720" rIns="91440" bIns="45720" rtlCol="0" anchor="ctr"/>
          <a:lstStyle>
            <a:lvl1pPr algn="l">
              <a:defRPr sz="800">
                <a:solidFill>
                  <a:schemeClr val="tx1"/>
                </a:solidFill>
              </a:defRPr>
            </a:lvl1p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63284703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0" r:id="rId4"/>
    <p:sldLayoutId id="2147483651" r:id="rId5"/>
    <p:sldLayoutId id="2147483652" r:id="rId6"/>
    <p:sldLayoutId id="2147483653" r:id="rId7"/>
    <p:sldLayoutId id="2147483654" r:id="rId8"/>
    <p:sldLayoutId id="2147483655" r:id="rId9"/>
    <p:sldLayoutId id="2147483687" r:id="rId10"/>
    <p:sldLayoutId id="2147483658" r:id="rId11"/>
    <p:sldLayoutId id="2147483671" r:id="rId12"/>
    <p:sldLayoutId id="2147483659" r:id="rId13"/>
    <p:sldLayoutId id="2147483689" r:id="rId14"/>
    <p:sldLayoutId id="2147483672" r:id="rId15"/>
    <p:sldLayoutId id="2147483690" r:id="rId16"/>
  </p:sldLayoutIdLst>
  <p:hf hdr="0" ftr="0" dt="0"/>
  <p:txStyles>
    <p:titleStyle>
      <a:lvl1pPr algn="l" defTabSz="457200" rtl="0" eaLnBrk="1" latinLnBrk="0" hangingPunct="1">
        <a:spcBef>
          <a:spcPct val="0"/>
        </a:spcBef>
        <a:buNone/>
        <a:defRPr sz="3600" b="1" kern="1200">
          <a:solidFill>
            <a:schemeClr val="tx1"/>
          </a:solidFill>
          <a:latin typeface="Segoe UI"/>
          <a:ea typeface="+mj-ea"/>
          <a:cs typeface="+mj-cs"/>
        </a:defRPr>
      </a:lvl1pPr>
    </p:titleStyle>
    <p:bodyStyle>
      <a:lvl1pPr marL="342900" indent="-342900" algn="l" defTabSz="457200" rtl="0" eaLnBrk="1" latinLnBrk="0" hangingPunct="1">
        <a:spcBef>
          <a:spcPts val="900"/>
        </a:spcBef>
        <a:buFont typeface="Arial"/>
        <a:buChar char="•"/>
        <a:defRPr sz="2800" kern="1200">
          <a:solidFill>
            <a:schemeClr val="tx1"/>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900"/>
        </a:spcBef>
        <a:buFont typeface="Arial"/>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457200" rtl="0" eaLnBrk="1" latinLnBrk="0" hangingPunct="1">
        <a:spcBef>
          <a:spcPts val="900"/>
        </a:spcBef>
        <a:buFont typeface="Arial"/>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457200" rtl="0" eaLnBrk="1" latinLnBrk="0" hangingPunct="1">
        <a:spcBef>
          <a:spcPts val="900"/>
        </a:spcBef>
        <a:buFont typeface="Arial"/>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92235"/>
            <a:ext cx="8229600" cy="787190"/>
          </a:xfrm>
          <a:prstGeom prst="rect">
            <a:avLst/>
          </a:prstGeom>
        </p:spPr>
        <p:txBody>
          <a:bodyPr vert="horz" lIns="91440" tIns="45720" rIns="91440" bIns="45720" rtlCol="0" anchor="t"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447584"/>
            <a:ext cx="8229600" cy="3657551"/>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9"/>
          <p:cNvSpPr/>
          <p:nvPr/>
        </p:nvSpPr>
        <p:spPr>
          <a:xfrm>
            <a:off x="-815" y="0"/>
            <a:ext cx="9144000" cy="378022"/>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3C1053">
              <a:alpha val="14902"/>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
        <p:nvSpPr>
          <p:cNvPr id="5" name="Slide Number Placeholder 4"/>
          <p:cNvSpPr>
            <a:spLocks noGrp="1"/>
          </p:cNvSpPr>
          <p:nvPr>
            <p:ph type="sldNum" sz="quarter" idx="4"/>
          </p:nvPr>
        </p:nvSpPr>
        <p:spPr>
          <a:xfrm>
            <a:off x="457200" y="5297488"/>
            <a:ext cx="2057400" cy="303212"/>
          </a:xfrm>
          <a:prstGeom prst="rect">
            <a:avLst/>
          </a:prstGeom>
        </p:spPr>
        <p:txBody>
          <a:bodyPr vert="horz" lIns="91440" tIns="45720" rIns="91440" bIns="45720" rtlCol="0" anchor="ctr"/>
          <a:lstStyle>
            <a:lvl1pPr algn="l">
              <a:defRPr sz="800">
                <a:solidFill>
                  <a:schemeClr val="tx1"/>
                </a:solidFill>
              </a:defRPr>
            </a:lvl1pPr>
          </a:lstStyle>
          <a:p>
            <a:fld id="{1D648693-0942-45E9-83AE-76FC568F9452}" type="slidenum">
              <a:rPr lang="en-US" smtClean="0"/>
              <a:pPr/>
              <a:t>‹#›</a:t>
            </a:fld>
            <a:endParaRPr lang="en-US" dirty="0"/>
          </a:p>
        </p:txBody>
      </p:sp>
    </p:spTree>
    <p:extLst>
      <p:ext uri="{BB962C8B-B14F-4D97-AF65-F5344CB8AC3E}">
        <p14:creationId xmlns:p14="http://schemas.microsoft.com/office/powerpoint/2010/main" val="79154715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81" r:id="rId3"/>
    <p:sldLayoutId id="2147483682" r:id="rId4"/>
    <p:sldLayoutId id="2147483688" r:id="rId5"/>
    <p:sldLayoutId id="2147483685" r:id="rId6"/>
    <p:sldLayoutId id="2147483686" r:id="rId7"/>
  </p:sldLayoutIdLst>
  <p:hf hdr="0" ftr="0" dt="0"/>
  <p:txStyles>
    <p:titleStyle>
      <a:lvl1pPr algn="l" defTabSz="457200" rtl="0" eaLnBrk="1" latinLnBrk="0" hangingPunct="1">
        <a:spcBef>
          <a:spcPct val="0"/>
        </a:spcBef>
        <a:buNone/>
        <a:defRPr sz="3600" b="1" kern="1200">
          <a:solidFill>
            <a:schemeClr val="tx1"/>
          </a:solidFill>
          <a:latin typeface="Segoe UI"/>
          <a:ea typeface="+mj-ea"/>
          <a:cs typeface="+mj-cs"/>
        </a:defRPr>
      </a:lvl1pPr>
    </p:titleStyle>
    <p:bodyStyle>
      <a:lvl1pPr marL="342900" indent="-342900" algn="l" defTabSz="457200" rtl="0" eaLnBrk="1" latinLnBrk="0" hangingPunct="1">
        <a:spcBef>
          <a:spcPts val="900"/>
        </a:spcBef>
        <a:buFont typeface="Arial"/>
        <a:buChar char="•"/>
        <a:defRPr sz="2800" kern="1200">
          <a:solidFill>
            <a:schemeClr val="tx1"/>
          </a:solidFill>
          <a:latin typeface="Segoe UI" panose="020B0502040204020203" pitchFamily="34" charset="0"/>
          <a:ea typeface="+mn-ea"/>
          <a:cs typeface="Segoe UI" panose="020B0502040204020203" pitchFamily="34" charset="0"/>
        </a:defRPr>
      </a:lvl1pPr>
      <a:lvl2pPr marL="742950" indent="-285750" algn="l" defTabSz="457200" rtl="0" eaLnBrk="1" latinLnBrk="0" hangingPunct="1">
        <a:spcBef>
          <a:spcPts val="900"/>
        </a:spcBef>
        <a:buFont typeface="Arial"/>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457200" rtl="0" eaLnBrk="1" latinLnBrk="0" hangingPunct="1">
        <a:spcBef>
          <a:spcPts val="900"/>
        </a:spcBef>
        <a:buFont typeface="Arial"/>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457200" rtl="0" eaLnBrk="1" latinLnBrk="0" hangingPunct="1">
        <a:spcBef>
          <a:spcPts val="900"/>
        </a:spcBef>
        <a:buFont typeface="Arial"/>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457200" rtl="0" eaLnBrk="1" latinLnBrk="0" hangingPunct="1">
        <a:spcBef>
          <a:spcPts val="900"/>
        </a:spcBef>
        <a:buFont typeface="Arial"/>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912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Trends to watch</a:t>
            </a:r>
            <a:endParaRPr lang="en-US" dirty="0"/>
          </a:p>
        </p:txBody>
      </p:sp>
      <p:sp>
        <p:nvSpPr>
          <p:cNvPr id="3" name="Content Placeholder 2"/>
          <p:cNvSpPr>
            <a:spLocks noGrp="1"/>
          </p:cNvSpPr>
          <p:nvPr>
            <p:ph idx="1"/>
          </p:nvPr>
        </p:nvSpPr>
        <p:spPr/>
        <p:txBody>
          <a:bodyPr>
            <a:normAutofit fontScale="77500" lnSpcReduction="20000"/>
          </a:bodyPr>
          <a:lstStyle/>
          <a:p>
            <a:pPr>
              <a:lnSpc>
                <a:spcPct val="120000"/>
              </a:lnSpc>
            </a:pPr>
            <a:r>
              <a:rPr lang="en-US" dirty="0" smtClean="0"/>
              <a:t>Digital filing procedures/services</a:t>
            </a:r>
          </a:p>
          <a:p>
            <a:pPr lvl="1">
              <a:lnSpc>
                <a:spcPct val="120000"/>
              </a:lnSpc>
            </a:pPr>
            <a:r>
              <a:rPr lang="en-US" dirty="0" smtClean="0"/>
              <a:t>The WIPO Digital Access Service (DAS) is an electronic system allowing priority documents and similar documents to be securely exchanged between participating intellectual property  offices. </a:t>
            </a:r>
          </a:p>
          <a:p>
            <a:pPr lvl="1">
              <a:lnSpc>
                <a:spcPct val="120000"/>
              </a:lnSpc>
            </a:pPr>
            <a:r>
              <a:rPr lang="en-US" dirty="0" smtClean="0"/>
              <a:t>The system enables applicants and offices to meet the requirements of the Paris Convention for certification in an electronic environment. </a:t>
            </a:r>
          </a:p>
          <a:p>
            <a:pPr lvl="1">
              <a:lnSpc>
                <a:spcPct val="120000"/>
              </a:lnSpc>
            </a:pPr>
            <a:r>
              <a:rPr lang="en-US" dirty="0" smtClean="0"/>
              <a:t>18 jurisdictions participate in connection with industrial design applications:</a:t>
            </a:r>
          </a:p>
          <a:p>
            <a:pPr lvl="2">
              <a:lnSpc>
                <a:spcPct val="120000"/>
              </a:lnSpc>
            </a:pPr>
            <a:r>
              <a:rPr lang="en-US" dirty="0" smtClean="0"/>
              <a:t>Australia, Austria, Brazil*, Canada, Chile, China, Colombia, EU, Georgia, India, Israel, Italy*, Japan, Mexico, Norway, Republic of Korea, Spain, United States</a:t>
            </a:r>
          </a:p>
          <a:p>
            <a:pPr lvl="3">
              <a:lnSpc>
                <a:spcPct val="120000"/>
              </a:lnSpc>
            </a:pPr>
            <a:r>
              <a:rPr lang="en-US" dirty="0" smtClean="0"/>
              <a:t>Over 90% of all design applications are filed in these jurisdictions</a:t>
            </a:r>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10</a:t>
            </a:fld>
            <a:endParaRPr lang="en-US" dirty="0"/>
          </a:p>
        </p:txBody>
      </p:sp>
    </p:spTree>
    <p:extLst>
      <p:ext uri="{BB962C8B-B14F-4D97-AF65-F5344CB8AC3E}">
        <p14:creationId xmlns:p14="http://schemas.microsoft.com/office/powerpoint/2010/main" val="22959987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Trends to watch</a:t>
            </a:r>
            <a:endParaRPr lang="en-US" dirty="0"/>
          </a:p>
        </p:txBody>
      </p:sp>
      <p:sp>
        <p:nvSpPr>
          <p:cNvPr id="3" name="Content Placeholder 2"/>
          <p:cNvSpPr>
            <a:spLocks noGrp="1"/>
          </p:cNvSpPr>
          <p:nvPr>
            <p:ph idx="1"/>
          </p:nvPr>
        </p:nvSpPr>
        <p:spPr/>
        <p:txBody>
          <a:bodyPr/>
          <a:lstStyle/>
          <a:p>
            <a:r>
              <a:rPr lang="en-US" dirty="0" smtClean="0"/>
              <a:t>Digital filing procedures/services</a:t>
            </a:r>
          </a:p>
          <a:p>
            <a:pPr lvl="1"/>
            <a:r>
              <a:rPr lang="en-US" dirty="0" smtClean="0"/>
              <a:t>Additional digital services were made available/mandated in 2020 in response to the pandemic</a:t>
            </a:r>
          </a:p>
          <a:p>
            <a:pPr lvl="2"/>
            <a:r>
              <a:rPr lang="en-US" dirty="0" smtClean="0"/>
              <a:t>Electronic signatures, e-filing tools/resources, reduced paper processing, etc. </a:t>
            </a:r>
          </a:p>
          <a:p>
            <a:pPr lvl="2"/>
            <a:r>
              <a:rPr lang="en-US" dirty="0" smtClean="0"/>
              <a:t>Detailed information for each IPO available at: </a:t>
            </a:r>
            <a:br>
              <a:rPr lang="en-US" dirty="0" smtClean="0"/>
            </a:br>
            <a:r>
              <a:rPr lang="en-US" sz="1600" u="sng" dirty="0" smtClean="0">
                <a:solidFill>
                  <a:schemeClr val="tx2">
                    <a:lumMod val="75000"/>
                  </a:schemeClr>
                </a:solidFill>
              </a:rPr>
              <a:t>www.wipo.int/covid19-policy-tracker/#/covid19-policy-tracker/ipo-operations</a:t>
            </a:r>
          </a:p>
          <a:p>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11</a:t>
            </a:fld>
            <a:endParaRPr lang="en-US" dirty="0"/>
          </a:p>
        </p:txBody>
      </p:sp>
    </p:spTree>
    <p:extLst>
      <p:ext uri="{BB962C8B-B14F-4D97-AF65-F5344CB8AC3E}">
        <p14:creationId xmlns:p14="http://schemas.microsoft.com/office/powerpoint/2010/main" val="5268140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Jurisdictions to watch</a:t>
            </a:r>
            <a:endParaRPr lang="en-US" dirty="0"/>
          </a:p>
        </p:txBody>
      </p:sp>
      <p:sp>
        <p:nvSpPr>
          <p:cNvPr id="3" name="Content Placeholder 2"/>
          <p:cNvSpPr>
            <a:spLocks noGrp="1"/>
          </p:cNvSpPr>
          <p:nvPr>
            <p:ph idx="1"/>
          </p:nvPr>
        </p:nvSpPr>
        <p:spPr/>
        <p:txBody>
          <a:bodyPr/>
          <a:lstStyle/>
          <a:p>
            <a:r>
              <a:rPr lang="en-US" dirty="0" smtClean="0"/>
              <a:t>Evaluation of EU legislation on design protection</a:t>
            </a:r>
          </a:p>
          <a:p>
            <a:pPr lvl="1"/>
            <a:r>
              <a:rPr lang="en-US" dirty="0" smtClean="0"/>
              <a:t>Published November 2020</a:t>
            </a:r>
          </a:p>
          <a:p>
            <a:pPr lvl="2"/>
            <a:r>
              <a:rPr lang="en-US" dirty="0" smtClean="0"/>
              <a:t>The purpose of the evaluation: to consider whether the EU legislation on design protections achieved its objectives of efficiency, effectiveness, relevance, and EU added value.</a:t>
            </a:r>
          </a:p>
          <a:p>
            <a:pPr lvl="2"/>
            <a:r>
              <a:rPr lang="en-US" dirty="0" smtClean="0"/>
              <a:t>In addition, it assessed the extent the legislation is still fit for purpose in view of the digital transformation underway.</a:t>
            </a:r>
          </a:p>
          <a:p>
            <a:pPr lvl="1"/>
            <a:endParaRPr lang="en-US" dirty="0" smtClean="0"/>
          </a:p>
          <a:p>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12</a:t>
            </a:fld>
            <a:endParaRPr lang="en-US" dirty="0"/>
          </a:p>
        </p:txBody>
      </p:sp>
    </p:spTree>
    <p:extLst>
      <p:ext uri="{BB962C8B-B14F-4D97-AF65-F5344CB8AC3E}">
        <p14:creationId xmlns:p14="http://schemas.microsoft.com/office/powerpoint/2010/main" val="35773119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Jurisdictions to watch</a:t>
            </a:r>
            <a:endParaRPr lang="en-US" dirty="0"/>
          </a:p>
        </p:txBody>
      </p:sp>
      <p:sp>
        <p:nvSpPr>
          <p:cNvPr id="3" name="Content Placeholder 2"/>
          <p:cNvSpPr>
            <a:spLocks noGrp="1"/>
          </p:cNvSpPr>
          <p:nvPr>
            <p:ph idx="1"/>
          </p:nvPr>
        </p:nvSpPr>
        <p:spPr/>
        <p:txBody>
          <a:bodyPr/>
          <a:lstStyle/>
          <a:p>
            <a:r>
              <a:rPr lang="en-US" dirty="0" smtClean="0"/>
              <a:t>Evaluation of EU legislation on design protection</a:t>
            </a:r>
          </a:p>
          <a:p>
            <a:pPr lvl="1"/>
            <a:r>
              <a:rPr lang="en-US" dirty="0" smtClean="0"/>
              <a:t>Findings:</a:t>
            </a:r>
          </a:p>
          <a:p>
            <a:pPr lvl="2"/>
            <a:r>
              <a:rPr lang="en-US" dirty="0"/>
              <a:t>T</a:t>
            </a:r>
            <a:r>
              <a:rPr lang="en-US" dirty="0" smtClean="0"/>
              <a:t>he design protection system may be underused, in part due to a lack of awareness.</a:t>
            </a:r>
          </a:p>
          <a:p>
            <a:pPr lvl="2"/>
            <a:r>
              <a:rPr lang="en-US" dirty="0"/>
              <a:t>T</a:t>
            </a:r>
            <a:r>
              <a:rPr lang="en-US" dirty="0" smtClean="0"/>
              <a:t>he legislation is not fully adapted to the digital age. </a:t>
            </a:r>
          </a:p>
          <a:p>
            <a:pPr lvl="3"/>
            <a:r>
              <a:rPr lang="en-US" dirty="0"/>
              <a:t>U</a:t>
            </a:r>
            <a:r>
              <a:rPr lang="en-US" dirty="0" smtClean="0"/>
              <a:t>ncertainties regarding the possibility to protect graphical user interfaces or icons as designs, the possibility to file not only static, but also dynamic views of designs, the scope of design rights and the scope of private use limitation in the context of 3D printing.</a:t>
            </a:r>
          </a:p>
          <a:p>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13</a:t>
            </a:fld>
            <a:endParaRPr lang="en-US" dirty="0"/>
          </a:p>
        </p:txBody>
      </p:sp>
    </p:spTree>
    <p:extLst>
      <p:ext uri="{BB962C8B-B14F-4D97-AF65-F5344CB8AC3E}">
        <p14:creationId xmlns:p14="http://schemas.microsoft.com/office/powerpoint/2010/main" val="22204845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Jurisdictions to watch</a:t>
            </a:r>
            <a:endParaRPr lang="en-US" dirty="0"/>
          </a:p>
        </p:txBody>
      </p:sp>
      <p:sp>
        <p:nvSpPr>
          <p:cNvPr id="3" name="Content Placeholder 2"/>
          <p:cNvSpPr>
            <a:spLocks noGrp="1"/>
          </p:cNvSpPr>
          <p:nvPr>
            <p:ph idx="1"/>
          </p:nvPr>
        </p:nvSpPr>
        <p:spPr/>
        <p:txBody>
          <a:bodyPr/>
          <a:lstStyle/>
          <a:p>
            <a:r>
              <a:rPr lang="en-US" dirty="0" smtClean="0"/>
              <a:t>Amended Chinese Patent Law</a:t>
            </a:r>
          </a:p>
          <a:p>
            <a:pPr lvl="1"/>
            <a:r>
              <a:rPr lang="en-US" dirty="0" smtClean="0"/>
              <a:t>Effective June 2021</a:t>
            </a:r>
          </a:p>
          <a:p>
            <a:pPr lvl="2"/>
            <a:r>
              <a:rPr lang="en-US" dirty="0" smtClean="0"/>
              <a:t>Extended term of protection to 15 years.</a:t>
            </a:r>
          </a:p>
          <a:p>
            <a:pPr lvl="2"/>
            <a:r>
              <a:rPr lang="en-US" dirty="0" smtClean="0"/>
              <a:t>Allows for the protection of partial designs.</a:t>
            </a:r>
          </a:p>
          <a:p>
            <a:pPr lvl="2"/>
            <a:r>
              <a:rPr lang="en-US" dirty="0" smtClean="0"/>
              <a:t>“Domestic Priority” for designs.</a:t>
            </a:r>
          </a:p>
          <a:p>
            <a:pPr lvl="2"/>
            <a:r>
              <a:rPr lang="en-US" dirty="0" smtClean="0"/>
              <a:t>Increased statutory damages and punitive damages.</a:t>
            </a:r>
          </a:p>
        </p:txBody>
      </p:sp>
      <p:sp>
        <p:nvSpPr>
          <p:cNvPr id="4" name="Slide Number Placeholder 3"/>
          <p:cNvSpPr>
            <a:spLocks noGrp="1"/>
          </p:cNvSpPr>
          <p:nvPr>
            <p:ph type="sldNum" sz="quarter" idx="10"/>
          </p:nvPr>
        </p:nvSpPr>
        <p:spPr/>
        <p:txBody>
          <a:bodyPr/>
          <a:lstStyle/>
          <a:p>
            <a:fld id="{1D648693-0942-45E9-83AE-76FC568F9452}" type="slidenum">
              <a:rPr lang="en-US" smtClean="0"/>
              <a:pPr/>
              <a:t>14</a:t>
            </a:fld>
            <a:endParaRPr lang="en-US" dirty="0"/>
          </a:p>
        </p:txBody>
      </p:sp>
    </p:spTree>
    <p:extLst>
      <p:ext uri="{BB962C8B-B14F-4D97-AF65-F5344CB8AC3E}">
        <p14:creationId xmlns:p14="http://schemas.microsoft.com/office/powerpoint/2010/main" val="34701758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Conclusion</a:t>
            </a:r>
            <a:endParaRPr lang="en-US" dirty="0"/>
          </a:p>
        </p:txBody>
      </p:sp>
      <p:sp>
        <p:nvSpPr>
          <p:cNvPr id="3" name="Content Placeholder 2"/>
          <p:cNvSpPr>
            <a:spLocks noGrp="1"/>
          </p:cNvSpPr>
          <p:nvPr>
            <p:ph idx="1"/>
          </p:nvPr>
        </p:nvSpPr>
        <p:spPr/>
        <p:txBody>
          <a:bodyPr/>
          <a:lstStyle/>
          <a:p>
            <a:pPr>
              <a:spcBef>
                <a:spcPts val="1200"/>
              </a:spcBef>
            </a:pPr>
            <a:r>
              <a:rPr lang="en-US" sz="2400" dirty="0" smtClean="0"/>
              <a:t>Substantive progress is being made in many jurisdictions around the world.</a:t>
            </a:r>
          </a:p>
          <a:p>
            <a:pPr>
              <a:spcBef>
                <a:spcPts val="1200"/>
              </a:spcBef>
            </a:pPr>
            <a:r>
              <a:rPr lang="en-US" sz="2400" dirty="0" smtClean="0"/>
              <a:t>Growing momentum for strengthening protections, especially those related to new and emerging technologies.</a:t>
            </a:r>
          </a:p>
          <a:p>
            <a:pPr>
              <a:spcBef>
                <a:spcPts val="1200"/>
              </a:spcBef>
            </a:pPr>
            <a:r>
              <a:rPr lang="en-US" sz="2400" dirty="0" smtClean="0"/>
              <a:t>Continued international engagement helps bolster momentum.</a:t>
            </a:r>
          </a:p>
          <a:p>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15</a:t>
            </a:fld>
            <a:endParaRPr lang="en-US" dirty="0"/>
          </a:p>
        </p:txBody>
      </p:sp>
    </p:spTree>
    <p:extLst>
      <p:ext uri="{BB962C8B-B14F-4D97-AF65-F5344CB8AC3E}">
        <p14:creationId xmlns:p14="http://schemas.microsoft.com/office/powerpoint/2010/main" val="1399166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9344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en-US" b="1" dirty="0" smtClean="0"/>
              <a:t>Beyond the USPTO: global trends in industrial design</a:t>
            </a:r>
            <a:endParaRPr lang="en-US" b="1" dirty="0"/>
          </a:p>
        </p:txBody>
      </p:sp>
      <p:sp>
        <p:nvSpPr>
          <p:cNvPr id="3" name="Subtitle 2"/>
          <p:cNvSpPr>
            <a:spLocks noGrp="1"/>
          </p:cNvSpPr>
          <p:nvPr>
            <p:ph type="subTitle" idx="1"/>
          </p:nvPr>
        </p:nvSpPr>
        <p:spPr>
          <a:xfrm>
            <a:off x="685801" y="2875951"/>
            <a:ext cx="7086600" cy="1460500"/>
          </a:xfrm>
        </p:spPr>
        <p:txBody>
          <a:bodyPr>
            <a:normAutofit/>
          </a:bodyPr>
          <a:lstStyle/>
          <a:p>
            <a:r>
              <a:rPr lang="en-US" sz="2400" dirty="0" smtClean="0"/>
              <a:t>Courtney Stopp- </a:t>
            </a:r>
            <a:r>
              <a:rPr lang="en-US" sz="2400" smtClean="0"/>
              <a:t>Patent Attorney, </a:t>
            </a:r>
            <a:r>
              <a:rPr lang="en-US" sz="2400" dirty="0" smtClean="0"/>
              <a:t/>
            </a:r>
            <a:br>
              <a:rPr lang="en-US" sz="2400" dirty="0" smtClean="0"/>
            </a:br>
            <a:r>
              <a:rPr lang="en-US" sz="2400" dirty="0" smtClean="0"/>
              <a:t>Office </a:t>
            </a:r>
            <a:r>
              <a:rPr lang="en-US" sz="2400" dirty="0"/>
              <a:t>of Policy and International Affairs</a:t>
            </a:r>
            <a:r>
              <a:rPr lang="en-US" sz="2400" dirty="0" smtClean="0"/>
              <a:t/>
            </a:r>
            <a:br>
              <a:rPr lang="en-US" sz="2400" dirty="0" smtClean="0"/>
            </a:br>
            <a:r>
              <a:rPr lang="en-US" sz="2400" dirty="0" smtClean="0"/>
              <a:t>February 9, 2021</a:t>
            </a:r>
            <a:endParaRPr lang="en-US" sz="2400" dirty="0"/>
          </a:p>
        </p:txBody>
      </p:sp>
    </p:spTree>
    <p:extLst>
      <p:ext uri="{BB962C8B-B14F-4D97-AF65-F5344CB8AC3E}">
        <p14:creationId xmlns:p14="http://schemas.microsoft.com/office/powerpoint/2010/main" val="4176538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Overview</a:t>
            </a:r>
            <a:endParaRPr lang="en-US" dirty="0"/>
          </a:p>
        </p:txBody>
      </p:sp>
      <p:sp>
        <p:nvSpPr>
          <p:cNvPr id="3" name="Content Placeholder 2"/>
          <p:cNvSpPr>
            <a:spLocks noGrp="1"/>
          </p:cNvSpPr>
          <p:nvPr>
            <p:ph idx="1"/>
          </p:nvPr>
        </p:nvSpPr>
        <p:spPr/>
        <p:txBody>
          <a:bodyPr numCol="2" spcCol="274320">
            <a:normAutofit fontScale="92500" lnSpcReduction="10000"/>
          </a:bodyPr>
          <a:lstStyle/>
          <a:p>
            <a:pPr>
              <a:lnSpc>
                <a:spcPct val="120000"/>
              </a:lnSpc>
            </a:pPr>
            <a:r>
              <a:rPr lang="en-US" sz="2400" dirty="0" smtClean="0"/>
              <a:t>Global momentum for substantive changes </a:t>
            </a:r>
          </a:p>
          <a:p>
            <a:pPr>
              <a:lnSpc>
                <a:spcPct val="120000"/>
              </a:lnSpc>
            </a:pPr>
            <a:r>
              <a:rPr lang="en-US" sz="2400" dirty="0" smtClean="0"/>
              <a:t>Trends to watch:</a:t>
            </a:r>
          </a:p>
          <a:p>
            <a:pPr lvl="1">
              <a:lnSpc>
                <a:spcPct val="120000"/>
              </a:lnSpc>
            </a:pPr>
            <a:r>
              <a:rPr lang="en-US" sz="2100" dirty="0"/>
              <a:t>G</a:t>
            </a:r>
            <a:r>
              <a:rPr lang="en-US" sz="2100" dirty="0" smtClean="0"/>
              <a:t>reater periods of protection for designs</a:t>
            </a:r>
          </a:p>
          <a:p>
            <a:pPr lvl="1">
              <a:lnSpc>
                <a:spcPct val="120000"/>
              </a:lnSpc>
            </a:pPr>
            <a:r>
              <a:rPr lang="en-US" sz="2100" dirty="0" smtClean="0"/>
              <a:t>Expanded grace periods</a:t>
            </a:r>
          </a:p>
          <a:p>
            <a:pPr lvl="1">
              <a:lnSpc>
                <a:spcPct val="120000"/>
              </a:lnSpc>
            </a:pPr>
            <a:r>
              <a:rPr lang="en-US" sz="2100" dirty="0" smtClean="0"/>
              <a:t>Expansion of protection for partial designs</a:t>
            </a:r>
          </a:p>
          <a:p>
            <a:pPr lvl="1">
              <a:lnSpc>
                <a:spcPct val="120000"/>
              </a:lnSpc>
            </a:pPr>
            <a:r>
              <a:rPr lang="en-US" sz="2100" dirty="0" smtClean="0"/>
              <a:t>Additional/specific focus on protection of digital designs</a:t>
            </a:r>
          </a:p>
          <a:p>
            <a:pPr lvl="1">
              <a:lnSpc>
                <a:spcPct val="120000"/>
              </a:lnSpc>
            </a:pPr>
            <a:r>
              <a:rPr lang="en-US" sz="2100" dirty="0" smtClean="0"/>
              <a:t>Digital filing procedures/services</a:t>
            </a:r>
          </a:p>
          <a:p>
            <a:pPr>
              <a:lnSpc>
                <a:spcPct val="120000"/>
              </a:lnSpc>
            </a:pPr>
            <a:r>
              <a:rPr lang="en-US" sz="2400" dirty="0" smtClean="0"/>
              <a:t>Jurisdictions to watch</a:t>
            </a:r>
          </a:p>
          <a:p>
            <a:pPr lvl="1">
              <a:lnSpc>
                <a:spcPct val="120000"/>
              </a:lnSpc>
            </a:pPr>
            <a:r>
              <a:rPr lang="en-US" sz="2100" dirty="0" smtClean="0"/>
              <a:t>EU</a:t>
            </a:r>
          </a:p>
          <a:p>
            <a:pPr lvl="1">
              <a:lnSpc>
                <a:spcPct val="120000"/>
              </a:lnSpc>
            </a:pPr>
            <a:r>
              <a:rPr lang="en-US" sz="2100" dirty="0" smtClean="0"/>
              <a:t>China</a:t>
            </a:r>
          </a:p>
          <a:p>
            <a:pPr>
              <a:lnSpc>
                <a:spcPct val="120000"/>
              </a:lnSpc>
            </a:pPr>
            <a:r>
              <a:rPr lang="en-US" sz="2400" dirty="0" smtClean="0"/>
              <a:t>Conclusion</a:t>
            </a:r>
          </a:p>
          <a:p>
            <a:pPr lvl="1"/>
            <a:endParaRPr lang="en-US" dirty="0"/>
          </a:p>
        </p:txBody>
      </p:sp>
      <p:sp>
        <p:nvSpPr>
          <p:cNvPr id="2" name="Slide Number Placeholder 1"/>
          <p:cNvSpPr>
            <a:spLocks noGrp="1"/>
          </p:cNvSpPr>
          <p:nvPr>
            <p:ph type="sldNum" sz="quarter" idx="10"/>
          </p:nvPr>
        </p:nvSpPr>
        <p:spPr/>
        <p:txBody>
          <a:bodyPr/>
          <a:lstStyle/>
          <a:p>
            <a:fld id="{1D648693-0942-45E9-83AE-76FC568F9452}" type="slidenum">
              <a:rPr lang="en-US" smtClean="0"/>
              <a:pPr/>
              <a:t>3</a:t>
            </a:fld>
            <a:endParaRPr lang="en-US" dirty="0"/>
          </a:p>
        </p:txBody>
      </p:sp>
    </p:spTree>
    <p:extLst>
      <p:ext uri="{BB962C8B-B14F-4D97-AF65-F5344CB8AC3E}">
        <p14:creationId xmlns:p14="http://schemas.microsoft.com/office/powerpoint/2010/main" val="3685067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92235"/>
            <a:ext cx="8440057" cy="787190"/>
          </a:xfrm>
        </p:spPr>
        <p:txBody>
          <a:bodyPr>
            <a:normAutofit fontScale="90000"/>
          </a:bodyPr>
          <a:lstStyle/>
          <a:p>
            <a:r>
              <a:rPr lang="en-US" dirty="0" smtClean="0"/>
              <a:t>Global momentum for substantive changes</a:t>
            </a:r>
            <a:endParaRPr lang="en-US" dirty="0"/>
          </a:p>
        </p:txBody>
      </p:sp>
      <p:sp>
        <p:nvSpPr>
          <p:cNvPr id="3" name="Content Placeholder 2"/>
          <p:cNvSpPr>
            <a:spLocks noGrp="1"/>
          </p:cNvSpPr>
          <p:nvPr>
            <p:ph idx="1"/>
          </p:nvPr>
        </p:nvSpPr>
        <p:spPr/>
        <p:txBody>
          <a:bodyPr>
            <a:normAutofit fontScale="62500" lnSpcReduction="20000"/>
          </a:bodyPr>
          <a:lstStyle/>
          <a:p>
            <a:pPr>
              <a:lnSpc>
                <a:spcPct val="120000"/>
              </a:lnSpc>
            </a:pPr>
            <a:r>
              <a:rPr lang="en-US" dirty="0" smtClean="0"/>
              <a:t>Since 2017, at least 13 major countries/jurisdictions have developed their design practices by:</a:t>
            </a:r>
          </a:p>
          <a:p>
            <a:pPr lvl="1">
              <a:lnSpc>
                <a:spcPct val="120000"/>
              </a:lnSpc>
            </a:pPr>
            <a:r>
              <a:rPr lang="en-US" dirty="0"/>
              <a:t>L</a:t>
            </a:r>
            <a:r>
              <a:rPr lang="en-US" dirty="0" smtClean="0"/>
              <a:t>aunching initiatives to study or propose modernizations to industrial design rights.</a:t>
            </a:r>
          </a:p>
          <a:p>
            <a:pPr lvl="1">
              <a:lnSpc>
                <a:spcPct val="120000"/>
              </a:lnSpc>
            </a:pPr>
            <a:r>
              <a:rPr lang="en-US" dirty="0"/>
              <a:t>P</a:t>
            </a:r>
            <a:r>
              <a:rPr lang="en-US" dirty="0" smtClean="0"/>
              <a:t>roposing or enacting amendments to laws.</a:t>
            </a:r>
          </a:p>
          <a:p>
            <a:pPr>
              <a:lnSpc>
                <a:spcPct val="120000"/>
              </a:lnSpc>
            </a:pPr>
            <a:r>
              <a:rPr lang="en-US" dirty="0" smtClean="0"/>
              <a:t>Changes </a:t>
            </a:r>
            <a:r>
              <a:rPr lang="en-US" dirty="0" smtClean="0"/>
              <a:t>are often linked to:</a:t>
            </a:r>
          </a:p>
          <a:p>
            <a:pPr lvl="1">
              <a:lnSpc>
                <a:spcPct val="120000"/>
              </a:lnSpc>
            </a:pPr>
            <a:r>
              <a:rPr lang="en-US" dirty="0" smtClean="0"/>
              <a:t>Obligations arising under international treaties and trade agreements.</a:t>
            </a:r>
          </a:p>
          <a:p>
            <a:pPr lvl="1">
              <a:lnSpc>
                <a:spcPct val="120000"/>
              </a:lnSpc>
            </a:pPr>
            <a:r>
              <a:rPr lang="en-US" dirty="0"/>
              <a:t>M</a:t>
            </a:r>
            <a:r>
              <a:rPr lang="en-US" dirty="0" smtClean="0"/>
              <a:t>odifications to accommodate user needs for digital services.</a:t>
            </a:r>
          </a:p>
          <a:p>
            <a:pPr lvl="1">
              <a:lnSpc>
                <a:spcPct val="120000"/>
              </a:lnSpc>
            </a:pPr>
            <a:r>
              <a:rPr lang="en-US" dirty="0" smtClean="0"/>
              <a:t>Adoption of best practices promoted through international forums.</a:t>
            </a:r>
          </a:p>
          <a:p>
            <a:pPr>
              <a:lnSpc>
                <a:spcPct val="120000"/>
              </a:lnSpc>
            </a:pPr>
            <a:r>
              <a:rPr lang="en-US" dirty="0" smtClean="0"/>
              <a:t>Changes reflect growing importance of design protections around the world</a:t>
            </a:r>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4</a:t>
            </a:fld>
            <a:endParaRPr lang="en-US" dirty="0"/>
          </a:p>
        </p:txBody>
      </p:sp>
    </p:spTree>
    <p:extLst>
      <p:ext uri="{BB962C8B-B14F-4D97-AF65-F5344CB8AC3E}">
        <p14:creationId xmlns:p14="http://schemas.microsoft.com/office/powerpoint/2010/main" val="2939904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Building momentum for substantive changes in designs laws and practices</a:t>
            </a:r>
            <a:br>
              <a:rPr lang="en-US" sz="2800" dirty="0"/>
            </a:br>
            <a:endParaRPr lang="en-US" sz="2800" dirty="0"/>
          </a:p>
        </p:txBody>
      </p:sp>
      <p:sp>
        <p:nvSpPr>
          <p:cNvPr id="468" name="Content Placeholder 467"/>
          <p:cNvSpPr>
            <a:spLocks noGrp="1"/>
          </p:cNvSpPr>
          <p:nvPr>
            <p:ph idx="1"/>
          </p:nvPr>
        </p:nvSpPr>
        <p:spPr>
          <a:xfrm>
            <a:off x="457200" y="2211964"/>
            <a:ext cx="5139045" cy="2824493"/>
          </a:xfrm>
        </p:spPr>
        <p:txBody>
          <a:bodyPr numCol="2">
            <a:normAutofit fontScale="62500" lnSpcReduction="20000"/>
          </a:bodyPr>
          <a:lstStyle/>
          <a:p>
            <a:pPr>
              <a:lnSpc>
                <a:spcPct val="120000"/>
              </a:lnSpc>
            </a:pPr>
            <a:r>
              <a:rPr lang="en-US" sz="2600" dirty="0" smtClean="0"/>
              <a:t>Japan		</a:t>
            </a:r>
          </a:p>
          <a:p>
            <a:pPr>
              <a:lnSpc>
                <a:spcPct val="120000"/>
              </a:lnSpc>
            </a:pPr>
            <a:r>
              <a:rPr lang="en-US" sz="2600" dirty="0" smtClean="0"/>
              <a:t>China</a:t>
            </a:r>
          </a:p>
          <a:p>
            <a:pPr>
              <a:lnSpc>
                <a:spcPct val="120000"/>
              </a:lnSpc>
            </a:pPr>
            <a:r>
              <a:rPr lang="en-US" sz="2600" dirty="0" smtClean="0"/>
              <a:t>EU</a:t>
            </a:r>
          </a:p>
          <a:p>
            <a:pPr>
              <a:lnSpc>
                <a:spcPct val="120000"/>
              </a:lnSpc>
            </a:pPr>
            <a:r>
              <a:rPr lang="en-US" sz="2600" dirty="0" smtClean="0"/>
              <a:t>UK</a:t>
            </a:r>
          </a:p>
          <a:p>
            <a:pPr>
              <a:lnSpc>
                <a:spcPct val="120000"/>
              </a:lnSpc>
            </a:pPr>
            <a:r>
              <a:rPr lang="en-US" sz="2600" dirty="0" smtClean="0"/>
              <a:t>Singapore</a:t>
            </a:r>
          </a:p>
          <a:p>
            <a:pPr>
              <a:lnSpc>
                <a:spcPct val="120000"/>
              </a:lnSpc>
            </a:pPr>
            <a:r>
              <a:rPr lang="en-US" sz="2600" dirty="0" smtClean="0"/>
              <a:t>Israel</a:t>
            </a:r>
          </a:p>
          <a:p>
            <a:pPr>
              <a:lnSpc>
                <a:spcPct val="120000"/>
              </a:lnSpc>
            </a:pPr>
            <a:r>
              <a:rPr lang="en-US" sz="2600" dirty="0" smtClean="0"/>
              <a:t>Eurasian Industrial </a:t>
            </a:r>
            <a:br>
              <a:rPr lang="en-US" sz="2600" dirty="0" smtClean="0"/>
            </a:br>
            <a:r>
              <a:rPr lang="en-US" sz="2600" dirty="0" smtClean="0"/>
              <a:t>Design System</a:t>
            </a:r>
          </a:p>
          <a:p>
            <a:pPr>
              <a:lnSpc>
                <a:spcPct val="120000"/>
              </a:lnSpc>
            </a:pPr>
            <a:r>
              <a:rPr lang="en-US" sz="2600" dirty="0" smtClean="0"/>
              <a:t>Canada</a:t>
            </a:r>
          </a:p>
          <a:p>
            <a:pPr>
              <a:lnSpc>
                <a:spcPct val="120000"/>
              </a:lnSpc>
            </a:pPr>
            <a:r>
              <a:rPr lang="en-US" sz="2600" dirty="0" smtClean="0"/>
              <a:t>Korea</a:t>
            </a:r>
            <a:endParaRPr lang="en-US" sz="2600" dirty="0"/>
          </a:p>
          <a:p>
            <a:pPr>
              <a:lnSpc>
                <a:spcPct val="120000"/>
              </a:lnSpc>
            </a:pPr>
            <a:r>
              <a:rPr lang="en-US" sz="2600" dirty="0" smtClean="0"/>
              <a:t>Mexico</a:t>
            </a:r>
          </a:p>
          <a:p>
            <a:pPr>
              <a:lnSpc>
                <a:spcPct val="120000"/>
              </a:lnSpc>
            </a:pPr>
            <a:r>
              <a:rPr lang="en-US" sz="2600" dirty="0" smtClean="0"/>
              <a:t>Thailand</a:t>
            </a:r>
          </a:p>
          <a:p>
            <a:pPr>
              <a:lnSpc>
                <a:spcPct val="120000"/>
              </a:lnSpc>
            </a:pPr>
            <a:r>
              <a:rPr lang="en-US" sz="2600" dirty="0" smtClean="0"/>
              <a:t>Vietnam</a:t>
            </a:r>
          </a:p>
          <a:p>
            <a:pPr>
              <a:lnSpc>
                <a:spcPct val="120000"/>
              </a:lnSpc>
            </a:pPr>
            <a:r>
              <a:rPr lang="en-US" sz="2600" dirty="0" smtClean="0"/>
              <a:t>Australia</a:t>
            </a:r>
          </a:p>
          <a:p>
            <a:pPr>
              <a:lnSpc>
                <a:spcPct val="120000"/>
              </a:lnSpc>
            </a:pPr>
            <a:r>
              <a:rPr lang="en-US" sz="2600" dirty="0" smtClean="0"/>
              <a:t>Ukraine</a:t>
            </a:r>
          </a:p>
        </p:txBody>
      </p:sp>
      <p:sp>
        <p:nvSpPr>
          <p:cNvPr id="4" name="Slide Number Placeholder 3"/>
          <p:cNvSpPr>
            <a:spLocks noGrp="1"/>
          </p:cNvSpPr>
          <p:nvPr>
            <p:ph type="sldNum" sz="quarter" idx="10"/>
          </p:nvPr>
        </p:nvSpPr>
        <p:spPr/>
        <p:txBody>
          <a:bodyPr/>
          <a:lstStyle/>
          <a:p>
            <a:fld id="{1D648693-0942-45E9-83AE-76FC568F9452}" type="slidenum">
              <a:rPr lang="en-US" smtClean="0"/>
              <a:pPr/>
              <a:t>5</a:t>
            </a:fld>
            <a:endParaRPr lang="en-US" dirty="0"/>
          </a:p>
        </p:txBody>
      </p:sp>
      <p:grpSp>
        <p:nvGrpSpPr>
          <p:cNvPr id="5" name="Group 4290" descr="image of map of the world"/>
          <p:cNvGrpSpPr>
            <a:grpSpLocks/>
          </p:cNvGrpSpPr>
          <p:nvPr/>
        </p:nvGrpSpPr>
        <p:grpSpPr bwMode="auto">
          <a:xfrm>
            <a:off x="4545375" y="2322371"/>
            <a:ext cx="4385756" cy="2413237"/>
            <a:chOff x="113" y="919"/>
            <a:chExt cx="5534" cy="2932"/>
          </a:xfrm>
        </p:grpSpPr>
        <p:sp>
          <p:nvSpPr>
            <p:cNvPr id="6" name="Freeform 3860"/>
            <p:cNvSpPr>
              <a:spLocks/>
            </p:cNvSpPr>
            <p:nvPr/>
          </p:nvSpPr>
          <p:spPr bwMode="auto">
            <a:xfrm>
              <a:off x="4447" y="2495"/>
              <a:ext cx="167" cy="133"/>
            </a:xfrm>
            <a:custGeom>
              <a:avLst/>
              <a:gdLst>
                <a:gd name="T0" fmla="*/ 128 w 149"/>
                <a:gd name="T1" fmla="*/ 0 h 107"/>
                <a:gd name="T2" fmla="*/ 138 w 149"/>
                <a:gd name="T3" fmla="*/ 9 h 107"/>
                <a:gd name="T4" fmla="*/ 136 w 149"/>
                <a:gd name="T5" fmla="*/ 24 h 107"/>
                <a:gd name="T6" fmla="*/ 143 w 149"/>
                <a:gd name="T7" fmla="*/ 17 h 107"/>
                <a:gd name="T8" fmla="*/ 143 w 149"/>
                <a:gd name="T9" fmla="*/ 24 h 107"/>
                <a:gd name="T10" fmla="*/ 146 w 149"/>
                <a:gd name="T11" fmla="*/ 26 h 107"/>
                <a:gd name="T12" fmla="*/ 167 w 149"/>
                <a:gd name="T13" fmla="*/ 36 h 107"/>
                <a:gd name="T14" fmla="*/ 151 w 149"/>
                <a:gd name="T15" fmla="*/ 45 h 107"/>
                <a:gd name="T16" fmla="*/ 154 w 149"/>
                <a:gd name="T17" fmla="*/ 53 h 107"/>
                <a:gd name="T18" fmla="*/ 141 w 149"/>
                <a:gd name="T19" fmla="*/ 58 h 107"/>
                <a:gd name="T20" fmla="*/ 138 w 149"/>
                <a:gd name="T21" fmla="*/ 62 h 107"/>
                <a:gd name="T22" fmla="*/ 124 w 149"/>
                <a:gd name="T23" fmla="*/ 58 h 107"/>
                <a:gd name="T24" fmla="*/ 109 w 149"/>
                <a:gd name="T25" fmla="*/ 56 h 107"/>
                <a:gd name="T26" fmla="*/ 104 w 149"/>
                <a:gd name="T27" fmla="*/ 73 h 107"/>
                <a:gd name="T28" fmla="*/ 101 w 149"/>
                <a:gd name="T29" fmla="*/ 88 h 107"/>
                <a:gd name="T30" fmla="*/ 95 w 149"/>
                <a:gd name="T31" fmla="*/ 97 h 107"/>
                <a:gd name="T32" fmla="*/ 87 w 149"/>
                <a:gd name="T33" fmla="*/ 118 h 107"/>
                <a:gd name="T34" fmla="*/ 75 w 149"/>
                <a:gd name="T35" fmla="*/ 123 h 107"/>
                <a:gd name="T36" fmla="*/ 50 w 149"/>
                <a:gd name="T37" fmla="*/ 118 h 107"/>
                <a:gd name="T38" fmla="*/ 45 w 149"/>
                <a:gd name="T39" fmla="*/ 127 h 107"/>
                <a:gd name="T40" fmla="*/ 21 w 149"/>
                <a:gd name="T41" fmla="*/ 133 h 107"/>
                <a:gd name="T42" fmla="*/ 6 w 149"/>
                <a:gd name="T43" fmla="*/ 121 h 107"/>
                <a:gd name="T44" fmla="*/ 0 w 149"/>
                <a:gd name="T45" fmla="*/ 106 h 107"/>
                <a:gd name="T46" fmla="*/ 0 w 149"/>
                <a:gd name="T47" fmla="*/ 109 h 107"/>
                <a:gd name="T48" fmla="*/ 13 w 149"/>
                <a:gd name="T49" fmla="*/ 118 h 107"/>
                <a:gd name="T50" fmla="*/ 29 w 149"/>
                <a:gd name="T51" fmla="*/ 121 h 107"/>
                <a:gd name="T52" fmla="*/ 27 w 149"/>
                <a:gd name="T53" fmla="*/ 121 h 107"/>
                <a:gd name="T54" fmla="*/ 27 w 149"/>
                <a:gd name="T55" fmla="*/ 118 h 107"/>
                <a:gd name="T56" fmla="*/ 29 w 149"/>
                <a:gd name="T57" fmla="*/ 106 h 107"/>
                <a:gd name="T58" fmla="*/ 29 w 149"/>
                <a:gd name="T59" fmla="*/ 103 h 107"/>
                <a:gd name="T60" fmla="*/ 33 w 149"/>
                <a:gd name="T61" fmla="*/ 94 h 107"/>
                <a:gd name="T62" fmla="*/ 45 w 149"/>
                <a:gd name="T63" fmla="*/ 88 h 107"/>
                <a:gd name="T64" fmla="*/ 56 w 149"/>
                <a:gd name="T65" fmla="*/ 86 h 107"/>
                <a:gd name="T66" fmla="*/ 66 w 149"/>
                <a:gd name="T67" fmla="*/ 68 h 107"/>
                <a:gd name="T68" fmla="*/ 77 w 149"/>
                <a:gd name="T69" fmla="*/ 53 h 107"/>
                <a:gd name="T70" fmla="*/ 85 w 149"/>
                <a:gd name="T71" fmla="*/ 62 h 107"/>
                <a:gd name="T72" fmla="*/ 91 w 149"/>
                <a:gd name="T73" fmla="*/ 53 h 107"/>
                <a:gd name="T74" fmla="*/ 93 w 149"/>
                <a:gd name="T75" fmla="*/ 45 h 107"/>
                <a:gd name="T76" fmla="*/ 99 w 149"/>
                <a:gd name="T77" fmla="*/ 56 h 107"/>
                <a:gd name="T78" fmla="*/ 99 w 149"/>
                <a:gd name="T79" fmla="*/ 47 h 107"/>
                <a:gd name="T80" fmla="*/ 101 w 149"/>
                <a:gd name="T81" fmla="*/ 41 h 107"/>
                <a:gd name="T82" fmla="*/ 99 w 149"/>
                <a:gd name="T83" fmla="*/ 36 h 107"/>
                <a:gd name="T84" fmla="*/ 104 w 149"/>
                <a:gd name="T85" fmla="*/ 30 h 107"/>
                <a:gd name="T86" fmla="*/ 112 w 149"/>
                <a:gd name="T87" fmla="*/ 15 h 107"/>
                <a:gd name="T88" fmla="*/ 120 w 149"/>
                <a:gd name="T89" fmla="*/ 0 h 107"/>
                <a:gd name="T90" fmla="*/ 122 w 149"/>
                <a:gd name="T91" fmla="*/ 6 h 107"/>
                <a:gd name="T92" fmla="*/ 128 w 149"/>
                <a:gd name="T93" fmla="*/ 0 h 10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49" h="107">
                  <a:moveTo>
                    <a:pt x="114" y="0"/>
                  </a:moveTo>
                  <a:lnTo>
                    <a:pt x="123" y="7"/>
                  </a:lnTo>
                  <a:lnTo>
                    <a:pt x="121" y="19"/>
                  </a:lnTo>
                  <a:lnTo>
                    <a:pt x="128" y="14"/>
                  </a:lnTo>
                  <a:lnTo>
                    <a:pt x="128" y="19"/>
                  </a:lnTo>
                  <a:lnTo>
                    <a:pt x="130" y="21"/>
                  </a:lnTo>
                  <a:lnTo>
                    <a:pt x="149" y="29"/>
                  </a:lnTo>
                  <a:lnTo>
                    <a:pt x="135" y="36"/>
                  </a:lnTo>
                  <a:lnTo>
                    <a:pt x="137" y="43"/>
                  </a:lnTo>
                  <a:lnTo>
                    <a:pt x="126" y="47"/>
                  </a:lnTo>
                  <a:lnTo>
                    <a:pt x="123" y="50"/>
                  </a:lnTo>
                  <a:lnTo>
                    <a:pt x="111" y="47"/>
                  </a:lnTo>
                  <a:lnTo>
                    <a:pt x="97" y="45"/>
                  </a:lnTo>
                  <a:lnTo>
                    <a:pt x="93" y="59"/>
                  </a:lnTo>
                  <a:lnTo>
                    <a:pt x="90" y="71"/>
                  </a:lnTo>
                  <a:lnTo>
                    <a:pt x="85" y="78"/>
                  </a:lnTo>
                  <a:lnTo>
                    <a:pt x="78" y="95"/>
                  </a:lnTo>
                  <a:lnTo>
                    <a:pt x="67" y="99"/>
                  </a:lnTo>
                  <a:lnTo>
                    <a:pt x="45" y="95"/>
                  </a:lnTo>
                  <a:lnTo>
                    <a:pt x="40" y="102"/>
                  </a:lnTo>
                  <a:lnTo>
                    <a:pt x="19" y="107"/>
                  </a:lnTo>
                  <a:lnTo>
                    <a:pt x="5" y="97"/>
                  </a:lnTo>
                  <a:lnTo>
                    <a:pt x="0" y="85"/>
                  </a:lnTo>
                  <a:lnTo>
                    <a:pt x="0" y="88"/>
                  </a:lnTo>
                  <a:lnTo>
                    <a:pt x="12" y="95"/>
                  </a:lnTo>
                  <a:lnTo>
                    <a:pt x="26" y="97"/>
                  </a:lnTo>
                  <a:lnTo>
                    <a:pt x="24" y="97"/>
                  </a:lnTo>
                  <a:lnTo>
                    <a:pt x="24" y="95"/>
                  </a:lnTo>
                  <a:lnTo>
                    <a:pt x="26" y="85"/>
                  </a:lnTo>
                  <a:lnTo>
                    <a:pt x="26" y="83"/>
                  </a:lnTo>
                  <a:lnTo>
                    <a:pt x="29" y="76"/>
                  </a:lnTo>
                  <a:lnTo>
                    <a:pt x="40" y="71"/>
                  </a:lnTo>
                  <a:lnTo>
                    <a:pt x="50" y="69"/>
                  </a:lnTo>
                  <a:lnTo>
                    <a:pt x="59" y="55"/>
                  </a:lnTo>
                  <a:lnTo>
                    <a:pt x="69" y="43"/>
                  </a:lnTo>
                  <a:lnTo>
                    <a:pt x="76" y="50"/>
                  </a:lnTo>
                  <a:lnTo>
                    <a:pt x="81" y="43"/>
                  </a:lnTo>
                  <a:lnTo>
                    <a:pt x="83" y="36"/>
                  </a:lnTo>
                  <a:lnTo>
                    <a:pt x="88" y="45"/>
                  </a:lnTo>
                  <a:lnTo>
                    <a:pt x="88" y="38"/>
                  </a:lnTo>
                  <a:lnTo>
                    <a:pt x="90" y="33"/>
                  </a:lnTo>
                  <a:lnTo>
                    <a:pt x="88" y="29"/>
                  </a:lnTo>
                  <a:lnTo>
                    <a:pt x="93" y="24"/>
                  </a:lnTo>
                  <a:lnTo>
                    <a:pt x="100" y="12"/>
                  </a:lnTo>
                  <a:lnTo>
                    <a:pt x="107" y="0"/>
                  </a:lnTo>
                  <a:lnTo>
                    <a:pt x="109" y="5"/>
                  </a:lnTo>
                  <a:lnTo>
                    <a:pt x="114" y="0"/>
                  </a:lnTo>
                  <a:close/>
                </a:path>
              </a:pathLst>
            </a:custGeom>
            <a:solidFill>
              <a:srgbClr val="E1E1E1"/>
            </a:solidFill>
            <a:ln w="3175">
              <a:solidFill>
                <a:srgbClr val="000000"/>
              </a:solidFill>
              <a:prstDash val="solid"/>
              <a:round/>
              <a:headEnd/>
              <a:tailEnd/>
            </a:ln>
          </p:spPr>
          <p:txBody>
            <a:bodyPr/>
            <a:lstStyle/>
            <a:p>
              <a:endParaRPr lang="en-US"/>
            </a:p>
          </p:txBody>
        </p:sp>
        <p:sp>
          <p:nvSpPr>
            <p:cNvPr id="7" name="Freeform 3828"/>
            <p:cNvSpPr>
              <a:spLocks/>
            </p:cNvSpPr>
            <p:nvPr/>
          </p:nvSpPr>
          <p:spPr bwMode="auto">
            <a:xfrm>
              <a:off x="1488" y="3804"/>
              <a:ext cx="65" cy="47"/>
            </a:xfrm>
            <a:custGeom>
              <a:avLst/>
              <a:gdLst>
                <a:gd name="T0" fmla="*/ 6 w 59"/>
                <a:gd name="T1" fmla="*/ 9 h 38"/>
                <a:gd name="T2" fmla="*/ 0 w 59"/>
                <a:gd name="T3" fmla="*/ 0 h 38"/>
                <a:gd name="T4" fmla="*/ 8 w 59"/>
                <a:gd name="T5" fmla="*/ 24 h 38"/>
                <a:gd name="T6" fmla="*/ 18 w 59"/>
                <a:gd name="T7" fmla="*/ 47 h 38"/>
                <a:gd name="T8" fmla="*/ 42 w 59"/>
                <a:gd name="T9" fmla="*/ 47 h 38"/>
                <a:gd name="T10" fmla="*/ 65 w 59"/>
                <a:gd name="T11" fmla="*/ 47 h 38"/>
                <a:gd name="T12" fmla="*/ 63 w 59"/>
                <a:gd name="T13" fmla="*/ 41 h 38"/>
                <a:gd name="T14" fmla="*/ 29 w 59"/>
                <a:gd name="T15" fmla="*/ 30 h 38"/>
                <a:gd name="T16" fmla="*/ 6 w 59"/>
                <a:gd name="T17" fmla="*/ 9 h 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9" h="38">
                  <a:moveTo>
                    <a:pt x="5" y="7"/>
                  </a:moveTo>
                  <a:lnTo>
                    <a:pt x="0" y="0"/>
                  </a:lnTo>
                  <a:lnTo>
                    <a:pt x="7" y="19"/>
                  </a:lnTo>
                  <a:lnTo>
                    <a:pt x="16" y="38"/>
                  </a:lnTo>
                  <a:lnTo>
                    <a:pt x="38" y="38"/>
                  </a:lnTo>
                  <a:lnTo>
                    <a:pt x="59" y="38"/>
                  </a:lnTo>
                  <a:lnTo>
                    <a:pt x="57" y="33"/>
                  </a:lnTo>
                  <a:lnTo>
                    <a:pt x="26" y="24"/>
                  </a:lnTo>
                  <a:lnTo>
                    <a:pt x="5" y="7"/>
                  </a:lnTo>
                  <a:close/>
                </a:path>
              </a:pathLst>
            </a:custGeom>
            <a:solidFill>
              <a:srgbClr val="E1E1E1"/>
            </a:solidFill>
            <a:ln w="3175">
              <a:solidFill>
                <a:srgbClr val="000000"/>
              </a:solidFill>
              <a:prstDash val="solid"/>
              <a:round/>
              <a:headEnd/>
              <a:tailEnd/>
            </a:ln>
          </p:spPr>
          <p:txBody>
            <a:bodyPr/>
            <a:lstStyle/>
            <a:p>
              <a:endParaRPr lang="en-US"/>
            </a:p>
          </p:txBody>
        </p:sp>
        <p:sp>
          <p:nvSpPr>
            <p:cNvPr id="8" name="Freeform 3829"/>
            <p:cNvSpPr>
              <a:spLocks/>
            </p:cNvSpPr>
            <p:nvPr/>
          </p:nvSpPr>
          <p:spPr bwMode="auto">
            <a:xfrm>
              <a:off x="1452" y="3802"/>
              <a:ext cx="53" cy="49"/>
            </a:xfrm>
            <a:custGeom>
              <a:avLst/>
              <a:gdLst>
                <a:gd name="T0" fmla="*/ 35 w 47"/>
                <a:gd name="T1" fmla="*/ 2 h 40"/>
                <a:gd name="T2" fmla="*/ 43 w 47"/>
                <a:gd name="T3" fmla="*/ 26 h 40"/>
                <a:gd name="T4" fmla="*/ 53 w 47"/>
                <a:gd name="T5" fmla="*/ 49 h 40"/>
                <a:gd name="T6" fmla="*/ 48 w 47"/>
                <a:gd name="T7" fmla="*/ 49 h 40"/>
                <a:gd name="T8" fmla="*/ 41 w 47"/>
                <a:gd name="T9" fmla="*/ 49 h 40"/>
                <a:gd name="T10" fmla="*/ 21 w 47"/>
                <a:gd name="T11" fmla="*/ 45 h 40"/>
                <a:gd name="T12" fmla="*/ 16 w 47"/>
                <a:gd name="T13" fmla="*/ 45 h 40"/>
                <a:gd name="T14" fmla="*/ 0 w 47"/>
                <a:gd name="T15" fmla="*/ 43 h 40"/>
                <a:gd name="T16" fmla="*/ 3 w 47"/>
                <a:gd name="T17" fmla="*/ 43 h 40"/>
                <a:gd name="T18" fmla="*/ 14 w 47"/>
                <a:gd name="T19" fmla="*/ 40 h 40"/>
                <a:gd name="T20" fmla="*/ 19 w 47"/>
                <a:gd name="T21" fmla="*/ 43 h 40"/>
                <a:gd name="T22" fmla="*/ 24 w 47"/>
                <a:gd name="T23" fmla="*/ 43 h 40"/>
                <a:gd name="T24" fmla="*/ 14 w 47"/>
                <a:gd name="T25" fmla="*/ 37 h 40"/>
                <a:gd name="T26" fmla="*/ 27 w 47"/>
                <a:gd name="T27" fmla="*/ 40 h 40"/>
                <a:gd name="T28" fmla="*/ 29 w 47"/>
                <a:gd name="T29" fmla="*/ 40 h 40"/>
                <a:gd name="T30" fmla="*/ 41 w 47"/>
                <a:gd name="T31" fmla="*/ 43 h 40"/>
                <a:gd name="T32" fmla="*/ 43 w 47"/>
                <a:gd name="T33" fmla="*/ 43 h 40"/>
                <a:gd name="T34" fmla="*/ 21 w 47"/>
                <a:gd name="T35" fmla="*/ 28 h 40"/>
                <a:gd name="T36" fmla="*/ 29 w 47"/>
                <a:gd name="T37" fmla="*/ 20 h 40"/>
                <a:gd name="T38" fmla="*/ 16 w 47"/>
                <a:gd name="T39" fmla="*/ 20 h 40"/>
                <a:gd name="T40" fmla="*/ 14 w 47"/>
                <a:gd name="T41" fmla="*/ 5 h 40"/>
                <a:gd name="T42" fmla="*/ 19 w 47"/>
                <a:gd name="T43" fmla="*/ 0 h 40"/>
                <a:gd name="T44" fmla="*/ 35 w 47"/>
                <a:gd name="T45" fmla="*/ 2 h 4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7" h="40">
                  <a:moveTo>
                    <a:pt x="31" y="2"/>
                  </a:moveTo>
                  <a:lnTo>
                    <a:pt x="38" y="21"/>
                  </a:lnTo>
                  <a:lnTo>
                    <a:pt x="47" y="40"/>
                  </a:lnTo>
                  <a:lnTo>
                    <a:pt x="43" y="40"/>
                  </a:lnTo>
                  <a:lnTo>
                    <a:pt x="36" y="40"/>
                  </a:lnTo>
                  <a:lnTo>
                    <a:pt x="19" y="37"/>
                  </a:lnTo>
                  <a:lnTo>
                    <a:pt x="14" y="37"/>
                  </a:lnTo>
                  <a:lnTo>
                    <a:pt x="0" y="35"/>
                  </a:lnTo>
                  <a:lnTo>
                    <a:pt x="3" y="35"/>
                  </a:lnTo>
                  <a:lnTo>
                    <a:pt x="12" y="33"/>
                  </a:lnTo>
                  <a:lnTo>
                    <a:pt x="17" y="35"/>
                  </a:lnTo>
                  <a:lnTo>
                    <a:pt x="21" y="35"/>
                  </a:lnTo>
                  <a:lnTo>
                    <a:pt x="12" y="30"/>
                  </a:lnTo>
                  <a:lnTo>
                    <a:pt x="24" y="33"/>
                  </a:lnTo>
                  <a:lnTo>
                    <a:pt x="26" y="33"/>
                  </a:lnTo>
                  <a:lnTo>
                    <a:pt x="36" y="35"/>
                  </a:lnTo>
                  <a:lnTo>
                    <a:pt x="38" y="35"/>
                  </a:lnTo>
                  <a:lnTo>
                    <a:pt x="19" y="23"/>
                  </a:lnTo>
                  <a:lnTo>
                    <a:pt x="26" y="16"/>
                  </a:lnTo>
                  <a:lnTo>
                    <a:pt x="14" y="16"/>
                  </a:lnTo>
                  <a:lnTo>
                    <a:pt x="12" y="4"/>
                  </a:lnTo>
                  <a:lnTo>
                    <a:pt x="17" y="0"/>
                  </a:lnTo>
                  <a:lnTo>
                    <a:pt x="31" y="2"/>
                  </a:lnTo>
                  <a:close/>
                </a:path>
              </a:pathLst>
            </a:custGeom>
            <a:solidFill>
              <a:srgbClr val="E1E1E1"/>
            </a:solidFill>
            <a:ln w="3175">
              <a:solidFill>
                <a:srgbClr val="000000"/>
              </a:solidFill>
              <a:prstDash val="solid"/>
              <a:round/>
              <a:headEnd/>
              <a:tailEnd/>
            </a:ln>
          </p:spPr>
          <p:txBody>
            <a:bodyPr/>
            <a:lstStyle/>
            <a:p>
              <a:endParaRPr lang="en-US"/>
            </a:p>
          </p:txBody>
        </p:sp>
        <p:sp>
          <p:nvSpPr>
            <p:cNvPr id="9" name="Freeform 3830"/>
            <p:cNvSpPr>
              <a:spLocks/>
            </p:cNvSpPr>
            <p:nvPr/>
          </p:nvSpPr>
          <p:spPr bwMode="auto">
            <a:xfrm>
              <a:off x="4343" y="2616"/>
              <a:ext cx="3" cy="2"/>
            </a:xfrm>
            <a:custGeom>
              <a:avLst/>
              <a:gdLst>
                <a:gd name="T0" fmla="*/ 3 w 4"/>
                <a:gd name="T1" fmla="*/ 0 h 2"/>
                <a:gd name="T2" fmla="*/ 0 w 4"/>
                <a:gd name="T3" fmla="*/ 2 h 2"/>
                <a:gd name="T4" fmla="*/ 0 w 4"/>
                <a:gd name="T5" fmla="*/ 0 h 2"/>
                <a:gd name="T6" fmla="*/ 3 w 4"/>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2">
                  <a:moveTo>
                    <a:pt x="4" y="0"/>
                  </a:moveTo>
                  <a:lnTo>
                    <a:pt x="0" y="2"/>
                  </a:lnTo>
                  <a:lnTo>
                    <a:pt x="0" y="0"/>
                  </a:lnTo>
                  <a:lnTo>
                    <a:pt x="4" y="0"/>
                  </a:lnTo>
                  <a:close/>
                </a:path>
              </a:pathLst>
            </a:custGeom>
            <a:solidFill>
              <a:srgbClr val="E1E1E1"/>
            </a:solidFill>
            <a:ln w="3175">
              <a:solidFill>
                <a:srgbClr val="000000"/>
              </a:solidFill>
              <a:prstDash val="solid"/>
              <a:round/>
              <a:headEnd/>
              <a:tailEnd/>
            </a:ln>
          </p:spPr>
          <p:txBody>
            <a:bodyPr/>
            <a:lstStyle/>
            <a:p>
              <a:endParaRPr lang="en-US"/>
            </a:p>
          </p:txBody>
        </p:sp>
        <p:sp>
          <p:nvSpPr>
            <p:cNvPr id="10" name="Freeform 3831"/>
            <p:cNvSpPr>
              <a:spLocks/>
            </p:cNvSpPr>
            <p:nvPr/>
          </p:nvSpPr>
          <p:spPr bwMode="auto">
            <a:xfrm>
              <a:off x="4433" y="2551"/>
              <a:ext cx="179" cy="187"/>
            </a:xfrm>
            <a:custGeom>
              <a:avLst/>
              <a:gdLst>
                <a:gd name="T0" fmla="*/ 179 w 159"/>
                <a:gd name="T1" fmla="*/ 77 h 151"/>
                <a:gd name="T2" fmla="*/ 163 w 159"/>
                <a:gd name="T3" fmla="*/ 77 h 151"/>
                <a:gd name="T4" fmla="*/ 160 w 159"/>
                <a:gd name="T5" fmla="*/ 77 h 151"/>
                <a:gd name="T6" fmla="*/ 152 w 159"/>
                <a:gd name="T7" fmla="*/ 105 h 151"/>
                <a:gd name="T8" fmla="*/ 155 w 159"/>
                <a:gd name="T9" fmla="*/ 105 h 151"/>
                <a:gd name="T10" fmla="*/ 152 w 159"/>
                <a:gd name="T11" fmla="*/ 118 h 151"/>
                <a:gd name="T12" fmla="*/ 142 w 159"/>
                <a:gd name="T13" fmla="*/ 123 h 151"/>
                <a:gd name="T14" fmla="*/ 134 w 159"/>
                <a:gd name="T15" fmla="*/ 137 h 151"/>
                <a:gd name="T16" fmla="*/ 134 w 159"/>
                <a:gd name="T17" fmla="*/ 146 h 151"/>
                <a:gd name="T18" fmla="*/ 136 w 159"/>
                <a:gd name="T19" fmla="*/ 146 h 151"/>
                <a:gd name="T20" fmla="*/ 134 w 159"/>
                <a:gd name="T21" fmla="*/ 152 h 151"/>
                <a:gd name="T22" fmla="*/ 128 w 159"/>
                <a:gd name="T23" fmla="*/ 161 h 151"/>
                <a:gd name="T24" fmla="*/ 126 w 159"/>
                <a:gd name="T25" fmla="*/ 178 h 151"/>
                <a:gd name="T26" fmla="*/ 101 w 159"/>
                <a:gd name="T27" fmla="*/ 187 h 151"/>
                <a:gd name="T28" fmla="*/ 99 w 159"/>
                <a:gd name="T29" fmla="*/ 173 h 151"/>
                <a:gd name="T30" fmla="*/ 93 w 159"/>
                <a:gd name="T31" fmla="*/ 170 h 151"/>
                <a:gd name="T32" fmla="*/ 83 w 159"/>
                <a:gd name="T33" fmla="*/ 170 h 151"/>
                <a:gd name="T34" fmla="*/ 72 w 159"/>
                <a:gd name="T35" fmla="*/ 163 h 151"/>
                <a:gd name="T36" fmla="*/ 62 w 159"/>
                <a:gd name="T37" fmla="*/ 170 h 151"/>
                <a:gd name="T38" fmla="*/ 51 w 159"/>
                <a:gd name="T39" fmla="*/ 173 h 151"/>
                <a:gd name="T40" fmla="*/ 48 w 159"/>
                <a:gd name="T41" fmla="*/ 161 h 151"/>
                <a:gd name="T42" fmla="*/ 33 w 159"/>
                <a:gd name="T43" fmla="*/ 163 h 151"/>
                <a:gd name="T44" fmla="*/ 35 w 159"/>
                <a:gd name="T45" fmla="*/ 161 h 151"/>
                <a:gd name="T46" fmla="*/ 33 w 159"/>
                <a:gd name="T47" fmla="*/ 163 h 151"/>
                <a:gd name="T48" fmla="*/ 21 w 159"/>
                <a:gd name="T49" fmla="*/ 161 h 151"/>
                <a:gd name="T50" fmla="*/ 19 w 159"/>
                <a:gd name="T51" fmla="*/ 137 h 151"/>
                <a:gd name="T52" fmla="*/ 19 w 159"/>
                <a:gd name="T53" fmla="*/ 120 h 151"/>
                <a:gd name="T54" fmla="*/ 9 w 159"/>
                <a:gd name="T55" fmla="*/ 111 h 151"/>
                <a:gd name="T56" fmla="*/ 9 w 159"/>
                <a:gd name="T57" fmla="*/ 111 h 151"/>
                <a:gd name="T58" fmla="*/ 6 w 159"/>
                <a:gd name="T59" fmla="*/ 99 h 151"/>
                <a:gd name="T60" fmla="*/ 6 w 159"/>
                <a:gd name="T61" fmla="*/ 94 h 151"/>
                <a:gd name="T62" fmla="*/ 0 w 159"/>
                <a:gd name="T63" fmla="*/ 79 h 151"/>
                <a:gd name="T64" fmla="*/ 6 w 159"/>
                <a:gd name="T65" fmla="*/ 64 h 151"/>
                <a:gd name="T66" fmla="*/ 3 w 159"/>
                <a:gd name="T67" fmla="*/ 64 h 151"/>
                <a:gd name="T68" fmla="*/ 14 w 159"/>
                <a:gd name="T69" fmla="*/ 50 h 151"/>
                <a:gd name="T70" fmla="*/ 19 w 159"/>
                <a:gd name="T71" fmla="*/ 64 h 151"/>
                <a:gd name="T72" fmla="*/ 35 w 159"/>
                <a:gd name="T73" fmla="*/ 77 h 151"/>
                <a:gd name="T74" fmla="*/ 59 w 159"/>
                <a:gd name="T75" fmla="*/ 71 h 151"/>
                <a:gd name="T76" fmla="*/ 64 w 159"/>
                <a:gd name="T77" fmla="*/ 62 h 151"/>
                <a:gd name="T78" fmla="*/ 89 w 159"/>
                <a:gd name="T79" fmla="*/ 67 h 151"/>
                <a:gd name="T80" fmla="*/ 101 w 159"/>
                <a:gd name="T81" fmla="*/ 62 h 151"/>
                <a:gd name="T82" fmla="*/ 109 w 159"/>
                <a:gd name="T83" fmla="*/ 41 h 151"/>
                <a:gd name="T84" fmla="*/ 115 w 159"/>
                <a:gd name="T85" fmla="*/ 32 h 151"/>
                <a:gd name="T86" fmla="*/ 118 w 159"/>
                <a:gd name="T87" fmla="*/ 17 h 151"/>
                <a:gd name="T88" fmla="*/ 123 w 159"/>
                <a:gd name="T89" fmla="*/ 0 h 151"/>
                <a:gd name="T90" fmla="*/ 138 w 159"/>
                <a:gd name="T91" fmla="*/ 2 h 151"/>
                <a:gd name="T92" fmla="*/ 152 w 159"/>
                <a:gd name="T93" fmla="*/ 6 h 151"/>
                <a:gd name="T94" fmla="*/ 152 w 159"/>
                <a:gd name="T95" fmla="*/ 6 h 151"/>
                <a:gd name="T96" fmla="*/ 152 w 159"/>
                <a:gd name="T97" fmla="*/ 9 h 151"/>
                <a:gd name="T98" fmla="*/ 155 w 159"/>
                <a:gd name="T99" fmla="*/ 17 h 151"/>
                <a:gd name="T100" fmla="*/ 152 w 159"/>
                <a:gd name="T101" fmla="*/ 17 h 151"/>
                <a:gd name="T102" fmla="*/ 147 w 159"/>
                <a:gd name="T103" fmla="*/ 17 h 151"/>
                <a:gd name="T104" fmla="*/ 150 w 159"/>
                <a:gd name="T105" fmla="*/ 26 h 151"/>
                <a:gd name="T106" fmla="*/ 163 w 159"/>
                <a:gd name="T107" fmla="*/ 47 h 151"/>
                <a:gd name="T108" fmla="*/ 160 w 159"/>
                <a:gd name="T109" fmla="*/ 56 h 151"/>
                <a:gd name="T110" fmla="*/ 168 w 159"/>
                <a:gd name="T111" fmla="*/ 64 h 151"/>
                <a:gd name="T112" fmla="*/ 179 w 159"/>
                <a:gd name="T113" fmla="*/ 77 h 15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59" h="151">
                  <a:moveTo>
                    <a:pt x="159" y="62"/>
                  </a:moveTo>
                  <a:lnTo>
                    <a:pt x="145" y="62"/>
                  </a:lnTo>
                  <a:lnTo>
                    <a:pt x="142" y="62"/>
                  </a:lnTo>
                  <a:lnTo>
                    <a:pt x="135" y="85"/>
                  </a:lnTo>
                  <a:lnTo>
                    <a:pt x="138" y="85"/>
                  </a:lnTo>
                  <a:lnTo>
                    <a:pt x="135" y="95"/>
                  </a:lnTo>
                  <a:lnTo>
                    <a:pt x="126" y="99"/>
                  </a:lnTo>
                  <a:lnTo>
                    <a:pt x="119" y="111"/>
                  </a:lnTo>
                  <a:lnTo>
                    <a:pt x="119" y="118"/>
                  </a:lnTo>
                  <a:lnTo>
                    <a:pt x="121" y="118"/>
                  </a:lnTo>
                  <a:lnTo>
                    <a:pt x="119" y="123"/>
                  </a:lnTo>
                  <a:lnTo>
                    <a:pt x="114" y="130"/>
                  </a:lnTo>
                  <a:lnTo>
                    <a:pt x="112" y="144"/>
                  </a:lnTo>
                  <a:lnTo>
                    <a:pt x="90" y="151"/>
                  </a:lnTo>
                  <a:lnTo>
                    <a:pt x="88" y="140"/>
                  </a:lnTo>
                  <a:lnTo>
                    <a:pt x="83" y="137"/>
                  </a:lnTo>
                  <a:lnTo>
                    <a:pt x="74" y="137"/>
                  </a:lnTo>
                  <a:lnTo>
                    <a:pt x="64" y="132"/>
                  </a:lnTo>
                  <a:lnTo>
                    <a:pt x="55" y="137"/>
                  </a:lnTo>
                  <a:lnTo>
                    <a:pt x="45" y="140"/>
                  </a:lnTo>
                  <a:lnTo>
                    <a:pt x="43" y="130"/>
                  </a:lnTo>
                  <a:lnTo>
                    <a:pt x="29" y="132"/>
                  </a:lnTo>
                  <a:lnTo>
                    <a:pt x="31" y="130"/>
                  </a:lnTo>
                  <a:lnTo>
                    <a:pt x="29" y="132"/>
                  </a:lnTo>
                  <a:lnTo>
                    <a:pt x="19" y="130"/>
                  </a:lnTo>
                  <a:lnTo>
                    <a:pt x="17" y="111"/>
                  </a:lnTo>
                  <a:lnTo>
                    <a:pt x="17" y="97"/>
                  </a:lnTo>
                  <a:lnTo>
                    <a:pt x="8" y="90"/>
                  </a:lnTo>
                  <a:lnTo>
                    <a:pt x="5" y="80"/>
                  </a:lnTo>
                  <a:lnTo>
                    <a:pt x="5" y="76"/>
                  </a:lnTo>
                  <a:lnTo>
                    <a:pt x="0" y="64"/>
                  </a:lnTo>
                  <a:lnTo>
                    <a:pt x="5" y="52"/>
                  </a:lnTo>
                  <a:lnTo>
                    <a:pt x="3" y="52"/>
                  </a:lnTo>
                  <a:lnTo>
                    <a:pt x="12" y="40"/>
                  </a:lnTo>
                  <a:lnTo>
                    <a:pt x="17" y="52"/>
                  </a:lnTo>
                  <a:lnTo>
                    <a:pt x="31" y="62"/>
                  </a:lnTo>
                  <a:lnTo>
                    <a:pt x="52" y="57"/>
                  </a:lnTo>
                  <a:lnTo>
                    <a:pt x="57" y="50"/>
                  </a:lnTo>
                  <a:lnTo>
                    <a:pt x="79" y="54"/>
                  </a:lnTo>
                  <a:lnTo>
                    <a:pt x="90" y="50"/>
                  </a:lnTo>
                  <a:lnTo>
                    <a:pt x="97" y="33"/>
                  </a:lnTo>
                  <a:lnTo>
                    <a:pt x="102" y="26"/>
                  </a:lnTo>
                  <a:lnTo>
                    <a:pt x="105" y="14"/>
                  </a:lnTo>
                  <a:lnTo>
                    <a:pt x="109" y="0"/>
                  </a:lnTo>
                  <a:lnTo>
                    <a:pt x="123" y="2"/>
                  </a:lnTo>
                  <a:lnTo>
                    <a:pt x="135" y="5"/>
                  </a:lnTo>
                  <a:lnTo>
                    <a:pt x="135" y="7"/>
                  </a:lnTo>
                  <a:lnTo>
                    <a:pt x="138" y="14"/>
                  </a:lnTo>
                  <a:lnTo>
                    <a:pt x="135" y="14"/>
                  </a:lnTo>
                  <a:lnTo>
                    <a:pt x="131" y="14"/>
                  </a:lnTo>
                  <a:lnTo>
                    <a:pt x="133" y="21"/>
                  </a:lnTo>
                  <a:lnTo>
                    <a:pt x="145" y="38"/>
                  </a:lnTo>
                  <a:lnTo>
                    <a:pt x="142" y="45"/>
                  </a:lnTo>
                  <a:lnTo>
                    <a:pt x="149" y="52"/>
                  </a:lnTo>
                  <a:lnTo>
                    <a:pt x="159" y="62"/>
                  </a:lnTo>
                  <a:close/>
                </a:path>
              </a:pathLst>
            </a:custGeom>
            <a:solidFill>
              <a:srgbClr val="E1E1E1"/>
            </a:solidFill>
            <a:ln w="3175">
              <a:solidFill>
                <a:srgbClr val="000000"/>
              </a:solidFill>
              <a:prstDash val="solid"/>
              <a:round/>
              <a:headEnd/>
              <a:tailEnd/>
            </a:ln>
          </p:spPr>
          <p:txBody>
            <a:bodyPr/>
            <a:lstStyle/>
            <a:p>
              <a:endParaRPr lang="en-US"/>
            </a:p>
          </p:txBody>
        </p:sp>
        <p:sp>
          <p:nvSpPr>
            <p:cNvPr id="11" name="Freeform 3832"/>
            <p:cNvSpPr>
              <a:spLocks/>
            </p:cNvSpPr>
            <p:nvPr/>
          </p:nvSpPr>
          <p:spPr bwMode="auto">
            <a:xfrm>
              <a:off x="4191" y="2525"/>
              <a:ext cx="193" cy="251"/>
            </a:xfrm>
            <a:custGeom>
              <a:avLst/>
              <a:gdLst>
                <a:gd name="T0" fmla="*/ 193 w 172"/>
                <a:gd name="T1" fmla="*/ 193 h 203"/>
                <a:gd name="T2" fmla="*/ 191 w 172"/>
                <a:gd name="T3" fmla="*/ 195 h 203"/>
                <a:gd name="T4" fmla="*/ 189 w 172"/>
                <a:gd name="T5" fmla="*/ 221 h 203"/>
                <a:gd name="T6" fmla="*/ 185 w 172"/>
                <a:gd name="T7" fmla="*/ 251 h 203"/>
                <a:gd name="T8" fmla="*/ 177 w 172"/>
                <a:gd name="T9" fmla="*/ 242 h 203"/>
                <a:gd name="T10" fmla="*/ 175 w 172"/>
                <a:gd name="T11" fmla="*/ 249 h 203"/>
                <a:gd name="T12" fmla="*/ 167 w 172"/>
                <a:gd name="T13" fmla="*/ 245 h 203"/>
                <a:gd name="T14" fmla="*/ 167 w 172"/>
                <a:gd name="T15" fmla="*/ 251 h 203"/>
                <a:gd name="T16" fmla="*/ 151 w 172"/>
                <a:gd name="T17" fmla="*/ 234 h 203"/>
                <a:gd name="T18" fmla="*/ 140 w 172"/>
                <a:gd name="T19" fmla="*/ 221 h 203"/>
                <a:gd name="T20" fmla="*/ 130 w 172"/>
                <a:gd name="T21" fmla="*/ 210 h 203"/>
                <a:gd name="T22" fmla="*/ 119 w 172"/>
                <a:gd name="T23" fmla="*/ 199 h 203"/>
                <a:gd name="T24" fmla="*/ 111 w 172"/>
                <a:gd name="T25" fmla="*/ 189 h 203"/>
                <a:gd name="T26" fmla="*/ 103 w 172"/>
                <a:gd name="T27" fmla="*/ 172 h 203"/>
                <a:gd name="T28" fmla="*/ 98 w 172"/>
                <a:gd name="T29" fmla="*/ 155 h 203"/>
                <a:gd name="T30" fmla="*/ 93 w 172"/>
                <a:gd name="T31" fmla="*/ 148 h 203"/>
                <a:gd name="T32" fmla="*/ 85 w 172"/>
                <a:gd name="T33" fmla="*/ 135 h 203"/>
                <a:gd name="T34" fmla="*/ 76 w 172"/>
                <a:gd name="T35" fmla="*/ 116 h 203"/>
                <a:gd name="T36" fmla="*/ 68 w 172"/>
                <a:gd name="T37" fmla="*/ 103 h 203"/>
                <a:gd name="T38" fmla="*/ 64 w 172"/>
                <a:gd name="T39" fmla="*/ 88 h 203"/>
                <a:gd name="T40" fmla="*/ 50 w 172"/>
                <a:gd name="T41" fmla="*/ 73 h 203"/>
                <a:gd name="T42" fmla="*/ 39 w 172"/>
                <a:gd name="T43" fmla="*/ 56 h 203"/>
                <a:gd name="T44" fmla="*/ 24 w 172"/>
                <a:gd name="T45" fmla="*/ 41 h 203"/>
                <a:gd name="T46" fmla="*/ 10 w 172"/>
                <a:gd name="T47" fmla="*/ 26 h 203"/>
                <a:gd name="T48" fmla="*/ 0 w 172"/>
                <a:gd name="T49" fmla="*/ 0 h 203"/>
                <a:gd name="T50" fmla="*/ 13 w 172"/>
                <a:gd name="T51" fmla="*/ 2 h 203"/>
                <a:gd name="T52" fmla="*/ 26 w 172"/>
                <a:gd name="T53" fmla="*/ 6 h 203"/>
                <a:gd name="T54" fmla="*/ 39 w 172"/>
                <a:gd name="T55" fmla="*/ 9 h 203"/>
                <a:gd name="T56" fmla="*/ 53 w 172"/>
                <a:gd name="T57" fmla="*/ 28 h 203"/>
                <a:gd name="T58" fmla="*/ 58 w 172"/>
                <a:gd name="T59" fmla="*/ 32 h 203"/>
                <a:gd name="T60" fmla="*/ 72 w 172"/>
                <a:gd name="T61" fmla="*/ 47 h 203"/>
                <a:gd name="T62" fmla="*/ 88 w 172"/>
                <a:gd name="T63" fmla="*/ 64 h 203"/>
                <a:gd name="T64" fmla="*/ 103 w 172"/>
                <a:gd name="T65" fmla="*/ 79 h 203"/>
                <a:gd name="T66" fmla="*/ 101 w 172"/>
                <a:gd name="T67" fmla="*/ 73 h 203"/>
                <a:gd name="T68" fmla="*/ 117 w 172"/>
                <a:gd name="T69" fmla="*/ 88 h 203"/>
                <a:gd name="T70" fmla="*/ 125 w 172"/>
                <a:gd name="T71" fmla="*/ 99 h 203"/>
                <a:gd name="T72" fmla="*/ 144 w 172"/>
                <a:gd name="T73" fmla="*/ 111 h 203"/>
                <a:gd name="T74" fmla="*/ 144 w 172"/>
                <a:gd name="T75" fmla="*/ 111 h 203"/>
                <a:gd name="T76" fmla="*/ 156 w 172"/>
                <a:gd name="T77" fmla="*/ 122 h 203"/>
                <a:gd name="T78" fmla="*/ 146 w 172"/>
                <a:gd name="T79" fmla="*/ 129 h 203"/>
                <a:gd name="T80" fmla="*/ 148 w 172"/>
                <a:gd name="T81" fmla="*/ 131 h 203"/>
                <a:gd name="T82" fmla="*/ 146 w 172"/>
                <a:gd name="T83" fmla="*/ 135 h 203"/>
                <a:gd name="T84" fmla="*/ 151 w 172"/>
                <a:gd name="T85" fmla="*/ 140 h 203"/>
                <a:gd name="T86" fmla="*/ 164 w 172"/>
                <a:gd name="T87" fmla="*/ 146 h 203"/>
                <a:gd name="T88" fmla="*/ 167 w 172"/>
                <a:gd name="T89" fmla="*/ 161 h 203"/>
                <a:gd name="T90" fmla="*/ 169 w 172"/>
                <a:gd name="T91" fmla="*/ 167 h 203"/>
                <a:gd name="T92" fmla="*/ 169 w 172"/>
                <a:gd name="T93" fmla="*/ 176 h 203"/>
                <a:gd name="T94" fmla="*/ 185 w 172"/>
                <a:gd name="T95" fmla="*/ 176 h 203"/>
                <a:gd name="T96" fmla="*/ 193 w 172"/>
                <a:gd name="T97" fmla="*/ 193 h 20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72" h="203">
                  <a:moveTo>
                    <a:pt x="172" y="156"/>
                  </a:moveTo>
                  <a:lnTo>
                    <a:pt x="170" y="158"/>
                  </a:lnTo>
                  <a:lnTo>
                    <a:pt x="168" y="179"/>
                  </a:lnTo>
                  <a:lnTo>
                    <a:pt x="165" y="203"/>
                  </a:lnTo>
                  <a:lnTo>
                    <a:pt x="158" y="196"/>
                  </a:lnTo>
                  <a:lnTo>
                    <a:pt x="156" y="201"/>
                  </a:lnTo>
                  <a:lnTo>
                    <a:pt x="149" y="198"/>
                  </a:lnTo>
                  <a:lnTo>
                    <a:pt x="149" y="203"/>
                  </a:lnTo>
                  <a:lnTo>
                    <a:pt x="135" y="189"/>
                  </a:lnTo>
                  <a:lnTo>
                    <a:pt x="125" y="179"/>
                  </a:lnTo>
                  <a:lnTo>
                    <a:pt x="116" y="170"/>
                  </a:lnTo>
                  <a:lnTo>
                    <a:pt x="106" y="161"/>
                  </a:lnTo>
                  <a:lnTo>
                    <a:pt x="99" y="153"/>
                  </a:lnTo>
                  <a:lnTo>
                    <a:pt x="92" y="139"/>
                  </a:lnTo>
                  <a:lnTo>
                    <a:pt x="87" y="125"/>
                  </a:lnTo>
                  <a:lnTo>
                    <a:pt x="83" y="120"/>
                  </a:lnTo>
                  <a:lnTo>
                    <a:pt x="76" y="109"/>
                  </a:lnTo>
                  <a:lnTo>
                    <a:pt x="68" y="94"/>
                  </a:lnTo>
                  <a:lnTo>
                    <a:pt x="61" y="83"/>
                  </a:lnTo>
                  <a:lnTo>
                    <a:pt x="57" y="71"/>
                  </a:lnTo>
                  <a:lnTo>
                    <a:pt x="45" y="59"/>
                  </a:lnTo>
                  <a:lnTo>
                    <a:pt x="35" y="45"/>
                  </a:lnTo>
                  <a:lnTo>
                    <a:pt x="21" y="33"/>
                  </a:lnTo>
                  <a:lnTo>
                    <a:pt x="9" y="21"/>
                  </a:lnTo>
                  <a:lnTo>
                    <a:pt x="0" y="0"/>
                  </a:lnTo>
                  <a:lnTo>
                    <a:pt x="12" y="2"/>
                  </a:lnTo>
                  <a:lnTo>
                    <a:pt x="23" y="5"/>
                  </a:lnTo>
                  <a:lnTo>
                    <a:pt x="35" y="7"/>
                  </a:lnTo>
                  <a:lnTo>
                    <a:pt x="47" y="23"/>
                  </a:lnTo>
                  <a:lnTo>
                    <a:pt x="52" y="26"/>
                  </a:lnTo>
                  <a:lnTo>
                    <a:pt x="64" y="38"/>
                  </a:lnTo>
                  <a:lnTo>
                    <a:pt x="78" y="52"/>
                  </a:lnTo>
                  <a:lnTo>
                    <a:pt x="92" y="64"/>
                  </a:lnTo>
                  <a:lnTo>
                    <a:pt x="90" y="59"/>
                  </a:lnTo>
                  <a:lnTo>
                    <a:pt x="104" y="71"/>
                  </a:lnTo>
                  <a:lnTo>
                    <a:pt x="111" y="80"/>
                  </a:lnTo>
                  <a:lnTo>
                    <a:pt x="128" y="90"/>
                  </a:lnTo>
                  <a:lnTo>
                    <a:pt x="139" y="99"/>
                  </a:lnTo>
                  <a:lnTo>
                    <a:pt x="130" y="104"/>
                  </a:lnTo>
                  <a:lnTo>
                    <a:pt x="132" y="106"/>
                  </a:lnTo>
                  <a:lnTo>
                    <a:pt x="130" y="109"/>
                  </a:lnTo>
                  <a:lnTo>
                    <a:pt x="135" y="113"/>
                  </a:lnTo>
                  <a:lnTo>
                    <a:pt x="146" y="118"/>
                  </a:lnTo>
                  <a:lnTo>
                    <a:pt x="149" y="130"/>
                  </a:lnTo>
                  <a:lnTo>
                    <a:pt x="151" y="135"/>
                  </a:lnTo>
                  <a:lnTo>
                    <a:pt x="151" y="142"/>
                  </a:lnTo>
                  <a:lnTo>
                    <a:pt x="165" y="142"/>
                  </a:lnTo>
                  <a:lnTo>
                    <a:pt x="172" y="156"/>
                  </a:lnTo>
                  <a:close/>
                </a:path>
              </a:pathLst>
            </a:custGeom>
            <a:solidFill>
              <a:srgbClr val="E1E1E1"/>
            </a:solidFill>
            <a:ln w="3175">
              <a:solidFill>
                <a:srgbClr val="000000"/>
              </a:solidFill>
              <a:prstDash val="solid"/>
              <a:round/>
              <a:headEnd/>
              <a:tailEnd/>
            </a:ln>
          </p:spPr>
          <p:txBody>
            <a:bodyPr/>
            <a:lstStyle/>
            <a:p>
              <a:endParaRPr lang="en-US"/>
            </a:p>
          </p:txBody>
        </p:sp>
        <p:sp>
          <p:nvSpPr>
            <p:cNvPr id="12" name="Freeform 3833"/>
            <p:cNvSpPr>
              <a:spLocks/>
            </p:cNvSpPr>
            <p:nvPr/>
          </p:nvSpPr>
          <p:spPr bwMode="auto">
            <a:xfrm>
              <a:off x="4826" y="2656"/>
              <a:ext cx="170" cy="194"/>
            </a:xfrm>
            <a:custGeom>
              <a:avLst/>
              <a:gdLst>
                <a:gd name="T0" fmla="*/ 131 w 153"/>
                <a:gd name="T1" fmla="*/ 165 h 156"/>
                <a:gd name="T2" fmla="*/ 137 w 153"/>
                <a:gd name="T3" fmla="*/ 170 h 156"/>
                <a:gd name="T4" fmla="*/ 154 w 153"/>
                <a:gd name="T5" fmla="*/ 179 h 156"/>
                <a:gd name="T6" fmla="*/ 166 w 153"/>
                <a:gd name="T7" fmla="*/ 177 h 156"/>
                <a:gd name="T8" fmla="*/ 168 w 153"/>
                <a:gd name="T9" fmla="*/ 142 h 156"/>
                <a:gd name="T10" fmla="*/ 170 w 153"/>
                <a:gd name="T11" fmla="*/ 103 h 156"/>
                <a:gd name="T12" fmla="*/ 170 w 153"/>
                <a:gd name="T13" fmla="*/ 68 h 156"/>
                <a:gd name="T14" fmla="*/ 160 w 153"/>
                <a:gd name="T15" fmla="*/ 47 h 156"/>
                <a:gd name="T16" fmla="*/ 118 w 153"/>
                <a:gd name="T17" fmla="*/ 24 h 156"/>
                <a:gd name="T18" fmla="*/ 89 w 153"/>
                <a:gd name="T19" fmla="*/ 45 h 156"/>
                <a:gd name="T20" fmla="*/ 66 w 153"/>
                <a:gd name="T21" fmla="*/ 58 h 156"/>
                <a:gd name="T22" fmla="*/ 58 w 153"/>
                <a:gd name="T23" fmla="*/ 53 h 156"/>
                <a:gd name="T24" fmla="*/ 52 w 153"/>
                <a:gd name="T25" fmla="*/ 17 h 156"/>
                <a:gd name="T26" fmla="*/ 37 w 153"/>
                <a:gd name="T27" fmla="*/ 4 h 156"/>
                <a:gd name="T28" fmla="*/ 2 w 153"/>
                <a:gd name="T29" fmla="*/ 15 h 156"/>
                <a:gd name="T30" fmla="*/ 12 w 153"/>
                <a:gd name="T31" fmla="*/ 30 h 156"/>
                <a:gd name="T32" fmla="*/ 37 w 153"/>
                <a:gd name="T33" fmla="*/ 41 h 156"/>
                <a:gd name="T34" fmla="*/ 47 w 153"/>
                <a:gd name="T35" fmla="*/ 45 h 156"/>
                <a:gd name="T36" fmla="*/ 44 w 153"/>
                <a:gd name="T37" fmla="*/ 47 h 156"/>
                <a:gd name="T38" fmla="*/ 23 w 153"/>
                <a:gd name="T39" fmla="*/ 53 h 156"/>
                <a:gd name="T40" fmla="*/ 31 w 153"/>
                <a:gd name="T41" fmla="*/ 71 h 156"/>
                <a:gd name="T42" fmla="*/ 37 w 153"/>
                <a:gd name="T43" fmla="*/ 82 h 156"/>
                <a:gd name="T44" fmla="*/ 44 w 153"/>
                <a:gd name="T45" fmla="*/ 73 h 156"/>
                <a:gd name="T46" fmla="*/ 62 w 153"/>
                <a:gd name="T47" fmla="*/ 80 h 156"/>
                <a:gd name="T48" fmla="*/ 76 w 153"/>
                <a:gd name="T49" fmla="*/ 91 h 156"/>
                <a:gd name="T50" fmla="*/ 102 w 153"/>
                <a:gd name="T51" fmla="*/ 103 h 156"/>
                <a:gd name="T52" fmla="*/ 120 w 153"/>
                <a:gd name="T53" fmla="*/ 118 h 156"/>
                <a:gd name="T54" fmla="*/ 133 w 153"/>
                <a:gd name="T55" fmla="*/ 147 h 156"/>
                <a:gd name="T56" fmla="*/ 137 w 153"/>
                <a:gd name="T57" fmla="*/ 150 h 156"/>
                <a:gd name="T58" fmla="*/ 131 w 153"/>
                <a:gd name="T59" fmla="*/ 159 h 156"/>
                <a:gd name="T60" fmla="*/ 108 w 153"/>
                <a:gd name="T61" fmla="*/ 177 h 156"/>
                <a:gd name="T62" fmla="*/ 131 w 153"/>
                <a:gd name="T63" fmla="*/ 162 h 15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3" h="156">
                  <a:moveTo>
                    <a:pt x="118" y="130"/>
                  </a:moveTo>
                  <a:lnTo>
                    <a:pt x="118" y="133"/>
                  </a:lnTo>
                  <a:lnTo>
                    <a:pt x="118" y="140"/>
                  </a:lnTo>
                  <a:lnTo>
                    <a:pt x="123" y="137"/>
                  </a:lnTo>
                  <a:lnTo>
                    <a:pt x="134" y="135"/>
                  </a:lnTo>
                  <a:lnTo>
                    <a:pt x="139" y="144"/>
                  </a:lnTo>
                  <a:lnTo>
                    <a:pt x="146" y="156"/>
                  </a:lnTo>
                  <a:lnTo>
                    <a:pt x="149" y="142"/>
                  </a:lnTo>
                  <a:lnTo>
                    <a:pt x="151" y="128"/>
                  </a:lnTo>
                  <a:lnTo>
                    <a:pt x="151" y="114"/>
                  </a:lnTo>
                  <a:lnTo>
                    <a:pt x="153" y="97"/>
                  </a:lnTo>
                  <a:lnTo>
                    <a:pt x="153" y="83"/>
                  </a:lnTo>
                  <a:lnTo>
                    <a:pt x="153" y="69"/>
                  </a:lnTo>
                  <a:lnTo>
                    <a:pt x="153" y="55"/>
                  </a:lnTo>
                  <a:lnTo>
                    <a:pt x="153" y="38"/>
                  </a:lnTo>
                  <a:lnTo>
                    <a:pt x="144" y="38"/>
                  </a:lnTo>
                  <a:lnTo>
                    <a:pt x="125" y="29"/>
                  </a:lnTo>
                  <a:lnTo>
                    <a:pt x="106" y="19"/>
                  </a:lnTo>
                  <a:lnTo>
                    <a:pt x="94" y="29"/>
                  </a:lnTo>
                  <a:lnTo>
                    <a:pt x="80" y="36"/>
                  </a:lnTo>
                  <a:lnTo>
                    <a:pt x="63" y="55"/>
                  </a:lnTo>
                  <a:lnTo>
                    <a:pt x="59" y="47"/>
                  </a:lnTo>
                  <a:lnTo>
                    <a:pt x="52" y="38"/>
                  </a:lnTo>
                  <a:lnTo>
                    <a:pt x="52" y="43"/>
                  </a:lnTo>
                  <a:lnTo>
                    <a:pt x="47" y="24"/>
                  </a:lnTo>
                  <a:lnTo>
                    <a:pt x="47" y="14"/>
                  </a:lnTo>
                  <a:lnTo>
                    <a:pt x="47" y="7"/>
                  </a:lnTo>
                  <a:lnTo>
                    <a:pt x="33" y="3"/>
                  </a:lnTo>
                  <a:lnTo>
                    <a:pt x="16" y="0"/>
                  </a:lnTo>
                  <a:lnTo>
                    <a:pt x="2" y="12"/>
                  </a:lnTo>
                  <a:lnTo>
                    <a:pt x="0" y="19"/>
                  </a:lnTo>
                  <a:lnTo>
                    <a:pt x="11" y="24"/>
                  </a:lnTo>
                  <a:lnTo>
                    <a:pt x="21" y="33"/>
                  </a:lnTo>
                  <a:lnTo>
                    <a:pt x="33" y="33"/>
                  </a:lnTo>
                  <a:lnTo>
                    <a:pt x="44" y="33"/>
                  </a:lnTo>
                  <a:lnTo>
                    <a:pt x="42" y="36"/>
                  </a:lnTo>
                  <a:lnTo>
                    <a:pt x="40" y="38"/>
                  </a:lnTo>
                  <a:lnTo>
                    <a:pt x="35" y="38"/>
                  </a:lnTo>
                  <a:lnTo>
                    <a:pt x="21" y="43"/>
                  </a:lnTo>
                  <a:lnTo>
                    <a:pt x="14" y="45"/>
                  </a:lnTo>
                  <a:lnTo>
                    <a:pt x="28" y="57"/>
                  </a:lnTo>
                  <a:lnTo>
                    <a:pt x="26" y="64"/>
                  </a:lnTo>
                  <a:lnTo>
                    <a:pt x="33" y="66"/>
                  </a:lnTo>
                  <a:lnTo>
                    <a:pt x="44" y="47"/>
                  </a:lnTo>
                  <a:lnTo>
                    <a:pt x="40" y="59"/>
                  </a:lnTo>
                  <a:lnTo>
                    <a:pt x="54" y="64"/>
                  </a:lnTo>
                  <a:lnTo>
                    <a:pt x="56" y="64"/>
                  </a:lnTo>
                  <a:lnTo>
                    <a:pt x="56" y="69"/>
                  </a:lnTo>
                  <a:lnTo>
                    <a:pt x="68" y="73"/>
                  </a:lnTo>
                  <a:lnTo>
                    <a:pt x="80" y="78"/>
                  </a:lnTo>
                  <a:lnTo>
                    <a:pt x="92" y="83"/>
                  </a:lnTo>
                  <a:lnTo>
                    <a:pt x="104" y="85"/>
                  </a:lnTo>
                  <a:lnTo>
                    <a:pt x="108" y="95"/>
                  </a:lnTo>
                  <a:lnTo>
                    <a:pt x="118" y="114"/>
                  </a:lnTo>
                  <a:lnTo>
                    <a:pt x="120" y="118"/>
                  </a:lnTo>
                  <a:lnTo>
                    <a:pt x="113" y="118"/>
                  </a:lnTo>
                  <a:lnTo>
                    <a:pt x="123" y="121"/>
                  </a:lnTo>
                  <a:lnTo>
                    <a:pt x="115" y="123"/>
                  </a:lnTo>
                  <a:lnTo>
                    <a:pt x="118" y="128"/>
                  </a:lnTo>
                  <a:lnTo>
                    <a:pt x="106" y="125"/>
                  </a:lnTo>
                  <a:lnTo>
                    <a:pt x="97" y="142"/>
                  </a:lnTo>
                  <a:lnTo>
                    <a:pt x="111" y="142"/>
                  </a:lnTo>
                  <a:lnTo>
                    <a:pt x="118" y="130"/>
                  </a:lnTo>
                  <a:close/>
                </a:path>
              </a:pathLst>
            </a:custGeom>
            <a:solidFill>
              <a:srgbClr val="E1E1E1"/>
            </a:solidFill>
            <a:ln w="3175">
              <a:solidFill>
                <a:srgbClr val="000000"/>
              </a:solidFill>
              <a:prstDash val="solid"/>
              <a:round/>
              <a:headEnd/>
              <a:tailEnd/>
            </a:ln>
          </p:spPr>
          <p:txBody>
            <a:bodyPr/>
            <a:lstStyle/>
            <a:p>
              <a:endParaRPr lang="en-US"/>
            </a:p>
          </p:txBody>
        </p:sp>
        <p:sp>
          <p:nvSpPr>
            <p:cNvPr id="13" name="Freeform 3834"/>
            <p:cNvSpPr>
              <a:spLocks/>
            </p:cNvSpPr>
            <p:nvPr/>
          </p:nvSpPr>
          <p:spPr bwMode="auto">
            <a:xfrm>
              <a:off x="4610" y="2613"/>
              <a:ext cx="113" cy="161"/>
            </a:xfrm>
            <a:custGeom>
              <a:avLst/>
              <a:gdLst>
                <a:gd name="T0" fmla="*/ 113 w 101"/>
                <a:gd name="T1" fmla="*/ 2 h 130"/>
                <a:gd name="T2" fmla="*/ 109 w 101"/>
                <a:gd name="T3" fmla="*/ 0 h 130"/>
                <a:gd name="T4" fmla="*/ 90 w 101"/>
                <a:gd name="T5" fmla="*/ 17 h 130"/>
                <a:gd name="T6" fmla="*/ 68 w 101"/>
                <a:gd name="T7" fmla="*/ 15 h 130"/>
                <a:gd name="T8" fmla="*/ 45 w 101"/>
                <a:gd name="T9" fmla="*/ 9 h 130"/>
                <a:gd name="T10" fmla="*/ 37 w 101"/>
                <a:gd name="T11" fmla="*/ 9 h 130"/>
                <a:gd name="T12" fmla="*/ 29 w 101"/>
                <a:gd name="T13" fmla="*/ 17 h 130"/>
                <a:gd name="T14" fmla="*/ 26 w 101"/>
                <a:gd name="T15" fmla="*/ 17 h 130"/>
                <a:gd name="T16" fmla="*/ 16 w 101"/>
                <a:gd name="T17" fmla="*/ 35 h 130"/>
                <a:gd name="T18" fmla="*/ 18 w 101"/>
                <a:gd name="T19" fmla="*/ 52 h 130"/>
                <a:gd name="T20" fmla="*/ 16 w 101"/>
                <a:gd name="T21" fmla="*/ 52 h 130"/>
                <a:gd name="T22" fmla="*/ 8 w 101"/>
                <a:gd name="T23" fmla="*/ 73 h 130"/>
                <a:gd name="T24" fmla="*/ 0 w 101"/>
                <a:gd name="T25" fmla="*/ 93 h 130"/>
                <a:gd name="T26" fmla="*/ 2 w 101"/>
                <a:gd name="T27" fmla="*/ 114 h 130"/>
                <a:gd name="T28" fmla="*/ 10 w 101"/>
                <a:gd name="T29" fmla="*/ 116 h 130"/>
                <a:gd name="T30" fmla="*/ 10 w 101"/>
                <a:gd name="T31" fmla="*/ 131 h 130"/>
                <a:gd name="T32" fmla="*/ 10 w 101"/>
                <a:gd name="T33" fmla="*/ 146 h 130"/>
                <a:gd name="T34" fmla="*/ 10 w 101"/>
                <a:gd name="T35" fmla="*/ 161 h 130"/>
                <a:gd name="T36" fmla="*/ 26 w 101"/>
                <a:gd name="T37" fmla="*/ 155 h 130"/>
                <a:gd name="T38" fmla="*/ 26 w 101"/>
                <a:gd name="T39" fmla="*/ 131 h 130"/>
                <a:gd name="T40" fmla="*/ 23 w 101"/>
                <a:gd name="T41" fmla="*/ 102 h 130"/>
                <a:gd name="T42" fmla="*/ 37 w 101"/>
                <a:gd name="T43" fmla="*/ 93 h 130"/>
                <a:gd name="T44" fmla="*/ 37 w 101"/>
                <a:gd name="T45" fmla="*/ 105 h 130"/>
                <a:gd name="T46" fmla="*/ 39 w 101"/>
                <a:gd name="T47" fmla="*/ 116 h 130"/>
                <a:gd name="T48" fmla="*/ 45 w 101"/>
                <a:gd name="T49" fmla="*/ 129 h 130"/>
                <a:gd name="T50" fmla="*/ 50 w 101"/>
                <a:gd name="T51" fmla="*/ 140 h 130"/>
                <a:gd name="T52" fmla="*/ 55 w 101"/>
                <a:gd name="T53" fmla="*/ 140 h 130"/>
                <a:gd name="T54" fmla="*/ 66 w 101"/>
                <a:gd name="T55" fmla="*/ 131 h 130"/>
                <a:gd name="T56" fmla="*/ 70 w 101"/>
                <a:gd name="T57" fmla="*/ 129 h 130"/>
                <a:gd name="T58" fmla="*/ 58 w 101"/>
                <a:gd name="T59" fmla="*/ 111 h 130"/>
                <a:gd name="T60" fmla="*/ 63 w 101"/>
                <a:gd name="T61" fmla="*/ 105 h 130"/>
                <a:gd name="T62" fmla="*/ 55 w 101"/>
                <a:gd name="T63" fmla="*/ 90 h 130"/>
                <a:gd name="T64" fmla="*/ 45 w 101"/>
                <a:gd name="T65" fmla="*/ 76 h 130"/>
                <a:gd name="T66" fmla="*/ 50 w 101"/>
                <a:gd name="T67" fmla="*/ 76 h 130"/>
                <a:gd name="T68" fmla="*/ 63 w 101"/>
                <a:gd name="T69" fmla="*/ 67 h 130"/>
                <a:gd name="T70" fmla="*/ 76 w 101"/>
                <a:gd name="T71" fmla="*/ 56 h 130"/>
                <a:gd name="T72" fmla="*/ 82 w 101"/>
                <a:gd name="T73" fmla="*/ 56 h 130"/>
                <a:gd name="T74" fmla="*/ 79 w 101"/>
                <a:gd name="T75" fmla="*/ 47 h 130"/>
                <a:gd name="T76" fmla="*/ 70 w 101"/>
                <a:gd name="T77" fmla="*/ 50 h 130"/>
                <a:gd name="T78" fmla="*/ 50 w 101"/>
                <a:gd name="T79" fmla="*/ 56 h 130"/>
                <a:gd name="T80" fmla="*/ 37 w 101"/>
                <a:gd name="T81" fmla="*/ 67 h 130"/>
                <a:gd name="T82" fmla="*/ 20 w 101"/>
                <a:gd name="T83" fmla="*/ 43 h 130"/>
                <a:gd name="T84" fmla="*/ 29 w 101"/>
                <a:gd name="T85" fmla="*/ 24 h 130"/>
                <a:gd name="T86" fmla="*/ 53 w 101"/>
                <a:gd name="T87" fmla="*/ 26 h 130"/>
                <a:gd name="T88" fmla="*/ 76 w 101"/>
                <a:gd name="T89" fmla="*/ 28 h 130"/>
                <a:gd name="T90" fmla="*/ 103 w 101"/>
                <a:gd name="T91" fmla="*/ 24 h 130"/>
                <a:gd name="T92" fmla="*/ 113 w 101"/>
                <a:gd name="T93" fmla="*/ 2 h 13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01" h="130">
                  <a:moveTo>
                    <a:pt x="101" y="2"/>
                  </a:moveTo>
                  <a:lnTo>
                    <a:pt x="97" y="0"/>
                  </a:lnTo>
                  <a:lnTo>
                    <a:pt x="80" y="14"/>
                  </a:lnTo>
                  <a:lnTo>
                    <a:pt x="61" y="12"/>
                  </a:lnTo>
                  <a:lnTo>
                    <a:pt x="40" y="7"/>
                  </a:lnTo>
                  <a:lnTo>
                    <a:pt x="33" y="7"/>
                  </a:lnTo>
                  <a:lnTo>
                    <a:pt x="26" y="14"/>
                  </a:lnTo>
                  <a:lnTo>
                    <a:pt x="23" y="14"/>
                  </a:lnTo>
                  <a:lnTo>
                    <a:pt x="14" y="28"/>
                  </a:lnTo>
                  <a:lnTo>
                    <a:pt x="16" y="42"/>
                  </a:lnTo>
                  <a:lnTo>
                    <a:pt x="14" y="42"/>
                  </a:lnTo>
                  <a:lnTo>
                    <a:pt x="7" y="59"/>
                  </a:lnTo>
                  <a:lnTo>
                    <a:pt x="0" y="75"/>
                  </a:lnTo>
                  <a:lnTo>
                    <a:pt x="2" y="92"/>
                  </a:lnTo>
                  <a:lnTo>
                    <a:pt x="9" y="94"/>
                  </a:lnTo>
                  <a:lnTo>
                    <a:pt x="9" y="106"/>
                  </a:lnTo>
                  <a:lnTo>
                    <a:pt x="9" y="118"/>
                  </a:lnTo>
                  <a:lnTo>
                    <a:pt x="9" y="130"/>
                  </a:lnTo>
                  <a:lnTo>
                    <a:pt x="23" y="125"/>
                  </a:lnTo>
                  <a:lnTo>
                    <a:pt x="23" y="106"/>
                  </a:lnTo>
                  <a:lnTo>
                    <a:pt x="21" y="82"/>
                  </a:lnTo>
                  <a:lnTo>
                    <a:pt x="33" y="75"/>
                  </a:lnTo>
                  <a:lnTo>
                    <a:pt x="33" y="85"/>
                  </a:lnTo>
                  <a:lnTo>
                    <a:pt x="35" y="94"/>
                  </a:lnTo>
                  <a:lnTo>
                    <a:pt x="40" y="104"/>
                  </a:lnTo>
                  <a:lnTo>
                    <a:pt x="45" y="113"/>
                  </a:lnTo>
                  <a:lnTo>
                    <a:pt x="49" y="113"/>
                  </a:lnTo>
                  <a:lnTo>
                    <a:pt x="59" y="106"/>
                  </a:lnTo>
                  <a:lnTo>
                    <a:pt x="63" y="104"/>
                  </a:lnTo>
                  <a:lnTo>
                    <a:pt x="52" y="90"/>
                  </a:lnTo>
                  <a:lnTo>
                    <a:pt x="56" y="85"/>
                  </a:lnTo>
                  <a:lnTo>
                    <a:pt x="49" y="73"/>
                  </a:lnTo>
                  <a:lnTo>
                    <a:pt x="40" y="61"/>
                  </a:lnTo>
                  <a:lnTo>
                    <a:pt x="45" y="61"/>
                  </a:lnTo>
                  <a:lnTo>
                    <a:pt x="56" y="54"/>
                  </a:lnTo>
                  <a:lnTo>
                    <a:pt x="68" y="45"/>
                  </a:lnTo>
                  <a:lnTo>
                    <a:pt x="73" y="45"/>
                  </a:lnTo>
                  <a:lnTo>
                    <a:pt x="71" y="38"/>
                  </a:lnTo>
                  <a:lnTo>
                    <a:pt x="63" y="40"/>
                  </a:lnTo>
                  <a:lnTo>
                    <a:pt x="45" y="45"/>
                  </a:lnTo>
                  <a:lnTo>
                    <a:pt x="33" y="54"/>
                  </a:lnTo>
                  <a:lnTo>
                    <a:pt x="18" y="35"/>
                  </a:lnTo>
                  <a:lnTo>
                    <a:pt x="26" y="19"/>
                  </a:lnTo>
                  <a:lnTo>
                    <a:pt x="47" y="21"/>
                  </a:lnTo>
                  <a:lnTo>
                    <a:pt x="68" y="23"/>
                  </a:lnTo>
                  <a:lnTo>
                    <a:pt x="92" y="19"/>
                  </a:lnTo>
                  <a:lnTo>
                    <a:pt x="101" y="2"/>
                  </a:lnTo>
                  <a:close/>
                </a:path>
              </a:pathLst>
            </a:custGeom>
            <a:solidFill>
              <a:srgbClr val="E1E1E1"/>
            </a:solidFill>
            <a:ln w="3175">
              <a:solidFill>
                <a:srgbClr val="000000"/>
              </a:solidFill>
              <a:prstDash val="solid"/>
              <a:round/>
              <a:headEnd/>
              <a:tailEnd/>
            </a:ln>
          </p:spPr>
          <p:txBody>
            <a:bodyPr/>
            <a:lstStyle/>
            <a:p>
              <a:endParaRPr lang="en-US"/>
            </a:p>
          </p:txBody>
        </p:sp>
        <p:sp>
          <p:nvSpPr>
            <p:cNvPr id="14" name="Freeform 3835"/>
            <p:cNvSpPr>
              <a:spLocks/>
            </p:cNvSpPr>
            <p:nvPr/>
          </p:nvSpPr>
          <p:spPr bwMode="auto">
            <a:xfrm>
              <a:off x="4367" y="2779"/>
              <a:ext cx="160" cy="62"/>
            </a:xfrm>
            <a:custGeom>
              <a:avLst/>
              <a:gdLst>
                <a:gd name="T0" fmla="*/ 160 w 142"/>
                <a:gd name="T1" fmla="*/ 62 h 50"/>
                <a:gd name="T2" fmla="*/ 160 w 142"/>
                <a:gd name="T3" fmla="*/ 60 h 50"/>
                <a:gd name="T4" fmla="*/ 160 w 142"/>
                <a:gd name="T5" fmla="*/ 42 h 50"/>
                <a:gd name="T6" fmla="*/ 146 w 142"/>
                <a:gd name="T7" fmla="*/ 42 h 50"/>
                <a:gd name="T8" fmla="*/ 134 w 142"/>
                <a:gd name="T9" fmla="*/ 38 h 50"/>
                <a:gd name="T10" fmla="*/ 128 w 142"/>
                <a:gd name="T11" fmla="*/ 24 h 50"/>
                <a:gd name="T12" fmla="*/ 107 w 142"/>
                <a:gd name="T13" fmla="*/ 19 h 50"/>
                <a:gd name="T14" fmla="*/ 99 w 142"/>
                <a:gd name="T15" fmla="*/ 12 h 50"/>
                <a:gd name="T16" fmla="*/ 94 w 142"/>
                <a:gd name="T17" fmla="*/ 21 h 50"/>
                <a:gd name="T18" fmla="*/ 78 w 142"/>
                <a:gd name="T19" fmla="*/ 21 h 50"/>
                <a:gd name="T20" fmla="*/ 64 w 142"/>
                <a:gd name="T21" fmla="*/ 21 h 50"/>
                <a:gd name="T22" fmla="*/ 59 w 142"/>
                <a:gd name="T23" fmla="*/ 12 h 50"/>
                <a:gd name="T24" fmla="*/ 35 w 142"/>
                <a:gd name="T25" fmla="*/ 4 h 50"/>
                <a:gd name="T26" fmla="*/ 14 w 142"/>
                <a:gd name="T27" fmla="*/ 0 h 50"/>
                <a:gd name="T28" fmla="*/ 6 w 142"/>
                <a:gd name="T29" fmla="*/ 15 h 50"/>
                <a:gd name="T30" fmla="*/ 0 w 142"/>
                <a:gd name="T31" fmla="*/ 19 h 50"/>
                <a:gd name="T32" fmla="*/ 19 w 142"/>
                <a:gd name="T33" fmla="*/ 24 h 50"/>
                <a:gd name="T34" fmla="*/ 19 w 142"/>
                <a:gd name="T35" fmla="*/ 27 h 50"/>
                <a:gd name="T36" fmla="*/ 35 w 142"/>
                <a:gd name="T37" fmla="*/ 32 h 50"/>
                <a:gd name="T38" fmla="*/ 54 w 142"/>
                <a:gd name="T39" fmla="*/ 38 h 50"/>
                <a:gd name="T40" fmla="*/ 72 w 142"/>
                <a:gd name="T41" fmla="*/ 42 h 50"/>
                <a:gd name="T42" fmla="*/ 88 w 142"/>
                <a:gd name="T43" fmla="*/ 47 h 50"/>
                <a:gd name="T44" fmla="*/ 109 w 142"/>
                <a:gd name="T45" fmla="*/ 51 h 50"/>
                <a:gd name="T46" fmla="*/ 134 w 142"/>
                <a:gd name="T47" fmla="*/ 53 h 50"/>
                <a:gd name="T48" fmla="*/ 146 w 142"/>
                <a:gd name="T49" fmla="*/ 56 h 50"/>
                <a:gd name="T50" fmla="*/ 160 w 142"/>
                <a:gd name="T51" fmla="*/ 62 h 5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42" h="50">
                  <a:moveTo>
                    <a:pt x="142" y="50"/>
                  </a:moveTo>
                  <a:lnTo>
                    <a:pt x="142" y="48"/>
                  </a:lnTo>
                  <a:lnTo>
                    <a:pt x="142" y="34"/>
                  </a:lnTo>
                  <a:lnTo>
                    <a:pt x="130" y="34"/>
                  </a:lnTo>
                  <a:lnTo>
                    <a:pt x="119" y="31"/>
                  </a:lnTo>
                  <a:lnTo>
                    <a:pt x="114" y="19"/>
                  </a:lnTo>
                  <a:lnTo>
                    <a:pt x="95" y="15"/>
                  </a:lnTo>
                  <a:lnTo>
                    <a:pt x="88" y="10"/>
                  </a:lnTo>
                  <a:lnTo>
                    <a:pt x="83" y="17"/>
                  </a:lnTo>
                  <a:lnTo>
                    <a:pt x="69" y="17"/>
                  </a:lnTo>
                  <a:lnTo>
                    <a:pt x="57" y="17"/>
                  </a:lnTo>
                  <a:lnTo>
                    <a:pt x="52" y="10"/>
                  </a:lnTo>
                  <a:lnTo>
                    <a:pt x="31" y="3"/>
                  </a:lnTo>
                  <a:lnTo>
                    <a:pt x="12" y="0"/>
                  </a:lnTo>
                  <a:lnTo>
                    <a:pt x="5" y="12"/>
                  </a:lnTo>
                  <a:lnTo>
                    <a:pt x="0" y="15"/>
                  </a:lnTo>
                  <a:lnTo>
                    <a:pt x="17" y="19"/>
                  </a:lnTo>
                  <a:lnTo>
                    <a:pt x="17" y="22"/>
                  </a:lnTo>
                  <a:lnTo>
                    <a:pt x="31" y="26"/>
                  </a:lnTo>
                  <a:lnTo>
                    <a:pt x="48" y="31"/>
                  </a:lnTo>
                  <a:lnTo>
                    <a:pt x="64" y="34"/>
                  </a:lnTo>
                  <a:lnTo>
                    <a:pt x="78" y="38"/>
                  </a:lnTo>
                  <a:lnTo>
                    <a:pt x="97" y="41"/>
                  </a:lnTo>
                  <a:lnTo>
                    <a:pt x="119" y="43"/>
                  </a:lnTo>
                  <a:lnTo>
                    <a:pt x="130" y="45"/>
                  </a:lnTo>
                  <a:lnTo>
                    <a:pt x="142" y="50"/>
                  </a:lnTo>
                  <a:close/>
                </a:path>
              </a:pathLst>
            </a:custGeom>
            <a:solidFill>
              <a:srgbClr val="E1E1E1"/>
            </a:solidFill>
            <a:ln w="3175">
              <a:solidFill>
                <a:srgbClr val="000000"/>
              </a:solidFill>
              <a:prstDash val="solid"/>
              <a:round/>
              <a:headEnd/>
              <a:tailEnd/>
            </a:ln>
          </p:spPr>
          <p:txBody>
            <a:bodyPr/>
            <a:lstStyle/>
            <a:p>
              <a:endParaRPr lang="en-US"/>
            </a:p>
          </p:txBody>
        </p:sp>
        <p:sp>
          <p:nvSpPr>
            <p:cNvPr id="15" name="Freeform 3836"/>
            <p:cNvSpPr>
              <a:spLocks/>
            </p:cNvSpPr>
            <p:nvPr/>
          </p:nvSpPr>
          <p:spPr bwMode="auto">
            <a:xfrm>
              <a:off x="4684" y="2835"/>
              <a:ext cx="67" cy="40"/>
            </a:xfrm>
            <a:custGeom>
              <a:avLst/>
              <a:gdLst>
                <a:gd name="T0" fmla="*/ 67 w 61"/>
                <a:gd name="T1" fmla="*/ 0 h 33"/>
                <a:gd name="T2" fmla="*/ 42 w 61"/>
                <a:gd name="T3" fmla="*/ 0 h 33"/>
                <a:gd name="T4" fmla="*/ 25 w 61"/>
                <a:gd name="T5" fmla="*/ 12 h 33"/>
                <a:gd name="T6" fmla="*/ 8 w 61"/>
                <a:gd name="T7" fmla="*/ 21 h 33"/>
                <a:gd name="T8" fmla="*/ 2 w 61"/>
                <a:gd name="T9" fmla="*/ 35 h 33"/>
                <a:gd name="T10" fmla="*/ 0 w 61"/>
                <a:gd name="T11" fmla="*/ 38 h 33"/>
                <a:gd name="T12" fmla="*/ 2 w 61"/>
                <a:gd name="T13" fmla="*/ 40 h 33"/>
                <a:gd name="T14" fmla="*/ 23 w 61"/>
                <a:gd name="T15" fmla="*/ 29 h 33"/>
                <a:gd name="T16" fmla="*/ 46 w 61"/>
                <a:gd name="T17" fmla="*/ 15 h 33"/>
                <a:gd name="T18" fmla="*/ 67 w 61"/>
                <a:gd name="T19" fmla="*/ 0 h 3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1" h="33">
                  <a:moveTo>
                    <a:pt x="61" y="0"/>
                  </a:moveTo>
                  <a:lnTo>
                    <a:pt x="38" y="0"/>
                  </a:lnTo>
                  <a:lnTo>
                    <a:pt x="23" y="10"/>
                  </a:lnTo>
                  <a:lnTo>
                    <a:pt x="7" y="17"/>
                  </a:lnTo>
                  <a:lnTo>
                    <a:pt x="2" y="29"/>
                  </a:lnTo>
                  <a:lnTo>
                    <a:pt x="0" y="31"/>
                  </a:lnTo>
                  <a:lnTo>
                    <a:pt x="2" y="33"/>
                  </a:lnTo>
                  <a:lnTo>
                    <a:pt x="21" y="24"/>
                  </a:lnTo>
                  <a:lnTo>
                    <a:pt x="42" y="12"/>
                  </a:lnTo>
                  <a:lnTo>
                    <a:pt x="61" y="0"/>
                  </a:lnTo>
                  <a:close/>
                </a:path>
              </a:pathLst>
            </a:custGeom>
            <a:solidFill>
              <a:srgbClr val="E1E1E1"/>
            </a:solidFill>
            <a:ln w="3175">
              <a:solidFill>
                <a:srgbClr val="000000"/>
              </a:solidFill>
              <a:prstDash val="solid"/>
              <a:round/>
              <a:headEnd/>
              <a:tailEnd/>
            </a:ln>
          </p:spPr>
          <p:txBody>
            <a:bodyPr/>
            <a:lstStyle/>
            <a:p>
              <a:endParaRPr lang="en-US"/>
            </a:p>
          </p:txBody>
        </p:sp>
        <p:sp>
          <p:nvSpPr>
            <p:cNvPr id="16" name="Freeform 3837"/>
            <p:cNvSpPr>
              <a:spLocks/>
            </p:cNvSpPr>
            <p:nvPr/>
          </p:nvSpPr>
          <p:spPr bwMode="auto">
            <a:xfrm>
              <a:off x="4762" y="2600"/>
              <a:ext cx="24" cy="69"/>
            </a:xfrm>
            <a:custGeom>
              <a:avLst/>
              <a:gdLst>
                <a:gd name="T0" fmla="*/ 24 w 21"/>
                <a:gd name="T1" fmla="*/ 45 h 55"/>
                <a:gd name="T2" fmla="*/ 16 w 21"/>
                <a:gd name="T3" fmla="*/ 28 h 55"/>
                <a:gd name="T4" fmla="*/ 22 w 21"/>
                <a:gd name="T5" fmla="*/ 18 h 55"/>
                <a:gd name="T6" fmla="*/ 16 w 21"/>
                <a:gd name="T7" fmla="*/ 13 h 55"/>
                <a:gd name="T8" fmla="*/ 10 w 21"/>
                <a:gd name="T9" fmla="*/ 21 h 55"/>
                <a:gd name="T10" fmla="*/ 5 w 21"/>
                <a:gd name="T11" fmla="*/ 30 h 55"/>
                <a:gd name="T12" fmla="*/ 5 w 21"/>
                <a:gd name="T13" fmla="*/ 24 h 55"/>
                <a:gd name="T14" fmla="*/ 8 w 21"/>
                <a:gd name="T15" fmla="*/ 9 h 55"/>
                <a:gd name="T16" fmla="*/ 8 w 21"/>
                <a:gd name="T17" fmla="*/ 0 h 55"/>
                <a:gd name="T18" fmla="*/ 0 w 21"/>
                <a:gd name="T19" fmla="*/ 15 h 55"/>
                <a:gd name="T20" fmla="*/ 2 w 21"/>
                <a:gd name="T21" fmla="*/ 30 h 55"/>
                <a:gd name="T22" fmla="*/ 2 w 21"/>
                <a:gd name="T23" fmla="*/ 48 h 55"/>
                <a:gd name="T24" fmla="*/ 16 w 21"/>
                <a:gd name="T25" fmla="*/ 69 h 55"/>
                <a:gd name="T26" fmla="*/ 8 w 21"/>
                <a:gd name="T27" fmla="*/ 41 h 55"/>
                <a:gd name="T28" fmla="*/ 24 w 21"/>
                <a:gd name="T29" fmla="*/ 45 h 5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1" h="55">
                  <a:moveTo>
                    <a:pt x="21" y="36"/>
                  </a:moveTo>
                  <a:lnTo>
                    <a:pt x="14" y="22"/>
                  </a:lnTo>
                  <a:lnTo>
                    <a:pt x="19" y="14"/>
                  </a:lnTo>
                  <a:lnTo>
                    <a:pt x="14" y="10"/>
                  </a:lnTo>
                  <a:lnTo>
                    <a:pt x="9" y="17"/>
                  </a:lnTo>
                  <a:lnTo>
                    <a:pt x="4" y="24"/>
                  </a:lnTo>
                  <a:lnTo>
                    <a:pt x="4" y="19"/>
                  </a:lnTo>
                  <a:lnTo>
                    <a:pt x="7" y="7"/>
                  </a:lnTo>
                  <a:lnTo>
                    <a:pt x="7" y="0"/>
                  </a:lnTo>
                  <a:lnTo>
                    <a:pt x="0" y="12"/>
                  </a:lnTo>
                  <a:lnTo>
                    <a:pt x="2" y="24"/>
                  </a:lnTo>
                  <a:lnTo>
                    <a:pt x="2" y="38"/>
                  </a:lnTo>
                  <a:lnTo>
                    <a:pt x="14" y="55"/>
                  </a:lnTo>
                  <a:lnTo>
                    <a:pt x="7" y="33"/>
                  </a:lnTo>
                  <a:lnTo>
                    <a:pt x="21" y="36"/>
                  </a:lnTo>
                  <a:close/>
                </a:path>
              </a:pathLst>
            </a:custGeom>
            <a:solidFill>
              <a:srgbClr val="E1E1E1"/>
            </a:solidFill>
            <a:ln w="3175">
              <a:solidFill>
                <a:srgbClr val="000000"/>
              </a:solidFill>
              <a:prstDash val="solid"/>
              <a:round/>
              <a:headEnd/>
              <a:tailEnd/>
            </a:ln>
          </p:spPr>
          <p:txBody>
            <a:bodyPr/>
            <a:lstStyle/>
            <a:p>
              <a:endParaRPr lang="en-US"/>
            </a:p>
          </p:txBody>
        </p:sp>
        <p:sp>
          <p:nvSpPr>
            <p:cNvPr id="17" name="Freeform 3838"/>
            <p:cNvSpPr>
              <a:spLocks/>
            </p:cNvSpPr>
            <p:nvPr/>
          </p:nvSpPr>
          <p:spPr bwMode="auto">
            <a:xfrm>
              <a:off x="4770" y="2709"/>
              <a:ext cx="49" cy="24"/>
            </a:xfrm>
            <a:custGeom>
              <a:avLst/>
              <a:gdLst>
                <a:gd name="T0" fmla="*/ 49 w 45"/>
                <a:gd name="T1" fmla="*/ 20 h 19"/>
                <a:gd name="T2" fmla="*/ 46 w 45"/>
                <a:gd name="T3" fmla="*/ 24 h 19"/>
                <a:gd name="T4" fmla="*/ 26 w 45"/>
                <a:gd name="T5" fmla="*/ 11 h 19"/>
                <a:gd name="T6" fmla="*/ 13 w 45"/>
                <a:gd name="T7" fmla="*/ 15 h 19"/>
                <a:gd name="T8" fmla="*/ 0 w 45"/>
                <a:gd name="T9" fmla="*/ 9 h 19"/>
                <a:gd name="T10" fmla="*/ 0 w 45"/>
                <a:gd name="T11" fmla="*/ 15 h 19"/>
                <a:gd name="T12" fmla="*/ 0 w 45"/>
                <a:gd name="T13" fmla="*/ 5 h 19"/>
                <a:gd name="T14" fmla="*/ 10 w 45"/>
                <a:gd name="T15" fmla="*/ 0 h 19"/>
                <a:gd name="T16" fmla="*/ 26 w 45"/>
                <a:gd name="T17" fmla="*/ 3 h 19"/>
                <a:gd name="T18" fmla="*/ 41 w 45"/>
                <a:gd name="T19" fmla="*/ 5 h 19"/>
                <a:gd name="T20" fmla="*/ 49 w 45"/>
                <a:gd name="T21" fmla="*/ 20 h 1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 h="19">
                  <a:moveTo>
                    <a:pt x="45" y="16"/>
                  </a:moveTo>
                  <a:lnTo>
                    <a:pt x="42" y="19"/>
                  </a:lnTo>
                  <a:lnTo>
                    <a:pt x="24" y="9"/>
                  </a:lnTo>
                  <a:lnTo>
                    <a:pt x="12" y="12"/>
                  </a:lnTo>
                  <a:lnTo>
                    <a:pt x="0" y="7"/>
                  </a:lnTo>
                  <a:lnTo>
                    <a:pt x="0" y="12"/>
                  </a:lnTo>
                  <a:lnTo>
                    <a:pt x="0" y="4"/>
                  </a:lnTo>
                  <a:lnTo>
                    <a:pt x="9" y="0"/>
                  </a:lnTo>
                  <a:lnTo>
                    <a:pt x="24" y="2"/>
                  </a:lnTo>
                  <a:lnTo>
                    <a:pt x="38" y="4"/>
                  </a:lnTo>
                  <a:lnTo>
                    <a:pt x="45" y="16"/>
                  </a:lnTo>
                  <a:close/>
                </a:path>
              </a:pathLst>
            </a:custGeom>
            <a:solidFill>
              <a:srgbClr val="E1E1E1"/>
            </a:solidFill>
            <a:ln w="3175">
              <a:solidFill>
                <a:srgbClr val="000000"/>
              </a:solidFill>
              <a:prstDash val="solid"/>
              <a:round/>
              <a:headEnd/>
              <a:tailEnd/>
            </a:ln>
          </p:spPr>
          <p:txBody>
            <a:bodyPr/>
            <a:lstStyle/>
            <a:p>
              <a:endParaRPr lang="en-US"/>
            </a:p>
          </p:txBody>
        </p:sp>
        <p:sp>
          <p:nvSpPr>
            <p:cNvPr id="18" name="Freeform 3839"/>
            <p:cNvSpPr>
              <a:spLocks/>
            </p:cNvSpPr>
            <p:nvPr/>
          </p:nvSpPr>
          <p:spPr bwMode="auto">
            <a:xfrm>
              <a:off x="4620" y="2830"/>
              <a:ext cx="57" cy="14"/>
            </a:xfrm>
            <a:custGeom>
              <a:avLst/>
              <a:gdLst>
                <a:gd name="T0" fmla="*/ 57 w 52"/>
                <a:gd name="T1" fmla="*/ 3 h 11"/>
                <a:gd name="T2" fmla="*/ 52 w 52"/>
                <a:gd name="T3" fmla="*/ 0 h 11"/>
                <a:gd name="T4" fmla="*/ 47 w 52"/>
                <a:gd name="T5" fmla="*/ 5 h 11"/>
                <a:gd name="T6" fmla="*/ 36 w 52"/>
                <a:gd name="T7" fmla="*/ 5 h 11"/>
                <a:gd name="T8" fmla="*/ 23 w 52"/>
                <a:gd name="T9" fmla="*/ 3 h 11"/>
                <a:gd name="T10" fmla="*/ 8 w 52"/>
                <a:gd name="T11" fmla="*/ 3 h 11"/>
                <a:gd name="T12" fmla="*/ 0 w 52"/>
                <a:gd name="T13" fmla="*/ 11 h 11"/>
                <a:gd name="T14" fmla="*/ 8 w 52"/>
                <a:gd name="T15" fmla="*/ 14 h 11"/>
                <a:gd name="T16" fmla="*/ 26 w 52"/>
                <a:gd name="T17" fmla="*/ 11 h 11"/>
                <a:gd name="T18" fmla="*/ 42 w 52"/>
                <a:gd name="T19" fmla="*/ 11 h 11"/>
                <a:gd name="T20" fmla="*/ 57 w 52"/>
                <a:gd name="T21" fmla="*/ 3 h 1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2" h="11">
                  <a:moveTo>
                    <a:pt x="52" y="2"/>
                  </a:moveTo>
                  <a:lnTo>
                    <a:pt x="47" y="0"/>
                  </a:lnTo>
                  <a:lnTo>
                    <a:pt x="43" y="4"/>
                  </a:lnTo>
                  <a:lnTo>
                    <a:pt x="33" y="4"/>
                  </a:lnTo>
                  <a:lnTo>
                    <a:pt x="21" y="2"/>
                  </a:lnTo>
                  <a:lnTo>
                    <a:pt x="7" y="2"/>
                  </a:lnTo>
                  <a:lnTo>
                    <a:pt x="0" y="9"/>
                  </a:lnTo>
                  <a:lnTo>
                    <a:pt x="7" y="11"/>
                  </a:lnTo>
                  <a:lnTo>
                    <a:pt x="24" y="9"/>
                  </a:lnTo>
                  <a:lnTo>
                    <a:pt x="38" y="9"/>
                  </a:lnTo>
                  <a:lnTo>
                    <a:pt x="52" y="2"/>
                  </a:lnTo>
                  <a:close/>
                </a:path>
              </a:pathLst>
            </a:custGeom>
            <a:solidFill>
              <a:srgbClr val="E1E1E1"/>
            </a:solidFill>
            <a:ln w="3175">
              <a:solidFill>
                <a:srgbClr val="000000"/>
              </a:solidFill>
              <a:prstDash val="solid"/>
              <a:round/>
              <a:headEnd/>
              <a:tailEnd/>
            </a:ln>
          </p:spPr>
          <p:txBody>
            <a:bodyPr/>
            <a:lstStyle/>
            <a:p>
              <a:endParaRPr lang="en-US"/>
            </a:p>
          </p:txBody>
        </p:sp>
        <p:sp>
          <p:nvSpPr>
            <p:cNvPr id="19" name="Freeform 3840"/>
            <p:cNvSpPr>
              <a:spLocks/>
            </p:cNvSpPr>
            <p:nvPr/>
          </p:nvSpPr>
          <p:spPr bwMode="auto">
            <a:xfrm>
              <a:off x="4367" y="2683"/>
              <a:ext cx="29" cy="31"/>
            </a:xfrm>
            <a:custGeom>
              <a:avLst/>
              <a:gdLst>
                <a:gd name="T0" fmla="*/ 29 w 26"/>
                <a:gd name="T1" fmla="*/ 20 h 26"/>
                <a:gd name="T2" fmla="*/ 27 w 26"/>
                <a:gd name="T3" fmla="*/ 31 h 26"/>
                <a:gd name="T4" fmla="*/ 13 w 26"/>
                <a:gd name="T5" fmla="*/ 20 h 26"/>
                <a:gd name="T6" fmla="*/ 8 w 26"/>
                <a:gd name="T7" fmla="*/ 12 h 26"/>
                <a:gd name="T8" fmla="*/ 0 w 26"/>
                <a:gd name="T9" fmla="*/ 6 h 26"/>
                <a:gd name="T10" fmla="*/ 8 w 26"/>
                <a:gd name="T11" fmla="*/ 4 h 26"/>
                <a:gd name="T12" fmla="*/ 13 w 26"/>
                <a:gd name="T13" fmla="*/ 0 h 26"/>
                <a:gd name="T14" fmla="*/ 19 w 26"/>
                <a:gd name="T15" fmla="*/ 18 h 26"/>
                <a:gd name="T16" fmla="*/ 29 w 26"/>
                <a:gd name="T17" fmla="*/ 20 h 2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26">
                  <a:moveTo>
                    <a:pt x="26" y="17"/>
                  </a:moveTo>
                  <a:lnTo>
                    <a:pt x="24" y="26"/>
                  </a:lnTo>
                  <a:lnTo>
                    <a:pt x="12" y="17"/>
                  </a:lnTo>
                  <a:lnTo>
                    <a:pt x="7" y="10"/>
                  </a:lnTo>
                  <a:lnTo>
                    <a:pt x="0" y="5"/>
                  </a:lnTo>
                  <a:lnTo>
                    <a:pt x="7" y="3"/>
                  </a:lnTo>
                  <a:lnTo>
                    <a:pt x="12" y="0"/>
                  </a:lnTo>
                  <a:lnTo>
                    <a:pt x="17" y="15"/>
                  </a:lnTo>
                  <a:lnTo>
                    <a:pt x="26" y="17"/>
                  </a:lnTo>
                  <a:close/>
                </a:path>
              </a:pathLst>
            </a:custGeom>
            <a:solidFill>
              <a:srgbClr val="E1E1E1"/>
            </a:solidFill>
            <a:ln w="3175">
              <a:solidFill>
                <a:srgbClr val="000000"/>
              </a:solidFill>
              <a:prstDash val="solid"/>
              <a:round/>
              <a:headEnd/>
              <a:tailEnd/>
            </a:ln>
          </p:spPr>
          <p:txBody>
            <a:bodyPr/>
            <a:lstStyle/>
            <a:p>
              <a:endParaRPr lang="en-US"/>
            </a:p>
          </p:txBody>
        </p:sp>
        <p:sp>
          <p:nvSpPr>
            <p:cNvPr id="20" name="Freeform 3841"/>
            <p:cNvSpPr>
              <a:spLocks/>
            </p:cNvSpPr>
            <p:nvPr/>
          </p:nvSpPr>
          <p:spPr bwMode="auto">
            <a:xfrm>
              <a:off x="4567" y="2826"/>
              <a:ext cx="43" cy="21"/>
            </a:xfrm>
            <a:custGeom>
              <a:avLst/>
              <a:gdLst>
                <a:gd name="T0" fmla="*/ 43 w 38"/>
                <a:gd name="T1" fmla="*/ 12 h 17"/>
                <a:gd name="T2" fmla="*/ 40 w 38"/>
                <a:gd name="T3" fmla="*/ 6 h 17"/>
                <a:gd name="T4" fmla="*/ 34 w 38"/>
                <a:gd name="T5" fmla="*/ 9 h 17"/>
                <a:gd name="T6" fmla="*/ 18 w 38"/>
                <a:gd name="T7" fmla="*/ 0 h 17"/>
                <a:gd name="T8" fmla="*/ 26 w 38"/>
                <a:gd name="T9" fmla="*/ 12 h 17"/>
                <a:gd name="T10" fmla="*/ 18 w 38"/>
                <a:gd name="T11" fmla="*/ 12 h 17"/>
                <a:gd name="T12" fmla="*/ 2 w 38"/>
                <a:gd name="T13" fmla="*/ 9 h 17"/>
                <a:gd name="T14" fmla="*/ 0 w 38"/>
                <a:gd name="T15" fmla="*/ 21 h 17"/>
                <a:gd name="T16" fmla="*/ 14 w 38"/>
                <a:gd name="T17" fmla="*/ 17 h 17"/>
                <a:gd name="T18" fmla="*/ 29 w 38"/>
                <a:gd name="T19" fmla="*/ 15 h 17"/>
                <a:gd name="T20" fmla="*/ 34 w 38"/>
                <a:gd name="T21" fmla="*/ 15 h 17"/>
                <a:gd name="T22" fmla="*/ 34 w 38"/>
                <a:gd name="T23" fmla="*/ 15 h 17"/>
                <a:gd name="T24" fmla="*/ 43 w 38"/>
                <a:gd name="T25" fmla="*/ 12 h 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 h="17">
                  <a:moveTo>
                    <a:pt x="38" y="10"/>
                  </a:moveTo>
                  <a:lnTo>
                    <a:pt x="35" y="5"/>
                  </a:lnTo>
                  <a:lnTo>
                    <a:pt x="30" y="7"/>
                  </a:lnTo>
                  <a:lnTo>
                    <a:pt x="16" y="0"/>
                  </a:lnTo>
                  <a:lnTo>
                    <a:pt x="23" y="10"/>
                  </a:lnTo>
                  <a:lnTo>
                    <a:pt x="16" y="10"/>
                  </a:lnTo>
                  <a:lnTo>
                    <a:pt x="2" y="7"/>
                  </a:lnTo>
                  <a:lnTo>
                    <a:pt x="0" y="17"/>
                  </a:lnTo>
                  <a:lnTo>
                    <a:pt x="12" y="14"/>
                  </a:lnTo>
                  <a:lnTo>
                    <a:pt x="26" y="12"/>
                  </a:lnTo>
                  <a:lnTo>
                    <a:pt x="30" y="12"/>
                  </a:lnTo>
                  <a:lnTo>
                    <a:pt x="38" y="10"/>
                  </a:lnTo>
                  <a:close/>
                </a:path>
              </a:pathLst>
            </a:custGeom>
            <a:solidFill>
              <a:srgbClr val="E1E1E1"/>
            </a:solidFill>
            <a:ln w="3175">
              <a:solidFill>
                <a:srgbClr val="000000"/>
              </a:solidFill>
              <a:prstDash val="solid"/>
              <a:round/>
              <a:headEnd/>
              <a:tailEnd/>
            </a:ln>
          </p:spPr>
          <p:txBody>
            <a:bodyPr/>
            <a:lstStyle/>
            <a:p>
              <a:endParaRPr lang="en-US"/>
            </a:p>
          </p:txBody>
        </p:sp>
        <p:sp>
          <p:nvSpPr>
            <p:cNvPr id="21" name="Freeform 3842"/>
            <p:cNvSpPr>
              <a:spLocks/>
            </p:cNvSpPr>
            <p:nvPr/>
          </p:nvSpPr>
          <p:spPr bwMode="auto">
            <a:xfrm>
              <a:off x="4605" y="2855"/>
              <a:ext cx="29" cy="20"/>
            </a:xfrm>
            <a:custGeom>
              <a:avLst/>
              <a:gdLst>
                <a:gd name="T0" fmla="*/ 29 w 26"/>
                <a:gd name="T1" fmla="*/ 15 h 16"/>
                <a:gd name="T2" fmla="*/ 19 w 26"/>
                <a:gd name="T3" fmla="*/ 20 h 16"/>
                <a:gd name="T4" fmla="*/ 3 w 26"/>
                <a:gd name="T5" fmla="*/ 9 h 16"/>
                <a:gd name="T6" fmla="*/ 0 w 26"/>
                <a:gd name="T7" fmla="*/ 0 h 16"/>
                <a:gd name="T8" fmla="*/ 19 w 26"/>
                <a:gd name="T9" fmla="*/ 0 h 16"/>
                <a:gd name="T10" fmla="*/ 29 w 26"/>
                <a:gd name="T11" fmla="*/ 15 h 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 h="16">
                  <a:moveTo>
                    <a:pt x="26" y="12"/>
                  </a:moveTo>
                  <a:lnTo>
                    <a:pt x="17" y="16"/>
                  </a:lnTo>
                  <a:lnTo>
                    <a:pt x="3" y="7"/>
                  </a:lnTo>
                  <a:lnTo>
                    <a:pt x="0" y="0"/>
                  </a:lnTo>
                  <a:lnTo>
                    <a:pt x="17" y="0"/>
                  </a:lnTo>
                  <a:lnTo>
                    <a:pt x="26" y="12"/>
                  </a:lnTo>
                  <a:close/>
                </a:path>
              </a:pathLst>
            </a:custGeom>
            <a:solidFill>
              <a:srgbClr val="E1E1E1"/>
            </a:solidFill>
            <a:ln w="3175">
              <a:solidFill>
                <a:srgbClr val="000000"/>
              </a:solidFill>
              <a:prstDash val="solid"/>
              <a:round/>
              <a:headEnd/>
              <a:tailEnd/>
            </a:ln>
          </p:spPr>
          <p:txBody>
            <a:bodyPr/>
            <a:lstStyle/>
            <a:p>
              <a:endParaRPr lang="en-US"/>
            </a:p>
          </p:txBody>
        </p:sp>
        <p:sp>
          <p:nvSpPr>
            <p:cNvPr id="22" name="Freeform 3843"/>
            <p:cNvSpPr>
              <a:spLocks/>
            </p:cNvSpPr>
            <p:nvPr/>
          </p:nvSpPr>
          <p:spPr bwMode="auto">
            <a:xfrm>
              <a:off x="4734" y="2714"/>
              <a:ext cx="22" cy="19"/>
            </a:xfrm>
            <a:custGeom>
              <a:avLst/>
              <a:gdLst>
                <a:gd name="T0" fmla="*/ 22 w 21"/>
                <a:gd name="T1" fmla="*/ 10 h 15"/>
                <a:gd name="T2" fmla="*/ 15 w 21"/>
                <a:gd name="T3" fmla="*/ 19 h 15"/>
                <a:gd name="T4" fmla="*/ 0 w 21"/>
                <a:gd name="T5" fmla="*/ 6 h 15"/>
                <a:gd name="T6" fmla="*/ 9 w 21"/>
                <a:gd name="T7" fmla="*/ 0 h 15"/>
                <a:gd name="T8" fmla="*/ 22 w 21"/>
                <a:gd name="T9" fmla="*/ 10 h 1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 h="15">
                  <a:moveTo>
                    <a:pt x="21" y="8"/>
                  </a:moveTo>
                  <a:lnTo>
                    <a:pt x="14" y="15"/>
                  </a:lnTo>
                  <a:lnTo>
                    <a:pt x="0" y="5"/>
                  </a:lnTo>
                  <a:lnTo>
                    <a:pt x="9" y="0"/>
                  </a:lnTo>
                  <a:lnTo>
                    <a:pt x="21" y="8"/>
                  </a:lnTo>
                  <a:close/>
                </a:path>
              </a:pathLst>
            </a:custGeom>
            <a:solidFill>
              <a:srgbClr val="E1E1E1"/>
            </a:solidFill>
            <a:ln w="3175">
              <a:solidFill>
                <a:srgbClr val="000000"/>
              </a:solidFill>
              <a:prstDash val="solid"/>
              <a:round/>
              <a:headEnd/>
              <a:tailEnd/>
            </a:ln>
          </p:spPr>
          <p:txBody>
            <a:bodyPr/>
            <a:lstStyle/>
            <a:p>
              <a:endParaRPr lang="en-US"/>
            </a:p>
          </p:txBody>
        </p:sp>
        <p:sp>
          <p:nvSpPr>
            <p:cNvPr id="23" name="Freeform 3844"/>
            <p:cNvSpPr>
              <a:spLocks/>
            </p:cNvSpPr>
            <p:nvPr/>
          </p:nvSpPr>
          <p:spPr bwMode="auto">
            <a:xfrm>
              <a:off x="4527" y="2826"/>
              <a:ext cx="21" cy="15"/>
            </a:xfrm>
            <a:custGeom>
              <a:avLst/>
              <a:gdLst>
                <a:gd name="T0" fmla="*/ 21 w 19"/>
                <a:gd name="T1" fmla="*/ 6 h 12"/>
                <a:gd name="T2" fmla="*/ 19 w 19"/>
                <a:gd name="T3" fmla="*/ 4 h 12"/>
                <a:gd name="T4" fmla="*/ 0 w 19"/>
                <a:gd name="T5" fmla="*/ 0 h 12"/>
                <a:gd name="T6" fmla="*/ 11 w 19"/>
                <a:gd name="T7" fmla="*/ 15 h 12"/>
                <a:gd name="T8" fmla="*/ 21 w 19"/>
                <a:gd name="T9" fmla="*/ 6 h 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12">
                  <a:moveTo>
                    <a:pt x="19" y="5"/>
                  </a:moveTo>
                  <a:lnTo>
                    <a:pt x="17" y="3"/>
                  </a:lnTo>
                  <a:lnTo>
                    <a:pt x="0" y="0"/>
                  </a:lnTo>
                  <a:lnTo>
                    <a:pt x="10" y="12"/>
                  </a:lnTo>
                  <a:lnTo>
                    <a:pt x="19" y="5"/>
                  </a:lnTo>
                  <a:close/>
                </a:path>
              </a:pathLst>
            </a:custGeom>
            <a:solidFill>
              <a:srgbClr val="E1E1E1"/>
            </a:solidFill>
            <a:ln w="3175">
              <a:solidFill>
                <a:srgbClr val="000000"/>
              </a:solidFill>
              <a:prstDash val="solid"/>
              <a:round/>
              <a:headEnd/>
              <a:tailEnd/>
            </a:ln>
          </p:spPr>
          <p:txBody>
            <a:bodyPr/>
            <a:lstStyle/>
            <a:p>
              <a:endParaRPr lang="en-US"/>
            </a:p>
          </p:txBody>
        </p:sp>
        <p:sp>
          <p:nvSpPr>
            <p:cNvPr id="24" name="Freeform 3845"/>
            <p:cNvSpPr>
              <a:spLocks/>
            </p:cNvSpPr>
            <p:nvPr/>
          </p:nvSpPr>
          <p:spPr bwMode="auto">
            <a:xfrm>
              <a:off x="4228" y="2616"/>
              <a:ext cx="13" cy="20"/>
            </a:xfrm>
            <a:custGeom>
              <a:avLst/>
              <a:gdLst>
                <a:gd name="T0" fmla="*/ 13 w 12"/>
                <a:gd name="T1" fmla="*/ 12 h 17"/>
                <a:gd name="T2" fmla="*/ 13 w 12"/>
                <a:gd name="T3" fmla="*/ 20 h 17"/>
                <a:gd name="T4" fmla="*/ 0 w 12"/>
                <a:gd name="T5" fmla="*/ 0 h 17"/>
                <a:gd name="T6" fmla="*/ 2 w 12"/>
                <a:gd name="T7" fmla="*/ 0 h 17"/>
                <a:gd name="T8" fmla="*/ 13 w 12"/>
                <a:gd name="T9" fmla="*/ 12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 h="17">
                  <a:moveTo>
                    <a:pt x="12" y="10"/>
                  </a:moveTo>
                  <a:lnTo>
                    <a:pt x="12" y="17"/>
                  </a:lnTo>
                  <a:lnTo>
                    <a:pt x="0" y="0"/>
                  </a:lnTo>
                  <a:lnTo>
                    <a:pt x="2" y="0"/>
                  </a:lnTo>
                  <a:lnTo>
                    <a:pt x="12" y="10"/>
                  </a:lnTo>
                  <a:close/>
                </a:path>
              </a:pathLst>
            </a:custGeom>
            <a:solidFill>
              <a:srgbClr val="E1E1E1"/>
            </a:solidFill>
            <a:ln w="3175">
              <a:solidFill>
                <a:srgbClr val="000000"/>
              </a:solidFill>
              <a:prstDash val="solid"/>
              <a:round/>
              <a:headEnd/>
              <a:tailEnd/>
            </a:ln>
          </p:spPr>
          <p:txBody>
            <a:bodyPr/>
            <a:lstStyle/>
            <a:p>
              <a:endParaRPr lang="en-US"/>
            </a:p>
          </p:txBody>
        </p:sp>
        <p:sp>
          <p:nvSpPr>
            <p:cNvPr id="25" name="Freeform 3846"/>
            <p:cNvSpPr>
              <a:spLocks/>
            </p:cNvSpPr>
            <p:nvPr/>
          </p:nvSpPr>
          <p:spPr bwMode="auto">
            <a:xfrm>
              <a:off x="4552" y="2830"/>
              <a:ext cx="15" cy="17"/>
            </a:xfrm>
            <a:custGeom>
              <a:avLst/>
              <a:gdLst>
                <a:gd name="T0" fmla="*/ 15 w 12"/>
                <a:gd name="T1" fmla="*/ 2 h 14"/>
                <a:gd name="T2" fmla="*/ 9 w 12"/>
                <a:gd name="T3" fmla="*/ 0 h 14"/>
                <a:gd name="T4" fmla="*/ 0 w 12"/>
                <a:gd name="T5" fmla="*/ 11 h 14"/>
                <a:gd name="T6" fmla="*/ 6 w 12"/>
                <a:gd name="T7" fmla="*/ 17 h 14"/>
                <a:gd name="T8" fmla="*/ 15 w 12"/>
                <a:gd name="T9" fmla="*/ 2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 h="14">
                  <a:moveTo>
                    <a:pt x="12" y="2"/>
                  </a:moveTo>
                  <a:lnTo>
                    <a:pt x="7" y="0"/>
                  </a:lnTo>
                  <a:lnTo>
                    <a:pt x="0" y="9"/>
                  </a:lnTo>
                  <a:lnTo>
                    <a:pt x="5" y="14"/>
                  </a:lnTo>
                  <a:lnTo>
                    <a:pt x="12" y="2"/>
                  </a:lnTo>
                  <a:close/>
                </a:path>
              </a:pathLst>
            </a:custGeom>
            <a:solidFill>
              <a:srgbClr val="E1E1E1"/>
            </a:solidFill>
            <a:ln w="3175">
              <a:solidFill>
                <a:srgbClr val="000000"/>
              </a:solidFill>
              <a:prstDash val="solid"/>
              <a:round/>
              <a:headEnd/>
              <a:tailEnd/>
            </a:ln>
          </p:spPr>
          <p:txBody>
            <a:bodyPr/>
            <a:lstStyle/>
            <a:p>
              <a:endParaRPr lang="en-US"/>
            </a:p>
          </p:txBody>
        </p:sp>
        <p:sp>
          <p:nvSpPr>
            <p:cNvPr id="26" name="Freeform 3847"/>
            <p:cNvSpPr>
              <a:spLocks/>
            </p:cNvSpPr>
            <p:nvPr/>
          </p:nvSpPr>
          <p:spPr bwMode="auto">
            <a:xfrm>
              <a:off x="4413" y="2706"/>
              <a:ext cx="11" cy="12"/>
            </a:xfrm>
            <a:custGeom>
              <a:avLst/>
              <a:gdLst>
                <a:gd name="T0" fmla="*/ 11 w 9"/>
                <a:gd name="T1" fmla="*/ 4 h 10"/>
                <a:gd name="T2" fmla="*/ 2 w 9"/>
                <a:gd name="T3" fmla="*/ 12 h 10"/>
                <a:gd name="T4" fmla="*/ 0 w 9"/>
                <a:gd name="T5" fmla="*/ 12 h 10"/>
                <a:gd name="T6" fmla="*/ 0 w 9"/>
                <a:gd name="T7" fmla="*/ 0 h 10"/>
                <a:gd name="T8" fmla="*/ 11 w 9"/>
                <a:gd name="T9" fmla="*/ 4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 h="10">
                  <a:moveTo>
                    <a:pt x="9" y="3"/>
                  </a:moveTo>
                  <a:lnTo>
                    <a:pt x="2" y="10"/>
                  </a:lnTo>
                  <a:lnTo>
                    <a:pt x="0" y="10"/>
                  </a:lnTo>
                  <a:lnTo>
                    <a:pt x="0" y="0"/>
                  </a:lnTo>
                  <a:lnTo>
                    <a:pt x="9" y="3"/>
                  </a:lnTo>
                  <a:close/>
                </a:path>
              </a:pathLst>
            </a:custGeom>
            <a:solidFill>
              <a:srgbClr val="E1E1E1"/>
            </a:solidFill>
            <a:ln w="3175">
              <a:solidFill>
                <a:srgbClr val="000000"/>
              </a:solidFill>
              <a:prstDash val="solid"/>
              <a:round/>
              <a:headEnd/>
              <a:tailEnd/>
            </a:ln>
          </p:spPr>
          <p:txBody>
            <a:bodyPr/>
            <a:lstStyle/>
            <a:p>
              <a:endParaRPr lang="en-US"/>
            </a:p>
          </p:txBody>
        </p:sp>
        <p:sp>
          <p:nvSpPr>
            <p:cNvPr id="27" name="Freeform 3848"/>
            <p:cNvSpPr>
              <a:spLocks/>
            </p:cNvSpPr>
            <p:nvPr/>
          </p:nvSpPr>
          <p:spPr bwMode="auto">
            <a:xfrm>
              <a:off x="4671" y="2746"/>
              <a:ext cx="14" cy="28"/>
            </a:xfrm>
            <a:custGeom>
              <a:avLst/>
              <a:gdLst>
                <a:gd name="T0" fmla="*/ 14 w 12"/>
                <a:gd name="T1" fmla="*/ 19 h 22"/>
                <a:gd name="T2" fmla="*/ 8 w 12"/>
                <a:gd name="T3" fmla="*/ 15 h 22"/>
                <a:gd name="T4" fmla="*/ 12 w 12"/>
                <a:gd name="T5" fmla="*/ 6 h 22"/>
                <a:gd name="T6" fmla="*/ 12 w 12"/>
                <a:gd name="T7" fmla="*/ 0 h 22"/>
                <a:gd name="T8" fmla="*/ 0 w 12"/>
                <a:gd name="T9" fmla="*/ 28 h 22"/>
                <a:gd name="T10" fmla="*/ 14 w 12"/>
                <a:gd name="T11" fmla="*/ 19 h 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2">
                  <a:moveTo>
                    <a:pt x="12" y="15"/>
                  </a:moveTo>
                  <a:lnTo>
                    <a:pt x="7" y="12"/>
                  </a:lnTo>
                  <a:lnTo>
                    <a:pt x="10" y="5"/>
                  </a:lnTo>
                  <a:lnTo>
                    <a:pt x="10" y="0"/>
                  </a:lnTo>
                  <a:lnTo>
                    <a:pt x="0" y="22"/>
                  </a:lnTo>
                  <a:lnTo>
                    <a:pt x="12" y="15"/>
                  </a:lnTo>
                  <a:close/>
                </a:path>
              </a:pathLst>
            </a:custGeom>
            <a:solidFill>
              <a:srgbClr val="E1E1E1"/>
            </a:solidFill>
            <a:ln w="3175">
              <a:solidFill>
                <a:srgbClr val="000000"/>
              </a:solidFill>
              <a:prstDash val="solid"/>
              <a:round/>
              <a:headEnd/>
              <a:tailEnd/>
            </a:ln>
          </p:spPr>
          <p:txBody>
            <a:bodyPr/>
            <a:lstStyle/>
            <a:p>
              <a:endParaRPr lang="en-US"/>
            </a:p>
          </p:txBody>
        </p:sp>
        <p:sp>
          <p:nvSpPr>
            <p:cNvPr id="28" name="Freeform 3849"/>
            <p:cNvSpPr>
              <a:spLocks/>
            </p:cNvSpPr>
            <p:nvPr/>
          </p:nvSpPr>
          <p:spPr bwMode="auto">
            <a:xfrm>
              <a:off x="4879" y="2770"/>
              <a:ext cx="6" cy="19"/>
            </a:xfrm>
            <a:custGeom>
              <a:avLst/>
              <a:gdLst>
                <a:gd name="T0" fmla="*/ 6 w 7"/>
                <a:gd name="T1" fmla="*/ 13 h 15"/>
                <a:gd name="T2" fmla="*/ 4 w 7"/>
                <a:gd name="T3" fmla="*/ 0 h 15"/>
                <a:gd name="T4" fmla="*/ 0 w 7"/>
                <a:gd name="T5" fmla="*/ 4 h 15"/>
                <a:gd name="T6" fmla="*/ 0 w 7"/>
                <a:gd name="T7" fmla="*/ 19 h 15"/>
                <a:gd name="T8" fmla="*/ 6 w 7"/>
                <a:gd name="T9" fmla="*/ 13 h 1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15">
                  <a:moveTo>
                    <a:pt x="7" y="10"/>
                  </a:moveTo>
                  <a:lnTo>
                    <a:pt x="5" y="0"/>
                  </a:lnTo>
                  <a:lnTo>
                    <a:pt x="0" y="3"/>
                  </a:lnTo>
                  <a:lnTo>
                    <a:pt x="0" y="15"/>
                  </a:lnTo>
                  <a:lnTo>
                    <a:pt x="7" y="10"/>
                  </a:lnTo>
                  <a:close/>
                </a:path>
              </a:pathLst>
            </a:custGeom>
            <a:solidFill>
              <a:srgbClr val="E1E1E1"/>
            </a:solidFill>
            <a:ln w="3175">
              <a:solidFill>
                <a:srgbClr val="000000"/>
              </a:solidFill>
              <a:prstDash val="solid"/>
              <a:round/>
              <a:headEnd/>
              <a:tailEnd/>
            </a:ln>
          </p:spPr>
          <p:txBody>
            <a:bodyPr/>
            <a:lstStyle/>
            <a:p>
              <a:endParaRPr lang="en-US"/>
            </a:p>
          </p:txBody>
        </p:sp>
        <p:sp>
          <p:nvSpPr>
            <p:cNvPr id="29" name="Freeform 3850"/>
            <p:cNvSpPr>
              <a:spLocks/>
            </p:cNvSpPr>
            <p:nvPr/>
          </p:nvSpPr>
          <p:spPr bwMode="auto">
            <a:xfrm>
              <a:off x="4254" y="2669"/>
              <a:ext cx="11" cy="17"/>
            </a:xfrm>
            <a:custGeom>
              <a:avLst/>
              <a:gdLst>
                <a:gd name="T0" fmla="*/ 11 w 9"/>
                <a:gd name="T1" fmla="*/ 17 h 14"/>
                <a:gd name="T2" fmla="*/ 2 w 9"/>
                <a:gd name="T3" fmla="*/ 17 h 14"/>
                <a:gd name="T4" fmla="*/ 0 w 9"/>
                <a:gd name="T5" fmla="*/ 0 h 14"/>
                <a:gd name="T6" fmla="*/ 11 w 9"/>
                <a:gd name="T7" fmla="*/ 1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14"/>
                  </a:moveTo>
                  <a:lnTo>
                    <a:pt x="2" y="14"/>
                  </a:lnTo>
                  <a:lnTo>
                    <a:pt x="0" y="0"/>
                  </a:lnTo>
                  <a:lnTo>
                    <a:pt x="9" y="14"/>
                  </a:lnTo>
                  <a:close/>
                </a:path>
              </a:pathLst>
            </a:custGeom>
            <a:solidFill>
              <a:srgbClr val="E1E1E1"/>
            </a:solidFill>
            <a:ln w="3175">
              <a:solidFill>
                <a:srgbClr val="000000"/>
              </a:solidFill>
              <a:prstDash val="solid"/>
              <a:round/>
              <a:headEnd/>
              <a:tailEnd/>
            </a:ln>
          </p:spPr>
          <p:txBody>
            <a:bodyPr/>
            <a:lstStyle/>
            <a:p>
              <a:endParaRPr lang="en-US"/>
            </a:p>
          </p:txBody>
        </p:sp>
        <p:sp>
          <p:nvSpPr>
            <p:cNvPr id="30" name="Freeform 3851"/>
            <p:cNvSpPr>
              <a:spLocks/>
            </p:cNvSpPr>
            <p:nvPr/>
          </p:nvSpPr>
          <p:spPr bwMode="auto">
            <a:xfrm>
              <a:off x="4670" y="2750"/>
              <a:ext cx="7" cy="18"/>
            </a:xfrm>
            <a:custGeom>
              <a:avLst/>
              <a:gdLst>
                <a:gd name="T0" fmla="*/ 7 w 7"/>
                <a:gd name="T1" fmla="*/ 9 h 14"/>
                <a:gd name="T2" fmla="*/ 7 w 7"/>
                <a:gd name="T3" fmla="*/ 0 h 14"/>
                <a:gd name="T4" fmla="*/ 2 w 7"/>
                <a:gd name="T5" fmla="*/ 3 h 14"/>
                <a:gd name="T6" fmla="*/ 0 w 7"/>
                <a:gd name="T7" fmla="*/ 18 h 14"/>
                <a:gd name="T8" fmla="*/ 7 w 7"/>
                <a:gd name="T9" fmla="*/ 9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14">
                  <a:moveTo>
                    <a:pt x="7" y="7"/>
                  </a:moveTo>
                  <a:lnTo>
                    <a:pt x="7" y="0"/>
                  </a:lnTo>
                  <a:lnTo>
                    <a:pt x="2" y="2"/>
                  </a:lnTo>
                  <a:lnTo>
                    <a:pt x="0" y="14"/>
                  </a:lnTo>
                  <a:lnTo>
                    <a:pt x="7" y="7"/>
                  </a:lnTo>
                  <a:close/>
                </a:path>
              </a:pathLst>
            </a:custGeom>
            <a:solidFill>
              <a:srgbClr val="E1E1E1"/>
            </a:solidFill>
            <a:ln w="3175">
              <a:solidFill>
                <a:srgbClr val="000000"/>
              </a:solidFill>
              <a:prstDash val="solid"/>
              <a:round/>
              <a:headEnd/>
              <a:tailEnd/>
            </a:ln>
          </p:spPr>
          <p:txBody>
            <a:bodyPr/>
            <a:lstStyle/>
            <a:p>
              <a:endParaRPr lang="en-US"/>
            </a:p>
          </p:txBody>
        </p:sp>
        <p:sp>
          <p:nvSpPr>
            <p:cNvPr id="31" name="Freeform 3852"/>
            <p:cNvSpPr>
              <a:spLocks/>
            </p:cNvSpPr>
            <p:nvPr/>
          </p:nvSpPr>
          <p:spPr bwMode="auto">
            <a:xfrm>
              <a:off x="4706" y="2686"/>
              <a:ext cx="17" cy="2"/>
            </a:xfrm>
            <a:custGeom>
              <a:avLst/>
              <a:gdLst>
                <a:gd name="T0" fmla="*/ 17 w 14"/>
                <a:gd name="T1" fmla="*/ 2 h 2"/>
                <a:gd name="T2" fmla="*/ 9 w 14"/>
                <a:gd name="T3" fmla="*/ 0 h 2"/>
                <a:gd name="T4" fmla="*/ 0 w 14"/>
                <a:gd name="T5" fmla="*/ 2 h 2"/>
                <a:gd name="T6" fmla="*/ 17 w 14"/>
                <a:gd name="T7" fmla="*/ 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 h="2">
                  <a:moveTo>
                    <a:pt x="14" y="2"/>
                  </a:moveTo>
                  <a:lnTo>
                    <a:pt x="7" y="0"/>
                  </a:lnTo>
                  <a:lnTo>
                    <a:pt x="0" y="2"/>
                  </a:lnTo>
                  <a:lnTo>
                    <a:pt x="14" y="2"/>
                  </a:lnTo>
                  <a:close/>
                </a:path>
              </a:pathLst>
            </a:custGeom>
            <a:solidFill>
              <a:srgbClr val="E1E1E1"/>
            </a:solidFill>
            <a:ln w="3175">
              <a:solidFill>
                <a:srgbClr val="000000"/>
              </a:solidFill>
              <a:prstDash val="solid"/>
              <a:round/>
              <a:headEnd/>
              <a:tailEnd/>
            </a:ln>
          </p:spPr>
          <p:txBody>
            <a:bodyPr/>
            <a:lstStyle/>
            <a:p>
              <a:endParaRPr lang="en-US"/>
            </a:p>
          </p:txBody>
        </p:sp>
        <p:sp>
          <p:nvSpPr>
            <p:cNvPr id="32" name="Freeform 3853"/>
            <p:cNvSpPr>
              <a:spLocks/>
            </p:cNvSpPr>
            <p:nvPr/>
          </p:nvSpPr>
          <p:spPr bwMode="auto">
            <a:xfrm>
              <a:off x="4874" y="2789"/>
              <a:ext cx="7" cy="10"/>
            </a:xfrm>
            <a:custGeom>
              <a:avLst/>
              <a:gdLst>
                <a:gd name="T0" fmla="*/ 7 w 5"/>
                <a:gd name="T1" fmla="*/ 4 h 9"/>
                <a:gd name="T2" fmla="*/ 0 w 5"/>
                <a:gd name="T3" fmla="*/ 10 h 9"/>
                <a:gd name="T4" fmla="*/ 0 w 5"/>
                <a:gd name="T5" fmla="*/ 0 h 9"/>
                <a:gd name="T6" fmla="*/ 7 w 5"/>
                <a:gd name="T7" fmla="*/ 4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9">
                  <a:moveTo>
                    <a:pt x="5" y="4"/>
                  </a:moveTo>
                  <a:lnTo>
                    <a:pt x="0" y="9"/>
                  </a:lnTo>
                  <a:lnTo>
                    <a:pt x="0" y="0"/>
                  </a:lnTo>
                  <a:lnTo>
                    <a:pt x="5" y="4"/>
                  </a:lnTo>
                  <a:close/>
                </a:path>
              </a:pathLst>
            </a:custGeom>
            <a:solidFill>
              <a:srgbClr val="E1E1E1"/>
            </a:solidFill>
            <a:ln w="3175">
              <a:solidFill>
                <a:srgbClr val="000000"/>
              </a:solidFill>
              <a:prstDash val="solid"/>
              <a:round/>
              <a:headEnd/>
              <a:tailEnd/>
            </a:ln>
          </p:spPr>
          <p:txBody>
            <a:bodyPr/>
            <a:lstStyle/>
            <a:p>
              <a:endParaRPr lang="en-US"/>
            </a:p>
          </p:txBody>
        </p:sp>
        <p:sp>
          <p:nvSpPr>
            <p:cNvPr id="33" name="Freeform 3854"/>
            <p:cNvSpPr>
              <a:spLocks/>
            </p:cNvSpPr>
            <p:nvPr/>
          </p:nvSpPr>
          <p:spPr bwMode="auto">
            <a:xfrm>
              <a:off x="4497" y="2802"/>
              <a:ext cx="25" cy="4"/>
            </a:xfrm>
            <a:custGeom>
              <a:avLst/>
              <a:gdLst>
                <a:gd name="T0" fmla="*/ 25 w 22"/>
                <a:gd name="T1" fmla="*/ 0 h 3"/>
                <a:gd name="T2" fmla="*/ 8 w 22"/>
                <a:gd name="T3" fmla="*/ 4 h 3"/>
                <a:gd name="T4" fmla="*/ 0 w 22"/>
                <a:gd name="T5" fmla="*/ 0 h 3"/>
                <a:gd name="T6" fmla="*/ 25 w 22"/>
                <a:gd name="T7" fmla="*/ 0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2" h="3">
                  <a:moveTo>
                    <a:pt x="22" y="0"/>
                  </a:moveTo>
                  <a:lnTo>
                    <a:pt x="7" y="3"/>
                  </a:lnTo>
                  <a:lnTo>
                    <a:pt x="0" y="0"/>
                  </a:lnTo>
                  <a:lnTo>
                    <a:pt x="22" y="0"/>
                  </a:lnTo>
                  <a:close/>
                </a:path>
              </a:pathLst>
            </a:custGeom>
            <a:solidFill>
              <a:srgbClr val="E1E1E1"/>
            </a:solidFill>
            <a:ln w="3175">
              <a:solidFill>
                <a:srgbClr val="000000"/>
              </a:solidFill>
              <a:prstDash val="solid"/>
              <a:round/>
              <a:headEnd/>
              <a:tailEnd/>
            </a:ln>
          </p:spPr>
          <p:txBody>
            <a:bodyPr/>
            <a:lstStyle/>
            <a:p>
              <a:endParaRPr lang="en-US"/>
            </a:p>
          </p:txBody>
        </p:sp>
        <p:sp>
          <p:nvSpPr>
            <p:cNvPr id="34" name="Freeform 3855"/>
            <p:cNvSpPr>
              <a:spLocks/>
            </p:cNvSpPr>
            <p:nvPr/>
          </p:nvSpPr>
          <p:spPr bwMode="auto">
            <a:xfrm>
              <a:off x="4523" y="2540"/>
              <a:ext cx="17" cy="17"/>
            </a:xfrm>
            <a:custGeom>
              <a:avLst/>
              <a:gdLst>
                <a:gd name="T0" fmla="*/ 9 w 14"/>
                <a:gd name="T1" fmla="*/ 17 h 14"/>
                <a:gd name="T2" fmla="*/ 0 w 14"/>
                <a:gd name="T3" fmla="*/ 9 h 14"/>
                <a:gd name="T4" fmla="*/ 17 w 14"/>
                <a:gd name="T5" fmla="*/ 0 h 14"/>
                <a:gd name="T6" fmla="*/ 17 w 14"/>
                <a:gd name="T7" fmla="*/ 0 h 14"/>
                <a:gd name="T8" fmla="*/ 15 w 14"/>
                <a:gd name="T9" fmla="*/ 9 h 14"/>
                <a:gd name="T10" fmla="*/ 9 w 14"/>
                <a:gd name="T11" fmla="*/ 17 h 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 h="14">
                  <a:moveTo>
                    <a:pt x="7" y="14"/>
                  </a:moveTo>
                  <a:lnTo>
                    <a:pt x="0" y="7"/>
                  </a:lnTo>
                  <a:lnTo>
                    <a:pt x="14" y="0"/>
                  </a:lnTo>
                  <a:lnTo>
                    <a:pt x="12" y="7"/>
                  </a:lnTo>
                  <a:lnTo>
                    <a:pt x="7" y="14"/>
                  </a:lnTo>
                  <a:close/>
                </a:path>
              </a:pathLst>
            </a:custGeom>
            <a:solidFill>
              <a:srgbClr val="0033CC"/>
            </a:solidFill>
            <a:ln w="3175">
              <a:solidFill>
                <a:srgbClr val="000000"/>
              </a:solidFill>
              <a:prstDash val="solid"/>
              <a:round/>
              <a:headEnd/>
              <a:tailEnd/>
            </a:ln>
          </p:spPr>
          <p:txBody>
            <a:bodyPr/>
            <a:lstStyle/>
            <a:p>
              <a:endParaRPr lang="en-US"/>
            </a:p>
          </p:txBody>
        </p:sp>
        <p:sp>
          <p:nvSpPr>
            <p:cNvPr id="35" name="Freeform 3856"/>
            <p:cNvSpPr>
              <a:spLocks/>
            </p:cNvSpPr>
            <p:nvPr/>
          </p:nvSpPr>
          <p:spPr bwMode="auto">
            <a:xfrm>
              <a:off x="5296" y="2495"/>
              <a:ext cx="2" cy="4"/>
            </a:xfrm>
            <a:custGeom>
              <a:avLst/>
              <a:gdLst>
                <a:gd name="T0" fmla="*/ 0 w 2"/>
                <a:gd name="T1" fmla="*/ 0 h 3"/>
                <a:gd name="T2" fmla="*/ 0 w 2"/>
                <a:gd name="T3" fmla="*/ 0 h 3"/>
                <a:gd name="T4" fmla="*/ 0 w 2"/>
                <a:gd name="T5" fmla="*/ 4 h 3"/>
                <a:gd name="T6" fmla="*/ 2 w 2"/>
                <a:gd name="T7" fmla="*/ 4 h 3"/>
                <a:gd name="T8" fmla="*/ 2 w 2"/>
                <a:gd name="T9" fmla="*/ 4 h 3"/>
                <a:gd name="T10" fmla="*/ 2 w 2"/>
                <a:gd name="T11" fmla="*/ 0 h 3"/>
                <a:gd name="T12" fmla="*/ 2 w 2"/>
                <a:gd name="T13" fmla="*/ 0 h 3"/>
                <a:gd name="T14" fmla="*/ 2 w 2"/>
                <a:gd name="T15" fmla="*/ 0 h 3"/>
                <a:gd name="T16" fmla="*/ 0 w 2"/>
                <a:gd name="T17" fmla="*/ 0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3">
                  <a:moveTo>
                    <a:pt x="0" y="0"/>
                  </a:moveTo>
                  <a:lnTo>
                    <a:pt x="0" y="0"/>
                  </a:lnTo>
                  <a:lnTo>
                    <a:pt x="0" y="3"/>
                  </a:lnTo>
                  <a:lnTo>
                    <a:pt x="2" y="3"/>
                  </a:lnTo>
                  <a:lnTo>
                    <a:pt x="2" y="0"/>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36" name="Freeform 3857"/>
            <p:cNvSpPr>
              <a:spLocks/>
            </p:cNvSpPr>
            <p:nvPr/>
          </p:nvSpPr>
          <p:spPr bwMode="auto">
            <a:xfrm>
              <a:off x="5385" y="2527"/>
              <a:ext cx="1" cy="4"/>
            </a:xfrm>
            <a:custGeom>
              <a:avLst/>
              <a:gdLst>
                <a:gd name="T0" fmla="*/ 1 w 2"/>
                <a:gd name="T1" fmla="*/ 4 h 3"/>
                <a:gd name="T2" fmla="*/ 0 w 2"/>
                <a:gd name="T3" fmla="*/ 4 h 3"/>
                <a:gd name="T4" fmla="*/ 0 w 2"/>
                <a:gd name="T5" fmla="*/ 0 h 3"/>
                <a:gd name="T6" fmla="*/ 1 w 2"/>
                <a:gd name="T7" fmla="*/ 4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3">
                  <a:moveTo>
                    <a:pt x="2" y="3"/>
                  </a:moveTo>
                  <a:lnTo>
                    <a:pt x="0" y="3"/>
                  </a:lnTo>
                  <a:lnTo>
                    <a:pt x="0" y="0"/>
                  </a:lnTo>
                  <a:lnTo>
                    <a:pt x="2" y="3"/>
                  </a:lnTo>
                  <a:close/>
                </a:path>
              </a:pathLst>
            </a:custGeom>
            <a:solidFill>
              <a:srgbClr val="E1E1E1"/>
            </a:solidFill>
            <a:ln w="3175">
              <a:solidFill>
                <a:srgbClr val="000000"/>
              </a:solidFill>
              <a:prstDash val="solid"/>
              <a:round/>
              <a:headEnd/>
              <a:tailEnd/>
            </a:ln>
          </p:spPr>
          <p:txBody>
            <a:bodyPr/>
            <a:lstStyle/>
            <a:p>
              <a:endParaRPr lang="en-US"/>
            </a:p>
          </p:txBody>
        </p:sp>
        <p:sp>
          <p:nvSpPr>
            <p:cNvPr id="37" name="Freeform 3858"/>
            <p:cNvSpPr>
              <a:spLocks/>
            </p:cNvSpPr>
            <p:nvPr/>
          </p:nvSpPr>
          <p:spPr bwMode="auto">
            <a:xfrm>
              <a:off x="4939" y="2437"/>
              <a:ext cx="3" cy="2"/>
            </a:xfrm>
            <a:custGeom>
              <a:avLst/>
              <a:gdLst>
                <a:gd name="T0" fmla="*/ 3 w 3"/>
                <a:gd name="T1" fmla="*/ 0 h 2"/>
                <a:gd name="T2" fmla="*/ 0 w 3"/>
                <a:gd name="T3" fmla="*/ 2 h 2"/>
                <a:gd name="T4" fmla="*/ 0 w 3"/>
                <a:gd name="T5" fmla="*/ 0 h 2"/>
                <a:gd name="T6" fmla="*/ 3 w 3"/>
                <a:gd name="T7" fmla="*/ 0 h 2"/>
                <a:gd name="T8" fmla="*/ 3 w 3"/>
                <a:gd name="T9" fmla="*/ 0 h 2"/>
                <a:gd name="T10" fmla="*/ 3 w 3"/>
                <a:gd name="T11" fmla="*/ 0 h 2"/>
                <a:gd name="T12" fmla="*/ 3 w 3"/>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3" y="0"/>
                  </a:moveTo>
                  <a:lnTo>
                    <a:pt x="0" y="2"/>
                  </a:lnTo>
                  <a:lnTo>
                    <a:pt x="0" y="0"/>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38" name="Freeform 3859"/>
            <p:cNvSpPr>
              <a:spLocks/>
            </p:cNvSpPr>
            <p:nvPr/>
          </p:nvSpPr>
          <p:spPr bwMode="auto">
            <a:xfrm>
              <a:off x="5180" y="2484"/>
              <a:ext cx="2" cy="2"/>
            </a:xfrm>
            <a:custGeom>
              <a:avLst/>
              <a:gdLst>
                <a:gd name="T0" fmla="*/ 0 w 2"/>
                <a:gd name="T1" fmla="*/ 0 h 2"/>
                <a:gd name="T2" fmla="*/ 0 w 2"/>
                <a:gd name="T3" fmla="*/ 2 h 2"/>
                <a:gd name="T4" fmla="*/ 0 w 2"/>
                <a:gd name="T5" fmla="*/ 0 h 2"/>
                <a:gd name="T6" fmla="*/ 0 60000 65536"/>
                <a:gd name="T7" fmla="*/ 0 60000 65536"/>
                <a:gd name="T8" fmla="*/ 0 60000 65536"/>
              </a:gdLst>
              <a:ahLst/>
              <a:cxnLst>
                <a:cxn ang="T6">
                  <a:pos x="T0" y="T1"/>
                </a:cxn>
                <a:cxn ang="T7">
                  <a:pos x="T2" y="T3"/>
                </a:cxn>
                <a:cxn ang="T8">
                  <a:pos x="T4" y="T5"/>
                </a:cxn>
              </a:cxnLst>
              <a:rect l="0" t="0" r="r" b="b"/>
              <a:pathLst>
                <a:path w="2" h="2">
                  <a:moveTo>
                    <a:pt x="0" y="0"/>
                  </a:moveTo>
                  <a:lnTo>
                    <a:pt x="0" y="2"/>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39" name="Freeform 3861"/>
            <p:cNvSpPr>
              <a:spLocks/>
            </p:cNvSpPr>
            <p:nvPr/>
          </p:nvSpPr>
          <p:spPr bwMode="auto">
            <a:xfrm>
              <a:off x="4275" y="2504"/>
              <a:ext cx="77" cy="112"/>
            </a:xfrm>
            <a:custGeom>
              <a:avLst/>
              <a:gdLst>
                <a:gd name="T0" fmla="*/ 67 w 68"/>
                <a:gd name="T1" fmla="*/ 112 h 90"/>
                <a:gd name="T2" fmla="*/ 45 w 68"/>
                <a:gd name="T3" fmla="*/ 97 h 90"/>
                <a:gd name="T4" fmla="*/ 24 w 68"/>
                <a:gd name="T5" fmla="*/ 80 h 90"/>
                <a:gd name="T6" fmla="*/ 12 w 68"/>
                <a:gd name="T7" fmla="*/ 54 h 90"/>
                <a:gd name="T8" fmla="*/ 8 w 68"/>
                <a:gd name="T9" fmla="*/ 30 h 90"/>
                <a:gd name="T10" fmla="*/ 0 w 68"/>
                <a:gd name="T11" fmla="*/ 4 h 90"/>
                <a:gd name="T12" fmla="*/ 2 w 68"/>
                <a:gd name="T13" fmla="*/ 0 h 90"/>
                <a:gd name="T14" fmla="*/ 16 w 68"/>
                <a:gd name="T15" fmla="*/ 6 h 90"/>
                <a:gd name="T16" fmla="*/ 16 w 68"/>
                <a:gd name="T17" fmla="*/ 15 h 90"/>
                <a:gd name="T18" fmla="*/ 29 w 68"/>
                <a:gd name="T19" fmla="*/ 15 h 90"/>
                <a:gd name="T20" fmla="*/ 34 w 68"/>
                <a:gd name="T21" fmla="*/ 6 h 90"/>
                <a:gd name="T22" fmla="*/ 48 w 68"/>
                <a:gd name="T23" fmla="*/ 21 h 90"/>
                <a:gd name="T24" fmla="*/ 59 w 68"/>
                <a:gd name="T25" fmla="*/ 32 h 90"/>
                <a:gd name="T26" fmla="*/ 61 w 68"/>
                <a:gd name="T27" fmla="*/ 54 h 90"/>
                <a:gd name="T28" fmla="*/ 61 w 68"/>
                <a:gd name="T29" fmla="*/ 73 h 90"/>
                <a:gd name="T30" fmla="*/ 71 w 68"/>
                <a:gd name="T31" fmla="*/ 95 h 90"/>
                <a:gd name="T32" fmla="*/ 77 w 68"/>
                <a:gd name="T33" fmla="*/ 112 h 90"/>
                <a:gd name="T34" fmla="*/ 71 w 68"/>
                <a:gd name="T35" fmla="*/ 110 h 90"/>
                <a:gd name="T36" fmla="*/ 67 w 68"/>
                <a:gd name="T37" fmla="*/ 112 h 9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8" h="90">
                  <a:moveTo>
                    <a:pt x="59" y="90"/>
                  </a:moveTo>
                  <a:lnTo>
                    <a:pt x="40" y="78"/>
                  </a:lnTo>
                  <a:lnTo>
                    <a:pt x="21" y="64"/>
                  </a:lnTo>
                  <a:lnTo>
                    <a:pt x="11" y="43"/>
                  </a:lnTo>
                  <a:lnTo>
                    <a:pt x="7" y="24"/>
                  </a:lnTo>
                  <a:lnTo>
                    <a:pt x="0" y="3"/>
                  </a:lnTo>
                  <a:lnTo>
                    <a:pt x="2" y="0"/>
                  </a:lnTo>
                  <a:lnTo>
                    <a:pt x="14" y="5"/>
                  </a:lnTo>
                  <a:lnTo>
                    <a:pt x="14" y="12"/>
                  </a:lnTo>
                  <a:lnTo>
                    <a:pt x="26" y="12"/>
                  </a:lnTo>
                  <a:lnTo>
                    <a:pt x="30" y="5"/>
                  </a:lnTo>
                  <a:lnTo>
                    <a:pt x="42" y="17"/>
                  </a:lnTo>
                  <a:lnTo>
                    <a:pt x="52" y="26"/>
                  </a:lnTo>
                  <a:lnTo>
                    <a:pt x="54" y="43"/>
                  </a:lnTo>
                  <a:lnTo>
                    <a:pt x="54" y="59"/>
                  </a:lnTo>
                  <a:lnTo>
                    <a:pt x="63" y="76"/>
                  </a:lnTo>
                  <a:lnTo>
                    <a:pt x="68" y="90"/>
                  </a:lnTo>
                  <a:lnTo>
                    <a:pt x="63" y="88"/>
                  </a:lnTo>
                  <a:lnTo>
                    <a:pt x="59" y="90"/>
                  </a:lnTo>
                  <a:close/>
                </a:path>
              </a:pathLst>
            </a:custGeom>
            <a:solidFill>
              <a:srgbClr val="E1E1E1"/>
            </a:solidFill>
            <a:ln w="3175">
              <a:solidFill>
                <a:srgbClr val="000000"/>
              </a:solidFill>
              <a:prstDash val="solid"/>
              <a:round/>
              <a:headEnd/>
              <a:tailEnd/>
            </a:ln>
          </p:spPr>
          <p:txBody>
            <a:bodyPr/>
            <a:lstStyle/>
            <a:p>
              <a:endParaRPr lang="en-US"/>
            </a:p>
          </p:txBody>
        </p:sp>
        <p:sp>
          <p:nvSpPr>
            <p:cNvPr id="40" name="Freeform 3862"/>
            <p:cNvSpPr>
              <a:spLocks/>
            </p:cNvSpPr>
            <p:nvPr/>
          </p:nvSpPr>
          <p:spPr bwMode="auto">
            <a:xfrm>
              <a:off x="5480" y="2484"/>
              <a:ext cx="3" cy="2"/>
            </a:xfrm>
            <a:custGeom>
              <a:avLst/>
              <a:gdLst>
                <a:gd name="T0" fmla="*/ 3 w 3"/>
                <a:gd name="T1" fmla="*/ 2 h 2"/>
                <a:gd name="T2" fmla="*/ 0 w 3"/>
                <a:gd name="T3" fmla="*/ 2 h 2"/>
                <a:gd name="T4" fmla="*/ 0 w 3"/>
                <a:gd name="T5" fmla="*/ 0 h 2"/>
                <a:gd name="T6" fmla="*/ 3 w 3"/>
                <a:gd name="T7" fmla="*/ 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2">
                  <a:moveTo>
                    <a:pt x="3" y="2"/>
                  </a:moveTo>
                  <a:lnTo>
                    <a:pt x="0" y="2"/>
                  </a:lnTo>
                  <a:lnTo>
                    <a:pt x="0" y="0"/>
                  </a:lnTo>
                  <a:lnTo>
                    <a:pt x="3" y="2"/>
                  </a:lnTo>
                  <a:close/>
                </a:path>
              </a:pathLst>
            </a:custGeom>
            <a:solidFill>
              <a:srgbClr val="E1E1E1"/>
            </a:solidFill>
            <a:ln w="3175">
              <a:solidFill>
                <a:srgbClr val="000000"/>
              </a:solidFill>
              <a:prstDash val="solid"/>
              <a:round/>
              <a:headEnd/>
              <a:tailEnd/>
            </a:ln>
          </p:spPr>
          <p:txBody>
            <a:bodyPr/>
            <a:lstStyle/>
            <a:p>
              <a:endParaRPr lang="en-US"/>
            </a:p>
          </p:txBody>
        </p:sp>
        <p:sp>
          <p:nvSpPr>
            <p:cNvPr id="41" name="Freeform 3863"/>
            <p:cNvSpPr>
              <a:spLocks/>
            </p:cNvSpPr>
            <p:nvPr/>
          </p:nvSpPr>
          <p:spPr bwMode="auto">
            <a:xfrm>
              <a:off x="5536" y="2489"/>
              <a:ext cx="3" cy="1"/>
            </a:xfrm>
            <a:custGeom>
              <a:avLst/>
              <a:gdLst>
                <a:gd name="T0" fmla="*/ 0 w 2"/>
                <a:gd name="T1" fmla="*/ 0 h 1"/>
                <a:gd name="T2" fmla="*/ 3 w 2"/>
                <a:gd name="T3" fmla="*/ 0 h 1"/>
                <a:gd name="T4" fmla="*/ 0 w 2"/>
                <a:gd name="T5" fmla="*/ 0 h 1"/>
                <a:gd name="T6" fmla="*/ 0 60000 65536"/>
                <a:gd name="T7" fmla="*/ 0 60000 65536"/>
                <a:gd name="T8" fmla="*/ 0 60000 65536"/>
              </a:gdLst>
              <a:ahLst/>
              <a:cxnLst>
                <a:cxn ang="T6">
                  <a:pos x="T0" y="T1"/>
                </a:cxn>
                <a:cxn ang="T7">
                  <a:pos x="T2" y="T3"/>
                </a:cxn>
                <a:cxn ang="T8">
                  <a:pos x="T4" y="T5"/>
                </a:cxn>
              </a:cxnLst>
              <a:rect l="0" t="0" r="r" b="b"/>
              <a:pathLst>
                <a:path w="2" h="1">
                  <a:moveTo>
                    <a:pt x="0" y="0"/>
                  </a:moveTo>
                  <a:lnTo>
                    <a:pt x="2" y="0"/>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42" name="Freeform 3864"/>
            <p:cNvSpPr>
              <a:spLocks/>
            </p:cNvSpPr>
            <p:nvPr/>
          </p:nvSpPr>
          <p:spPr bwMode="auto">
            <a:xfrm>
              <a:off x="5483" y="2480"/>
              <a:ext cx="2" cy="1"/>
            </a:xfrm>
            <a:custGeom>
              <a:avLst/>
              <a:gdLst>
                <a:gd name="T0" fmla="*/ 2 w 2"/>
                <a:gd name="T1" fmla="*/ 0 h 1"/>
                <a:gd name="T2" fmla="*/ 0 w 2"/>
                <a:gd name="T3" fmla="*/ 0 h 1"/>
                <a:gd name="T4" fmla="*/ 2 w 2"/>
                <a:gd name="T5" fmla="*/ 0 h 1"/>
                <a:gd name="T6" fmla="*/ 0 60000 65536"/>
                <a:gd name="T7" fmla="*/ 0 60000 65536"/>
                <a:gd name="T8" fmla="*/ 0 60000 65536"/>
              </a:gdLst>
              <a:ahLst/>
              <a:cxnLst>
                <a:cxn ang="T6">
                  <a:pos x="T0" y="T1"/>
                </a:cxn>
                <a:cxn ang="T7">
                  <a:pos x="T2" y="T3"/>
                </a:cxn>
                <a:cxn ang="T8">
                  <a:pos x="T4" y="T5"/>
                </a:cxn>
              </a:cxnLst>
              <a:rect l="0" t="0" r="r" b="b"/>
              <a:pathLst>
                <a:path w="2" h="1">
                  <a:moveTo>
                    <a:pt x="2" y="0"/>
                  </a:moveTo>
                  <a:lnTo>
                    <a:pt x="0" y="0"/>
                  </a:lnTo>
                  <a:lnTo>
                    <a:pt x="2" y="0"/>
                  </a:lnTo>
                  <a:close/>
                </a:path>
              </a:pathLst>
            </a:custGeom>
            <a:solidFill>
              <a:srgbClr val="E1E1E1"/>
            </a:solidFill>
            <a:ln w="3175">
              <a:solidFill>
                <a:srgbClr val="000000"/>
              </a:solidFill>
              <a:prstDash val="solid"/>
              <a:round/>
              <a:headEnd/>
              <a:tailEnd/>
            </a:ln>
          </p:spPr>
          <p:txBody>
            <a:bodyPr/>
            <a:lstStyle/>
            <a:p>
              <a:endParaRPr lang="en-US"/>
            </a:p>
          </p:txBody>
        </p:sp>
        <p:sp>
          <p:nvSpPr>
            <p:cNvPr id="43" name="Freeform 3865"/>
            <p:cNvSpPr>
              <a:spLocks/>
            </p:cNvSpPr>
            <p:nvPr/>
          </p:nvSpPr>
          <p:spPr bwMode="auto">
            <a:xfrm>
              <a:off x="5457" y="2660"/>
              <a:ext cx="2" cy="1"/>
            </a:xfrm>
            <a:custGeom>
              <a:avLst/>
              <a:gdLst>
                <a:gd name="T0" fmla="*/ 0 w 2"/>
                <a:gd name="T1" fmla="*/ 0 h 1"/>
                <a:gd name="T2" fmla="*/ 0 w 2"/>
                <a:gd name="T3" fmla="*/ 0 h 1"/>
                <a:gd name="T4" fmla="*/ 0 w 2"/>
                <a:gd name="T5" fmla="*/ 0 h 1"/>
                <a:gd name="T6" fmla="*/ 0 60000 65536"/>
                <a:gd name="T7" fmla="*/ 0 60000 65536"/>
                <a:gd name="T8" fmla="*/ 0 60000 65536"/>
              </a:gdLst>
              <a:ahLst/>
              <a:cxnLst>
                <a:cxn ang="T6">
                  <a:pos x="T0" y="T1"/>
                </a:cxn>
                <a:cxn ang="T7">
                  <a:pos x="T2" y="T3"/>
                </a:cxn>
                <a:cxn ang="T8">
                  <a:pos x="T4" y="T5"/>
                </a:cxn>
              </a:cxnLst>
              <a:rect l="0" t="0" r="r" b="b"/>
              <a:pathLst>
                <a:path w="2" h="1">
                  <a:moveTo>
                    <a:pt x="0" y="0"/>
                  </a:move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44" name="Freeform 3866"/>
            <p:cNvSpPr>
              <a:spLocks/>
            </p:cNvSpPr>
            <p:nvPr/>
          </p:nvSpPr>
          <p:spPr bwMode="auto">
            <a:xfrm>
              <a:off x="4879" y="2478"/>
              <a:ext cx="2" cy="6"/>
            </a:xfrm>
            <a:custGeom>
              <a:avLst/>
              <a:gdLst>
                <a:gd name="T0" fmla="*/ 0 w 2"/>
                <a:gd name="T1" fmla="*/ 6 h 5"/>
                <a:gd name="T2" fmla="*/ 0 w 2"/>
                <a:gd name="T3" fmla="*/ 2 h 5"/>
                <a:gd name="T4" fmla="*/ 0 w 2"/>
                <a:gd name="T5" fmla="*/ 2 h 5"/>
                <a:gd name="T6" fmla="*/ 2 w 2"/>
                <a:gd name="T7" fmla="*/ 2 h 5"/>
                <a:gd name="T8" fmla="*/ 2 w 2"/>
                <a:gd name="T9" fmla="*/ 0 h 5"/>
                <a:gd name="T10" fmla="*/ 2 w 2"/>
                <a:gd name="T11" fmla="*/ 2 h 5"/>
                <a:gd name="T12" fmla="*/ 2 w 2"/>
                <a:gd name="T13" fmla="*/ 2 h 5"/>
                <a:gd name="T14" fmla="*/ 2 w 2"/>
                <a:gd name="T15" fmla="*/ 6 h 5"/>
                <a:gd name="T16" fmla="*/ 2 w 2"/>
                <a:gd name="T17" fmla="*/ 6 h 5"/>
                <a:gd name="T18" fmla="*/ 0 w 2"/>
                <a:gd name="T19" fmla="*/ 6 h 5"/>
                <a:gd name="T20" fmla="*/ 0 w 2"/>
                <a:gd name="T21" fmla="*/ 6 h 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 h="5">
                  <a:moveTo>
                    <a:pt x="0" y="5"/>
                  </a:moveTo>
                  <a:lnTo>
                    <a:pt x="0" y="2"/>
                  </a:lnTo>
                  <a:lnTo>
                    <a:pt x="2" y="2"/>
                  </a:lnTo>
                  <a:lnTo>
                    <a:pt x="2" y="0"/>
                  </a:lnTo>
                  <a:lnTo>
                    <a:pt x="2" y="2"/>
                  </a:lnTo>
                  <a:lnTo>
                    <a:pt x="2" y="5"/>
                  </a:lnTo>
                  <a:lnTo>
                    <a:pt x="0" y="5"/>
                  </a:lnTo>
                  <a:close/>
                </a:path>
              </a:pathLst>
            </a:custGeom>
            <a:solidFill>
              <a:srgbClr val="E1E1E1"/>
            </a:solidFill>
            <a:ln w="3175">
              <a:solidFill>
                <a:srgbClr val="000000"/>
              </a:solidFill>
              <a:prstDash val="solid"/>
              <a:round/>
              <a:headEnd/>
              <a:tailEnd/>
            </a:ln>
          </p:spPr>
          <p:txBody>
            <a:bodyPr/>
            <a:lstStyle/>
            <a:p>
              <a:endParaRPr lang="en-US"/>
            </a:p>
          </p:txBody>
        </p:sp>
        <p:sp>
          <p:nvSpPr>
            <p:cNvPr id="45" name="Freeform 3867"/>
            <p:cNvSpPr>
              <a:spLocks/>
            </p:cNvSpPr>
            <p:nvPr/>
          </p:nvSpPr>
          <p:spPr bwMode="auto">
            <a:xfrm>
              <a:off x="4879" y="2486"/>
              <a:ext cx="1" cy="3"/>
            </a:xfrm>
            <a:custGeom>
              <a:avLst/>
              <a:gdLst>
                <a:gd name="T0" fmla="*/ 0 w 1"/>
                <a:gd name="T1" fmla="*/ 3 h 2"/>
                <a:gd name="T2" fmla="*/ 0 w 1"/>
                <a:gd name="T3" fmla="*/ 0 h 2"/>
                <a:gd name="T4" fmla="*/ 0 w 1"/>
                <a:gd name="T5" fmla="*/ 3 h 2"/>
                <a:gd name="T6" fmla="*/ 0 w 1"/>
                <a:gd name="T7" fmla="*/ 0 h 2"/>
                <a:gd name="T8" fmla="*/ 0 w 1"/>
                <a:gd name="T9" fmla="*/ 0 h 2"/>
                <a:gd name="T10" fmla="*/ 0 w 1"/>
                <a:gd name="T11" fmla="*/ 3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0" y="2"/>
                  </a:moveTo>
                  <a:lnTo>
                    <a:pt x="0" y="0"/>
                  </a:lnTo>
                  <a:lnTo>
                    <a:pt x="0" y="2"/>
                  </a:lnTo>
                  <a:lnTo>
                    <a:pt x="0" y="0"/>
                  </a:lnTo>
                  <a:lnTo>
                    <a:pt x="0" y="2"/>
                  </a:lnTo>
                  <a:close/>
                </a:path>
              </a:pathLst>
            </a:custGeom>
            <a:solidFill>
              <a:srgbClr val="E1E1E1"/>
            </a:solidFill>
            <a:ln w="3175">
              <a:solidFill>
                <a:srgbClr val="000000"/>
              </a:solidFill>
              <a:prstDash val="solid"/>
              <a:round/>
              <a:headEnd/>
              <a:tailEnd/>
            </a:ln>
          </p:spPr>
          <p:txBody>
            <a:bodyPr/>
            <a:lstStyle/>
            <a:p>
              <a:endParaRPr lang="en-US"/>
            </a:p>
          </p:txBody>
        </p:sp>
        <p:sp>
          <p:nvSpPr>
            <p:cNvPr id="46" name="Freeform 3868"/>
            <p:cNvSpPr>
              <a:spLocks/>
            </p:cNvSpPr>
            <p:nvPr/>
          </p:nvSpPr>
          <p:spPr bwMode="auto">
            <a:xfrm>
              <a:off x="4879" y="2484"/>
              <a:ext cx="1" cy="2"/>
            </a:xfrm>
            <a:custGeom>
              <a:avLst/>
              <a:gdLst>
                <a:gd name="T0" fmla="*/ 0 w 1"/>
                <a:gd name="T1" fmla="*/ 2 h 2"/>
                <a:gd name="T2" fmla="*/ 0 w 1"/>
                <a:gd name="T3" fmla="*/ 0 h 2"/>
                <a:gd name="T4" fmla="*/ 0 w 1"/>
                <a:gd name="T5" fmla="*/ 0 h 2"/>
                <a:gd name="T6" fmla="*/ 0 w 1"/>
                <a:gd name="T7" fmla="*/ 0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0" y="0"/>
                  </a:lnTo>
                  <a:lnTo>
                    <a:pt x="0" y="2"/>
                  </a:lnTo>
                  <a:close/>
                </a:path>
              </a:pathLst>
            </a:custGeom>
            <a:solidFill>
              <a:srgbClr val="E1E1E1"/>
            </a:solidFill>
            <a:ln w="3175">
              <a:solidFill>
                <a:srgbClr val="000000"/>
              </a:solidFill>
              <a:prstDash val="solid"/>
              <a:round/>
              <a:headEnd/>
              <a:tailEnd/>
            </a:ln>
          </p:spPr>
          <p:txBody>
            <a:bodyPr/>
            <a:lstStyle/>
            <a:p>
              <a:endParaRPr lang="en-US"/>
            </a:p>
          </p:txBody>
        </p:sp>
        <p:sp>
          <p:nvSpPr>
            <p:cNvPr id="47" name="Freeform 3869"/>
            <p:cNvSpPr>
              <a:spLocks/>
            </p:cNvSpPr>
            <p:nvPr/>
          </p:nvSpPr>
          <p:spPr bwMode="auto">
            <a:xfrm>
              <a:off x="4872" y="2495"/>
              <a:ext cx="2" cy="1"/>
            </a:xfrm>
            <a:custGeom>
              <a:avLst/>
              <a:gdLst>
                <a:gd name="T0" fmla="*/ 2 w 2"/>
                <a:gd name="T1" fmla="*/ 0 h 1"/>
                <a:gd name="T2" fmla="*/ 2 w 2"/>
                <a:gd name="T3" fmla="*/ 0 h 1"/>
                <a:gd name="T4" fmla="*/ 0 w 2"/>
                <a:gd name="T5" fmla="*/ 0 h 1"/>
                <a:gd name="T6" fmla="*/ 2 w 2"/>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1">
                  <a:moveTo>
                    <a:pt x="2" y="0"/>
                  </a:moveTo>
                  <a:lnTo>
                    <a:pt x="2" y="0"/>
                  </a:lnTo>
                  <a:lnTo>
                    <a:pt x="0" y="0"/>
                  </a:lnTo>
                  <a:lnTo>
                    <a:pt x="2" y="0"/>
                  </a:lnTo>
                  <a:close/>
                </a:path>
              </a:pathLst>
            </a:custGeom>
            <a:solidFill>
              <a:srgbClr val="E1E1E1"/>
            </a:solidFill>
            <a:ln w="3175">
              <a:solidFill>
                <a:srgbClr val="000000"/>
              </a:solidFill>
              <a:prstDash val="solid"/>
              <a:round/>
              <a:headEnd/>
              <a:tailEnd/>
            </a:ln>
          </p:spPr>
          <p:txBody>
            <a:bodyPr/>
            <a:lstStyle/>
            <a:p>
              <a:endParaRPr lang="en-US"/>
            </a:p>
          </p:txBody>
        </p:sp>
        <p:sp>
          <p:nvSpPr>
            <p:cNvPr id="48" name="Freeform 3870"/>
            <p:cNvSpPr>
              <a:spLocks/>
            </p:cNvSpPr>
            <p:nvPr/>
          </p:nvSpPr>
          <p:spPr bwMode="auto">
            <a:xfrm>
              <a:off x="4874" y="2493"/>
              <a:ext cx="1" cy="2"/>
            </a:xfrm>
            <a:custGeom>
              <a:avLst/>
              <a:gdLst>
                <a:gd name="T0" fmla="*/ 0 w 1"/>
                <a:gd name="T1" fmla="*/ 0 h 2"/>
                <a:gd name="T2" fmla="*/ 0 w 1"/>
                <a:gd name="T3" fmla="*/ 2 h 2"/>
                <a:gd name="T4" fmla="*/ 0 w 1"/>
                <a:gd name="T5" fmla="*/ 0 h 2"/>
                <a:gd name="T6" fmla="*/ 0 60000 65536"/>
                <a:gd name="T7" fmla="*/ 0 60000 65536"/>
                <a:gd name="T8" fmla="*/ 0 60000 65536"/>
              </a:gdLst>
              <a:ahLst/>
              <a:cxnLst>
                <a:cxn ang="T6">
                  <a:pos x="T0" y="T1"/>
                </a:cxn>
                <a:cxn ang="T7">
                  <a:pos x="T2" y="T3"/>
                </a:cxn>
                <a:cxn ang="T8">
                  <a:pos x="T4" y="T5"/>
                </a:cxn>
              </a:cxnLst>
              <a:rect l="0" t="0" r="r" b="b"/>
              <a:pathLst>
                <a:path w="1" h="2">
                  <a:moveTo>
                    <a:pt x="0" y="0"/>
                  </a:moveTo>
                  <a:lnTo>
                    <a:pt x="0" y="2"/>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49" name="Freeform 3871"/>
            <p:cNvSpPr>
              <a:spLocks/>
            </p:cNvSpPr>
            <p:nvPr/>
          </p:nvSpPr>
          <p:spPr bwMode="auto">
            <a:xfrm>
              <a:off x="4989" y="2703"/>
              <a:ext cx="172" cy="179"/>
            </a:xfrm>
            <a:custGeom>
              <a:avLst/>
              <a:gdLst>
                <a:gd name="T0" fmla="*/ 172 w 154"/>
                <a:gd name="T1" fmla="*/ 173 h 144"/>
                <a:gd name="T2" fmla="*/ 166 w 154"/>
                <a:gd name="T3" fmla="*/ 177 h 144"/>
                <a:gd name="T4" fmla="*/ 166 w 154"/>
                <a:gd name="T5" fmla="*/ 179 h 144"/>
                <a:gd name="T6" fmla="*/ 156 w 154"/>
                <a:gd name="T7" fmla="*/ 177 h 144"/>
                <a:gd name="T8" fmla="*/ 141 w 154"/>
                <a:gd name="T9" fmla="*/ 173 h 144"/>
                <a:gd name="T10" fmla="*/ 124 w 154"/>
                <a:gd name="T11" fmla="*/ 168 h 144"/>
                <a:gd name="T12" fmla="*/ 114 w 154"/>
                <a:gd name="T13" fmla="*/ 159 h 144"/>
                <a:gd name="T14" fmla="*/ 106 w 154"/>
                <a:gd name="T15" fmla="*/ 147 h 144"/>
                <a:gd name="T16" fmla="*/ 95 w 154"/>
                <a:gd name="T17" fmla="*/ 132 h 144"/>
                <a:gd name="T18" fmla="*/ 87 w 154"/>
                <a:gd name="T19" fmla="*/ 121 h 144"/>
                <a:gd name="T20" fmla="*/ 64 w 154"/>
                <a:gd name="T21" fmla="*/ 112 h 144"/>
                <a:gd name="T22" fmla="*/ 64 w 154"/>
                <a:gd name="T23" fmla="*/ 118 h 144"/>
                <a:gd name="T24" fmla="*/ 54 w 154"/>
                <a:gd name="T25" fmla="*/ 112 h 144"/>
                <a:gd name="T26" fmla="*/ 54 w 154"/>
                <a:gd name="T27" fmla="*/ 123 h 144"/>
                <a:gd name="T28" fmla="*/ 48 w 154"/>
                <a:gd name="T29" fmla="*/ 123 h 144"/>
                <a:gd name="T30" fmla="*/ 48 w 154"/>
                <a:gd name="T31" fmla="*/ 129 h 144"/>
                <a:gd name="T32" fmla="*/ 23 w 154"/>
                <a:gd name="T33" fmla="*/ 127 h 144"/>
                <a:gd name="T34" fmla="*/ 45 w 154"/>
                <a:gd name="T35" fmla="*/ 138 h 144"/>
                <a:gd name="T36" fmla="*/ 35 w 154"/>
                <a:gd name="T37" fmla="*/ 147 h 144"/>
                <a:gd name="T38" fmla="*/ 19 w 154"/>
                <a:gd name="T39" fmla="*/ 147 h 144"/>
                <a:gd name="T40" fmla="*/ 0 w 154"/>
                <a:gd name="T41" fmla="*/ 147 h 144"/>
                <a:gd name="T42" fmla="*/ 3 w 154"/>
                <a:gd name="T43" fmla="*/ 129 h 144"/>
                <a:gd name="T44" fmla="*/ 6 w 154"/>
                <a:gd name="T45" fmla="*/ 112 h 144"/>
                <a:gd name="T46" fmla="*/ 6 w 154"/>
                <a:gd name="T47" fmla="*/ 94 h 144"/>
                <a:gd name="T48" fmla="*/ 8 w 154"/>
                <a:gd name="T49" fmla="*/ 73 h 144"/>
                <a:gd name="T50" fmla="*/ 8 w 154"/>
                <a:gd name="T51" fmla="*/ 56 h 144"/>
                <a:gd name="T52" fmla="*/ 8 w 154"/>
                <a:gd name="T53" fmla="*/ 39 h 144"/>
                <a:gd name="T54" fmla="*/ 8 w 154"/>
                <a:gd name="T55" fmla="*/ 21 h 144"/>
                <a:gd name="T56" fmla="*/ 8 w 154"/>
                <a:gd name="T57" fmla="*/ 0 h 144"/>
                <a:gd name="T58" fmla="*/ 27 w 154"/>
                <a:gd name="T59" fmla="*/ 11 h 144"/>
                <a:gd name="T60" fmla="*/ 45 w 154"/>
                <a:gd name="T61" fmla="*/ 21 h 144"/>
                <a:gd name="T62" fmla="*/ 61 w 154"/>
                <a:gd name="T63" fmla="*/ 26 h 144"/>
                <a:gd name="T64" fmla="*/ 77 w 154"/>
                <a:gd name="T65" fmla="*/ 35 h 144"/>
                <a:gd name="T66" fmla="*/ 93 w 154"/>
                <a:gd name="T67" fmla="*/ 56 h 144"/>
                <a:gd name="T68" fmla="*/ 93 w 154"/>
                <a:gd name="T69" fmla="*/ 67 h 144"/>
                <a:gd name="T70" fmla="*/ 108 w 154"/>
                <a:gd name="T71" fmla="*/ 73 h 144"/>
                <a:gd name="T72" fmla="*/ 124 w 154"/>
                <a:gd name="T73" fmla="*/ 82 h 144"/>
                <a:gd name="T74" fmla="*/ 124 w 154"/>
                <a:gd name="T75" fmla="*/ 94 h 144"/>
                <a:gd name="T76" fmla="*/ 112 w 154"/>
                <a:gd name="T77" fmla="*/ 97 h 144"/>
                <a:gd name="T78" fmla="*/ 120 w 154"/>
                <a:gd name="T79" fmla="*/ 114 h 144"/>
                <a:gd name="T80" fmla="*/ 130 w 154"/>
                <a:gd name="T81" fmla="*/ 129 h 144"/>
                <a:gd name="T82" fmla="*/ 137 w 154"/>
                <a:gd name="T83" fmla="*/ 147 h 144"/>
                <a:gd name="T84" fmla="*/ 149 w 154"/>
                <a:gd name="T85" fmla="*/ 147 h 144"/>
                <a:gd name="T86" fmla="*/ 149 w 154"/>
                <a:gd name="T87" fmla="*/ 155 h 144"/>
                <a:gd name="T88" fmla="*/ 159 w 154"/>
                <a:gd name="T89" fmla="*/ 162 h 144"/>
                <a:gd name="T90" fmla="*/ 153 w 154"/>
                <a:gd name="T91" fmla="*/ 164 h 144"/>
                <a:gd name="T92" fmla="*/ 172 w 154"/>
                <a:gd name="T93" fmla="*/ 173 h 14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54" h="144">
                  <a:moveTo>
                    <a:pt x="154" y="139"/>
                  </a:moveTo>
                  <a:lnTo>
                    <a:pt x="149" y="142"/>
                  </a:lnTo>
                  <a:lnTo>
                    <a:pt x="149" y="144"/>
                  </a:lnTo>
                  <a:lnTo>
                    <a:pt x="140" y="142"/>
                  </a:lnTo>
                  <a:lnTo>
                    <a:pt x="126" y="139"/>
                  </a:lnTo>
                  <a:lnTo>
                    <a:pt x="111" y="135"/>
                  </a:lnTo>
                  <a:lnTo>
                    <a:pt x="102" y="128"/>
                  </a:lnTo>
                  <a:lnTo>
                    <a:pt x="95" y="118"/>
                  </a:lnTo>
                  <a:lnTo>
                    <a:pt x="85" y="106"/>
                  </a:lnTo>
                  <a:lnTo>
                    <a:pt x="78" y="97"/>
                  </a:lnTo>
                  <a:lnTo>
                    <a:pt x="57" y="90"/>
                  </a:lnTo>
                  <a:lnTo>
                    <a:pt x="57" y="95"/>
                  </a:lnTo>
                  <a:lnTo>
                    <a:pt x="48" y="90"/>
                  </a:lnTo>
                  <a:lnTo>
                    <a:pt x="48" y="99"/>
                  </a:lnTo>
                  <a:lnTo>
                    <a:pt x="43" y="99"/>
                  </a:lnTo>
                  <a:lnTo>
                    <a:pt x="43" y="104"/>
                  </a:lnTo>
                  <a:lnTo>
                    <a:pt x="21" y="102"/>
                  </a:lnTo>
                  <a:lnTo>
                    <a:pt x="40" y="111"/>
                  </a:lnTo>
                  <a:lnTo>
                    <a:pt x="31" y="118"/>
                  </a:lnTo>
                  <a:lnTo>
                    <a:pt x="17" y="118"/>
                  </a:lnTo>
                  <a:lnTo>
                    <a:pt x="0" y="118"/>
                  </a:lnTo>
                  <a:lnTo>
                    <a:pt x="3" y="104"/>
                  </a:lnTo>
                  <a:lnTo>
                    <a:pt x="5" y="90"/>
                  </a:lnTo>
                  <a:lnTo>
                    <a:pt x="5" y="76"/>
                  </a:lnTo>
                  <a:lnTo>
                    <a:pt x="7" y="59"/>
                  </a:lnTo>
                  <a:lnTo>
                    <a:pt x="7" y="45"/>
                  </a:lnTo>
                  <a:lnTo>
                    <a:pt x="7" y="31"/>
                  </a:lnTo>
                  <a:lnTo>
                    <a:pt x="7" y="17"/>
                  </a:lnTo>
                  <a:lnTo>
                    <a:pt x="7" y="0"/>
                  </a:lnTo>
                  <a:lnTo>
                    <a:pt x="24" y="9"/>
                  </a:lnTo>
                  <a:lnTo>
                    <a:pt x="40" y="17"/>
                  </a:lnTo>
                  <a:lnTo>
                    <a:pt x="55" y="21"/>
                  </a:lnTo>
                  <a:lnTo>
                    <a:pt x="69" y="28"/>
                  </a:lnTo>
                  <a:lnTo>
                    <a:pt x="83" y="45"/>
                  </a:lnTo>
                  <a:lnTo>
                    <a:pt x="83" y="54"/>
                  </a:lnTo>
                  <a:lnTo>
                    <a:pt x="97" y="59"/>
                  </a:lnTo>
                  <a:lnTo>
                    <a:pt x="111" y="66"/>
                  </a:lnTo>
                  <a:lnTo>
                    <a:pt x="111" y="76"/>
                  </a:lnTo>
                  <a:lnTo>
                    <a:pt x="100" y="78"/>
                  </a:lnTo>
                  <a:lnTo>
                    <a:pt x="107" y="92"/>
                  </a:lnTo>
                  <a:lnTo>
                    <a:pt x="116" y="104"/>
                  </a:lnTo>
                  <a:lnTo>
                    <a:pt x="123" y="118"/>
                  </a:lnTo>
                  <a:lnTo>
                    <a:pt x="133" y="118"/>
                  </a:lnTo>
                  <a:lnTo>
                    <a:pt x="133" y="125"/>
                  </a:lnTo>
                  <a:lnTo>
                    <a:pt x="142" y="130"/>
                  </a:lnTo>
                  <a:lnTo>
                    <a:pt x="137" y="132"/>
                  </a:lnTo>
                  <a:lnTo>
                    <a:pt x="154" y="139"/>
                  </a:lnTo>
                  <a:close/>
                </a:path>
              </a:pathLst>
            </a:custGeom>
            <a:solidFill>
              <a:srgbClr val="E1E1E1"/>
            </a:solidFill>
            <a:ln w="3175">
              <a:solidFill>
                <a:srgbClr val="000000"/>
              </a:solidFill>
              <a:prstDash val="solid"/>
              <a:round/>
              <a:headEnd/>
              <a:tailEnd/>
            </a:ln>
          </p:spPr>
          <p:txBody>
            <a:bodyPr/>
            <a:lstStyle/>
            <a:p>
              <a:endParaRPr lang="en-US"/>
            </a:p>
          </p:txBody>
        </p:sp>
        <p:sp>
          <p:nvSpPr>
            <p:cNvPr id="50" name="Freeform 3872"/>
            <p:cNvSpPr>
              <a:spLocks/>
            </p:cNvSpPr>
            <p:nvPr/>
          </p:nvSpPr>
          <p:spPr bwMode="auto">
            <a:xfrm>
              <a:off x="5127" y="2744"/>
              <a:ext cx="71" cy="45"/>
            </a:xfrm>
            <a:custGeom>
              <a:avLst/>
              <a:gdLst>
                <a:gd name="T0" fmla="*/ 71 w 64"/>
                <a:gd name="T1" fmla="*/ 0 h 36"/>
                <a:gd name="T2" fmla="*/ 65 w 64"/>
                <a:gd name="T3" fmla="*/ 15 h 36"/>
                <a:gd name="T4" fmla="*/ 63 w 64"/>
                <a:gd name="T5" fmla="*/ 18 h 36"/>
                <a:gd name="T6" fmla="*/ 65 w 64"/>
                <a:gd name="T7" fmla="*/ 24 h 36"/>
                <a:gd name="T8" fmla="*/ 53 w 64"/>
                <a:gd name="T9" fmla="*/ 30 h 36"/>
                <a:gd name="T10" fmla="*/ 29 w 64"/>
                <a:gd name="T11" fmla="*/ 45 h 36"/>
                <a:gd name="T12" fmla="*/ 13 w 64"/>
                <a:gd name="T13" fmla="*/ 39 h 36"/>
                <a:gd name="T14" fmla="*/ 3 w 64"/>
                <a:gd name="T15" fmla="*/ 33 h 36"/>
                <a:gd name="T16" fmla="*/ 0 w 64"/>
                <a:gd name="T17" fmla="*/ 24 h 36"/>
                <a:gd name="T18" fmla="*/ 23 w 64"/>
                <a:gd name="T19" fmla="*/ 26 h 36"/>
                <a:gd name="T20" fmla="*/ 29 w 64"/>
                <a:gd name="T21" fmla="*/ 15 h 36"/>
                <a:gd name="T22" fmla="*/ 29 w 64"/>
                <a:gd name="T23" fmla="*/ 21 h 36"/>
                <a:gd name="T24" fmla="*/ 40 w 64"/>
                <a:gd name="T25" fmla="*/ 26 h 36"/>
                <a:gd name="T26" fmla="*/ 55 w 64"/>
                <a:gd name="T27" fmla="*/ 13 h 36"/>
                <a:gd name="T28" fmla="*/ 55 w 64"/>
                <a:gd name="T29" fmla="*/ 0 h 36"/>
                <a:gd name="T30" fmla="*/ 65 w 64"/>
                <a:gd name="T31" fmla="*/ 0 h 36"/>
                <a:gd name="T32" fmla="*/ 71 w 64"/>
                <a:gd name="T33" fmla="*/ 0 h 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64" h="36">
                  <a:moveTo>
                    <a:pt x="64" y="0"/>
                  </a:moveTo>
                  <a:lnTo>
                    <a:pt x="59" y="12"/>
                  </a:lnTo>
                  <a:lnTo>
                    <a:pt x="57" y="14"/>
                  </a:lnTo>
                  <a:lnTo>
                    <a:pt x="59" y="19"/>
                  </a:lnTo>
                  <a:lnTo>
                    <a:pt x="48" y="24"/>
                  </a:lnTo>
                  <a:lnTo>
                    <a:pt x="26" y="36"/>
                  </a:lnTo>
                  <a:lnTo>
                    <a:pt x="12" y="31"/>
                  </a:lnTo>
                  <a:lnTo>
                    <a:pt x="3" y="26"/>
                  </a:lnTo>
                  <a:lnTo>
                    <a:pt x="0" y="19"/>
                  </a:lnTo>
                  <a:lnTo>
                    <a:pt x="21" y="21"/>
                  </a:lnTo>
                  <a:lnTo>
                    <a:pt x="26" y="12"/>
                  </a:lnTo>
                  <a:lnTo>
                    <a:pt x="26" y="17"/>
                  </a:lnTo>
                  <a:lnTo>
                    <a:pt x="36" y="21"/>
                  </a:lnTo>
                  <a:lnTo>
                    <a:pt x="50" y="10"/>
                  </a:lnTo>
                  <a:lnTo>
                    <a:pt x="50" y="0"/>
                  </a:lnTo>
                  <a:lnTo>
                    <a:pt x="59" y="0"/>
                  </a:lnTo>
                  <a:lnTo>
                    <a:pt x="64" y="0"/>
                  </a:lnTo>
                  <a:close/>
                </a:path>
              </a:pathLst>
            </a:custGeom>
            <a:solidFill>
              <a:srgbClr val="E1E1E1"/>
            </a:solidFill>
            <a:ln w="3175">
              <a:solidFill>
                <a:srgbClr val="000000"/>
              </a:solidFill>
              <a:prstDash val="solid"/>
              <a:round/>
              <a:headEnd/>
              <a:tailEnd/>
            </a:ln>
          </p:spPr>
          <p:txBody>
            <a:bodyPr/>
            <a:lstStyle/>
            <a:p>
              <a:endParaRPr lang="en-US"/>
            </a:p>
          </p:txBody>
        </p:sp>
        <p:sp>
          <p:nvSpPr>
            <p:cNvPr id="51" name="Freeform 3873"/>
            <p:cNvSpPr>
              <a:spLocks/>
            </p:cNvSpPr>
            <p:nvPr/>
          </p:nvSpPr>
          <p:spPr bwMode="auto">
            <a:xfrm>
              <a:off x="5238" y="2768"/>
              <a:ext cx="20" cy="31"/>
            </a:xfrm>
            <a:custGeom>
              <a:avLst/>
              <a:gdLst>
                <a:gd name="T0" fmla="*/ 20 w 18"/>
                <a:gd name="T1" fmla="*/ 29 h 26"/>
                <a:gd name="T2" fmla="*/ 16 w 18"/>
                <a:gd name="T3" fmla="*/ 31 h 26"/>
                <a:gd name="T4" fmla="*/ 2 w 18"/>
                <a:gd name="T5" fmla="*/ 17 h 26"/>
                <a:gd name="T6" fmla="*/ 0 w 18"/>
                <a:gd name="T7" fmla="*/ 0 h 26"/>
                <a:gd name="T8" fmla="*/ 10 w 18"/>
                <a:gd name="T9" fmla="*/ 14 h 26"/>
                <a:gd name="T10" fmla="*/ 20 w 18"/>
                <a:gd name="T11" fmla="*/ 29 h 2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 h="26">
                  <a:moveTo>
                    <a:pt x="18" y="24"/>
                  </a:moveTo>
                  <a:lnTo>
                    <a:pt x="14" y="26"/>
                  </a:lnTo>
                  <a:lnTo>
                    <a:pt x="2" y="14"/>
                  </a:lnTo>
                  <a:lnTo>
                    <a:pt x="0" y="0"/>
                  </a:lnTo>
                  <a:lnTo>
                    <a:pt x="9" y="12"/>
                  </a:lnTo>
                  <a:lnTo>
                    <a:pt x="18" y="24"/>
                  </a:lnTo>
                  <a:close/>
                </a:path>
              </a:pathLst>
            </a:custGeom>
            <a:solidFill>
              <a:srgbClr val="E1E1E1"/>
            </a:solidFill>
            <a:ln w="3175">
              <a:solidFill>
                <a:srgbClr val="000000"/>
              </a:solidFill>
              <a:prstDash val="solid"/>
              <a:round/>
              <a:headEnd/>
              <a:tailEnd/>
            </a:ln>
          </p:spPr>
          <p:txBody>
            <a:bodyPr/>
            <a:lstStyle/>
            <a:p>
              <a:endParaRPr lang="en-US"/>
            </a:p>
          </p:txBody>
        </p:sp>
        <p:sp>
          <p:nvSpPr>
            <p:cNvPr id="52" name="Freeform 3874"/>
            <p:cNvSpPr>
              <a:spLocks/>
            </p:cNvSpPr>
            <p:nvPr/>
          </p:nvSpPr>
          <p:spPr bwMode="auto">
            <a:xfrm>
              <a:off x="5174" y="2709"/>
              <a:ext cx="37" cy="43"/>
            </a:xfrm>
            <a:custGeom>
              <a:avLst/>
              <a:gdLst>
                <a:gd name="T0" fmla="*/ 37 w 33"/>
                <a:gd name="T1" fmla="*/ 34 h 35"/>
                <a:gd name="T2" fmla="*/ 31 w 33"/>
                <a:gd name="T3" fmla="*/ 43 h 35"/>
                <a:gd name="T4" fmla="*/ 18 w 33"/>
                <a:gd name="T5" fmla="*/ 17 h 35"/>
                <a:gd name="T6" fmla="*/ 8 w 33"/>
                <a:gd name="T7" fmla="*/ 9 h 35"/>
                <a:gd name="T8" fmla="*/ 0 w 33"/>
                <a:gd name="T9" fmla="*/ 0 h 35"/>
                <a:gd name="T10" fmla="*/ 13 w 33"/>
                <a:gd name="T11" fmla="*/ 9 h 35"/>
                <a:gd name="T12" fmla="*/ 26 w 33"/>
                <a:gd name="T13" fmla="*/ 20 h 35"/>
                <a:gd name="T14" fmla="*/ 37 w 33"/>
                <a:gd name="T15" fmla="*/ 34 h 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3" h="35">
                  <a:moveTo>
                    <a:pt x="33" y="28"/>
                  </a:moveTo>
                  <a:lnTo>
                    <a:pt x="28" y="35"/>
                  </a:lnTo>
                  <a:lnTo>
                    <a:pt x="16" y="14"/>
                  </a:lnTo>
                  <a:lnTo>
                    <a:pt x="7" y="7"/>
                  </a:lnTo>
                  <a:lnTo>
                    <a:pt x="0" y="0"/>
                  </a:lnTo>
                  <a:lnTo>
                    <a:pt x="12" y="7"/>
                  </a:lnTo>
                  <a:lnTo>
                    <a:pt x="23" y="16"/>
                  </a:lnTo>
                  <a:lnTo>
                    <a:pt x="33" y="28"/>
                  </a:lnTo>
                  <a:close/>
                </a:path>
              </a:pathLst>
            </a:custGeom>
            <a:solidFill>
              <a:srgbClr val="E1E1E1"/>
            </a:solidFill>
            <a:ln w="3175">
              <a:solidFill>
                <a:srgbClr val="000000"/>
              </a:solidFill>
              <a:prstDash val="solid"/>
              <a:round/>
              <a:headEnd/>
              <a:tailEnd/>
            </a:ln>
          </p:spPr>
          <p:txBody>
            <a:bodyPr/>
            <a:lstStyle/>
            <a:p>
              <a:endParaRPr lang="en-US"/>
            </a:p>
          </p:txBody>
        </p:sp>
        <p:sp>
          <p:nvSpPr>
            <p:cNvPr id="53" name="Freeform 3875"/>
            <p:cNvSpPr>
              <a:spLocks/>
            </p:cNvSpPr>
            <p:nvPr/>
          </p:nvSpPr>
          <p:spPr bwMode="auto">
            <a:xfrm>
              <a:off x="5164" y="2864"/>
              <a:ext cx="4" cy="6"/>
            </a:xfrm>
            <a:custGeom>
              <a:avLst/>
              <a:gdLst>
                <a:gd name="T0" fmla="*/ 4 w 5"/>
                <a:gd name="T1" fmla="*/ 2 h 5"/>
                <a:gd name="T2" fmla="*/ 2 w 5"/>
                <a:gd name="T3" fmla="*/ 6 h 5"/>
                <a:gd name="T4" fmla="*/ 0 w 5"/>
                <a:gd name="T5" fmla="*/ 0 h 5"/>
                <a:gd name="T6" fmla="*/ 4 w 5"/>
                <a:gd name="T7" fmla="*/ 2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5">
                  <a:moveTo>
                    <a:pt x="5" y="2"/>
                  </a:moveTo>
                  <a:lnTo>
                    <a:pt x="3" y="5"/>
                  </a:lnTo>
                  <a:lnTo>
                    <a:pt x="0" y="0"/>
                  </a:lnTo>
                  <a:lnTo>
                    <a:pt x="5" y="2"/>
                  </a:lnTo>
                  <a:close/>
                </a:path>
              </a:pathLst>
            </a:custGeom>
            <a:solidFill>
              <a:srgbClr val="E1E1E1"/>
            </a:solidFill>
            <a:ln w="3175">
              <a:solidFill>
                <a:srgbClr val="000000"/>
              </a:solidFill>
              <a:prstDash val="solid"/>
              <a:round/>
              <a:headEnd/>
              <a:tailEnd/>
            </a:ln>
          </p:spPr>
          <p:txBody>
            <a:bodyPr/>
            <a:lstStyle/>
            <a:p>
              <a:endParaRPr lang="en-US"/>
            </a:p>
          </p:txBody>
        </p:sp>
        <p:sp>
          <p:nvSpPr>
            <p:cNvPr id="54" name="Freeform 3876"/>
            <p:cNvSpPr>
              <a:spLocks/>
            </p:cNvSpPr>
            <p:nvPr/>
          </p:nvSpPr>
          <p:spPr bwMode="auto">
            <a:xfrm>
              <a:off x="5058" y="2310"/>
              <a:ext cx="2" cy="4"/>
            </a:xfrm>
            <a:custGeom>
              <a:avLst/>
              <a:gdLst>
                <a:gd name="T0" fmla="*/ 2 w 2"/>
                <a:gd name="T1" fmla="*/ 0 h 3"/>
                <a:gd name="T2" fmla="*/ 0 w 2"/>
                <a:gd name="T3" fmla="*/ 0 h 3"/>
                <a:gd name="T4" fmla="*/ 0 w 2"/>
                <a:gd name="T5" fmla="*/ 4 h 3"/>
                <a:gd name="T6" fmla="*/ 0 w 2"/>
                <a:gd name="T7" fmla="*/ 4 h 3"/>
                <a:gd name="T8" fmla="*/ 2 w 2"/>
                <a:gd name="T9" fmla="*/ 4 h 3"/>
                <a:gd name="T10" fmla="*/ 0 w 2"/>
                <a:gd name="T11" fmla="*/ 0 h 3"/>
                <a:gd name="T12" fmla="*/ 2 w 2"/>
                <a:gd name="T13" fmla="*/ 0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3">
                  <a:moveTo>
                    <a:pt x="2" y="0"/>
                  </a:moveTo>
                  <a:lnTo>
                    <a:pt x="0" y="0"/>
                  </a:lnTo>
                  <a:lnTo>
                    <a:pt x="0" y="3"/>
                  </a:lnTo>
                  <a:lnTo>
                    <a:pt x="2" y="3"/>
                  </a:lnTo>
                  <a:lnTo>
                    <a:pt x="0" y="0"/>
                  </a:lnTo>
                  <a:lnTo>
                    <a:pt x="2" y="0"/>
                  </a:lnTo>
                  <a:close/>
                </a:path>
              </a:pathLst>
            </a:custGeom>
            <a:solidFill>
              <a:srgbClr val="E1E1E1"/>
            </a:solidFill>
            <a:ln w="3175">
              <a:solidFill>
                <a:srgbClr val="000000"/>
              </a:solidFill>
              <a:prstDash val="solid"/>
              <a:round/>
              <a:headEnd/>
              <a:tailEnd/>
            </a:ln>
          </p:spPr>
          <p:txBody>
            <a:bodyPr/>
            <a:lstStyle/>
            <a:p>
              <a:endParaRPr lang="en-US"/>
            </a:p>
          </p:txBody>
        </p:sp>
        <p:sp>
          <p:nvSpPr>
            <p:cNvPr id="55" name="Freeform 3877"/>
            <p:cNvSpPr>
              <a:spLocks/>
            </p:cNvSpPr>
            <p:nvPr/>
          </p:nvSpPr>
          <p:spPr bwMode="auto">
            <a:xfrm>
              <a:off x="5055" y="2314"/>
              <a:ext cx="3" cy="5"/>
            </a:xfrm>
            <a:custGeom>
              <a:avLst/>
              <a:gdLst>
                <a:gd name="T0" fmla="*/ 0 w 3"/>
                <a:gd name="T1" fmla="*/ 0 h 4"/>
                <a:gd name="T2" fmla="*/ 0 w 3"/>
                <a:gd name="T3" fmla="*/ 3 h 4"/>
                <a:gd name="T4" fmla="*/ 0 w 3"/>
                <a:gd name="T5" fmla="*/ 5 h 4"/>
                <a:gd name="T6" fmla="*/ 3 w 3"/>
                <a:gd name="T7" fmla="*/ 3 h 4"/>
                <a:gd name="T8" fmla="*/ 0 w 3"/>
                <a:gd name="T9" fmla="*/ 0 h 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 h="4">
                  <a:moveTo>
                    <a:pt x="0" y="0"/>
                  </a:moveTo>
                  <a:lnTo>
                    <a:pt x="0" y="2"/>
                  </a:lnTo>
                  <a:lnTo>
                    <a:pt x="0" y="4"/>
                  </a:lnTo>
                  <a:lnTo>
                    <a:pt x="3" y="2"/>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56" name="Freeform 3878"/>
            <p:cNvSpPr>
              <a:spLocks/>
            </p:cNvSpPr>
            <p:nvPr/>
          </p:nvSpPr>
          <p:spPr bwMode="auto">
            <a:xfrm>
              <a:off x="5049" y="2334"/>
              <a:ext cx="4" cy="4"/>
            </a:xfrm>
            <a:custGeom>
              <a:avLst/>
              <a:gdLst>
                <a:gd name="T0" fmla="*/ 0 w 2"/>
                <a:gd name="T1" fmla="*/ 4 h 3"/>
                <a:gd name="T2" fmla="*/ 0 w 2"/>
                <a:gd name="T3" fmla="*/ 0 h 3"/>
                <a:gd name="T4" fmla="*/ 0 w 2"/>
                <a:gd name="T5" fmla="*/ 0 h 3"/>
                <a:gd name="T6" fmla="*/ 4 w 2"/>
                <a:gd name="T7" fmla="*/ 0 h 3"/>
                <a:gd name="T8" fmla="*/ 0 w 2"/>
                <a:gd name="T9" fmla="*/ 4 h 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3">
                  <a:moveTo>
                    <a:pt x="0" y="3"/>
                  </a:moveTo>
                  <a:lnTo>
                    <a:pt x="0" y="0"/>
                  </a:lnTo>
                  <a:lnTo>
                    <a:pt x="2" y="0"/>
                  </a:lnTo>
                  <a:lnTo>
                    <a:pt x="0" y="3"/>
                  </a:lnTo>
                  <a:close/>
                </a:path>
              </a:pathLst>
            </a:custGeom>
            <a:solidFill>
              <a:srgbClr val="E1E1E1"/>
            </a:solidFill>
            <a:ln w="3175">
              <a:solidFill>
                <a:srgbClr val="000000"/>
              </a:solidFill>
              <a:prstDash val="solid"/>
              <a:round/>
              <a:headEnd/>
              <a:tailEnd/>
            </a:ln>
          </p:spPr>
          <p:txBody>
            <a:bodyPr/>
            <a:lstStyle/>
            <a:p>
              <a:endParaRPr lang="en-US"/>
            </a:p>
          </p:txBody>
        </p:sp>
        <p:sp>
          <p:nvSpPr>
            <p:cNvPr id="57" name="Freeform 3879"/>
            <p:cNvSpPr>
              <a:spLocks/>
            </p:cNvSpPr>
            <p:nvPr/>
          </p:nvSpPr>
          <p:spPr bwMode="auto">
            <a:xfrm>
              <a:off x="5047" y="2247"/>
              <a:ext cx="0" cy="4"/>
            </a:xfrm>
            <a:custGeom>
              <a:avLst/>
              <a:gdLst>
                <a:gd name="T0" fmla="*/ 0 h 3"/>
                <a:gd name="T1" fmla="*/ 4 h 3"/>
                <a:gd name="T2" fmla="*/ 0 h 3"/>
                <a:gd name="T3" fmla="*/ 0 h 3"/>
                <a:gd name="T4" fmla="*/ 0 60000 65536"/>
                <a:gd name="T5" fmla="*/ 0 60000 65536"/>
                <a:gd name="T6" fmla="*/ 0 60000 65536"/>
                <a:gd name="T7" fmla="*/ 0 60000 65536"/>
              </a:gdLst>
              <a:ahLst/>
              <a:cxnLst>
                <a:cxn ang="T4">
                  <a:pos x="0" y="T0"/>
                </a:cxn>
                <a:cxn ang="T5">
                  <a:pos x="0" y="T1"/>
                </a:cxn>
                <a:cxn ang="T6">
                  <a:pos x="0" y="T2"/>
                </a:cxn>
                <a:cxn ang="T7">
                  <a:pos x="0" y="T3"/>
                </a:cxn>
              </a:cxnLst>
              <a:rect l="0" t="0" r="r" b="b"/>
              <a:pathLst>
                <a:path h="3">
                  <a:moveTo>
                    <a:pt x="0" y="0"/>
                  </a:moveTo>
                  <a:lnTo>
                    <a:pt x="0" y="3"/>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58" name="Rectangle 3880"/>
            <p:cNvSpPr>
              <a:spLocks noChangeArrowheads="1"/>
            </p:cNvSpPr>
            <p:nvPr/>
          </p:nvSpPr>
          <p:spPr bwMode="auto">
            <a:xfrm>
              <a:off x="5044" y="2232"/>
              <a:ext cx="0" cy="3"/>
            </a:xfrm>
            <a:prstGeom prst="rect">
              <a:avLst/>
            </a:prstGeom>
            <a:solidFill>
              <a:srgbClr val="E1E1E1"/>
            </a:solidFill>
            <a:ln w="3175">
              <a:solidFill>
                <a:srgbClr val="000000"/>
              </a:solidFill>
              <a:miter lim="800000"/>
              <a:headEnd/>
              <a:tailEnd/>
            </a:ln>
          </p:spPr>
          <p:txBody>
            <a:bodyPr/>
            <a:lstStyle/>
            <a:p>
              <a:endParaRPr lang="en-US"/>
            </a:p>
          </p:txBody>
        </p:sp>
        <p:sp>
          <p:nvSpPr>
            <p:cNvPr id="59" name="Freeform 3881"/>
            <p:cNvSpPr>
              <a:spLocks/>
            </p:cNvSpPr>
            <p:nvPr/>
          </p:nvSpPr>
          <p:spPr bwMode="auto">
            <a:xfrm>
              <a:off x="5049" y="2285"/>
              <a:ext cx="4" cy="2"/>
            </a:xfrm>
            <a:custGeom>
              <a:avLst/>
              <a:gdLst>
                <a:gd name="T0" fmla="*/ 4 w 2"/>
                <a:gd name="T1" fmla="*/ 0 h 2"/>
                <a:gd name="T2" fmla="*/ 0 w 2"/>
                <a:gd name="T3" fmla="*/ 2 h 2"/>
                <a:gd name="T4" fmla="*/ 0 w 2"/>
                <a:gd name="T5" fmla="*/ 0 h 2"/>
                <a:gd name="T6" fmla="*/ 4 w 2"/>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2">
                  <a:moveTo>
                    <a:pt x="2" y="0"/>
                  </a:moveTo>
                  <a:lnTo>
                    <a:pt x="0" y="2"/>
                  </a:lnTo>
                  <a:lnTo>
                    <a:pt x="0" y="0"/>
                  </a:lnTo>
                  <a:lnTo>
                    <a:pt x="2" y="0"/>
                  </a:lnTo>
                  <a:close/>
                </a:path>
              </a:pathLst>
            </a:custGeom>
            <a:solidFill>
              <a:srgbClr val="E1E1E1"/>
            </a:solidFill>
            <a:ln w="3175">
              <a:solidFill>
                <a:srgbClr val="000000"/>
              </a:solidFill>
              <a:prstDash val="solid"/>
              <a:round/>
              <a:headEnd/>
              <a:tailEnd/>
            </a:ln>
          </p:spPr>
          <p:txBody>
            <a:bodyPr/>
            <a:lstStyle/>
            <a:p>
              <a:endParaRPr lang="en-US"/>
            </a:p>
          </p:txBody>
        </p:sp>
        <p:sp>
          <p:nvSpPr>
            <p:cNvPr id="60" name="Freeform 3882"/>
            <p:cNvSpPr>
              <a:spLocks/>
            </p:cNvSpPr>
            <p:nvPr/>
          </p:nvSpPr>
          <p:spPr bwMode="auto">
            <a:xfrm>
              <a:off x="4024" y="2059"/>
              <a:ext cx="89" cy="129"/>
            </a:xfrm>
            <a:custGeom>
              <a:avLst/>
              <a:gdLst>
                <a:gd name="T0" fmla="*/ 32 w 78"/>
                <a:gd name="T1" fmla="*/ 105 h 104"/>
                <a:gd name="T2" fmla="*/ 32 w 78"/>
                <a:gd name="T3" fmla="*/ 108 h 104"/>
                <a:gd name="T4" fmla="*/ 26 w 78"/>
                <a:gd name="T5" fmla="*/ 103 h 104"/>
                <a:gd name="T6" fmla="*/ 26 w 78"/>
                <a:gd name="T7" fmla="*/ 103 h 104"/>
                <a:gd name="T8" fmla="*/ 22 w 78"/>
                <a:gd name="T9" fmla="*/ 88 h 104"/>
                <a:gd name="T10" fmla="*/ 18 w 78"/>
                <a:gd name="T11" fmla="*/ 71 h 104"/>
                <a:gd name="T12" fmla="*/ 16 w 78"/>
                <a:gd name="T13" fmla="*/ 58 h 104"/>
                <a:gd name="T14" fmla="*/ 2 w 78"/>
                <a:gd name="T15" fmla="*/ 43 h 104"/>
                <a:gd name="T16" fmla="*/ 8 w 78"/>
                <a:gd name="T17" fmla="*/ 35 h 104"/>
                <a:gd name="T18" fmla="*/ 14 w 78"/>
                <a:gd name="T19" fmla="*/ 32 h 104"/>
                <a:gd name="T20" fmla="*/ 0 w 78"/>
                <a:gd name="T21" fmla="*/ 17 h 104"/>
                <a:gd name="T22" fmla="*/ 0 w 78"/>
                <a:gd name="T23" fmla="*/ 0 h 104"/>
                <a:gd name="T24" fmla="*/ 14 w 78"/>
                <a:gd name="T25" fmla="*/ 6 h 104"/>
                <a:gd name="T26" fmla="*/ 18 w 78"/>
                <a:gd name="T27" fmla="*/ 15 h 104"/>
                <a:gd name="T28" fmla="*/ 22 w 78"/>
                <a:gd name="T29" fmla="*/ 11 h 104"/>
                <a:gd name="T30" fmla="*/ 32 w 78"/>
                <a:gd name="T31" fmla="*/ 30 h 104"/>
                <a:gd name="T32" fmla="*/ 48 w 78"/>
                <a:gd name="T33" fmla="*/ 30 h 104"/>
                <a:gd name="T34" fmla="*/ 67 w 78"/>
                <a:gd name="T35" fmla="*/ 32 h 104"/>
                <a:gd name="T36" fmla="*/ 75 w 78"/>
                <a:gd name="T37" fmla="*/ 41 h 104"/>
                <a:gd name="T38" fmla="*/ 75 w 78"/>
                <a:gd name="T39" fmla="*/ 50 h 104"/>
                <a:gd name="T40" fmla="*/ 62 w 78"/>
                <a:gd name="T41" fmla="*/ 58 h 104"/>
                <a:gd name="T42" fmla="*/ 65 w 78"/>
                <a:gd name="T43" fmla="*/ 76 h 104"/>
                <a:gd name="T44" fmla="*/ 67 w 78"/>
                <a:gd name="T45" fmla="*/ 79 h 104"/>
                <a:gd name="T46" fmla="*/ 75 w 78"/>
                <a:gd name="T47" fmla="*/ 65 h 104"/>
                <a:gd name="T48" fmla="*/ 83 w 78"/>
                <a:gd name="T49" fmla="*/ 84 h 104"/>
                <a:gd name="T50" fmla="*/ 89 w 78"/>
                <a:gd name="T51" fmla="*/ 103 h 104"/>
                <a:gd name="T52" fmla="*/ 89 w 78"/>
                <a:gd name="T53" fmla="*/ 117 h 104"/>
                <a:gd name="T54" fmla="*/ 86 w 78"/>
                <a:gd name="T55" fmla="*/ 120 h 104"/>
                <a:gd name="T56" fmla="*/ 89 w 78"/>
                <a:gd name="T57" fmla="*/ 129 h 104"/>
                <a:gd name="T58" fmla="*/ 78 w 78"/>
                <a:gd name="T59" fmla="*/ 105 h 104"/>
                <a:gd name="T60" fmla="*/ 67 w 78"/>
                <a:gd name="T61" fmla="*/ 84 h 104"/>
                <a:gd name="T62" fmla="*/ 56 w 78"/>
                <a:gd name="T63" fmla="*/ 84 h 104"/>
                <a:gd name="T64" fmla="*/ 48 w 78"/>
                <a:gd name="T65" fmla="*/ 71 h 104"/>
                <a:gd name="T66" fmla="*/ 32 w 78"/>
                <a:gd name="T67" fmla="*/ 58 h 104"/>
                <a:gd name="T68" fmla="*/ 26 w 78"/>
                <a:gd name="T69" fmla="*/ 58 h 104"/>
                <a:gd name="T70" fmla="*/ 46 w 78"/>
                <a:gd name="T71" fmla="*/ 73 h 104"/>
                <a:gd name="T72" fmla="*/ 51 w 78"/>
                <a:gd name="T73" fmla="*/ 84 h 104"/>
                <a:gd name="T74" fmla="*/ 54 w 78"/>
                <a:gd name="T75" fmla="*/ 91 h 104"/>
                <a:gd name="T76" fmla="*/ 48 w 78"/>
                <a:gd name="T77" fmla="*/ 108 h 104"/>
                <a:gd name="T78" fmla="*/ 46 w 78"/>
                <a:gd name="T79" fmla="*/ 99 h 104"/>
                <a:gd name="T80" fmla="*/ 40 w 78"/>
                <a:gd name="T81" fmla="*/ 103 h 104"/>
                <a:gd name="T82" fmla="*/ 38 w 78"/>
                <a:gd name="T83" fmla="*/ 105 h 104"/>
                <a:gd name="T84" fmla="*/ 32 w 78"/>
                <a:gd name="T85" fmla="*/ 105 h 10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78" h="104">
                  <a:moveTo>
                    <a:pt x="28" y="85"/>
                  </a:moveTo>
                  <a:lnTo>
                    <a:pt x="28" y="87"/>
                  </a:lnTo>
                  <a:lnTo>
                    <a:pt x="23" y="83"/>
                  </a:lnTo>
                  <a:lnTo>
                    <a:pt x="19" y="71"/>
                  </a:lnTo>
                  <a:lnTo>
                    <a:pt x="16" y="57"/>
                  </a:lnTo>
                  <a:lnTo>
                    <a:pt x="14" y="47"/>
                  </a:lnTo>
                  <a:lnTo>
                    <a:pt x="2" y="35"/>
                  </a:lnTo>
                  <a:lnTo>
                    <a:pt x="7" y="28"/>
                  </a:lnTo>
                  <a:lnTo>
                    <a:pt x="12" y="26"/>
                  </a:lnTo>
                  <a:lnTo>
                    <a:pt x="0" y="14"/>
                  </a:lnTo>
                  <a:lnTo>
                    <a:pt x="0" y="0"/>
                  </a:lnTo>
                  <a:lnTo>
                    <a:pt x="12" y="5"/>
                  </a:lnTo>
                  <a:lnTo>
                    <a:pt x="16" y="12"/>
                  </a:lnTo>
                  <a:lnTo>
                    <a:pt x="19" y="9"/>
                  </a:lnTo>
                  <a:lnTo>
                    <a:pt x="28" y="24"/>
                  </a:lnTo>
                  <a:lnTo>
                    <a:pt x="42" y="24"/>
                  </a:lnTo>
                  <a:lnTo>
                    <a:pt x="59" y="26"/>
                  </a:lnTo>
                  <a:lnTo>
                    <a:pt x="66" y="33"/>
                  </a:lnTo>
                  <a:lnTo>
                    <a:pt x="66" y="40"/>
                  </a:lnTo>
                  <a:lnTo>
                    <a:pt x="54" y="47"/>
                  </a:lnTo>
                  <a:lnTo>
                    <a:pt x="57" y="61"/>
                  </a:lnTo>
                  <a:lnTo>
                    <a:pt x="59" y="64"/>
                  </a:lnTo>
                  <a:lnTo>
                    <a:pt x="66" y="52"/>
                  </a:lnTo>
                  <a:lnTo>
                    <a:pt x="73" y="68"/>
                  </a:lnTo>
                  <a:lnTo>
                    <a:pt x="78" y="83"/>
                  </a:lnTo>
                  <a:lnTo>
                    <a:pt x="78" y="94"/>
                  </a:lnTo>
                  <a:lnTo>
                    <a:pt x="75" y="97"/>
                  </a:lnTo>
                  <a:lnTo>
                    <a:pt x="78" y="104"/>
                  </a:lnTo>
                  <a:lnTo>
                    <a:pt x="68" y="85"/>
                  </a:lnTo>
                  <a:lnTo>
                    <a:pt x="59" y="68"/>
                  </a:lnTo>
                  <a:lnTo>
                    <a:pt x="49" y="68"/>
                  </a:lnTo>
                  <a:lnTo>
                    <a:pt x="42" y="57"/>
                  </a:lnTo>
                  <a:lnTo>
                    <a:pt x="28" y="47"/>
                  </a:lnTo>
                  <a:lnTo>
                    <a:pt x="23" y="47"/>
                  </a:lnTo>
                  <a:lnTo>
                    <a:pt x="40" y="59"/>
                  </a:lnTo>
                  <a:lnTo>
                    <a:pt x="45" y="68"/>
                  </a:lnTo>
                  <a:lnTo>
                    <a:pt x="47" y="73"/>
                  </a:lnTo>
                  <a:lnTo>
                    <a:pt x="42" y="87"/>
                  </a:lnTo>
                  <a:lnTo>
                    <a:pt x="40" y="80"/>
                  </a:lnTo>
                  <a:lnTo>
                    <a:pt x="35" y="83"/>
                  </a:lnTo>
                  <a:lnTo>
                    <a:pt x="33" y="85"/>
                  </a:lnTo>
                  <a:lnTo>
                    <a:pt x="28" y="85"/>
                  </a:lnTo>
                  <a:close/>
                </a:path>
              </a:pathLst>
            </a:custGeom>
            <a:solidFill>
              <a:srgbClr val="E1E1E1"/>
            </a:solidFill>
            <a:ln w="3175">
              <a:solidFill>
                <a:srgbClr val="000000"/>
              </a:solidFill>
              <a:prstDash val="solid"/>
              <a:round/>
              <a:headEnd/>
              <a:tailEnd/>
            </a:ln>
          </p:spPr>
          <p:txBody>
            <a:bodyPr/>
            <a:lstStyle/>
            <a:p>
              <a:endParaRPr lang="en-US"/>
            </a:p>
          </p:txBody>
        </p:sp>
        <p:sp>
          <p:nvSpPr>
            <p:cNvPr id="61" name="Freeform 3883"/>
            <p:cNvSpPr>
              <a:spLocks/>
            </p:cNvSpPr>
            <p:nvPr/>
          </p:nvSpPr>
          <p:spPr bwMode="auto">
            <a:xfrm>
              <a:off x="4031" y="2025"/>
              <a:ext cx="54" cy="32"/>
            </a:xfrm>
            <a:custGeom>
              <a:avLst/>
              <a:gdLst>
                <a:gd name="T0" fmla="*/ 36 w 49"/>
                <a:gd name="T1" fmla="*/ 2 h 26"/>
                <a:gd name="T2" fmla="*/ 12 w 49"/>
                <a:gd name="T3" fmla="*/ 0 h 26"/>
                <a:gd name="T4" fmla="*/ 0 w 49"/>
                <a:gd name="T5" fmla="*/ 20 h 26"/>
                <a:gd name="T6" fmla="*/ 2 w 49"/>
                <a:gd name="T7" fmla="*/ 28 h 26"/>
                <a:gd name="T8" fmla="*/ 25 w 49"/>
                <a:gd name="T9" fmla="*/ 32 h 26"/>
                <a:gd name="T10" fmla="*/ 41 w 49"/>
                <a:gd name="T11" fmla="*/ 28 h 26"/>
                <a:gd name="T12" fmla="*/ 54 w 49"/>
                <a:gd name="T13" fmla="*/ 28 h 26"/>
                <a:gd name="T14" fmla="*/ 52 w 49"/>
                <a:gd name="T15" fmla="*/ 17 h 26"/>
                <a:gd name="T16" fmla="*/ 46 w 49"/>
                <a:gd name="T17" fmla="*/ 11 h 26"/>
                <a:gd name="T18" fmla="*/ 36 w 49"/>
                <a:gd name="T19" fmla="*/ 2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26">
                  <a:moveTo>
                    <a:pt x="33" y="2"/>
                  </a:moveTo>
                  <a:lnTo>
                    <a:pt x="11" y="0"/>
                  </a:lnTo>
                  <a:lnTo>
                    <a:pt x="0" y="16"/>
                  </a:lnTo>
                  <a:lnTo>
                    <a:pt x="2" y="23"/>
                  </a:lnTo>
                  <a:lnTo>
                    <a:pt x="23" y="26"/>
                  </a:lnTo>
                  <a:lnTo>
                    <a:pt x="37" y="23"/>
                  </a:lnTo>
                  <a:lnTo>
                    <a:pt x="49" y="23"/>
                  </a:lnTo>
                  <a:lnTo>
                    <a:pt x="47" y="14"/>
                  </a:lnTo>
                  <a:lnTo>
                    <a:pt x="42" y="9"/>
                  </a:lnTo>
                  <a:lnTo>
                    <a:pt x="33" y="2"/>
                  </a:lnTo>
                  <a:close/>
                </a:path>
              </a:pathLst>
            </a:custGeom>
            <a:solidFill>
              <a:srgbClr val="E1E1E1"/>
            </a:solidFill>
            <a:ln w="3175">
              <a:solidFill>
                <a:srgbClr val="000000"/>
              </a:solidFill>
              <a:prstDash val="solid"/>
              <a:round/>
              <a:headEnd/>
              <a:tailEnd/>
            </a:ln>
          </p:spPr>
          <p:txBody>
            <a:bodyPr/>
            <a:lstStyle/>
            <a:p>
              <a:endParaRPr lang="en-US"/>
            </a:p>
          </p:txBody>
        </p:sp>
        <p:sp>
          <p:nvSpPr>
            <p:cNvPr id="62" name="Freeform 3884"/>
            <p:cNvSpPr>
              <a:spLocks/>
            </p:cNvSpPr>
            <p:nvPr/>
          </p:nvSpPr>
          <p:spPr bwMode="auto">
            <a:xfrm>
              <a:off x="4306" y="2323"/>
              <a:ext cx="88" cy="93"/>
            </a:xfrm>
            <a:custGeom>
              <a:avLst/>
              <a:gdLst>
                <a:gd name="T0" fmla="*/ 65 w 80"/>
                <a:gd name="T1" fmla="*/ 69 h 75"/>
                <a:gd name="T2" fmla="*/ 69 w 80"/>
                <a:gd name="T3" fmla="*/ 88 h 75"/>
                <a:gd name="T4" fmla="*/ 57 w 80"/>
                <a:gd name="T5" fmla="*/ 84 h 75"/>
                <a:gd name="T6" fmla="*/ 52 w 80"/>
                <a:gd name="T7" fmla="*/ 88 h 75"/>
                <a:gd name="T8" fmla="*/ 41 w 80"/>
                <a:gd name="T9" fmla="*/ 93 h 75"/>
                <a:gd name="T10" fmla="*/ 31 w 80"/>
                <a:gd name="T11" fmla="*/ 93 h 75"/>
                <a:gd name="T12" fmla="*/ 25 w 80"/>
                <a:gd name="T13" fmla="*/ 88 h 75"/>
                <a:gd name="T14" fmla="*/ 23 w 80"/>
                <a:gd name="T15" fmla="*/ 79 h 75"/>
                <a:gd name="T16" fmla="*/ 18 w 80"/>
                <a:gd name="T17" fmla="*/ 84 h 75"/>
                <a:gd name="T18" fmla="*/ 15 w 80"/>
                <a:gd name="T19" fmla="*/ 69 h 75"/>
                <a:gd name="T20" fmla="*/ 12 w 80"/>
                <a:gd name="T21" fmla="*/ 67 h 75"/>
                <a:gd name="T22" fmla="*/ 4 w 80"/>
                <a:gd name="T23" fmla="*/ 50 h 75"/>
                <a:gd name="T24" fmla="*/ 0 w 80"/>
                <a:gd name="T25" fmla="*/ 32 h 75"/>
                <a:gd name="T26" fmla="*/ 10 w 80"/>
                <a:gd name="T27" fmla="*/ 9 h 75"/>
                <a:gd name="T28" fmla="*/ 29 w 80"/>
                <a:gd name="T29" fmla="*/ 9 h 75"/>
                <a:gd name="T30" fmla="*/ 46 w 80"/>
                <a:gd name="T31" fmla="*/ 9 h 75"/>
                <a:gd name="T32" fmla="*/ 62 w 80"/>
                <a:gd name="T33" fmla="*/ 17 h 75"/>
                <a:gd name="T34" fmla="*/ 62 w 80"/>
                <a:gd name="T35" fmla="*/ 11 h 75"/>
                <a:gd name="T36" fmla="*/ 67 w 80"/>
                <a:gd name="T37" fmla="*/ 5 h 75"/>
                <a:gd name="T38" fmla="*/ 75 w 80"/>
                <a:gd name="T39" fmla="*/ 9 h 75"/>
                <a:gd name="T40" fmla="*/ 86 w 80"/>
                <a:gd name="T41" fmla="*/ 0 h 75"/>
                <a:gd name="T42" fmla="*/ 88 w 80"/>
                <a:gd name="T43" fmla="*/ 20 h 75"/>
                <a:gd name="T44" fmla="*/ 88 w 80"/>
                <a:gd name="T45" fmla="*/ 37 h 75"/>
                <a:gd name="T46" fmla="*/ 88 w 80"/>
                <a:gd name="T47" fmla="*/ 56 h 75"/>
                <a:gd name="T48" fmla="*/ 73 w 80"/>
                <a:gd name="T49" fmla="*/ 64 h 75"/>
                <a:gd name="T50" fmla="*/ 65 w 80"/>
                <a:gd name="T51" fmla="*/ 69 h 7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80" h="75">
                  <a:moveTo>
                    <a:pt x="59" y="56"/>
                  </a:moveTo>
                  <a:lnTo>
                    <a:pt x="63" y="71"/>
                  </a:lnTo>
                  <a:lnTo>
                    <a:pt x="52" y="68"/>
                  </a:lnTo>
                  <a:lnTo>
                    <a:pt x="47" y="71"/>
                  </a:lnTo>
                  <a:lnTo>
                    <a:pt x="37" y="75"/>
                  </a:lnTo>
                  <a:lnTo>
                    <a:pt x="28" y="75"/>
                  </a:lnTo>
                  <a:lnTo>
                    <a:pt x="23" y="71"/>
                  </a:lnTo>
                  <a:lnTo>
                    <a:pt x="21" y="64"/>
                  </a:lnTo>
                  <a:lnTo>
                    <a:pt x="16" y="68"/>
                  </a:lnTo>
                  <a:lnTo>
                    <a:pt x="14" y="56"/>
                  </a:lnTo>
                  <a:lnTo>
                    <a:pt x="11" y="54"/>
                  </a:lnTo>
                  <a:lnTo>
                    <a:pt x="4" y="40"/>
                  </a:lnTo>
                  <a:lnTo>
                    <a:pt x="0" y="26"/>
                  </a:lnTo>
                  <a:lnTo>
                    <a:pt x="9" y="7"/>
                  </a:lnTo>
                  <a:lnTo>
                    <a:pt x="26" y="7"/>
                  </a:lnTo>
                  <a:lnTo>
                    <a:pt x="42" y="7"/>
                  </a:lnTo>
                  <a:lnTo>
                    <a:pt x="56" y="14"/>
                  </a:lnTo>
                  <a:lnTo>
                    <a:pt x="56" y="9"/>
                  </a:lnTo>
                  <a:lnTo>
                    <a:pt x="61" y="4"/>
                  </a:lnTo>
                  <a:lnTo>
                    <a:pt x="68" y="7"/>
                  </a:lnTo>
                  <a:lnTo>
                    <a:pt x="78" y="0"/>
                  </a:lnTo>
                  <a:lnTo>
                    <a:pt x="80" y="16"/>
                  </a:lnTo>
                  <a:lnTo>
                    <a:pt x="80" y="30"/>
                  </a:lnTo>
                  <a:lnTo>
                    <a:pt x="80" y="45"/>
                  </a:lnTo>
                  <a:lnTo>
                    <a:pt x="66" y="52"/>
                  </a:lnTo>
                  <a:lnTo>
                    <a:pt x="59" y="56"/>
                  </a:lnTo>
                  <a:close/>
                </a:path>
              </a:pathLst>
            </a:custGeom>
            <a:solidFill>
              <a:srgbClr val="E1E1E1"/>
            </a:solidFill>
            <a:ln w="3175">
              <a:solidFill>
                <a:srgbClr val="000000"/>
              </a:solidFill>
              <a:prstDash val="solid"/>
              <a:round/>
              <a:headEnd/>
              <a:tailEnd/>
            </a:ln>
          </p:spPr>
          <p:txBody>
            <a:bodyPr/>
            <a:lstStyle/>
            <a:p>
              <a:endParaRPr lang="en-US"/>
            </a:p>
          </p:txBody>
        </p:sp>
        <p:sp>
          <p:nvSpPr>
            <p:cNvPr id="63" name="Freeform 3885"/>
            <p:cNvSpPr>
              <a:spLocks/>
            </p:cNvSpPr>
            <p:nvPr/>
          </p:nvSpPr>
          <p:spPr bwMode="auto">
            <a:xfrm>
              <a:off x="5046" y="2349"/>
              <a:ext cx="3" cy="7"/>
            </a:xfrm>
            <a:custGeom>
              <a:avLst/>
              <a:gdLst>
                <a:gd name="T0" fmla="*/ 0 w 5"/>
                <a:gd name="T1" fmla="*/ 7 h 5"/>
                <a:gd name="T2" fmla="*/ 0 w 5"/>
                <a:gd name="T3" fmla="*/ 3 h 5"/>
                <a:gd name="T4" fmla="*/ 1 w 5"/>
                <a:gd name="T5" fmla="*/ 0 h 5"/>
                <a:gd name="T6" fmla="*/ 3 w 5"/>
                <a:gd name="T7" fmla="*/ 0 h 5"/>
                <a:gd name="T8" fmla="*/ 0 w 5"/>
                <a:gd name="T9" fmla="*/ 7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 h="5">
                  <a:moveTo>
                    <a:pt x="0" y="5"/>
                  </a:moveTo>
                  <a:lnTo>
                    <a:pt x="0" y="2"/>
                  </a:lnTo>
                  <a:lnTo>
                    <a:pt x="2" y="0"/>
                  </a:lnTo>
                  <a:lnTo>
                    <a:pt x="5" y="0"/>
                  </a:lnTo>
                  <a:lnTo>
                    <a:pt x="0" y="5"/>
                  </a:lnTo>
                  <a:close/>
                </a:path>
              </a:pathLst>
            </a:custGeom>
            <a:solidFill>
              <a:srgbClr val="E1E1E1"/>
            </a:solidFill>
            <a:ln w="3175">
              <a:solidFill>
                <a:srgbClr val="000000"/>
              </a:solidFill>
              <a:prstDash val="solid"/>
              <a:round/>
              <a:headEnd/>
              <a:tailEnd/>
            </a:ln>
          </p:spPr>
          <p:txBody>
            <a:bodyPr/>
            <a:lstStyle/>
            <a:p>
              <a:endParaRPr lang="en-US"/>
            </a:p>
          </p:txBody>
        </p:sp>
        <p:sp>
          <p:nvSpPr>
            <p:cNvPr id="64" name="Freeform 3886"/>
            <p:cNvSpPr>
              <a:spLocks/>
            </p:cNvSpPr>
            <p:nvPr/>
          </p:nvSpPr>
          <p:spPr bwMode="auto">
            <a:xfrm>
              <a:off x="4479" y="2153"/>
              <a:ext cx="3" cy="5"/>
            </a:xfrm>
            <a:custGeom>
              <a:avLst/>
              <a:gdLst>
                <a:gd name="T0" fmla="*/ 3 w 2"/>
                <a:gd name="T1" fmla="*/ 0 h 4"/>
                <a:gd name="T2" fmla="*/ 0 w 2"/>
                <a:gd name="T3" fmla="*/ 5 h 4"/>
                <a:gd name="T4" fmla="*/ 0 w 2"/>
                <a:gd name="T5" fmla="*/ 3 h 4"/>
                <a:gd name="T6" fmla="*/ 3 w 2"/>
                <a:gd name="T7" fmla="*/ 0 h 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4">
                  <a:moveTo>
                    <a:pt x="2" y="0"/>
                  </a:moveTo>
                  <a:lnTo>
                    <a:pt x="0" y="4"/>
                  </a:lnTo>
                  <a:lnTo>
                    <a:pt x="0" y="2"/>
                  </a:lnTo>
                  <a:lnTo>
                    <a:pt x="2" y="0"/>
                  </a:lnTo>
                  <a:close/>
                </a:path>
              </a:pathLst>
            </a:custGeom>
            <a:solidFill>
              <a:srgbClr val="C0C0C0"/>
            </a:solidFill>
            <a:ln w="3175">
              <a:solidFill>
                <a:srgbClr val="000000"/>
              </a:solidFill>
              <a:prstDash val="solid"/>
              <a:round/>
              <a:headEnd/>
              <a:tailEnd/>
            </a:ln>
          </p:spPr>
          <p:txBody>
            <a:bodyPr/>
            <a:lstStyle/>
            <a:p>
              <a:endParaRPr lang="en-US"/>
            </a:p>
          </p:txBody>
        </p:sp>
        <p:sp>
          <p:nvSpPr>
            <p:cNvPr id="65" name="Freeform 3887"/>
            <p:cNvSpPr>
              <a:spLocks/>
            </p:cNvSpPr>
            <p:nvPr/>
          </p:nvSpPr>
          <p:spPr bwMode="auto">
            <a:xfrm>
              <a:off x="4246" y="2153"/>
              <a:ext cx="146" cy="188"/>
            </a:xfrm>
            <a:custGeom>
              <a:avLst/>
              <a:gdLst>
                <a:gd name="T0" fmla="*/ 82 w 131"/>
                <a:gd name="T1" fmla="*/ 50 h 151"/>
                <a:gd name="T2" fmla="*/ 77 w 131"/>
                <a:gd name="T3" fmla="*/ 41 h 151"/>
                <a:gd name="T4" fmla="*/ 69 w 131"/>
                <a:gd name="T5" fmla="*/ 32 h 151"/>
                <a:gd name="T6" fmla="*/ 59 w 131"/>
                <a:gd name="T7" fmla="*/ 35 h 151"/>
                <a:gd name="T8" fmla="*/ 48 w 131"/>
                <a:gd name="T9" fmla="*/ 22 h 151"/>
                <a:gd name="T10" fmla="*/ 42 w 131"/>
                <a:gd name="T11" fmla="*/ 14 h 151"/>
                <a:gd name="T12" fmla="*/ 30 w 131"/>
                <a:gd name="T13" fmla="*/ 0 h 151"/>
                <a:gd name="T14" fmla="*/ 21 w 131"/>
                <a:gd name="T15" fmla="*/ 0 h 151"/>
                <a:gd name="T16" fmla="*/ 25 w 131"/>
                <a:gd name="T17" fmla="*/ 26 h 151"/>
                <a:gd name="T18" fmla="*/ 19 w 131"/>
                <a:gd name="T19" fmla="*/ 22 h 151"/>
                <a:gd name="T20" fmla="*/ 17 w 131"/>
                <a:gd name="T21" fmla="*/ 20 h 151"/>
                <a:gd name="T22" fmla="*/ 9 w 131"/>
                <a:gd name="T23" fmla="*/ 35 h 151"/>
                <a:gd name="T24" fmla="*/ 0 w 131"/>
                <a:gd name="T25" fmla="*/ 44 h 151"/>
                <a:gd name="T26" fmla="*/ 9 w 131"/>
                <a:gd name="T27" fmla="*/ 50 h 151"/>
                <a:gd name="T28" fmla="*/ 9 w 131"/>
                <a:gd name="T29" fmla="*/ 61 h 151"/>
                <a:gd name="T30" fmla="*/ 21 w 131"/>
                <a:gd name="T31" fmla="*/ 61 h 151"/>
                <a:gd name="T32" fmla="*/ 25 w 131"/>
                <a:gd name="T33" fmla="*/ 85 h 151"/>
                <a:gd name="T34" fmla="*/ 25 w 131"/>
                <a:gd name="T35" fmla="*/ 108 h 151"/>
                <a:gd name="T36" fmla="*/ 40 w 131"/>
                <a:gd name="T37" fmla="*/ 93 h 151"/>
                <a:gd name="T38" fmla="*/ 50 w 131"/>
                <a:gd name="T39" fmla="*/ 97 h 151"/>
                <a:gd name="T40" fmla="*/ 59 w 131"/>
                <a:gd name="T41" fmla="*/ 93 h 151"/>
                <a:gd name="T42" fmla="*/ 69 w 131"/>
                <a:gd name="T43" fmla="*/ 87 h 151"/>
                <a:gd name="T44" fmla="*/ 88 w 131"/>
                <a:gd name="T45" fmla="*/ 108 h 151"/>
                <a:gd name="T46" fmla="*/ 90 w 131"/>
                <a:gd name="T47" fmla="*/ 123 h 151"/>
                <a:gd name="T48" fmla="*/ 108 w 131"/>
                <a:gd name="T49" fmla="*/ 147 h 151"/>
                <a:gd name="T50" fmla="*/ 111 w 131"/>
                <a:gd name="T51" fmla="*/ 167 h 151"/>
                <a:gd name="T52" fmla="*/ 106 w 131"/>
                <a:gd name="T53" fmla="*/ 179 h 151"/>
                <a:gd name="T54" fmla="*/ 121 w 131"/>
                <a:gd name="T55" fmla="*/ 188 h 151"/>
                <a:gd name="T56" fmla="*/ 121 w 131"/>
                <a:gd name="T57" fmla="*/ 182 h 151"/>
                <a:gd name="T58" fmla="*/ 127 w 131"/>
                <a:gd name="T59" fmla="*/ 176 h 151"/>
                <a:gd name="T60" fmla="*/ 135 w 131"/>
                <a:gd name="T61" fmla="*/ 179 h 151"/>
                <a:gd name="T62" fmla="*/ 146 w 131"/>
                <a:gd name="T63" fmla="*/ 171 h 151"/>
                <a:gd name="T64" fmla="*/ 143 w 131"/>
                <a:gd name="T65" fmla="*/ 152 h 151"/>
                <a:gd name="T66" fmla="*/ 140 w 131"/>
                <a:gd name="T67" fmla="*/ 147 h 151"/>
                <a:gd name="T68" fmla="*/ 140 w 131"/>
                <a:gd name="T69" fmla="*/ 141 h 151"/>
                <a:gd name="T70" fmla="*/ 125 w 131"/>
                <a:gd name="T71" fmla="*/ 126 h 151"/>
                <a:gd name="T72" fmla="*/ 117 w 131"/>
                <a:gd name="T73" fmla="*/ 111 h 151"/>
                <a:gd name="T74" fmla="*/ 104 w 131"/>
                <a:gd name="T75" fmla="*/ 97 h 151"/>
                <a:gd name="T76" fmla="*/ 96 w 131"/>
                <a:gd name="T77" fmla="*/ 82 h 151"/>
                <a:gd name="T78" fmla="*/ 71 w 131"/>
                <a:gd name="T79" fmla="*/ 65 h 151"/>
                <a:gd name="T80" fmla="*/ 75 w 131"/>
                <a:gd name="T81" fmla="*/ 59 h 151"/>
                <a:gd name="T82" fmla="*/ 85 w 131"/>
                <a:gd name="T83" fmla="*/ 55 h 151"/>
                <a:gd name="T84" fmla="*/ 82 w 131"/>
                <a:gd name="T85" fmla="*/ 50 h 15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31" h="151">
                  <a:moveTo>
                    <a:pt x="74" y="40"/>
                  </a:moveTo>
                  <a:lnTo>
                    <a:pt x="69" y="33"/>
                  </a:lnTo>
                  <a:lnTo>
                    <a:pt x="62" y="26"/>
                  </a:lnTo>
                  <a:lnTo>
                    <a:pt x="53" y="28"/>
                  </a:lnTo>
                  <a:lnTo>
                    <a:pt x="43" y="18"/>
                  </a:lnTo>
                  <a:lnTo>
                    <a:pt x="38" y="11"/>
                  </a:lnTo>
                  <a:lnTo>
                    <a:pt x="27" y="0"/>
                  </a:lnTo>
                  <a:lnTo>
                    <a:pt x="19" y="0"/>
                  </a:lnTo>
                  <a:lnTo>
                    <a:pt x="22" y="21"/>
                  </a:lnTo>
                  <a:lnTo>
                    <a:pt x="17" y="18"/>
                  </a:lnTo>
                  <a:lnTo>
                    <a:pt x="15" y="16"/>
                  </a:lnTo>
                  <a:lnTo>
                    <a:pt x="8" y="28"/>
                  </a:lnTo>
                  <a:lnTo>
                    <a:pt x="0" y="35"/>
                  </a:lnTo>
                  <a:lnTo>
                    <a:pt x="8" y="40"/>
                  </a:lnTo>
                  <a:lnTo>
                    <a:pt x="8" y="49"/>
                  </a:lnTo>
                  <a:lnTo>
                    <a:pt x="19" y="49"/>
                  </a:lnTo>
                  <a:lnTo>
                    <a:pt x="22" y="68"/>
                  </a:lnTo>
                  <a:lnTo>
                    <a:pt x="22" y="87"/>
                  </a:lnTo>
                  <a:lnTo>
                    <a:pt x="36" y="75"/>
                  </a:lnTo>
                  <a:lnTo>
                    <a:pt x="45" y="78"/>
                  </a:lnTo>
                  <a:lnTo>
                    <a:pt x="53" y="75"/>
                  </a:lnTo>
                  <a:lnTo>
                    <a:pt x="62" y="70"/>
                  </a:lnTo>
                  <a:lnTo>
                    <a:pt x="79" y="87"/>
                  </a:lnTo>
                  <a:lnTo>
                    <a:pt x="81" y="99"/>
                  </a:lnTo>
                  <a:lnTo>
                    <a:pt x="97" y="118"/>
                  </a:lnTo>
                  <a:lnTo>
                    <a:pt x="100" y="134"/>
                  </a:lnTo>
                  <a:lnTo>
                    <a:pt x="95" y="144"/>
                  </a:lnTo>
                  <a:lnTo>
                    <a:pt x="109" y="151"/>
                  </a:lnTo>
                  <a:lnTo>
                    <a:pt x="109" y="146"/>
                  </a:lnTo>
                  <a:lnTo>
                    <a:pt x="114" y="141"/>
                  </a:lnTo>
                  <a:lnTo>
                    <a:pt x="121" y="144"/>
                  </a:lnTo>
                  <a:lnTo>
                    <a:pt x="131" y="137"/>
                  </a:lnTo>
                  <a:lnTo>
                    <a:pt x="128" y="122"/>
                  </a:lnTo>
                  <a:lnTo>
                    <a:pt x="126" y="118"/>
                  </a:lnTo>
                  <a:lnTo>
                    <a:pt x="126" y="113"/>
                  </a:lnTo>
                  <a:lnTo>
                    <a:pt x="112" y="101"/>
                  </a:lnTo>
                  <a:lnTo>
                    <a:pt x="105" y="89"/>
                  </a:lnTo>
                  <a:lnTo>
                    <a:pt x="93" y="78"/>
                  </a:lnTo>
                  <a:lnTo>
                    <a:pt x="86" y="66"/>
                  </a:lnTo>
                  <a:lnTo>
                    <a:pt x="64" y="52"/>
                  </a:lnTo>
                  <a:lnTo>
                    <a:pt x="67" y="47"/>
                  </a:lnTo>
                  <a:lnTo>
                    <a:pt x="76" y="44"/>
                  </a:lnTo>
                  <a:lnTo>
                    <a:pt x="74" y="40"/>
                  </a:lnTo>
                  <a:close/>
                </a:path>
              </a:pathLst>
            </a:custGeom>
            <a:solidFill>
              <a:srgbClr val="E1E1E1"/>
            </a:solidFill>
            <a:ln w="3175">
              <a:solidFill>
                <a:srgbClr val="000000"/>
              </a:solidFill>
              <a:prstDash val="solid"/>
              <a:round/>
              <a:headEnd/>
              <a:tailEnd/>
            </a:ln>
          </p:spPr>
          <p:txBody>
            <a:bodyPr/>
            <a:lstStyle/>
            <a:p>
              <a:endParaRPr lang="en-US"/>
            </a:p>
          </p:txBody>
        </p:sp>
        <p:sp>
          <p:nvSpPr>
            <p:cNvPr id="66" name="Freeform 3888"/>
            <p:cNvSpPr>
              <a:spLocks/>
            </p:cNvSpPr>
            <p:nvPr/>
          </p:nvSpPr>
          <p:spPr bwMode="auto">
            <a:xfrm>
              <a:off x="4108" y="2015"/>
              <a:ext cx="155" cy="407"/>
            </a:xfrm>
            <a:custGeom>
              <a:avLst/>
              <a:gdLst>
                <a:gd name="T0" fmla="*/ 83 w 138"/>
                <a:gd name="T1" fmla="*/ 103 h 329"/>
                <a:gd name="T2" fmla="*/ 83 w 138"/>
                <a:gd name="T3" fmla="*/ 85 h 329"/>
                <a:gd name="T4" fmla="*/ 93 w 138"/>
                <a:gd name="T5" fmla="*/ 59 h 329"/>
                <a:gd name="T6" fmla="*/ 89 w 138"/>
                <a:gd name="T7" fmla="*/ 24 h 329"/>
                <a:gd name="T8" fmla="*/ 64 w 138"/>
                <a:gd name="T9" fmla="*/ 0 h 329"/>
                <a:gd name="T10" fmla="*/ 62 w 138"/>
                <a:gd name="T11" fmla="*/ 21 h 329"/>
                <a:gd name="T12" fmla="*/ 62 w 138"/>
                <a:gd name="T13" fmla="*/ 32 h 329"/>
                <a:gd name="T14" fmla="*/ 33 w 138"/>
                <a:gd name="T15" fmla="*/ 51 h 329"/>
                <a:gd name="T16" fmla="*/ 30 w 138"/>
                <a:gd name="T17" fmla="*/ 77 h 329"/>
                <a:gd name="T18" fmla="*/ 13 w 138"/>
                <a:gd name="T19" fmla="*/ 103 h 329"/>
                <a:gd name="T20" fmla="*/ 11 w 138"/>
                <a:gd name="T21" fmla="*/ 147 h 329"/>
                <a:gd name="T22" fmla="*/ 3 w 138"/>
                <a:gd name="T23" fmla="*/ 161 h 329"/>
                <a:gd name="T24" fmla="*/ 11 w 138"/>
                <a:gd name="T25" fmla="*/ 184 h 329"/>
                <a:gd name="T26" fmla="*/ 17 w 138"/>
                <a:gd name="T27" fmla="*/ 182 h 329"/>
                <a:gd name="T28" fmla="*/ 21 w 138"/>
                <a:gd name="T29" fmla="*/ 193 h 329"/>
                <a:gd name="T30" fmla="*/ 35 w 138"/>
                <a:gd name="T31" fmla="*/ 203 h 329"/>
                <a:gd name="T32" fmla="*/ 35 w 138"/>
                <a:gd name="T33" fmla="*/ 214 h 329"/>
                <a:gd name="T34" fmla="*/ 43 w 138"/>
                <a:gd name="T35" fmla="*/ 223 h 329"/>
                <a:gd name="T36" fmla="*/ 48 w 138"/>
                <a:gd name="T37" fmla="*/ 261 h 329"/>
                <a:gd name="T38" fmla="*/ 56 w 138"/>
                <a:gd name="T39" fmla="*/ 267 h 329"/>
                <a:gd name="T40" fmla="*/ 62 w 138"/>
                <a:gd name="T41" fmla="*/ 285 h 329"/>
                <a:gd name="T42" fmla="*/ 70 w 138"/>
                <a:gd name="T43" fmla="*/ 278 h 329"/>
                <a:gd name="T44" fmla="*/ 80 w 138"/>
                <a:gd name="T45" fmla="*/ 272 h 329"/>
                <a:gd name="T46" fmla="*/ 89 w 138"/>
                <a:gd name="T47" fmla="*/ 270 h 329"/>
                <a:gd name="T48" fmla="*/ 99 w 138"/>
                <a:gd name="T49" fmla="*/ 261 h 329"/>
                <a:gd name="T50" fmla="*/ 115 w 138"/>
                <a:gd name="T51" fmla="*/ 299 h 329"/>
                <a:gd name="T52" fmla="*/ 122 w 138"/>
                <a:gd name="T53" fmla="*/ 325 h 329"/>
                <a:gd name="T54" fmla="*/ 134 w 138"/>
                <a:gd name="T55" fmla="*/ 358 h 329"/>
                <a:gd name="T56" fmla="*/ 136 w 138"/>
                <a:gd name="T57" fmla="*/ 392 h 329"/>
                <a:gd name="T58" fmla="*/ 138 w 138"/>
                <a:gd name="T59" fmla="*/ 405 h 329"/>
                <a:gd name="T60" fmla="*/ 152 w 138"/>
                <a:gd name="T61" fmla="*/ 375 h 329"/>
                <a:gd name="T62" fmla="*/ 142 w 138"/>
                <a:gd name="T63" fmla="*/ 334 h 329"/>
                <a:gd name="T64" fmla="*/ 122 w 138"/>
                <a:gd name="T65" fmla="*/ 308 h 329"/>
                <a:gd name="T66" fmla="*/ 126 w 138"/>
                <a:gd name="T67" fmla="*/ 285 h 329"/>
                <a:gd name="T68" fmla="*/ 126 w 138"/>
                <a:gd name="T69" fmla="*/ 270 h 329"/>
                <a:gd name="T70" fmla="*/ 97 w 138"/>
                <a:gd name="T71" fmla="*/ 223 h 329"/>
                <a:gd name="T72" fmla="*/ 107 w 138"/>
                <a:gd name="T73" fmla="*/ 199 h 329"/>
                <a:gd name="T74" fmla="*/ 128 w 138"/>
                <a:gd name="T75" fmla="*/ 184 h 329"/>
                <a:gd name="T76" fmla="*/ 147 w 138"/>
                <a:gd name="T77" fmla="*/ 173 h 329"/>
                <a:gd name="T78" fmla="*/ 149 w 138"/>
                <a:gd name="T79" fmla="*/ 152 h 329"/>
                <a:gd name="T80" fmla="*/ 128 w 138"/>
                <a:gd name="T81" fmla="*/ 144 h 329"/>
                <a:gd name="T82" fmla="*/ 120 w 138"/>
                <a:gd name="T83" fmla="*/ 124 h 329"/>
                <a:gd name="T84" fmla="*/ 104 w 138"/>
                <a:gd name="T85" fmla="*/ 103 h 329"/>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38" h="329">
                  <a:moveTo>
                    <a:pt x="93" y="81"/>
                  </a:moveTo>
                  <a:lnTo>
                    <a:pt x="74" y="83"/>
                  </a:lnTo>
                  <a:lnTo>
                    <a:pt x="74" y="76"/>
                  </a:lnTo>
                  <a:lnTo>
                    <a:pt x="74" y="69"/>
                  </a:lnTo>
                  <a:lnTo>
                    <a:pt x="81" y="55"/>
                  </a:lnTo>
                  <a:lnTo>
                    <a:pt x="83" y="48"/>
                  </a:lnTo>
                  <a:lnTo>
                    <a:pt x="81" y="34"/>
                  </a:lnTo>
                  <a:lnTo>
                    <a:pt x="79" y="19"/>
                  </a:lnTo>
                  <a:lnTo>
                    <a:pt x="71" y="15"/>
                  </a:lnTo>
                  <a:lnTo>
                    <a:pt x="57" y="0"/>
                  </a:lnTo>
                  <a:lnTo>
                    <a:pt x="55" y="8"/>
                  </a:lnTo>
                  <a:lnTo>
                    <a:pt x="55" y="17"/>
                  </a:lnTo>
                  <a:lnTo>
                    <a:pt x="50" y="22"/>
                  </a:lnTo>
                  <a:lnTo>
                    <a:pt x="55" y="26"/>
                  </a:lnTo>
                  <a:lnTo>
                    <a:pt x="43" y="24"/>
                  </a:lnTo>
                  <a:lnTo>
                    <a:pt x="29" y="41"/>
                  </a:lnTo>
                  <a:lnTo>
                    <a:pt x="27" y="55"/>
                  </a:lnTo>
                  <a:lnTo>
                    <a:pt x="27" y="62"/>
                  </a:lnTo>
                  <a:lnTo>
                    <a:pt x="19" y="83"/>
                  </a:lnTo>
                  <a:lnTo>
                    <a:pt x="12" y="83"/>
                  </a:lnTo>
                  <a:lnTo>
                    <a:pt x="10" y="100"/>
                  </a:lnTo>
                  <a:lnTo>
                    <a:pt x="10" y="119"/>
                  </a:lnTo>
                  <a:lnTo>
                    <a:pt x="3" y="119"/>
                  </a:lnTo>
                  <a:lnTo>
                    <a:pt x="3" y="130"/>
                  </a:lnTo>
                  <a:lnTo>
                    <a:pt x="0" y="133"/>
                  </a:lnTo>
                  <a:lnTo>
                    <a:pt x="10" y="149"/>
                  </a:lnTo>
                  <a:lnTo>
                    <a:pt x="12" y="152"/>
                  </a:lnTo>
                  <a:lnTo>
                    <a:pt x="15" y="147"/>
                  </a:lnTo>
                  <a:lnTo>
                    <a:pt x="17" y="156"/>
                  </a:lnTo>
                  <a:lnTo>
                    <a:pt x="19" y="156"/>
                  </a:lnTo>
                  <a:lnTo>
                    <a:pt x="27" y="156"/>
                  </a:lnTo>
                  <a:lnTo>
                    <a:pt x="31" y="164"/>
                  </a:lnTo>
                  <a:lnTo>
                    <a:pt x="27" y="166"/>
                  </a:lnTo>
                  <a:lnTo>
                    <a:pt x="31" y="173"/>
                  </a:lnTo>
                  <a:lnTo>
                    <a:pt x="34" y="166"/>
                  </a:lnTo>
                  <a:lnTo>
                    <a:pt x="38" y="180"/>
                  </a:lnTo>
                  <a:lnTo>
                    <a:pt x="43" y="194"/>
                  </a:lnTo>
                  <a:lnTo>
                    <a:pt x="43" y="211"/>
                  </a:lnTo>
                  <a:lnTo>
                    <a:pt x="43" y="225"/>
                  </a:lnTo>
                  <a:lnTo>
                    <a:pt x="50" y="216"/>
                  </a:lnTo>
                  <a:lnTo>
                    <a:pt x="50" y="225"/>
                  </a:lnTo>
                  <a:lnTo>
                    <a:pt x="55" y="230"/>
                  </a:lnTo>
                  <a:lnTo>
                    <a:pt x="57" y="227"/>
                  </a:lnTo>
                  <a:lnTo>
                    <a:pt x="62" y="225"/>
                  </a:lnTo>
                  <a:lnTo>
                    <a:pt x="62" y="227"/>
                  </a:lnTo>
                  <a:lnTo>
                    <a:pt x="71" y="220"/>
                  </a:lnTo>
                  <a:lnTo>
                    <a:pt x="74" y="213"/>
                  </a:lnTo>
                  <a:lnTo>
                    <a:pt x="79" y="218"/>
                  </a:lnTo>
                  <a:lnTo>
                    <a:pt x="83" y="201"/>
                  </a:lnTo>
                  <a:lnTo>
                    <a:pt x="88" y="211"/>
                  </a:lnTo>
                  <a:lnTo>
                    <a:pt x="95" y="218"/>
                  </a:lnTo>
                  <a:lnTo>
                    <a:pt x="102" y="242"/>
                  </a:lnTo>
                  <a:lnTo>
                    <a:pt x="109" y="268"/>
                  </a:lnTo>
                  <a:lnTo>
                    <a:pt x="109" y="263"/>
                  </a:lnTo>
                  <a:lnTo>
                    <a:pt x="114" y="275"/>
                  </a:lnTo>
                  <a:lnTo>
                    <a:pt x="119" y="289"/>
                  </a:lnTo>
                  <a:lnTo>
                    <a:pt x="121" y="301"/>
                  </a:lnTo>
                  <a:lnTo>
                    <a:pt x="121" y="317"/>
                  </a:lnTo>
                  <a:lnTo>
                    <a:pt x="121" y="329"/>
                  </a:lnTo>
                  <a:lnTo>
                    <a:pt x="123" y="327"/>
                  </a:lnTo>
                  <a:lnTo>
                    <a:pt x="131" y="315"/>
                  </a:lnTo>
                  <a:lnTo>
                    <a:pt x="135" y="303"/>
                  </a:lnTo>
                  <a:lnTo>
                    <a:pt x="131" y="287"/>
                  </a:lnTo>
                  <a:lnTo>
                    <a:pt x="126" y="270"/>
                  </a:lnTo>
                  <a:lnTo>
                    <a:pt x="119" y="261"/>
                  </a:lnTo>
                  <a:lnTo>
                    <a:pt x="109" y="249"/>
                  </a:lnTo>
                  <a:lnTo>
                    <a:pt x="109" y="237"/>
                  </a:lnTo>
                  <a:lnTo>
                    <a:pt x="112" y="230"/>
                  </a:lnTo>
                  <a:lnTo>
                    <a:pt x="116" y="220"/>
                  </a:lnTo>
                  <a:lnTo>
                    <a:pt x="112" y="218"/>
                  </a:lnTo>
                  <a:lnTo>
                    <a:pt x="97" y="199"/>
                  </a:lnTo>
                  <a:lnTo>
                    <a:pt x="86" y="180"/>
                  </a:lnTo>
                  <a:lnTo>
                    <a:pt x="90" y="180"/>
                  </a:lnTo>
                  <a:lnTo>
                    <a:pt x="95" y="161"/>
                  </a:lnTo>
                  <a:lnTo>
                    <a:pt x="109" y="159"/>
                  </a:lnTo>
                  <a:lnTo>
                    <a:pt x="114" y="149"/>
                  </a:lnTo>
                  <a:lnTo>
                    <a:pt x="123" y="147"/>
                  </a:lnTo>
                  <a:lnTo>
                    <a:pt x="131" y="140"/>
                  </a:lnTo>
                  <a:lnTo>
                    <a:pt x="138" y="128"/>
                  </a:lnTo>
                  <a:lnTo>
                    <a:pt x="133" y="123"/>
                  </a:lnTo>
                  <a:lnTo>
                    <a:pt x="121" y="128"/>
                  </a:lnTo>
                  <a:lnTo>
                    <a:pt x="114" y="116"/>
                  </a:lnTo>
                  <a:lnTo>
                    <a:pt x="107" y="114"/>
                  </a:lnTo>
                  <a:lnTo>
                    <a:pt x="107" y="100"/>
                  </a:lnTo>
                  <a:lnTo>
                    <a:pt x="97" y="95"/>
                  </a:lnTo>
                  <a:lnTo>
                    <a:pt x="93" y="83"/>
                  </a:lnTo>
                  <a:lnTo>
                    <a:pt x="93" y="81"/>
                  </a:lnTo>
                  <a:close/>
                </a:path>
              </a:pathLst>
            </a:custGeom>
            <a:solidFill>
              <a:srgbClr val="E1E1E1"/>
            </a:solidFill>
            <a:ln w="3175">
              <a:solidFill>
                <a:srgbClr val="000000"/>
              </a:solidFill>
              <a:prstDash val="solid"/>
              <a:round/>
              <a:headEnd/>
              <a:tailEnd/>
            </a:ln>
          </p:spPr>
          <p:txBody>
            <a:bodyPr/>
            <a:lstStyle/>
            <a:p>
              <a:endParaRPr lang="en-US"/>
            </a:p>
          </p:txBody>
        </p:sp>
        <p:sp>
          <p:nvSpPr>
            <p:cNvPr id="67" name="Freeform 3889"/>
            <p:cNvSpPr>
              <a:spLocks/>
            </p:cNvSpPr>
            <p:nvPr/>
          </p:nvSpPr>
          <p:spPr bwMode="auto">
            <a:xfrm>
              <a:off x="4603" y="2235"/>
              <a:ext cx="85" cy="135"/>
            </a:xfrm>
            <a:custGeom>
              <a:avLst/>
              <a:gdLst>
                <a:gd name="T0" fmla="*/ 16 w 76"/>
                <a:gd name="T1" fmla="*/ 84 h 109"/>
                <a:gd name="T2" fmla="*/ 16 w 76"/>
                <a:gd name="T3" fmla="*/ 93 h 109"/>
                <a:gd name="T4" fmla="*/ 2 w 76"/>
                <a:gd name="T5" fmla="*/ 69 h 109"/>
                <a:gd name="T6" fmla="*/ 0 w 76"/>
                <a:gd name="T7" fmla="*/ 56 h 109"/>
                <a:gd name="T8" fmla="*/ 10 w 76"/>
                <a:gd name="T9" fmla="*/ 56 h 109"/>
                <a:gd name="T10" fmla="*/ 8 w 76"/>
                <a:gd name="T11" fmla="*/ 32 h 109"/>
                <a:gd name="T12" fmla="*/ 6 w 76"/>
                <a:gd name="T13" fmla="*/ 11 h 109"/>
                <a:gd name="T14" fmla="*/ 8 w 76"/>
                <a:gd name="T15" fmla="*/ 0 h 109"/>
                <a:gd name="T16" fmla="*/ 31 w 76"/>
                <a:gd name="T17" fmla="*/ 5 h 109"/>
                <a:gd name="T18" fmla="*/ 35 w 76"/>
                <a:gd name="T19" fmla="*/ 11 h 109"/>
                <a:gd name="T20" fmla="*/ 39 w 76"/>
                <a:gd name="T21" fmla="*/ 28 h 109"/>
                <a:gd name="T22" fmla="*/ 43 w 76"/>
                <a:gd name="T23" fmla="*/ 41 h 109"/>
                <a:gd name="T24" fmla="*/ 37 w 76"/>
                <a:gd name="T25" fmla="*/ 56 h 109"/>
                <a:gd name="T26" fmla="*/ 31 w 76"/>
                <a:gd name="T27" fmla="*/ 64 h 109"/>
                <a:gd name="T28" fmla="*/ 31 w 76"/>
                <a:gd name="T29" fmla="*/ 79 h 109"/>
                <a:gd name="T30" fmla="*/ 43 w 76"/>
                <a:gd name="T31" fmla="*/ 103 h 109"/>
                <a:gd name="T32" fmla="*/ 47 w 76"/>
                <a:gd name="T33" fmla="*/ 103 h 109"/>
                <a:gd name="T34" fmla="*/ 47 w 76"/>
                <a:gd name="T35" fmla="*/ 99 h 109"/>
                <a:gd name="T36" fmla="*/ 58 w 76"/>
                <a:gd name="T37" fmla="*/ 99 h 109"/>
                <a:gd name="T38" fmla="*/ 66 w 76"/>
                <a:gd name="T39" fmla="*/ 108 h 109"/>
                <a:gd name="T40" fmla="*/ 68 w 76"/>
                <a:gd name="T41" fmla="*/ 103 h 109"/>
                <a:gd name="T42" fmla="*/ 76 w 76"/>
                <a:gd name="T43" fmla="*/ 111 h 109"/>
                <a:gd name="T44" fmla="*/ 72 w 76"/>
                <a:gd name="T45" fmla="*/ 114 h 109"/>
                <a:gd name="T46" fmla="*/ 79 w 76"/>
                <a:gd name="T47" fmla="*/ 123 h 109"/>
                <a:gd name="T48" fmla="*/ 85 w 76"/>
                <a:gd name="T49" fmla="*/ 125 h 109"/>
                <a:gd name="T50" fmla="*/ 79 w 76"/>
                <a:gd name="T51" fmla="*/ 135 h 109"/>
                <a:gd name="T52" fmla="*/ 79 w 76"/>
                <a:gd name="T53" fmla="*/ 129 h 109"/>
                <a:gd name="T54" fmla="*/ 68 w 76"/>
                <a:gd name="T55" fmla="*/ 123 h 109"/>
                <a:gd name="T56" fmla="*/ 60 w 76"/>
                <a:gd name="T57" fmla="*/ 111 h 109"/>
                <a:gd name="T58" fmla="*/ 53 w 76"/>
                <a:gd name="T59" fmla="*/ 108 h 109"/>
                <a:gd name="T60" fmla="*/ 56 w 76"/>
                <a:gd name="T61" fmla="*/ 123 h 109"/>
                <a:gd name="T62" fmla="*/ 37 w 76"/>
                <a:gd name="T63" fmla="*/ 105 h 109"/>
                <a:gd name="T64" fmla="*/ 26 w 76"/>
                <a:gd name="T65" fmla="*/ 111 h 109"/>
                <a:gd name="T66" fmla="*/ 21 w 76"/>
                <a:gd name="T67" fmla="*/ 108 h 109"/>
                <a:gd name="T68" fmla="*/ 21 w 76"/>
                <a:gd name="T69" fmla="*/ 97 h 109"/>
                <a:gd name="T70" fmla="*/ 23 w 76"/>
                <a:gd name="T71" fmla="*/ 88 h 109"/>
                <a:gd name="T72" fmla="*/ 16 w 76"/>
                <a:gd name="T73" fmla="*/ 84 h 10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76" h="109">
                  <a:moveTo>
                    <a:pt x="14" y="68"/>
                  </a:moveTo>
                  <a:lnTo>
                    <a:pt x="14" y="75"/>
                  </a:lnTo>
                  <a:lnTo>
                    <a:pt x="2" y="56"/>
                  </a:lnTo>
                  <a:lnTo>
                    <a:pt x="0" y="45"/>
                  </a:lnTo>
                  <a:lnTo>
                    <a:pt x="9" y="45"/>
                  </a:lnTo>
                  <a:lnTo>
                    <a:pt x="7" y="26"/>
                  </a:lnTo>
                  <a:lnTo>
                    <a:pt x="5" y="9"/>
                  </a:lnTo>
                  <a:lnTo>
                    <a:pt x="7" y="0"/>
                  </a:lnTo>
                  <a:lnTo>
                    <a:pt x="28" y="4"/>
                  </a:lnTo>
                  <a:lnTo>
                    <a:pt x="31" y="9"/>
                  </a:lnTo>
                  <a:lnTo>
                    <a:pt x="35" y="23"/>
                  </a:lnTo>
                  <a:lnTo>
                    <a:pt x="38" y="33"/>
                  </a:lnTo>
                  <a:lnTo>
                    <a:pt x="33" y="45"/>
                  </a:lnTo>
                  <a:lnTo>
                    <a:pt x="28" y="52"/>
                  </a:lnTo>
                  <a:lnTo>
                    <a:pt x="28" y="64"/>
                  </a:lnTo>
                  <a:lnTo>
                    <a:pt x="38" y="83"/>
                  </a:lnTo>
                  <a:lnTo>
                    <a:pt x="42" y="83"/>
                  </a:lnTo>
                  <a:lnTo>
                    <a:pt x="42" y="80"/>
                  </a:lnTo>
                  <a:lnTo>
                    <a:pt x="52" y="80"/>
                  </a:lnTo>
                  <a:lnTo>
                    <a:pt x="59" y="87"/>
                  </a:lnTo>
                  <a:lnTo>
                    <a:pt x="61" y="83"/>
                  </a:lnTo>
                  <a:lnTo>
                    <a:pt x="68" y="90"/>
                  </a:lnTo>
                  <a:lnTo>
                    <a:pt x="64" y="92"/>
                  </a:lnTo>
                  <a:lnTo>
                    <a:pt x="71" y="99"/>
                  </a:lnTo>
                  <a:lnTo>
                    <a:pt x="76" y="101"/>
                  </a:lnTo>
                  <a:lnTo>
                    <a:pt x="71" y="109"/>
                  </a:lnTo>
                  <a:lnTo>
                    <a:pt x="71" y="104"/>
                  </a:lnTo>
                  <a:lnTo>
                    <a:pt x="61" y="99"/>
                  </a:lnTo>
                  <a:lnTo>
                    <a:pt x="54" y="90"/>
                  </a:lnTo>
                  <a:lnTo>
                    <a:pt x="47" y="87"/>
                  </a:lnTo>
                  <a:lnTo>
                    <a:pt x="50" y="99"/>
                  </a:lnTo>
                  <a:lnTo>
                    <a:pt x="33" y="85"/>
                  </a:lnTo>
                  <a:lnTo>
                    <a:pt x="23" y="90"/>
                  </a:lnTo>
                  <a:lnTo>
                    <a:pt x="19" y="87"/>
                  </a:lnTo>
                  <a:lnTo>
                    <a:pt x="19" y="78"/>
                  </a:lnTo>
                  <a:lnTo>
                    <a:pt x="21" y="71"/>
                  </a:lnTo>
                  <a:lnTo>
                    <a:pt x="14" y="68"/>
                  </a:lnTo>
                  <a:close/>
                </a:path>
              </a:pathLst>
            </a:custGeom>
            <a:solidFill>
              <a:srgbClr val="E1E1E1"/>
            </a:solidFill>
            <a:ln w="3175">
              <a:solidFill>
                <a:srgbClr val="000000"/>
              </a:solidFill>
              <a:prstDash val="solid"/>
              <a:round/>
              <a:headEnd/>
              <a:tailEnd/>
            </a:ln>
          </p:spPr>
          <p:txBody>
            <a:bodyPr/>
            <a:lstStyle/>
            <a:p>
              <a:endParaRPr lang="en-US"/>
            </a:p>
          </p:txBody>
        </p:sp>
        <p:sp>
          <p:nvSpPr>
            <p:cNvPr id="68" name="Freeform 3890"/>
            <p:cNvSpPr>
              <a:spLocks/>
            </p:cNvSpPr>
            <p:nvPr/>
          </p:nvSpPr>
          <p:spPr bwMode="auto">
            <a:xfrm>
              <a:off x="4660" y="2434"/>
              <a:ext cx="80" cy="91"/>
            </a:xfrm>
            <a:custGeom>
              <a:avLst/>
              <a:gdLst>
                <a:gd name="T0" fmla="*/ 61 w 73"/>
                <a:gd name="T1" fmla="*/ 91 h 73"/>
                <a:gd name="T2" fmla="*/ 59 w 73"/>
                <a:gd name="T3" fmla="*/ 82 h 73"/>
                <a:gd name="T4" fmla="*/ 57 w 73"/>
                <a:gd name="T5" fmla="*/ 85 h 73"/>
                <a:gd name="T6" fmla="*/ 36 w 73"/>
                <a:gd name="T7" fmla="*/ 70 h 73"/>
                <a:gd name="T8" fmla="*/ 38 w 73"/>
                <a:gd name="T9" fmla="*/ 52 h 73"/>
                <a:gd name="T10" fmla="*/ 31 w 73"/>
                <a:gd name="T11" fmla="*/ 41 h 73"/>
                <a:gd name="T12" fmla="*/ 25 w 73"/>
                <a:gd name="T13" fmla="*/ 46 h 73"/>
                <a:gd name="T14" fmla="*/ 20 w 73"/>
                <a:gd name="T15" fmla="*/ 46 h 73"/>
                <a:gd name="T16" fmla="*/ 18 w 73"/>
                <a:gd name="T17" fmla="*/ 50 h 73"/>
                <a:gd name="T18" fmla="*/ 12 w 73"/>
                <a:gd name="T19" fmla="*/ 41 h 73"/>
                <a:gd name="T20" fmla="*/ 4 w 73"/>
                <a:gd name="T21" fmla="*/ 55 h 73"/>
                <a:gd name="T22" fmla="*/ 0 w 73"/>
                <a:gd name="T23" fmla="*/ 61 h 73"/>
                <a:gd name="T24" fmla="*/ 2 w 73"/>
                <a:gd name="T25" fmla="*/ 44 h 73"/>
                <a:gd name="T26" fmla="*/ 18 w 73"/>
                <a:gd name="T27" fmla="*/ 32 h 73"/>
                <a:gd name="T28" fmla="*/ 25 w 73"/>
                <a:gd name="T29" fmla="*/ 22 h 73"/>
                <a:gd name="T30" fmla="*/ 31 w 73"/>
                <a:gd name="T31" fmla="*/ 35 h 73"/>
                <a:gd name="T32" fmla="*/ 38 w 73"/>
                <a:gd name="T33" fmla="*/ 32 h 73"/>
                <a:gd name="T34" fmla="*/ 44 w 73"/>
                <a:gd name="T35" fmla="*/ 26 h 73"/>
                <a:gd name="T36" fmla="*/ 46 w 73"/>
                <a:gd name="T37" fmla="*/ 17 h 73"/>
                <a:gd name="T38" fmla="*/ 54 w 73"/>
                <a:gd name="T39" fmla="*/ 17 h 73"/>
                <a:gd name="T40" fmla="*/ 57 w 73"/>
                <a:gd name="T41" fmla="*/ 17 h 73"/>
                <a:gd name="T42" fmla="*/ 57 w 73"/>
                <a:gd name="T43" fmla="*/ 0 h 73"/>
                <a:gd name="T44" fmla="*/ 69 w 73"/>
                <a:gd name="T45" fmla="*/ 9 h 73"/>
                <a:gd name="T46" fmla="*/ 72 w 73"/>
                <a:gd name="T47" fmla="*/ 26 h 73"/>
                <a:gd name="T48" fmla="*/ 80 w 73"/>
                <a:gd name="T49" fmla="*/ 52 h 73"/>
                <a:gd name="T50" fmla="*/ 75 w 73"/>
                <a:gd name="T51" fmla="*/ 65 h 73"/>
                <a:gd name="T52" fmla="*/ 75 w 73"/>
                <a:gd name="T53" fmla="*/ 74 h 73"/>
                <a:gd name="T54" fmla="*/ 67 w 73"/>
                <a:gd name="T55" fmla="*/ 55 h 73"/>
                <a:gd name="T56" fmla="*/ 59 w 73"/>
                <a:gd name="T57" fmla="*/ 61 h 73"/>
                <a:gd name="T58" fmla="*/ 65 w 73"/>
                <a:gd name="T59" fmla="*/ 74 h 73"/>
                <a:gd name="T60" fmla="*/ 61 w 73"/>
                <a:gd name="T61" fmla="*/ 91 h 7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73" h="73">
                  <a:moveTo>
                    <a:pt x="56" y="73"/>
                  </a:moveTo>
                  <a:lnTo>
                    <a:pt x="54" y="66"/>
                  </a:lnTo>
                  <a:lnTo>
                    <a:pt x="52" y="68"/>
                  </a:lnTo>
                  <a:lnTo>
                    <a:pt x="33" y="56"/>
                  </a:lnTo>
                  <a:lnTo>
                    <a:pt x="35" y="42"/>
                  </a:lnTo>
                  <a:lnTo>
                    <a:pt x="28" y="33"/>
                  </a:lnTo>
                  <a:lnTo>
                    <a:pt x="23" y="37"/>
                  </a:lnTo>
                  <a:lnTo>
                    <a:pt x="18" y="37"/>
                  </a:lnTo>
                  <a:lnTo>
                    <a:pt x="16" y="40"/>
                  </a:lnTo>
                  <a:lnTo>
                    <a:pt x="11" y="33"/>
                  </a:lnTo>
                  <a:lnTo>
                    <a:pt x="4" y="44"/>
                  </a:lnTo>
                  <a:lnTo>
                    <a:pt x="0" y="49"/>
                  </a:lnTo>
                  <a:lnTo>
                    <a:pt x="2" y="35"/>
                  </a:lnTo>
                  <a:lnTo>
                    <a:pt x="16" y="26"/>
                  </a:lnTo>
                  <a:lnTo>
                    <a:pt x="23" y="18"/>
                  </a:lnTo>
                  <a:lnTo>
                    <a:pt x="28" y="28"/>
                  </a:lnTo>
                  <a:lnTo>
                    <a:pt x="35" y="26"/>
                  </a:lnTo>
                  <a:lnTo>
                    <a:pt x="40" y="21"/>
                  </a:lnTo>
                  <a:lnTo>
                    <a:pt x="42" y="14"/>
                  </a:lnTo>
                  <a:lnTo>
                    <a:pt x="49" y="14"/>
                  </a:lnTo>
                  <a:lnTo>
                    <a:pt x="52" y="14"/>
                  </a:lnTo>
                  <a:lnTo>
                    <a:pt x="52" y="0"/>
                  </a:lnTo>
                  <a:lnTo>
                    <a:pt x="63" y="7"/>
                  </a:lnTo>
                  <a:lnTo>
                    <a:pt x="66" y="21"/>
                  </a:lnTo>
                  <a:lnTo>
                    <a:pt x="73" y="42"/>
                  </a:lnTo>
                  <a:lnTo>
                    <a:pt x="68" y="52"/>
                  </a:lnTo>
                  <a:lnTo>
                    <a:pt x="68" y="59"/>
                  </a:lnTo>
                  <a:lnTo>
                    <a:pt x="61" y="44"/>
                  </a:lnTo>
                  <a:lnTo>
                    <a:pt x="54" y="49"/>
                  </a:lnTo>
                  <a:lnTo>
                    <a:pt x="59" y="59"/>
                  </a:lnTo>
                  <a:lnTo>
                    <a:pt x="56" y="73"/>
                  </a:lnTo>
                  <a:close/>
                </a:path>
              </a:pathLst>
            </a:custGeom>
            <a:solidFill>
              <a:srgbClr val="E1E1E1"/>
            </a:solidFill>
            <a:ln w="3175">
              <a:solidFill>
                <a:srgbClr val="000000"/>
              </a:solidFill>
              <a:prstDash val="solid"/>
              <a:round/>
              <a:headEnd/>
              <a:tailEnd/>
            </a:ln>
          </p:spPr>
          <p:txBody>
            <a:bodyPr/>
            <a:lstStyle/>
            <a:p>
              <a:endParaRPr lang="en-US"/>
            </a:p>
          </p:txBody>
        </p:sp>
        <p:sp>
          <p:nvSpPr>
            <p:cNvPr id="69" name="Freeform 3891"/>
            <p:cNvSpPr>
              <a:spLocks/>
            </p:cNvSpPr>
            <p:nvPr/>
          </p:nvSpPr>
          <p:spPr bwMode="auto">
            <a:xfrm>
              <a:off x="4663" y="2408"/>
              <a:ext cx="16" cy="38"/>
            </a:xfrm>
            <a:custGeom>
              <a:avLst/>
              <a:gdLst>
                <a:gd name="T0" fmla="*/ 16 w 14"/>
                <a:gd name="T1" fmla="*/ 0 h 31"/>
                <a:gd name="T2" fmla="*/ 14 w 14"/>
                <a:gd name="T3" fmla="*/ 29 h 31"/>
                <a:gd name="T4" fmla="*/ 14 w 14"/>
                <a:gd name="T5" fmla="*/ 38 h 31"/>
                <a:gd name="T6" fmla="*/ 0 w 14"/>
                <a:gd name="T7" fmla="*/ 27 h 31"/>
                <a:gd name="T8" fmla="*/ 3 w 14"/>
                <a:gd name="T9" fmla="*/ 21 h 31"/>
                <a:gd name="T10" fmla="*/ 8 w 14"/>
                <a:gd name="T11" fmla="*/ 0 h 31"/>
                <a:gd name="T12" fmla="*/ 16 w 14"/>
                <a:gd name="T13" fmla="*/ 0 h 3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 h="31">
                  <a:moveTo>
                    <a:pt x="14" y="0"/>
                  </a:moveTo>
                  <a:lnTo>
                    <a:pt x="12" y="24"/>
                  </a:lnTo>
                  <a:lnTo>
                    <a:pt x="12" y="31"/>
                  </a:lnTo>
                  <a:lnTo>
                    <a:pt x="0" y="22"/>
                  </a:lnTo>
                  <a:lnTo>
                    <a:pt x="3" y="17"/>
                  </a:lnTo>
                  <a:lnTo>
                    <a:pt x="7" y="0"/>
                  </a:lnTo>
                  <a:lnTo>
                    <a:pt x="14" y="0"/>
                  </a:lnTo>
                  <a:close/>
                </a:path>
              </a:pathLst>
            </a:custGeom>
            <a:solidFill>
              <a:srgbClr val="E1E1E1"/>
            </a:solidFill>
            <a:ln w="3175">
              <a:solidFill>
                <a:srgbClr val="000000"/>
              </a:solidFill>
              <a:prstDash val="solid"/>
              <a:round/>
              <a:headEnd/>
              <a:tailEnd/>
            </a:ln>
          </p:spPr>
          <p:txBody>
            <a:bodyPr/>
            <a:lstStyle/>
            <a:p>
              <a:endParaRPr lang="en-US"/>
            </a:p>
          </p:txBody>
        </p:sp>
        <p:sp>
          <p:nvSpPr>
            <p:cNvPr id="70" name="Freeform 3892"/>
            <p:cNvSpPr>
              <a:spLocks/>
            </p:cNvSpPr>
            <p:nvPr/>
          </p:nvSpPr>
          <p:spPr bwMode="auto">
            <a:xfrm>
              <a:off x="4691" y="2370"/>
              <a:ext cx="28" cy="35"/>
            </a:xfrm>
            <a:custGeom>
              <a:avLst/>
              <a:gdLst>
                <a:gd name="T0" fmla="*/ 20 w 26"/>
                <a:gd name="T1" fmla="*/ 33 h 28"/>
                <a:gd name="T2" fmla="*/ 13 w 26"/>
                <a:gd name="T3" fmla="*/ 23 h 28"/>
                <a:gd name="T4" fmla="*/ 0 w 26"/>
                <a:gd name="T5" fmla="*/ 3 h 28"/>
                <a:gd name="T6" fmla="*/ 15 w 26"/>
                <a:gd name="T7" fmla="*/ 0 h 28"/>
                <a:gd name="T8" fmla="*/ 20 w 26"/>
                <a:gd name="T9" fmla="*/ 14 h 28"/>
                <a:gd name="T10" fmla="*/ 28 w 26"/>
                <a:gd name="T11" fmla="*/ 35 h 28"/>
                <a:gd name="T12" fmla="*/ 20 w 26"/>
                <a:gd name="T13" fmla="*/ 33 h 2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28">
                  <a:moveTo>
                    <a:pt x="19" y="26"/>
                  </a:moveTo>
                  <a:lnTo>
                    <a:pt x="12" y="18"/>
                  </a:lnTo>
                  <a:lnTo>
                    <a:pt x="0" y="2"/>
                  </a:lnTo>
                  <a:lnTo>
                    <a:pt x="14" y="0"/>
                  </a:lnTo>
                  <a:lnTo>
                    <a:pt x="19" y="11"/>
                  </a:lnTo>
                  <a:lnTo>
                    <a:pt x="26" y="28"/>
                  </a:lnTo>
                  <a:lnTo>
                    <a:pt x="19" y="26"/>
                  </a:lnTo>
                  <a:close/>
                </a:path>
              </a:pathLst>
            </a:custGeom>
            <a:solidFill>
              <a:srgbClr val="E1E1E1"/>
            </a:solidFill>
            <a:ln w="3175">
              <a:solidFill>
                <a:srgbClr val="000000"/>
              </a:solidFill>
              <a:prstDash val="solid"/>
              <a:round/>
              <a:headEnd/>
              <a:tailEnd/>
            </a:ln>
          </p:spPr>
          <p:txBody>
            <a:bodyPr/>
            <a:lstStyle/>
            <a:p>
              <a:endParaRPr lang="en-US"/>
            </a:p>
          </p:txBody>
        </p:sp>
        <p:sp>
          <p:nvSpPr>
            <p:cNvPr id="71" name="Freeform 3893"/>
            <p:cNvSpPr>
              <a:spLocks/>
            </p:cNvSpPr>
            <p:nvPr/>
          </p:nvSpPr>
          <p:spPr bwMode="auto">
            <a:xfrm>
              <a:off x="4651" y="2387"/>
              <a:ext cx="20" cy="29"/>
            </a:xfrm>
            <a:custGeom>
              <a:avLst/>
              <a:gdLst>
                <a:gd name="T0" fmla="*/ 20 w 19"/>
                <a:gd name="T1" fmla="*/ 5 h 23"/>
                <a:gd name="T2" fmla="*/ 3 w 19"/>
                <a:gd name="T3" fmla="*/ 0 h 23"/>
                <a:gd name="T4" fmla="*/ 0 w 19"/>
                <a:gd name="T5" fmla="*/ 0 h 23"/>
                <a:gd name="T6" fmla="*/ 5 w 19"/>
                <a:gd name="T7" fmla="*/ 29 h 23"/>
                <a:gd name="T8" fmla="*/ 20 w 19"/>
                <a:gd name="T9" fmla="*/ 9 h 23"/>
                <a:gd name="T10" fmla="*/ 20 w 19"/>
                <a:gd name="T11" fmla="*/ 5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23">
                  <a:moveTo>
                    <a:pt x="19" y="4"/>
                  </a:moveTo>
                  <a:lnTo>
                    <a:pt x="3" y="0"/>
                  </a:lnTo>
                  <a:lnTo>
                    <a:pt x="0" y="0"/>
                  </a:lnTo>
                  <a:lnTo>
                    <a:pt x="5" y="23"/>
                  </a:lnTo>
                  <a:lnTo>
                    <a:pt x="19" y="7"/>
                  </a:lnTo>
                  <a:lnTo>
                    <a:pt x="19" y="4"/>
                  </a:lnTo>
                  <a:close/>
                </a:path>
              </a:pathLst>
            </a:custGeom>
            <a:solidFill>
              <a:srgbClr val="E1E1E1"/>
            </a:solidFill>
            <a:ln w="3175">
              <a:solidFill>
                <a:srgbClr val="000000"/>
              </a:solidFill>
              <a:prstDash val="solid"/>
              <a:round/>
              <a:headEnd/>
              <a:tailEnd/>
            </a:ln>
          </p:spPr>
          <p:txBody>
            <a:bodyPr/>
            <a:lstStyle/>
            <a:p>
              <a:endParaRPr lang="en-US"/>
            </a:p>
          </p:txBody>
        </p:sp>
        <p:sp>
          <p:nvSpPr>
            <p:cNvPr id="72" name="Freeform 3894"/>
            <p:cNvSpPr>
              <a:spLocks/>
            </p:cNvSpPr>
            <p:nvPr/>
          </p:nvSpPr>
          <p:spPr bwMode="auto">
            <a:xfrm>
              <a:off x="4575" y="2399"/>
              <a:ext cx="39" cy="62"/>
            </a:xfrm>
            <a:custGeom>
              <a:avLst/>
              <a:gdLst>
                <a:gd name="T0" fmla="*/ 39 w 35"/>
                <a:gd name="T1" fmla="*/ 17 h 50"/>
                <a:gd name="T2" fmla="*/ 23 w 35"/>
                <a:gd name="T3" fmla="*/ 36 h 50"/>
                <a:gd name="T4" fmla="*/ 13 w 35"/>
                <a:gd name="T5" fmla="*/ 47 h 50"/>
                <a:gd name="T6" fmla="*/ 0 w 35"/>
                <a:gd name="T7" fmla="*/ 62 h 50"/>
                <a:gd name="T8" fmla="*/ 0 w 35"/>
                <a:gd name="T9" fmla="*/ 58 h 50"/>
                <a:gd name="T10" fmla="*/ 13 w 35"/>
                <a:gd name="T11" fmla="*/ 41 h 50"/>
                <a:gd name="T12" fmla="*/ 26 w 35"/>
                <a:gd name="T13" fmla="*/ 24 h 50"/>
                <a:gd name="T14" fmla="*/ 31 w 35"/>
                <a:gd name="T15" fmla="*/ 9 h 50"/>
                <a:gd name="T16" fmla="*/ 35 w 35"/>
                <a:gd name="T17" fmla="*/ 0 h 50"/>
                <a:gd name="T18" fmla="*/ 39 w 35"/>
                <a:gd name="T19" fmla="*/ 17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5" h="50">
                  <a:moveTo>
                    <a:pt x="35" y="14"/>
                  </a:moveTo>
                  <a:lnTo>
                    <a:pt x="21" y="29"/>
                  </a:lnTo>
                  <a:lnTo>
                    <a:pt x="12" y="38"/>
                  </a:lnTo>
                  <a:lnTo>
                    <a:pt x="0" y="50"/>
                  </a:lnTo>
                  <a:lnTo>
                    <a:pt x="0" y="47"/>
                  </a:lnTo>
                  <a:lnTo>
                    <a:pt x="12" y="33"/>
                  </a:lnTo>
                  <a:lnTo>
                    <a:pt x="23" y="19"/>
                  </a:lnTo>
                  <a:lnTo>
                    <a:pt x="28" y="7"/>
                  </a:lnTo>
                  <a:lnTo>
                    <a:pt x="31" y="0"/>
                  </a:lnTo>
                  <a:lnTo>
                    <a:pt x="35" y="14"/>
                  </a:lnTo>
                  <a:close/>
                </a:path>
              </a:pathLst>
            </a:custGeom>
            <a:solidFill>
              <a:srgbClr val="E1E1E1"/>
            </a:solidFill>
            <a:ln w="3175">
              <a:solidFill>
                <a:srgbClr val="000000"/>
              </a:solidFill>
              <a:prstDash val="solid"/>
              <a:round/>
              <a:headEnd/>
              <a:tailEnd/>
            </a:ln>
          </p:spPr>
          <p:txBody>
            <a:bodyPr/>
            <a:lstStyle/>
            <a:p>
              <a:endParaRPr lang="en-US"/>
            </a:p>
          </p:txBody>
        </p:sp>
        <p:sp>
          <p:nvSpPr>
            <p:cNvPr id="73" name="Freeform 3895"/>
            <p:cNvSpPr>
              <a:spLocks/>
            </p:cNvSpPr>
            <p:nvPr/>
          </p:nvSpPr>
          <p:spPr bwMode="auto">
            <a:xfrm>
              <a:off x="4620" y="2352"/>
              <a:ext cx="21" cy="27"/>
            </a:xfrm>
            <a:custGeom>
              <a:avLst/>
              <a:gdLst>
                <a:gd name="T0" fmla="*/ 21 w 19"/>
                <a:gd name="T1" fmla="*/ 18 h 22"/>
                <a:gd name="T2" fmla="*/ 19 w 19"/>
                <a:gd name="T3" fmla="*/ 27 h 22"/>
                <a:gd name="T4" fmla="*/ 8 w 19"/>
                <a:gd name="T5" fmla="*/ 12 h 22"/>
                <a:gd name="T6" fmla="*/ 0 w 19"/>
                <a:gd name="T7" fmla="*/ 0 h 22"/>
                <a:gd name="T8" fmla="*/ 19 w 19"/>
                <a:gd name="T9" fmla="*/ 0 h 22"/>
                <a:gd name="T10" fmla="*/ 21 w 19"/>
                <a:gd name="T11" fmla="*/ 18 h 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 h="22">
                  <a:moveTo>
                    <a:pt x="19" y="15"/>
                  </a:moveTo>
                  <a:lnTo>
                    <a:pt x="17" y="22"/>
                  </a:lnTo>
                  <a:lnTo>
                    <a:pt x="7" y="10"/>
                  </a:lnTo>
                  <a:lnTo>
                    <a:pt x="0" y="0"/>
                  </a:lnTo>
                  <a:lnTo>
                    <a:pt x="17" y="0"/>
                  </a:lnTo>
                  <a:lnTo>
                    <a:pt x="19" y="15"/>
                  </a:lnTo>
                  <a:close/>
                </a:path>
              </a:pathLst>
            </a:custGeom>
            <a:solidFill>
              <a:srgbClr val="E1E1E1"/>
            </a:solidFill>
            <a:ln w="3175">
              <a:solidFill>
                <a:srgbClr val="000000"/>
              </a:solidFill>
              <a:prstDash val="solid"/>
              <a:round/>
              <a:headEnd/>
              <a:tailEnd/>
            </a:ln>
          </p:spPr>
          <p:txBody>
            <a:bodyPr/>
            <a:lstStyle/>
            <a:p>
              <a:endParaRPr lang="en-US"/>
            </a:p>
          </p:txBody>
        </p:sp>
        <p:sp>
          <p:nvSpPr>
            <p:cNvPr id="74" name="Freeform 3896"/>
            <p:cNvSpPr>
              <a:spLocks/>
            </p:cNvSpPr>
            <p:nvPr/>
          </p:nvSpPr>
          <p:spPr bwMode="auto">
            <a:xfrm>
              <a:off x="4694" y="2396"/>
              <a:ext cx="18" cy="28"/>
            </a:xfrm>
            <a:custGeom>
              <a:avLst/>
              <a:gdLst>
                <a:gd name="T0" fmla="*/ 13 w 17"/>
                <a:gd name="T1" fmla="*/ 2 h 23"/>
                <a:gd name="T2" fmla="*/ 18 w 17"/>
                <a:gd name="T3" fmla="*/ 26 h 23"/>
                <a:gd name="T4" fmla="*/ 13 w 17"/>
                <a:gd name="T5" fmla="*/ 26 h 23"/>
                <a:gd name="T6" fmla="*/ 13 w 17"/>
                <a:gd name="T7" fmla="*/ 28 h 23"/>
                <a:gd name="T8" fmla="*/ 5 w 17"/>
                <a:gd name="T9" fmla="*/ 11 h 23"/>
                <a:gd name="T10" fmla="*/ 0 w 17"/>
                <a:gd name="T11" fmla="*/ 0 h 23"/>
                <a:gd name="T12" fmla="*/ 13 w 17"/>
                <a:gd name="T13" fmla="*/ 2 h 2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23">
                  <a:moveTo>
                    <a:pt x="12" y="2"/>
                  </a:moveTo>
                  <a:lnTo>
                    <a:pt x="17" y="21"/>
                  </a:lnTo>
                  <a:lnTo>
                    <a:pt x="12" y="21"/>
                  </a:lnTo>
                  <a:lnTo>
                    <a:pt x="12" y="23"/>
                  </a:lnTo>
                  <a:lnTo>
                    <a:pt x="5" y="9"/>
                  </a:lnTo>
                  <a:lnTo>
                    <a:pt x="0" y="0"/>
                  </a:lnTo>
                  <a:lnTo>
                    <a:pt x="12" y="2"/>
                  </a:lnTo>
                  <a:close/>
                </a:path>
              </a:pathLst>
            </a:custGeom>
            <a:solidFill>
              <a:srgbClr val="E1E1E1"/>
            </a:solidFill>
            <a:ln w="3175">
              <a:solidFill>
                <a:srgbClr val="000000"/>
              </a:solidFill>
              <a:prstDash val="solid"/>
              <a:round/>
              <a:headEnd/>
              <a:tailEnd/>
            </a:ln>
          </p:spPr>
          <p:txBody>
            <a:bodyPr/>
            <a:lstStyle/>
            <a:p>
              <a:endParaRPr lang="en-US"/>
            </a:p>
          </p:txBody>
        </p:sp>
        <p:sp>
          <p:nvSpPr>
            <p:cNvPr id="75" name="Freeform 3897"/>
            <p:cNvSpPr>
              <a:spLocks/>
            </p:cNvSpPr>
            <p:nvPr/>
          </p:nvSpPr>
          <p:spPr bwMode="auto">
            <a:xfrm>
              <a:off x="4671" y="2372"/>
              <a:ext cx="17" cy="15"/>
            </a:xfrm>
            <a:custGeom>
              <a:avLst/>
              <a:gdLst>
                <a:gd name="T0" fmla="*/ 17 w 15"/>
                <a:gd name="T1" fmla="*/ 15 h 12"/>
                <a:gd name="T2" fmla="*/ 3 w 15"/>
                <a:gd name="T3" fmla="*/ 9 h 12"/>
                <a:gd name="T4" fmla="*/ 0 w 15"/>
                <a:gd name="T5" fmla="*/ 9 h 12"/>
                <a:gd name="T6" fmla="*/ 0 w 15"/>
                <a:gd name="T7" fmla="*/ 0 h 12"/>
                <a:gd name="T8" fmla="*/ 17 w 15"/>
                <a:gd name="T9" fmla="*/ 15 h 12"/>
                <a:gd name="T10" fmla="*/ 17 w 15"/>
                <a:gd name="T11" fmla="*/ 15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 h="12">
                  <a:moveTo>
                    <a:pt x="15" y="12"/>
                  </a:moveTo>
                  <a:lnTo>
                    <a:pt x="3" y="7"/>
                  </a:lnTo>
                  <a:lnTo>
                    <a:pt x="0" y="7"/>
                  </a:lnTo>
                  <a:lnTo>
                    <a:pt x="0" y="0"/>
                  </a:lnTo>
                  <a:lnTo>
                    <a:pt x="15" y="12"/>
                  </a:lnTo>
                  <a:close/>
                </a:path>
              </a:pathLst>
            </a:custGeom>
            <a:solidFill>
              <a:srgbClr val="E1E1E1"/>
            </a:solidFill>
            <a:ln w="3175">
              <a:solidFill>
                <a:srgbClr val="000000"/>
              </a:solidFill>
              <a:prstDash val="solid"/>
              <a:round/>
              <a:headEnd/>
              <a:tailEnd/>
            </a:ln>
          </p:spPr>
          <p:txBody>
            <a:bodyPr/>
            <a:lstStyle/>
            <a:p>
              <a:endParaRPr lang="en-US"/>
            </a:p>
          </p:txBody>
        </p:sp>
        <p:sp>
          <p:nvSpPr>
            <p:cNvPr id="76" name="Freeform 3898"/>
            <p:cNvSpPr>
              <a:spLocks/>
            </p:cNvSpPr>
            <p:nvPr/>
          </p:nvSpPr>
          <p:spPr bwMode="auto">
            <a:xfrm>
              <a:off x="4688" y="2424"/>
              <a:ext cx="16" cy="7"/>
            </a:xfrm>
            <a:custGeom>
              <a:avLst/>
              <a:gdLst>
                <a:gd name="T0" fmla="*/ 16 w 14"/>
                <a:gd name="T1" fmla="*/ 7 h 5"/>
                <a:gd name="T2" fmla="*/ 10 w 14"/>
                <a:gd name="T3" fmla="*/ 0 h 5"/>
                <a:gd name="T4" fmla="*/ 0 w 14"/>
                <a:gd name="T5" fmla="*/ 7 h 5"/>
                <a:gd name="T6" fmla="*/ 16 w 14"/>
                <a:gd name="T7" fmla="*/ 7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 h="5">
                  <a:moveTo>
                    <a:pt x="14" y="5"/>
                  </a:moveTo>
                  <a:lnTo>
                    <a:pt x="9" y="0"/>
                  </a:lnTo>
                  <a:lnTo>
                    <a:pt x="0" y="5"/>
                  </a:lnTo>
                  <a:lnTo>
                    <a:pt x="14" y="5"/>
                  </a:lnTo>
                  <a:close/>
                </a:path>
              </a:pathLst>
            </a:custGeom>
            <a:solidFill>
              <a:srgbClr val="E1E1E1"/>
            </a:solidFill>
            <a:ln w="3175">
              <a:solidFill>
                <a:srgbClr val="000000"/>
              </a:solidFill>
              <a:prstDash val="solid"/>
              <a:round/>
              <a:headEnd/>
              <a:tailEnd/>
            </a:ln>
          </p:spPr>
          <p:txBody>
            <a:bodyPr/>
            <a:lstStyle/>
            <a:p>
              <a:endParaRPr lang="en-US"/>
            </a:p>
          </p:txBody>
        </p:sp>
        <p:sp>
          <p:nvSpPr>
            <p:cNvPr id="77" name="Freeform 3899"/>
            <p:cNvSpPr>
              <a:spLocks/>
            </p:cNvSpPr>
            <p:nvPr/>
          </p:nvSpPr>
          <p:spPr bwMode="auto">
            <a:xfrm>
              <a:off x="4679" y="2399"/>
              <a:ext cx="12" cy="40"/>
            </a:xfrm>
            <a:custGeom>
              <a:avLst/>
              <a:gdLst>
                <a:gd name="T0" fmla="*/ 12 w 10"/>
                <a:gd name="T1" fmla="*/ 0 h 33"/>
                <a:gd name="T2" fmla="*/ 12 w 10"/>
                <a:gd name="T3" fmla="*/ 12 h 33"/>
                <a:gd name="T4" fmla="*/ 6 w 10"/>
                <a:gd name="T5" fmla="*/ 25 h 33"/>
                <a:gd name="T6" fmla="*/ 0 w 10"/>
                <a:gd name="T7" fmla="*/ 40 h 33"/>
                <a:gd name="T8" fmla="*/ 6 w 10"/>
                <a:gd name="T9" fmla="*/ 21 h 33"/>
                <a:gd name="T10" fmla="*/ 12 w 10"/>
                <a:gd name="T11" fmla="*/ 0 h 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 h="33">
                  <a:moveTo>
                    <a:pt x="10" y="0"/>
                  </a:moveTo>
                  <a:lnTo>
                    <a:pt x="10" y="10"/>
                  </a:lnTo>
                  <a:lnTo>
                    <a:pt x="5" y="21"/>
                  </a:lnTo>
                  <a:lnTo>
                    <a:pt x="0" y="33"/>
                  </a:lnTo>
                  <a:lnTo>
                    <a:pt x="5" y="17"/>
                  </a:lnTo>
                  <a:lnTo>
                    <a:pt x="10" y="0"/>
                  </a:lnTo>
                  <a:close/>
                </a:path>
              </a:pathLst>
            </a:custGeom>
            <a:solidFill>
              <a:srgbClr val="E1E1E1"/>
            </a:solidFill>
            <a:ln w="3175">
              <a:solidFill>
                <a:srgbClr val="000000"/>
              </a:solidFill>
              <a:prstDash val="solid"/>
              <a:round/>
              <a:headEnd/>
              <a:tailEnd/>
            </a:ln>
          </p:spPr>
          <p:txBody>
            <a:bodyPr/>
            <a:lstStyle/>
            <a:p>
              <a:endParaRPr lang="en-US"/>
            </a:p>
          </p:txBody>
        </p:sp>
        <p:sp>
          <p:nvSpPr>
            <p:cNvPr id="78" name="Freeform 3900"/>
            <p:cNvSpPr>
              <a:spLocks/>
            </p:cNvSpPr>
            <p:nvPr/>
          </p:nvSpPr>
          <p:spPr bwMode="auto">
            <a:xfrm>
              <a:off x="4205" y="2197"/>
              <a:ext cx="152" cy="322"/>
            </a:xfrm>
            <a:custGeom>
              <a:avLst/>
              <a:gdLst>
                <a:gd name="T0" fmla="*/ 50 w 137"/>
                <a:gd name="T1" fmla="*/ 228 h 260"/>
                <a:gd name="T2" fmla="*/ 58 w 137"/>
                <a:gd name="T3" fmla="*/ 191 h 260"/>
                <a:gd name="T4" fmla="*/ 58 w 137"/>
                <a:gd name="T5" fmla="*/ 155 h 260"/>
                <a:gd name="T6" fmla="*/ 75 w 137"/>
                <a:gd name="T7" fmla="*/ 170 h 260"/>
                <a:gd name="T8" fmla="*/ 104 w 137"/>
                <a:gd name="T9" fmla="*/ 185 h 260"/>
                <a:gd name="T10" fmla="*/ 104 w 137"/>
                <a:gd name="T11" fmla="*/ 176 h 260"/>
                <a:gd name="T12" fmla="*/ 110 w 137"/>
                <a:gd name="T13" fmla="*/ 135 h 260"/>
                <a:gd name="T14" fmla="*/ 146 w 137"/>
                <a:gd name="T15" fmla="*/ 135 h 260"/>
                <a:gd name="T16" fmla="*/ 149 w 137"/>
                <a:gd name="T17" fmla="*/ 103 h 260"/>
                <a:gd name="T18" fmla="*/ 129 w 137"/>
                <a:gd name="T19" fmla="*/ 64 h 260"/>
                <a:gd name="T20" fmla="*/ 100 w 137"/>
                <a:gd name="T21" fmla="*/ 50 h 260"/>
                <a:gd name="T22" fmla="*/ 81 w 137"/>
                <a:gd name="T23" fmla="*/ 50 h 260"/>
                <a:gd name="T24" fmla="*/ 65 w 137"/>
                <a:gd name="T25" fmla="*/ 41 h 260"/>
                <a:gd name="T26" fmla="*/ 50 w 137"/>
                <a:gd name="T27" fmla="*/ 17 h 260"/>
                <a:gd name="T28" fmla="*/ 41 w 137"/>
                <a:gd name="T29" fmla="*/ 0 h 260"/>
                <a:gd name="T30" fmla="*/ 26 w 137"/>
                <a:gd name="T31" fmla="*/ 15 h 260"/>
                <a:gd name="T32" fmla="*/ 4 w 137"/>
                <a:gd name="T33" fmla="*/ 41 h 260"/>
                <a:gd name="T34" fmla="*/ 12 w 137"/>
                <a:gd name="T35" fmla="*/ 64 h 260"/>
                <a:gd name="T36" fmla="*/ 33 w 137"/>
                <a:gd name="T37" fmla="*/ 90 h 260"/>
                <a:gd name="T38" fmla="*/ 26 w 137"/>
                <a:gd name="T39" fmla="*/ 111 h 260"/>
                <a:gd name="T40" fmla="*/ 37 w 137"/>
                <a:gd name="T41" fmla="*/ 141 h 260"/>
                <a:gd name="T42" fmla="*/ 50 w 137"/>
                <a:gd name="T43" fmla="*/ 173 h 260"/>
                <a:gd name="T44" fmla="*/ 50 w 137"/>
                <a:gd name="T45" fmla="*/ 208 h 260"/>
                <a:gd name="T46" fmla="*/ 41 w 137"/>
                <a:gd name="T47" fmla="*/ 225 h 260"/>
                <a:gd name="T48" fmla="*/ 37 w 137"/>
                <a:gd name="T49" fmla="*/ 270 h 260"/>
                <a:gd name="T50" fmla="*/ 50 w 137"/>
                <a:gd name="T51" fmla="*/ 279 h 260"/>
                <a:gd name="T52" fmla="*/ 62 w 137"/>
                <a:gd name="T53" fmla="*/ 296 h 260"/>
                <a:gd name="T54" fmla="*/ 73 w 137"/>
                <a:gd name="T55" fmla="*/ 307 h 260"/>
                <a:gd name="T56" fmla="*/ 87 w 137"/>
                <a:gd name="T57" fmla="*/ 322 h 260"/>
                <a:gd name="T58" fmla="*/ 104 w 137"/>
                <a:gd name="T59" fmla="*/ 313 h 260"/>
                <a:gd name="T60" fmla="*/ 83 w 137"/>
                <a:gd name="T61" fmla="*/ 298 h 260"/>
                <a:gd name="T62" fmla="*/ 71 w 137"/>
                <a:gd name="T63" fmla="*/ 270 h 260"/>
                <a:gd name="T64" fmla="*/ 54 w 137"/>
                <a:gd name="T65" fmla="*/ 249 h 26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37" h="260">
                  <a:moveTo>
                    <a:pt x="49" y="201"/>
                  </a:moveTo>
                  <a:lnTo>
                    <a:pt x="45" y="184"/>
                  </a:lnTo>
                  <a:lnTo>
                    <a:pt x="47" y="170"/>
                  </a:lnTo>
                  <a:lnTo>
                    <a:pt x="52" y="154"/>
                  </a:lnTo>
                  <a:lnTo>
                    <a:pt x="52" y="142"/>
                  </a:lnTo>
                  <a:lnTo>
                    <a:pt x="52" y="125"/>
                  </a:lnTo>
                  <a:lnTo>
                    <a:pt x="68" y="123"/>
                  </a:lnTo>
                  <a:lnTo>
                    <a:pt x="68" y="137"/>
                  </a:lnTo>
                  <a:lnTo>
                    <a:pt x="80" y="137"/>
                  </a:lnTo>
                  <a:lnTo>
                    <a:pt x="94" y="149"/>
                  </a:lnTo>
                  <a:lnTo>
                    <a:pt x="101" y="156"/>
                  </a:lnTo>
                  <a:lnTo>
                    <a:pt x="94" y="142"/>
                  </a:lnTo>
                  <a:lnTo>
                    <a:pt x="90" y="128"/>
                  </a:lnTo>
                  <a:lnTo>
                    <a:pt x="99" y="109"/>
                  </a:lnTo>
                  <a:lnTo>
                    <a:pt x="116" y="109"/>
                  </a:lnTo>
                  <a:lnTo>
                    <a:pt x="132" y="109"/>
                  </a:lnTo>
                  <a:lnTo>
                    <a:pt x="137" y="99"/>
                  </a:lnTo>
                  <a:lnTo>
                    <a:pt x="134" y="83"/>
                  </a:lnTo>
                  <a:lnTo>
                    <a:pt x="118" y="64"/>
                  </a:lnTo>
                  <a:lnTo>
                    <a:pt x="116" y="52"/>
                  </a:lnTo>
                  <a:lnTo>
                    <a:pt x="99" y="35"/>
                  </a:lnTo>
                  <a:lnTo>
                    <a:pt x="90" y="40"/>
                  </a:lnTo>
                  <a:lnTo>
                    <a:pt x="82" y="43"/>
                  </a:lnTo>
                  <a:lnTo>
                    <a:pt x="73" y="40"/>
                  </a:lnTo>
                  <a:lnTo>
                    <a:pt x="59" y="52"/>
                  </a:lnTo>
                  <a:lnTo>
                    <a:pt x="59" y="33"/>
                  </a:lnTo>
                  <a:lnTo>
                    <a:pt x="56" y="14"/>
                  </a:lnTo>
                  <a:lnTo>
                    <a:pt x="45" y="14"/>
                  </a:lnTo>
                  <a:lnTo>
                    <a:pt x="45" y="5"/>
                  </a:lnTo>
                  <a:lnTo>
                    <a:pt x="37" y="0"/>
                  </a:lnTo>
                  <a:lnTo>
                    <a:pt x="28" y="2"/>
                  </a:lnTo>
                  <a:lnTo>
                    <a:pt x="23" y="12"/>
                  </a:lnTo>
                  <a:lnTo>
                    <a:pt x="9" y="14"/>
                  </a:lnTo>
                  <a:lnTo>
                    <a:pt x="4" y="33"/>
                  </a:lnTo>
                  <a:lnTo>
                    <a:pt x="0" y="33"/>
                  </a:lnTo>
                  <a:lnTo>
                    <a:pt x="11" y="52"/>
                  </a:lnTo>
                  <a:lnTo>
                    <a:pt x="26" y="71"/>
                  </a:lnTo>
                  <a:lnTo>
                    <a:pt x="30" y="73"/>
                  </a:lnTo>
                  <a:lnTo>
                    <a:pt x="26" y="83"/>
                  </a:lnTo>
                  <a:lnTo>
                    <a:pt x="23" y="90"/>
                  </a:lnTo>
                  <a:lnTo>
                    <a:pt x="23" y="102"/>
                  </a:lnTo>
                  <a:lnTo>
                    <a:pt x="33" y="114"/>
                  </a:lnTo>
                  <a:lnTo>
                    <a:pt x="40" y="123"/>
                  </a:lnTo>
                  <a:lnTo>
                    <a:pt x="45" y="140"/>
                  </a:lnTo>
                  <a:lnTo>
                    <a:pt x="49" y="156"/>
                  </a:lnTo>
                  <a:lnTo>
                    <a:pt x="45" y="168"/>
                  </a:lnTo>
                  <a:lnTo>
                    <a:pt x="37" y="180"/>
                  </a:lnTo>
                  <a:lnTo>
                    <a:pt x="37" y="182"/>
                  </a:lnTo>
                  <a:lnTo>
                    <a:pt x="35" y="201"/>
                  </a:lnTo>
                  <a:lnTo>
                    <a:pt x="33" y="218"/>
                  </a:lnTo>
                  <a:lnTo>
                    <a:pt x="35" y="215"/>
                  </a:lnTo>
                  <a:lnTo>
                    <a:pt x="45" y="225"/>
                  </a:lnTo>
                  <a:lnTo>
                    <a:pt x="52" y="234"/>
                  </a:lnTo>
                  <a:lnTo>
                    <a:pt x="56" y="239"/>
                  </a:lnTo>
                  <a:lnTo>
                    <a:pt x="64" y="251"/>
                  </a:lnTo>
                  <a:lnTo>
                    <a:pt x="66" y="248"/>
                  </a:lnTo>
                  <a:lnTo>
                    <a:pt x="78" y="253"/>
                  </a:lnTo>
                  <a:lnTo>
                    <a:pt x="78" y="260"/>
                  </a:lnTo>
                  <a:lnTo>
                    <a:pt x="90" y="260"/>
                  </a:lnTo>
                  <a:lnTo>
                    <a:pt x="94" y="253"/>
                  </a:lnTo>
                  <a:lnTo>
                    <a:pt x="87" y="241"/>
                  </a:lnTo>
                  <a:lnTo>
                    <a:pt x="75" y="241"/>
                  </a:lnTo>
                  <a:lnTo>
                    <a:pt x="68" y="229"/>
                  </a:lnTo>
                  <a:lnTo>
                    <a:pt x="64" y="218"/>
                  </a:lnTo>
                  <a:lnTo>
                    <a:pt x="56" y="201"/>
                  </a:lnTo>
                  <a:lnTo>
                    <a:pt x="49" y="201"/>
                  </a:lnTo>
                  <a:close/>
                </a:path>
              </a:pathLst>
            </a:custGeom>
            <a:solidFill>
              <a:srgbClr val="0033CC"/>
            </a:solidFill>
            <a:ln w="3175">
              <a:solidFill>
                <a:srgbClr val="000000"/>
              </a:solidFill>
              <a:prstDash val="solid"/>
              <a:round/>
              <a:headEnd/>
              <a:tailEnd/>
            </a:ln>
          </p:spPr>
          <p:txBody>
            <a:bodyPr/>
            <a:lstStyle/>
            <a:p>
              <a:endParaRPr lang="en-US"/>
            </a:p>
          </p:txBody>
        </p:sp>
        <p:sp>
          <p:nvSpPr>
            <p:cNvPr id="79" name="Freeform 3901"/>
            <p:cNvSpPr>
              <a:spLocks/>
            </p:cNvSpPr>
            <p:nvPr/>
          </p:nvSpPr>
          <p:spPr bwMode="auto">
            <a:xfrm>
              <a:off x="4275" y="2133"/>
              <a:ext cx="154" cy="322"/>
            </a:xfrm>
            <a:custGeom>
              <a:avLst/>
              <a:gdLst>
                <a:gd name="T0" fmla="*/ 47 w 137"/>
                <a:gd name="T1" fmla="*/ 62 h 260"/>
                <a:gd name="T2" fmla="*/ 29 w 137"/>
                <a:gd name="T3" fmla="*/ 56 h 260"/>
                <a:gd name="T4" fmla="*/ 12 w 137"/>
                <a:gd name="T5" fmla="*/ 35 h 260"/>
                <a:gd name="T6" fmla="*/ 4 w 137"/>
                <a:gd name="T7" fmla="*/ 15 h 260"/>
                <a:gd name="T8" fmla="*/ 18 w 137"/>
                <a:gd name="T9" fmla="*/ 15 h 260"/>
                <a:gd name="T10" fmla="*/ 29 w 137"/>
                <a:gd name="T11" fmla="*/ 15 h 260"/>
                <a:gd name="T12" fmla="*/ 37 w 137"/>
                <a:gd name="T13" fmla="*/ 15 h 260"/>
                <a:gd name="T14" fmla="*/ 55 w 137"/>
                <a:gd name="T15" fmla="*/ 2 h 260"/>
                <a:gd name="T16" fmla="*/ 79 w 137"/>
                <a:gd name="T17" fmla="*/ 26 h 260"/>
                <a:gd name="T18" fmla="*/ 103 w 137"/>
                <a:gd name="T19" fmla="*/ 41 h 260"/>
                <a:gd name="T20" fmla="*/ 84 w 137"/>
                <a:gd name="T21" fmla="*/ 53 h 260"/>
                <a:gd name="T22" fmla="*/ 79 w 137"/>
                <a:gd name="T23" fmla="*/ 73 h 260"/>
                <a:gd name="T24" fmla="*/ 84 w 137"/>
                <a:gd name="T25" fmla="*/ 114 h 260"/>
                <a:gd name="T26" fmla="*/ 100 w 137"/>
                <a:gd name="T27" fmla="*/ 135 h 260"/>
                <a:gd name="T28" fmla="*/ 125 w 137"/>
                <a:gd name="T29" fmla="*/ 161 h 260"/>
                <a:gd name="T30" fmla="*/ 146 w 137"/>
                <a:gd name="T31" fmla="*/ 206 h 260"/>
                <a:gd name="T32" fmla="*/ 154 w 137"/>
                <a:gd name="T33" fmla="*/ 243 h 260"/>
                <a:gd name="T34" fmla="*/ 151 w 137"/>
                <a:gd name="T35" fmla="*/ 260 h 260"/>
                <a:gd name="T36" fmla="*/ 125 w 137"/>
                <a:gd name="T37" fmla="*/ 284 h 260"/>
                <a:gd name="T38" fmla="*/ 114 w 137"/>
                <a:gd name="T39" fmla="*/ 287 h 260"/>
                <a:gd name="T40" fmla="*/ 111 w 137"/>
                <a:gd name="T41" fmla="*/ 296 h 260"/>
                <a:gd name="T42" fmla="*/ 103 w 137"/>
                <a:gd name="T43" fmla="*/ 305 h 260"/>
                <a:gd name="T44" fmla="*/ 82 w 137"/>
                <a:gd name="T45" fmla="*/ 322 h 260"/>
                <a:gd name="T46" fmla="*/ 71 w 137"/>
                <a:gd name="T47" fmla="*/ 284 h 260"/>
                <a:gd name="T48" fmla="*/ 88 w 137"/>
                <a:gd name="T49" fmla="*/ 275 h 260"/>
                <a:gd name="T50" fmla="*/ 96 w 137"/>
                <a:gd name="T51" fmla="*/ 260 h 260"/>
                <a:gd name="T52" fmla="*/ 119 w 137"/>
                <a:gd name="T53" fmla="*/ 246 h 260"/>
                <a:gd name="T54" fmla="*/ 119 w 137"/>
                <a:gd name="T55" fmla="*/ 211 h 260"/>
                <a:gd name="T56" fmla="*/ 114 w 137"/>
                <a:gd name="T57" fmla="*/ 172 h 260"/>
                <a:gd name="T58" fmla="*/ 111 w 137"/>
                <a:gd name="T59" fmla="*/ 161 h 260"/>
                <a:gd name="T60" fmla="*/ 88 w 137"/>
                <a:gd name="T61" fmla="*/ 131 h 260"/>
                <a:gd name="T62" fmla="*/ 66 w 137"/>
                <a:gd name="T63" fmla="*/ 103 h 260"/>
                <a:gd name="T64" fmla="*/ 45 w 137"/>
                <a:gd name="T65" fmla="*/ 79 h 260"/>
                <a:gd name="T66" fmla="*/ 53 w 137"/>
                <a:gd name="T67" fmla="*/ 71 h 26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37" h="260">
                  <a:moveTo>
                    <a:pt x="47" y="57"/>
                  </a:moveTo>
                  <a:lnTo>
                    <a:pt x="42" y="50"/>
                  </a:lnTo>
                  <a:lnTo>
                    <a:pt x="35" y="43"/>
                  </a:lnTo>
                  <a:lnTo>
                    <a:pt x="26" y="45"/>
                  </a:lnTo>
                  <a:lnTo>
                    <a:pt x="16" y="35"/>
                  </a:lnTo>
                  <a:lnTo>
                    <a:pt x="11" y="28"/>
                  </a:lnTo>
                  <a:lnTo>
                    <a:pt x="0" y="17"/>
                  </a:lnTo>
                  <a:lnTo>
                    <a:pt x="4" y="12"/>
                  </a:lnTo>
                  <a:lnTo>
                    <a:pt x="11" y="14"/>
                  </a:lnTo>
                  <a:lnTo>
                    <a:pt x="16" y="12"/>
                  </a:lnTo>
                  <a:lnTo>
                    <a:pt x="21" y="12"/>
                  </a:lnTo>
                  <a:lnTo>
                    <a:pt x="26" y="12"/>
                  </a:lnTo>
                  <a:lnTo>
                    <a:pt x="28" y="12"/>
                  </a:lnTo>
                  <a:lnTo>
                    <a:pt x="33" y="12"/>
                  </a:lnTo>
                  <a:lnTo>
                    <a:pt x="42" y="0"/>
                  </a:lnTo>
                  <a:lnTo>
                    <a:pt x="49" y="2"/>
                  </a:lnTo>
                  <a:lnTo>
                    <a:pt x="68" y="9"/>
                  </a:lnTo>
                  <a:lnTo>
                    <a:pt x="70" y="21"/>
                  </a:lnTo>
                  <a:lnTo>
                    <a:pt x="78" y="26"/>
                  </a:lnTo>
                  <a:lnTo>
                    <a:pt x="92" y="33"/>
                  </a:lnTo>
                  <a:lnTo>
                    <a:pt x="85" y="38"/>
                  </a:lnTo>
                  <a:lnTo>
                    <a:pt x="75" y="43"/>
                  </a:lnTo>
                  <a:lnTo>
                    <a:pt x="75" y="45"/>
                  </a:lnTo>
                  <a:lnTo>
                    <a:pt x="70" y="59"/>
                  </a:lnTo>
                  <a:lnTo>
                    <a:pt x="63" y="76"/>
                  </a:lnTo>
                  <a:lnTo>
                    <a:pt x="75" y="92"/>
                  </a:lnTo>
                  <a:lnTo>
                    <a:pt x="78" y="99"/>
                  </a:lnTo>
                  <a:lnTo>
                    <a:pt x="89" y="109"/>
                  </a:lnTo>
                  <a:lnTo>
                    <a:pt x="99" y="118"/>
                  </a:lnTo>
                  <a:lnTo>
                    <a:pt x="111" y="130"/>
                  </a:lnTo>
                  <a:lnTo>
                    <a:pt x="123" y="142"/>
                  </a:lnTo>
                  <a:lnTo>
                    <a:pt x="130" y="166"/>
                  </a:lnTo>
                  <a:lnTo>
                    <a:pt x="137" y="189"/>
                  </a:lnTo>
                  <a:lnTo>
                    <a:pt x="137" y="196"/>
                  </a:lnTo>
                  <a:lnTo>
                    <a:pt x="137" y="201"/>
                  </a:lnTo>
                  <a:lnTo>
                    <a:pt x="134" y="210"/>
                  </a:lnTo>
                  <a:lnTo>
                    <a:pt x="123" y="220"/>
                  </a:lnTo>
                  <a:lnTo>
                    <a:pt x="111" y="229"/>
                  </a:lnTo>
                  <a:lnTo>
                    <a:pt x="101" y="227"/>
                  </a:lnTo>
                  <a:lnTo>
                    <a:pt x="101" y="232"/>
                  </a:lnTo>
                  <a:lnTo>
                    <a:pt x="101" y="236"/>
                  </a:lnTo>
                  <a:lnTo>
                    <a:pt x="99" y="239"/>
                  </a:lnTo>
                  <a:lnTo>
                    <a:pt x="99" y="246"/>
                  </a:lnTo>
                  <a:lnTo>
                    <a:pt x="92" y="246"/>
                  </a:lnTo>
                  <a:lnTo>
                    <a:pt x="80" y="258"/>
                  </a:lnTo>
                  <a:lnTo>
                    <a:pt x="73" y="260"/>
                  </a:lnTo>
                  <a:lnTo>
                    <a:pt x="75" y="239"/>
                  </a:lnTo>
                  <a:lnTo>
                    <a:pt x="63" y="229"/>
                  </a:lnTo>
                  <a:lnTo>
                    <a:pt x="73" y="225"/>
                  </a:lnTo>
                  <a:lnTo>
                    <a:pt x="78" y="222"/>
                  </a:lnTo>
                  <a:lnTo>
                    <a:pt x="89" y="225"/>
                  </a:lnTo>
                  <a:lnTo>
                    <a:pt x="85" y="210"/>
                  </a:lnTo>
                  <a:lnTo>
                    <a:pt x="92" y="206"/>
                  </a:lnTo>
                  <a:lnTo>
                    <a:pt x="106" y="199"/>
                  </a:lnTo>
                  <a:lnTo>
                    <a:pt x="106" y="184"/>
                  </a:lnTo>
                  <a:lnTo>
                    <a:pt x="106" y="170"/>
                  </a:lnTo>
                  <a:lnTo>
                    <a:pt x="104" y="154"/>
                  </a:lnTo>
                  <a:lnTo>
                    <a:pt x="101" y="139"/>
                  </a:lnTo>
                  <a:lnTo>
                    <a:pt x="99" y="135"/>
                  </a:lnTo>
                  <a:lnTo>
                    <a:pt x="99" y="130"/>
                  </a:lnTo>
                  <a:lnTo>
                    <a:pt x="85" y="118"/>
                  </a:lnTo>
                  <a:lnTo>
                    <a:pt x="78" y="106"/>
                  </a:lnTo>
                  <a:lnTo>
                    <a:pt x="66" y="95"/>
                  </a:lnTo>
                  <a:lnTo>
                    <a:pt x="59" y="83"/>
                  </a:lnTo>
                  <a:lnTo>
                    <a:pt x="37" y="69"/>
                  </a:lnTo>
                  <a:lnTo>
                    <a:pt x="40" y="64"/>
                  </a:lnTo>
                  <a:lnTo>
                    <a:pt x="49" y="61"/>
                  </a:lnTo>
                  <a:lnTo>
                    <a:pt x="47" y="57"/>
                  </a:lnTo>
                  <a:close/>
                </a:path>
              </a:pathLst>
            </a:custGeom>
            <a:solidFill>
              <a:srgbClr val="0033CC"/>
            </a:solidFill>
            <a:ln w="3175">
              <a:solidFill>
                <a:srgbClr val="000000"/>
              </a:solidFill>
              <a:prstDash val="solid"/>
              <a:round/>
              <a:headEnd/>
              <a:tailEnd/>
            </a:ln>
          </p:spPr>
          <p:txBody>
            <a:bodyPr/>
            <a:lstStyle/>
            <a:p>
              <a:endParaRPr lang="en-US"/>
            </a:p>
          </p:txBody>
        </p:sp>
        <p:sp>
          <p:nvSpPr>
            <p:cNvPr id="80" name="Freeform 3902"/>
            <p:cNvSpPr>
              <a:spLocks/>
            </p:cNvSpPr>
            <p:nvPr/>
          </p:nvSpPr>
          <p:spPr bwMode="auto">
            <a:xfrm>
              <a:off x="3388" y="2071"/>
              <a:ext cx="10" cy="31"/>
            </a:xfrm>
            <a:custGeom>
              <a:avLst/>
              <a:gdLst>
                <a:gd name="T0" fmla="*/ 8 w 9"/>
                <a:gd name="T1" fmla="*/ 31 h 26"/>
                <a:gd name="T2" fmla="*/ 4 w 9"/>
                <a:gd name="T3" fmla="*/ 31 h 26"/>
                <a:gd name="T4" fmla="*/ 0 w 9"/>
                <a:gd name="T5" fmla="*/ 29 h 26"/>
                <a:gd name="T6" fmla="*/ 0 w 9"/>
                <a:gd name="T7" fmla="*/ 8 h 26"/>
                <a:gd name="T8" fmla="*/ 4 w 9"/>
                <a:gd name="T9" fmla="*/ 0 h 26"/>
                <a:gd name="T10" fmla="*/ 10 w 9"/>
                <a:gd name="T11" fmla="*/ 18 h 26"/>
                <a:gd name="T12" fmla="*/ 8 w 9"/>
                <a:gd name="T13" fmla="*/ 31 h 2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 h="26">
                  <a:moveTo>
                    <a:pt x="7" y="26"/>
                  </a:moveTo>
                  <a:lnTo>
                    <a:pt x="4" y="26"/>
                  </a:lnTo>
                  <a:lnTo>
                    <a:pt x="0" y="24"/>
                  </a:lnTo>
                  <a:lnTo>
                    <a:pt x="0" y="7"/>
                  </a:lnTo>
                  <a:lnTo>
                    <a:pt x="4" y="0"/>
                  </a:lnTo>
                  <a:lnTo>
                    <a:pt x="9" y="15"/>
                  </a:lnTo>
                  <a:lnTo>
                    <a:pt x="7" y="26"/>
                  </a:lnTo>
                  <a:close/>
                </a:path>
              </a:pathLst>
            </a:custGeom>
            <a:solidFill>
              <a:srgbClr val="E1E1E1"/>
            </a:solidFill>
            <a:ln w="3175">
              <a:solidFill>
                <a:srgbClr val="000000"/>
              </a:solidFill>
              <a:prstDash val="solid"/>
              <a:round/>
              <a:headEnd/>
              <a:tailEnd/>
            </a:ln>
          </p:spPr>
          <p:txBody>
            <a:bodyPr/>
            <a:lstStyle/>
            <a:p>
              <a:endParaRPr lang="en-US"/>
            </a:p>
          </p:txBody>
        </p:sp>
        <p:sp>
          <p:nvSpPr>
            <p:cNvPr id="81" name="Freeform 3903"/>
            <p:cNvSpPr>
              <a:spLocks/>
            </p:cNvSpPr>
            <p:nvPr/>
          </p:nvSpPr>
          <p:spPr bwMode="auto">
            <a:xfrm>
              <a:off x="3237" y="1772"/>
              <a:ext cx="356" cy="320"/>
            </a:xfrm>
            <a:custGeom>
              <a:avLst/>
              <a:gdLst>
                <a:gd name="T0" fmla="*/ 39 w 319"/>
                <a:gd name="T1" fmla="*/ 129 h 258"/>
                <a:gd name="T2" fmla="*/ 42 w 319"/>
                <a:gd name="T3" fmla="*/ 97 h 258"/>
                <a:gd name="T4" fmla="*/ 31 w 319"/>
                <a:gd name="T5" fmla="*/ 79 h 258"/>
                <a:gd name="T6" fmla="*/ 6 w 319"/>
                <a:gd name="T7" fmla="*/ 38 h 258"/>
                <a:gd name="T8" fmla="*/ 0 w 319"/>
                <a:gd name="T9" fmla="*/ 6 h 258"/>
                <a:gd name="T10" fmla="*/ 8 w 319"/>
                <a:gd name="T11" fmla="*/ 0 h 258"/>
                <a:gd name="T12" fmla="*/ 29 w 319"/>
                <a:gd name="T13" fmla="*/ 17 h 258"/>
                <a:gd name="T14" fmla="*/ 60 w 319"/>
                <a:gd name="T15" fmla="*/ 0 h 258"/>
                <a:gd name="T16" fmla="*/ 64 w 319"/>
                <a:gd name="T17" fmla="*/ 15 h 258"/>
                <a:gd name="T18" fmla="*/ 87 w 319"/>
                <a:gd name="T19" fmla="*/ 47 h 258"/>
                <a:gd name="T20" fmla="*/ 122 w 319"/>
                <a:gd name="T21" fmla="*/ 62 h 258"/>
                <a:gd name="T22" fmla="*/ 153 w 319"/>
                <a:gd name="T23" fmla="*/ 64 h 258"/>
                <a:gd name="T24" fmla="*/ 166 w 319"/>
                <a:gd name="T25" fmla="*/ 60 h 258"/>
                <a:gd name="T26" fmla="*/ 172 w 319"/>
                <a:gd name="T27" fmla="*/ 50 h 258"/>
                <a:gd name="T28" fmla="*/ 201 w 319"/>
                <a:gd name="T29" fmla="*/ 36 h 258"/>
                <a:gd name="T30" fmla="*/ 242 w 319"/>
                <a:gd name="T31" fmla="*/ 45 h 258"/>
                <a:gd name="T32" fmla="*/ 272 w 319"/>
                <a:gd name="T33" fmla="*/ 64 h 258"/>
                <a:gd name="T34" fmla="*/ 292 w 319"/>
                <a:gd name="T35" fmla="*/ 88 h 258"/>
                <a:gd name="T36" fmla="*/ 290 w 319"/>
                <a:gd name="T37" fmla="*/ 118 h 258"/>
                <a:gd name="T38" fmla="*/ 296 w 319"/>
                <a:gd name="T39" fmla="*/ 135 h 258"/>
                <a:gd name="T40" fmla="*/ 298 w 319"/>
                <a:gd name="T41" fmla="*/ 156 h 258"/>
                <a:gd name="T42" fmla="*/ 317 w 319"/>
                <a:gd name="T43" fmla="*/ 182 h 258"/>
                <a:gd name="T44" fmla="*/ 309 w 319"/>
                <a:gd name="T45" fmla="*/ 215 h 258"/>
                <a:gd name="T46" fmla="*/ 333 w 319"/>
                <a:gd name="T47" fmla="*/ 247 h 258"/>
                <a:gd name="T48" fmla="*/ 350 w 319"/>
                <a:gd name="T49" fmla="*/ 273 h 258"/>
                <a:gd name="T50" fmla="*/ 356 w 319"/>
                <a:gd name="T51" fmla="*/ 288 h 258"/>
                <a:gd name="T52" fmla="*/ 335 w 319"/>
                <a:gd name="T53" fmla="*/ 303 h 258"/>
                <a:gd name="T54" fmla="*/ 317 w 319"/>
                <a:gd name="T55" fmla="*/ 318 h 258"/>
                <a:gd name="T56" fmla="*/ 277 w 319"/>
                <a:gd name="T57" fmla="*/ 308 h 258"/>
                <a:gd name="T58" fmla="*/ 253 w 319"/>
                <a:gd name="T59" fmla="*/ 290 h 258"/>
                <a:gd name="T60" fmla="*/ 232 w 319"/>
                <a:gd name="T61" fmla="*/ 285 h 258"/>
                <a:gd name="T62" fmla="*/ 190 w 319"/>
                <a:gd name="T63" fmla="*/ 282 h 258"/>
                <a:gd name="T64" fmla="*/ 161 w 319"/>
                <a:gd name="T65" fmla="*/ 262 h 258"/>
                <a:gd name="T66" fmla="*/ 137 w 319"/>
                <a:gd name="T67" fmla="*/ 232 h 258"/>
                <a:gd name="T68" fmla="*/ 116 w 319"/>
                <a:gd name="T69" fmla="*/ 211 h 258"/>
                <a:gd name="T70" fmla="*/ 108 w 319"/>
                <a:gd name="T71" fmla="*/ 202 h 258"/>
                <a:gd name="T72" fmla="*/ 100 w 319"/>
                <a:gd name="T73" fmla="*/ 215 h 258"/>
                <a:gd name="T74" fmla="*/ 87 w 319"/>
                <a:gd name="T75" fmla="*/ 191 h 258"/>
                <a:gd name="T76" fmla="*/ 81 w 319"/>
                <a:gd name="T77" fmla="*/ 174 h 258"/>
                <a:gd name="T78" fmla="*/ 64 w 319"/>
                <a:gd name="T79" fmla="*/ 153 h 25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19" h="258">
                  <a:moveTo>
                    <a:pt x="42" y="116"/>
                  </a:moveTo>
                  <a:lnTo>
                    <a:pt x="35" y="104"/>
                  </a:lnTo>
                  <a:lnTo>
                    <a:pt x="35" y="95"/>
                  </a:lnTo>
                  <a:lnTo>
                    <a:pt x="38" y="78"/>
                  </a:lnTo>
                  <a:lnTo>
                    <a:pt x="38" y="71"/>
                  </a:lnTo>
                  <a:lnTo>
                    <a:pt x="28" y="64"/>
                  </a:lnTo>
                  <a:lnTo>
                    <a:pt x="14" y="43"/>
                  </a:lnTo>
                  <a:lnTo>
                    <a:pt x="5" y="31"/>
                  </a:lnTo>
                  <a:lnTo>
                    <a:pt x="0" y="14"/>
                  </a:lnTo>
                  <a:lnTo>
                    <a:pt x="0" y="5"/>
                  </a:lnTo>
                  <a:lnTo>
                    <a:pt x="7" y="0"/>
                  </a:lnTo>
                  <a:lnTo>
                    <a:pt x="9" y="5"/>
                  </a:lnTo>
                  <a:lnTo>
                    <a:pt x="26" y="14"/>
                  </a:lnTo>
                  <a:lnTo>
                    <a:pt x="38" y="7"/>
                  </a:lnTo>
                  <a:lnTo>
                    <a:pt x="54" y="0"/>
                  </a:lnTo>
                  <a:lnTo>
                    <a:pt x="59" y="7"/>
                  </a:lnTo>
                  <a:lnTo>
                    <a:pt x="57" y="12"/>
                  </a:lnTo>
                  <a:lnTo>
                    <a:pt x="71" y="22"/>
                  </a:lnTo>
                  <a:lnTo>
                    <a:pt x="78" y="38"/>
                  </a:lnTo>
                  <a:lnTo>
                    <a:pt x="94" y="43"/>
                  </a:lnTo>
                  <a:lnTo>
                    <a:pt x="109" y="50"/>
                  </a:lnTo>
                  <a:lnTo>
                    <a:pt x="123" y="55"/>
                  </a:lnTo>
                  <a:lnTo>
                    <a:pt x="137" y="52"/>
                  </a:lnTo>
                  <a:lnTo>
                    <a:pt x="147" y="50"/>
                  </a:lnTo>
                  <a:lnTo>
                    <a:pt x="149" y="48"/>
                  </a:lnTo>
                  <a:lnTo>
                    <a:pt x="147" y="40"/>
                  </a:lnTo>
                  <a:lnTo>
                    <a:pt x="154" y="40"/>
                  </a:lnTo>
                  <a:lnTo>
                    <a:pt x="163" y="31"/>
                  </a:lnTo>
                  <a:lnTo>
                    <a:pt x="180" y="29"/>
                  </a:lnTo>
                  <a:lnTo>
                    <a:pt x="194" y="26"/>
                  </a:lnTo>
                  <a:lnTo>
                    <a:pt x="217" y="36"/>
                  </a:lnTo>
                  <a:lnTo>
                    <a:pt x="232" y="43"/>
                  </a:lnTo>
                  <a:lnTo>
                    <a:pt x="244" y="52"/>
                  </a:lnTo>
                  <a:lnTo>
                    <a:pt x="258" y="52"/>
                  </a:lnTo>
                  <a:lnTo>
                    <a:pt x="262" y="71"/>
                  </a:lnTo>
                  <a:lnTo>
                    <a:pt x="260" y="92"/>
                  </a:lnTo>
                  <a:lnTo>
                    <a:pt x="260" y="95"/>
                  </a:lnTo>
                  <a:lnTo>
                    <a:pt x="260" y="104"/>
                  </a:lnTo>
                  <a:lnTo>
                    <a:pt x="265" y="109"/>
                  </a:lnTo>
                  <a:lnTo>
                    <a:pt x="262" y="111"/>
                  </a:lnTo>
                  <a:lnTo>
                    <a:pt x="267" y="126"/>
                  </a:lnTo>
                  <a:lnTo>
                    <a:pt x="270" y="142"/>
                  </a:lnTo>
                  <a:lnTo>
                    <a:pt x="284" y="147"/>
                  </a:lnTo>
                  <a:lnTo>
                    <a:pt x="286" y="154"/>
                  </a:lnTo>
                  <a:lnTo>
                    <a:pt x="277" y="173"/>
                  </a:lnTo>
                  <a:lnTo>
                    <a:pt x="286" y="185"/>
                  </a:lnTo>
                  <a:lnTo>
                    <a:pt x="298" y="199"/>
                  </a:lnTo>
                  <a:lnTo>
                    <a:pt x="310" y="204"/>
                  </a:lnTo>
                  <a:lnTo>
                    <a:pt x="314" y="220"/>
                  </a:lnTo>
                  <a:lnTo>
                    <a:pt x="319" y="225"/>
                  </a:lnTo>
                  <a:lnTo>
                    <a:pt x="319" y="232"/>
                  </a:lnTo>
                  <a:lnTo>
                    <a:pt x="307" y="237"/>
                  </a:lnTo>
                  <a:lnTo>
                    <a:pt x="300" y="244"/>
                  </a:lnTo>
                  <a:lnTo>
                    <a:pt x="298" y="258"/>
                  </a:lnTo>
                  <a:lnTo>
                    <a:pt x="284" y="256"/>
                  </a:lnTo>
                  <a:lnTo>
                    <a:pt x="267" y="253"/>
                  </a:lnTo>
                  <a:lnTo>
                    <a:pt x="248" y="248"/>
                  </a:lnTo>
                  <a:lnTo>
                    <a:pt x="232" y="248"/>
                  </a:lnTo>
                  <a:lnTo>
                    <a:pt x="227" y="234"/>
                  </a:lnTo>
                  <a:lnTo>
                    <a:pt x="220" y="222"/>
                  </a:lnTo>
                  <a:lnTo>
                    <a:pt x="208" y="230"/>
                  </a:lnTo>
                  <a:lnTo>
                    <a:pt x="194" y="232"/>
                  </a:lnTo>
                  <a:lnTo>
                    <a:pt x="170" y="227"/>
                  </a:lnTo>
                  <a:lnTo>
                    <a:pt x="156" y="218"/>
                  </a:lnTo>
                  <a:lnTo>
                    <a:pt x="144" y="211"/>
                  </a:lnTo>
                  <a:lnTo>
                    <a:pt x="130" y="199"/>
                  </a:lnTo>
                  <a:lnTo>
                    <a:pt x="123" y="187"/>
                  </a:lnTo>
                  <a:lnTo>
                    <a:pt x="109" y="168"/>
                  </a:lnTo>
                  <a:lnTo>
                    <a:pt x="104" y="170"/>
                  </a:lnTo>
                  <a:lnTo>
                    <a:pt x="97" y="166"/>
                  </a:lnTo>
                  <a:lnTo>
                    <a:pt x="97" y="163"/>
                  </a:lnTo>
                  <a:lnTo>
                    <a:pt x="92" y="170"/>
                  </a:lnTo>
                  <a:lnTo>
                    <a:pt x="90" y="173"/>
                  </a:lnTo>
                  <a:lnTo>
                    <a:pt x="85" y="166"/>
                  </a:lnTo>
                  <a:lnTo>
                    <a:pt x="78" y="154"/>
                  </a:lnTo>
                  <a:lnTo>
                    <a:pt x="73" y="154"/>
                  </a:lnTo>
                  <a:lnTo>
                    <a:pt x="73" y="140"/>
                  </a:lnTo>
                  <a:lnTo>
                    <a:pt x="68" y="133"/>
                  </a:lnTo>
                  <a:lnTo>
                    <a:pt x="57" y="123"/>
                  </a:lnTo>
                  <a:lnTo>
                    <a:pt x="42" y="116"/>
                  </a:lnTo>
                  <a:close/>
                </a:path>
              </a:pathLst>
            </a:custGeom>
            <a:solidFill>
              <a:srgbClr val="E1E1E1"/>
            </a:solidFill>
            <a:ln w="3175">
              <a:solidFill>
                <a:srgbClr val="000000"/>
              </a:solidFill>
              <a:prstDash val="solid"/>
              <a:round/>
              <a:headEnd/>
              <a:tailEnd/>
            </a:ln>
          </p:spPr>
          <p:txBody>
            <a:bodyPr/>
            <a:lstStyle/>
            <a:p>
              <a:endParaRPr lang="en-US"/>
            </a:p>
          </p:txBody>
        </p:sp>
        <p:sp>
          <p:nvSpPr>
            <p:cNvPr id="82" name="Freeform 3904"/>
            <p:cNvSpPr>
              <a:spLocks/>
            </p:cNvSpPr>
            <p:nvPr/>
          </p:nvSpPr>
          <p:spPr bwMode="auto">
            <a:xfrm>
              <a:off x="3165" y="1825"/>
              <a:ext cx="173" cy="181"/>
            </a:xfrm>
            <a:custGeom>
              <a:avLst/>
              <a:gdLst>
                <a:gd name="T0" fmla="*/ 111 w 154"/>
                <a:gd name="T1" fmla="*/ 76 h 146"/>
                <a:gd name="T2" fmla="*/ 111 w 154"/>
                <a:gd name="T3" fmla="*/ 64 h 146"/>
                <a:gd name="T4" fmla="*/ 115 w 154"/>
                <a:gd name="T5" fmla="*/ 43 h 146"/>
                <a:gd name="T6" fmla="*/ 115 w 154"/>
                <a:gd name="T7" fmla="*/ 35 h 146"/>
                <a:gd name="T8" fmla="*/ 103 w 154"/>
                <a:gd name="T9" fmla="*/ 26 h 146"/>
                <a:gd name="T10" fmla="*/ 88 w 154"/>
                <a:gd name="T11" fmla="*/ 0 h 146"/>
                <a:gd name="T12" fmla="*/ 78 w 154"/>
                <a:gd name="T13" fmla="*/ 2 h 146"/>
                <a:gd name="T14" fmla="*/ 74 w 154"/>
                <a:gd name="T15" fmla="*/ 0 h 146"/>
                <a:gd name="T16" fmla="*/ 53 w 154"/>
                <a:gd name="T17" fmla="*/ 0 h 146"/>
                <a:gd name="T18" fmla="*/ 48 w 154"/>
                <a:gd name="T19" fmla="*/ 2 h 146"/>
                <a:gd name="T20" fmla="*/ 31 w 154"/>
                <a:gd name="T21" fmla="*/ 20 h 146"/>
                <a:gd name="T22" fmla="*/ 31 w 154"/>
                <a:gd name="T23" fmla="*/ 41 h 146"/>
                <a:gd name="T24" fmla="*/ 31 w 154"/>
                <a:gd name="T25" fmla="*/ 61 h 146"/>
                <a:gd name="T26" fmla="*/ 16 w 154"/>
                <a:gd name="T27" fmla="*/ 73 h 146"/>
                <a:gd name="T28" fmla="*/ 0 w 154"/>
                <a:gd name="T29" fmla="*/ 84 h 146"/>
                <a:gd name="T30" fmla="*/ 8 w 154"/>
                <a:gd name="T31" fmla="*/ 112 h 146"/>
                <a:gd name="T32" fmla="*/ 27 w 154"/>
                <a:gd name="T33" fmla="*/ 117 h 146"/>
                <a:gd name="T34" fmla="*/ 43 w 154"/>
                <a:gd name="T35" fmla="*/ 129 h 146"/>
                <a:gd name="T36" fmla="*/ 58 w 154"/>
                <a:gd name="T37" fmla="*/ 135 h 146"/>
                <a:gd name="T38" fmla="*/ 74 w 154"/>
                <a:gd name="T39" fmla="*/ 144 h 146"/>
                <a:gd name="T40" fmla="*/ 90 w 154"/>
                <a:gd name="T41" fmla="*/ 161 h 146"/>
                <a:gd name="T42" fmla="*/ 109 w 154"/>
                <a:gd name="T43" fmla="*/ 176 h 146"/>
                <a:gd name="T44" fmla="*/ 140 w 154"/>
                <a:gd name="T45" fmla="*/ 181 h 146"/>
                <a:gd name="T46" fmla="*/ 148 w 154"/>
                <a:gd name="T47" fmla="*/ 161 h 146"/>
                <a:gd name="T48" fmla="*/ 162 w 154"/>
                <a:gd name="T49" fmla="*/ 157 h 146"/>
                <a:gd name="T50" fmla="*/ 173 w 154"/>
                <a:gd name="T51" fmla="*/ 161 h 146"/>
                <a:gd name="T52" fmla="*/ 167 w 154"/>
                <a:gd name="T53" fmla="*/ 152 h 146"/>
                <a:gd name="T54" fmla="*/ 160 w 154"/>
                <a:gd name="T55" fmla="*/ 138 h 146"/>
                <a:gd name="T56" fmla="*/ 154 w 154"/>
                <a:gd name="T57" fmla="*/ 138 h 146"/>
                <a:gd name="T58" fmla="*/ 154 w 154"/>
                <a:gd name="T59" fmla="*/ 120 h 146"/>
                <a:gd name="T60" fmla="*/ 148 w 154"/>
                <a:gd name="T61" fmla="*/ 112 h 146"/>
                <a:gd name="T62" fmla="*/ 136 w 154"/>
                <a:gd name="T63" fmla="*/ 99 h 146"/>
                <a:gd name="T64" fmla="*/ 119 w 154"/>
                <a:gd name="T65" fmla="*/ 91 h 146"/>
                <a:gd name="T66" fmla="*/ 111 w 154"/>
                <a:gd name="T67" fmla="*/ 76 h 14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54" h="146">
                  <a:moveTo>
                    <a:pt x="99" y="61"/>
                  </a:moveTo>
                  <a:lnTo>
                    <a:pt x="99" y="52"/>
                  </a:lnTo>
                  <a:lnTo>
                    <a:pt x="102" y="35"/>
                  </a:lnTo>
                  <a:lnTo>
                    <a:pt x="102" y="28"/>
                  </a:lnTo>
                  <a:lnTo>
                    <a:pt x="92" y="21"/>
                  </a:lnTo>
                  <a:lnTo>
                    <a:pt x="78" y="0"/>
                  </a:lnTo>
                  <a:lnTo>
                    <a:pt x="69" y="2"/>
                  </a:lnTo>
                  <a:lnTo>
                    <a:pt x="66" y="0"/>
                  </a:lnTo>
                  <a:lnTo>
                    <a:pt x="47" y="0"/>
                  </a:lnTo>
                  <a:lnTo>
                    <a:pt x="43" y="2"/>
                  </a:lnTo>
                  <a:lnTo>
                    <a:pt x="28" y="16"/>
                  </a:lnTo>
                  <a:lnTo>
                    <a:pt x="28" y="33"/>
                  </a:lnTo>
                  <a:lnTo>
                    <a:pt x="28" y="49"/>
                  </a:lnTo>
                  <a:lnTo>
                    <a:pt x="14" y="59"/>
                  </a:lnTo>
                  <a:lnTo>
                    <a:pt x="0" y="68"/>
                  </a:lnTo>
                  <a:lnTo>
                    <a:pt x="7" y="90"/>
                  </a:lnTo>
                  <a:lnTo>
                    <a:pt x="24" y="94"/>
                  </a:lnTo>
                  <a:lnTo>
                    <a:pt x="38" y="104"/>
                  </a:lnTo>
                  <a:lnTo>
                    <a:pt x="52" y="109"/>
                  </a:lnTo>
                  <a:lnTo>
                    <a:pt x="66" y="116"/>
                  </a:lnTo>
                  <a:lnTo>
                    <a:pt x="80" y="130"/>
                  </a:lnTo>
                  <a:lnTo>
                    <a:pt x="97" y="142"/>
                  </a:lnTo>
                  <a:lnTo>
                    <a:pt x="125" y="146"/>
                  </a:lnTo>
                  <a:lnTo>
                    <a:pt x="132" y="130"/>
                  </a:lnTo>
                  <a:lnTo>
                    <a:pt x="144" y="127"/>
                  </a:lnTo>
                  <a:lnTo>
                    <a:pt x="154" y="130"/>
                  </a:lnTo>
                  <a:lnTo>
                    <a:pt x="149" y="123"/>
                  </a:lnTo>
                  <a:lnTo>
                    <a:pt x="142" y="111"/>
                  </a:lnTo>
                  <a:lnTo>
                    <a:pt x="137" y="111"/>
                  </a:lnTo>
                  <a:lnTo>
                    <a:pt x="137" y="97"/>
                  </a:lnTo>
                  <a:lnTo>
                    <a:pt x="132" y="90"/>
                  </a:lnTo>
                  <a:lnTo>
                    <a:pt x="121" y="80"/>
                  </a:lnTo>
                  <a:lnTo>
                    <a:pt x="106" y="73"/>
                  </a:lnTo>
                  <a:lnTo>
                    <a:pt x="99" y="61"/>
                  </a:lnTo>
                  <a:close/>
                </a:path>
              </a:pathLst>
            </a:custGeom>
            <a:solidFill>
              <a:srgbClr val="E1E1E1"/>
            </a:solidFill>
            <a:ln w="3175">
              <a:solidFill>
                <a:srgbClr val="000000"/>
              </a:solidFill>
              <a:prstDash val="solid"/>
              <a:round/>
              <a:headEnd/>
              <a:tailEnd/>
            </a:ln>
          </p:spPr>
          <p:txBody>
            <a:bodyPr/>
            <a:lstStyle/>
            <a:p>
              <a:endParaRPr lang="en-US"/>
            </a:p>
          </p:txBody>
        </p:sp>
        <p:sp>
          <p:nvSpPr>
            <p:cNvPr id="83" name="Freeform 3905"/>
            <p:cNvSpPr>
              <a:spLocks/>
            </p:cNvSpPr>
            <p:nvPr/>
          </p:nvSpPr>
          <p:spPr bwMode="auto">
            <a:xfrm>
              <a:off x="3306" y="1983"/>
              <a:ext cx="32" cy="32"/>
            </a:xfrm>
            <a:custGeom>
              <a:avLst/>
              <a:gdLst>
                <a:gd name="T0" fmla="*/ 26 w 29"/>
                <a:gd name="T1" fmla="*/ 12 h 26"/>
                <a:gd name="T2" fmla="*/ 21 w 29"/>
                <a:gd name="T3" fmla="*/ 12 h 26"/>
                <a:gd name="T4" fmla="*/ 21 w 29"/>
                <a:gd name="T5" fmla="*/ 18 h 26"/>
                <a:gd name="T6" fmla="*/ 32 w 29"/>
                <a:gd name="T7" fmla="*/ 32 h 26"/>
                <a:gd name="T8" fmla="*/ 19 w 29"/>
                <a:gd name="T9" fmla="*/ 30 h 26"/>
                <a:gd name="T10" fmla="*/ 17 w 29"/>
                <a:gd name="T11" fmla="*/ 23 h 26"/>
                <a:gd name="T12" fmla="*/ 0 w 29"/>
                <a:gd name="T13" fmla="*/ 23 h 26"/>
                <a:gd name="T14" fmla="*/ 8 w 29"/>
                <a:gd name="T15" fmla="*/ 4 h 26"/>
                <a:gd name="T16" fmla="*/ 21 w 29"/>
                <a:gd name="T17" fmla="*/ 0 h 26"/>
                <a:gd name="T18" fmla="*/ 26 w 29"/>
                <a:gd name="T19" fmla="*/ 12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 h="26">
                  <a:moveTo>
                    <a:pt x="24" y="10"/>
                  </a:moveTo>
                  <a:lnTo>
                    <a:pt x="19" y="10"/>
                  </a:lnTo>
                  <a:lnTo>
                    <a:pt x="19" y="15"/>
                  </a:lnTo>
                  <a:lnTo>
                    <a:pt x="29" y="26"/>
                  </a:lnTo>
                  <a:lnTo>
                    <a:pt x="17" y="24"/>
                  </a:lnTo>
                  <a:lnTo>
                    <a:pt x="15" y="19"/>
                  </a:lnTo>
                  <a:lnTo>
                    <a:pt x="0" y="19"/>
                  </a:lnTo>
                  <a:lnTo>
                    <a:pt x="7" y="3"/>
                  </a:lnTo>
                  <a:lnTo>
                    <a:pt x="19" y="0"/>
                  </a:lnTo>
                  <a:lnTo>
                    <a:pt x="24" y="10"/>
                  </a:lnTo>
                  <a:close/>
                </a:path>
              </a:pathLst>
            </a:custGeom>
            <a:solidFill>
              <a:srgbClr val="E1E1E1"/>
            </a:solidFill>
            <a:ln w="3175">
              <a:solidFill>
                <a:srgbClr val="000000"/>
              </a:solidFill>
              <a:prstDash val="solid"/>
              <a:round/>
              <a:headEnd/>
              <a:tailEnd/>
            </a:ln>
          </p:spPr>
          <p:txBody>
            <a:bodyPr/>
            <a:lstStyle/>
            <a:p>
              <a:endParaRPr lang="en-US"/>
            </a:p>
          </p:txBody>
        </p:sp>
        <p:sp>
          <p:nvSpPr>
            <p:cNvPr id="84" name="Freeform 3906"/>
            <p:cNvSpPr>
              <a:spLocks/>
            </p:cNvSpPr>
            <p:nvPr/>
          </p:nvSpPr>
          <p:spPr bwMode="auto">
            <a:xfrm>
              <a:off x="3876" y="1974"/>
              <a:ext cx="144" cy="88"/>
            </a:xfrm>
            <a:custGeom>
              <a:avLst/>
              <a:gdLst>
                <a:gd name="T0" fmla="*/ 83 w 128"/>
                <a:gd name="T1" fmla="*/ 71 h 71"/>
                <a:gd name="T2" fmla="*/ 62 w 128"/>
                <a:gd name="T3" fmla="*/ 68 h 71"/>
                <a:gd name="T4" fmla="*/ 43 w 128"/>
                <a:gd name="T5" fmla="*/ 62 h 71"/>
                <a:gd name="T6" fmla="*/ 21 w 128"/>
                <a:gd name="T7" fmla="*/ 51 h 71"/>
                <a:gd name="T8" fmla="*/ 0 w 128"/>
                <a:gd name="T9" fmla="*/ 38 h 71"/>
                <a:gd name="T10" fmla="*/ 0 w 128"/>
                <a:gd name="T11" fmla="*/ 24 h 71"/>
                <a:gd name="T12" fmla="*/ 8 w 128"/>
                <a:gd name="T13" fmla="*/ 6 h 71"/>
                <a:gd name="T14" fmla="*/ 11 w 128"/>
                <a:gd name="T15" fmla="*/ 9 h 71"/>
                <a:gd name="T16" fmla="*/ 19 w 128"/>
                <a:gd name="T17" fmla="*/ 0 h 71"/>
                <a:gd name="T18" fmla="*/ 33 w 128"/>
                <a:gd name="T19" fmla="*/ 9 h 71"/>
                <a:gd name="T20" fmla="*/ 56 w 128"/>
                <a:gd name="T21" fmla="*/ 30 h 71"/>
                <a:gd name="T22" fmla="*/ 62 w 128"/>
                <a:gd name="T23" fmla="*/ 27 h 71"/>
                <a:gd name="T24" fmla="*/ 66 w 128"/>
                <a:gd name="T25" fmla="*/ 32 h 71"/>
                <a:gd name="T26" fmla="*/ 83 w 128"/>
                <a:gd name="T27" fmla="*/ 41 h 71"/>
                <a:gd name="T28" fmla="*/ 86 w 128"/>
                <a:gd name="T29" fmla="*/ 47 h 71"/>
                <a:gd name="T30" fmla="*/ 105 w 128"/>
                <a:gd name="T31" fmla="*/ 53 h 71"/>
                <a:gd name="T32" fmla="*/ 117 w 128"/>
                <a:gd name="T33" fmla="*/ 56 h 71"/>
                <a:gd name="T34" fmla="*/ 142 w 128"/>
                <a:gd name="T35" fmla="*/ 56 h 71"/>
                <a:gd name="T36" fmla="*/ 144 w 128"/>
                <a:gd name="T37" fmla="*/ 88 h 71"/>
                <a:gd name="T38" fmla="*/ 128 w 128"/>
                <a:gd name="T39" fmla="*/ 88 h 71"/>
                <a:gd name="T40" fmla="*/ 105 w 128"/>
                <a:gd name="T41" fmla="*/ 86 h 71"/>
                <a:gd name="T42" fmla="*/ 91 w 128"/>
                <a:gd name="T43" fmla="*/ 83 h 71"/>
                <a:gd name="T44" fmla="*/ 83 w 128"/>
                <a:gd name="T45" fmla="*/ 71 h 7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28" h="71">
                  <a:moveTo>
                    <a:pt x="74" y="57"/>
                  </a:moveTo>
                  <a:lnTo>
                    <a:pt x="55" y="55"/>
                  </a:lnTo>
                  <a:lnTo>
                    <a:pt x="38" y="50"/>
                  </a:lnTo>
                  <a:lnTo>
                    <a:pt x="19" y="41"/>
                  </a:lnTo>
                  <a:lnTo>
                    <a:pt x="0" y="31"/>
                  </a:lnTo>
                  <a:lnTo>
                    <a:pt x="0" y="19"/>
                  </a:lnTo>
                  <a:lnTo>
                    <a:pt x="7" y="5"/>
                  </a:lnTo>
                  <a:lnTo>
                    <a:pt x="10" y="7"/>
                  </a:lnTo>
                  <a:lnTo>
                    <a:pt x="17" y="0"/>
                  </a:lnTo>
                  <a:lnTo>
                    <a:pt x="29" y="7"/>
                  </a:lnTo>
                  <a:lnTo>
                    <a:pt x="50" y="24"/>
                  </a:lnTo>
                  <a:lnTo>
                    <a:pt x="55" y="22"/>
                  </a:lnTo>
                  <a:lnTo>
                    <a:pt x="59" y="26"/>
                  </a:lnTo>
                  <a:lnTo>
                    <a:pt x="74" y="33"/>
                  </a:lnTo>
                  <a:lnTo>
                    <a:pt x="76" y="38"/>
                  </a:lnTo>
                  <a:lnTo>
                    <a:pt x="93" y="43"/>
                  </a:lnTo>
                  <a:lnTo>
                    <a:pt x="104" y="45"/>
                  </a:lnTo>
                  <a:lnTo>
                    <a:pt x="126" y="45"/>
                  </a:lnTo>
                  <a:lnTo>
                    <a:pt x="128" y="71"/>
                  </a:lnTo>
                  <a:lnTo>
                    <a:pt x="114" y="71"/>
                  </a:lnTo>
                  <a:lnTo>
                    <a:pt x="93" y="69"/>
                  </a:lnTo>
                  <a:lnTo>
                    <a:pt x="81" y="67"/>
                  </a:lnTo>
                  <a:lnTo>
                    <a:pt x="74" y="57"/>
                  </a:lnTo>
                  <a:close/>
                </a:path>
              </a:pathLst>
            </a:custGeom>
            <a:solidFill>
              <a:srgbClr val="E1E1E1"/>
            </a:solidFill>
            <a:ln w="3175">
              <a:solidFill>
                <a:srgbClr val="000000"/>
              </a:solidFill>
              <a:prstDash val="solid"/>
              <a:round/>
              <a:headEnd/>
              <a:tailEnd/>
            </a:ln>
          </p:spPr>
          <p:txBody>
            <a:bodyPr/>
            <a:lstStyle/>
            <a:p>
              <a:endParaRPr lang="en-US"/>
            </a:p>
          </p:txBody>
        </p:sp>
        <p:sp>
          <p:nvSpPr>
            <p:cNvPr id="85" name="Freeform 3907"/>
            <p:cNvSpPr>
              <a:spLocks/>
            </p:cNvSpPr>
            <p:nvPr/>
          </p:nvSpPr>
          <p:spPr bwMode="auto">
            <a:xfrm>
              <a:off x="3546" y="1831"/>
              <a:ext cx="259" cy="293"/>
            </a:xfrm>
            <a:custGeom>
              <a:avLst/>
              <a:gdLst>
                <a:gd name="T0" fmla="*/ 113 w 231"/>
                <a:gd name="T1" fmla="*/ 267 h 236"/>
                <a:gd name="T2" fmla="*/ 130 w 231"/>
                <a:gd name="T3" fmla="*/ 287 h 236"/>
                <a:gd name="T4" fmla="*/ 150 w 231"/>
                <a:gd name="T5" fmla="*/ 287 h 236"/>
                <a:gd name="T6" fmla="*/ 167 w 231"/>
                <a:gd name="T7" fmla="*/ 281 h 236"/>
                <a:gd name="T8" fmla="*/ 188 w 231"/>
                <a:gd name="T9" fmla="*/ 278 h 236"/>
                <a:gd name="T10" fmla="*/ 172 w 231"/>
                <a:gd name="T11" fmla="*/ 248 h 236"/>
                <a:gd name="T12" fmla="*/ 156 w 231"/>
                <a:gd name="T13" fmla="*/ 226 h 236"/>
                <a:gd name="T14" fmla="*/ 172 w 231"/>
                <a:gd name="T15" fmla="*/ 199 h 236"/>
                <a:gd name="T16" fmla="*/ 201 w 231"/>
                <a:gd name="T17" fmla="*/ 181 h 236"/>
                <a:gd name="T18" fmla="*/ 220 w 231"/>
                <a:gd name="T19" fmla="*/ 147 h 236"/>
                <a:gd name="T20" fmla="*/ 222 w 231"/>
                <a:gd name="T21" fmla="*/ 117 h 236"/>
                <a:gd name="T22" fmla="*/ 228 w 231"/>
                <a:gd name="T23" fmla="*/ 99 h 236"/>
                <a:gd name="T24" fmla="*/ 212 w 231"/>
                <a:gd name="T25" fmla="*/ 87 h 236"/>
                <a:gd name="T26" fmla="*/ 210 w 231"/>
                <a:gd name="T27" fmla="*/ 67 h 236"/>
                <a:gd name="T28" fmla="*/ 201 w 231"/>
                <a:gd name="T29" fmla="*/ 50 h 236"/>
                <a:gd name="T30" fmla="*/ 243 w 231"/>
                <a:gd name="T31" fmla="*/ 50 h 236"/>
                <a:gd name="T32" fmla="*/ 235 w 231"/>
                <a:gd name="T33" fmla="*/ 22 h 236"/>
                <a:gd name="T34" fmla="*/ 218 w 231"/>
                <a:gd name="T35" fmla="*/ 5 h 236"/>
                <a:gd name="T36" fmla="*/ 177 w 231"/>
                <a:gd name="T37" fmla="*/ 5 h 236"/>
                <a:gd name="T38" fmla="*/ 148 w 231"/>
                <a:gd name="T39" fmla="*/ 22 h 236"/>
                <a:gd name="T40" fmla="*/ 154 w 231"/>
                <a:gd name="T41" fmla="*/ 58 h 236"/>
                <a:gd name="T42" fmla="*/ 135 w 231"/>
                <a:gd name="T43" fmla="*/ 67 h 236"/>
                <a:gd name="T44" fmla="*/ 132 w 231"/>
                <a:gd name="T45" fmla="*/ 93 h 236"/>
                <a:gd name="T46" fmla="*/ 113 w 231"/>
                <a:gd name="T47" fmla="*/ 117 h 236"/>
                <a:gd name="T48" fmla="*/ 92 w 231"/>
                <a:gd name="T49" fmla="*/ 132 h 236"/>
                <a:gd name="T50" fmla="*/ 90 w 231"/>
                <a:gd name="T51" fmla="*/ 155 h 236"/>
                <a:gd name="T52" fmla="*/ 55 w 231"/>
                <a:gd name="T53" fmla="*/ 166 h 236"/>
                <a:gd name="T54" fmla="*/ 12 w 231"/>
                <a:gd name="T55" fmla="*/ 161 h 236"/>
                <a:gd name="T56" fmla="*/ 10 w 231"/>
                <a:gd name="T57" fmla="*/ 170 h 236"/>
                <a:gd name="T58" fmla="*/ 37 w 231"/>
                <a:gd name="T59" fmla="*/ 194 h 236"/>
                <a:gd name="T60" fmla="*/ 47 w 231"/>
                <a:gd name="T61" fmla="*/ 220 h 236"/>
                <a:gd name="T62" fmla="*/ 34 w 231"/>
                <a:gd name="T63" fmla="*/ 235 h 236"/>
                <a:gd name="T64" fmla="*/ 24 w 231"/>
                <a:gd name="T65" fmla="*/ 261 h 236"/>
                <a:gd name="T66" fmla="*/ 58 w 231"/>
                <a:gd name="T67" fmla="*/ 258 h 236"/>
                <a:gd name="T68" fmla="*/ 90 w 231"/>
                <a:gd name="T69" fmla="*/ 258 h 2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31" h="236">
                  <a:moveTo>
                    <a:pt x="94" y="205"/>
                  </a:moveTo>
                  <a:lnTo>
                    <a:pt x="101" y="215"/>
                  </a:lnTo>
                  <a:lnTo>
                    <a:pt x="106" y="217"/>
                  </a:lnTo>
                  <a:lnTo>
                    <a:pt x="116" y="231"/>
                  </a:lnTo>
                  <a:lnTo>
                    <a:pt x="127" y="236"/>
                  </a:lnTo>
                  <a:lnTo>
                    <a:pt x="134" y="231"/>
                  </a:lnTo>
                  <a:lnTo>
                    <a:pt x="134" y="224"/>
                  </a:lnTo>
                  <a:lnTo>
                    <a:pt x="149" y="226"/>
                  </a:lnTo>
                  <a:lnTo>
                    <a:pt x="163" y="224"/>
                  </a:lnTo>
                  <a:lnTo>
                    <a:pt x="168" y="224"/>
                  </a:lnTo>
                  <a:lnTo>
                    <a:pt x="160" y="200"/>
                  </a:lnTo>
                  <a:lnTo>
                    <a:pt x="153" y="200"/>
                  </a:lnTo>
                  <a:lnTo>
                    <a:pt x="151" y="189"/>
                  </a:lnTo>
                  <a:lnTo>
                    <a:pt x="139" y="182"/>
                  </a:lnTo>
                  <a:lnTo>
                    <a:pt x="149" y="160"/>
                  </a:lnTo>
                  <a:lnTo>
                    <a:pt x="153" y="160"/>
                  </a:lnTo>
                  <a:lnTo>
                    <a:pt x="168" y="160"/>
                  </a:lnTo>
                  <a:lnTo>
                    <a:pt x="179" y="146"/>
                  </a:lnTo>
                  <a:lnTo>
                    <a:pt x="187" y="132"/>
                  </a:lnTo>
                  <a:lnTo>
                    <a:pt x="196" y="118"/>
                  </a:lnTo>
                  <a:lnTo>
                    <a:pt x="203" y="106"/>
                  </a:lnTo>
                  <a:lnTo>
                    <a:pt x="198" y="94"/>
                  </a:lnTo>
                  <a:lnTo>
                    <a:pt x="208" y="87"/>
                  </a:lnTo>
                  <a:lnTo>
                    <a:pt x="203" y="80"/>
                  </a:lnTo>
                  <a:lnTo>
                    <a:pt x="196" y="75"/>
                  </a:lnTo>
                  <a:lnTo>
                    <a:pt x="189" y="70"/>
                  </a:lnTo>
                  <a:lnTo>
                    <a:pt x="187" y="59"/>
                  </a:lnTo>
                  <a:lnTo>
                    <a:pt x="187" y="54"/>
                  </a:lnTo>
                  <a:lnTo>
                    <a:pt x="179" y="47"/>
                  </a:lnTo>
                  <a:lnTo>
                    <a:pt x="179" y="40"/>
                  </a:lnTo>
                  <a:lnTo>
                    <a:pt x="201" y="42"/>
                  </a:lnTo>
                  <a:lnTo>
                    <a:pt x="217" y="40"/>
                  </a:lnTo>
                  <a:lnTo>
                    <a:pt x="231" y="26"/>
                  </a:lnTo>
                  <a:lnTo>
                    <a:pt x="210" y="18"/>
                  </a:lnTo>
                  <a:lnTo>
                    <a:pt x="201" y="16"/>
                  </a:lnTo>
                  <a:lnTo>
                    <a:pt x="194" y="4"/>
                  </a:lnTo>
                  <a:lnTo>
                    <a:pt x="175" y="0"/>
                  </a:lnTo>
                  <a:lnTo>
                    <a:pt x="158" y="4"/>
                  </a:lnTo>
                  <a:lnTo>
                    <a:pt x="139" y="7"/>
                  </a:lnTo>
                  <a:lnTo>
                    <a:pt x="132" y="18"/>
                  </a:lnTo>
                  <a:lnTo>
                    <a:pt x="142" y="33"/>
                  </a:lnTo>
                  <a:lnTo>
                    <a:pt x="137" y="47"/>
                  </a:lnTo>
                  <a:lnTo>
                    <a:pt x="134" y="54"/>
                  </a:lnTo>
                  <a:lnTo>
                    <a:pt x="120" y="54"/>
                  </a:lnTo>
                  <a:lnTo>
                    <a:pt x="130" y="63"/>
                  </a:lnTo>
                  <a:lnTo>
                    <a:pt x="118" y="75"/>
                  </a:lnTo>
                  <a:lnTo>
                    <a:pt x="116" y="94"/>
                  </a:lnTo>
                  <a:lnTo>
                    <a:pt x="101" y="94"/>
                  </a:lnTo>
                  <a:lnTo>
                    <a:pt x="97" y="99"/>
                  </a:lnTo>
                  <a:lnTo>
                    <a:pt x="82" y="106"/>
                  </a:lnTo>
                  <a:lnTo>
                    <a:pt x="80" y="118"/>
                  </a:lnTo>
                  <a:lnTo>
                    <a:pt x="80" y="125"/>
                  </a:lnTo>
                  <a:lnTo>
                    <a:pt x="66" y="130"/>
                  </a:lnTo>
                  <a:lnTo>
                    <a:pt x="49" y="134"/>
                  </a:lnTo>
                  <a:lnTo>
                    <a:pt x="26" y="134"/>
                  </a:lnTo>
                  <a:lnTo>
                    <a:pt x="11" y="130"/>
                  </a:lnTo>
                  <a:lnTo>
                    <a:pt x="0" y="125"/>
                  </a:lnTo>
                  <a:lnTo>
                    <a:pt x="9" y="137"/>
                  </a:lnTo>
                  <a:lnTo>
                    <a:pt x="21" y="151"/>
                  </a:lnTo>
                  <a:lnTo>
                    <a:pt x="33" y="156"/>
                  </a:lnTo>
                  <a:lnTo>
                    <a:pt x="37" y="172"/>
                  </a:lnTo>
                  <a:lnTo>
                    <a:pt x="42" y="177"/>
                  </a:lnTo>
                  <a:lnTo>
                    <a:pt x="42" y="184"/>
                  </a:lnTo>
                  <a:lnTo>
                    <a:pt x="30" y="189"/>
                  </a:lnTo>
                  <a:lnTo>
                    <a:pt x="23" y="196"/>
                  </a:lnTo>
                  <a:lnTo>
                    <a:pt x="21" y="210"/>
                  </a:lnTo>
                  <a:lnTo>
                    <a:pt x="37" y="208"/>
                  </a:lnTo>
                  <a:lnTo>
                    <a:pt x="52" y="208"/>
                  </a:lnTo>
                  <a:lnTo>
                    <a:pt x="64" y="208"/>
                  </a:lnTo>
                  <a:lnTo>
                    <a:pt x="80" y="208"/>
                  </a:lnTo>
                  <a:lnTo>
                    <a:pt x="94" y="205"/>
                  </a:lnTo>
                  <a:close/>
                </a:path>
              </a:pathLst>
            </a:custGeom>
            <a:solidFill>
              <a:srgbClr val="E1E1E1"/>
            </a:solidFill>
            <a:ln w="3175">
              <a:solidFill>
                <a:srgbClr val="000000"/>
              </a:solidFill>
              <a:prstDash val="solid"/>
              <a:round/>
              <a:headEnd/>
              <a:tailEnd/>
            </a:ln>
          </p:spPr>
          <p:txBody>
            <a:bodyPr/>
            <a:lstStyle/>
            <a:p>
              <a:endParaRPr lang="en-US"/>
            </a:p>
          </p:txBody>
        </p:sp>
        <p:sp>
          <p:nvSpPr>
            <p:cNvPr id="86" name="Freeform 3908"/>
            <p:cNvSpPr>
              <a:spLocks/>
            </p:cNvSpPr>
            <p:nvPr/>
          </p:nvSpPr>
          <p:spPr bwMode="auto">
            <a:xfrm>
              <a:off x="2935" y="1948"/>
              <a:ext cx="196" cy="219"/>
            </a:xfrm>
            <a:custGeom>
              <a:avLst/>
              <a:gdLst>
                <a:gd name="T0" fmla="*/ 157 w 175"/>
                <a:gd name="T1" fmla="*/ 82 h 177"/>
                <a:gd name="T2" fmla="*/ 143 w 175"/>
                <a:gd name="T3" fmla="*/ 58 h 177"/>
                <a:gd name="T4" fmla="*/ 132 w 175"/>
                <a:gd name="T5" fmla="*/ 38 h 177"/>
                <a:gd name="T6" fmla="*/ 130 w 175"/>
                <a:gd name="T7" fmla="*/ 41 h 177"/>
                <a:gd name="T8" fmla="*/ 138 w 175"/>
                <a:gd name="T9" fmla="*/ 58 h 177"/>
                <a:gd name="T10" fmla="*/ 143 w 175"/>
                <a:gd name="T11" fmla="*/ 77 h 177"/>
                <a:gd name="T12" fmla="*/ 151 w 175"/>
                <a:gd name="T13" fmla="*/ 90 h 177"/>
                <a:gd name="T14" fmla="*/ 159 w 175"/>
                <a:gd name="T15" fmla="*/ 109 h 177"/>
                <a:gd name="T16" fmla="*/ 167 w 175"/>
                <a:gd name="T17" fmla="*/ 122 h 177"/>
                <a:gd name="T18" fmla="*/ 175 w 175"/>
                <a:gd name="T19" fmla="*/ 137 h 177"/>
                <a:gd name="T20" fmla="*/ 186 w 175"/>
                <a:gd name="T21" fmla="*/ 155 h 177"/>
                <a:gd name="T22" fmla="*/ 196 w 175"/>
                <a:gd name="T23" fmla="*/ 170 h 177"/>
                <a:gd name="T24" fmla="*/ 194 w 175"/>
                <a:gd name="T25" fmla="*/ 170 h 177"/>
                <a:gd name="T26" fmla="*/ 194 w 175"/>
                <a:gd name="T27" fmla="*/ 191 h 177"/>
                <a:gd name="T28" fmla="*/ 186 w 175"/>
                <a:gd name="T29" fmla="*/ 195 h 177"/>
                <a:gd name="T30" fmla="*/ 183 w 175"/>
                <a:gd name="T31" fmla="*/ 195 h 177"/>
                <a:gd name="T32" fmla="*/ 178 w 175"/>
                <a:gd name="T33" fmla="*/ 208 h 177"/>
                <a:gd name="T34" fmla="*/ 170 w 175"/>
                <a:gd name="T35" fmla="*/ 210 h 177"/>
                <a:gd name="T36" fmla="*/ 165 w 175"/>
                <a:gd name="T37" fmla="*/ 219 h 177"/>
                <a:gd name="T38" fmla="*/ 143 w 175"/>
                <a:gd name="T39" fmla="*/ 217 h 177"/>
                <a:gd name="T40" fmla="*/ 122 w 175"/>
                <a:gd name="T41" fmla="*/ 214 h 177"/>
                <a:gd name="T42" fmla="*/ 122 w 175"/>
                <a:gd name="T43" fmla="*/ 210 h 177"/>
                <a:gd name="T44" fmla="*/ 120 w 175"/>
                <a:gd name="T45" fmla="*/ 214 h 177"/>
                <a:gd name="T46" fmla="*/ 106 w 175"/>
                <a:gd name="T47" fmla="*/ 214 h 177"/>
                <a:gd name="T48" fmla="*/ 93 w 175"/>
                <a:gd name="T49" fmla="*/ 214 h 177"/>
                <a:gd name="T50" fmla="*/ 80 w 175"/>
                <a:gd name="T51" fmla="*/ 214 h 177"/>
                <a:gd name="T52" fmla="*/ 66 w 175"/>
                <a:gd name="T53" fmla="*/ 214 h 177"/>
                <a:gd name="T54" fmla="*/ 54 w 175"/>
                <a:gd name="T55" fmla="*/ 214 h 177"/>
                <a:gd name="T56" fmla="*/ 37 w 175"/>
                <a:gd name="T57" fmla="*/ 214 h 177"/>
                <a:gd name="T58" fmla="*/ 24 w 175"/>
                <a:gd name="T59" fmla="*/ 214 h 177"/>
                <a:gd name="T60" fmla="*/ 11 w 175"/>
                <a:gd name="T61" fmla="*/ 214 h 177"/>
                <a:gd name="T62" fmla="*/ 11 w 175"/>
                <a:gd name="T63" fmla="*/ 193 h 177"/>
                <a:gd name="T64" fmla="*/ 11 w 175"/>
                <a:gd name="T65" fmla="*/ 173 h 177"/>
                <a:gd name="T66" fmla="*/ 8 w 175"/>
                <a:gd name="T67" fmla="*/ 152 h 177"/>
                <a:gd name="T68" fmla="*/ 6 w 175"/>
                <a:gd name="T69" fmla="*/ 131 h 177"/>
                <a:gd name="T70" fmla="*/ 6 w 175"/>
                <a:gd name="T71" fmla="*/ 111 h 177"/>
                <a:gd name="T72" fmla="*/ 6 w 175"/>
                <a:gd name="T73" fmla="*/ 88 h 177"/>
                <a:gd name="T74" fmla="*/ 3 w 175"/>
                <a:gd name="T75" fmla="*/ 67 h 177"/>
                <a:gd name="T76" fmla="*/ 0 w 175"/>
                <a:gd name="T77" fmla="*/ 49 h 177"/>
                <a:gd name="T78" fmla="*/ 0 w 175"/>
                <a:gd name="T79" fmla="*/ 32 h 177"/>
                <a:gd name="T80" fmla="*/ 0 w 175"/>
                <a:gd name="T81" fmla="*/ 15 h 177"/>
                <a:gd name="T82" fmla="*/ 3 w 175"/>
                <a:gd name="T83" fmla="*/ 0 h 177"/>
                <a:gd name="T84" fmla="*/ 13 w 175"/>
                <a:gd name="T85" fmla="*/ 0 h 177"/>
                <a:gd name="T86" fmla="*/ 40 w 175"/>
                <a:gd name="T87" fmla="*/ 9 h 177"/>
                <a:gd name="T88" fmla="*/ 66 w 175"/>
                <a:gd name="T89" fmla="*/ 17 h 177"/>
                <a:gd name="T90" fmla="*/ 91 w 175"/>
                <a:gd name="T91" fmla="*/ 9 h 177"/>
                <a:gd name="T92" fmla="*/ 101 w 175"/>
                <a:gd name="T93" fmla="*/ 2 h 177"/>
                <a:gd name="T94" fmla="*/ 95 w 175"/>
                <a:gd name="T95" fmla="*/ 6 h 177"/>
                <a:gd name="T96" fmla="*/ 103 w 175"/>
                <a:gd name="T97" fmla="*/ 2 h 177"/>
                <a:gd name="T98" fmla="*/ 120 w 175"/>
                <a:gd name="T99" fmla="*/ 9 h 177"/>
                <a:gd name="T100" fmla="*/ 124 w 175"/>
                <a:gd name="T101" fmla="*/ 12 h 177"/>
                <a:gd name="T102" fmla="*/ 132 w 175"/>
                <a:gd name="T103" fmla="*/ 15 h 177"/>
                <a:gd name="T104" fmla="*/ 157 w 175"/>
                <a:gd name="T105" fmla="*/ 9 h 177"/>
                <a:gd name="T106" fmla="*/ 165 w 175"/>
                <a:gd name="T107" fmla="*/ 30 h 177"/>
                <a:gd name="T108" fmla="*/ 172 w 175"/>
                <a:gd name="T109" fmla="*/ 49 h 177"/>
                <a:gd name="T110" fmla="*/ 170 w 175"/>
                <a:gd name="T111" fmla="*/ 67 h 177"/>
                <a:gd name="T112" fmla="*/ 165 w 175"/>
                <a:gd name="T113" fmla="*/ 85 h 177"/>
                <a:gd name="T114" fmla="*/ 157 w 175"/>
                <a:gd name="T115" fmla="*/ 82 h 17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75" h="177">
                  <a:moveTo>
                    <a:pt x="140" y="66"/>
                  </a:moveTo>
                  <a:lnTo>
                    <a:pt x="128" y="47"/>
                  </a:lnTo>
                  <a:lnTo>
                    <a:pt x="118" y="31"/>
                  </a:lnTo>
                  <a:lnTo>
                    <a:pt x="116" y="33"/>
                  </a:lnTo>
                  <a:lnTo>
                    <a:pt x="123" y="47"/>
                  </a:lnTo>
                  <a:lnTo>
                    <a:pt x="128" y="62"/>
                  </a:lnTo>
                  <a:lnTo>
                    <a:pt x="135" y="73"/>
                  </a:lnTo>
                  <a:lnTo>
                    <a:pt x="142" y="88"/>
                  </a:lnTo>
                  <a:lnTo>
                    <a:pt x="149" y="99"/>
                  </a:lnTo>
                  <a:lnTo>
                    <a:pt x="156" y="111"/>
                  </a:lnTo>
                  <a:lnTo>
                    <a:pt x="166" y="125"/>
                  </a:lnTo>
                  <a:lnTo>
                    <a:pt x="175" y="137"/>
                  </a:lnTo>
                  <a:lnTo>
                    <a:pt x="173" y="137"/>
                  </a:lnTo>
                  <a:lnTo>
                    <a:pt x="173" y="154"/>
                  </a:lnTo>
                  <a:lnTo>
                    <a:pt x="166" y="158"/>
                  </a:lnTo>
                  <a:lnTo>
                    <a:pt x="163" y="158"/>
                  </a:lnTo>
                  <a:lnTo>
                    <a:pt x="159" y="168"/>
                  </a:lnTo>
                  <a:lnTo>
                    <a:pt x="152" y="170"/>
                  </a:lnTo>
                  <a:lnTo>
                    <a:pt x="147" y="177"/>
                  </a:lnTo>
                  <a:lnTo>
                    <a:pt x="128" y="175"/>
                  </a:lnTo>
                  <a:lnTo>
                    <a:pt x="109" y="173"/>
                  </a:lnTo>
                  <a:lnTo>
                    <a:pt x="109" y="170"/>
                  </a:lnTo>
                  <a:lnTo>
                    <a:pt x="107" y="173"/>
                  </a:lnTo>
                  <a:lnTo>
                    <a:pt x="95" y="173"/>
                  </a:lnTo>
                  <a:lnTo>
                    <a:pt x="83" y="173"/>
                  </a:lnTo>
                  <a:lnTo>
                    <a:pt x="71" y="173"/>
                  </a:lnTo>
                  <a:lnTo>
                    <a:pt x="59" y="173"/>
                  </a:lnTo>
                  <a:lnTo>
                    <a:pt x="48" y="173"/>
                  </a:lnTo>
                  <a:lnTo>
                    <a:pt x="33" y="173"/>
                  </a:lnTo>
                  <a:lnTo>
                    <a:pt x="21" y="173"/>
                  </a:lnTo>
                  <a:lnTo>
                    <a:pt x="10" y="173"/>
                  </a:lnTo>
                  <a:lnTo>
                    <a:pt x="10" y="156"/>
                  </a:lnTo>
                  <a:lnTo>
                    <a:pt x="10" y="140"/>
                  </a:lnTo>
                  <a:lnTo>
                    <a:pt x="7" y="123"/>
                  </a:lnTo>
                  <a:lnTo>
                    <a:pt x="5" y="106"/>
                  </a:lnTo>
                  <a:lnTo>
                    <a:pt x="5" y="90"/>
                  </a:lnTo>
                  <a:lnTo>
                    <a:pt x="5" y="71"/>
                  </a:lnTo>
                  <a:lnTo>
                    <a:pt x="3" y="54"/>
                  </a:lnTo>
                  <a:lnTo>
                    <a:pt x="0" y="40"/>
                  </a:lnTo>
                  <a:lnTo>
                    <a:pt x="0" y="26"/>
                  </a:lnTo>
                  <a:lnTo>
                    <a:pt x="0" y="12"/>
                  </a:lnTo>
                  <a:lnTo>
                    <a:pt x="3" y="0"/>
                  </a:lnTo>
                  <a:lnTo>
                    <a:pt x="12" y="0"/>
                  </a:lnTo>
                  <a:lnTo>
                    <a:pt x="36" y="7"/>
                  </a:lnTo>
                  <a:lnTo>
                    <a:pt x="59" y="14"/>
                  </a:lnTo>
                  <a:lnTo>
                    <a:pt x="81" y="7"/>
                  </a:lnTo>
                  <a:lnTo>
                    <a:pt x="90" y="2"/>
                  </a:lnTo>
                  <a:lnTo>
                    <a:pt x="85" y="5"/>
                  </a:lnTo>
                  <a:lnTo>
                    <a:pt x="92" y="2"/>
                  </a:lnTo>
                  <a:lnTo>
                    <a:pt x="107" y="7"/>
                  </a:lnTo>
                  <a:lnTo>
                    <a:pt x="111" y="10"/>
                  </a:lnTo>
                  <a:lnTo>
                    <a:pt x="118" y="12"/>
                  </a:lnTo>
                  <a:lnTo>
                    <a:pt x="140" y="7"/>
                  </a:lnTo>
                  <a:lnTo>
                    <a:pt x="147" y="24"/>
                  </a:lnTo>
                  <a:lnTo>
                    <a:pt x="154" y="40"/>
                  </a:lnTo>
                  <a:lnTo>
                    <a:pt x="152" y="54"/>
                  </a:lnTo>
                  <a:lnTo>
                    <a:pt x="147" y="69"/>
                  </a:lnTo>
                  <a:lnTo>
                    <a:pt x="140" y="66"/>
                  </a:lnTo>
                  <a:close/>
                </a:path>
              </a:pathLst>
            </a:custGeom>
            <a:solidFill>
              <a:srgbClr val="D9D9D6"/>
            </a:solidFill>
            <a:ln w="3175">
              <a:solidFill>
                <a:srgbClr val="000000"/>
              </a:solidFill>
              <a:prstDash val="solid"/>
              <a:round/>
              <a:headEnd/>
              <a:tailEnd/>
            </a:ln>
          </p:spPr>
          <p:txBody>
            <a:bodyPr/>
            <a:lstStyle/>
            <a:p>
              <a:endParaRPr lang="en-US"/>
            </a:p>
          </p:txBody>
        </p:sp>
        <p:sp>
          <p:nvSpPr>
            <p:cNvPr id="87" name="Freeform 3909"/>
            <p:cNvSpPr>
              <a:spLocks/>
            </p:cNvSpPr>
            <p:nvPr/>
          </p:nvSpPr>
          <p:spPr bwMode="auto">
            <a:xfrm>
              <a:off x="3689" y="1864"/>
              <a:ext cx="481" cy="606"/>
            </a:xfrm>
            <a:custGeom>
              <a:avLst/>
              <a:gdLst>
                <a:gd name="T0" fmla="*/ 83 w 431"/>
                <a:gd name="T1" fmla="*/ 20 h 489"/>
                <a:gd name="T2" fmla="*/ 67 w 431"/>
                <a:gd name="T3" fmla="*/ 35 h 489"/>
                <a:gd name="T4" fmla="*/ 77 w 431"/>
                <a:gd name="T5" fmla="*/ 61 h 489"/>
                <a:gd name="T6" fmla="*/ 79 w 431"/>
                <a:gd name="T7" fmla="*/ 84 h 489"/>
                <a:gd name="T8" fmla="*/ 67 w 431"/>
                <a:gd name="T9" fmla="*/ 131 h 489"/>
                <a:gd name="T10" fmla="*/ 29 w 431"/>
                <a:gd name="T11" fmla="*/ 166 h 489"/>
                <a:gd name="T12" fmla="*/ 27 w 431"/>
                <a:gd name="T13" fmla="*/ 202 h 489"/>
                <a:gd name="T14" fmla="*/ 46 w 431"/>
                <a:gd name="T15" fmla="*/ 245 h 489"/>
                <a:gd name="T16" fmla="*/ 8 w 431"/>
                <a:gd name="T17" fmla="*/ 245 h 489"/>
                <a:gd name="T18" fmla="*/ 0 w 431"/>
                <a:gd name="T19" fmla="*/ 260 h 489"/>
                <a:gd name="T20" fmla="*/ 19 w 431"/>
                <a:gd name="T21" fmla="*/ 280 h 489"/>
                <a:gd name="T22" fmla="*/ 25 w 431"/>
                <a:gd name="T23" fmla="*/ 290 h 489"/>
                <a:gd name="T24" fmla="*/ 48 w 431"/>
                <a:gd name="T25" fmla="*/ 325 h 489"/>
                <a:gd name="T26" fmla="*/ 75 w 431"/>
                <a:gd name="T27" fmla="*/ 292 h 489"/>
                <a:gd name="T28" fmla="*/ 79 w 431"/>
                <a:gd name="T29" fmla="*/ 304 h 489"/>
                <a:gd name="T30" fmla="*/ 85 w 431"/>
                <a:gd name="T31" fmla="*/ 318 h 489"/>
                <a:gd name="T32" fmla="*/ 90 w 431"/>
                <a:gd name="T33" fmla="*/ 363 h 489"/>
                <a:gd name="T34" fmla="*/ 106 w 431"/>
                <a:gd name="T35" fmla="*/ 419 h 489"/>
                <a:gd name="T36" fmla="*/ 125 w 431"/>
                <a:gd name="T37" fmla="*/ 471 h 489"/>
                <a:gd name="T38" fmla="*/ 151 w 431"/>
                <a:gd name="T39" fmla="*/ 533 h 489"/>
                <a:gd name="T40" fmla="*/ 172 w 431"/>
                <a:gd name="T41" fmla="*/ 582 h 489"/>
                <a:gd name="T42" fmla="*/ 199 w 431"/>
                <a:gd name="T43" fmla="*/ 594 h 489"/>
                <a:gd name="T44" fmla="*/ 212 w 431"/>
                <a:gd name="T45" fmla="*/ 574 h 489"/>
                <a:gd name="T46" fmla="*/ 224 w 431"/>
                <a:gd name="T47" fmla="*/ 539 h 489"/>
                <a:gd name="T48" fmla="*/ 230 w 431"/>
                <a:gd name="T49" fmla="*/ 488 h 489"/>
                <a:gd name="T50" fmla="*/ 235 w 431"/>
                <a:gd name="T51" fmla="*/ 436 h 489"/>
                <a:gd name="T52" fmla="*/ 246 w 431"/>
                <a:gd name="T53" fmla="*/ 424 h 489"/>
                <a:gd name="T54" fmla="*/ 278 w 431"/>
                <a:gd name="T55" fmla="*/ 383 h 489"/>
                <a:gd name="T56" fmla="*/ 320 w 431"/>
                <a:gd name="T57" fmla="*/ 342 h 489"/>
                <a:gd name="T58" fmla="*/ 346 w 431"/>
                <a:gd name="T59" fmla="*/ 299 h 489"/>
                <a:gd name="T60" fmla="*/ 359 w 431"/>
                <a:gd name="T61" fmla="*/ 304 h 489"/>
                <a:gd name="T62" fmla="*/ 357 w 431"/>
                <a:gd name="T63" fmla="*/ 284 h 489"/>
                <a:gd name="T64" fmla="*/ 338 w 431"/>
                <a:gd name="T65" fmla="*/ 239 h 489"/>
                <a:gd name="T66" fmla="*/ 336 w 431"/>
                <a:gd name="T67" fmla="*/ 213 h 489"/>
                <a:gd name="T68" fmla="*/ 354 w 431"/>
                <a:gd name="T69" fmla="*/ 211 h 489"/>
                <a:gd name="T70" fmla="*/ 383 w 431"/>
                <a:gd name="T71" fmla="*/ 226 h 489"/>
                <a:gd name="T72" fmla="*/ 410 w 431"/>
                <a:gd name="T73" fmla="*/ 245 h 489"/>
                <a:gd name="T74" fmla="*/ 402 w 431"/>
                <a:gd name="T75" fmla="*/ 275 h 489"/>
                <a:gd name="T76" fmla="*/ 423 w 431"/>
                <a:gd name="T77" fmla="*/ 299 h 489"/>
                <a:gd name="T78" fmla="*/ 433 w 431"/>
                <a:gd name="T79" fmla="*/ 254 h 489"/>
                <a:gd name="T80" fmla="*/ 450 w 431"/>
                <a:gd name="T81" fmla="*/ 219 h 489"/>
                <a:gd name="T82" fmla="*/ 481 w 431"/>
                <a:gd name="T83" fmla="*/ 183 h 489"/>
                <a:gd name="T84" fmla="*/ 481 w 431"/>
                <a:gd name="T85" fmla="*/ 161 h 489"/>
                <a:gd name="T86" fmla="*/ 458 w 431"/>
                <a:gd name="T87" fmla="*/ 143 h 489"/>
                <a:gd name="T88" fmla="*/ 441 w 431"/>
                <a:gd name="T89" fmla="*/ 143 h 489"/>
                <a:gd name="T90" fmla="*/ 402 w 431"/>
                <a:gd name="T91" fmla="*/ 164 h 489"/>
                <a:gd name="T92" fmla="*/ 396 w 431"/>
                <a:gd name="T93" fmla="*/ 190 h 489"/>
                <a:gd name="T94" fmla="*/ 344 w 431"/>
                <a:gd name="T95" fmla="*/ 190 h 489"/>
                <a:gd name="T96" fmla="*/ 328 w 431"/>
                <a:gd name="T97" fmla="*/ 166 h 489"/>
                <a:gd name="T98" fmla="*/ 291 w 431"/>
                <a:gd name="T99" fmla="*/ 196 h 489"/>
                <a:gd name="T100" fmla="*/ 249 w 431"/>
                <a:gd name="T101" fmla="*/ 178 h 489"/>
                <a:gd name="T102" fmla="*/ 187 w 431"/>
                <a:gd name="T103" fmla="*/ 149 h 489"/>
                <a:gd name="T104" fmla="*/ 180 w 431"/>
                <a:gd name="T105" fmla="*/ 105 h 489"/>
                <a:gd name="T106" fmla="*/ 143 w 431"/>
                <a:gd name="T107" fmla="*/ 64 h 489"/>
                <a:gd name="T108" fmla="*/ 145 w 431"/>
                <a:gd name="T109" fmla="*/ 41 h 489"/>
                <a:gd name="T110" fmla="*/ 145 w 431"/>
                <a:gd name="T111" fmla="*/ 26 h 489"/>
                <a:gd name="T112" fmla="*/ 137 w 431"/>
                <a:gd name="T113" fmla="*/ 14 h 489"/>
                <a:gd name="T114" fmla="*/ 122 w 431"/>
                <a:gd name="T115" fmla="*/ 2 h 48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431" h="489">
                  <a:moveTo>
                    <a:pt x="104" y="0"/>
                  </a:moveTo>
                  <a:lnTo>
                    <a:pt x="90" y="14"/>
                  </a:lnTo>
                  <a:lnTo>
                    <a:pt x="74" y="16"/>
                  </a:lnTo>
                  <a:lnTo>
                    <a:pt x="52" y="14"/>
                  </a:lnTo>
                  <a:lnTo>
                    <a:pt x="52" y="21"/>
                  </a:lnTo>
                  <a:lnTo>
                    <a:pt x="60" y="28"/>
                  </a:lnTo>
                  <a:lnTo>
                    <a:pt x="60" y="33"/>
                  </a:lnTo>
                  <a:lnTo>
                    <a:pt x="62" y="44"/>
                  </a:lnTo>
                  <a:lnTo>
                    <a:pt x="69" y="49"/>
                  </a:lnTo>
                  <a:lnTo>
                    <a:pt x="76" y="54"/>
                  </a:lnTo>
                  <a:lnTo>
                    <a:pt x="81" y="61"/>
                  </a:lnTo>
                  <a:lnTo>
                    <a:pt x="71" y="68"/>
                  </a:lnTo>
                  <a:lnTo>
                    <a:pt x="76" y="80"/>
                  </a:lnTo>
                  <a:lnTo>
                    <a:pt x="69" y="92"/>
                  </a:lnTo>
                  <a:lnTo>
                    <a:pt x="60" y="106"/>
                  </a:lnTo>
                  <a:lnTo>
                    <a:pt x="52" y="120"/>
                  </a:lnTo>
                  <a:lnTo>
                    <a:pt x="41" y="134"/>
                  </a:lnTo>
                  <a:lnTo>
                    <a:pt x="26" y="134"/>
                  </a:lnTo>
                  <a:lnTo>
                    <a:pt x="22" y="134"/>
                  </a:lnTo>
                  <a:lnTo>
                    <a:pt x="12" y="156"/>
                  </a:lnTo>
                  <a:lnTo>
                    <a:pt x="24" y="163"/>
                  </a:lnTo>
                  <a:lnTo>
                    <a:pt x="26" y="174"/>
                  </a:lnTo>
                  <a:lnTo>
                    <a:pt x="33" y="174"/>
                  </a:lnTo>
                  <a:lnTo>
                    <a:pt x="41" y="198"/>
                  </a:lnTo>
                  <a:lnTo>
                    <a:pt x="36" y="198"/>
                  </a:lnTo>
                  <a:lnTo>
                    <a:pt x="22" y="200"/>
                  </a:lnTo>
                  <a:lnTo>
                    <a:pt x="7" y="198"/>
                  </a:lnTo>
                  <a:lnTo>
                    <a:pt x="7" y="205"/>
                  </a:lnTo>
                  <a:lnTo>
                    <a:pt x="0" y="210"/>
                  </a:lnTo>
                  <a:lnTo>
                    <a:pt x="5" y="208"/>
                  </a:lnTo>
                  <a:lnTo>
                    <a:pt x="3" y="212"/>
                  </a:lnTo>
                  <a:lnTo>
                    <a:pt x="17" y="226"/>
                  </a:lnTo>
                  <a:lnTo>
                    <a:pt x="36" y="222"/>
                  </a:lnTo>
                  <a:lnTo>
                    <a:pt x="33" y="226"/>
                  </a:lnTo>
                  <a:lnTo>
                    <a:pt x="22" y="234"/>
                  </a:lnTo>
                  <a:lnTo>
                    <a:pt x="15" y="234"/>
                  </a:lnTo>
                  <a:lnTo>
                    <a:pt x="29" y="248"/>
                  </a:lnTo>
                  <a:lnTo>
                    <a:pt x="43" y="262"/>
                  </a:lnTo>
                  <a:lnTo>
                    <a:pt x="64" y="257"/>
                  </a:lnTo>
                  <a:lnTo>
                    <a:pt x="64" y="245"/>
                  </a:lnTo>
                  <a:lnTo>
                    <a:pt x="67" y="236"/>
                  </a:lnTo>
                  <a:lnTo>
                    <a:pt x="74" y="236"/>
                  </a:lnTo>
                  <a:lnTo>
                    <a:pt x="71" y="241"/>
                  </a:lnTo>
                  <a:lnTo>
                    <a:pt x="71" y="245"/>
                  </a:lnTo>
                  <a:lnTo>
                    <a:pt x="81" y="245"/>
                  </a:lnTo>
                  <a:lnTo>
                    <a:pt x="74" y="250"/>
                  </a:lnTo>
                  <a:lnTo>
                    <a:pt x="76" y="257"/>
                  </a:lnTo>
                  <a:lnTo>
                    <a:pt x="76" y="271"/>
                  </a:lnTo>
                  <a:lnTo>
                    <a:pt x="81" y="288"/>
                  </a:lnTo>
                  <a:lnTo>
                    <a:pt x="81" y="293"/>
                  </a:lnTo>
                  <a:lnTo>
                    <a:pt x="83" y="297"/>
                  </a:lnTo>
                  <a:lnTo>
                    <a:pt x="88" y="321"/>
                  </a:lnTo>
                  <a:lnTo>
                    <a:pt x="95" y="338"/>
                  </a:lnTo>
                  <a:lnTo>
                    <a:pt x="100" y="354"/>
                  </a:lnTo>
                  <a:lnTo>
                    <a:pt x="104" y="359"/>
                  </a:lnTo>
                  <a:lnTo>
                    <a:pt x="112" y="380"/>
                  </a:lnTo>
                  <a:lnTo>
                    <a:pt x="121" y="399"/>
                  </a:lnTo>
                  <a:lnTo>
                    <a:pt x="128" y="416"/>
                  </a:lnTo>
                  <a:lnTo>
                    <a:pt x="135" y="430"/>
                  </a:lnTo>
                  <a:lnTo>
                    <a:pt x="142" y="444"/>
                  </a:lnTo>
                  <a:lnTo>
                    <a:pt x="147" y="456"/>
                  </a:lnTo>
                  <a:lnTo>
                    <a:pt x="154" y="470"/>
                  </a:lnTo>
                  <a:lnTo>
                    <a:pt x="159" y="484"/>
                  </a:lnTo>
                  <a:lnTo>
                    <a:pt x="171" y="489"/>
                  </a:lnTo>
                  <a:lnTo>
                    <a:pt x="178" y="479"/>
                  </a:lnTo>
                  <a:lnTo>
                    <a:pt x="187" y="470"/>
                  </a:lnTo>
                  <a:lnTo>
                    <a:pt x="197" y="468"/>
                  </a:lnTo>
                  <a:lnTo>
                    <a:pt x="190" y="463"/>
                  </a:lnTo>
                  <a:lnTo>
                    <a:pt x="199" y="449"/>
                  </a:lnTo>
                  <a:lnTo>
                    <a:pt x="204" y="449"/>
                  </a:lnTo>
                  <a:lnTo>
                    <a:pt x="201" y="435"/>
                  </a:lnTo>
                  <a:lnTo>
                    <a:pt x="201" y="423"/>
                  </a:lnTo>
                  <a:lnTo>
                    <a:pt x="204" y="409"/>
                  </a:lnTo>
                  <a:lnTo>
                    <a:pt x="206" y="394"/>
                  </a:lnTo>
                  <a:lnTo>
                    <a:pt x="204" y="378"/>
                  </a:lnTo>
                  <a:lnTo>
                    <a:pt x="201" y="356"/>
                  </a:lnTo>
                  <a:lnTo>
                    <a:pt x="211" y="352"/>
                  </a:lnTo>
                  <a:lnTo>
                    <a:pt x="213" y="349"/>
                  </a:lnTo>
                  <a:lnTo>
                    <a:pt x="216" y="347"/>
                  </a:lnTo>
                  <a:lnTo>
                    <a:pt x="220" y="342"/>
                  </a:lnTo>
                  <a:lnTo>
                    <a:pt x="232" y="335"/>
                  </a:lnTo>
                  <a:lnTo>
                    <a:pt x="235" y="326"/>
                  </a:lnTo>
                  <a:lnTo>
                    <a:pt x="249" y="309"/>
                  </a:lnTo>
                  <a:lnTo>
                    <a:pt x="265" y="295"/>
                  </a:lnTo>
                  <a:lnTo>
                    <a:pt x="277" y="281"/>
                  </a:lnTo>
                  <a:lnTo>
                    <a:pt x="287" y="276"/>
                  </a:lnTo>
                  <a:lnTo>
                    <a:pt x="296" y="262"/>
                  </a:lnTo>
                  <a:lnTo>
                    <a:pt x="296" y="250"/>
                  </a:lnTo>
                  <a:lnTo>
                    <a:pt x="310" y="241"/>
                  </a:lnTo>
                  <a:lnTo>
                    <a:pt x="315" y="245"/>
                  </a:lnTo>
                  <a:lnTo>
                    <a:pt x="320" y="248"/>
                  </a:lnTo>
                  <a:lnTo>
                    <a:pt x="322" y="245"/>
                  </a:lnTo>
                  <a:lnTo>
                    <a:pt x="327" y="245"/>
                  </a:lnTo>
                  <a:lnTo>
                    <a:pt x="324" y="241"/>
                  </a:lnTo>
                  <a:lnTo>
                    <a:pt x="320" y="229"/>
                  </a:lnTo>
                  <a:lnTo>
                    <a:pt x="317" y="215"/>
                  </a:lnTo>
                  <a:lnTo>
                    <a:pt x="315" y="205"/>
                  </a:lnTo>
                  <a:lnTo>
                    <a:pt x="303" y="193"/>
                  </a:lnTo>
                  <a:lnTo>
                    <a:pt x="308" y="186"/>
                  </a:lnTo>
                  <a:lnTo>
                    <a:pt x="313" y="184"/>
                  </a:lnTo>
                  <a:lnTo>
                    <a:pt x="301" y="172"/>
                  </a:lnTo>
                  <a:lnTo>
                    <a:pt x="301" y="158"/>
                  </a:lnTo>
                  <a:lnTo>
                    <a:pt x="313" y="163"/>
                  </a:lnTo>
                  <a:lnTo>
                    <a:pt x="317" y="170"/>
                  </a:lnTo>
                  <a:lnTo>
                    <a:pt x="320" y="167"/>
                  </a:lnTo>
                  <a:lnTo>
                    <a:pt x="329" y="182"/>
                  </a:lnTo>
                  <a:lnTo>
                    <a:pt x="343" y="182"/>
                  </a:lnTo>
                  <a:lnTo>
                    <a:pt x="360" y="184"/>
                  </a:lnTo>
                  <a:lnTo>
                    <a:pt x="367" y="191"/>
                  </a:lnTo>
                  <a:lnTo>
                    <a:pt x="367" y="198"/>
                  </a:lnTo>
                  <a:lnTo>
                    <a:pt x="355" y="205"/>
                  </a:lnTo>
                  <a:lnTo>
                    <a:pt x="358" y="219"/>
                  </a:lnTo>
                  <a:lnTo>
                    <a:pt x="360" y="222"/>
                  </a:lnTo>
                  <a:lnTo>
                    <a:pt x="367" y="210"/>
                  </a:lnTo>
                  <a:lnTo>
                    <a:pt x="374" y="226"/>
                  </a:lnTo>
                  <a:lnTo>
                    <a:pt x="379" y="241"/>
                  </a:lnTo>
                  <a:lnTo>
                    <a:pt x="386" y="241"/>
                  </a:lnTo>
                  <a:lnTo>
                    <a:pt x="386" y="222"/>
                  </a:lnTo>
                  <a:lnTo>
                    <a:pt x="388" y="205"/>
                  </a:lnTo>
                  <a:lnTo>
                    <a:pt x="395" y="205"/>
                  </a:lnTo>
                  <a:lnTo>
                    <a:pt x="403" y="184"/>
                  </a:lnTo>
                  <a:lnTo>
                    <a:pt x="403" y="177"/>
                  </a:lnTo>
                  <a:lnTo>
                    <a:pt x="405" y="163"/>
                  </a:lnTo>
                  <a:lnTo>
                    <a:pt x="419" y="146"/>
                  </a:lnTo>
                  <a:lnTo>
                    <a:pt x="431" y="148"/>
                  </a:lnTo>
                  <a:lnTo>
                    <a:pt x="426" y="144"/>
                  </a:lnTo>
                  <a:lnTo>
                    <a:pt x="431" y="139"/>
                  </a:lnTo>
                  <a:lnTo>
                    <a:pt x="431" y="130"/>
                  </a:lnTo>
                  <a:lnTo>
                    <a:pt x="414" y="122"/>
                  </a:lnTo>
                  <a:lnTo>
                    <a:pt x="414" y="115"/>
                  </a:lnTo>
                  <a:lnTo>
                    <a:pt x="410" y="115"/>
                  </a:lnTo>
                  <a:lnTo>
                    <a:pt x="412" y="111"/>
                  </a:lnTo>
                  <a:lnTo>
                    <a:pt x="403" y="108"/>
                  </a:lnTo>
                  <a:lnTo>
                    <a:pt x="395" y="115"/>
                  </a:lnTo>
                  <a:lnTo>
                    <a:pt x="384" y="111"/>
                  </a:lnTo>
                  <a:lnTo>
                    <a:pt x="372" y="122"/>
                  </a:lnTo>
                  <a:lnTo>
                    <a:pt x="360" y="132"/>
                  </a:lnTo>
                  <a:lnTo>
                    <a:pt x="348" y="139"/>
                  </a:lnTo>
                  <a:lnTo>
                    <a:pt x="353" y="144"/>
                  </a:lnTo>
                  <a:lnTo>
                    <a:pt x="355" y="153"/>
                  </a:lnTo>
                  <a:lnTo>
                    <a:pt x="343" y="153"/>
                  </a:lnTo>
                  <a:lnTo>
                    <a:pt x="329" y="156"/>
                  </a:lnTo>
                  <a:lnTo>
                    <a:pt x="308" y="153"/>
                  </a:lnTo>
                  <a:lnTo>
                    <a:pt x="306" y="146"/>
                  </a:lnTo>
                  <a:lnTo>
                    <a:pt x="301" y="132"/>
                  </a:lnTo>
                  <a:lnTo>
                    <a:pt x="294" y="134"/>
                  </a:lnTo>
                  <a:lnTo>
                    <a:pt x="296" y="160"/>
                  </a:lnTo>
                  <a:lnTo>
                    <a:pt x="282" y="160"/>
                  </a:lnTo>
                  <a:lnTo>
                    <a:pt x="261" y="158"/>
                  </a:lnTo>
                  <a:lnTo>
                    <a:pt x="249" y="156"/>
                  </a:lnTo>
                  <a:lnTo>
                    <a:pt x="242" y="146"/>
                  </a:lnTo>
                  <a:lnTo>
                    <a:pt x="223" y="144"/>
                  </a:lnTo>
                  <a:lnTo>
                    <a:pt x="206" y="139"/>
                  </a:lnTo>
                  <a:lnTo>
                    <a:pt x="187" y="130"/>
                  </a:lnTo>
                  <a:lnTo>
                    <a:pt x="168" y="120"/>
                  </a:lnTo>
                  <a:lnTo>
                    <a:pt x="168" y="108"/>
                  </a:lnTo>
                  <a:lnTo>
                    <a:pt x="175" y="94"/>
                  </a:lnTo>
                  <a:lnTo>
                    <a:pt x="161" y="85"/>
                  </a:lnTo>
                  <a:lnTo>
                    <a:pt x="142" y="73"/>
                  </a:lnTo>
                  <a:lnTo>
                    <a:pt x="135" y="73"/>
                  </a:lnTo>
                  <a:lnTo>
                    <a:pt x="128" y="52"/>
                  </a:lnTo>
                  <a:lnTo>
                    <a:pt x="140" y="52"/>
                  </a:lnTo>
                  <a:lnTo>
                    <a:pt x="140" y="47"/>
                  </a:lnTo>
                  <a:lnTo>
                    <a:pt x="130" y="33"/>
                  </a:lnTo>
                  <a:lnTo>
                    <a:pt x="130" y="26"/>
                  </a:lnTo>
                  <a:lnTo>
                    <a:pt x="130" y="21"/>
                  </a:lnTo>
                  <a:lnTo>
                    <a:pt x="128" y="18"/>
                  </a:lnTo>
                  <a:lnTo>
                    <a:pt x="123" y="16"/>
                  </a:lnTo>
                  <a:lnTo>
                    <a:pt x="123" y="11"/>
                  </a:lnTo>
                  <a:lnTo>
                    <a:pt x="121" y="7"/>
                  </a:lnTo>
                  <a:lnTo>
                    <a:pt x="116" y="4"/>
                  </a:lnTo>
                  <a:lnTo>
                    <a:pt x="109" y="2"/>
                  </a:lnTo>
                  <a:lnTo>
                    <a:pt x="104" y="0"/>
                  </a:lnTo>
                  <a:close/>
                </a:path>
              </a:pathLst>
            </a:custGeom>
            <a:solidFill>
              <a:srgbClr val="E1E1E1"/>
            </a:solidFill>
            <a:ln w="3175">
              <a:solidFill>
                <a:srgbClr val="000000"/>
              </a:solidFill>
              <a:prstDash val="solid"/>
              <a:round/>
              <a:headEnd/>
              <a:tailEnd/>
            </a:ln>
          </p:spPr>
          <p:txBody>
            <a:bodyPr/>
            <a:lstStyle/>
            <a:p>
              <a:endParaRPr lang="en-US"/>
            </a:p>
          </p:txBody>
        </p:sp>
        <p:sp>
          <p:nvSpPr>
            <p:cNvPr id="88" name="Freeform 3910"/>
            <p:cNvSpPr>
              <a:spLocks/>
            </p:cNvSpPr>
            <p:nvPr/>
          </p:nvSpPr>
          <p:spPr bwMode="auto">
            <a:xfrm>
              <a:off x="3092" y="1914"/>
              <a:ext cx="21" cy="83"/>
            </a:xfrm>
            <a:custGeom>
              <a:avLst/>
              <a:gdLst>
                <a:gd name="T0" fmla="*/ 15 w 19"/>
                <a:gd name="T1" fmla="*/ 83 h 68"/>
                <a:gd name="T2" fmla="*/ 8 w 19"/>
                <a:gd name="T3" fmla="*/ 63 h 68"/>
                <a:gd name="T4" fmla="*/ 0 w 19"/>
                <a:gd name="T5" fmla="*/ 43 h 68"/>
                <a:gd name="T6" fmla="*/ 4 w 19"/>
                <a:gd name="T7" fmla="*/ 23 h 68"/>
                <a:gd name="T8" fmla="*/ 13 w 19"/>
                <a:gd name="T9" fmla="*/ 2 h 68"/>
                <a:gd name="T10" fmla="*/ 21 w 19"/>
                <a:gd name="T11" fmla="*/ 0 h 68"/>
                <a:gd name="T12" fmla="*/ 21 w 19"/>
                <a:gd name="T13" fmla="*/ 11 h 68"/>
                <a:gd name="T14" fmla="*/ 21 w 19"/>
                <a:gd name="T15" fmla="*/ 28 h 68"/>
                <a:gd name="T16" fmla="*/ 18 w 19"/>
                <a:gd name="T17" fmla="*/ 46 h 68"/>
                <a:gd name="T18" fmla="*/ 15 w 19"/>
                <a:gd name="T19" fmla="*/ 63 h 68"/>
                <a:gd name="T20" fmla="*/ 15 w 19"/>
                <a:gd name="T21" fmla="*/ 81 h 68"/>
                <a:gd name="T22" fmla="*/ 15 w 19"/>
                <a:gd name="T23" fmla="*/ 83 h 6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 h="68">
                  <a:moveTo>
                    <a:pt x="14" y="68"/>
                  </a:moveTo>
                  <a:lnTo>
                    <a:pt x="7" y="52"/>
                  </a:lnTo>
                  <a:lnTo>
                    <a:pt x="0" y="35"/>
                  </a:lnTo>
                  <a:lnTo>
                    <a:pt x="4" y="19"/>
                  </a:lnTo>
                  <a:lnTo>
                    <a:pt x="12" y="2"/>
                  </a:lnTo>
                  <a:lnTo>
                    <a:pt x="19" y="0"/>
                  </a:lnTo>
                  <a:lnTo>
                    <a:pt x="19" y="9"/>
                  </a:lnTo>
                  <a:lnTo>
                    <a:pt x="19" y="23"/>
                  </a:lnTo>
                  <a:lnTo>
                    <a:pt x="16" y="38"/>
                  </a:lnTo>
                  <a:lnTo>
                    <a:pt x="14" y="52"/>
                  </a:lnTo>
                  <a:lnTo>
                    <a:pt x="14" y="66"/>
                  </a:lnTo>
                  <a:lnTo>
                    <a:pt x="14" y="68"/>
                  </a:lnTo>
                  <a:close/>
                </a:path>
              </a:pathLst>
            </a:custGeom>
            <a:solidFill>
              <a:srgbClr val="E1E1E1"/>
            </a:solidFill>
            <a:ln w="3175">
              <a:solidFill>
                <a:srgbClr val="000000"/>
              </a:solidFill>
              <a:prstDash val="solid"/>
              <a:round/>
              <a:headEnd/>
              <a:tailEnd/>
            </a:ln>
          </p:spPr>
          <p:txBody>
            <a:bodyPr/>
            <a:lstStyle/>
            <a:p>
              <a:endParaRPr lang="en-US"/>
            </a:p>
          </p:txBody>
        </p:sp>
        <p:sp>
          <p:nvSpPr>
            <p:cNvPr id="89" name="Freeform 3911"/>
            <p:cNvSpPr>
              <a:spLocks/>
            </p:cNvSpPr>
            <p:nvPr/>
          </p:nvSpPr>
          <p:spPr bwMode="auto">
            <a:xfrm>
              <a:off x="3108" y="1910"/>
              <a:ext cx="66" cy="94"/>
            </a:xfrm>
            <a:custGeom>
              <a:avLst/>
              <a:gdLst>
                <a:gd name="T0" fmla="*/ 27 w 59"/>
                <a:gd name="T1" fmla="*/ 24 h 76"/>
                <a:gd name="T2" fmla="*/ 6 w 59"/>
                <a:gd name="T3" fmla="*/ 15 h 76"/>
                <a:gd name="T4" fmla="*/ 6 w 59"/>
                <a:gd name="T5" fmla="*/ 32 h 76"/>
                <a:gd name="T6" fmla="*/ 2 w 59"/>
                <a:gd name="T7" fmla="*/ 51 h 76"/>
                <a:gd name="T8" fmla="*/ 0 w 59"/>
                <a:gd name="T9" fmla="*/ 68 h 76"/>
                <a:gd name="T10" fmla="*/ 0 w 59"/>
                <a:gd name="T11" fmla="*/ 85 h 76"/>
                <a:gd name="T12" fmla="*/ 0 w 59"/>
                <a:gd name="T13" fmla="*/ 88 h 76"/>
                <a:gd name="T14" fmla="*/ 19 w 59"/>
                <a:gd name="T15" fmla="*/ 94 h 76"/>
                <a:gd name="T16" fmla="*/ 31 w 59"/>
                <a:gd name="T17" fmla="*/ 77 h 76"/>
                <a:gd name="T18" fmla="*/ 43 w 59"/>
                <a:gd name="T19" fmla="*/ 77 h 76"/>
                <a:gd name="T20" fmla="*/ 50 w 59"/>
                <a:gd name="T21" fmla="*/ 64 h 76"/>
                <a:gd name="T22" fmla="*/ 31 w 59"/>
                <a:gd name="T23" fmla="*/ 45 h 76"/>
                <a:gd name="T24" fmla="*/ 50 w 59"/>
                <a:gd name="T25" fmla="*/ 32 h 76"/>
                <a:gd name="T26" fmla="*/ 66 w 59"/>
                <a:gd name="T27" fmla="*/ 27 h 76"/>
                <a:gd name="T28" fmla="*/ 58 w 59"/>
                <a:gd name="T29" fmla="*/ 0 h 76"/>
                <a:gd name="T30" fmla="*/ 39 w 59"/>
                <a:gd name="T31" fmla="*/ 12 h 76"/>
                <a:gd name="T32" fmla="*/ 27 w 59"/>
                <a:gd name="T33" fmla="*/ 24 h 7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9" h="76">
                  <a:moveTo>
                    <a:pt x="24" y="19"/>
                  </a:moveTo>
                  <a:lnTo>
                    <a:pt x="5" y="12"/>
                  </a:lnTo>
                  <a:lnTo>
                    <a:pt x="5" y="26"/>
                  </a:lnTo>
                  <a:lnTo>
                    <a:pt x="2" y="41"/>
                  </a:lnTo>
                  <a:lnTo>
                    <a:pt x="0" y="55"/>
                  </a:lnTo>
                  <a:lnTo>
                    <a:pt x="0" y="69"/>
                  </a:lnTo>
                  <a:lnTo>
                    <a:pt x="0" y="71"/>
                  </a:lnTo>
                  <a:lnTo>
                    <a:pt x="17" y="76"/>
                  </a:lnTo>
                  <a:lnTo>
                    <a:pt x="28" y="62"/>
                  </a:lnTo>
                  <a:lnTo>
                    <a:pt x="38" y="62"/>
                  </a:lnTo>
                  <a:lnTo>
                    <a:pt x="45" y="52"/>
                  </a:lnTo>
                  <a:lnTo>
                    <a:pt x="28" y="36"/>
                  </a:lnTo>
                  <a:lnTo>
                    <a:pt x="45" y="26"/>
                  </a:lnTo>
                  <a:lnTo>
                    <a:pt x="59" y="22"/>
                  </a:lnTo>
                  <a:lnTo>
                    <a:pt x="52" y="0"/>
                  </a:lnTo>
                  <a:lnTo>
                    <a:pt x="35" y="10"/>
                  </a:lnTo>
                  <a:lnTo>
                    <a:pt x="24" y="19"/>
                  </a:lnTo>
                  <a:close/>
                </a:path>
              </a:pathLst>
            </a:custGeom>
            <a:solidFill>
              <a:srgbClr val="E1E1E1"/>
            </a:solidFill>
            <a:ln w="3175">
              <a:solidFill>
                <a:srgbClr val="000000"/>
              </a:solidFill>
              <a:prstDash val="solid"/>
              <a:round/>
              <a:headEnd/>
              <a:tailEnd/>
            </a:ln>
          </p:spPr>
          <p:txBody>
            <a:bodyPr/>
            <a:lstStyle/>
            <a:p>
              <a:endParaRPr lang="en-US"/>
            </a:p>
          </p:txBody>
        </p:sp>
        <p:sp>
          <p:nvSpPr>
            <p:cNvPr id="90" name="Freeform 3912"/>
            <p:cNvSpPr>
              <a:spLocks/>
            </p:cNvSpPr>
            <p:nvPr/>
          </p:nvSpPr>
          <p:spPr bwMode="auto">
            <a:xfrm>
              <a:off x="3416" y="2094"/>
              <a:ext cx="130" cy="185"/>
            </a:xfrm>
            <a:custGeom>
              <a:avLst/>
              <a:gdLst>
                <a:gd name="T0" fmla="*/ 130 w 116"/>
                <a:gd name="T1" fmla="*/ 60 h 149"/>
                <a:gd name="T2" fmla="*/ 117 w 116"/>
                <a:gd name="T3" fmla="*/ 45 h 149"/>
                <a:gd name="T4" fmla="*/ 103 w 116"/>
                <a:gd name="T5" fmla="*/ 32 h 149"/>
                <a:gd name="T6" fmla="*/ 90 w 116"/>
                <a:gd name="T7" fmla="*/ 24 h 149"/>
                <a:gd name="T8" fmla="*/ 74 w 116"/>
                <a:gd name="T9" fmla="*/ 17 h 149"/>
                <a:gd name="T10" fmla="*/ 66 w 116"/>
                <a:gd name="T11" fmla="*/ 0 h 149"/>
                <a:gd name="T12" fmla="*/ 61 w 116"/>
                <a:gd name="T13" fmla="*/ 6 h 149"/>
                <a:gd name="T14" fmla="*/ 58 w 116"/>
                <a:gd name="T15" fmla="*/ 0 h 149"/>
                <a:gd name="T16" fmla="*/ 61 w 116"/>
                <a:gd name="T17" fmla="*/ 21 h 149"/>
                <a:gd name="T18" fmla="*/ 53 w 116"/>
                <a:gd name="T19" fmla="*/ 24 h 149"/>
                <a:gd name="T20" fmla="*/ 50 w 116"/>
                <a:gd name="T21" fmla="*/ 53 h 149"/>
                <a:gd name="T22" fmla="*/ 58 w 116"/>
                <a:gd name="T23" fmla="*/ 68 h 149"/>
                <a:gd name="T24" fmla="*/ 55 w 116"/>
                <a:gd name="T25" fmla="*/ 88 h 149"/>
                <a:gd name="T26" fmla="*/ 50 w 116"/>
                <a:gd name="T27" fmla="*/ 112 h 149"/>
                <a:gd name="T28" fmla="*/ 39 w 116"/>
                <a:gd name="T29" fmla="*/ 118 h 149"/>
                <a:gd name="T30" fmla="*/ 26 w 116"/>
                <a:gd name="T31" fmla="*/ 124 h 149"/>
                <a:gd name="T32" fmla="*/ 13 w 116"/>
                <a:gd name="T33" fmla="*/ 129 h 149"/>
                <a:gd name="T34" fmla="*/ 0 w 116"/>
                <a:gd name="T35" fmla="*/ 135 h 149"/>
                <a:gd name="T36" fmla="*/ 0 w 116"/>
                <a:gd name="T37" fmla="*/ 144 h 149"/>
                <a:gd name="T38" fmla="*/ 10 w 116"/>
                <a:gd name="T39" fmla="*/ 165 h 149"/>
                <a:gd name="T40" fmla="*/ 21 w 116"/>
                <a:gd name="T41" fmla="*/ 185 h 149"/>
                <a:gd name="T42" fmla="*/ 37 w 116"/>
                <a:gd name="T43" fmla="*/ 183 h 149"/>
                <a:gd name="T44" fmla="*/ 50 w 116"/>
                <a:gd name="T45" fmla="*/ 179 h 149"/>
                <a:gd name="T46" fmla="*/ 61 w 116"/>
                <a:gd name="T47" fmla="*/ 170 h 149"/>
                <a:gd name="T48" fmla="*/ 66 w 116"/>
                <a:gd name="T49" fmla="*/ 159 h 149"/>
                <a:gd name="T50" fmla="*/ 82 w 116"/>
                <a:gd name="T51" fmla="*/ 153 h 149"/>
                <a:gd name="T52" fmla="*/ 87 w 116"/>
                <a:gd name="T53" fmla="*/ 138 h 149"/>
                <a:gd name="T54" fmla="*/ 101 w 116"/>
                <a:gd name="T55" fmla="*/ 133 h 149"/>
                <a:gd name="T56" fmla="*/ 101 w 116"/>
                <a:gd name="T57" fmla="*/ 106 h 149"/>
                <a:gd name="T58" fmla="*/ 105 w 116"/>
                <a:gd name="T59" fmla="*/ 103 h 149"/>
                <a:gd name="T60" fmla="*/ 111 w 116"/>
                <a:gd name="T61" fmla="*/ 101 h 149"/>
                <a:gd name="T62" fmla="*/ 122 w 116"/>
                <a:gd name="T63" fmla="*/ 79 h 149"/>
                <a:gd name="T64" fmla="*/ 130 w 116"/>
                <a:gd name="T65" fmla="*/ 60 h 14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16" h="149">
                  <a:moveTo>
                    <a:pt x="116" y="48"/>
                  </a:moveTo>
                  <a:lnTo>
                    <a:pt x="104" y="36"/>
                  </a:lnTo>
                  <a:lnTo>
                    <a:pt x="92" y="26"/>
                  </a:lnTo>
                  <a:lnTo>
                    <a:pt x="80" y="19"/>
                  </a:lnTo>
                  <a:lnTo>
                    <a:pt x="66" y="14"/>
                  </a:lnTo>
                  <a:lnTo>
                    <a:pt x="59" y="0"/>
                  </a:lnTo>
                  <a:lnTo>
                    <a:pt x="54" y="5"/>
                  </a:lnTo>
                  <a:lnTo>
                    <a:pt x="52" y="0"/>
                  </a:lnTo>
                  <a:lnTo>
                    <a:pt x="54" y="17"/>
                  </a:lnTo>
                  <a:lnTo>
                    <a:pt x="47" y="19"/>
                  </a:lnTo>
                  <a:lnTo>
                    <a:pt x="45" y="43"/>
                  </a:lnTo>
                  <a:lnTo>
                    <a:pt x="52" y="55"/>
                  </a:lnTo>
                  <a:lnTo>
                    <a:pt x="49" y="71"/>
                  </a:lnTo>
                  <a:lnTo>
                    <a:pt x="45" y="90"/>
                  </a:lnTo>
                  <a:lnTo>
                    <a:pt x="35" y="95"/>
                  </a:lnTo>
                  <a:lnTo>
                    <a:pt x="23" y="100"/>
                  </a:lnTo>
                  <a:lnTo>
                    <a:pt x="12" y="104"/>
                  </a:lnTo>
                  <a:lnTo>
                    <a:pt x="0" y="109"/>
                  </a:lnTo>
                  <a:lnTo>
                    <a:pt x="0" y="116"/>
                  </a:lnTo>
                  <a:lnTo>
                    <a:pt x="9" y="133"/>
                  </a:lnTo>
                  <a:lnTo>
                    <a:pt x="19" y="149"/>
                  </a:lnTo>
                  <a:lnTo>
                    <a:pt x="33" y="147"/>
                  </a:lnTo>
                  <a:lnTo>
                    <a:pt x="45" y="144"/>
                  </a:lnTo>
                  <a:lnTo>
                    <a:pt x="54" y="137"/>
                  </a:lnTo>
                  <a:lnTo>
                    <a:pt x="59" y="128"/>
                  </a:lnTo>
                  <a:lnTo>
                    <a:pt x="73" y="123"/>
                  </a:lnTo>
                  <a:lnTo>
                    <a:pt x="78" y="111"/>
                  </a:lnTo>
                  <a:lnTo>
                    <a:pt x="90" y="107"/>
                  </a:lnTo>
                  <a:lnTo>
                    <a:pt x="90" y="85"/>
                  </a:lnTo>
                  <a:lnTo>
                    <a:pt x="94" y="83"/>
                  </a:lnTo>
                  <a:lnTo>
                    <a:pt x="99" y="81"/>
                  </a:lnTo>
                  <a:lnTo>
                    <a:pt x="109" y="64"/>
                  </a:lnTo>
                  <a:lnTo>
                    <a:pt x="116" y="48"/>
                  </a:lnTo>
                  <a:close/>
                </a:path>
              </a:pathLst>
            </a:custGeom>
            <a:solidFill>
              <a:srgbClr val="D9D9D6"/>
            </a:solidFill>
            <a:ln w="3175">
              <a:solidFill>
                <a:srgbClr val="000000"/>
              </a:solidFill>
              <a:prstDash val="solid"/>
              <a:round/>
              <a:headEnd/>
              <a:tailEnd/>
            </a:ln>
          </p:spPr>
          <p:txBody>
            <a:bodyPr/>
            <a:lstStyle/>
            <a:p>
              <a:endParaRPr lang="en-US"/>
            </a:p>
          </p:txBody>
        </p:sp>
        <p:sp>
          <p:nvSpPr>
            <p:cNvPr id="91" name="Freeform 3913"/>
            <p:cNvSpPr>
              <a:spLocks/>
            </p:cNvSpPr>
            <p:nvPr/>
          </p:nvSpPr>
          <p:spPr bwMode="auto">
            <a:xfrm>
              <a:off x="3474" y="2068"/>
              <a:ext cx="6" cy="11"/>
            </a:xfrm>
            <a:custGeom>
              <a:avLst/>
              <a:gdLst>
                <a:gd name="T0" fmla="*/ 6 w 4"/>
                <a:gd name="T1" fmla="*/ 0 h 9"/>
                <a:gd name="T2" fmla="*/ 0 w 4"/>
                <a:gd name="T3" fmla="*/ 6 h 9"/>
                <a:gd name="T4" fmla="*/ 3 w 4"/>
                <a:gd name="T5" fmla="*/ 11 h 9"/>
                <a:gd name="T6" fmla="*/ 6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4" y="0"/>
                  </a:moveTo>
                  <a:lnTo>
                    <a:pt x="0" y="5"/>
                  </a:lnTo>
                  <a:lnTo>
                    <a:pt x="2" y="9"/>
                  </a:lnTo>
                  <a:lnTo>
                    <a:pt x="4" y="0"/>
                  </a:lnTo>
                  <a:close/>
                </a:path>
              </a:pathLst>
            </a:custGeom>
            <a:solidFill>
              <a:srgbClr val="E1E1E1"/>
            </a:solidFill>
            <a:ln w="3175">
              <a:solidFill>
                <a:srgbClr val="000000"/>
              </a:solidFill>
              <a:prstDash val="solid"/>
              <a:round/>
              <a:headEnd/>
              <a:tailEnd/>
            </a:ln>
          </p:spPr>
          <p:txBody>
            <a:bodyPr/>
            <a:lstStyle/>
            <a:p>
              <a:endParaRPr lang="en-US"/>
            </a:p>
          </p:txBody>
        </p:sp>
        <p:sp>
          <p:nvSpPr>
            <p:cNvPr id="92" name="Freeform 3914"/>
            <p:cNvSpPr>
              <a:spLocks/>
            </p:cNvSpPr>
            <p:nvPr/>
          </p:nvSpPr>
          <p:spPr bwMode="auto">
            <a:xfrm>
              <a:off x="3105" y="1936"/>
              <a:ext cx="369" cy="366"/>
            </a:xfrm>
            <a:custGeom>
              <a:avLst/>
              <a:gdLst>
                <a:gd name="T0" fmla="*/ 81 w 331"/>
                <a:gd name="T1" fmla="*/ 222 h 295"/>
                <a:gd name="T2" fmla="*/ 70 w 331"/>
                <a:gd name="T3" fmla="*/ 187 h 295"/>
                <a:gd name="T4" fmla="*/ 47 w 331"/>
                <a:gd name="T5" fmla="*/ 164 h 295"/>
                <a:gd name="T6" fmla="*/ 21 w 331"/>
                <a:gd name="T7" fmla="*/ 117 h 295"/>
                <a:gd name="T8" fmla="*/ 0 w 331"/>
                <a:gd name="T9" fmla="*/ 91 h 295"/>
                <a:gd name="T10" fmla="*/ 21 w 331"/>
                <a:gd name="T11" fmla="*/ 67 h 295"/>
                <a:gd name="T12" fmla="*/ 45 w 331"/>
                <a:gd name="T13" fmla="*/ 50 h 295"/>
                <a:gd name="T14" fmla="*/ 33 w 331"/>
                <a:gd name="T15" fmla="*/ 17 h 295"/>
                <a:gd name="T16" fmla="*/ 68 w 331"/>
                <a:gd name="T17" fmla="*/ 0 h 295"/>
                <a:gd name="T18" fmla="*/ 103 w 331"/>
                <a:gd name="T19" fmla="*/ 17 h 295"/>
                <a:gd name="T20" fmla="*/ 134 w 331"/>
                <a:gd name="T21" fmla="*/ 32 h 295"/>
                <a:gd name="T22" fmla="*/ 168 w 331"/>
                <a:gd name="T23" fmla="*/ 65 h 295"/>
                <a:gd name="T24" fmla="*/ 216 w 331"/>
                <a:gd name="T25" fmla="*/ 69 h 295"/>
                <a:gd name="T26" fmla="*/ 232 w 331"/>
                <a:gd name="T27" fmla="*/ 78 h 295"/>
                <a:gd name="T28" fmla="*/ 250 w 331"/>
                <a:gd name="T29" fmla="*/ 105 h 295"/>
                <a:gd name="T30" fmla="*/ 266 w 331"/>
                <a:gd name="T31" fmla="*/ 134 h 295"/>
                <a:gd name="T32" fmla="*/ 282 w 331"/>
                <a:gd name="T33" fmla="*/ 164 h 295"/>
                <a:gd name="T34" fmla="*/ 290 w 331"/>
                <a:gd name="T35" fmla="*/ 166 h 295"/>
                <a:gd name="T36" fmla="*/ 292 w 331"/>
                <a:gd name="T37" fmla="*/ 172 h 295"/>
                <a:gd name="T38" fmla="*/ 292 w 331"/>
                <a:gd name="T39" fmla="*/ 179 h 295"/>
                <a:gd name="T40" fmla="*/ 305 w 331"/>
                <a:gd name="T41" fmla="*/ 202 h 295"/>
                <a:gd name="T42" fmla="*/ 358 w 331"/>
                <a:gd name="T43" fmla="*/ 213 h 295"/>
                <a:gd name="T44" fmla="*/ 369 w 331"/>
                <a:gd name="T45" fmla="*/ 226 h 295"/>
                <a:gd name="T46" fmla="*/ 361 w 331"/>
                <a:gd name="T47" fmla="*/ 269 h 295"/>
                <a:gd name="T48" fmla="*/ 337 w 331"/>
                <a:gd name="T49" fmla="*/ 282 h 295"/>
                <a:gd name="T50" fmla="*/ 311 w 331"/>
                <a:gd name="T51" fmla="*/ 293 h 295"/>
                <a:gd name="T52" fmla="*/ 284 w 331"/>
                <a:gd name="T53" fmla="*/ 299 h 295"/>
                <a:gd name="T54" fmla="*/ 258 w 331"/>
                <a:gd name="T55" fmla="*/ 308 h 295"/>
                <a:gd name="T56" fmla="*/ 236 w 331"/>
                <a:gd name="T57" fmla="*/ 336 h 295"/>
                <a:gd name="T58" fmla="*/ 219 w 331"/>
                <a:gd name="T59" fmla="*/ 366 h 295"/>
                <a:gd name="T60" fmla="*/ 200 w 331"/>
                <a:gd name="T61" fmla="*/ 334 h 295"/>
                <a:gd name="T62" fmla="*/ 163 w 331"/>
                <a:gd name="T63" fmla="*/ 325 h 295"/>
                <a:gd name="T64" fmla="*/ 155 w 331"/>
                <a:gd name="T65" fmla="*/ 349 h 295"/>
                <a:gd name="T66" fmla="*/ 137 w 331"/>
                <a:gd name="T67" fmla="*/ 319 h 295"/>
                <a:gd name="T68" fmla="*/ 108 w 331"/>
                <a:gd name="T69" fmla="*/ 269 h 29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31" h="295">
                  <a:moveTo>
                    <a:pt x="82" y="203"/>
                  </a:moveTo>
                  <a:lnTo>
                    <a:pt x="73" y="179"/>
                  </a:lnTo>
                  <a:lnTo>
                    <a:pt x="71" y="163"/>
                  </a:lnTo>
                  <a:lnTo>
                    <a:pt x="63" y="151"/>
                  </a:lnTo>
                  <a:lnTo>
                    <a:pt x="54" y="141"/>
                  </a:lnTo>
                  <a:lnTo>
                    <a:pt x="42" y="132"/>
                  </a:lnTo>
                  <a:lnTo>
                    <a:pt x="35" y="115"/>
                  </a:lnTo>
                  <a:lnTo>
                    <a:pt x="19" y="94"/>
                  </a:lnTo>
                  <a:lnTo>
                    <a:pt x="4" y="73"/>
                  </a:lnTo>
                  <a:lnTo>
                    <a:pt x="0" y="73"/>
                  </a:lnTo>
                  <a:lnTo>
                    <a:pt x="2" y="49"/>
                  </a:lnTo>
                  <a:lnTo>
                    <a:pt x="19" y="54"/>
                  </a:lnTo>
                  <a:lnTo>
                    <a:pt x="30" y="40"/>
                  </a:lnTo>
                  <a:lnTo>
                    <a:pt x="40" y="40"/>
                  </a:lnTo>
                  <a:lnTo>
                    <a:pt x="47" y="30"/>
                  </a:lnTo>
                  <a:lnTo>
                    <a:pt x="30" y="14"/>
                  </a:lnTo>
                  <a:lnTo>
                    <a:pt x="47" y="4"/>
                  </a:lnTo>
                  <a:lnTo>
                    <a:pt x="61" y="0"/>
                  </a:lnTo>
                  <a:lnTo>
                    <a:pt x="78" y="4"/>
                  </a:lnTo>
                  <a:lnTo>
                    <a:pt x="92" y="14"/>
                  </a:lnTo>
                  <a:lnTo>
                    <a:pt x="106" y="19"/>
                  </a:lnTo>
                  <a:lnTo>
                    <a:pt x="120" y="26"/>
                  </a:lnTo>
                  <a:lnTo>
                    <a:pt x="134" y="40"/>
                  </a:lnTo>
                  <a:lnTo>
                    <a:pt x="151" y="52"/>
                  </a:lnTo>
                  <a:lnTo>
                    <a:pt x="179" y="56"/>
                  </a:lnTo>
                  <a:lnTo>
                    <a:pt x="194" y="56"/>
                  </a:lnTo>
                  <a:lnTo>
                    <a:pt x="196" y="61"/>
                  </a:lnTo>
                  <a:lnTo>
                    <a:pt x="208" y="63"/>
                  </a:lnTo>
                  <a:lnTo>
                    <a:pt x="217" y="80"/>
                  </a:lnTo>
                  <a:lnTo>
                    <a:pt x="224" y="85"/>
                  </a:lnTo>
                  <a:lnTo>
                    <a:pt x="239" y="99"/>
                  </a:lnTo>
                  <a:lnTo>
                    <a:pt x="239" y="108"/>
                  </a:lnTo>
                  <a:lnTo>
                    <a:pt x="246" y="120"/>
                  </a:lnTo>
                  <a:lnTo>
                    <a:pt x="253" y="132"/>
                  </a:lnTo>
                  <a:lnTo>
                    <a:pt x="257" y="134"/>
                  </a:lnTo>
                  <a:lnTo>
                    <a:pt x="260" y="134"/>
                  </a:lnTo>
                  <a:lnTo>
                    <a:pt x="262" y="134"/>
                  </a:lnTo>
                  <a:lnTo>
                    <a:pt x="262" y="139"/>
                  </a:lnTo>
                  <a:lnTo>
                    <a:pt x="262" y="141"/>
                  </a:lnTo>
                  <a:lnTo>
                    <a:pt x="262" y="144"/>
                  </a:lnTo>
                  <a:lnTo>
                    <a:pt x="267" y="149"/>
                  </a:lnTo>
                  <a:lnTo>
                    <a:pt x="274" y="163"/>
                  </a:lnTo>
                  <a:lnTo>
                    <a:pt x="298" y="167"/>
                  </a:lnTo>
                  <a:lnTo>
                    <a:pt x="321" y="172"/>
                  </a:lnTo>
                  <a:lnTo>
                    <a:pt x="324" y="170"/>
                  </a:lnTo>
                  <a:lnTo>
                    <a:pt x="331" y="182"/>
                  </a:lnTo>
                  <a:lnTo>
                    <a:pt x="328" y="198"/>
                  </a:lnTo>
                  <a:lnTo>
                    <a:pt x="324" y="217"/>
                  </a:lnTo>
                  <a:lnTo>
                    <a:pt x="314" y="222"/>
                  </a:lnTo>
                  <a:lnTo>
                    <a:pt x="302" y="227"/>
                  </a:lnTo>
                  <a:lnTo>
                    <a:pt x="291" y="231"/>
                  </a:lnTo>
                  <a:lnTo>
                    <a:pt x="279" y="236"/>
                  </a:lnTo>
                  <a:lnTo>
                    <a:pt x="267" y="238"/>
                  </a:lnTo>
                  <a:lnTo>
                    <a:pt x="255" y="241"/>
                  </a:lnTo>
                  <a:lnTo>
                    <a:pt x="243" y="245"/>
                  </a:lnTo>
                  <a:lnTo>
                    <a:pt x="231" y="248"/>
                  </a:lnTo>
                  <a:lnTo>
                    <a:pt x="222" y="260"/>
                  </a:lnTo>
                  <a:lnTo>
                    <a:pt x="212" y="271"/>
                  </a:lnTo>
                  <a:lnTo>
                    <a:pt x="203" y="283"/>
                  </a:lnTo>
                  <a:lnTo>
                    <a:pt x="196" y="295"/>
                  </a:lnTo>
                  <a:lnTo>
                    <a:pt x="194" y="276"/>
                  </a:lnTo>
                  <a:lnTo>
                    <a:pt x="179" y="269"/>
                  </a:lnTo>
                  <a:lnTo>
                    <a:pt x="165" y="264"/>
                  </a:lnTo>
                  <a:lnTo>
                    <a:pt x="146" y="262"/>
                  </a:lnTo>
                  <a:lnTo>
                    <a:pt x="144" y="276"/>
                  </a:lnTo>
                  <a:lnTo>
                    <a:pt x="139" y="281"/>
                  </a:lnTo>
                  <a:lnTo>
                    <a:pt x="132" y="269"/>
                  </a:lnTo>
                  <a:lnTo>
                    <a:pt x="123" y="257"/>
                  </a:lnTo>
                  <a:lnTo>
                    <a:pt x="111" y="236"/>
                  </a:lnTo>
                  <a:lnTo>
                    <a:pt x="97" y="217"/>
                  </a:lnTo>
                  <a:lnTo>
                    <a:pt x="82" y="203"/>
                  </a:lnTo>
                  <a:close/>
                </a:path>
              </a:pathLst>
            </a:custGeom>
            <a:solidFill>
              <a:srgbClr val="E1E1E1"/>
            </a:solidFill>
            <a:ln w="3175">
              <a:solidFill>
                <a:srgbClr val="000000"/>
              </a:solidFill>
              <a:prstDash val="solid"/>
              <a:round/>
              <a:headEnd/>
              <a:tailEnd/>
            </a:ln>
          </p:spPr>
          <p:txBody>
            <a:bodyPr/>
            <a:lstStyle/>
            <a:p>
              <a:endParaRPr lang="en-US"/>
            </a:p>
          </p:txBody>
        </p:sp>
        <p:sp>
          <p:nvSpPr>
            <p:cNvPr id="93" name="Freeform 3915"/>
            <p:cNvSpPr>
              <a:spLocks/>
            </p:cNvSpPr>
            <p:nvPr/>
          </p:nvSpPr>
          <p:spPr bwMode="auto">
            <a:xfrm>
              <a:off x="3398" y="2074"/>
              <a:ext cx="85" cy="75"/>
            </a:xfrm>
            <a:custGeom>
              <a:avLst/>
              <a:gdLst>
                <a:gd name="T0" fmla="*/ 0 w 76"/>
                <a:gd name="T1" fmla="*/ 41 h 61"/>
                <a:gd name="T2" fmla="*/ 6 w 76"/>
                <a:gd name="T3" fmla="*/ 47 h 61"/>
                <a:gd name="T4" fmla="*/ 13 w 76"/>
                <a:gd name="T5" fmla="*/ 64 h 61"/>
                <a:gd name="T6" fmla="*/ 40 w 76"/>
                <a:gd name="T7" fmla="*/ 69 h 61"/>
                <a:gd name="T8" fmla="*/ 66 w 76"/>
                <a:gd name="T9" fmla="*/ 75 h 61"/>
                <a:gd name="T10" fmla="*/ 69 w 76"/>
                <a:gd name="T11" fmla="*/ 73 h 61"/>
                <a:gd name="T12" fmla="*/ 72 w 76"/>
                <a:gd name="T13" fmla="*/ 43 h 61"/>
                <a:gd name="T14" fmla="*/ 79 w 76"/>
                <a:gd name="T15" fmla="*/ 41 h 61"/>
                <a:gd name="T16" fmla="*/ 77 w 76"/>
                <a:gd name="T17" fmla="*/ 20 h 61"/>
                <a:gd name="T18" fmla="*/ 79 w 76"/>
                <a:gd name="T19" fmla="*/ 26 h 61"/>
                <a:gd name="T20" fmla="*/ 85 w 76"/>
                <a:gd name="T21" fmla="*/ 20 h 61"/>
                <a:gd name="T22" fmla="*/ 79 w 76"/>
                <a:gd name="T23" fmla="*/ 5 h 61"/>
                <a:gd name="T24" fmla="*/ 77 w 76"/>
                <a:gd name="T25" fmla="*/ 0 h 61"/>
                <a:gd name="T26" fmla="*/ 62 w 76"/>
                <a:gd name="T27" fmla="*/ 20 h 61"/>
                <a:gd name="T28" fmla="*/ 45 w 76"/>
                <a:gd name="T29" fmla="*/ 41 h 61"/>
                <a:gd name="T30" fmla="*/ 19 w 76"/>
                <a:gd name="T31" fmla="*/ 43 h 61"/>
                <a:gd name="T32" fmla="*/ 6 w 76"/>
                <a:gd name="T33" fmla="*/ 41 h 61"/>
                <a:gd name="T34" fmla="*/ 0 w 76"/>
                <a:gd name="T35" fmla="*/ 37 h 61"/>
                <a:gd name="T36" fmla="*/ 0 w 76"/>
                <a:gd name="T37" fmla="*/ 41 h 6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6" h="61">
                  <a:moveTo>
                    <a:pt x="0" y="33"/>
                  </a:moveTo>
                  <a:lnTo>
                    <a:pt x="5" y="38"/>
                  </a:lnTo>
                  <a:lnTo>
                    <a:pt x="12" y="52"/>
                  </a:lnTo>
                  <a:lnTo>
                    <a:pt x="36" y="56"/>
                  </a:lnTo>
                  <a:lnTo>
                    <a:pt x="59" y="61"/>
                  </a:lnTo>
                  <a:lnTo>
                    <a:pt x="62" y="59"/>
                  </a:lnTo>
                  <a:lnTo>
                    <a:pt x="64" y="35"/>
                  </a:lnTo>
                  <a:lnTo>
                    <a:pt x="71" y="33"/>
                  </a:lnTo>
                  <a:lnTo>
                    <a:pt x="69" y="16"/>
                  </a:lnTo>
                  <a:lnTo>
                    <a:pt x="71" y="21"/>
                  </a:lnTo>
                  <a:lnTo>
                    <a:pt x="76" y="16"/>
                  </a:lnTo>
                  <a:lnTo>
                    <a:pt x="71" y="4"/>
                  </a:lnTo>
                  <a:lnTo>
                    <a:pt x="69" y="0"/>
                  </a:lnTo>
                  <a:lnTo>
                    <a:pt x="55" y="16"/>
                  </a:lnTo>
                  <a:lnTo>
                    <a:pt x="40" y="33"/>
                  </a:lnTo>
                  <a:lnTo>
                    <a:pt x="17" y="35"/>
                  </a:lnTo>
                  <a:lnTo>
                    <a:pt x="5" y="33"/>
                  </a:lnTo>
                  <a:lnTo>
                    <a:pt x="0" y="30"/>
                  </a:lnTo>
                  <a:lnTo>
                    <a:pt x="0" y="33"/>
                  </a:lnTo>
                  <a:close/>
                </a:path>
              </a:pathLst>
            </a:custGeom>
            <a:solidFill>
              <a:srgbClr val="E1E1E1"/>
            </a:solidFill>
            <a:ln w="3175">
              <a:solidFill>
                <a:srgbClr val="000000"/>
              </a:solidFill>
              <a:prstDash val="solid"/>
              <a:round/>
              <a:headEnd/>
              <a:tailEnd/>
            </a:ln>
          </p:spPr>
          <p:txBody>
            <a:bodyPr/>
            <a:lstStyle/>
            <a:p>
              <a:endParaRPr lang="en-US"/>
            </a:p>
          </p:txBody>
        </p:sp>
        <p:sp>
          <p:nvSpPr>
            <p:cNvPr id="94" name="Freeform 3916"/>
            <p:cNvSpPr>
              <a:spLocks/>
            </p:cNvSpPr>
            <p:nvPr/>
          </p:nvSpPr>
          <p:spPr bwMode="auto">
            <a:xfrm>
              <a:off x="3260" y="2229"/>
              <a:ext cx="179" cy="137"/>
            </a:xfrm>
            <a:custGeom>
              <a:avLst/>
              <a:gdLst>
                <a:gd name="T0" fmla="*/ 6 w 159"/>
                <a:gd name="T1" fmla="*/ 49 h 111"/>
                <a:gd name="T2" fmla="*/ 0 w 159"/>
                <a:gd name="T3" fmla="*/ 56 h 111"/>
                <a:gd name="T4" fmla="*/ 0 w 159"/>
                <a:gd name="T5" fmla="*/ 81 h 111"/>
                <a:gd name="T6" fmla="*/ 8 w 159"/>
                <a:gd name="T7" fmla="*/ 111 h 111"/>
                <a:gd name="T8" fmla="*/ 16 w 159"/>
                <a:gd name="T9" fmla="*/ 137 h 111"/>
                <a:gd name="T10" fmla="*/ 37 w 159"/>
                <a:gd name="T11" fmla="*/ 137 h 111"/>
                <a:gd name="T12" fmla="*/ 59 w 159"/>
                <a:gd name="T13" fmla="*/ 122 h 111"/>
                <a:gd name="T14" fmla="*/ 78 w 159"/>
                <a:gd name="T15" fmla="*/ 114 h 111"/>
                <a:gd name="T16" fmla="*/ 96 w 159"/>
                <a:gd name="T17" fmla="*/ 109 h 111"/>
                <a:gd name="T18" fmla="*/ 109 w 159"/>
                <a:gd name="T19" fmla="*/ 102 h 111"/>
                <a:gd name="T20" fmla="*/ 125 w 159"/>
                <a:gd name="T21" fmla="*/ 94 h 111"/>
                <a:gd name="T22" fmla="*/ 138 w 159"/>
                <a:gd name="T23" fmla="*/ 90 h 111"/>
                <a:gd name="T24" fmla="*/ 152 w 159"/>
                <a:gd name="T25" fmla="*/ 81 h 111"/>
                <a:gd name="T26" fmla="*/ 165 w 159"/>
                <a:gd name="T27" fmla="*/ 75 h 111"/>
                <a:gd name="T28" fmla="*/ 165 w 159"/>
                <a:gd name="T29" fmla="*/ 64 h 111"/>
                <a:gd name="T30" fmla="*/ 179 w 159"/>
                <a:gd name="T31" fmla="*/ 49 h 111"/>
                <a:gd name="T32" fmla="*/ 168 w 159"/>
                <a:gd name="T33" fmla="*/ 30 h 111"/>
                <a:gd name="T34" fmla="*/ 158 w 159"/>
                <a:gd name="T35" fmla="*/ 9 h 111"/>
                <a:gd name="T36" fmla="*/ 158 w 159"/>
                <a:gd name="T37" fmla="*/ 0 h 111"/>
                <a:gd name="T38" fmla="*/ 144 w 159"/>
                <a:gd name="T39" fmla="*/ 2 h 111"/>
                <a:gd name="T40" fmla="*/ 131 w 159"/>
                <a:gd name="T41" fmla="*/ 6 h 111"/>
                <a:gd name="T42" fmla="*/ 117 w 159"/>
                <a:gd name="T43" fmla="*/ 11 h 111"/>
                <a:gd name="T44" fmla="*/ 104 w 159"/>
                <a:gd name="T45" fmla="*/ 15 h 111"/>
                <a:gd name="T46" fmla="*/ 93 w 159"/>
                <a:gd name="T47" fmla="*/ 30 h 111"/>
                <a:gd name="T48" fmla="*/ 82 w 159"/>
                <a:gd name="T49" fmla="*/ 43 h 111"/>
                <a:gd name="T50" fmla="*/ 72 w 159"/>
                <a:gd name="T51" fmla="*/ 58 h 111"/>
                <a:gd name="T52" fmla="*/ 64 w 159"/>
                <a:gd name="T53" fmla="*/ 73 h 111"/>
                <a:gd name="T54" fmla="*/ 62 w 159"/>
                <a:gd name="T55" fmla="*/ 49 h 111"/>
                <a:gd name="T56" fmla="*/ 45 w 159"/>
                <a:gd name="T57" fmla="*/ 41 h 111"/>
                <a:gd name="T58" fmla="*/ 29 w 159"/>
                <a:gd name="T59" fmla="*/ 35 h 111"/>
                <a:gd name="T60" fmla="*/ 8 w 159"/>
                <a:gd name="T61" fmla="*/ 32 h 111"/>
                <a:gd name="T62" fmla="*/ 6 w 159"/>
                <a:gd name="T63" fmla="*/ 49 h 1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9" h="111">
                  <a:moveTo>
                    <a:pt x="5" y="40"/>
                  </a:moveTo>
                  <a:lnTo>
                    <a:pt x="0" y="45"/>
                  </a:lnTo>
                  <a:lnTo>
                    <a:pt x="0" y="66"/>
                  </a:lnTo>
                  <a:lnTo>
                    <a:pt x="7" y="90"/>
                  </a:lnTo>
                  <a:lnTo>
                    <a:pt x="14" y="111"/>
                  </a:lnTo>
                  <a:lnTo>
                    <a:pt x="33" y="111"/>
                  </a:lnTo>
                  <a:lnTo>
                    <a:pt x="52" y="99"/>
                  </a:lnTo>
                  <a:lnTo>
                    <a:pt x="69" y="92"/>
                  </a:lnTo>
                  <a:lnTo>
                    <a:pt x="85" y="88"/>
                  </a:lnTo>
                  <a:lnTo>
                    <a:pt x="97" y="83"/>
                  </a:lnTo>
                  <a:lnTo>
                    <a:pt x="111" y="76"/>
                  </a:lnTo>
                  <a:lnTo>
                    <a:pt x="123" y="73"/>
                  </a:lnTo>
                  <a:lnTo>
                    <a:pt x="135" y="66"/>
                  </a:lnTo>
                  <a:lnTo>
                    <a:pt x="147" y="61"/>
                  </a:lnTo>
                  <a:lnTo>
                    <a:pt x="147" y="52"/>
                  </a:lnTo>
                  <a:lnTo>
                    <a:pt x="159" y="40"/>
                  </a:lnTo>
                  <a:lnTo>
                    <a:pt x="149" y="24"/>
                  </a:lnTo>
                  <a:lnTo>
                    <a:pt x="140" y="7"/>
                  </a:lnTo>
                  <a:lnTo>
                    <a:pt x="140" y="0"/>
                  </a:lnTo>
                  <a:lnTo>
                    <a:pt x="128" y="2"/>
                  </a:lnTo>
                  <a:lnTo>
                    <a:pt x="116" y="5"/>
                  </a:lnTo>
                  <a:lnTo>
                    <a:pt x="104" y="9"/>
                  </a:lnTo>
                  <a:lnTo>
                    <a:pt x="92" y="12"/>
                  </a:lnTo>
                  <a:lnTo>
                    <a:pt x="83" y="24"/>
                  </a:lnTo>
                  <a:lnTo>
                    <a:pt x="73" y="35"/>
                  </a:lnTo>
                  <a:lnTo>
                    <a:pt x="64" y="47"/>
                  </a:lnTo>
                  <a:lnTo>
                    <a:pt x="57" y="59"/>
                  </a:lnTo>
                  <a:lnTo>
                    <a:pt x="55" y="40"/>
                  </a:lnTo>
                  <a:lnTo>
                    <a:pt x="40" y="33"/>
                  </a:lnTo>
                  <a:lnTo>
                    <a:pt x="26" y="28"/>
                  </a:lnTo>
                  <a:lnTo>
                    <a:pt x="7" y="26"/>
                  </a:lnTo>
                  <a:lnTo>
                    <a:pt x="5" y="40"/>
                  </a:lnTo>
                  <a:close/>
                </a:path>
              </a:pathLst>
            </a:custGeom>
            <a:solidFill>
              <a:srgbClr val="E1E1E1"/>
            </a:solidFill>
            <a:ln w="3175">
              <a:solidFill>
                <a:srgbClr val="000000"/>
              </a:solidFill>
              <a:prstDash val="solid"/>
              <a:round/>
              <a:headEnd/>
              <a:tailEnd/>
            </a:ln>
          </p:spPr>
          <p:txBody>
            <a:bodyPr/>
            <a:lstStyle/>
            <a:p>
              <a:endParaRPr lang="en-US"/>
            </a:p>
          </p:txBody>
        </p:sp>
        <p:sp>
          <p:nvSpPr>
            <p:cNvPr id="95" name="Freeform 3917"/>
            <p:cNvSpPr>
              <a:spLocks/>
            </p:cNvSpPr>
            <p:nvPr/>
          </p:nvSpPr>
          <p:spPr bwMode="auto">
            <a:xfrm>
              <a:off x="3916" y="2431"/>
              <a:ext cx="37" cy="86"/>
            </a:xfrm>
            <a:custGeom>
              <a:avLst/>
              <a:gdLst>
                <a:gd name="T0" fmla="*/ 8 w 33"/>
                <a:gd name="T1" fmla="*/ 4 h 69"/>
                <a:gd name="T2" fmla="*/ 16 w 33"/>
                <a:gd name="T3" fmla="*/ 15 h 69"/>
                <a:gd name="T4" fmla="*/ 24 w 33"/>
                <a:gd name="T5" fmla="*/ 30 h 69"/>
                <a:gd name="T6" fmla="*/ 31 w 33"/>
                <a:gd name="T7" fmla="*/ 45 h 69"/>
                <a:gd name="T8" fmla="*/ 37 w 33"/>
                <a:gd name="T9" fmla="*/ 62 h 69"/>
                <a:gd name="T10" fmla="*/ 29 w 33"/>
                <a:gd name="T11" fmla="*/ 80 h 69"/>
                <a:gd name="T12" fmla="*/ 10 w 33"/>
                <a:gd name="T13" fmla="*/ 86 h 69"/>
                <a:gd name="T14" fmla="*/ 2 w 33"/>
                <a:gd name="T15" fmla="*/ 56 h 69"/>
                <a:gd name="T16" fmla="*/ 0 w 33"/>
                <a:gd name="T17" fmla="*/ 36 h 69"/>
                <a:gd name="T18" fmla="*/ 2 w 33"/>
                <a:gd name="T19" fmla="*/ 39 h 69"/>
                <a:gd name="T20" fmla="*/ 2 w 33"/>
                <a:gd name="T21" fmla="*/ 21 h 69"/>
                <a:gd name="T22" fmla="*/ 8 w 33"/>
                <a:gd name="T23" fmla="*/ 6 h 69"/>
                <a:gd name="T24" fmla="*/ 8 w 33"/>
                <a:gd name="T25" fmla="*/ 6 h 69"/>
                <a:gd name="T26" fmla="*/ 2 w 33"/>
                <a:gd name="T27" fmla="*/ 0 h 69"/>
                <a:gd name="T28" fmla="*/ 8 w 33"/>
                <a:gd name="T29" fmla="*/ 4 h 6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3" h="69">
                  <a:moveTo>
                    <a:pt x="7" y="3"/>
                  </a:moveTo>
                  <a:lnTo>
                    <a:pt x="14" y="12"/>
                  </a:lnTo>
                  <a:lnTo>
                    <a:pt x="21" y="24"/>
                  </a:lnTo>
                  <a:lnTo>
                    <a:pt x="28" y="36"/>
                  </a:lnTo>
                  <a:lnTo>
                    <a:pt x="33" y="50"/>
                  </a:lnTo>
                  <a:lnTo>
                    <a:pt x="26" y="64"/>
                  </a:lnTo>
                  <a:lnTo>
                    <a:pt x="9" y="69"/>
                  </a:lnTo>
                  <a:lnTo>
                    <a:pt x="2" y="45"/>
                  </a:lnTo>
                  <a:lnTo>
                    <a:pt x="0" y="29"/>
                  </a:lnTo>
                  <a:lnTo>
                    <a:pt x="2" y="31"/>
                  </a:lnTo>
                  <a:lnTo>
                    <a:pt x="2" y="17"/>
                  </a:lnTo>
                  <a:lnTo>
                    <a:pt x="7" y="5"/>
                  </a:lnTo>
                  <a:lnTo>
                    <a:pt x="2" y="0"/>
                  </a:lnTo>
                  <a:lnTo>
                    <a:pt x="7" y="3"/>
                  </a:lnTo>
                  <a:close/>
                </a:path>
              </a:pathLst>
            </a:custGeom>
            <a:solidFill>
              <a:srgbClr val="E1E1E1"/>
            </a:solidFill>
            <a:ln w="3175">
              <a:solidFill>
                <a:srgbClr val="000000"/>
              </a:solidFill>
              <a:prstDash val="solid"/>
              <a:round/>
              <a:headEnd/>
              <a:tailEnd/>
            </a:ln>
          </p:spPr>
          <p:txBody>
            <a:bodyPr/>
            <a:lstStyle/>
            <a:p>
              <a:endParaRPr lang="en-US"/>
            </a:p>
          </p:txBody>
        </p:sp>
        <p:sp>
          <p:nvSpPr>
            <p:cNvPr id="96" name="Freeform 3918"/>
            <p:cNvSpPr>
              <a:spLocks/>
            </p:cNvSpPr>
            <p:nvPr/>
          </p:nvSpPr>
          <p:spPr bwMode="auto">
            <a:xfrm>
              <a:off x="3026" y="2671"/>
              <a:ext cx="33" cy="38"/>
            </a:xfrm>
            <a:custGeom>
              <a:avLst/>
              <a:gdLst>
                <a:gd name="T0" fmla="*/ 12 w 30"/>
                <a:gd name="T1" fmla="*/ 9 h 31"/>
                <a:gd name="T2" fmla="*/ 2 w 30"/>
                <a:gd name="T3" fmla="*/ 23 h 31"/>
                <a:gd name="T4" fmla="*/ 0 w 30"/>
                <a:gd name="T5" fmla="*/ 34 h 31"/>
                <a:gd name="T6" fmla="*/ 0 w 30"/>
                <a:gd name="T7" fmla="*/ 38 h 31"/>
                <a:gd name="T8" fmla="*/ 2 w 30"/>
                <a:gd name="T9" fmla="*/ 38 h 31"/>
                <a:gd name="T10" fmla="*/ 15 w 30"/>
                <a:gd name="T11" fmla="*/ 34 h 31"/>
                <a:gd name="T12" fmla="*/ 18 w 30"/>
                <a:gd name="T13" fmla="*/ 29 h 31"/>
                <a:gd name="T14" fmla="*/ 29 w 30"/>
                <a:gd name="T15" fmla="*/ 29 h 31"/>
                <a:gd name="T16" fmla="*/ 33 w 30"/>
                <a:gd name="T17" fmla="*/ 29 h 31"/>
                <a:gd name="T18" fmla="*/ 25 w 30"/>
                <a:gd name="T19" fmla="*/ 0 h 31"/>
                <a:gd name="T20" fmla="*/ 15 w 30"/>
                <a:gd name="T21" fmla="*/ 9 h 31"/>
                <a:gd name="T22" fmla="*/ 12 w 30"/>
                <a:gd name="T23" fmla="*/ 9 h 3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0" h="31">
                  <a:moveTo>
                    <a:pt x="11" y="7"/>
                  </a:moveTo>
                  <a:lnTo>
                    <a:pt x="2" y="19"/>
                  </a:lnTo>
                  <a:lnTo>
                    <a:pt x="0" y="28"/>
                  </a:lnTo>
                  <a:lnTo>
                    <a:pt x="0" y="31"/>
                  </a:lnTo>
                  <a:lnTo>
                    <a:pt x="2" y="31"/>
                  </a:lnTo>
                  <a:lnTo>
                    <a:pt x="14" y="28"/>
                  </a:lnTo>
                  <a:lnTo>
                    <a:pt x="16" y="24"/>
                  </a:lnTo>
                  <a:lnTo>
                    <a:pt x="26" y="24"/>
                  </a:lnTo>
                  <a:lnTo>
                    <a:pt x="30" y="24"/>
                  </a:lnTo>
                  <a:lnTo>
                    <a:pt x="23" y="0"/>
                  </a:lnTo>
                  <a:lnTo>
                    <a:pt x="14" y="7"/>
                  </a:lnTo>
                  <a:lnTo>
                    <a:pt x="11" y="7"/>
                  </a:lnTo>
                  <a:close/>
                </a:path>
              </a:pathLst>
            </a:custGeom>
            <a:solidFill>
              <a:srgbClr val="0033CC"/>
            </a:solidFill>
            <a:ln w="3175">
              <a:solidFill>
                <a:srgbClr val="000000"/>
              </a:solidFill>
              <a:prstDash val="solid"/>
              <a:round/>
              <a:headEnd/>
              <a:tailEnd/>
            </a:ln>
          </p:spPr>
          <p:txBody>
            <a:bodyPr/>
            <a:lstStyle/>
            <a:p>
              <a:endParaRPr lang="en-US"/>
            </a:p>
          </p:txBody>
        </p:sp>
        <p:sp>
          <p:nvSpPr>
            <p:cNvPr id="97" name="Rectangle 3919"/>
            <p:cNvSpPr>
              <a:spLocks noChangeArrowheads="1"/>
            </p:cNvSpPr>
            <p:nvPr/>
          </p:nvSpPr>
          <p:spPr bwMode="auto">
            <a:xfrm>
              <a:off x="3813" y="2607"/>
              <a:ext cx="0" cy="0"/>
            </a:xfrm>
            <a:prstGeom prst="rect">
              <a:avLst/>
            </a:prstGeom>
            <a:solidFill>
              <a:srgbClr val="E1E1E1"/>
            </a:solidFill>
            <a:ln w="3175">
              <a:solidFill>
                <a:srgbClr val="000000"/>
              </a:solidFill>
              <a:miter lim="800000"/>
              <a:headEnd/>
              <a:tailEnd/>
            </a:ln>
          </p:spPr>
          <p:txBody>
            <a:bodyPr/>
            <a:lstStyle/>
            <a:p>
              <a:endParaRPr lang="en-US"/>
            </a:p>
          </p:txBody>
        </p:sp>
        <p:sp>
          <p:nvSpPr>
            <p:cNvPr id="98" name="Freeform 3920"/>
            <p:cNvSpPr>
              <a:spLocks/>
            </p:cNvSpPr>
            <p:nvPr/>
          </p:nvSpPr>
          <p:spPr bwMode="auto">
            <a:xfrm>
              <a:off x="3815" y="2656"/>
              <a:ext cx="3" cy="1"/>
            </a:xfrm>
            <a:custGeom>
              <a:avLst/>
              <a:gdLst>
                <a:gd name="T0" fmla="*/ 0 w 2"/>
                <a:gd name="T1" fmla="*/ 0 h 1"/>
                <a:gd name="T2" fmla="*/ 3 w 2"/>
                <a:gd name="T3" fmla="*/ 0 h 1"/>
                <a:gd name="T4" fmla="*/ 0 w 2"/>
                <a:gd name="T5" fmla="*/ 0 h 1"/>
                <a:gd name="T6" fmla="*/ 0 60000 65536"/>
                <a:gd name="T7" fmla="*/ 0 60000 65536"/>
                <a:gd name="T8" fmla="*/ 0 60000 65536"/>
              </a:gdLst>
              <a:ahLst/>
              <a:cxnLst>
                <a:cxn ang="T6">
                  <a:pos x="T0" y="T1"/>
                </a:cxn>
                <a:cxn ang="T7">
                  <a:pos x="T2" y="T3"/>
                </a:cxn>
                <a:cxn ang="T8">
                  <a:pos x="T4" y="T5"/>
                </a:cxn>
              </a:cxnLst>
              <a:rect l="0" t="0" r="r" b="b"/>
              <a:pathLst>
                <a:path w="2" h="1">
                  <a:moveTo>
                    <a:pt x="0" y="0"/>
                  </a:moveTo>
                  <a:lnTo>
                    <a:pt x="2" y="0"/>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99" name="Freeform 3921"/>
            <p:cNvSpPr>
              <a:spLocks/>
            </p:cNvSpPr>
            <p:nvPr/>
          </p:nvSpPr>
          <p:spPr bwMode="auto">
            <a:xfrm>
              <a:off x="3813" y="2645"/>
              <a:ext cx="1" cy="2"/>
            </a:xfrm>
            <a:custGeom>
              <a:avLst/>
              <a:gdLst>
                <a:gd name="T0" fmla="*/ 0 w 1"/>
                <a:gd name="T1" fmla="*/ 0 h 2"/>
                <a:gd name="T2" fmla="*/ 0 w 1"/>
                <a:gd name="T3" fmla="*/ 2 h 2"/>
                <a:gd name="T4" fmla="*/ 0 w 1"/>
                <a:gd name="T5" fmla="*/ 0 h 2"/>
                <a:gd name="T6" fmla="*/ 0 w 1"/>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2">
                  <a:moveTo>
                    <a:pt x="0" y="0"/>
                  </a:moveTo>
                  <a:lnTo>
                    <a:pt x="0" y="2"/>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100" name="Freeform 3922"/>
            <p:cNvSpPr>
              <a:spLocks/>
            </p:cNvSpPr>
            <p:nvPr/>
          </p:nvSpPr>
          <p:spPr bwMode="auto">
            <a:xfrm>
              <a:off x="3805" y="2662"/>
              <a:ext cx="3" cy="3"/>
            </a:xfrm>
            <a:custGeom>
              <a:avLst/>
              <a:gdLst>
                <a:gd name="T0" fmla="*/ 3 w 3"/>
                <a:gd name="T1" fmla="*/ 0 h 2"/>
                <a:gd name="T2" fmla="*/ 0 w 3"/>
                <a:gd name="T3" fmla="*/ 3 h 2"/>
                <a:gd name="T4" fmla="*/ 0 w 3"/>
                <a:gd name="T5" fmla="*/ 0 h 2"/>
                <a:gd name="T6" fmla="*/ 3 w 3"/>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2">
                  <a:moveTo>
                    <a:pt x="3" y="0"/>
                  </a:moveTo>
                  <a:lnTo>
                    <a:pt x="0" y="2"/>
                  </a:lnTo>
                  <a:lnTo>
                    <a:pt x="0" y="0"/>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101" name="Freeform 3923"/>
            <p:cNvSpPr>
              <a:spLocks/>
            </p:cNvSpPr>
            <p:nvPr/>
          </p:nvSpPr>
          <p:spPr bwMode="auto">
            <a:xfrm>
              <a:off x="3808" y="2665"/>
              <a:ext cx="1" cy="4"/>
            </a:xfrm>
            <a:custGeom>
              <a:avLst/>
              <a:gdLst>
                <a:gd name="T0" fmla="*/ 0 w 1"/>
                <a:gd name="T1" fmla="*/ 4 h 3"/>
                <a:gd name="T2" fmla="*/ 0 w 1"/>
                <a:gd name="T3" fmla="*/ 0 h 3"/>
                <a:gd name="T4" fmla="*/ 0 w 1"/>
                <a:gd name="T5" fmla="*/ 4 h 3"/>
                <a:gd name="T6" fmla="*/ 0 w 1"/>
                <a:gd name="T7" fmla="*/ 4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3">
                  <a:moveTo>
                    <a:pt x="0" y="3"/>
                  </a:moveTo>
                  <a:lnTo>
                    <a:pt x="0" y="0"/>
                  </a:lnTo>
                  <a:lnTo>
                    <a:pt x="0" y="3"/>
                  </a:lnTo>
                  <a:close/>
                </a:path>
              </a:pathLst>
            </a:custGeom>
            <a:solidFill>
              <a:srgbClr val="E1E1E1"/>
            </a:solidFill>
            <a:ln w="3175">
              <a:solidFill>
                <a:srgbClr val="000000"/>
              </a:solidFill>
              <a:prstDash val="solid"/>
              <a:round/>
              <a:headEnd/>
              <a:tailEnd/>
            </a:ln>
          </p:spPr>
          <p:txBody>
            <a:bodyPr/>
            <a:lstStyle/>
            <a:p>
              <a:endParaRPr lang="en-US"/>
            </a:p>
          </p:txBody>
        </p:sp>
        <p:sp>
          <p:nvSpPr>
            <p:cNvPr id="102" name="Freeform 3924"/>
            <p:cNvSpPr>
              <a:spLocks/>
            </p:cNvSpPr>
            <p:nvPr/>
          </p:nvSpPr>
          <p:spPr bwMode="auto">
            <a:xfrm>
              <a:off x="3808" y="2522"/>
              <a:ext cx="1" cy="3"/>
            </a:xfrm>
            <a:custGeom>
              <a:avLst/>
              <a:gdLst>
                <a:gd name="T0" fmla="*/ 0 w 1"/>
                <a:gd name="T1" fmla="*/ 3 h 3"/>
                <a:gd name="T2" fmla="*/ 0 w 1"/>
                <a:gd name="T3" fmla="*/ 0 h 3"/>
                <a:gd name="T4" fmla="*/ 0 w 1"/>
                <a:gd name="T5" fmla="*/ 3 h 3"/>
                <a:gd name="T6" fmla="*/ 0 60000 65536"/>
                <a:gd name="T7" fmla="*/ 0 60000 65536"/>
                <a:gd name="T8" fmla="*/ 0 60000 65536"/>
              </a:gdLst>
              <a:ahLst/>
              <a:cxnLst>
                <a:cxn ang="T6">
                  <a:pos x="T0" y="T1"/>
                </a:cxn>
                <a:cxn ang="T7">
                  <a:pos x="T2" y="T3"/>
                </a:cxn>
                <a:cxn ang="T8">
                  <a:pos x="T4" y="T5"/>
                </a:cxn>
              </a:cxnLst>
              <a:rect l="0" t="0" r="r" b="b"/>
              <a:pathLst>
                <a:path w="1" h="3">
                  <a:moveTo>
                    <a:pt x="0" y="3"/>
                  </a:moveTo>
                  <a:lnTo>
                    <a:pt x="0" y="0"/>
                  </a:lnTo>
                  <a:lnTo>
                    <a:pt x="0" y="3"/>
                  </a:lnTo>
                  <a:close/>
                </a:path>
              </a:pathLst>
            </a:custGeom>
            <a:solidFill>
              <a:srgbClr val="E1E1E1"/>
            </a:solidFill>
            <a:ln w="3175">
              <a:solidFill>
                <a:srgbClr val="000000"/>
              </a:solidFill>
              <a:prstDash val="solid"/>
              <a:round/>
              <a:headEnd/>
              <a:tailEnd/>
            </a:ln>
          </p:spPr>
          <p:txBody>
            <a:bodyPr/>
            <a:lstStyle/>
            <a:p>
              <a:endParaRPr lang="en-US"/>
            </a:p>
          </p:txBody>
        </p:sp>
        <p:sp>
          <p:nvSpPr>
            <p:cNvPr id="103" name="Freeform 3925"/>
            <p:cNvSpPr>
              <a:spLocks/>
            </p:cNvSpPr>
            <p:nvPr/>
          </p:nvSpPr>
          <p:spPr bwMode="auto">
            <a:xfrm>
              <a:off x="3810" y="2662"/>
              <a:ext cx="3" cy="3"/>
            </a:xfrm>
            <a:custGeom>
              <a:avLst/>
              <a:gdLst>
                <a:gd name="T0" fmla="*/ 0 w 3"/>
                <a:gd name="T1" fmla="*/ 3 h 2"/>
                <a:gd name="T2" fmla="*/ 3 w 3"/>
                <a:gd name="T3" fmla="*/ 0 h 2"/>
                <a:gd name="T4" fmla="*/ 0 w 3"/>
                <a:gd name="T5" fmla="*/ 0 h 2"/>
                <a:gd name="T6" fmla="*/ 0 w 3"/>
                <a:gd name="T7" fmla="*/ 3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2">
                  <a:moveTo>
                    <a:pt x="0" y="2"/>
                  </a:moveTo>
                  <a:lnTo>
                    <a:pt x="3" y="0"/>
                  </a:lnTo>
                  <a:lnTo>
                    <a:pt x="0" y="0"/>
                  </a:lnTo>
                  <a:lnTo>
                    <a:pt x="0" y="2"/>
                  </a:lnTo>
                  <a:close/>
                </a:path>
              </a:pathLst>
            </a:custGeom>
            <a:solidFill>
              <a:srgbClr val="E1E1E1"/>
            </a:solidFill>
            <a:ln w="3175">
              <a:solidFill>
                <a:srgbClr val="000000"/>
              </a:solidFill>
              <a:prstDash val="solid"/>
              <a:round/>
              <a:headEnd/>
              <a:tailEnd/>
            </a:ln>
          </p:spPr>
          <p:txBody>
            <a:bodyPr/>
            <a:lstStyle/>
            <a:p>
              <a:endParaRPr lang="en-US"/>
            </a:p>
          </p:txBody>
        </p:sp>
        <p:sp>
          <p:nvSpPr>
            <p:cNvPr id="104" name="Freeform 3926"/>
            <p:cNvSpPr>
              <a:spLocks/>
            </p:cNvSpPr>
            <p:nvPr/>
          </p:nvSpPr>
          <p:spPr bwMode="auto">
            <a:xfrm>
              <a:off x="3815" y="2600"/>
              <a:ext cx="3" cy="2"/>
            </a:xfrm>
            <a:custGeom>
              <a:avLst/>
              <a:gdLst>
                <a:gd name="T0" fmla="*/ 3 w 2"/>
                <a:gd name="T1" fmla="*/ 0 h 2"/>
                <a:gd name="T2" fmla="*/ 3 w 2"/>
                <a:gd name="T3" fmla="*/ 0 h 2"/>
                <a:gd name="T4" fmla="*/ 0 w 2"/>
                <a:gd name="T5" fmla="*/ 0 h 2"/>
                <a:gd name="T6" fmla="*/ 3 w 2"/>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2">
                  <a:moveTo>
                    <a:pt x="2" y="0"/>
                  </a:moveTo>
                  <a:lnTo>
                    <a:pt x="2" y="0"/>
                  </a:lnTo>
                  <a:lnTo>
                    <a:pt x="0" y="0"/>
                  </a:lnTo>
                  <a:lnTo>
                    <a:pt x="2" y="0"/>
                  </a:lnTo>
                  <a:close/>
                </a:path>
              </a:pathLst>
            </a:custGeom>
            <a:solidFill>
              <a:srgbClr val="E1E1E1"/>
            </a:solidFill>
            <a:ln w="3175">
              <a:solidFill>
                <a:srgbClr val="000000"/>
              </a:solidFill>
              <a:prstDash val="solid"/>
              <a:round/>
              <a:headEnd/>
              <a:tailEnd/>
            </a:ln>
          </p:spPr>
          <p:txBody>
            <a:bodyPr/>
            <a:lstStyle/>
            <a:p>
              <a:endParaRPr lang="en-US"/>
            </a:p>
          </p:txBody>
        </p:sp>
        <p:sp>
          <p:nvSpPr>
            <p:cNvPr id="105" name="Freeform 3927"/>
            <p:cNvSpPr>
              <a:spLocks/>
            </p:cNvSpPr>
            <p:nvPr/>
          </p:nvSpPr>
          <p:spPr bwMode="auto">
            <a:xfrm>
              <a:off x="3803" y="2493"/>
              <a:ext cx="2" cy="2"/>
            </a:xfrm>
            <a:custGeom>
              <a:avLst/>
              <a:gdLst>
                <a:gd name="T0" fmla="*/ 2 w 2"/>
                <a:gd name="T1" fmla="*/ 2 h 2"/>
                <a:gd name="T2" fmla="*/ 0 w 2"/>
                <a:gd name="T3" fmla="*/ 0 h 2"/>
                <a:gd name="T4" fmla="*/ 0 w 2"/>
                <a:gd name="T5" fmla="*/ 2 h 2"/>
                <a:gd name="T6" fmla="*/ 2 w 2"/>
                <a:gd name="T7" fmla="*/ 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2">
                  <a:moveTo>
                    <a:pt x="2" y="2"/>
                  </a:moveTo>
                  <a:lnTo>
                    <a:pt x="0" y="0"/>
                  </a:lnTo>
                  <a:lnTo>
                    <a:pt x="0" y="2"/>
                  </a:lnTo>
                  <a:lnTo>
                    <a:pt x="2" y="2"/>
                  </a:lnTo>
                  <a:close/>
                </a:path>
              </a:pathLst>
            </a:custGeom>
            <a:solidFill>
              <a:srgbClr val="E1E1E1"/>
            </a:solidFill>
            <a:ln w="3175">
              <a:solidFill>
                <a:srgbClr val="000000"/>
              </a:solidFill>
              <a:prstDash val="solid"/>
              <a:round/>
              <a:headEnd/>
              <a:tailEnd/>
            </a:ln>
          </p:spPr>
          <p:txBody>
            <a:bodyPr/>
            <a:lstStyle/>
            <a:p>
              <a:endParaRPr lang="en-US"/>
            </a:p>
          </p:txBody>
        </p:sp>
        <p:sp>
          <p:nvSpPr>
            <p:cNvPr id="106" name="Freeform 3928"/>
            <p:cNvSpPr>
              <a:spLocks/>
            </p:cNvSpPr>
            <p:nvPr/>
          </p:nvSpPr>
          <p:spPr bwMode="auto">
            <a:xfrm>
              <a:off x="3808" y="2607"/>
              <a:ext cx="2" cy="6"/>
            </a:xfrm>
            <a:custGeom>
              <a:avLst/>
              <a:gdLst>
                <a:gd name="T0" fmla="*/ 2 w 2"/>
                <a:gd name="T1" fmla="*/ 2 h 5"/>
                <a:gd name="T2" fmla="*/ 2 w 2"/>
                <a:gd name="T3" fmla="*/ 0 h 5"/>
                <a:gd name="T4" fmla="*/ 0 w 2"/>
                <a:gd name="T5" fmla="*/ 6 h 5"/>
                <a:gd name="T6" fmla="*/ 2 w 2"/>
                <a:gd name="T7" fmla="*/ 2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5">
                  <a:moveTo>
                    <a:pt x="2" y="2"/>
                  </a:moveTo>
                  <a:lnTo>
                    <a:pt x="2" y="0"/>
                  </a:lnTo>
                  <a:lnTo>
                    <a:pt x="0" y="5"/>
                  </a:lnTo>
                  <a:lnTo>
                    <a:pt x="2" y="2"/>
                  </a:lnTo>
                  <a:close/>
                </a:path>
              </a:pathLst>
            </a:custGeom>
            <a:solidFill>
              <a:srgbClr val="E1E1E1"/>
            </a:solidFill>
            <a:ln w="3175">
              <a:solidFill>
                <a:srgbClr val="000000"/>
              </a:solidFill>
              <a:prstDash val="solid"/>
              <a:round/>
              <a:headEnd/>
              <a:tailEnd/>
            </a:ln>
          </p:spPr>
          <p:txBody>
            <a:bodyPr/>
            <a:lstStyle/>
            <a:p>
              <a:endParaRPr lang="en-US"/>
            </a:p>
          </p:txBody>
        </p:sp>
        <p:sp>
          <p:nvSpPr>
            <p:cNvPr id="107" name="Freeform 3929"/>
            <p:cNvSpPr>
              <a:spLocks/>
            </p:cNvSpPr>
            <p:nvPr/>
          </p:nvSpPr>
          <p:spPr bwMode="auto">
            <a:xfrm>
              <a:off x="3813" y="2595"/>
              <a:ext cx="1" cy="3"/>
            </a:xfrm>
            <a:custGeom>
              <a:avLst/>
              <a:gdLst>
                <a:gd name="T0" fmla="*/ 0 w 1"/>
                <a:gd name="T1" fmla="*/ 3 h 2"/>
                <a:gd name="T2" fmla="*/ 0 w 1"/>
                <a:gd name="T3" fmla="*/ 0 h 2"/>
                <a:gd name="T4" fmla="*/ 0 w 1"/>
                <a:gd name="T5" fmla="*/ 3 h 2"/>
                <a:gd name="T6" fmla="*/ 0 60000 65536"/>
                <a:gd name="T7" fmla="*/ 0 60000 65536"/>
                <a:gd name="T8" fmla="*/ 0 60000 65536"/>
              </a:gdLst>
              <a:ahLst/>
              <a:cxnLst>
                <a:cxn ang="T6">
                  <a:pos x="T0" y="T1"/>
                </a:cxn>
                <a:cxn ang="T7">
                  <a:pos x="T2" y="T3"/>
                </a:cxn>
                <a:cxn ang="T8">
                  <a:pos x="T4" y="T5"/>
                </a:cxn>
              </a:cxnLst>
              <a:rect l="0" t="0" r="r" b="b"/>
              <a:pathLst>
                <a:path w="1" h="2">
                  <a:moveTo>
                    <a:pt x="0" y="2"/>
                  </a:moveTo>
                  <a:lnTo>
                    <a:pt x="0" y="0"/>
                  </a:lnTo>
                  <a:lnTo>
                    <a:pt x="0" y="2"/>
                  </a:lnTo>
                  <a:close/>
                </a:path>
              </a:pathLst>
            </a:custGeom>
            <a:solidFill>
              <a:srgbClr val="E1E1E1"/>
            </a:solidFill>
            <a:ln w="3175">
              <a:solidFill>
                <a:srgbClr val="000000"/>
              </a:solidFill>
              <a:prstDash val="solid"/>
              <a:round/>
              <a:headEnd/>
              <a:tailEnd/>
            </a:ln>
          </p:spPr>
          <p:txBody>
            <a:bodyPr/>
            <a:lstStyle/>
            <a:p>
              <a:endParaRPr lang="en-US"/>
            </a:p>
          </p:txBody>
        </p:sp>
        <p:sp>
          <p:nvSpPr>
            <p:cNvPr id="108" name="Freeform 3930"/>
            <p:cNvSpPr>
              <a:spLocks/>
            </p:cNvSpPr>
            <p:nvPr/>
          </p:nvSpPr>
          <p:spPr bwMode="auto">
            <a:xfrm>
              <a:off x="3810" y="2522"/>
              <a:ext cx="3" cy="3"/>
            </a:xfrm>
            <a:custGeom>
              <a:avLst/>
              <a:gdLst>
                <a:gd name="T0" fmla="*/ 0 w 3"/>
                <a:gd name="T1" fmla="*/ 0 h 3"/>
                <a:gd name="T2" fmla="*/ 3 w 3"/>
                <a:gd name="T3" fmla="*/ 3 h 3"/>
                <a:gd name="T4" fmla="*/ 0 w 3"/>
                <a:gd name="T5" fmla="*/ 3 h 3"/>
                <a:gd name="T6" fmla="*/ 0 w 3"/>
                <a:gd name="T7" fmla="*/ 0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3">
                  <a:moveTo>
                    <a:pt x="0" y="0"/>
                  </a:moveTo>
                  <a:lnTo>
                    <a:pt x="3" y="3"/>
                  </a:lnTo>
                  <a:lnTo>
                    <a:pt x="0" y="3"/>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109" name="Freeform 3931"/>
            <p:cNvSpPr>
              <a:spLocks/>
            </p:cNvSpPr>
            <p:nvPr/>
          </p:nvSpPr>
          <p:spPr bwMode="auto">
            <a:xfrm>
              <a:off x="3803" y="2499"/>
              <a:ext cx="2" cy="2"/>
            </a:xfrm>
            <a:custGeom>
              <a:avLst/>
              <a:gdLst>
                <a:gd name="T0" fmla="*/ 2 w 2"/>
                <a:gd name="T1" fmla="*/ 2 h 2"/>
                <a:gd name="T2" fmla="*/ 2 w 2"/>
                <a:gd name="T3" fmla="*/ 0 h 2"/>
                <a:gd name="T4" fmla="*/ 0 w 2"/>
                <a:gd name="T5" fmla="*/ 0 h 2"/>
                <a:gd name="T6" fmla="*/ 2 w 2"/>
                <a:gd name="T7" fmla="*/ 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2">
                  <a:moveTo>
                    <a:pt x="2" y="2"/>
                  </a:moveTo>
                  <a:lnTo>
                    <a:pt x="2" y="0"/>
                  </a:lnTo>
                  <a:lnTo>
                    <a:pt x="0" y="0"/>
                  </a:lnTo>
                  <a:lnTo>
                    <a:pt x="2" y="2"/>
                  </a:lnTo>
                  <a:close/>
                </a:path>
              </a:pathLst>
            </a:custGeom>
            <a:solidFill>
              <a:srgbClr val="E1E1E1"/>
            </a:solidFill>
            <a:ln w="3175">
              <a:solidFill>
                <a:srgbClr val="000000"/>
              </a:solidFill>
              <a:prstDash val="solid"/>
              <a:round/>
              <a:headEnd/>
              <a:tailEnd/>
            </a:ln>
          </p:spPr>
          <p:txBody>
            <a:bodyPr/>
            <a:lstStyle/>
            <a:p>
              <a:endParaRPr lang="en-US"/>
            </a:p>
          </p:txBody>
        </p:sp>
        <p:sp>
          <p:nvSpPr>
            <p:cNvPr id="110" name="Freeform 3932"/>
            <p:cNvSpPr>
              <a:spLocks/>
            </p:cNvSpPr>
            <p:nvPr/>
          </p:nvSpPr>
          <p:spPr bwMode="auto">
            <a:xfrm>
              <a:off x="3796" y="2585"/>
              <a:ext cx="4" cy="2"/>
            </a:xfrm>
            <a:custGeom>
              <a:avLst/>
              <a:gdLst>
                <a:gd name="T0" fmla="*/ 4 w 3"/>
                <a:gd name="T1" fmla="*/ 0 h 2"/>
                <a:gd name="T2" fmla="*/ 0 w 3"/>
                <a:gd name="T3" fmla="*/ 0 h 2"/>
                <a:gd name="T4" fmla="*/ 4 w 3"/>
                <a:gd name="T5" fmla="*/ 0 h 2"/>
                <a:gd name="T6" fmla="*/ 0 60000 65536"/>
                <a:gd name="T7" fmla="*/ 0 60000 65536"/>
                <a:gd name="T8" fmla="*/ 0 60000 65536"/>
              </a:gdLst>
              <a:ahLst/>
              <a:cxnLst>
                <a:cxn ang="T6">
                  <a:pos x="T0" y="T1"/>
                </a:cxn>
                <a:cxn ang="T7">
                  <a:pos x="T2" y="T3"/>
                </a:cxn>
                <a:cxn ang="T8">
                  <a:pos x="T4" y="T5"/>
                </a:cxn>
              </a:cxnLst>
              <a:rect l="0" t="0" r="r" b="b"/>
              <a:pathLst>
                <a:path w="3" h="2">
                  <a:moveTo>
                    <a:pt x="3" y="0"/>
                  </a:moveTo>
                  <a:lnTo>
                    <a:pt x="0" y="0"/>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111" name="Freeform 3933"/>
            <p:cNvSpPr>
              <a:spLocks/>
            </p:cNvSpPr>
            <p:nvPr/>
          </p:nvSpPr>
          <p:spPr bwMode="auto">
            <a:xfrm>
              <a:off x="3800" y="2489"/>
              <a:ext cx="3" cy="4"/>
            </a:xfrm>
            <a:custGeom>
              <a:avLst/>
              <a:gdLst>
                <a:gd name="T0" fmla="*/ 3 w 2"/>
                <a:gd name="T1" fmla="*/ 4 h 3"/>
                <a:gd name="T2" fmla="*/ 3 w 2"/>
                <a:gd name="T3" fmla="*/ 0 h 3"/>
                <a:gd name="T4" fmla="*/ 0 w 2"/>
                <a:gd name="T5" fmla="*/ 4 h 3"/>
                <a:gd name="T6" fmla="*/ 3 w 2"/>
                <a:gd name="T7" fmla="*/ 4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3">
                  <a:moveTo>
                    <a:pt x="2" y="3"/>
                  </a:moveTo>
                  <a:lnTo>
                    <a:pt x="2" y="0"/>
                  </a:lnTo>
                  <a:lnTo>
                    <a:pt x="0" y="3"/>
                  </a:lnTo>
                  <a:lnTo>
                    <a:pt x="2" y="3"/>
                  </a:lnTo>
                  <a:close/>
                </a:path>
              </a:pathLst>
            </a:custGeom>
            <a:solidFill>
              <a:srgbClr val="E1E1E1"/>
            </a:solidFill>
            <a:ln w="3175">
              <a:solidFill>
                <a:srgbClr val="000000"/>
              </a:solidFill>
              <a:prstDash val="solid"/>
              <a:round/>
              <a:headEnd/>
              <a:tailEnd/>
            </a:ln>
          </p:spPr>
          <p:txBody>
            <a:bodyPr/>
            <a:lstStyle/>
            <a:p>
              <a:endParaRPr lang="en-US"/>
            </a:p>
          </p:txBody>
        </p:sp>
        <p:sp>
          <p:nvSpPr>
            <p:cNvPr id="112" name="Freeform 3934"/>
            <p:cNvSpPr>
              <a:spLocks/>
            </p:cNvSpPr>
            <p:nvPr/>
          </p:nvSpPr>
          <p:spPr bwMode="auto">
            <a:xfrm>
              <a:off x="3810" y="2583"/>
              <a:ext cx="1" cy="1"/>
            </a:xfrm>
            <a:custGeom>
              <a:avLst/>
              <a:gdLst>
                <a:gd name="T0" fmla="*/ 0 w 1"/>
                <a:gd name="T1" fmla="*/ 0 h 1"/>
                <a:gd name="T2" fmla="*/ 0 w 1"/>
                <a:gd name="T3" fmla="*/ 0 h 1"/>
                <a:gd name="T4" fmla="*/ 0 w 1"/>
                <a:gd name="T5" fmla="*/ 0 h 1"/>
                <a:gd name="T6" fmla="*/ 0 60000 65536"/>
                <a:gd name="T7" fmla="*/ 0 60000 65536"/>
                <a:gd name="T8" fmla="*/ 0 60000 65536"/>
              </a:gdLst>
              <a:ahLst/>
              <a:cxnLst>
                <a:cxn ang="T6">
                  <a:pos x="T0" y="T1"/>
                </a:cxn>
                <a:cxn ang="T7">
                  <a:pos x="T2" y="T3"/>
                </a:cxn>
                <a:cxn ang="T8">
                  <a:pos x="T4" y="T5"/>
                </a:cxn>
              </a:cxnLst>
              <a:rect l="0" t="0" r="r" b="b"/>
              <a:pathLst>
                <a:path w="1" h="1">
                  <a:moveTo>
                    <a:pt x="0" y="0"/>
                  </a:move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113" name="Rectangle 3935"/>
            <p:cNvSpPr>
              <a:spLocks noChangeArrowheads="1"/>
            </p:cNvSpPr>
            <p:nvPr/>
          </p:nvSpPr>
          <p:spPr bwMode="auto">
            <a:xfrm>
              <a:off x="3813" y="2636"/>
              <a:ext cx="0" cy="0"/>
            </a:xfrm>
            <a:prstGeom prst="rect">
              <a:avLst/>
            </a:prstGeom>
            <a:solidFill>
              <a:srgbClr val="E1E1E1"/>
            </a:solidFill>
            <a:ln w="3175">
              <a:solidFill>
                <a:srgbClr val="000000"/>
              </a:solidFill>
              <a:miter lim="800000"/>
              <a:headEnd/>
              <a:tailEnd/>
            </a:ln>
          </p:spPr>
          <p:txBody>
            <a:bodyPr/>
            <a:lstStyle/>
            <a:p>
              <a:endParaRPr lang="en-US"/>
            </a:p>
          </p:txBody>
        </p:sp>
        <p:sp>
          <p:nvSpPr>
            <p:cNvPr id="114" name="Freeform 3936"/>
            <p:cNvSpPr>
              <a:spLocks/>
            </p:cNvSpPr>
            <p:nvPr/>
          </p:nvSpPr>
          <p:spPr bwMode="auto">
            <a:xfrm>
              <a:off x="3800" y="2495"/>
              <a:ext cx="3" cy="1"/>
            </a:xfrm>
            <a:custGeom>
              <a:avLst/>
              <a:gdLst>
                <a:gd name="T0" fmla="*/ 0 w 2"/>
                <a:gd name="T1" fmla="*/ 0 h 1"/>
                <a:gd name="T2" fmla="*/ 3 w 2"/>
                <a:gd name="T3" fmla="*/ 0 h 1"/>
                <a:gd name="T4" fmla="*/ 0 w 2"/>
                <a:gd name="T5" fmla="*/ 0 h 1"/>
                <a:gd name="T6" fmla="*/ 0 w 2"/>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1">
                  <a:moveTo>
                    <a:pt x="0" y="0"/>
                  </a:moveTo>
                  <a:lnTo>
                    <a:pt x="2" y="0"/>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115" name="Freeform 3937"/>
            <p:cNvSpPr>
              <a:spLocks/>
            </p:cNvSpPr>
            <p:nvPr/>
          </p:nvSpPr>
          <p:spPr bwMode="auto">
            <a:xfrm>
              <a:off x="3813" y="2592"/>
              <a:ext cx="1" cy="1"/>
            </a:xfrm>
            <a:custGeom>
              <a:avLst/>
              <a:gdLst>
                <a:gd name="T0" fmla="*/ 0 w 1"/>
                <a:gd name="T1" fmla="*/ 0 h 1"/>
                <a:gd name="T2" fmla="*/ 0 w 1"/>
                <a:gd name="T3" fmla="*/ 0 h 1"/>
                <a:gd name="T4" fmla="*/ 0 w 1"/>
                <a:gd name="T5" fmla="*/ 0 h 1"/>
                <a:gd name="T6" fmla="*/ 0 60000 65536"/>
                <a:gd name="T7" fmla="*/ 0 60000 65536"/>
                <a:gd name="T8" fmla="*/ 0 60000 65536"/>
              </a:gdLst>
              <a:ahLst/>
              <a:cxnLst>
                <a:cxn ang="T6">
                  <a:pos x="T0" y="T1"/>
                </a:cxn>
                <a:cxn ang="T7">
                  <a:pos x="T2" y="T3"/>
                </a:cxn>
                <a:cxn ang="T8">
                  <a:pos x="T4" y="T5"/>
                </a:cxn>
              </a:cxnLst>
              <a:rect l="0" t="0" r="r" b="b"/>
              <a:pathLst>
                <a:path w="1" h="1">
                  <a:moveTo>
                    <a:pt x="0" y="0"/>
                  </a:move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116" name="Freeform 3938"/>
            <p:cNvSpPr>
              <a:spLocks/>
            </p:cNvSpPr>
            <p:nvPr/>
          </p:nvSpPr>
          <p:spPr bwMode="auto">
            <a:xfrm>
              <a:off x="3810" y="2545"/>
              <a:ext cx="3" cy="3"/>
            </a:xfrm>
            <a:custGeom>
              <a:avLst/>
              <a:gdLst>
                <a:gd name="T0" fmla="*/ 0 w 3"/>
                <a:gd name="T1" fmla="*/ 0 h 3"/>
                <a:gd name="T2" fmla="*/ 3 w 3"/>
                <a:gd name="T3" fmla="*/ 3 h 3"/>
                <a:gd name="T4" fmla="*/ 0 w 3"/>
                <a:gd name="T5" fmla="*/ 3 h 3"/>
                <a:gd name="T6" fmla="*/ 0 w 3"/>
                <a:gd name="T7" fmla="*/ 0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3">
                  <a:moveTo>
                    <a:pt x="0" y="0"/>
                  </a:moveTo>
                  <a:lnTo>
                    <a:pt x="3" y="3"/>
                  </a:lnTo>
                  <a:lnTo>
                    <a:pt x="0" y="3"/>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117" name="Freeform 3939"/>
            <p:cNvSpPr>
              <a:spLocks/>
            </p:cNvSpPr>
            <p:nvPr/>
          </p:nvSpPr>
          <p:spPr bwMode="auto">
            <a:xfrm>
              <a:off x="3491" y="2746"/>
              <a:ext cx="3" cy="6"/>
            </a:xfrm>
            <a:custGeom>
              <a:avLst/>
              <a:gdLst>
                <a:gd name="T0" fmla="*/ 3 w 2"/>
                <a:gd name="T1" fmla="*/ 6 h 5"/>
                <a:gd name="T2" fmla="*/ 0 w 2"/>
                <a:gd name="T3" fmla="*/ 0 h 5"/>
                <a:gd name="T4" fmla="*/ 0 w 2"/>
                <a:gd name="T5" fmla="*/ 4 h 5"/>
                <a:gd name="T6" fmla="*/ 3 w 2"/>
                <a:gd name="T7" fmla="*/ 6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5">
                  <a:moveTo>
                    <a:pt x="2" y="5"/>
                  </a:moveTo>
                  <a:lnTo>
                    <a:pt x="0" y="0"/>
                  </a:lnTo>
                  <a:lnTo>
                    <a:pt x="0" y="3"/>
                  </a:lnTo>
                  <a:lnTo>
                    <a:pt x="2" y="5"/>
                  </a:lnTo>
                  <a:close/>
                </a:path>
              </a:pathLst>
            </a:custGeom>
            <a:solidFill>
              <a:srgbClr val="E1E1E1"/>
            </a:solidFill>
            <a:ln w="3175">
              <a:solidFill>
                <a:srgbClr val="000000"/>
              </a:solidFill>
              <a:prstDash val="solid"/>
              <a:round/>
              <a:headEnd/>
              <a:tailEnd/>
            </a:ln>
          </p:spPr>
          <p:txBody>
            <a:bodyPr/>
            <a:lstStyle/>
            <a:p>
              <a:endParaRPr lang="en-US"/>
            </a:p>
          </p:txBody>
        </p:sp>
        <p:sp>
          <p:nvSpPr>
            <p:cNvPr id="118" name="Freeform 3940"/>
            <p:cNvSpPr>
              <a:spLocks/>
            </p:cNvSpPr>
            <p:nvPr/>
          </p:nvSpPr>
          <p:spPr bwMode="auto">
            <a:xfrm>
              <a:off x="3326" y="2855"/>
              <a:ext cx="6" cy="1"/>
            </a:xfrm>
            <a:custGeom>
              <a:avLst/>
              <a:gdLst>
                <a:gd name="T0" fmla="*/ 6 w 5"/>
                <a:gd name="T1" fmla="*/ 0 h 1"/>
                <a:gd name="T2" fmla="*/ 0 w 5"/>
                <a:gd name="T3" fmla="*/ 0 h 1"/>
                <a:gd name="T4" fmla="*/ 6 w 5"/>
                <a:gd name="T5" fmla="*/ 0 h 1"/>
                <a:gd name="T6" fmla="*/ 0 60000 65536"/>
                <a:gd name="T7" fmla="*/ 0 60000 65536"/>
                <a:gd name="T8" fmla="*/ 0 60000 65536"/>
              </a:gdLst>
              <a:ahLst/>
              <a:cxnLst>
                <a:cxn ang="T6">
                  <a:pos x="T0" y="T1"/>
                </a:cxn>
                <a:cxn ang="T7">
                  <a:pos x="T2" y="T3"/>
                </a:cxn>
                <a:cxn ang="T8">
                  <a:pos x="T4" y="T5"/>
                </a:cxn>
              </a:cxnLst>
              <a:rect l="0" t="0" r="r" b="b"/>
              <a:pathLst>
                <a:path w="5" h="1">
                  <a:moveTo>
                    <a:pt x="5" y="0"/>
                  </a:moveTo>
                  <a:lnTo>
                    <a:pt x="0" y="0"/>
                  </a:lnTo>
                  <a:lnTo>
                    <a:pt x="5" y="0"/>
                  </a:lnTo>
                  <a:close/>
                </a:path>
              </a:pathLst>
            </a:custGeom>
            <a:solidFill>
              <a:srgbClr val="E1E1E1"/>
            </a:solidFill>
            <a:ln w="3175">
              <a:solidFill>
                <a:srgbClr val="000000"/>
              </a:solidFill>
              <a:prstDash val="solid"/>
              <a:round/>
              <a:headEnd/>
              <a:tailEnd/>
            </a:ln>
          </p:spPr>
          <p:txBody>
            <a:bodyPr/>
            <a:lstStyle/>
            <a:p>
              <a:endParaRPr lang="en-US"/>
            </a:p>
          </p:txBody>
        </p:sp>
        <p:sp>
          <p:nvSpPr>
            <p:cNvPr id="119" name="Freeform 3941"/>
            <p:cNvSpPr>
              <a:spLocks/>
            </p:cNvSpPr>
            <p:nvPr/>
          </p:nvSpPr>
          <p:spPr bwMode="auto">
            <a:xfrm>
              <a:off x="3380" y="2071"/>
              <a:ext cx="2" cy="3"/>
            </a:xfrm>
            <a:custGeom>
              <a:avLst/>
              <a:gdLst>
                <a:gd name="T0" fmla="*/ 2 w 2"/>
                <a:gd name="T1" fmla="*/ 0 h 3"/>
                <a:gd name="T2" fmla="*/ 0 w 2"/>
                <a:gd name="T3" fmla="*/ 3 h 3"/>
                <a:gd name="T4" fmla="*/ 2 w 2"/>
                <a:gd name="T5" fmla="*/ 3 h 3"/>
                <a:gd name="T6" fmla="*/ 2 w 2"/>
                <a:gd name="T7" fmla="*/ 0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3">
                  <a:moveTo>
                    <a:pt x="2" y="0"/>
                  </a:moveTo>
                  <a:lnTo>
                    <a:pt x="0" y="3"/>
                  </a:lnTo>
                  <a:lnTo>
                    <a:pt x="2" y="3"/>
                  </a:lnTo>
                  <a:lnTo>
                    <a:pt x="2" y="0"/>
                  </a:lnTo>
                  <a:close/>
                </a:path>
              </a:pathLst>
            </a:custGeom>
            <a:solidFill>
              <a:srgbClr val="E1E1E1"/>
            </a:solidFill>
            <a:ln w="3175">
              <a:solidFill>
                <a:srgbClr val="000000"/>
              </a:solidFill>
              <a:prstDash val="solid"/>
              <a:round/>
              <a:headEnd/>
              <a:tailEnd/>
            </a:ln>
          </p:spPr>
          <p:txBody>
            <a:bodyPr/>
            <a:lstStyle/>
            <a:p>
              <a:endParaRPr lang="en-US"/>
            </a:p>
          </p:txBody>
        </p:sp>
        <p:sp>
          <p:nvSpPr>
            <p:cNvPr id="120" name="Freeform 3942"/>
            <p:cNvSpPr>
              <a:spLocks/>
            </p:cNvSpPr>
            <p:nvPr/>
          </p:nvSpPr>
          <p:spPr bwMode="auto">
            <a:xfrm>
              <a:off x="2753" y="2130"/>
              <a:ext cx="180" cy="350"/>
            </a:xfrm>
            <a:custGeom>
              <a:avLst/>
              <a:gdLst>
                <a:gd name="T0" fmla="*/ 180 w 161"/>
                <a:gd name="T1" fmla="*/ 88 h 283"/>
                <a:gd name="T2" fmla="*/ 161 w 161"/>
                <a:gd name="T3" fmla="*/ 75 h 283"/>
                <a:gd name="T4" fmla="*/ 143 w 161"/>
                <a:gd name="T5" fmla="*/ 64 h 283"/>
                <a:gd name="T6" fmla="*/ 127 w 161"/>
                <a:gd name="T7" fmla="*/ 52 h 283"/>
                <a:gd name="T8" fmla="*/ 108 w 161"/>
                <a:gd name="T9" fmla="*/ 43 h 283"/>
                <a:gd name="T10" fmla="*/ 89 w 161"/>
                <a:gd name="T11" fmla="*/ 32 h 283"/>
                <a:gd name="T12" fmla="*/ 74 w 161"/>
                <a:gd name="T13" fmla="*/ 20 h 283"/>
                <a:gd name="T14" fmla="*/ 56 w 161"/>
                <a:gd name="T15" fmla="*/ 9 h 283"/>
                <a:gd name="T16" fmla="*/ 37 w 161"/>
                <a:gd name="T17" fmla="*/ 0 h 283"/>
                <a:gd name="T18" fmla="*/ 21 w 161"/>
                <a:gd name="T19" fmla="*/ 9 h 283"/>
                <a:gd name="T20" fmla="*/ 23 w 161"/>
                <a:gd name="T21" fmla="*/ 26 h 283"/>
                <a:gd name="T22" fmla="*/ 23 w 161"/>
                <a:gd name="T23" fmla="*/ 43 h 283"/>
                <a:gd name="T24" fmla="*/ 39 w 161"/>
                <a:gd name="T25" fmla="*/ 67 h 283"/>
                <a:gd name="T26" fmla="*/ 35 w 161"/>
                <a:gd name="T27" fmla="*/ 75 h 283"/>
                <a:gd name="T28" fmla="*/ 35 w 161"/>
                <a:gd name="T29" fmla="*/ 93 h 283"/>
                <a:gd name="T30" fmla="*/ 35 w 161"/>
                <a:gd name="T31" fmla="*/ 110 h 283"/>
                <a:gd name="T32" fmla="*/ 35 w 161"/>
                <a:gd name="T33" fmla="*/ 129 h 283"/>
                <a:gd name="T34" fmla="*/ 31 w 161"/>
                <a:gd name="T35" fmla="*/ 146 h 283"/>
                <a:gd name="T36" fmla="*/ 23 w 161"/>
                <a:gd name="T37" fmla="*/ 157 h 283"/>
                <a:gd name="T38" fmla="*/ 16 w 161"/>
                <a:gd name="T39" fmla="*/ 169 h 283"/>
                <a:gd name="T40" fmla="*/ 8 w 161"/>
                <a:gd name="T41" fmla="*/ 184 h 283"/>
                <a:gd name="T42" fmla="*/ 0 w 161"/>
                <a:gd name="T43" fmla="*/ 198 h 283"/>
                <a:gd name="T44" fmla="*/ 0 w 161"/>
                <a:gd name="T45" fmla="*/ 213 h 283"/>
                <a:gd name="T46" fmla="*/ 8 w 161"/>
                <a:gd name="T47" fmla="*/ 228 h 283"/>
                <a:gd name="T48" fmla="*/ 16 w 161"/>
                <a:gd name="T49" fmla="*/ 228 h 283"/>
                <a:gd name="T50" fmla="*/ 23 w 161"/>
                <a:gd name="T51" fmla="*/ 251 h 283"/>
                <a:gd name="T52" fmla="*/ 27 w 161"/>
                <a:gd name="T53" fmla="*/ 275 h 283"/>
                <a:gd name="T54" fmla="*/ 37 w 161"/>
                <a:gd name="T55" fmla="*/ 294 h 283"/>
                <a:gd name="T56" fmla="*/ 16 w 161"/>
                <a:gd name="T57" fmla="*/ 294 h 283"/>
                <a:gd name="T58" fmla="*/ 8 w 161"/>
                <a:gd name="T59" fmla="*/ 301 h 283"/>
                <a:gd name="T60" fmla="*/ 23 w 161"/>
                <a:gd name="T61" fmla="*/ 324 h 283"/>
                <a:gd name="T62" fmla="*/ 35 w 161"/>
                <a:gd name="T63" fmla="*/ 350 h 283"/>
                <a:gd name="T64" fmla="*/ 50 w 161"/>
                <a:gd name="T65" fmla="*/ 345 h 283"/>
                <a:gd name="T66" fmla="*/ 56 w 161"/>
                <a:gd name="T67" fmla="*/ 348 h 283"/>
                <a:gd name="T68" fmla="*/ 64 w 161"/>
                <a:gd name="T69" fmla="*/ 345 h 283"/>
                <a:gd name="T70" fmla="*/ 89 w 161"/>
                <a:gd name="T71" fmla="*/ 339 h 283"/>
                <a:gd name="T72" fmla="*/ 98 w 161"/>
                <a:gd name="T73" fmla="*/ 330 h 283"/>
                <a:gd name="T74" fmla="*/ 95 w 161"/>
                <a:gd name="T75" fmla="*/ 322 h 283"/>
                <a:gd name="T76" fmla="*/ 119 w 161"/>
                <a:gd name="T77" fmla="*/ 315 h 283"/>
                <a:gd name="T78" fmla="*/ 132 w 161"/>
                <a:gd name="T79" fmla="*/ 298 h 283"/>
                <a:gd name="T80" fmla="*/ 145 w 161"/>
                <a:gd name="T81" fmla="*/ 281 h 283"/>
                <a:gd name="T82" fmla="*/ 164 w 161"/>
                <a:gd name="T83" fmla="*/ 277 h 283"/>
                <a:gd name="T84" fmla="*/ 161 w 161"/>
                <a:gd name="T85" fmla="*/ 266 h 283"/>
                <a:gd name="T86" fmla="*/ 159 w 161"/>
                <a:gd name="T87" fmla="*/ 251 h 283"/>
                <a:gd name="T88" fmla="*/ 151 w 161"/>
                <a:gd name="T89" fmla="*/ 236 h 283"/>
                <a:gd name="T90" fmla="*/ 143 w 161"/>
                <a:gd name="T91" fmla="*/ 234 h 283"/>
                <a:gd name="T92" fmla="*/ 151 w 161"/>
                <a:gd name="T93" fmla="*/ 219 h 283"/>
                <a:gd name="T94" fmla="*/ 153 w 161"/>
                <a:gd name="T95" fmla="*/ 208 h 283"/>
                <a:gd name="T96" fmla="*/ 153 w 161"/>
                <a:gd name="T97" fmla="*/ 202 h 283"/>
                <a:gd name="T98" fmla="*/ 153 w 161"/>
                <a:gd name="T99" fmla="*/ 193 h 283"/>
                <a:gd name="T100" fmla="*/ 164 w 161"/>
                <a:gd name="T101" fmla="*/ 178 h 283"/>
                <a:gd name="T102" fmla="*/ 169 w 161"/>
                <a:gd name="T103" fmla="*/ 172 h 283"/>
                <a:gd name="T104" fmla="*/ 180 w 161"/>
                <a:gd name="T105" fmla="*/ 169 h 283"/>
                <a:gd name="T106" fmla="*/ 180 w 161"/>
                <a:gd name="T107" fmla="*/ 148 h 283"/>
                <a:gd name="T108" fmla="*/ 180 w 161"/>
                <a:gd name="T109" fmla="*/ 129 h 283"/>
                <a:gd name="T110" fmla="*/ 180 w 161"/>
                <a:gd name="T111" fmla="*/ 108 h 283"/>
                <a:gd name="T112" fmla="*/ 180 w 161"/>
                <a:gd name="T113" fmla="*/ 88 h 28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61" h="283">
                  <a:moveTo>
                    <a:pt x="161" y="71"/>
                  </a:moveTo>
                  <a:lnTo>
                    <a:pt x="144" y="61"/>
                  </a:lnTo>
                  <a:lnTo>
                    <a:pt x="128" y="52"/>
                  </a:lnTo>
                  <a:lnTo>
                    <a:pt x="114" y="42"/>
                  </a:lnTo>
                  <a:lnTo>
                    <a:pt x="97" y="35"/>
                  </a:lnTo>
                  <a:lnTo>
                    <a:pt x="80" y="26"/>
                  </a:lnTo>
                  <a:lnTo>
                    <a:pt x="66" y="16"/>
                  </a:lnTo>
                  <a:lnTo>
                    <a:pt x="50" y="7"/>
                  </a:lnTo>
                  <a:lnTo>
                    <a:pt x="33" y="0"/>
                  </a:lnTo>
                  <a:lnTo>
                    <a:pt x="19" y="7"/>
                  </a:lnTo>
                  <a:lnTo>
                    <a:pt x="21" y="21"/>
                  </a:lnTo>
                  <a:lnTo>
                    <a:pt x="21" y="35"/>
                  </a:lnTo>
                  <a:lnTo>
                    <a:pt x="35" y="54"/>
                  </a:lnTo>
                  <a:lnTo>
                    <a:pt x="31" y="61"/>
                  </a:lnTo>
                  <a:lnTo>
                    <a:pt x="31" y="75"/>
                  </a:lnTo>
                  <a:lnTo>
                    <a:pt x="31" y="89"/>
                  </a:lnTo>
                  <a:lnTo>
                    <a:pt x="31" y="104"/>
                  </a:lnTo>
                  <a:lnTo>
                    <a:pt x="28" y="118"/>
                  </a:lnTo>
                  <a:lnTo>
                    <a:pt x="21" y="127"/>
                  </a:lnTo>
                  <a:lnTo>
                    <a:pt x="14" y="137"/>
                  </a:lnTo>
                  <a:lnTo>
                    <a:pt x="7" y="149"/>
                  </a:lnTo>
                  <a:lnTo>
                    <a:pt x="0" y="160"/>
                  </a:lnTo>
                  <a:lnTo>
                    <a:pt x="0" y="172"/>
                  </a:lnTo>
                  <a:lnTo>
                    <a:pt x="7" y="184"/>
                  </a:lnTo>
                  <a:lnTo>
                    <a:pt x="14" y="184"/>
                  </a:lnTo>
                  <a:lnTo>
                    <a:pt x="21" y="203"/>
                  </a:lnTo>
                  <a:lnTo>
                    <a:pt x="24" y="222"/>
                  </a:lnTo>
                  <a:lnTo>
                    <a:pt x="33" y="238"/>
                  </a:lnTo>
                  <a:lnTo>
                    <a:pt x="14" y="238"/>
                  </a:lnTo>
                  <a:lnTo>
                    <a:pt x="7" y="243"/>
                  </a:lnTo>
                  <a:lnTo>
                    <a:pt x="21" y="262"/>
                  </a:lnTo>
                  <a:lnTo>
                    <a:pt x="31" y="283"/>
                  </a:lnTo>
                  <a:lnTo>
                    <a:pt x="45" y="279"/>
                  </a:lnTo>
                  <a:lnTo>
                    <a:pt x="50" y="281"/>
                  </a:lnTo>
                  <a:lnTo>
                    <a:pt x="57" y="279"/>
                  </a:lnTo>
                  <a:lnTo>
                    <a:pt x="80" y="274"/>
                  </a:lnTo>
                  <a:lnTo>
                    <a:pt x="88" y="267"/>
                  </a:lnTo>
                  <a:lnTo>
                    <a:pt x="85" y="260"/>
                  </a:lnTo>
                  <a:lnTo>
                    <a:pt x="106" y="255"/>
                  </a:lnTo>
                  <a:lnTo>
                    <a:pt x="118" y="241"/>
                  </a:lnTo>
                  <a:lnTo>
                    <a:pt x="130" y="227"/>
                  </a:lnTo>
                  <a:lnTo>
                    <a:pt x="147" y="224"/>
                  </a:lnTo>
                  <a:lnTo>
                    <a:pt x="144" y="215"/>
                  </a:lnTo>
                  <a:lnTo>
                    <a:pt x="142" y="203"/>
                  </a:lnTo>
                  <a:lnTo>
                    <a:pt x="135" y="191"/>
                  </a:lnTo>
                  <a:lnTo>
                    <a:pt x="128" y="189"/>
                  </a:lnTo>
                  <a:lnTo>
                    <a:pt x="135" y="177"/>
                  </a:lnTo>
                  <a:lnTo>
                    <a:pt x="137" y="168"/>
                  </a:lnTo>
                  <a:lnTo>
                    <a:pt x="137" y="163"/>
                  </a:lnTo>
                  <a:lnTo>
                    <a:pt x="137" y="156"/>
                  </a:lnTo>
                  <a:lnTo>
                    <a:pt x="147" y="144"/>
                  </a:lnTo>
                  <a:lnTo>
                    <a:pt x="151" y="139"/>
                  </a:lnTo>
                  <a:lnTo>
                    <a:pt x="161" y="137"/>
                  </a:lnTo>
                  <a:lnTo>
                    <a:pt x="161" y="120"/>
                  </a:lnTo>
                  <a:lnTo>
                    <a:pt x="161" y="104"/>
                  </a:lnTo>
                  <a:lnTo>
                    <a:pt x="161" y="87"/>
                  </a:lnTo>
                  <a:lnTo>
                    <a:pt x="161" y="71"/>
                  </a:lnTo>
                  <a:close/>
                </a:path>
              </a:pathLst>
            </a:custGeom>
            <a:solidFill>
              <a:srgbClr val="D9D9D6"/>
            </a:solidFill>
            <a:ln w="3175">
              <a:solidFill>
                <a:srgbClr val="000000"/>
              </a:solidFill>
              <a:prstDash val="solid"/>
              <a:round/>
              <a:headEnd/>
              <a:tailEnd/>
            </a:ln>
          </p:spPr>
          <p:txBody>
            <a:bodyPr/>
            <a:lstStyle/>
            <a:p>
              <a:endParaRPr lang="en-US"/>
            </a:p>
          </p:txBody>
        </p:sp>
        <p:sp>
          <p:nvSpPr>
            <p:cNvPr id="121" name="Freeform 3943"/>
            <p:cNvSpPr>
              <a:spLocks/>
            </p:cNvSpPr>
            <p:nvPr/>
          </p:nvSpPr>
          <p:spPr bwMode="auto">
            <a:xfrm>
              <a:off x="3247" y="2370"/>
              <a:ext cx="27" cy="35"/>
            </a:xfrm>
            <a:custGeom>
              <a:avLst/>
              <a:gdLst>
                <a:gd name="T0" fmla="*/ 0 w 24"/>
                <a:gd name="T1" fmla="*/ 35 h 28"/>
                <a:gd name="T2" fmla="*/ 21 w 24"/>
                <a:gd name="T3" fmla="*/ 35 h 28"/>
                <a:gd name="T4" fmla="*/ 27 w 24"/>
                <a:gd name="T5" fmla="*/ 23 h 28"/>
                <a:gd name="T6" fmla="*/ 19 w 24"/>
                <a:gd name="T7" fmla="*/ 0 h 28"/>
                <a:gd name="T8" fmla="*/ 14 w 24"/>
                <a:gd name="T9" fmla="*/ 3 h 28"/>
                <a:gd name="T10" fmla="*/ 0 w 24"/>
                <a:gd name="T11" fmla="*/ 35 h 2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 h="28">
                  <a:moveTo>
                    <a:pt x="0" y="28"/>
                  </a:moveTo>
                  <a:lnTo>
                    <a:pt x="19" y="28"/>
                  </a:lnTo>
                  <a:lnTo>
                    <a:pt x="24" y="18"/>
                  </a:lnTo>
                  <a:lnTo>
                    <a:pt x="17" y="0"/>
                  </a:lnTo>
                  <a:lnTo>
                    <a:pt x="12" y="2"/>
                  </a:lnTo>
                  <a:lnTo>
                    <a:pt x="0" y="28"/>
                  </a:lnTo>
                  <a:close/>
                </a:path>
              </a:pathLst>
            </a:custGeom>
            <a:solidFill>
              <a:srgbClr val="E1E1E1"/>
            </a:solidFill>
            <a:ln w="3175">
              <a:solidFill>
                <a:srgbClr val="000000"/>
              </a:solidFill>
              <a:prstDash val="solid"/>
              <a:round/>
              <a:headEnd/>
              <a:tailEnd/>
            </a:ln>
          </p:spPr>
          <p:txBody>
            <a:bodyPr/>
            <a:lstStyle/>
            <a:p>
              <a:endParaRPr lang="en-US"/>
            </a:p>
          </p:txBody>
        </p:sp>
        <p:sp>
          <p:nvSpPr>
            <p:cNvPr id="122" name="Freeform 3944"/>
            <p:cNvSpPr>
              <a:spLocks/>
            </p:cNvSpPr>
            <p:nvPr/>
          </p:nvSpPr>
          <p:spPr bwMode="auto">
            <a:xfrm>
              <a:off x="3150" y="2251"/>
              <a:ext cx="117" cy="128"/>
            </a:xfrm>
            <a:custGeom>
              <a:avLst/>
              <a:gdLst>
                <a:gd name="T0" fmla="*/ 0 w 104"/>
                <a:gd name="T1" fmla="*/ 98 h 104"/>
                <a:gd name="T2" fmla="*/ 2 w 104"/>
                <a:gd name="T3" fmla="*/ 78 h 104"/>
                <a:gd name="T4" fmla="*/ 6 w 104"/>
                <a:gd name="T5" fmla="*/ 49 h 104"/>
                <a:gd name="T6" fmla="*/ 10 w 104"/>
                <a:gd name="T7" fmla="*/ 20 h 104"/>
                <a:gd name="T8" fmla="*/ 24 w 104"/>
                <a:gd name="T9" fmla="*/ 11 h 104"/>
                <a:gd name="T10" fmla="*/ 35 w 104"/>
                <a:gd name="T11" fmla="*/ 2 h 104"/>
                <a:gd name="T12" fmla="*/ 37 w 104"/>
                <a:gd name="T13" fmla="*/ 0 h 104"/>
                <a:gd name="T14" fmla="*/ 43 w 104"/>
                <a:gd name="T15" fmla="*/ 14 h 104"/>
                <a:gd name="T16" fmla="*/ 47 w 104"/>
                <a:gd name="T17" fmla="*/ 32 h 104"/>
                <a:gd name="T18" fmla="*/ 53 w 104"/>
                <a:gd name="T19" fmla="*/ 49 h 104"/>
                <a:gd name="T20" fmla="*/ 59 w 104"/>
                <a:gd name="T21" fmla="*/ 64 h 104"/>
                <a:gd name="T22" fmla="*/ 61 w 104"/>
                <a:gd name="T23" fmla="*/ 58 h 104"/>
                <a:gd name="T24" fmla="*/ 64 w 104"/>
                <a:gd name="T25" fmla="*/ 60 h 104"/>
                <a:gd name="T26" fmla="*/ 77 w 104"/>
                <a:gd name="T27" fmla="*/ 73 h 104"/>
                <a:gd name="T28" fmla="*/ 98 w 104"/>
                <a:gd name="T29" fmla="*/ 92 h 104"/>
                <a:gd name="T30" fmla="*/ 117 w 104"/>
                <a:gd name="T31" fmla="*/ 113 h 104"/>
                <a:gd name="T32" fmla="*/ 117 w 104"/>
                <a:gd name="T33" fmla="*/ 116 h 104"/>
                <a:gd name="T34" fmla="*/ 117 w 104"/>
                <a:gd name="T35" fmla="*/ 119 h 104"/>
                <a:gd name="T36" fmla="*/ 111 w 104"/>
                <a:gd name="T37" fmla="*/ 122 h 104"/>
                <a:gd name="T38" fmla="*/ 101 w 104"/>
                <a:gd name="T39" fmla="*/ 128 h 104"/>
                <a:gd name="T40" fmla="*/ 101 w 104"/>
                <a:gd name="T41" fmla="*/ 122 h 104"/>
                <a:gd name="T42" fmla="*/ 86 w 104"/>
                <a:gd name="T43" fmla="*/ 116 h 104"/>
                <a:gd name="T44" fmla="*/ 74 w 104"/>
                <a:gd name="T45" fmla="*/ 101 h 104"/>
                <a:gd name="T46" fmla="*/ 69 w 104"/>
                <a:gd name="T47" fmla="*/ 92 h 104"/>
                <a:gd name="T48" fmla="*/ 59 w 104"/>
                <a:gd name="T49" fmla="*/ 87 h 104"/>
                <a:gd name="T50" fmla="*/ 47 w 104"/>
                <a:gd name="T51" fmla="*/ 87 h 104"/>
                <a:gd name="T52" fmla="*/ 37 w 104"/>
                <a:gd name="T53" fmla="*/ 87 h 104"/>
                <a:gd name="T54" fmla="*/ 29 w 104"/>
                <a:gd name="T55" fmla="*/ 78 h 104"/>
                <a:gd name="T56" fmla="*/ 24 w 104"/>
                <a:gd name="T57" fmla="*/ 96 h 104"/>
                <a:gd name="T58" fmla="*/ 16 w 104"/>
                <a:gd name="T59" fmla="*/ 87 h 104"/>
                <a:gd name="T60" fmla="*/ 10 w 104"/>
                <a:gd name="T61" fmla="*/ 98 h 104"/>
                <a:gd name="T62" fmla="*/ 0 w 104"/>
                <a:gd name="T63" fmla="*/ 98 h 10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04" h="104">
                  <a:moveTo>
                    <a:pt x="0" y="80"/>
                  </a:moveTo>
                  <a:lnTo>
                    <a:pt x="2" y="63"/>
                  </a:lnTo>
                  <a:lnTo>
                    <a:pt x="5" y="40"/>
                  </a:lnTo>
                  <a:lnTo>
                    <a:pt x="9" y="16"/>
                  </a:lnTo>
                  <a:lnTo>
                    <a:pt x="21" y="9"/>
                  </a:lnTo>
                  <a:lnTo>
                    <a:pt x="31" y="2"/>
                  </a:lnTo>
                  <a:lnTo>
                    <a:pt x="33" y="0"/>
                  </a:lnTo>
                  <a:lnTo>
                    <a:pt x="38" y="11"/>
                  </a:lnTo>
                  <a:lnTo>
                    <a:pt x="42" y="26"/>
                  </a:lnTo>
                  <a:lnTo>
                    <a:pt x="47" y="40"/>
                  </a:lnTo>
                  <a:lnTo>
                    <a:pt x="52" y="52"/>
                  </a:lnTo>
                  <a:lnTo>
                    <a:pt x="54" y="47"/>
                  </a:lnTo>
                  <a:lnTo>
                    <a:pt x="57" y="49"/>
                  </a:lnTo>
                  <a:lnTo>
                    <a:pt x="68" y="59"/>
                  </a:lnTo>
                  <a:lnTo>
                    <a:pt x="87" y="75"/>
                  </a:lnTo>
                  <a:lnTo>
                    <a:pt x="104" y="92"/>
                  </a:lnTo>
                  <a:lnTo>
                    <a:pt x="104" y="94"/>
                  </a:lnTo>
                  <a:lnTo>
                    <a:pt x="104" y="97"/>
                  </a:lnTo>
                  <a:lnTo>
                    <a:pt x="99" y="99"/>
                  </a:lnTo>
                  <a:lnTo>
                    <a:pt x="90" y="104"/>
                  </a:lnTo>
                  <a:lnTo>
                    <a:pt x="90" y="99"/>
                  </a:lnTo>
                  <a:lnTo>
                    <a:pt x="76" y="94"/>
                  </a:lnTo>
                  <a:lnTo>
                    <a:pt x="66" y="82"/>
                  </a:lnTo>
                  <a:lnTo>
                    <a:pt x="61" y="75"/>
                  </a:lnTo>
                  <a:lnTo>
                    <a:pt x="52" y="71"/>
                  </a:lnTo>
                  <a:lnTo>
                    <a:pt x="42" y="71"/>
                  </a:lnTo>
                  <a:lnTo>
                    <a:pt x="33" y="71"/>
                  </a:lnTo>
                  <a:lnTo>
                    <a:pt x="26" y="63"/>
                  </a:lnTo>
                  <a:lnTo>
                    <a:pt x="21" y="78"/>
                  </a:lnTo>
                  <a:lnTo>
                    <a:pt x="14" y="71"/>
                  </a:lnTo>
                  <a:lnTo>
                    <a:pt x="9" y="80"/>
                  </a:lnTo>
                  <a:lnTo>
                    <a:pt x="0" y="80"/>
                  </a:lnTo>
                  <a:close/>
                </a:path>
              </a:pathLst>
            </a:custGeom>
            <a:solidFill>
              <a:srgbClr val="E1E1E1"/>
            </a:solidFill>
            <a:ln w="3175">
              <a:solidFill>
                <a:srgbClr val="000000"/>
              </a:solidFill>
              <a:prstDash val="solid"/>
              <a:round/>
              <a:headEnd/>
              <a:tailEnd/>
            </a:ln>
          </p:spPr>
          <p:txBody>
            <a:bodyPr/>
            <a:lstStyle/>
            <a:p>
              <a:endParaRPr lang="en-US"/>
            </a:p>
          </p:txBody>
        </p:sp>
        <p:sp>
          <p:nvSpPr>
            <p:cNvPr id="123" name="Freeform 3945"/>
            <p:cNvSpPr>
              <a:spLocks/>
            </p:cNvSpPr>
            <p:nvPr/>
          </p:nvSpPr>
          <p:spPr bwMode="auto">
            <a:xfrm>
              <a:off x="3093" y="2328"/>
              <a:ext cx="266" cy="244"/>
            </a:xfrm>
            <a:custGeom>
              <a:avLst/>
              <a:gdLst>
                <a:gd name="T0" fmla="*/ 91 w 266"/>
                <a:gd name="T1" fmla="*/ 238 h 244"/>
                <a:gd name="T2" fmla="*/ 70 w 266"/>
                <a:gd name="T3" fmla="*/ 220 h 244"/>
                <a:gd name="T4" fmla="*/ 53 w 266"/>
                <a:gd name="T5" fmla="*/ 217 h 244"/>
                <a:gd name="T6" fmla="*/ 51 w 266"/>
                <a:gd name="T7" fmla="*/ 199 h 244"/>
                <a:gd name="T8" fmla="*/ 40 w 266"/>
                <a:gd name="T9" fmla="*/ 197 h 244"/>
                <a:gd name="T10" fmla="*/ 33 w 266"/>
                <a:gd name="T11" fmla="*/ 182 h 244"/>
                <a:gd name="T12" fmla="*/ 27 w 266"/>
                <a:gd name="T13" fmla="*/ 167 h 244"/>
                <a:gd name="T14" fmla="*/ 8 w 266"/>
                <a:gd name="T15" fmla="*/ 150 h 244"/>
                <a:gd name="T16" fmla="*/ 0 w 266"/>
                <a:gd name="T17" fmla="*/ 141 h 244"/>
                <a:gd name="T18" fmla="*/ 8 w 266"/>
                <a:gd name="T19" fmla="*/ 133 h 244"/>
                <a:gd name="T20" fmla="*/ 15 w 266"/>
                <a:gd name="T21" fmla="*/ 117 h 244"/>
                <a:gd name="T22" fmla="*/ 24 w 266"/>
                <a:gd name="T23" fmla="*/ 107 h 244"/>
                <a:gd name="T24" fmla="*/ 24 w 266"/>
                <a:gd name="T25" fmla="*/ 83 h 244"/>
                <a:gd name="T26" fmla="*/ 35 w 266"/>
                <a:gd name="T27" fmla="*/ 79 h 244"/>
                <a:gd name="T28" fmla="*/ 40 w 266"/>
                <a:gd name="T29" fmla="*/ 53 h 244"/>
                <a:gd name="T30" fmla="*/ 56 w 266"/>
                <a:gd name="T31" fmla="*/ 21 h 244"/>
                <a:gd name="T32" fmla="*/ 66 w 266"/>
                <a:gd name="T33" fmla="*/ 21 h 244"/>
                <a:gd name="T34" fmla="*/ 72 w 266"/>
                <a:gd name="T35" fmla="*/ 10 h 244"/>
                <a:gd name="T36" fmla="*/ 80 w 266"/>
                <a:gd name="T37" fmla="*/ 19 h 244"/>
                <a:gd name="T38" fmla="*/ 85 w 266"/>
                <a:gd name="T39" fmla="*/ 0 h 244"/>
                <a:gd name="T40" fmla="*/ 93 w 266"/>
                <a:gd name="T41" fmla="*/ 10 h 244"/>
                <a:gd name="T42" fmla="*/ 103 w 266"/>
                <a:gd name="T43" fmla="*/ 10 h 244"/>
                <a:gd name="T44" fmla="*/ 114 w 266"/>
                <a:gd name="T45" fmla="*/ 10 h 244"/>
                <a:gd name="T46" fmla="*/ 125 w 266"/>
                <a:gd name="T47" fmla="*/ 15 h 244"/>
                <a:gd name="T48" fmla="*/ 130 w 266"/>
                <a:gd name="T49" fmla="*/ 24 h 244"/>
                <a:gd name="T50" fmla="*/ 141 w 266"/>
                <a:gd name="T51" fmla="*/ 38 h 244"/>
                <a:gd name="T52" fmla="*/ 157 w 266"/>
                <a:gd name="T53" fmla="*/ 45 h 244"/>
                <a:gd name="T54" fmla="*/ 157 w 266"/>
                <a:gd name="T55" fmla="*/ 51 h 244"/>
                <a:gd name="T56" fmla="*/ 167 w 266"/>
                <a:gd name="T57" fmla="*/ 45 h 244"/>
                <a:gd name="T58" fmla="*/ 154 w 266"/>
                <a:gd name="T59" fmla="*/ 77 h 244"/>
                <a:gd name="T60" fmla="*/ 175 w 266"/>
                <a:gd name="T61" fmla="*/ 77 h 244"/>
                <a:gd name="T62" fmla="*/ 173 w 266"/>
                <a:gd name="T63" fmla="*/ 88 h 244"/>
                <a:gd name="T64" fmla="*/ 183 w 266"/>
                <a:gd name="T65" fmla="*/ 107 h 244"/>
                <a:gd name="T66" fmla="*/ 196 w 266"/>
                <a:gd name="T67" fmla="*/ 120 h 244"/>
                <a:gd name="T68" fmla="*/ 210 w 266"/>
                <a:gd name="T69" fmla="*/ 126 h 244"/>
                <a:gd name="T70" fmla="*/ 223 w 266"/>
                <a:gd name="T71" fmla="*/ 133 h 244"/>
                <a:gd name="T72" fmla="*/ 237 w 266"/>
                <a:gd name="T73" fmla="*/ 139 h 244"/>
                <a:gd name="T74" fmla="*/ 249 w 266"/>
                <a:gd name="T75" fmla="*/ 141 h 244"/>
                <a:gd name="T76" fmla="*/ 266 w 266"/>
                <a:gd name="T77" fmla="*/ 141 h 244"/>
                <a:gd name="T78" fmla="*/ 253 w 266"/>
                <a:gd name="T79" fmla="*/ 161 h 244"/>
                <a:gd name="T80" fmla="*/ 239 w 266"/>
                <a:gd name="T81" fmla="*/ 176 h 244"/>
                <a:gd name="T82" fmla="*/ 226 w 266"/>
                <a:gd name="T83" fmla="*/ 193 h 244"/>
                <a:gd name="T84" fmla="*/ 212 w 266"/>
                <a:gd name="T85" fmla="*/ 212 h 244"/>
                <a:gd name="T86" fmla="*/ 200 w 266"/>
                <a:gd name="T87" fmla="*/ 214 h 244"/>
                <a:gd name="T88" fmla="*/ 186 w 266"/>
                <a:gd name="T89" fmla="*/ 214 h 244"/>
                <a:gd name="T90" fmla="*/ 171 w 266"/>
                <a:gd name="T91" fmla="*/ 225 h 244"/>
                <a:gd name="T92" fmla="*/ 159 w 266"/>
                <a:gd name="T93" fmla="*/ 232 h 244"/>
                <a:gd name="T94" fmla="*/ 144 w 266"/>
                <a:gd name="T95" fmla="*/ 229 h 244"/>
                <a:gd name="T96" fmla="*/ 125 w 266"/>
                <a:gd name="T97" fmla="*/ 235 h 244"/>
                <a:gd name="T98" fmla="*/ 117 w 266"/>
                <a:gd name="T99" fmla="*/ 244 h 244"/>
                <a:gd name="T100" fmla="*/ 91 w 266"/>
                <a:gd name="T101" fmla="*/ 238 h 24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66" h="244">
                  <a:moveTo>
                    <a:pt x="91" y="238"/>
                  </a:moveTo>
                  <a:lnTo>
                    <a:pt x="70" y="220"/>
                  </a:lnTo>
                  <a:lnTo>
                    <a:pt x="53" y="217"/>
                  </a:lnTo>
                  <a:lnTo>
                    <a:pt x="51" y="199"/>
                  </a:lnTo>
                  <a:lnTo>
                    <a:pt x="40" y="197"/>
                  </a:lnTo>
                  <a:lnTo>
                    <a:pt x="33" y="182"/>
                  </a:lnTo>
                  <a:lnTo>
                    <a:pt x="27" y="167"/>
                  </a:lnTo>
                  <a:lnTo>
                    <a:pt x="8" y="150"/>
                  </a:lnTo>
                  <a:lnTo>
                    <a:pt x="0" y="141"/>
                  </a:lnTo>
                  <a:lnTo>
                    <a:pt x="8" y="133"/>
                  </a:lnTo>
                  <a:lnTo>
                    <a:pt x="15" y="117"/>
                  </a:lnTo>
                  <a:lnTo>
                    <a:pt x="24" y="107"/>
                  </a:lnTo>
                  <a:lnTo>
                    <a:pt x="24" y="83"/>
                  </a:lnTo>
                  <a:lnTo>
                    <a:pt x="35" y="79"/>
                  </a:lnTo>
                  <a:lnTo>
                    <a:pt x="40" y="53"/>
                  </a:lnTo>
                  <a:lnTo>
                    <a:pt x="56" y="21"/>
                  </a:lnTo>
                  <a:lnTo>
                    <a:pt x="66" y="21"/>
                  </a:lnTo>
                  <a:lnTo>
                    <a:pt x="72" y="10"/>
                  </a:lnTo>
                  <a:lnTo>
                    <a:pt x="80" y="19"/>
                  </a:lnTo>
                  <a:lnTo>
                    <a:pt x="85" y="0"/>
                  </a:lnTo>
                  <a:lnTo>
                    <a:pt x="93" y="10"/>
                  </a:lnTo>
                  <a:lnTo>
                    <a:pt x="103" y="10"/>
                  </a:lnTo>
                  <a:lnTo>
                    <a:pt x="114" y="10"/>
                  </a:lnTo>
                  <a:lnTo>
                    <a:pt x="125" y="15"/>
                  </a:lnTo>
                  <a:lnTo>
                    <a:pt x="130" y="24"/>
                  </a:lnTo>
                  <a:lnTo>
                    <a:pt x="141" y="38"/>
                  </a:lnTo>
                  <a:lnTo>
                    <a:pt x="157" y="45"/>
                  </a:lnTo>
                  <a:lnTo>
                    <a:pt x="157" y="51"/>
                  </a:lnTo>
                  <a:lnTo>
                    <a:pt x="167" y="45"/>
                  </a:lnTo>
                  <a:lnTo>
                    <a:pt x="154" y="77"/>
                  </a:lnTo>
                  <a:lnTo>
                    <a:pt x="175" y="77"/>
                  </a:lnTo>
                  <a:lnTo>
                    <a:pt x="173" y="88"/>
                  </a:lnTo>
                  <a:lnTo>
                    <a:pt x="183" y="107"/>
                  </a:lnTo>
                  <a:lnTo>
                    <a:pt x="196" y="120"/>
                  </a:lnTo>
                  <a:lnTo>
                    <a:pt x="210" y="126"/>
                  </a:lnTo>
                  <a:lnTo>
                    <a:pt x="223" y="133"/>
                  </a:lnTo>
                  <a:lnTo>
                    <a:pt x="237" y="139"/>
                  </a:lnTo>
                  <a:lnTo>
                    <a:pt x="249" y="141"/>
                  </a:lnTo>
                  <a:lnTo>
                    <a:pt x="266" y="141"/>
                  </a:lnTo>
                  <a:lnTo>
                    <a:pt x="253" y="161"/>
                  </a:lnTo>
                  <a:lnTo>
                    <a:pt x="239" y="176"/>
                  </a:lnTo>
                  <a:lnTo>
                    <a:pt x="226" y="193"/>
                  </a:lnTo>
                  <a:lnTo>
                    <a:pt x="212" y="212"/>
                  </a:lnTo>
                  <a:lnTo>
                    <a:pt x="200" y="214"/>
                  </a:lnTo>
                  <a:lnTo>
                    <a:pt x="186" y="214"/>
                  </a:lnTo>
                  <a:lnTo>
                    <a:pt x="171" y="225"/>
                  </a:lnTo>
                  <a:lnTo>
                    <a:pt x="159" y="232"/>
                  </a:lnTo>
                  <a:lnTo>
                    <a:pt x="144" y="229"/>
                  </a:lnTo>
                  <a:lnTo>
                    <a:pt x="125" y="235"/>
                  </a:lnTo>
                  <a:lnTo>
                    <a:pt x="117" y="244"/>
                  </a:lnTo>
                  <a:lnTo>
                    <a:pt x="91" y="238"/>
                  </a:lnTo>
                  <a:close/>
                </a:path>
              </a:pathLst>
            </a:custGeom>
            <a:solidFill>
              <a:srgbClr val="E1E1E1"/>
            </a:solidFill>
            <a:ln w="3175">
              <a:solidFill>
                <a:srgbClr val="000000"/>
              </a:solidFill>
              <a:prstDash val="solid"/>
              <a:round/>
              <a:headEnd/>
              <a:tailEnd/>
            </a:ln>
          </p:spPr>
          <p:txBody>
            <a:bodyPr/>
            <a:lstStyle/>
            <a:p>
              <a:endParaRPr lang="en-US"/>
            </a:p>
          </p:txBody>
        </p:sp>
        <p:sp>
          <p:nvSpPr>
            <p:cNvPr id="124" name="Freeform 3946"/>
            <p:cNvSpPr>
              <a:spLocks/>
            </p:cNvSpPr>
            <p:nvPr/>
          </p:nvSpPr>
          <p:spPr bwMode="auto">
            <a:xfrm>
              <a:off x="3237" y="2384"/>
              <a:ext cx="177" cy="302"/>
            </a:xfrm>
            <a:custGeom>
              <a:avLst/>
              <a:gdLst>
                <a:gd name="T0" fmla="*/ 173 w 158"/>
                <a:gd name="T1" fmla="*/ 41 h 244"/>
                <a:gd name="T2" fmla="*/ 167 w 158"/>
                <a:gd name="T3" fmla="*/ 68 h 244"/>
                <a:gd name="T4" fmla="*/ 153 w 158"/>
                <a:gd name="T5" fmla="*/ 92 h 244"/>
                <a:gd name="T6" fmla="*/ 143 w 158"/>
                <a:gd name="T7" fmla="*/ 118 h 244"/>
                <a:gd name="T8" fmla="*/ 132 w 158"/>
                <a:gd name="T9" fmla="*/ 144 h 244"/>
                <a:gd name="T10" fmla="*/ 119 w 158"/>
                <a:gd name="T11" fmla="*/ 170 h 244"/>
                <a:gd name="T12" fmla="*/ 109 w 158"/>
                <a:gd name="T13" fmla="*/ 184 h 244"/>
                <a:gd name="T14" fmla="*/ 97 w 158"/>
                <a:gd name="T15" fmla="*/ 197 h 244"/>
                <a:gd name="T16" fmla="*/ 87 w 158"/>
                <a:gd name="T17" fmla="*/ 208 h 244"/>
                <a:gd name="T18" fmla="*/ 76 w 158"/>
                <a:gd name="T19" fmla="*/ 220 h 244"/>
                <a:gd name="T20" fmla="*/ 64 w 158"/>
                <a:gd name="T21" fmla="*/ 231 h 244"/>
                <a:gd name="T22" fmla="*/ 53 w 158"/>
                <a:gd name="T23" fmla="*/ 246 h 244"/>
                <a:gd name="T24" fmla="*/ 39 w 158"/>
                <a:gd name="T25" fmla="*/ 261 h 244"/>
                <a:gd name="T26" fmla="*/ 27 w 158"/>
                <a:gd name="T27" fmla="*/ 272 h 244"/>
                <a:gd name="T28" fmla="*/ 18 w 158"/>
                <a:gd name="T29" fmla="*/ 287 h 244"/>
                <a:gd name="T30" fmla="*/ 10 w 158"/>
                <a:gd name="T31" fmla="*/ 302 h 244"/>
                <a:gd name="T32" fmla="*/ 0 w 158"/>
                <a:gd name="T33" fmla="*/ 281 h 244"/>
                <a:gd name="T34" fmla="*/ 0 w 158"/>
                <a:gd name="T35" fmla="*/ 261 h 244"/>
                <a:gd name="T36" fmla="*/ 0 w 158"/>
                <a:gd name="T37" fmla="*/ 244 h 244"/>
                <a:gd name="T38" fmla="*/ 0 w 158"/>
                <a:gd name="T39" fmla="*/ 223 h 244"/>
                <a:gd name="T40" fmla="*/ 0 w 158"/>
                <a:gd name="T41" fmla="*/ 202 h 244"/>
                <a:gd name="T42" fmla="*/ 8 w 158"/>
                <a:gd name="T43" fmla="*/ 188 h 244"/>
                <a:gd name="T44" fmla="*/ 16 w 158"/>
                <a:gd name="T45" fmla="*/ 176 h 244"/>
                <a:gd name="T46" fmla="*/ 27 w 158"/>
                <a:gd name="T47" fmla="*/ 170 h 244"/>
                <a:gd name="T48" fmla="*/ 43 w 158"/>
                <a:gd name="T49" fmla="*/ 158 h 244"/>
                <a:gd name="T50" fmla="*/ 56 w 158"/>
                <a:gd name="T51" fmla="*/ 158 h 244"/>
                <a:gd name="T52" fmla="*/ 68 w 158"/>
                <a:gd name="T53" fmla="*/ 156 h 244"/>
                <a:gd name="T54" fmla="*/ 82 w 158"/>
                <a:gd name="T55" fmla="*/ 137 h 244"/>
                <a:gd name="T56" fmla="*/ 95 w 158"/>
                <a:gd name="T57" fmla="*/ 120 h 244"/>
                <a:gd name="T58" fmla="*/ 109 w 158"/>
                <a:gd name="T59" fmla="*/ 105 h 244"/>
                <a:gd name="T60" fmla="*/ 122 w 158"/>
                <a:gd name="T61" fmla="*/ 85 h 244"/>
                <a:gd name="T62" fmla="*/ 105 w 158"/>
                <a:gd name="T63" fmla="*/ 85 h 244"/>
                <a:gd name="T64" fmla="*/ 93 w 158"/>
                <a:gd name="T65" fmla="*/ 83 h 244"/>
                <a:gd name="T66" fmla="*/ 80 w 158"/>
                <a:gd name="T67" fmla="*/ 77 h 244"/>
                <a:gd name="T68" fmla="*/ 66 w 158"/>
                <a:gd name="T69" fmla="*/ 71 h 244"/>
                <a:gd name="T70" fmla="*/ 53 w 158"/>
                <a:gd name="T71" fmla="*/ 64 h 244"/>
                <a:gd name="T72" fmla="*/ 39 w 158"/>
                <a:gd name="T73" fmla="*/ 51 h 244"/>
                <a:gd name="T74" fmla="*/ 29 w 158"/>
                <a:gd name="T75" fmla="*/ 32 h 244"/>
                <a:gd name="T76" fmla="*/ 31 w 158"/>
                <a:gd name="T77" fmla="*/ 21 h 244"/>
                <a:gd name="T78" fmla="*/ 37 w 158"/>
                <a:gd name="T79" fmla="*/ 9 h 244"/>
                <a:gd name="T80" fmla="*/ 47 w 158"/>
                <a:gd name="T81" fmla="*/ 24 h 244"/>
                <a:gd name="T82" fmla="*/ 58 w 158"/>
                <a:gd name="T83" fmla="*/ 32 h 244"/>
                <a:gd name="T84" fmla="*/ 80 w 158"/>
                <a:gd name="T85" fmla="*/ 24 h 244"/>
                <a:gd name="T86" fmla="*/ 95 w 158"/>
                <a:gd name="T87" fmla="*/ 27 h 244"/>
                <a:gd name="T88" fmla="*/ 114 w 158"/>
                <a:gd name="T89" fmla="*/ 19 h 244"/>
                <a:gd name="T90" fmla="*/ 138 w 158"/>
                <a:gd name="T91" fmla="*/ 12 h 244"/>
                <a:gd name="T92" fmla="*/ 161 w 158"/>
                <a:gd name="T93" fmla="*/ 6 h 244"/>
                <a:gd name="T94" fmla="*/ 173 w 158"/>
                <a:gd name="T95" fmla="*/ 0 h 244"/>
                <a:gd name="T96" fmla="*/ 175 w 158"/>
                <a:gd name="T97" fmla="*/ 6 h 244"/>
                <a:gd name="T98" fmla="*/ 175 w 158"/>
                <a:gd name="T99" fmla="*/ 32 h 244"/>
                <a:gd name="T100" fmla="*/ 177 w 158"/>
                <a:gd name="T101" fmla="*/ 32 h 244"/>
                <a:gd name="T102" fmla="*/ 173 w 158"/>
                <a:gd name="T103" fmla="*/ 41 h 24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158" h="244">
                  <a:moveTo>
                    <a:pt x="154" y="33"/>
                  </a:moveTo>
                  <a:lnTo>
                    <a:pt x="149" y="55"/>
                  </a:lnTo>
                  <a:lnTo>
                    <a:pt x="137" y="74"/>
                  </a:lnTo>
                  <a:lnTo>
                    <a:pt x="128" y="95"/>
                  </a:lnTo>
                  <a:lnTo>
                    <a:pt x="118" y="116"/>
                  </a:lnTo>
                  <a:lnTo>
                    <a:pt x="106" y="137"/>
                  </a:lnTo>
                  <a:lnTo>
                    <a:pt x="97" y="149"/>
                  </a:lnTo>
                  <a:lnTo>
                    <a:pt x="87" y="159"/>
                  </a:lnTo>
                  <a:lnTo>
                    <a:pt x="78" y="168"/>
                  </a:lnTo>
                  <a:lnTo>
                    <a:pt x="68" y="178"/>
                  </a:lnTo>
                  <a:lnTo>
                    <a:pt x="57" y="187"/>
                  </a:lnTo>
                  <a:lnTo>
                    <a:pt x="47" y="199"/>
                  </a:lnTo>
                  <a:lnTo>
                    <a:pt x="35" y="211"/>
                  </a:lnTo>
                  <a:lnTo>
                    <a:pt x="24" y="220"/>
                  </a:lnTo>
                  <a:lnTo>
                    <a:pt x="16" y="232"/>
                  </a:lnTo>
                  <a:lnTo>
                    <a:pt x="9" y="244"/>
                  </a:lnTo>
                  <a:lnTo>
                    <a:pt x="0" y="227"/>
                  </a:lnTo>
                  <a:lnTo>
                    <a:pt x="0" y="211"/>
                  </a:lnTo>
                  <a:lnTo>
                    <a:pt x="0" y="197"/>
                  </a:lnTo>
                  <a:lnTo>
                    <a:pt x="0" y="180"/>
                  </a:lnTo>
                  <a:lnTo>
                    <a:pt x="0" y="163"/>
                  </a:lnTo>
                  <a:lnTo>
                    <a:pt x="7" y="152"/>
                  </a:lnTo>
                  <a:lnTo>
                    <a:pt x="14" y="142"/>
                  </a:lnTo>
                  <a:lnTo>
                    <a:pt x="24" y="137"/>
                  </a:lnTo>
                  <a:lnTo>
                    <a:pt x="38" y="128"/>
                  </a:lnTo>
                  <a:lnTo>
                    <a:pt x="50" y="128"/>
                  </a:lnTo>
                  <a:lnTo>
                    <a:pt x="61" y="126"/>
                  </a:lnTo>
                  <a:lnTo>
                    <a:pt x="73" y="111"/>
                  </a:lnTo>
                  <a:lnTo>
                    <a:pt x="85" y="97"/>
                  </a:lnTo>
                  <a:lnTo>
                    <a:pt x="97" y="85"/>
                  </a:lnTo>
                  <a:lnTo>
                    <a:pt x="109" y="69"/>
                  </a:lnTo>
                  <a:lnTo>
                    <a:pt x="94" y="69"/>
                  </a:lnTo>
                  <a:lnTo>
                    <a:pt x="83" y="67"/>
                  </a:lnTo>
                  <a:lnTo>
                    <a:pt x="71" y="62"/>
                  </a:lnTo>
                  <a:lnTo>
                    <a:pt x="59" y="57"/>
                  </a:lnTo>
                  <a:lnTo>
                    <a:pt x="47" y="52"/>
                  </a:lnTo>
                  <a:lnTo>
                    <a:pt x="35" y="41"/>
                  </a:lnTo>
                  <a:lnTo>
                    <a:pt x="26" y="26"/>
                  </a:lnTo>
                  <a:lnTo>
                    <a:pt x="28" y="17"/>
                  </a:lnTo>
                  <a:lnTo>
                    <a:pt x="33" y="7"/>
                  </a:lnTo>
                  <a:lnTo>
                    <a:pt x="42" y="19"/>
                  </a:lnTo>
                  <a:lnTo>
                    <a:pt x="52" y="26"/>
                  </a:lnTo>
                  <a:lnTo>
                    <a:pt x="71" y="19"/>
                  </a:lnTo>
                  <a:lnTo>
                    <a:pt x="85" y="22"/>
                  </a:lnTo>
                  <a:lnTo>
                    <a:pt x="102" y="15"/>
                  </a:lnTo>
                  <a:lnTo>
                    <a:pt x="123" y="10"/>
                  </a:lnTo>
                  <a:lnTo>
                    <a:pt x="144" y="5"/>
                  </a:lnTo>
                  <a:lnTo>
                    <a:pt x="154" y="0"/>
                  </a:lnTo>
                  <a:lnTo>
                    <a:pt x="156" y="5"/>
                  </a:lnTo>
                  <a:lnTo>
                    <a:pt x="156" y="26"/>
                  </a:lnTo>
                  <a:lnTo>
                    <a:pt x="158" y="26"/>
                  </a:lnTo>
                  <a:lnTo>
                    <a:pt x="154" y="33"/>
                  </a:lnTo>
                  <a:close/>
                </a:path>
              </a:pathLst>
            </a:custGeom>
            <a:solidFill>
              <a:srgbClr val="E1E1E1"/>
            </a:solidFill>
            <a:ln w="3175">
              <a:solidFill>
                <a:srgbClr val="000000"/>
              </a:solidFill>
              <a:prstDash val="solid"/>
              <a:round/>
              <a:headEnd/>
              <a:tailEnd/>
            </a:ln>
          </p:spPr>
          <p:txBody>
            <a:bodyPr/>
            <a:lstStyle/>
            <a:p>
              <a:endParaRPr lang="en-US"/>
            </a:p>
          </p:txBody>
        </p:sp>
        <p:sp>
          <p:nvSpPr>
            <p:cNvPr id="125" name="Freeform 3947"/>
            <p:cNvSpPr>
              <a:spLocks/>
            </p:cNvSpPr>
            <p:nvPr/>
          </p:nvSpPr>
          <p:spPr bwMode="auto">
            <a:xfrm>
              <a:off x="3026" y="2701"/>
              <a:ext cx="33" cy="45"/>
            </a:xfrm>
            <a:custGeom>
              <a:avLst/>
              <a:gdLst>
                <a:gd name="T0" fmla="*/ 29 w 30"/>
                <a:gd name="T1" fmla="*/ 11 h 37"/>
                <a:gd name="T2" fmla="*/ 29 w 30"/>
                <a:gd name="T3" fmla="*/ 0 h 37"/>
                <a:gd name="T4" fmla="*/ 18 w 30"/>
                <a:gd name="T5" fmla="*/ 0 h 37"/>
                <a:gd name="T6" fmla="*/ 15 w 30"/>
                <a:gd name="T7" fmla="*/ 5 h 37"/>
                <a:gd name="T8" fmla="*/ 2 w 30"/>
                <a:gd name="T9" fmla="*/ 9 h 37"/>
                <a:gd name="T10" fmla="*/ 0 w 30"/>
                <a:gd name="T11" fmla="*/ 9 h 37"/>
                <a:gd name="T12" fmla="*/ 2 w 30"/>
                <a:gd name="T13" fmla="*/ 9 h 37"/>
                <a:gd name="T14" fmla="*/ 4 w 30"/>
                <a:gd name="T15" fmla="*/ 28 h 37"/>
                <a:gd name="T16" fmla="*/ 8 w 30"/>
                <a:gd name="T17" fmla="*/ 45 h 37"/>
                <a:gd name="T18" fmla="*/ 12 w 30"/>
                <a:gd name="T19" fmla="*/ 45 h 37"/>
                <a:gd name="T20" fmla="*/ 21 w 30"/>
                <a:gd name="T21" fmla="*/ 32 h 37"/>
                <a:gd name="T22" fmla="*/ 33 w 30"/>
                <a:gd name="T23" fmla="*/ 17 h 37"/>
                <a:gd name="T24" fmla="*/ 29 w 30"/>
                <a:gd name="T25" fmla="*/ 11 h 3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0" h="37">
                  <a:moveTo>
                    <a:pt x="26" y="9"/>
                  </a:moveTo>
                  <a:lnTo>
                    <a:pt x="26" y="0"/>
                  </a:lnTo>
                  <a:lnTo>
                    <a:pt x="16" y="0"/>
                  </a:lnTo>
                  <a:lnTo>
                    <a:pt x="14" y="4"/>
                  </a:lnTo>
                  <a:lnTo>
                    <a:pt x="2" y="7"/>
                  </a:lnTo>
                  <a:lnTo>
                    <a:pt x="0" y="7"/>
                  </a:lnTo>
                  <a:lnTo>
                    <a:pt x="2" y="7"/>
                  </a:lnTo>
                  <a:lnTo>
                    <a:pt x="4" y="23"/>
                  </a:lnTo>
                  <a:lnTo>
                    <a:pt x="7" y="37"/>
                  </a:lnTo>
                  <a:lnTo>
                    <a:pt x="11" y="37"/>
                  </a:lnTo>
                  <a:lnTo>
                    <a:pt x="19" y="26"/>
                  </a:lnTo>
                  <a:lnTo>
                    <a:pt x="30" y="14"/>
                  </a:lnTo>
                  <a:lnTo>
                    <a:pt x="26" y="9"/>
                  </a:lnTo>
                  <a:close/>
                </a:path>
              </a:pathLst>
            </a:custGeom>
            <a:solidFill>
              <a:srgbClr val="E1E1E1"/>
            </a:solidFill>
            <a:ln w="3175">
              <a:solidFill>
                <a:srgbClr val="000000"/>
              </a:solidFill>
              <a:prstDash val="solid"/>
              <a:round/>
              <a:headEnd/>
              <a:tailEnd/>
            </a:ln>
          </p:spPr>
          <p:txBody>
            <a:bodyPr/>
            <a:lstStyle/>
            <a:p>
              <a:endParaRPr lang="en-US"/>
            </a:p>
          </p:txBody>
        </p:sp>
        <p:sp>
          <p:nvSpPr>
            <p:cNvPr id="126" name="Freeform 3948"/>
            <p:cNvSpPr>
              <a:spLocks/>
            </p:cNvSpPr>
            <p:nvPr/>
          </p:nvSpPr>
          <p:spPr bwMode="auto">
            <a:xfrm>
              <a:off x="2711" y="2569"/>
              <a:ext cx="132" cy="190"/>
            </a:xfrm>
            <a:custGeom>
              <a:avLst/>
              <a:gdLst>
                <a:gd name="T0" fmla="*/ 23 w 118"/>
                <a:gd name="T1" fmla="*/ 132 h 154"/>
                <a:gd name="T2" fmla="*/ 11 w 118"/>
                <a:gd name="T3" fmla="*/ 134 h 154"/>
                <a:gd name="T4" fmla="*/ 11 w 118"/>
                <a:gd name="T5" fmla="*/ 141 h 154"/>
                <a:gd name="T6" fmla="*/ 11 w 118"/>
                <a:gd name="T7" fmla="*/ 146 h 154"/>
                <a:gd name="T8" fmla="*/ 13 w 118"/>
                <a:gd name="T9" fmla="*/ 155 h 154"/>
                <a:gd name="T10" fmla="*/ 11 w 118"/>
                <a:gd name="T11" fmla="*/ 160 h 154"/>
                <a:gd name="T12" fmla="*/ 6 w 118"/>
                <a:gd name="T13" fmla="*/ 155 h 154"/>
                <a:gd name="T14" fmla="*/ 0 w 118"/>
                <a:gd name="T15" fmla="*/ 167 h 154"/>
                <a:gd name="T16" fmla="*/ 16 w 118"/>
                <a:gd name="T17" fmla="*/ 190 h 154"/>
                <a:gd name="T18" fmla="*/ 27 w 118"/>
                <a:gd name="T19" fmla="*/ 178 h 154"/>
                <a:gd name="T20" fmla="*/ 35 w 118"/>
                <a:gd name="T21" fmla="*/ 181 h 154"/>
                <a:gd name="T22" fmla="*/ 45 w 118"/>
                <a:gd name="T23" fmla="*/ 184 h 154"/>
                <a:gd name="T24" fmla="*/ 50 w 118"/>
                <a:gd name="T25" fmla="*/ 178 h 154"/>
                <a:gd name="T26" fmla="*/ 58 w 118"/>
                <a:gd name="T27" fmla="*/ 178 h 154"/>
                <a:gd name="T28" fmla="*/ 62 w 118"/>
                <a:gd name="T29" fmla="*/ 188 h 154"/>
                <a:gd name="T30" fmla="*/ 77 w 118"/>
                <a:gd name="T31" fmla="*/ 173 h 154"/>
                <a:gd name="T32" fmla="*/ 91 w 118"/>
                <a:gd name="T33" fmla="*/ 158 h 154"/>
                <a:gd name="T34" fmla="*/ 91 w 118"/>
                <a:gd name="T35" fmla="*/ 141 h 154"/>
                <a:gd name="T36" fmla="*/ 93 w 118"/>
                <a:gd name="T37" fmla="*/ 123 h 154"/>
                <a:gd name="T38" fmla="*/ 106 w 118"/>
                <a:gd name="T39" fmla="*/ 105 h 154"/>
                <a:gd name="T40" fmla="*/ 116 w 118"/>
                <a:gd name="T41" fmla="*/ 88 h 154"/>
                <a:gd name="T42" fmla="*/ 120 w 118"/>
                <a:gd name="T43" fmla="*/ 73 h 154"/>
                <a:gd name="T44" fmla="*/ 124 w 118"/>
                <a:gd name="T45" fmla="*/ 56 h 154"/>
                <a:gd name="T46" fmla="*/ 124 w 118"/>
                <a:gd name="T47" fmla="*/ 38 h 154"/>
                <a:gd name="T48" fmla="*/ 130 w 118"/>
                <a:gd name="T49" fmla="*/ 21 h 154"/>
                <a:gd name="T50" fmla="*/ 132 w 118"/>
                <a:gd name="T51" fmla="*/ 4 h 154"/>
                <a:gd name="T52" fmla="*/ 120 w 118"/>
                <a:gd name="T53" fmla="*/ 0 h 154"/>
                <a:gd name="T54" fmla="*/ 106 w 118"/>
                <a:gd name="T55" fmla="*/ 0 h 154"/>
                <a:gd name="T56" fmla="*/ 95 w 118"/>
                <a:gd name="T57" fmla="*/ 6 h 154"/>
                <a:gd name="T58" fmla="*/ 91 w 118"/>
                <a:gd name="T59" fmla="*/ 30 h 154"/>
                <a:gd name="T60" fmla="*/ 87 w 118"/>
                <a:gd name="T61" fmla="*/ 41 h 154"/>
                <a:gd name="T62" fmla="*/ 72 w 118"/>
                <a:gd name="T63" fmla="*/ 36 h 154"/>
                <a:gd name="T64" fmla="*/ 56 w 118"/>
                <a:gd name="T65" fmla="*/ 32 h 154"/>
                <a:gd name="T66" fmla="*/ 40 w 118"/>
                <a:gd name="T67" fmla="*/ 32 h 154"/>
                <a:gd name="T68" fmla="*/ 37 w 118"/>
                <a:gd name="T69" fmla="*/ 53 h 154"/>
                <a:gd name="T70" fmla="*/ 58 w 118"/>
                <a:gd name="T71" fmla="*/ 49 h 154"/>
                <a:gd name="T72" fmla="*/ 58 w 118"/>
                <a:gd name="T73" fmla="*/ 64 h 154"/>
                <a:gd name="T74" fmla="*/ 50 w 118"/>
                <a:gd name="T75" fmla="*/ 76 h 154"/>
                <a:gd name="T76" fmla="*/ 62 w 118"/>
                <a:gd name="T77" fmla="*/ 96 h 154"/>
                <a:gd name="T78" fmla="*/ 56 w 118"/>
                <a:gd name="T79" fmla="*/ 128 h 154"/>
                <a:gd name="T80" fmla="*/ 50 w 118"/>
                <a:gd name="T81" fmla="*/ 134 h 154"/>
                <a:gd name="T82" fmla="*/ 45 w 118"/>
                <a:gd name="T83" fmla="*/ 126 h 154"/>
                <a:gd name="T84" fmla="*/ 37 w 118"/>
                <a:gd name="T85" fmla="*/ 132 h 154"/>
                <a:gd name="T86" fmla="*/ 27 w 118"/>
                <a:gd name="T87" fmla="*/ 120 h 154"/>
                <a:gd name="T88" fmla="*/ 23 w 118"/>
                <a:gd name="T89" fmla="*/ 132 h 15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18" h="154">
                  <a:moveTo>
                    <a:pt x="21" y="107"/>
                  </a:moveTo>
                  <a:lnTo>
                    <a:pt x="10" y="109"/>
                  </a:lnTo>
                  <a:lnTo>
                    <a:pt x="10" y="114"/>
                  </a:lnTo>
                  <a:lnTo>
                    <a:pt x="10" y="118"/>
                  </a:lnTo>
                  <a:lnTo>
                    <a:pt x="12" y="126"/>
                  </a:lnTo>
                  <a:lnTo>
                    <a:pt x="10" y="130"/>
                  </a:lnTo>
                  <a:lnTo>
                    <a:pt x="5" y="126"/>
                  </a:lnTo>
                  <a:lnTo>
                    <a:pt x="0" y="135"/>
                  </a:lnTo>
                  <a:lnTo>
                    <a:pt x="14" y="154"/>
                  </a:lnTo>
                  <a:lnTo>
                    <a:pt x="24" y="144"/>
                  </a:lnTo>
                  <a:lnTo>
                    <a:pt x="31" y="147"/>
                  </a:lnTo>
                  <a:lnTo>
                    <a:pt x="40" y="149"/>
                  </a:lnTo>
                  <a:lnTo>
                    <a:pt x="45" y="144"/>
                  </a:lnTo>
                  <a:lnTo>
                    <a:pt x="52" y="144"/>
                  </a:lnTo>
                  <a:lnTo>
                    <a:pt x="55" y="152"/>
                  </a:lnTo>
                  <a:lnTo>
                    <a:pt x="69" y="140"/>
                  </a:lnTo>
                  <a:lnTo>
                    <a:pt x="81" y="128"/>
                  </a:lnTo>
                  <a:lnTo>
                    <a:pt x="81" y="114"/>
                  </a:lnTo>
                  <a:lnTo>
                    <a:pt x="83" y="100"/>
                  </a:lnTo>
                  <a:lnTo>
                    <a:pt x="95" y="85"/>
                  </a:lnTo>
                  <a:lnTo>
                    <a:pt x="104" y="71"/>
                  </a:lnTo>
                  <a:lnTo>
                    <a:pt x="107" y="59"/>
                  </a:lnTo>
                  <a:lnTo>
                    <a:pt x="111" y="45"/>
                  </a:lnTo>
                  <a:lnTo>
                    <a:pt x="111" y="31"/>
                  </a:lnTo>
                  <a:lnTo>
                    <a:pt x="116" y="17"/>
                  </a:lnTo>
                  <a:lnTo>
                    <a:pt x="118" y="3"/>
                  </a:lnTo>
                  <a:lnTo>
                    <a:pt x="107" y="0"/>
                  </a:lnTo>
                  <a:lnTo>
                    <a:pt x="95" y="0"/>
                  </a:lnTo>
                  <a:lnTo>
                    <a:pt x="85" y="5"/>
                  </a:lnTo>
                  <a:lnTo>
                    <a:pt x="81" y="24"/>
                  </a:lnTo>
                  <a:lnTo>
                    <a:pt x="78" y="33"/>
                  </a:lnTo>
                  <a:lnTo>
                    <a:pt x="64" y="29"/>
                  </a:lnTo>
                  <a:lnTo>
                    <a:pt x="50" y="26"/>
                  </a:lnTo>
                  <a:lnTo>
                    <a:pt x="36" y="26"/>
                  </a:lnTo>
                  <a:lnTo>
                    <a:pt x="33" y="43"/>
                  </a:lnTo>
                  <a:lnTo>
                    <a:pt x="52" y="40"/>
                  </a:lnTo>
                  <a:lnTo>
                    <a:pt x="52" y="52"/>
                  </a:lnTo>
                  <a:lnTo>
                    <a:pt x="45" y="62"/>
                  </a:lnTo>
                  <a:lnTo>
                    <a:pt x="55" y="78"/>
                  </a:lnTo>
                  <a:lnTo>
                    <a:pt x="50" y="104"/>
                  </a:lnTo>
                  <a:lnTo>
                    <a:pt x="45" y="109"/>
                  </a:lnTo>
                  <a:lnTo>
                    <a:pt x="40" y="102"/>
                  </a:lnTo>
                  <a:lnTo>
                    <a:pt x="33" y="107"/>
                  </a:lnTo>
                  <a:lnTo>
                    <a:pt x="24" y="97"/>
                  </a:lnTo>
                  <a:lnTo>
                    <a:pt x="21" y="107"/>
                  </a:lnTo>
                  <a:close/>
                </a:path>
              </a:pathLst>
            </a:custGeom>
            <a:solidFill>
              <a:srgbClr val="D9D9D6"/>
            </a:solidFill>
            <a:ln w="3175">
              <a:solidFill>
                <a:srgbClr val="000000"/>
              </a:solidFill>
              <a:prstDash val="solid"/>
              <a:round/>
              <a:headEnd/>
              <a:tailEnd/>
            </a:ln>
          </p:spPr>
          <p:txBody>
            <a:bodyPr/>
            <a:lstStyle/>
            <a:p>
              <a:endParaRPr lang="en-US"/>
            </a:p>
          </p:txBody>
        </p:sp>
        <p:sp>
          <p:nvSpPr>
            <p:cNvPr id="127" name="Freeform 3949"/>
            <p:cNvSpPr>
              <a:spLocks/>
            </p:cNvSpPr>
            <p:nvPr/>
          </p:nvSpPr>
          <p:spPr bwMode="auto">
            <a:xfrm>
              <a:off x="3113" y="2545"/>
              <a:ext cx="140" cy="205"/>
            </a:xfrm>
            <a:custGeom>
              <a:avLst/>
              <a:gdLst>
                <a:gd name="T0" fmla="*/ 66 w 125"/>
                <a:gd name="T1" fmla="*/ 169 h 166"/>
                <a:gd name="T2" fmla="*/ 47 w 125"/>
                <a:gd name="T3" fmla="*/ 158 h 166"/>
                <a:gd name="T4" fmla="*/ 31 w 125"/>
                <a:gd name="T5" fmla="*/ 147 h 166"/>
                <a:gd name="T6" fmla="*/ 18 w 125"/>
                <a:gd name="T7" fmla="*/ 135 h 166"/>
                <a:gd name="T8" fmla="*/ 0 w 125"/>
                <a:gd name="T9" fmla="*/ 126 h 166"/>
                <a:gd name="T10" fmla="*/ 0 w 125"/>
                <a:gd name="T11" fmla="*/ 100 h 166"/>
                <a:gd name="T12" fmla="*/ 13 w 125"/>
                <a:gd name="T13" fmla="*/ 79 h 166"/>
                <a:gd name="T14" fmla="*/ 18 w 125"/>
                <a:gd name="T15" fmla="*/ 62 h 166"/>
                <a:gd name="T16" fmla="*/ 13 w 125"/>
                <a:gd name="T17" fmla="*/ 44 h 166"/>
                <a:gd name="T18" fmla="*/ 8 w 125"/>
                <a:gd name="T19" fmla="*/ 27 h 166"/>
                <a:gd name="T20" fmla="*/ 0 w 125"/>
                <a:gd name="T21" fmla="*/ 9 h 166"/>
                <a:gd name="T22" fmla="*/ 8 w 125"/>
                <a:gd name="T23" fmla="*/ 0 h 166"/>
                <a:gd name="T24" fmla="*/ 21 w 125"/>
                <a:gd name="T25" fmla="*/ 0 h 166"/>
                <a:gd name="T26" fmla="*/ 34 w 125"/>
                <a:gd name="T27" fmla="*/ 0 h 166"/>
                <a:gd name="T28" fmla="*/ 50 w 125"/>
                <a:gd name="T29" fmla="*/ 4 h 166"/>
                <a:gd name="T30" fmla="*/ 72 w 125"/>
                <a:gd name="T31" fmla="*/ 21 h 166"/>
                <a:gd name="T32" fmla="*/ 97 w 125"/>
                <a:gd name="T33" fmla="*/ 27 h 166"/>
                <a:gd name="T34" fmla="*/ 105 w 125"/>
                <a:gd name="T35" fmla="*/ 19 h 166"/>
                <a:gd name="T36" fmla="*/ 124 w 125"/>
                <a:gd name="T37" fmla="*/ 12 h 166"/>
                <a:gd name="T38" fmla="*/ 140 w 125"/>
                <a:gd name="T39" fmla="*/ 15 h 166"/>
                <a:gd name="T40" fmla="*/ 132 w 125"/>
                <a:gd name="T41" fmla="*/ 27 h 166"/>
                <a:gd name="T42" fmla="*/ 124 w 125"/>
                <a:gd name="T43" fmla="*/ 41 h 166"/>
                <a:gd name="T44" fmla="*/ 124 w 125"/>
                <a:gd name="T45" fmla="*/ 62 h 166"/>
                <a:gd name="T46" fmla="*/ 124 w 125"/>
                <a:gd name="T47" fmla="*/ 83 h 166"/>
                <a:gd name="T48" fmla="*/ 124 w 125"/>
                <a:gd name="T49" fmla="*/ 100 h 166"/>
                <a:gd name="T50" fmla="*/ 124 w 125"/>
                <a:gd name="T51" fmla="*/ 120 h 166"/>
                <a:gd name="T52" fmla="*/ 134 w 125"/>
                <a:gd name="T53" fmla="*/ 141 h 166"/>
                <a:gd name="T54" fmla="*/ 124 w 125"/>
                <a:gd name="T55" fmla="*/ 143 h 166"/>
                <a:gd name="T56" fmla="*/ 119 w 125"/>
                <a:gd name="T57" fmla="*/ 158 h 166"/>
                <a:gd name="T58" fmla="*/ 111 w 125"/>
                <a:gd name="T59" fmla="*/ 167 h 166"/>
                <a:gd name="T60" fmla="*/ 101 w 125"/>
                <a:gd name="T61" fmla="*/ 184 h 166"/>
                <a:gd name="T62" fmla="*/ 95 w 125"/>
                <a:gd name="T63" fmla="*/ 205 h 166"/>
                <a:gd name="T64" fmla="*/ 92 w 125"/>
                <a:gd name="T65" fmla="*/ 205 h 166"/>
                <a:gd name="T66" fmla="*/ 80 w 125"/>
                <a:gd name="T67" fmla="*/ 190 h 166"/>
                <a:gd name="T68" fmla="*/ 66 w 125"/>
                <a:gd name="T69" fmla="*/ 175 h 166"/>
                <a:gd name="T70" fmla="*/ 66 w 125"/>
                <a:gd name="T71" fmla="*/ 169 h 16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5" h="166">
                  <a:moveTo>
                    <a:pt x="59" y="137"/>
                  </a:moveTo>
                  <a:lnTo>
                    <a:pt x="42" y="128"/>
                  </a:lnTo>
                  <a:lnTo>
                    <a:pt x="28" y="119"/>
                  </a:lnTo>
                  <a:lnTo>
                    <a:pt x="16" y="109"/>
                  </a:lnTo>
                  <a:lnTo>
                    <a:pt x="0" y="102"/>
                  </a:lnTo>
                  <a:lnTo>
                    <a:pt x="0" y="81"/>
                  </a:lnTo>
                  <a:lnTo>
                    <a:pt x="12" y="64"/>
                  </a:lnTo>
                  <a:lnTo>
                    <a:pt x="16" y="50"/>
                  </a:lnTo>
                  <a:lnTo>
                    <a:pt x="12" y="36"/>
                  </a:lnTo>
                  <a:lnTo>
                    <a:pt x="7" y="22"/>
                  </a:lnTo>
                  <a:lnTo>
                    <a:pt x="0" y="7"/>
                  </a:lnTo>
                  <a:lnTo>
                    <a:pt x="7" y="0"/>
                  </a:lnTo>
                  <a:lnTo>
                    <a:pt x="19" y="0"/>
                  </a:lnTo>
                  <a:lnTo>
                    <a:pt x="30" y="0"/>
                  </a:lnTo>
                  <a:lnTo>
                    <a:pt x="45" y="3"/>
                  </a:lnTo>
                  <a:lnTo>
                    <a:pt x="64" y="17"/>
                  </a:lnTo>
                  <a:lnTo>
                    <a:pt x="87" y="22"/>
                  </a:lnTo>
                  <a:lnTo>
                    <a:pt x="94" y="15"/>
                  </a:lnTo>
                  <a:lnTo>
                    <a:pt x="111" y="10"/>
                  </a:lnTo>
                  <a:lnTo>
                    <a:pt x="125" y="12"/>
                  </a:lnTo>
                  <a:lnTo>
                    <a:pt x="118" y="22"/>
                  </a:lnTo>
                  <a:lnTo>
                    <a:pt x="111" y="33"/>
                  </a:lnTo>
                  <a:lnTo>
                    <a:pt x="111" y="50"/>
                  </a:lnTo>
                  <a:lnTo>
                    <a:pt x="111" y="67"/>
                  </a:lnTo>
                  <a:lnTo>
                    <a:pt x="111" y="81"/>
                  </a:lnTo>
                  <a:lnTo>
                    <a:pt x="111" y="97"/>
                  </a:lnTo>
                  <a:lnTo>
                    <a:pt x="120" y="114"/>
                  </a:lnTo>
                  <a:lnTo>
                    <a:pt x="111" y="116"/>
                  </a:lnTo>
                  <a:lnTo>
                    <a:pt x="106" y="128"/>
                  </a:lnTo>
                  <a:lnTo>
                    <a:pt x="99" y="135"/>
                  </a:lnTo>
                  <a:lnTo>
                    <a:pt x="90" y="149"/>
                  </a:lnTo>
                  <a:lnTo>
                    <a:pt x="85" y="166"/>
                  </a:lnTo>
                  <a:lnTo>
                    <a:pt x="82" y="166"/>
                  </a:lnTo>
                  <a:lnTo>
                    <a:pt x="71" y="154"/>
                  </a:lnTo>
                  <a:lnTo>
                    <a:pt x="59" y="142"/>
                  </a:lnTo>
                  <a:lnTo>
                    <a:pt x="59" y="137"/>
                  </a:lnTo>
                  <a:close/>
                </a:path>
              </a:pathLst>
            </a:custGeom>
            <a:solidFill>
              <a:srgbClr val="E1E1E1"/>
            </a:solidFill>
            <a:ln w="3175">
              <a:solidFill>
                <a:srgbClr val="000000"/>
              </a:solidFill>
              <a:prstDash val="solid"/>
              <a:round/>
              <a:headEnd/>
              <a:tailEnd/>
            </a:ln>
          </p:spPr>
          <p:txBody>
            <a:bodyPr/>
            <a:lstStyle/>
            <a:p>
              <a:endParaRPr lang="en-US"/>
            </a:p>
          </p:txBody>
        </p:sp>
        <p:sp>
          <p:nvSpPr>
            <p:cNvPr id="128" name="Freeform 3950"/>
            <p:cNvSpPr>
              <a:spLocks/>
            </p:cNvSpPr>
            <p:nvPr/>
          </p:nvSpPr>
          <p:spPr bwMode="auto">
            <a:xfrm>
              <a:off x="5557" y="2580"/>
              <a:ext cx="3" cy="3"/>
            </a:xfrm>
            <a:custGeom>
              <a:avLst/>
              <a:gdLst>
                <a:gd name="T0" fmla="*/ 3 w 2"/>
                <a:gd name="T1" fmla="*/ 0 h 2"/>
                <a:gd name="T2" fmla="*/ 0 w 2"/>
                <a:gd name="T3" fmla="*/ 3 h 2"/>
                <a:gd name="T4" fmla="*/ 0 w 2"/>
                <a:gd name="T5" fmla="*/ 0 h 2"/>
                <a:gd name="T6" fmla="*/ 3 w 2"/>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2">
                  <a:moveTo>
                    <a:pt x="2" y="0"/>
                  </a:moveTo>
                  <a:lnTo>
                    <a:pt x="0" y="2"/>
                  </a:lnTo>
                  <a:lnTo>
                    <a:pt x="0" y="0"/>
                  </a:lnTo>
                  <a:lnTo>
                    <a:pt x="2" y="0"/>
                  </a:lnTo>
                  <a:close/>
                </a:path>
              </a:pathLst>
            </a:custGeom>
            <a:solidFill>
              <a:srgbClr val="E1E1E1"/>
            </a:solidFill>
            <a:ln w="3175">
              <a:solidFill>
                <a:srgbClr val="000000"/>
              </a:solidFill>
              <a:prstDash val="solid"/>
              <a:round/>
              <a:headEnd/>
              <a:tailEnd/>
            </a:ln>
          </p:spPr>
          <p:txBody>
            <a:bodyPr/>
            <a:lstStyle/>
            <a:p>
              <a:endParaRPr lang="en-US"/>
            </a:p>
          </p:txBody>
        </p:sp>
        <p:sp>
          <p:nvSpPr>
            <p:cNvPr id="129" name="Freeform 3951"/>
            <p:cNvSpPr>
              <a:spLocks/>
            </p:cNvSpPr>
            <p:nvPr/>
          </p:nvSpPr>
          <p:spPr bwMode="auto">
            <a:xfrm>
              <a:off x="5563" y="2607"/>
              <a:ext cx="1" cy="2"/>
            </a:xfrm>
            <a:custGeom>
              <a:avLst/>
              <a:gdLst>
                <a:gd name="T0" fmla="*/ 0 w 1"/>
                <a:gd name="T1" fmla="*/ 2 h 2"/>
                <a:gd name="T2" fmla="*/ 0 w 1"/>
                <a:gd name="T3" fmla="*/ 0 h 2"/>
                <a:gd name="T4" fmla="*/ 0 w 1"/>
                <a:gd name="T5" fmla="*/ 0 h 2"/>
                <a:gd name="T6" fmla="*/ 0 w 1"/>
                <a:gd name="T7" fmla="*/ 0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0" y="0"/>
                  </a:lnTo>
                  <a:lnTo>
                    <a:pt x="0" y="2"/>
                  </a:lnTo>
                  <a:close/>
                </a:path>
              </a:pathLst>
            </a:custGeom>
            <a:solidFill>
              <a:srgbClr val="E1E1E1"/>
            </a:solidFill>
            <a:ln w="3175">
              <a:solidFill>
                <a:srgbClr val="000000"/>
              </a:solidFill>
              <a:prstDash val="solid"/>
              <a:round/>
              <a:headEnd/>
              <a:tailEnd/>
            </a:ln>
          </p:spPr>
          <p:txBody>
            <a:bodyPr/>
            <a:lstStyle/>
            <a:p>
              <a:endParaRPr lang="en-US"/>
            </a:p>
          </p:txBody>
        </p:sp>
        <p:sp>
          <p:nvSpPr>
            <p:cNvPr id="130" name="Rectangle 3952"/>
            <p:cNvSpPr>
              <a:spLocks noChangeArrowheads="1"/>
            </p:cNvSpPr>
            <p:nvPr/>
          </p:nvSpPr>
          <p:spPr bwMode="auto">
            <a:xfrm>
              <a:off x="5565" y="2616"/>
              <a:ext cx="0" cy="2"/>
            </a:xfrm>
            <a:prstGeom prst="rect">
              <a:avLst/>
            </a:prstGeom>
            <a:solidFill>
              <a:srgbClr val="E1E1E1"/>
            </a:solidFill>
            <a:ln w="3175">
              <a:solidFill>
                <a:srgbClr val="000000"/>
              </a:solidFill>
              <a:miter lim="800000"/>
              <a:headEnd/>
              <a:tailEnd/>
            </a:ln>
          </p:spPr>
          <p:txBody>
            <a:bodyPr/>
            <a:lstStyle/>
            <a:p>
              <a:endParaRPr lang="en-US"/>
            </a:p>
          </p:txBody>
        </p:sp>
        <p:sp>
          <p:nvSpPr>
            <p:cNvPr id="131" name="Freeform 3953"/>
            <p:cNvSpPr>
              <a:spLocks/>
            </p:cNvSpPr>
            <p:nvPr/>
          </p:nvSpPr>
          <p:spPr bwMode="auto">
            <a:xfrm>
              <a:off x="5567" y="2604"/>
              <a:ext cx="5" cy="3"/>
            </a:xfrm>
            <a:custGeom>
              <a:avLst/>
              <a:gdLst>
                <a:gd name="T0" fmla="*/ 0 w 3"/>
                <a:gd name="T1" fmla="*/ 3 h 2"/>
                <a:gd name="T2" fmla="*/ 5 w 3"/>
                <a:gd name="T3" fmla="*/ 0 h 2"/>
                <a:gd name="T4" fmla="*/ 0 w 3"/>
                <a:gd name="T5" fmla="*/ 0 h 2"/>
                <a:gd name="T6" fmla="*/ 0 w 3"/>
                <a:gd name="T7" fmla="*/ 3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2">
                  <a:moveTo>
                    <a:pt x="0" y="2"/>
                  </a:moveTo>
                  <a:lnTo>
                    <a:pt x="3" y="0"/>
                  </a:lnTo>
                  <a:lnTo>
                    <a:pt x="0" y="0"/>
                  </a:lnTo>
                  <a:lnTo>
                    <a:pt x="0" y="2"/>
                  </a:lnTo>
                  <a:close/>
                </a:path>
              </a:pathLst>
            </a:custGeom>
            <a:solidFill>
              <a:srgbClr val="E1E1E1"/>
            </a:solidFill>
            <a:ln w="3175">
              <a:solidFill>
                <a:srgbClr val="000000"/>
              </a:solidFill>
              <a:prstDash val="solid"/>
              <a:round/>
              <a:headEnd/>
              <a:tailEnd/>
            </a:ln>
          </p:spPr>
          <p:txBody>
            <a:bodyPr/>
            <a:lstStyle/>
            <a:p>
              <a:endParaRPr lang="en-US"/>
            </a:p>
          </p:txBody>
        </p:sp>
        <p:sp>
          <p:nvSpPr>
            <p:cNvPr id="132" name="Freeform 3954"/>
            <p:cNvSpPr>
              <a:spLocks/>
            </p:cNvSpPr>
            <p:nvPr/>
          </p:nvSpPr>
          <p:spPr bwMode="auto">
            <a:xfrm>
              <a:off x="5563" y="2613"/>
              <a:ext cx="1" cy="1"/>
            </a:xfrm>
            <a:custGeom>
              <a:avLst/>
              <a:gdLst>
                <a:gd name="T0" fmla="*/ 0 w 1"/>
                <a:gd name="T1" fmla="*/ 0 h 1"/>
                <a:gd name="T2" fmla="*/ 0 w 1"/>
                <a:gd name="T3" fmla="*/ 0 h 1"/>
                <a:gd name="T4" fmla="*/ 0 w 1"/>
                <a:gd name="T5" fmla="*/ 0 h 1"/>
                <a:gd name="T6" fmla="*/ 0 60000 65536"/>
                <a:gd name="T7" fmla="*/ 0 60000 65536"/>
                <a:gd name="T8" fmla="*/ 0 60000 65536"/>
              </a:gdLst>
              <a:ahLst/>
              <a:cxnLst>
                <a:cxn ang="T6">
                  <a:pos x="T0" y="T1"/>
                </a:cxn>
                <a:cxn ang="T7">
                  <a:pos x="T2" y="T3"/>
                </a:cxn>
                <a:cxn ang="T8">
                  <a:pos x="T4" y="T5"/>
                </a:cxn>
              </a:cxnLst>
              <a:rect l="0" t="0" r="r" b="b"/>
              <a:pathLst>
                <a:path w="1" h="1">
                  <a:moveTo>
                    <a:pt x="0" y="0"/>
                  </a:move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133" name="Freeform 3955"/>
            <p:cNvSpPr>
              <a:spLocks/>
            </p:cNvSpPr>
            <p:nvPr/>
          </p:nvSpPr>
          <p:spPr bwMode="auto">
            <a:xfrm>
              <a:off x="2564" y="2343"/>
              <a:ext cx="207" cy="208"/>
            </a:xfrm>
            <a:custGeom>
              <a:avLst/>
              <a:gdLst>
                <a:gd name="T0" fmla="*/ 136 w 187"/>
                <a:gd name="T1" fmla="*/ 150 h 168"/>
                <a:gd name="T2" fmla="*/ 123 w 187"/>
                <a:gd name="T3" fmla="*/ 156 h 168"/>
                <a:gd name="T4" fmla="*/ 117 w 187"/>
                <a:gd name="T5" fmla="*/ 167 h 168"/>
                <a:gd name="T6" fmla="*/ 107 w 187"/>
                <a:gd name="T7" fmla="*/ 182 h 168"/>
                <a:gd name="T8" fmla="*/ 104 w 187"/>
                <a:gd name="T9" fmla="*/ 199 h 168"/>
                <a:gd name="T10" fmla="*/ 96 w 187"/>
                <a:gd name="T11" fmla="*/ 197 h 168"/>
                <a:gd name="T12" fmla="*/ 96 w 187"/>
                <a:gd name="T13" fmla="*/ 206 h 168"/>
                <a:gd name="T14" fmla="*/ 81 w 187"/>
                <a:gd name="T15" fmla="*/ 206 h 168"/>
                <a:gd name="T16" fmla="*/ 79 w 187"/>
                <a:gd name="T17" fmla="*/ 202 h 168"/>
                <a:gd name="T18" fmla="*/ 75 w 187"/>
                <a:gd name="T19" fmla="*/ 206 h 168"/>
                <a:gd name="T20" fmla="*/ 73 w 187"/>
                <a:gd name="T21" fmla="*/ 206 h 168"/>
                <a:gd name="T22" fmla="*/ 71 w 187"/>
                <a:gd name="T23" fmla="*/ 199 h 168"/>
                <a:gd name="T24" fmla="*/ 71 w 187"/>
                <a:gd name="T25" fmla="*/ 208 h 168"/>
                <a:gd name="T26" fmla="*/ 68 w 187"/>
                <a:gd name="T27" fmla="*/ 206 h 168"/>
                <a:gd name="T28" fmla="*/ 68 w 187"/>
                <a:gd name="T29" fmla="*/ 206 h 168"/>
                <a:gd name="T30" fmla="*/ 62 w 187"/>
                <a:gd name="T31" fmla="*/ 206 h 168"/>
                <a:gd name="T32" fmla="*/ 54 w 187"/>
                <a:gd name="T33" fmla="*/ 208 h 168"/>
                <a:gd name="T34" fmla="*/ 46 w 187"/>
                <a:gd name="T35" fmla="*/ 184 h 168"/>
                <a:gd name="T36" fmla="*/ 50 w 187"/>
                <a:gd name="T37" fmla="*/ 184 h 168"/>
                <a:gd name="T38" fmla="*/ 44 w 187"/>
                <a:gd name="T39" fmla="*/ 182 h 168"/>
                <a:gd name="T40" fmla="*/ 46 w 187"/>
                <a:gd name="T41" fmla="*/ 182 h 168"/>
                <a:gd name="T42" fmla="*/ 42 w 187"/>
                <a:gd name="T43" fmla="*/ 176 h 168"/>
                <a:gd name="T44" fmla="*/ 23 w 187"/>
                <a:gd name="T45" fmla="*/ 165 h 168"/>
                <a:gd name="T46" fmla="*/ 15 w 187"/>
                <a:gd name="T47" fmla="*/ 161 h 168"/>
                <a:gd name="T48" fmla="*/ 18 w 187"/>
                <a:gd name="T49" fmla="*/ 158 h 168"/>
                <a:gd name="T50" fmla="*/ 0 w 187"/>
                <a:gd name="T51" fmla="*/ 165 h 168"/>
                <a:gd name="T52" fmla="*/ 2 w 187"/>
                <a:gd name="T53" fmla="*/ 135 h 168"/>
                <a:gd name="T54" fmla="*/ 2 w 187"/>
                <a:gd name="T55" fmla="*/ 103 h 168"/>
                <a:gd name="T56" fmla="*/ 15 w 187"/>
                <a:gd name="T57" fmla="*/ 79 h 168"/>
                <a:gd name="T58" fmla="*/ 18 w 187"/>
                <a:gd name="T59" fmla="*/ 59 h 168"/>
                <a:gd name="T60" fmla="*/ 15 w 187"/>
                <a:gd name="T61" fmla="*/ 47 h 168"/>
                <a:gd name="T62" fmla="*/ 15 w 187"/>
                <a:gd name="T63" fmla="*/ 38 h 168"/>
                <a:gd name="T64" fmla="*/ 21 w 187"/>
                <a:gd name="T65" fmla="*/ 24 h 168"/>
                <a:gd name="T66" fmla="*/ 25 w 187"/>
                <a:gd name="T67" fmla="*/ 6 h 168"/>
                <a:gd name="T68" fmla="*/ 42 w 187"/>
                <a:gd name="T69" fmla="*/ 0 h 168"/>
                <a:gd name="T70" fmla="*/ 60 w 187"/>
                <a:gd name="T71" fmla="*/ 4 h 168"/>
                <a:gd name="T72" fmla="*/ 71 w 187"/>
                <a:gd name="T73" fmla="*/ 15 h 168"/>
                <a:gd name="T74" fmla="*/ 89 w 187"/>
                <a:gd name="T75" fmla="*/ 9 h 168"/>
                <a:gd name="T76" fmla="*/ 102 w 187"/>
                <a:gd name="T77" fmla="*/ 15 h 168"/>
                <a:gd name="T78" fmla="*/ 115 w 187"/>
                <a:gd name="T79" fmla="*/ 21 h 168"/>
                <a:gd name="T80" fmla="*/ 133 w 187"/>
                <a:gd name="T81" fmla="*/ 9 h 168"/>
                <a:gd name="T82" fmla="*/ 152 w 187"/>
                <a:gd name="T83" fmla="*/ 12 h 168"/>
                <a:gd name="T84" fmla="*/ 169 w 187"/>
                <a:gd name="T85" fmla="*/ 15 h 168"/>
                <a:gd name="T86" fmla="*/ 188 w 187"/>
                <a:gd name="T87" fmla="*/ 0 h 168"/>
                <a:gd name="T88" fmla="*/ 196 w 187"/>
                <a:gd name="T89" fmla="*/ 15 h 168"/>
                <a:gd name="T90" fmla="*/ 198 w 187"/>
                <a:gd name="T91" fmla="*/ 32 h 168"/>
                <a:gd name="T92" fmla="*/ 207 w 187"/>
                <a:gd name="T93" fmla="*/ 38 h 168"/>
                <a:gd name="T94" fmla="*/ 204 w 187"/>
                <a:gd name="T95" fmla="*/ 53 h 168"/>
                <a:gd name="T96" fmla="*/ 190 w 187"/>
                <a:gd name="T97" fmla="*/ 64 h 168"/>
                <a:gd name="T98" fmla="*/ 186 w 187"/>
                <a:gd name="T99" fmla="*/ 82 h 168"/>
                <a:gd name="T100" fmla="*/ 178 w 187"/>
                <a:gd name="T101" fmla="*/ 97 h 168"/>
                <a:gd name="T102" fmla="*/ 173 w 187"/>
                <a:gd name="T103" fmla="*/ 114 h 168"/>
                <a:gd name="T104" fmla="*/ 165 w 187"/>
                <a:gd name="T105" fmla="*/ 126 h 168"/>
                <a:gd name="T106" fmla="*/ 159 w 187"/>
                <a:gd name="T107" fmla="*/ 146 h 168"/>
                <a:gd name="T108" fmla="*/ 146 w 187"/>
                <a:gd name="T109" fmla="*/ 161 h 168"/>
                <a:gd name="T110" fmla="*/ 136 w 187"/>
                <a:gd name="T111" fmla="*/ 150 h 16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87" h="168">
                  <a:moveTo>
                    <a:pt x="123" y="121"/>
                  </a:moveTo>
                  <a:lnTo>
                    <a:pt x="111" y="126"/>
                  </a:lnTo>
                  <a:lnTo>
                    <a:pt x="106" y="135"/>
                  </a:lnTo>
                  <a:lnTo>
                    <a:pt x="97" y="147"/>
                  </a:lnTo>
                  <a:lnTo>
                    <a:pt x="94" y="161"/>
                  </a:lnTo>
                  <a:lnTo>
                    <a:pt x="87" y="159"/>
                  </a:lnTo>
                  <a:lnTo>
                    <a:pt x="87" y="166"/>
                  </a:lnTo>
                  <a:lnTo>
                    <a:pt x="73" y="166"/>
                  </a:lnTo>
                  <a:lnTo>
                    <a:pt x="71" y="163"/>
                  </a:lnTo>
                  <a:lnTo>
                    <a:pt x="68" y="166"/>
                  </a:lnTo>
                  <a:lnTo>
                    <a:pt x="66" y="166"/>
                  </a:lnTo>
                  <a:lnTo>
                    <a:pt x="64" y="161"/>
                  </a:lnTo>
                  <a:lnTo>
                    <a:pt x="64" y="168"/>
                  </a:lnTo>
                  <a:lnTo>
                    <a:pt x="61" y="166"/>
                  </a:lnTo>
                  <a:lnTo>
                    <a:pt x="56" y="166"/>
                  </a:lnTo>
                  <a:lnTo>
                    <a:pt x="49" y="168"/>
                  </a:lnTo>
                  <a:lnTo>
                    <a:pt x="42" y="149"/>
                  </a:lnTo>
                  <a:lnTo>
                    <a:pt x="45" y="149"/>
                  </a:lnTo>
                  <a:lnTo>
                    <a:pt x="40" y="147"/>
                  </a:lnTo>
                  <a:lnTo>
                    <a:pt x="42" y="147"/>
                  </a:lnTo>
                  <a:lnTo>
                    <a:pt x="38" y="142"/>
                  </a:lnTo>
                  <a:lnTo>
                    <a:pt x="21" y="133"/>
                  </a:lnTo>
                  <a:lnTo>
                    <a:pt x="14" y="130"/>
                  </a:lnTo>
                  <a:lnTo>
                    <a:pt x="16" y="128"/>
                  </a:lnTo>
                  <a:lnTo>
                    <a:pt x="0" y="133"/>
                  </a:lnTo>
                  <a:lnTo>
                    <a:pt x="2" y="109"/>
                  </a:lnTo>
                  <a:lnTo>
                    <a:pt x="2" y="83"/>
                  </a:lnTo>
                  <a:lnTo>
                    <a:pt x="14" y="64"/>
                  </a:lnTo>
                  <a:lnTo>
                    <a:pt x="16" y="48"/>
                  </a:lnTo>
                  <a:lnTo>
                    <a:pt x="14" y="38"/>
                  </a:lnTo>
                  <a:lnTo>
                    <a:pt x="14" y="31"/>
                  </a:lnTo>
                  <a:lnTo>
                    <a:pt x="19" y="19"/>
                  </a:lnTo>
                  <a:lnTo>
                    <a:pt x="23" y="5"/>
                  </a:lnTo>
                  <a:lnTo>
                    <a:pt x="38" y="0"/>
                  </a:lnTo>
                  <a:lnTo>
                    <a:pt x="54" y="3"/>
                  </a:lnTo>
                  <a:lnTo>
                    <a:pt x="64" y="12"/>
                  </a:lnTo>
                  <a:lnTo>
                    <a:pt x="80" y="7"/>
                  </a:lnTo>
                  <a:lnTo>
                    <a:pt x="92" y="12"/>
                  </a:lnTo>
                  <a:lnTo>
                    <a:pt x="104" y="17"/>
                  </a:lnTo>
                  <a:lnTo>
                    <a:pt x="120" y="7"/>
                  </a:lnTo>
                  <a:lnTo>
                    <a:pt x="137" y="10"/>
                  </a:lnTo>
                  <a:lnTo>
                    <a:pt x="153" y="12"/>
                  </a:lnTo>
                  <a:lnTo>
                    <a:pt x="170" y="0"/>
                  </a:lnTo>
                  <a:lnTo>
                    <a:pt x="177" y="12"/>
                  </a:lnTo>
                  <a:lnTo>
                    <a:pt x="179" y="26"/>
                  </a:lnTo>
                  <a:lnTo>
                    <a:pt x="187" y="31"/>
                  </a:lnTo>
                  <a:lnTo>
                    <a:pt x="184" y="43"/>
                  </a:lnTo>
                  <a:lnTo>
                    <a:pt x="172" y="52"/>
                  </a:lnTo>
                  <a:lnTo>
                    <a:pt x="168" y="66"/>
                  </a:lnTo>
                  <a:lnTo>
                    <a:pt x="161" y="78"/>
                  </a:lnTo>
                  <a:lnTo>
                    <a:pt x="156" y="92"/>
                  </a:lnTo>
                  <a:lnTo>
                    <a:pt x="149" y="102"/>
                  </a:lnTo>
                  <a:lnTo>
                    <a:pt x="144" y="118"/>
                  </a:lnTo>
                  <a:lnTo>
                    <a:pt x="132" y="130"/>
                  </a:lnTo>
                  <a:lnTo>
                    <a:pt x="123" y="121"/>
                  </a:lnTo>
                  <a:close/>
                </a:path>
              </a:pathLst>
            </a:custGeom>
            <a:solidFill>
              <a:srgbClr val="E1E1E1"/>
            </a:solidFill>
            <a:ln w="3175">
              <a:solidFill>
                <a:srgbClr val="000000"/>
              </a:solidFill>
              <a:prstDash val="solid"/>
              <a:round/>
              <a:headEnd/>
              <a:tailEnd/>
            </a:ln>
          </p:spPr>
          <p:txBody>
            <a:bodyPr/>
            <a:lstStyle/>
            <a:p>
              <a:endParaRPr lang="en-US"/>
            </a:p>
          </p:txBody>
        </p:sp>
        <p:sp>
          <p:nvSpPr>
            <p:cNvPr id="134" name="Freeform 3956"/>
            <p:cNvSpPr>
              <a:spLocks/>
            </p:cNvSpPr>
            <p:nvPr/>
          </p:nvSpPr>
          <p:spPr bwMode="auto">
            <a:xfrm>
              <a:off x="2529" y="2375"/>
              <a:ext cx="52" cy="135"/>
            </a:xfrm>
            <a:custGeom>
              <a:avLst/>
              <a:gdLst>
                <a:gd name="T0" fmla="*/ 2 w 47"/>
                <a:gd name="T1" fmla="*/ 30 h 109"/>
                <a:gd name="T2" fmla="*/ 0 w 47"/>
                <a:gd name="T3" fmla="*/ 38 h 109"/>
                <a:gd name="T4" fmla="*/ 10 w 47"/>
                <a:gd name="T5" fmla="*/ 50 h 109"/>
                <a:gd name="T6" fmla="*/ 13 w 47"/>
                <a:gd name="T7" fmla="*/ 71 h 109"/>
                <a:gd name="T8" fmla="*/ 13 w 47"/>
                <a:gd name="T9" fmla="*/ 85 h 109"/>
                <a:gd name="T10" fmla="*/ 15 w 47"/>
                <a:gd name="T11" fmla="*/ 103 h 109"/>
                <a:gd name="T12" fmla="*/ 15 w 47"/>
                <a:gd name="T13" fmla="*/ 120 h 109"/>
                <a:gd name="T14" fmla="*/ 15 w 47"/>
                <a:gd name="T15" fmla="*/ 135 h 109"/>
                <a:gd name="T16" fmla="*/ 34 w 47"/>
                <a:gd name="T17" fmla="*/ 133 h 109"/>
                <a:gd name="T18" fmla="*/ 37 w 47"/>
                <a:gd name="T19" fmla="*/ 103 h 109"/>
                <a:gd name="T20" fmla="*/ 37 w 47"/>
                <a:gd name="T21" fmla="*/ 71 h 109"/>
                <a:gd name="T22" fmla="*/ 50 w 47"/>
                <a:gd name="T23" fmla="*/ 47 h 109"/>
                <a:gd name="T24" fmla="*/ 52 w 47"/>
                <a:gd name="T25" fmla="*/ 27 h 109"/>
                <a:gd name="T26" fmla="*/ 50 w 47"/>
                <a:gd name="T27" fmla="*/ 15 h 109"/>
                <a:gd name="T28" fmla="*/ 34 w 47"/>
                <a:gd name="T29" fmla="*/ 0 h 109"/>
                <a:gd name="T30" fmla="*/ 29 w 47"/>
                <a:gd name="T31" fmla="*/ 6 h 109"/>
                <a:gd name="T32" fmla="*/ 29 w 47"/>
                <a:gd name="T33" fmla="*/ 9 h 109"/>
                <a:gd name="T34" fmla="*/ 29 w 47"/>
                <a:gd name="T35" fmla="*/ 12 h 109"/>
                <a:gd name="T36" fmla="*/ 29 w 47"/>
                <a:gd name="T37" fmla="*/ 12 h 109"/>
                <a:gd name="T38" fmla="*/ 15 w 47"/>
                <a:gd name="T39" fmla="*/ 21 h 109"/>
                <a:gd name="T40" fmla="*/ 2 w 47"/>
                <a:gd name="T41" fmla="*/ 30 h 10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47" h="109">
                  <a:moveTo>
                    <a:pt x="2" y="24"/>
                  </a:moveTo>
                  <a:lnTo>
                    <a:pt x="0" y="31"/>
                  </a:lnTo>
                  <a:lnTo>
                    <a:pt x="9" y="40"/>
                  </a:lnTo>
                  <a:lnTo>
                    <a:pt x="12" y="57"/>
                  </a:lnTo>
                  <a:lnTo>
                    <a:pt x="12" y="69"/>
                  </a:lnTo>
                  <a:lnTo>
                    <a:pt x="14" y="83"/>
                  </a:lnTo>
                  <a:lnTo>
                    <a:pt x="14" y="97"/>
                  </a:lnTo>
                  <a:lnTo>
                    <a:pt x="14" y="109"/>
                  </a:lnTo>
                  <a:lnTo>
                    <a:pt x="31" y="107"/>
                  </a:lnTo>
                  <a:lnTo>
                    <a:pt x="33" y="83"/>
                  </a:lnTo>
                  <a:lnTo>
                    <a:pt x="33" y="57"/>
                  </a:lnTo>
                  <a:lnTo>
                    <a:pt x="45" y="38"/>
                  </a:lnTo>
                  <a:lnTo>
                    <a:pt x="47" y="22"/>
                  </a:lnTo>
                  <a:lnTo>
                    <a:pt x="45" y="12"/>
                  </a:lnTo>
                  <a:lnTo>
                    <a:pt x="31" y="0"/>
                  </a:lnTo>
                  <a:lnTo>
                    <a:pt x="26" y="5"/>
                  </a:lnTo>
                  <a:lnTo>
                    <a:pt x="26" y="7"/>
                  </a:lnTo>
                  <a:lnTo>
                    <a:pt x="26" y="10"/>
                  </a:lnTo>
                  <a:lnTo>
                    <a:pt x="14" y="17"/>
                  </a:lnTo>
                  <a:lnTo>
                    <a:pt x="2" y="24"/>
                  </a:lnTo>
                  <a:close/>
                </a:path>
              </a:pathLst>
            </a:custGeom>
            <a:solidFill>
              <a:srgbClr val="D9D9D6"/>
            </a:solidFill>
            <a:ln w="3175">
              <a:solidFill>
                <a:srgbClr val="000000"/>
              </a:solidFill>
              <a:prstDash val="solid"/>
              <a:round/>
              <a:headEnd/>
              <a:tailEnd/>
            </a:ln>
          </p:spPr>
          <p:txBody>
            <a:bodyPr/>
            <a:lstStyle/>
            <a:p>
              <a:endParaRPr lang="en-US"/>
            </a:p>
          </p:txBody>
        </p:sp>
        <p:sp>
          <p:nvSpPr>
            <p:cNvPr id="135" name="Freeform 3957"/>
            <p:cNvSpPr>
              <a:spLocks/>
            </p:cNvSpPr>
            <p:nvPr/>
          </p:nvSpPr>
          <p:spPr bwMode="auto">
            <a:xfrm>
              <a:off x="2419" y="2314"/>
              <a:ext cx="138" cy="123"/>
            </a:xfrm>
            <a:custGeom>
              <a:avLst/>
              <a:gdLst>
                <a:gd name="T0" fmla="*/ 112 w 125"/>
                <a:gd name="T1" fmla="*/ 91 h 99"/>
                <a:gd name="T2" fmla="*/ 107 w 125"/>
                <a:gd name="T3" fmla="*/ 91 h 99"/>
                <a:gd name="T4" fmla="*/ 94 w 125"/>
                <a:gd name="T5" fmla="*/ 88 h 99"/>
                <a:gd name="T6" fmla="*/ 88 w 125"/>
                <a:gd name="T7" fmla="*/ 88 h 99"/>
                <a:gd name="T8" fmla="*/ 67 w 125"/>
                <a:gd name="T9" fmla="*/ 91 h 99"/>
                <a:gd name="T10" fmla="*/ 46 w 125"/>
                <a:gd name="T11" fmla="*/ 91 h 99"/>
                <a:gd name="T12" fmla="*/ 50 w 125"/>
                <a:gd name="T13" fmla="*/ 108 h 99"/>
                <a:gd name="T14" fmla="*/ 50 w 125"/>
                <a:gd name="T15" fmla="*/ 123 h 99"/>
                <a:gd name="T16" fmla="*/ 33 w 125"/>
                <a:gd name="T17" fmla="*/ 114 h 99"/>
                <a:gd name="T18" fmla="*/ 18 w 125"/>
                <a:gd name="T19" fmla="*/ 121 h 99"/>
                <a:gd name="T20" fmla="*/ 8 w 125"/>
                <a:gd name="T21" fmla="*/ 108 h 99"/>
                <a:gd name="T22" fmla="*/ 0 w 125"/>
                <a:gd name="T23" fmla="*/ 102 h 99"/>
                <a:gd name="T24" fmla="*/ 4 w 125"/>
                <a:gd name="T25" fmla="*/ 73 h 99"/>
                <a:gd name="T26" fmla="*/ 10 w 125"/>
                <a:gd name="T27" fmla="*/ 67 h 99"/>
                <a:gd name="T28" fmla="*/ 20 w 125"/>
                <a:gd name="T29" fmla="*/ 58 h 99"/>
                <a:gd name="T30" fmla="*/ 23 w 125"/>
                <a:gd name="T31" fmla="*/ 50 h 99"/>
                <a:gd name="T32" fmla="*/ 25 w 125"/>
                <a:gd name="T33" fmla="*/ 37 h 99"/>
                <a:gd name="T34" fmla="*/ 39 w 125"/>
                <a:gd name="T35" fmla="*/ 43 h 99"/>
                <a:gd name="T36" fmla="*/ 39 w 125"/>
                <a:gd name="T37" fmla="*/ 35 h 99"/>
                <a:gd name="T38" fmla="*/ 44 w 125"/>
                <a:gd name="T39" fmla="*/ 32 h 99"/>
                <a:gd name="T40" fmla="*/ 52 w 125"/>
                <a:gd name="T41" fmla="*/ 20 h 99"/>
                <a:gd name="T42" fmla="*/ 60 w 125"/>
                <a:gd name="T43" fmla="*/ 20 h 99"/>
                <a:gd name="T44" fmla="*/ 62 w 125"/>
                <a:gd name="T45" fmla="*/ 11 h 99"/>
                <a:gd name="T46" fmla="*/ 83 w 125"/>
                <a:gd name="T47" fmla="*/ 0 h 99"/>
                <a:gd name="T48" fmla="*/ 98 w 125"/>
                <a:gd name="T49" fmla="*/ 2 h 99"/>
                <a:gd name="T50" fmla="*/ 104 w 125"/>
                <a:gd name="T51" fmla="*/ 20 h 99"/>
                <a:gd name="T52" fmla="*/ 117 w 125"/>
                <a:gd name="T53" fmla="*/ 37 h 99"/>
                <a:gd name="T54" fmla="*/ 115 w 125"/>
                <a:gd name="T55" fmla="*/ 37 h 99"/>
                <a:gd name="T56" fmla="*/ 112 w 125"/>
                <a:gd name="T57" fmla="*/ 43 h 99"/>
                <a:gd name="T58" fmla="*/ 125 w 125"/>
                <a:gd name="T59" fmla="*/ 52 h 99"/>
                <a:gd name="T60" fmla="*/ 130 w 125"/>
                <a:gd name="T61" fmla="*/ 52 h 99"/>
                <a:gd name="T62" fmla="*/ 132 w 125"/>
                <a:gd name="T63" fmla="*/ 58 h 99"/>
                <a:gd name="T64" fmla="*/ 138 w 125"/>
                <a:gd name="T65" fmla="*/ 70 h 99"/>
                <a:gd name="T66" fmla="*/ 138 w 125"/>
                <a:gd name="T67" fmla="*/ 73 h 99"/>
                <a:gd name="T68" fmla="*/ 138 w 125"/>
                <a:gd name="T69" fmla="*/ 73 h 99"/>
                <a:gd name="T70" fmla="*/ 125 w 125"/>
                <a:gd name="T71" fmla="*/ 82 h 99"/>
                <a:gd name="T72" fmla="*/ 112 w 125"/>
                <a:gd name="T73" fmla="*/ 91 h 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25" h="99">
                  <a:moveTo>
                    <a:pt x="101" y="73"/>
                  </a:moveTo>
                  <a:lnTo>
                    <a:pt x="97" y="73"/>
                  </a:lnTo>
                  <a:lnTo>
                    <a:pt x="85" y="71"/>
                  </a:lnTo>
                  <a:lnTo>
                    <a:pt x="80" y="71"/>
                  </a:lnTo>
                  <a:lnTo>
                    <a:pt x="61" y="73"/>
                  </a:lnTo>
                  <a:lnTo>
                    <a:pt x="42" y="73"/>
                  </a:lnTo>
                  <a:lnTo>
                    <a:pt x="45" y="87"/>
                  </a:lnTo>
                  <a:lnTo>
                    <a:pt x="45" y="99"/>
                  </a:lnTo>
                  <a:lnTo>
                    <a:pt x="30" y="92"/>
                  </a:lnTo>
                  <a:lnTo>
                    <a:pt x="16" y="97"/>
                  </a:lnTo>
                  <a:lnTo>
                    <a:pt x="7" y="87"/>
                  </a:lnTo>
                  <a:lnTo>
                    <a:pt x="0" y="82"/>
                  </a:lnTo>
                  <a:lnTo>
                    <a:pt x="4" y="59"/>
                  </a:lnTo>
                  <a:lnTo>
                    <a:pt x="9" y="54"/>
                  </a:lnTo>
                  <a:lnTo>
                    <a:pt x="18" y="47"/>
                  </a:lnTo>
                  <a:lnTo>
                    <a:pt x="21" y="40"/>
                  </a:lnTo>
                  <a:lnTo>
                    <a:pt x="23" y="30"/>
                  </a:lnTo>
                  <a:lnTo>
                    <a:pt x="35" y="35"/>
                  </a:lnTo>
                  <a:lnTo>
                    <a:pt x="35" y="28"/>
                  </a:lnTo>
                  <a:lnTo>
                    <a:pt x="40" y="26"/>
                  </a:lnTo>
                  <a:lnTo>
                    <a:pt x="47" y="16"/>
                  </a:lnTo>
                  <a:lnTo>
                    <a:pt x="54" y="16"/>
                  </a:lnTo>
                  <a:lnTo>
                    <a:pt x="56" y="9"/>
                  </a:lnTo>
                  <a:lnTo>
                    <a:pt x="75" y="0"/>
                  </a:lnTo>
                  <a:lnTo>
                    <a:pt x="89" y="2"/>
                  </a:lnTo>
                  <a:lnTo>
                    <a:pt x="94" y="16"/>
                  </a:lnTo>
                  <a:lnTo>
                    <a:pt x="106" y="30"/>
                  </a:lnTo>
                  <a:lnTo>
                    <a:pt x="104" y="30"/>
                  </a:lnTo>
                  <a:lnTo>
                    <a:pt x="101" y="35"/>
                  </a:lnTo>
                  <a:lnTo>
                    <a:pt x="113" y="42"/>
                  </a:lnTo>
                  <a:lnTo>
                    <a:pt x="118" y="42"/>
                  </a:lnTo>
                  <a:lnTo>
                    <a:pt x="120" y="47"/>
                  </a:lnTo>
                  <a:lnTo>
                    <a:pt x="125" y="56"/>
                  </a:lnTo>
                  <a:lnTo>
                    <a:pt x="125" y="59"/>
                  </a:lnTo>
                  <a:lnTo>
                    <a:pt x="113" y="66"/>
                  </a:lnTo>
                  <a:lnTo>
                    <a:pt x="101" y="73"/>
                  </a:lnTo>
                  <a:close/>
                </a:path>
              </a:pathLst>
            </a:custGeom>
            <a:solidFill>
              <a:srgbClr val="D9D9D6"/>
            </a:solidFill>
            <a:ln w="3175">
              <a:solidFill>
                <a:srgbClr val="000000"/>
              </a:solidFill>
              <a:prstDash val="solid"/>
              <a:round/>
              <a:headEnd/>
              <a:tailEnd/>
            </a:ln>
          </p:spPr>
          <p:txBody>
            <a:bodyPr/>
            <a:lstStyle/>
            <a:p>
              <a:endParaRPr lang="en-US"/>
            </a:p>
          </p:txBody>
        </p:sp>
        <p:sp>
          <p:nvSpPr>
            <p:cNvPr id="136" name="Freeform 3958"/>
            <p:cNvSpPr>
              <a:spLocks/>
            </p:cNvSpPr>
            <p:nvPr/>
          </p:nvSpPr>
          <p:spPr bwMode="auto">
            <a:xfrm>
              <a:off x="2666" y="2358"/>
              <a:ext cx="135" cy="251"/>
            </a:xfrm>
            <a:custGeom>
              <a:avLst/>
              <a:gdLst>
                <a:gd name="T0" fmla="*/ 124 w 121"/>
                <a:gd name="T1" fmla="*/ 67 h 203"/>
                <a:gd name="T2" fmla="*/ 103 w 121"/>
                <a:gd name="T3" fmla="*/ 67 h 203"/>
                <a:gd name="T4" fmla="*/ 95 w 121"/>
                <a:gd name="T5" fmla="*/ 73 h 203"/>
                <a:gd name="T6" fmla="*/ 110 w 121"/>
                <a:gd name="T7" fmla="*/ 96 h 203"/>
                <a:gd name="T8" fmla="*/ 122 w 121"/>
                <a:gd name="T9" fmla="*/ 122 h 203"/>
                <a:gd name="T10" fmla="*/ 114 w 121"/>
                <a:gd name="T11" fmla="*/ 141 h 203"/>
                <a:gd name="T12" fmla="*/ 103 w 121"/>
                <a:gd name="T13" fmla="*/ 161 h 203"/>
                <a:gd name="T14" fmla="*/ 110 w 121"/>
                <a:gd name="T15" fmla="*/ 190 h 203"/>
                <a:gd name="T16" fmla="*/ 122 w 121"/>
                <a:gd name="T17" fmla="*/ 205 h 203"/>
                <a:gd name="T18" fmla="*/ 129 w 121"/>
                <a:gd name="T19" fmla="*/ 219 h 203"/>
                <a:gd name="T20" fmla="*/ 135 w 121"/>
                <a:gd name="T21" fmla="*/ 240 h 203"/>
                <a:gd name="T22" fmla="*/ 132 w 121"/>
                <a:gd name="T23" fmla="*/ 251 h 203"/>
                <a:gd name="T24" fmla="*/ 116 w 121"/>
                <a:gd name="T25" fmla="*/ 246 h 203"/>
                <a:gd name="T26" fmla="*/ 100 w 121"/>
                <a:gd name="T27" fmla="*/ 242 h 203"/>
                <a:gd name="T28" fmla="*/ 85 w 121"/>
                <a:gd name="T29" fmla="*/ 242 h 203"/>
                <a:gd name="T30" fmla="*/ 66 w 121"/>
                <a:gd name="T31" fmla="*/ 242 h 203"/>
                <a:gd name="T32" fmla="*/ 50 w 121"/>
                <a:gd name="T33" fmla="*/ 242 h 203"/>
                <a:gd name="T34" fmla="*/ 37 w 121"/>
                <a:gd name="T35" fmla="*/ 240 h 203"/>
                <a:gd name="T36" fmla="*/ 23 w 121"/>
                <a:gd name="T37" fmla="*/ 240 h 203"/>
                <a:gd name="T38" fmla="*/ 23 w 121"/>
                <a:gd name="T39" fmla="*/ 214 h 203"/>
                <a:gd name="T40" fmla="*/ 18 w 121"/>
                <a:gd name="T41" fmla="*/ 205 h 203"/>
                <a:gd name="T42" fmla="*/ 18 w 121"/>
                <a:gd name="T43" fmla="*/ 199 h 203"/>
                <a:gd name="T44" fmla="*/ 8 w 121"/>
                <a:gd name="T45" fmla="*/ 199 h 203"/>
                <a:gd name="T46" fmla="*/ 2 w 121"/>
                <a:gd name="T47" fmla="*/ 187 h 203"/>
                <a:gd name="T48" fmla="*/ 0 w 121"/>
                <a:gd name="T49" fmla="*/ 187 h 203"/>
                <a:gd name="T50" fmla="*/ 2 w 121"/>
                <a:gd name="T51" fmla="*/ 184 h 203"/>
                <a:gd name="T52" fmla="*/ 6 w 121"/>
                <a:gd name="T53" fmla="*/ 167 h 203"/>
                <a:gd name="T54" fmla="*/ 16 w 121"/>
                <a:gd name="T55" fmla="*/ 152 h 203"/>
                <a:gd name="T56" fmla="*/ 21 w 121"/>
                <a:gd name="T57" fmla="*/ 141 h 203"/>
                <a:gd name="T58" fmla="*/ 35 w 121"/>
                <a:gd name="T59" fmla="*/ 135 h 203"/>
                <a:gd name="T60" fmla="*/ 45 w 121"/>
                <a:gd name="T61" fmla="*/ 146 h 203"/>
                <a:gd name="T62" fmla="*/ 58 w 121"/>
                <a:gd name="T63" fmla="*/ 131 h 203"/>
                <a:gd name="T64" fmla="*/ 64 w 121"/>
                <a:gd name="T65" fmla="*/ 111 h 203"/>
                <a:gd name="T66" fmla="*/ 71 w 121"/>
                <a:gd name="T67" fmla="*/ 99 h 203"/>
                <a:gd name="T68" fmla="*/ 77 w 121"/>
                <a:gd name="T69" fmla="*/ 82 h 203"/>
                <a:gd name="T70" fmla="*/ 85 w 121"/>
                <a:gd name="T71" fmla="*/ 67 h 203"/>
                <a:gd name="T72" fmla="*/ 89 w 121"/>
                <a:gd name="T73" fmla="*/ 49 h 203"/>
                <a:gd name="T74" fmla="*/ 103 w 121"/>
                <a:gd name="T75" fmla="*/ 38 h 203"/>
                <a:gd name="T76" fmla="*/ 106 w 121"/>
                <a:gd name="T77" fmla="*/ 23 h 203"/>
                <a:gd name="T78" fmla="*/ 97 w 121"/>
                <a:gd name="T79" fmla="*/ 17 h 203"/>
                <a:gd name="T80" fmla="*/ 95 w 121"/>
                <a:gd name="T81" fmla="*/ 0 h 203"/>
                <a:gd name="T82" fmla="*/ 103 w 121"/>
                <a:gd name="T83" fmla="*/ 0 h 203"/>
                <a:gd name="T84" fmla="*/ 110 w 121"/>
                <a:gd name="T85" fmla="*/ 23 h 203"/>
                <a:gd name="T86" fmla="*/ 114 w 121"/>
                <a:gd name="T87" fmla="*/ 47 h 203"/>
                <a:gd name="T88" fmla="*/ 124 w 121"/>
                <a:gd name="T89" fmla="*/ 67 h 20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1" h="203">
                  <a:moveTo>
                    <a:pt x="111" y="54"/>
                  </a:moveTo>
                  <a:lnTo>
                    <a:pt x="92" y="54"/>
                  </a:lnTo>
                  <a:lnTo>
                    <a:pt x="85" y="59"/>
                  </a:lnTo>
                  <a:lnTo>
                    <a:pt x="99" y="78"/>
                  </a:lnTo>
                  <a:lnTo>
                    <a:pt x="109" y="99"/>
                  </a:lnTo>
                  <a:lnTo>
                    <a:pt x="102" y="114"/>
                  </a:lnTo>
                  <a:lnTo>
                    <a:pt x="92" y="130"/>
                  </a:lnTo>
                  <a:lnTo>
                    <a:pt x="99" y="154"/>
                  </a:lnTo>
                  <a:lnTo>
                    <a:pt x="109" y="166"/>
                  </a:lnTo>
                  <a:lnTo>
                    <a:pt x="116" y="177"/>
                  </a:lnTo>
                  <a:lnTo>
                    <a:pt x="121" y="194"/>
                  </a:lnTo>
                  <a:lnTo>
                    <a:pt x="118" y="203"/>
                  </a:lnTo>
                  <a:lnTo>
                    <a:pt x="104" y="199"/>
                  </a:lnTo>
                  <a:lnTo>
                    <a:pt x="90" y="196"/>
                  </a:lnTo>
                  <a:lnTo>
                    <a:pt x="76" y="196"/>
                  </a:lnTo>
                  <a:lnTo>
                    <a:pt x="59" y="196"/>
                  </a:lnTo>
                  <a:lnTo>
                    <a:pt x="45" y="196"/>
                  </a:lnTo>
                  <a:lnTo>
                    <a:pt x="33" y="194"/>
                  </a:lnTo>
                  <a:lnTo>
                    <a:pt x="21" y="194"/>
                  </a:lnTo>
                  <a:lnTo>
                    <a:pt x="21" y="173"/>
                  </a:lnTo>
                  <a:lnTo>
                    <a:pt x="16" y="166"/>
                  </a:lnTo>
                  <a:lnTo>
                    <a:pt x="16" y="161"/>
                  </a:lnTo>
                  <a:lnTo>
                    <a:pt x="7" y="161"/>
                  </a:lnTo>
                  <a:lnTo>
                    <a:pt x="2" y="151"/>
                  </a:lnTo>
                  <a:lnTo>
                    <a:pt x="0" y="151"/>
                  </a:lnTo>
                  <a:lnTo>
                    <a:pt x="2" y="149"/>
                  </a:lnTo>
                  <a:lnTo>
                    <a:pt x="5" y="135"/>
                  </a:lnTo>
                  <a:lnTo>
                    <a:pt x="14" y="123"/>
                  </a:lnTo>
                  <a:lnTo>
                    <a:pt x="19" y="114"/>
                  </a:lnTo>
                  <a:lnTo>
                    <a:pt x="31" y="109"/>
                  </a:lnTo>
                  <a:lnTo>
                    <a:pt x="40" y="118"/>
                  </a:lnTo>
                  <a:lnTo>
                    <a:pt x="52" y="106"/>
                  </a:lnTo>
                  <a:lnTo>
                    <a:pt x="57" y="90"/>
                  </a:lnTo>
                  <a:lnTo>
                    <a:pt x="64" y="80"/>
                  </a:lnTo>
                  <a:lnTo>
                    <a:pt x="69" y="66"/>
                  </a:lnTo>
                  <a:lnTo>
                    <a:pt x="76" y="54"/>
                  </a:lnTo>
                  <a:lnTo>
                    <a:pt x="80" y="40"/>
                  </a:lnTo>
                  <a:lnTo>
                    <a:pt x="92" y="31"/>
                  </a:lnTo>
                  <a:lnTo>
                    <a:pt x="95" y="19"/>
                  </a:lnTo>
                  <a:lnTo>
                    <a:pt x="87" y="14"/>
                  </a:lnTo>
                  <a:lnTo>
                    <a:pt x="85" y="0"/>
                  </a:lnTo>
                  <a:lnTo>
                    <a:pt x="92" y="0"/>
                  </a:lnTo>
                  <a:lnTo>
                    <a:pt x="99" y="19"/>
                  </a:lnTo>
                  <a:lnTo>
                    <a:pt x="102" y="38"/>
                  </a:lnTo>
                  <a:lnTo>
                    <a:pt x="111" y="54"/>
                  </a:lnTo>
                  <a:close/>
                </a:path>
              </a:pathLst>
            </a:custGeom>
            <a:solidFill>
              <a:srgbClr val="D9D9D6"/>
            </a:solidFill>
            <a:ln w="3175">
              <a:solidFill>
                <a:srgbClr val="000000"/>
              </a:solidFill>
              <a:prstDash val="solid"/>
              <a:round/>
              <a:headEnd/>
              <a:tailEnd/>
            </a:ln>
          </p:spPr>
          <p:txBody>
            <a:bodyPr/>
            <a:lstStyle/>
            <a:p>
              <a:endParaRPr lang="en-US"/>
            </a:p>
          </p:txBody>
        </p:sp>
        <p:sp>
          <p:nvSpPr>
            <p:cNvPr id="137" name="Freeform 3959"/>
            <p:cNvSpPr>
              <a:spLocks/>
            </p:cNvSpPr>
            <p:nvPr/>
          </p:nvSpPr>
          <p:spPr bwMode="auto">
            <a:xfrm>
              <a:off x="2769" y="2408"/>
              <a:ext cx="230" cy="190"/>
            </a:xfrm>
            <a:custGeom>
              <a:avLst/>
              <a:gdLst>
                <a:gd name="T0" fmla="*/ 83 w 206"/>
                <a:gd name="T1" fmla="*/ 53 h 154"/>
                <a:gd name="T2" fmla="*/ 79 w 206"/>
                <a:gd name="T3" fmla="*/ 44 h 154"/>
                <a:gd name="T4" fmla="*/ 103 w 206"/>
                <a:gd name="T5" fmla="*/ 38 h 154"/>
                <a:gd name="T6" fmla="*/ 116 w 206"/>
                <a:gd name="T7" fmla="*/ 21 h 154"/>
                <a:gd name="T8" fmla="*/ 130 w 206"/>
                <a:gd name="T9" fmla="*/ 4 h 154"/>
                <a:gd name="T10" fmla="*/ 148 w 206"/>
                <a:gd name="T11" fmla="*/ 0 h 154"/>
                <a:gd name="T12" fmla="*/ 153 w 206"/>
                <a:gd name="T13" fmla="*/ 15 h 154"/>
                <a:gd name="T14" fmla="*/ 164 w 206"/>
                <a:gd name="T15" fmla="*/ 27 h 154"/>
                <a:gd name="T16" fmla="*/ 159 w 206"/>
                <a:gd name="T17" fmla="*/ 47 h 154"/>
                <a:gd name="T18" fmla="*/ 172 w 206"/>
                <a:gd name="T19" fmla="*/ 53 h 154"/>
                <a:gd name="T20" fmla="*/ 174 w 206"/>
                <a:gd name="T21" fmla="*/ 59 h 154"/>
                <a:gd name="T22" fmla="*/ 190 w 206"/>
                <a:gd name="T23" fmla="*/ 70 h 154"/>
                <a:gd name="T24" fmla="*/ 193 w 206"/>
                <a:gd name="T25" fmla="*/ 79 h 154"/>
                <a:gd name="T26" fmla="*/ 211 w 206"/>
                <a:gd name="T27" fmla="*/ 96 h 154"/>
                <a:gd name="T28" fmla="*/ 217 w 206"/>
                <a:gd name="T29" fmla="*/ 109 h 154"/>
                <a:gd name="T30" fmla="*/ 228 w 206"/>
                <a:gd name="T31" fmla="*/ 123 h 154"/>
                <a:gd name="T32" fmla="*/ 230 w 206"/>
                <a:gd name="T33" fmla="*/ 128 h 154"/>
                <a:gd name="T34" fmla="*/ 220 w 206"/>
                <a:gd name="T35" fmla="*/ 126 h 154"/>
                <a:gd name="T36" fmla="*/ 207 w 206"/>
                <a:gd name="T37" fmla="*/ 126 h 154"/>
                <a:gd name="T38" fmla="*/ 193 w 206"/>
                <a:gd name="T39" fmla="*/ 123 h 154"/>
                <a:gd name="T40" fmla="*/ 185 w 206"/>
                <a:gd name="T41" fmla="*/ 132 h 154"/>
                <a:gd name="T42" fmla="*/ 174 w 206"/>
                <a:gd name="T43" fmla="*/ 132 h 154"/>
                <a:gd name="T44" fmla="*/ 156 w 206"/>
                <a:gd name="T45" fmla="*/ 137 h 154"/>
                <a:gd name="T46" fmla="*/ 148 w 206"/>
                <a:gd name="T47" fmla="*/ 134 h 154"/>
                <a:gd name="T48" fmla="*/ 141 w 206"/>
                <a:gd name="T49" fmla="*/ 149 h 154"/>
                <a:gd name="T50" fmla="*/ 124 w 206"/>
                <a:gd name="T51" fmla="*/ 143 h 154"/>
                <a:gd name="T52" fmla="*/ 106 w 206"/>
                <a:gd name="T53" fmla="*/ 137 h 154"/>
                <a:gd name="T54" fmla="*/ 87 w 206"/>
                <a:gd name="T55" fmla="*/ 126 h 154"/>
                <a:gd name="T56" fmla="*/ 74 w 206"/>
                <a:gd name="T57" fmla="*/ 146 h 154"/>
                <a:gd name="T58" fmla="*/ 74 w 206"/>
                <a:gd name="T59" fmla="*/ 164 h 154"/>
                <a:gd name="T60" fmla="*/ 61 w 206"/>
                <a:gd name="T61" fmla="*/ 160 h 154"/>
                <a:gd name="T62" fmla="*/ 48 w 206"/>
                <a:gd name="T63" fmla="*/ 160 h 154"/>
                <a:gd name="T64" fmla="*/ 37 w 206"/>
                <a:gd name="T65" fmla="*/ 167 h 154"/>
                <a:gd name="T66" fmla="*/ 32 w 206"/>
                <a:gd name="T67" fmla="*/ 190 h 154"/>
                <a:gd name="T68" fmla="*/ 27 w 206"/>
                <a:gd name="T69" fmla="*/ 169 h 154"/>
                <a:gd name="T70" fmla="*/ 19 w 206"/>
                <a:gd name="T71" fmla="*/ 155 h 154"/>
                <a:gd name="T72" fmla="*/ 8 w 206"/>
                <a:gd name="T73" fmla="*/ 141 h 154"/>
                <a:gd name="T74" fmla="*/ 0 w 206"/>
                <a:gd name="T75" fmla="*/ 111 h 154"/>
                <a:gd name="T76" fmla="*/ 11 w 206"/>
                <a:gd name="T77" fmla="*/ 91 h 154"/>
                <a:gd name="T78" fmla="*/ 19 w 206"/>
                <a:gd name="T79" fmla="*/ 73 h 154"/>
                <a:gd name="T80" fmla="*/ 35 w 206"/>
                <a:gd name="T81" fmla="*/ 68 h 154"/>
                <a:gd name="T82" fmla="*/ 40 w 206"/>
                <a:gd name="T83" fmla="*/ 70 h 154"/>
                <a:gd name="T84" fmla="*/ 48 w 206"/>
                <a:gd name="T85" fmla="*/ 68 h 154"/>
                <a:gd name="T86" fmla="*/ 74 w 206"/>
                <a:gd name="T87" fmla="*/ 62 h 154"/>
                <a:gd name="T88" fmla="*/ 83 w 206"/>
                <a:gd name="T89" fmla="*/ 53 h 15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06" h="154">
                  <a:moveTo>
                    <a:pt x="74" y="43"/>
                  </a:moveTo>
                  <a:lnTo>
                    <a:pt x="71" y="36"/>
                  </a:lnTo>
                  <a:lnTo>
                    <a:pt x="92" y="31"/>
                  </a:lnTo>
                  <a:lnTo>
                    <a:pt x="104" y="17"/>
                  </a:lnTo>
                  <a:lnTo>
                    <a:pt x="116" y="3"/>
                  </a:lnTo>
                  <a:lnTo>
                    <a:pt x="133" y="0"/>
                  </a:lnTo>
                  <a:lnTo>
                    <a:pt x="137" y="12"/>
                  </a:lnTo>
                  <a:lnTo>
                    <a:pt x="147" y="22"/>
                  </a:lnTo>
                  <a:lnTo>
                    <a:pt x="142" y="38"/>
                  </a:lnTo>
                  <a:lnTo>
                    <a:pt x="154" y="43"/>
                  </a:lnTo>
                  <a:lnTo>
                    <a:pt x="156" y="48"/>
                  </a:lnTo>
                  <a:lnTo>
                    <a:pt x="170" y="57"/>
                  </a:lnTo>
                  <a:lnTo>
                    <a:pt x="173" y="64"/>
                  </a:lnTo>
                  <a:lnTo>
                    <a:pt x="189" y="78"/>
                  </a:lnTo>
                  <a:lnTo>
                    <a:pt x="194" y="88"/>
                  </a:lnTo>
                  <a:lnTo>
                    <a:pt x="204" y="100"/>
                  </a:lnTo>
                  <a:lnTo>
                    <a:pt x="206" y="104"/>
                  </a:lnTo>
                  <a:lnTo>
                    <a:pt x="197" y="102"/>
                  </a:lnTo>
                  <a:lnTo>
                    <a:pt x="185" y="102"/>
                  </a:lnTo>
                  <a:lnTo>
                    <a:pt x="173" y="100"/>
                  </a:lnTo>
                  <a:lnTo>
                    <a:pt x="166" y="107"/>
                  </a:lnTo>
                  <a:lnTo>
                    <a:pt x="156" y="107"/>
                  </a:lnTo>
                  <a:lnTo>
                    <a:pt x="140" y="111"/>
                  </a:lnTo>
                  <a:lnTo>
                    <a:pt x="133" y="109"/>
                  </a:lnTo>
                  <a:lnTo>
                    <a:pt x="126" y="121"/>
                  </a:lnTo>
                  <a:lnTo>
                    <a:pt x="111" y="116"/>
                  </a:lnTo>
                  <a:lnTo>
                    <a:pt x="95" y="111"/>
                  </a:lnTo>
                  <a:lnTo>
                    <a:pt x="78" y="102"/>
                  </a:lnTo>
                  <a:lnTo>
                    <a:pt x="66" y="118"/>
                  </a:lnTo>
                  <a:lnTo>
                    <a:pt x="66" y="133"/>
                  </a:lnTo>
                  <a:lnTo>
                    <a:pt x="55" y="130"/>
                  </a:lnTo>
                  <a:lnTo>
                    <a:pt x="43" y="130"/>
                  </a:lnTo>
                  <a:lnTo>
                    <a:pt x="33" y="135"/>
                  </a:lnTo>
                  <a:lnTo>
                    <a:pt x="29" y="154"/>
                  </a:lnTo>
                  <a:lnTo>
                    <a:pt x="24" y="137"/>
                  </a:lnTo>
                  <a:lnTo>
                    <a:pt x="17" y="126"/>
                  </a:lnTo>
                  <a:lnTo>
                    <a:pt x="7" y="114"/>
                  </a:lnTo>
                  <a:lnTo>
                    <a:pt x="0" y="90"/>
                  </a:lnTo>
                  <a:lnTo>
                    <a:pt x="10" y="74"/>
                  </a:lnTo>
                  <a:lnTo>
                    <a:pt x="17" y="59"/>
                  </a:lnTo>
                  <a:lnTo>
                    <a:pt x="31" y="55"/>
                  </a:lnTo>
                  <a:lnTo>
                    <a:pt x="36" y="57"/>
                  </a:lnTo>
                  <a:lnTo>
                    <a:pt x="43" y="55"/>
                  </a:lnTo>
                  <a:lnTo>
                    <a:pt x="66" y="50"/>
                  </a:lnTo>
                  <a:lnTo>
                    <a:pt x="74" y="43"/>
                  </a:lnTo>
                  <a:close/>
                </a:path>
              </a:pathLst>
            </a:custGeom>
            <a:solidFill>
              <a:srgbClr val="D9D9D6"/>
            </a:solidFill>
            <a:ln w="3175">
              <a:solidFill>
                <a:srgbClr val="000000"/>
              </a:solidFill>
              <a:prstDash val="solid"/>
              <a:round/>
              <a:headEnd/>
              <a:tailEnd/>
            </a:ln>
          </p:spPr>
          <p:txBody>
            <a:bodyPr/>
            <a:lstStyle/>
            <a:p>
              <a:endParaRPr lang="en-US"/>
            </a:p>
          </p:txBody>
        </p:sp>
        <p:sp>
          <p:nvSpPr>
            <p:cNvPr id="138" name="Freeform 3960"/>
            <p:cNvSpPr>
              <a:spLocks/>
            </p:cNvSpPr>
            <p:nvPr/>
          </p:nvSpPr>
          <p:spPr bwMode="auto">
            <a:xfrm>
              <a:off x="2223" y="2343"/>
              <a:ext cx="48" cy="15"/>
            </a:xfrm>
            <a:custGeom>
              <a:avLst/>
              <a:gdLst>
                <a:gd name="T0" fmla="*/ 2 w 44"/>
                <a:gd name="T1" fmla="*/ 6 h 12"/>
                <a:gd name="T2" fmla="*/ 0 w 44"/>
                <a:gd name="T3" fmla="*/ 15 h 12"/>
                <a:gd name="T4" fmla="*/ 12 w 44"/>
                <a:gd name="T5" fmla="*/ 9 h 12"/>
                <a:gd name="T6" fmla="*/ 25 w 44"/>
                <a:gd name="T7" fmla="*/ 6 h 12"/>
                <a:gd name="T8" fmla="*/ 48 w 44"/>
                <a:gd name="T9" fmla="*/ 9 h 12"/>
                <a:gd name="T10" fmla="*/ 46 w 44"/>
                <a:gd name="T11" fmla="*/ 6 h 12"/>
                <a:gd name="T12" fmla="*/ 23 w 44"/>
                <a:gd name="T13" fmla="*/ 0 h 12"/>
                <a:gd name="T14" fmla="*/ 23 w 44"/>
                <a:gd name="T15" fmla="*/ 6 h 12"/>
                <a:gd name="T16" fmla="*/ 4 w 44"/>
                <a:gd name="T17" fmla="*/ 6 h 12"/>
                <a:gd name="T18" fmla="*/ 4 w 44"/>
                <a:gd name="T19" fmla="*/ 6 h 12"/>
                <a:gd name="T20" fmla="*/ 20 w 44"/>
                <a:gd name="T21" fmla="*/ 6 h 12"/>
                <a:gd name="T22" fmla="*/ 10 w 44"/>
                <a:gd name="T23" fmla="*/ 13 h 12"/>
                <a:gd name="T24" fmla="*/ 2 w 44"/>
                <a:gd name="T25" fmla="*/ 6 h 1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4" h="12">
                  <a:moveTo>
                    <a:pt x="2" y="5"/>
                  </a:moveTo>
                  <a:lnTo>
                    <a:pt x="0" y="12"/>
                  </a:lnTo>
                  <a:lnTo>
                    <a:pt x="11" y="7"/>
                  </a:lnTo>
                  <a:lnTo>
                    <a:pt x="23" y="5"/>
                  </a:lnTo>
                  <a:lnTo>
                    <a:pt x="44" y="7"/>
                  </a:lnTo>
                  <a:lnTo>
                    <a:pt x="42" y="5"/>
                  </a:lnTo>
                  <a:lnTo>
                    <a:pt x="21" y="0"/>
                  </a:lnTo>
                  <a:lnTo>
                    <a:pt x="21" y="5"/>
                  </a:lnTo>
                  <a:lnTo>
                    <a:pt x="4" y="5"/>
                  </a:lnTo>
                  <a:lnTo>
                    <a:pt x="18" y="5"/>
                  </a:lnTo>
                  <a:lnTo>
                    <a:pt x="9" y="10"/>
                  </a:lnTo>
                  <a:lnTo>
                    <a:pt x="2" y="5"/>
                  </a:lnTo>
                  <a:close/>
                </a:path>
              </a:pathLst>
            </a:custGeom>
            <a:solidFill>
              <a:srgbClr val="E1E1E1"/>
            </a:solidFill>
            <a:ln w="3175">
              <a:solidFill>
                <a:srgbClr val="000000"/>
              </a:solidFill>
              <a:prstDash val="solid"/>
              <a:round/>
              <a:headEnd/>
              <a:tailEnd/>
            </a:ln>
          </p:spPr>
          <p:txBody>
            <a:bodyPr/>
            <a:lstStyle/>
            <a:p>
              <a:endParaRPr lang="en-US"/>
            </a:p>
          </p:txBody>
        </p:sp>
        <p:sp>
          <p:nvSpPr>
            <p:cNvPr id="139" name="Freeform 3961"/>
            <p:cNvSpPr>
              <a:spLocks/>
            </p:cNvSpPr>
            <p:nvPr/>
          </p:nvSpPr>
          <p:spPr bwMode="auto">
            <a:xfrm>
              <a:off x="2459" y="2403"/>
              <a:ext cx="77" cy="139"/>
            </a:xfrm>
            <a:custGeom>
              <a:avLst/>
              <a:gdLst>
                <a:gd name="T0" fmla="*/ 67 w 69"/>
                <a:gd name="T1" fmla="*/ 118 h 113"/>
                <a:gd name="T2" fmla="*/ 56 w 69"/>
                <a:gd name="T3" fmla="*/ 122 h 113"/>
                <a:gd name="T4" fmla="*/ 42 w 69"/>
                <a:gd name="T5" fmla="*/ 128 h 113"/>
                <a:gd name="T6" fmla="*/ 29 w 69"/>
                <a:gd name="T7" fmla="*/ 133 h 113"/>
                <a:gd name="T8" fmla="*/ 19 w 69"/>
                <a:gd name="T9" fmla="*/ 139 h 113"/>
                <a:gd name="T10" fmla="*/ 0 w 69"/>
                <a:gd name="T11" fmla="*/ 133 h 113"/>
                <a:gd name="T12" fmla="*/ 6 w 69"/>
                <a:gd name="T13" fmla="*/ 128 h 113"/>
                <a:gd name="T14" fmla="*/ 3 w 69"/>
                <a:gd name="T15" fmla="*/ 109 h 113"/>
                <a:gd name="T16" fmla="*/ 0 w 69"/>
                <a:gd name="T17" fmla="*/ 96 h 113"/>
                <a:gd name="T18" fmla="*/ 6 w 69"/>
                <a:gd name="T19" fmla="*/ 77 h 113"/>
                <a:gd name="T20" fmla="*/ 13 w 69"/>
                <a:gd name="T21" fmla="*/ 64 h 113"/>
                <a:gd name="T22" fmla="*/ 9 w 69"/>
                <a:gd name="T23" fmla="*/ 34 h 113"/>
                <a:gd name="T24" fmla="*/ 9 w 69"/>
                <a:gd name="T25" fmla="*/ 20 h 113"/>
                <a:gd name="T26" fmla="*/ 6 w 69"/>
                <a:gd name="T27" fmla="*/ 2 h 113"/>
                <a:gd name="T28" fmla="*/ 27 w 69"/>
                <a:gd name="T29" fmla="*/ 2 h 113"/>
                <a:gd name="T30" fmla="*/ 48 w 69"/>
                <a:gd name="T31" fmla="*/ 0 h 113"/>
                <a:gd name="T32" fmla="*/ 54 w 69"/>
                <a:gd name="T33" fmla="*/ 0 h 113"/>
                <a:gd name="T34" fmla="*/ 56 w 69"/>
                <a:gd name="T35" fmla="*/ 5 h 113"/>
                <a:gd name="T36" fmla="*/ 64 w 69"/>
                <a:gd name="T37" fmla="*/ 26 h 113"/>
                <a:gd name="T38" fmla="*/ 64 w 69"/>
                <a:gd name="T39" fmla="*/ 34 h 113"/>
                <a:gd name="T40" fmla="*/ 64 w 69"/>
                <a:gd name="T41" fmla="*/ 52 h 113"/>
                <a:gd name="T42" fmla="*/ 67 w 69"/>
                <a:gd name="T43" fmla="*/ 66 h 113"/>
                <a:gd name="T44" fmla="*/ 67 w 69"/>
                <a:gd name="T45" fmla="*/ 81 h 113"/>
                <a:gd name="T46" fmla="*/ 67 w 69"/>
                <a:gd name="T47" fmla="*/ 98 h 113"/>
                <a:gd name="T48" fmla="*/ 77 w 69"/>
                <a:gd name="T49" fmla="*/ 109 h 113"/>
                <a:gd name="T50" fmla="*/ 67 w 69"/>
                <a:gd name="T51" fmla="*/ 116 h 113"/>
                <a:gd name="T52" fmla="*/ 61 w 69"/>
                <a:gd name="T53" fmla="*/ 109 h 113"/>
                <a:gd name="T54" fmla="*/ 67 w 69"/>
                <a:gd name="T55" fmla="*/ 118 h 11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69" h="113">
                  <a:moveTo>
                    <a:pt x="60" y="96"/>
                  </a:moveTo>
                  <a:lnTo>
                    <a:pt x="50" y="99"/>
                  </a:lnTo>
                  <a:lnTo>
                    <a:pt x="38" y="104"/>
                  </a:lnTo>
                  <a:lnTo>
                    <a:pt x="26" y="108"/>
                  </a:lnTo>
                  <a:lnTo>
                    <a:pt x="17" y="113"/>
                  </a:lnTo>
                  <a:lnTo>
                    <a:pt x="0" y="108"/>
                  </a:lnTo>
                  <a:lnTo>
                    <a:pt x="5" y="104"/>
                  </a:lnTo>
                  <a:lnTo>
                    <a:pt x="3" y="89"/>
                  </a:lnTo>
                  <a:lnTo>
                    <a:pt x="0" y="78"/>
                  </a:lnTo>
                  <a:lnTo>
                    <a:pt x="5" y="63"/>
                  </a:lnTo>
                  <a:lnTo>
                    <a:pt x="12" y="52"/>
                  </a:lnTo>
                  <a:lnTo>
                    <a:pt x="8" y="28"/>
                  </a:lnTo>
                  <a:lnTo>
                    <a:pt x="8" y="16"/>
                  </a:lnTo>
                  <a:lnTo>
                    <a:pt x="5" y="2"/>
                  </a:lnTo>
                  <a:lnTo>
                    <a:pt x="24" y="2"/>
                  </a:lnTo>
                  <a:lnTo>
                    <a:pt x="43" y="0"/>
                  </a:lnTo>
                  <a:lnTo>
                    <a:pt x="48" y="0"/>
                  </a:lnTo>
                  <a:lnTo>
                    <a:pt x="50" y="4"/>
                  </a:lnTo>
                  <a:lnTo>
                    <a:pt x="57" y="21"/>
                  </a:lnTo>
                  <a:lnTo>
                    <a:pt x="57" y="28"/>
                  </a:lnTo>
                  <a:lnTo>
                    <a:pt x="57" y="42"/>
                  </a:lnTo>
                  <a:lnTo>
                    <a:pt x="60" y="54"/>
                  </a:lnTo>
                  <a:lnTo>
                    <a:pt x="60" y="66"/>
                  </a:lnTo>
                  <a:lnTo>
                    <a:pt x="60" y="80"/>
                  </a:lnTo>
                  <a:lnTo>
                    <a:pt x="69" y="89"/>
                  </a:lnTo>
                  <a:lnTo>
                    <a:pt x="60" y="94"/>
                  </a:lnTo>
                  <a:lnTo>
                    <a:pt x="55" y="89"/>
                  </a:lnTo>
                  <a:lnTo>
                    <a:pt x="60" y="96"/>
                  </a:lnTo>
                  <a:close/>
                </a:path>
              </a:pathLst>
            </a:custGeom>
            <a:solidFill>
              <a:srgbClr val="D9D9D6"/>
            </a:solidFill>
            <a:ln w="3175">
              <a:solidFill>
                <a:srgbClr val="000000"/>
              </a:solidFill>
              <a:prstDash val="solid"/>
              <a:round/>
              <a:headEnd/>
              <a:tailEnd/>
            </a:ln>
          </p:spPr>
          <p:txBody>
            <a:bodyPr/>
            <a:lstStyle/>
            <a:p>
              <a:endParaRPr lang="en-US"/>
            </a:p>
          </p:txBody>
        </p:sp>
        <p:sp>
          <p:nvSpPr>
            <p:cNvPr id="140" name="Freeform 3962"/>
            <p:cNvSpPr>
              <a:spLocks/>
            </p:cNvSpPr>
            <p:nvPr/>
          </p:nvSpPr>
          <p:spPr bwMode="auto">
            <a:xfrm>
              <a:off x="2252" y="2366"/>
              <a:ext cx="128" cy="120"/>
            </a:xfrm>
            <a:custGeom>
              <a:avLst/>
              <a:gdLst>
                <a:gd name="T0" fmla="*/ 116 w 115"/>
                <a:gd name="T1" fmla="*/ 30 h 97"/>
                <a:gd name="T2" fmla="*/ 112 w 115"/>
                <a:gd name="T3" fmla="*/ 36 h 97"/>
                <a:gd name="T4" fmla="*/ 116 w 115"/>
                <a:gd name="T5" fmla="*/ 36 h 97"/>
                <a:gd name="T6" fmla="*/ 124 w 115"/>
                <a:gd name="T7" fmla="*/ 56 h 97"/>
                <a:gd name="T8" fmla="*/ 120 w 115"/>
                <a:gd name="T9" fmla="*/ 73 h 97"/>
                <a:gd name="T10" fmla="*/ 126 w 115"/>
                <a:gd name="T11" fmla="*/ 77 h 97"/>
                <a:gd name="T12" fmla="*/ 126 w 115"/>
                <a:gd name="T13" fmla="*/ 82 h 97"/>
                <a:gd name="T14" fmla="*/ 128 w 115"/>
                <a:gd name="T15" fmla="*/ 88 h 97"/>
                <a:gd name="T16" fmla="*/ 126 w 115"/>
                <a:gd name="T17" fmla="*/ 94 h 97"/>
                <a:gd name="T18" fmla="*/ 120 w 115"/>
                <a:gd name="T19" fmla="*/ 96 h 97"/>
                <a:gd name="T20" fmla="*/ 120 w 115"/>
                <a:gd name="T21" fmla="*/ 105 h 97"/>
                <a:gd name="T22" fmla="*/ 116 w 115"/>
                <a:gd name="T23" fmla="*/ 114 h 97"/>
                <a:gd name="T24" fmla="*/ 116 w 115"/>
                <a:gd name="T25" fmla="*/ 114 h 97"/>
                <a:gd name="T26" fmla="*/ 110 w 115"/>
                <a:gd name="T27" fmla="*/ 114 h 97"/>
                <a:gd name="T28" fmla="*/ 102 w 115"/>
                <a:gd name="T29" fmla="*/ 120 h 97"/>
                <a:gd name="T30" fmla="*/ 99 w 115"/>
                <a:gd name="T31" fmla="*/ 118 h 97"/>
                <a:gd name="T32" fmla="*/ 95 w 115"/>
                <a:gd name="T33" fmla="*/ 94 h 97"/>
                <a:gd name="T34" fmla="*/ 83 w 115"/>
                <a:gd name="T35" fmla="*/ 94 h 97"/>
                <a:gd name="T36" fmla="*/ 76 w 115"/>
                <a:gd name="T37" fmla="*/ 96 h 97"/>
                <a:gd name="T38" fmla="*/ 79 w 115"/>
                <a:gd name="T39" fmla="*/ 79 h 97"/>
                <a:gd name="T40" fmla="*/ 68 w 115"/>
                <a:gd name="T41" fmla="*/ 58 h 97"/>
                <a:gd name="T42" fmla="*/ 45 w 115"/>
                <a:gd name="T43" fmla="*/ 68 h 97"/>
                <a:gd name="T44" fmla="*/ 31 w 115"/>
                <a:gd name="T45" fmla="*/ 82 h 97"/>
                <a:gd name="T46" fmla="*/ 29 w 115"/>
                <a:gd name="T47" fmla="*/ 73 h 97"/>
                <a:gd name="T48" fmla="*/ 23 w 115"/>
                <a:gd name="T49" fmla="*/ 71 h 97"/>
                <a:gd name="T50" fmla="*/ 23 w 115"/>
                <a:gd name="T51" fmla="*/ 64 h 97"/>
                <a:gd name="T52" fmla="*/ 16 w 115"/>
                <a:gd name="T53" fmla="*/ 58 h 97"/>
                <a:gd name="T54" fmla="*/ 8 w 115"/>
                <a:gd name="T55" fmla="*/ 47 h 97"/>
                <a:gd name="T56" fmla="*/ 8 w 115"/>
                <a:gd name="T57" fmla="*/ 45 h 97"/>
                <a:gd name="T58" fmla="*/ 8 w 115"/>
                <a:gd name="T59" fmla="*/ 45 h 97"/>
                <a:gd name="T60" fmla="*/ 4 w 115"/>
                <a:gd name="T61" fmla="*/ 38 h 97"/>
                <a:gd name="T62" fmla="*/ 0 w 115"/>
                <a:gd name="T63" fmla="*/ 41 h 97"/>
                <a:gd name="T64" fmla="*/ 2 w 115"/>
                <a:gd name="T65" fmla="*/ 41 h 97"/>
                <a:gd name="T66" fmla="*/ 4 w 115"/>
                <a:gd name="T67" fmla="*/ 30 h 97"/>
                <a:gd name="T68" fmla="*/ 20 w 115"/>
                <a:gd name="T69" fmla="*/ 24 h 97"/>
                <a:gd name="T70" fmla="*/ 20 w 115"/>
                <a:gd name="T71" fmla="*/ 12 h 97"/>
                <a:gd name="T72" fmla="*/ 23 w 115"/>
                <a:gd name="T73" fmla="*/ 0 h 97"/>
                <a:gd name="T74" fmla="*/ 39 w 115"/>
                <a:gd name="T75" fmla="*/ 6 h 97"/>
                <a:gd name="T76" fmla="*/ 62 w 115"/>
                <a:gd name="T77" fmla="*/ 6 h 97"/>
                <a:gd name="T78" fmla="*/ 62 w 115"/>
                <a:gd name="T79" fmla="*/ 12 h 97"/>
                <a:gd name="T80" fmla="*/ 73 w 115"/>
                <a:gd name="T81" fmla="*/ 12 h 97"/>
                <a:gd name="T82" fmla="*/ 79 w 115"/>
                <a:gd name="T83" fmla="*/ 15 h 97"/>
                <a:gd name="T84" fmla="*/ 89 w 115"/>
                <a:gd name="T85" fmla="*/ 15 h 97"/>
                <a:gd name="T86" fmla="*/ 99 w 115"/>
                <a:gd name="T87" fmla="*/ 9 h 97"/>
                <a:gd name="T88" fmla="*/ 102 w 115"/>
                <a:gd name="T89" fmla="*/ 6 h 97"/>
                <a:gd name="T90" fmla="*/ 108 w 115"/>
                <a:gd name="T91" fmla="*/ 24 h 97"/>
                <a:gd name="T92" fmla="*/ 116 w 115"/>
                <a:gd name="T93" fmla="*/ 30 h 9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5" h="97">
                  <a:moveTo>
                    <a:pt x="104" y="24"/>
                  </a:moveTo>
                  <a:lnTo>
                    <a:pt x="101" y="29"/>
                  </a:lnTo>
                  <a:lnTo>
                    <a:pt x="104" y="29"/>
                  </a:lnTo>
                  <a:lnTo>
                    <a:pt x="111" y="45"/>
                  </a:lnTo>
                  <a:lnTo>
                    <a:pt x="108" y="59"/>
                  </a:lnTo>
                  <a:lnTo>
                    <a:pt x="113" y="62"/>
                  </a:lnTo>
                  <a:lnTo>
                    <a:pt x="113" y="66"/>
                  </a:lnTo>
                  <a:lnTo>
                    <a:pt x="115" y="71"/>
                  </a:lnTo>
                  <a:lnTo>
                    <a:pt x="113" y="76"/>
                  </a:lnTo>
                  <a:lnTo>
                    <a:pt x="108" y="78"/>
                  </a:lnTo>
                  <a:lnTo>
                    <a:pt x="108" y="85"/>
                  </a:lnTo>
                  <a:lnTo>
                    <a:pt x="104" y="92"/>
                  </a:lnTo>
                  <a:lnTo>
                    <a:pt x="99" y="92"/>
                  </a:lnTo>
                  <a:lnTo>
                    <a:pt x="92" y="97"/>
                  </a:lnTo>
                  <a:lnTo>
                    <a:pt x="89" y="95"/>
                  </a:lnTo>
                  <a:lnTo>
                    <a:pt x="85" y="76"/>
                  </a:lnTo>
                  <a:lnTo>
                    <a:pt x="75" y="76"/>
                  </a:lnTo>
                  <a:lnTo>
                    <a:pt x="68" y="78"/>
                  </a:lnTo>
                  <a:lnTo>
                    <a:pt x="71" y="64"/>
                  </a:lnTo>
                  <a:lnTo>
                    <a:pt x="61" y="47"/>
                  </a:lnTo>
                  <a:lnTo>
                    <a:pt x="40" y="55"/>
                  </a:lnTo>
                  <a:lnTo>
                    <a:pt x="28" y="66"/>
                  </a:lnTo>
                  <a:lnTo>
                    <a:pt x="26" y="59"/>
                  </a:lnTo>
                  <a:lnTo>
                    <a:pt x="21" y="57"/>
                  </a:lnTo>
                  <a:lnTo>
                    <a:pt x="21" y="52"/>
                  </a:lnTo>
                  <a:lnTo>
                    <a:pt x="14" y="47"/>
                  </a:lnTo>
                  <a:lnTo>
                    <a:pt x="7" y="38"/>
                  </a:lnTo>
                  <a:lnTo>
                    <a:pt x="7" y="36"/>
                  </a:lnTo>
                  <a:lnTo>
                    <a:pt x="4" y="31"/>
                  </a:lnTo>
                  <a:lnTo>
                    <a:pt x="0" y="33"/>
                  </a:lnTo>
                  <a:lnTo>
                    <a:pt x="2" y="33"/>
                  </a:lnTo>
                  <a:lnTo>
                    <a:pt x="4" y="24"/>
                  </a:lnTo>
                  <a:lnTo>
                    <a:pt x="18" y="19"/>
                  </a:lnTo>
                  <a:lnTo>
                    <a:pt x="18" y="10"/>
                  </a:lnTo>
                  <a:lnTo>
                    <a:pt x="21" y="0"/>
                  </a:lnTo>
                  <a:lnTo>
                    <a:pt x="35" y="5"/>
                  </a:lnTo>
                  <a:lnTo>
                    <a:pt x="56" y="5"/>
                  </a:lnTo>
                  <a:lnTo>
                    <a:pt x="56" y="10"/>
                  </a:lnTo>
                  <a:lnTo>
                    <a:pt x="66" y="10"/>
                  </a:lnTo>
                  <a:lnTo>
                    <a:pt x="71" y="12"/>
                  </a:lnTo>
                  <a:lnTo>
                    <a:pt x="80" y="12"/>
                  </a:lnTo>
                  <a:lnTo>
                    <a:pt x="89" y="7"/>
                  </a:lnTo>
                  <a:lnTo>
                    <a:pt x="92" y="5"/>
                  </a:lnTo>
                  <a:lnTo>
                    <a:pt x="97" y="19"/>
                  </a:lnTo>
                  <a:lnTo>
                    <a:pt x="104" y="24"/>
                  </a:lnTo>
                  <a:close/>
                </a:path>
              </a:pathLst>
            </a:custGeom>
            <a:solidFill>
              <a:srgbClr val="D9D9D6"/>
            </a:solidFill>
            <a:ln w="3175">
              <a:solidFill>
                <a:srgbClr val="000000"/>
              </a:solidFill>
              <a:prstDash val="solid"/>
              <a:round/>
              <a:headEnd/>
              <a:tailEnd/>
            </a:ln>
          </p:spPr>
          <p:txBody>
            <a:bodyPr/>
            <a:lstStyle/>
            <a:p>
              <a:endParaRPr lang="en-US"/>
            </a:p>
          </p:txBody>
        </p:sp>
        <p:sp>
          <p:nvSpPr>
            <p:cNvPr id="141" name="Freeform 3963"/>
            <p:cNvSpPr>
              <a:spLocks/>
            </p:cNvSpPr>
            <p:nvPr/>
          </p:nvSpPr>
          <p:spPr bwMode="auto">
            <a:xfrm>
              <a:off x="2223" y="2366"/>
              <a:ext cx="51" cy="42"/>
            </a:xfrm>
            <a:custGeom>
              <a:avLst/>
              <a:gdLst>
                <a:gd name="T0" fmla="*/ 25 w 47"/>
                <a:gd name="T1" fmla="*/ 24 h 33"/>
                <a:gd name="T2" fmla="*/ 23 w 47"/>
                <a:gd name="T3" fmla="*/ 31 h 33"/>
                <a:gd name="T4" fmla="*/ 28 w 47"/>
                <a:gd name="T5" fmla="*/ 37 h 33"/>
                <a:gd name="T6" fmla="*/ 30 w 47"/>
                <a:gd name="T7" fmla="*/ 42 h 33"/>
                <a:gd name="T8" fmla="*/ 33 w 47"/>
                <a:gd name="T9" fmla="*/ 31 h 33"/>
                <a:gd name="T10" fmla="*/ 48 w 47"/>
                <a:gd name="T11" fmla="*/ 24 h 33"/>
                <a:gd name="T12" fmla="*/ 48 w 47"/>
                <a:gd name="T13" fmla="*/ 13 h 33"/>
                <a:gd name="T14" fmla="*/ 51 w 47"/>
                <a:gd name="T15" fmla="*/ 0 h 33"/>
                <a:gd name="T16" fmla="*/ 38 w 47"/>
                <a:gd name="T17" fmla="*/ 4 h 33"/>
                <a:gd name="T18" fmla="*/ 23 w 47"/>
                <a:gd name="T19" fmla="*/ 4 h 33"/>
                <a:gd name="T20" fmla="*/ 0 w 47"/>
                <a:gd name="T21" fmla="*/ 9 h 33"/>
                <a:gd name="T22" fmla="*/ 10 w 47"/>
                <a:gd name="T23" fmla="*/ 13 h 33"/>
                <a:gd name="T24" fmla="*/ 8 w 47"/>
                <a:gd name="T25" fmla="*/ 15 h 33"/>
                <a:gd name="T26" fmla="*/ 15 w 47"/>
                <a:gd name="T27" fmla="*/ 15 h 33"/>
                <a:gd name="T28" fmla="*/ 12 w 47"/>
                <a:gd name="T29" fmla="*/ 18 h 33"/>
                <a:gd name="T30" fmla="*/ 25 w 47"/>
                <a:gd name="T31" fmla="*/ 18 h 33"/>
                <a:gd name="T32" fmla="*/ 30 w 47"/>
                <a:gd name="T33" fmla="*/ 22 h 33"/>
                <a:gd name="T34" fmla="*/ 20 w 47"/>
                <a:gd name="T35" fmla="*/ 22 h 33"/>
                <a:gd name="T36" fmla="*/ 25 w 47"/>
                <a:gd name="T37" fmla="*/ 24 h 3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7" h="33">
                  <a:moveTo>
                    <a:pt x="23" y="19"/>
                  </a:moveTo>
                  <a:lnTo>
                    <a:pt x="21" y="24"/>
                  </a:lnTo>
                  <a:lnTo>
                    <a:pt x="26" y="29"/>
                  </a:lnTo>
                  <a:lnTo>
                    <a:pt x="28" y="33"/>
                  </a:lnTo>
                  <a:lnTo>
                    <a:pt x="30" y="24"/>
                  </a:lnTo>
                  <a:lnTo>
                    <a:pt x="44" y="19"/>
                  </a:lnTo>
                  <a:lnTo>
                    <a:pt x="44" y="10"/>
                  </a:lnTo>
                  <a:lnTo>
                    <a:pt x="47" y="0"/>
                  </a:lnTo>
                  <a:lnTo>
                    <a:pt x="35" y="3"/>
                  </a:lnTo>
                  <a:lnTo>
                    <a:pt x="21" y="3"/>
                  </a:lnTo>
                  <a:lnTo>
                    <a:pt x="0" y="7"/>
                  </a:lnTo>
                  <a:lnTo>
                    <a:pt x="9" y="10"/>
                  </a:lnTo>
                  <a:lnTo>
                    <a:pt x="7" y="12"/>
                  </a:lnTo>
                  <a:lnTo>
                    <a:pt x="14" y="12"/>
                  </a:lnTo>
                  <a:lnTo>
                    <a:pt x="11" y="14"/>
                  </a:lnTo>
                  <a:lnTo>
                    <a:pt x="23" y="14"/>
                  </a:lnTo>
                  <a:lnTo>
                    <a:pt x="28" y="17"/>
                  </a:lnTo>
                  <a:lnTo>
                    <a:pt x="18" y="17"/>
                  </a:lnTo>
                  <a:lnTo>
                    <a:pt x="23" y="19"/>
                  </a:lnTo>
                  <a:close/>
                </a:path>
              </a:pathLst>
            </a:custGeom>
            <a:solidFill>
              <a:srgbClr val="D9D9D6"/>
            </a:solidFill>
            <a:ln w="3175">
              <a:solidFill>
                <a:srgbClr val="000000"/>
              </a:solidFill>
              <a:prstDash val="solid"/>
              <a:round/>
              <a:headEnd/>
              <a:tailEnd/>
            </a:ln>
          </p:spPr>
          <p:txBody>
            <a:bodyPr/>
            <a:lstStyle/>
            <a:p>
              <a:endParaRPr lang="en-US"/>
            </a:p>
          </p:txBody>
        </p:sp>
        <p:sp>
          <p:nvSpPr>
            <p:cNvPr id="142" name="Freeform 3964"/>
            <p:cNvSpPr>
              <a:spLocks/>
            </p:cNvSpPr>
            <p:nvPr/>
          </p:nvSpPr>
          <p:spPr bwMode="auto">
            <a:xfrm>
              <a:off x="2367" y="2411"/>
              <a:ext cx="106" cy="140"/>
            </a:xfrm>
            <a:custGeom>
              <a:avLst/>
              <a:gdLst>
                <a:gd name="T0" fmla="*/ 59 w 94"/>
                <a:gd name="T1" fmla="*/ 11 h 113"/>
                <a:gd name="T2" fmla="*/ 51 w 94"/>
                <a:gd name="T3" fmla="*/ 5 h 113"/>
                <a:gd name="T4" fmla="*/ 39 w 94"/>
                <a:gd name="T5" fmla="*/ 9 h 113"/>
                <a:gd name="T6" fmla="*/ 37 w 94"/>
                <a:gd name="T7" fmla="*/ 0 h 113"/>
                <a:gd name="T8" fmla="*/ 32 w 94"/>
                <a:gd name="T9" fmla="*/ 5 h 113"/>
                <a:gd name="T10" fmla="*/ 24 w 94"/>
                <a:gd name="T11" fmla="*/ 11 h 113"/>
                <a:gd name="T12" fmla="*/ 12 w 94"/>
                <a:gd name="T13" fmla="*/ 9 h 113"/>
                <a:gd name="T14" fmla="*/ 8 w 94"/>
                <a:gd name="T15" fmla="*/ 11 h 113"/>
                <a:gd name="T16" fmla="*/ 5 w 94"/>
                <a:gd name="T17" fmla="*/ 28 h 113"/>
                <a:gd name="T18" fmla="*/ 10 w 94"/>
                <a:gd name="T19" fmla="*/ 32 h 113"/>
                <a:gd name="T20" fmla="*/ 10 w 94"/>
                <a:gd name="T21" fmla="*/ 37 h 113"/>
                <a:gd name="T22" fmla="*/ 12 w 94"/>
                <a:gd name="T23" fmla="*/ 43 h 113"/>
                <a:gd name="T24" fmla="*/ 10 w 94"/>
                <a:gd name="T25" fmla="*/ 50 h 113"/>
                <a:gd name="T26" fmla="*/ 5 w 94"/>
                <a:gd name="T27" fmla="*/ 52 h 113"/>
                <a:gd name="T28" fmla="*/ 5 w 94"/>
                <a:gd name="T29" fmla="*/ 61 h 113"/>
                <a:gd name="T30" fmla="*/ 0 w 94"/>
                <a:gd name="T31" fmla="*/ 69 h 113"/>
                <a:gd name="T32" fmla="*/ 0 w 94"/>
                <a:gd name="T33" fmla="*/ 69 h 113"/>
                <a:gd name="T34" fmla="*/ 0 w 94"/>
                <a:gd name="T35" fmla="*/ 90 h 113"/>
                <a:gd name="T36" fmla="*/ 0 w 94"/>
                <a:gd name="T37" fmla="*/ 93 h 113"/>
                <a:gd name="T38" fmla="*/ 10 w 94"/>
                <a:gd name="T39" fmla="*/ 105 h 113"/>
                <a:gd name="T40" fmla="*/ 18 w 94"/>
                <a:gd name="T41" fmla="*/ 114 h 113"/>
                <a:gd name="T42" fmla="*/ 16 w 94"/>
                <a:gd name="T43" fmla="*/ 140 h 113"/>
                <a:gd name="T44" fmla="*/ 37 w 94"/>
                <a:gd name="T45" fmla="*/ 131 h 113"/>
                <a:gd name="T46" fmla="*/ 61 w 94"/>
                <a:gd name="T47" fmla="*/ 123 h 113"/>
                <a:gd name="T48" fmla="*/ 55 w 94"/>
                <a:gd name="T49" fmla="*/ 123 h 113"/>
                <a:gd name="T50" fmla="*/ 77 w 94"/>
                <a:gd name="T51" fmla="*/ 123 h 113"/>
                <a:gd name="T52" fmla="*/ 67 w 94"/>
                <a:gd name="T53" fmla="*/ 123 h 113"/>
                <a:gd name="T54" fmla="*/ 80 w 94"/>
                <a:gd name="T55" fmla="*/ 120 h 113"/>
                <a:gd name="T56" fmla="*/ 90 w 94"/>
                <a:gd name="T57" fmla="*/ 123 h 113"/>
                <a:gd name="T58" fmla="*/ 92 w 94"/>
                <a:gd name="T59" fmla="*/ 125 h 113"/>
                <a:gd name="T60" fmla="*/ 98 w 94"/>
                <a:gd name="T61" fmla="*/ 120 h 113"/>
                <a:gd name="T62" fmla="*/ 96 w 94"/>
                <a:gd name="T63" fmla="*/ 102 h 113"/>
                <a:gd name="T64" fmla="*/ 92 w 94"/>
                <a:gd name="T65" fmla="*/ 88 h 113"/>
                <a:gd name="T66" fmla="*/ 98 w 94"/>
                <a:gd name="T67" fmla="*/ 69 h 113"/>
                <a:gd name="T68" fmla="*/ 106 w 94"/>
                <a:gd name="T69" fmla="*/ 56 h 113"/>
                <a:gd name="T70" fmla="*/ 101 w 94"/>
                <a:gd name="T71" fmla="*/ 26 h 113"/>
                <a:gd name="T72" fmla="*/ 85 w 94"/>
                <a:gd name="T73" fmla="*/ 17 h 113"/>
                <a:gd name="T74" fmla="*/ 69 w 94"/>
                <a:gd name="T75" fmla="*/ 24 h 113"/>
                <a:gd name="T76" fmla="*/ 59 w 94"/>
                <a:gd name="T77" fmla="*/ 11 h 11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94" h="113">
                  <a:moveTo>
                    <a:pt x="52" y="9"/>
                  </a:moveTo>
                  <a:lnTo>
                    <a:pt x="45" y="4"/>
                  </a:lnTo>
                  <a:lnTo>
                    <a:pt x="35" y="7"/>
                  </a:lnTo>
                  <a:lnTo>
                    <a:pt x="33" y="0"/>
                  </a:lnTo>
                  <a:lnTo>
                    <a:pt x="28" y="4"/>
                  </a:lnTo>
                  <a:lnTo>
                    <a:pt x="21" y="9"/>
                  </a:lnTo>
                  <a:lnTo>
                    <a:pt x="11" y="7"/>
                  </a:lnTo>
                  <a:lnTo>
                    <a:pt x="7" y="9"/>
                  </a:lnTo>
                  <a:lnTo>
                    <a:pt x="4" y="23"/>
                  </a:lnTo>
                  <a:lnTo>
                    <a:pt x="9" y="26"/>
                  </a:lnTo>
                  <a:lnTo>
                    <a:pt x="9" y="30"/>
                  </a:lnTo>
                  <a:lnTo>
                    <a:pt x="11" y="35"/>
                  </a:lnTo>
                  <a:lnTo>
                    <a:pt x="9" y="40"/>
                  </a:lnTo>
                  <a:lnTo>
                    <a:pt x="4" y="42"/>
                  </a:lnTo>
                  <a:lnTo>
                    <a:pt x="4" y="49"/>
                  </a:lnTo>
                  <a:lnTo>
                    <a:pt x="0" y="56"/>
                  </a:lnTo>
                  <a:lnTo>
                    <a:pt x="0" y="73"/>
                  </a:lnTo>
                  <a:lnTo>
                    <a:pt x="0" y="75"/>
                  </a:lnTo>
                  <a:lnTo>
                    <a:pt x="9" y="85"/>
                  </a:lnTo>
                  <a:lnTo>
                    <a:pt x="16" y="92"/>
                  </a:lnTo>
                  <a:lnTo>
                    <a:pt x="14" y="113"/>
                  </a:lnTo>
                  <a:lnTo>
                    <a:pt x="33" y="106"/>
                  </a:lnTo>
                  <a:lnTo>
                    <a:pt x="54" y="99"/>
                  </a:lnTo>
                  <a:lnTo>
                    <a:pt x="49" y="99"/>
                  </a:lnTo>
                  <a:lnTo>
                    <a:pt x="68" y="99"/>
                  </a:lnTo>
                  <a:lnTo>
                    <a:pt x="59" y="99"/>
                  </a:lnTo>
                  <a:lnTo>
                    <a:pt x="71" y="97"/>
                  </a:lnTo>
                  <a:lnTo>
                    <a:pt x="80" y="99"/>
                  </a:lnTo>
                  <a:lnTo>
                    <a:pt x="82" y="101"/>
                  </a:lnTo>
                  <a:lnTo>
                    <a:pt x="87" y="97"/>
                  </a:lnTo>
                  <a:lnTo>
                    <a:pt x="85" y="82"/>
                  </a:lnTo>
                  <a:lnTo>
                    <a:pt x="82" y="71"/>
                  </a:lnTo>
                  <a:lnTo>
                    <a:pt x="87" y="56"/>
                  </a:lnTo>
                  <a:lnTo>
                    <a:pt x="94" y="45"/>
                  </a:lnTo>
                  <a:lnTo>
                    <a:pt x="90" y="21"/>
                  </a:lnTo>
                  <a:lnTo>
                    <a:pt x="75" y="14"/>
                  </a:lnTo>
                  <a:lnTo>
                    <a:pt x="61" y="19"/>
                  </a:lnTo>
                  <a:lnTo>
                    <a:pt x="52" y="9"/>
                  </a:lnTo>
                  <a:close/>
                </a:path>
              </a:pathLst>
            </a:custGeom>
            <a:solidFill>
              <a:srgbClr val="D9D9D6"/>
            </a:solidFill>
            <a:ln w="3175">
              <a:solidFill>
                <a:srgbClr val="000000"/>
              </a:solidFill>
              <a:prstDash val="solid"/>
              <a:round/>
              <a:headEnd/>
              <a:tailEnd/>
            </a:ln>
          </p:spPr>
          <p:txBody>
            <a:bodyPr/>
            <a:lstStyle/>
            <a:p>
              <a:endParaRPr lang="en-US"/>
            </a:p>
          </p:txBody>
        </p:sp>
        <p:sp>
          <p:nvSpPr>
            <p:cNvPr id="143" name="Freeform 3965"/>
            <p:cNvSpPr>
              <a:spLocks/>
            </p:cNvSpPr>
            <p:nvPr/>
          </p:nvSpPr>
          <p:spPr bwMode="auto">
            <a:xfrm>
              <a:off x="2283" y="2424"/>
              <a:ext cx="53" cy="71"/>
            </a:xfrm>
            <a:custGeom>
              <a:avLst/>
              <a:gdLst>
                <a:gd name="T0" fmla="*/ 53 w 47"/>
                <a:gd name="T1" fmla="*/ 36 h 57"/>
                <a:gd name="T2" fmla="*/ 45 w 47"/>
                <a:gd name="T3" fmla="*/ 51 h 57"/>
                <a:gd name="T4" fmla="*/ 37 w 47"/>
                <a:gd name="T5" fmla="*/ 62 h 57"/>
                <a:gd name="T6" fmla="*/ 32 w 47"/>
                <a:gd name="T7" fmla="*/ 71 h 57"/>
                <a:gd name="T8" fmla="*/ 14 w 47"/>
                <a:gd name="T9" fmla="*/ 60 h 57"/>
                <a:gd name="T10" fmla="*/ 16 w 47"/>
                <a:gd name="T11" fmla="*/ 56 h 57"/>
                <a:gd name="T12" fmla="*/ 14 w 47"/>
                <a:gd name="T13" fmla="*/ 54 h 57"/>
                <a:gd name="T14" fmla="*/ 0 w 47"/>
                <a:gd name="T15" fmla="*/ 39 h 57"/>
                <a:gd name="T16" fmla="*/ 6 w 47"/>
                <a:gd name="T17" fmla="*/ 36 h 57"/>
                <a:gd name="T18" fmla="*/ 0 w 47"/>
                <a:gd name="T19" fmla="*/ 30 h 57"/>
                <a:gd name="T20" fmla="*/ 6 w 47"/>
                <a:gd name="T21" fmla="*/ 27 h 57"/>
                <a:gd name="T22" fmla="*/ 0 w 47"/>
                <a:gd name="T23" fmla="*/ 24 h 57"/>
                <a:gd name="T24" fmla="*/ 14 w 47"/>
                <a:gd name="T25" fmla="*/ 10 h 57"/>
                <a:gd name="T26" fmla="*/ 37 w 47"/>
                <a:gd name="T27" fmla="*/ 0 h 57"/>
                <a:gd name="T28" fmla="*/ 48 w 47"/>
                <a:gd name="T29" fmla="*/ 21 h 57"/>
                <a:gd name="T30" fmla="*/ 45 w 47"/>
                <a:gd name="T31" fmla="*/ 39 h 57"/>
                <a:gd name="T32" fmla="*/ 53 w 47"/>
                <a:gd name="T33" fmla="*/ 36 h 5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57">
                  <a:moveTo>
                    <a:pt x="47" y="29"/>
                  </a:moveTo>
                  <a:lnTo>
                    <a:pt x="40" y="41"/>
                  </a:lnTo>
                  <a:lnTo>
                    <a:pt x="33" y="50"/>
                  </a:lnTo>
                  <a:lnTo>
                    <a:pt x="28" y="57"/>
                  </a:lnTo>
                  <a:lnTo>
                    <a:pt x="12" y="48"/>
                  </a:lnTo>
                  <a:lnTo>
                    <a:pt x="14" y="45"/>
                  </a:lnTo>
                  <a:lnTo>
                    <a:pt x="12" y="43"/>
                  </a:lnTo>
                  <a:lnTo>
                    <a:pt x="0" y="31"/>
                  </a:lnTo>
                  <a:lnTo>
                    <a:pt x="5" y="29"/>
                  </a:lnTo>
                  <a:lnTo>
                    <a:pt x="0" y="24"/>
                  </a:lnTo>
                  <a:lnTo>
                    <a:pt x="5" y="22"/>
                  </a:lnTo>
                  <a:lnTo>
                    <a:pt x="0" y="19"/>
                  </a:lnTo>
                  <a:lnTo>
                    <a:pt x="12" y="8"/>
                  </a:lnTo>
                  <a:lnTo>
                    <a:pt x="33" y="0"/>
                  </a:lnTo>
                  <a:lnTo>
                    <a:pt x="43" y="17"/>
                  </a:lnTo>
                  <a:lnTo>
                    <a:pt x="40" y="31"/>
                  </a:lnTo>
                  <a:lnTo>
                    <a:pt x="47" y="29"/>
                  </a:lnTo>
                  <a:close/>
                </a:path>
              </a:pathLst>
            </a:custGeom>
            <a:solidFill>
              <a:srgbClr val="E1E1E1"/>
            </a:solidFill>
            <a:ln w="3175">
              <a:solidFill>
                <a:srgbClr val="000000"/>
              </a:solidFill>
              <a:prstDash val="solid"/>
              <a:round/>
              <a:headEnd/>
              <a:tailEnd/>
            </a:ln>
          </p:spPr>
          <p:txBody>
            <a:bodyPr/>
            <a:lstStyle/>
            <a:p>
              <a:endParaRPr lang="en-US"/>
            </a:p>
          </p:txBody>
        </p:sp>
        <p:sp>
          <p:nvSpPr>
            <p:cNvPr id="144" name="Freeform 3966"/>
            <p:cNvSpPr>
              <a:spLocks/>
            </p:cNvSpPr>
            <p:nvPr/>
          </p:nvSpPr>
          <p:spPr bwMode="auto">
            <a:xfrm>
              <a:off x="2513" y="2403"/>
              <a:ext cx="31" cy="110"/>
            </a:xfrm>
            <a:custGeom>
              <a:avLst/>
              <a:gdLst>
                <a:gd name="T0" fmla="*/ 13 w 28"/>
                <a:gd name="T1" fmla="*/ 2 h 89"/>
                <a:gd name="T2" fmla="*/ 0 w 28"/>
                <a:gd name="T3" fmla="*/ 0 h 89"/>
                <a:gd name="T4" fmla="*/ 2 w 28"/>
                <a:gd name="T5" fmla="*/ 5 h 89"/>
                <a:gd name="T6" fmla="*/ 10 w 28"/>
                <a:gd name="T7" fmla="*/ 26 h 89"/>
                <a:gd name="T8" fmla="*/ 10 w 28"/>
                <a:gd name="T9" fmla="*/ 35 h 89"/>
                <a:gd name="T10" fmla="*/ 10 w 28"/>
                <a:gd name="T11" fmla="*/ 52 h 89"/>
                <a:gd name="T12" fmla="*/ 13 w 28"/>
                <a:gd name="T13" fmla="*/ 67 h 89"/>
                <a:gd name="T14" fmla="*/ 13 w 28"/>
                <a:gd name="T15" fmla="*/ 82 h 89"/>
                <a:gd name="T16" fmla="*/ 13 w 28"/>
                <a:gd name="T17" fmla="*/ 99 h 89"/>
                <a:gd name="T18" fmla="*/ 23 w 28"/>
                <a:gd name="T19" fmla="*/ 110 h 89"/>
                <a:gd name="T20" fmla="*/ 31 w 28"/>
                <a:gd name="T21" fmla="*/ 108 h 89"/>
                <a:gd name="T22" fmla="*/ 31 w 28"/>
                <a:gd name="T23" fmla="*/ 93 h 89"/>
                <a:gd name="T24" fmla="*/ 31 w 28"/>
                <a:gd name="T25" fmla="*/ 75 h 89"/>
                <a:gd name="T26" fmla="*/ 29 w 28"/>
                <a:gd name="T27" fmla="*/ 58 h 89"/>
                <a:gd name="T28" fmla="*/ 29 w 28"/>
                <a:gd name="T29" fmla="*/ 43 h 89"/>
                <a:gd name="T30" fmla="*/ 25 w 28"/>
                <a:gd name="T31" fmla="*/ 22 h 89"/>
                <a:gd name="T32" fmla="*/ 16 w 28"/>
                <a:gd name="T33" fmla="*/ 11 h 89"/>
                <a:gd name="T34" fmla="*/ 18 w 28"/>
                <a:gd name="T35" fmla="*/ 2 h 89"/>
                <a:gd name="T36" fmla="*/ 13 w 28"/>
                <a:gd name="T37" fmla="*/ 2 h 8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8" h="89">
                  <a:moveTo>
                    <a:pt x="12" y="2"/>
                  </a:moveTo>
                  <a:lnTo>
                    <a:pt x="0" y="0"/>
                  </a:lnTo>
                  <a:lnTo>
                    <a:pt x="2" y="4"/>
                  </a:lnTo>
                  <a:lnTo>
                    <a:pt x="9" y="21"/>
                  </a:lnTo>
                  <a:lnTo>
                    <a:pt x="9" y="28"/>
                  </a:lnTo>
                  <a:lnTo>
                    <a:pt x="9" y="42"/>
                  </a:lnTo>
                  <a:lnTo>
                    <a:pt x="12" y="54"/>
                  </a:lnTo>
                  <a:lnTo>
                    <a:pt x="12" y="66"/>
                  </a:lnTo>
                  <a:lnTo>
                    <a:pt x="12" y="80"/>
                  </a:lnTo>
                  <a:lnTo>
                    <a:pt x="21" y="89"/>
                  </a:lnTo>
                  <a:lnTo>
                    <a:pt x="28" y="87"/>
                  </a:lnTo>
                  <a:lnTo>
                    <a:pt x="28" y="75"/>
                  </a:lnTo>
                  <a:lnTo>
                    <a:pt x="28" y="61"/>
                  </a:lnTo>
                  <a:lnTo>
                    <a:pt x="26" y="47"/>
                  </a:lnTo>
                  <a:lnTo>
                    <a:pt x="26" y="35"/>
                  </a:lnTo>
                  <a:lnTo>
                    <a:pt x="23" y="18"/>
                  </a:lnTo>
                  <a:lnTo>
                    <a:pt x="14" y="9"/>
                  </a:lnTo>
                  <a:lnTo>
                    <a:pt x="16" y="2"/>
                  </a:lnTo>
                  <a:lnTo>
                    <a:pt x="12" y="2"/>
                  </a:lnTo>
                  <a:close/>
                </a:path>
              </a:pathLst>
            </a:custGeom>
            <a:solidFill>
              <a:srgbClr val="D9D9D6"/>
            </a:solidFill>
            <a:ln w="3175">
              <a:solidFill>
                <a:srgbClr val="000000"/>
              </a:solidFill>
              <a:prstDash val="solid"/>
              <a:round/>
              <a:headEnd/>
              <a:tailEnd/>
            </a:ln>
          </p:spPr>
          <p:txBody>
            <a:bodyPr/>
            <a:lstStyle/>
            <a:p>
              <a:endParaRPr lang="en-US"/>
            </a:p>
          </p:txBody>
        </p:sp>
        <p:sp>
          <p:nvSpPr>
            <p:cNvPr id="145" name="Freeform 3967"/>
            <p:cNvSpPr>
              <a:spLocks/>
            </p:cNvSpPr>
            <p:nvPr/>
          </p:nvSpPr>
          <p:spPr bwMode="auto">
            <a:xfrm>
              <a:off x="2367" y="1831"/>
              <a:ext cx="355" cy="396"/>
            </a:xfrm>
            <a:custGeom>
              <a:avLst/>
              <a:gdLst>
                <a:gd name="T0" fmla="*/ 0 w 317"/>
                <a:gd name="T1" fmla="*/ 205 h 319"/>
                <a:gd name="T2" fmla="*/ 16 w 317"/>
                <a:gd name="T3" fmla="*/ 226 h 319"/>
                <a:gd name="T4" fmla="*/ 50 w 317"/>
                <a:gd name="T5" fmla="*/ 252 h 319"/>
                <a:gd name="T6" fmla="*/ 80 w 317"/>
                <a:gd name="T7" fmla="*/ 276 h 319"/>
                <a:gd name="T8" fmla="*/ 103 w 317"/>
                <a:gd name="T9" fmla="*/ 299 h 319"/>
                <a:gd name="T10" fmla="*/ 130 w 317"/>
                <a:gd name="T11" fmla="*/ 317 h 319"/>
                <a:gd name="T12" fmla="*/ 156 w 317"/>
                <a:gd name="T13" fmla="*/ 340 h 319"/>
                <a:gd name="T14" fmla="*/ 169 w 317"/>
                <a:gd name="T15" fmla="*/ 358 h 319"/>
                <a:gd name="T16" fmla="*/ 200 w 317"/>
                <a:gd name="T17" fmla="*/ 377 h 319"/>
                <a:gd name="T18" fmla="*/ 222 w 317"/>
                <a:gd name="T19" fmla="*/ 396 h 319"/>
                <a:gd name="T20" fmla="*/ 249 w 317"/>
                <a:gd name="T21" fmla="*/ 387 h 319"/>
                <a:gd name="T22" fmla="*/ 278 w 317"/>
                <a:gd name="T23" fmla="*/ 358 h 319"/>
                <a:gd name="T24" fmla="*/ 315 w 317"/>
                <a:gd name="T25" fmla="*/ 328 h 319"/>
                <a:gd name="T26" fmla="*/ 355 w 317"/>
                <a:gd name="T27" fmla="*/ 299 h 319"/>
                <a:gd name="T28" fmla="*/ 328 w 317"/>
                <a:gd name="T29" fmla="*/ 276 h 319"/>
                <a:gd name="T30" fmla="*/ 309 w 317"/>
                <a:gd name="T31" fmla="*/ 240 h 319"/>
                <a:gd name="T32" fmla="*/ 317 w 317"/>
                <a:gd name="T33" fmla="*/ 205 h 319"/>
                <a:gd name="T34" fmla="*/ 309 w 317"/>
                <a:gd name="T35" fmla="*/ 155 h 319"/>
                <a:gd name="T36" fmla="*/ 305 w 317"/>
                <a:gd name="T37" fmla="*/ 129 h 319"/>
                <a:gd name="T38" fmla="*/ 288 w 317"/>
                <a:gd name="T39" fmla="*/ 91 h 319"/>
                <a:gd name="T40" fmla="*/ 280 w 317"/>
                <a:gd name="T41" fmla="*/ 52 h 319"/>
                <a:gd name="T42" fmla="*/ 288 w 317"/>
                <a:gd name="T43" fmla="*/ 9 h 319"/>
                <a:gd name="T44" fmla="*/ 264 w 317"/>
                <a:gd name="T45" fmla="*/ 0 h 319"/>
                <a:gd name="T46" fmla="*/ 233 w 317"/>
                <a:gd name="T47" fmla="*/ 5 h 319"/>
                <a:gd name="T48" fmla="*/ 196 w 317"/>
                <a:gd name="T49" fmla="*/ 5 h 319"/>
                <a:gd name="T50" fmla="*/ 150 w 317"/>
                <a:gd name="T51" fmla="*/ 20 h 319"/>
                <a:gd name="T52" fmla="*/ 127 w 317"/>
                <a:gd name="T53" fmla="*/ 35 h 319"/>
                <a:gd name="T54" fmla="*/ 116 w 317"/>
                <a:gd name="T55" fmla="*/ 46 h 319"/>
                <a:gd name="T56" fmla="*/ 119 w 317"/>
                <a:gd name="T57" fmla="*/ 78 h 319"/>
                <a:gd name="T58" fmla="*/ 127 w 317"/>
                <a:gd name="T59" fmla="*/ 106 h 319"/>
                <a:gd name="T60" fmla="*/ 87 w 317"/>
                <a:gd name="T61" fmla="*/ 117 h 319"/>
                <a:gd name="T62" fmla="*/ 74 w 317"/>
                <a:gd name="T63" fmla="*/ 138 h 319"/>
                <a:gd name="T64" fmla="*/ 47 w 317"/>
                <a:gd name="T65" fmla="*/ 155 h 319"/>
                <a:gd name="T66" fmla="*/ 18 w 317"/>
                <a:gd name="T67" fmla="*/ 170 h 31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317" h="319">
                  <a:moveTo>
                    <a:pt x="4" y="146"/>
                  </a:moveTo>
                  <a:lnTo>
                    <a:pt x="0" y="165"/>
                  </a:lnTo>
                  <a:lnTo>
                    <a:pt x="0" y="172"/>
                  </a:lnTo>
                  <a:lnTo>
                    <a:pt x="14" y="182"/>
                  </a:lnTo>
                  <a:lnTo>
                    <a:pt x="28" y="193"/>
                  </a:lnTo>
                  <a:lnTo>
                    <a:pt x="45" y="203"/>
                  </a:lnTo>
                  <a:lnTo>
                    <a:pt x="59" y="212"/>
                  </a:lnTo>
                  <a:lnTo>
                    <a:pt x="71" y="222"/>
                  </a:lnTo>
                  <a:lnTo>
                    <a:pt x="82" y="231"/>
                  </a:lnTo>
                  <a:lnTo>
                    <a:pt x="92" y="241"/>
                  </a:lnTo>
                  <a:lnTo>
                    <a:pt x="104" y="248"/>
                  </a:lnTo>
                  <a:lnTo>
                    <a:pt x="116" y="255"/>
                  </a:lnTo>
                  <a:lnTo>
                    <a:pt x="127" y="264"/>
                  </a:lnTo>
                  <a:lnTo>
                    <a:pt x="139" y="274"/>
                  </a:lnTo>
                  <a:lnTo>
                    <a:pt x="151" y="283"/>
                  </a:lnTo>
                  <a:lnTo>
                    <a:pt x="151" y="288"/>
                  </a:lnTo>
                  <a:lnTo>
                    <a:pt x="158" y="295"/>
                  </a:lnTo>
                  <a:lnTo>
                    <a:pt x="179" y="304"/>
                  </a:lnTo>
                  <a:lnTo>
                    <a:pt x="182" y="319"/>
                  </a:lnTo>
                  <a:lnTo>
                    <a:pt x="198" y="319"/>
                  </a:lnTo>
                  <a:lnTo>
                    <a:pt x="210" y="314"/>
                  </a:lnTo>
                  <a:lnTo>
                    <a:pt x="222" y="312"/>
                  </a:lnTo>
                  <a:lnTo>
                    <a:pt x="236" y="300"/>
                  </a:lnTo>
                  <a:lnTo>
                    <a:pt x="248" y="288"/>
                  </a:lnTo>
                  <a:lnTo>
                    <a:pt x="265" y="276"/>
                  </a:lnTo>
                  <a:lnTo>
                    <a:pt x="281" y="264"/>
                  </a:lnTo>
                  <a:lnTo>
                    <a:pt x="300" y="252"/>
                  </a:lnTo>
                  <a:lnTo>
                    <a:pt x="317" y="241"/>
                  </a:lnTo>
                  <a:lnTo>
                    <a:pt x="309" y="226"/>
                  </a:lnTo>
                  <a:lnTo>
                    <a:pt x="293" y="222"/>
                  </a:lnTo>
                  <a:lnTo>
                    <a:pt x="286" y="208"/>
                  </a:lnTo>
                  <a:lnTo>
                    <a:pt x="276" y="193"/>
                  </a:lnTo>
                  <a:lnTo>
                    <a:pt x="283" y="186"/>
                  </a:lnTo>
                  <a:lnTo>
                    <a:pt x="283" y="165"/>
                  </a:lnTo>
                  <a:lnTo>
                    <a:pt x="281" y="146"/>
                  </a:lnTo>
                  <a:lnTo>
                    <a:pt x="276" y="125"/>
                  </a:lnTo>
                  <a:lnTo>
                    <a:pt x="276" y="120"/>
                  </a:lnTo>
                  <a:lnTo>
                    <a:pt x="272" y="104"/>
                  </a:lnTo>
                  <a:lnTo>
                    <a:pt x="269" y="87"/>
                  </a:lnTo>
                  <a:lnTo>
                    <a:pt x="257" y="73"/>
                  </a:lnTo>
                  <a:lnTo>
                    <a:pt x="246" y="56"/>
                  </a:lnTo>
                  <a:lnTo>
                    <a:pt x="250" y="42"/>
                  </a:lnTo>
                  <a:lnTo>
                    <a:pt x="257" y="30"/>
                  </a:lnTo>
                  <a:lnTo>
                    <a:pt x="257" y="7"/>
                  </a:lnTo>
                  <a:lnTo>
                    <a:pt x="260" y="0"/>
                  </a:lnTo>
                  <a:lnTo>
                    <a:pt x="236" y="0"/>
                  </a:lnTo>
                  <a:lnTo>
                    <a:pt x="224" y="0"/>
                  </a:lnTo>
                  <a:lnTo>
                    <a:pt x="208" y="4"/>
                  </a:lnTo>
                  <a:lnTo>
                    <a:pt x="191" y="4"/>
                  </a:lnTo>
                  <a:lnTo>
                    <a:pt x="175" y="4"/>
                  </a:lnTo>
                  <a:lnTo>
                    <a:pt x="153" y="9"/>
                  </a:lnTo>
                  <a:lnTo>
                    <a:pt x="134" y="16"/>
                  </a:lnTo>
                  <a:lnTo>
                    <a:pt x="127" y="18"/>
                  </a:lnTo>
                  <a:lnTo>
                    <a:pt x="113" y="28"/>
                  </a:lnTo>
                  <a:lnTo>
                    <a:pt x="99" y="33"/>
                  </a:lnTo>
                  <a:lnTo>
                    <a:pt x="104" y="37"/>
                  </a:lnTo>
                  <a:lnTo>
                    <a:pt x="106" y="52"/>
                  </a:lnTo>
                  <a:lnTo>
                    <a:pt x="106" y="63"/>
                  </a:lnTo>
                  <a:lnTo>
                    <a:pt x="118" y="78"/>
                  </a:lnTo>
                  <a:lnTo>
                    <a:pt x="113" y="85"/>
                  </a:lnTo>
                  <a:lnTo>
                    <a:pt x="97" y="87"/>
                  </a:lnTo>
                  <a:lnTo>
                    <a:pt x="78" y="94"/>
                  </a:lnTo>
                  <a:lnTo>
                    <a:pt x="78" y="104"/>
                  </a:lnTo>
                  <a:lnTo>
                    <a:pt x="66" y="111"/>
                  </a:lnTo>
                  <a:lnTo>
                    <a:pt x="56" y="120"/>
                  </a:lnTo>
                  <a:lnTo>
                    <a:pt x="42" y="125"/>
                  </a:lnTo>
                  <a:lnTo>
                    <a:pt x="28" y="130"/>
                  </a:lnTo>
                  <a:lnTo>
                    <a:pt x="16" y="137"/>
                  </a:lnTo>
                  <a:lnTo>
                    <a:pt x="4" y="146"/>
                  </a:lnTo>
                  <a:close/>
                </a:path>
              </a:pathLst>
            </a:custGeom>
            <a:solidFill>
              <a:srgbClr val="E1E1E1"/>
            </a:solidFill>
            <a:ln w="3175">
              <a:solidFill>
                <a:srgbClr val="000000"/>
              </a:solidFill>
              <a:prstDash val="solid"/>
              <a:round/>
              <a:headEnd/>
              <a:tailEnd/>
            </a:ln>
          </p:spPr>
          <p:txBody>
            <a:bodyPr/>
            <a:lstStyle/>
            <a:p>
              <a:endParaRPr lang="en-US"/>
            </a:p>
          </p:txBody>
        </p:sp>
        <p:sp>
          <p:nvSpPr>
            <p:cNvPr id="146" name="Freeform 3968"/>
            <p:cNvSpPr>
              <a:spLocks/>
            </p:cNvSpPr>
            <p:nvPr/>
          </p:nvSpPr>
          <p:spPr bwMode="auto">
            <a:xfrm>
              <a:off x="2271" y="2010"/>
              <a:ext cx="12" cy="11"/>
            </a:xfrm>
            <a:custGeom>
              <a:avLst/>
              <a:gdLst>
                <a:gd name="T0" fmla="*/ 12 w 10"/>
                <a:gd name="T1" fmla="*/ 0 h 9"/>
                <a:gd name="T2" fmla="*/ 12 w 10"/>
                <a:gd name="T3" fmla="*/ 9 h 9"/>
                <a:gd name="T4" fmla="*/ 0 w 10"/>
                <a:gd name="T5" fmla="*/ 11 h 9"/>
                <a:gd name="T6" fmla="*/ 12 w 10"/>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9">
                  <a:moveTo>
                    <a:pt x="10" y="0"/>
                  </a:moveTo>
                  <a:lnTo>
                    <a:pt x="10" y="7"/>
                  </a:lnTo>
                  <a:lnTo>
                    <a:pt x="0" y="9"/>
                  </a:lnTo>
                  <a:lnTo>
                    <a:pt x="10" y="0"/>
                  </a:lnTo>
                  <a:close/>
                </a:path>
              </a:pathLst>
            </a:custGeom>
            <a:solidFill>
              <a:srgbClr val="E1E1E1"/>
            </a:solidFill>
            <a:ln w="3175">
              <a:solidFill>
                <a:srgbClr val="000000"/>
              </a:solidFill>
              <a:prstDash val="solid"/>
              <a:round/>
              <a:headEnd/>
              <a:tailEnd/>
            </a:ln>
          </p:spPr>
          <p:txBody>
            <a:bodyPr/>
            <a:lstStyle/>
            <a:p>
              <a:endParaRPr lang="en-US"/>
            </a:p>
          </p:txBody>
        </p:sp>
        <p:sp>
          <p:nvSpPr>
            <p:cNvPr id="147" name="Freeform 3969"/>
            <p:cNvSpPr>
              <a:spLocks/>
            </p:cNvSpPr>
            <p:nvPr/>
          </p:nvSpPr>
          <p:spPr bwMode="auto">
            <a:xfrm>
              <a:off x="2232" y="2019"/>
              <a:ext cx="9" cy="9"/>
            </a:xfrm>
            <a:custGeom>
              <a:avLst/>
              <a:gdLst>
                <a:gd name="T0" fmla="*/ 9 w 7"/>
                <a:gd name="T1" fmla="*/ 0 h 7"/>
                <a:gd name="T2" fmla="*/ 0 w 7"/>
                <a:gd name="T3" fmla="*/ 9 h 7"/>
                <a:gd name="T4" fmla="*/ 0 w 7"/>
                <a:gd name="T5" fmla="*/ 3 h 7"/>
                <a:gd name="T6" fmla="*/ 9 w 7"/>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7">
                  <a:moveTo>
                    <a:pt x="7" y="0"/>
                  </a:moveTo>
                  <a:lnTo>
                    <a:pt x="0" y="7"/>
                  </a:lnTo>
                  <a:lnTo>
                    <a:pt x="0" y="2"/>
                  </a:lnTo>
                  <a:lnTo>
                    <a:pt x="7" y="0"/>
                  </a:lnTo>
                  <a:close/>
                </a:path>
              </a:pathLst>
            </a:custGeom>
            <a:solidFill>
              <a:srgbClr val="E1E1E1"/>
            </a:solidFill>
            <a:ln w="3175">
              <a:solidFill>
                <a:srgbClr val="000000"/>
              </a:solidFill>
              <a:prstDash val="solid"/>
              <a:round/>
              <a:headEnd/>
              <a:tailEnd/>
            </a:ln>
          </p:spPr>
          <p:txBody>
            <a:bodyPr/>
            <a:lstStyle/>
            <a:p>
              <a:endParaRPr lang="en-US"/>
            </a:p>
          </p:txBody>
        </p:sp>
        <p:sp>
          <p:nvSpPr>
            <p:cNvPr id="148" name="Freeform 3970"/>
            <p:cNvSpPr>
              <a:spLocks/>
            </p:cNvSpPr>
            <p:nvPr/>
          </p:nvSpPr>
          <p:spPr bwMode="auto">
            <a:xfrm>
              <a:off x="2245" y="2030"/>
              <a:ext cx="9" cy="4"/>
            </a:xfrm>
            <a:custGeom>
              <a:avLst/>
              <a:gdLst>
                <a:gd name="T0" fmla="*/ 9 w 7"/>
                <a:gd name="T1" fmla="*/ 0 h 3"/>
                <a:gd name="T2" fmla="*/ 9 w 7"/>
                <a:gd name="T3" fmla="*/ 4 h 3"/>
                <a:gd name="T4" fmla="*/ 0 w 7"/>
                <a:gd name="T5" fmla="*/ 0 h 3"/>
                <a:gd name="T6" fmla="*/ 9 w 7"/>
                <a:gd name="T7" fmla="*/ 0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3">
                  <a:moveTo>
                    <a:pt x="7" y="0"/>
                  </a:moveTo>
                  <a:lnTo>
                    <a:pt x="7" y="3"/>
                  </a:lnTo>
                  <a:lnTo>
                    <a:pt x="0" y="0"/>
                  </a:lnTo>
                  <a:lnTo>
                    <a:pt x="7" y="0"/>
                  </a:lnTo>
                  <a:close/>
                </a:path>
              </a:pathLst>
            </a:custGeom>
            <a:solidFill>
              <a:srgbClr val="E1E1E1"/>
            </a:solidFill>
            <a:ln w="3175">
              <a:solidFill>
                <a:srgbClr val="000000"/>
              </a:solidFill>
              <a:prstDash val="solid"/>
              <a:round/>
              <a:headEnd/>
              <a:tailEnd/>
            </a:ln>
          </p:spPr>
          <p:txBody>
            <a:bodyPr/>
            <a:lstStyle/>
            <a:p>
              <a:endParaRPr lang="en-US"/>
            </a:p>
          </p:txBody>
        </p:sp>
        <p:sp>
          <p:nvSpPr>
            <p:cNvPr id="149" name="Freeform 3971"/>
            <p:cNvSpPr>
              <a:spLocks/>
            </p:cNvSpPr>
            <p:nvPr/>
          </p:nvSpPr>
          <p:spPr bwMode="auto">
            <a:xfrm>
              <a:off x="2283" y="2001"/>
              <a:ext cx="5" cy="3"/>
            </a:xfrm>
            <a:custGeom>
              <a:avLst/>
              <a:gdLst>
                <a:gd name="T0" fmla="*/ 5 w 5"/>
                <a:gd name="T1" fmla="*/ 3 h 2"/>
                <a:gd name="T2" fmla="*/ 5 w 5"/>
                <a:gd name="T3" fmla="*/ 0 h 2"/>
                <a:gd name="T4" fmla="*/ 0 w 5"/>
                <a:gd name="T5" fmla="*/ 3 h 2"/>
                <a:gd name="T6" fmla="*/ 5 w 5"/>
                <a:gd name="T7" fmla="*/ 3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2">
                  <a:moveTo>
                    <a:pt x="5" y="2"/>
                  </a:moveTo>
                  <a:lnTo>
                    <a:pt x="5" y="0"/>
                  </a:lnTo>
                  <a:lnTo>
                    <a:pt x="0" y="2"/>
                  </a:lnTo>
                  <a:lnTo>
                    <a:pt x="5" y="2"/>
                  </a:lnTo>
                  <a:close/>
                </a:path>
              </a:pathLst>
            </a:custGeom>
            <a:solidFill>
              <a:srgbClr val="E1E1E1"/>
            </a:solidFill>
            <a:ln w="3175">
              <a:solidFill>
                <a:srgbClr val="000000"/>
              </a:solidFill>
              <a:prstDash val="solid"/>
              <a:round/>
              <a:headEnd/>
              <a:tailEnd/>
            </a:ln>
          </p:spPr>
          <p:txBody>
            <a:bodyPr/>
            <a:lstStyle/>
            <a:p>
              <a:endParaRPr lang="en-US"/>
            </a:p>
          </p:txBody>
        </p:sp>
        <p:sp>
          <p:nvSpPr>
            <p:cNvPr id="150" name="Freeform 3972"/>
            <p:cNvSpPr>
              <a:spLocks/>
            </p:cNvSpPr>
            <p:nvPr/>
          </p:nvSpPr>
          <p:spPr bwMode="auto">
            <a:xfrm>
              <a:off x="2093" y="2279"/>
              <a:ext cx="4" cy="3"/>
            </a:xfrm>
            <a:custGeom>
              <a:avLst/>
              <a:gdLst>
                <a:gd name="T0" fmla="*/ 4 w 4"/>
                <a:gd name="T1" fmla="*/ 3 h 3"/>
                <a:gd name="T2" fmla="*/ 2 w 4"/>
                <a:gd name="T3" fmla="*/ 3 h 3"/>
                <a:gd name="T4" fmla="*/ 0 w 4"/>
                <a:gd name="T5" fmla="*/ 0 h 3"/>
                <a:gd name="T6" fmla="*/ 4 w 4"/>
                <a:gd name="T7" fmla="*/ 3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3">
                  <a:moveTo>
                    <a:pt x="4" y="3"/>
                  </a:moveTo>
                  <a:lnTo>
                    <a:pt x="2" y="3"/>
                  </a:lnTo>
                  <a:lnTo>
                    <a:pt x="0" y="0"/>
                  </a:lnTo>
                  <a:lnTo>
                    <a:pt x="4" y="3"/>
                  </a:lnTo>
                  <a:close/>
                </a:path>
              </a:pathLst>
            </a:custGeom>
            <a:solidFill>
              <a:srgbClr val="E1E1E1"/>
            </a:solidFill>
            <a:ln w="3175">
              <a:solidFill>
                <a:srgbClr val="000000"/>
              </a:solidFill>
              <a:prstDash val="solid"/>
              <a:round/>
              <a:headEnd/>
              <a:tailEnd/>
            </a:ln>
          </p:spPr>
          <p:txBody>
            <a:bodyPr/>
            <a:lstStyle/>
            <a:p>
              <a:endParaRPr lang="en-US"/>
            </a:p>
          </p:txBody>
        </p:sp>
        <p:sp>
          <p:nvSpPr>
            <p:cNvPr id="151" name="Freeform 3973"/>
            <p:cNvSpPr>
              <a:spLocks/>
            </p:cNvSpPr>
            <p:nvPr/>
          </p:nvSpPr>
          <p:spPr bwMode="auto">
            <a:xfrm>
              <a:off x="2426" y="1849"/>
              <a:ext cx="1" cy="2"/>
            </a:xfrm>
            <a:custGeom>
              <a:avLst/>
              <a:gdLst>
                <a:gd name="T0" fmla="*/ 0 w 1"/>
                <a:gd name="T1" fmla="*/ 2 h 2"/>
                <a:gd name="T2" fmla="*/ 0 w 1"/>
                <a:gd name="T3" fmla="*/ 0 h 2"/>
                <a:gd name="T4" fmla="*/ 0 w 1"/>
                <a:gd name="T5" fmla="*/ 2 h 2"/>
                <a:gd name="T6" fmla="*/ 0 60000 65536"/>
                <a:gd name="T7" fmla="*/ 0 60000 65536"/>
                <a:gd name="T8" fmla="*/ 0 60000 65536"/>
              </a:gdLst>
              <a:ahLst/>
              <a:cxnLst>
                <a:cxn ang="T6">
                  <a:pos x="T0" y="T1"/>
                </a:cxn>
                <a:cxn ang="T7">
                  <a:pos x="T2" y="T3"/>
                </a:cxn>
                <a:cxn ang="T8">
                  <a:pos x="T4" y="T5"/>
                </a:cxn>
              </a:cxnLst>
              <a:rect l="0" t="0" r="r" b="b"/>
              <a:pathLst>
                <a:path w="1" h="2">
                  <a:moveTo>
                    <a:pt x="0" y="2"/>
                  </a:moveTo>
                  <a:lnTo>
                    <a:pt x="0" y="0"/>
                  </a:lnTo>
                  <a:lnTo>
                    <a:pt x="0" y="2"/>
                  </a:lnTo>
                  <a:close/>
                </a:path>
              </a:pathLst>
            </a:custGeom>
            <a:solidFill>
              <a:srgbClr val="C0C0C0"/>
            </a:solidFill>
            <a:ln w="3175">
              <a:solidFill>
                <a:srgbClr val="000000"/>
              </a:solidFill>
              <a:prstDash val="solid"/>
              <a:round/>
              <a:headEnd/>
              <a:tailEnd/>
            </a:ln>
          </p:spPr>
          <p:txBody>
            <a:bodyPr/>
            <a:lstStyle/>
            <a:p>
              <a:endParaRPr lang="en-US"/>
            </a:p>
          </p:txBody>
        </p:sp>
        <p:sp>
          <p:nvSpPr>
            <p:cNvPr id="152" name="Freeform 3974"/>
            <p:cNvSpPr>
              <a:spLocks/>
            </p:cNvSpPr>
            <p:nvPr/>
          </p:nvSpPr>
          <p:spPr bwMode="auto">
            <a:xfrm>
              <a:off x="2676" y="1914"/>
              <a:ext cx="272" cy="304"/>
            </a:xfrm>
            <a:custGeom>
              <a:avLst/>
              <a:gdLst>
                <a:gd name="T0" fmla="*/ 256 w 244"/>
                <a:gd name="T1" fmla="*/ 304 h 246"/>
                <a:gd name="T2" fmla="*/ 256 w 244"/>
                <a:gd name="T3" fmla="*/ 292 h 246"/>
                <a:gd name="T4" fmla="*/ 272 w 244"/>
                <a:gd name="T5" fmla="*/ 292 h 246"/>
                <a:gd name="T6" fmla="*/ 272 w 244"/>
                <a:gd name="T7" fmla="*/ 268 h 246"/>
                <a:gd name="T8" fmla="*/ 270 w 244"/>
                <a:gd name="T9" fmla="*/ 248 h 246"/>
                <a:gd name="T10" fmla="*/ 270 w 244"/>
                <a:gd name="T11" fmla="*/ 227 h 246"/>
                <a:gd name="T12" fmla="*/ 270 w 244"/>
                <a:gd name="T13" fmla="*/ 208 h 246"/>
                <a:gd name="T14" fmla="*/ 266 w 244"/>
                <a:gd name="T15" fmla="*/ 187 h 246"/>
                <a:gd name="T16" fmla="*/ 264 w 244"/>
                <a:gd name="T17" fmla="*/ 166 h 246"/>
                <a:gd name="T18" fmla="*/ 264 w 244"/>
                <a:gd name="T19" fmla="*/ 146 h 246"/>
                <a:gd name="T20" fmla="*/ 264 w 244"/>
                <a:gd name="T21" fmla="*/ 122 h 246"/>
                <a:gd name="T22" fmla="*/ 262 w 244"/>
                <a:gd name="T23" fmla="*/ 101 h 246"/>
                <a:gd name="T24" fmla="*/ 259 w 244"/>
                <a:gd name="T25" fmla="*/ 84 h 246"/>
                <a:gd name="T26" fmla="*/ 259 w 244"/>
                <a:gd name="T27" fmla="*/ 67 h 246"/>
                <a:gd name="T28" fmla="*/ 259 w 244"/>
                <a:gd name="T29" fmla="*/ 49 h 246"/>
                <a:gd name="T30" fmla="*/ 262 w 244"/>
                <a:gd name="T31" fmla="*/ 35 h 246"/>
                <a:gd name="T32" fmla="*/ 251 w 244"/>
                <a:gd name="T33" fmla="*/ 28 h 246"/>
                <a:gd name="T34" fmla="*/ 224 w 244"/>
                <a:gd name="T35" fmla="*/ 20 h 246"/>
                <a:gd name="T36" fmla="*/ 222 w 244"/>
                <a:gd name="T37" fmla="*/ 11 h 246"/>
                <a:gd name="T38" fmla="*/ 201 w 244"/>
                <a:gd name="T39" fmla="*/ 5 h 246"/>
                <a:gd name="T40" fmla="*/ 191 w 244"/>
                <a:gd name="T41" fmla="*/ 15 h 246"/>
                <a:gd name="T42" fmla="*/ 177 w 244"/>
                <a:gd name="T43" fmla="*/ 26 h 246"/>
                <a:gd name="T44" fmla="*/ 177 w 244"/>
                <a:gd name="T45" fmla="*/ 56 h 246"/>
                <a:gd name="T46" fmla="*/ 158 w 244"/>
                <a:gd name="T47" fmla="*/ 64 h 246"/>
                <a:gd name="T48" fmla="*/ 140 w 244"/>
                <a:gd name="T49" fmla="*/ 56 h 246"/>
                <a:gd name="T50" fmla="*/ 122 w 244"/>
                <a:gd name="T51" fmla="*/ 43 h 246"/>
                <a:gd name="T52" fmla="*/ 100 w 244"/>
                <a:gd name="T53" fmla="*/ 41 h 246"/>
                <a:gd name="T54" fmla="*/ 93 w 244"/>
                <a:gd name="T55" fmla="*/ 20 h 246"/>
                <a:gd name="T56" fmla="*/ 75 w 244"/>
                <a:gd name="T57" fmla="*/ 15 h 246"/>
                <a:gd name="T58" fmla="*/ 58 w 244"/>
                <a:gd name="T59" fmla="*/ 9 h 246"/>
                <a:gd name="T60" fmla="*/ 32 w 244"/>
                <a:gd name="T61" fmla="*/ 0 h 246"/>
                <a:gd name="T62" fmla="*/ 32 w 244"/>
                <a:gd name="T63" fmla="*/ 20 h 246"/>
                <a:gd name="T64" fmla="*/ 21 w 244"/>
                <a:gd name="T65" fmla="*/ 28 h 246"/>
                <a:gd name="T66" fmla="*/ 8 w 244"/>
                <a:gd name="T67" fmla="*/ 41 h 246"/>
                <a:gd name="T68" fmla="*/ 8 w 244"/>
                <a:gd name="T69" fmla="*/ 58 h 246"/>
                <a:gd name="T70" fmla="*/ 0 w 244"/>
                <a:gd name="T71" fmla="*/ 67 h 246"/>
                <a:gd name="T72" fmla="*/ 0 w 244"/>
                <a:gd name="T73" fmla="*/ 73 h 246"/>
                <a:gd name="T74" fmla="*/ 6 w 244"/>
                <a:gd name="T75" fmla="*/ 99 h 246"/>
                <a:gd name="T76" fmla="*/ 8 w 244"/>
                <a:gd name="T77" fmla="*/ 122 h 246"/>
                <a:gd name="T78" fmla="*/ 8 w 244"/>
                <a:gd name="T79" fmla="*/ 148 h 246"/>
                <a:gd name="T80" fmla="*/ 0 w 244"/>
                <a:gd name="T81" fmla="*/ 157 h 246"/>
                <a:gd name="T82" fmla="*/ 11 w 244"/>
                <a:gd name="T83" fmla="*/ 175 h 246"/>
                <a:gd name="T84" fmla="*/ 19 w 244"/>
                <a:gd name="T85" fmla="*/ 193 h 246"/>
                <a:gd name="T86" fmla="*/ 37 w 244"/>
                <a:gd name="T87" fmla="*/ 198 h 246"/>
                <a:gd name="T88" fmla="*/ 46 w 244"/>
                <a:gd name="T89" fmla="*/ 216 h 246"/>
                <a:gd name="T90" fmla="*/ 71 w 244"/>
                <a:gd name="T91" fmla="*/ 221 h 246"/>
                <a:gd name="T92" fmla="*/ 85 w 244"/>
                <a:gd name="T93" fmla="*/ 234 h 246"/>
                <a:gd name="T94" fmla="*/ 98 w 244"/>
                <a:gd name="T95" fmla="*/ 225 h 246"/>
                <a:gd name="T96" fmla="*/ 114 w 244"/>
                <a:gd name="T97" fmla="*/ 216 h 246"/>
                <a:gd name="T98" fmla="*/ 133 w 244"/>
                <a:gd name="T99" fmla="*/ 225 h 246"/>
                <a:gd name="T100" fmla="*/ 150 w 244"/>
                <a:gd name="T101" fmla="*/ 236 h 246"/>
                <a:gd name="T102" fmla="*/ 166 w 244"/>
                <a:gd name="T103" fmla="*/ 248 h 246"/>
                <a:gd name="T104" fmla="*/ 185 w 244"/>
                <a:gd name="T105" fmla="*/ 260 h 246"/>
                <a:gd name="T106" fmla="*/ 204 w 244"/>
                <a:gd name="T107" fmla="*/ 268 h 246"/>
                <a:gd name="T108" fmla="*/ 220 w 244"/>
                <a:gd name="T109" fmla="*/ 281 h 246"/>
                <a:gd name="T110" fmla="*/ 237 w 244"/>
                <a:gd name="T111" fmla="*/ 292 h 246"/>
                <a:gd name="T112" fmla="*/ 256 w 244"/>
                <a:gd name="T113" fmla="*/ 304 h 24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44" h="246">
                  <a:moveTo>
                    <a:pt x="230" y="246"/>
                  </a:moveTo>
                  <a:lnTo>
                    <a:pt x="230" y="236"/>
                  </a:lnTo>
                  <a:lnTo>
                    <a:pt x="244" y="236"/>
                  </a:lnTo>
                  <a:lnTo>
                    <a:pt x="244" y="217"/>
                  </a:lnTo>
                  <a:lnTo>
                    <a:pt x="242" y="201"/>
                  </a:lnTo>
                  <a:lnTo>
                    <a:pt x="242" y="184"/>
                  </a:lnTo>
                  <a:lnTo>
                    <a:pt x="242" y="168"/>
                  </a:lnTo>
                  <a:lnTo>
                    <a:pt x="239" y="151"/>
                  </a:lnTo>
                  <a:lnTo>
                    <a:pt x="237" y="134"/>
                  </a:lnTo>
                  <a:lnTo>
                    <a:pt x="237" y="118"/>
                  </a:lnTo>
                  <a:lnTo>
                    <a:pt x="237" y="99"/>
                  </a:lnTo>
                  <a:lnTo>
                    <a:pt x="235" y="82"/>
                  </a:lnTo>
                  <a:lnTo>
                    <a:pt x="232" y="68"/>
                  </a:lnTo>
                  <a:lnTo>
                    <a:pt x="232" y="54"/>
                  </a:lnTo>
                  <a:lnTo>
                    <a:pt x="232" y="40"/>
                  </a:lnTo>
                  <a:lnTo>
                    <a:pt x="235" y="28"/>
                  </a:lnTo>
                  <a:lnTo>
                    <a:pt x="225" y="23"/>
                  </a:lnTo>
                  <a:lnTo>
                    <a:pt x="201" y="16"/>
                  </a:lnTo>
                  <a:lnTo>
                    <a:pt x="199" y="9"/>
                  </a:lnTo>
                  <a:lnTo>
                    <a:pt x="180" y="4"/>
                  </a:lnTo>
                  <a:lnTo>
                    <a:pt x="171" y="12"/>
                  </a:lnTo>
                  <a:lnTo>
                    <a:pt x="159" y="21"/>
                  </a:lnTo>
                  <a:lnTo>
                    <a:pt x="159" y="45"/>
                  </a:lnTo>
                  <a:lnTo>
                    <a:pt x="142" y="52"/>
                  </a:lnTo>
                  <a:lnTo>
                    <a:pt x="126" y="45"/>
                  </a:lnTo>
                  <a:lnTo>
                    <a:pt x="109" y="35"/>
                  </a:lnTo>
                  <a:lnTo>
                    <a:pt x="90" y="33"/>
                  </a:lnTo>
                  <a:lnTo>
                    <a:pt x="83" y="16"/>
                  </a:lnTo>
                  <a:lnTo>
                    <a:pt x="67" y="12"/>
                  </a:lnTo>
                  <a:lnTo>
                    <a:pt x="52" y="7"/>
                  </a:lnTo>
                  <a:lnTo>
                    <a:pt x="29" y="0"/>
                  </a:lnTo>
                  <a:lnTo>
                    <a:pt x="29" y="16"/>
                  </a:lnTo>
                  <a:lnTo>
                    <a:pt x="19" y="23"/>
                  </a:lnTo>
                  <a:lnTo>
                    <a:pt x="7" y="33"/>
                  </a:lnTo>
                  <a:lnTo>
                    <a:pt x="7" y="47"/>
                  </a:lnTo>
                  <a:lnTo>
                    <a:pt x="0" y="54"/>
                  </a:lnTo>
                  <a:lnTo>
                    <a:pt x="0" y="59"/>
                  </a:lnTo>
                  <a:lnTo>
                    <a:pt x="5" y="80"/>
                  </a:lnTo>
                  <a:lnTo>
                    <a:pt x="7" y="99"/>
                  </a:lnTo>
                  <a:lnTo>
                    <a:pt x="7" y="120"/>
                  </a:lnTo>
                  <a:lnTo>
                    <a:pt x="0" y="127"/>
                  </a:lnTo>
                  <a:lnTo>
                    <a:pt x="10" y="142"/>
                  </a:lnTo>
                  <a:lnTo>
                    <a:pt x="17" y="156"/>
                  </a:lnTo>
                  <a:lnTo>
                    <a:pt x="33" y="160"/>
                  </a:lnTo>
                  <a:lnTo>
                    <a:pt x="41" y="175"/>
                  </a:lnTo>
                  <a:lnTo>
                    <a:pt x="64" y="179"/>
                  </a:lnTo>
                  <a:lnTo>
                    <a:pt x="76" y="189"/>
                  </a:lnTo>
                  <a:lnTo>
                    <a:pt x="88" y="182"/>
                  </a:lnTo>
                  <a:lnTo>
                    <a:pt x="102" y="175"/>
                  </a:lnTo>
                  <a:lnTo>
                    <a:pt x="119" y="182"/>
                  </a:lnTo>
                  <a:lnTo>
                    <a:pt x="135" y="191"/>
                  </a:lnTo>
                  <a:lnTo>
                    <a:pt x="149" y="201"/>
                  </a:lnTo>
                  <a:lnTo>
                    <a:pt x="166" y="210"/>
                  </a:lnTo>
                  <a:lnTo>
                    <a:pt x="183" y="217"/>
                  </a:lnTo>
                  <a:lnTo>
                    <a:pt x="197" y="227"/>
                  </a:lnTo>
                  <a:lnTo>
                    <a:pt x="213" y="236"/>
                  </a:lnTo>
                  <a:lnTo>
                    <a:pt x="230" y="246"/>
                  </a:lnTo>
                  <a:close/>
                </a:path>
              </a:pathLst>
            </a:custGeom>
            <a:solidFill>
              <a:srgbClr val="E1E1E1"/>
            </a:solidFill>
            <a:ln w="3175">
              <a:solidFill>
                <a:srgbClr val="000000"/>
              </a:solidFill>
              <a:prstDash val="solid"/>
              <a:round/>
              <a:headEnd/>
              <a:tailEnd/>
            </a:ln>
          </p:spPr>
          <p:txBody>
            <a:bodyPr/>
            <a:lstStyle/>
            <a:p>
              <a:endParaRPr lang="en-US"/>
            </a:p>
          </p:txBody>
        </p:sp>
        <p:sp>
          <p:nvSpPr>
            <p:cNvPr id="153" name="Freeform 3975"/>
            <p:cNvSpPr>
              <a:spLocks/>
            </p:cNvSpPr>
            <p:nvPr/>
          </p:nvSpPr>
          <p:spPr bwMode="auto">
            <a:xfrm>
              <a:off x="2301" y="2094"/>
              <a:ext cx="287" cy="328"/>
            </a:xfrm>
            <a:custGeom>
              <a:avLst/>
              <a:gdLst>
                <a:gd name="T0" fmla="*/ 63 w 258"/>
                <a:gd name="T1" fmla="*/ 308 h 265"/>
                <a:gd name="T2" fmla="*/ 75 w 258"/>
                <a:gd name="T3" fmla="*/ 328 h 265"/>
                <a:gd name="T4" fmla="*/ 90 w 258"/>
                <a:gd name="T5" fmla="*/ 328 h 265"/>
                <a:gd name="T6" fmla="*/ 103 w 258"/>
                <a:gd name="T7" fmla="*/ 317 h 265"/>
                <a:gd name="T8" fmla="*/ 117 w 258"/>
                <a:gd name="T9" fmla="*/ 322 h 265"/>
                <a:gd name="T10" fmla="*/ 127 w 258"/>
                <a:gd name="T11" fmla="*/ 287 h 265"/>
                <a:gd name="T12" fmla="*/ 140 w 258"/>
                <a:gd name="T13" fmla="*/ 270 h 265"/>
                <a:gd name="T14" fmla="*/ 156 w 258"/>
                <a:gd name="T15" fmla="*/ 264 h 265"/>
                <a:gd name="T16" fmla="*/ 161 w 258"/>
                <a:gd name="T17" fmla="*/ 252 h 265"/>
                <a:gd name="T18" fmla="*/ 177 w 258"/>
                <a:gd name="T19" fmla="*/ 240 h 265"/>
                <a:gd name="T20" fmla="*/ 200 w 258"/>
                <a:gd name="T21" fmla="*/ 220 h 265"/>
                <a:gd name="T22" fmla="*/ 221 w 258"/>
                <a:gd name="T23" fmla="*/ 223 h 265"/>
                <a:gd name="T24" fmla="*/ 256 w 258"/>
                <a:gd name="T25" fmla="*/ 214 h 265"/>
                <a:gd name="T26" fmla="*/ 285 w 258"/>
                <a:gd name="T27" fmla="*/ 197 h 265"/>
                <a:gd name="T28" fmla="*/ 287 w 258"/>
                <a:gd name="T29" fmla="*/ 161 h 265"/>
                <a:gd name="T30" fmla="*/ 287 w 258"/>
                <a:gd name="T31" fmla="*/ 132 h 265"/>
                <a:gd name="T32" fmla="*/ 266 w 258"/>
                <a:gd name="T33" fmla="*/ 114 h 265"/>
                <a:gd name="T34" fmla="*/ 235 w 258"/>
                <a:gd name="T35" fmla="*/ 94 h 265"/>
                <a:gd name="T36" fmla="*/ 221 w 258"/>
                <a:gd name="T37" fmla="*/ 77 h 265"/>
                <a:gd name="T38" fmla="*/ 196 w 258"/>
                <a:gd name="T39" fmla="*/ 53 h 265"/>
                <a:gd name="T40" fmla="*/ 169 w 258"/>
                <a:gd name="T41" fmla="*/ 36 h 265"/>
                <a:gd name="T42" fmla="*/ 146 w 258"/>
                <a:gd name="T43" fmla="*/ 12 h 265"/>
                <a:gd name="T44" fmla="*/ 117 w 258"/>
                <a:gd name="T45" fmla="*/ 0 h 265"/>
                <a:gd name="T46" fmla="*/ 103 w 258"/>
                <a:gd name="T47" fmla="*/ 24 h 265"/>
                <a:gd name="T48" fmla="*/ 106 w 258"/>
                <a:gd name="T49" fmla="*/ 73 h 265"/>
                <a:gd name="T50" fmla="*/ 111 w 258"/>
                <a:gd name="T51" fmla="*/ 118 h 265"/>
                <a:gd name="T52" fmla="*/ 117 w 258"/>
                <a:gd name="T53" fmla="*/ 167 h 265"/>
                <a:gd name="T54" fmla="*/ 121 w 258"/>
                <a:gd name="T55" fmla="*/ 193 h 265"/>
                <a:gd name="T56" fmla="*/ 103 w 258"/>
                <a:gd name="T57" fmla="*/ 210 h 265"/>
                <a:gd name="T58" fmla="*/ 69 w 258"/>
                <a:gd name="T59" fmla="*/ 210 h 265"/>
                <a:gd name="T60" fmla="*/ 50 w 258"/>
                <a:gd name="T61" fmla="*/ 210 h 265"/>
                <a:gd name="T62" fmla="*/ 24 w 258"/>
                <a:gd name="T63" fmla="*/ 217 h 265"/>
                <a:gd name="T64" fmla="*/ 6 w 258"/>
                <a:gd name="T65" fmla="*/ 229 h 265"/>
                <a:gd name="T66" fmla="*/ 6 w 258"/>
                <a:gd name="T67" fmla="*/ 249 h 265"/>
                <a:gd name="T68" fmla="*/ 13 w 258"/>
                <a:gd name="T69" fmla="*/ 278 h 265"/>
                <a:gd name="T70" fmla="*/ 24 w 258"/>
                <a:gd name="T71" fmla="*/ 285 h 265"/>
                <a:gd name="T72" fmla="*/ 40 w 258"/>
                <a:gd name="T73" fmla="*/ 287 h 265"/>
                <a:gd name="T74" fmla="*/ 53 w 258"/>
                <a:gd name="T75" fmla="*/ 278 h 265"/>
                <a:gd name="T76" fmla="*/ 67 w 258"/>
                <a:gd name="T77" fmla="*/ 302 h 26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58" h="265">
                  <a:moveTo>
                    <a:pt x="60" y="244"/>
                  </a:moveTo>
                  <a:lnTo>
                    <a:pt x="57" y="249"/>
                  </a:lnTo>
                  <a:lnTo>
                    <a:pt x="60" y="249"/>
                  </a:lnTo>
                  <a:lnTo>
                    <a:pt x="67" y="265"/>
                  </a:lnTo>
                  <a:lnTo>
                    <a:pt x="71" y="263"/>
                  </a:lnTo>
                  <a:lnTo>
                    <a:pt x="81" y="265"/>
                  </a:lnTo>
                  <a:lnTo>
                    <a:pt x="88" y="260"/>
                  </a:lnTo>
                  <a:lnTo>
                    <a:pt x="93" y="256"/>
                  </a:lnTo>
                  <a:lnTo>
                    <a:pt x="95" y="263"/>
                  </a:lnTo>
                  <a:lnTo>
                    <a:pt x="105" y="260"/>
                  </a:lnTo>
                  <a:lnTo>
                    <a:pt x="109" y="237"/>
                  </a:lnTo>
                  <a:lnTo>
                    <a:pt x="114" y="232"/>
                  </a:lnTo>
                  <a:lnTo>
                    <a:pt x="123" y="225"/>
                  </a:lnTo>
                  <a:lnTo>
                    <a:pt x="126" y="218"/>
                  </a:lnTo>
                  <a:lnTo>
                    <a:pt x="128" y="208"/>
                  </a:lnTo>
                  <a:lnTo>
                    <a:pt x="140" y="213"/>
                  </a:lnTo>
                  <a:lnTo>
                    <a:pt x="140" y="206"/>
                  </a:lnTo>
                  <a:lnTo>
                    <a:pt x="145" y="204"/>
                  </a:lnTo>
                  <a:lnTo>
                    <a:pt x="152" y="194"/>
                  </a:lnTo>
                  <a:lnTo>
                    <a:pt x="159" y="194"/>
                  </a:lnTo>
                  <a:lnTo>
                    <a:pt x="161" y="187"/>
                  </a:lnTo>
                  <a:lnTo>
                    <a:pt x="180" y="178"/>
                  </a:lnTo>
                  <a:lnTo>
                    <a:pt x="194" y="180"/>
                  </a:lnTo>
                  <a:lnTo>
                    <a:pt x="199" y="180"/>
                  </a:lnTo>
                  <a:lnTo>
                    <a:pt x="213" y="173"/>
                  </a:lnTo>
                  <a:lnTo>
                    <a:pt x="230" y="173"/>
                  </a:lnTo>
                  <a:lnTo>
                    <a:pt x="246" y="173"/>
                  </a:lnTo>
                  <a:lnTo>
                    <a:pt x="256" y="159"/>
                  </a:lnTo>
                  <a:lnTo>
                    <a:pt x="256" y="144"/>
                  </a:lnTo>
                  <a:lnTo>
                    <a:pt x="258" y="130"/>
                  </a:lnTo>
                  <a:lnTo>
                    <a:pt x="258" y="118"/>
                  </a:lnTo>
                  <a:lnTo>
                    <a:pt x="258" y="107"/>
                  </a:lnTo>
                  <a:lnTo>
                    <a:pt x="242" y="107"/>
                  </a:lnTo>
                  <a:lnTo>
                    <a:pt x="239" y="92"/>
                  </a:lnTo>
                  <a:lnTo>
                    <a:pt x="218" y="83"/>
                  </a:lnTo>
                  <a:lnTo>
                    <a:pt x="211" y="76"/>
                  </a:lnTo>
                  <a:lnTo>
                    <a:pt x="211" y="71"/>
                  </a:lnTo>
                  <a:lnTo>
                    <a:pt x="199" y="62"/>
                  </a:lnTo>
                  <a:lnTo>
                    <a:pt x="187" y="52"/>
                  </a:lnTo>
                  <a:lnTo>
                    <a:pt x="176" y="43"/>
                  </a:lnTo>
                  <a:lnTo>
                    <a:pt x="164" y="36"/>
                  </a:lnTo>
                  <a:lnTo>
                    <a:pt x="152" y="29"/>
                  </a:lnTo>
                  <a:lnTo>
                    <a:pt x="142" y="19"/>
                  </a:lnTo>
                  <a:lnTo>
                    <a:pt x="131" y="10"/>
                  </a:lnTo>
                  <a:lnTo>
                    <a:pt x="119" y="0"/>
                  </a:lnTo>
                  <a:lnTo>
                    <a:pt x="105" y="0"/>
                  </a:lnTo>
                  <a:lnTo>
                    <a:pt x="93" y="0"/>
                  </a:lnTo>
                  <a:lnTo>
                    <a:pt x="93" y="19"/>
                  </a:lnTo>
                  <a:lnTo>
                    <a:pt x="95" y="40"/>
                  </a:lnTo>
                  <a:lnTo>
                    <a:pt x="95" y="59"/>
                  </a:lnTo>
                  <a:lnTo>
                    <a:pt x="97" y="76"/>
                  </a:lnTo>
                  <a:lnTo>
                    <a:pt x="100" y="95"/>
                  </a:lnTo>
                  <a:lnTo>
                    <a:pt x="102" y="114"/>
                  </a:lnTo>
                  <a:lnTo>
                    <a:pt x="105" y="135"/>
                  </a:lnTo>
                  <a:lnTo>
                    <a:pt x="105" y="154"/>
                  </a:lnTo>
                  <a:lnTo>
                    <a:pt x="109" y="156"/>
                  </a:lnTo>
                  <a:lnTo>
                    <a:pt x="107" y="170"/>
                  </a:lnTo>
                  <a:lnTo>
                    <a:pt x="93" y="170"/>
                  </a:lnTo>
                  <a:lnTo>
                    <a:pt x="76" y="170"/>
                  </a:lnTo>
                  <a:lnTo>
                    <a:pt x="62" y="170"/>
                  </a:lnTo>
                  <a:lnTo>
                    <a:pt x="45" y="170"/>
                  </a:lnTo>
                  <a:lnTo>
                    <a:pt x="24" y="173"/>
                  </a:lnTo>
                  <a:lnTo>
                    <a:pt x="22" y="175"/>
                  </a:lnTo>
                  <a:lnTo>
                    <a:pt x="12" y="170"/>
                  </a:lnTo>
                  <a:lnTo>
                    <a:pt x="5" y="185"/>
                  </a:lnTo>
                  <a:lnTo>
                    <a:pt x="0" y="185"/>
                  </a:lnTo>
                  <a:lnTo>
                    <a:pt x="5" y="201"/>
                  </a:lnTo>
                  <a:lnTo>
                    <a:pt x="10" y="208"/>
                  </a:lnTo>
                  <a:lnTo>
                    <a:pt x="12" y="225"/>
                  </a:lnTo>
                  <a:lnTo>
                    <a:pt x="12" y="230"/>
                  </a:lnTo>
                  <a:lnTo>
                    <a:pt x="22" y="230"/>
                  </a:lnTo>
                  <a:lnTo>
                    <a:pt x="27" y="232"/>
                  </a:lnTo>
                  <a:lnTo>
                    <a:pt x="36" y="232"/>
                  </a:lnTo>
                  <a:lnTo>
                    <a:pt x="45" y="227"/>
                  </a:lnTo>
                  <a:lnTo>
                    <a:pt x="48" y="225"/>
                  </a:lnTo>
                  <a:lnTo>
                    <a:pt x="53" y="239"/>
                  </a:lnTo>
                  <a:lnTo>
                    <a:pt x="60" y="244"/>
                  </a:lnTo>
                  <a:close/>
                </a:path>
              </a:pathLst>
            </a:custGeom>
            <a:solidFill>
              <a:srgbClr val="D9D9D6"/>
            </a:solidFill>
            <a:ln w="3175">
              <a:solidFill>
                <a:srgbClr val="000000"/>
              </a:solidFill>
              <a:prstDash val="solid"/>
              <a:round/>
              <a:headEnd/>
              <a:tailEnd/>
            </a:ln>
          </p:spPr>
          <p:txBody>
            <a:bodyPr/>
            <a:lstStyle/>
            <a:p>
              <a:endParaRPr lang="en-US"/>
            </a:p>
          </p:txBody>
        </p:sp>
        <p:sp>
          <p:nvSpPr>
            <p:cNvPr id="154" name="Freeform 3976"/>
            <p:cNvSpPr>
              <a:spLocks/>
            </p:cNvSpPr>
            <p:nvPr/>
          </p:nvSpPr>
          <p:spPr bwMode="auto">
            <a:xfrm>
              <a:off x="2753" y="1854"/>
              <a:ext cx="3" cy="1"/>
            </a:xfrm>
            <a:custGeom>
              <a:avLst/>
              <a:gdLst>
                <a:gd name="T0" fmla="*/ 3 w 2"/>
                <a:gd name="T1" fmla="*/ 0 h 1"/>
                <a:gd name="T2" fmla="*/ 3 w 2"/>
                <a:gd name="T3" fmla="*/ 0 h 1"/>
                <a:gd name="T4" fmla="*/ 0 w 2"/>
                <a:gd name="T5" fmla="*/ 0 h 1"/>
                <a:gd name="T6" fmla="*/ 3 w 2"/>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1">
                  <a:moveTo>
                    <a:pt x="2" y="0"/>
                  </a:moveTo>
                  <a:lnTo>
                    <a:pt x="2" y="0"/>
                  </a:lnTo>
                  <a:lnTo>
                    <a:pt x="0" y="0"/>
                  </a:lnTo>
                  <a:lnTo>
                    <a:pt x="2" y="0"/>
                  </a:lnTo>
                  <a:close/>
                </a:path>
              </a:pathLst>
            </a:custGeom>
            <a:solidFill>
              <a:srgbClr val="0033CC"/>
            </a:solidFill>
            <a:ln w="3175">
              <a:solidFill>
                <a:srgbClr val="000000"/>
              </a:solidFill>
              <a:prstDash val="solid"/>
              <a:round/>
              <a:headEnd/>
              <a:tailEnd/>
            </a:ln>
          </p:spPr>
          <p:txBody>
            <a:bodyPr/>
            <a:lstStyle/>
            <a:p>
              <a:endParaRPr lang="en-US"/>
            </a:p>
          </p:txBody>
        </p:sp>
        <p:sp>
          <p:nvSpPr>
            <p:cNvPr id="155" name="Freeform 3977"/>
            <p:cNvSpPr>
              <a:spLocks/>
            </p:cNvSpPr>
            <p:nvPr/>
          </p:nvSpPr>
          <p:spPr bwMode="auto">
            <a:xfrm>
              <a:off x="2223" y="2044"/>
              <a:ext cx="209" cy="279"/>
            </a:xfrm>
            <a:custGeom>
              <a:avLst/>
              <a:gdLst>
                <a:gd name="T0" fmla="*/ 10 w 189"/>
                <a:gd name="T1" fmla="*/ 241 h 225"/>
                <a:gd name="T2" fmla="*/ 4 w 189"/>
                <a:gd name="T3" fmla="*/ 249 h 225"/>
                <a:gd name="T4" fmla="*/ 10 w 189"/>
                <a:gd name="T5" fmla="*/ 223 h 225"/>
                <a:gd name="T6" fmla="*/ 12 w 189"/>
                <a:gd name="T7" fmla="*/ 196 h 225"/>
                <a:gd name="T8" fmla="*/ 10 w 189"/>
                <a:gd name="T9" fmla="*/ 176 h 225"/>
                <a:gd name="T10" fmla="*/ 10 w 189"/>
                <a:gd name="T11" fmla="*/ 153 h 225"/>
                <a:gd name="T12" fmla="*/ 0 w 189"/>
                <a:gd name="T13" fmla="*/ 138 h 225"/>
                <a:gd name="T14" fmla="*/ 0 w 189"/>
                <a:gd name="T15" fmla="*/ 144 h 225"/>
                <a:gd name="T16" fmla="*/ 0 w 189"/>
                <a:gd name="T17" fmla="*/ 131 h 225"/>
                <a:gd name="T18" fmla="*/ 18 w 189"/>
                <a:gd name="T19" fmla="*/ 131 h 225"/>
                <a:gd name="T20" fmla="*/ 33 w 189"/>
                <a:gd name="T21" fmla="*/ 131 h 225"/>
                <a:gd name="T22" fmla="*/ 52 w 189"/>
                <a:gd name="T23" fmla="*/ 131 h 225"/>
                <a:gd name="T24" fmla="*/ 67 w 189"/>
                <a:gd name="T25" fmla="*/ 131 h 225"/>
                <a:gd name="T26" fmla="*/ 67 w 189"/>
                <a:gd name="T27" fmla="*/ 114 h 225"/>
                <a:gd name="T28" fmla="*/ 70 w 189"/>
                <a:gd name="T29" fmla="*/ 94 h 225"/>
                <a:gd name="T30" fmla="*/ 86 w 189"/>
                <a:gd name="T31" fmla="*/ 86 h 225"/>
                <a:gd name="T32" fmla="*/ 86 w 189"/>
                <a:gd name="T33" fmla="*/ 56 h 225"/>
                <a:gd name="T34" fmla="*/ 88 w 189"/>
                <a:gd name="T35" fmla="*/ 30 h 225"/>
                <a:gd name="T36" fmla="*/ 102 w 189"/>
                <a:gd name="T37" fmla="*/ 30 h 225"/>
                <a:gd name="T38" fmla="*/ 115 w 189"/>
                <a:gd name="T39" fmla="*/ 30 h 225"/>
                <a:gd name="T40" fmla="*/ 130 w 189"/>
                <a:gd name="T41" fmla="*/ 30 h 225"/>
                <a:gd name="T42" fmla="*/ 144 w 189"/>
                <a:gd name="T43" fmla="*/ 30 h 225"/>
                <a:gd name="T44" fmla="*/ 144 w 189"/>
                <a:gd name="T45" fmla="*/ 0 h 225"/>
                <a:gd name="T46" fmla="*/ 159 w 189"/>
                <a:gd name="T47" fmla="*/ 12 h 225"/>
                <a:gd name="T48" fmla="*/ 175 w 189"/>
                <a:gd name="T49" fmla="*/ 26 h 225"/>
                <a:gd name="T50" fmla="*/ 194 w 189"/>
                <a:gd name="T51" fmla="*/ 38 h 225"/>
                <a:gd name="T52" fmla="*/ 209 w 189"/>
                <a:gd name="T53" fmla="*/ 50 h 225"/>
                <a:gd name="T54" fmla="*/ 194 w 189"/>
                <a:gd name="T55" fmla="*/ 50 h 225"/>
                <a:gd name="T56" fmla="*/ 180 w 189"/>
                <a:gd name="T57" fmla="*/ 50 h 225"/>
                <a:gd name="T58" fmla="*/ 180 w 189"/>
                <a:gd name="T59" fmla="*/ 73 h 225"/>
                <a:gd name="T60" fmla="*/ 182 w 189"/>
                <a:gd name="T61" fmla="*/ 99 h 225"/>
                <a:gd name="T62" fmla="*/ 182 w 189"/>
                <a:gd name="T63" fmla="*/ 123 h 225"/>
                <a:gd name="T64" fmla="*/ 185 w 189"/>
                <a:gd name="T65" fmla="*/ 144 h 225"/>
                <a:gd name="T66" fmla="*/ 188 w 189"/>
                <a:gd name="T67" fmla="*/ 167 h 225"/>
                <a:gd name="T68" fmla="*/ 190 w 189"/>
                <a:gd name="T69" fmla="*/ 191 h 225"/>
                <a:gd name="T70" fmla="*/ 194 w 189"/>
                <a:gd name="T71" fmla="*/ 217 h 225"/>
                <a:gd name="T72" fmla="*/ 194 w 189"/>
                <a:gd name="T73" fmla="*/ 241 h 225"/>
                <a:gd name="T74" fmla="*/ 198 w 189"/>
                <a:gd name="T75" fmla="*/ 243 h 225"/>
                <a:gd name="T76" fmla="*/ 196 w 189"/>
                <a:gd name="T77" fmla="*/ 260 h 225"/>
                <a:gd name="T78" fmla="*/ 180 w 189"/>
                <a:gd name="T79" fmla="*/ 260 h 225"/>
                <a:gd name="T80" fmla="*/ 161 w 189"/>
                <a:gd name="T81" fmla="*/ 260 h 225"/>
                <a:gd name="T82" fmla="*/ 146 w 189"/>
                <a:gd name="T83" fmla="*/ 260 h 225"/>
                <a:gd name="T84" fmla="*/ 127 w 189"/>
                <a:gd name="T85" fmla="*/ 260 h 225"/>
                <a:gd name="T86" fmla="*/ 127 w 189"/>
                <a:gd name="T87" fmla="*/ 260 h 225"/>
                <a:gd name="T88" fmla="*/ 104 w 189"/>
                <a:gd name="T89" fmla="*/ 264 h 225"/>
                <a:gd name="T90" fmla="*/ 102 w 189"/>
                <a:gd name="T91" fmla="*/ 267 h 225"/>
                <a:gd name="T92" fmla="*/ 91 w 189"/>
                <a:gd name="T93" fmla="*/ 260 h 225"/>
                <a:gd name="T94" fmla="*/ 83 w 189"/>
                <a:gd name="T95" fmla="*/ 279 h 225"/>
                <a:gd name="T96" fmla="*/ 77 w 189"/>
                <a:gd name="T97" fmla="*/ 279 h 225"/>
                <a:gd name="T98" fmla="*/ 65 w 189"/>
                <a:gd name="T99" fmla="*/ 260 h 225"/>
                <a:gd name="T100" fmla="*/ 52 w 189"/>
                <a:gd name="T101" fmla="*/ 247 h 225"/>
                <a:gd name="T102" fmla="*/ 36 w 189"/>
                <a:gd name="T103" fmla="*/ 234 h 225"/>
                <a:gd name="T104" fmla="*/ 23 w 189"/>
                <a:gd name="T105" fmla="*/ 238 h 225"/>
                <a:gd name="T106" fmla="*/ 10 w 189"/>
                <a:gd name="T107" fmla="*/ 241 h 225"/>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89" h="225">
                  <a:moveTo>
                    <a:pt x="9" y="194"/>
                  </a:moveTo>
                  <a:lnTo>
                    <a:pt x="4" y="201"/>
                  </a:lnTo>
                  <a:lnTo>
                    <a:pt x="9" y="180"/>
                  </a:lnTo>
                  <a:lnTo>
                    <a:pt x="11" y="158"/>
                  </a:lnTo>
                  <a:lnTo>
                    <a:pt x="9" y="142"/>
                  </a:lnTo>
                  <a:lnTo>
                    <a:pt x="9" y="123"/>
                  </a:lnTo>
                  <a:lnTo>
                    <a:pt x="0" y="111"/>
                  </a:lnTo>
                  <a:lnTo>
                    <a:pt x="0" y="116"/>
                  </a:lnTo>
                  <a:lnTo>
                    <a:pt x="0" y="106"/>
                  </a:lnTo>
                  <a:lnTo>
                    <a:pt x="16" y="106"/>
                  </a:lnTo>
                  <a:lnTo>
                    <a:pt x="30" y="106"/>
                  </a:lnTo>
                  <a:lnTo>
                    <a:pt x="47" y="106"/>
                  </a:lnTo>
                  <a:lnTo>
                    <a:pt x="61" y="106"/>
                  </a:lnTo>
                  <a:lnTo>
                    <a:pt x="61" y="92"/>
                  </a:lnTo>
                  <a:lnTo>
                    <a:pt x="63" y="76"/>
                  </a:lnTo>
                  <a:lnTo>
                    <a:pt x="78" y="69"/>
                  </a:lnTo>
                  <a:lnTo>
                    <a:pt x="78" y="45"/>
                  </a:lnTo>
                  <a:lnTo>
                    <a:pt x="80" y="24"/>
                  </a:lnTo>
                  <a:lnTo>
                    <a:pt x="92" y="24"/>
                  </a:lnTo>
                  <a:lnTo>
                    <a:pt x="104" y="24"/>
                  </a:lnTo>
                  <a:lnTo>
                    <a:pt x="118" y="24"/>
                  </a:lnTo>
                  <a:lnTo>
                    <a:pt x="130" y="24"/>
                  </a:lnTo>
                  <a:lnTo>
                    <a:pt x="130" y="0"/>
                  </a:lnTo>
                  <a:lnTo>
                    <a:pt x="144" y="10"/>
                  </a:lnTo>
                  <a:lnTo>
                    <a:pt x="158" y="21"/>
                  </a:lnTo>
                  <a:lnTo>
                    <a:pt x="175" y="31"/>
                  </a:lnTo>
                  <a:lnTo>
                    <a:pt x="189" y="40"/>
                  </a:lnTo>
                  <a:lnTo>
                    <a:pt x="175" y="40"/>
                  </a:lnTo>
                  <a:lnTo>
                    <a:pt x="163" y="40"/>
                  </a:lnTo>
                  <a:lnTo>
                    <a:pt x="163" y="59"/>
                  </a:lnTo>
                  <a:lnTo>
                    <a:pt x="165" y="80"/>
                  </a:lnTo>
                  <a:lnTo>
                    <a:pt x="165" y="99"/>
                  </a:lnTo>
                  <a:lnTo>
                    <a:pt x="167" y="116"/>
                  </a:lnTo>
                  <a:lnTo>
                    <a:pt x="170" y="135"/>
                  </a:lnTo>
                  <a:lnTo>
                    <a:pt x="172" y="154"/>
                  </a:lnTo>
                  <a:lnTo>
                    <a:pt x="175" y="175"/>
                  </a:lnTo>
                  <a:lnTo>
                    <a:pt x="175" y="194"/>
                  </a:lnTo>
                  <a:lnTo>
                    <a:pt x="179" y="196"/>
                  </a:lnTo>
                  <a:lnTo>
                    <a:pt x="177" y="210"/>
                  </a:lnTo>
                  <a:lnTo>
                    <a:pt x="163" y="210"/>
                  </a:lnTo>
                  <a:lnTo>
                    <a:pt x="146" y="210"/>
                  </a:lnTo>
                  <a:lnTo>
                    <a:pt x="132" y="210"/>
                  </a:lnTo>
                  <a:lnTo>
                    <a:pt x="115" y="210"/>
                  </a:lnTo>
                  <a:lnTo>
                    <a:pt x="94" y="213"/>
                  </a:lnTo>
                  <a:lnTo>
                    <a:pt x="92" y="215"/>
                  </a:lnTo>
                  <a:lnTo>
                    <a:pt x="82" y="210"/>
                  </a:lnTo>
                  <a:lnTo>
                    <a:pt x="75" y="225"/>
                  </a:lnTo>
                  <a:lnTo>
                    <a:pt x="70" y="225"/>
                  </a:lnTo>
                  <a:lnTo>
                    <a:pt x="59" y="210"/>
                  </a:lnTo>
                  <a:lnTo>
                    <a:pt x="47" y="199"/>
                  </a:lnTo>
                  <a:lnTo>
                    <a:pt x="33" y="189"/>
                  </a:lnTo>
                  <a:lnTo>
                    <a:pt x="21" y="192"/>
                  </a:lnTo>
                  <a:lnTo>
                    <a:pt x="9" y="194"/>
                  </a:lnTo>
                  <a:close/>
                </a:path>
              </a:pathLst>
            </a:custGeom>
            <a:solidFill>
              <a:srgbClr val="D9D9D6"/>
            </a:solidFill>
            <a:ln w="3175">
              <a:solidFill>
                <a:srgbClr val="000000"/>
              </a:solidFill>
              <a:prstDash val="solid"/>
              <a:round/>
              <a:headEnd/>
              <a:tailEnd/>
            </a:ln>
          </p:spPr>
          <p:txBody>
            <a:bodyPr/>
            <a:lstStyle/>
            <a:p>
              <a:endParaRPr lang="en-US"/>
            </a:p>
          </p:txBody>
        </p:sp>
        <p:sp>
          <p:nvSpPr>
            <p:cNvPr id="156" name="Freeform 3978"/>
            <p:cNvSpPr>
              <a:spLocks/>
            </p:cNvSpPr>
            <p:nvPr/>
          </p:nvSpPr>
          <p:spPr bwMode="auto">
            <a:xfrm>
              <a:off x="2291" y="1854"/>
              <a:ext cx="209" cy="182"/>
            </a:xfrm>
            <a:custGeom>
              <a:avLst/>
              <a:gdLst>
                <a:gd name="T0" fmla="*/ 108 w 187"/>
                <a:gd name="T1" fmla="*/ 45 h 147"/>
                <a:gd name="T2" fmla="*/ 89 w 187"/>
                <a:gd name="T3" fmla="*/ 56 h 147"/>
                <a:gd name="T4" fmla="*/ 77 w 187"/>
                <a:gd name="T5" fmla="*/ 68 h 147"/>
                <a:gd name="T6" fmla="*/ 69 w 187"/>
                <a:gd name="T7" fmla="*/ 85 h 147"/>
                <a:gd name="T8" fmla="*/ 60 w 187"/>
                <a:gd name="T9" fmla="*/ 103 h 147"/>
                <a:gd name="T10" fmla="*/ 60 w 187"/>
                <a:gd name="T11" fmla="*/ 120 h 147"/>
                <a:gd name="T12" fmla="*/ 53 w 187"/>
                <a:gd name="T13" fmla="*/ 139 h 147"/>
                <a:gd name="T14" fmla="*/ 45 w 187"/>
                <a:gd name="T15" fmla="*/ 152 h 147"/>
                <a:gd name="T16" fmla="*/ 35 w 187"/>
                <a:gd name="T17" fmla="*/ 161 h 147"/>
                <a:gd name="T18" fmla="*/ 21 w 187"/>
                <a:gd name="T19" fmla="*/ 173 h 147"/>
                <a:gd name="T20" fmla="*/ 0 w 187"/>
                <a:gd name="T21" fmla="*/ 182 h 147"/>
                <a:gd name="T22" fmla="*/ 21 w 187"/>
                <a:gd name="T23" fmla="*/ 182 h 147"/>
                <a:gd name="T24" fmla="*/ 37 w 187"/>
                <a:gd name="T25" fmla="*/ 182 h 147"/>
                <a:gd name="T26" fmla="*/ 58 w 187"/>
                <a:gd name="T27" fmla="*/ 182 h 147"/>
                <a:gd name="T28" fmla="*/ 77 w 187"/>
                <a:gd name="T29" fmla="*/ 182 h 147"/>
                <a:gd name="T30" fmla="*/ 82 w 187"/>
                <a:gd name="T31" fmla="*/ 158 h 147"/>
                <a:gd name="T32" fmla="*/ 95 w 187"/>
                <a:gd name="T33" fmla="*/ 147 h 147"/>
                <a:gd name="T34" fmla="*/ 108 w 187"/>
                <a:gd name="T35" fmla="*/ 139 h 147"/>
                <a:gd name="T36" fmla="*/ 124 w 187"/>
                <a:gd name="T37" fmla="*/ 132 h 147"/>
                <a:gd name="T38" fmla="*/ 140 w 187"/>
                <a:gd name="T39" fmla="*/ 126 h 147"/>
                <a:gd name="T40" fmla="*/ 151 w 187"/>
                <a:gd name="T41" fmla="*/ 115 h 147"/>
                <a:gd name="T42" fmla="*/ 164 w 187"/>
                <a:gd name="T43" fmla="*/ 106 h 147"/>
                <a:gd name="T44" fmla="*/ 164 w 187"/>
                <a:gd name="T45" fmla="*/ 94 h 147"/>
                <a:gd name="T46" fmla="*/ 186 w 187"/>
                <a:gd name="T47" fmla="*/ 85 h 147"/>
                <a:gd name="T48" fmla="*/ 203 w 187"/>
                <a:gd name="T49" fmla="*/ 83 h 147"/>
                <a:gd name="T50" fmla="*/ 209 w 187"/>
                <a:gd name="T51" fmla="*/ 74 h 147"/>
                <a:gd name="T52" fmla="*/ 196 w 187"/>
                <a:gd name="T53" fmla="*/ 56 h 147"/>
                <a:gd name="T54" fmla="*/ 196 w 187"/>
                <a:gd name="T55" fmla="*/ 42 h 147"/>
                <a:gd name="T56" fmla="*/ 193 w 187"/>
                <a:gd name="T57" fmla="*/ 24 h 147"/>
                <a:gd name="T58" fmla="*/ 188 w 187"/>
                <a:gd name="T59" fmla="*/ 19 h 147"/>
                <a:gd name="T60" fmla="*/ 178 w 187"/>
                <a:gd name="T61" fmla="*/ 15 h 147"/>
                <a:gd name="T62" fmla="*/ 172 w 187"/>
                <a:gd name="T63" fmla="*/ 15 h 147"/>
                <a:gd name="T64" fmla="*/ 143 w 187"/>
                <a:gd name="T65" fmla="*/ 12 h 147"/>
                <a:gd name="T66" fmla="*/ 135 w 187"/>
                <a:gd name="T67" fmla="*/ 0 h 147"/>
                <a:gd name="T68" fmla="*/ 124 w 187"/>
                <a:gd name="T69" fmla="*/ 10 h 147"/>
                <a:gd name="T70" fmla="*/ 116 w 187"/>
                <a:gd name="T71" fmla="*/ 27 h 147"/>
                <a:gd name="T72" fmla="*/ 108 w 187"/>
                <a:gd name="T73" fmla="*/ 45 h 14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87" h="147">
                  <a:moveTo>
                    <a:pt x="97" y="36"/>
                  </a:moveTo>
                  <a:lnTo>
                    <a:pt x="80" y="45"/>
                  </a:lnTo>
                  <a:lnTo>
                    <a:pt x="69" y="55"/>
                  </a:lnTo>
                  <a:lnTo>
                    <a:pt x="62" y="69"/>
                  </a:lnTo>
                  <a:lnTo>
                    <a:pt x="54" y="83"/>
                  </a:lnTo>
                  <a:lnTo>
                    <a:pt x="54" y="97"/>
                  </a:lnTo>
                  <a:lnTo>
                    <a:pt x="47" y="112"/>
                  </a:lnTo>
                  <a:lnTo>
                    <a:pt x="40" y="123"/>
                  </a:lnTo>
                  <a:lnTo>
                    <a:pt x="31" y="130"/>
                  </a:lnTo>
                  <a:lnTo>
                    <a:pt x="19" y="140"/>
                  </a:lnTo>
                  <a:lnTo>
                    <a:pt x="0" y="147"/>
                  </a:lnTo>
                  <a:lnTo>
                    <a:pt x="19" y="147"/>
                  </a:lnTo>
                  <a:lnTo>
                    <a:pt x="33" y="147"/>
                  </a:lnTo>
                  <a:lnTo>
                    <a:pt x="52" y="147"/>
                  </a:lnTo>
                  <a:lnTo>
                    <a:pt x="69" y="147"/>
                  </a:lnTo>
                  <a:lnTo>
                    <a:pt x="73" y="128"/>
                  </a:lnTo>
                  <a:lnTo>
                    <a:pt x="85" y="119"/>
                  </a:lnTo>
                  <a:lnTo>
                    <a:pt x="97" y="112"/>
                  </a:lnTo>
                  <a:lnTo>
                    <a:pt x="111" y="107"/>
                  </a:lnTo>
                  <a:lnTo>
                    <a:pt x="125" y="102"/>
                  </a:lnTo>
                  <a:lnTo>
                    <a:pt x="135" y="93"/>
                  </a:lnTo>
                  <a:lnTo>
                    <a:pt x="147" y="86"/>
                  </a:lnTo>
                  <a:lnTo>
                    <a:pt x="147" y="76"/>
                  </a:lnTo>
                  <a:lnTo>
                    <a:pt x="166" y="69"/>
                  </a:lnTo>
                  <a:lnTo>
                    <a:pt x="182" y="67"/>
                  </a:lnTo>
                  <a:lnTo>
                    <a:pt x="187" y="60"/>
                  </a:lnTo>
                  <a:lnTo>
                    <a:pt x="175" y="45"/>
                  </a:lnTo>
                  <a:lnTo>
                    <a:pt x="175" y="34"/>
                  </a:lnTo>
                  <a:lnTo>
                    <a:pt x="173" y="19"/>
                  </a:lnTo>
                  <a:lnTo>
                    <a:pt x="168" y="15"/>
                  </a:lnTo>
                  <a:lnTo>
                    <a:pt x="159" y="12"/>
                  </a:lnTo>
                  <a:lnTo>
                    <a:pt x="154" y="12"/>
                  </a:lnTo>
                  <a:lnTo>
                    <a:pt x="128" y="10"/>
                  </a:lnTo>
                  <a:lnTo>
                    <a:pt x="121" y="0"/>
                  </a:lnTo>
                  <a:lnTo>
                    <a:pt x="111" y="8"/>
                  </a:lnTo>
                  <a:lnTo>
                    <a:pt x="104" y="22"/>
                  </a:lnTo>
                  <a:lnTo>
                    <a:pt x="97" y="36"/>
                  </a:lnTo>
                  <a:close/>
                </a:path>
              </a:pathLst>
            </a:custGeom>
            <a:solidFill>
              <a:srgbClr val="D9D9D6"/>
            </a:solidFill>
            <a:ln w="3175">
              <a:solidFill>
                <a:srgbClr val="000000"/>
              </a:solidFill>
              <a:prstDash val="solid"/>
              <a:round/>
              <a:headEnd/>
              <a:tailEnd/>
            </a:ln>
          </p:spPr>
          <p:txBody>
            <a:bodyPr/>
            <a:lstStyle/>
            <a:p>
              <a:endParaRPr lang="en-US"/>
            </a:p>
          </p:txBody>
        </p:sp>
        <p:sp>
          <p:nvSpPr>
            <p:cNvPr id="157" name="Freeform 3979"/>
            <p:cNvSpPr>
              <a:spLocks/>
            </p:cNvSpPr>
            <p:nvPr/>
          </p:nvSpPr>
          <p:spPr bwMode="auto">
            <a:xfrm>
              <a:off x="2518" y="2130"/>
              <a:ext cx="275" cy="260"/>
            </a:xfrm>
            <a:custGeom>
              <a:avLst/>
              <a:gdLst>
                <a:gd name="T0" fmla="*/ 32 w 246"/>
                <a:gd name="T1" fmla="*/ 236 h 210"/>
                <a:gd name="T2" fmla="*/ 27 w 246"/>
                <a:gd name="T3" fmla="*/ 236 h 210"/>
                <a:gd name="T4" fmla="*/ 13 w 246"/>
                <a:gd name="T5" fmla="*/ 228 h 210"/>
                <a:gd name="T6" fmla="*/ 17 w 246"/>
                <a:gd name="T7" fmla="*/ 222 h 210"/>
                <a:gd name="T8" fmla="*/ 19 w 246"/>
                <a:gd name="T9" fmla="*/ 222 h 210"/>
                <a:gd name="T10" fmla="*/ 6 w 246"/>
                <a:gd name="T11" fmla="*/ 204 h 210"/>
                <a:gd name="T12" fmla="*/ 0 w 246"/>
                <a:gd name="T13" fmla="*/ 187 h 210"/>
                <a:gd name="T14" fmla="*/ 6 w 246"/>
                <a:gd name="T15" fmla="*/ 187 h 210"/>
                <a:gd name="T16" fmla="*/ 21 w 246"/>
                <a:gd name="T17" fmla="*/ 178 h 210"/>
                <a:gd name="T18" fmla="*/ 40 w 246"/>
                <a:gd name="T19" fmla="*/ 178 h 210"/>
                <a:gd name="T20" fmla="*/ 58 w 246"/>
                <a:gd name="T21" fmla="*/ 178 h 210"/>
                <a:gd name="T22" fmla="*/ 69 w 246"/>
                <a:gd name="T23" fmla="*/ 161 h 210"/>
                <a:gd name="T24" fmla="*/ 69 w 246"/>
                <a:gd name="T25" fmla="*/ 142 h 210"/>
                <a:gd name="T26" fmla="*/ 72 w 246"/>
                <a:gd name="T27" fmla="*/ 125 h 210"/>
                <a:gd name="T28" fmla="*/ 72 w 246"/>
                <a:gd name="T29" fmla="*/ 110 h 210"/>
                <a:gd name="T30" fmla="*/ 72 w 246"/>
                <a:gd name="T31" fmla="*/ 97 h 210"/>
                <a:gd name="T32" fmla="*/ 85 w 246"/>
                <a:gd name="T33" fmla="*/ 90 h 210"/>
                <a:gd name="T34" fmla="*/ 98 w 246"/>
                <a:gd name="T35" fmla="*/ 88 h 210"/>
                <a:gd name="T36" fmla="*/ 114 w 246"/>
                <a:gd name="T37" fmla="*/ 73 h 210"/>
                <a:gd name="T38" fmla="*/ 127 w 246"/>
                <a:gd name="T39" fmla="*/ 58 h 210"/>
                <a:gd name="T40" fmla="*/ 146 w 246"/>
                <a:gd name="T41" fmla="*/ 43 h 210"/>
                <a:gd name="T42" fmla="*/ 164 w 246"/>
                <a:gd name="T43" fmla="*/ 28 h 210"/>
                <a:gd name="T44" fmla="*/ 186 w 246"/>
                <a:gd name="T45" fmla="*/ 14 h 210"/>
                <a:gd name="T46" fmla="*/ 205 w 246"/>
                <a:gd name="T47" fmla="*/ 0 h 210"/>
                <a:gd name="T48" fmla="*/ 230 w 246"/>
                <a:gd name="T49" fmla="*/ 5 h 210"/>
                <a:gd name="T50" fmla="*/ 244 w 246"/>
                <a:gd name="T51" fmla="*/ 17 h 210"/>
                <a:gd name="T52" fmla="*/ 257 w 246"/>
                <a:gd name="T53" fmla="*/ 9 h 210"/>
                <a:gd name="T54" fmla="*/ 259 w 246"/>
                <a:gd name="T55" fmla="*/ 26 h 210"/>
                <a:gd name="T56" fmla="*/ 259 w 246"/>
                <a:gd name="T57" fmla="*/ 43 h 210"/>
                <a:gd name="T58" fmla="*/ 275 w 246"/>
                <a:gd name="T59" fmla="*/ 67 h 210"/>
                <a:gd name="T60" fmla="*/ 271 w 246"/>
                <a:gd name="T61" fmla="*/ 76 h 210"/>
                <a:gd name="T62" fmla="*/ 271 w 246"/>
                <a:gd name="T63" fmla="*/ 93 h 210"/>
                <a:gd name="T64" fmla="*/ 271 w 246"/>
                <a:gd name="T65" fmla="*/ 110 h 210"/>
                <a:gd name="T66" fmla="*/ 271 w 246"/>
                <a:gd name="T67" fmla="*/ 129 h 210"/>
                <a:gd name="T68" fmla="*/ 267 w 246"/>
                <a:gd name="T69" fmla="*/ 146 h 210"/>
                <a:gd name="T70" fmla="*/ 259 w 246"/>
                <a:gd name="T71" fmla="*/ 157 h 210"/>
                <a:gd name="T72" fmla="*/ 252 w 246"/>
                <a:gd name="T73" fmla="*/ 170 h 210"/>
                <a:gd name="T74" fmla="*/ 244 w 246"/>
                <a:gd name="T75" fmla="*/ 184 h 210"/>
                <a:gd name="T76" fmla="*/ 236 w 246"/>
                <a:gd name="T77" fmla="*/ 198 h 210"/>
                <a:gd name="T78" fmla="*/ 236 w 246"/>
                <a:gd name="T79" fmla="*/ 213 h 210"/>
                <a:gd name="T80" fmla="*/ 217 w 246"/>
                <a:gd name="T81" fmla="*/ 228 h 210"/>
                <a:gd name="T82" fmla="*/ 199 w 246"/>
                <a:gd name="T83" fmla="*/ 225 h 210"/>
                <a:gd name="T84" fmla="*/ 180 w 246"/>
                <a:gd name="T85" fmla="*/ 222 h 210"/>
                <a:gd name="T86" fmla="*/ 162 w 246"/>
                <a:gd name="T87" fmla="*/ 234 h 210"/>
                <a:gd name="T88" fmla="*/ 149 w 246"/>
                <a:gd name="T89" fmla="*/ 228 h 210"/>
                <a:gd name="T90" fmla="*/ 135 w 246"/>
                <a:gd name="T91" fmla="*/ 222 h 210"/>
                <a:gd name="T92" fmla="*/ 117 w 246"/>
                <a:gd name="T93" fmla="*/ 228 h 210"/>
                <a:gd name="T94" fmla="*/ 106 w 246"/>
                <a:gd name="T95" fmla="*/ 217 h 210"/>
                <a:gd name="T96" fmla="*/ 88 w 246"/>
                <a:gd name="T97" fmla="*/ 213 h 210"/>
                <a:gd name="T98" fmla="*/ 72 w 246"/>
                <a:gd name="T99" fmla="*/ 219 h 210"/>
                <a:gd name="T100" fmla="*/ 67 w 246"/>
                <a:gd name="T101" fmla="*/ 236 h 210"/>
                <a:gd name="T102" fmla="*/ 61 w 246"/>
                <a:gd name="T103" fmla="*/ 251 h 210"/>
                <a:gd name="T104" fmla="*/ 61 w 246"/>
                <a:gd name="T105" fmla="*/ 260 h 210"/>
                <a:gd name="T106" fmla="*/ 46 w 246"/>
                <a:gd name="T107" fmla="*/ 245 h 210"/>
                <a:gd name="T108" fmla="*/ 40 w 246"/>
                <a:gd name="T109" fmla="*/ 251 h 210"/>
                <a:gd name="T110" fmla="*/ 40 w 246"/>
                <a:gd name="T111" fmla="*/ 254 h 210"/>
                <a:gd name="T112" fmla="*/ 35 w 246"/>
                <a:gd name="T113" fmla="*/ 243 h 210"/>
                <a:gd name="T114" fmla="*/ 32 w 246"/>
                <a:gd name="T115" fmla="*/ 236 h 21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46" h="210">
                  <a:moveTo>
                    <a:pt x="29" y="191"/>
                  </a:moveTo>
                  <a:lnTo>
                    <a:pt x="24" y="191"/>
                  </a:lnTo>
                  <a:lnTo>
                    <a:pt x="12" y="184"/>
                  </a:lnTo>
                  <a:lnTo>
                    <a:pt x="15" y="179"/>
                  </a:lnTo>
                  <a:lnTo>
                    <a:pt x="17" y="179"/>
                  </a:lnTo>
                  <a:lnTo>
                    <a:pt x="5" y="165"/>
                  </a:lnTo>
                  <a:lnTo>
                    <a:pt x="0" y="151"/>
                  </a:lnTo>
                  <a:lnTo>
                    <a:pt x="5" y="151"/>
                  </a:lnTo>
                  <a:lnTo>
                    <a:pt x="19" y="144"/>
                  </a:lnTo>
                  <a:lnTo>
                    <a:pt x="36" y="144"/>
                  </a:lnTo>
                  <a:lnTo>
                    <a:pt x="52" y="144"/>
                  </a:lnTo>
                  <a:lnTo>
                    <a:pt x="62" y="130"/>
                  </a:lnTo>
                  <a:lnTo>
                    <a:pt x="62" y="115"/>
                  </a:lnTo>
                  <a:lnTo>
                    <a:pt x="64" y="101"/>
                  </a:lnTo>
                  <a:lnTo>
                    <a:pt x="64" y="89"/>
                  </a:lnTo>
                  <a:lnTo>
                    <a:pt x="64" y="78"/>
                  </a:lnTo>
                  <a:lnTo>
                    <a:pt x="76" y="73"/>
                  </a:lnTo>
                  <a:lnTo>
                    <a:pt x="88" y="71"/>
                  </a:lnTo>
                  <a:lnTo>
                    <a:pt x="102" y="59"/>
                  </a:lnTo>
                  <a:lnTo>
                    <a:pt x="114" y="47"/>
                  </a:lnTo>
                  <a:lnTo>
                    <a:pt x="131" y="35"/>
                  </a:lnTo>
                  <a:lnTo>
                    <a:pt x="147" y="23"/>
                  </a:lnTo>
                  <a:lnTo>
                    <a:pt x="166" y="11"/>
                  </a:lnTo>
                  <a:lnTo>
                    <a:pt x="183" y="0"/>
                  </a:lnTo>
                  <a:lnTo>
                    <a:pt x="206" y="4"/>
                  </a:lnTo>
                  <a:lnTo>
                    <a:pt x="218" y="14"/>
                  </a:lnTo>
                  <a:lnTo>
                    <a:pt x="230" y="7"/>
                  </a:lnTo>
                  <a:lnTo>
                    <a:pt x="232" y="21"/>
                  </a:lnTo>
                  <a:lnTo>
                    <a:pt x="232" y="35"/>
                  </a:lnTo>
                  <a:lnTo>
                    <a:pt x="246" y="54"/>
                  </a:lnTo>
                  <a:lnTo>
                    <a:pt x="242" y="61"/>
                  </a:lnTo>
                  <a:lnTo>
                    <a:pt x="242" y="75"/>
                  </a:lnTo>
                  <a:lnTo>
                    <a:pt x="242" y="89"/>
                  </a:lnTo>
                  <a:lnTo>
                    <a:pt x="242" y="104"/>
                  </a:lnTo>
                  <a:lnTo>
                    <a:pt x="239" y="118"/>
                  </a:lnTo>
                  <a:lnTo>
                    <a:pt x="232" y="127"/>
                  </a:lnTo>
                  <a:lnTo>
                    <a:pt x="225" y="137"/>
                  </a:lnTo>
                  <a:lnTo>
                    <a:pt x="218" y="149"/>
                  </a:lnTo>
                  <a:lnTo>
                    <a:pt x="211" y="160"/>
                  </a:lnTo>
                  <a:lnTo>
                    <a:pt x="211" y="172"/>
                  </a:lnTo>
                  <a:lnTo>
                    <a:pt x="194" y="184"/>
                  </a:lnTo>
                  <a:lnTo>
                    <a:pt x="178" y="182"/>
                  </a:lnTo>
                  <a:lnTo>
                    <a:pt x="161" y="179"/>
                  </a:lnTo>
                  <a:lnTo>
                    <a:pt x="145" y="189"/>
                  </a:lnTo>
                  <a:lnTo>
                    <a:pt x="133" y="184"/>
                  </a:lnTo>
                  <a:lnTo>
                    <a:pt x="121" y="179"/>
                  </a:lnTo>
                  <a:lnTo>
                    <a:pt x="105" y="184"/>
                  </a:lnTo>
                  <a:lnTo>
                    <a:pt x="95" y="175"/>
                  </a:lnTo>
                  <a:lnTo>
                    <a:pt x="79" y="172"/>
                  </a:lnTo>
                  <a:lnTo>
                    <a:pt x="64" y="177"/>
                  </a:lnTo>
                  <a:lnTo>
                    <a:pt x="60" y="191"/>
                  </a:lnTo>
                  <a:lnTo>
                    <a:pt x="55" y="203"/>
                  </a:lnTo>
                  <a:lnTo>
                    <a:pt x="55" y="210"/>
                  </a:lnTo>
                  <a:lnTo>
                    <a:pt x="41" y="198"/>
                  </a:lnTo>
                  <a:lnTo>
                    <a:pt x="36" y="203"/>
                  </a:lnTo>
                  <a:lnTo>
                    <a:pt x="36" y="205"/>
                  </a:lnTo>
                  <a:lnTo>
                    <a:pt x="31" y="196"/>
                  </a:lnTo>
                  <a:lnTo>
                    <a:pt x="29" y="191"/>
                  </a:lnTo>
                  <a:close/>
                </a:path>
              </a:pathLst>
            </a:custGeom>
            <a:solidFill>
              <a:srgbClr val="D9D9D6"/>
            </a:solidFill>
            <a:ln w="3175">
              <a:solidFill>
                <a:srgbClr val="000000"/>
              </a:solidFill>
              <a:prstDash val="solid"/>
              <a:round/>
              <a:headEnd/>
              <a:tailEnd/>
            </a:ln>
          </p:spPr>
          <p:txBody>
            <a:bodyPr/>
            <a:lstStyle/>
            <a:p>
              <a:endParaRPr lang="en-US"/>
            </a:p>
          </p:txBody>
        </p:sp>
        <p:sp>
          <p:nvSpPr>
            <p:cNvPr id="158" name="Freeform 3980"/>
            <p:cNvSpPr>
              <a:spLocks/>
            </p:cNvSpPr>
            <p:nvPr/>
          </p:nvSpPr>
          <p:spPr bwMode="auto">
            <a:xfrm>
              <a:off x="2212" y="2279"/>
              <a:ext cx="102" cy="96"/>
            </a:xfrm>
            <a:custGeom>
              <a:avLst/>
              <a:gdLst>
                <a:gd name="T0" fmla="*/ 21 w 92"/>
                <a:gd name="T1" fmla="*/ 6 h 78"/>
                <a:gd name="T2" fmla="*/ 16 w 92"/>
                <a:gd name="T3" fmla="*/ 15 h 78"/>
                <a:gd name="T4" fmla="*/ 8 w 92"/>
                <a:gd name="T5" fmla="*/ 30 h 78"/>
                <a:gd name="T6" fmla="*/ 0 w 92"/>
                <a:gd name="T7" fmla="*/ 44 h 78"/>
                <a:gd name="T8" fmla="*/ 11 w 92"/>
                <a:gd name="T9" fmla="*/ 62 h 78"/>
                <a:gd name="T10" fmla="*/ 16 w 92"/>
                <a:gd name="T11" fmla="*/ 55 h 78"/>
                <a:gd name="T12" fmla="*/ 11 w 92"/>
                <a:gd name="T13" fmla="*/ 59 h 78"/>
                <a:gd name="T14" fmla="*/ 16 w 92"/>
                <a:gd name="T15" fmla="*/ 64 h 78"/>
                <a:gd name="T16" fmla="*/ 16 w 92"/>
                <a:gd name="T17" fmla="*/ 70 h 78"/>
                <a:gd name="T18" fmla="*/ 34 w 92"/>
                <a:gd name="T19" fmla="*/ 70 h 78"/>
                <a:gd name="T20" fmla="*/ 34 w 92"/>
                <a:gd name="T21" fmla="*/ 64 h 78"/>
                <a:gd name="T22" fmla="*/ 58 w 92"/>
                <a:gd name="T23" fmla="*/ 70 h 78"/>
                <a:gd name="T24" fmla="*/ 60 w 92"/>
                <a:gd name="T25" fmla="*/ 73 h 78"/>
                <a:gd name="T26" fmla="*/ 37 w 92"/>
                <a:gd name="T27" fmla="*/ 70 h 78"/>
                <a:gd name="T28" fmla="*/ 23 w 92"/>
                <a:gd name="T29" fmla="*/ 73 h 78"/>
                <a:gd name="T30" fmla="*/ 11 w 92"/>
                <a:gd name="T31" fmla="*/ 79 h 78"/>
                <a:gd name="T32" fmla="*/ 13 w 92"/>
                <a:gd name="T33" fmla="*/ 87 h 78"/>
                <a:gd name="T34" fmla="*/ 23 w 92"/>
                <a:gd name="T35" fmla="*/ 87 h 78"/>
                <a:gd name="T36" fmla="*/ 34 w 92"/>
                <a:gd name="T37" fmla="*/ 85 h 78"/>
                <a:gd name="T38" fmla="*/ 34 w 92"/>
                <a:gd name="T39" fmla="*/ 87 h 78"/>
                <a:gd name="T40" fmla="*/ 16 w 92"/>
                <a:gd name="T41" fmla="*/ 91 h 78"/>
                <a:gd name="T42" fmla="*/ 11 w 92"/>
                <a:gd name="T43" fmla="*/ 96 h 78"/>
                <a:gd name="T44" fmla="*/ 34 w 92"/>
                <a:gd name="T45" fmla="*/ 91 h 78"/>
                <a:gd name="T46" fmla="*/ 50 w 92"/>
                <a:gd name="T47" fmla="*/ 91 h 78"/>
                <a:gd name="T48" fmla="*/ 63 w 92"/>
                <a:gd name="T49" fmla="*/ 87 h 78"/>
                <a:gd name="T50" fmla="*/ 79 w 92"/>
                <a:gd name="T51" fmla="*/ 94 h 78"/>
                <a:gd name="T52" fmla="*/ 102 w 92"/>
                <a:gd name="T53" fmla="*/ 94 h 78"/>
                <a:gd name="T54" fmla="*/ 100 w 92"/>
                <a:gd name="T55" fmla="*/ 73 h 78"/>
                <a:gd name="T56" fmla="*/ 94 w 92"/>
                <a:gd name="T57" fmla="*/ 64 h 78"/>
                <a:gd name="T58" fmla="*/ 89 w 92"/>
                <a:gd name="T59" fmla="*/ 44 h 78"/>
                <a:gd name="T60" fmla="*/ 77 w 92"/>
                <a:gd name="T61" fmla="*/ 26 h 78"/>
                <a:gd name="T62" fmla="*/ 63 w 92"/>
                <a:gd name="T63" fmla="*/ 12 h 78"/>
                <a:gd name="T64" fmla="*/ 48 w 92"/>
                <a:gd name="T65" fmla="*/ 0 h 78"/>
                <a:gd name="T66" fmla="*/ 34 w 92"/>
                <a:gd name="T67" fmla="*/ 4 h 78"/>
                <a:gd name="T68" fmla="*/ 21 w 92"/>
                <a:gd name="T69" fmla="*/ 6 h 7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92" h="78">
                  <a:moveTo>
                    <a:pt x="19" y="5"/>
                  </a:moveTo>
                  <a:lnTo>
                    <a:pt x="14" y="12"/>
                  </a:lnTo>
                  <a:lnTo>
                    <a:pt x="7" y="24"/>
                  </a:lnTo>
                  <a:lnTo>
                    <a:pt x="0" y="36"/>
                  </a:lnTo>
                  <a:lnTo>
                    <a:pt x="10" y="50"/>
                  </a:lnTo>
                  <a:lnTo>
                    <a:pt x="14" y="45"/>
                  </a:lnTo>
                  <a:lnTo>
                    <a:pt x="10" y="48"/>
                  </a:lnTo>
                  <a:lnTo>
                    <a:pt x="14" y="52"/>
                  </a:lnTo>
                  <a:lnTo>
                    <a:pt x="14" y="57"/>
                  </a:lnTo>
                  <a:lnTo>
                    <a:pt x="31" y="57"/>
                  </a:lnTo>
                  <a:lnTo>
                    <a:pt x="31" y="52"/>
                  </a:lnTo>
                  <a:lnTo>
                    <a:pt x="52" y="57"/>
                  </a:lnTo>
                  <a:lnTo>
                    <a:pt x="54" y="59"/>
                  </a:lnTo>
                  <a:lnTo>
                    <a:pt x="33" y="57"/>
                  </a:lnTo>
                  <a:lnTo>
                    <a:pt x="21" y="59"/>
                  </a:lnTo>
                  <a:lnTo>
                    <a:pt x="10" y="64"/>
                  </a:lnTo>
                  <a:lnTo>
                    <a:pt x="12" y="71"/>
                  </a:lnTo>
                  <a:lnTo>
                    <a:pt x="21" y="71"/>
                  </a:lnTo>
                  <a:lnTo>
                    <a:pt x="31" y="69"/>
                  </a:lnTo>
                  <a:lnTo>
                    <a:pt x="31" y="71"/>
                  </a:lnTo>
                  <a:lnTo>
                    <a:pt x="14" y="74"/>
                  </a:lnTo>
                  <a:lnTo>
                    <a:pt x="10" y="78"/>
                  </a:lnTo>
                  <a:lnTo>
                    <a:pt x="31" y="74"/>
                  </a:lnTo>
                  <a:lnTo>
                    <a:pt x="45" y="74"/>
                  </a:lnTo>
                  <a:lnTo>
                    <a:pt x="57" y="71"/>
                  </a:lnTo>
                  <a:lnTo>
                    <a:pt x="71" y="76"/>
                  </a:lnTo>
                  <a:lnTo>
                    <a:pt x="92" y="76"/>
                  </a:lnTo>
                  <a:lnTo>
                    <a:pt x="90" y="59"/>
                  </a:lnTo>
                  <a:lnTo>
                    <a:pt x="85" y="52"/>
                  </a:lnTo>
                  <a:lnTo>
                    <a:pt x="80" y="36"/>
                  </a:lnTo>
                  <a:lnTo>
                    <a:pt x="69" y="21"/>
                  </a:lnTo>
                  <a:lnTo>
                    <a:pt x="57" y="10"/>
                  </a:lnTo>
                  <a:lnTo>
                    <a:pt x="43" y="0"/>
                  </a:lnTo>
                  <a:lnTo>
                    <a:pt x="31" y="3"/>
                  </a:lnTo>
                  <a:lnTo>
                    <a:pt x="19" y="5"/>
                  </a:lnTo>
                  <a:close/>
                </a:path>
              </a:pathLst>
            </a:custGeom>
            <a:solidFill>
              <a:srgbClr val="D9D9D6"/>
            </a:solidFill>
            <a:ln w="3175">
              <a:solidFill>
                <a:srgbClr val="000000"/>
              </a:solidFill>
              <a:prstDash val="solid"/>
              <a:round/>
              <a:headEnd/>
              <a:tailEnd/>
            </a:ln>
          </p:spPr>
          <p:txBody>
            <a:bodyPr/>
            <a:lstStyle/>
            <a:p>
              <a:endParaRPr lang="en-US"/>
            </a:p>
          </p:txBody>
        </p:sp>
        <p:sp>
          <p:nvSpPr>
            <p:cNvPr id="159" name="Freeform 3981"/>
            <p:cNvSpPr>
              <a:spLocks/>
            </p:cNvSpPr>
            <p:nvPr/>
          </p:nvSpPr>
          <p:spPr bwMode="auto">
            <a:xfrm>
              <a:off x="2643" y="1825"/>
              <a:ext cx="65" cy="156"/>
            </a:xfrm>
            <a:custGeom>
              <a:avLst/>
              <a:gdLst>
                <a:gd name="T0" fmla="*/ 41 w 59"/>
                <a:gd name="T1" fmla="*/ 147 h 125"/>
                <a:gd name="T2" fmla="*/ 33 w 59"/>
                <a:gd name="T3" fmla="*/ 156 h 125"/>
                <a:gd name="T4" fmla="*/ 29 w 59"/>
                <a:gd name="T5" fmla="*/ 136 h 125"/>
                <a:gd name="T6" fmla="*/ 25 w 59"/>
                <a:gd name="T7" fmla="*/ 115 h 125"/>
                <a:gd name="T8" fmla="*/ 12 w 59"/>
                <a:gd name="T9" fmla="*/ 97 h 125"/>
                <a:gd name="T10" fmla="*/ 0 w 59"/>
                <a:gd name="T11" fmla="*/ 76 h 125"/>
                <a:gd name="T12" fmla="*/ 4 w 59"/>
                <a:gd name="T13" fmla="*/ 59 h 125"/>
                <a:gd name="T14" fmla="*/ 12 w 59"/>
                <a:gd name="T15" fmla="*/ 44 h 125"/>
                <a:gd name="T16" fmla="*/ 12 w 59"/>
                <a:gd name="T17" fmla="*/ 15 h 125"/>
                <a:gd name="T18" fmla="*/ 15 w 59"/>
                <a:gd name="T19" fmla="*/ 6 h 125"/>
                <a:gd name="T20" fmla="*/ 33 w 59"/>
                <a:gd name="T21" fmla="*/ 0 h 125"/>
                <a:gd name="T22" fmla="*/ 39 w 59"/>
                <a:gd name="T23" fmla="*/ 6 h 125"/>
                <a:gd name="T24" fmla="*/ 44 w 59"/>
                <a:gd name="T25" fmla="*/ 11 h 125"/>
                <a:gd name="T26" fmla="*/ 54 w 59"/>
                <a:gd name="T27" fmla="*/ 6 h 125"/>
                <a:gd name="T28" fmla="*/ 46 w 59"/>
                <a:gd name="T29" fmla="*/ 29 h 125"/>
                <a:gd name="T30" fmla="*/ 57 w 59"/>
                <a:gd name="T31" fmla="*/ 44 h 125"/>
                <a:gd name="T32" fmla="*/ 50 w 59"/>
                <a:gd name="T33" fmla="*/ 59 h 125"/>
                <a:gd name="T34" fmla="*/ 39 w 59"/>
                <a:gd name="T35" fmla="*/ 71 h 125"/>
                <a:gd name="T36" fmla="*/ 54 w 59"/>
                <a:gd name="T37" fmla="*/ 82 h 125"/>
                <a:gd name="T38" fmla="*/ 65 w 59"/>
                <a:gd name="T39" fmla="*/ 89 h 125"/>
                <a:gd name="T40" fmla="*/ 65 w 59"/>
                <a:gd name="T41" fmla="*/ 109 h 125"/>
                <a:gd name="T42" fmla="*/ 54 w 59"/>
                <a:gd name="T43" fmla="*/ 117 h 125"/>
                <a:gd name="T44" fmla="*/ 41 w 59"/>
                <a:gd name="T45" fmla="*/ 130 h 125"/>
                <a:gd name="T46" fmla="*/ 41 w 59"/>
                <a:gd name="T47" fmla="*/ 147 h 12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59" h="125">
                  <a:moveTo>
                    <a:pt x="37" y="118"/>
                  </a:moveTo>
                  <a:lnTo>
                    <a:pt x="30" y="125"/>
                  </a:lnTo>
                  <a:lnTo>
                    <a:pt x="26" y="109"/>
                  </a:lnTo>
                  <a:lnTo>
                    <a:pt x="23" y="92"/>
                  </a:lnTo>
                  <a:lnTo>
                    <a:pt x="11" y="78"/>
                  </a:lnTo>
                  <a:lnTo>
                    <a:pt x="0" y="61"/>
                  </a:lnTo>
                  <a:lnTo>
                    <a:pt x="4" y="47"/>
                  </a:lnTo>
                  <a:lnTo>
                    <a:pt x="11" y="35"/>
                  </a:lnTo>
                  <a:lnTo>
                    <a:pt x="11" y="12"/>
                  </a:lnTo>
                  <a:lnTo>
                    <a:pt x="14" y="5"/>
                  </a:lnTo>
                  <a:lnTo>
                    <a:pt x="30" y="0"/>
                  </a:lnTo>
                  <a:lnTo>
                    <a:pt x="35" y="5"/>
                  </a:lnTo>
                  <a:lnTo>
                    <a:pt x="40" y="9"/>
                  </a:lnTo>
                  <a:lnTo>
                    <a:pt x="49" y="5"/>
                  </a:lnTo>
                  <a:lnTo>
                    <a:pt x="42" y="23"/>
                  </a:lnTo>
                  <a:lnTo>
                    <a:pt x="52" y="35"/>
                  </a:lnTo>
                  <a:lnTo>
                    <a:pt x="45" y="47"/>
                  </a:lnTo>
                  <a:lnTo>
                    <a:pt x="35" y="57"/>
                  </a:lnTo>
                  <a:lnTo>
                    <a:pt x="49" y="66"/>
                  </a:lnTo>
                  <a:lnTo>
                    <a:pt x="59" y="71"/>
                  </a:lnTo>
                  <a:lnTo>
                    <a:pt x="59" y="87"/>
                  </a:lnTo>
                  <a:lnTo>
                    <a:pt x="49" y="94"/>
                  </a:lnTo>
                  <a:lnTo>
                    <a:pt x="37" y="104"/>
                  </a:lnTo>
                  <a:lnTo>
                    <a:pt x="37" y="118"/>
                  </a:lnTo>
                  <a:close/>
                </a:path>
              </a:pathLst>
            </a:custGeom>
            <a:solidFill>
              <a:srgbClr val="D9D9D6"/>
            </a:solidFill>
            <a:ln w="3175">
              <a:solidFill>
                <a:srgbClr val="000000"/>
              </a:solidFill>
              <a:prstDash val="solid"/>
              <a:round/>
              <a:headEnd/>
              <a:tailEnd/>
            </a:ln>
          </p:spPr>
          <p:txBody>
            <a:bodyPr/>
            <a:lstStyle/>
            <a:p>
              <a:endParaRPr lang="en-US"/>
            </a:p>
          </p:txBody>
        </p:sp>
        <p:sp>
          <p:nvSpPr>
            <p:cNvPr id="160" name="Freeform 3982"/>
            <p:cNvSpPr>
              <a:spLocks/>
            </p:cNvSpPr>
            <p:nvPr/>
          </p:nvSpPr>
          <p:spPr bwMode="auto">
            <a:xfrm>
              <a:off x="2314" y="2461"/>
              <a:ext cx="71" cy="90"/>
            </a:xfrm>
            <a:custGeom>
              <a:avLst/>
              <a:gdLst>
                <a:gd name="T0" fmla="*/ 69 w 64"/>
                <a:gd name="T1" fmla="*/ 90 h 73"/>
                <a:gd name="T2" fmla="*/ 50 w 64"/>
                <a:gd name="T3" fmla="*/ 79 h 73"/>
                <a:gd name="T4" fmla="*/ 32 w 64"/>
                <a:gd name="T5" fmla="*/ 67 h 73"/>
                <a:gd name="T6" fmla="*/ 17 w 64"/>
                <a:gd name="T7" fmla="*/ 49 h 73"/>
                <a:gd name="T8" fmla="*/ 0 w 64"/>
                <a:gd name="T9" fmla="*/ 35 h 73"/>
                <a:gd name="T10" fmla="*/ 6 w 64"/>
                <a:gd name="T11" fmla="*/ 26 h 73"/>
                <a:gd name="T12" fmla="*/ 13 w 64"/>
                <a:gd name="T13" fmla="*/ 15 h 73"/>
                <a:gd name="T14" fmla="*/ 21 w 64"/>
                <a:gd name="T15" fmla="*/ 0 h 73"/>
                <a:gd name="T16" fmla="*/ 32 w 64"/>
                <a:gd name="T17" fmla="*/ 0 h 73"/>
                <a:gd name="T18" fmla="*/ 37 w 64"/>
                <a:gd name="T19" fmla="*/ 23 h 73"/>
                <a:gd name="T20" fmla="*/ 40 w 64"/>
                <a:gd name="T21" fmla="*/ 26 h 73"/>
                <a:gd name="T22" fmla="*/ 48 w 64"/>
                <a:gd name="T23" fmla="*/ 20 h 73"/>
                <a:gd name="T24" fmla="*/ 53 w 64"/>
                <a:gd name="T25" fmla="*/ 20 h 73"/>
                <a:gd name="T26" fmla="*/ 53 w 64"/>
                <a:gd name="T27" fmla="*/ 41 h 73"/>
                <a:gd name="T28" fmla="*/ 53 w 64"/>
                <a:gd name="T29" fmla="*/ 43 h 73"/>
                <a:gd name="T30" fmla="*/ 63 w 64"/>
                <a:gd name="T31" fmla="*/ 55 h 73"/>
                <a:gd name="T32" fmla="*/ 71 w 64"/>
                <a:gd name="T33" fmla="*/ 64 h 73"/>
                <a:gd name="T34" fmla="*/ 69 w 64"/>
                <a:gd name="T35" fmla="*/ 90 h 7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4" h="73">
                  <a:moveTo>
                    <a:pt x="62" y="73"/>
                  </a:moveTo>
                  <a:lnTo>
                    <a:pt x="45" y="64"/>
                  </a:lnTo>
                  <a:lnTo>
                    <a:pt x="29" y="54"/>
                  </a:lnTo>
                  <a:lnTo>
                    <a:pt x="15" y="40"/>
                  </a:lnTo>
                  <a:lnTo>
                    <a:pt x="0" y="28"/>
                  </a:lnTo>
                  <a:lnTo>
                    <a:pt x="5" y="21"/>
                  </a:lnTo>
                  <a:lnTo>
                    <a:pt x="12" y="12"/>
                  </a:lnTo>
                  <a:lnTo>
                    <a:pt x="19" y="0"/>
                  </a:lnTo>
                  <a:lnTo>
                    <a:pt x="29" y="0"/>
                  </a:lnTo>
                  <a:lnTo>
                    <a:pt x="33" y="19"/>
                  </a:lnTo>
                  <a:lnTo>
                    <a:pt x="36" y="21"/>
                  </a:lnTo>
                  <a:lnTo>
                    <a:pt x="43" y="16"/>
                  </a:lnTo>
                  <a:lnTo>
                    <a:pt x="48" y="16"/>
                  </a:lnTo>
                  <a:lnTo>
                    <a:pt x="48" y="33"/>
                  </a:lnTo>
                  <a:lnTo>
                    <a:pt x="48" y="35"/>
                  </a:lnTo>
                  <a:lnTo>
                    <a:pt x="57" y="45"/>
                  </a:lnTo>
                  <a:lnTo>
                    <a:pt x="64" y="52"/>
                  </a:lnTo>
                  <a:lnTo>
                    <a:pt x="62" y="73"/>
                  </a:lnTo>
                  <a:close/>
                </a:path>
              </a:pathLst>
            </a:custGeom>
            <a:solidFill>
              <a:srgbClr val="E1E1E1"/>
            </a:solidFill>
            <a:ln w="3175">
              <a:solidFill>
                <a:srgbClr val="000000"/>
              </a:solidFill>
              <a:prstDash val="solid"/>
              <a:round/>
              <a:headEnd/>
              <a:tailEnd/>
            </a:ln>
          </p:spPr>
          <p:txBody>
            <a:bodyPr/>
            <a:lstStyle/>
            <a:p>
              <a:endParaRPr lang="en-US"/>
            </a:p>
          </p:txBody>
        </p:sp>
        <p:sp>
          <p:nvSpPr>
            <p:cNvPr id="161" name="Freeform 3983"/>
            <p:cNvSpPr>
              <a:spLocks/>
            </p:cNvSpPr>
            <p:nvPr/>
          </p:nvSpPr>
          <p:spPr bwMode="auto">
            <a:xfrm>
              <a:off x="1060" y="2437"/>
              <a:ext cx="53" cy="52"/>
            </a:xfrm>
            <a:custGeom>
              <a:avLst/>
              <a:gdLst>
                <a:gd name="T0" fmla="*/ 0 w 49"/>
                <a:gd name="T1" fmla="*/ 32 h 42"/>
                <a:gd name="T2" fmla="*/ 0 w 49"/>
                <a:gd name="T3" fmla="*/ 17 h 42"/>
                <a:gd name="T4" fmla="*/ 0 w 49"/>
                <a:gd name="T5" fmla="*/ 2 h 42"/>
                <a:gd name="T6" fmla="*/ 8 w 49"/>
                <a:gd name="T7" fmla="*/ 0 h 42"/>
                <a:gd name="T8" fmla="*/ 13 w 49"/>
                <a:gd name="T9" fmla="*/ 9 h 42"/>
                <a:gd name="T10" fmla="*/ 17 w 49"/>
                <a:gd name="T11" fmla="*/ 11 h 42"/>
                <a:gd name="T12" fmla="*/ 25 w 49"/>
                <a:gd name="T13" fmla="*/ 17 h 42"/>
                <a:gd name="T14" fmla="*/ 49 w 49"/>
                <a:gd name="T15" fmla="*/ 9 h 42"/>
                <a:gd name="T16" fmla="*/ 51 w 49"/>
                <a:gd name="T17" fmla="*/ 9 h 42"/>
                <a:gd name="T18" fmla="*/ 53 w 49"/>
                <a:gd name="T19" fmla="*/ 17 h 42"/>
                <a:gd name="T20" fmla="*/ 41 w 49"/>
                <a:gd name="T21" fmla="*/ 30 h 42"/>
                <a:gd name="T22" fmla="*/ 49 w 49"/>
                <a:gd name="T23" fmla="*/ 43 h 42"/>
                <a:gd name="T24" fmla="*/ 36 w 49"/>
                <a:gd name="T25" fmla="*/ 52 h 42"/>
                <a:gd name="T26" fmla="*/ 30 w 49"/>
                <a:gd name="T27" fmla="*/ 38 h 42"/>
                <a:gd name="T28" fmla="*/ 28 w 49"/>
                <a:gd name="T29" fmla="*/ 43 h 42"/>
                <a:gd name="T30" fmla="*/ 21 w 49"/>
                <a:gd name="T31" fmla="*/ 32 h 42"/>
                <a:gd name="T32" fmla="*/ 4 w 49"/>
                <a:gd name="T33" fmla="*/ 30 h 42"/>
                <a:gd name="T34" fmla="*/ 0 w 49"/>
                <a:gd name="T35" fmla="*/ 32 h 4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49" h="42">
                  <a:moveTo>
                    <a:pt x="0" y="26"/>
                  </a:moveTo>
                  <a:lnTo>
                    <a:pt x="0" y="14"/>
                  </a:lnTo>
                  <a:lnTo>
                    <a:pt x="0" y="2"/>
                  </a:lnTo>
                  <a:lnTo>
                    <a:pt x="7" y="0"/>
                  </a:lnTo>
                  <a:lnTo>
                    <a:pt x="12" y="7"/>
                  </a:lnTo>
                  <a:lnTo>
                    <a:pt x="16" y="9"/>
                  </a:lnTo>
                  <a:lnTo>
                    <a:pt x="23" y="14"/>
                  </a:lnTo>
                  <a:lnTo>
                    <a:pt x="45" y="7"/>
                  </a:lnTo>
                  <a:lnTo>
                    <a:pt x="47" y="7"/>
                  </a:lnTo>
                  <a:lnTo>
                    <a:pt x="49" y="14"/>
                  </a:lnTo>
                  <a:lnTo>
                    <a:pt x="38" y="24"/>
                  </a:lnTo>
                  <a:lnTo>
                    <a:pt x="45" y="35"/>
                  </a:lnTo>
                  <a:lnTo>
                    <a:pt x="33" y="42"/>
                  </a:lnTo>
                  <a:lnTo>
                    <a:pt x="28" y="31"/>
                  </a:lnTo>
                  <a:lnTo>
                    <a:pt x="26" y="35"/>
                  </a:lnTo>
                  <a:lnTo>
                    <a:pt x="19" y="26"/>
                  </a:lnTo>
                  <a:lnTo>
                    <a:pt x="4" y="24"/>
                  </a:lnTo>
                  <a:lnTo>
                    <a:pt x="0" y="26"/>
                  </a:lnTo>
                  <a:close/>
                </a:path>
              </a:pathLst>
            </a:custGeom>
            <a:solidFill>
              <a:srgbClr val="E1E1E1"/>
            </a:solidFill>
            <a:ln w="3175">
              <a:solidFill>
                <a:srgbClr val="000000"/>
              </a:solidFill>
              <a:prstDash val="solid"/>
              <a:round/>
              <a:headEnd/>
              <a:tailEnd/>
            </a:ln>
          </p:spPr>
          <p:txBody>
            <a:bodyPr/>
            <a:lstStyle/>
            <a:p>
              <a:endParaRPr lang="en-US"/>
            </a:p>
          </p:txBody>
        </p:sp>
        <p:sp>
          <p:nvSpPr>
            <p:cNvPr id="162" name="Freeform 3984"/>
            <p:cNvSpPr>
              <a:spLocks/>
            </p:cNvSpPr>
            <p:nvPr/>
          </p:nvSpPr>
          <p:spPr bwMode="auto">
            <a:xfrm>
              <a:off x="1117" y="2439"/>
              <a:ext cx="39" cy="50"/>
            </a:xfrm>
            <a:custGeom>
              <a:avLst/>
              <a:gdLst>
                <a:gd name="T0" fmla="*/ 21 w 35"/>
                <a:gd name="T1" fmla="*/ 28 h 40"/>
                <a:gd name="T2" fmla="*/ 29 w 35"/>
                <a:gd name="T3" fmla="*/ 28 h 40"/>
                <a:gd name="T4" fmla="*/ 26 w 35"/>
                <a:gd name="T5" fmla="*/ 24 h 40"/>
                <a:gd name="T6" fmla="*/ 21 w 35"/>
                <a:gd name="T7" fmla="*/ 21 h 40"/>
                <a:gd name="T8" fmla="*/ 18 w 35"/>
                <a:gd name="T9" fmla="*/ 15 h 40"/>
                <a:gd name="T10" fmla="*/ 4 w 35"/>
                <a:gd name="T11" fmla="*/ 9 h 40"/>
                <a:gd name="T12" fmla="*/ 0 w 35"/>
                <a:gd name="T13" fmla="*/ 6 h 40"/>
                <a:gd name="T14" fmla="*/ 0 w 35"/>
                <a:gd name="T15" fmla="*/ 0 h 40"/>
                <a:gd name="T16" fmla="*/ 16 w 35"/>
                <a:gd name="T17" fmla="*/ 0 h 40"/>
                <a:gd name="T18" fmla="*/ 26 w 35"/>
                <a:gd name="T19" fmla="*/ 9 h 40"/>
                <a:gd name="T20" fmla="*/ 39 w 35"/>
                <a:gd name="T21" fmla="*/ 15 h 40"/>
                <a:gd name="T22" fmla="*/ 39 w 35"/>
                <a:gd name="T23" fmla="*/ 36 h 40"/>
                <a:gd name="T24" fmla="*/ 33 w 35"/>
                <a:gd name="T25" fmla="*/ 41 h 40"/>
                <a:gd name="T26" fmla="*/ 29 w 35"/>
                <a:gd name="T27" fmla="*/ 50 h 40"/>
                <a:gd name="T28" fmla="*/ 26 w 35"/>
                <a:gd name="T29" fmla="*/ 41 h 40"/>
                <a:gd name="T30" fmla="*/ 21 w 35"/>
                <a:gd name="T31" fmla="*/ 28 h 4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5" h="40">
                  <a:moveTo>
                    <a:pt x="19" y="22"/>
                  </a:moveTo>
                  <a:lnTo>
                    <a:pt x="26" y="22"/>
                  </a:lnTo>
                  <a:lnTo>
                    <a:pt x="23" y="19"/>
                  </a:lnTo>
                  <a:lnTo>
                    <a:pt x="19" y="17"/>
                  </a:lnTo>
                  <a:lnTo>
                    <a:pt x="16" y="12"/>
                  </a:lnTo>
                  <a:lnTo>
                    <a:pt x="4" y="7"/>
                  </a:lnTo>
                  <a:lnTo>
                    <a:pt x="0" y="5"/>
                  </a:lnTo>
                  <a:lnTo>
                    <a:pt x="0" y="0"/>
                  </a:lnTo>
                  <a:lnTo>
                    <a:pt x="14" y="0"/>
                  </a:lnTo>
                  <a:lnTo>
                    <a:pt x="23" y="7"/>
                  </a:lnTo>
                  <a:lnTo>
                    <a:pt x="35" y="12"/>
                  </a:lnTo>
                  <a:lnTo>
                    <a:pt x="35" y="29"/>
                  </a:lnTo>
                  <a:lnTo>
                    <a:pt x="30" y="33"/>
                  </a:lnTo>
                  <a:lnTo>
                    <a:pt x="26" y="40"/>
                  </a:lnTo>
                  <a:lnTo>
                    <a:pt x="23" y="33"/>
                  </a:lnTo>
                  <a:lnTo>
                    <a:pt x="19" y="22"/>
                  </a:lnTo>
                  <a:close/>
                </a:path>
              </a:pathLst>
            </a:custGeom>
            <a:solidFill>
              <a:srgbClr val="E1E1E1"/>
            </a:solidFill>
            <a:ln w="3175">
              <a:solidFill>
                <a:srgbClr val="000000"/>
              </a:solidFill>
              <a:prstDash val="solid"/>
              <a:round/>
              <a:headEnd/>
              <a:tailEnd/>
            </a:ln>
          </p:spPr>
          <p:txBody>
            <a:bodyPr/>
            <a:lstStyle/>
            <a:p>
              <a:endParaRPr lang="en-US"/>
            </a:p>
          </p:txBody>
        </p:sp>
        <p:sp>
          <p:nvSpPr>
            <p:cNvPr id="163" name="Freeform 3985"/>
            <p:cNvSpPr>
              <a:spLocks/>
            </p:cNvSpPr>
            <p:nvPr/>
          </p:nvSpPr>
          <p:spPr bwMode="auto">
            <a:xfrm>
              <a:off x="1553" y="2522"/>
              <a:ext cx="53" cy="78"/>
            </a:xfrm>
            <a:custGeom>
              <a:avLst/>
              <a:gdLst>
                <a:gd name="T0" fmla="*/ 43 w 47"/>
                <a:gd name="T1" fmla="*/ 21 h 64"/>
                <a:gd name="T2" fmla="*/ 27 w 47"/>
                <a:gd name="T3" fmla="*/ 4 h 64"/>
                <a:gd name="T4" fmla="*/ 14 w 47"/>
                <a:gd name="T5" fmla="*/ 0 h 64"/>
                <a:gd name="T6" fmla="*/ 8 w 47"/>
                <a:gd name="T7" fmla="*/ 6 h 64"/>
                <a:gd name="T8" fmla="*/ 6 w 47"/>
                <a:gd name="T9" fmla="*/ 27 h 64"/>
                <a:gd name="T10" fmla="*/ 11 w 47"/>
                <a:gd name="T11" fmla="*/ 52 h 64"/>
                <a:gd name="T12" fmla="*/ 0 w 47"/>
                <a:gd name="T13" fmla="*/ 76 h 64"/>
                <a:gd name="T14" fmla="*/ 14 w 47"/>
                <a:gd name="T15" fmla="*/ 76 h 64"/>
                <a:gd name="T16" fmla="*/ 29 w 47"/>
                <a:gd name="T17" fmla="*/ 78 h 64"/>
                <a:gd name="T18" fmla="*/ 41 w 47"/>
                <a:gd name="T19" fmla="*/ 59 h 64"/>
                <a:gd name="T20" fmla="*/ 53 w 47"/>
                <a:gd name="T21" fmla="*/ 35 h 64"/>
                <a:gd name="T22" fmla="*/ 48 w 47"/>
                <a:gd name="T23" fmla="*/ 23 h 64"/>
                <a:gd name="T24" fmla="*/ 48 w 47"/>
                <a:gd name="T25" fmla="*/ 29 h 64"/>
                <a:gd name="T26" fmla="*/ 43 w 47"/>
                <a:gd name="T27" fmla="*/ 21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7" h="64">
                  <a:moveTo>
                    <a:pt x="38" y="17"/>
                  </a:moveTo>
                  <a:lnTo>
                    <a:pt x="24" y="3"/>
                  </a:lnTo>
                  <a:lnTo>
                    <a:pt x="12" y="0"/>
                  </a:lnTo>
                  <a:lnTo>
                    <a:pt x="7" y="5"/>
                  </a:lnTo>
                  <a:lnTo>
                    <a:pt x="5" y="22"/>
                  </a:lnTo>
                  <a:lnTo>
                    <a:pt x="10" y="43"/>
                  </a:lnTo>
                  <a:lnTo>
                    <a:pt x="0" y="62"/>
                  </a:lnTo>
                  <a:lnTo>
                    <a:pt x="12" y="62"/>
                  </a:lnTo>
                  <a:lnTo>
                    <a:pt x="26" y="64"/>
                  </a:lnTo>
                  <a:lnTo>
                    <a:pt x="36" y="48"/>
                  </a:lnTo>
                  <a:lnTo>
                    <a:pt x="47" y="29"/>
                  </a:lnTo>
                  <a:lnTo>
                    <a:pt x="43" y="19"/>
                  </a:lnTo>
                  <a:lnTo>
                    <a:pt x="43" y="24"/>
                  </a:lnTo>
                  <a:lnTo>
                    <a:pt x="38" y="17"/>
                  </a:lnTo>
                  <a:close/>
                </a:path>
              </a:pathLst>
            </a:custGeom>
            <a:solidFill>
              <a:srgbClr val="E1E1E1"/>
            </a:solidFill>
            <a:ln w="3175">
              <a:solidFill>
                <a:srgbClr val="000000"/>
              </a:solidFill>
              <a:prstDash val="solid"/>
              <a:round/>
              <a:headEnd/>
              <a:tailEnd/>
            </a:ln>
          </p:spPr>
          <p:txBody>
            <a:bodyPr/>
            <a:lstStyle/>
            <a:p>
              <a:endParaRPr lang="en-US"/>
            </a:p>
          </p:txBody>
        </p:sp>
        <p:sp>
          <p:nvSpPr>
            <p:cNvPr id="164" name="Freeform 3986"/>
            <p:cNvSpPr>
              <a:spLocks/>
            </p:cNvSpPr>
            <p:nvPr/>
          </p:nvSpPr>
          <p:spPr bwMode="auto">
            <a:xfrm>
              <a:off x="1125" y="2375"/>
              <a:ext cx="212" cy="367"/>
            </a:xfrm>
            <a:custGeom>
              <a:avLst/>
              <a:gdLst>
                <a:gd name="T0" fmla="*/ 85 w 189"/>
                <a:gd name="T1" fmla="*/ 36 h 296"/>
                <a:gd name="T2" fmla="*/ 76 w 189"/>
                <a:gd name="T3" fmla="*/ 32 h 296"/>
                <a:gd name="T4" fmla="*/ 61 w 189"/>
                <a:gd name="T5" fmla="*/ 64 h 296"/>
                <a:gd name="T6" fmla="*/ 39 w 189"/>
                <a:gd name="T7" fmla="*/ 97 h 296"/>
                <a:gd name="T8" fmla="*/ 31 w 189"/>
                <a:gd name="T9" fmla="*/ 79 h 296"/>
                <a:gd name="T10" fmla="*/ 26 w 189"/>
                <a:gd name="T11" fmla="*/ 105 h 296"/>
                <a:gd name="T12" fmla="*/ 26 w 189"/>
                <a:gd name="T13" fmla="*/ 124 h 296"/>
                <a:gd name="T14" fmla="*/ 26 w 189"/>
                <a:gd name="T15" fmla="*/ 153 h 296"/>
                <a:gd name="T16" fmla="*/ 29 w 189"/>
                <a:gd name="T17" fmla="*/ 185 h 296"/>
                <a:gd name="T18" fmla="*/ 18 w 189"/>
                <a:gd name="T19" fmla="*/ 211 h 296"/>
                <a:gd name="T20" fmla="*/ 6 w 189"/>
                <a:gd name="T21" fmla="*/ 229 h 296"/>
                <a:gd name="T22" fmla="*/ 0 w 189"/>
                <a:gd name="T23" fmla="*/ 241 h 296"/>
                <a:gd name="T24" fmla="*/ 26 w 189"/>
                <a:gd name="T25" fmla="*/ 264 h 296"/>
                <a:gd name="T26" fmla="*/ 64 w 189"/>
                <a:gd name="T27" fmla="*/ 275 h 296"/>
                <a:gd name="T28" fmla="*/ 74 w 189"/>
                <a:gd name="T29" fmla="*/ 285 h 296"/>
                <a:gd name="T30" fmla="*/ 98 w 189"/>
                <a:gd name="T31" fmla="*/ 314 h 296"/>
                <a:gd name="T32" fmla="*/ 125 w 189"/>
                <a:gd name="T33" fmla="*/ 326 h 296"/>
                <a:gd name="T34" fmla="*/ 156 w 189"/>
                <a:gd name="T35" fmla="*/ 331 h 296"/>
                <a:gd name="T36" fmla="*/ 159 w 189"/>
                <a:gd name="T37" fmla="*/ 367 h 296"/>
                <a:gd name="T38" fmla="*/ 167 w 189"/>
                <a:gd name="T39" fmla="*/ 305 h 296"/>
                <a:gd name="T40" fmla="*/ 156 w 189"/>
                <a:gd name="T41" fmla="*/ 262 h 296"/>
                <a:gd name="T42" fmla="*/ 173 w 189"/>
                <a:gd name="T43" fmla="*/ 255 h 296"/>
                <a:gd name="T44" fmla="*/ 159 w 189"/>
                <a:gd name="T45" fmla="*/ 234 h 296"/>
                <a:gd name="T46" fmla="*/ 191 w 189"/>
                <a:gd name="T47" fmla="*/ 234 h 296"/>
                <a:gd name="T48" fmla="*/ 194 w 189"/>
                <a:gd name="T49" fmla="*/ 234 h 296"/>
                <a:gd name="T50" fmla="*/ 210 w 189"/>
                <a:gd name="T51" fmla="*/ 247 h 296"/>
                <a:gd name="T52" fmla="*/ 210 w 189"/>
                <a:gd name="T53" fmla="*/ 226 h 296"/>
                <a:gd name="T54" fmla="*/ 204 w 189"/>
                <a:gd name="T55" fmla="*/ 202 h 296"/>
                <a:gd name="T56" fmla="*/ 199 w 189"/>
                <a:gd name="T57" fmla="*/ 153 h 296"/>
                <a:gd name="T58" fmla="*/ 191 w 189"/>
                <a:gd name="T59" fmla="*/ 138 h 296"/>
                <a:gd name="T60" fmla="*/ 159 w 189"/>
                <a:gd name="T61" fmla="*/ 120 h 296"/>
                <a:gd name="T62" fmla="*/ 130 w 189"/>
                <a:gd name="T63" fmla="*/ 118 h 296"/>
                <a:gd name="T64" fmla="*/ 119 w 189"/>
                <a:gd name="T65" fmla="*/ 94 h 296"/>
                <a:gd name="T66" fmla="*/ 103 w 189"/>
                <a:gd name="T67" fmla="*/ 71 h 296"/>
                <a:gd name="T68" fmla="*/ 119 w 189"/>
                <a:gd name="T69" fmla="*/ 32 h 296"/>
                <a:gd name="T70" fmla="*/ 144 w 189"/>
                <a:gd name="T71" fmla="*/ 12 h 296"/>
                <a:gd name="T72" fmla="*/ 132 w 189"/>
                <a:gd name="T73" fmla="*/ 4 h 296"/>
                <a:gd name="T74" fmla="*/ 101 w 189"/>
                <a:gd name="T75" fmla="*/ 24 h 29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89" h="296">
                  <a:moveTo>
                    <a:pt x="80" y="19"/>
                  </a:moveTo>
                  <a:lnTo>
                    <a:pt x="76" y="29"/>
                  </a:lnTo>
                  <a:lnTo>
                    <a:pt x="76" y="24"/>
                  </a:lnTo>
                  <a:lnTo>
                    <a:pt x="68" y="26"/>
                  </a:lnTo>
                  <a:lnTo>
                    <a:pt x="57" y="38"/>
                  </a:lnTo>
                  <a:lnTo>
                    <a:pt x="54" y="52"/>
                  </a:lnTo>
                  <a:lnTo>
                    <a:pt x="35" y="69"/>
                  </a:lnTo>
                  <a:lnTo>
                    <a:pt x="35" y="78"/>
                  </a:lnTo>
                  <a:lnTo>
                    <a:pt x="33" y="69"/>
                  </a:lnTo>
                  <a:lnTo>
                    <a:pt x="28" y="64"/>
                  </a:lnTo>
                  <a:lnTo>
                    <a:pt x="28" y="81"/>
                  </a:lnTo>
                  <a:lnTo>
                    <a:pt x="23" y="85"/>
                  </a:lnTo>
                  <a:lnTo>
                    <a:pt x="19" y="92"/>
                  </a:lnTo>
                  <a:lnTo>
                    <a:pt x="23" y="100"/>
                  </a:lnTo>
                  <a:lnTo>
                    <a:pt x="28" y="116"/>
                  </a:lnTo>
                  <a:lnTo>
                    <a:pt x="23" y="123"/>
                  </a:lnTo>
                  <a:lnTo>
                    <a:pt x="23" y="135"/>
                  </a:lnTo>
                  <a:lnTo>
                    <a:pt x="26" y="149"/>
                  </a:lnTo>
                  <a:lnTo>
                    <a:pt x="28" y="152"/>
                  </a:lnTo>
                  <a:lnTo>
                    <a:pt x="16" y="170"/>
                  </a:lnTo>
                  <a:lnTo>
                    <a:pt x="9" y="175"/>
                  </a:lnTo>
                  <a:lnTo>
                    <a:pt x="5" y="185"/>
                  </a:lnTo>
                  <a:lnTo>
                    <a:pt x="0" y="187"/>
                  </a:lnTo>
                  <a:lnTo>
                    <a:pt x="0" y="194"/>
                  </a:lnTo>
                  <a:lnTo>
                    <a:pt x="14" y="204"/>
                  </a:lnTo>
                  <a:lnTo>
                    <a:pt x="23" y="213"/>
                  </a:lnTo>
                  <a:lnTo>
                    <a:pt x="40" y="213"/>
                  </a:lnTo>
                  <a:lnTo>
                    <a:pt x="57" y="222"/>
                  </a:lnTo>
                  <a:lnTo>
                    <a:pt x="57" y="220"/>
                  </a:lnTo>
                  <a:lnTo>
                    <a:pt x="66" y="230"/>
                  </a:lnTo>
                  <a:lnTo>
                    <a:pt x="76" y="239"/>
                  </a:lnTo>
                  <a:lnTo>
                    <a:pt x="87" y="253"/>
                  </a:lnTo>
                  <a:lnTo>
                    <a:pt x="92" y="260"/>
                  </a:lnTo>
                  <a:lnTo>
                    <a:pt x="111" y="263"/>
                  </a:lnTo>
                  <a:lnTo>
                    <a:pt x="123" y="263"/>
                  </a:lnTo>
                  <a:lnTo>
                    <a:pt x="139" y="267"/>
                  </a:lnTo>
                  <a:lnTo>
                    <a:pt x="132" y="289"/>
                  </a:lnTo>
                  <a:lnTo>
                    <a:pt x="142" y="296"/>
                  </a:lnTo>
                  <a:lnTo>
                    <a:pt x="146" y="270"/>
                  </a:lnTo>
                  <a:lnTo>
                    <a:pt x="149" y="246"/>
                  </a:lnTo>
                  <a:lnTo>
                    <a:pt x="142" y="227"/>
                  </a:lnTo>
                  <a:lnTo>
                    <a:pt x="139" y="211"/>
                  </a:lnTo>
                  <a:lnTo>
                    <a:pt x="151" y="208"/>
                  </a:lnTo>
                  <a:lnTo>
                    <a:pt x="154" y="206"/>
                  </a:lnTo>
                  <a:lnTo>
                    <a:pt x="144" y="201"/>
                  </a:lnTo>
                  <a:lnTo>
                    <a:pt x="142" y="189"/>
                  </a:lnTo>
                  <a:lnTo>
                    <a:pt x="156" y="189"/>
                  </a:lnTo>
                  <a:lnTo>
                    <a:pt x="170" y="189"/>
                  </a:lnTo>
                  <a:lnTo>
                    <a:pt x="168" y="187"/>
                  </a:lnTo>
                  <a:lnTo>
                    <a:pt x="173" y="189"/>
                  </a:lnTo>
                  <a:lnTo>
                    <a:pt x="182" y="182"/>
                  </a:lnTo>
                  <a:lnTo>
                    <a:pt x="187" y="199"/>
                  </a:lnTo>
                  <a:lnTo>
                    <a:pt x="189" y="199"/>
                  </a:lnTo>
                  <a:lnTo>
                    <a:pt x="187" y="182"/>
                  </a:lnTo>
                  <a:lnTo>
                    <a:pt x="177" y="170"/>
                  </a:lnTo>
                  <a:lnTo>
                    <a:pt x="182" y="163"/>
                  </a:lnTo>
                  <a:lnTo>
                    <a:pt x="175" y="140"/>
                  </a:lnTo>
                  <a:lnTo>
                    <a:pt x="177" y="123"/>
                  </a:lnTo>
                  <a:lnTo>
                    <a:pt x="182" y="109"/>
                  </a:lnTo>
                  <a:lnTo>
                    <a:pt x="170" y="111"/>
                  </a:lnTo>
                  <a:lnTo>
                    <a:pt x="154" y="111"/>
                  </a:lnTo>
                  <a:lnTo>
                    <a:pt x="142" y="97"/>
                  </a:lnTo>
                  <a:lnTo>
                    <a:pt x="130" y="95"/>
                  </a:lnTo>
                  <a:lnTo>
                    <a:pt x="116" y="95"/>
                  </a:lnTo>
                  <a:lnTo>
                    <a:pt x="106" y="88"/>
                  </a:lnTo>
                  <a:lnTo>
                    <a:pt x="106" y="76"/>
                  </a:lnTo>
                  <a:lnTo>
                    <a:pt x="99" y="57"/>
                  </a:lnTo>
                  <a:lnTo>
                    <a:pt x="92" y="57"/>
                  </a:lnTo>
                  <a:lnTo>
                    <a:pt x="99" y="40"/>
                  </a:lnTo>
                  <a:lnTo>
                    <a:pt x="106" y="26"/>
                  </a:lnTo>
                  <a:lnTo>
                    <a:pt x="116" y="12"/>
                  </a:lnTo>
                  <a:lnTo>
                    <a:pt x="128" y="10"/>
                  </a:lnTo>
                  <a:lnTo>
                    <a:pt x="128" y="0"/>
                  </a:lnTo>
                  <a:lnTo>
                    <a:pt x="118" y="3"/>
                  </a:lnTo>
                  <a:lnTo>
                    <a:pt x="104" y="10"/>
                  </a:lnTo>
                  <a:lnTo>
                    <a:pt x="90" y="19"/>
                  </a:lnTo>
                  <a:lnTo>
                    <a:pt x="80" y="19"/>
                  </a:lnTo>
                  <a:close/>
                </a:path>
              </a:pathLst>
            </a:custGeom>
            <a:solidFill>
              <a:srgbClr val="E1E1E1"/>
            </a:solidFill>
            <a:ln w="3175">
              <a:solidFill>
                <a:srgbClr val="000000"/>
              </a:solidFill>
              <a:prstDash val="solid"/>
              <a:round/>
              <a:headEnd/>
              <a:tailEnd/>
            </a:ln>
          </p:spPr>
          <p:txBody>
            <a:bodyPr/>
            <a:lstStyle/>
            <a:p>
              <a:endParaRPr lang="en-US"/>
            </a:p>
          </p:txBody>
        </p:sp>
        <p:sp>
          <p:nvSpPr>
            <p:cNvPr id="165" name="Freeform 3987"/>
            <p:cNvSpPr>
              <a:spLocks/>
            </p:cNvSpPr>
            <p:nvPr/>
          </p:nvSpPr>
          <p:spPr bwMode="auto">
            <a:xfrm>
              <a:off x="1436" y="2461"/>
              <a:ext cx="86" cy="157"/>
            </a:xfrm>
            <a:custGeom>
              <a:avLst/>
              <a:gdLst>
                <a:gd name="T0" fmla="*/ 69 w 76"/>
                <a:gd name="T1" fmla="*/ 114 h 127"/>
                <a:gd name="T2" fmla="*/ 59 w 76"/>
                <a:gd name="T3" fmla="*/ 103 h 127"/>
                <a:gd name="T4" fmla="*/ 59 w 76"/>
                <a:gd name="T5" fmla="*/ 82 h 127"/>
                <a:gd name="T6" fmla="*/ 69 w 76"/>
                <a:gd name="T7" fmla="*/ 79 h 127"/>
                <a:gd name="T8" fmla="*/ 72 w 76"/>
                <a:gd name="T9" fmla="*/ 67 h 127"/>
                <a:gd name="T10" fmla="*/ 72 w 76"/>
                <a:gd name="T11" fmla="*/ 49 h 127"/>
                <a:gd name="T12" fmla="*/ 51 w 76"/>
                <a:gd name="T13" fmla="*/ 35 h 127"/>
                <a:gd name="T14" fmla="*/ 49 w 76"/>
                <a:gd name="T15" fmla="*/ 43 h 127"/>
                <a:gd name="T16" fmla="*/ 51 w 76"/>
                <a:gd name="T17" fmla="*/ 23 h 127"/>
                <a:gd name="T18" fmla="*/ 40 w 76"/>
                <a:gd name="T19" fmla="*/ 11 h 127"/>
                <a:gd name="T20" fmla="*/ 29 w 76"/>
                <a:gd name="T21" fmla="*/ 2 h 127"/>
                <a:gd name="T22" fmla="*/ 32 w 76"/>
                <a:gd name="T23" fmla="*/ 6 h 127"/>
                <a:gd name="T24" fmla="*/ 24 w 76"/>
                <a:gd name="T25" fmla="*/ 0 h 127"/>
                <a:gd name="T26" fmla="*/ 29 w 76"/>
                <a:gd name="T27" fmla="*/ 6 h 127"/>
                <a:gd name="T28" fmla="*/ 10 w 76"/>
                <a:gd name="T29" fmla="*/ 20 h 127"/>
                <a:gd name="T30" fmla="*/ 19 w 76"/>
                <a:gd name="T31" fmla="*/ 28 h 127"/>
                <a:gd name="T32" fmla="*/ 6 w 76"/>
                <a:gd name="T33" fmla="*/ 38 h 127"/>
                <a:gd name="T34" fmla="*/ 0 w 76"/>
                <a:gd name="T35" fmla="*/ 56 h 127"/>
                <a:gd name="T36" fmla="*/ 10 w 76"/>
                <a:gd name="T37" fmla="*/ 73 h 127"/>
                <a:gd name="T38" fmla="*/ 19 w 76"/>
                <a:gd name="T39" fmla="*/ 73 h 127"/>
                <a:gd name="T40" fmla="*/ 22 w 76"/>
                <a:gd name="T41" fmla="*/ 84 h 127"/>
                <a:gd name="T42" fmla="*/ 29 w 76"/>
                <a:gd name="T43" fmla="*/ 96 h 127"/>
                <a:gd name="T44" fmla="*/ 24 w 76"/>
                <a:gd name="T45" fmla="*/ 116 h 127"/>
                <a:gd name="T46" fmla="*/ 27 w 76"/>
                <a:gd name="T47" fmla="*/ 140 h 127"/>
                <a:gd name="T48" fmla="*/ 37 w 76"/>
                <a:gd name="T49" fmla="*/ 157 h 127"/>
                <a:gd name="T50" fmla="*/ 49 w 76"/>
                <a:gd name="T51" fmla="*/ 157 h 127"/>
                <a:gd name="T52" fmla="*/ 67 w 76"/>
                <a:gd name="T53" fmla="*/ 146 h 127"/>
                <a:gd name="T54" fmla="*/ 86 w 76"/>
                <a:gd name="T55" fmla="*/ 143 h 127"/>
                <a:gd name="T56" fmla="*/ 78 w 76"/>
                <a:gd name="T57" fmla="*/ 129 h 127"/>
                <a:gd name="T58" fmla="*/ 69 w 76"/>
                <a:gd name="T59" fmla="*/ 114 h 12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76" h="127">
                  <a:moveTo>
                    <a:pt x="61" y="92"/>
                  </a:moveTo>
                  <a:lnTo>
                    <a:pt x="52" y="83"/>
                  </a:lnTo>
                  <a:lnTo>
                    <a:pt x="52" y="66"/>
                  </a:lnTo>
                  <a:lnTo>
                    <a:pt x="61" y="64"/>
                  </a:lnTo>
                  <a:lnTo>
                    <a:pt x="64" y="54"/>
                  </a:lnTo>
                  <a:lnTo>
                    <a:pt x="64" y="40"/>
                  </a:lnTo>
                  <a:lnTo>
                    <a:pt x="45" y="28"/>
                  </a:lnTo>
                  <a:lnTo>
                    <a:pt x="43" y="35"/>
                  </a:lnTo>
                  <a:lnTo>
                    <a:pt x="45" y="19"/>
                  </a:lnTo>
                  <a:lnTo>
                    <a:pt x="35" y="9"/>
                  </a:lnTo>
                  <a:lnTo>
                    <a:pt x="26" y="2"/>
                  </a:lnTo>
                  <a:lnTo>
                    <a:pt x="28" y="5"/>
                  </a:lnTo>
                  <a:lnTo>
                    <a:pt x="21" y="0"/>
                  </a:lnTo>
                  <a:lnTo>
                    <a:pt x="26" y="5"/>
                  </a:lnTo>
                  <a:lnTo>
                    <a:pt x="9" y="16"/>
                  </a:lnTo>
                  <a:lnTo>
                    <a:pt x="17" y="23"/>
                  </a:lnTo>
                  <a:lnTo>
                    <a:pt x="5" y="31"/>
                  </a:lnTo>
                  <a:lnTo>
                    <a:pt x="0" y="45"/>
                  </a:lnTo>
                  <a:lnTo>
                    <a:pt x="9" y="59"/>
                  </a:lnTo>
                  <a:lnTo>
                    <a:pt x="17" y="59"/>
                  </a:lnTo>
                  <a:lnTo>
                    <a:pt x="19" y="68"/>
                  </a:lnTo>
                  <a:lnTo>
                    <a:pt x="26" y="78"/>
                  </a:lnTo>
                  <a:lnTo>
                    <a:pt x="21" y="94"/>
                  </a:lnTo>
                  <a:lnTo>
                    <a:pt x="24" y="113"/>
                  </a:lnTo>
                  <a:lnTo>
                    <a:pt x="33" y="127"/>
                  </a:lnTo>
                  <a:lnTo>
                    <a:pt x="43" y="127"/>
                  </a:lnTo>
                  <a:lnTo>
                    <a:pt x="59" y="118"/>
                  </a:lnTo>
                  <a:lnTo>
                    <a:pt x="76" y="116"/>
                  </a:lnTo>
                  <a:lnTo>
                    <a:pt x="69" y="104"/>
                  </a:lnTo>
                  <a:lnTo>
                    <a:pt x="61" y="92"/>
                  </a:lnTo>
                  <a:close/>
                </a:path>
              </a:pathLst>
            </a:custGeom>
            <a:solidFill>
              <a:srgbClr val="E1E1E1"/>
            </a:solidFill>
            <a:ln w="3175">
              <a:solidFill>
                <a:srgbClr val="000000"/>
              </a:solidFill>
              <a:prstDash val="solid"/>
              <a:round/>
              <a:headEnd/>
              <a:tailEnd/>
            </a:ln>
          </p:spPr>
          <p:txBody>
            <a:bodyPr/>
            <a:lstStyle/>
            <a:p>
              <a:endParaRPr lang="en-US"/>
            </a:p>
          </p:txBody>
        </p:sp>
        <p:sp>
          <p:nvSpPr>
            <p:cNvPr id="166" name="Freeform 3988"/>
            <p:cNvSpPr>
              <a:spLocks/>
            </p:cNvSpPr>
            <p:nvPr/>
          </p:nvSpPr>
          <p:spPr bwMode="auto">
            <a:xfrm>
              <a:off x="1495" y="2519"/>
              <a:ext cx="69" cy="88"/>
            </a:xfrm>
            <a:custGeom>
              <a:avLst/>
              <a:gdLst>
                <a:gd name="T0" fmla="*/ 10 w 62"/>
                <a:gd name="T1" fmla="*/ 56 h 71"/>
                <a:gd name="T2" fmla="*/ 0 w 62"/>
                <a:gd name="T3" fmla="*/ 45 h 71"/>
                <a:gd name="T4" fmla="*/ 0 w 62"/>
                <a:gd name="T5" fmla="*/ 24 h 71"/>
                <a:gd name="T6" fmla="*/ 10 w 62"/>
                <a:gd name="T7" fmla="*/ 21 h 71"/>
                <a:gd name="T8" fmla="*/ 13 w 62"/>
                <a:gd name="T9" fmla="*/ 9 h 71"/>
                <a:gd name="T10" fmla="*/ 16 w 62"/>
                <a:gd name="T11" fmla="*/ 0 h 71"/>
                <a:gd name="T12" fmla="*/ 37 w 62"/>
                <a:gd name="T13" fmla="*/ 0 h 71"/>
                <a:gd name="T14" fmla="*/ 52 w 62"/>
                <a:gd name="T15" fmla="*/ 0 h 71"/>
                <a:gd name="T16" fmla="*/ 69 w 62"/>
                <a:gd name="T17" fmla="*/ 0 h 71"/>
                <a:gd name="T18" fmla="*/ 66 w 62"/>
                <a:gd name="T19" fmla="*/ 9 h 71"/>
                <a:gd name="T20" fmla="*/ 63 w 62"/>
                <a:gd name="T21" fmla="*/ 30 h 71"/>
                <a:gd name="T22" fmla="*/ 69 w 62"/>
                <a:gd name="T23" fmla="*/ 56 h 71"/>
                <a:gd name="T24" fmla="*/ 58 w 62"/>
                <a:gd name="T25" fmla="*/ 79 h 71"/>
                <a:gd name="T26" fmla="*/ 48 w 62"/>
                <a:gd name="T27" fmla="*/ 73 h 71"/>
                <a:gd name="T28" fmla="*/ 31 w 62"/>
                <a:gd name="T29" fmla="*/ 79 h 71"/>
                <a:gd name="T30" fmla="*/ 35 w 62"/>
                <a:gd name="T31" fmla="*/ 88 h 71"/>
                <a:gd name="T32" fmla="*/ 27 w 62"/>
                <a:gd name="T33" fmla="*/ 86 h 71"/>
                <a:gd name="T34" fmla="*/ 19 w 62"/>
                <a:gd name="T35" fmla="*/ 71 h 71"/>
                <a:gd name="T36" fmla="*/ 10 w 62"/>
                <a:gd name="T37" fmla="*/ 56 h 7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2" h="71">
                  <a:moveTo>
                    <a:pt x="9" y="45"/>
                  </a:moveTo>
                  <a:lnTo>
                    <a:pt x="0" y="36"/>
                  </a:lnTo>
                  <a:lnTo>
                    <a:pt x="0" y="19"/>
                  </a:lnTo>
                  <a:lnTo>
                    <a:pt x="9" y="17"/>
                  </a:lnTo>
                  <a:lnTo>
                    <a:pt x="12" y="7"/>
                  </a:lnTo>
                  <a:lnTo>
                    <a:pt x="14" y="0"/>
                  </a:lnTo>
                  <a:lnTo>
                    <a:pt x="33" y="0"/>
                  </a:lnTo>
                  <a:lnTo>
                    <a:pt x="47" y="0"/>
                  </a:lnTo>
                  <a:lnTo>
                    <a:pt x="62" y="0"/>
                  </a:lnTo>
                  <a:lnTo>
                    <a:pt x="59" y="7"/>
                  </a:lnTo>
                  <a:lnTo>
                    <a:pt x="57" y="24"/>
                  </a:lnTo>
                  <a:lnTo>
                    <a:pt x="62" y="45"/>
                  </a:lnTo>
                  <a:lnTo>
                    <a:pt x="52" y="64"/>
                  </a:lnTo>
                  <a:lnTo>
                    <a:pt x="43" y="59"/>
                  </a:lnTo>
                  <a:lnTo>
                    <a:pt x="28" y="64"/>
                  </a:lnTo>
                  <a:lnTo>
                    <a:pt x="31" y="71"/>
                  </a:lnTo>
                  <a:lnTo>
                    <a:pt x="24" y="69"/>
                  </a:lnTo>
                  <a:lnTo>
                    <a:pt x="17" y="57"/>
                  </a:lnTo>
                  <a:lnTo>
                    <a:pt x="9" y="45"/>
                  </a:lnTo>
                  <a:close/>
                </a:path>
              </a:pathLst>
            </a:custGeom>
            <a:noFill/>
            <a:ln w="3175">
              <a:solidFill>
                <a:srgbClr val="000000"/>
              </a:solidFill>
              <a:prstDash val="solid"/>
              <a:round/>
              <a:headEnd/>
              <a:tailEnd/>
            </a:ln>
          </p:spPr>
          <p:txBody>
            <a:bodyPr/>
            <a:lstStyle/>
            <a:p>
              <a:endParaRPr lang="en-US"/>
            </a:p>
          </p:txBody>
        </p:sp>
        <p:sp>
          <p:nvSpPr>
            <p:cNvPr id="167" name="Freeform 3989"/>
            <p:cNvSpPr>
              <a:spLocks/>
            </p:cNvSpPr>
            <p:nvPr/>
          </p:nvSpPr>
          <p:spPr bwMode="auto">
            <a:xfrm>
              <a:off x="1432" y="2411"/>
              <a:ext cx="16" cy="13"/>
            </a:xfrm>
            <a:custGeom>
              <a:avLst/>
              <a:gdLst>
                <a:gd name="T0" fmla="*/ 3 w 14"/>
                <a:gd name="T1" fmla="*/ 0 h 11"/>
                <a:gd name="T2" fmla="*/ 16 w 14"/>
                <a:gd name="T3" fmla="*/ 0 h 11"/>
                <a:gd name="T4" fmla="*/ 11 w 14"/>
                <a:gd name="T5" fmla="*/ 13 h 11"/>
                <a:gd name="T6" fmla="*/ 0 w 14"/>
                <a:gd name="T7" fmla="*/ 13 h 11"/>
                <a:gd name="T8" fmla="*/ 8 w 14"/>
                <a:gd name="T9" fmla="*/ 5 h 11"/>
                <a:gd name="T10" fmla="*/ 3 w 14"/>
                <a:gd name="T11" fmla="*/ 0 h 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 h="11">
                  <a:moveTo>
                    <a:pt x="3" y="0"/>
                  </a:moveTo>
                  <a:lnTo>
                    <a:pt x="14" y="0"/>
                  </a:lnTo>
                  <a:lnTo>
                    <a:pt x="10" y="11"/>
                  </a:lnTo>
                  <a:lnTo>
                    <a:pt x="0" y="11"/>
                  </a:lnTo>
                  <a:lnTo>
                    <a:pt x="7" y="4"/>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168" name="Freeform 3990"/>
            <p:cNvSpPr>
              <a:spLocks/>
            </p:cNvSpPr>
            <p:nvPr/>
          </p:nvSpPr>
          <p:spPr bwMode="auto">
            <a:xfrm>
              <a:off x="1228" y="2379"/>
              <a:ext cx="238" cy="252"/>
            </a:xfrm>
            <a:custGeom>
              <a:avLst/>
              <a:gdLst>
                <a:gd name="T0" fmla="*/ 196 w 213"/>
                <a:gd name="T1" fmla="*/ 52 h 203"/>
                <a:gd name="T2" fmla="*/ 185 w 213"/>
                <a:gd name="T3" fmla="*/ 46 h 203"/>
                <a:gd name="T4" fmla="*/ 185 w 213"/>
                <a:gd name="T5" fmla="*/ 41 h 203"/>
                <a:gd name="T6" fmla="*/ 182 w 213"/>
                <a:gd name="T7" fmla="*/ 35 h 203"/>
                <a:gd name="T8" fmla="*/ 169 w 213"/>
                <a:gd name="T9" fmla="*/ 37 h 203"/>
                <a:gd name="T10" fmla="*/ 127 w 213"/>
                <a:gd name="T11" fmla="*/ 37 h 203"/>
                <a:gd name="T12" fmla="*/ 95 w 213"/>
                <a:gd name="T13" fmla="*/ 37 h 203"/>
                <a:gd name="T14" fmla="*/ 69 w 213"/>
                <a:gd name="T15" fmla="*/ 14 h 203"/>
                <a:gd name="T16" fmla="*/ 56 w 213"/>
                <a:gd name="T17" fmla="*/ 9 h 203"/>
                <a:gd name="T18" fmla="*/ 60 w 213"/>
                <a:gd name="T19" fmla="*/ 14 h 203"/>
                <a:gd name="T20" fmla="*/ 35 w 213"/>
                <a:gd name="T21" fmla="*/ 32 h 203"/>
                <a:gd name="T22" fmla="*/ 31 w 213"/>
                <a:gd name="T23" fmla="*/ 70 h 203"/>
                <a:gd name="T24" fmla="*/ 31 w 213"/>
                <a:gd name="T25" fmla="*/ 35 h 203"/>
                <a:gd name="T26" fmla="*/ 40 w 213"/>
                <a:gd name="T27" fmla="*/ 9 h 203"/>
                <a:gd name="T28" fmla="*/ 16 w 213"/>
                <a:gd name="T29" fmla="*/ 29 h 203"/>
                <a:gd name="T30" fmla="*/ 0 w 213"/>
                <a:gd name="T31" fmla="*/ 67 h 203"/>
                <a:gd name="T32" fmla="*/ 16 w 213"/>
                <a:gd name="T33" fmla="*/ 91 h 203"/>
                <a:gd name="T34" fmla="*/ 27 w 213"/>
                <a:gd name="T35" fmla="*/ 114 h 203"/>
                <a:gd name="T36" fmla="*/ 56 w 213"/>
                <a:gd name="T37" fmla="*/ 117 h 203"/>
                <a:gd name="T38" fmla="*/ 87 w 213"/>
                <a:gd name="T39" fmla="*/ 134 h 203"/>
                <a:gd name="T40" fmla="*/ 95 w 213"/>
                <a:gd name="T41" fmla="*/ 149 h 203"/>
                <a:gd name="T42" fmla="*/ 101 w 213"/>
                <a:gd name="T43" fmla="*/ 199 h 203"/>
                <a:gd name="T44" fmla="*/ 106 w 213"/>
                <a:gd name="T45" fmla="*/ 222 h 203"/>
                <a:gd name="T46" fmla="*/ 122 w 213"/>
                <a:gd name="T47" fmla="*/ 252 h 203"/>
                <a:gd name="T48" fmla="*/ 135 w 213"/>
                <a:gd name="T49" fmla="*/ 252 h 203"/>
                <a:gd name="T50" fmla="*/ 166 w 213"/>
                <a:gd name="T51" fmla="*/ 222 h 203"/>
                <a:gd name="T52" fmla="*/ 161 w 213"/>
                <a:gd name="T53" fmla="*/ 211 h 203"/>
                <a:gd name="T54" fmla="*/ 149 w 213"/>
                <a:gd name="T55" fmla="*/ 175 h 203"/>
                <a:gd name="T56" fmla="*/ 182 w 213"/>
                <a:gd name="T57" fmla="*/ 190 h 203"/>
                <a:gd name="T58" fmla="*/ 201 w 213"/>
                <a:gd name="T59" fmla="*/ 175 h 203"/>
                <a:gd name="T60" fmla="*/ 219 w 213"/>
                <a:gd name="T61" fmla="*/ 155 h 203"/>
                <a:gd name="T62" fmla="*/ 209 w 213"/>
                <a:gd name="T63" fmla="*/ 138 h 203"/>
                <a:gd name="T64" fmla="*/ 228 w 213"/>
                <a:gd name="T65" fmla="*/ 110 h 203"/>
                <a:gd name="T66" fmla="*/ 238 w 213"/>
                <a:gd name="T67" fmla="*/ 88 h 203"/>
                <a:gd name="T68" fmla="*/ 217 w 213"/>
                <a:gd name="T69" fmla="*/ 82 h 203"/>
                <a:gd name="T70" fmla="*/ 209 w 213"/>
                <a:gd name="T71" fmla="*/ 78 h 203"/>
                <a:gd name="T72" fmla="*/ 219 w 213"/>
                <a:gd name="T73" fmla="*/ 65 h 203"/>
                <a:gd name="T74" fmla="*/ 201 w 213"/>
                <a:gd name="T75" fmla="*/ 52 h 203"/>
                <a:gd name="T76" fmla="*/ 198 w 213"/>
                <a:gd name="T77" fmla="*/ 56 h 20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13" h="203">
                  <a:moveTo>
                    <a:pt x="177" y="45"/>
                  </a:moveTo>
                  <a:lnTo>
                    <a:pt x="175" y="42"/>
                  </a:lnTo>
                  <a:lnTo>
                    <a:pt x="173" y="37"/>
                  </a:lnTo>
                  <a:lnTo>
                    <a:pt x="166" y="37"/>
                  </a:lnTo>
                  <a:lnTo>
                    <a:pt x="168" y="37"/>
                  </a:lnTo>
                  <a:lnTo>
                    <a:pt x="166" y="33"/>
                  </a:lnTo>
                  <a:lnTo>
                    <a:pt x="180" y="26"/>
                  </a:lnTo>
                  <a:lnTo>
                    <a:pt x="163" y="28"/>
                  </a:lnTo>
                  <a:lnTo>
                    <a:pt x="144" y="28"/>
                  </a:lnTo>
                  <a:lnTo>
                    <a:pt x="151" y="30"/>
                  </a:lnTo>
                  <a:lnTo>
                    <a:pt x="137" y="37"/>
                  </a:lnTo>
                  <a:lnTo>
                    <a:pt x="114" y="30"/>
                  </a:lnTo>
                  <a:lnTo>
                    <a:pt x="99" y="30"/>
                  </a:lnTo>
                  <a:lnTo>
                    <a:pt x="85" y="30"/>
                  </a:lnTo>
                  <a:lnTo>
                    <a:pt x="81" y="19"/>
                  </a:lnTo>
                  <a:lnTo>
                    <a:pt x="62" y="11"/>
                  </a:lnTo>
                  <a:lnTo>
                    <a:pt x="54" y="0"/>
                  </a:lnTo>
                  <a:lnTo>
                    <a:pt x="50" y="7"/>
                  </a:lnTo>
                  <a:lnTo>
                    <a:pt x="59" y="11"/>
                  </a:lnTo>
                  <a:lnTo>
                    <a:pt x="54" y="11"/>
                  </a:lnTo>
                  <a:lnTo>
                    <a:pt x="36" y="21"/>
                  </a:lnTo>
                  <a:lnTo>
                    <a:pt x="31" y="26"/>
                  </a:lnTo>
                  <a:lnTo>
                    <a:pt x="36" y="47"/>
                  </a:lnTo>
                  <a:lnTo>
                    <a:pt x="28" y="56"/>
                  </a:lnTo>
                  <a:lnTo>
                    <a:pt x="19" y="42"/>
                  </a:lnTo>
                  <a:lnTo>
                    <a:pt x="28" y="28"/>
                  </a:lnTo>
                  <a:lnTo>
                    <a:pt x="24" y="14"/>
                  </a:lnTo>
                  <a:lnTo>
                    <a:pt x="36" y="7"/>
                  </a:lnTo>
                  <a:lnTo>
                    <a:pt x="24" y="9"/>
                  </a:lnTo>
                  <a:lnTo>
                    <a:pt x="14" y="23"/>
                  </a:lnTo>
                  <a:lnTo>
                    <a:pt x="7" y="37"/>
                  </a:lnTo>
                  <a:lnTo>
                    <a:pt x="0" y="54"/>
                  </a:lnTo>
                  <a:lnTo>
                    <a:pt x="7" y="54"/>
                  </a:lnTo>
                  <a:lnTo>
                    <a:pt x="14" y="73"/>
                  </a:lnTo>
                  <a:lnTo>
                    <a:pt x="14" y="85"/>
                  </a:lnTo>
                  <a:lnTo>
                    <a:pt x="24" y="92"/>
                  </a:lnTo>
                  <a:lnTo>
                    <a:pt x="38" y="92"/>
                  </a:lnTo>
                  <a:lnTo>
                    <a:pt x="50" y="94"/>
                  </a:lnTo>
                  <a:lnTo>
                    <a:pt x="62" y="108"/>
                  </a:lnTo>
                  <a:lnTo>
                    <a:pt x="78" y="108"/>
                  </a:lnTo>
                  <a:lnTo>
                    <a:pt x="90" y="106"/>
                  </a:lnTo>
                  <a:lnTo>
                    <a:pt x="85" y="120"/>
                  </a:lnTo>
                  <a:lnTo>
                    <a:pt x="83" y="137"/>
                  </a:lnTo>
                  <a:lnTo>
                    <a:pt x="90" y="160"/>
                  </a:lnTo>
                  <a:lnTo>
                    <a:pt x="85" y="167"/>
                  </a:lnTo>
                  <a:lnTo>
                    <a:pt x="95" y="179"/>
                  </a:lnTo>
                  <a:lnTo>
                    <a:pt x="97" y="196"/>
                  </a:lnTo>
                  <a:lnTo>
                    <a:pt x="109" y="203"/>
                  </a:lnTo>
                  <a:lnTo>
                    <a:pt x="118" y="203"/>
                  </a:lnTo>
                  <a:lnTo>
                    <a:pt x="121" y="203"/>
                  </a:lnTo>
                  <a:lnTo>
                    <a:pt x="137" y="191"/>
                  </a:lnTo>
                  <a:lnTo>
                    <a:pt x="149" y="179"/>
                  </a:lnTo>
                  <a:lnTo>
                    <a:pt x="154" y="175"/>
                  </a:lnTo>
                  <a:lnTo>
                    <a:pt x="144" y="170"/>
                  </a:lnTo>
                  <a:lnTo>
                    <a:pt x="137" y="151"/>
                  </a:lnTo>
                  <a:lnTo>
                    <a:pt x="133" y="141"/>
                  </a:lnTo>
                  <a:lnTo>
                    <a:pt x="149" y="146"/>
                  </a:lnTo>
                  <a:lnTo>
                    <a:pt x="163" y="153"/>
                  </a:lnTo>
                  <a:lnTo>
                    <a:pt x="166" y="144"/>
                  </a:lnTo>
                  <a:lnTo>
                    <a:pt x="180" y="141"/>
                  </a:lnTo>
                  <a:lnTo>
                    <a:pt x="192" y="134"/>
                  </a:lnTo>
                  <a:lnTo>
                    <a:pt x="196" y="125"/>
                  </a:lnTo>
                  <a:lnTo>
                    <a:pt x="187" y="111"/>
                  </a:lnTo>
                  <a:lnTo>
                    <a:pt x="192" y="97"/>
                  </a:lnTo>
                  <a:lnTo>
                    <a:pt x="204" y="89"/>
                  </a:lnTo>
                  <a:lnTo>
                    <a:pt x="196" y="82"/>
                  </a:lnTo>
                  <a:lnTo>
                    <a:pt x="213" y="71"/>
                  </a:lnTo>
                  <a:lnTo>
                    <a:pt x="208" y="66"/>
                  </a:lnTo>
                  <a:lnTo>
                    <a:pt x="194" y="66"/>
                  </a:lnTo>
                  <a:lnTo>
                    <a:pt x="185" y="66"/>
                  </a:lnTo>
                  <a:lnTo>
                    <a:pt x="187" y="63"/>
                  </a:lnTo>
                  <a:lnTo>
                    <a:pt x="192" y="54"/>
                  </a:lnTo>
                  <a:lnTo>
                    <a:pt x="196" y="52"/>
                  </a:lnTo>
                  <a:lnTo>
                    <a:pt x="187" y="42"/>
                  </a:lnTo>
                  <a:lnTo>
                    <a:pt x="180" y="42"/>
                  </a:lnTo>
                  <a:lnTo>
                    <a:pt x="175" y="40"/>
                  </a:lnTo>
                  <a:lnTo>
                    <a:pt x="177" y="45"/>
                  </a:lnTo>
                  <a:close/>
                </a:path>
              </a:pathLst>
            </a:custGeom>
            <a:solidFill>
              <a:srgbClr val="E1E1E1"/>
            </a:solidFill>
            <a:ln w="3175">
              <a:solidFill>
                <a:srgbClr val="000000"/>
              </a:solidFill>
              <a:prstDash val="solid"/>
              <a:round/>
              <a:headEnd/>
              <a:tailEnd/>
            </a:ln>
          </p:spPr>
          <p:txBody>
            <a:bodyPr/>
            <a:lstStyle/>
            <a:p>
              <a:endParaRPr lang="en-US"/>
            </a:p>
          </p:txBody>
        </p:sp>
        <p:sp>
          <p:nvSpPr>
            <p:cNvPr id="169" name="Freeform 3991"/>
            <p:cNvSpPr>
              <a:spLocks/>
            </p:cNvSpPr>
            <p:nvPr/>
          </p:nvSpPr>
          <p:spPr bwMode="auto">
            <a:xfrm>
              <a:off x="1388" y="2403"/>
              <a:ext cx="8" cy="2"/>
            </a:xfrm>
            <a:custGeom>
              <a:avLst/>
              <a:gdLst>
                <a:gd name="T0" fmla="*/ 8 w 7"/>
                <a:gd name="T1" fmla="*/ 2 h 2"/>
                <a:gd name="T2" fmla="*/ 0 w 7"/>
                <a:gd name="T3" fmla="*/ 0 h 2"/>
                <a:gd name="T4" fmla="*/ 8 w 7"/>
                <a:gd name="T5" fmla="*/ 2 h 2"/>
                <a:gd name="T6" fmla="*/ 0 60000 65536"/>
                <a:gd name="T7" fmla="*/ 0 60000 65536"/>
                <a:gd name="T8" fmla="*/ 0 60000 65536"/>
              </a:gdLst>
              <a:ahLst/>
              <a:cxnLst>
                <a:cxn ang="T6">
                  <a:pos x="T0" y="T1"/>
                </a:cxn>
                <a:cxn ang="T7">
                  <a:pos x="T2" y="T3"/>
                </a:cxn>
                <a:cxn ang="T8">
                  <a:pos x="T4" y="T5"/>
                </a:cxn>
              </a:cxnLst>
              <a:rect l="0" t="0" r="r" b="b"/>
              <a:pathLst>
                <a:path w="7" h="2">
                  <a:moveTo>
                    <a:pt x="7" y="2"/>
                  </a:moveTo>
                  <a:lnTo>
                    <a:pt x="0" y="0"/>
                  </a:lnTo>
                  <a:lnTo>
                    <a:pt x="7" y="2"/>
                  </a:lnTo>
                  <a:close/>
                </a:path>
              </a:pathLst>
            </a:custGeom>
            <a:solidFill>
              <a:srgbClr val="E1E1E1"/>
            </a:solidFill>
            <a:ln w="3175">
              <a:solidFill>
                <a:srgbClr val="000000"/>
              </a:solidFill>
              <a:prstDash val="solid"/>
              <a:round/>
              <a:headEnd/>
              <a:tailEnd/>
            </a:ln>
          </p:spPr>
          <p:txBody>
            <a:bodyPr/>
            <a:lstStyle/>
            <a:p>
              <a:endParaRPr lang="en-US"/>
            </a:p>
          </p:txBody>
        </p:sp>
        <p:sp>
          <p:nvSpPr>
            <p:cNvPr id="170" name="Freeform 3992"/>
            <p:cNvSpPr>
              <a:spLocks/>
            </p:cNvSpPr>
            <p:nvPr/>
          </p:nvSpPr>
          <p:spPr bwMode="auto">
            <a:xfrm>
              <a:off x="1052" y="2135"/>
              <a:ext cx="178" cy="70"/>
            </a:xfrm>
            <a:custGeom>
              <a:avLst/>
              <a:gdLst>
                <a:gd name="T0" fmla="*/ 126 w 160"/>
                <a:gd name="T1" fmla="*/ 29 h 57"/>
                <a:gd name="T2" fmla="*/ 126 w 160"/>
                <a:gd name="T3" fmla="*/ 32 h 57"/>
                <a:gd name="T4" fmla="*/ 110 w 160"/>
                <a:gd name="T5" fmla="*/ 23 h 57"/>
                <a:gd name="T6" fmla="*/ 91 w 160"/>
                <a:gd name="T7" fmla="*/ 12 h 57"/>
                <a:gd name="T8" fmla="*/ 79 w 160"/>
                <a:gd name="T9" fmla="*/ 6 h 57"/>
                <a:gd name="T10" fmla="*/ 66 w 160"/>
                <a:gd name="T11" fmla="*/ 4 h 57"/>
                <a:gd name="T12" fmla="*/ 60 w 160"/>
                <a:gd name="T13" fmla="*/ 0 h 57"/>
                <a:gd name="T14" fmla="*/ 39 w 160"/>
                <a:gd name="T15" fmla="*/ 6 h 57"/>
                <a:gd name="T16" fmla="*/ 18 w 160"/>
                <a:gd name="T17" fmla="*/ 9 h 57"/>
                <a:gd name="T18" fmla="*/ 10 w 160"/>
                <a:gd name="T19" fmla="*/ 23 h 57"/>
                <a:gd name="T20" fmla="*/ 0 w 160"/>
                <a:gd name="T21" fmla="*/ 32 h 57"/>
                <a:gd name="T22" fmla="*/ 8 w 160"/>
                <a:gd name="T23" fmla="*/ 27 h 57"/>
                <a:gd name="T24" fmla="*/ 21 w 160"/>
                <a:gd name="T25" fmla="*/ 21 h 57"/>
                <a:gd name="T26" fmla="*/ 33 w 160"/>
                <a:gd name="T27" fmla="*/ 15 h 57"/>
                <a:gd name="T28" fmla="*/ 58 w 160"/>
                <a:gd name="T29" fmla="*/ 12 h 57"/>
                <a:gd name="T30" fmla="*/ 47 w 160"/>
                <a:gd name="T31" fmla="*/ 18 h 57"/>
                <a:gd name="T32" fmla="*/ 62 w 160"/>
                <a:gd name="T33" fmla="*/ 23 h 57"/>
                <a:gd name="T34" fmla="*/ 73 w 160"/>
                <a:gd name="T35" fmla="*/ 27 h 57"/>
                <a:gd name="T36" fmla="*/ 79 w 160"/>
                <a:gd name="T37" fmla="*/ 29 h 57"/>
                <a:gd name="T38" fmla="*/ 102 w 160"/>
                <a:gd name="T39" fmla="*/ 36 h 57"/>
                <a:gd name="T40" fmla="*/ 108 w 160"/>
                <a:gd name="T41" fmla="*/ 47 h 57"/>
                <a:gd name="T42" fmla="*/ 129 w 160"/>
                <a:gd name="T43" fmla="*/ 59 h 57"/>
                <a:gd name="T44" fmla="*/ 118 w 160"/>
                <a:gd name="T45" fmla="*/ 70 h 57"/>
                <a:gd name="T46" fmla="*/ 137 w 160"/>
                <a:gd name="T47" fmla="*/ 70 h 57"/>
                <a:gd name="T48" fmla="*/ 152 w 160"/>
                <a:gd name="T49" fmla="*/ 70 h 57"/>
                <a:gd name="T50" fmla="*/ 166 w 160"/>
                <a:gd name="T51" fmla="*/ 70 h 57"/>
                <a:gd name="T52" fmla="*/ 178 w 160"/>
                <a:gd name="T53" fmla="*/ 68 h 57"/>
                <a:gd name="T54" fmla="*/ 168 w 160"/>
                <a:gd name="T55" fmla="*/ 59 h 57"/>
                <a:gd name="T56" fmla="*/ 155 w 160"/>
                <a:gd name="T57" fmla="*/ 53 h 57"/>
                <a:gd name="T58" fmla="*/ 152 w 160"/>
                <a:gd name="T59" fmla="*/ 47 h 57"/>
                <a:gd name="T60" fmla="*/ 141 w 160"/>
                <a:gd name="T61" fmla="*/ 41 h 57"/>
                <a:gd name="T62" fmla="*/ 129 w 160"/>
                <a:gd name="T63" fmla="*/ 36 h 57"/>
                <a:gd name="T64" fmla="*/ 126 w 160"/>
                <a:gd name="T65" fmla="*/ 29 h 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0" h="57">
                  <a:moveTo>
                    <a:pt x="113" y="24"/>
                  </a:moveTo>
                  <a:lnTo>
                    <a:pt x="113" y="26"/>
                  </a:lnTo>
                  <a:lnTo>
                    <a:pt x="99" y="19"/>
                  </a:lnTo>
                  <a:lnTo>
                    <a:pt x="82" y="10"/>
                  </a:lnTo>
                  <a:lnTo>
                    <a:pt x="71" y="5"/>
                  </a:lnTo>
                  <a:lnTo>
                    <a:pt x="59" y="3"/>
                  </a:lnTo>
                  <a:lnTo>
                    <a:pt x="54" y="0"/>
                  </a:lnTo>
                  <a:lnTo>
                    <a:pt x="35" y="5"/>
                  </a:lnTo>
                  <a:lnTo>
                    <a:pt x="16" y="7"/>
                  </a:lnTo>
                  <a:lnTo>
                    <a:pt x="9" y="19"/>
                  </a:lnTo>
                  <a:lnTo>
                    <a:pt x="0" y="26"/>
                  </a:lnTo>
                  <a:lnTo>
                    <a:pt x="7" y="22"/>
                  </a:lnTo>
                  <a:lnTo>
                    <a:pt x="19" y="17"/>
                  </a:lnTo>
                  <a:lnTo>
                    <a:pt x="30" y="12"/>
                  </a:lnTo>
                  <a:lnTo>
                    <a:pt x="52" y="10"/>
                  </a:lnTo>
                  <a:lnTo>
                    <a:pt x="42" y="15"/>
                  </a:lnTo>
                  <a:lnTo>
                    <a:pt x="56" y="19"/>
                  </a:lnTo>
                  <a:lnTo>
                    <a:pt x="66" y="22"/>
                  </a:lnTo>
                  <a:lnTo>
                    <a:pt x="71" y="24"/>
                  </a:lnTo>
                  <a:lnTo>
                    <a:pt x="92" y="29"/>
                  </a:lnTo>
                  <a:lnTo>
                    <a:pt x="97" y="38"/>
                  </a:lnTo>
                  <a:lnTo>
                    <a:pt x="116" y="48"/>
                  </a:lnTo>
                  <a:lnTo>
                    <a:pt x="106" y="57"/>
                  </a:lnTo>
                  <a:lnTo>
                    <a:pt x="123" y="57"/>
                  </a:lnTo>
                  <a:lnTo>
                    <a:pt x="137" y="57"/>
                  </a:lnTo>
                  <a:lnTo>
                    <a:pt x="149" y="57"/>
                  </a:lnTo>
                  <a:lnTo>
                    <a:pt x="160" y="55"/>
                  </a:lnTo>
                  <a:lnTo>
                    <a:pt x="151" y="48"/>
                  </a:lnTo>
                  <a:lnTo>
                    <a:pt x="139" y="43"/>
                  </a:lnTo>
                  <a:lnTo>
                    <a:pt x="137" y="38"/>
                  </a:lnTo>
                  <a:lnTo>
                    <a:pt x="127" y="33"/>
                  </a:lnTo>
                  <a:lnTo>
                    <a:pt x="116" y="29"/>
                  </a:lnTo>
                  <a:lnTo>
                    <a:pt x="113" y="24"/>
                  </a:lnTo>
                  <a:close/>
                </a:path>
              </a:pathLst>
            </a:custGeom>
            <a:solidFill>
              <a:srgbClr val="E1E1E1"/>
            </a:solidFill>
            <a:ln w="3175">
              <a:solidFill>
                <a:srgbClr val="000000"/>
              </a:solidFill>
              <a:prstDash val="solid"/>
              <a:round/>
              <a:headEnd/>
              <a:tailEnd/>
            </a:ln>
          </p:spPr>
          <p:txBody>
            <a:bodyPr/>
            <a:lstStyle/>
            <a:p>
              <a:endParaRPr lang="en-US"/>
            </a:p>
          </p:txBody>
        </p:sp>
        <p:sp>
          <p:nvSpPr>
            <p:cNvPr id="171" name="Freeform 3993"/>
            <p:cNvSpPr>
              <a:spLocks/>
            </p:cNvSpPr>
            <p:nvPr/>
          </p:nvSpPr>
          <p:spPr bwMode="auto">
            <a:xfrm>
              <a:off x="1083" y="2162"/>
              <a:ext cx="8" cy="11"/>
            </a:xfrm>
            <a:custGeom>
              <a:avLst/>
              <a:gdLst>
                <a:gd name="T0" fmla="*/ 0 w 7"/>
                <a:gd name="T1" fmla="*/ 11 h 9"/>
                <a:gd name="T2" fmla="*/ 8 w 7"/>
                <a:gd name="T3" fmla="*/ 11 h 9"/>
                <a:gd name="T4" fmla="*/ 0 w 7"/>
                <a:gd name="T5" fmla="*/ 0 h 9"/>
                <a:gd name="T6" fmla="*/ 0 w 7"/>
                <a:gd name="T7" fmla="*/ 11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9">
                  <a:moveTo>
                    <a:pt x="0" y="9"/>
                  </a:moveTo>
                  <a:lnTo>
                    <a:pt x="7" y="9"/>
                  </a:lnTo>
                  <a:lnTo>
                    <a:pt x="0" y="0"/>
                  </a:lnTo>
                  <a:lnTo>
                    <a:pt x="0" y="9"/>
                  </a:lnTo>
                  <a:close/>
                </a:path>
              </a:pathLst>
            </a:custGeom>
            <a:solidFill>
              <a:srgbClr val="E1E1E1"/>
            </a:solidFill>
            <a:ln w="3175">
              <a:solidFill>
                <a:srgbClr val="000000"/>
              </a:solidFill>
              <a:prstDash val="solid"/>
              <a:round/>
              <a:headEnd/>
              <a:tailEnd/>
            </a:ln>
          </p:spPr>
          <p:txBody>
            <a:bodyPr/>
            <a:lstStyle/>
            <a:p>
              <a:endParaRPr lang="en-US"/>
            </a:p>
          </p:txBody>
        </p:sp>
        <p:sp>
          <p:nvSpPr>
            <p:cNvPr id="172" name="Freeform 3994"/>
            <p:cNvSpPr>
              <a:spLocks/>
            </p:cNvSpPr>
            <p:nvPr/>
          </p:nvSpPr>
          <p:spPr bwMode="auto">
            <a:xfrm>
              <a:off x="1104" y="2220"/>
              <a:ext cx="5" cy="2"/>
            </a:xfrm>
            <a:custGeom>
              <a:avLst/>
              <a:gdLst>
                <a:gd name="T0" fmla="*/ 5 w 5"/>
                <a:gd name="T1" fmla="*/ 0 h 2"/>
                <a:gd name="T2" fmla="*/ 5 w 5"/>
                <a:gd name="T3" fmla="*/ 0 h 2"/>
                <a:gd name="T4" fmla="*/ 5 w 5"/>
                <a:gd name="T5" fmla="*/ 0 h 2"/>
                <a:gd name="T6" fmla="*/ 2 w 5"/>
                <a:gd name="T7" fmla="*/ 0 h 2"/>
                <a:gd name="T8" fmla="*/ 2 w 5"/>
                <a:gd name="T9" fmla="*/ 0 h 2"/>
                <a:gd name="T10" fmla="*/ 0 w 5"/>
                <a:gd name="T11" fmla="*/ 0 h 2"/>
                <a:gd name="T12" fmla="*/ 0 w 5"/>
                <a:gd name="T13" fmla="*/ 0 h 2"/>
                <a:gd name="T14" fmla="*/ 0 w 5"/>
                <a:gd name="T15" fmla="*/ 0 h 2"/>
                <a:gd name="T16" fmla="*/ 2 w 5"/>
                <a:gd name="T17" fmla="*/ 0 h 2"/>
                <a:gd name="T18" fmla="*/ 5 w 5"/>
                <a:gd name="T19" fmla="*/ 0 h 2"/>
                <a:gd name="T20" fmla="*/ 5 w 5"/>
                <a:gd name="T21" fmla="*/ 0 h 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 h="2">
                  <a:moveTo>
                    <a:pt x="5" y="0"/>
                  </a:moveTo>
                  <a:lnTo>
                    <a:pt x="5" y="0"/>
                  </a:lnTo>
                  <a:lnTo>
                    <a:pt x="2" y="0"/>
                  </a:lnTo>
                  <a:lnTo>
                    <a:pt x="0" y="0"/>
                  </a:lnTo>
                  <a:lnTo>
                    <a:pt x="2" y="0"/>
                  </a:lnTo>
                  <a:lnTo>
                    <a:pt x="5" y="0"/>
                  </a:lnTo>
                  <a:close/>
                </a:path>
              </a:pathLst>
            </a:custGeom>
            <a:solidFill>
              <a:srgbClr val="E1E1E1"/>
            </a:solidFill>
            <a:ln w="3175">
              <a:solidFill>
                <a:srgbClr val="000000"/>
              </a:solidFill>
              <a:prstDash val="solid"/>
              <a:round/>
              <a:headEnd/>
              <a:tailEnd/>
            </a:ln>
          </p:spPr>
          <p:txBody>
            <a:bodyPr/>
            <a:lstStyle/>
            <a:p>
              <a:endParaRPr lang="en-US"/>
            </a:p>
          </p:txBody>
        </p:sp>
        <p:sp>
          <p:nvSpPr>
            <p:cNvPr id="173" name="Freeform 3995"/>
            <p:cNvSpPr>
              <a:spLocks/>
            </p:cNvSpPr>
            <p:nvPr/>
          </p:nvSpPr>
          <p:spPr bwMode="auto">
            <a:xfrm>
              <a:off x="1131" y="2211"/>
              <a:ext cx="5" cy="2"/>
            </a:xfrm>
            <a:custGeom>
              <a:avLst/>
              <a:gdLst>
                <a:gd name="T0" fmla="*/ 5 w 4"/>
                <a:gd name="T1" fmla="*/ 0 h 2"/>
                <a:gd name="T2" fmla="*/ 5 w 4"/>
                <a:gd name="T3" fmla="*/ 0 h 2"/>
                <a:gd name="T4" fmla="*/ 3 w 4"/>
                <a:gd name="T5" fmla="*/ 0 h 2"/>
                <a:gd name="T6" fmla="*/ 3 w 4"/>
                <a:gd name="T7" fmla="*/ 0 h 2"/>
                <a:gd name="T8" fmla="*/ 0 w 4"/>
                <a:gd name="T9" fmla="*/ 0 h 2"/>
                <a:gd name="T10" fmla="*/ 3 w 4"/>
                <a:gd name="T11" fmla="*/ 0 h 2"/>
                <a:gd name="T12" fmla="*/ 5 w 4"/>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 h="2">
                  <a:moveTo>
                    <a:pt x="4" y="0"/>
                  </a:moveTo>
                  <a:lnTo>
                    <a:pt x="4" y="0"/>
                  </a:lnTo>
                  <a:lnTo>
                    <a:pt x="2" y="0"/>
                  </a:lnTo>
                  <a:lnTo>
                    <a:pt x="0" y="0"/>
                  </a:lnTo>
                  <a:lnTo>
                    <a:pt x="2" y="0"/>
                  </a:lnTo>
                  <a:lnTo>
                    <a:pt x="4" y="0"/>
                  </a:lnTo>
                  <a:close/>
                </a:path>
              </a:pathLst>
            </a:custGeom>
            <a:solidFill>
              <a:srgbClr val="E1E1E1"/>
            </a:solidFill>
            <a:ln w="3175">
              <a:solidFill>
                <a:srgbClr val="000000"/>
              </a:solidFill>
              <a:prstDash val="solid"/>
              <a:round/>
              <a:headEnd/>
              <a:tailEnd/>
            </a:ln>
          </p:spPr>
          <p:txBody>
            <a:bodyPr/>
            <a:lstStyle/>
            <a:p>
              <a:endParaRPr lang="en-US"/>
            </a:p>
          </p:txBody>
        </p:sp>
        <p:sp>
          <p:nvSpPr>
            <p:cNvPr id="174" name="Freeform 3996"/>
            <p:cNvSpPr>
              <a:spLocks/>
            </p:cNvSpPr>
            <p:nvPr/>
          </p:nvSpPr>
          <p:spPr bwMode="auto">
            <a:xfrm>
              <a:off x="1127" y="2211"/>
              <a:ext cx="4" cy="3"/>
            </a:xfrm>
            <a:custGeom>
              <a:avLst/>
              <a:gdLst>
                <a:gd name="T0" fmla="*/ 4 w 3"/>
                <a:gd name="T1" fmla="*/ 0 h 2"/>
                <a:gd name="T2" fmla="*/ 4 w 3"/>
                <a:gd name="T3" fmla="*/ 0 h 2"/>
                <a:gd name="T4" fmla="*/ 0 w 3"/>
                <a:gd name="T5" fmla="*/ 0 h 2"/>
                <a:gd name="T6" fmla="*/ 0 w 3"/>
                <a:gd name="T7" fmla="*/ 3 h 2"/>
                <a:gd name="T8" fmla="*/ 0 w 3"/>
                <a:gd name="T9" fmla="*/ 0 h 2"/>
                <a:gd name="T10" fmla="*/ 4 w 3"/>
                <a:gd name="T11" fmla="*/ 0 h 2"/>
                <a:gd name="T12" fmla="*/ 4 w 3"/>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3" y="0"/>
                  </a:moveTo>
                  <a:lnTo>
                    <a:pt x="3" y="0"/>
                  </a:lnTo>
                  <a:lnTo>
                    <a:pt x="0" y="0"/>
                  </a:lnTo>
                  <a:lnTo>
                    <a:pt x="0" y="2"/>
                  </a:lnTo>
                  <a:lnTo>
                    <a:pt x="0" y="0"/>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175" name="Freeform 3997"/>
            <p:cNvSpPr>
              <a:spLocks/>
            </p:cNvSpPr>
            <p:nvPr/>
          </p:nvSpPr>
          <p:spPr bwMode="auto">
            <a:xfrm>
              <a:off x="1393" y="2240"/>
              <a:ext cx="2" cy="2"/>
            </a:xfrm>
            <a:custGeom>
              <a:avLst/>
              <a:gdLst>
                <a:gd name="T0" fmla="*/ 2 w 2"/>
                <a:gd name="T1" fmla="*/ 0 h 2"/>
                <a:gd name="T2" fmla="*/ 2 w 2"/>
                <a:gd name="T3" fmla="*/ 0 h 2"/>
                <a:gd name="T4" fmla="*/ 2 w 2"/>
                <a:gd name="T5" fmla="*/ 0 h 2"/>
                <a:gd name="T6" fmla="*/ 0 w 2"/>
                <a:gd name="T7" fmla="*/ 0 h 2"/>
                <a:gd name="T8" fmla="*/ 2 w 2"/>
                <a:gd name="T9" fmla="*/ 0 h 2"/>
                <a:gd name="T10" fmla="*/ 2 w 2"/>
                <a:gd name="T11" fmla="*/ 0 h 2"/>
                <a:gd name="T12" fmla="*/ 2 w 2"/>
                <a:gd name="T13" fmla="*/ 0 h 2"/>
                <a:gd name="T14" fmla="*/ 2 w 2"/>
                <a:gd name="T15" fmla="*/ 0 h 2"/>
                <a:gd name="T16" fmla="*/ 2 w 2"/>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2">
                  <a:moveTo>
                    <a:pt x="2" y="0"/>
                  </a:moveTo>
                  <a:lnTo>
                    <a:pt x="2" y="0"/>
                  </a:lnTo>
                  <a:lnTo>
                    <a:pt x="0" y="0"/>
                  </a:lnTo>
                  <a:lnTo>
                    <a:pt x="2" y="0"/>
                  </a:lnTo>
                  <a:close/>
                </a:path>
              </a:pathLst>
            </a:custGeom>
            <a:solidFill>
              <a:srgbClr val="E1E1E1"/>
            </a:solidFill>
            <a:ln w="3175">
              <a:solidFill>
                <a:srgbClr val="000000"/>
              </a:solidFill>
              <a:prstDash val="solid"/>
              <a:round/>
              <a:headEnd/>
              <a:tailEnd/>
            </a:ln>
          </p:spPr>
          <p:txBody>
            <a:bodyPr/>
            <a:lstStyle/>
            <a:p>
              <a:endParaRPr lang="en-US"/>
            </a:p>
          </p:txBody>
        </p:sp>
        <p:sp>
          <p:nvSpPr>
            <p:cNvPr id="176" name="Freeform 3998"/>
            <p:cNvSpPr>
              <a:spLocks/>
            </p:cNvSpPr>
            <p:nvPr/>
          </p:nvSpPr>
          <p:spPr bwMode="auto">
            <a:xfrm>
              <a:off x="1401" y="2235"/>
              <a:ext cx="1" cy="2"/>
            </a:xfrm>
            <a:custGeom>
              <a:avLst/>
              <a:gdLst>
                <a:gd name="T0" fmla="*/ 0 w 1"/>
                <a:gd name="T1" fmla="*/ 0 h 2"/>
                <a:gd name="T2" fmla="*/ 0 w 1"/>
                <a:gd name="T3" fmla="*/ 0 h 2"/>
                <a:gd name="T4" fmla="*/ 0 w 1"/>
                <a:gd name="T5" fmla="*/ 0 h 2"/>
                <a:gd name="T6" fmla="*/ 0 60000 65536"/>
                <a:gd name="T7" fmla="*/ 0 60000 65536"/>
                <a:gd name="T8" fmla="*/ 0 60000 65536"/>
              </a:gdLst>
              <a:ahLst/>
              <a:cxnLst>
                <a:cxn ang="T6">
                  <a:pos x="T0" y="T1"/>
                </a:cxn>
                <a:cxn ang="T7">
                  <a:pos x="T2" y="T3"/>
                </a:cxn>
                <a:cxn ang="T8">
                  <a:pos x="T4" y="T5"/>
                </a:cxn>
              </a:cxnLst>
              <a:rect l="0" t="0" r="r" b="b"/>
              <a:pathLst>
                <a:path w="1" h="2">
                  <a:moveTo>
                    <a:pt x="0" y="0"/>
                  </a:move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177" name="Freeform 3999"/>
            <p:cNvSpPr>
              <a:spLocks/>
            </p:cNvSpPr>
            <p:nvPr/>
          </p:nvSpPr>
          <p:spPr bwMode="auto">
            <a:xfrm>
              <a:off x="1396" y="2238"/>
              <a:ext cx="5" cy="2"/>
            </a:xfrm>
            <a:custGeom>
              <a:avLst/>
              <a:gdLst>
                <a:gd name="T0" fmla="*/ 5 w 3"/>
                <a:gd name="T1" fmla="*/ 0 h 2"/>
                <a:gd name="T2" fmla="*/ 5 w 3"/>
                <a:gd name="T3" fmla="*/ 2 h 2"/>
                <a:gd name="T4" fmla="*/ 0 w 3"/>
                <a:gd name="T5" fmla="*/ 2 h 2"/>
                <a:gd name="T6" fmla="*/ 0 w 3"/>
                <a:gd name="T7" fmla="*/ 0 h 2"/>
                <a:gd name="T8" fmla="*/ 0 w 3"/>
                <a:gd name="T9" fmla="*/ 2 h 2"/>
                <a:gd name="T10" fmla="*/ 5 w 3"/>
                <a:gd name="T11" fmla="*/ 2 h 2"/>
                <a:gd name="T12" fmla="*/ 5 w 3"/>
                <a:gd name="T13" fmla="*/ 0 h 2"/>
                <a:gd name="T14" fmla="*/ 5 w 3"/>
                <a:gd name="T15" fmla="*/ 2 h 2"/>
                <a:gd name="T16" fmla="*/ 5 w 3"/>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2">
                  <a:moveTo>
                    <a:pt x="3" y="0"/>
                  </a:moveTo>
                  <a:lnTo>
                    <a:pt x="3" y="2"/>
                  </a:lnTo>
                  <a:lnTo>
                    <a:pt x="0" y="2"/>
                  </a:lnTo>
                  <a:lnTo>
                    <a:pt x="0" y="0"/>
                  </a:lnTo>
                  <a:lnTo>
                    <a:pt x="0" y="2"/>
                  </a:lnTo>
                  <a:lnTo>
                    <a:pt x="3" y="2"/>
                  </a:lnTo>
                  <a:lnTo>
                    <a:pt x="3" y="0"/>
                  </a:lnTo>
                  <a:lnTo>
                    <a:pt x="3" y="2"/>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178" name="Freeform 4000"/>
            <p:cNvSpPr>
              <a:spLocks/>
            </p:cNvSpPr>
            <p:nvPr/>
          </p:nvSpPr>
          <p:spPr bwMode="auto">
            <a:xfrm>
              <a:off x="1388" y="2240"/>
              <a:ext cx="5" cy="2"/>
            </a:xfrm>
            <a:custGeom>
              <a:avLst/>
              <a:gdLst>
                <a:gd name="T0" fmla="*/ 5 w 3"/>
                <a:gd name="T1" fmla="*/ 0 h 2"/>
                <a:gd name="T2" fmla="*/ 0 w 3"/>
                <a:gd name="T3" fmla="*/ 0 h 2"/>
                <a:gd name="T4" fmla="*/ 5 w 3"/>
                <a:gd name="T5" fmla="*/ 0 h 2"/>
                <a:gd name="T6" fmla="*/ 0 60000 65536"/>
                <a:gd name="T7" fmla="*/ 0 60000 65536"/>
                <a:gd name="T8" fmla="*/ 0 60000 65536"/>
              </a:gdLst>
              <a:ahLst/>
              <a:cxnLst>
                <a:cxn ang="T6">
                  <a:pos x="T0" y="T1"/>
                </a:cxn>
                <a:cxn ang="T7">
                  <a:pos x="T2" y="T3"/>
                </a:cxn>
                <a:cxn ang="T8">
                  <a:pos x="T4" y="T5"/>
                </a:cxn>
              </a:cxnLst>
              <a:rect l="0" t="0" r="r" b="b"/>
              <a:pathLst>
                <a:path w="3" h="2">
                  <a:moveTo>
                    <a:pt x="3" y="0"/>
                  </a:moveTo>
                  <a:lnTo>
                    <a:pt x="0" y="0"/>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179" name="Rectangle 4001"/>
            <p:cNvSpPr>
              <a:spLocks noChangeArrowheads="1"/>
            </p:cNvSpPr>
            <p:nvPr/>
          </p:nvSpPr>
          <p:spPr bwMode="auto">
            <a:xfrm>
              <a:off x="1395" y="2240"/>
              <a:ext cx="0" cy="4"/>
            </a:xfrm>
            <a:prstGeom prst="rect">
              <a:avLst/>
            </a:prstGeom>
            <a:solidFill>
              <a:srgbClr val="E1E1E1"/>
            </a:solidFill>
            <a:ln w="3175">
              <a:solidFill>
                <a:srgbClr val="000000"/>
              </a:solidFill>
              <a:miter lim="800000"/>
              <a:headEnd/>
              <a:tailEnd/>
            </a:ln>
          </p:spPr>
          <p:txBody>
            <a:bodyPr/>
            <a:lstStyle/>
            <a:p>
              <a:endParaRPr lang="en-US"/>
            </a:p>
          </p:txBody>
        </p:sp>
        <p:sp>
          <p:nvSpPr>
            <p:cNvPr id="180" name="Freeform 4002"/>
            <p:cNvSpPr>
              <a:spLocks/>
            </p:cNvSpPr>
            <p:nvPr/>
          </p:nvSpPr>
          <p:spPr bwMode="auto">
            <a:xfrm>
              <a:off x="1268" y="2208"/>
              <a:ext cx="61" cy="50"/>
            </a:xfrm>
            <a:custGeom>
              <a:avLst/>
              <a:gdLst>
                <a:gd name="T0" fmla="*/ 5 w 54"/>
                <a:gd name="T1" fmla="*/ 4 h 41"/>
                <a:gd name="T2" fmla="*/ 2 w 54"/>
                <a:gd name="T3" fmla="*/ 21 h 41"/>
                <a:gd name="T4" fmla="*/ 0 w 54"/>
                <a:gd name="T5" fmla="*/ 27 h 41"/>
                <a:gd name="T6" fmla="*/ 0 w 54"/>
                <a:gd name="T7" fmla="*/ 41 h 41"/>
                <a:gd name="T8" fmla="*/ 8 w 54"/>
                <a:gd name="T9" fmla="*/ 50 h 41"/>
                <a:gd name="T10" fmla="*/ 12 w 54"/>
                <a:gd name="T11" fmla="*/ 38 h 41"/>
                <a:gd name="T12" fmla="*/ 24 w 54"/>
                <a:gd name="T13" fmla="*/ 32 h 41"/>
                <a:gd name="T14" fmla="*/ 32 w 54"/>
                <a:gd name="T15" fmla="*/ 35 h 41"/>
                <a:gd name="T16" fmla="*/ 53 w 54"/>
                <a:gd name="T17" fmla="*/ 35 h 41"/>
                <a:gd name="T18" fmla="*/ 61 w 54"/>
                <a:gd name="T19" fmla="*/ 27 h 41"/>
                <a:gd name="T20" fmla="*/ 42 w 54"/>
                <a:gd name="T21" fmla="*/ 18 h 41"/>
                <a:gd name="T22" fmla="*/ 47 w 54"/>
                <a:gd name="T23" fmla="*/ 12 h 41"/>
                <a:gd name="T24" fmla="*/ 37 w 54"/>
                <a:gd name="T25" fmla="*/ 10 h 41"/>
                <a:gd name="T26" fmla="*/ 12 w 54"/>
                <a:gd name="T27" fmla="*/ 0 h 41"/>
                <a:gd name="T28" fmla="*/ 5 w 54"/>
                <a:gd name="T29" fmla="*/ 4 h 4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4" h="41">
                  <a:moveTo>
                    <a:pt x="4" y="3"/>
                  </a:moveTo>
                  <a:lnTo>
                    <a:pt x="2" y="17"/>
                  </a:lnTo>
                  <a:lnTo>
                    <a:pt x="0" y="22"/>
                  </a:lnTo>
                  <a:lnTo>
                    <a:pt x="0" y="34"/>
                  </a:lnTo>
                  <a:lnTo>
                    <a:pt x="7" y="41"/>
                  </a:lnTo>
                  <a:lnTo>
                    <a:pt x="11" y="31"/>
                  </a:lnTo>
                  <a:lnTo>
                    <a:pt x="21" y="26"/>
                  </a:lnTo>
                  <a:lnTo>
                    <a:pt x="28" y="29"/>
                  </a:lnTo>
                  <a:lnTo>
                    <a:pt x="47" y="29"/>
                  </a:lnTo>
                  <a:lnTo>
                    <a:pt x="54" y="22"/>
                  </a:lnTo>
                  <a:lnTo>
                    <a:pt x="37" y="15"/>
                  </a:lnTo>
                  <a:lnTo>
                    <a:pt x="42" y="10"/>
                  </a:lnTo>
                  <a:lnTo>
                    <a:pt x="33" y="8"/>
                  </a:lnTo>
                  <a:lnTo>
                    <a:pt x="11" y="0"/>
                  </a:lnTo>
                  <a:lnTo>
                    <a:pt x="4" y="3"/>
                  </a:lnTo>
                  <a:close/>
                </a:path>
              </a:pathLst>
            </a:custGeom>
            <a:solidFill>
              <a:srgbClr val="E1E1E1"/>
            </a:solidFill>
            <a:ln w="3175">
              <a:solidFill>
                <a:srgbClr val="000000"/>
              </a:solidFill>
              <a:prstDash val="solid"/>
              <a:round/>
              <a:headEnd/>
              <a:tailEnd/>
            </a:ln>
          </p:spPr>
          <p:txBody>
            <a:bodyPr/>
            <a:lstStyle/>
            <a:p>
              <a:endParaRPr lang="en-US"/>
            </a:p>
          </p:txBody>
        </p:sp>
        <p:sp>
          <p:nvSpPr>
            <p:cNvPr id="181" name="Freeform 4003"/>
            <p:cNvSpPr>
              <a:spLocks/>
            </p:cNvSpPr>
            <p:nvPr/>
          </p:nvSpPr>
          <p:spPr bwMode="auto">
            <a:xfrm>
              <a:off x="1221" y="2208"/>
              <a:ext cx="52" cy="43"/>
            </a:xfrm>
            <a:custGeom>
              <a:avLst/>
              <a:gdLst>
                <a:gd name="T0" fmla="*/ 52 w 45"/>
                <a:gd name="T1" fmla="*/ 4 h 34"/>
                <a:gd name="T2" fmla="*/ 50 w 45"/>
                <a:gd name="T3" fmla="*/ 22 h 34"/>
                <a:gd name="T4" fmla="*/ 47 w 45"/>
                <a:gd name="T5" fmla="*/ 28 h 34"/>
                <a:gd name="T6" fmla="*/ 47 w 45"/>
                <a:gd name="T7" fmla="*/ 43 h 34"/>
                <a:gd name="T8" fmla="*/ 30 w 45"/>
                <a:gd name="T9" fmla="*/ 39 h 34"/>
                <a:gd name="T10" fmla="*/ 12 w 45"/>
                <a:gd name="T11" fmla="*/ 39 h 34"/>
                <a:gd name="T12" fmla="*/ 0 w 45"/>
                <a:gd name="T13" fmla="*/ 33 h 34"/>
                <a:gd name="T14" fmla="*/ 8 w 45"/>
                <a:gd name="T15" fmla="*/ 28 h 34"/>
                <a:gd name="T16" fmla="*/ 25 w 45"/>
                <a:gd name="T17" fmla="*/ 30 h 34"/>
                <a:gd name="T18" fmla="*/ 38 w 45"/>
                <a:gd name="T19" fmla="*/ 30 h 34"/>
                <a:gd name="T20" fmla="*/ 34 w 45"/>
                <a:gd name="T21" fmla="*/ 13 h 34"/>
                <a:gd name="T22" fmla="*/ 25 w 45"/>
                <a:gd name="T23" fmla="*/ 6 h 34"/>
                <a:gd name="T24" fmla="*/ 22 w 45"/>
                <a:gd name="T25" fmla="*/ 0 h 34"/>
                <a:gd name="T26" fmla="*/ 42 w 45"/>
                <a:gd name="T27" fmla="*/ 4 h 34"/>
                <a:gd name="T28" fmla="*/ 52 w 45"/>
                <a:gd name="T29" fmla="*/ 4 h 3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5" h="34">
                  <a:moveTo>
                    <a:pt x="45" y="3"/>
                  </a:moveTo>
                  <a:lnTo>
                    <a:pt x="43" y="17"/>
                  </a:lnTo>
                  <a:lnTo>
                    <a:pt x="41" y="22"/>
                  </a:lnTo>
                  <a:lnTo>
                    <a:pt x="41" y="34"/>
                  </a:lnTo>
                  <a:lnTo>
                    <a:pt x="26" y="31"/>
                  </a:lnTo>
                  <a:lnTo>
                    <a:pt x="10" y="31"/>
                  </a:lnTo>
                  <a:lnTo>
                    <a:pt x="0" y="26"/>
                  </a:lnTo>
                  <a:lnTo>
                    <a:pt x="7" y="22"/>
                  </a:lnTo>
                  <a:lnTo>
                    <a:pt x="22" y="24"/>
                  </a:lnTo>
                  <a:lnTo>
                    <a:pt x="33" y="24"/>
                  </a:lnTo>
                  <a:lnTo>
                    <a:pt x="29" y="10"/>
                  </a:lnTo>
                  <a:lnTo>
                    <a:pt x="22" y="5"/>
                  </a:lnTo>
                  <a:lnTo>
                    <a:pt x="19" y="0"/>
                  </a:lnTo>
                  <a:lnTo>
                    <a:pt x="36" y="3"/>
                  </a:lnTo>
                  <a:lnTo>
                    <a:pt x="45" y="3"/>
                  </a:lnTo>
                  <a:close/>
                </a:path>
              </a:pathLst>
            </a:custGeom>
            <a:solidFill>
              <a:srgbClr val="E1E1E1"/>
            </a:solidFill>
            <a:ln w="3175">
              <a:solidFill>
                <a:srgbClr val="000000"/>
              </a:solidFill>
              <a:prstDash val="solid"/>
              <a:round/>
              <a:headEnd/>
              <a:tailEnd/>
            </a:ln>
          </p:spPr>
          <p:txBody>
            <a:bodyPr/>
            <a:lstStyle/>
            <a:p>
              <a:endParaRPr lang="en-US"/>
            </a:p>
          </p:txBody>
        </p:sp>
        <p:sp>
          <p:nvSpPr>
            <p:cNvPr id="182" name="Freeform 4004"/>
            <p:cNvSpPr>
              <a:spLocks/>
            </p:cNvSpPr>
            <p:nvPr/>
          </p:nvSpPr>
          <p:spPr bwMode="auto">
            <a:xfrm>
              <a:off x="1268" y="2164"/>
              <a:ext cx="2" cy="3"/>
            </a:xfrm>
            <a:custGeom>
              <a:avLst/>
              <a:gdLst>
                <a:gd name="T0" fmla="*/ 2 w 2"/>
                <a:gd name="T1" fmla="*/ 3 h 2"/>
                <a:gd name="T2" fmla="*/ 0 w 2"/>
                <a:gd name="T3" fmla="*/ 3 h 2"/>
                <a:gd name="T4" fmla="*/ 0 w 2"/>
                <a:gd name="T5" fmla="*/ 0 h 2"/>
                <a:gd name="T6" fmla="*/ 2 w 2"/>
                <a:gd name="T7" fmla="*/ 3 h 2"/>
                <a:gd name="T8" fmla="*/ 2 w 2"/>
                <a:gd name="T9" fmla="*/ 3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0" y="2"/>
                  </a:lnTo>
                  <a:lnTo>
                    <a:pt x="0" y="0"/>
                  </a:lnTo>
                  <a:lnTo>
                    <a:pt x="2" y="2"/>
                  </a:lnTo>
                  <a:close/>
                </a:path>
              </a:pathLst>
            </a:custGeom>
            <a:solidFill>
              <a:srgbClr val="E1E1E1"/>
            </a:solidFill>
            <a:ln w="3175">
              <a:solidFill>
                <a:srgbClr val="000000"/>
              </a:solidFill>
              <a:prstDash val="solid"/>
              <a:round/>
              <a:headEnd/>
              <a:tailEnd/>
            </a:ln>
          </p:spPr>
          <p:txBody>
            <a:bodyPr/>
            <a:lstStyle/>
            <a:p>
              <a:endParaRPr lang="en-US"/>
            </a:p>
          </p:txBody>
        </p:sp>
        <p:sp>
          <p:nvSpPr>
            <p:cNvPr id="183" name="Freeform 4005"/>
            <p:cNvSpPr>
              <a:spLocks/>
            </p:cNvSpPr>
            <p:nvPr/>
          </p:nvSpPr>
          <p:spPr bwMode="auto">
            <a:xfrm>
              <a:off x="1276" y="2164"/>
              <a:ext cx="5" cy="3"/>
            </a:xfrm>
            <a:custGeom>
              <a:avLst/>
              <a:gdLst>
                <a:gd name="T0" fmla="*/ 5 w 4"/>
                <a:gd name="T1" fmla="*/ 3 h 2"/>
                <a:gd name="T2" fmla="*/ 0 w 4"/>
                <a:gd name="T3" fmla="*/ 0 h 2"/>
                <a:gd name="T4" fmla="*/ 3 w 4"/>
                <a:gd name="T5" fmla="*/ 3 h 2"/>
                <a:gd name="T6" fmla="*/ 5 w 4"/>
                <a:gd name="T7" fmla="*/ 3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2">
                  <a:moveTo>
                    <a:pt x="4" y="2"/>
                  </a:moveTo>
                  <a:lnTo>
                    <a:pt x="0" y="0"/>
                  </a:lnTo>
                  <a:lnTo>
                    <a:pt x="2" y="2"/>
                  </a:lnTo>
                  <a:lnTo>
                    <a:pt x="4" y="2"/>
                  </a:lnTo>
                  <a:close/>
                </a:path>
              </a:pathLst>
            </a:custGeom>
            <a:solidFill>
              <a:srgbClr val="E1E1E1"/>
            </a:solidFill>
            <a:ln w="3175">
              <a:solidFill>
                <a:srgbClr val="000000"/>
              </a:solidFill>
              <a:prstDash val="solid"/>
              <a:round/>
              <a:headEnd/>
              <a:tailEnd/>
            </a:ln>
          </p:spPr>
          <p:txBody>
            <a:bodyPr/>
            <a:lstStyle/>
            <a:p>
              <a:endParaRPr lang="en-US"/>
            </a:p>
          </p:txBody>
        </p:sp>
        <p:sp>
          <p:nvSpPr>
            <p:cNvPr id="184" name="Freeform 4006"/>
            <p:cNvSpPr>
              <a:spLocks/>
            </p:cNvSpPr>
            <p:nvPr/>
          </p:nvSpPr>
          <p:spPr bwMode="auto">
            <a:xfrm>
              <a:off x="1448" y="2338"/>
              <a:ext cx="4" cy="5"/>
            </a:xfrm>
            <a:custGeom>
              <a:avLst/>
              <a:gdLst>
                <a:gd name="T0" fmla="*/ 2 w 5"/>
                <a:gd name="T1" fmla="*/ 5 h 4"/>
                <a:gd name="T2" fmla="*/ 0 w 5"/>
                <a:gd name="T3" fmla="*/ 3 h 4"/>
                <a:gd name="T4" fmla="*/ 4 w 5"/>
                <a:gd name="T5" fmla="*/ 0 h 4"/>
                <a:gd name="T6" fmla="*/ 2 w 5"/>
                <a:gd name="T7" fmla="*/ 5 h 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4">
                  <a:moveTo>
                    <a:pt x="3" y="4"/>
                  </a:moveTo>
                  <a:lnTo>
                    <a:pt x="0" y="2"/>
                  </a:lnTo>
                  <a:lnTo>
                    <a:pt x="5" y="0"/>
                  </a:lnTo>
                  <a:lnTo>
                    <a:pt x="3" y="4"/>
                  </a:lnTo>
                  <a:close/>
                </a:path>
              </a:pathLst>
            </a:custGeom>
            <a:solidFill>
              <a:srgbClr val="E1E1E1"/>
            </a:solidFill>
            <a:ln w="3175">
              <a:solidFill>
                <a:srgbClr val="000000"/>
              </a:solidFill>
              <a:prstDash val="solid"/>
              <a:round/>
              <a:headEnd/>
              <a:tailEnd/>
            </a:ln>
          </p:spPr>
          <p:txBody>
            <a:bodyPr/>
            <a:lstStyle/>
            <a:p>
              <a:endParaRPr lang="en-US"/>
            </a:p>
          </p:txBody>
        </p:sp>
        <p:sp>
          <p:nvSpPr>
            <p:cNvPr id="185" name="Freeform 4007"/>
            <p:cNvSpPr>
              <a:spLocks/>
            </p:cNvSpPr>
            <p:nvPr/>
          </p:nvSpPr>
          <p:spPr bwMode="auto">
            <a:xfrm>
              <a:off x="1009" y="2403"/>
              <a:ext cx="57" cy="67"/>
            </a:xfrm>
            <a:custGeom>
              <a:avLst/>
              <a:gdLst>
                <a:gd name="T0" fmla="*/ 13 w 52"/>
                <a:gd name="T1" fmla="*/ 35 h 54"/>
                <a:gd name="T2" fmla="*/ 0 w 52"/>
                <a:gd name="T3" fmla="*/ 17 h 54"/>
                <a:gd name="T4" fmla="*/ 2 w 52"/>
                <a:gd name="T5" fmla="*/ 9 h 54"/>
                <a:gd name="T6" fmla="*/ 2 w 52"/>
                <a:gd name="T7" fmla="*/ 5 h 54"/>
                <a:gd name="T8" fmla="*/ 4 w 52"/>
                <a:gd name="T9" fmla="*/ 0 h 54"/>
                <a:gd name="T10" fmla="*/ 29 w 52"/>
                <a:gd name="T11" fmla="*/ 5 h 54"/>
                <a:gd name="T12" fmla="*/ 38 w 52"/>
                <a:gd name="T13" fmla="*/ 5 h 54"/>
                <a:gd name="T14" fmla="*/ 49 w 52"/>
                <a:gd name="T15" fmla="*/ 20 h 54"/>
                <a:gd name="T16" fmla="*/ 57 w 52"/>
                <a:gd name="T17" fmla="*/ 35 h 54"/>
                <a:gd name="T18" fmla="*/ 49 w 52"/>
                <a:gd name="T19" fmla="*/ 37 h 54"/>
                <a:gd name="T20" fmla="*/ 49 w 52"/>
                <a:gd name="T21" fmla="*/ 52 h 54"/>
                <a:gd name="T22" fmla="*/ 49 w 52"/>
                <a:gd name="T23" fmla="*/ 67 h 54"/>
                <a:gd name="T24" fmla="*/ 42 w 52"/>
                <a:gd name="T25" fmla="*/ 52 h 54"/>
                <a:gd name="T26" fmla="*/ 42 w 52"/>
                <a:gd name="T27" fmla="*/ 58 h 54"/>
                <a:gd name="T28" fmla="*/ 36 w 52"/>
                <a:gd name="T29" fmla="*/ 52 h 54"/>
                <a:gd name="T30" fmla="*/ 34 w 52"/>
                <a:gd name="T31" fmla="*/ 41 h 54"/>
                <a:gd name="T32" fmla="*/ 21 w 52"/>
                <a:gd name="T33" fmla="*/ 29 h 54"/>
                <a:gd name="T34" fmla="*/ 10 w 52"/>
                <a:gd name="T35" fmla="*/ 20 h 54"/>
                <a:gd name="T36" fmla="*/ 15 w 52"/>
                <a:gd name="T37" fmla="*/ 29 h 54"/>
                <a:gd name="T38" fmla="*/ 13 w 52"/>
                <a:gd name="T39" fmla="*/ 35 h 5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52" h="54">
                  <a:moveTo>
                    <a:pt x="12" y="28"/>
                  </a:moveTo>
                  <a:lnTo>
                    <a:pt x="0" y="14"/>
                  </a:lnTo>
                  <a:lnTo>
                    <a:pt x="2" y="7"/>
                  </a:lnTo>
                  <a:lnTo>
                    <a:pt x="2" y="4"/>
                  </a:lnTo>
                  <a:lnTo>
                    <a:pt x="4" y="0"/>
                  </a:lnTo>
                  <a:lnTo>
                    <a:pt x="26" y="4"/>
                  </a:lnTo>
                  <a:lnTo>
                    <a:pt x="35" y="4"/>
                  </a:lnTo>
                  <a:lnTo>
                    <a:pt x="45" y="16"/>
                  </a:lnTo>
                  <a:lnTo>
                    <a:pt x="52" y="28"/>
                  </a:lnTo>
                  <a:lnTo>
                    <a:pt x="45" y="30"/>
                  </a:lnTo>
                  <a:lnTo>
                    <a:pt x="45" y="42"/>
                  </a:lnTo>
                  <a:lnTo>
                    <a:pt x="45" y="54"/>
                  </a:lnTo>
                  <a:lnTo>
                    <a:pt x="38" y="42"/>
                  </a:lnTo>
                  <a:lnTo>
                    <a:pt x="38" y="47"/>
                  </a:lnTo>
                  <a:lnTo>
                    <a:pt x="33" y="42"/>
                  </a:lnTo>
                  <a:lnTo>
                    <a:pt x="31" y="33"/>
                  </a:lnTo>
                  <a:lnTo>
                    <a:pt x="19" y="23"/>
                  </a:lnTo>
                  <a:lnTo>
                    <a:pt x="9" y="16"/>
                  </a:lnTo>
                  <a:lnTo>
                    <a:pt x="14" y="23"/>
                  </a:lnTo>
                  <a:lnTo>
                    <a:pt x="12" y="28"/>
                  </a:lnTo>
                  <a:close/>
                </a:path>
              </a:pathLst>
            </a:custGeom>
            <a:solidFill>
              <a:srgbClr val="E1E1E1"/>
            </a:solidFill>
            <a:ln w="3175">
              <a:solidFill>
                <a:srgbClr val="000000"/>
              </a:solidFill>
              <a:prstDash val="solid"/>
              <a:round/>
              <a:headEnd/>
              <a:tailEnd/>
            </a:ln>
          </p:spPr>
          <p:txBody>
            <a:bodyPr/>
            <a:lstStyle/>
            <a:p>
              <a:endParaRPr lang="en-US"/>
            </a:p>
          </p:txBody>
        </p:sp>
        <p:sp>
          <p:nvSpPr>
            <p:cNvPr id="186" name="Freeform 4008"/>
            <p:cNvSpPr>
              <a:spLocks/>
            </p:cNvSpPr>
            <p:nvPr/>
          </p:nvSpPr>
          <p:spPr bwMode="auto">
            <a:xfrm>
              <a:off x="1288" y="2370"/>
              <a:ext cx="6" cy="2"/>
            </a:xfrm>
            <a:custGeom>
              <a:avLst/>
              <a:gdLst>
                <a:gd name="T0" fmla="*/ 0 w 5"/>
                <a:gd name="T1" fmla="*/ 0 h 2"/>
                <a:gd name="T2" fmla="*/ 6 w 5"/>
                <a:gd name="T3" fmla="*/ 2 h 2"/>
                <a:gd name="T4" fmla="*/ 0 w 5"/>
                <a:gd name="T5" fmla="*/ 0 h 2"/>
                <a:gd name="T6" fmla="*/ 0 60000 65536"/>
                <a:gd name="T7" fmla="*/ 0 60000 65536"/>
                <a:gd name="T8" fmla="*/ 0 60000 65536"/>
              </a:gdLst>
              <a:ahLst/>
              <a:cxnLst>
                <a:cxn ang="T6">
                  <a:pos x="T0" y="T1"/>
                </a:cxn>
                <a:cxn ang="T7">
                  <a:pos x="T2" y="T3"/>
                </a:cxn>
                <a:cxn ang="T8">
                  <a:pos x="T4" y="T5"/>
                </a:cxn>
              </a:cxnLst>
              <a:rect l="0" t="0" r="r" b="b"/>
              <a:pathLst>
                <a:path w="5" h="2">
                  <a:moveTo>
                    <a:pt x="0" y="0"/>
                  </a:moveTo>
                  <a:lnTo>
                    <a:pt x="5" y="2"/>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187" name="Freeform 4009"/>
            <p:cNvSpPr>
              <a:spLocks/>
            </p:cNvSpPr>
            <p:nvPr/>
          </p:nvSpPr>
          <p:spPr bwMode="auto">
            <a:xfrm>
              <a:off x="1475" y="2352"/>
              <a:ext cx="1" cy="6"/>
            </a:xfrm>
            <a:custGeom>
              <a:avLst/>
              <a:gdLst>
                <a:gd name="T0" fmla="*/ 1 w 2"/>
                <a:gd name="T1" fmla="*/ 6 h 5"/>
                <a:gd name="T2" fmla="*/ 0 w 2"/>
                <a:gd name="T3" fmla="*/ 6 h 5"/>
                <a:gd name="T4" fmla="*/ 0 w 2"/>
                <a:gd name="T5" fmla="*/ 0 h 5"/>
                <a:gd name="T6" fmla="*/ 1 w 2"/>
                <a:gd name="T7" fmla="*/ 6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5">
                  <a:moveTo>
                    <a:pt x="2" y="5"/>
                  </a:moveTo>
                  <a:lnTo>
                    <a:pt x="0" y="5"/>
                  </a:lnTo>
                  <a:lnTo>
                    <a:pt x="0" y="0"/>
                  </a:lnTo>
                  <a:lnTo>
                    <a:pt x="2" y="5"/>
                  </a:lnTo>
                  <a:close/>
                </a:path>
              </a:pathLst>
            </a:custGeom>
            <a:solidFill>
              <a:srgbClr val="E1E1E1"/>
            </a:solidFill>
            <a:ln w="3175">
              <a:solidFill>
                <a:srgbClr val="000000"/>
              </a:solidFill>
              <a:prstDash val="solid"/>
              <a:round/>
              <a:headEnd/>
              <a:tailEnd/>
            </a:ln>
          </p:spPr>
          <p:txBody>
            <a:bodyPr/>
            <a:lstStyle/>
            <a:p>
              <a:endParaRPr lang="en-US"/>
            </a:p>
          </p:txBody>
        </p:sp>
        <p:sp>
          <p:nvSpPr>
            <p:cNvPr id="188" name="Freeform 4010"/>
            <p:cNvSpPr>
              <a:spLocks/>
            </p:cNvSpPr>
            <p:nvPr/>
          </p:nvSpPr>
          <p:spPr bwMode="auto">
            <a:xfrm>
              <a:off x="1443" y="2305"/>
              <a:ext cx="5" cy="5"/>
            </a:xfrm>
            <a:custGeom>
              <a:avLst/>
              <a:gdLst>
                <a:gd name="T0" fmla="*/ 5 w 4"/>
                <a:gd name="T1" fmla="*/ 3 h 5"/>
                <a:gd name="T2" fmla="*/ 3 w 4"/>
                <a:gd name="T3" fmla="*/ 5 h 5"/>
                <a:gd name="T4" fmla="*/ 0 w 4"/>
                <a:gd name="T5" fmla="*/ 0 h 5"/>
                <a:gd name="T6" fmla="*/ 5 w 4"/>
                <a:gd name="T7" fmla="*/ 0 h 5"/>
                <a:gd name="T8" fmla="*/ 5 w 4"/>
                <a:gd name="T9" fmla="*/ 3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 h="5">
                  <a:moveTo>
                    <a:pt x="4" y="3"/>
                  </a:moveTo>
                  <a:lnTo>
                    <a:pt x="2" y="5"/>
                  </a:lnTo>
                  <a:lnTo>
                    <a:pt x="0" y="0"/>
                  </a:lnTo>
                  <a:lnTo>
                    <a:pt x="4" y="0"/>
                  </a:lnTo>
                  <a:lnTo>
                    <a:pt x="4" y="3"/>
                  </a:lnTo>
                  <a:close/>
                </a:path>
              </a:pathLst>
            </a:custGeom>
            <a:solidFill>
              <a:srgbClr val="E1E1E1"/>
            </a:solidFill>
            <a:ln w="3175">
              <a:solidFill>
                <a:srgbClr val="000000"/>
              </a:solidFill>
              <a:prstDash val="solid"/>
              <a:round/>
              <a:headEnd/>
              <a:tailEnd/>
            </a:ln>
          </p:spPr>
          <p:txBody>
            <a:bodyPr/>
            <a:lstStyle/>
            <a:p>
              <a:endParaRPr lang="en-US"/>
            </a:p>
          </p:txBody>
        </p:sp>
        <p:sp>
          <p:nvSpPr>
            <p:cNvPr id="189" name="Freeform 4011"/>
            <p:cNvSpPr>
              <a:spLocks/>
            </p:cNvSpPr>
            <p:nvPr/>
          </p:nvSpPr>
          <p:spPr bwMode="auto">
            <a:xfrm>
              <a:off x="940" y="2328"/>
              <a:ext cx="40" cy="30"/>
            </a:xfrm>
            <a:custGeom>
              <a:avLst/>
              <a:gdLst>
                <a:gd name="T0" fmla="*/ 40 w 36"/>
                <a:gd name="T1" fmla="*/ 24 h 24"/>
                <a:gd name="T2" fmla="*/ 37 w 36"/>
                <a:gd name="T3" fmla="*/ 30 h 24"/>
                <a:gd name="T4" fmla="*/ 27 w 36"/>
                <a:gd name="T5" fmla="*/ 28 h 24"/>
                <a:gd name="T6" fmla="*/ 13 w 36"/>
                <a:gd name="T7" fmla="*/ 21 h 24"/>
                <a:gd name="T8" fmla="*/ 0 w 36"/>
                <a:gd name="T9" fmla="*/ 15 h 24"/>
                <a:gd name="T10" fmla="*/ 16 w 36"/>
                <a:gd name="T11" fmla="*/ 0 h 24"/>
                <a:gd name="T12" fmla="*/ 27 w 36"/>
                <a:gd name="T13" fmla="*/ 10 h 24"/>
                <a:gd name="T14" fmla="*/ 40 w 36"/>
                <a:gd name="T15" fmla="*/ 13 h 24"/>
                <a:gd name="T16" fmla="*/ 40 w 36"/>
                <a:gd name="T17" fmla="*/ 24 h 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6" h="24">
                  <a:moveTo>
                    <a:pt x="36" y="19"/>
                  </a:moveTo>
                  <a:lnTo>
                    <a:pt x="33" y="24"/>
                  </a:lnTo>
                  <a:lnTo>
                    <a:pt x="24" y="22"/>
                  </a:lnTo>
                  <a:lnTo>
                    <a:pt x="12" y="17"/>
                  </a:lnTo>
                  <a:lnTo>
                    <a:pt x="0" y="12"/>
                  </a:lnTo>
                  <a:lnTo>
                    <a:pt x="14" y="0"/>
                  </a:lnTo>
                  <a:lnTo>
                    <a:pt x="24" y="8"/>
                  </a:lnTo>
                  <a:lnTo>
                    <a:pt x="36" y="10"/>
                  </a:lnTo>
                  <a:lnTo>
                    <a:pt x="36" y="19"/>
                  </a:lnTo>
                  <a:close/>
                </a:path>
              </a:pathLst>
            </a:custGeom>
            <a:solidFill>
              <a:srgbClr val="E1E1E1"/>
            </a:solidFill>
            <a:ln w="3175">
              <a:solidFill>
                <a:srgbClr val="000000"/>
              </a:solidFill>
              <a:prstDash val="solid"/>
              <a:round/>
              <a:headEnd/>
              <a:tailEnd/>
            </a:ln>
          </p:spPr>
          <p:txBody>
            <a:bodyPr/>
            <a:lstStyle/>
            <a:p>
              <a:endParaRPr lang="en-US"/>
            </a:p>
          </p:txBody>
        </p:sp>
        <p:sp>
          <p:nvSpPr>
            <p:cNvPr id="190" name="Freeform 4012"/>
            <p:cNvSpPr>
              <a:spLocks/>
            </p:cNvSpPr>
            <p:nvPr/>
          </p:nvSpPr>
          <p:spPr bwMode="auto">
            <a:xfrm>
              <a:off x="1435" y="2379"/>
              <a:ext cx="1" cy="2"/>
            </a:xfrm>
            <a:custGeom>
              <a:avLst/>
              <a:gdLst>
                <a:gd name="T0" fmla="*/ 1 w 2"/>
                <a:gd name="T1" fmla="*/ 2 h 2"/>
                <a:gd name="T2" fmla="*/ 1 w 2"/>
                <a:gd name="T3" fmla="*/ 0 h 2"/>
                <a:gd name="T4" fmla="*/ 1 w 2"/>
                <a:gd name="T5" fmla="*/ 0 h 2"/>
                <a:gd name="T6" fmla="*/ 0 w 2"/>
                <a:gd name="T7" fmla="*/ 0 h 2"/>
                <a:gd name="T8" fmla="*/ 0 w 2"/>
                <a:gd name="T9" fmla="*/ 0 h 2"/>
                <a:gd name="T10" fmla="*/ 0 w 2"/>
                <a:gd name="T11" fmla="*/ 2 h 2"/>
                <a:gd name="T12" fmla="*/ 0 w 2"/>
                <a:gd name="T13" fmla="*/ 2 h 2"/>
                <a:gd name="T14" fmla="*/ 0 w 2"/>
                <a:gd name="T15" fmla="*/ 2 h 2"/>
                <a:gd name="T16" fmla="*/ 0 w 2"/>
                <a:gd name="T17" fmla="*/ 2 h 2"/>
                <a:gd name="T18" fmla="*/ 1 w 2"/>
                <a:gd name="T19" fmla="*/ 2 h 2"/>
                <a:gd name="T20" fmla="*/ 1 w 2"/>
                <a:gd name="T21" fmla="*/ 2 h 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 h="2">
                  <a:moveTo>
                    <a:pt x="2" y="2"/>
                  </a:moveTo>
                  <a:lnTo>
                    <a:pt x="2" y="0"/>
                  </a:lnTo>
                  <a:lnTo>
                    <a:pt x="0" y="0"/>
                  </a:lnTo>
                  <a:lnTo>
                    <a:pt x="0" y="2"/>
                  </a:lnTo>
                  <a:lnTo>
                    <a:pt x="2" y="2"/>
                  </a:lnTo>
                  <a:close/>
                </a:path>
              </a:pathLst>
            </a:custGeom>
            <a:solidFill>
              <a:srgbClr val="E1E1E1"/>
            </a:solidFill>
            <a:ln w="3175">
              <a:solidFill>
                <a:srgbClr val="000000"/>
              </a:solidFill>
              <a:prstDash val="solid"/>
              <a:round/>
              <a:headEnd/>
              <a:tailEnd/>
            </a:ln>
          </p:spPr>
          <p:txBody>
            <a:bodyPr/>
            <a:lstStyle/>
            <a:p>
              <a:endParaRPr lang="en-US"/>
            </a:p>
          </p:txBody>
        </p:sp>
        <p:sp>
          <p:nvSpPr>
            <p:cNvPr id="191" name="Freeform 4013"/>
            <p:cNvSpPr>
              <a:spLocks/>
            </p:cNvSpPr>
            <p:nvPr/>
          </p:nvSpPr>
          <p:spPr bwMode="auto">
            <a:xfrm>
              <a:off x="1436" y="2375"/>
              <a:ext cx="3" cy="4"/>
            </a:xfrm>
            <a:custGeom>
              <a:avLst/>
              <a:gdLst>
                <a:gd name="T0" fmla="*/ 3 w 2"/>
                <a:gd name="T1" fmla="*/ 0 h 3"/>
                <a:gd name="T2" fmla="*/ 3 w 2"/>
                <a:gd name="T3" fmla="*/ 4 h 3"/>
                <a:gd name="T4" fmla="*/ 0 w 2"/>
                <a:gd name="T5" fmla="*/ 0 h 3"/>
                <a:gd name="T6" fmla="*/ 3 w 2"/>
                <a:gd name="T7" fmla="*/ 0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3">
                  <a:moveTo>
                    <a:pt x="2" y="0"/>
                  </a:moveTo>
                  <a:lnTo>
                    <a:pt x="2" y="3"/>
                  </a:lnTo>
                  <a:lnTo>
                    <a:pt x="0" y="0"/>
                  </a:lnTo>
                  <a:lnTo>
                    <a:pt x="2" y="0"/>
                  </a:lnTo>
                  <a:close/>
                </a:path>
              </a:pathLst>
            </a:custGeom>
            <a:solidFill>
              <a:srgbClr val="E1E1E1"/>
            </a:solidFill>
            <a:ln w="3175">
              <a:solidFill>
                <a:srgbClr val="000000"/>
              </a:solidFill>
              <a:prstDash val="solid"/>
              <a:round/>
              <a:headEnd/>
              <a:tailEnd/>
            </a:ln>
          </p:spPr>
          <p:txBody>
            <a:bodyPr/>
            <a:lstStyle/>
            <a:p>
              <a:endParaRPr lang="en-US"/>
            </a:p>
          </p:txBody>
        </p:sp>
        <p:sp>
          <p:nvSpPr>
            <p:cNvPr id="192" name="Freeform 4014"/>
            <p:cNvSpPr>
              <a:spLocks/>
            </p:cNvSpPr>
            <p:nvPr/>
          </p:nvSpPr>
          <p:spPr bwMode="auto">
            <a:xfrm>
              <a:off x="955" y="2296"/>
              <a:ext cx="109" cy="65"/>
            </a:xfrm>
            <a:custGeom>
              <a:avLst/>
              <a:gdLst>
                <a:gd name="T0" fmla="*/ 58 w 97"/>
                <a:gd name="T1" fmla="*/ 45 h 52"/>
                <a:gd name="T2" fmla="*/ 51 w 97"/>
                <a:gd name="T3" fmla="*/ 48 h 52"/>
                <a:gd name="T4" fmla="*/ 43 w 97"/>
                <a:gd name="T5" fmla="*/ 54 h 52"/>
                <a:gd name="T6" fmla="*/ 38 w 97"/>
                <a:gd name="T7" fmla="*/ 65 h 52"/>
                <a:gd name="T8" fmla="*/ 35 w 97"/>
                <a:gd name="T9" fmla="*/ 65 h 52"/>
                <a:gd name="T10" fmla="*/ 33 w 97"/>
                <a:gd name="T11" fmla="*/ 56 h 52"/>
                <a:gd name="T12" fmla="*/ 25 w 97"/>
                <a:gd name="T13" fmla="*/ 56 h 52"/>
                <a:gd name="T14" fmla="*/ 25 w 97"/>
                <a:gd name="T15" fmla="*/ 45 h 52"/>
                <a:gd name="T16" fmla="*/ 11 w 97"/>
                <a:gd name="T17" fmla="*/ 43 h 52"/>
                <a:gd name="T18" fmla="*/ 0 w 97"/>
                <a:gd name="T19" fmla="*/ 33 h 52"/>
                <a:gd name="T20" fmla="*/ 11 w 97"/>
                <a:gd name="T21" fmla="*/ 15 h 52"/>
                <a:gd name="T22" fmla="*/ 21 w 97"/>
                <a:gd name="T23" fmla="*/ 4 h 52"/>
                <a:gd name="T24" fmla="*/ 25 w 97"/>
                <a:gd name="T25" fmla="*/ 4 h 52"/>
                <a:gd name="T26" fmla="*/ 43 w 97"/>
                <a:gd name="T27" fmla="*/ 4 h 52"/>
                <a:gd name="T28" fmla="*/ 58 w 97"/>
                <a:gd name="T29" fmla="*/ 0 h 52"/>
                <a:gd name="T30" fmla="*/ 72 w 97"/>
                <a:gd name="T31" fmla="*/ 0 h 52"/>
                <a:gd name="T32" fmla="*/ 89 w 97"/>
                <a:gd name="T33" fmla="*/ 4 h 52"/>
                <a:gd name="T34" fmla="*/ 99 w 97"/>
                <a:gd name="T35" fmla="*/ 9 h 52"/>
                <a:gd name="T36" fmla="*/ 97 w 97"/>
                <a:gd name="T37" fmla="*/ 9 h 52"/>
                <a:gd name="T38" fmla="*/ 97 w 97"/>
                <a:gd name="T39" fmla="*/ 13 h 52"/>
                <a:gd name="T40" fmla="*/ 101 w 97"/>
                <a:gd name="T41" fmla="*/ 13 h 52"/>
                <a:gd name="T42" fmla="*/ 109 w 97"/>
                <a:gd name="T43" fmla="*/ 21 h 52"/>
                <a:gd name="T44" fmla="*/ 97 w 97"/>
                <a:gd name="T45" fmla="*/ 24 h 52"/>
                <a:gd name="T46" fmla="*/ 80 w 97"/>
                <a:gd name="T47" fmla="*/ 28 h 52"/>
                <a:gd name="T48" fmla="*/ 58 w 97"/>
                <a:gd name="T49" fmla="*/ 45 h 5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97" h="52">
                  <a:moveTo>
                    <a:pt x="52" y="36"/>
                  </a:moveTo>
                  <a:lnTo>
                    <a:pt x="45" y="38"/>
                  </a:lnTo>
                  <a:lnTo>
                    <a:pt x="38" y="43"/>
                  </a:lnTo>
                  <a:lnTo>
                    <a:pt x="34" y="52"/>
                  </a:lnTo>
                  <a:lnTo>
                    <a:pt x="31" y="52"/>
                  </a:lnTo>
                  <a:lnTo>
                    <a:pt x="29" y="45"/>
                  </a:lnTo>
                  <a:lnTo>
                    <a:pt x="22" y="45"/>
                  </a:lnTo>
                  <a:lnTo>
                    <a:pt x="22" y="36"/>
                  </a:lnTo>
                  <a:lnTo>
                    <a:pt x="10" y="34"/>
                  </a:lnTo>
                  <a:lnTo>
                    <a:pt x="0" y="26"/>
                  </a:lnTo>
                  <a:lnTo>
                    <a:pt x="10" y="12"/>
                  </a:lnTo>
                  <a:lnTo>
                    <a:pt x="19" y="3"/>
                  </a:lnTo>
                  <a:lnTo>
                    <a:pt x="22" y="3"/>
                  </a:lnTo>
                  <a:lnTo>
                    <a:pt x="38" y="3"/>
                  </a:lnTo>
                  <a:lnTo>
                    <a:pt x="52" y="0"/>
                  </a:lnTo>
                  <a:lnTo>
                    <a:pt x="64" y="0"/>
                  </a:lnTo>
                  <a:lnTo>
                    <a:pt x="79" y="3"/>
                  </a:lnTo>
                  <a:lnTo>
                    <a:pt x="88" y="7"/>
                  </a:lnTo>
                  <a:lnTo>
                    <a:pt x="86" y="7"/>
                  </a:lnTo>
                  <a:lnTo>
                    <a:pt x="86" y="10"/>
                  </a:lnTo>
                  <a:lnTo>
                    <a:pt x="90" y="10"/>
                  </a:lnTo>
                  <a:lnTo>
                    <a:pt x="97" y="17"/>
                  </a:lnTo>
                  <a:lnTo>
                    <a:pt x="86" y="19"/>
                  </a:lnTo>
                  <a:lnTo>
                    <a:pt x="71" y="22"/>
                  </a:lnTo>
                  <a:lnTo>
                    <a:pt x="52" y="36"/>
                  </a:lnTo>
                  <a:close/>
                </a:path>
              </a:pathLst>
            </a:custGeom>
            <a:solidFill>
              <a:srgbClr val="E1E1E1"/>
            </a:solidFill>
            <a:ln w="3175">
              <a:solidFill>
                <a:srgbClr val="000000"/>
              </a:solidFill>
              <a:prstDash val="solid"/>
              <a:round/>
              <a:headEnd/>
              <a:tailEnd/>
            </a:ln>
          </p:spPr>
          <p:txBody>
            <a:bodyPr/>
            <a:lstStyle/>
            <a:p>
              <a:endParaRPr lang="en-US"/>
            </a:p>
          </p:txBody>
        </p:sp>
        <p:sp>
          <p:nvSpPr>
            <p:cNvPr id="193" name="Freeform 4015"/>
            <p:cNvSpPr>
              <a:spLocks/>
            </p:cNvSpPr>
            <p:nvPr/>
          </p:nvSpPr>
          <p:spPr bwMode="auto">
            <a:xfrm>
              <a:off x="1448" y="2319"/>
              <a:ext cx="4" cy="9"/>
            </a:xfrm>
            <a:custGeom>
              <a:avLst/>
              <a:gdLst>
                <a:gd name="T0" fmla="*/ 4 w 5"/>
                <a:gd name="T1" fmla="*/ 9 h 7"/>
                <a:gd name="T2" fmla="*/ 0 w 5"/>
                <a:gd name="T3" fmla="*/ 0 h 7"/>
                <a:gd name="T4" fmla="*/ 4 w 5"/>
                <a:gd name="T5" fmla="*/ 9 h 7"/>
                <a:gd name="T6" fmla="*/ 0 60000 65536"/>
                <a:gd name="T7" fmla="*/ 0 60000 65536"/>
                <a:gd name="T8" fmla="*/ 0 60000 65536"/>
              </a:gdLst>
              <a:ahLst/>
              <a:cxnLst>
                <a:cxn ang="T6">
                  <a:pos x="T0" y="T1"/>
                </a:cxn>
                <a:cxn ang="T7">
                  <a:pos x="T2" y="T3"/>
                </a:cxn>
                <a:cxn ang="T8">
                  <a:pos x="T4" y="T5"/>
                </a:cxn>
              </a:cxnLst>
              <a:rect l="0" t="0" r="r" b="b"/>
              <a:pathLst>
                <a:path w="5" h="7">
                  <a:moveTo>
                    <a:pt x="5" y="7"/>
                  </a:moveTo>
                  <a:lnTo>
                    <a:pt x="0" y="0"/>
                  </a:lnTo>
                  <a:lnTo>
                    <a:pt x="5" y="7"/>
                  </a:lnTo>
                  <a:close/>
                </a:path>
              </a:pathLst>
            </a:custGeom>
            <a:solidFill>
              <a:srgbClr val="E1E1E1"/>
            </a:solidFill>
            <a:ln w="3175">
              <a:solidFill>
                <a:srgbClr val="000000"/>
              </a:solidFill>
              <a:prstDash val="solid"/>
              <a:round/>
              <a:headEnd/>
              <a:tailEnd/>
            </a:ln>
          </p:spPr>
          <p:txBody>
            <a:bodyPr/>
            <a:lstStyle/>
            <a:p>
              <a:endParaRPr lang="en-US"/>
            </a:p>
          </p:txBody>
        </p:sp>
        <p:sp>
          <p:nvSpPr>
            <p:cNvPr id="194" name="Freeform 4016"/>
            <p:cNvSpPr>
              <a:spLocks/>
            </p:cNvSpPr>
            <p:nvPr/>
          </p:nvSpPr>
          <p:spPr bwMode="auto">
            <a:xfrm>
              <a:off x="982" y="2317"/>
              <a:ext cx="82" cy="91"/>
            </a:xfrm>
            <a:custGeom>
              <a:avLst/>
              <a:gdLst>
                <a:gd name="T0" fmla="*/ 31 w 73"/>
                <a:gd name="T1" fmla="*/ 24 h 73"/>
                <a:gd name="T2" fmla="*/ 24 w 73"/>
                <a:gd name="T3" fmla="*/ 26 h 73"/>
                <a:gd name="T4" fmla="*/ 16 w 73"/>
                <a:gd name="T5" fmla="*/ 32 h 73"/>
                <a:gd name="T6" fmla="*/ 11 w 73"/>
                <a:gd name="T7" fmla="*/ 44 h 73"/>
                <a:gd name="T8" fmla="*/ 8 w 73"/>
                <a:gd name="T9" fmla="*/ 44 h 73"/>
                <a:gd name="T10" fmla="*/ 0 w 73"/>
                <a:gd name="T11" fmla="*/ 47 h 73"/>
                <a:gd name="T12" fmla="*/ 16 w 73"/>
                <a:gd name="T13" fmla="*/ 65 h 73"/>
                <a:gd name="T14" fmla="*/ 31 w 73"/>
                <a:gd name="T15" fmla="*/ 86 h 73"/>
                <a:gd name="T16" fmla="*/ 56 w 73"/>
                <a:gd name="T17" fmla="*/ 91 h 73"/>
                <a:gd name="T18" fmla="*/ 66 w 73"/>
                <a:gd name="T19" fmla="*/ 91 h 73"/>
                <a:gd name="T20" fmla="*/ 66 w 73"/>
                <a:gd name="T21" fmla="*/ 76 h 73"/>
                <a:gd name="T22" fmla="*/ 70 w 73"/>
                <a:gd name="T23" fmla="*/ 65 h 73"/>
                <a:gd name="T24" fmla="*/ 72 w 73"/>
                <a:gd name="T25" fmla="*/ 50 h 73"/>
                <a:gd name="T26" fmla="*/ 74 w 73"/>
                <a:gd name="T27" fmla="*/ 56 h 73"/>
                <a:gd name="T28" fmla="*/ 74 w 73"/>
                <a:gd name="T29" fmla="*/ 39 h 73"/>
                <a:gd name="T30" fmla="*/ 78 w 73"/>
                <a:gd name="T31" fmla="*/ 21 h 73"/>
                <a:gd name="T32" fmla="*/ 78 w 73"/>
                <a:gd name="T33" fmla="*/ 2 h 73"/>
                <a:gd name="T34" fmla="*/ 82 w 73"/>
                <a:gd name="T35" fmla="*/ 0 h 73"/>
                <a:gd name="T36" fmla="*/ 70 w 73"/>
                <a:gd name="T37" fmla="*/ 2 h 73"/>
                <a:gd name="T38" fmla="*/ 53 w 73"/>
                <a:gd name="T39" fmla="*/ 6 h 73"/>
                <a:gd name="T40" fmla="*/ 31 w 73"/>
                <a:gd name="T41" fmla="*/ 24 h 7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73" h="73">
                  <a:moveTo>
                    <a:pt x="28" y="19"/>
                  </a:moveTo>
                  <a:lnTo>
                    <a:pt x="21" y="21"/>
                  </a:lnTo>
                  <a:lnTo>
                    <a:pt x="14" y="26"/>
                  </a:lnTo>
                  <a:lnTo>
                    <a:pt x="10" y="35"/>
                  </a:lnTo>
                  <a:lnTo>
                    <a:pt x="7" y="35"/>
                  </a:lnTo>
                  <a:lnTo>
                    <a:pt x="0" y="38"/>
                  </a:lnTo>
                  <a:lnTo>
                    <a:pt x="14" y="52"/>
                  </a:lnTo>
                  <a:lnTo>
                    <a:pt x="28" y="69"/>
                  </a:lnTo>
                  <a:lnTo>
                    <a:pt x="50" y="73"/>
                  </a:lnTo>
                  <a:lnTo>
                    <a:pt x="59" y="73"/>
                  </a:lnTo>
                  <a:lnTo>
                    <a:pt x="59" y="61"/>
                  </a:lnTo>
                  <a:lnTo>
                    <a:pt x="62" y="52"/>
                  </a:lnTo>
                  <a:lnTo>
                    <a:pt x="64" y="40"/>
                  </a:lnTo>
                  <a:lnTo>
                    <a:pt x="66" y="45"/>
                  </a:lnTo>
                  <a:lnTo>
                    <a:pt x="66" y="31"/>
                  </a:lnTo>
                  <a:lnTo>
                    <a:pt x="69" y="17"/>
                  </a:lnTo>
                  <a:lnTo>
                    <a:pt x="69" y="2"/>
                  </a:lnTo>
                  <a:lnTo>
                    <a:pt x="73" y="0"/>
                  </a:lnTo>
                  <a:lnTo>
                    <a:pt x="62" y="2"/>
                  </a:lnTo>
                  <a:lnTo>
                    <a:pt x="47" y="5"/>
                  </a:lnTo>
                  <a:lnTo>
                    <a:pt x="28" y="19"/>
                  </a:lnTo>
                  <a:close/>
                </a:path>
              </a:pathLst>
            </a:custGeom>
            <a:solidFill>
              <a:srgbClr val="E1E1E1"/>
            </a:solidFill>
            <a:ln w="3175">
              <a:solidFill>
                <a:srgbClr val="000000"/>
              </a:solidFill>
              <a:prstDash val="solid"/>
              <a:round/>
              <a:headEnd/>
              <a:tailEnd/>
            </a:ln>
          </p:spPr>
          <p:txBody>
            <a:bodyPr/>
            <a:lstStyle/>
            <a:p>
              <a:endParaRPr lang="en-US"/>
            </a:p>
          </p:txBody>
        </p:sp>
        <p:sp>
          <p:nvSpPr>
            <p:cNvPr id="195" name="Freeform 4017"/>
            <p:cNvSpPr>
              <a:spLocks/>
            </p:cNvSpPr>
            <p:nvPr/>
          </p:nvSpPr>
          <p:spPr bwMode="auto">
            <a:xfrm>
              <a:off x="1445" y="2352"/>
              <a:ext cx="3" cy="6"/>
            </a:xfrm>
            <a:custGeom>
              <a:avLst/>
              <a:gdLst>
                <a:gd name="T0" fmla="*/ 3 w 2"/>
                <a:gd name="T1" fmla="*/ 6 h 5"/>
                <a:gd name="T2" fmla="*/ 3 w 2"/>
                <a:gd name="T3" fmla="*/ 0 h 5"/>
                <a:gd name="T4" fmla="*/ 0 w 2"/>
                <a:gd name="T5" fmla="*/ 4 h 5"/>
                <a:gd name="T6" fmla="*/ 3 w 2"/>
                <a:gd name="T7" fmla="*/ 6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5">
                  <a:moveTo>
                    <a:pt x="2" y="5"/>
                  </a:moveTo>
                  <a:lnTo>
                    <a:pt x="2" y="0"/>
                  </a:lnTo>
                  <a:lnTo>
                    <a:pt x="0" y="3"/>
                  </a:lnTo>
                  <a:lnTo>
                    <a:pt x="2" y="5"/>
                  </a:lnTo>
                  <a:close/>
                </a:path>
              </a:pathLst>
            </a:custGeom>
            <a:solidFill>
              <a:srgbClr val="E1E1E1"/>
            </a:solidFill>
            <a:ln w="3175">
              <a:solidFill>
                <a:srgbClr val="000000"/>
              </a:solidFill>
              <a:prstDash val="solid"/>
              <a:round/>
              <a:headEnd/>
              <a:tailEnd/>
            </a:ln>
          </p:spPr>
          <p:txBody>
            <a:bodyPr/>
            <a:lstStyle/>
            <a:p>
              <a:endParaRPr lang="en-US"/>
            </a:p>
          </p:txBody>
        </p:sp>
        <p:sp>
          <p:nvSpPr>
            <p:cNvPr id="196" name="Freeform 4018"/>
            <p:cNvSpPr>
              <a:spLocks/>
            </p:cNvSpPr>
            <p:nvPr/>
          </p:nvSpPr>
          <p:spPr bwMode="auto">
            <a:xfrm>
              <a:off x="1425" y="2270"/>
              <a:ext cx="4" cy="1"/>
            </a:xfrm>
            <a:custGeom>
              <a:avLst/>
              <a:gdLst>
                <a:gd name="T0" fmla="*/ 0 w 3"/>
                <a:gd name="T1" fmla="*/ 0 h 1"/>
                <a:gd name="T2" fmla="*/ 0 w 3"/>
                <a:gd name="T3" fmla="*/ 0 h 1"/>
                <a:gd name="T4" fmla="*/ 4 w 3"/>
                <a:gd name="T5" fmla="*/ 0 h 1"/>
                <a:gd name="T6" fmla="*/ 0 w 3"/>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1">
                  <a:moveTo>
                    <a:pt x="0" y="0"/>
                  </a:moveTo>
                  <a:lnTo>
                    <a:pt x="0" y="0"/>
                  </a:lnTo>
                  <a:lnTo>
                    <a:pt x="3" y="0"/>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197" name="Freeform 4019"/>
            <p:cNvSpPr>
              <a:spLocks/>
            </p:cNvSpPr>
            <p:nvPr/>
          </p:nvSpPr>
          <p:spPr bwMode="auto">
            <a:xfrm>
              <a:off x="1423" y="2263"/>
              <a:ext cx="2" cy="4"/>
            </a:xfrm>
            <a:custGeom>
              <a:avLst/>
              <a:gdLst>
                <a:gd name="T0" fmla="*/ 2 w 2"/>
                <a:gd name="T1" fmla="*/ 4 h 3"/>
                <a:gd name="T2" fmla="*/ 0 w 2"/>
                <a:gd name="T3" fmla="*/ 0 h 3"/>
                <a:gd name="T4" fmla="*/ 2 w 2"/>
                <a:gd name="T5" fmla="*/ 0 h 3"/>
                <a:gd name="T6" fmla="*/ 2 w 2"/>
                <a:gd name="T7" fmla="*/ 4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3">
                  <a:moveTo>
                    <a:pt x="2" y="3"/>
                  </a:moveTo>
                  <a:lnTo>
                    <a:pt x="0" y="0"/>
                  </a:lnTo>
                  <a:lnTo>
                    <a:pt x="2" y="0"/>
                  </a:lnTo>
                  <a:lnTo>
                    <a:pt x="2" y="3"/>
                  </a:lnTo>
                  <a:close/>
                </a:path>
              </a:pathLst>
            </a:custGeom>
            <a:solidFill>
              <a:srgbClr val="E1E1E1"/>
            </a:solidFill>
            <a:ln w="3175">
              <a:solidFill>
                <a:srgbClr val="000000"/>
              </a:solidFill>
              <a:prstDash val="solid"/>
              <a:round/>
              <a:headEnd/>
              <a:tailEnd/>
            </a:ln>
          </p:spPr>
          <p:txBody>
            <a:bodyPr/>
            <a:lstStyle/>
            <a:p>
              <a:endParaRPr lang="en-US"/>
            </a:p>
          </p:txBody>
        </p:sp>
        <p:sp>
          <p:nvSpPr>
            <p:cNvPr id="198" name="Freeform 4020"/>
            <p:cNvSpPr>
              <a:spLocks/>
            </p:cNvSpPr>
            <p:nvPr/>
          </p:nvSpPr>
          <p:spPr bwMode="auto">
            <a:xfrm>
              <a:off x="1439" y="2287"/>
              <a:ext cx="4" cy="7"/>
            </a:xfrm>
            <a:custGeom>
              <a:avLst/>
              <a:gdLst>
                <a:gd name="T0" fmla="*/ 4 w 3"/>
                <a:gd name="T1" fmla="*/ 0 h 5"/>
                <a:gd name="T2" fmla="*/ 4 w 3"/>
                <a:gd name="T3" fmla="*/ 4 h 5"/>
                <a:gd name="T4" fmla="*/ 0 w 3"/>
                <a:gd name="T5" fmla="*/ 7 h 5"/>
                <a:gd name="T6" fmla="*/ 4 w 3"/>
                <a:gd name="T7" fmla="*/ 0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5">
                  <a:moveTo>
                    <a:pt x="3" y="0"/>
                  </a:moveTo>
                  <a:lnTo>
                    <a:pt x="3" y="3"/>
                  </a:lnTo>
                  <a:lnTo>
                    <a:pt x="0" y="5"/>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199" name="Freeform 4021"/>
            <p:cNvSpPr>
              <a:spLocks/>
            </p:cNvSpPr>
            <p:nvPr/>
          </p:nvSpPr>
          <p:spPr bwMode="auto">
            <a:xfrm>
              <a:off x="1417" y="2244"/>
              <a:ext cx="5" cy="3"/>
            </a:xfrm>
            <a:custGeom>
              <a:avLst/>
              <a:gdLst>
                <a:gd name="T0" fmla="*/ 5 w 3"/>
                <a:gd name="T1" fmla="*/ 0 h 2"/>
                <a:gd name="T2" fmla="*/ 5 w 3"/>
                <a:gd name="T3" fmla="*/ 0 h 2"/>
                <a:gd name="T4" fmla="*/ 5 w 3"/>
                <a:gd name="T5" fmla="*/ 3 h 2"/>
                <a:gd name="T6" fmla="*/ 0 w 3"/>
                <a:gd name="T7" fmla="*/ 3 h 2"/>
                <a:gd name="T8" fmla="*/ 0 w 3"/>
                <a:gd name="T9" fmla="*/ 3 h 2"/>
                <a:gd name="T10" fmla="*/ 0 w 3"/>
                <a:gd name="T11" fmla="*/ 3 h 2"/>
                <a:gd name="T12" fmla="*/ 5 w 3"/>
                <a:gd name="T13" fmla="*/ 3 h 2"/>
                <a:gd name="T14" fmla="*/ 5 w 3"/>
                <a:gd name="T15" fmla="*/ 3 h 2"/>
                <a:gd name="T16" fmla="*/ 5 w 3"/>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2">
                  <a:moveTo>
                    <a:pt x="3" y="0"/>
                  </a:moveTo>
                  <a:lnTo>
                    <a:pt x="3" y="0"/>
                  </a:lnTo>
                  <a:lnTo>
                    <a:pt x="3" y="2"/>
                  </a:lnTo>
                  <a:lnTo>
                    <a:pt x="0" y="2"/>
                  </a:lnTo>
                  <a:lnTo>
                    <a:pt x="3" y="2"/>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200" name="Freeform 4022"/>
            <p:cNvSpPr>
              <a:spLocks/>
            </p:cNvSpPr>
            <p:nvPr/>
          </p:nvSpPr>
          <p:spPr bwMode="auto">
            <a:xfrm>
              <a:off x="1439" y="2270"/>
              <a:ext cx="4" cy="2"/>
            </a:xfrm>
            <a:custGeom>
              <a:avLst/>
              <a:gdLst>
                <a:gd name="T0" fmla="*/ 4 w 3"/>
                <a:gd name="T1" fmla="*/ 0 h 2"/>
                <a:gd name="T2" fmla="*/ 0 w 3"/>
                <a:gd name="T3" fmla="*/ 0 h 2"/>
                <a:gd name="T4" fmla="*/ 0 w 3"/>
                <a:gd name="T5" fmla="*/ 2 h 2"/>
                <a:gd name="T6" fmla="*/ 4 w 3"/>
                <a:gd name="T7" fmla="*/ 0 h 2"/>
                <a:gd name="T8" fmla="*/ 4 w 3"/>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 h="2">
                  <a:moveTo>
                    <a:pt x="3" y="0"/>
                  </a:moveTo>
                  <a:lnTo>
                    <a:pt x="0" y="0"/>
                  </a:lnTo>
                  <a:lnTo>
                    <a:pt x="0" y="2"/>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201" name="Freeform 4023"/>
            <p:cNvSpPr>
              <a:spLocks/>
            </p:cNvSpPr>
            <p:nvPr/>
          </p:nvSpPr>
          <p:spPr bwMode="auto">
            <a:xfrm>
              <a:off x="1439" y="2255"/>
              <a:ext cx="4" cy="6"/>
            </a:xfrm>
            <a:custGeom>
              <a:avLst/>
              <a:gdLst>
                <a:gd name="T0" fmla="*/ 4 w 3"/>
                <a:gd name="T1" fmla="*/ 6 h 5"/>
                <a:gd name="T2" fmla="*/ 4 w 3"/>
                <a:gd name="T3" fmla="*/ 6 h 5"/>
                <a:gd name="T4" fmla="*/ 0 w 3"/>
                <a:gd name="T5" fmla="*/ 4 h 5"/>
                <a:gd name="T6" fmla="*/ 0 w 3"/>
                <a:gd name="T7" fmla="*/ 0 h 5"/>
                <a:gd name="T8" fmla="*/ 4 w 3"/>
                <a:gd name="T9" fmla="*/ 4 h 5"/>
                <a:gd name="T10" fmla="*/ 4 w 3"/>
                <a:gd name="T11" fmla="*/ 6 h 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 h="5">
                  <a:moveTo>
                    <a:pt x="3" y="5"/>
                  </a:moveTo>
                  <a:lnTo>
                    <a:pt x="3" y="5"/>
                  </a:lnTo>
                  <a:lnTo>
                    <a:pt x="0" y="3"/>
                  </a:lnTo>
                  <a:lnTo>
                    <a:pt x="0" y="0"/>
                  </a:lnTo>
                  <a:lnTo>
                    <a:pt x="3" y="3"/>
                  </a:lnTo>
                  <a:lnTo>
                    <a:pt x="3" y="5"/>
                  </a:lnTo>
                  <a:close/>
                </a:path>
              </a:pathLst>
            </a:custGeom>
            <a:solidFill>
              <a:srgbClr val="E1E1E1"/>
            </a:solidFill>
            <a:ln w="3175">
              <a:solidFill>
                <a:srgbClr val="000000"/>
              </a:solidFill>
              <a:prstDash val="solid"/>
              <a:round/>
              <a:headEnd/>
              <a:tailEnd/>
            </a:ln>
          </p:spPr>
          <p:txBody>
            <a:bodyPr/>
            <a:lstStyle/>
            <a:p>
              <a:endParaRPr lang="en-US"/>
            </a:p>
          </p:txBody>
        </p:sp>
        <p:sp>
          <p:nvSpPr>
            <p:cNvPr id="202" name="Freeform 4024"/>
            <p:cNvSpPr>
              <a:spLocks/>
            </p:cNvSpPr>
            <p:nvPr/>
          </p:nvSpPr>
          <p:spPr bwMode="auto">
            <a:xfrm>
              <a:off x="961" y="2240"/>
              <a:ext cx="23" cy="56"/>
            </a:xfrm>
            <a:custGeom>
              <a:avLst/>
              <a:gdLst>
                <a:gd name="T0" fmla="*/ 15 w 21"/>
                <a:gd name="T1" fmla="*/ 45 h 45"/>
                <a:gd name="T2" fmla="*/ 5 w 21"/>
                <a:gd name="T3" fmla="*/ 56 h 45"/>
                <a:gd name="T4" fmla="*/ 0 w 21"/>
                <a:gd name="T5" fmla="*/ 56 h 45"/>
                <a:gd name="T6" fmla="*/ 3 w 21"/>
                <a:gd name="T7" fmla="*/ 36 h 45"/>
                <a:gd name="T8" fmla="*/ 5 w 21"/>
                <a:gd name="T9" fmla="*/ 15 h 45"/>
                <a:gd name="T10" fmla="*/ 21 w 21"/>
                <a:gd name="T11" fmla="*/ 0 h 45"/>
                <a:gd name="T12" fmla="*/ 23 w 21"/>
                <a:gd name="T13" fmla="*/ 4 h 45"/>
                <a:gd name="T14" fmla="*/ 19 w 21"/>
                <a:gd name="T15" fmla="*/ 24 h 45"/>
                <a:gd name="T16" fmla="*/ 15 w 21"/>
                <a:gd name="T17" fmla="*/ 45 h 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 h="45">
                  <a:moveTo>
                    <a:pt x="14" y="36"/>
                  </a:moveTo>
                  <a:lnTo>
                    <a:pt x="5" y="45"/>
                  </a:lnTo>
                  <a:lnTo>
                    <a:pt x="0" y="45"/>
                  </a:lnTo>
                  <a:lnTo>
                    <a:pt x="3" y="29"/>
                  </a:lnTo>
                  <a:lnTo>
                    <a:pt x="5" y="12"/>
                  </a:lnTo>
                  <a:lnTo>
                    <a:pt x="19" y="0"/>
                  </a:lnTo>
                  <a:lnTo>
                    <a:pt x="21" y="3"/>
                  </a:lnTo>
                  <a:lnTo>
                    <a:pt x="17" y="19"/>
                  </a:lnTo>
                  <a:lnTo>
                    <a:pt x="14" y="36"/>
                  </a:lnTo>
                  <a:close/>
                </a:path>
              </a:pathLst>
            </a:custGeom>
            <a:solidFill>
              <a:srgbClr val="CC0000"/>
            </a:solidFill>
            <a:ln w="3175">
              <a:solidFill>
                <a:srgbClr val="000000"/>
              </a:solidFill>
              <a:prstDash val="solid"/>
              <a:round/>
              <a:headEnd/>
              <a:tailEnd/>
            </a:ln>
          </p:spPr>
          <p:txBody>
            <a:bodyPr/>
            <a:lstStyle/>
            <a:p>
              <a:endParaRPr lang="en-US"/>
            </a:p>
          </p:txBody>
        </p:sp>
        <p:sp>
          <p:nvSpPr>
            <p:cNvPr id="203" name="Freeform 4025"/>
            <p:cNvSpPr>
              <a:spLocks/>
            </p:cNvSpPr>
            <p:nvPr/>
          </p:nvSpPr>
          <p:spPr bwMode="auto">
            <a:xfrm>
              <a:off x="906" y="2255"/>
              <a:ext cx="71" cy="88"/>
            </a:xfrm>
            <a:custGeom>
              <a:avLst/>
              <a:gdLst>
                <a:gd name="T0" fmla="*/ 6 w 64"/>
                <a:gd name="T1" fmla="*/ 79 h 71"/>
                <a:gd name="T2" fmla="*/ 0 w 64"/>
                <a:gd name="T3" fmla="*/ 71 h 71"/>
                <a:gd name="T4" fmla="*/ 0 w 64"/>
                <a:gd name="T5" fmla="*/ 56 h 71"/>
                <a:gd name="T6" fmla="*/ 13 w 64"/>
                <a:gd name="T7" fmla="*/ 38 h 71"/>
                <a:gd name="T8" fmla="*/ 34 w 64"/>
                <a:gd name="T9" fmla="*/ 36 h 71"/>
                <a:gd name="T10" fmla="*/ 21 w 64"/>
                <a:gd name="T11" fmla="*/ 12 h 71"/>
                <a:gd name="T12" fmla="*/ 27 w 64"/>
                <a:gd name="T13" fmla="*/ 12 h 71"/>
                <a:gd name="T14" fmla="*/ 30 w 64"/>
                <a:gd name="T15" fmla="*/ 0 h 71"/>
                <a:gd name="T16" fmla="*/ 45 w 64"/>
                <a:gd name="T17" fmla="*/ 0 h 71"/>
                <a:gd name="T18" fmla="*/ 61 w 64"/>
                <a:gd name="T19" fmla="*/ 0 h 71"/>
                <a:gd name="T20" fmla="*/ 59 w 64"/>
                <a:gd name="T21" fmla="*/ 21 h 71"/>
                <a:gd name="T22" fmla="*/ 55 w 64"/>
                <a:gd name="T23" fmla="*/ 41 h 71"/>
                <a:gd name="T24" fmla="*/ 61 w 64"/>
                <a:gd name="T25" fmla="*/ 41 h 71"/>
                <a:gd name="T26" fmla="*/ 67 w 64"/>
                <a:gd name="T27" fmla="*/ 45 h 71"/>
                <a:gd name="T28" fmla="*/ 71 w 64"/>
                <a:gd name="T29" fmla="*/ 45 h 71"/>
                <a:gd name="T30" fmla="*/ 61 w 64"/>
                <a:gd name="T31" fmla="*/ 56 h 71"/>
                <a:gd name="T32" fmla="*/ 50 w 64"/>
                <a:gd name="T33" fmla="*/ 73 h 71"/>
                <a:gd name="T34" fmla="*/ 34 w 64"/>
                <a:gd name="T35" fmla="*/ 88 h 71"/>
                <a:gd name="T36" fmla="*/ 21 w 64"/>
                <a:gd name="T37" fmla="*/ 83 h 71"/>
                <a:gd name="T38" fmla="*/ 6 w 64"/>
                <a:gd name="T39" fmla="*/ 79 h 7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64" h="71">
                  <a:moveTo>
                    <a:pt x="5" y="64"/>
                  </a:moveTo>
                  <a:lnTo>
                    <a:pt x="0" y="57"/>
                  </a:lnTo>
                  <a:lnTo>
                    <a:pt x="0" y="45"/>
                  </a:lnTo>
                  <a:lnTo>
                    <a:pt x="12" y="31"/>
                  </a:lnTo>
                  <a:lnTo>
                    <a:pt x="31" y="29"/>
                  </a:lnTo>
                  <a:lnTo>
                    <a:pt x="19" y="10"/>
                  </a:lnTo>
                  <a:lnTo>
                    <a:pt x="24" y="10"/>
                  </a:lnTo>
                  <a:lnTo>
                    <a:pt x="27" y="0"/>
                  </a:lnTo>
                  <a:lnTo>
                    <a:pt x="41" y="0"/>
                  </a:lnTo>
                  <a:lnTo>
                    <a:pt x="55" y="0"/>
                  </a:lnTo>
                  <a:lnTo>
                    <a:pt x="53" y="17"/>
                  </a:lnTo>
                  <a:lnTo>
                    <a:pt x="50" y="33"/>
                  </a:lnTo>
                  <a:lnTo>
                    <a:pt x="55" y="33"/>
                  </a:lnTo>
                  <a:lnTo>
                    <a:pt x="60" y="36"/>
                  </a:lnTo>
                  <a:lnTo>
                    <a:pt x="64" y="36"/>
                  </a:lnTo>
                  <a:lnTo>
                    <a:pt x="55" y="45"/>
                  </a:lnTo>
                  <a:lnTo>
                    <a:pt x="45" y="59"/>
                  </a:lnTo>
                  <a:lnTo>
                    <a:pt x="31" y="71"/>
                  </a:lnTo>
                  <a:lnTo>
                    <a:pt x="19" y="67"/>
                  </a:lnTo>
                  <a:lnTo>
                    <a:pt x="5" y="64"/>
                  </a:lnTo>
                  <a:close/>
                </a:path>
              </a:pathLst>
            </a:custGeom>
            <a:solidFill>
              <a:srgbClr val="E1E1E1"/>
            </a:solidFill>
            <a:ln w="3175">
              <a:solidFill>
                <a:srgbClr val="000000"/>
              </a:solidFill>
              <a:prstDash val="solid"/>
              <a:round/>
              <a:headEnd/>
              <a:tailEnd/>
            </a:ln>
          </p:spPr>
          <p:txBody>
            <a:bodyPr/>
            <a:lstStyle/>
            <a:p>
              <a:endParaRPr lang="en-US"/>
            </a:p>
          </p:txBody>
        </p:sp>
        <p:sp>
          <p:nvSpPr>
            <p:cNvPr id="204" name="Freeform 4026"/>
            <p:cNvSpPr>
              <a:spLocks/>
            </p:cNvSpPr>
            <p:nvPr/>
          </p:nvSpPr>
          <p:spPr bwMode="auto">
            <a:xfrm>
              <a:off x="1154" y="2240"/>
              <a:ext cx="37" cy="15"/>
            </a:xfrm>
            <a:custGeom>
              <a:avLst/>
              <a:gdLst>
                <a:gd name="T0" fmla="*/ 16 w 33"/>
                <a:gd name="T1" fmla="*/ 0 h 12"/>
                <a:gd name="T2" fmla="*/ 0 w 33"/>
                <a:gd name="T3" fmla="*/ 6 h 12"/>
                <a:gd name="T4" fmla="*/ 21 w 33"/>
                <a:gd name="T5" fmla="*/ 15 h 12"/>
                <a:gd name="T6" fmla="*/ 37 w 33"/>
                <a:gd name="T7" fmla="*/ 13 h 12"/>
                <a:gd name="T8" fmla="*/ 16 w 33"/>
                <a:gd name="T9" fmla="*/ 0 h 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 h="12">
                  <a:moveTo>
                    <a:pt x="14" y="0"/>
                  </a:moveTo>
                  <a:lnTo>
                    <a:pt x="0" y="5"/>
                  </a:lnTo>
                  <a:lnTo>
                    <a:pt x="19" y="12"/>
                  </a:lnTo>
                  <a:lnTo>
                    <a:pt x="33" y="10"/>
                  </a:lnTo>
                  <a:lnTo>
                    <a:pt x="14" y="0"/>
                  </a:lnTo>
                  <a:close/>
                </a:path>
              </a:pathLst>
            </a:custGeom>
            <a:solidFill>
              <a:srgbClr val="E1E1E1"/>
            </a:solidFill>
            <a:ln w="3175">
              <a:solidFill>
                <a:srgbClr val="000000"/>
              </a:solidFill>
              <a:prstDash val="solid"/>
              <a:round/>
              <a:headEnd/>
              <a:tailEnd/>
            </a:ln>
          </p:spPr>
          <p:txBody>
            <a:bodyPr/>
            <a:lstStyle/>
            <a:p>
              <a:endParaRPr lang="en-US"/>
            </a:p>
          </p:txBody>
        </p:sp>
        <p:sp>
          <p:nvSpPr>
            <p:cNvPr id="205" name="Freeform 4027"/>
            <p:cNvSpPr>
              <a:spLocks/>
            </p:cNvSpPr>
            <p:nvPr/>
          </p:nvSpPr>
          <p:spPr bwMode="auto">
            <a:xfrm>
              <a:off x="1350" y="2238"/>
              <a:ext cx="26" cy="13"/>
            </a:xfrm>
            <a:custGeom>
              <a:avLst/>
              <a:gdLst>
                <a:gd name="T0" fmla="*/ 26 w 24"/>
                <a:gd name="T1" fmla="*/ 9 h 10"/>
                <a:gd name="T2" fmla="*/ 23 w 24"/>
                <a:gd name="T3" fmla="*/ 9 h 10"/>
                <a:gd name="T4" fmla="*/ 5 w 24"/>
                <a:gd name="T5" fmla="*/ 13 h 10"/>
                <a:gd name="T6" fmla="*/ 0 w 24"/>
                <a:gd name="T7" fmla="*/ 9 h 10"/>
                <a:gd name="T8" fmla="*/ 0 w 24"/>
                <a:gd name="T9" fmla="*/ 0 h 10"/>
                <a:gd name="T10" fmla="*/ 26 w 24"/>
                <a:gd name="T11" fmla="*/ 9 h 1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 h="10">
                  <a:moveTo>
                    <a:pt x="24" y="7"/>
                  </a:moveTo>
                  <a:lnTo>
                    <a:pt x="21" y="7"/>
                  </a:lnTo>
                  <a:lnTo>
                    <a:pt x="5" y="10"/>
                  </a:lnTo>
                  <a:lnTo>
                    <a:pt x="0" y="7"/>
                  </a:lnTo>
                  <a:lnTo>
                    <a:pt x="0" y="0"/>
                  </a:lnTo>
                  <a:lnTo>
                    <a:pt x="24" y="7"/>
                  </a:lnTo>
                  <a:close/>
                </a:path>
              </a:pathLst>
            </a:custGeom>
            <a:solidFill>
              <a:srgbClr val="E1E1E1"/>
            </a:solidFill>
            <a:ln w="3175">
              <a:solidFill>
                <a:srgbClr val="000000"/>
              </a:solidFill>
              <a:prstDash val="solid"/>
              <a:round/>
              <a:headEnd/>
              <a:tailEnd/>
            </a:ln>
          </p:spPr>
          <p:txBody>
            <a:bodyPr/>
            <a:lstStyle/>
            <a:p>
              <a:endParaRPr lang="en-US"/>
            </a:p>
          </p:txBody>
        </p:sp>
        <p:sp>
          <p:nvSpPr>
            <p:cNvPr id="206" name="Rectangle 4028"/>
            <p:cNvSpPr>
              <a:spLocks noChangeArrowheads="1"/>
            </p:cNvSpPr>
            <p:nvPr/>
          </p:nvSpPr>
          <p:spPr bwMode="auto">
            <a:xfrm>
              <a:off x="1388" y="2255"/>
              <a:ext cx="7" cy="0"/>
            </a:xfrm>
            <a:prstGeom prst="rect">
              <a:avLst/>
            </a:prstGeom>
            <a:solidFill>
              <a:srgbClr val="E1E1E1"/>
            </a:solidFill>
            <a:ln w="3175">
              <a:solidFill>
                <a:srgbClr val="000000"/>
              </a:solidFill>
              <a:miter lim="800000"/>
              <a:headEnd/>
              <a:tailEnd/>
            </a:ln>
          </p:spPr>
          <p:txBody>
            <a:bodyPr/>
            <a:lstStyle/>
            <a:p>
              <a:endParaRPr lang="en-US"/>
            </a:p>
          </p:txBody>
        </p:sp>
        <p:sp>
          <p:nvSpPr>
            <p:cNvPr id="207" name="Freeform 4029"/>
            <p:cNvSpPr>
              <a:spLocks/>
            </p:cNvSpPr>
            <p:nvPr/>
          </p:nvSpPr>
          <p:spPr bwMode="auto">
            <a:xfrm>
              <a:off x="553" y="1929"/>
              <a:ext cx="464" cy="396"/>
            </a:xfrm>
            <a:custGeom>
              <a:avLst/>
              <a:gdLst>
                <a:gd name="T0" fmla="*/ 58 w 416"/>
                <a:gd name="T1" fmla="*/ 189 h 321"/>
                <a:gd name="T2" fmla="*/ 37 w 416"/>
                <a:gd name="T3" fmla="*/ 137 h 321"/>
                <a:gd name="T4" fmla="*/ 16 w 416"/>
                <a:gd name="T5" fmla="*/ 113 h 321"/>
                <a:gd name="T6" fmla="*/ 23 w 416"/>
                <a:gd name="T7" fmla="*/ 84 h 321"/>
                <a:gd name="T8" fmla="*/ 2 w 416"/>
                <a:gd name="T9" fmla="*/ 28 h 321"/>
                <a:gd name="T10" fmla="*/ 41 w 416"/>
                <a:gd name="T11" fmla="*/ 0 h 321"/>
                <a:gd name="T12" fmla="*/ 81 w 416"/>
                <a:gd name="T13" fmla="*/ 20 h 321"/>
                <a:gd name="T14" fmla="*/ 142 w 416"/>
                <a:gd name="T15" fmla="*/ 28 h 321"/>
                <a:gd name="T16" fmla="*/ 186 w 416"/>
                <a:gd name="T17" fmla="*/ 41 h 321"/>
                <a:gd name="T18" fmla="*/ 213 w 416"/>
                <a:gd name="T19" fmla="*/ 78 h 321"/>
                <a:gd name="T20" fmla="*/ 255 w 416"/>
                <a:gd name="T21" fmla="*/ 84 h 321"/>
                <a:gd name="T22" fmla="*/ 282 w 416"/>
                <a:gd name="T23" fmla="*/ 142 h 321"/>
                <a:gd name="T24" fmla="*/ 282 w 416"/>
                <a:gd name="T25" fmla="*/ 204 h 321"/>
                <a:gd name="T26" fmla="*/ 290 w 416"/>
                <a:gd name="T27" fmla="*/ 274 h 321"/>
                <a:gd name="T28" fmla="*/ 303 w 416"/>
                <a:gd name="T29" fmla="*/ 306 h 321"/>
                <a:gd name="T30" fmla="*/ 356 w 416"/>
                <a:gd name="T31" fmla="*/ 308 h 321"/>
                <a:gd name="T32" fmla="*/ 379 w 416"/>
                <a:gd name="T33" fmla="*/ 306 h 321"/>
                <a:gd name="T34" fmla="*/ 400 w 416"/>
                <a:gd name="T35" fmla="*/ 259 h 321"/>
                <a:gd name="T36" fmla="*/ 453 w 416"/>
                <a:gd name="T37" fmla="*/ 244 h 321"/>
                <a:gd name="T38" fmla="*/ 464 w 416"/>
                <a:gd name="T39" fmla="*/ 253 h 321"/>
                <a:gd name="T40" fmla="*/ 445 w 416"/>
                <a:gd name="T41" fmla="*/ 289 h 321"/>
                <a:gd name="T42" fmla="*/ 432 w 416"/>
                <a:gd name="T43" fmla="*/ 306 h 321"/>
                <a:gd name="T44" fmla="*/ 398 w 416"/>
                <a:gd name="T45" fmla="*/ 326 h 321"/>
                <a:gd name="T46" fmla="*/ 374 w 416"/>
                <a:gd name="T47" fmla="*/ 338 h 321"/>
                <a:gd name="T48" fmla="*/ 352 w 416"/>
                <a:gd name="T49" fmla="*/ 381 h 321"/>
                <a:gd name="T50" fmla="*/ 319 w 416"/>
                <a:gd name="T51" fmla="*/ 358 h 321"/>
                <a:gd name="T52" fmla="*/ 308 w 416"/>
                <a:gd name="T53" fmla="*/ 361 h 321"/>
                <a:gd name="T54" fmla="*/ 277 w 416"/>
                <a:gd name="T55" fmla="*/ 370 h 321"/>
                <a:gd name="T56" fmla="*/ 219 w 416"/>
                <a:gd name="T57" fmla="*/ 340 h 321"/>
                <a:gd name="T58" fmla="*/ 176 w 416"/>
                <a:gd name="T59" fmla="*/ 317 h 321"/>
                <a:gd name="T60" fmla="*/ 139 w 416"/>
                <a:gd name="T61" fmla="*/ 283 h 321"/>
                <a:gd name="T62" fmla="*/ 142 w 416"/>
                <a:gd name="T63" fmla="*/ 259 h 321"/>
                <a:gd name="T64" fmla="*/ 134 w 416"/>
                <a:gd name="T65" fmla="*/ 210 h 321"/>
                <a:gd name="T66" fmla="*/ 118 w 416"/>
                <a:gd name="T67" fmla="*/ 180 h 321"/>
                <a:gd name="T68" fmla="*/ 110 w 416"/>
                <a:gd name="T69" fmla="*/ 165 h 321"/>
                <a:gd name="T70" fmla="*/ 91 w 416"/>
                <a:gd name="T71" fmla="*/ 151 h 321"/>
                <a:gd name="T72" fmla="*/ 81 w 416"/>
                <a:gd name="T73" fmla="*/ 107 h 321"/>
                <a:gd name="T74" fmla="*/ 62 w 416"/>
                <a:gd name="T75" fmla="*/ 73 h 321"/>
                <a:gd name="T76" fmla="*/ 45 w 416"/>
                <a:gd name="T77" fmla="*/ 26 h 321"/>
                <a:gd name="T78" fmla="*/ 29 w 416"/>
                <a:gd name="T79" fmla="*/ 60 h 321"/>
                <a:gd name="T80" fmla="*/ 49 w 416"/>
                <a:gd name="T81" fmla="*/ 113 h 321"/>
                <a:gd name="T82" fmla="*/ 58 w 416"/>
                <a:gd name="T83" fmla="*/ 151 h 321"/>
                <a:gd name="T84" fmla="*/ 76 w 416"/>
                <a:gd name="T85" fmla="*/ 195 h 32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16" h="321">
                  <a:moveTo>
                    <a:pt x="73" y="165"/>
                  </a:moveTo>
                  <a:lnTo>
                    <a:pt x="61" y="170"/>
                  </a:lnTo>
                  <a:lnTo>
                    <a:pt x="52" y="153"/>
                  </a:lnTo>
                  <a:lnTo>
                    <a:pt x="37" y="139"/>
                  </a:lnTo>
                  <a:lnTo>
                    <a:pt x="40" y="125"/>
                  </a:lnTo>
                  <a:lnTo>
                    <a:pt x="33" y="111"/>
                  </a:lnTo>
                  <a:lnTo>
                    <a:pt x="28" y="101"/>
                  </a:lnTo>
                  <a:lnTo>
                    <a:pt x="21" y="101"/>
                  </a:lnTo>
                  <a:lnTo>
                    <a:pt x="14" y="92"/>
                  </a:lnTo>
                  <a:lnTo>
                    <a:pt x="4" y="85"/>
                  </a:lnTo>
                  <a:lnTo>
                    <a:pt x="16" y="87"/>
                  </a:lnTo>
                  <a:lnTo>
                    <a:pt x="21" y="68"/>
                  </a:lnTo>
                  <a:lnTo>
                    <a:pt x="14" y="56"/>
                  </a:lnTo>
                  <a:lnTo>
                    <a:pt x="4" y="44"/>
                  </a:lnTo>
                  <a:lnTo>
                    <a:pt x="2" y="23"/>
                  </a:lnTo>
                  <a:lnTo>
                    <a:pt x="0" y="0"/>
                  </a:lnTo>
                  <a:lnTo>
                    <a:pt x="18" y="0"/>
                  </a:lnTo>
                  <a:lnTo>
                    <a:pt x="37" y="0"/>
                  </a:lnTo>
                  <a:lnTo>
                    <a:pt x="49" y="4"/>
                  </a:lnTo>
                  <a:lnTo>
                    <a:pt x="61" y="11"/>
                  </a:lnTo>
                  <a:lnTo>
                    <a:pt x="73" y="16"/>
                  </a:lnTo>
                  <a:lnTo>
                    <a:pt x="85" y="23"/>
                  </a:lnTo>
                  <a:lnTo>
                    <a:pt x="104" y="23"/>
                  </a:lnTo>
                  <a:lnTo>
                    <a:pt x="127" y="23"/>
                  </a:lnTo>
                  <a:lnTo>
                    <a:pt x="130" y="14"/>
                  </a:lnTo>
                  <a:lnTo>
                    <a:pt x="156" y="14"/>
                  </a:lnTo>
                  <a:lnTo>
                    <a:pt x="167" y="33"/>
                  </a:lnTo>
                  <a:lnTo>
                    <a:pt x="172" y="49"/>
                  </a:lnTo>
                  <a:lnTo>
                    <a:pt x="182" y="56"/>
                  </a:lnTo>
                  <a:lnTo>
                    <a:pt x="191" y="63"/>
                  </a:lnTo>
                  <a:lnTo>
                    <a:pt x="203" y="52"/>
                  </a:lnTo>
                  <a:lnTo>
                    <a:pt x="222" y="52"/>
                  </a:lnTo>
                  <a:lnTo>
                    <a:pt x="229" y="68"/>
                  </a:lnTo>
                  <a:lnTo>
                    <a:pt x="236" y="85"/>
                  </a:lnTo>
                  <a:lnTo>
                    <a:pt x="241" y="106"/>
                  </a:lnTo>
                  <a:lnTo>
                    <a:pt x="253" y="115"/>
                  </a:lnTo>
                  <a:lnTo>
                    <a:pt x="269" y="118"/>
                  </a:lnTo>
                  <a:lnTo>
                    <a:pt x="262" y="141"/>
                  </a:lnTo>
                  <a:lnTo>
                    <a:pt x="253" y="165"/>
                  </a:lnTo>
                  <a:lnTo>
                    <a:pt x="250" y="189"/>
                  </a:lnTo>
                  <a:lnTo>
                    <a:pt x="253" y="205"/>
                  </a:lnTo>
                  <a:lnTo>
                    <a:pt x="260" y="222"/>
                  </a:lnTo>
                  <a:lnTo>
                    <a:pt x="264" y="234"/>
                  </a:lnTo>
                  <a:lnTo>
                    <a:pt x="269" y="245"/>
                  </a:lnTo>
                  <a:lnTo>
                    <a:pt x="272" y="248"/>
                  </a:lnTo>
                  <a:lnTo>
                    <a:pt x="288" y="255"/>
                  </a:lnTo>
                  <a:lnTo>
                    <a:pt x="300" y="252"/>
                  </a:lnTo>
                  <a:lnTo>
                    <a:pt x="319" y="250"/>
                  </a:lnTo>
                  <a:lnTo>
                    <a:pt x="328" y="250"/>
                  </a:lnTo>
                  <a:lnTo>
                    <a:pt x="335" y="252"/>
                  </a:lnTo>
                  <a:lnTo>
                    <a:pt x="340" y="248"/>
                  </a:lnTo>
                  <a:lnTo>
                    <a:pt x="340" y="245"/>
                  </a:lnTo>
                  <a:lnTo>
                    <a:pt x="352" y="231"/>
                  </a:lnTo>
                  <a:lnTo>
                    <a:pt x="359" y="210"/>
                  </a:lnTo>
                  <a:lnTo>
                    <a:pt x="376" y="200"/>
                  </a:lnTo>
                  <a:lnTo>
                    <a:pt x="390" y="198"/>
                  </a:lnTo>
                  <a:lnTo>
                    <a:pt x="406" y="198"/>
                  </a:lnTo>
                  <a:lnTo>
                    <a:pt x="409" y="198"/>
                  </a:lnTo>
                  <a:lnTo>
                    <a:pt x="416" y="200"/>
                  </a:lnTo>
                  <a:lnTo>
                    <a:pt x="416" y="205"/>
                  </a:lnTo>
                  <a:lnTo>
                    <a:pt x="402" y="224"/>
                  </a:lnTo>
                  <a:lnTo>
                    <a:pt x="399" y="234"/>
                  </a:lnTo>
                  <a:lnTo>
                    <a:pt x="399" y="236"/>
                  </a:lnTo>
                  <a:lnTo>
                    <a:pt x="392" y="252"/>
                  </a:lnTo>
                  <a:lnTo>
                    <a:pt x="387" y="248"/>
                  </a:lnTo>
                  <a:lnTo>
                    <a:pt x="385" y="252"/>
                  </a:lnTo>
                  <a:lnTo>
                    <a:pt x="371" y="264"/>
                  </a:lnTo>
                  <a:lnTo>
                    <a:pt x="357" y="264"/>
                  </a:lnTo>
                  <a:lnTo>
                    <a:pt x="343" y="264"/>
                  </a:lnTo>
                  <a:lnTo>
                    <a:pt x="340" y="274"/>
                  </a:lnTo>
                  <a:lnTo>
                    <a:pt x="335" y="274"/>
                  </a:lnTo>
                  <a:lnTo>
                    <a:pt x="347" y="293"/>
                  </a:lnTo>
                  <a:lnTo>
                    <a:pt x="328" y="295"/>
                  </a:lnTo>
                  <a:lnTo>
                    <a:pt x="316" y="309"/>
                  </a:lnTo>
                  <a:lnTo>
                    <a:pt x="316" y="321"/>
                  </a:lnTo>
                  <a:lnTo>
                    <a:pt x="300" y="307"/>
                  </a:lnTo>
                  <a:lnTo>
                    <a:pt x="286" y="290"/>
                  </a:lnTo>
                  <a:lnTo>
                    <a:pt x="293" y="295"/>
                  </a:lnTo>
                  <a:lnTo>
                    <a:pt x="283" y="290"/>
                  </a:lnTo>
                  <a:lnTo>
                    <a:pt x="276" y="293"/>
                  </a:lnTo>
                  <a:lnTo>
                    <a:pt x="279" y="293"/>
                  </a:lnTo>
                  <a:lnTo>
                    <a:pt x="264" y="295"/>
                  </a:lnTo>
                  <a:lnTo>
                    <a:pt x="248" y="300"/>
                  </a:lnTo>
                  <a:lnTo>
                    <a:pt x="231" y="293"/>
                  </a:lnTo>
                  <a:lnTo>
                    <a:pt x="215" y="283"/>
                  </a:lnTo>
                  <a:lnTo>
                    <a:pt x="196" y="276"/>
                  </a:lnTo>
                  <a:lnTo>
                    <a:pt x="179" y="269"/>
                  </a:lnTo>
                  <a:lnTo>
                    <a:pt x="170" y="262"/>
                  </a:lnTo>
                  <a:lnTo>
                    <a:pt x="158" y="257"/>
                  </a:lnTo>
                  <a:lnTo>
                    <a:pt x="146" y="250"/>
                  </a:lnTo>
                  <a:lnTo>
                    <a:pt x="134" y="238"/>
                  </a:lnTo>
                  <a:lnTo>
                    <a:pt x="125" y="229"/>
                  </a:lnTo>
                  <a:lnTo>
                    <a:pt x="123" y="217"/>
                  </a:lnTo>
                  <a:lnTo>
                    <a:pt x="127" y="212"/>
                  </a:lnTo>
                  <a:lnTo>
                    <a:pt x="127" y="210"/>
                  </a:lnTo>
                  <a:lnTo>
                    <a:pt x="132" y="198"/>
                  </a:lnTo>
                  <a:lnTo>
                    <a:pt x="125" y="184"/>
                  </a:lnTo>
                  <a:lnTo>
                    <a:pt x="120" y="170"/>
                  </a:lnTo>
                  <a:lnTo>
                    <a:pt x="111" y="158"/>
                  </a:lnTo>
                  <a:lnTo>
                    <a:pt x="101" y="144"/>
                  </a:lnTo>
                  <a:lnTo>
                    <a:pt x="106" y="146"/>
                  </a:lnTo>
                  <a:lnTo>
                    <a:pt x="99" y="137"/>
                  </a:lnTo>
                  <a:lnTo>
                    <a:pt x="97" y="134"/>
                  </a:lnTo>
                  <a:lnTo>
                    <a:pt x="99" y="134"/>
                  </a:lnTo>
                  <a:lnTo>
                    <a:pt x="87" y="127"/>
                  </a:lnTo>
                  <a:lnTo>
                    <a:pt x="87" y="122"/>
                  </a:lnTo>
                  <a:lnTo>
                    <a:pt x="82" y="122"/>
                  </a:lnTo>
                  <a:lnTo>
                    <a:pt x="87" y="111"/>
                  </a:lnTo>
                  <a:lnTo>
                    <a:pt x="80" y="106"/>
                  </a:lnTo>
                  <a:lnTo>
                    <a:pt x="73" y="87"/>
                  </a:lnTo>
                  <a:lnTo>
                    <a:pt x="73" y="82"/>
                  </a:lnTo>
                  <a:lnTo>
                    <a:pt x="61" y="75"/>
                  </a:lnTo>
                  <a:lnTo>
                    <a:pt x="56" y="59"/>
                  </a:lnTo>
                  <a:lnTo>
                    <a:pt x="49" y="44"/>
                  </a:lnTo>
                  <a:lnTo>
                    <a:pt x="49" y="23"/>
                  </a:lnTo>
                  <a:lnTo>
                    <a:pt x="40" y="21"/>
                  </a:lnTo>
                  <a:lnTo>
                    <a:pt x="28" y="11"/>
                  </a:lnTo>
                  <a:lnTo>
                    <a:pt x="26" y="30"/>
                  </a:lnTo>
                  <a:lnTo>
                    <a:pt x="26" y="49"/>
                  </a:lnTo>
                  <a:lnTo>
                    <a:pt x="33" y="63"/>
                  </a:lnTo>
                  <a:lnTo>
                    <a:pt x="40" y="80"/>
                  </a:lnTo>
                  <a:lnTo>
                    <a:pt x="44" y="92"/>
                  </a:lnTo>
                  <a:lnTo>
                    <a:pt x="49" y="106"/>
                  </a:lnTo>
                  <a:lnTo>
                    <a:pt x="52" y="104"/>
                  </a:lnTo>
                  <a:lnTo>
                    <a:pt x="52" y="122"/>
                  </a:lnTo>
                  <a:lnTo>
                    <a:pt x="56" y="146"/>
                  </a:lnTo>
                  <a:lnTo>
                    <a:pt x="61" y="148"/>
                  </a:lnTo>
                  <a:lnTo>
                    <a:pt x="68" y="158"/>
                  </a:lnTo>
                  <a:lnTo>
                    <a:pt x="73" y="165"/>
                  </a:lnTo>
                  <a:close/>
                </a:path>
              </a:pathLst>
            </a:custGeom>
            <a:solidFill>
              <a:srgbClr val="0033CC"/>
            </a:solidFill>
            <a:ln w="3175">
              <a:solidFill>
                <a:srgbClr val="000000"/>
              </a:solidFill>
              <a:prstDash val="solid"/>
              <a:round/>
              <a:headEnd/>
              <a:tailEnd/>
            </a:ln>
          </p:spPr>
          <p:txBody>
            <a:bodyPr/>
            <a:lstStyle/>
            <a:p>
              <a:endParaRPr lang="en-US"/>
            </a:p>
          </p:txBody>
        </p:sp>
        <p:sp>
          <p:nvSpPr>
            <p:cNvPr id="208" name="Freeform 4030"/>
            <p:cNvSpPr>
              <a:spLocks/>
            </p:cNvSpPr>
            <p:nvPr/>
          </p:nvSpPr>
          <p:spPr bwMode="auto">
            <a:xfrm>
              <a:off x="1173" y="2092"/>
              <a:ext cx="8" cy="17"/>
            </a:xfrm>
            <a:custGeom>
              <a:avLst/>
              <a:gdLst>
                <a:gd name="T0" fmla="*/ 8 w 8"/>
                <a:gd name="T1" fmla="*/ 17 h 14"/>
                <a:gd name="T2" fmla="*/ 5 w 8"/>
                <a:gd name="T3" fmla="*/ 0 h 14"/>
                <a:gd name="T4" fmla="*/ 0 w 8"/>
                <a:gd name="T5" fmla="*/ 11 h 14"/>
                <a:gd name="T6" fmla="*/ 3 w 8"/>
                <a:gd name="T7" fmla="*/ 17 h 14"/>
                <a:gd name="T8" fmla="*/ 8 w 8"/>
                <a:gd name="T9" fmla="*/ 17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 h="14">
                  <a:moveTo>
                    <a:pt x="8" y="14"/>
                  </a:moveTo>
                  <a:lnTo>
                    <a:pt x="5" y="0"/>
                  </a:lnTo>
                  <a:lnTo>
                    <a:pt x="0" y="9"/>
                  </a:lnTo>
                  <a:lnTo>
                    <a:pt x="3" y="14"/>
                  </a:lnTo>
                  <a:lnTo>
                    <a:pt x="8" y="14"/>
                  </a:lnTo>
                  <a:close/>
                </a:path>
              </a:pathLst>
            </a:custGeom>
            <a:solidFill>
              <a:srgbClr val="E1E1E1"/>
            </a:solidFill>
            <a:ln w="3175">
              <a:solidFill>
                <a:srgbClr val="000000"/>
              </a:solidFill>
              <a:prstDash val="solid"/>
              <a:round/>
              <a:headEnd/>
              <a:tailEnd/>
            </a:ln>
          </p:spPr>
          <p:txBody>
            <a:bodyPr/>
            <a:lstStyle/>
            <a:p>
              <a:endParaRPr lang="en-US"/>
            </a:p>
          </p:txBody>
        </p:sp>
        <p:sp>
          <p:nvSpPr>
            <p:cNvPr id="209" name="Freeform 4031"/>
            <p:cNvSpPr>
              <a:spLocks/>
            </p:cNvSpPr>
            <p:nvPr/>
          </p:nvSpPr>
          <p:spPr bwMode="auto">
            <a:xfrm>
              <a:off x="1189" y="2053"/>
              <a:ext cx="10" cy="21"/>
            </a:xfrm>
            <a:custGeom>
              <a:avLst/>
              <a:gdLst>
                <a:gd name="T0" fmla="*/ 4 w 9"/>
                <a:gd name="T1" fmla="*/ 21 h 17"/>
                <a:gd name="T2" fmla="*/ 8 w 9"/>
                <a:gd name="T3" fmla="*/ 12 h 17"/>
                <a:gd name="T4" fmla="*/ 0 w 9"/>
                <a:gd name="T5" fmla="*/ 0 h 17"/>
                <a:gd name="T6" fmla="*/ 10 w 9"/>
                <a:gd name="T7" fmla="*/ 12 h 17"/>
                <a:gd name="T8" fmla="*/ 4 w 9"/>
                <a:gd name="T9" fmla="*/ 21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 h="17">
                  <a:moveTo>
                    <a:pt x="4" y="17"/>
                  </a:moveTo>
                  <a:lnTo>
                    <a:pt x="7" y="10"/>
                  </a:lnTo>
                  <a:lnTo>
                    <a:pt x="0" y="0"/>
                  </a:lnTo>
                  <a:lnTo>
                    <a:pt x="9" y="10"/>
                  </a:lnTo>
                  <a:lnTo>
                    <a:pt x="4" y="17"/>
                  </a:lnTo>
                  <a:close/>
                </a:path>
              </a:pathLst>
            </a:custGeom>
            <a:solidFill>
              <a:srgbClr val="E1E1E1"/>
            </a:solidFill>
            <a:ln w="3175">
              <a:solidFill>
                <a:srgbClr val="000000"/>
              </a:solidFill>
              <a:prstDash val="solid"/>
              <a:round/>
              <a:headEnd/>
              <a:tailEnd/>
            </a:ln>
          </p:spPr>
          <p:txBody>
            <a:bodyPr/>
            <a:lstStyle/>
            <a:p>
              <a:endParaRPr lang="en-US"/>
            </a:p>
          </p:txBody>
        </p:sp>
        <p:sp>
          <p:nvSpPr>
            <p:cNvPr id="210" name="Freeform 4032"/>
            <p:cNvSpPr>
              <a:spLocks/>
            </p:cNvSpPr>
            <p:nvPr/>
          </p:nvSpPr>
          <p:spPr bwMode="auto">
            <a:xfrm>
              <a:off x="1201" y="2086"/>
              <a:ext cx="9" cy="14"/>
            </a:xfrm>
            <a:custGeom>
              <a:avLst/>
              <a:gdLst>
                <a:gd name="T0" fmla="*/ 6 w 8"/>
                <a:gd name="T1" fmla="*/ 14 h 12"/>
                <a:gd name="T2" fmla="*/ 9 w 8"/>
                <a:gd name="T3" fmla="*/ 8 h 12"/>
                <a:gd name="T4" fmla="*/ 0 w 8"/>
                <a:gd name="T5" fmla="*/ 0 h 12"/>
                <a:gd name="T6" fmla="*/ 0 w 8"/>
                <a:gd name="T7" fmla="*/ 0 h 12"/>
                <a:gd name="T8" fmla="*/ 6 w 8"/>
                <a:gd name="T9" fmla="*/ 6 h 12"/>
                <a:gd name="T10" fmla="*/ 9 w 8"/>
                <a:gd name="T11" fmla="*/ 8 h 12"/>
                <a:gd name="T12" fmla="*/ 6 w 8"/>
                <a:gd name="T13" fmla="*/ 14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12">
                  <a:moveTo>
                    <a:pt x="5" y="12"/>
                  </a:moveTo>
                  <a:lnTo>
                    <a:pt x="8" y="7"/>
                  </a:lnTo>
                  <a:lnTo>
                    <a:pt x="0" y="0"/>
                  </a:lnTo>
                  <a:lnTo>
                    <a:pt x="5" y="5"/>
                  </a:lnTo>
                  <a:lnTo>
                    <a:pt x="8" y="7"/>
                  </a:lnTo>
                  <a:lnTo>
                    <a:pt x="5" y="12"/>
                  </a:lnTo>
                  <a:close/>
                </a:path>
              </a:pathLst>
            </a:custGeom>
            <a:solidFill>
              <a:srgbClr val="E1E1E1"/>
            </a:solidFill>
            <a:ln w="3175">
              <a:solidFill>
                <a:srgbClr val="000000"/>
              </a:solidFill>
              <a:prstDash val="solid"/>
              <a:round/>
              <a:headEnd/>
              <a:tailEnd/>
            </a:ln>
          </p:spPr>
          <p:txBody>
            <a:bodyPr/>
            <a:lstStyle/>
            <a:p>
              <a:endParaRPr lang="en-US"/>
            </a:p>
          </p:txBody>
        </p:sp>
        <p:sp>
          <p:nvSpPr>
            <p:cNvPr id="211" name="Freeform 4033"/>
            <p:cNvSpPr>
              <a:spLocks/>
            </p:cNvSpPr>
            <p:nvPr/>
          </p:nvSpPr>
          <p:spPr bwMode="auto">
            <a:xfrm>
              <a:off x="1244" y="2176"/>
              <a:ext cx="11" cy="10"/>
            </a:xfrm>
            <a:custGeom>
              <a:avLst/>
              <a:gdLst>
                <a:gd name="T0" fmla="*/ 11 w 10"/>
                <a:gd name="T1" fmla="*/ 0 h 8"/>
                <a:gd name="T2" fmla="*/ 11 w 10"/>
                <a:gd name="T3" fmla="*/ 4 h 8"/>
                <a:gd name="T4" fmla="*/ 0 w 10"/>
                <a:gd name="T5" fmla="*/ 10 h 8"/>
                <a:gd name="T6" fmla="*/ 11 w 10"/>
                <a:gd name="T7" fmla="*/ 0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0"/>
                  </a:moveTo>
                  <a:lnTo>
                    <a:pt x="10" y="3"/>
                  </a:lnTo>
                  <a:lnTo>
                    <a:pt x="0" y="8"/>
                  </a:lnTo>
                  <a:lnTo>
                    <a:pt x="10" y="0"/>
                  </a:lnTo>
                  <a:close/>
                </a:path>
              </a:pathLst>
            </a:custGeom>
            <a:solidFill>
              <a:srgbClr val="E1E1E1"/>
            </a:solidFill>
            <a:ln w="3175">
              <a:solidFill>
                <a:srgbClr val="000000"/>
              </a:solidFill>
              <a:prstDash val="solid"/>
              <a:round/>
              <a:headEnd/>
              <a:tailEnd/>
            </a:ln>
          </p:spPr>
          <p:txBody>
            <a:bodyPr/>
            <a:lstStyle/>
            <a:p>
              <a:endParaRPr lang="en-US"/>
            </a:p>
          </p:txBody>
        </p:sp>
        <p:sp>
          <p:nvSpPr>
            <p:cNvPr id="212" name="Freeform 4034"/>
            <p:cNvSpPr>
              <a:spLocks/>
            </p:cNvSpPr>
            <p:nvPr/>
          </p:nvSpPr>
          <p:spPr bwMode="auto">
            <a:xfrm>
              <a:off x="1236" y="2147"/>
              <a:ext cx="8" cy="9"/>
            </a:xfrm>
            <a:custGeom>
              <a:avLst/>
              <a:gdLst>
                <a:gd name="T0" fmla="*/ 8 w 7"/>
                <a:gd name="T1" fmla="*/ 3 h 7"/>
                <a:gd name="T2" fmla="*/ 6 w 7"/>
                <a:gd name="T3" fmla="*/ 0 h 7"/>
                <a:gd name="T4" fmla="*/ 0 w 7"/>
                <a:gd name="T5" fmla="*/ 9 h 7"/>
                <a:gd name="T6" fmla="*/ 8 w 7"/>
                <a:gd name="T7" fmla="*/ 3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7">
                  <a:moveTo>
                    <a:pt x="7" y="2"/>
                  </a:moveTo>
                  <a:lnTo>
                    <a:pt x="5" y="0"/>
                  </a:lnTo>
                  <a:lnTo>
                    <a:pt x="0" y="7"/>
                  </a:lnTo>
                  <a:lnTo>
                    <a:pt x="7" y="2"/>
                  </a:lnTo>
                  <a:close/>
                </a:path>
              </a:pathLst>
            </a:custGeom>
            <a:solidFill>
              <a:srgbClr val="E1E1E1"/>
            </a:solidFill>
            <a:ln w="3175">
              <a:solidFill>
                <a:srgbClr val="000000"/>
              </a:solidFill>
              <a:prstDash val="solid"/>
              <a:round/>
              <a:headEnd/>
              <a:tailEnd/>
            </a:ln>
          </p:spPr>
          <p:txBody>
            <a:bodyPr/>
            <a:lstStyle/>
            <a:p>
              <a:endParaRPr lang="en-US"/>
            </a:p>
          </p:txBody>
        </p:sp>
        <p:sp>
          <p:nvSpPr>
            <p:cNvPr id="213" name="Freeform 4035"/>
            <p:cNvSpPr>
              <a:spLocks/>
            </p:cNvSpPr>
            <p:nvPr/>
          </p:nvSpPr>
          <p:spPr bwMode="auto">
            <a:xfrm>
              <a:off x="1167" y="2059"/>
              <a:ext cx="18" cy="2"/>
            </a:xfrm>
            <a:custGeom>
              <a:avLst/>
              <a:gdLst>
                <a:gd name="T0" fmla="*/ 8 w 16"/>
                <a:gd name="T1" fmla="*/ 0 h 2"/>
                <a:gd name="T2" fmla="*/ 18 w 16"/>
                <a:gd name="T3" fmla="*/ 0 h 2"/>
                <a:gd name="T4" fmla="*/ 10 w 16"/>
                <a:gd name="T5" fmla="*/ 0 h 2"/>
                <a:gd name="T6" fmla="*/ 0 w 16"/>
                <a:gd name="T7" fmla="*/ 0 h 2"/>
                <a:gd name="T8" fmla="*/ 8 w 16"/>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 h="2">
                  <a:moveTo>
                    <a:pt x="7" y="0"/>
                  </a:moveTo>
                  <a:lnTo>
                    <a:pt x="16" y="0"/>
                  </a:lnTo>
                  <a:lnTo>
                    <a:pt x="9" y="0"/>
                  </a:lnTo>
                  <a:lnTo>
                    <a:pt x="0" y="0"/>
                  </a:lnTo>
                  <a:lnTo>
                    <a:pt x="7" y="0"/>
                  </a:lnTo>
                  <a:close/>
                </a:path>
              </a:pathLst>
            </a:custGeom>
            <a:solidFill>
              <a:srgbClr val="E1E1E1"/>
            </a:solidFill>
            <a:ln w="3175">
              <a:solidFill>
                <a:srgbClr val="000000"/>
              </a:solidFill>
              <a:prstDash val="solid"/>
              <a:round/>
              <a:headEnd/>
              <a:tailEnd/>
            </a:ln>
          </p:spPr>
          <p:txBody>
            <a:bodyPr/>
            <a:lstStyle/>
            <a:p>
              <a:endParaRPr lang="en-US"/>
            </a:p>
          </p:txBody>
        </p:sp>
        <p:sp>
          <p:nvSpPr>
            <p:cNvPr id="214" name="Freeform 4036"/>
            <p:cNvSpPr>
              <a:spLocks/>
            </p:cNvSpPr>
            <p:nvPr/>
          </p:nvSpPr>
          <p:spPr bwMode="auto">
            <a:xfrm>
              <a:off x="1179" y="2115"/>
              <a:ext cx="4" cy="6"/>
            </a:xfrm>
            <a:custGeom>
              <a:avLst/>
              <a:gdLst>
                <a:gd name="T0" fmla="*/ 4 w 5"/>
                <a:gd name="T1" fmla="*/ 2 h 5"/>
                <a:gd name="T2" fmla="*/ 2 w 5"/>
                <a:gd name="T3" fmla="*/ 0 h 5"/>
                <a:gd name="T4" fmla="*/ 0 w 5"/>
                <a:gd name="T5" fmla="*/ 0 h 5"/>
                <a:gd name="T6" fmla="*/ 2 w 5"/>
                <a:gd name="T7" fmla="*/ 6 h 5"/>
                <a:gd name="T8" fmla="*/ 4 w 5"/>
                <a:gd name="T9" fmla="*/ 2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 h="5">
                  <a:moveTo>
                    <a:pt x="5" y="2"/>
                  </a:moveTo>
                  <a:lnTo>
                    <a:pt x="3" y="0"/>
                  </a:lnTo>
                  <a:lnTo>
                    <a:pt x="0" y="0"/>
                  </a:lnTo>
                  <a:lnTo>
                    <a:pt x="3" y="5"/>
                  </a:lnTo>
                  <a:lnTo>
                    <a:pt x="5" y="2"/>
                  </a:lnTo>
                  <a:close/>
                </a:path>
              </a:pathLst>
            </a:custGeom>
            <a:solidFill>
              <a:srgbClr val="E1E1E1"/>
            </a:solidFill>
            <a:ln w="3175">
              <a:solidFill>
                <a:srgbClr val="000000"/>
              </a:solidFill>
              <a:prstDash val="solid"/>
              <a:round/>
              <a:headEnd/>
              <a:tailEnd/>
            </a:ln>
          </p:spPr>
          <p:txBody>
            <a:bodyPr/>
            <a:lstStyle/>
            <a:p>
              <a:endParaRPr lang="en-US"/>
            </a:p>
          </p:txBody>
        </p:sp>
        <p:sp>
          <p:nvSpPr>
            <p:cNvPr id="215" name="Freeform 4037"/>
            <p:cNvSpPr>
              <a:spLocks/>
            </p:cNvSpPr>
            <p:nvPr/>
          </p:nvSpPr>
          <p:spPr bwMode="auto">
            <a:xfrm>
              <a:off x="3506" y="3092"/>
              <a:ext cx="8" cy="6"/>
            </a:xfrm>
            <a:custGeom>
              <a:avLst/>
              <a:gdLst>
                <a:gd name="T0" fmla="*/ 8 w 7"/>
                <a:gd name="T1" fmla="*/ 0 h 5"/>
                <a:gd name="T2" fmla="*/ 0 w 7"/>
                <a:gd name="T3" fmla="*/ 6 h 5"/>
                <a:gd name="T4" fmla="*/ 8 w 7"/>
                <a:gd name="T5" fmla="*/ 4 h 5"/>
                <a:gd name="T6" fmla="*/ 8 w 7"/>
                <a:gd name="T7" fmla="*/ 0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5">
                  <a:moveTo>
                    <a:pt x="7" y="0"/>
                  </a:moveTo>
                  <a:lnTo>
                    <a:pt x="0" y="5"/>
                  </a:lnTo>
                  <a:lnTo>
                    <a:pt x="7" y="3"/>
                  </a:lnTo>
                  <a:lnTo>
                    <a:pt x="7" y="0"/>
                  </a:lnTo>
                  <a:close/>
                </a:path>
              </a:pathLst>
            </a:custGeom>
            <a:solidFill>
              <a:srgbClr val="E1E1E1"/>
            </a:solidFill>
            <a:ln w="3175">
              <a:solidFill>
                <a:srgbClr val="000000"/>
              </a:solidFill>
              <a:prstDash val="solid"/>
              <a:round/>
              <a:headEnd/>
              <a:tailEnd/>
            </a:ln>
          </p:spPr>
          <p:txBody>
            <a:bodyPr/>
            <a:lstStyle/>
            <a:p>
              <a:endParaRPr lang="en-US"/>
            </a:p>
          </p:txBody>
        </p:sp>
        <p:sp>
          <p:nvSpPr>
            <p:cNvPr id="216" name="Freeform 4038"/>
            <p:cNvSpPr>
              <a:spLocks/>
            </p:cNvSpPr>
            <p:nvPr/>
          </p:nvSpPr>
          <p:spPr bwMode="auto">
            <a:xfrm>
              <a:off x="4433" y="2885"/>
              <a:ext cx="700" cy="623"/>
            </a:xfrm>
            <a:custGeom>
              <a:avLst/>
              <a:gdLst>
                <a:gd name="T0" fmla="*/ 396 w 627"/>
                <a:gd name="T1" fmla="*/ 14 h 503"/>
                <a:gd name="T2" fmla="*/ 402 w 627"/>
                <a:gd name="T3" fmla="*/ 32 h 503"/>
                <a:gd name="T4" fmla="*/ 371 w 627"/>
                <a:gd name="T5" fmla="*/ 41 h 503"/>
                <a:gd name="T6" fmla="*/ 357 w 627"/>
                <a:gd name="T7" fmla="*/ 58 h 503"/>
                <a:gd name="T8" fmla="*/ 349 w 627"/>
                <a:gd name="T9" fmla="*/ 87 h 503"/>
                <a:gd name="T10" fmla="*/ 336 w 627"/>
                <a:gd name="T11" fmla="*/ 97 h 503"/>
                <a:gd name="T12" fmla="*/ 313 w 627"/>
                <a:gd name="T13" fmla="*/ 105 h 503"/>
                <a:gd name="T14" fmla="*/ 299 w 627"/>
                <a:gd name="T15" fmla="*/ 69 h 503"/>
                <a:gd name="T16" fmla="*/ 284 w 627"/>
                <a:gd name="T17" fmla="*/ 73 h 503"/>
                <a:gd name="T18" fmla="*/ 267 w 627"/>
                <a:gd name="T19" fmla="*/ 97 h 503"/>
                <a:gd name="T20" fmla="*/ 251 w 627"/>
                <a:gd name="T21" fmla="*/ 110 h 503"/>
                <a:gd name="T22" fmla="*/ 249 w 627"/>
                <a:gd name="T23" fmla="*/ 123 h 503"/>
                <a:gd name="T24" fmla="*/ 236 w 627"/>
                <a:gd name="T25" fmla="*/ 123 h 503"/>
                <a:gd name="T26" fmla="*/ 230 w 627"/>
                <a:gd name="T27" fmla="*/ 157 h 503"/>
                <a:gd name="T28" fmla="*/ 204 w 627"/>
                <a:gd name="T29" fmla="*/ 152 h 503"/>
                <a:gd name="T30" fmla="*/ 159 w 627"/>
                <a:gd name="T31" fmla="*/ 202 h 503"/>
                <a:gd name="T32" fmla="*/ 104 w 627"/>
                <a:gd name="T33" fmla="*/ 217 h 503"/>
                <a:gd name="T34" fmla="*/ 48 w 627"/>
                <a:gd name="T35" fmla="*/ 243 h 503"/>
                <a:gd name="T36" fmla="*/ 32 w 627"/>
                <a:gd name="T37" fmla="*/ 325 h 503"/>
                <a:gd name="T38" fmla="*/ 25 w 627"/>
                <a:gd name="T39" fmla="*/ 327 h 503"/>
                <a:gd name="T40" fmla="*/ 21 w 627"/>
                <a:gd name="T41" fmla="*/ 359 h 503"/>
                <a:gd name="T42" fmla="*/ 27 w 627"/>
                <a:gd name="T43" fmla="*/ 436 h 503"/>
                <a:gd name="T44" fmla="*/ 9 w 627"/>
                <a:gd name="T45" fmla="*/ 507 h 503"/>
                <a:gd name="T46" fmla="*/ 25 w 627"/>
                <a:gd name="T47" fmla="*/ 539 h 503"/>
                <a:gd name="T48" fmla="*/ 79 w 627"/>
                <a:gd name="T49" fmla="*/ 515 h 503"/>
                <a:gd name="T50" fmla="*/ 159 w 627"/>
                <a:gd name="T51" fmla="*/ 494 h 503"/>
                <a:gd name="T52" fmla="*/ 243 w 627"/>
                <a:gd name="T53" fmla="*/ 468 h 503"/>
                <a:gd name="T54" fmla="*/ 323 w 627"/>
                <a:gd name="T55" fmla="*/ 474 h 503"/>
                <a:gd name="T56" fmla="*/ 333 w 627"/>
                <a:gd name="T57" fmla="*/ 512 h 503"/>
                <a:gd name="T58" fmla="*/ 344 w 627"/>
                <a:gd name="T59" fmla="*/ 529 h 503"/>
                <a:gd name="T60" fmla="*/ 386 w 627"/>
                <a:gd name="T61" fmla="*/ 500 h 503"/>
                <a:gd name="T62" fmla="*/ 365 w 627"/>
                <a:gd name="T63" fmla="*/ 541 h 503"/>
                <a:gd name="T64" fmla="*/ 381 w 627"/>
                <a:gd name="T65" fmla="*/ 547 h 503"/>
                <a:gd name="T66" fmla="*/ 383 w 627"/>
                <a:gd name="T67" fmla="*/ 599 h 503"/>
                <a:gd name="T68" fmla="*/ 450 w 627"/>
                <a:gd name="T69" fmla="*/ 608 h 503"/>
                <a:gd name="T70" fmla="*/ 454 w 627"/>
                <a:gd name="T71" fmla="*/ 612 h 503"/>
                <a:gd name="T72" fmla="*/ 473 w 627"/>
                <a:gd name="T73" fmla="*/ 617 h 503"/>
                <a:gd name="T74" fmla="*/ 549 w 627"/>
                <a:gd name="T75" fmla="*/ 580 h 503"/>
                <a:gd name="T76" fmla="*/ 611 w 627"/>
                <a:gd name="T77" fmla="*/ 503 h 503"/>
                <a:gd name="T78" fmla="*/ 667 w 627"/>
                <a:gd name="T79" fmla="*/ 438 h 503"/>
                <a:gd name="T80" fmla="*/ 692 w 627"/>
                <a:gd name="T81" fmla="*/ 368 h 503"/>
                <a:gd name="T82" fmla="*/ 692 w 627"/>
                <a:gd name="T83" fmla="*/ 307 h 503"/>
                <a:gd name="T84" fmla="*/ 674 w 627"/>
                <a:gd name="T85" fmla="*/ 260 h 503"/>
                <a:gd name="T86" fmla="*/ 661 w 627"/>
                <a:gd name="T87" fmla="*/ 239 h 503"/>
                <a:gd name="T88" fmla="*/ 640 w 627"/>
                <a:gd name="T89" fmla="*/ 196 h 503"/>
                <a:gd name="T90" fmla="*/ 616 w 627"/>
                <a:gd name="T91" fmla="*/ 120 h 503"/>
                <a:gd name="T92" fmla="*/ 592 w 627"/>
                <a:gd name="T93" fmla="*/ 82 h 503"/>
                <a:gd name="T94" fmla="*/ 584 w 627"/>
                <a:gd name="T95" fmla="*/ 17 h 503"/>
                <a:gd name="T96" fmla="*/ 566 w 627"/>
                <a:gd name="T97" fmla="*/ 28 h 503"/>
                <a:gd name="T98" fmla="*/ 558 w 627"/>
                <a:gd name="T99" fmla="*/ 52 h 503"/>
                <a:gd name="T100" fmla="*/ 549 w 627"/>
                <a:gd name="T101" fmla="*/ 99 h 503"/>
                <a:gd name="T102" fmla="*/ 502 w 627"/>
                <a:gd name="T103" fmla="*/ 140 h 503"/>
                <a:gd name="T104" fmla="*/ 444 w 627"/>
                <a:gd name="T105" fmla="*/ 87 h 503"/>
                <a:gd name="T106" fmla="*/ 471 w 627"/>
                <a:gd name="T107" fmla="*/ 50 h 503"/>
                <a:gd name="T108" fmla="*/ 460 w 627"/>
                <a:gd name="T109" fmla="*/ 32 h 503"/>
                <a:gd name="T110" fmla="*/ 431 w 627"/>
                <a:gd name="T111" fmla="*/ 28 h 50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627" h="503">
                  <a:moveTo>
                    <a:pt x="367" y="11"/>
                  </a:moveTo>
                  <a:lnTo>
                    <a:pt x="360" y="11"/>
                  </a:lnTo>
                  <a:lnTo>
                    <a:pt x="355" y="9"/>
                  </a:lnTo>
                  <a:lnTo>
                    <a:pt x="355" y="11"/>
                  </a:lnTo>
                  <a:lnTo>
                    <a:pt x="351" y="11"/>
                  </a:lnTo>
                  <a:lnTo>
                    <a:pt x="355" y="14"/>
                  </a:lnTo>
                  <a:lnTo>
                    <a:pt x="362" y="18"/>
                  </a:lnTo>
                  <a:lnTo>
                    <a:pt x="360" y="26"/>
                  </a:lnTo>
                  <a:lnTo>
                    <a:pt x="355" y="28"/>
                  </a:lnTo>
                  <a:lnTo>
                    <a:pt x="341" y="26"/>
                  </a:lnTo>
                  <a:lnTo>
                    <a:pt x="336" y="28"/>
                  </a:lnTo>
                  <a:lnTo>
                    <a:pt x="332" y="33"/>
                  </a:lnTo>
                  <a:lnTo>
                    <a:pt x="327" y="30"/>
                  </a:lnTo>
                  <a:lnTo>
                    <a:pt x="327" y="35"/>
                  </a:lnTo>
                  <a:lnTo>
                    <a:pt x="320" y="44"/>
                  </a:lnTo>
                  <a:lnTo>
                    <a:pt x="320" y="47"/>
                  </a:lnTo>
                  <a:lnTo>
                    <a:pt x="313" y="54"/>
                  </a:lnTo>
                  <a:lnTo>
                    <a:pt x="306" y="66"/>
                  </a:lnTo>
                  <a:lnTo>
                    <a:pt x="310" y="68"/>
                  </a:lnTo>
                  <a:lnTo>
                    <a:pt x="313" y="70"/>
                  </a:lnTo>
                  <a:lnTo>
                    <a:pt x="308" y="78"/>
                  </a:lnTo>
                  <a:lnTo>
                    <a:pt x="313" y="82"/>
                  </a:lnTo>
                  <a:lnTo>
                    <a:pt x="301" y="75"/>
                  </a:lnTo>
                  <a:lnTo>
                    <a:pt x="301" y="78"/>
                  </a:lnTo>
                  <a:lnTo>
                    <a:pt x="289" y="73"/>
                  </a:lnTo>
                  <a:lnTo>
                    <a:pt x="287" y="82"/>
                  </a:lnTo>
                  <a:lnTo>
                    <a:pt x="284" y="82"/>
                  </a:lnTo>
                  <a:lnTo>
                    <a:pt x="280" y="85"/>
                  </a:lnTo>
                  <a:lnTo>
                    <a:pt x="280" y="80"/>
                  </a:lnTo>
                  <a:lnTo>
                    <a:pt x="284" y="70"/>
                  </a:lnTo>
                  <a:lnTo>
                    <a:pt x="268" y="54"/>
                  </a:lnTo>
                  <a:lnTo>
                    <a:pt x="268" y="56"/>
                  </a:lnTo>
                  <a:lnTo>
                    <a:pt x="261" y="59"/>
                  </a:lnTo>
                  <a:lnTo>
                    <a:pt x="256" y="59"/>
                  </a:lnTo>
                  <a:lnTo>
                    <a:pt x="254" y="59"/>
                  </a:lnTo>
                  <a:lnTo>
                    <a:pt x="249" y="68"/>
                  </a:lnTo>
                  <a:lnTo>
                    <a:pt x="246" y="63"/>
                  </a:lnTo>
                  <a:lnTo>
                    <a:pt x="239" y="73"/>
                  </a:lnTo>
                  <a:lnTo>
                    <a:pt x="239" y="78"/>
                  </a:lnTo>
                  <a:lnTo>
                    <a:pt x="232" y="78"/>
                  </a:lnTo>
                  <a:lnTo>
                    <a:pt x="237" y="87"/>
                  </a:lnTo>
                  <a:lnTo>
                    <a:pt x="230" y="82"/>
                  </a:lnTo>
                  <a:lnTo>
                    <a:pt x="225" y="89"/>
                  </a:lnTo>
                  <a:lnTo>
                    <a:pt x="228" y="89"/>
                  </a:lnTo>
                  <a:lnTo>
                    <a:pt x="223" y="94"/>
                  </a:lnTo>
                  <a:lnTo>
                    <a:pt x="223" y="99"/>
                  </a:lnTo>
                  <a:lnTo>
                    <a:pt x="228" y="101"/>
                  </a:lnTo>
                  <a:lnTo>
                    <a:pt x="218" y="99"/>
                  </a:lnTo>
                  <a:lnTo>
                    <a:pt x="213" y="99"/>
                  </a:lnTo>
                  <a:lnTo>
                    <a:pt x="211" y="99"/>
                  </a:lnTo>
                  <a:lnTo>
                    <a:pt x="209" y="101"/>
                  </a:lnTo>
                  <a:lnTo>
                    <a:pt x="211" y="111"/>
                  </a:lnTo>
                  <a:lnTo>
                    <a:pt x="206" y="113"/>
                  </a:lnTo>
                  <a:lnTo>
                    <a:pt x="206" y="127"/>
                  </a:lnTo>
                  <a:lnTo>
                    <a:pt x="202" y="113"/>
                  </a:lnTo>
                  <a:lnTo>
                    <a:pt x="197" y="101"/>
                  </a:lnTo>
                  <a:lnTo>
                    <a:pt x="194" y="106"/>
                  </a:lnTo>
                  <a:lnTo>
                    <a:pt x="183" y="123"/>
                  </a:lnTo>
                  <a:lnTo>
                    <a:pt x="183" y="132"/>
                  </a:lnTo>
                  <a:lnTo>
                    <a:pt x="166" y="149"/>
                  </a:lnTo>
                  <a:lnTo>
                    <a:pt x="154" y="158"/>
                  </a:lnTo>
                  <a:lnTo>
                    <a:pt x="142" y="163"/>
                  </a:lnTo>
                  <a:lnTo>
                    <a:pt x="126" y="167"/>
                  </a:lnTo>
                  <a:lnTo>
                    <a:pt x="112" y="172"/>
                  </a:lnTo>
                  <a:lnTo>
                    <a:pt x="97" y="177"/>
                  </a:lnTo>
                  <a:lnTo>
                    <a:pt x="93" y="175"/>
                  </a:lnTo>
                  <a:lnTo>
                    <a:pt x="71" y="189"/>
                  </a:lnTo>
                  <a:lnTo>
                    <a:pt x="50" y="203"/>
                  </a:lnTo>
                  <a:lnTo>
                    <a:pt x="43" y="208"/>
                  </a:lnTo>
                  <a:lnTo>
                    <a:pt x="43" y="196"/>
                  </a:lnTo>
                  <a:lnTo>
                    <a:pt x="36" y="215"/>
                  </a:lnTo>
                  <a:lnTo>
                    <a:pt x="29" y="234"/>
                  </a:lnTo>
                  <a:lnTo>
                    <a:pt x="29" y="250"/>
                  </a:lnTo>
                  <a:lnTo>
                    <a:pt x="29" y="262"/>
                  </a:lnTo>
                  <a:lnTo>
                    <a:pt x="31" y="276"/>
                  </a:lnTo>
                  <a:lnTo>
                    <a:pt x="26" y="279"/>
                  </a:lnTo>
                  <a:lnTo>
                    <a:pt x="26" y="274"/>
                  </a:lnTo>
                  <a:lnTo>
                    <a:pt x="22" y="264"/>
                  </a:lnTo>
                  <a:lnTo>
                    <a:pt x="22" y="283"/>
                  </a:lnTo>
                  <a:lnTo>
                    <a:pt x="17" y="276"/>
                  </a:lnTo>
                  <a:lnTo>
                    <a:pt x="19" y="290"/>
                  </a:lnTo>
                  <a:lnTo>
                    <a:pt x="19" y="307"/>
                  </a:lnTo>
                  <a:lnTo>
                    <a:pt x="24" y="323"/>
                  </a:lnTo>
                  <a:lnTo>
                    <a:pt x="24" y="338"/>
                  </a:lnTo>
                  <a:lnTo>
                    <a:pt x="24" y="352"/>
                  </a:lnTo>
                  <a:lnTo>
                    <a:pt x="22" y="366"/>
                  </a:lnTo>
                  <a:lnTo>
                    <a:pt x="19" y="378"/>
                  </a:lnTo>
                  <a:lnTo>
                    <a:pt x="19" y="390"/>
                  </a:lnTo>
                  <a:lnTo>
                    <a:pt x="8" y="409"/>
                  </a:lnTo>
                  <a:lnTo>
                    <a:pt x="0" y="409"/>
                  </a:lnTo>
                  <a:lnTo>
                    <a:pt x="0" y="420"/>
                  </a:lnTo>
                  <a:lnTo>
                    <a:pt x="10" y="427"/>
                  </a:lnTo>
                  <a:lnTo>
                    <a:pt x="22" y="435"/>
                  </a:lnTo>
                  <a:lnTo>
                    <a:pt x="41" y="432"/>
                  </a:lnTo>
                  <a:lnTo>
                    <a:pt x="60" y="425"/>
                  </a:lnTo>
                  <a:lnTo>
                    <a:pt x="62" y="423"/>
                  </a:lnTo>
                  <a:lnTo>
                    <a:pt x="71" y="416"/>
                  </a:lnTo>
                  <a:lnTo>
                    <a:pt x="88" y="416"/>
                  </a:lnTo>
                  <a:lnTo>
                    <a:pt x="107" y="413"/>
                  </a:lnTo>
                  <a:lnTo>
                    <a:pt x="126" y="413"/>
                  </a:lnTo>
                  <a:lnTo>
                    <a:pt x="142" y="399"/>
                  </a:lnTo>
                  <a:lnTo>
                    <a:pt x="161" y="392"/>
                  </a:lnTo>
                  <a:lnTo>
                    <a:pt x="180" y="385"/>
                  </a:lnTo>
                  <a:lnTo>
                    <a:pt x="199" y="383"/>
                  </a:lnTo>
                  <a:lnTo>
                    <a:pt x="218" y="378"/>
                  </a:lnTo>
                  <a:lnTo>
                    <a:pt x="237" y="373"/>
                  </a:lnTo>
                  <a:lnTo>
                    <a:pt x="256" y="371"/>
                  </a:lnTo>
                  <a:lnTo>
                    <a:pt x="268" y="373"/>
                  </a:lnTo>
                  <a:lnTo>
                    <a:pt x="289" y="383"/>
                  </a:lnTo>
                  <a:lnTo>
                    <a:pt x="291" y="387"/>
                  </a:lnTo>
                  <a:lnTo>
                    <a:pt x="294" y="392"/>
                  </a:lnTo>
                  <a:lnTo>
                    <a:pt x="296" y="399"/>
                  </a:lnTo>
                  <a:lnTo>
                    <a:pt x="298" y="413"/>
                  </a:lnTo>
                  <a:lnTo>
                    <a:pt x="301" y="425"/>
                  </a:lnTo>
                  <a:lnTo>
                    <a:pt x="296" y="425"/>
                  </a:lnTo>
                  <a:lnTo>
                    <a:pt x="303" y="430"/>
                  </a:lnTo>
                  <a:lnTo>
                    <a:pt x="308" y="427"/>
                  </a:lnTo>
                  <a:lnTo>
                    <a:pt x="325" y="413"/>
                  </a:lnTo>
                  <a:lnTo>
                    <a:pt x="343" y="399"/>
                  </a:lnTo>
                  <a:lnTo>
                    <a:pt x="351" y="390"/>
                  </a:lnTo>
                  <a:lnTo>
                    <a:pt x="346" y="404"/>
                  </a:lnTo>
                  <a:lnTo>
                    <a:pt x="336" y="418"/>
                  </a:lnTo>
                  <a:lnTo>
                    <a:pt x="325" y="432"/>
                  </a:lnTo>
                  <a:lnTo>
                    <a:pt x="317" y="437"/>
                  </a:lnTo>
                  <a:lnTo>
                    <a:pt x="327" y="437"/>
                  </a:lnTo>
                  <a:lnTo>
                    <a:pt x="341" y="420"/>
                  </a:lnTo>
                  <a:lnTo>
                    <a:pt x="346" y="430"/>
                  </a:lnTo>
                  <a:lnTo>
                    <a:pt x="332" y="442"/>
                  </a:lnTo>
                  <a:lnTo>
                    <a:pt x="341" y="442"/>
                  </a:lnTo>
                  <a:lnTo>
                    <a:pt x="343" y="444"/>
                  </a:lnTo>
                  <a:lnTo>
                    <a:pt x="348" y="451"/>
                  </a:lnTo>
                  <a:lnTo>
                    <a:pt x="341" y="468"/>
                  </a:lnTo>
                  <a:lnTo>
                    <a:pt x="343" y="484"/>
                  </a:lnTo>
                  <a:lnTo>
                    <a:pt x="358" y="491"/>
                  </a:lnTo>
                  <a:lnTo>
                    <a:pt x="369" y="496"/>
                  </a:lnTo>
                  <a:lnTo>
                    <a:pt x="379" y="501"/>
                  </a:lnTo>
                  <a:lnTo>
                    <a:pt x="403" y="491"/>
                  </a:lnTo>
                  <a:lnTo>
                    <a:pt x="400" y="489"/>
                  </a:lnTo>
                  <a:lnTo>
                    <a:pt x="410" y="484"/>
                  </a:lnTo>
                  <a:lnTo>
                    <a:pt x="405" y="491"/>
                  </a:lnTo>
                  <a:lnTo>
                    <a:pt x="407" y="494"/>
                  </a:lnTo>
                  <a:lnTo>
                    <a:pt x="414" y="494"/>
                  </a:lnTo>
                  <a:lnTo>
                    <a:pt x="417" y="501"/>
                  </a:lnTo>
                  <a:lnTo>
                    <a:pt x="419" y="503"/>
                  </a:lnTo>
                  <a:lnTo>
                    <a:pt x="424" y="498"/>
                  </a:lnTo>
                  <a:lnTo>
                    <a:pt x="452" y="484"/>
                  </a:lnTo>
                  <a:lnTo>
                    <a:pt x="466" y="484"/>
                  </a:lnTo>
                  <a:lnTo>
                    <a:pt x="485" y="477"/>
                  </a:lnTo>
                  <a:lnTo>
                    <a:pt x="492" y="468"/>
                  </a:lnTo>
                  <a:lnTo>
                    <a:pt x="509" y="449"/>
                  </a:lnTo>
                  <a:lnTo>
                    <a:pt x="526" y="432"/>
                  </a:lnTo>
                  <a:lnTo>
                    <a:pt x="540" y="413"/>
                  </a:lnTo>
                  <a:lnTo>
                    <a:pt x="547" y="406"/>
                  </a:lnTo>
                  <a:lnTo>
                    <a:pt x="563" y="394"/>
                  </a:lnTo>
                  <a:lnTo>
                    <a:pt x="571" y="390"/>
                  </a:lnTo>
                  <a:lnTo>
                    <a:pt x="585" y="371"/>
                  </a:lnTo>
                  <a:lnTo>
                    <a:pt x="597" y="354"/>
                  </a:lnTo>
                  <a:lnTo>
                    <a:pt x="608" y="338"/>
                  </a:lnTo>
                  <a:lnTo>
                    <a:pt x="618" y="323"/>
                  </a:lnTo>
                  <a:lnTo>
                    <a:pt x="618" y="309"/>
                  </a:lnTo>
                  <a:lnTo>
                    <a:pt x="620" y="297"/>
                  </a:lnTo>
                  <a:lnTo>
                    <a:pt x="623" y="283"/>
                  </a:lnTo>
                  <a:lnTo>
                    <a:pt x="627" y="269"/>
                  </a:lnTo>
                  <a:lnTo>
                    <a:pt x="625" y="257"/>
                  </a:lnTo>
                  <a:lnTo>
                    <a:pt x="620" y="248"/>
                  </a:lnTo>
                  <a:lnTo>
                    <a:pt x="613" y="238"/>
                  </a:lnTo>
                  <a:lnTo>
                    <a:pt x="604" y="229"/>
                  </a:lnTo>
                  <a:lnTo>
                    <a:pt x="608" y="208"/>
                  </a:lnTo>
                  <a:lnTo>
                    <a:pt x="604" y="210"/>
                  </a:lnTo>
                  <a:lnTo>
                    <a:pt x="597" y="205"/>
                  </a:lnTo>
                  <a:lnTo>
                    <a:pt x="597" y="212"/>
                  </a:lnTo>
                  <a:lnTo>
                    <a:pt x="592" y="208"/>
                  </a:lnTo>
                  <a:lnTo>
                    <a:pt x="592" y="193"/>
                  </a:lnTo>
                  <a:lnTo>
                    <a:pt x="585" y="177"/>
                  </a:lnTo>
                  <a:lnTo>
                    <a:pt x="587" y="172"/>
                  </a:lnTo>
                  <a:lnTo>
                    <a:pt x="582" y="167"/>
                  </a:lnTo>
                  <a:lnTo>
                    <a:pt x="573" y="158"/>
                  </a:lnTo>
                  <a:lnTo>
                    <a:pt x="554" y="144"/>
                  </a:lnTo>
                  <a:lnTo>
                    <a:pt x="554" y="125"/>
                  </a:lnTo>
                  <a:lnTo>
                    <a:pt x="552" y="111"/>
                  </a:lnTo>
                  <a:lnTo>
                    <a:pt x="552" y="97"/>
                  </a:lnTo>
                  <a:lnTo>
                    <a:pt x="552" y="80"/>
                  </a:lnTo>
                  <a:lnTo>
                    <a:pt x="549" y="73"/>
                  </a:lnTo>
                  <a:lnTo>
                    <a:pt x="540" y="63"/>
                  </a:lnTo>
                  <a:lnTo>
                    <a:pt x="530" y="66"/>
                  </a:lnTo>
                  <a:lnTo>
                    <a:pt x="528" y="52"/>
                  </a:lnTo>
                  <a:lnTo>
                    <a:pt x="528" y="40"/>
                  </a:lnTo>
                  <a:lnTo>
                    <a:pt x="526" y="23"/>
                  </a:lnTo>
                  <a:lnTo>
                    <a:pt x="523" y="14"/>
                  </a:lnTo>
                  <a:lnTo>
                    <a:pt x="521" y="4"/>
                  </a:lnTo>
                  <a:lnTo>
                    <a:pt x="518" y="0"/>
                  </a:lnTo>
                  <a:lnTo>
                    <a:pt x="509" y="16"/>
                  </a:lnTo>
                  <a:lnTo>
                    <a:pt x="507" y="23"/>
                  </a:lnTo>
                  <a:lnTo>
                    <a:pt x="502" y="33"/>
                  </a:lnTo>
                  <a:lnTo>
                    <a:pt x="504" y="35"/>
                  </a:lnTo>
                  <a:lnTo>
                    <a:pt x="500" y="42"/>
                  </a:lnTo>
                  <a:lnTo>
                    <a:pt x="500" y="52"/>
                  </a:lnTo>
                  <a:lnTo>
                    <a:pt x="497" y="52"/>
                  </a:lnTo>
                  <a:lnTo>
                    <a:pt x="495" y="66"/>
                  </a:lnTo>
                  <a:lnTo>
                    <a:pt x="492" y="80"/>
                  </a:lnTo>
                  <a:lnTo>
                    <a:pt x="483" y="101"/>
                  </a:lnTo>
                  <a:lnTo>
                    <a:pt x="471" y="120"/>
                  </a:lnTo>
                  <a:lnTo>
                    <a:pt x="459" y="123"/>
                  </a:lnTo>
                  <a:lnTo>
                    <a:pt x="450" y="113"/>
                  </a:lnTo>
                  <a:lnTo>
                    <a:pt x="433" y="101"/>
                  </a:lnTo>
                  <a:lnTo>
                    <a:pt x="417" y="92"/>
                  </a:lnTo>
                  <a:lnTo>
                    <a:pt x="407" y="82"/>
                  </a:lnTo>
                  <a:lnTo>
                    <a:pt x="398" y="70"/>
                  </a:lnTo>
                  <a:lnTo>
                    <a:pt x="410" y="54"/>
                  </a:lnTo>
                  <a:lnTo>
                    <a:pt x="414" y="42"/>
                  </a:lnTo>
                  <a:lnTo>
                    <a:pt x="417" y="44"/>
                  </a:lnTo>
                  <a:lnTo>
                    <a:pt x="422" y="40"/>
                  </a:lnTo>
                  <a:lnTo>
                    <a:pt x="429" y="28"/>
                  </a:lnTo>
                  <a:lnTo>
                    <a:pt x="422" y="23"/>
                  </a:lnTo>
                  <a:lnTo>
                    <a:pt x="414" y="30"/>
                  </a:lnTo>
                  <a:lnTo>
                    <a:pt x="412" y="26"/>
                  </a:lnTo>
                  <a:lnTo>
                    <a:pt x="407" y="26"/>
                  </a:lnTo>
                  <a:lnTo>
                    <a:pt x="410" y="23"/>
                  </a:lnTo>
                  <a:lnTo>
                    <a:pt x="395" y="26"/>
                  </a:lnTo>
                  <a:lnTo>
                    <a:pt x="386" y="23"/>
                  </a:lnTo>
                  <a:lnTo>
                    <a:pt x="379" y="18"/>
                  </a:lnTo>
                  <a:lnTo>
                    <a:pt x="367" y="11"/>
                  </a:lnTo>
                  <a:close/>
                </a:path>
              </a:pathLst>
            </a:custGeom>
            <a:solidFill>
              <a:srgbClr val="0033CC"/>
            </a:solidFill>
            <a:ln w="3175">
              <a:solidFill>
                <a:srgbClr val="000000"/>
              </a:solidFill>
              <a:prstDash val="solid"/>
              <a:round/>
              <a:headEnd/>
              <a:tailEnd/>
            </a:ln>
          </p:spPr>
          <p:txBody>
            <a:bodyPr/>
            <a:lstStyle/>
            <a:p>
              <a:endParaRPr lang="en-US"/>
            </a:p>
          </p:txBody>
        </p:sp>
        <p:sp>
          <p:nvSpPr>
            <p:cNvPr id="217" name="Freeform 4039"/>
            <p:cNvSpPr>
              <a:spLocks/>
            </p:cNvSpPr>
            <p:nvPr/>
          </p:nvSpPr>
          <p:spPr bwMode="auto">
            <a:xfrm>
              <a:off x="4844" y="3549"/>
              <a:ext cx="68" cy="61"/>
            </a:xfrm>
            <a:custGeom>
              <a:avLst/>
              <a:gdLst>
                <a:gd name="T0" fmla="*/ 26 w 62"/>
                <a:gd name="T1" fmla="*/ 46 h 50"/>
                <a:gd name="T2" fmla="*/ 8 w 62"/>
                <a:gd name="T3" fmla="*/ 61 h 50"/>
                <a:gd name="T4" fmla="*/ 0 w 62"/>
                <a:gd name="T5" fmla="*/ 55 h 50"/>
                <a:gd name="T6" fmla="*/ 0 w 62"/>
                <a:gd name="T7" fmla="*/ 52 h 50"/>
                <a:gd name="T8" fmla="*/ 0 w 62"/>
                <a:gd name="T9" fmla="*/ 32 h 50"/>
                <a:gd name="T10" fmla="*/ 2 w 62"/>
                <a:gd name="T11" fmla="*/ 32 h 50"/>
                <a:gd name="T12" fmla="*/ 5 w 62"/>
                <a:gd name="T13" fmla="*/ 32 h 50"/>
                <a:gd name="T14" fmla="*/ 8 w 62"/>
                <a:gd name="T15" fmla="*/ 17 h 50"/>
                <a:gd name="T16" fmla="*/ 8 w 62"/>
                <a:gd name="T17" fmla="*/ 4 h 50"/>
                <a:gd name="T18" fmla="*/ 13 w 62"/>
                <a:gd name="T19" fmla="*/ 0 h 50"/>
                <a:gd name="T20" fmla="*/ 29 w 62"/>
                <a:gd name="T21" fmla="*/ 6 h 50"/>
                <a:gd name="T22" fmla="*/ 42 w 62"/>
                <a:gd name="T23" fmla="*/ 12 h 50"/>
                <a:gd name="T24" fmla="*/ 47 w 62"/>
                <a:gd name="T25" fmla="*/ 4 h 50"/>
                <a:gd name="T26" fmla="*/ 68 w 62"/>
                <a:gd name="T27" fmla="*/ 4 h 50"/>
                <a:gd name="T28" fmla="*/ 52 w 62"/>
                <a:gd name="T29" fmla="*/ 29 h 50"/>
                <a:gd name="T30" fmla="*/ 49 w 62"/>
                <a:gd name="T31" fmla="*/ 29 h 50"/>
                <a:gd name="T32" fmla="*/ 29 w 62"/>
                <a:gd name="T33" fmla="*/ 52 h 50"/>
                <a:gd name="T34" fmla="*/ 31 w 62"/>
                <a:gd name="T35" fmla="*/ 46 h 50"/>
                <a:gd name="T36" fmla="*/ 29 w 62"/>
                <a:gd name="T37" fmla="*/ 46 h 50"/>
                <a:gd name="T38" fmla="*/ 26 w 62"/>
                <a:gd name="T39" fmla="*/ 46 h 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62" h="50">
                  <a:moveTo>
                    <a:pt x="24" y="38"/>
                  </a:moveTo>
                  <a:lnTo>
                    <a:pt x="7" y="50"/>
                  </a:lnTo>
                  <a:lnTo>
                    <a:pt x="0" y="45"/>
                  </a:lnTo>
                  <a:lnTo>
                    <a:pt x="0" y="43"/>
                  </a:lnTo>
                  <a:lnTo>
                    <a:pt x="0" y="26"/>
                  </a:lnTo>
                  <a:lnTo>
                    <a:pt x="2" y="26"/>
                  </a:lnTo>
                  <a:lnTo>
                    <a:pt x="5" y="26"/>
                  </a:lnTo>
                  <a:lnTo>
                    <a:pt x="7" y="14"/>
                  </a:lnTo>
                  <a:lnTo>
                    <a:pt x="7" y="3"/>
                  </a:lnTo>
                  <a:lnTo>
                    <a:pt x="12" y="0"/>
                  </a:lnTo>
                  <a:lnTo>
                    <a:pt x="26" y="5"/>
                  </a:lnTo>
                  <a:lnTo>
                    <a:pt x="38" y="10"/>
                  </a:lnTo>
                  <a:lnTo>
                    <a:pt x="43" y="3"/>
                  </a:lnTo>
                  <a:lnTo>
                    <a:pt x="62" y="3"/>
                  </a:lnTo>
                  <a:lnTo>
                    <a:pt x="47" y="24"/>
                  </a:lnTo>
                  <a:lnTo>
                    <a:pt x="45" y="24"/>
                  </a:lnTo>
                  <a:lnTo>
                    <a:pt x="26" y="43"/>
                  </a:lnTo>
                  <a:lnTo>
                    <a:pt x="28" y="38"/>
                  </a:lnTo>
                  <a:lnTo>
                    <a:pt x="26" y="38"/>
                  </a:lnTo>
                  <a:lnTo>
                    <a:pt x="24" y="38"/>
                  </a:lnTo>
                  <a:close/>
                </a:path>
              </a:pathLst>
            </a:custGeom>
            <a:solidFill>
              <a:srgbClr val="E1E1E1"/>
            </a:solidFill>
            <a:ln w="3175">
              <a:solidFill>
                <a:srgbClr val="000000"/>
              </a:solidFill>
              <a:prstDash val="solid"/>
              <a:round/>
              <a:headEnd/>
              <a:tailEnd/>
            </a:ln>
          </p:spPr>
          <p:txBody>
            <a:bodyPr/>
            <a:lstStyle/>
            <a:p>
              <a:endParaRPr lang="en-US"/>
            </a:p>
          </p:txBody>
        </p:sp>
        <p:sp>
          <p:nvSpPr>
            <p:cNvPr id="218" name="Freeform 4040"/>
            <p:cNvSpPr>
              <a:spLocks/>
            </p:cNvSpPr>
            <p:nvPr/>
          </p:nvSpPr>
          <p:spPr bwMode="auto">
            <a:xfrm>
              <a:off x="5597" y="3031"/>
              <a:ext cx="21" cy="18"/>
            </a:xfrm>
            <a:custGeom>
              <a:avLst/>
              <a:gdLst>
                <a:gd name="T0" fmla="*/ 21 w 19"/>
                <a:gd name="T1" fmla="*/ 15 h 14"/>
                <a:gd name="T2" fmla="*/ 0 w 19"/>
                <a:gd name="T3" fmla="*/ 18 h 14"/>
                <a:gd name="T4" fmla="*/ 0 w 19"/>
                <a:gd name="T5" fmla="*/ 9 h 14"/>
                <a:gd name="T6" fmla="*/ 15 w 19"/>
                <a:gd name="T7" fmla="*/ 0 h 14"/>
                <a:gd name="T8" fmla="*/ 21 w 19"/>
                <a:gd name="T9" fmla="*/ 15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14">
                  <a:moveTo>
                    <a:pt x="19" y="12"/>
                  </a:moveTo>
                  <a:lnTo>
                    <a:pt x="0" y="14"/>
                  </a:lnTo>
                  <a:lnTo>
                    <a:pt x="0" y="7"/>
                  </a:lnTo>
                  <a:lnTo>
                    <a:pt x="14" y="0"/>
                  </a:lnTo>
                  <a:lnTo>
                    <a:pt x="19" y="12"/>
                  </a:lnTo>
                  <a:close/>
                </a:path>
              </a:pathLst>
            </a:custGeom>
            <a:solidFill>
              <a:srgbClr val="E1E1E1"/>
            </a:solidFill>
            <a:ln w="3175">
              <a:solidFill>
                <a:srgbClr val="000000"/>
              </a:solidFill>
              <a:prstDash val="solid"/>
              <a:round/>
              <a:headEnd/>
              <a:tailEnd/>
            </a:ln>
          </p:spPr>
          <p:txBody>
            <a:bodyPr/>
            <a:lstStyle/>
            <a:p>
              <a:endParaRPr lang="en-US"/>
            </a:p>
          </p:txBody>
        </p:sp>
        <p:sp>
          <p:nvSpPr>
            <p:cNvPr id="219" name="Freeform 4041"/>
            <p:cNvSpPr>
              <a:spLocks/>
            </p:cNvSpPr>
            <p:nvPr/>
          </p:nvSpPr>
          <p:spPr bwMode="auto">
            <a:xfrm>
              <a:off x="5625" y="3008"/>
              <a:ext cx="22" cy="14"/>
            </a:xfrm>
            <a:custGeom>
              <a:avLst/>
              <a:gdLst>
                <a:gd name="T0" fmla="*/ 17 w 21"/>
                <a:gd name="T1" fmla="*/ 8 h 12"/>
                <a:gd name="T2" fmla="*/ 22 w 21"/>
                <a:gd name="T3" fmla="*/ 0 h 12"/>
                <a:gd name="T4" fmla="*/ 0 w 21"/>
                <a:gd name="T5" fmla="*/ 8 h 12"/>
                <a:gd name="T6" fmla="*/ 0 w 21"/>
                <a:gd name="T7" fmla="*/ 14 h 12"/>
                <a:gd name="T8" fmla="*/ 17 w 21"/>
                <a:gd name="T9" fmla="*/ 8 h 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 h="12">
                  <a:moveTo>
                    <a:pt x="16" y="7"/>
                  </a:moveTo>
                  <a:lnTo>
                    <a:pt x="21" y="0"/>
                  </a:lnTo>
                  <a:lnTo>
                    <a:pt x="0" y="7"/>
                  </a:lnTo>
                  <a:lnTo>
                    <a:pt x="0" y="12"/>
                  </a:lnTo>
                  <a:lnTo>
                    <a:pt x="16" y="7"/>
                  </a:lnTo>
                  <a:close/>
                </a:path>
              </a:pathLst>
            </a:custGeom>
            <a:solidFill>
              <a:srgbClr val="E1E1E1"/>
            </a:solidFill>
            <a:ln w="3175">
              <a:solidFill>
                <a:srgbClr val="000000"/>
              </a:solidFill>
              <a:prstDash val="solid"/>
              <a:round/>
              <a:headEnd/>
              <a:tailEnd/>
            </a:ln>
          </p:spPr>
          <p:txBody>
            <a:bodyPr/>
            <a:lstStyle/>
            <a:p>
              <a:endParaRPr lang="en-US"/>
            </a:p>
          </p:txBody>
        </p:sp>
        <p:sp>
          <p:nvSpPr>
            <p:cNvPr id="220" name="Freeform 4042"/>
            <p:cNvSpPr>
              <a:spLocks/>
            </p:cNvSpPr>
            <p:nvPr/>
          </p:nvSpPr>
          <p:spPr bwMode="auto">
            <a:xfrm>
              <a:off x="5355" y="3096"/>
              <a:ext cx="39" cy="43"/>
            </a:xfrm>
            <a:custGeom>
              <a:avLst/>
              <a:gdLst>
                <a:gd name="T0" fmla="*/ 39 w 35"/>
                <a:gd name="T1" fmla="*/ 43 h 35"/>
                <a:gd name="T2" fmla="*/ 31 w 35"/>
                <a:gd name="T3" fmla="*/ 43 h 35"/>
                <a:gd name="T4" fmla="*/ 18 w 35"/>
                <a:gd name="T5" fmla="*/ 26 h 35"/>
                <a:gd name="T6" fmla="*/ 4 w 35"/>
                <a:gd name="T7" fmla="*/ 11 h 35"/>
                <a:gd name="T8" fmla="*/ 0 w 35"/>
                <a:gd name="T9" fmla="*/ 0 h 35"/>
                <a:gd name="T10" fmla="*/ 10 w 35"/>
                <a:gd name="T11" fmla="*/ 9 h 35"/>
                <a:gd name="T12" fmla="*/ 21 w 35"/>
                <a:gd name="T13" fmla="*/ 20 h 35"/>
                <a:gd name="T14" fmla="*/ 31 w 35"/>
                <a:gd name="T15" fmla="*/ 32 h 35"/>
                <a:gd name="T16" fmla="*/ 39 w 35"/>
                <a:gd name="T17" fmla="*/ 43 h 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5" h="35">
                  <a:moveTo>
                    <a:pt x="35" y="35"/>
                  </a:moveTo>
                  <a:lnTo>
                    <a:pt x="28" y="35"/>
                  </a:lnTo>
                  <a:lnTo>
                    <a:pt x="16" y="21"/>
                  </a:lnTo>
                  <a:lnTo>
                    <a:pt x="4" y="9"/>
                  </a:lnTo>
                  <a:lnTo>
                    <a:pt x="0" y="0"/>
                  </a:lnTo>
                  <a:lnTo>
                    <a:pt x="9" y="7"/>
                  </a:lnTo>
                  <a:lnTo>
                    <a:pt x="19" y="16"/>
                  </a:lnTo>
                  <a:lnTo>
                    <a:pt x="28" y="26"/>
                  </a:lnTo>
                  <a:lnTo>
                    <a:pt x="35" y="35"/>
                  </a:lnTo>
                  <a:close/>
                </a:path>
              </a:pathLst>
            </a:custGeom>
            <a:solidFill>
              <a:srgbClr val="E1E1E1"/>
            </a:solidFill>
            <a:ln w="3175">
              <a:solidFill>
                <a:srgbClr val="000000"/>
              </a:solidFill>
              <a:prstDash val="solid"/>
              <a:round/>
              <a:headEnd/>
              <a:tailEnd/>
            </a:ln>
          </p:spPr>
          <p:txBody>
            <a:bodyPr/>
            <a:lstStyle/>
            <a:p>
              <a:endParaRPr lang="en-US"/>
            </a:p>
          </p:txBody>
        </p:sp>
        <p:sp>
          <p:nvSpPr>
            <p:cNvPr id="221" name="Freeform 4043"/>
            <p:cNvSpPr>
              <a:spLocks/>
            </p:cNvSpPr>
            <p:nvPr/>
          </p:nvSpPr>
          <p:spPr bwMode="auto">
            <a:xfrm>
              <a:off x="5129" y="3543"/>
              <a:ext cx="198" cy="132"/>
            </a:xfrm>
            <a:custGeom>
              <a:avLst/>
              <a:gdLst>
                <a:gd name="T0" fmla="*/ 129 w 177"/>
                <a:gd name="T1" fmla="*/ 70 h 107"/>
                <a:gd name="T2" fmla="*/ 124 w 177"/>
                <a:gd name="T3" fmla="*/ 59 h 107"/>
                <a:gd name="T4" fmla="*/ 121 w 177"/>
                <a:gd name="T5" fmla="*/ 59 h 107"/>
                <a:gd name="T6" fmla="*/ 116 w 177"/>
                <a:gd name="T7" fmla="*/ 62 h 107"/>
                <a:gd name="T8" fmla="*/ 124 w 177"/>
                <a:gd name="T9" fmla="*/ 74 h 107"/>
                <a:gd name="T10" fmla="*/ 109 w 177"/>
                <a:gd name="T11" fmla="*/ 79 h 107"/>
                <a:gd name="T12" fmla="*/ 100 w 177"/>
                <a:gd name="T13" fmla="*/ 79 h 107"/>
                <a:gd name="T14" fmla="*/ 97 w 177"/>
                <a:gd name="T15" fmla="*/ 88 h 107"/>
                <a:gd name="T16" fmla="*/ 92 w 177"/>
                <a:gd name="T17" fmla="*/ 96 h 107"/>
                <a:gd name="T18" fmla="*/ 89 w 177"/>
                <a:gd name="T19" fmla="*/ 96 h 107"/>
                <a:gd name="T20" fmla="*/ 68 w 177"/>
                <a:gd name="T21" fmla="*/ 117 h 107"/>
                <a:gd name="T22" fmla="*/ 29 w 177"/>
                <a:gd name="T23" fmla="*/ 132 h 107"/>
                <a:gd name="T24" fmla="*/ 20 w 177"/>
                <a:gd name="T25" fmla="*/ 130 h 107"/>
                <a:gd name="T26" fmla="*/ 8 w 177"/>
                <a:gd name="T27" fmla="*/ 126 h 107"/>
                <a:gd name="T28" fmla="*/ 0 w 177"/>
                <a:gd name="T29" fmla="*/ 123 h 107"/>
                <a:gd name="T30" fmla="*/ 2 w 177"/>
                <a:gd name="T31" fmla="*/ 120 h 107"/>
                <a:gd name="T32" fmla="*/ 0 w 177"/>
                <a:gd name="T33" fmla="*/ 117 h 107"/>
                <a:gd name="T34" fmla="*/ 10 w 177"/>
                <a:gd name="T35" fmla="*/ 111 h 107"/>
                <a:gd name="T36" fmla="*/ 12 w 177"/>
                <a:gd name="T37" fmla="*/ 109 h 107"/>
                <a:gd name="T38" fmla="*/ 18 w 177"/>
                <a:gd name="T39" fmla="*/ 106 h 107"/>
                <a:gd name="T40" fmla="*/ 26 w 177"/>
                <a:gd name="T41" fmla="*/ 96 h 107"/>
                <a:gd name="T42" fmla="*/ 34 w 177"/>
                <a:gd name="T43" fmla="*/ 94 h 107"/>
                <a:gd name="T44" fmla="*/ 45 w 177"/>
                <a:gd name="T45" fmla="*/ 88 h 107"/>
                <a:gd name="T46" fmla="*/ 66 w 177"/>
                <a:gd name="T47" fmla="*/ 76 h 107"/>
                <a:gd name="T48" fmla="*/ 74 w 177"/>
                <a:gd name="T49" fmla="*/ 74 h 107"/>
                <a:gd name="T50" fmla="*/ 105 w 177"/>
                <a:gd name="T51" fmla="*/ 59 h 107"/>
                <a:gd name="T52" fmla="*/ 119 w 177"/>
                <a:gd name="T53" fmla="*/ 51 h 107"/>
                <a:gd name="T54" fmla="*/ 138 w 177"/>
                <a:gd name="T55" fmla="*/ 38 h 107"/>
                <a:gd name="T56" fmla="*/ 132 w 177"/>
                <a:gd name="T57" fmla="*/ 38 h 107"/>
                <a:gd name="T58" fmla="*/ 148 w 177"/>
                <a:gd name="T59" fmla="*/ 27 h 107"/>
                <a:gd name="T60" fmla="*/ 179 w 177"/>
                <a:gd name="T61" fmla="*/ 0 h 107"/>
                <a:gd name="T62" fmla="*/ 188 w 177"/>
                <a:gd name="T63" fmla="*/ 0 h 107"/>
                <a:gd name="T64" fmla="*/ 182 w 177"/>
                <a:gd name="T65" fmla="*/ 6 h 107"/>
                <a:gd name="T66" fmla="*/ 179 w 177"/>
                <a:gd name="T67" fmla="*/ 15 h 107"/>
                <a:gd name="T68" fmla="*/ 196 w 177"/>
                <a:gd name="T69" fmla="*/ 10 h 107"/>
                <a:gd name="T70" fmla="*/ 192 w 177"/>
                <a:gd name="T71" fmla="*/ 12 h 107"/>
                <a:gd name="T72" fmla="*/ 196 w 177"/>
                <a:gd name="T73" fmla="*/ 15 h 107"/>
                <a:gd name="T74" fmla="*/ 192 w 177"/>
                <a:gd name="T75" fmla="*/ 15 h 107"/>
                <a:gd name="T76" fmla="*/ 198 w 177"/>
                <a:gd name="T77" fmla="*/ 15 h 107"/>
                <a:gd name="T78" fmla="*/ 190 w 177"/>
                <a:gd name="T79" fmla="*/ 23 h 107"/>
                <a:gd name="T80" fmla="*/ 169 w 177"/>
                <a:gd name="T81" fmla="*/ 38 h 107"/>
                <a:gd name="T82" fmla="*/ 148 w 177"/>
                <a:gd name="T83" fmla="*/ 56 h 107"/>
                <a:gd name="T84" fmla="*/ 138 w 177"/>
                <a:gd name="T85" fmla="*/ 59 h 107"/>
                <a:gd name="T86" fmla="*/ 138 w 177"/>
                <a:gd name="T87" fmla="*/ 64 h 107"/>
                <a:gd name="T88" fmla="*/ 129 w 177"/>
                <a:gd name="T89" fmla="*/ 64 h 107"/>
                <a:gd name="T90" fmla="*/ 138 w 177"/>
                <a:gd name="T91" fmla="*/ 68 h 107"/>
                <a:gd name="T92" fmla="*/ 138 w 177"/>
                <a:gd name="T93" fmla="*/ 74 h 107"/>
                <a:gd name="T94" fmla="*/ 129 w 177"/>
                <a:gd name="T95" fmla="*/ 70 h 10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177" h="107">
                  <a:moveTo>
                    <a:pt x="115" y="57"/>
                  </a:moveTo>
                  <a:lnTo>
                    <a:pt x="111" y="48"/>
                  </a:lnTo>
                  <a:lnTo>
                    <a:pt x="108" y="48"/>
                  </a:lnTo>
                  <a:lnTo>
                    <a:pt x="104" y="50"/>
                  </a:lnTo>
                  <a:lnTo>
                    <a:pt x="111" y="60"/>
                  </a:lnTo>
                  <a:lnTo>
                    <a:pt x="97" y="64"/>
                  </a:lnTo>
                  <a:lnTo>
                    <a:pt x="89" y="64"/>
                  </a:lnTo>
                  <a:lnTo>
                    <a:pt x="87" y="71"/>
                  </a:lnTo>
                  <a:lnTo>
                    <a:pt x="82" y="78"/>
                  </a:lnTo>
                  <a:lnTo>
                    <a:pt x="80" y="78"/>
                  </a:lnTo>
                  <a:lnTo>
                    <a:pt x="61" y="95"/>
                  </a:lnTo>
                  <a:lnTo>
                    <a:pt x="26" y="107"/>
                  </a:lnTo>
                  <a:lnTo>
                    <a:pt x="18" y="105"/>
                  </a:lnTo>
                  <a:lnTo>
                    <a:pt x="7" y="102"/>
                  </a:lnTo>
                  <a:lnTo>
                    <a:pt x="0" y="100"/>
                  </a:lnTo>
                  <a:lnTo>
                    <a:pt x="2" y="97"/>
                  </a:lnTo>
                  <a:lnTo>
                    <a:pt x="0" y="95"/>
                  </a:lnTo>
                  <a:lnTo>
                    <a:pt x="9" y="90"/>
                  </a:lnTo>
                  <a:lnTo>
                    <a:pt x="11" y="88"/>
                  </a:lnTo>
                  <a:lnTo>
                    <a:pt x="16" y="86"/>
                  </a:lnTo>
                  <a:lnTo>
                    <a:pt x="23" y="78"/>
                  </a:lnTo>
                  <a:lnTo>
                    <a:pt x="30" y="76"/>
                  </a:lnTo>
                  <a:lnTo>
                    <a:pt x="40" y="71"/>
                  </a:lnTo>
                  <a:lnTo>
                    <a:pt x="59" y="62"/>
                  </a:lnTo>
                  <a:lnTo>
                    <a:pt x="66" y="60"/>
                  </a:lnTo>
                  <a:lnTo>
                    <a:pt x="94" y="48"/>
                  </a:lnTo>
                  <a:lnTo>
                    <a:pt x="106" y="41"/>
                  </a:lnTo>
                  <a:lnTo>
                    <a:pt x="123" y="31"/>
                  </a:lnTo>
                  <a:lnTo>
                    <a:pt x="118" y="31"/>
                  </a:lnTo>
                  <a:lnTo>
                    <a:pt x="132" y="22"/>
                  </a:lnTo>
                  <a:lnTo>
                    <a:pt x="160" y="0"/>
                  </a:lnTo>
                  <a:lnTo>
                    <a:pt x="168" y="0"/>
                  </a:lnTo>
                  <a:lnTo>
                    <a:pt x="163" y="5"/>
                  </a:lnTo>
                  <a:lnTo>
                    <a:pt x="160" y="12"/>
                  </a:lnTo>
                  <a:lnTo>
                    <a:pt x="175" y="8"/>
                  </a:lnTo>
                  <a:lnTo>
                    <a:pt x="172" y="10"/>
                  </a:lnTo>
                  <a:lnTo>
                    <a:pt x="175" y="12"/>
                  </a:lnTo>
                  <a:lnTo>
                    <a:pt x="172" y="12"/>
                  </a:lnTo>
                  <a:lnTo>
                    <a:pt x="177" y="12"/>
                  </a:lnTo>
                  <a:lnTo>
                    <a:pt x="170" y="19"/>
                  </a:lnTo>
                  <a:lnTo>
                    <a:pt x="151" y="31"/>
                  </a:lnTo>
                  <a:lnTo>
                    <a:pt x="132" y="45"/>
                  </a:lnTo>
                  <a:lnTo>
                    <a:pt x="123" y="48"/>
                  </a:lnTo>
                  <a:lnTo>
                    <a:pt x="123" y="52"/>
                  </a:lnTo>
                  <a:lnTo>
                    <a:pt x="115" y="52"/>
                  </a:lnTo>
                  <a:lnTo>
                    <a:pt x="123" y="55"/>
                  </a:lnTo>
                  <a:lnTo>
                    <a:pt x="123" y="60"/>
                  </a:lnTo>
                  <a:lnTo>
                    <a:pt x="115" y="57"/>
                  </a:lnTo>
                  <a:close/>
                </a:path>
              </a:pathLst>
            </a:custGeom>
            <a:solidFill>
              <a:srgbClr val="E1E1E1"/>
            </a:solidFill>
            <a:ln w="3175">
              <a:solidFill>
                <a:srgbClr val="000000"/>
              </a:solidFill>
              <a:prstDash val="solid"/>
              <a:round/>
              <a:headEnd/>
              <a:tailEnd/>
            </a:ln>
          </p:spPr>
          <p:txBody>
            <a:bodyPr/>
            <a:lstStyle/>
            <a:p>
              <a:endParaRPr lang="en-US"/>
            </a:p>
          </p:txBody>
        </p:sp>
        <p:sp>
          <p:nvSpPr>
            <p:cNvPr id="222" name="Freeform 4044"/>
            <p:cNvSpPr>
              <a:spLocks/>
            </p:cNvSpPr>
            <p:nvPr/>
          </p:nvSpPr>
          <p:spPr bwMode="auto">
            <a:xfrm>
              <a:off x="5333" y="3409"/>
              <a:ext cx="113" cy="157"/>
            </a:xfrm>
            <a:custGeom>
              <a:avLst/>
              <a:gdLst>
                <a:gd name="T0" fmla="*/ 13 w 101"/>
                <a:gd name="T1" fmla="*/ 105 h 127"/>
                <a:gd name="T2" fmla="*/ 21 w 101"/>
                <a:gd name="T3" fmla="*/ 116 h 127"/>
                <a:gd name="T4" fmla="*/ 26 w 101"/>
                <a:gd name="T5" fmla="*/ 125 h 127"/>
                <a:gd name="T6" fmla="*/ 0 w 101"/>
                <a:gd name="T7" fmla="*/ 152 h 127"/>
                <a:gd name="T8" fmla="*/ 4 w 101"/>
                <a:gd name="T9" fmla="*/ 157 h 127"/>
                <a:gd name="T10" fmla="*/ 29 w 101"/>
                <a:gd name="T11" fmla="*/ 140 h 127"/>
                <a:gd name="T12" fmla="*/ 53 w 101"/>
                <a:gd name="T13" fmla="*/ 125 h 127"/>
                <a:gd name="T14" fmla="*/ 66 w 101"/>
                <a:gd name="T15" fmla="*/ 108 h 127"/>
                <a:gd name="T16" fmla="*/ 84 w 101"/>
                <a:gd name="T17" fmla="*/ 101 h 127"/>
                <a:gd name="T18" fmla="*/ 93 w 101"/>
                <a:gd name="T19" fmla="*/ 93 h 127"/>
                <a:gd name="T20" fmla="*/ 113 w 101"/>
                <a:gd name="T21" fmla="*/ 69 h 127"/>
                <a:gd name="T22" fmla="*/ 111 w 101"/>
                <a:gd name="T23" fmla="*/ 69 h 127"/>
                <a:gd name="T24" fmla="*/ 93 w 101"/>
                <a:gd name="T25" fmla="*/ 75 h 127"/>
                <a:gd name="T26" fmla="*/ 74 w 101"/>
                <a:gd name="T27" fmla="*/ 67 h 127"/>
                <a:gd name="T28" fmla="*/ 79 w 101"/>
                <a:gd name="T29" fmla="*/ 47 h 127"/>
                <a:gd name="T30" fmla="*/ 72 w 101"/>
                <a:gd name="T31" fmla="*/ 58 h 127"/>
                <a:gd name="T32" fmla="*/ 63 w 101"/>
                <a:gd name="T33" fmla="*/ 52 h 127"/>
                <a:gd name="T34" fmla="*/ 66 w 101"/>
                <a:gd name="T35" fmla="*/ 47 h 127"/>
                <a:gd name="T36" fmla="*/ 72 w 101"/>
                <a:gd name="T37" fmla="*/ 28 h 127"/>
                <a:gd name="T38" fmla="*/ 74 w 101"/>
                <a:gd name="T39" fmla="*/ 20 h 127"/>
                <a:gd name="T40" fmla="*/ 72 w 101"/>
                <a:gd name="T41" fmla="*/ 20 h 127"/>
                <a:gd name="T42" fmla="*/ 66 w 101"/>
                <a:gd name="T43" fmla="*/ 9 h 127"/>
                <a:gd name="T44" fmla="*/ 60 w 101"/>
                <a:gd name="T45" fmla="*/ 2 h 127"/>
                <a:gd name="T46" fmla="*/ 60 w 101"/>
                <a:gd name="T47" fmla="*/ 0 h 127"/>
                <a:gd name="T48" fmla="*/ 58 w 101"/>
                <a:gd name="T49" fmla="*/ 17 h 127"/>
                <a:gd name="T50" fmla="*/ 60 w 101"/>
                <a:gd name="T51" fmla="*/ 23 h 127"/>
                <a:gd name="T52" fmla="*/ 58 w 101"/>
                <a:gd name="T53" fmla="*/ 41 h 127"/>
                <a:gd name="T54" fmla="*/ 58 w 101"/>
                <a:gd name="T55" fmla="*/ 32 h 127"/>
                <a:gd name="T56" fmla="*/ 60 w 101"/>
                <a:gd name="T57" fmla="*/ 37 h 127"/>
                <a:gd name="T58" fmla="*/ 60 w 101"/>
                <a:gd name="T59" fmla="*/ 41 h 127"/>
                <a:gd name="T60" fmla="*/ 58 w 101"/>
                <a:gd name="T61" fmla="*/ 47 h 127"/>
                <a:gd name="T62" fmla="*/ 55 w 101"/>
                <a:gd name="T63" fmla="*/ 56 h 127"/>
                <a:gd name="T64" fmla="*/ 60 w 101"/>
                <a:gd name="T65" fmla="*/ 56 h 127"/>
                <a:gd name="T66" fmla="*/ 58 w 101"/>
                <a:gd name="T67" fmla="*/ 61 h 127"/>
                <a:gd name="T68" fmla="*/ 53 w 101"/>
                <a:gd name="T69" fmla="*/ 69 h 127"/>
                <a:gd name="T70" fmla="*/ 37 w 101"/>
                <a:gd name="T71" fmla="*/ 93 h 127"/>
                <a:gd name="T72" fmla="*/ 13 w 101"/>
                <a:gd name="T73" fmla="*/ 105 h 12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01" h="127">
                  <a:moveTo>
                    <a:pt x="12" y="85"/>
                  </a:moveTo>
                  <a:lnTo>
                    <a:pt x="19" y="94"/>
                  </a:lnTo>
                  <a:lnTo>
                    <a:pt x="23" y="101"/>
                  </a:lnTo>
                  <a:lnTo>
                    <a:pt x="0" y="123"/>
                  </a:lnTo>
                  <a:lnTo>
                    <a:pt x="4" y="127"/>
                  </a:lnTo>
                  <a:lnTo>
                    <a:pt x="26" y="113"/>
                  </a:lnTo>
                  <a:lnTo>
                    <a:pt x="47" y="101"/>
                  </a:lnTo>
                  <a:lnTo>
                    <a:pt x="59" y="87"/>
                  </a:lnTo>
                  <a:lnTo>
                    <a:pt x="75" y="82"/>
                  </a:lnTo>
                  <a:lnTo>
                    <a:pt x="83" y="75"/>
                  </a:lnTo>
                  <a:lnTo>
                    <a:pt x="101" y="56"/>
                  </a:lnTo>
                  <a:lnTo>
                    <a:pt x="99" y="56"/>
                  </a:lnTo>
                  <a:lnTo>
                    <a:pt x="83" y="61"/>
                  </a:lnTo>
                  <a:lnTo>
                    <a:pt x="66" y="54"/>
                  </a:lnTo>
                  <a:lnTo>
                    <a:pt x="71" y="38"/>
                  </a:lnTo>
                  <a:lnTo>
                    <a:pt x="64" y="47"/>
                  </a:lnTo>
                  <a:lnTo>
                    <a:pt x="56" y="42"/>
                  </a:lnTo>
                  <a:lnTo>
                    <a:pt x="59" y="38"/>
                  </a:lnTo>
                  <a:lnTo>
                    <a:pt x="64" y="23"/>
                  </a:lnTo>
                  <a:lnTo>
                    <a:pt x="66" y="16"/>
                  </a:lnTo>
                  <a:lnTo>
                    <a:pt x="64" y="16"/>
                  </a:lnTo>
                  <a:lnTo>
                    <a:pt x="59" y="7"/>
                  </a:lnTo>
                  <a:lnTo>
                    <a:pt x="54" y="2"/>
                  </a:lnTo>
                  <a:lnTo>
                    <a:pt x="54" y="0"/>
                  </a:lnTo>
                  <a:lnTo>
                    <a:pt x="52" y="14"/>
                  </a:lnTo>
                  <a:lnTo>
                    <a:pt x="54" y="19"/>
                  </a:lnTo>
                  <a:lnTo>
                    <a:pt x="52" y="33"/>
                  </a:lnTo>
                  <a:lnTo>
                    <a:pt x="52" y="26"/>
                  </a:lnTo>
                  <a:lnTo>
                    <a:pt x="54" y="30"/>
                  </a:lnTo>
                  <a:lnTo>
                    <a:pt x="54" y="33"/>
                  </a:lnTo>
                  <a:lnTo>
                    <a:pt x="52" y="38"/>
                  </a:lnTo>
                  <a:lnTo>
                    <a:pt x="49" y="45"/>
                  </a:lnTo>
                  <a:lnTo>
                    <a:pt x="54" y="45"/>
                  </a:lnTo>
                  <a:lnTo>
                    <a:pt x="52" y="49"/>
                  </a:lnTo>
                  <a:lnTo>
                    <a:pt x="47" y="56"/>
                  </a:lnTo>
                  <a:lnTo>
                    <a:pt x="33" y="75"/>
                  </a:lnTo>
                  <a:lnTo>
                    <a:pt x="12" y="85"/>
                  </a:lnTo>
                  <a:close/>
                </a:path>
              </a:pathLst>
            </a:custGeom>
            <a:solidFill>
              <a:srgbClr val="E1E1E1"/>
            </a:solidFill>
            <a:ln w="3175">
              <a:solidFill>
                <a:srgbClr val="000000"/>
              </a:solidFill>
              <a:prstDash val="solid"/>
              <a:round/>
              <a:headEnd/>
              <a:tailEnd/>
            </a:ln>
          </p:spPr>
          <p:txBody>
            <a:bodyPr/>
            <a:lstStyle/>
            <a:p>
              <a:endParaRPr lang="en-US"/>
            </a:p>
          </p:txBody>
        </p:sp>
        <p:sp>
          <p:nvSpPr>
            <p:cNvPr id="223" name="Freeform 4045"/>
            <p:cNvSpPr>
              <a:spLocks/>
            </p:cNvSpPr>
            <p:nvPr/>
          </p:nvSpPr>
          <p:spPr bwMode="auto">
            <a:xfrm>
              <a:off x="5129" y="3681"/>
              <a:ext cx="11" cy="5"/>
            </a:xfrm>
            <a:custGeom>
              <a:avLst/>
              <a:gdLst>
                <a:gd name="T0" fmla="*/ 11 w 9"/>
                <a:gd name="T1" fmla="*/ 3 h 4"/>
                <a:gd name="T2" fmla="*/ 11 w 9"/>
                <a:gd name="T3" fmla="*/ 0 h 4"/>
                <a:gd name="T4" fmla="*/ 5 w 9"/>
                <a:gd name="T5" fmla="*/ 0 h 4"/>
                <a:gd name="T6" fmla="*/ 0 w 9"/>
                <a:gd name="T7" fmla="*/ 5 h 4"/>
                <a:gd name="T8" fmla="*/ 11 w 9"/>
                <a:gd name="T9" fmla="*/ 3 h 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 h="4">
                  <a:moveTo>
                    <a:pt x="9" y="2"/>
                  </a:moveTo>
                  <a:lnTo>
                    <a:pt x="9" y="0"/>
                  </a:lnTo>
                  <a:lnTo>
                    <a:pt x="4" y="0"/>
                  </a:lnTo>
                  <a:lnTo>
                    <a:pt x="0" y="4"/>
                  </a:lnTo>
                  <a:lnTo>
                    <a:pt x="9" y="2"/>
                  </a:lnTo>
                  <a:close/>
                </a:path>
              </a:pathLst>
            </a:custGeom>
            <a:solidFill>
              <a:srgbClr val="E1E1E1"/>
            </a:solidFill>
            <a:ln w="3175">
              <a:solidFill>
                <a:srgbClr val="000000"/>
              </a:solidFill>
              <a:prstDash val="solid"/>
              <a:round/>
              <a:headEnd/>
              <a:tailEnd/>
            </a:ln>
          </p:spPr>
          <p:txBody>
            <a:bodyPr/>
            <a:lstStyle/>
            <a:p>
              <a:endParaRPr lang="en-US"/>
            </a:p>
          </p:txBody>
        </p:sp>
        <p:sp>
          <p:nvSpPr>
            <p:cNvPr id="224" name="Freeform 4046"/>
            <p:cNvSpPr>
              <a:spLocks/>
            </p:cNvSpPr>
            <p:nvPr/>
          </p:nvSpPr>
          <p:spPr bwMode="auto">
            <a:xfrm>
              <a:off x="3471" y="3111"/>
              <a:ext cx="9" cy="9"/>
            </a:xfrm>
            <a:custGeom>
              <a:avLst/>
              <a:gdLst>
                <a:gd name="T0" fmla="*/ 4 w 7"/>
                <a:gd name="T1" fmla="*/ 0 h 7"/>
                <a:gd name="T2" fmla="*/ 0 w 7"/>
                <a:gd name="T3" fmla="*/ 9 h 7"/>
                <a:gd name="T4" fmla="*/ 9 w 7"/>
                <a:gd name="T5" fmla="*/ 5 h 7"/>
                <a:gd name="T6" fmla="*/ 4 w 7"/>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7">
                  <a:moveTo>
                    <a:pt x="3" y="0"/>
                  </a:moveTo>
                  <a:lnTo>
                    <a:pt x="0" y="7"/>
                  </a:lnTo>
                  <a:lnTo>
                    <a:pt x="7" y="4"/>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225" name="Freeform 4047"/>
            <p:cNvSpPr>
              <a:spLocks/>
            </p:cNvSpPr>
            <p:nvPr/>
          </p:nvSpPr>
          <p:spPr bwMode="auto">
            <a:xfrm>
              <a:off x="5317" y="2853"/>
              <a:ext cx="20" cy="13"/>
            </a:xfrm>
            <a:custGeom>
              <a:avLst/>
              <a:gdLst>
                <a:gd name="T0" fmla="*/ 20 w 18"/>
                <a:gd name="T1" fmla="*/ 13 h 11"/>
                <a:gd name="T2" fmla="*/ 20 w 18"/>
                <a:gd name="T3" fmla="*/ 11 h 11"/>
                <a:gd name="T4" fmla="*/ 2 w 18"/>
                <a:gd name="T5" fmla="*/ 0 h 11"/>
                <a:gd name="T6" fmla="*/ 0 w 18"/>
                <a:gd name="T7" fmla="*/ 8 h 11"/>
                <a:gd name="T8" fmla="*/ 20 w 18"/>
                <a:gd name="T9" fmla="*/ 13 h 1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 h="11">
                  <a:moveTo>
                    <a:pt x="18" y="11"/>
                  </a:moveTo>
                  <a:lnTo>
                    <a:pt x="18" y="9"/>
                  </a:lnTo>
                  <a:lnTo>
                    <a:pt x="2" y="0"/>
                  </a:lnTo>
                  <a:lnTo>
                    <a:pt x="0" y="7"/>
                  </a:lnTo>
                  <a:lnTo>
                    <a:pt x="18" y="11"/>
                  </a:lnTo>
                  <a:close/>
                </a:path>
              </a:pathLst>
            </a:custGeom>
            <a:solidFill>
              <a:srgbClr val="E1E1E1"/>
            </a:solidFill>
            <a:ln w="3175">
              <a:solidFill>
                <a:srgbClr val="000000"/>
              </a:solidFill>
              <a:prstDash val="solid"/>
              <a:round/>
              <a:headEnd/>
              <a:tailEnd/>
            </a:ln>
          </p:spPr>
          <p:txBody>
            <a:bodyPr/>
            <a:lstStyle/>
            <a:p>
              <a:endParaRPr lang="en-US"/>
            </a:p>
          </p:txBody>
        </p:sp>
        <p:sp>
          <p:nvSpPr>
            <p:cNvPr id="226" name="Freeform 4048"/>
            <p:cNvSpPr>
              <a:spLocks/>
            </p:cNvSpPr>
            <p:nvPr/>
          </p:nvSpPr>
          <p:spPr bwMode="auto">
            <a:xfrm>
              <a:off x="5269" y="2794"/>
              <a:ext cx="16" cy="17"/>
            </a:xfrm>
            <a:custGeom>
              <a:avLst/>
              <a:gdLst>
                <a:gd name="T0" fmla="*/ 0 w 14"/>
                <a:gd name="T1" fmla="*/ 0 h 14"/>
                <a:gd name="T2" fmla="*/ 16 w 14"/>
                <a:gd name="T3" fmla="*/ 17 h 14"/>
                <a:gd name="T4" fmla="*/ 2 w 14"/>
                <a:gd name="T5" fmla="*/ 12 h 14"/>
                <a:gd name="T6" fmla="*/ 0 w 14"/>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 h="14">
                  <a:moveTo>
                    <a:pt x="0" y="0"/>
                  </a:moveTo>
                  <a:lnTo>
                    <a:pt x="14" y="14"/>
                  </a:lnTo>
                  <a:lnTo>
                    <a:pt x="2" y="10"/>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227" name="Freeform 4049"/>
            <p:cNvSpPr>
              <a:spLocks/>
            </p:cNvSpPr>
            <p:nvPr/>
          </p:nvSpPr>
          <p:spPr bwMode="auto">
            <a:xfrm>
              <a:off x="5346" y="2873"/>
              <a:ext cx="12" cy="15"/>
            </a:xfrm>
            <a:custGeom>
              <a:avLst/>
              <a:gdLst>
                <a:gd name="T0" fmla="*/ 12 w 11"/>
                <a:gd name="T1" fmla="*/ 15 h 12"/>
                <a:gd name="T2" fmla="*/ 0 w 11"/>
                <a:gd name="T3" fmla="*/ 6 h 12"/>
                <a:gd name="T4" fmla="*/ 0 w 11"/>
                <a:gd name="T5" fmla="*/ 0 h 12"/>
                <a:gd name="T6" fmla="*/ 12 w 11"/>
                <a:gd name="T7" fmla="*/ 13 h 12"/>
                <a:gd name="T8" fmla="*/ 12 w 11"/>
                <a:gd name="T9" fmla="*/ 15 h 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 h="12">
                  <a:moveTo>
                    <a:pt x="11" y="12"/>
                  </a:moveTo>
                  <a:lnTo>
                    <a:pt x="0" y="5"/>
                  </a:lnTo>
                  <a:lnTo>
                    <a:pt x="0" y="0"/>
                  </a:lnTo>
                  <a:lnTo>
                    <a:pt x="11" y="10"/>
                  </a:lnTo>
                  <a:lnTo>
                    <a:pt x="11" y="12"/>
                  </a:lnTo>
                  <a:close/>
                </a:path>
              </a:pathLst>
            </a:custGeom>
            <a:solidFill>
              <a:srgbClr val="E1E1E1"/>
            </a:solidFill>
            <a:ln w="3175">
              <a:solidFill>
                <a:srgbClr val="000000"/>
              </a:solidFill>
              <a:prstDash val="solid"/>
              <a:round/>
              <a:headEnd/>
              <a:tailEnd/>
            </a:ln>
          </p:spPr>
          <p:txBody>
            <a:bodyPr/>
            <a:lstStyle/>
            <a:p>
              <a:endParaRPr lang="en-US"/>
            </a:p>
          </p:txBody>
        </p:sp>
        <p:sp>
          <p:nvSpPr>
            <p:cNvPr id="228" name="Freeform 4050"/>
            <p:cNvSpPr>
              <a:spLocks/>
            </p:cNvSpPr>
            <p:nvPr/>
          </p:nvSpPr>
          <p:spPr bwMode="auto">
            <a:xfrm>
              <a:off x="5279" y="2826"/>
              <a:ext cx="8" cy="9"/>
            </a:xfrm>
            <a:custGeom>
              <a:avLst/>
              <a:gdLst>
                <a:gd name="T0" fmla="*/ 8 w 7"/>
                <a:gd name="T1" fmla="*/ 9 h 7"/>
                <a:gd name="T2" fmla="*/ 6 w 7"/>
                <a:gd name="T3" fmla="*/ 0 h 7"/>
                <a:gd name="T4" fmla="*/ 0 w 7"/>
                <a:gd name="T5" fmla="*/ 4 h 7"/>
                <a:gd name="T6" fmla="*/ 3 w 7"/>
                <a:gd name="T7" fmla="*/ 6 h 7"/>
                <a:gd name="T8" fmla="*/ 8 w 7"/>
                <a:gd name="T9" fmla="*/ 9 h 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7">
                  <a:moveTo>
                    <a:pt x="7" y="7"/>
                  </a:moveTo>
                  <a:lnTo>
                    <a:pt x="5" y="0"/>
                  </a:lnTo>
                  <a:lnTo>
                    <a:pt x="0" y="3"/>
                  </a:lnTo>
                  <a:lnTo>
                    <a:pt x="3" y="5"/>
                  </a:lnTo>
                  <a:lnTo>
                    <a:pt x="7" y="7"/>
                  </a:lnTo>
                  <a:close/>
                </a:path>
              </a:pathLst>
            </a:custGeom>
            <a:solidFill>
              <a:srgbClr val="E1E1E1"/>
            </a:solidFill>
            <a:ln w="3175">
              <a:solidFill>
                <a:srgbClr val="000000"/>
              </a:solidFill>
              <a:prstDash val="solid"/>
              <a:round/>
              <a:headEnd/>
              <a:tailEnd/>
            </a:ln>
          </p:spPr>
          <p:txBody>
            <a:bodyPr/>
            <a:lstStyle/>
            <a:p>
              <a:endParaRPr lang="en-US"/>
            </a:p>
          </p:txBody>
        </p:sp>
        <p:sp>
          <p:nvSpPr>
            <p:cNvPr id="229" name="Freeform 4051"/>
            <p:cNvSpPr>
              <a:spLocks/>
            </p:cNvSpPr>
            <p:nvPr/>
          </p:nvSpPr>
          <p:spPr bwMode="auto">
            <a:xfrm>
              <a:off x="5337" y="2832"/>
              <a:ext cx="9" cy="29"/>
            </a:xfrm>
            <a:custGeom>
              <a:avLst/>
              <a:gdLst>
                <a:gd name="T0" fmla="*/ 0 w 8"/>
                <a:gd name="T1" fmla="*/ 0 h 24"/>
                <a:gd name="T2" fmla="*/ 9 w 8"/>
                <a:gd name="T3" fmla="*/ 29 h 24"/>
                <a:gd name="T4" fmla="*/ 0 w 8"/>
                <a:gd name="T5" fmla="*/ 2 h 24"/>
                <a:gd name="T6" fmla="*/ 0 w 8"/>
                <a:gd name="T7" fmla="*/ 0 h 2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 h="24">
                  <a:moveTo>
                    <a:pt x="0" y="0"/>
                  </a:moveTo>
                  <a:lnTo>
                    <a:pt x="8" y="24"/>
                  </a:lnTo>
                  <a:lnTo>
                    <a:pt x="0" y="2"/>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230" name="Freeform 4052"/>
            <p:cNvSpPr>
              <a:spLocks/>
            </p:cNvSpPr>
            <p:nvPr/>
          </p:nvSpPr>
          <p:spPr bwMode="auto">
            <a:xfrm>
              <a:off x="5302" y="2817"/>
              <a:ext cx="23" cy="18"/>
            </a:xfrm>
            <a:custGeom>
              <a:avLst/>
              <a:gdLst>
                <a:gd name="T0" fmla="*/ 20 w 22"/>
                <a:gd name="T1" fmla="*/ 18 h 14"/>
                <a:gd name="T2" fmla="*/ 23 w 22"/>
                <a:gd name="T3" fmla="*/ 18 h 14"/>
                <a:gd name="T4" fmla="*/ 13 w 22"/>
                <a:gd name="T5" fmla="*/ 9 h 14"/>
                <a:gd name="T6" fmla="*/ 0 w 22"/>
                <a:gd name="T7" fmla="*/ 0 h 14"/>
                <a:gd name="T8" fmla="*/ 10 w 22"/>
                <a:gd name="T9" fmla="*/ 9 h 14"/>
                <a:gd name="T10" fmla="*/ 20 w 22"/>
                <a:gd name="T11" fmla="*/ 18 h 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4">
                  <a:moveTo>
                    <a:pt x="19" y="14"/>
                  </a:moveTo>
                  <a:lnTo>
                    <a:pt x="22" y="14"/>
                  </a:lnTo>
                  <a:lnTo>
                    <a:pt x="12" y="7"/>
                  </a:lnTo>
                  <a:lnTo>
                    <a:pt x="0" y="0"/>
                  </a:lnTo>
                  <a:lnTo>
                    <a:pt x="10" y="7"/>
                  </a:lnTo>
                  <a:lnTo>
                    <a:pt x="19" y="14"/>
                  </a:lnTo>
                  <a:close/>
                </a:path>
              </a:pathLst>
            </a:custGeom>
            <a:solidFill>
              <a:srgbClr val="E1E1E1"/>
            </a:solidFill>
            <a:ln w="3175">
              <a:solidFill>
                <a:srgbClr val="000000"/>
              </a:solidFill>
              <a:prstDash val="solid"/>
              <a:round/>
              <a:headEnd/>
              <a:tailEnd/>
            </a:ln>
          </p:spPr>
          <p:txBody>
            <a:bodyPr/>
            <a:lstStyle/>
            <a:p>
              <a:endParaRPr lang="en-US"/>
            </a:p>
          </p:txBody>
        </p:sp>
        <p:sp>
          <p:nvSpPr>
            <p:cNvPr id="231" name="Freeform 4053"/>
            <p:cNvSpPr>
              <a:spLocks/>
            </p:cNvSpPr>
            <p:nvPr/>
          </p:nvSpPr>
          <p:spPr bwMode="auto">
            <a:xfrm>
              <a:off x="5613" y="2922"/>
              <a:ext cx="3" cy="1"/>
            </a:xfrm>
            <a:custGeom>
              <a:avLst/>
              <a:gdLst>
                <a:gd name="T0" fmla="*/ 3 w 3"/>
                <a:gd name="T1" fmla="*/ 0 h 1"/>
                <a:gd name="T2" fmla="*/ 0 w 3"/>
                <a:gd name="T3" fmla="*/ 0 h 1"/>
                <a:gd name="T4" fmla="*/ 3 w 3"/>
                <a:gd name="T5" fmla="*/ 0 h 1"/>
                <a:gd name="T6" fmla="*/ 0 60000 65536"/>
                <a:gd name="T7" fmla="*/ 0 60000 65536"/>
                <a:gd name="T8" fmla="*/ 0 60000 65536"/>
              </a:gdLst>
              <a:ahLst/>
              <a:cxnLst>
                <a:cxn ang="T6">
                  <a:pos x="T0" y="T1"/>
                </a:cxn>
                <a:cxn ang="T7">
                  <a:pos x="T2" y="T3"/>
                </a:cxn>
                <a:cxn ang="T8">
                  <a:pos x="T4" y="T5"/>
                </a:cxn>
              </a:cxnLst>
              <a:rect l="0" t="0" r="r" b="b"/>
              <a:pathLst>
                <a:path w="3" h="1">
                  <a:moveTo>
                    <a:pt x="3" y="0"/>
                  </a:moveTo>
                  <a:lnTo>
                    <a:pt x="0" y="0"/>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232" name="Freeform 4054"/>
            <p:cNvSpPr>
              <a:spLocks/>
            </p:cNvSpPr>
            <p:nvPr/>
          </p:nvSpPr>
          <p:spPr bwMode="auto">
            <a:xfrm>
              <a:off x="5420" y="2972"/>
              <a:ext cx="11" cy="21"/>
            </a:xfrm>
            <a:custGeom>
              <a:avLst/>
              <a:gdLst>
                <a:gd name="T0" fmla="*/ 11 w 9"/>
                <a:gd name="T1" fmla="*/ 19 h 17"/>
                <a:gd name="T2" fmla="*/ 11 w 9"/>
                <a:gd name="T3" fmla="*/ 10 h 17"/>
                <a:gd name="T4" fmla="*/ 11 w 9"/>
                <a:gd name="T5" fmla="*/ 10 h 17"/>
                <a:gd name="T6" fmla="*/ 6 w 9"/>
                <a:gd name="T7" fmla="*/ 0 h 17"/>
                <a:gd name="T8" fmla="*/ 0 w 9"/>
                <a:gd name="T9" fmla="*/ 21 h 17"/>
                <a:gd name="T10" fmla="*/ 11 w 9"/>
                <a:gd name="T11" fmla="*/ 19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 h="17">
                  <a:moveTo>
                    <a:pt x="9" y="15"/>
                  </a:moveTo>
                  <a:lnTo>
                    <a:pt x="9" y="8"/>
                  </a:lnTo>
                  <a:lnTo>
                    <a:pt x="5" y="0"/>
                  </a:lnTo>
                  <a:lnTo>
                    <a:pt x="0" y="17"/>
                  </a:lnTo>
                  <a:lnTo>
                    <a:pt x="9" y="15"/>
                  </a:lnTo>
                  <a:close/>
                </a:path>
              </a:pathLst>
            </a:custGeom>
            <a:solidFill>
              <a:srgbClr val="E1E1E1"/>
            </a:solidFill>
            <a:ln w="3175">
              <a:solidFill>
                <a:srgbClr val="000000"/>
              </a:solidFill>
              <a:prstDash val="solid"/>
              <a:round/>
              <a:headEnd/>
              <a:tailEnd/>
            </a:ln>
          </p:spPr>
          <p:txBody>
            <a:bodyPr/>
            <a:lstStyle/>
            <a:p>
              <a:endParaRPr lang="en-US"/>
            </a:p>
          </p:txBody>
        </p:sp>
        <p:sp>
          <p:nvSpPr>
            <p:cNvPr id="233" name="Freeform 4055"/>
            <p:cNvSpPr>
              <a:spLocks/>
            </p:cNvSpPr>
            <p:nvPr/>
          </p:nvSpPr>
          <p:spPr bwMode="auto">
            <a:xfrm>
              <a:off x="5431" y="2999"/>
              <a:ext cx="5" cy="12"/>
            </a:xfrm>
            <a:custGeom>
              <a:avLst/>
              <a:gdLst>
                <a:gd name="T0" fmla="*/ 5 w 5"/>
                <a:gd name="T1" fmla="*/ 12 h 9"/>
                <a:gd name="T2" fmla="*/ 0 w 5"/>
                <a:gd name="T3" fmla="*/ 12 h 9"/>
                <a:gd name="T4" fmla="*/ 0 w 5"/>
                <a:gd name="T5" fmla="*/ 0 h 9"/>
                <a:gd name="T6" fmla="*/ 5 w 5"/>
                <a:gd name="T7" fmla="*/ 12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9">
                  <a:moveTo>
                    <a:pt x="5" y="9"/>
                  </a:moveTo>
                  <a:lnTo>
                    <a:pt x="0" y="9"/>
                  </a:lnTo>
                  <a:lnTo>
                    <a:pt x="0" y="0"/>
                  </a:lnTo>
                  <a:lnTo>
                    <a:pt x="5" y="9"/>
                  </a:lnTo>
                  <a:close/>
                </a:path>
              </a:pathLst>
            </a:custGeom>
            <a:solidFill>
              <a:srgbClr val="E1E1E1"/>
            </a:solidFill>
            <a:ln w="3175">
              <a:solidFill>
                <a:srgbClr val="000000"/>
              </a:solidFill>
              <a:prstDash val="solid"/>
              <a:round/>
              <a:headEnd/>
              <a:tailEnd/>
            </a:ln>
          </p:spPr>
          <p:txBody>
            <a:bodyPr/>
            <a:lstStyle/>
            <a:p>
              <a:endParaRPr lang="en-US"/>
            </a:p>
          </p:txBody>
        </p:sp>
        <p:sp>
          <p:nvSpPr>
            <p:cNvPr id="234" name="Freeform 4056"/>
            <p:cNvSpPr>
              <a:spLocks/>
            </p:cNvSpPr>
            <p:nvPr/>
          </p:nvSpPr>
          <p:spPr bwMode="auto">
            <a:xfrm>
              <a:off x="5443" y="3002"/>
              <a:ext cx="1" cy="9"/>
            </a:xfrm>
            <a:custGeom>
              <a:avLst/>
              <a:gdLst>
                <a:gd name="T0" fmla="*/ 0 w 1"/>
                <a:gd name="T1" fmla="*/ 0 h 7"/>
                <a:gd name="T2" fmla="*/ 0 w 1"/>
                <a:gd name="T3" fmla="*/ 9 h 7"/>
                <a:gd name="T4" fmla="*/ 0 w 1"/>
                <a:gd name="T5" fmla="*/ 6 h 7"/>
                <a:gd name="T6" fmla="*/ 0 w 1"/>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7">
                  <a:moveTo>
                    <a:pt x="0" y="0"/>
                  </a:moveTo>
                  <a:lnTo>
                    <a:pt x="0" y="7"/>
                  </a:lnTo>
                  <a:lnTo>
                    <a:pt x="0" y="5"/>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235" name="Freeform 4057"/>
            <p:cNvSpPr>
              <a:spLocks/>
            </p:cNvSpPr>
            <p:nvPr/>
          </p:nvSpPr>
          <p:spPr bwMode="auto">
            <a:xfrm>
              <a:off x="5446" y="3060"/>
              <a:ext cx="6" cy="6"/>
            </a:xfrm>
            <a:custGeom>
              <a:avLst/>
              <a:gdLst>
                <a:gd name="T0" fmla="*/ 6 w 5"/>
                <a:gd name="T1" fmla="*/ 4 h 5"/>
                <a:gd name="T2" fmla="*/ 6 w 5"/>
                <a:gd name="T3" fmla="*/ 0 h 5"/>
                <a:gd name="T4" fmla="*/ 0 w 5"/>
                <a:gd name="T5" fmla="*/ 6 h 5"/>
                <a:gd name="T6" fmla="*/ 6 w 5"/>
                <a:gd name="T7" fmla="*/ 4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5">
                  <a:moveTo>
                    <a:pt x="5" y="3"/>
                  </a:moveTo>
                  <a:lnTo>
                    <a:pt x="5" y="0"/>
                  </a:lnTo>
                  <a:lnTo>
                    <a:pt x="0" y="5"/>
                  </a:lnTo>
                  <a:lnTo>
                    <a:pt x="5" y="3"/>
                  </a:lnTo>
                  <a:close/>
                </a:path>
              </a:pathLst>
            </a:custGeom>
            <a:solidFill>
              <a:srgbClr val="E1E1E1"/>
            </a:solidFill>
            <a:ln w="3175">
              <a:solidFill>
                <a:srgbClr val="000000"/>
              </a:solidFill>
              <a:prstDash val="solid"/>
              <a:round/>
              <a:headEnd/>
              <a:tailEnd/>
            </a:ln>
          </p:spPr>
          <p:txBody>
            <a:bodyPr/>
            <a:lstStyle/>
            <a:p>
              <a:endParaRPr lang="en-US"/>
            </a:p>
          </p:txBody>
        </p:sp>
        <p:sp>
          <p:nvSpPr>
            <p:cNvPr id="236" name="Freeform 4058"/>
            <p:cNvSpPr>
              <a:spLocks/>
            </p:cNvSpPr>
            <p:nvPr/>
          </p:nvSpPr>
          <p:spPr bwMode="auto">
            <a:xfrm>
              <a:off x="1619" y="3774"/>
              <a:ext cx="24" cy="24"/>
            </a:xfrm>
            <a:custGeom>
              <a:avLst/>
              <a:gdLst>
                <a:gd name="T0" fmla="*/ 24 w 21"/>
                <a:gd name="T1" fmla="*/ 9 h 19"/>
                <a:gd name="T2" fmla="*/ 19 w 21"/>
                <a:gd name="T3" fmla="*/ 6 h 19"/>
                <a:gd name="T4" fmla="*/ 14 w 21"/>
                <a:gd name="T5" fmla="*/ 6 h 19"/>
                <a:gd name="T6" fmla="*/ 11 w 21"/>
                <a:gd name="T7" fmla="*/ 4 h 19"/>
                <a:gd name="T8" fmla="*/ 6 w 21"/>
                <a:gd name="T9" fmla="*/ 0 h 19"/>
                <a:gd name="T10" fmla="*/ 6 w 21"/>
                <a:gd name="T11" fmla="*/ 9 h 19"/>
                <a:gd name="T12" fmla="*/ 0 w 21"/>
                <a:gd name="T13" fmla="*/ 15 h 19"/>
                <a:gd name="T14" fmla="*/ 6 w 21"/>
                <a:gd name="T15" fmla="*/ 24 h 19"/>
                <a:gd name="T16" fmla="*/ 8 w 21"/>
                <a:gd name="T17" fmla="*/ 18 h 19"/>
                <a:gd name="T18" fmla="*/ 11 w 21"/>
                <a:gd name="T19" fmla="*/ 18 h 19"/>
                <a:gd name="T20" fmla="*/ 11 w 21"/>
                <a:gd name="T21" fmla="*/ 15 h 19"/>
                <a:gd name="T22" fmla="*/ 24 w 21"/>
                <a:gd name="T23" fmla="*/ 9 h 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1" h="19">
                  <a:moveTo>
                    <a:pt x="21" y="7"/>
                  </a:moveTo>
                  <a:lnTo>
                    <a:pt x="17" y="5"/>
                  </a:lnTo>
                  <a:lnTo>
                    <a:pt x="12" y="5"/>
                  </a:lnTo>
                  <a:lnTo>
                    <a:pt x="10" y="3"/>
                  </a:lnTo>
                  <a:lnTo>
                    <a:pt x="5" y="0"/>
                  </a:lnTo>
                  <a:lnTo>
                    <a:pt x="5" y="7"/>
                  </a:lnTo>
                  <a:lnTo>
                    <a:pt x="0" y="12"/>
                  </a:lnTo>
                  <a:lnTo>
                    <a:pt x="5" y="19"/>
                  </a:lnTo>
                  <a:lnTo>
                    <a:pt x="7" y="14"/>
                  </a:lnTo>
                  <a:lnTo>
                    <a:pt x="10" y="14"/>
                  </a:lnTo>
                  <a:lnTo>
                    <a:pt x="10" y="12"/>
                  </a:lnTo>
                  <a:lnTo>
                    <a:pt x="21" y="7"/>
                  </a:lnTo>
                  <a:close/>
                </a:path>
              </a:pathLst>
            </a:custGeom>
            <a:solidFill>
              <a:srgbClr val="E1E1E1"/>
            </a:solidFill>
            <a:ln w="3175">
              <a:solidFill>
                <a:srgbClr val="000000"/>
              </a:solidFill>
              <a:prstDash val="solid"/>
              <a:round/>
              <a:headEnd/>
              <a:tailEnd/>
            </a:ln>
          </p:spPr>
          <p:txBody>
            <a:bodyPr/>
            <a:lstStyle/>
            <a:p>
              <a:endParaRPr lang="en-US"/>
            </a:p>
          </p:txBody>
        </p:sp>
        <p:sp>
          <p:nvSpPr>
            <p:cNvPr id="237" name="Freeform 4059"/>
            <p:cNvSpPr>
              <a:spLocks/>
            </p:cNvSpPr>
            <p:nvPr/>
          </p:nvSpPr>
          <p:spPr bwMode="auto">
            <a:xfrm>
              <a:off x="1598" y="3778"/>
              <a:ext cx="21" cy="13"/>
            </a:xfrm>
            <a:custGeom>
              <a:avLst/>
              <a:gdLst>
                <a:gd name="T0" fmla="*/ 8 w 19"/>
                <a:gd name="T1" fmla="*/ 5 h 11"/>
                <a:gd name="T2" fmla="*/ 3 w 19"/>
                <a:gd name="T3" fmla="*/ 0 h 11"/>
                <a:gd name="T4" fmla="*/ 21 w 19"/>
                <a:gd name="T5" fmla="*/ 0 h 11"/>
                <a:gd name="T6" fmla="*/ 13 w 19"/>
                <a:gd name="T7" fmla="*/ 11 h 11"/>
                <a:gd name="T8" fmla="*/ 0 w 19"/>
                <a:gd name="T9" fmla="*/ 13 h 11"/>
                <a:gd name="T10" fmla="*/ 8 w 19"/>
                <a:gd name="T11" fmla="*/ 8 h 11"/>
                <a:gd name="T12" fmla="*/ 3 w 19"/>
                <a:gd name="T13" fmla="*/ 8 h 11"/>
                <a:gd name="T14" fmla="*/ 8 w 19"/>
                <a:gd name="T15" fmla="*/ 5 h 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 h="11">
                  <a:moveTo>
                    <a:pt x="7" y="4"/>
                  </a:moveTo>
                  <a:lnTo>
                    <a:pt x="3" y="0"/>
                  </a:lnTo>
                  <a:lnTo>
                    <a:pt x="19" y="0"/>
                  </a:lnTo>
                  <a:lnTo>
                    <a:pt x="12" y="9"/>
                  </a:lnTo>
                  <a:lnTo>
                    <a:pt x="0" y="11"/>
                  </a:lnTo>
                  <a:lnTo>
                    <a:pt x="7" y="7"/>
                  </a:lnTo>
                  <a:lnTo>
                    <a:pt x="3" y="7"/>
                  </a:lnTo>
                  <a:lnTo>
                    <a:pt x="7" y="4"/>
                  </a:lnTo>
                  <a:close/>
                </a:path>
              </a:pathLst>
            </a:custGeom>
            <a:solidFill>
              <a:srgbClr val="E1E1E1"/>
            </a:solidFill>
            <a:ln w="3175">
              <a:solidFill>
                <a:srgbClr val="000000"/>
              </a:solidFill>
              <a:prstDash val="solid"/>
              <a:round/>
              <a:headEnd/>
              <a:tailEnd/>
            </a:ln>
          </p:spPr>
          <p:txBody>
            <a:bodyPr/>
            <a:lstStyle/>
            <a:p>
              <a:endParaRPr lang="en-US"/>
            </a:p>
          </p:txBody>
        </p:sp>
        <p:sp>
          <p:nvSpPr>
            <p:cNvPr id="238" name="Freeform 4060"/>
            <p:cNvSpPr>
              <a:spLocks/>
            </p:cNvSpPr>
            <p:nvPr/>
          </p:nvSpPr>
          <p:spPr bwMode="auto">
            <a:xfrm>
              <a:off x="2718" y="3022"/>
              <a:ext cx="237" cy="263"/>
            </a:xfrm>
            <a:custGeom>
              <a:avLst/>
              <a:gdLst>
                <a:gd name="T0" fmla="*/ 142 w 211"/>
                <a:gd name="T1" fmla="*/ 172 h 212"/>
                <a:gd name="T2" fmla="*/ 142 w 211"/>
                <a:gd name="T3" fmla="*/ 140 h 212"/>
                <a:gd name="T4" fmla="*/ 144 w 211"/>
                <a:gd name="T5" fmla="*/ 112 h 212"/>
                <a:gd name="T6" fmla="*/ 159 w 211"/>
                <a:gd name="T7" fmla="*/ 112 h 212"/>
                <a:gd name="T8" fmla="*/ 163 w 211"/>
                <a:gd name="T9" fmla="*/ 91 h 212"/>
                <a:gd name="T10" fmla="*/ 163 w 211"/>
                <a:gd name="T11" fmla="*/ 69 h 212"/>
                <a:gd name="T12" fmla="*/ 163 w 211"/>
                <a:gd name="T13" fmla="*/ 50 h 212"/>
                <a:gd name="T14" fmla="*/ 163 w 211"/>
                <a:gd name="T15" fmla="*/ 29 h 212"/>
                <a:gd name="T16" fmla="*/ 183 w 211"/>
                <a:gd name="T17" fmla="*/ 29 h 212"/>
                <a:gd name="T18" fmla="*/ 202 w 211"/>
                <a:gd name="T19" fmla="*/ 24 h 212"/>
                <a:gd name="T20" fmla="*/ 210 w 211"/>
                <a:gd name="T21" fmla="*/ 32 h 212"/>
                <a:gd name="T22" fmla="*/ 224 w 211"/>
                <a:gd name="T23" fmla="*/ 24 h 212"/>
                <a:gd name="T24" fmla="*/ 237 w 211"/>
                <a:gd name="T25" fmla="*/ 17 h 212"/>
                <a:gd name="T26" fmla="*/ 218 w 211"/>
                <a:gd name="T27" fmla="*/ 11 h 212"/>
                <a:gd name="T28" fmla="*/ 204 w 211"/>
                <a:gd name="T29" fmla="*/ 15 h 212"/>
                <a:gd name="T30" fmla="*/ 179 w 211"/>
                <a:gd name="T31" fmla="*/ 17 h 212"/>
                <a:gd name="T32" fmla="*/ 152 w 211"/>
                <a:gd name="T33" fmla="*/ 24 h 212"/>
                <a:gd name="T34" fmla="*/ 136 w 211"/>
                <a:gd name="T35" fmla="*/ 17 h 212"/>
                <a:gd name="T36" fmla="*/ 120 w 211"/>
                <a:gd name="T37" fmla="*/ 15 h 212"/>
                <a:gd name="T38" fmla="*/ 117 w 211"/>
                <a:gd name="T39" fmla="*/ 9 h 212"/>
                <a:gd name="T40" fmla="*/ 95 w 211"/>
                <a:gd name="T41" fmla="*/ 9 h 212"/>
                <a:gd name="T42" fmla="*/ 78 w 211"/>
                <a:gd name="T43" fmla="*/ 9 h 212"/>
                <a:gd name="T44" fmla="*/ 56 w 211"/>
                <a:gd name="T45" fmla="*/ 9 h 212"/>
                <a:gd name="T46" fmla="*/ 37 w 211"/>
                <a:gd name="T47" fmla="*/ 9 h 212"/>
                <a:gd name="T48" fmla="*/ 25 w 211"/>
                <a:gd name="T49" fmla="*/ 0 h 212"/>
                <a:gd name="T50" fmla="*/ 3 w 211"/>
                <a:gd name="T51" fmla="*/ 5 h 212"/>
                <a:gd name="T52" fmla="*/ 0 w 211"/>
                <a:gd name="T53" fmla="*/ 17 h 212"/>
                <a:gd name="T54" fmla="*/ 13 w 211"/>
                <a:gd name="T55" fmla="*/ 47 h 212"/>
                <a:gd name="T56" fmla="*/ 25 w 211"/>
                <a:gd name="T57" fmla="*/ 73 h 212"/>
                <a:gd name="T58" fmla="*/ 37 w 211"/>
                <a:gd name="T59" fmla="*/ 99 h 212"/>
                <a:gd name="T60" fmla="*/ 48 w 211"/>
                <a:gd name="T61" fmla="*/ 125 h 212"/>
                <a:gd name="T62" fmla="*/ 51 w 211"/>
                <a:gd name="T63" fmla="*/ 138 h 212"/>
                <a:gd name="T64" fmla="*/ 45 w 211"/>
                <a:gd name="T65" fmla="*/ 134 h 212"/>
                <a:gd name="T66" fmla="*/ 48 w 211"/>
                <a:gd name="T67" fmla="*/ 161 h 212"/>
                <a:gd name="T68" fmla="*/ 51 w 211"/>
                <a:gd name="T69" fmla="*/ 181 h 212"/>
                <a:gd name="T70" fmla="*/ 56 w 211"/>
                <a:gd name="T71" fmla="*/ 205 h 212"/>
                <a:gd name="T72" fmla="*/ 58 w 211"/>
                <a:gd name="T73" fmla="*/ 228 h 212"/>
                <a:gd name="T74" fmla="*/ 70 w 211"/>
                <a:gd name="T75" fmla="*/ 243 h 212"/>
                <a:gd name="T76" fmla="*/ 78 w 211"/>
                <a:gd name="T77" fmla="*/ 258 h 212"/>
                <a:gd name="T78" fmla="*/ 85 w 211"/>
                <a:gd name="T79" fmla="*/ 246 h 212"/>
                <a:gd name="T80" fmla="*/ 93 w 211"/>
                <a:gd name="T81" fmla="*/ 258 h 212"/>
                <a:gd name="T82" fmla="*/ 120 w 211"/>
                <a:gd name="T83" fmla="*/ 263 h 212"/>
                <a:gd name="T84" fmla="*/ 136 w 211"/>
                <a:gd name="T85" fmla="*/ 254 h 212"/>
                <a:gd name="T86" fmla="*/ 136 w 211"/>
                <a:gd name="T87" fmla="*/ 234 h 212"/>
                <a:gd name="T88" fmla="*/ 138 w 211"/>
                <a:gd name="T89" fmla="*/ 213 h 212"/>
                <a:gd name="T90" fmla="*/ 138 w 211"/>
                <a:gd name="T91" fmla="*/ 194 h 212"/>
                <a:gd name="T92" fmla="*/ 142 w 211"/>
                <a:gd name="T93" fmla="*/ 172 h 21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11" h="212">
                  <a:moveTo>
                    <a:pt x="126" y="139"/>
                  </a:moveTo>
                  <a:lnTo>
                    <a:pt x="126" y="113"/>
                  </a:lnTo>
                  <a:lnTo>
                    <a:pt x="128" y="90"/>
                  </a:lnTo>
                  <a:lnTo>
                    <a:pt x="142" y="90"/>
                  </a:lnTo>
                  <a:lnTo>
                    <a:pt x="145" y="73"/>
                  </a:lnTo>
                  <a:lnTo>
                    <a:pt x="145" y="56"/>
                  </a:lnTo>
                  <a:lnTo>
                    <a:pt x="145" y="40"/>
                  </a:lnTo>
                  <a:lnTo>
                    <a:pt x="145" y="23"/>
                  </a:lnTo>
                  <a:lnTo>
                    <a:pt x="163" y="23"/>
                  </a:lnTo>
                  <a:lnTo>
                    <a:pt x="180" y="19"/>
                  </a:lnTo>
                  <a:lnTo>
                    <a:pt x="187" y="26"/>
                  </a:lnTo>
                  <a:lnTo>
                    <a:pt x="199" y="19"/>
                  </a:lnTo>
                  <a:lnTo>
                    <a:pt x="211" y="14"/>
                  </a:lnTo>
                  <a:lnTo>
                    <a:pt x="194" y="9"/>
                  </a:lnTo>
                  <a:lnTo>
                    <a:pt x="182" y="12"/>
                  </a:lnTo>
                  <a:lnTo>
                    <a:pt x="159" y="14"/>
                  </a:lnTo>
                  <a:lnTo>
                    <a:pt x="135" y="19"/>
                  </a:lnTo>
                  <a:lnTo>
                    <a:pt x="121" y="14"/>
                  </a:lnTo>
                  <a:lnTo>
                    <a:pt x="107" y="12"/>
                  </a:lnTo>
                  <a:lnTo>
                    <a:pt x="104" y="7"/>
                  </a:lnTo>
                  <a:lnTo>
                    <a:pt x="85" y="7"/>
                  </a:lnTo>
                  <a:lnTo>
                    <a:pt x="69" y="7"/>
                  </a:lnTo>
                  <a:lnTo>
                    <a:pt x="50" y="7"/>
                  </a:lnTo>
                  <a:lnTo>
                    <a:pt x="33" y="7"/>
                  </a:lnTo>
                  <a:lnTo>
                    <a:pt x="22" y="0"/>
                  </a:lnTo>
                  <a:lnTo>
                    <a:pt x="3" y="4"/>
                  </a:lnTo>
                  <a:lnTo>
                    <a:pt x="0" y="14"/>
                  </a:lnTo>
                  <a:lnTo>
                    <a:pt x="12" y="38"/>
                  </a:lnTo>
                  <a:lnTo>
                    <a:pt x="22" y="59"/>
                  </a:lnTo>
                  <a:lnTo>
                    <a:pt x="33" y="80"/>
                  </a:lnTo>
                  <a:lnTo>
                    <a:pt x="43" y="101"/>
                  </a:lnTo>
                  <a:lnTo>
                    <a:pt x="45" y="111"/>
                  </a:lnTo>
                  <a:lnTo>
                    <a:pt x="40" y="108"/>
                  </a:lnTo>
                  <a:lnTo>
                    <a:pt x="43" y="130"/>
                  </a:lnTo>
                  <a:lnTo>
                    <a:pt x="45" y="146"/>
                  </a:lnTo>
                  <a:lnTo>
                    <a:pt x="50" y="165"/>
                  </a:lnTo>
                  <a:lnTo>
                    <a:pt x="52" y="184"/>
                  </a:lnTo>
                  <a:lnTo>
                    <a:pt x="62" y="196"/>
                  </a:lnTo>
                  <a:lnTo>
                    <a:pt x="69" y="208"/>
                  </a:lnTo>
                  <a:lnTo>
                    <a:pt x="76" y="198"/>
                  </a:lnTo>
                  <a:lnTo>
                    <a:pt x="83" y="208"/>
                  </a:lnTo>
                  <a:lnTo>
                    <a:pt x="107" y="212"/>
                  </a:lnTo>
                  <a:lnTo>
                    <a:pt x="121" y="205"/>
                  </a:lnTo>
                  <a:lnTo>
                    <a:pt x="121" y="189"/>
                  </a:lnTo>
                  <a:lnTo>
                    <a:pt x="123" y="172"/>
                  </a:lnTo>
                  <a:lnTo>
                    <a:pt x="123" y="156"/>
                  </a:lnTo>
                  <a:lnTo>
                    <a:pt x="126" y="139"/>
                  </a:lnTo>
                  <a:close/>
                </a:path>
              </a:pathLst>
            </a:custGeom>
            <a:solidFill>
              <a:srgbClr val="D9D9D6"/>
            </a:solidFill>
            <a:ln w="3175">
              <a:solidFill>
                <a:srgbClr val="000000"/>
              </a:solidFill>
              <a:prstDash val="solid"/>
              <a:round/>
              <a:headEnd/>
              <a:tailEnd/>
            </a:ln>
          </p:spPr>
          <p:txBody>
            <a:bodyPr/>
            <a:lstStyle/>
            <a:p>
              <a:endParaRPr lang="en-US"/>
            </a:p>
          </p:txBody>
        </p:sp>
        <p:sp>
          <p:nvSpPr>
            <p:cNvPr id="239" name="Freeform 4061"/>
            <p:cNvSpPr>
              <a:spLocks/>
            </p:cNvSpPr>
            <p:nvPr/>
          </p:nvSpPr>
          <p:spPr bwMode="auto">
            <a:xfrm>
              <a:off x="1299" y="2864"/>
              <a:ext cx="217" cy="290"/>
            </a:xfrm>
            <a:custGeom>
              <a:avLst/>
              <a:gdLst>
                <a:gd name="T0" fmla="*/ 144 w 196"/>
                <a:gd name="T1" fmla="*/ 228 h 234"/>
                <a:gd name="T2" fmla="*/ 141 w 196"/>
                <a:gd name="T3" fmla="*/ 252 h 234"/>
                <a:gd name="T4" fmla="*/ 136 w 196"/>
                <a:gd name="T5" fmla="*/ 275 h 234"/>
                <a:gd name="T6" fmla="*/ 133 w 196"/>
                <a:gd name="T7" fmla="*/ 270 h 234"/>
                <a:gd name="T8" fmla="*/ 115 w 196"/>
                <a:gd name="T9" fmla="*/ 275 h 234"/>
                <a:gd name="T10" fmla="*/ 107 w 196"/>
                <a:gd name="T11" fmla="*/ 284 h 234"/>
                <a:gd name="T12" fmla="*/ 99 w 196"/>
                <a:gd name="T13" fmla="*/ 273 h 234"/>
                <a:gd name="T14" fmla="*/ 79 w 196"/>
                <a:gd name="T15" fmla="*/ 270 h 234"/>
                <a:gd name="T16" fmla="*/ 75 w 196"/>
                <a:gd name="T17" fmla="*/ 264 h 234"/>
                <a:gd name="T18" fmla="*/ 62 w 196"/>
                <a:gd name="T19" fmla="*/ 290 h 234"/>
                <a:gd name="T20" fmla="*/ 50 w 196"/>
                <a:gd name="T21" fmla="*/ 284 h 234"/>
                <a:gd name="T22" fmla="*/ 41 w 196"/>
                <a:gd name="T23" fmla="*/ 266 h 234"/>
                <a:gd name="T24" fmla="*/ 33 w 196"/>
                <a:gd name="T25" fmla="*/ 247 h 234"/>
                <a:gd name="T26" fmla="*/ 29 w 196"/>
                <a:gd name="T27" fmla="*/ 226 h 234"/>
                <a:gd name="T28" fmla="*/ 31 w 196"/>
                <a:gd name="T29" fmla="*/ 211 h 234"/>
                <a:gd name="T30" fmla="*/ 21 w 196"/>
                <a:gd name="T31" fmla="*/ 196 h 234"/>
                <a:gd name="T32" fmla="*/ 16 w 196"/>
                <a:gd name="T33" fmla="*/ 182 h 234"/>
                <a:gd name="T34" fmla="*/ 10 w 196"/>
                <a:gd name="T35" fmla="*/ 170 h 234"/>
                <a:gd name="T36" fmla="*/ 10 w 196"/>
                <a:gd name="T37" fmla="*/ 161 h 234"/>
                <a:gd name="T38" fmla="*/ 18 w 196"/>
                <a:gd name="T39" fmla="*/ 144 h 234"/>
                <a:gd name="T40" fmla="*/ 12 w 196"/>
                <a:gd name="T41" fmla="*/ 141 h 234"/>
                <a:gd name="T42" fmla="*/ 10 w 196"/>
                <a:gd name="T43" fmla="*/ 123 h 234"/>
                <a:gd name="T44" fmla="*/ 10 w 196"/>
                <a:gd name="T45" fmla="*/ 103 h 234"/>
                <a:gd name="T46" fmla="*/ 12 w 196"/>
                <a:gd name="T47" fmla="*/ 94 h 234"/>
                <a:gd name="T48" fmla="*/ 12 w 196"/>
                <a:gd name="T49" fmla="*/ 64 h 234"/>
                <a:gd name="T50" fmla="*/ 18 w 196"/>
                <a:gd name="T51" fmla="*/ 58 h 234"/>
                <a:gd name="T52" fmla="*/ 8 w 196"/>
                <a:gd name="T53" fmla="*/ 43 h 234"/>
                <a:gd name="T54" fmla="*/ 0 w 196"/>
                <a:gd name="T55" fmla="*/ 26 h 234"/>
                <a:gd name="T56" fmla="*/ 23 w 196"/>
                <a:gd name="T57" fmla="*/ 26 h 234"/>
                <a:gd name="T58" fmla="*/ 29 w 196"/>
                <a:gd name="T59" fmla="*/ 21 h 234"/>
                <a:gd name="T60" fmla="*/ 44 w 196"/>
                <a:gd name="T61" fmla="*/ 11 h 234"/>
                <a:gd name="T62" fmla="*/ 58 w 196"/>
                <a:gd name="T63" fmla="*/ 0 h 234"/>
                <a:gd name="T64" fmla="*/ 70 w 196"/>
                <a:gd name="T65" fmla="*/ 0 h 234"/>
                <a:gd name="T66" fmla="*/ 73 w 196"/>
                <a:gd name="T67" fmla="*/ 21 h 234"/>
                <a:gd name="T68" fmla="*/ 75 w 196"/>
                <a:gd name="T69" fmla="*/ 38 h 234"/>
                <a:gd name="T70" fmla="*/ 89 w 196"/>
                <a:gd name="T71" fmla="*/ 56 h 234"/>
                <a:gd name="T72" fmla="*/ 102 w 196"/>
                <a:gd name="T73" fmla="*/ 58 h 234"/>
                <a:gd name="T74" fmla="*/ 117 w 196"/>
                <a:gd name="T75" fmla="*/ 67 h 234"/>
                <a:gd name="T76" fmla="*/ 136 w 196"/>
                <a:gd name="T77" fmla="*/ 82 h 234"/>
                <a:gd name="T78" fmla="*/ 157 w 196"/>
                <a:gd name="T79" fmla="*/ 86 h 234"/>
                <a:gd name="T80" fmla="*/ 162 w 196"/>
                <a:gd name="T81" fmla="*/ 94 h 234"/>
                <a:gd name="T82" fmla="*/ 162 w 196"/>
                <a:gd name="T83" fmla="*/ 118 h 234"/>
                <a:gd name="T84" fmla="*/ 159 w 196"/>
                <a:gd name="T85" fmla="*/ 118 h 234"/>
                <a:gd name="T86" fmla="*/ 167 w 196"/>
                <a:gd name="T87" fmla="*/ 126 h 234"/>
                <a:gd name="T88" fmla="*/ 169 w 196"/>
                <a:gd name="T89" fmla="*/ 144 h 234"/>
                <a:gd name="T90" fmla="*/ 183 w 196"/>
                <a:gd name="T91" fmla="*/ 144 h 234"/>
                <a:gd name="T92" fmla="*/ 202 w 196"/>
                <a:gd name="T93" fmla="*/ 146 h 234"/>
                <a:gd name="T94" fmla="*/ 202 w 196"/>
                <a:gd name="T95" fmla="*/ 167 h 234"/>
                <a:gd name="T96" fmla="*/ 215 w 196"/>
                <a:gd name="T97" fmla="*/ 178 h 234"/>
                <a:gd name="T98" fmla="*/ 217 w 196"/>
                <a:gd name="T99" fmla="*/ 187 h 234"/>
                <a:gd name="T100" fmla="*/ 215 w 196"/>
                <a:gd name="T101" fmla="*/ 202 h 234"/>
                <a:gd name="T102" fmla="*/ 209 w 196"/>
                <a:gd name="T103" fmla="*/ 219 h 234"/>
                <a:gd name="T104" fmla="*/ 211 w 196"/>
                <a:gd name="T105" fmla="*/ 226 h 234"/>
                <a:gd name="T106" fmla="*/ 209 w 196"/>
                <a:gd name="T107" fmla="*/ 232 h 234"/>
                <a:gd name="T108" fmla="*/ 209 w 196"/>
                <a:gd name="T109" fmla="*/ 226 h 234"/>
                <a:gd name="T110" fmla="*/ 194 w 196"/>
                <a:gd name="T111" fmla="*/ 211 h 234"/>
                <a:gd name="T112" fmla="*/ 169 w 196"/>
                <a:gd name="T113" fmla="*/ 217 h 234"/>
                <a:gd name="T114" fmla="*/ 146 w 196"/>
                <a:gd name="T115" fmla="*/ 217 h 234"/>
                <a:gd name="T116" fmla="*/ 144 w 196"/>
                <a:gd name="T117" fmla="*/ 228 h 23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96" h="234">
                  <a:moveTo>
                    <a:pt x="130" y="184"/>
                  </a:moveTo>
                  <a:lnTo>
                    <a:pt x="127" y="203"/>
                  </a:lnTo>
                  <a:lnTo>
                    <a:pt x="123" y="222"/>
                  </a:lnTo>
                  <a:lnTo>
                    <a:pt x="120" y="218"/>
                  </a:lnTo>
                  <a:lnTo>
                    <a:pt x="104" y="222"/>
                  </a:lnTo>
                  <a:lnTo>
                    <a:pt x="97" y="229"/>
                  </a:lnTo>
                  <a:lnTo>
                    <a:pt x="89" y="220"/>
                  </a:lnTo>
                  <a:lnTo>
                    <a:pt x="71" y="218"/>
                  </a:lnTo>
                  <a:lnTo>
                    <a:pt x="68" y="213"/>
                  </a:lnTo>
                  <a:lnTo>
                    <a:pt x="56" y="234"/>
                  </a:lnTo>
                  <a:lnTo>
                    <a:pt x="45" y="229"/>
                  </a:lnTo>
                  <a:lnTo>
                    <a:pt x="37" y="215"/>
                  </a:lnTo>
                  <a:lnTo>
                    <a:pt x="30" y="199"/>
                  </a:lnTo>
                  <a:lnTo>
                    <a:pt x="26" y="182"/>
                  </a:lnTo>
                  <a:lnTo>
                    <a:pt x="28" y="170"/>
                  </a:lnTo>
                  <a:lnTo>
                    <a:pt x="19" y="158"/>
                  </a:lnTo>
                  <a:lnTo>
                    <a:pt x="14" y="147"/>
                  </a:lnTo>
                  <a:lnTo>
                    <a:pt x="9" y="137"/>
                  </a:lnTo>
                  <a:lnTo>
                    <a:pt x="9" y="130"/>
                  </a:lnTo>
                  <a:lnTo>
                    <a:pt x="16" y="116"/>
                  </a:lnTo>
                  <a:lnTo>
                    <a:pt x="11" y="114"/>
                  </a:lnTo>
                  <a:lnTo>
                    <a:pt x="9" y="99"/>
                  </a:lnTo>
                  <a:lnTo>
                    <a:pt x="9" y="83"/>
                  </a:lnTo>
                  <a:lnTo>
                    <a:pt x="11" y="76"/>
                  </a:lnTo>
                  <a:lnTo>
                    <a:pt x="11" y="52"/>
                  </a:lnTo>
                  <a:lnTo>
                    <a:pt x="16" y="47"/>
                  </a:lnTo>
                  <a:lnTo>
                    <a:pt x="7" y="35"/>
                  </a:lnTo>
                  <a:lnTo>
                    <a:pt x="0" y="21"/>
                  </a:lnTo>
                  <a:lnTo>
                    <a:pt x="21" y="21"/>
                  </a:lnTo>
                  <a:lnTo>
                    <a:pt x="26" y="17"/>
                  </a:lnTo>
                  <a:lnTo>
                    <a:pt x="40" y="9"/>
                  </a:lnTo>
                  <a:lnTo>
                    <a:pt x="52" y="0"/>
                  </a:lnTo>
                  <a:lnTo>
                    <a:pt x="63" y="0"/>
                  </a:lnTo>
                  <a:lnTo>
                    <a:pt x="66" y="17"/>
                  </a:lnTo>
                  <a:lnTo>
                    <a:pt x="68" y="31"/>
                  </a:lnTo>
                  <a:lnTo>
                    <a:pt x="80" y="45"/>
                  </a:lnTo>
                  <a:lnTo>
                    <a:pt x="92" y="47"/>
                  </a:lnTo>
                  <a:lnTo>
                    <a:pt x="106" y="54"/>
                  </a:lnTo>
                  <a:lnTo>
                    <a:pt x="123" y="66"/>
                  </a:lnTo>
                  <a:lnTo>
                    <a:pt x="142" y="69"/>
                  </a:lnTo>
                  <a:lnTo>
                    <a:pt x="146" y="76"/>
                  </a:lnTo>
                  <a:lnTo>
                    <a:pt x="146" y="95"/>
                  </a:lnTo>
                  <a:lnTo>
                    <a:pt x="144" y="95"/>
                  </a:lnTo>
                  <a:lnTo>
                    <a:pt x="151" y="102"/>
                  </a:lnTo>
                  <a:lnTo>
                    <a:pt x="153" y="116"/>
                  </a:lnTo>
                  <a:lnTo>
                    <a:pt x="165" y="116"/>
                  </a:lnTo>
                  <a:lnTo>
                    <a:pt x="182" y="118"/>
                  </a:lnTo>
                  <a:lnTo>
                    <a:pt x="182" y="135"/>
                  </a:lnTo>
                  <a:lnTo>
                    <a:pt x="194" y="144"/>
                  </a:lnTo>
                  <a:lnTo>
                    <a:pt x="196" y="151"/>
                  </a:lnTo>
                  <a:lnTo>
                    <a:pt x="194" y="163"/>
                  </a:lnTo>
                  <a:lnTo>
                    <a:pt x="189" y="177"/>
                  </a:lnTo>
                  <a:lnTo>
                    <a:pt x="191" y="182"/>
                  </a:lnTo>
                  <a:lnTo>
                    <a:pt x="189" y="187"/>
                  </a:lnTo>
                  <a:lnTo>
                    <a:pt x="189" y="182"/>
                  </a:lnTo>
                  <a:lnTo>
                    <a:pt x="175" y="170"/>
                  </a:lnTo>
                  <a:lnTo>
                    <a:pt x="153" y="175"/>
                  </a:lnTo>
                  <a:lnTo>
                    <a:pt x="132" y="175"/>
                  </a:lnTo>
                  <a:lnTo>
                    <a:pt x="130" y="184"/>
                  </a:lnTo>
                  <a:close/>
                </a:path>
              </a:pathLst>
            </a:custGeom>
            <a:solidFill>
              <a:srgbClr val="E1E1E1"/>
            </a:solidFill>
            <a:ln w="3175">
              <a:solidFill>
                <a:srgbClr val="000000"/>
              </a:solidFill>
              <a:prstDash val="solid"/>
              <a:round/>
              <a:headEnd/>
              <a:tailEnd/>
            </a:ln>
          </p:spPr>
          <p:txBody>
            <a:bodyPr/>
            <a:lstStyle/>
            <a:p>
              <a:endParaRPr lang="en-US"/>
            </a:p>
          </p:txBody>
        </p:sp>
        <p:sp>
          <p:nvSpPr>
            <p:cNvPr id="240" name="Freeform 4062"/>
            <p:cNvSpPr>
              <a:spLocks/>
            </p:cNvSpPr>
            <p:nvPr/>
          </p:nvSpPr>
          <p:spPr bwMode="auto">
            <a:xfrm>
              <a:off x="2860" y="3040"/>
              <a:ext cx="160" cy="202"/>
            </a:xfrm>
            <a:custGeom>
              <a:avLst/>
              <a:gdLst>
                <a:gd name="T0" fmla="*/ 0 w 144"/>
                <a:gd name="T1" fmla="*/ 155 h 163"/>
                <a:gd name="T2" fmla="*/ 0 w 144"/>
                <a:gd name="T3" fmla="*/ 123 h 163"/>
                <a:gd name="T4" fmla="*/ 2 w 144"/>
                <a:gd name="T5" fmla="*/ 94 h 163"/>
                <a:gd name="T6" fmla="*/ 18 w 144"/>
                <a:gd name="T7" fmla="*/ 94 h 163"/>
                <a:gd name="T8" fmla="*/ 21 w 144"/>
                <a:gd name="T9" fmla="*/ 73 h 163"/>
                <a:gd name="T10" fmla="*/ 21 w 144"/>
                <a:gd name="T11" fmla="*/ 52 h 163"/>
                <a:gd name="T12" fmla="*/ 21 w 144"/>
                <a:gd name="T13" fmla="*/ 32 h 163"/>
                <a:gd name="T14" fmla="*/ 21 w 144"/>
                <a:gd name="T15" fmla="*/ 11 h 163"/>
                <a:gd name="T16" fmla="*/ 41 w 144"/>
                <a:gd name="T17" fmla="*/ 11 h 163"/>
                <a:gd name="T18" fmla="*/ 60 w 144"/>
                <a:gd name="T19" fmla="*/ 6 h 163"/>
                <a:gd name="T20" fmla="*/ 68 w 144"/>
                <a:gd name="T21" fmla="*/ 15 h 163"/>
                <a:gd name="T22" fmla="*/ 81 w 144"/>
                <a:gd name="T23" fmla="*/ 6 h 163"/>
                <a:gd name="T24" fmla="*/ 94 w 144"/>
                <a:gd name="T25" fmla="*/ 0 h 163"/>
                <a:gd name="T26" fmla="*/ 104 w 144"/>
                <a:gd name="T27" fmla="*/ 24 h 163"/>
                <a:gd name="T28" fmla="*/ 116 w 144"/>
                <a:gd name="T29" fmla="*/ 43 h 163"/>
                <a:gd name="T30" fmla="*/ 129 w 144"/>
                <a:gd name="T31" fmla="*/ 56 h 163"/>
                <a:gd name="T32" fmla="*/ 131 w 144"/>
                <a:gd name="T33" fmla="*/ 58 h 163"/>
                <a:gd name="T34" fmla="*/ 133 w 144"/>
                <a:gd name="T35" fmla="*/ 67 h 163"/>
                <a:gd name="T36" fmla="*/ 141 w 144"/>
                <a:gd name="T37" fmla="*/ 84 h 163"/>
                <a:gd name="T38" fmla="*/ 154 w 144"/>
                <a:gd name="T39" fmla="*/ 94 h 163"/>
                <a:gd name="T40" fmla="*/ 160 w 144"/>
                <a:gd name="T41" fmla="*/ 97 h 163"/>
                <a:gd name="T42" fmla="*/ 160 w 144"/>
                <a:gd name="T43" fmla="*/ 99 h 163"/>
                <a:gd name="T44" fmla="*/ 137 w 144"/>
                <a:gd name="T45" fmla="*/ 114 h 163"/>
                <a:gd name="T46" fmla="*/ 120 w 144"/>
                <a:gd name="T47" fmla="*/ 131 h 163"/>
                <a:gd name="T48" fmla="*/ 110 w 144"/>
                <a:gd name="T49" fmla="*/ 152 h 163"/>
                <a:gd name="T50" fmla="*/ 99 w 144"/>
                <a:gd name="T51" fmla="*/ 159 h 163"/>
                <a:gd name="T52" fmla="*/ 89 w 144"/>
                <a:gd name="T53" fmla="*/ 176 h 163"/>
                <a:gd name="T54" fmla="*/ 62 w 144"/>
                <a:gd name="T55" fmla="*/ 172 h 163"/>
                <a:gd name="T56" fmla="*/ 50 w 144"/>
                <a:gd name="T57" fmla="*/ 167 h 163"/>
                <a:gd name="T58" fmla="*/ 41 w 144"/>
                <a:gd name="T59" fmla="*/ 181 h 163"/>
                <a:gd name="T60" fmla="*/ 33 w 144"/>
                <a:gd name="T61" fmla="*/ 196 h 163"/>
                <a:gd name="T62" fmla="*/ 16 w 144"/>
                <a:gd name="T63" fmla="*/ 202 h 163"/>
                <a:gd name="T64" fmla="*/ 8 w 144"/>
                <a:gd name="T65" fmla="*/ 196 h 163"/>
                <a:gd name="T66" fmla="*/ 10 w 144"/>
                <a:gd name="T67" fmla="*/ 176 h 163"/>
                <a:gd name="T68" fmla="*/ 0 w 144"/>
                <a:gd name="T69" fmla="*/ 155 h 16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4" h="163">
                  <a:moveTo>
                    <a:pt x="0" y="125"/>
                  </a:moveTo>
                  <a:lnTo>
                    <a:pt x="0" y="99"/>
                  </a:lnTo>
                  <a:lnTo>
                    <a:pt x="2" y="76"/>
                  </a:lnTo>
                  <a:lnTo>
                    <a:pt x="16" y="76"/>
                  </a:lnTo>
                  <a:lnTo>
                    <a:pt x="19" y="59"/>
                  </a:lnTo>
                  <a:lnTo>
                    <a:pt x="19" y="42"/>
                  </a:lnTo>
                  <a:lnTo>
                    <a:pt x="19" y="26"/>
                  </a:lnTo>
                  <a:lnTo>
                    <a:pt x="19" y="9"/>
                  </a:lnTo>
                  <a:lnTo>
                    <a:pt x="37" y="9"/>
                  </a:lnTo>
                  <a:lnTo>
                    <a:pt x="54" y="5"/>
                  </a:lnTo>
                  <a:lnTo>
                    <a:pt x="61" y="12"/>
                  </a:lnTo>
                  <a:lnTo>
                    <a:pt x="73" y="5"/>
                  </a:lnTo>
                  <a:lnTo>
                    <a:pt x="85" y="0"/>
                  </a:lnTo>
                  <a:lnTo>
                    <a:pt x="94" y="19"/>
                  </a:lnTo>
                  <a:lnTo>
                    <a:pt x="104" y="35"/>
                  </a:lnTo>
                  <a:lnTo>
                    <a:pt x="116" y="45"/>
                  </a:lnTo>
                  <a:lnTo>
                    <a:pt x="118" y="47"/>
                  </a:lnTo>
                  <a:lnTo>
                    <a:pt x="120" y="54"/>
                  </a:lnTo>
                  <a:lnTo>
                    <a:pt x="127" y="68"/>
                  </a:lnTo>
                  <a:lnTo>
                    <a:pt x="139" y="76"/>
                  </a:lnTo>
                  <a:lnTo>
                    <a:pt x="144" y="78"/>
                  </a:lnTo>
                  <a:lnTo>
                    <a:pt x="144" y="80"/>
                  </a:lnTo>
                  <a:lnTo>
                    <a:pt x="123" y="92"/>
                  </a:lnTo>
                  <a:lnTo>
                    <a:pt x="108" y="106"/>
                  </a:lnTo>
                  <a:lnTo>
                    <a:pt x="99" y="123"/>
                  </a:lnTo>
                  <a:lnTo>
                    <a:pt x="89" y="128"/>
                  </a:lnTo>
                  <a:lnTo>
                    <a:pt x="80" y="142"/>
                  </a:lnTo>
                  <a:lnTo>
                    <a:pt x="56" y="139"/>
                  </a:lnTo>
                  <a:lnTo>
                    <a:pt x="45" y="135"/>
                  </a:lnTo>
                  <a:lnTo>
                    <a:pt x="37" y="146"/>
                  </a:lnTo>
                  <a:lnTo>
                    <a:pt x="30" y="158"/>
                  </a:lnTo>
                  <a:lnTo>
                    <a:pt x="14" y="163"/>
                  </a:lnTo>
                  <a:lnTo>
                    <a:pt x="7" y="158"/>
                  </a:lnTo>
                  <a:lnTo>
                    <a:pt x="9" y="142"/>
                  </a:lnTo>
                  <a:lnTo>
                    <a:pt x="0" y="125"/>
                  </a:lnTo>
                  <a:close/>
                </a:path>
              </a:pathLst>
            </a:custGeom>
            <a:solidFill>
              <a:srgbClr val="D9D9D6"/>
            </a:solidFill>
            <a:ln w="3175">
              <a:solidFill>
                <a:srgbClr val="000000"/>
              </a:solidFill>
              <a:prstDash val="solid"/>
              <a:round/>
              <a:headEnd/>
              <a:tailEnd/>
            </a:ln>
          </p:spPr>
          <p:txBody>
            <a:bodyPr/>
            <a:lstStyle/>
            <a:p>
              <a:endParaRPr lang="en-US"/>
            </a:p>
          </p:txBody>
        </p:sp>
        <p:sp>
          <p:nvSpPr>
            <p:cNvPr id="241" name="Freeform 4063"/>
            <p:cNvSpPr>
              <a:spLocks/>
            </p:cNvSpPr>
            <p:nvPr/>
          </p:nvSpPr>
          <p:spPr bwMode="auto">
            <a:xfrm>
              <a:off x="3274" y="2899"/>
              <a:ext cx="2" cy="12"/>
            </a:xfrm>
            <a:custGeom>
              <a:avLst/>
              <a:gdLst>
                <a:gd name="T0" fmla="*/ 2 w 2"/>
                <a:gd name="T1" fmla="*/ 12 h 10"/>
                <a:gd name="T2" fmla="*/ 2 w 2"/>
                <a:gd name="T3" fmla="*/ 8 h 10"/>
                <a:gd name="T4" fmla="*/ 0 w 2"/>
                <a:gd name="T5" fmla="*/ 0 h 10"/>
                <a:gd name="T6" fmla="*/ 2 w 2"/>
                <a:gd name="T7" fmla="*/ 12 h 1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10">
                  <a:moveTo>
                    <a:pt x="2" y="10"/>
                  </a:moveTo>
                  <a:lnTo>
                    <a:pt x="2" y="7"/>
                  </a:lnTo>
                  <a:lnTo>
                    <a:pt x="0" y="0"/>
                  </a:lnTo>
                  <a:lnTo>
                    <a:pt x="2" y="10"/>
                  </a:lnTo>
                  <a:close/>
                </a:path>
              </a:pathLst>
            </a:custGeom>
            <a:solidFill>
              <a:srgbClr val="E1E1E1"/>
            </a:solidFill>
            <a:ln w="3175">
              <a:solidFill>
                <a:srgbClr val="000000"/>
              </a:solidFill>
              <a:prstDash val="solid"/>
              <a:round/>
              <a:headEnd/>
              <a:tailEnd/>
            </a:ln>
          </p:spPr>
          <p:txBody>
            <a:bodyPr/>
            <a:lstStyle/>
            <a:p>
              <a:endParaRPr lang="en-US"/>
            </a:p>
          </p:txBody>
        </p:sp>
        <p:sp>
          <p:nvSpPr>
            <p:cNvPr id="242" name="Freeform 4064"/>
            <p:cNvSpPr>
              <a:spLocks/>
            </p:cNvSpPr>
            <p:nvPr/>
          </p:nvSpPr>
          <p:spPr bwMode="auto">
            <a:xfrm>
              <a:off x="2975" y="3281"/>
              <a:ext cx="37" cy="43"/>
            </a:xfrm>
            <a:custGeom>
              <a:avLst/>
              <a:gdLst>
                <a:gd name="T0" fmla="*/ 16 w 33"/>
                <a:gd name="T1" fmla="*/ 5 h 35"/>
                <a:gd name="T2" fmla="*/ 0 w 33"/>
                <a:gd name="T3" fmla="*/ 23 h 35"/>
                <a:gd name="T4" fmla="*/ 10 w 33"/>
                <a:gd name="T5" fmla="*/ 43 h 35"/>
                <a:gd name="T6" fmla="*/ 18 w 33"/>
                <a:gd name="T7" fmla="*/ 37 h 35"/>
                <a:gd name="T8" fmla="*/ 34 w 33"/>
                <a:gd name="T9" fmla="*/ 23 h 35"/>
                <a:gd name="T10" fmla="*/ 37 w 33"/>
                <a:gd name="T11" fmla="*/ 9 h 35"/>
                <a:gd name="T12" fmla="*/ 24 w 33"/>
                <a:gd name="T13" fmla="*/ 0 h 35"/>
                <a:gd name="T14" fmla="*/ 16 w 33"/>
                <a:gd name="T15" fmla="*/ 5 h 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3" h="35">
                  <a:moveTo>
                    <a:pt x="14" y="4"/>
                  </a:moveTo>
                  <a:lnTo>
                    <a:pt x="0" y="19"/>
                  </a:lnTo>
                  <a:lnTo>
                    <a:pt x="9" y="35"/>
                  </a:lnTo>
                  <a:lnTo>
                    <a:pt x="16" y="30"/>
                  </a:lnTo>
                  <a:lnTo>
                    <a:pt x="30" y="19"/>
                  </a:lnTo>
                  <a:lnTo>
                    <a:pt x="33" y="7"/>
                  </a:lnTo>
                  <a:lnTo>
                    <a:pt x="21" y="0"/>
                  </a:lnTo>
                  <a:lnTo>
                    <a:pt x="14" y="4"/>
                  </a:lnTo>
                  <a:close/>
                </a:path>
              </a:pathLst>
            </a:custGeom>
            <a:solidFill>
              <a:srgbClr val="E1E1E1"/>
            </a:solidFill>
            <a:ln w="3175">
              <a:solidFill>
                <a:srgbClr val="000000"/>
              </a:solidFill>
              <a:prstDash val="solid"/>
              <a:round/>
              <a:headEnd/>
              <a:tailEnd/>
            </a:ln>
          </p:spPr>
          <p:txBody>
            <a:bodyPr/>
            <a:lstStyle/>
            <a:p>
              <a:endParaRPr lang="en-US"/>
            </a:p>
          </p:txBody>
        </p:sp>
        <p:sp>
          <p:nvSpPr>
            <p:cNvPr id="243" name="Freeform 4065"/>
            <p:cNvSpPr>
              <a:spLocks/>
            </p:cNvSpPr>
            <p:nvPr/>
          </p:nvSpPr>
          <p:spPr bwMode="auto">
            <a:xfrm>
              <a:off x="3265" y="2913"/>
              <a:ext cx="130" cy="299"/>
            </a:xfrm>
            <a:custGeom>
              <a:avLst/>
              <a:gdLst>
                <a:gd name="T0" fmla="*/ 46 w 118"/>
                <a:gd name="T1" fmla="*/ 86 h 241"/>
                <a:gd name="T2" fmla="*/ 41 w 118"/>
                <a:gd name="T3" fmla="*/ 88 h 241"/>
                <a:gd name="T4" fmla="*/ 25 w 118"/>
                <a:gd name="T5" fmla="*/ 94 h 241"/>
                <a:gd name="T6" fmla="*/ 20 w 118"/>
                <a:gd name="T7" fmla="*/ 112 h 241"/>
                <a:gd name="T8" fmla="*/ 15 w 118"/>
                <a:gd name="T9" fmla="*/ 133 h 241"/>
                <a:gd name="T10" fmla="*/ 20 w 118"/>
                <a:gd name="T11" fmla="*/ 153 h 241"/>
                <a:gd name="T12" fmla="*/ 20 w 118"/>
                <a:gd name="T13" fmla="*/ 176 h 241"/>
                <a:gd name="T14" fmla="*/ 12 w 118"/>
                <a:gd name="T15" fmla="*/ 191 h 241"/>
                <a:gd name="T16" fmla="*/ 2 w 118"/>
                <a:gd name="T17" fmla="*/ 206 h 241"/>
                <a:gd name="T18" fmla="*/ 0 w 118"/>
                <a:gd name="T19" fmla="*/ 234 h 241"/>
                <a:gd name="T20" fmla="*/ 2 w 118"/>
                <a:gd name="T21" fmla="*/ 258 h 241"/>
                <a:gd name="T22" fmla="*/ 8 w 118"/>
                <a:gd name="T23" fmla="*/ 288 h 241"/>
                <a:gd name="T24" fmla="*/ 31 w 118"/>
                <a:gd name="T25" fmla="*/ 299 h 241"/>
                <a:gd name="T26" fmla="*/ 46 w 118"/>
                <a:gd name="T27" fmla="*/ 290 h 241"/>
                <a:gd name="T28" fmla="*/ 59 w 118"/>
                <a:gd name="T29" fmla="*/ 282 h 241"/>
                <a:gd name="T30" fmla="*/ 67 w 118"/>
                <a:gd name="T31" fmla="*/ 262 h 241"/>
                <a:gd name="T32" fmla="*/ 73 w 118"/>
                <a:gd name="T33" fmla="*/ 241 h 241"/>
                <a:gd name="T34" fmla="*/ 80 w 118"/>
                <a:gd name="T35" fmla="*/ 221 h 241"/>
                <a:gd name="T36" fmla="*/ 86 w 118"/>
                <a:gd name="T37" fmla="*/ 200 h 241"/>
                <a:gd name="T38" fmla="*/ 90 w 118"/>
                <a:gd name="T39" fmla="*/ 182 h 241"/>
                <a:gd name="T40" fmla="*/ 98 w 118"/>
                <a:gd name="T41" fmla="*/ 161 h 241"/>
                <a:gd name="T42" fmla="*/ 104 w 118"/>
                <a:gd name="T43" fmla="*/ 141 h 241"/>
                <a:gd name="T44" fmla="*/ 111 w 118"/>
                <a:gd name="T45" fmla="*/ 120 h 241"/>
                <a:gd name="T46" fmla="*/ 117 w 118"/>
                <a:gd name="T47" fmla="*/ 109 h 241"/>
                <a:gd name="T48" fmla="*/ 117 w 118"/>
                <a:gd name="T49" fmla="*/ 77 h 241"/>
                <a:gd name="T50" fmla="*/ 127 w 118"/>
                <a:gd name="T51" fmla="*/ 86 h 241"/>
                <a:gd name="T52" fmla="*/ 130 w 118"/>
                <a:gd name="T53" fmla="*/ 73 h 241"/>
                <a:gd name="T54" fmla="*/ 124 w 118"/>
                <a:gd name="T55" fmla="*/ 45 h 241"/>
                <a:gd name="T56" fmla="*/ 119 w 118"/>
                <a:gd name="T57" fmla="*/ 17 h 241"/>
                <a:gd name="T58" fmla="*/ 115 w 118"/>
                <a:gd name="T59" fmla="*/ 0 h 241"/>
                <a:gd name="T60" fmla="*/ 111 w 118"/>
                <a:gd name="T61" fmla="*/ 0 h 241"/>
                <a:gd name="T62" fmla="*/ 107 w 118"/>
                <a:gd name="T63" fmla="*/ 9 h 241"/>
                <a:gd name="T64" fmla="*/ 104 w 118"/>
                <a:gd name="T65" fmla="*/ 30 h 241"/>
                <a:gd name="T66" fmla="*/ 96 w 118"/>
                <a:gd name="T67" fmla="*/ 36 h 241"/>
                <a:gd name="T68" fmla="*/ 94 w 118"/>
                <a:gd name="T69" fmla="*/ 38 h 241"/>
                <a:gd name="T70" fmla="*/ 88 w 118"/>
                <a:gd name="T71" fmla="*/ 36 h 241"/>
                <a:gd name="T72" fmla="*/ 90 w 118"/>
                <a:gd name="T73" fmla="*/ 47 h 241"/>
                <a:gd name="T74" fmla="*/ 86 w 118"/>
                <a:gd name="T75" fmla="*/ 56 h 241"/>
                <a:gd name="T76" fmla="*/ 86 w 118"/>
                <a:gd name="T77" fmla="*/ 58 h 241"/>
                <a:gd name="T78" fmla="*/ 77 w 118"/>
                <a:gd name="T79" fmla="*/ 65 h 241"/>
                <a:gd name="T80" fmla="*/ 77 w 118"/>
                <a:gd name="T81" fmla="*/ 58 h 241"/>
                <a:gd name="T82" fmla="*/ 73 w 118"/>
                <a:gd name="T83" fmla="*/ 73 h 241"/>
                <a:gd name="T84" fmla="*/ 69 w 118"/>
                <a:gd name="T85" fmla="*/ 73 h 241"/>
                <a:gd name="T86" fmla="*/ 67 w 118"/>
                <a:gd name="T87" fmla="*/ 73 h 241"/>
                <a:gd name="T88" fmla="*/ 59 w 118"/>
                <a:gd name="T89" fmla="*/ 82 h 241"/>
                <a:gd name="T90" fmla="*/ 46 w 118"/>
                <a:gd name="T91" fmla="*/ 86 h 24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18" h="241">
                  <a:moveTo>
                    <a:pt x="42" y="69"/>
                  </a:moveTo>
                  <a:lnTo>
                    <a:pt x="37" y="71"/>
                  </a:lnTo>
                  <a:lnTo>
                    <a:pt x="23" y="76"/>
                  </a:lnTo>
                  <a:lnTo>
                    <a:pt x="18" y="90"/>
                  </a:lnTo>
                  <a:lnTo>
                    <a:pt x="14" y="107"/>
                  </a:lnTo>
                  <a:lnTo>
                    <a:pt x="18" y="123"/>
                  </a:lnTo>
                  <a:lnTo>
                    <a:pt x="18" y="142"/>
                  </a:lnTo>
                  <a:lnTo>
                    <a:pt x="11" y="154"/>
                  </a:lnTo>
                  <a:lnTo>
                    <a:pt x="2" y="166"/>
                  </a:lnTo>
                  <a:lnTo>
                    <a:pt x="0" y="189"/>
                  </a:lnTo>
                  <a:lnTo>
                    <a:pt x="2" y="208"/>
                  </a:lnTo>
                  <a:lnTo>
                    <a:pt x="7" y="232"/>
                  </a:lnTo>
                  <a:lnTo>
                    <a:pt x="28" y="241"/>
                  </a:lnTo>
                  <a:lnTo>
                    <a:pt x="42" y="234"/>
                  </a:lnTo>
                  <a:lnTo>
                    <a:pt x="54" y="227"/>
                  </a:lnTo>
                  <a:lnTo>
                    <a:pt x="61" y="211"/>
                  </a:lnTo>
                  <a:lnTo>
                    <a:pt x="66" y="194"/>
                  </a:lnTo>
                  <a:lnTo>
                    <a:pt x="73" y="178"/>
                  </a:lnTo>
                  <a:lnTo>
                    <a:pt x="78" y="161"/>
                  </a:lnTo>
                  <a:lnTo>
                    <a:pt x="82" y="147"/>
                  </a:lnTo>
                  <a:lnTo>
                    <a:pt x="89" y="130"/>
                  </a:lnTo>
                  <a:lnTo>
                    <a:pt x="94" y="114"/>
                  </a:lnTo>
                  <a:lnTo>
                    <a:pt x="101" y="97"/>
                  </a:lnTo>
                  <a:lnTo>
                    <a:pt x="106" y="88"/>
                  </a:lnTo>
                  <a:lnTo>
                    <a:pt x="106" y="62"/>
                  </a:lnTo>
                  <a:lnTo>
                    <a:pt x="115" y="69"/>
                  </a:lnTo>
                  <a:lnTo>
                    <a:pt x="118" y="59"/>
                  </a:lnTo>
                  <a:lnTo>
                    <a:pt x="113" y="36"/>
                  </a:lnTo>
                  <a:lnTo>
                    <a:pt x="108" y="14"/>
                  </a:lnTo>
                  <a:lnTo>
                    <a:pt x="104" y="0"/>
                  </a:lnTo>
                  <a:lnTo>
                    <a:pt x="101" y="0"/>
                  </a:lnTo>
                  <a:lnTo>
                    <a:pt x="97" y="7"/>
                  </a:lnTo>
                  <a:lnTo>
                    <a:pt x="94" y="24"/>
                  </a:lnTo>
                  <a:lnTo>
                    <a:pt x="87" y="29"/>
                  </a:lnTo>
                  <a:lnTo>
                    <a:pt x="85" y="31"/>
                  </a:lnTo>
                  <a:lnTo>
                    <a:pt x="80" y="29"/>
                  </a:lnTo>
                  <a:lnTo>
                    <a:pt x="82" y="38"/>
                  </a:lnTo>
                  <a:lnTo>
                    <a:pt x="78" y="45"/>
                  </a:lnTo>
                  <a:lnTo>
                    <a:pt x="78" y="47"/>
                  </a:lnTo>
                  <a:lnTo>
                    <a:pt x="70" y="52"/>
                  </a:lnTo>
                  <a:lnTo>
                    <a:pt x="70" y="47"/>
                  </a:lnTo>
                  <a:lnTo>
                    <a:pt x="66" y="59"/>
                  </a:lnTo>
                  <a:lnTo>
                    <a:pt x="63" y="59"/>
                  </a:lnTo>
                  <a:lnTo>
                    <a:pt x="61" y="59"/>
                  </a:lnTo>
                  <a:lnTo>
                    <a:pt x="54" y="66"/>
                  </a:lnTo>
                  <a:lnTo>
                    <a:pt x="42" y="69"/>
                  </a:lnTo>
                  <a:close/>
                </a:path>
              </a:pathLst>
            </a:custGeom>
            <a:solidFill>
              <a:srgbClr val="E1E1E1"/>
            </a:solidFill>
            <a:ln w="3175">
              <a:solidFill>
                <a:srgbClr val="000000"/>
              </a:solidFill>
              <a:prstDash val="solid"/>
              <a:round/>
              <a:headEnd/>
              <a:tailEnd/>
            </a:ln>
          </p:spPr>
          <p:txBody>
            <a:bodyPr/>
            <a:lstStyle/>
            <a:p>
              <a:endParaRPr lang="en-US"/>
            </a:p>
          </p:txBody>
        </p:sp>
        <p:sp>
          <p:nvSpPr>
            <p:cNvPr id="244" name="Freeform 4066"/>
            <p:cNvSpPr>
              <a:spLocks/>
            </p:cNvSpPr>
            <p:nvPr/>
          </p:nvSpPr>
          <p:spPr bwMode="auto">
            <a:xfrm>
              <a:off x="3085" y="2855"/>
              <a:ext cx="57" cy="170"/>
            </a:xfrm>
            <a:custGeom>
              <a:avLst/>
              <a:gdLst>
                <a:gd name="T0" fmla="*/ 32 w 50"/>
                <a:gd name="T1" fmla="*/ 120 h 137"/>
                <a:gd name="T2" fmla="*/ 27 w 50"/>
                <a:gd name="T3" fmla="*/ 140 h 137"/>
                <a:gd name="T4" fmla="*/ 35 w 50"/>
                <a:gd name="T5" fmla="*/ 155 h 137"/>
                <a:gd name="T6" fmla="*/ 43 w 50"/>
                <a:gd name="T7" fmla="*/ 170 h 137"/>
                <a:gd name="T8" fmla="*/ 41 w 50"/>
                <a:gd name="T9" fmla="*/ 159 h 137"/>
                <a:gd name="T10" fmla="*/ 51 w 50"/>
                <a:gd name="T11" fmla="*/ 150 h 137"/>
                <a:gd name="T12" fmla="*/ 54 w 50"/>
                <a:gd name="T13" fmla="*/ 132 h 137"/>
                <a:gd name="T14" fmla="*/ 57 w 50"/>
                <a:gd name="T15" fmla="*/ 117 h 137"/>
                <a:gd name="T16" fmla="*/ 46 w 50"/>
                <a:gd name="T17" fmla="*/ 103 h 137"/>
                <a:gd name="T18" fmla="*/ 35 w 50"/>
                <a:gd name="T19" fmla="*/ 91 h 137"/>
                <a:gd name="T20" fmla="*/ 32 w 50"/>
                <a:gd name="T21" fmla="*/ 67 h 137"/>
                <a:gd name="T22" fmla="*/ 35 w 50"/>
                <a:gd name="T23" fmla="*/ 52 h 137"/>
                <a:gd name="T24" fmla="*/ 43 w 50"/>
                <a:gd name="T25" fmla="*/ 50 h 137"/>
                <a:gd name="T26" fmla="*/ 38 w 50"/>
                <a:gd name="T27" fmla="*/ 30 h 137"/>
                <a:gd name="T28" fmla="*/ 32 w 50"/>
                <a:gd name="T29" fmla="*/ 9 h 137"/>
                <a:gd name="T30" fmla="*/ 27 w 50"/>
                <a:gd name="T31" fmla="*/ 2 h 137"/>
                <a:gd name="T32" fmla="*/ 8 w 50"/>
                <a:gd name="T33" fmla="*/ 0 h 137"/>
                <a:gd name="T34" fmla="*/ 8 w 50"/>
                <a:gd name="T35" fmla="*/ 6 h 137"/>
                <a:gd name="T36" fmla="*/ 19 w 50"/>
                <a:gd name="T37" fmla="*/ 24 h 137"/>
                <a:gd name="T38" fmla="*/ 16 w 50"/>
                <a:gd name="T39" fmla="*/ 30 h 137"/>
                <a:gd name="T40" fmla="*/ 14 w 50"/>
                <a:gd name="T41" fmla="*/ 50 h 137"/>
                <a:gd name="T42" fmla="*/ 14 w 50"/>
                <a:gd name="T43" fmla="*/ 65 h 137"/>
                <a:gd name="T44" fmla="*/ 10 w 50"/>
                <a:gd name="T45" fmla="*/ 71 h 137"/>
                <a:gd name="T46" fmla="*/ 0 w 50"/>
                <a:gd name="T47" fmla="*/ 94 h 137"/>
                <a:gd name="T48" fmla="*/ 8 w 50"/>
                <a:gd name="T49" fmla="*/ 103 h 137"/>
                <a:gd name="T50" fmla="*/ 16 w 50"/>
                <a:gd name="T51" fmla="*/ 112 h 137"/>
                <a:gd name="T52" fmla="*/ 27 w 50"/>
                <a:gd name="T53" fmla="*/ 112 h 137"/>
                <a:gd name="T54" fmla="*/ 32 w 50"/>
                <a:gd name="T55" fmla="*/ 120 h 13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137">
                  <a:moveTo>
                    <a:pt x="28" y="97"/>
                  </a:moveTo>
                  <a:lnTo>
                    <a:pt x="24" y="113"/>
                  </a:lnTo>
                  <a:lnTo>
                    <a:pt x="31" y="125"/>
                  </a:lnTo>
                  <a:lnTo>
                    <a:pt x="38" y="137"/>
                  </a:lnTo>
                  <a:lnTo>
                    <a:pt x="36" y="128"/>
                  </a:lnTo>
                  <a:lnTo>
                    <a:pt x="45" y="121"/>
                  </a:lnTo>
                  <a:lnTo>
                    <a:pt x="47" y="106"/>
                  </a:lnTo>
                  <a:lnTo>
                    <a:pt x="50" y="94"/>
                  </a:lnTo>
                  <a:lnTo>
                    <a:pt x="40" y="83"/>
                  </a:lnTo>
                  <a:lnTo>
                    <a:pt x="31" y="73"/>
                  </a:lnTo>
                  <a:lnTo>
                    <a:pt x="28" y="54"/>
                  </a:lnTo>
                  <a:lnTo>
                    <a:pt x="31" y="42"/>
                  </a:lnTo>
                  <a:lnTo>
                    <a:pt x="38" y="40"/>
                  </a:lnTo>
                  <a:lnTo>
                    <a:pt x="33" y="24"/>
                  </a:lnTo>
                  <a:lnTo>
                    <a:pt x="28" y="7"/>
                  </a:lnTo>
                  <a:lnTo>
                    <a:pt x="24" y="2"/>
                  </a:lnTo>
                  <a:lnTo>
                    <a:pt x="7" y="0"/>
                  </a:lnTo>
                  <a:lnTo>
                    <a:pt x="7" y="5"/>
                  </a:lnTo>
                  <a:lnTo>
                    <a:pt x="17" y="19"/>
                  </a:lnTo>
                  <a:lnTo>
                    <a:pt x="14" y="24"/>
                  </a:lnTo>
                  <a:lnTo>
                    <a:pt x="12" y="40"/>
                  </a:lnTo>
                  <a:lnTo>
                    <a:pt x="12" y="52"/>
                  </a:lnTo>
                  <a:lnTo>
                    <a:pt x="9" y="57"/>
                  </a:lnTo>
                  <a:lnTo>
                    <a:pt x="0" y="76"/>
                  </a:lnTo>
                  <a:lnTo>
                    <a:pt x="7" y="83"/>
                  </a:lnTo>
                  <a:lnTo>
                    <a:pt x="14" y="90"/>
                  </a:lnTo>
                  <a:lnTo>
                    <a:pt x="24" y="90"/>
                  </a:lnTo>
                  <a:lnTo>
                    <a:pt x="28" y="97"/>
                  </a:lnTo>
                  <a:close/>
                </a:path>
              </a:pathLst>
            </a:custGeom>
            <a:solidFill>
              <a:srgbClr val="E1E1E1"/>
            </a:solidFill>
            <a:ln w="3175">
              <a:solidFill>
                <a:srgbClr val="000000"/>
              </a:solidFill>
              <a:prstDash val="solid"/>
              <a:round/>
              <a:headEnd/>
              <a:tailEnd/>
            </a:ln>
          </p:spPr>
          <p:txBody>
            <a:bodyPr/>
            <a:lstStyle/>
            <a:p>
              <a:endParaRPr lang="en-US"/>
            </a:p>
          </p:txBody>
        </p:sp>
        <p:sp>
          <p:nvSpPr>
            <p:cNvPr id="245" name="Freeform 4067"/>
            <p:cNvSpPr>
              <a:spLocks/>
            </p:cNvSpPr>
            <p:nvPr/>
          </p:nvSpPr>
          <p:spPr bwMode="auto">
            <a:xfrm>
              <a:off x="3040" y="2879"/>
              <a:ext cx="187" cy="363"/>
            </a:xfrm>
            <a:custGeom>
              <a:avLst/>
              <a:gdLst>
                <a:gd name="T0" fmla="*/ 77 w 165"/>
                <a:gd name="T1" fmla="*/ 211 h 293"/>
                <a:gd name="T2" fmla="*/ 83 w 165"/>
                <a:gd name="T3" fmla="*/ 204 h 293"/>
                <a:gd name="T4" fmla="*/ 118 w 165"/>
                <a:gd name="T5" fmla="*/ 167 h 293"/>
                <a:gd name="T6" fmla="*/ 147 w 165"/>
                <a:gd name="T7" fmla="*/ 146 h 293"/>
                <a:gd name="T8" fmla="*/ 185 w 165"/>
                <a:gd name="T9" fmla="*/ 105 h 293"/>
                <a:gd name="T10" fmla="*/ 187 w 165"/>
                <a:gd name="T11" fmla="*/ 88 h 293"/>
                <a:gd name="T12" fmla="*/ 187 w 165"/>
                <a:gd name="T13" fmla="*/ 43 h 293"/>
                <a:gd name="T14" fmla="*/ 187 w 165"/>
                <a:gd name="T15" fmla="*/ 0 h 293"/>
                <a:gd name="T16" fmla="*/ 165 w 165"/>
                <a:gd name="T17" fmla="*/ 11 h 293"/>
                <a:gd name="T18" fmla="*/ 139 w 165"/>
                <a:gd name="T19" fmla="*/ 20 h 293"/>
                <a:gd name="T20" fmla="*/ 104 w 165"/>
                <a:gd name="T21" fmla="*/ 24 h 293"/>
                <a:gd name="T22" fmla="*/ 88 w 165"/>
                <a:gd name="T23" fmla="*/ 26 h 293"/>
                <a:gd name="T24" fmla="*/ 77 w 165"/>
                <a:gd name="T25" fmla="*/ 43 h 293"/>
                <a:gd name="T26" fmla="*/ 91 w 165"/>
                <a:gd name="T27" fmla="*/ 79 h 293"/>
                <a:gd name="T28" fmla="*/ 99 w 165"/>
                <a:gd name="T29" fmla="*/ 108 h 293"/>
                <a:gd name="T30" fmla="*/ 86 w 165"/>
                <a:gd name="T31" fmla="*/ 135 h 293"/>
                <a:gd name="T32" fmla="*/ 80 w 165"/>
                <a:gd name="T33" fmla="*/ 131 h 293"/>
                <a:gd name="T34" fmla="*/ 77 w 165"/>
                <a:gd name="T35" fmla="*/ 97 h 293"/>
                <a:gd name="T36" fmla="*/ 61 w 165"/>
                <a:gd name="T37" fmla="*/ 88 h 293"/>
                <a:gd name="T38" fmla="*/ 40 w 165"/>
                <a:gd name="T39" fmla="*/ 84 h 293"/>
                <a:gd name="T40" fmla="*/ 14 w 165"/>
                <a:gd name="T41" fmla="*/ 97 h 293"/>
                <a:gd name="T42" fmla="*/ 6 w 165"/>
                <a:gd name="T43" fmla="*/ 114 h 293"/>
                <a:gd name="T44" fmla="*/ 14 w 165"/>
                <a:gd name="T45" fmla="*/ 123 h 293"/>
                <a:gd name="T46" fmla="*/ 48 w 165"/>
                <a:gd name="T47" fmla="*/ 138 h 293"/>
                <a:gd name="T48" fmla="*/ 45 w 165"/>
                <a:gd name="T49" fmla="*/ 185 h 293"/>
                <a:gd name="T50" fmla="*/ 40 w 165"/>
                <a:gd name="T51" fmla="*/ 223 h 293"/>
                <a:gd name="T52" fmla="*/ 24 w 165"/>
                <a:gd name="T53" fmla="*/ 251 h 293"/>
                <a:gd name="T54" fmla="*/ 18 w 165"/>
                <a:gd name="T55" fmla="*/ 278 h 293"/>
                <a:gd name="T56" fmla="*/ 22 w 165"/>
                <a:gd name="T57" fmla="*/ 320 h 293"/>
                <a:gd name="T58" fmla="*/ 24 w 165"/>
                <a:gd name="T59" fmla="*/ 363 h 293"/>
                <a:gd name="T60" fmla="*/ 37 w 165"/>
                <a:gd name="T61" fmla="*/ 348 h 293"/>
                <a:gd name="T62" fmla="*/ 53 w 165"/>
                <a:gd name="T63" fmla="*/ 322 h 293"/>
                <a:gd name="T64" fmla="*/ 83 w 165"/>
                <a:gd name="T65" fmla="*/ 305 h 293"/>
                <a:gd name="T66" fmla="*/ 86 w 165"/>
                <a:gd name="T67" fmla="*/ 278 h 293"/>
                <a:gd name="T68" fmla="*/ 83 w 165"/>
                <a:gd name="T69" fmla="*/ 264 h 293"/>
                <a:gd name="T70" fmla="*/ 77 w 165"/>
                <a:gd name="T71" fmla="*/ 225 h 29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65" h="293">
                  <a:moveTo>
                    <a:pt x="68" y="182"/>
                  </a:moveTo>
                  <a:lnTo>
                    <a:pt x="68" y="170"/>
                  </a:lnTo>
                  <a:lnTo>
                    <a:pt x="68" y="165"/>
                  </a:lnTo>
                  <a:lnTo>
                    <a:pt x="73" y="165"/>
                  </a:lnTo>
                  <a:lnTo>
                    <a:pt x="92" y="151"/>
                  </a:lnTo>
                  <a:lnTo>
                    <a:pt x="104" y="135"/>
                  </a:lnTo>
                  <a:lnTo>
                    <a:pt x="116" y="128"/>
                  </a:lnTo>
                  <a:lnTo>
                    <a:pt x="130" y="118"/>
                  </a:lnTo>
                  <a:lnTo>
                    <a:pt x="151" y="106"/>
                  </a:lnTo>
                  <a:lnTo>
                    <a:pt x="163" y="85"/>
                  </a:lnTo>
                  <a:lnTo>
                    <a:pt x="165" y="71"/>
                  </a:lnTo>
                  <a:lnTo>
                    <a:pt x="163" y="45"/>
                  </a:lnTo>
                  <a:lnTo>
                    <a:pt x="165" y="35"/>
                  </a:lnTo>
                  <a:lnTo>
                    <a:pt x="165" y="12"/>
                  </a:lnTo>
                  <a:lnTo>
                    <a:pt x="165" y="0"/>
                  </a:lnTo>
                  <a:lnTo>
                    <a:pt x="163" y="0"/>
                  </a:lnTo>
                  <a:lnTo>
                    <a:pt x="146" y="9"/>
                  </a:lnTo>
                  <a:lnTo>
                    <a:pt x="130" y="16"/>
                  </a:lnTo>
                  <a:lnTo>
                    <a:pt x="123" y="16"/>
                  </a:lnTo>
                  <a:lnTo>
                    <a:pt x="111" y="21"/>
                  </a:lnTo>
                  <a:lnTo>
                    <a:pt x="92" y="19"/>
                  </a:lnTo>
                  <a:lnTo>
                    <a:pt x="85" y="21"/>
                  </a:lnTo>
                  <a:lnTo>
                    <a:pt x="78" y="21"/>
                  </a:lnTo>
                  <a:lnTo>
                    <a:pt x="71" y="23"/>
                  </a:lnTo>
                  <a:lnTo>
                    <a:pt x="68" y="35"/>
                  </a:lnTo>
                  <a:lnTo>
                    <a:pt x="71" y="54"/>
                  </a:lnTo>
                  <a:lnTo>
                    <a:pt x="80" y="64"/>
                  </a:lnTo>
                  <a:lnTo>
                    <a:pt x="90" y="75"/>
                  </a:lnTo>
                  <a:lnTo>
                    <a:pt x="87" y="87"/>
                  </a:lnTo>
                  <a:lnTo>
                    <a:pt x="85" y="102"/>
                  </a:lnTo>
                  <a:lnTo>
                    <a:pt x="76" y="109"/>
                  </a:lnTo>
                  <a:lnTo>
                    <a:pt x="78" y="118"/>
                  </a:lnTo>
                  <a:lnTo>
                    <a:pt x="71" y="106"/>
                  </a:lnTo>
                  <a:lnTo>
                    <a:pt x="64" y="94"/>
                  </a:lnTo>
                  <a:lnTo>
                    <a:pt x="68" y="78"/>
                  </a:lnTo>
                  <a:lnTo>
                    <a:pt x="64" y="71"/>
                  </a:lnTo>
                  <a:lnTo>
                    <a:pt x="54" y="71"/>
                  </a:lnTo>
                  <a:lnTo>
                    <a:pt x="47" y="64"/>
                  </a:lnTo>
                  <a:lnTo>
                    <a:pt x="35" y="68"/>
                  </a:lnTo>
                  <a:lnTo>
                    <a:pt x="23" y="73"/>
                  </a:lnTo>
                  <a:lnTo>
                    <a:pt x="12" y="78"/>
                  </a:lnTo>
                  <a:lnTo>
                    <a:pt x="0" y="83"/>
                  </a:lnTo>
                  <a:lnTo>
                    <a:pt x="5" y="92"/>
                  </a:lnTo>
                  <a:lnTo>
                    <a:pt x="5" y="99"/>
                  </a:lnTo>
                  <a:lnTo>
                    <a:pt x="12" y="99"/>
                  </a:lnTo>
                  <a:lnTo>
                    <a:pt x="26" y="106"/>
                  </a:lnTo>
                  <a:lnTo>
                    <a:pt x="42" y="111"/>
                  </a:lnTo>
                  <a:lnTo>
                    <a:pt x="42" y="135"/>
                  </a:lnTo>
                  <a:lnTo>
                    <a:pt x="40" y="149"/>
                  </a:lnTo>
                  <a:lnTo>
                    <a:pt x="40" y="165"/>
                  </a:lnTo>
                  <a:lnTo>
                    <a:pt x="35" y="180"/>
                  </a:lnTo>
                  <a:lnTo>
                    <a:pt x="33" y="194"/>
                  </a:lnTo>
                  <a:lnTo>
                    <a:pt x="21" y="203"/>
                  </a:lnTo>
                  <a:lnTo>
                    <a:pt x="12" y="213"/>
                  </a:lnTo>
                  <a:lnTo>
                    <a:pt x="16" y="224"/>
                  </a:lnTo>
                  <a:lnTo>
                    <a:pt x="19" y="239"/>
                  </a:lnTo>
                  <a:lnTo>
                    <a:pt x="19" y="258"/>
                  </a:lnTo>
                  <a:lnTo>
                    <a:pt x="19" y="276"/>
                  </a:lnTo>
                  <a:lnTo>
                    <a:pt x="21" y="293"/>
                  </a:lnTo>
                  <a:lnTo>
                    <a:pt x="33" y="293"/>
                  </a:lnTo>
                  <a:lnTo>
                    <a:pt x="33" y="281"/>
                  </a:lnTo>
                  <a:lnTo>
                    <a:pt x="28" y="276"/>
                  </a:lnTo>
                  <a:lnTo>
                    <a:pt x="47" y="260"/>
                  </a:lnTo>
                  <a:lnTo>
                    <a:pt x="59" y="253"/>
                  </a:lnTo>
                  <a:lnTo>
                    <a:pt x="73" y="246"/>
                  </a:lnTo>
                  <a:lnTo>
                    <a:pt x="73" y="239"/>
                  </a:lnTo>
                  <a:lnTo>
                    <a:pt x="76" y="224"/>
                  </a:lnTo>
                  <a:lnTo>
                    <a:pt x="78" y="208"/>
                  </a:lnTo>
                  <a:lnTo>
                    <a:pt x="73" y="213"/>
                  </a:lnTo>
                  <a:lnTo>
                    <a:pt x="71" y="198"/>
                  </a:lnTo>
                  <a:lnTo>
                    <a:pt x="68" y="182"/>
                  </a:lnTo>
                  <a:close/>
                </a:path>
              </a:pathLst>
            </a:custGeom>
            <a:solidFill>
              <a:srgbClr val="E1E1E1"/>
            </a:solidFill>
            <a:ln w="3175">
              <a:solidFill>
                <a:srgbClr val="000000"/>
              </a:solidFill>
              <a:prstDash val="solid"/>
              <a:round/>
              <a:headEnd/>
              <a:tailEnd/>
            </a:ln>
          </p:spPr>
          <p:txBody>
            <a:bodyPr/>
            <a:lstStyle/>
            <a:p>
              <a:endParaRPr lang="en-US"/>
            </a:p>
          </p:txBody>
        </p:sp>
        <p:sp>
          <p:nvSpPr>
            <p:cNvPr id="246" name="Freeform 4068"/>
            <p:cNvSpPr>
              <a:spLocks/>
            </p:cNvSpPr>
            <p:nvPr/>
          </p:nvSpPr>
          <p:spPr bwMode="auto">
            <a:xfrm>
              <a:off x="2796" y="3139"/>
              <a:ext cx="283" cy="279"/>
            </a:xfrm>
            <a:custGeom>
              <a:avLst/>
              <a:gdLst>
                <a:gd name="T0" fmla="*/ 60 w 253"/>
                <a:gd name="T1" fmla="*/ 77 h 225"/>
                <a:gd name="T2" fmla="*/ 58 w 253"/>
                <a:gd name="T3" fmla="*/ 118 h 225"/>
                <a:gd name="T4" fmla="*/ 43 w 253"/>
                <a:gd name="T5" fmla="*/ 146 h 225"/>
                <a:gd name="T6" fmla="*/ 8 w 253"/>
                <a:gd name="T7" fmla="*/ 129 h 225"/>
                <a:gd name="T8" fmla="*/ 8 w 253"/>
                <a:gd name="T9" fmla="*/ 161 h 225"/>
                <a:gd name="T10" fmla="*/ 21 w 253"/>
                <a:gd name="T11" fmla="*/ 202 h 225"/>
                <a:gd name="T12" fmla="*/ 21 w 253"/>
                <a:gd name="T13" fmla="*/ 232 h 225"/>
                <a:gd name="T14" fmla="*/ 26 w 253"/>
                <a:gd name="T15" fmla="*/ 264 h 225"/>
                <a:gd name="T16" fmla="*/ 43 w 253"/>
                <a:gd name="T17" fmla="*/ 270 h 225"/>
                <a:gd name="T18" fmla="*/ 72 w 253"/>
                <a:gd name="T19" fmla="*/ 270 h 225"/>
                <a:gd name="T20" fmla="*/ 105 w 253"/>
                <a:gd name="T21" fmla="*/ 264 h 225"/>
                <a:gd name="T22" fmla="*/ 148 w 253"/>
                <a:gd name="T23" fmla="*/ 258 h 225"/>
                <a:gd name="T24" fmla="*/ 177 w 253"/>
                <a:gd name="T25" fmla="*/ 243 h 225"/>
                <a:gd name="T26" fmla="*/ 206 w 253"/>
                <a:gd name="T27" fmla="*/ 221 h 225"/>
                <a:gd name="T28" fmla="*/ 230 w 253"/>
                <a:gd name="T29" fmla="*/ 191 h 225"/>
                <a:gd name="T30" fmla="*/ 252 w 253"/>
                <a:gd name="T31" fmla="*/ 161 h 225"/>
                <a:gd name="T32" fmla="*/ 272 w 253"/>
                <a:gd name="T33" fmla="*/ 124 h 225"/>
                <a:gd name="T34" fmla="*/ 270 w 253"/>
                <a:gd name="T35" fmla="*/ 103 h 225"/>
                <a:gd name="T36" fmla="*/ 248 w 253"/>
                <a:gd name="T37" fmla="*/ 105 h 225"/>
                <a:gd name="T38" fmla="*/ 260 w 253"/>
                <a:gd name="T39" fmla="*/ 77 h 225"/>
                <a:gd name="T40" fmla="*/ 267 w 253"/>
                <a:gd name="T41" fmla="*/ 60 h 225"/>
                <a:gd name="T42" fmla="*/ 264 w 253"/>
                <a:gd name="T43" fmla="*/ 17 h 225"/>
                <a:gd name="T44" fmla="*/ 243 w 253"/>
                <a:gd name="T45" fmla="*/ 0 h 225"/>
                <a:gd name="T46" fmla="*/ 225 w 253"/>
                <a:gd name="T47" fmla="*/ 0 h 225"/>
                <a:gd name="T48" fmla="*/ 185 w 253"/>
                <a:gd name="T49" fmla="*/ 32 h 225"/>
                <a:gd name="T50" fmla="*/ 163 w 253"/>
                <a:gd name="T51" fmla="*/ 60 h 225"/>
                <a:gd name="T52" fmla="*/ 126 w 253"/>
                <a:gd name="T53" fmla="*/ 73 h 225"/>
                <a:gd name="T54" fmla="*/ 105 w 253"/>
                <a:gd name="T55" fmla="*/ 82 h 225"/>
                <a:gd name="T56" fmla="*/ 79 w 253"/>
                <a:gd name="T57" fmla="*/ 103 h 225"/>
                <a:gd name="T58" fmla="*/ 74 w 253"/>
                <a:gd name="T59" fmla="*/ 77 h 225"/>
                <a:gd name="T60" fmla="*/ 196 w 253"/>
                <a:gd name="T61" fmla="*/ 146 h 225"/>
                <a:gd name="T62" fmla="*/ 190 w 253"/>
                <a:gd name="T63" fmla="*/ 185 h 225"/>
                <a:gd name="T64" fmla="*/ 214 w 253"/>
                <a:gd name="T65" fmla="*/ 165 h 225"/>
                <a:gd name="T66" fmla="*/ 204 w 253"/>
                <a:gd name="T67" fmla="*/ 141 h 225"/>
                <a:gd name="T68" fmla="*/ 64 w 253"/>
                <a:gd name="T69" fmla="*/ 56 h 22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53" h="225">
                  <a:moveTo>
                    <a:pt x="57" y="45"/>
                  </a:moveTo>
                  <a:lnTo>
                    <a:pt x="54" y="62"/>
                  </a:lnTo>
                  <a:lnTo>
                    <a:pt x="54" y="78"/>
                  </a:lnTo>
                  <a:lnTo>
                    <a:pt x="52" y="95"/>
                  </a:lnTo>
                  <a:lnTo>
                    <a:pt x="52" y="111"/>
                  </a:lnTo>
                  <a:lnTo>
                    <a:pt x="38" y="118"/>
                  </a:lnTo>
                  <a:lnTo>
                    <a:pt x="14" y="114"/>
                  </a:lnTo>
                  <a:lnTo>
                    <a:pt x="7" y="104"/>
                  </a:lnTo>
                  <a:lnTo>
                    <a:pt x="0" y="114"/>
                  </a:lnTo>
                  <a:lnTo>
                    <a:pt x="7" y="130"/>
                  </a:lnTo>
                  <a:lnTo>
                    <a:pt x="12" y="147"/>
                  </a:lnTo>
                  <a:lnTo>
                    <a:pt x="19" y="163"/>
                  </a:lnTo>
                  <a:lnTo>
                    <a:pt x="23" y="180"/>
                  </a:lnTo>
                  <a:lnTo>
                    <a:pt x="19" y="187"/>
                  </a:lnTo>
                  <a:lnTo>
                    <a:pt x="19" y="196"/>
                  </a:lnTo>
                  <a:lnTo>
                    <a:pt x="23" y="213"/>
                  </a:lnTo>
                  <a:lnTo>
                    <a:pt x="31" y="213"/>
                  </a:lnTo>
                  <a:lnTo>
                    <a:pt x="38" y="218"/>
                  </a:lnTo>
                  <a:lnTo>
                    <a:pt x="47" y="225"/>
                  </a:lnTo>
                  <a:lnTo>
                    <a:pt x="64" y="218"/>
                  </a:lnTo>
                  <a:lnTo>
                    <a:pt x="78" y="213"/>
                  </a:lnTo>
                  <a:lnTo>
                    <a:pt x="94" y="213"/>
                  </a:lnTo>
                  <a:lnTo>
                    <a:pt x="111" y="213"/>
                  </a:lnTo>
                  <a:lnTo>
                    <a:pt x="132" y="208"/>
                  </a:lnTo>
                  <a:lnTo>
                    <a:pt x="142" y="206"/>
                  </a:lnTo>
                  <a:lnTo>
                    <a:pt x="158" y="196"/>
                  </a:lnTo>
                  <a:lnTo>
                    <a:pt x="175" y="187"/>
                  </a:lnTo>
                  <a:lnTo>
                    <a:pt x="184" y="178"/>
                  </a:lnTo>
                  <a:lnTo>
                    <a:pt x="194" y="166"/>
                  </a:lnTo>
                  <a:lnTo>
                    <a:pt x="206" y="154"/>
                  </a:lnTo>
                  <a:lnTo>
                    <a:pt x="213" y="144"/>
                  </a:lnTo>
                  <a:lnTo>
                    <a:pt x="225" y="130"/>
                  </a:lnTo>
                  <a:lnTo>
                    <a:pt x="236" y="118"/>
                  </a:lnTo>
                  <a:lnTo>
                    <a:pt x="243" y="100"/>
                  </a:lnTo>
                  <a:lnTo>
                    <a:pt x="253" y="83"/>
                  </a:lnTo>
                  <a:lnTo>
                    <a:pt x="241" y="83"/>
                  </a:lnTo>
                  <a:lnTo>
                    <a:pt x="236" y="90"/>
                  </a:lnTo>
                  <a:lnTo>
                    <a:pt x="222" y="85"/>
                  </a:lnTo>
                  <a:lnTo>
                    <a:pt x="222" y="71"/>
                  </a:lnTo>
                  <a:lnTo>
                    <a:pt x="232" y="62"/>
                  </a:lnTo>
                  <a:lnTo>
                    <a:pt x="239" y="66"/>
                  </a:lnTo>
                  <a:lnTo>
                    <a:pt x="239" y="48"/>
                  </a:lnTo>
                  <a:lnTo>
                    <a:pt x="239" y="29"/>
                  </a:lnTo>
                  <a:lnTo>
                    <a:pt x="236" y="14"/>
                  </a:lnTo>
                  <a:lnTo>
                    <a:pt x="232" y="3"/>
                  </a:lnTo>
                  <a:lnTo>
                    <a:pt x="217" y="0"/>
                  </a:lnTo>
                  <a:lnTo>
                    <a:pt x="203" y="0"/>
                  </a:lnTo>
                  <a:lnTo>
                    <a:pt x="201" y="0"/>
                  </a:lnTo>
                  <a:lnTo>
                    <a:pt x="180" y="12"/>
                  </a:lnTo>
                  <a:lnTo>
                    <a:pt x="165" y="26"/>
                  </a:lnTo>
                  <a:lnTo>
                    <a:pt x="156" y="43"/>
                  </a:lnTo>
                  <a:lnTo>
                    <a:pt x="146" y="48"/>
                  </a:lnTo>
                  <a:lnTo>
                    <a:pt x="137" y="62"/>
                  </a:lnTo>
                  <a:lnTo>
                    <a:pt x="113" y="59"/>
                  </a:lnTo>
                  <a:lnTo>
                    <a:pt x="102" y="55"/>
                  </a:lnTo>
                  <a:lnTo>
                    <a:pt x="94" y="66"/>
                  </a:lnTo>
                  <a:lnTo>
                    <a:pt x="87" y="78"/>
                  </a:lnTo>
                  <a:lnTo>
                    <a:pt x="71" y="83"/>
                  </a:lnTo>
                  <a:lnTo>
                    <a:pt x="64" y="78"/>
                  </a:lnTo>
                  <a:lnTo>
                    <a:pt x="66" y="62"/>
                  </a:lnTo>
                  <a:lnTo>
                    <a:pt x="57" y="45"/>
                  </a:lnTo>
                  <a:lnTo>
                    <a:pt x="175" y="118"/>
                  </a:lnTo>
                  <a:lnTo>
                    <a:pt x="161" y="133"/>
                  </a:lnTo>
                  <a:lnTo>
                    <a:pt x="170" y="149"/>
                  </a:lnTo>
                  <a:lnTo>
                    <a:pt x="177" y="144"/>
                  </a:lnTo>
                  <a:lnTo>
                    <a:pt x="191" y="133"/>
                  </a:lnTo>
                  <a:lnTo>
                    <a:pt x="194" y="121"/>
                  </a:lnTo>
                  <a:lnTo>
                    <a:pt x="182" y="114"/>
                  </a:lnTo>
                  <a:lnTo>
                    <a:pt x="175" y="118"/>
                  </a:lnTo>
                  <a:lnTo>
                    <a:pt x="57" y="45"/>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7" name="Freeform 4069"/>
            <p:cNvSpPr>
              <a:spLocks/>
            </p:cNvSpPr>
            <p:nvPr/>
          </p:nvSpPr>
          <p:spPr bwMode="auto">
            <a:xfrm>
              <a:off x="2796" y="3139"/>
              <a:ext cx="283" cy="279"/>
            </a:xfrm>
            <a:custGeom>
              <a:avLst/>
              <a:gdLst>
                <a:gd name="T0" fmla="*/ 64 w 253"/>
                <a:gd name="T1" fmla="*/ 56 h 225"/>
                <a:gd name="T2" fmla="*/ 60 w 253"/>
                <a:gd name="T3" fmla="*/ 77 h 225"/>
                <a:gd name="T4" fmla="*/ 60 w 253"/>
                <a:gd name="T5" fmla="*/ 97 h 225"/>
                <a:gd name="T6" fmla="*/ 58 w 253"/>
                <a:gd name="T7" fmla="*/ 118 h 225"/>
                <a:gd name="T8" fmla="*/ 58 w 253"/>
                <a:gd name="T9" fmla="*/ 138 h 225"/>
                <a:gd name="T10" fmla="*/ 43 w 253"/>
                <a:gd name="T11" fmla="*/ 146 h 225"/>
                <a:gd name="T12" fmla="*/ 16 w 253"/>
                <a:gd name="T13" fmla="*/ 141 h 225"/>
                <a:gd name="T14" fmla="*/ 8 w 253"/>
                <a:gd name="T15" fmla="*/ 129 h 225"/>
                <a:gd name="T16" fmla="*/ 0 w 253"/>
                <a:gd name="T17" fmla="*/ 141 h 225"/>
                <a:gd name="T18" fmla="*/ 8 w 253"/>
                <a:gd name="T19" fmla="*/ 161 h 225"/>
                <a:gd name="T20" fmla="*/ 13 w 253"/>
                <a:gd name="T21" fmla="*/ 182 h 225"/>
                <a:gd name="T22" fmla="*/ 21 w 253"/>
                <a:gd name="T23" fmla="*/ 202 h 225"/>
                <a:gd name="T24" fmla="*/ 26 w 253"/>
                <a:gd name="T25" fmla="*/ 223 h 225"/>
                <a:gd name="T26" fmla="*/ 21 w 253"/>
                <a:gd name="T27" fmla="*/ 232 h 225"/>
                <a:gd name="T28" fmla="*/ 21 w 253"/>
                <a:gd name="T29" fmla="*/ 243 h 225"/>
                <a:gd name="T30" fmla="*/ 26 w 253"/>
                <a:gd name="T31" fmla="*/ 264 h 225"/>
                <a:gd name="T32" fmla="*/ 35 w 253"/>
                <a:gd name="T33" fmla="*/ 264 h 225"/>
                <a:gd name="T34" fmla="*/ 43 w 253"/>
                <a:gd name="T35" fmla="*/ 270 h 225"/>
                <a:gd name="T36" fmla="*/ 53 w 253"/>
                <a:gd name="T37" fmla="*/ 279 h 225"/>
                <a:gd name="T38" fmla="*/ 72 w 253"/>
                <a:gd name="T39" fmla="*/ 270 h 225"/>
                <a:gd name="T40" fmla="*/ 87 w 253"/>
                <a:gd name="T41" fmla="*/ 264 h 225"/>
                <a:gd name="T42" fmla="*/ 105 w 253"/>
                <a:gd name="T43" fmla="*/ 264 h 225"/>
                <a:gd name="T44" fmla="*/ 124 w 253"/>
                <a:gd name="T45" fmla="*/ 264 h 225"/>
                <a:gd name="T46" fmla="*/ 148 w 253"/>
                <a:gd name="T47" fmla="*/ 258 h 225"/>
                <a:gd name="T48" fmla="*/ 159 w 253"/>
                <a:gd name="T49" fmla="*/ 255 h 225"/>
                <a:gd name="T50" fmla="*/ 177 w 253"/>
                <a:gd name="T51" fmla="*/ 243 h 225"/>
                <a:gd name="T52" fmla="*/ 196 w 253"/>
                <a:gd name="T53" fmla="*/ 232 h 225"/>
                <a:gd name="T54" fmla="*/ 206 w 253"/>
                <a:gd name="T55" fmla="*/ 221 h 225"/>
                <a:gd name="T56" fmla="*/ 217 w 253"/>
                <a:gd name="T57" fmla="*/ 206 h 225"/>
                <a:gd name="T58" fmla="*/ 230 w 253"/>
                <a:gd name="T59" fmla="*/ 191 h 225"/>
                <a:gd name="T60" fmla="*/ 238 w 253"/>
                <a:gd name="T61" fmla="*/ 179 h 225"/>
                <a:gd name="T62" fmla="*/ 252 w 253"/>
                <a:gd name="T63" fmla="*/ 161 h 225"/>
                <a:gd name="T64" fmla="*/ 264 w 253"/>
                <a:gd name="T65" fmla="*/ 146 h 225"/>
                <a:gd name="T66" fmla="*/ 272 w 253"/>
                <a:gd name="T67" fmla="*/ 124 h 225"/>
                <a:gd name="T68" fmla="*/ 283 w 253"/>
                <a:gd name="T69" fmla="*/ 103 h 225"/>
                <a:gd name="T70" fmla="*/ 270 w 253"/>
                <a:gd name="T71" fmla="*/ 103 h 225"/>
                <a:gd name="T72" fmla="*/ 264 w 253"/>
                <a:gd name="T73" fmla="*/ 112 h 225"/>
                <a:gd name="T74" fmla="*/ 248 w 253"/>
                <a:gd name="T75" fmla="*/ 105 h 225"/>
                <a:gd name="T76" fmla="*/ 248 w 253"/>
                <a:gd name="T77" fmla="*/ 88 h 225"/>
                <a:gd name="T78" fmla="*/ 260 w 253"/>
                <a:gd name="T79" fmla="*/ 77 h 225"/>
                <a:gd name="T80" fmla="*/ 267 w 253"/>
                <a:gd name="T81" fmla="*/ 82 h 225"/>
                <a:gd name="T82" fmla="*/ 267 w 253"/>
                <a:gd name="T83" fmla="*/ 60 h 225"/>
                <a:gd name="T84" fmla="*/ 267 w 253"/>
                <a:gd name="T85" fmla="*/ 36 h 225"/>
                <a:gd name="T86" fmla="*/ 264 w 253"/>
                <a:gd name="T87" fmla="*/ 17 h 225"/>
                <a:gd name="T88" fmla="*/ 260 w 253"/>
                <a:gd name="T89" fmla="*/ 4 h 225"/>
                <a:gd name="T90" fmla="*/ 243 w 253"/>
                <a:gd name="T91" fmla="*/ 0 h 225"/>
                <a:gd name="T92" fmla="*/ 227 w 253"/>
                <a:gd name="T93" fmla="*/ 0 h 225"/>
                <a:gd name="T94" fmla="*/ 225 w 253"/>
                <a:gd name="T95" fmla="*/ 0 h 225"/>
                <a:gd name="T96" fmla="*/ 201 w 253"/>
                <a:gd name="T97" fmla="*/ 15 h 225"/>
                <a:gd name="T98" fmla="*/ 185 w 253"/>
                <a:gd name="T99" fmla="*/ 32 h 225"/>
                <a:gd name="T100" fmla="*/ 174 w 253"/>
                <a:gd name="T101" fmla="*/ 53 h 225"/>
                <a:gd name="T102" fmla="*/ 163 w 253"/>
                <a:gd name="T103" fmla="*/ 60 h 225"/>
                <a:gd name="T104" fmla="*/ 153 w 253"/>
                <a:gd name="T105" fmla="*/ 77 h 225"/>
                <a:gd name="T106" fmla="*/ 126 w 253"/>
                <a:gd name="T107" fmla="*/ 73 h 225"/>
                <a:gd name="T108" fmla="*/ 114 w 253"/>
                <a:gd name="T109" fmla="*/ 68 h 225"/>
                <a:gd name="T110" fmla="*/ 105 w 253"/>
                <a:gd name="T111" fmla="*/ 82 h 225"/>
                <a:gd name="T112" fmla="*/ 97 w 253"/>
                <a:gd name="T113" fmla="*/ 97 h 225"/>
                <a:gd name="T114" fmla="*/ 79 w 253"/>
                <a:gd name="T115" fmla="*/ 103 h 225"/>
                <a:gd name="T116" fmla="*/ 72 w 253"/>
                <a:gd name="T117" fmla="*/ 97 h 225"/>
                <a:gd name="T118" fmla="*/ 74 w 253"/>
                <a:gd name="T119" fmla="*/ 77 h 225"/>
                <a:gd name="T120" fmla="*/ 64 w 253"/>
                <a:gd name="T121" fmla="*/ 56 h 22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53" h="225">
                  <a:moveTo>
                    <a:pt x="57" y="45"/>
                  </a:moveTo>
                  <a:lnTo>
                    <a:pt x="54" y="62"/>
                  </a:lnTo>
                  <a:lnTo>
                    <a:pt x="54" y="78"/>
                  </a:lnTo>
                  <a:lnTo>
                    <a:pt x="52" y="95"/>
                  </a:lnTo>
                  <a:lnTo>
                    <a:pt x="52" y="111"/>
                  </a:lnTo>
                  <a:lnTo>
                    <a:pt x="38" y="118"/>
                  </a:lnTo>
                  <a:lnTo>
                    <a:pt x="14" y="114"/>
                  </a:lnTo>
                  <a:lnTo>
                    <a:pt x="7" y="104"/>
                  </a:lnTo>
                  <a:lnTo>
                    <a:pt x="0" y="114"/>
                  </a:lnTo>
                  <a:lnTo>
                    <a:pt x="7" y="130"/>
                  </a:lnTo>
                  <a:lnTo>
                    <a:pt x="12" y="147"/>
                  </a:lnTo>
                  <a:lnTo>
                    <a:pt x="19" y="163"/>
                  </a:lnTo>
                  <a:lnTo>
                    <a:pt x="23" y="180"/>
                  </a:lnTo>
                  <a:lnTo>
                    <a:pt x="19" y="187"/>
                  </a:lnTo>
                  <a:lnTo>
                    <a:pt x="19" y="196"/>
                  </a:lnTo>
                  <a:lnTo>
                    <a:pt x="23" y="213"/>
                  </a:lnTo>
                  <a:lnTo>
                    <a:pt x="31" y="213"/>
                  </a:lnTo>
                  <a:lnTo>
                    <a:pt x="38" y="218"/>
                  </a:lnTo>
                  <a:lnTo>
                    <a:pt x="47" y="225"/>
                  </a:lnTo>
                  <a:lnTo>
                    <a:pt x="64" y="218"/>
                  </a:lnTo>
                  <a:lnTo>
                    <a:pt x="78" y="213"/>
                  </a:lnTo>
                  <a:lnTo>
                    <a:pt x="94" y="213"/>
                  </a:lnTo>
                  <a:lnTo>
                    <a:pt x="111" y="213"/>
                  </a:lnTo>
                  <a:lnTo>
                    <a:pt x="132" y="208"/>
                  </a:lnTo>
                  <a:lnTo>
                    <a:pt x="142" y="206"/>
                  </a:lnTo>
                  <a:lnTo>
                    <a:pt x="158" y="196"/>
                  </a:lnTo>
                  <a:lnTo>
                    <a:pt x="175" y="187"/>
                  </a:lnTo>
                  <a:lnTo>
                    <a:pt x="184" y="178"/>
                  </a:lnTo>
                  <a:lnTo>
                    <a:pt x="194" y="166"/>
                  </a:lnTo>
                  <a:lnTo>
                    <a:pt x="206" y="154"/>
                  </a:lnTo>
                  <a:lnTo>
                    <a:pt x="213" y="144"/>
                  </a:lnTo>
                  <a:lnTo>
                    <a:pt x="225" y="130"/>
                  </a:lnTo>
                  <a:lnTo>
                    <a:pt x="236" y="118"/>
                  </a:lnTo>
                  <a:lnTo>
                    <a:pt x="243" y="100"/>
                  </a:lnTo>
                  <a:lnTo>
                    <a:pt x="253" y="83"/>
                  </a:lnTo>
                  <a:lnTo>
                    <a:pt x="241" y="83"/>
                  </a:lnTo>
                  <a:lnTo>
                    <a:pt x="236" y="90"/>
                  </a:lnTo>
                  <a:lnTo>
                    <a:pt x="222" y="85"/>
                  </a:lnTo>
                  <a:lnTo>
                    <a:pt x="222" y="71"/>
                  </a:lnTo>
                  <a:lnTo>
                    <a:pt x="232" y="62"/>
                  </a:lnTo>
                  <a:lnTo>
                    <a:pt x="239" y="66"/>
                  </a:lnTo>
                  <a:lnTo>
                    <a:pt x="239" y="48"/>
                  </a:lnTo>
                  <a:lnTo>
                    <a:pt x="239" y="29"/>
                  </a:lnTo>
                  <a:lnTo>
                    <a:pt x="236" y="14"/>
                  </a:lnTo>
                  <a:lnTo>
                    <a:pt x="232" y="3"/>
                  </a:lnTo>
                  <a:lnTo>
                    <a:pt x="217" y="0"/>
                  </a:lnTo>
                  <a:lnTo>
                    <a:pt x="203" y="0"/>
                  </a:lnTo>
                  <a:lnTo>
                    <a:pt x="201" y="0"/>
                  </a:lnTo>
                  <a:lnTo>
                    <a:pt x="180" y="12"/>
                  </a:lnTo>
                  <a:lnTo>
                    <a:pt x="165" y="26"/>
                  </a:lnTo>
                  <a:lnTo>
                    <a:pt x="156" y="43"/>
                  </a:lnTo>
                  <a:lnTo>
                    <a:pt x="146" y="48"/>
                  </a:lnTo>
                  <a:lnTo>
                    <a:pt x="137" y="62"/>
                  </a:lnTo>
                  <a:lnTo>
                    <a:pt x="113" y="59"/>
                  </a:lnTo>
                  <a:lnTo>
                    <a:pt x="102" y="55"/>
                  </a:lnTo>
                  <a:lnTo>
                    <a:pt x="94" y="66"/>
                  </a:lnTo>
                  <a:lnTo>
                    <a:pt x="87" y="78"/>
                  </a:lnTo>
                  <a:lnTo>
                    <a:pt x="71" y="83"/>
                  </a:lnTo>
                  <a:lnTo>
                    <a:pt x="64" y="78"/>
                  </a:lnTo>
                  <a:lnTo>
                    <a:pt x="66" y="62"/>
                  </a:lnTo>
                  <a:lnTo>
                    <a:pt x="57" y="45"/>
                  </a:lnTo>
                  <a:close/>
                </a:path>
              </a:pathLst>
            </a:custGeom>
            <a:solidFill>
              <a:srgbClr val="E1E1E1"/>
            </a:solidFill>
            <a:ln w="3175">
              <a:solidFill>
                <a:srgbClr val="000000"/>
              </a:solidFill>
              <a:prstDash val="solid"/>
              <a:round/>
              <a:headEnd/>
              <a:tailEnd/>
            </a:ln>
          </p:spPr>
          <p:txBody>
            <a:bodyPr/>
            <a:lstStyle/>
            <a:p>
              <a:endParaRPr lang="en-US"/>
            </a:p>
          </p:txBody>
        </p:sp>
        <p:sp>
          <p:nvSpPr>
            <p:cNvPr id="248" name="Freeform 4070"/>
            <p:cNvSpPr>
              <a:spLocks/>
            </p:cNvSpPr>
            <p:nvPr/>
          </p:nvSpPr>
          <p:spPr bwMode="auto">
            <a:xfrm>
              <a:off x="2975" y="3281"/>
              <a:ext cx="37" cy="43"/>
            </a:xfrm>
            <a:custGeom>
              <a:avLst/>
              <a:gdLst>
                <a:gd name="T0" fmla="*/ 16 w 33"/>
                <a:gd name="T1" fmla="*/ 5 h 35"/>
                <a:gd name="T2" fmla="*/ 0 w 33"/>
                <a:gd name="T3" fmla="*/ 23 h 35"/>
                <a:gd name="T4" fmla="*/ 10 w 33"/>
                <a:gd name="T5" fmla="*/ 43 h 35"/>
                <a:gd name="T6" fmla="*/ 18 w 33"/>
                <a:gd name="T7" fmla="*/ 37 h 35"/>
                <a:gd name="T8" fmla="*/ 34 w 33"/>
                <a:gd name="T9" fmla="*/ 23 h 35"/>
                <a:gd name="T10" fmla="*/ 37 w 33"/>
                <a:gd name="T11" fmla="*/ 9 h 35"/>
                <a:gd name="T12" fmla="*/ 24 w 33"/>
                <a:gd name="T13" fmla="*/ 0 h 35"/>
                <a:gd name="T14" fmla="*/ 16 w 33"/>
                <a:gd name="T15" fmla="*/ 5 h 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3" h="35">
                  <a:moveTo>
                    <a:pt x="14" y="4"/>
                  </a:moveTo>
                  <a:lnTo>
                    <a:pt x="0" y="19"/>
                  </a:lnTo>
                  <a:lnTo>
                    <a:pt x="9" y="35"/>
                  </a:lnTo>
                  <a:lnTo>
                    <a:pt x="16" y="30"/>
                  </a:lnTo>
                  <a:lnTo>
                    <a:pt x="30" y="19"/>
                  </a:lnTo>
                  <a:lnTo>
                    <a:pt x="33" y="7"/>
                  </a:lnTo>
                  <a:lnTo>
                    <a:pt x="21" y="0"/>
                  </a:lnTo>
                  <a:lnTo>
                    <a:pt x="14" y="4"/>
                  </a:lnTo>
                  <a:close/>
                </a:path>
              </a:pathLst>
            </a:custGeom>
            <a:solidFill>
              <a:srgbClr val="E1E1E1"/>
            </a:solidFill>
            <a:ln w="3175">
              <a:solidFill>
                <a:srgbClr val="000000"/>
              </a:solidFill>
              <a:prstDash val="solid"/>
              <a:round/>
              <a:headEnd/>
              <a:tailEnd/>
            </a:ln>
          </p:spPr>
          <p:txBody>
            <a:bodyPr/>
            <a:lstStyle/>
            <a:p>
              <a:endParaRPr lang="en-US"/>
            </a:p>
          </p:txBody>
        </p:sp>
        <p:sp>
          <p:nvSpPr>
            <p:cNvPr id="249" name="Freeform 4071"/>
            <p:cNvSpPr>
              <a:spLocks/>
            </p:cNvSpPr>
            <p:nvPr/>
          </p:nvSpPr>
          <p:spPr bwMode="auto">
            <a:xfrm>
              <a:off x="2763" y="3148"/>
              <a:ext cx="6" cy="12"/>
            </a:xfrm>
            <a:custGeom>
              <a:avLst/>
              <a:gdLst>
                <a:gd name="T0" fmla="*/ 6 w 5"/>
                <a:gd name="T1" fmla="*/ 12 h 10"/>
                <a:gd name="T2" fmla="*/ 0 w 5"/>
                <a:gd name="T3" fmla="*/ 8 h 10"/>
                <a:gd name="T4" fmla="*/ 4 w 5"/>
                <a:gd name="T5" fmla="*/ 0 h 10"/>
                <a:gd name="T6" fmla="*/ 6 w 5"/>
                <a:gd name="T7" fmla="*/ 12 h 1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10">
                  <a:moveTo>
                    <a:pt x="5" y="10"/>
                  </a:moveTo>
                  <a:lnTo>
                    <a:pt x="0" y="7"/>
                  </a:lnTo>
                  <a:lnTo>
                    <a:pt x="3" y="0"/>
                  </a:lnTo>
                  <a:lnTo>
                    <a:pt x="5" y="10"/>
                  </a:lnTo>
                  <a:close/>
                </a:path>
              </a:pathLst>
            </a:custGeom>
            <a:solidFill>
              <a:srgbClr val="E1E1E1"/>
            </a:solidFill>
            <a:ln w="3175">
              <a:solidFill>
                <a:srgbClr val="000000"/>
              </a:solidFill>
              <a:prstDash val="solid"/>
              <a:round/>
              <a:headEnd/>
              <a:tailEnd/>
            </a:ln>
          </p:spPr>
          <p:txBody>
            <a:bodyPr/>
            <a:lstStyle/>
            <a:p>
              <a:endParaRPr lang="en-US"/>
            </a:p>
          </p:txBody>
        </p:sp>
        <p:sp>
          <p:nvSpPr>
            <p:cNvPr id="250" name="Freeform 4072"/>
            <p:cNvSpPr>
              <a:spLocks/>
            </p:cNvSpPr>
            <p:nvPr/>
          </p:nvSpPr>
          <p:spPr bwMode="auto">
            <a:xfrm>
              <a:off x="3043" y="3216"/>
              <a:ext cx="22" cy="34"/>
            </a:xfrm>
            <a:custGeom>
              <a:avLst/>
              <a:gdLst>
                <a:gd name="T0" fmla="*/ 12 w 19"/>
                <a:gd name="T1" fmla="*/ 0 h 28"/>
                <a:gd name="T2" fmla="*/ 0 w 19"/>
                <a:gd name="T3" fmla="*/ 11 h 28"/>
                <a:gd name="T4" fmla="*/ 0 w 19"/>
                <a:gd name="T5" fmla="*/ 28 h 28"/>
                <a:gd name="T6" fmla="*/ 16 w 19"/>
                <a:gd name="T7" fmla="*/ 34 h 28"/>
                <a:gd name="T8" fmla="*/ 22 w 19"/>
                <a:gd name="T9" fmla="*/ 25 h 28"/>
                <a:gd name="T10" fmla="*/ 20 w 19"/>
                <a:gd name="T11" fmla="*/ 5 h 28"/>
                <a:gd name="T12" fmla="*/ 12 w 19"/>
                <a:gd name="T13" fmla="*/ 0 h 2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 h="28">
                  <a:moveTo>
                    <a:pt x="10" y="0"/>
                  </a:moveTo>
                  <a:lnTo>
                    <a:pt x="0" y="9"/>
                  </a:lnTo>
                  <a:lnTo>
                    <a:pt x="0" y="23"/>
                  </a:lnTo>
                  <a:lnTo>
                    <a:pt x="14" y="28"/>
                  </a:lnTo>
                  <a:lnTo>
                    <a:pt x="19" y="21"/>
                  </a:lnTo>
                  <a:lnTo>
                    <a:pt x="17" y="4"/>
                  </a:lnTo>
                  <a:lnTo>
                    <a:pt x="10" y="0"/>
                  </a:lnTo>
                  <a:close/>
                </a:path>
              </a:pathLst>
            </a:custGeom>
            <a:solidFill>
              <a:srgbClr val="E1E1E1"/>
            </a:solidFill>
            <a:ln w="3175">
              <a:solidFill>
                <a:srgbClr val="000000"/>
              </a:solidFill>
              <a:prstDash val="solid"/>
              <a:round/>
              <a:headEnd/>
              <a:tailEnd/>
            </a:ln>
          </p:spPr>
          <p:txBody>
            <a:bodyPr/>
            <a:lstStyle/>
            <a:p>
              <a:endParaRPr lang="en-US"/>
            </a:p>
          </p:txBody>
        </p:sp>
        <p:sp>
          <p:nvSpPr>
            <p:cNvPr id="251" name="Freeform 4073"/>
            <p:cNvSpPr>
              <a:spLocks/>
            </p:cNvSpPr>
            <p:nvPr/>
          </p:nvSpPr>
          <p:spPr bwMode="auto">
            <a:xfrm>
              <a:off x="2722" y="2776"/>
              <a:ext cx="213" cy="270"/>
            </a:xfrm>
            <a:custGeom>
              <a:avLst/>
              <a:gdLst>
                <a:gd name="T0" fmla="*/ 213 w 191"/>
                <a:gd name="T1" fmla="*/ 159 h 218"/>
                <a:gd name="T2" fmla="*/ 197 w 191"/>
                <a:gd name="T3" fmla="*/ 159 h 218"/>
                <a:gd name="T4" fmla="*/ 178 w 191"/>
                <a:gd name="T5" fmla="*/ 159 h 218"/>
                <a:gd name="T6" fmla="*/ 178 w 191"/>
                <a:gd name="T7" fmla="*/ 176 h 218"/>
                <a:gd name="T8" fmla="*/ 178 w 191"/>
                <a:gd name="T9" fmla="*/ 193 h 218"/>
                <a:gd name="T10" fmla="*/ 176 w 191"/>
                <a:gd name="T11" fmla="*/ 211 h 218"/>
                <a:gd name="T12" fmla="*/ 176 w 191"/>
                <a:gd name="T13" fmla="*/ 229 h 218"/>
                <a:gd name="T14" fmla="*/ 190 w 191"/>
                <a:gd name="T15" fmla="*/ 246 h 218"/>
                <a:gd name="T16" fmla="*/ 200 w 191"/>
                <a:gd name="T17" fmla="*/ 261 h 218"/>
                <a:gd name="T18" fmla="*/ 174 w 191"/>
                <a:gd name="T19" fmla="*/ 264 h 218"/>
                <a:gd name="T20" fmla="*/ 147 w 191"/>
                <a:gd name="T21" fmla="*/ 270 h 218"/>
                <a:gd name="T22" fmla="*/ 132 w 191"/>
                <a:gd name="T23" fmla="*/ 264 h 218"/>
                <a:gd name="T24" fmla="*/ 116 w 191"/>
                <a:gd name="T25" fmla="*/ 261 h 218"/>
                <a:gd name="T26" fmla="*/ 113 w 191"/>
                <a:gd name="T27" fmla="*/ 255 h 218"/>
                <a:gd name="T28" fmla="*/ 91 w 191"/>
                <a:gd name="T29" fmla="*/ 255 h 218"/>
                <a:gd name="T30" fmla="*/ 74 w 191"/>
                <a:gd name="T31" fmla="*/ 255 h 218"/>
                <a:gd name="T32" fmla="*/ 52 w 191"/>
                <a:gd name="T33" fmla="*/ 255 h 218"/>
                <a:gd name="T34" fmla="*/ 33 w 191"/>
                <a:gd name="T35" fmla="*/ 255 h 218"/>
                <a:gd name="T36" fmla="*/ 21 w 191"/>
                <a:gd name="T37" fmla="*/ 246 h 218"/>
                <a:gd name="T38" fmla="*/ 0 w 191"/>
                <a:gd name="T39" fmla="*/ 251 h 218"/>
                <a:gd name="T40" fmla="*/ 0 w 191"/>
                <a:gd name="T41" fmla="*/ 234 h 218"/>
                <a:gd name="T42" fmla="*/ 2 w 191"/>
                <a:gd name="T43" fmla="*/ 217 h 218"/>
                <a:gd name="T44" fmla="*/ 10 w 191"/>
                <a:gd name="T45" fmla="*/ 191 h 218"/>
                <a:gd name="T46" fmla="*/ 16 w 191"/>
                <a:gd name="T47" fmla="*/ 161 h 218"/>
                <a:gd name="T48" fmla="*/ 26 w 191"/>
                <a:gd name="T49" fmla="*/ 146 h 218"/>
                <a:gd name="T50" fmla="*/ 33 w 191"/>
                <a:gd name="T51" fmla="*/ 131 h 218"/>
                <a:gd name="T52" fmla="*/ 31 w 191"/>
                <a:gd name="T53" fmla="*/ 103 h 218"/>
                <a:gd name="T54" fmla="*/ 26 w 191"/>
                <a:gd name="T55" fmla="*/ 85 h 218"/>
                <a:gd name="T56" fmla="*/ 23 w 191"/>
                <a:gd name="T57" fmla="*/ 71 h 218"/>
                <a:gd name="T58" fmla="*/ 29 w 191"/>
                <a:gd name="T59" fmla="*/ 58 h 218"/>
                <a:gd name="T60" fmla="*/ 21 w 191"/>
                <a:gd name="T61" fmla="*/ 32 h 218"/>
                <a:gd name="T62" fmla="*/ 12 w 191"/>
                <a:gd name="T63" fmla="*/ 6 h 218"/>
                <a:gd name="T64" fmla="*/ 26 w 191"/>
                <a:gd name="T65" fmla="*/ 0 h 218"/>
                <a:gd name="T66" fmla="*/ 39 w 191"/>
                <a:gd name="T67" fmla="*/ 0 h 218"/>
                <a:gd name="T68" fmla="*/ 55 w 191"/>
                <a:gd name="T69" fmla="*/ 2 h 218"/>
                <a:gd name="T70" fmla="*/ 70 w 191"/>
                <a:gd name="T71" fmla="*/ 2 h 218"/>
                <a:gd name="T72" fmla="*/ 87 w 191"/>
                <a:gd name="T73" fmla="*/ 2 h 218"/>
                <a:gd name="T74" fmla="*/ 91 w 191"/>
                <a:gd name="T75" fmla="*/ 26 h 218"/>
                <a:gd name="T76" fmla="*/ 99 w 191"/>
                <a:gd name="T77" fmla="*/ 45 h 218"/>
                <a:gd name="T78" fmla="*/ 113 w 191"/>
                <a:gd name="T79" fmla="*/ 50 h 218"/>
                <a:gd name="T80" fmla="*/ 134 w 191"/>
                <a:gd name="T81" fmla="*/ 45 h 218"/>
                <a:gd name="T82" fmla="*/ 137 w 191"/>
                <a:gd name="T83" fmla="*/ 26 h 218"/>
                <a:gd name="T84" fmla="*/ 155 w 191"/>
                <a:gd name="T85" fmla="*/ 26 h 218"/>
                <a:gd name="T86" fmla="*/ 153 w 191"/>
                <a:gd name="T87" fmla="*/ 32 h 218"/>
                <a:gd name="T88" fmla="*/ 176 w 191"/>
                <a:gd name="T89" fmla="*/ 35 h 218"/>
                <a:gd name="T90" fmla="*/ 178 w 191"/>
                <a:gd name="T91" fmla="*/ 62 h 218"/>
                <a:gd name="T92" fmla="*/ 178 w 191"/>
                <a:gd name="T93" fmla="*/ 88 h 218"/>
                <a:gd name="T94" fmla="*/ 184 w 191"/>
                <a:gd name="T95" fmla="*/ 109 h 218"/>
                <a:gd name="T96" fmla="*/ 184 w 191"/>
                <a:gd name="T97" fmla="*/ 118 h 218"/>
                <a:gd name="T98" fmla="*/ 200 w 191"/>
                <a:gd name="T99" fmla="*/ 114 h 218"/>
                <a:gd name="T100" fmla="*/ 213 w 191"/>
                <a:gd name="T101" fmla="*/ 111 h 218"/>
                <a:gd name="T102" fmla="*/ 213 w 191"/>
                <a:gd name="T103" fmla="*/ 135 h 218"/>
                <a:gd name="T104" fmla="*/ 213 w 191"/>
                <a:gd name="T105" fmla="*/ 159 h 21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191" h="218">
                  <a:moveTo>
                    <a:pt x="191" y="128"/>
                  </a:moveTo>
                  <a:lnTo>
                    <a:pt x="177" y="128"/>
                  </a:lnTo>
                  <a:lnTo>
                    <a:pt x="160" y="128"/>
                  </a:lnTo>
                  <a:lnTo>
                    <a:pt x="160" y="142"/>
                  </a:lnTo>
                  <a:lnTo>
                    <a:pt x="160" y="156"/>
                  </a:lnTo>
                  <a:lnTo>
                    <a:pt x="158" y="170"/>
                  </a:lnTo>
                  <a:lnTo>
                    <a:pt x="158" y="185"/>
                  </a:lnTo>
                  <a:lnTo>
                    <a:pt x="170" y="199"/>
                  </a:lnTo>
                  <a:lnTo>
                    <a:pt x="179" y="211"/>
                  </a:lnTo>
                  <a:lnTo>
                    <a:pt x="156" y="213"/>
                  </a:lnTo>
                  <a:lnTo>
                    <a:pt x="132" y="218"/>
                  </a:lnTo>
                  <a:lnTo>
                    <a:pt x="118" y="213"/>
                  </a:lnTo>
                  <a:lnTo>
                    <a:pt x="104" y="211"/>
                  </a:lnTo>
                  <a:lnTo>
                    <a:pt x="101" y="206"/>
                  </a:lnTo>
                  <a:lnTo>
                    <a:pt x="82" y="206"/>
                  </a:lnTo>
                  <a:lnTo>
                    <a:pt x="66" y="206"/>
                  </a:lnTo>
                  <a:lnTo>
                    <a:pt x="47" y="206"/>
                  </a:lnTo>
                  <a:lnTo>
                    <a:pt x="30" y="206"/>
                  </a:lnTo>
                  <a:lnTo>
                    <a:pt x="19" y="199"/>
                  </a:lnTo>
                  <a:lnTo>
                    <a:pt x="0" y="203"/>
                  </a:lnTo>
                  <a:lnTo>
                    <a:pt x="0" y="189"/>
                  </a:lnTo>
                  <a:lnTo>
                    <a:pt x="2" y="175"/>
                  </a:lnTo>
                  <a:lnTo>
                    <a:pt x="9" y="154"/>
                  </a:lnTo>
                  <a:lnTo>
                    <a:pt x="14" y="130"/>
                  </a:lnTo>
                  <a:lnTo>
                    <a:pt x="23" y="118"/>
                  </a:lnTo>
                  <a:lnTo>
                    <a:pt x="30" y="106"/>
                  </a:lnTo>
                  <a:lnTo>
                    <a:pt x="28" y="83"/>
                  </a:lnTo>
                  <a:lnTo>
                    <a:pt x="23" y="69"/>
                  </a:lnTo>
                  <a:lnTo>
                    <a:pt x="21" y="57"/>
                  </a:lnTo>
                  <a:lnTo>
                    <a:pt x="26" y="47"/>
                  </a:lnTo>
                  <a:lnTo>
                    <a:pt x="19" y="26"/>
                  </a:lnTo>
                  <a:lnTo>
                    <a:pt x="11" y="5"/>
                  </a:lnTo>
                  <a:lnTo>
                    <a:pt x="23" y="0"/>
                  </a:lnTo>
                  <a:lnTo>
                    <a:pt x="35" y="0"/>
                  </a:lnTo>
                  <a:lnTo>
                    <a:pt x="49" y="2"/>
                  </a:lnTo>
                  <a:lnTo>
                    <a:pt x="63" y="2"/>
                  </a:lnTo>
                  <a:lnTo>
                    <a:pt x="78" y="2"/>
                  </a:lnTo>
                  <a:lnTo>
                    <a:pt x="82" y="21"/>
                  </a:lnTo>
                  <a:lnTo>
                    <a:pt x="89" y="36"/>
                  </a:lnTo>
                  <a:lnTo>
                    <a:pt x="101" y="40"/>
                  </a:lnTo>
                  <a:lnTo>
                    <a:pt x="120" y="36"/>
                  </a:lnTo>
                  <a:lnTo>
                    <a:pt x="123" y="21"/>
                  </a:lnTo>
                  <a:lnTo>
                    <a:pt x="139" y="21"/>
                  </a:lnTo>
                  <a:lnTo>
                    <a:pt x="137" y="26"/>
                  </a:lnTo>
                  <a:lnTo>
                    <a:pt x="158" y="28"/>
                  </a:lnTo>
                  <a:lnTo>
                    <a:pt x="160" y="50"/>
                  </a:lnTo>
                  <a:lnTo>
                    <a:pt x="160" y="71"/>
                  </a:lnTo>
                  <a:lnTo>
                    <a:pt x="165" y="88"/>
                  </a:lnTo>
                  <a:lnTo>
                    <a:pt x="165" y="95"/>
                  </a:lnTo>
                  <a:lnTo>
                    <a:pt x="179" y="92"/>
                  </a:lnTo>
                  <a:lnTo>
                    <a:pt x="191" y="90"/>
                  </a:lnTo>
                  <a:lnTo>
                    <a:pt x="191" y="109"/>
                  </a:lnTo>
                  <a:lnTo>
                    <a:pt x="191" y="128"/>
                  </a:lnTo>
                  <a:close/>
                </a:path>
              </a:pathLst>
            </a:custGeom>
            <a:solidFill>
              <a:srgbClr val="E1E1E1"/>
            </a:solidFill>
            <a:ln w="3175">
              <a:solidFill>
                <a:srgbClr val="000000"/>
              </a:solidFill>
              <a:prstDash val="solid"/>
              <a:round/>
              <a:headEnd/>
              <a:tailEnd/>
            </a:ln>
          </p:spPr>
          <p:txBody>
            <a:bodyPr/>
            <a:lstStyle/>
            <a:p>
              <a:endParaRPr lang="en-US"/>
            </a:p>
          </p:txBody>
        </p:sp>
        <p:sp>
          <p:nvSpPr>
            <p:cNvPr id="252" name="Freeform 4074"/>
            <p:cNvSpPr>
              <a:spLocks/>
            </p:cNvSpPr>
            <p:nvPr/>
          </p:nvSpPr>
          <p:spPr bwMode="auto">
            <a:xfrm>
              <a:off x="2727" y="2746"/>
              <a:ext cx="18" cy="30"/>
            </a:xfrm>
            <a:custGeom>
              <a:avLst/>
              <a:gdLst>
                <a:gd name="T0" fmla="*/ 3 w 17"/>
                <a:gd name="T1" fmla="*/ 30 h 24"/>
                <a:gd name="T2" fmla="*/ 0 w 17"/>
                <a:gd name="T3" fmla="*/ 13 h 24"/>
                <a:gd name="T4" fmla="*/ 11 w 17"/>
                <a:gd name="T5" fmla="*/ 0 h 24"/>
                <a:gd name="T6" fmla="*/ 18 w 17"/>
                <a:gd name="T7" fmla="*/ 4 h 24"/>
                <a:gd name="T8" fmla="*/ 11 w 17"/>
                <a:gd name="T9" fmla="*/ 13 h 24"/>
                <a:gd name="T10" fmla="*/ 7 w 17"/>
                <a:gd name="T11" fmla="*/ 28 h 24"/>
                <a:gd name="T12" fmla="*/ 3 w 17"/>
                <a:gd name="T13" fmla="*/ 30 h 2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24">
                  <a:moveTo>
                    <a:pt x="3" y="24"/>
                  </a:moveTo>
                  <a:lnTo>
                    <a:pt x="0" y="10"/>
                  </a:lnTo>
                  <a:lnTo>
                    <a:pt x="10" y="0"/>
                  </a:lnTo>
                  <a:lnTo>
                    <a:pt x="17" y="3"/>
                  </a:lnTo>
                  <a:lnTo>
                    <a:pt x="10" y="10"/>
                  </a:lnTo>
                  <a:lnTo>
                    <a:pt x="7" y="22"/>
                  </a:lnTo>
                  <a:lnTo>
                    <a:pt x="3" y="24"/>
                  </a:lnTo>
                  <a:close/>
                </a:path>
              </a:pathLst>
            </a:custGeom>
            <a:solidFill>
              <a:srgbClr val="E1E1E1"/>
            </a:solidFill>
            <a:ln w="3175">
              <a:solidFill>
                <a:srgbClr val="000000"/>
              </a:solidFill>
              <a:prstDash val="solid"/>
              <a:round/>
              <a:headEnd/>
              <a:tailEnd/>
            </a:ln>
          </p:spPr>
          <p:txBody>
            <a:bodyPr/>
            <a:lstStyle/>
            <a:p>
              <a:endParaRPr lang="en-US"/>
            </a:p>
          </p:txBody>
        </p:sp>
        <p:sp>
          <p:nvSpPr>
            <p:cNvPr id="253" name="Freeform 4075"/>
            <p:cNvSpPr>
              <a:spLocks/>
            </p:cNvSpPr>
            <p:nvPr/>
          </p:nvSpPr>
          <p:spPr bwMode="auto">
            <a:xfrm>
              <a:off x="1219" y="2533"/>
              <a:ext cx="686" cy="861"/>
            </a:xfrm>
            <a:custGeom>
              <a:avLst/>
              <a:gdLst>
                <a:gd name="T0" fmla="*/ 514 w 615"/>
                <a:gd name="T1" fmla="*/ 167 h 695"/>
                <a:gd name="T2" fmla="*/ 506 w 615"/>
                <a:gd name="T3" fmla="*/ 149 h 695"/>
                <a:gd name="T4" fmla="*/ 483 w 615"/>
                <a:gd name="T5" fmla="*/ 138 h 695"/>
                <a:gd name="T6" fmla="*/ 458 w 615"/>
                <a:gd name="T7" fmla="*/ 131 h 695"/>
                <a:gd name="T8" fmla="*/ 435 w 615"/>
                <a:gd name="T9" fmla="*/ 152 h 695"/>
                <a:gd name="T10" fmla="*/ 414 w 615"/>
                <a:gd name="T11" fmla="*/ 155 h 695"/>
                <a:gd name="T12" fmla="*/ 377 w 615"/>
                <a:gd name="T13" fmla="*/ 152 h 695"/>
                <a:gd name="T14" fmla="*/ 406 w 615"/>
                <a:gd name="T15" fmla="*/ 103 h 695"/>
                <a:gd name="T16" fmla="*/ 400 w 615"/>
                <a:gd name="T17" fmla="*/ 50 h 695"/>
                <a:gd name="T18" fmla="*/ 390 w 615"/>
                <a:gd name="T19" fmla="*/ 24 h 695"/>
                <a:gd name="T20" fmla="*/ 364 w 615"/>
                <a:gd name="T21" fmla="*/ 67 h 695"/>
                <a:gd name="T22" fmla="*/ 308 w 615"/>
                <a:gd name="T23" fmla="*/ 64 h 695"/>
                <a:gd name="T24" fmla="*/ 267 w 615"/>
                <a:gd name="T25" fmla="*/ 84 h 695"/>
                <a:gd name="T26" fmla="*/ 248 w 615"/>
                <a:gd name="T27" fmla="*/ 24 h 695"/>
                <a:gd name="T28" fmla="*/ 229 w 615"/>
                <a:gd name="T29" fmla="*/ 0 h 695"/>
                <a:gd name="T30" fmla="*/ 192 w 615"/>
                <a:gd name="T31" fmla="*/ 35 h 695"/>
                <a:gd name="T32" fmla="*/ 171 w 615"/>
                <a:gd name="T33" fmla="*/ 56 h 695"/>
                <a:gd name="T34" fmla="*/ 145 w 615"/>
                <a:gd name="T35" fmla="*/ 97 h 695"/>
                <a:gd name="T36" fmla="*/ 116 w 615"/>
                <a:gd name="T37" fmla="*/ 88 h 695"/>
                <a:gd name="T38" fmla="*/ 97 w 615"/>
                <a:gd name="T39" fmla="*/ 76 h 695"/>
                <a:gd name="T40" fmla="*/ 79 w 615"/>
                <a:gd name="T41" fmla="*/ 97 h 695"/>
                <a:gd name="T42" fmla="*/ 74 w 615"/>
                <a:gd name="T43" fmla="*/ 146 h 695"/>
                <a:gd name="T44" fmla="*/ 45 w 615"/>
                <a:gd name="T45" fmla="*/ 211 h 695"/>
                <a:gd name="T46" fmla="*/ 8 w 615"/>
                <a:gd name="T47" fmla="*/ 260 h 695"/>
                <a:gd name="T48" fmla="*/ 12 w 615"/>
                <a:gd name="T49" fmla="*/ 322 h 695"/>
                <a:gd name="T50" fmla="*/ 58 w 615"/>
                <a:gd name="T51" fmla="*/ 325 h 695"/>
                <a:gd name="T52" fmla="*/ 103 w 615"/>
                <a:gd name="T53" fmla="*/ 357 h 695"/>
                <a:gd name="T54" fmla="*/ 149 w 615"/>
                <a:gd name="T55" fmla="*/ 331 h 695"/>
                <a:gd name="T56" fmla="*/ 182 w 615"/>
                <a:gd name="T57" fmla="*/ 389 h 695"/>
                <a:gd name="T58" fmla="*/ 242 w 615"/>
                <a:gd name="T59" fmla="*/ 425 h 695"/>
                <a:gd name="T60" fmla="*/ 250 w 615"/>
                <a:gd name="T61" fmla="*/ 474 h 695"/>
                <a:gd name="T62" fmla="*/ 296 w 615"/>
                <a:gd name="T63" fmla="*/ 509 h 695"/>
                <a:gd name="T64" fmla="*/ 292 w 615"/>
                <a:gd name="T65" fmla="*/ 556 h 695"/>
                <a:gd name="T66" fmla="*/ 321 w 615"/>
                <a:gd name="T67" fmla="*/ 606 h 695"/>
                <a:gd name="T68" fmla="*/ 354 w 615"/>
                <a:gd name="T69" fmla="*/ 644 h 695"/>
                <a:gd name="T70" fmla="*/ 375 w 615"/>
                <a:gd name="T71" fmla="*/ 679 h 695"/>
                <a:gd name="T72" fmla="*/ 350 w 615"/>
                <a:gd name="T73" fmla="*/ 741 h 695"/>
                <a:gd name="T74" fmla="*/ 332 w 615"/>
                <a:gd name="T75" fmla="*/ 782 h 695"/>
                <a:gd name="T76" fmla="*/ 387 w 615"/>
                <a:gd name="T77" fmla="*/ 820 h 695"/>
                <a:gd name="T78" fmla="*/ 414 w 615"/>
                <a:gd name="T79" fmla="*/ 846 h 695"/>
                <a:gd name="T80" fmla="*/ 433 w 615"/>
                <a:gd name="T81" fmla="*/ 797 h 695"/>
                <a:gd name="T82" fmla="*/ 443 w 615"/>
                <a:gd name="T83" fmla="*/ 784 h 695"/>
                <a:gd name="T84" fmla="*/ 424 w 615"/>
                <a:gd name="T85" fmla="*/ 823 h 695"/>
                <a:gd name="T86" fmla="*/ 462 w 615"/>
                <a:gd name="T87" fmla="*/ 752 h 695"/>
                <a:gd name="T88" fmla="*/ 466 w 615"/>
                <a:gd name="T89" fmla="*/ 706 h 695"/>
                <a:gd name="T90" fmla="*/ 464 w 615"/>
                <a:gd name="T91" fmla="*/ 676 h 695"/>
                <a:gd name="T92" fmla="*/ 514 w 615"/>
                <a:gd name="T93" fmla="*/ 638 h 695"/>
                <a:gd name="T94" fmla="*/ 541 w 615"/>
                <a:gd name="T95" fmla="*/ 623 h 695"/>
                <a:gd name="T96" fmla="*/ 580 w 615"/>
                <a:gd name="T97" fmla="*/ 606 h 695"/>
                <a:gd name="T98" fmla="*/ 607 w 615"/>
                <a:gd name="T99" fmla="*/ 541 h 695"/>
                <a:gd name="T100" fmla="*/ 617 w 615"/>
                <a:gd name="T101" fmla="*/ 457 h 695"/>
                <a:gd name="T102" fmla="*/ 617 w 615"/>
                <a:gd name="T103" fmla="*/ 398 h 695"/>
                <a:gd name="T104" fmla="*/ 644 w 615"/>
                <a:gd name="T105" fmla="*/ 365 h 695"/>
                <a:gd name="T106" fmla="*/ 667 w 615"/>
                <a:gd name="T107" fmla="*/ 328 h 695"/>
                <a:gd name="T108" fmla="*/ 669 w 615"/>
                <a:gd name="T109" fmla="*/ 228 h 695"/>
                <a:gd name="T110" fmla="*/ 603 w 615"/>
                <a:gd name="T111" fmla="*/ 185 h 695"/>
                <a:gd name="T112" fmla="*/ 532 w 615"/>
                <a:gd name="T113" fmla="*/ 170 h 69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615" h="695">
                  <a:moveTo>
                    <a:pt x="466" y="135"/>
                  </a:moveTo>
                  <a:lnTo>
                    <a:pt x="461" y="137"/>
                  </a:lnTo>
                  <a:lnTo>
                    <a:pt x="456" y="149"/>
                  </a:lnTo>
                  <a:lnTo>
                    <a:pt x="461" y="135"/>
                  </a:lnTo>
                  <a:lnTo>
                    <a:pt x="459" y="132"/>
                  </a:lnTo>
                  <a:lnTo>
                    <a:pt x="456" y="135"/>
                  </a:lnTo>
                  <a:lnTo>
                    <a:pt x="459" y="125"/>
                  </a:lnTo>
                  <a:lnTo>
                    <a:pt x="454" y="120"/>
                  </a:lnTo>
                  <a:lnTo>
                    <a:pt x="447" y="120"/>
                  </a:lnTo>
                  <a:lnTo>
                    <a:pt x="444" y="118"/>
                  </a:lnTo>
                  <a:lnTo>
                    <a:pt x="437" y="113"/>
                  </a:lnTo>
                  <a:lnTo>
                    <a:pt x="433" y="111"/>
                  </a:lnTo>
                  <a:lnTo>
                    <a:pt x="425" y="109"/>
                  </a:lnTo>
                  <a:lnTo>
                    <a:pt x="421" y="106"/>
                  </a:lnTo>
                  <a:lnTo>
                    <a:pt x="414" y="102"/>
                  </a:lnTo>
                  <a:lnTo>
                    <a:pt x="411" y="106"/>
                  </a:lnTo>
                  <a:lnTo>
                    <a:pt x="402" y="106"/>
                  </a:lnTo>
                  <a:lnTo>
                    <a:pt x="397" y="118"/>
                  </a:lnTo>
                  <a:lnTo>
                    <a:pt x="395" y="120"/>
                  </a:lnTo>
                  <a:lnTo>
                    <a:pt x="390" y="123"/>
                  </a:lnTo>
                  <a:lnTo>
                    <a:pt x="378" y="139"/>
                  </a:lnTo>
                  <a:lnTo>
                    <a:pt x="380" y="125"/>
                  </a:lnTo>
                  <a:lnTo>
                    <a:pt x="376" y="130"/>
                  </a:lnTo>
                  <a:lnTo>
                    <a:pt x="371" y="125"/>
                  </a:lnTo>
                  <a:lnTo>
                    <a:pt x="364" y="125"/>
                  </a:lnTo>
                  <a:lnTo>
                    <a:pt x="359" y="111"/>
                  </a:lnTo>
                  <a:lnTo>
                    <a:pt x="347" y="116"/>
                  </a:lnTo>
                  <a:lnTo>
                    <a:pt x="338" y="123"/>
                  </a:lnTo>
                  <a:lnTo>
                    <a:pt x="331" y="120"/>
                  </a:lnTo>
                  <a:lnTo>
                    <a:pt x="343" y="113"/>
                  </a:lnTo>
                  <a:lnTo>
                    <a:pt x="354" y="94"/>
                  </a:lnTo>
                  <a:lnTo>
                    <a:pt x="364" y="83"/>
                  </a:lnTo>
                  <a:lnTo>
                    <a:pt x="376" y="71"/>
                  </a:lnTo>
                  <a:lnTo>
                    <a:pt x="371" y="59"/>
                  </a:lnTo>
                  <a:lnTo>
                    <a:pt x="364" y="54"/>
                  </a:lnTo>
                  <a:lnTo>
                    <a:pt x="359" y="40"/>
                  </a:lnTo>
                  <a:lnTo>
                    <a:pt x="354" y="24"/>
                  </a:lnTo>
                  <a:lnTo>
                    <a:pt x="350" y="16"/>
                  </a:lnTo>
                  <a:lnTo>
                    <a:pt x="350" y="19"/>
                  </a:lnTo>
                  <a:lnTo>
                    <a:pt x="347" y="19"/>
                  </a:lnTo>
                  <a:lnTo>
                    <a:pt x="336" y="38"/>
                  </a:lnTo>
                  <a:lnTo>
                    <a:pt x="326" y="54"/>
                  </a:lnTo>
                  <a:lnTo>
                    <a:pt x="312" y="52"/>
                  </a:lnTo>
                  <a:lnTo>
                    <a:pt x="300" y="52"/>
                  </a:lnTo>
                  <a:lnTo>
                    <a:pt x="291" y="47"/>
                  </a:lnTo>
                  <a:lnTo>
                    <a:pt x="276" y="52"/>
                  </a:lnTo>
                  <a:lnTo>
                    <a:pt x="279" y="59"/>
                  </a:lnTo>
                  <a:lnTo>
                    <a:pt x="272" y="57"/>
                  </a:lnTo>
                  <a:lnTo>
                    <a:pt x="255" y="59"/>
                  </a:lnTo>
                  <a:lnTo>
                    <a:pt x="239" y="68"/>
                  </a:lnTo>
                  <a:lnTo>
                    <a:pt x="229" y="68"/>
                  </a:lnTo>
                  <a:lnTo>
                    <a:pt x="220" y="54"/>
                  </a:lnTo>
                  <a:lnTo>
                    <a:pt x="217" y="35"/>
                  </a:lnTo>
                  <a:lnTo>
                    <a:pt x="222" y="19"/>
                  </a:lnTo>
                  <a:lnTo>
                    <a:pt x="215" y="9"/>
                  </a:lnTo>
                  <a:lnTo>
                    <a:pt x="213" y="0"/>
                  </a:lnTo>
                  <a:lnTo>
                    <a:pt x="205" y="0"/>
                  </a:lnTo>
                  <a:lnTo>
                    <a:pt x="201" y="9"/>
                  </a:lnTo>
                  <a:lnTo>
                    <a:pt x="189" y="16"/>
                  </a:lnTo>
                  <a:lnTo>
                    <a:pt x="175" y="19"/>
                  </a:lnTo>
                  <a:lnTo>
                    <a:pt x="172" y="28"/>
                  </a:lnTo>
                  <a:lnTo>
                    <a:pt x="158" y="21"/>
                  </a:lnTo>
                  <a:lnTo>
                    <a:pt x="142" y="16"/>
                  </a:lnTo>
                  <a:lnTo>
                    <a:pt x="146" y="26"/>
                  </a:lnTo>
                  <a:lnTo>
                    <a:pt x="153" y="45"/>
                  </a:lnTo>
                  <a:lnTo>
                    <a:pt x="163" y="50"/>
                  </a:lnTo>
                  <a:lnTo>
                    <a:pt x="158" y="54"/>
                  </a:lnTo>
                  <a:lnTo>
                    <a:pt x="146" y="66"/>
                  </a:lnTo>
                  <a:lnTo>
                    <a:pt x="130" y="78"/>
                  </a:lnTo>
                  <a:lnTo>
                    <a:pt x="127" y="78"/>
                  </a:lnTo>
                  <a:lnTo>
                    <a:pt x="118" y="78"/>
                  </a:lnTo>
                  <a:lnTo>
                    <a:pt x="106" y="71"/>
                  </a:lnTo>
                  <a:lnTo>
                    <a:pt x="104" y="71"/>
                  </a:lnTo>
                  <a:lnTo>
                    <a:pt x="99" y="54"/>
                  </a:lnTo>
                  <a:lnTo>
                    <a:pt x="90" y="61"/>
                  </a:lnTo>
                  <a:lnTo>
                    <a:pt x="85" y="59"/>
                  </a:lnTo>
                  <a:lnTo>
                    <a:pt x="87" y="61"/>
                  </a:lnTo>
                  <a:lnTo>
                    <a:pt x="73" y="61"/>
                  </a:lnTo>
                  <a:lnTo>
                    <a:pt x="59" y="61"/>
                  </a:lnTo>
                  <a:lnTo>
                    <a:pt x="61" y="73"/>
                  </a:lnTo>
                  <a:lnTo>
                    <a:pt x="71" y="78"/>
                  </a:lnTo>
                  <a:lnTo>
                    <a:pt x="68" y="80"/>
                  </a:lnTo>
                  <a:lnTo>
                    <a:pt x="56" y="83"/>
                  </a:lnTo>
                  <a:lnTo>
                    <a:pt x="59" y="99"/>
                  </a:lnTo>
                  <a:lnTo>
                    <a:pt x="66" y="118"/>
                  </a:lnTo>
                  <a:lnTo>
                    <a:pt x="63" y="142"/>
                  </a:lnTo>
                  <a:lnTo>
                    <a:pt x="59" y="168"/>
                  </a:lnTo>
                  <a:lnTo>
                    <a:pt x="54" y="168"/>
                  </a:lnTo>
                  <a:lnTo>
                    <a:pt x="40" y="170"/>
                  </a:lnTo>
                  <a:lnTo>
                    <a:pt x="28" y="177"/>
                  </a:lnTo>
                  <a:lnTo>
                    <a:pt x="16" y="182"/>
                  </a:lnTo>
                  <a:lnTo>
                    <a:pt x="11" y="196"/>
                  </a:lnTo>
                  <a:lnTo>
                    <a:pt x="7" y="210"/>
                  </a:lnTo>
                  <a:lnTo>
                    <a:pt x="0" y="224"/>
                  </a:lnTo>
                  <a:lnTo>
                    <a:pt x="7" y="236"/>
                  </a:lnTo>
                  <a:lnTo>
                    <a:pt x="11" y="250"/>
                  </a:lnTo>
                  <a:lnTo>
                    <a:pt x="11" y="260"/>
                  </a:lnTo>
                  <a:lnTo>
                    <a:pt x="19" y="260"/>
                  </a:lnTo>
                  <a:lnTo>
                    <a:pt x="28" y="267"/>
                  </a:lnTo>
                  <a:lnTo>
                    <a:pt x="40" y="272"/>
                  </a:lnTo>
                  <a:lnTo>
                    <a:pt x="52" y="262"/>
                  </a:lnTo>
                  <a:lnTo>
                    <a:pt x="52" y="276"/>
                  </a:lnTo>
                  <a:lnTo>
                    <a:pt x="54" y="288"/>
                  </a:lnTo>
                  <a:lnTo>
                    <a:pt x="71" y="288"/>
                  </a:lnTo>
                  <a:lnTo>
                    <a:pt x="92" y="288"/>
                  </a:lnTo>
                  <a:lnTo>
                    <a:pt x="97" y="284"/>
                  </a:lnTo>
                  <a:lnTo>
                    <a:pt x="111" y="276"/>
                  </a:lnTo>
                  <a:lnTo>
                    <a:pt x="123" y="267"/>
                  </a:lnTo>
                  <a:lnTo>
                    <a:pt x="134" y="267"/>
                  </a:lnTo>
                  <a:lnTo>
                    <a:pt x="137" y="284"/>
                  </a:lnTo>
                  <a:lnTo>
                    <a:pt x="139" y="298"/>
                  </a:lnTo>
                  <a:lnTo>
                    <a:pt x="151" y="312"/>
                  </a:lnTo>
                  <a:lnTo>
                    <a:pt x="163" y="314"/>
                  </a:lnTo>
                  <a:lnTo>
                    <a:pt x="177" y="321"/>
                  </a:lnTo>
                  <a:lnTo>
                    <a:pt x="194" y="333"/>
                  </a:lnTo>
                  <a:lnTo>
                    <a:pt x="213" y="336"/>
                  </a:lnTo>
                  <a:lnTo>
                    <a:pt x="217" y="343"/>
                  </a:lnTo>
                  <a:lnTo>
                    <a:pt x="217" y="362"/>
                  </a:lnTo>
                  <a:lnTo>
                    <a:pt x="215" y="362"/>
                  </a:lnTo>
                  <a:lnTo>
                    <a:pt x="222" y="369"/>
                  </a:lnTo>
                  <a:lnTo>
                    <a:pt x="224" y="383"/>
                  </a:lnTo>
                  <a:lnTo>
                    <a:pt x="236" y="383"/>
                  </a:lnTo>
                  <a:lnTo>
                    <a:pt x="253" y="385"/>
                  </a:lnTo>
                  <a:lnTo>
                    <a:pt x="253" y="402"/>
                  </a:lnTo>
                  <a:lnTo>
                    <a:pt x="265" y="411"/>
                  </a:lnTo>
                  <a:lnTo>
                    <a:pt x="267" y="418"/>
                  </a:lnTo>
                  <a:lnTo>
                    <a:pt x="265" y="430"/>
                  </a:lnTo>
                  <a:lnTo>
                    <a:pt x="260" y="444"/>
                  </a:lnTo>
                  <a:lnTo>
                    <a:pt x="262" y="449"/>
                  </a:lnTo>
                  <a:lnTo>
                    <a:pt x="260" y="454"/>
                  </a:lnTo>
                  <a:lnTo>
                    <a:pt x="265" y="461"/>
                  </a:lnTo>
                  <a:lnTo>
                    <a:pt x="267" y="485"/>
                  </a:lnTo>
                  <a:lnTo>
                    <a:pt x="288" y="489"/>
                  </a:lnTo>
                  <a:lnTo>
                    <a:pt x="300" y="489"/>
                  </a:lnTo>
                  <a:lnTo>
                    <a:pt x="305" y="503"/>
                  </a:lnTo>
                  <a:lnTo>
                    <a:pt x="307" y="520"/>
                  </a:lnTo>
                  <a:lnTo>
                    <a:pt x="317" y="520"/>
                  </a:lnTo>
                  <a:lnTo>
                    <a:pt x="326" y="520"/>
                  </a:lnTo>
                  <a:lnTo>
                    <a:pt x="324" y="534"/>
                  </a:lnTo>
                  <a:lnTo>
                    <a:pt x="324" y="548"/>
                  </a:lnTo>
                  <a:lnTo>
                    <a:pt x="336" y="548"/>
                  </a:lnTo>
                  <a:lnTo>
                    <a:pt x="340" y="572"/>
                  </a:lnTo>
                  <a:lnTo>
                    <a:pt x="331" y="581"/>
                  </a:lnTo>
                  <a:lnTo>
                    <a:pt x="321" y="589"/>
                  </a:lnTo>
                  <a:lnTo>
                    <a:pt x="314" y="598"/>
                  </a:lnTo>
                  <a:lnTo>
                    <a:pt x="305" y="610"/>
                  </a:lnTo>
                  <a:lnTo>
                    <a:pt x="295" y="619"/>
                  </a:lnTo>
                  <a:lnTo>
                    <a:pt x="288" y="631"/>
                  </a:lnTo>
                  <a:lnTo>
                    <a:pt x="298" y="631"/>
                  </a:lnTo>
                  <a:lnTo>
                    <a:pt x="317" y="645"/>
                  </a:lnTo>
                  <a:lnTo>
                    <a:pt x="319" y="645"/>
                  </a:lnTo>
                  <a:lnTo>
                    <a:pt x="331" y="650"/>
                  </a:lnTo>
                  <a:lnTo>
                    <a:pt x="347" y="662"/>
                  </a:lnTo>
                  <a:lnTo>
                    <a:pt x="362" y="674"/>
                  </a:lnTo>
                  <a:lnTo>
                    <a:pt x="359" y="681"/>
                  </a:lnTo>
                  <a:lnTo>
                    <a:pt x="364" y="695"/>
                  </a:lnTo>
                  <a:lnTo>
                    <a:pt x="371" y="683"/>
                  </a:lnTo>
                  <a:lnTo>
                    <a:pt x="376" y="674"/>
                  </a:lnTo>
                  <a:lnTo>
                    <a:pt x="376" y="662"/>
                  </a:lnTo>
                  <a:lnTo>
                    <a:pt x="380" y="650"/>
                  </a:lnTo>
                  <a:lnTo>
                    <a:pt x="388" y="643"/>
                  </a:lnTo>
                  <a:lnTo>
                    <a:pt x="385" y="631"/>
                  </a:lnTo>
                  <a:lnTo>
                    <a:pt x="388" y="631"/>
                  </a:lnTo>
                  <a:lnTo>
                    <a:pt x="392" y="633"/>
                  </a:lnTo>
                  <a:lnTo>
                    <a:pt x="397" y="633"/>
                  </a:lnTo>
                  <a:lnTo>
                    <a:pt x="390" y="645"/>
                  </a:lnTo>
                  <a:lnTo>
                    <a:pt x="383" y="659"/>
                  </a:lnTo>
                  <a:lnTo>
                    <a:pt x="378" y="662"/>
                  </a:lnTo>
                  <a:lnTo>
                    <a:pt x="380" y="664"/>
                  </a:lnTo>
                  <a:lnTo>
                    <a:pt x="390" y="650"/>
                  </a:lnTo>
                  <a:lnTo>
                    <a:pt x="399" y="636"/>
                  </a:lnTo>
                  <a:lnTo>
                    <a:pt x="406" y="622"/>
                  </a:lnTo>
                  <a:lnTo>
                    <a:pt x="414" y="607"/>
                  </a:lnTo>
                  <a:lnTo>
                    <a:pt x="418" y="598"/>
                  </a:lnTo>
                  <a:lnTo>
                    <a:pt x="418" y="584"/>
                  </a:lnTo>
                  <a:lnTo>
                    <a:pt x="418" y="570"/>
                  </a:lnTo>
                  <a:lnTo>
                    <a:pt x="416" y="560"/>
                  </a:lnTo>
                  <a:lnTo>
                    <a:pt x="414" y="553"/>
                  </a:lnTo>
                  <a:lnTo>
                    <a:pt x="418" y="548"/>
                  </a:lnTo>
                  <a:lnTo>
                    <a:pt x="416" y="546"/>
                  </a:lnTo>
                  <a:lnTo>
                    <a:pt x="423" y="544"/>
                  </a:lnTo>
                  <a:lnTo>
                    <a:pt x="435" y="532"/>
                  </a:lnTo>
                  <a:lnTo>
                    <a:pt x="449" y="520"/>
                  </a:lnTo>
                  <a:lnTo>
                    <a:pt x="461" y="515"/>
                  </a:lnTo>
                  <a:lnTo>
                    <a:pt x="473" y="508"/>
                  </a:lnTo>
                  <a:lnTo>
                    <a:pt x="480" y="503"/>
                  </a:lnTo>
                  <a:lnTo>
                    <a:pt x="489" y="503"/>
                  </a:lnTo>
                  <a:lnTo>
                    <a:pt x="485" y="503"/>
                  </a:lnTo>
                  <a:lnTo>
                    <a:pt x="494" y="501"/>
                  </a:lnTo>
                  <a:lnTo>
                    <a:pt x="496" y="501"/>
                  </a:lnTo>
                  <a:lnTo>
                    <a:pt x="515" y="501"/>
                  </a:lnTo>
                  <a:lnTo>
                    <a:pt x="520" y="489"/>
                  </a:lnTo>
                  <a:lnTo>
                    <a:pt x="529" y="485"/>
                  </a:lnTo>
                  <a:lnTo>
                    <a:pt x="529" y="466"/>
                  </a:lnTo>
                  <a:lnTo>
                    <a:pt x="537" y="449"/>
                  </a:lnTo>
                  <a:lnTo>
                    <a:pt x="544" y="437"/>
                  </a:lnTo>
                  <a:lnTo>
                    <a:pt x="548" y="414"/>
                  </a:lnTo>
                  <a:lnTo>
                    <a:pt x="553" y="404"/>
                  </a:lnTo>
                  <a:lnTo>
                    <a:pt x="553" y="385"/>
                  </a:lnTo>
                  <a:lnTo>
                    <a:pt x="553" y="369"/>
                  </a:lnTo>
                  <a:lnTo>
                    <a:pt x="553" y="357"/>
                  </a:lnTo>
                  <a:lnTo>
                    <a:pt x="553" y="343"/>
                  </a:lnTo>
                  <a:lnTo>
                    <a:pt x="551" y="338"/>
                  </a:lnTo>
                  <a:lnTo>
                    <a:pt x="553" y="321"/>
                  </a:lnTo>
                  <a:lnTo>
                    <a:pt x="558" y="319"/>
                  </a:lnTo>
                  <a:lnTo>
                    <a:pt x="560" y="324"/>
                  </a:lnTo>
                  <a:lnTo>
                    <a:pt x="567" y="312"/>
                  </a:lnTo>
                  <a:lnTo>
                    <a:pt x="577" y="295"/>
                  </a:lnTo>
                  <a:lnTo>
                    <a:pt x="579" y="291"/>
                  </a:lnTo>
                  <a:lnTo>
                    <a:pt x="589" y="279"/>
                  </a:lnTo>
                  <a:lnTo>
                    <a:pt x="598" y="265"/>
                  </a:lnTo>
                  <a:lnTo>
                    <a:pt x="612" y="243"/>
                  </a:lnTo>
                  <a:lnTo>
                    <a:pt x="615" y="220"/>
                  </a:lnTo>
                  <a:lnTo>
                    <a:pt x="608" y="201"/>
                  </a:lnTo>
                  <a:lnTo>
                    <a:pt x="600" y="184"/>
                  </a:lnTo>
                  <a:lnTo>
                    <a:pt x="589" y="182"/>
                  </a:lnTo>
                  <a:lnTo>
                    <a:pt x="574" y="180"/>
                  </a:lnTo>
                  <a:lnTo>
                    <a:pt x="558" y="165"/>
                  </a:lnTo>
                  <a:lnTo>
                    <a:pt x="541" y="149"/>
                  </a:lnTo>
                  <a:lnTo>
                    <a:pt x="520" y="142"/>
                  </a:lnTo>
                  <a:lnTo>
                    <a:pt x="506" y="144"/>
                  </a:lnTo>
                  <a:lnTo>
                    <a:pt x="489" y="139"/>
                  </a:lnTo>
                  <a:lnTo>
                    <a:pt x="477" y="137"/>
                  </a:lnTo>
                  <a:lnTo>
                    <a:pt x="466" y="142"/>
                  </a:lnTo>
                  <a:lnTo>
                    <a:pt x="466" y="135"/>
                  </a:lnTo>
                  <a:close/>
                </a:path>
              </a:pathLst>
            </a:custGeom>
            <a:solidFill>
              <a:srgbClr val="E1E1E1"/>
            </a:solidFill>
            <a:ln w="3175">
              <a:solidFill>
                <a:srgbClr val="000000"/>
              </a:solidFill>
              <a:prstDash val="solid"/>
              <a:round/>
              <a:headEnd/>
              <a:tailEnd/>
            </a:ln>
          </p:spPr>
          <p:txBody>
            <a:bodyPr/>
            <a:lstStyle/>
            <a:p>
              <a:endParaRPr lang="en-US"/>
            </a:p>
          </p:txBody>
        </p:sp>
        <p:sp>
          <p:nvSpPr>
            <p:cNvPr id="254" name="Freeform 4076"/>
            <p:cNvSpPr>
              <a:spLocks/>
            </p:cNvSpPr>
            <p:nvPr/>
          </p:nvSpPr>
          <p:spPr bwMode="auto">
            <a:xfrm>
              <a:off x="1623" y="2650"/>
              <a:ext cx="41" cy="38"/>
            </a:xfrm>
            <a:custGeom>
              <a:avLst/>
              <a:gdLst>
                <a:gd name="T0" fmla="*/ 20 w 37"/>
                <a:gd name="T1" fmla="*/ 36 h 31"/>
                <a:gd name="T2" fmla="*/ 18 w 37"/>
                <a:gd name="T3" fmla="*/ 36 h 31"/>
                <a:gd name="T4" fmla="*/ 8 w 37"/>
                <a:gd name="T5" fmla="*/ 32 h 31"/>
                <a:gd name="T6" fmla="*/ 4 w 37"/>
                <a:gd name="T7" fmla="*/ 38 h 31"/>
                <a:gd name="T8" fmla="*/ 0 w 37"/>
                <a:gd name="T9" fmla="*/ 21 h 31"/>
                <a:gd name="T10" fmla="*/ 2 w 37"/>
                <a:gd name="T11" fmla="*/ 21 h 31"/>
                <a:gd name="T12" fmla="*/ 0 w 37"/>
                <a:gd name="T13" fmla="*/ 12 h 31"/>
                <a:gd name="T14" fmla="*/ 4 w 37"/>
                <a:gd name="T15" fmla="*/ 0 h 31"/>
                <a:gd name="T16" fmla="*/ 23 w 37"/>
                <a:gd name="T17" fmla="*/ 4 h 31"/>
                <a:gd name="T18" fmla="*/ 41 w 37"/>
                <a:gd name="T19" fmla="*/ 6 h 31"/>
                <a:gd name="T20" fmla="*/ 31 w 37"/>
                <a:gd name="T21" fmla="*/ 23 h 31"/>
                <a:gd name="T22" fmla="*/ 31 w 37"/>
                <a:gd name="T23" fmla="*/ 27 h 31"/>
                <a:gd name="T24" fmla="*/ 29 w 37"/>
                <a:gd name="T25" fmla="*/ 32 h 31"/>
                <a:gd name="T26" fmla="*/ 25 w 37"/>
                <a:gd name="T27" fmla="*/ 32 h 31"/>
                <a:gd name="T28" fmla="*/ 20 w 37"/>
                <a:gd name="T29" fmla="*/ 36 h 3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7" h="31">
                  <a:moveTo>
                    <a:pt x="18" y="29"/>
                  </a:moveTo>
                  <a:lnTo>
                    <a:pt x="16" y="29"/>
                  </a:lnTo>
                  <a:lnTo>
                    <a:pt x="7" y="26"/>
                  </a:lnTo>
                  <a:lnTo>
                    <a:pt x="4" y="31"/>
                  </a:lnTo>
                  <a:lnTo>
                    <a:pt x="0" y="17"/>
                  </a:lnTo>
                  <a:lnTo>
                    <a:pt x="2" y="17"/>
                  </a:lnTo>
                  <a:lnTo>
                    <a:pt x="0" y="10"/>
                  </a:lnTo>
                  <a:lnTo>
                    <a:pt x="4" y="0"/>
                  </a:lnTo>
                  <a:lnTo>
                    <a:pt x="21" y="3"/>
                  </a:lnTo>
                  <a:lnTo>
                    <a:pt x="37" y="5"/>
                  </a:lnTo>
                  <a:lnTo>
                    <a:pt x="28" y="19"/>
                  </a:lnTo>
                  <a:lnTo>
                    <a:pt x="28" y="22"/>
                  </a:lnTo>
                  <a:lnTo>
                    <a:pt x="26" y="26"/>
                  </a:lnTo>
                  <a:lnTo>
                    <a:pt x="23" y="26"/>
                  </a:lnTo>
                  <a:lnTo>
                    <a:pt x="18" y="29"/>
                  </a:lnTo>
                  <a:close/>
                </a:path>
              </a:pathLst>
            </a:custGeom>
            <a:solidFill>
              <a:srgbClr val="E1E1E1"/>
            </a:solidFill>
            <a:ln w="3175">
              <a:solidFill>
                <a:srgbClr val="000000"/>
              </a:solidFill>
              <a:prstDash val="solid"/>
              <a:round/>
              <a:headEnd/>
              <a:tailEnd/>
            </a:ln>
          </p:spPr>
          <p:txBody>
            <a:bodyPr/>
            <a:lstStyle/>
            <a:p>
              <a:endParaRPr lang="en-US"/>
            </a:p>
          </p:txBody>
        </p:sp>
        <p:sp>
          <p:nvSpPr>
            <p:cNvPr id="255" name="Freeform 4077"/>
            <p:cNvSpPr>
              <a:spLocks/>
            </p:cNvSpPr>
            <p:nvPr/>
          </p:nvSpPr>
          <p:spPr bwMode="auto">
            <a:xfrm>
              <a:off x="2681" y="2598"/>
              <a:ext cx="35" cy="30"/>
            </a:xfrm>
            <a:custGeom>
              <a:avLst/>
              <a:gdLst>
                <a:gd name="T0" fmla="*/ 8 w 31"/>
                <a:gd name="T1" fmla="*/ 30 h 24"/>
                <a:gd name="T2" fmla="*/ 0 w 31"/>
                <a:gd name="T3" fmla="*/ 24 h 24"/>
                <a:gd name="T4" fmla="*/ 2 w 31"/>
                <a:gd name="T5" fmla="*/ 18 h 24"/>
                <a:gd name="T6" fmla="*/ 8 w 31"/>
                <a:gd name="T7" fmla="*/ 0 h 24"/>
                <a:gd name="T8" fmla="*/ 21 w 31"/>
                <a:gd name="T9" fmla="*/ 0 h 24"/>
                <a:gd name="T10" fmla="*/ 35 w 31"/>
                <a:gd name="T11" fmla="*/ 3 h 24"/>
                <a:gd name="T12" fmla="*/ 35 w 31"/>
                <a:gd name="T13" fmla="*/ 30 h 24"/>
                <a:gd name="T14" fmla="*/ 21 w 31"/>
                <a:gd name="T15" fmla="*/ 30 h 24"/>
                <a:gd name="T16" fmla="*/ 8 w 31"/>
                <a:gd name="T17" fmla="*/ 30 h 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1" h="24">
                  <a:moveTo>
                    <a:pt x="7" y="24"/>
                  </a:moveTo>
                  <a:lnTo>
                    <a:pt x="0" y="19"/>
                  </a:lnTo>
                  <a:lnTo>
                    <a:pt x="2" y="14"/>
                  </a:lnTo>
                  <a:lnTo>
                    <a:pt x="7" y="0"/>
                  </a:lnTo>
                  <a:lnTo>
                    <a:pt x="19" y="0"/>
                  </a:lnTo>
                  <a:lnTo>
                    <a:pt x="31" y="2"/>
                  </a:lnTo>
                  <a:lnTo>
                    <a:pt x="31" y="24"/>
                  </a:lnTo>
                  <a:lnTo>
                    <a:pt x="19" y="24"/>
                  </a:lnTo>
                  <a:lnTo>
                    <a:pt x="7" y="24"/>
                  </a:lnTo>
                  <a:close/>
                </a:path>
              </a:pathLst>
            </a:custGeom>
            <a:solidFill>
              <a:srgbClr val="0033CC"/>
            </a:solidFill>
            <a:ln w="3175">
              <a:solidFill>
                <a:srgbClr val="000000"/>
              </a:solidFill>
              <a:prstDash val="solid"/>
              <a:round/>
              <a:headEnd/>
              <a:tailEnd/>
            </a:ln>
          </p:spPr>
          <p:txBody>
            <a:bodyPr/>
            <a:lstStyle/>
            <a:p>
              <a:endParaRPr lang="en-US"/>
            </a:p>
          </p:txBody>
        </p:sp>
        <p:sp>
          <p:nvSpPr>
            <p:cNvPr id="256" name="Freeform 4078"/>
            <p:cNvSpPr>
              <a:spLocks/>
            </p:cNvSpPr>
            <p:nvPr/>
          </p:nvSpPr>
          <p:spPr bwMode="auto">
            <a:xfrm>
              <a:off x="2666" y="2566"/>
              <a:ext cx="9" cy="11"/>
            </a:xfrm>
            <a:custGeom>
              <a:avLst/>
              <a:gdLst>
                <a:gd name="T0" fmla="*/ 9 w 7"/>
                <a:gd name="T1" fmla="*/ 0 h 9"/>
                <a:gd name="T2" fmla="*/ 6 w 7"/>
                <a:gd name="T3" fmla="*/ 0 h 9"/>
                <a:gd name="T4" fmla="*/ 0 w 7"/>
                <a:gd name="T5" fmla="*/ 11 h 9"/>
                <a:gd name="T6" fmla="*/ 9 w 7"/>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9">
                  <a:moveTo>
                    <a:pt x="7" y="0"/>
                  </a:moveTo>
                  <a:lnTo>
                    <a:pt x="5" y="0"/>
                  </a:lnTo>
                  <a:lnTo>
                    <a:pt x="0" y="9"/>
                  </a:lnTo>
                  <a:lnTo>
                    <a:pt x="7" y="0"/>
                  </a:lnTo>
                  <a:close/>
                </a:path>
              </a:pathLst>
            </a:custGeom>
            <a:solidFill>
              <a:srgbClr val="E1E1E1"/>
            </a:solidFill>
            <a:ln w="3175">
              <a:solidFill>
                <a:srgbClr val="000000"/>
              </a:solidFill>
              <a:prstDash val="solid"/>
              <a:round/>
              <a:headEnd/>
              <a:tailEnd/>
            </a:ln>
          </p:spPr>
          <p:txBody>
            <a:bodyPr/>
            <a:lstStyle/>
            <a:p>
              <a:endParaRPr lang="en-US"/>
            </a:p>
          </p:txBody>
        </p:sp>
        <p:sp>
          <p:nvSpPr>
            <p:cNvPr id="257" name="Freeform 4079"/>
            <p:cNvSpPr>
              <a:spLocks/>
            </p:cNvSpPr>
            <p:nvPr/>
          </p:nvSpPr>
          <p:spPr bwMode="auto">
            <a:xfrm>
              <a:off x="2671" y="2600"/>
              <a:ext cx="100" cy="136"/>
            </a:xfrm>
            <a:custGeom>
              <a:avLst/>
              <a:gdLst>
                <a:gd name="T0" fmla="*/ 16 w 90"/>
                <a:gd name="T1" fmla="*/ 27 h 109"/>
                <a:gd name="T2" fmla="*/ 12 w 90"/>
                <a:gd name="T3" fmla="*/ 32 h 109"/>
                <a:gd name="T4" fmla="*/ 8 w 90"/>
                <a:gd name="T5" fmla="*/ 36 h 109"/>
                <a:gd name="T6" fmla="*/ 18 w 90"/>
                <a:gd name="T7" fmla="*/ 45 h 109"/>
                <a:gd name="T8" fmla="*/ 10 w 90"/>
                <a:gd name="T9" fmla="*/ 41 h 109"/>
                <a:gd name="T10" fmla="*/ 4 w 90"/>
                <a:gd name="T11" fmla="*/ 65 h 109"/>
                <a:gd name="T12" fmla="*/ 0 w 90"/>
                <a:gd name="T13" fmla="*/ 65 h 109"/>
                <a:gd name="T14" fmla="*/ 4 w 90"/>
                <a:gd name="T15" fmla="*/ 80 h 109"/>
                <a:gd name="T16" fmla="*/ 10 w 90"/>
                <a:gd name="T17" fmla="*/ 82 h 109"/>
                <a:gd name="T18" fmla="*/ 4 w 90"/>
                <a:gd name="T19" fmla="*/ 77 h 109"/>
                <a:gd name="T20" fmla="*/ 10 w 90"/>
                <a:gd name="T21" fmla="*/ 89 h 109"/>
                <a:gd name="T22" fmla="*/ 10 w 90"/>
                <a:gd name="T23" fmla="*/ 89 h 109"/>
                <a:gd name="T24" fmla="*/ 21 w 90"/>
                <a:gd name="T25" fmla="*/ 104 h 109"/>
                <a:gd name="T26" fmla="*/ 18 w 90"/>
                <a:gd name="T27" fmla="*/ 104 h 109"/>
                <a:gd name="T28" fmla="*/ 29 w 90"/>
                <a:gd name="T29" fmla="*/ 119 h 109"/>
                <a:gd name="T30" fmla="*/ 39 w 90"/>
                <a:gd name="T31" fmla="*/ 136 h 109"/>
                <a:gd name="T32" fmla="*/ 44 w 90"/>
                <a:gd name="T33" fmla="*/ 125 h 109"/>
                <a:gd name="T34" fmla="*/ 50 w 90"/>
                <a:gd name="T35" fmla="*/ 130 h 109"/>
                <a:gd name="T36" fmla="*/ 52 w 90"/>
                <a:gd name="T37" fmla="*/ 125 h 109"/>
                <a:gd name="T38" fmla="*/ 50 w 90"/>
                <a:gd name="T39" fmla="*/ 115 h 109"/>
                <a:gd name="T40" fmla="*/ 50 w 90"/>
                <a:gd name="T41" fmla="*/ 110 h 109"/>
                <a:gd name="T42" fmla="*/ 50 w 90"/>
                <a:gd name="T43" fmla="*/ 104 h 109"/>
                <a:gd name="T44" fmla="*/ 62 w 90"/>
                <a:gd name="T45" fmla="*/ 101 h 109"/>
                <a:gd name="T46" fmla="*/ 66 w 90"/>
                <a:gd name="T47" fmla="*/ 89 h 109"/>
                <a:gd name="T48" fmla="*/ 76 w 90"/>
                <a:gd name="T49" fmla="*/ 101 h 109"/>
                <a:gd name="T50" fmla="*/ 83 w 90"/>
                <a:gd name="T51" fmla="*/ 95 h 109"/>
                <a:gd name="T52" fmla="*/ 89 w 90"/>
                <a:gd name="T53" fmla="*/ 104 h 109"/>
                <a:gd name="T54" fmla="*/ 94 w 90"/>
                <a:gd name="T55" fmla="*/ 97 h 109"/>
                <a:gd name="T56" fmla="*/ 100 w 90"/>
                <a:gd name="T57" fmla="*/ 65 h 109"/>
                <a:gd name="T58" fmla="*/ 89 w 90"/>
                <a:gd name="T59" fmla="*/ 45 h 109"/>
                <a:gd name="T60" fmla="*/ 97 w 90"/>
                <a:gd name="T61" fmla="*/ 32 h 109"/>
                <a:gd name="T62" fmla="*/ 97 w 90"/>
                <a:gd name="T63" fmla="*/ 17 h 109"/>
                <a:gd name="T64" fmla="*/ 76 w 90"/>
                <a:gd name="T65" fmla="*/ 21 h 109"/>
                <a:gd name="T66" fmla="*/ 79 w 90"/>
                <a:gd name="T67" fmla="*/ 0 h 109"/>
                <a:gd name="T68" fmla="*/ 60 w 90"/>
                <a:gd name="T69" fmla="*/ 0 h 109"/>
                <a:gd name="T70" fmla="*/ 44 w 90"/>
                <a:gd name="T71" fmla="*/ 0 h 109"/>
                <a:gd name="T72" fmla="*/ 44 w 90"/>
                <a:gd name="T73" fmla="*/ 27 h 109"/>
                <a:gd name="T74" fmla="*/ 31 w 90"/>
                <a:gd name="T75" fmla="*/ 27 h 109"/>
                <a:gd name="T76" fmla="*/ 18 w 90"/>
                <a:gd name="T77" fmla="*/ 27 h 109"/>
                <a:gd name="T78" fmla="*/ 16 w 90"/>
                <a:gd name="T79" fmla="*/ 27 h 10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90" h="109">
                  <a:moveTo>
                    <a:pt x="14" y="22"/>
                  </a:moveTo>
                  <a:lnTo>
                    <a:pt x="11" y="26"/>
                  </a:lnTo>
                  <a:lnTo>
                    <a:pt x="7" y="29"/>
                  </a:lnTo>
                  <a:lnTo>
                    <a:pt x="16" y="36"/>
                  </a:lnTo>
                  <a:lnTo>
                    <a:pt x="9" y="33"/>
                  </a:lnTo>
                  <a:lnTo>
                    <a:pt x="4" y="52"/>
                  </a:lnTo>
                  <a:lnTo>
                    <a:pt x="0" y="52"/>
                  </a:lnTo>
                  <a:lnTo>
                    <a:pt x="4" y="64"/>
                  </a:lnTo>
                  <a:lnTo>
                    <a:pt x="9" y="66"/>
                  </a:lnTo>
                  <a:lnTo>
                    <a:pt x="4" y="62"/>
                  </a:lnTo>
                  <a:lnTo>
                    <a:pt x="9" y="71"/>
                  </a:lnTo>
                  <a:lnTo>
                    <a:pt x="19" y="83"/>
                  </a:lnTo>
                  <a:lnTo>
                    <a:pt x="16" y="83"/>
                  </a:lnTo>
                  <a:lnTo>
                    <a:pt x="26" y="95"/>
                  </a:lnTo>
                  <a:lnTo>
                    <a:pt x="35" y="109"/>
                  </a:lnTo>
                  <a:lnTo>
                    <a:pt x="40" y="100"/>
                  </a:lnTo>
                  <a:lnTo>
                    <a:pt x="45" y="104"/>
                  </a:lnTo>
                  <a:lnTo>
                    <a:pt x="47" y="100"/>
                  </a:lnTo>
                  <a:lnTo>
                    <a:pt x="45" y="92"/>
                  </a:lnTo>
                  <a:lnTo>
                    <a:pt x="45" y="88"/>
                  </a:lnTo>
                  <a:lnTo>
                    <a:pt x="45" y="83"/>
                  </a:lnTo>
                  <a:lnTo>
                    <a:pt x="56" y="81"/>
                  </a:lnTo>
                  <a:lnTo>
                    <a:pt x="59" y="71"/>
                  </a:lnTo>
                  <a:lnTo>
                    <a:pt x="68" y="81"/>
                  </a:lnTo>
                  <a:lnTo>
                    <a:pt x="75" y="76"/>
                  </a:lnTo>
                  <a:lnTo>
                    <a:pt x="80" y="83"/>
                  </a:lnTo>
                  <a:lnTo>
                    <a:pt x="85" y="78"/>
                  </a:lnTo>
                  <a:lnTo>
                    <a:pt x="90" y="52"/>
                  </a:lnTo>
                  <a:lnTo>
                    <a:pt x="80" y="36"/>
                  </a:lnTo>
                  <a:lnTo>
                    <a:pt x="87" y="26"/>
                  </a:lnTo>
                  <a:lnTo>
                    <a:pt x="87" y="14"/>
                  </a:lnTo>
                  <a:lnTo>
                    <a:pt x="68" y="17"/>
                  </a:lnTo>
                  <a:lnTo>
                    <a:pt x="71" y="0"/>
                  </a:lnTo>
                  <a:lnTo>
                    <a:pt x="54" y="0"/>
                  </a:lnTo>
                  <a:lnTo>
                    <a:pt x="40" y="0"/>
                  </a:lnTo>
                  <a:lnTo>
                    <a:pt x="40" y="22"/>
                  </a:lnTo>
                  <a:lnTo>
                    <a:pt x="28" y="22"/>
                  </a:lnTo>
                  <a:lnTo>
                    <a:pt x="16" y="22"/>
                  </a:lnTo>
                  <a:lnTo>
                    <a:pt x="14" y="22"/>
                  </a:lnTo>
                  <a:close/>
                </a:path>
              </a:pathLst>
            </a:custGeom>
            <a:solidFill>
              <a:srgbClr val="D9D9D6"/>
            </a:solidFill>
            <a:ln w="3175">
              <a:solidFill>
                <a:srgbClr val="000000"/>
              </a:solidFill>
              <a:prstDash val="solid"/>
              <a:round/>
              <a:headEnd/>
              <a:tailEnd/>
            </a:ln>
          </p:spPr>
          <p:txBody>
            <a:bodyPr/>
            <a:lstStyle/>
            <a:p>
              <a:endParaRPr lang="en-US"/>
            </a:p>
          </p:txBody>
        </p:sp>
        <p:sp>
          <p:nvSpPr>
            <p:cNvPr id="258" name="Freeform 4080"/>
            <p:cNvSpPr>
              <a:spLocks/>
            </p:cNvSpPr>
            <p:nvPr/>
          </p:nvSpPr>
          <p:spPr bwMode="auto">
            <a:xfrm>
              <a:off x="1435" y="3074"/>
              <a:ext cx="147" cy="183"/>
            </a:xfrm>
            <a:custGeom>
              <a:avLst/>
              <a:gdLst>
                <a:gd name="T0" fmla="*/ 8 w 132"/>
                <a:gd name="T1" fmla="*/ 17 h 147"/>
                <a:gd name="T2" fmla="*/ 4 w 132"/>
                <a:gd name="T3" fmla="*/ 41 h 147"/>
                <a:gd name="T4" fmla="*/ 0 w 132"/>
                <a:gd name="T5" fmla="*/ 65 h 147"/>
                <a:gd name="T6" fmla="*/ 18 w 132"/>
                <a:gd name="T7" fmla="*/ 82 h 147"/>
                <a:gd name="T8" fmla="*/ 33 w 132"/>
                <a:gd name="T9" fmla="*/ 101 h 147"/>
                <a:gd name="T10" fmla="*/ 50 w 132"/>
                <a:gd name="T11" fmla="*/ 110 h 147"/>
                <a:gd name="T12" fmla="*/ 62 w 132"/>
                <a:gd name="T13" fmla="*/ 115 h 147"/>
                <a:gd name="T14" fmla="*/ 79 w 132"/>
                <a:gd name="T15" fmla="*/ 127 h 147"/>
                <a:gd name="T16" fmla="*/ 95 w 132"/>
                <a:gd name="T17" fmla="*/ 136 h 147"/>
                <a:gd name="T18" fmla="*/ 87 w 132"/>
                <a:gd name="T19" fmla="*/ 157 h 147"/>
                <a:gd name="T20" fmla="*/ 81 w 132"/>
                <a:gd name="T21" fmla="*/ 177 h 147"/>
                <a:gd name="T22" fmla="*/ 102 w 132"/>
                <a:gd name="T23" fmla="*/ 179 h 147"/>
                <a:gd name="T24" fmla="*/ 124 w 132"/>
                <a:gd name="T25" fmla="*/ 183 h 147"/>
                <a:gd name="T26" fmla="*/ 134 w 132"/>
                <a:gd name="T27" fmla="*/ 177 h 147"/>
                <a:gd name="T28" fmla="*/ 147 w 132"/>
                <a:gd name="T29" fmla="*/ 153 h 147"/>
                <a:gd name="T30" fmla="*/ 145 w 132"/>
                <a:gd name="T31" fmla="*/ 138 h 147"/>
                <a:gd name="T32" fmla="*/ 145 w 132"/>
                <a:gd name="T33" fmla="*/ 121 h 147"/>
                <a:gd name="T34" fmla="*/ 147 w 132"/>
                <a:gd name="T35" fmla="*/ 103 h 147"/>
                <a:gd name="T36" fmla="*/ 137 w 132"/>
                <a:gd name="T37" fmla="*/ 103 h 147"/>
                <a:gd name="T38" fmla="*/ 126 w 132"/>
                <a:gd name="T39" fmla="*/ 103 h 147"/>
                <a:gd name="T40" fmla="*/ 124 w 132"/>
                <a:gd name="T41" fmla="*/ 82 h 147"/>
                <a:gd name="T42" fmla="*/ 118 w 132"/>
                <a:gd name="T43" fmla="*/ 65 h 147"/>
                <a:gd name="T44" fmla="*/ 105 w 132"/>
                <a:gd name="T45" fmla="*/ 65 h 147"/>
                <a:gd name="T46" fmla="*/ 81 w 132"/>
                <a:gd name="T47" fmla="*/ 60 h 147"/>
                <a:gd name="T48" fmla="*/ 79 w 132"/>
                <a:gd name="T49" fmla="*/ 30 h 147"/>
                <a:gd name="T50" fmla="*/ 74 w 132"/>
                <a:gd name="T51" fmla="*/ 21 h 147"/>
                <a:gd name="T52" fmla="*/ 74 w 132"/>
                <a:gd name="T53" fmla="*/ 15 h 147"/>
                <a:gd name="T54" fmla="*/ 58 w 132"/>
                <a:gd name="T55" fmla="*/ 0 h 147"/>
                <a:gd name="T56" fmla="*/ 33 w 132"/>
                <a:gd name="T57" fmla="*/ 6 h 147"/>
                <a:gd name="T58" fmla="*/ 10 w 132"/>
                <a:gd name="T59" fmla="*/ 6 h 147"/>
                <a:gd name="T60" fmla="*/ 8 w 132"/>
                <a:gd name="T61" fmla="*/ 17 h 14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32" h="147">
                  <a:moveTo>
                    <a:pt x="7" y="14"/>
                  </a:moveTo>
                  <a:lnTo>
                    <a:pt x="4" y="33"/>
                  </a:lnTo>
                  <a:lnTo>
                    <a:pt x="0" y="52"/>
                  </a:lnTo>
                  <a:lnTo>
                    <a:pt x="16" y="66"/>
                  </a:lnTo>
                  <a:lnTo>
                    <a:pt x="30" y="81"/>
                  </a:lnTo>
                  <a:lnTo>
                    <a:pt x="45" y="88"/>
                  </a:lnTo>
                  <a:lnTo>
                    <a:pt x="56" y="92"/>
                  </a:lnTo>
                  <a:lnTo>
                    <a:pt x="71" y="102"/>
                  </a:lnTo>
                  <a:lnTo>
                    <a:pt x="85" y="109"/>
                  </a:lnTo>
                  <a:lnTo>
                    <a:pt x="78" y="126"/>
                  </a:lnTo>
                  <a:lnTo>
                    <a:pt x="73" y="142"/>
                  </a:lnTo>
                  <a:lnTo>
                    <a:pt x="92" y="144"/>
                  </a:lnTo>
                  <a:lnTo>
                    <a:pt x="111" y="147"/>
                  </a:lnTo>
                  <a:lnTo>
                    <a:pt x="120" y="142"/>
                  </a:lnTo>
                  <a:lnTo>
                    <a:pt x="132" y="123"/>
                  </a:lnTo>
                  <a:lnTo>
                    <a:pt x="130" y="111"/>
                  </a:lnTo>
                  <a:lnTo>
                    <a:pt x="130" y="97"/>
                  </a:lnTo>
                  <a:lnTo>
                    <a:pt x="132" y="83"/>
                  </a:lnTo>
                  <a:lnTo>
                    <a:pt x="123" y="83"/>
                  </a:lnTo>
                  <a:lnTo>
                    <a:pt x="113" y="83"/>
                  </a:lnTo>
                  <a:lnTo>
                    <a:pt x="111" y="66"/>
                  </a:lnTo>
                  <a:lnTo>
                    <a:pt x="106" y="52"/>
                  </a:lnTo>
                  <a:lnTo>
                    <a:pt x="94" y="52"/>
                  </a:lnTo>
                  <a:lnTo>
                    <a:pt x="73" y="48"/>
                  </a:lnTo>
                  <a:lnTo>
                    <a:pt x="71" y="24"/>
                  </a:lnTo>
                  <a:lnTo>
                    <a:pt x="66" y="17"/>
                  </a:lnTo>
                  <a:lnTo>
                    <a:pt x="66" y="12"/>
                  </a:lnTo>
                  <a:lnTo>
                    <a:pt x="52" y="0"/>
                  </a:lnTo>
                  <a:lnTo>
                    <a:pt x="30" y="5"/>
                  </a:lnTo>
                  <a:lnTo>
                    <a:pt x="9" y="5"/>
                  </a:lnTo>
                  <a:lnTo>
                    <a:pt x="7" y="14"/>
                  </a:lnTo>
                  <a:close/>
                </a:path>
              </a:pathLst>
            </a:custGeom>
            <a:solidFill>
              <a:srgbClr val="E1E1E1"/>
            </a:solidFill>
            <a:ln w="3175">
              <a:solidFill>
                <a:srgbClr val="000000"/>
              </a:solidFill>
              <a:prstDash val="solid"/>
              <a:round/>
              <a:headEnd/>
              <a:tailEnd/>
            </a:ln>
          </p:spPr>
          <p:txBody>
            <a:bodyPr/>
            <a:lstStyle/>
            <a:p>
              <a:endParaRPr lang="en-US"/>
            </a:p>
          </p:txBody>
        </p:sp>
        <p:sp>
          <p:nvSpPr>
            <p:cNvPr id="259" name="Freeform 4081"/>
            <p:cNvSpPr>
              <a:spLocks/>
            </p:cNvSpPr>
            <p:nvPr/>
          </p:nvSpPr>
          <p:spPr bwMode="auto">
            <a:xfrm>
              <a:off x="2629" y="2638"/>
              <a:ext cx="5" cy="9"/>
            </a:xfrm>
            <a:custGeom>
              <a:avLst/>
              <a:gdLst>
                <a:gd name="T0" fmla="*/ 5 w 5"/>
                <a:gd name="T1" fmla="*/ 3 h 7"/>
                <a:gd name="T2" fmla="*/ 2 w 5"/>
                <a:gd name="T3" fmla="*/ 9 h 7"/>
                <a:gd name="T4" fmla="*/ 0 w 5"/>
                <a:gd name="T5" fmla="*/ 6 h 7"/>
                <a:gd name="T6" fmla="*/ 2 w 5"/>
                <a:gd name="T7" fmla="*/ 0 h 7"/>
                <a:gd name="T8" fmla="*/ 5 w 5"/>
                <a:gd name="T9" fmla="*/ 3 h 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 h="7">
                  <a:moveTo>
                    <a:pt x="5" y="2"/>
                  </a:moveTo>
                  <a:lnTo>
                    <a:pt x="2" y="7"/>
                  </a:lnTo>
                  <a:lnTo>
                    <a:pt x="0" y="5"/>
                  </a:lnTo>
                  <a:lnTo>
                    <a:pt x="2" y="0"/>
                  </a:lnTo>
                  <a:lnTo>
                    <a:pt x="5" y="2"/>
                  </a:lnTo>
                  <a:close/>
                </a:path>
              </a:pathLst>
            </a:custGeom>
            <a:solidFill>
              <a:srgbClr val="0033CC"/>
            </a:solidFill>
            <a:ln w="3175">
              <a:solidFill>
                <a:srgbClr val="000000"/>
              </a:solidFill>
              <a:prstDash val="solid"/>
              <a:round/>
              <a:headEnd/>
              <a:tailEnd/>
            </a:ln>
          </p:spPr>
          <p:txBody>
            <a:bodyPr/>
            <a:lstStyle/>
            <a:p>
              <a:endParaRPr lang="en-US"/>
            </a:p>
          </p:txBody>
        </p:sp>
        <p:sp>
          <p:nvSpPr>
            <p:cNvPr id="260" name="Freeform 4082"/>
            <p:cNvSpPr>
              <a:spLocks/>
            </p:cNvSpPr>
            <p:nvPr/>
          </p:nvSpPr>
          <p:spPr bwMode="auto">
            <a:xfrm>
              <a:off x="2646" y="2613"/>
              <a:ext cx="2" cy="1"/>
            </a:xfrm>
            <a:custGeom>
              <a:avLst/>
              <a:gdLst>
                <a:gd name="T0" fmla="*/ 0 w 2"/>
                <a:gd name="T1" fmla="*/ 0 h 1"/>
                <a:gd name="T2" fmla="*/ 0 w 2"/>
                <a:gd name="T3" fmla="*/ 0 h 1"/>
                <a:gd name="T4" fmla="*/ 2 w 2"/>
                <a:gd name="T5" fmla="*/ 0 h 1"/>
                <a:gd name="T6" fmla="*/ 0 w 2"/>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1">
                  <a:moveTo>
                    <a:pt x="0" y="0"/>
                  </a:moveTo>
                  <a:lnTo>
                    <a:pt x="0" y="0"/>
                  </a:lnTo>
                  <a:lnTo>
                    <a:pt x="2" y="0"/>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261" name="Freeform 4083"/>
            <p:cNvSpPr>
              <a:spLocks/>
            </p:cNvSpPr>
            <p:nvPr/>
          </p:nvSpPr>
          <p:spPr bwMode="auto">
            <a:xfrm>
              <a:off x="3034" y="2671"/>
              <a:ext cx="190" cy="234"/>
            </a:xfrm>
            <a:custGeom>
              <a:avLst/>
              <a:gdLst>
                <a:gd name="T0" fmla="*/ 145 w 170"/>
                <a:gd name="T1" fmla="*/ 50 h 189"/>
                <a:gd name="T2" fmla="*/ 145 w 170"/>
                <a:gd name="T3" fmla="*/ 43 h 189"/>
                <a:gd name="T4" fmla="*/ 126 w 170"/>
                <a:gd name="T5" fmla="*/ 32 h 189"/>
                <a:gd name="T6" fmla="*/ 111 w 170"/>
                <a:gd name="T7" fmla="*/ 21 h 189"/>
                <a:gd name="T8" fmla="*/ 97 w 170"/>
                <a:gd name="T9" fmla="*/ 9 h 189"/>
                <a:gd name="T10" fmla="*/ 79 w 170"/>
                <a:gd name="T11" fmla="*/ 0 h 189"/>
                <a:gd name="T12" fmla="*/ 66 w 170"/>
                <a:gd name="T13" fmla="*/ 0 h 189"/>
                <a:gd name="T14" fmla="*/ 47 w 170"/>
                <a:gd name="T15" fmla="*/ 0 h 189"/>
                <a:gd name="T16" fmla="*/ 34 w 170"/>
                <a:gd name="T17" fmla="*/ 0 h 189"/>
                <a:gd name="T18" fmla="*/ 18 w 170"/>
                <a:gd name="T19" fmla="*/ 0 h 189"/>
                <a:gd name="T20" fmla="*/ 26 w 170"/>
                <a:gd name="T21" fmla="*/ 30 h 189"/>
                <a:gd name="T22" fmla="*/ 21 w 170"/>
                <a:gd name="T23" fmla="*/ 30 h 189"/>
                <a:gd name="T24" fmla="*/ 21 w 170"/>
                <a:gd name="T25" fmla="*/ 41 h 189"/>
                <a:gd name="T26" fmla="*/ 26 w 170"/>
                <a:gd name="T27" fmla="*/ 47 h 189"/>
                <a:gd name="T28" fmla="*/ 13 w 170"/>
                <a:gd name="T29" fmla="*/ 62 h 189"/>
                <a:gd name="T30" fmla="*/ 4 w 170"/>
                <a:gd name="T31" fmla="*/ 76 h 189"/>
                <a:gd name="T32" fmla="*/ 0 w 170"/>
                <a:gd name="T33" fmla="*/ 76 h 189"/>
                <a:gd name="T34" fmla="*/ 0 w 170"/>
                <a:gd name="T35" fmla="*/ 90 h 189"/>
                <a:gd name="T36" fmla="*/ 0 w 170"/>
                <a:gd name="T37" fmla="*/ 105 h 189"/>
                <a:gd name="T38" fmla="*/ 8 w 170"/>
                <a:gd name="T39" fmla="*/ 126 h 189"/>
                <a:gd name="T40" fmla="*/ 16 w 170"/>
                <a:gd name="T41" fmla="*/ 140 h 189"/>
                <a:gd name="T42" fmla="*/ 21 w 170"/>
                <a:gd name="T43" fmla="*/ 158 h 189"/>
                <a:gd name="T44" fmla="*/ 23 w 170"/>
                <a:gd name="T45" fmla="*/ 161 h 189"/>
                <a:gd name="T46" fmla="*/ 42 w 170"/>
                <a:gd name="T47" fmla="*/ 172 h 189"/>
                <a:gd name="T48" fmla="*/ 60 w 170"/>
                <a:gd name="T49" fmla="*/ 184 h 189"/>
                <a:gd name="T50" fmla="*/ 79 w 170"/>
                <a:gd name="T51" fmla="*/ 187 h 189"/>
                <a:gd name="T52" fmla="*/ 84 w 170"/>
                <a:gd name="T53" fmla="*/ 193 h 189"/>
                <a:gd name="T54" fmla="*/ 89 w 170"/>
                <a:gd name="T55" fmla="*/ 214 h 189"/>
                <a:gd name="T56" fmla="*/ 95 w 170"/>
                <a:gd name="T57" fmla="*/ 234 h 189"/>
                <a:gd name="T58" fmla="*/ 103 w 170"/>
                <a:gd name="T59" fmla="*/ 234 h 189"/>
                <a:gd name="T60" fmla="*/ 111 w 170"/>
                <a:gd name="T61" fmla="*/ 232 h 189"/>
                <a:gd name="T62" fmla="*/ 132 w 170"/>
                <a:gd name="T63" fmla="*/ 234 h 189"/>
                <a:gd name="T64" fmla="*/ 145 w 170"/>
                <a:gd name="T65" fmla="*/ 228 h 189"/>
                <a:gd name="T66" fmla="*/ 153 w 170"/>
                <a:gd name="T67" fmla="*/ 228 h 189"/>
                <a:gd name="T68" fmla="*/ 171 w 170"/>
                <a:gd name="T69" fmla="*/ 219 h 189"/>
                <a:gd name="T70" fmla="*/ 190 w 170"/>
                <a:gd name="T71" fmla="*/ 208 h 189"/>
                <a:gd name="T72" fmla="*/ 180 w 170"/>
                <a:gd name="T73" fmla="*/ 193 h 189"/>
                <a:gd name="T74" fmla="*/ 177 w 170"/>
                <a:gd name="T75" fmla="*/ 176 h 189"/>
                <a:gd name="T76" fmla="*/ 174 w 170"/>
                <a:gd name="T77" fmla="*/ 155 h 189"/>
                <a:gd name="T78" fmla="*/ 171 w 170"/>
                <a:gd name="T79" fmla="*/ 150 h 189"/>
                <a:gd name="T80" fmla="*/ 177 w 170"/>
                <a:gd name="T81" fmla="*/ 129 h 189"/>
                <a:gd name="T82" fmla="*/ 163 w 170"/>
                <a:gd name="T83" fmla="*/ 108 h 189"/>
                <a:gd name="T84" fmla="*/ 171 w 170"/>
                <a:gd name="T85" fmla="*/ 79 h 189"/>
                <a:gd name="T86" fmla="*/ 159 w 170"/>
                <a:gd name="T87" fmla="*/ 64 h 189"/>
                <a:gd name="T88" fmla="*/ 145 w 170"/>
                <a:gd name="T89" fmla="*/ 50 h 18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70" h="189">
                  <a:moveTo>
                    <a:pt x="130" y="40"/>
                  </a:moveTo>
                  <a:lnTo>
                    <a:pt x="130" y="35"/>
                  </a:lnTo>
                  <a:lnTo>
                    <a:pt x="113" y="26"/>
                  </a:lnTo>
                  <a:lnTo>
                    <a:pt x="99" y="17"/>
                  </a:lnTo>
                  <a:lnTo>
                    <a:pt x="87" y="7"/>
                  </a:lnTo>
                  <a:lnTo>
                    <a:pt x="71" y="0"/>
                  </a:lnTo>
                  <a:lnTo>
                    <a:pt x="59" y="0"/>
                  </a:lnTo>
                  <a:lnTo>
                    <a:pt x="42" y="0"/>
                  </a:lnTo>
                  <a:lnTo>
                    <a:pt x="30" y="0"/>
                  </a:lnTo>
                  <a:lnTo>
                    <a:pt x="16" y="0"/>
                  </a:lnTo>
                  <a:lnTo>
                    <a:pt x="23" y="24"/>
                  </a:lnTo>
                  <a:lnTo>
                    <a:pt x="19" y="24"/>
                  </a:lnTo>
                  <a:lnTo>
                    <a:pt x="19" y="33"/>
                  </a:lnTo>
                  <a:lnTo>
                    <a:pt x="23" y="38"/>
                  </a:lnTo>
                  <a:lnTo>
                    <a:pt x="12" y="50"/>
                  </a:lnTo>
                  <a:lnTo>
                    <a:pt x="4" y="61"/>
                  </a:lnTo>
                  <a:lnTo>
                    <a:pt x="0" y="61"/>
                  </a:lnTo>
                  <a:lnTo>
                    <a:pt x="0" y="73"/>
                  </a:lnTo>
                  <a:lnTo>
                    <a:pt x="0" y="85"/>
                  </a:lnTo>
                  <a:lnTo>
                    <a:pt x="7" y="102"/>
                  </a:lnTo>
                  <a:lnTo>
                    <a:pt x="14" y="113"/>
                  </a:lnTo>
                  <a:lnTo>
                    <a:pt x="19" y="128"/>
                  </a:lnTo>
                  <a:lnTo>
                    <a:pt x="21" y="130"/>
                  </a:lnTo>
                  <a:lnTo>
                    <a:pt x="38" y="139"/>
                  </a:lnTo>
                  <a:lnTo>
                    <a:pt x="54" y="149"/>
                  </a:lnTo>
                  <a:lnTo>
                    <a:pt x="71" y="151"/>
                  </a:lnTo>
                  <a:lnTo>
                    <a:pt x="75" y="156"/>
                  </a:lnTo>
                  <a:lnTo>
                    <a:pt x="80" y="173"/>
                  </a:lnTo>
                  <a:lnTo>
                    <a:pt x="85" y="189"/>
                  </a:lnTo>
                  <a:lnTo>
                    <a:pt x="92" y="189"/>
                  </a:lnTo>
                  <a:lnTo>
                    <a:pt x="99" y="187"/>
                  </a:lnTo>
                  <a:lnTo>
                    <a:pt x="118" y="189"/>
                  </a:lnTo>
                  <a:lnTo>
                    <a:pt x="130" y="184"/>
                  </a:lnTo>
                  <a:lnTo>
                    <a:pt x="137" y="184"/>
                  </a:lnTo>
                  <a:lnTo>
                    <a:pt x="153" y="177"/>
                  </a:lnTo>
                  <a:lnTo>
                    <a:pt x="170" y="168"/>
                  </a:lnTo>
                  <a:lnTo>
                    <a:pt x="161" y="156"/>
                  </a:lnTo>
                  <a:lnTo>
                    <a:pt x="158" y="142"/>
                  </a:lnTo>
                  <a:lnTo>
                    <a:pt x="156" y="125"/>
                  </a:lnTo>
                  <a:lnTo>
                    <a:pt x="153" y="121"/>
                  </a:lnTo>
                  <a:lnTo>
                    <a:pt x="158" y="104"/>
                  </a:lnTo>
                  <a:lnTo>
                    <a:pt x="146" y="87"/>
                  </a:lnTo>
                  <a:lnTo>
                    <a:pt x="153" y="64"/>
                  </a:lnTo>
                  <a:lnTo>
                    <a:pt x="142" y="52"/>
                  </a:lnTo>
                  <a:lnTo>
                    <a:pt x="130" y="40"/>
                  </a:lnTo>
                  <a:close/>
                </a:path>
              </a:pathLst>
            </a:custGeom>
            <a:solidFill>
              <a:srgbClr val="E1E1E1"/>
            </a:solidFill>
            <a:ln w="3175">
              <a:solidFill>
                <a:srgbClr val="000000"/>
              </a:solidFill>
              <a:prstDash val="solid"/>
              <a:round/>
              <a:headEnd/>
              <a:tailEnd/>
            </a:ln>
          </p:spPr>
          <p:txBody>
            <a:bodyPr/>
            <a:lstStyle/>
            <a:p>
              <a:endParaRPr lang="en-US"/>
            </a:p>
          </p:txBody>
        </p:sp>
        <p:sp>
          <p:nvSpPr>
            <p:cNvPr id="262" name="Freeform 4084"/>
            <p:cNvSpPr>
              <a:spLocks/>
            </p:cNvSpPr>
            <p:nvPr/>
          </p:nvSpPr>
          <p:spPr bwMode="auto">
            <a:xfrm>
              <a:off x="3204" y="2776"/>
              <a:ext cx="6" cy="16"/>
            </a:xfrm>
            <a:custGeom>
              <a:avLst/>
              <a:gdLst>
                <a:gd name="T0" fmla="*/ 6 w 5"/>
                <a:gd name="T1" fmla="*/ 16 h 12"/>
                <a:gd name="T2" fmla="*/ 4 w 5"/>
                <a:gd name="T3" fmla="*/ 0 h 12"/>
                <a:gd name="T4" fmla="*/ 0 w 5"/>
                <a:gd name="T5" fmla="*/ 7 h 12"/>
                <a:gd name="T6" fmla="*/ 6 w 5"/>
                <a:gd name="T7" fmla="*/ 16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12">
                  <a:moveTo>
                    <a:pt x="5" y="12"/>
                  </a:moveTo>
                  <a:lnTo>
                    <a:pt x="3" y="0"/>
                  </a:lnTo>
                  <a:lnTo>
                    <a:pt x="0" y="5"/>
                  </a:lnTo>
                  <a:lnTo>
                    <a:pt x="5" y="12"/>
                  </a:lnTo>
                  <a:close/>
                </a:path>
              </a:pathLst>
            </a:custGeom>
            <a:solidFill>
              <a:srgbClr val="E1E1E1"/>
            </a:solidFill>
            <a:ln w="3175">
              <a:solidFill>
                <a:srgbClr val="000000"/>
              </a:solidFill>
              <a:prstDash val="solid"/>
              <a:round/>
              <a:headEnd/>
              <a:tailEnd/>
            </a:ln>
          </p:spPr>
          <p:txBody>
            <a:bodyPr/>
            <a:lstStyle/>
            <a:p>
              <a:endParaRPr lang="en-US"/>
            </a:p>
          </p:txBody>
        </p:sp>
        <p:sp>
          <p:nvSpPr>
            <p:cNvPr id="263" name="Freeform 4085"/>
            <p:cNvSpPr>
              <a:spLocks/>
            </p:cNvSpPr>
            <p:nvPr/>
          </p:nvSpPr>
          <p:spPr bwMode="auto">
            <a:xfrm>
              <a:off x="3038" y="2553"/>
              <a:ext cx="93" cy="127"/>
            </a:xfrm>
            <a:custGeom>
              <a:avLst/>
              <a:gdLst>
                <a:gd name="T0" fmla="*/ 83 w 83"/>
                <a:gd name="T1" fmla="*/ 19 h 102"/>
                <a:gd name="T2" fmla="*/ 75 w 83"/>
                <a:gd name="T3" fmla="*/ 0 h 102"/>
                <a:gd name="T4" fmla="*/ 67 w 83"/>
                <a:gd name="T5" fmla="*/ 12 h 102"/>
                <a:gd name="T6" fmla="*/ 48 w 83"/>
                <a:gd name="T7" fmla="*/ 12 h 102"/>
                <a:gd name="T8" fmla="*/ 40 w 83"/>
                <a:gd name="T9" fmla="*/ 15 h 102"/>
                <a:gd name="T10" fmla="*/ 35 w 83"/>
                <a:gd name="T11" fmla="*/ 12 h 102"/>
                <a:gd name="T12" fmla="*/ 21 w 83"/>
                <a:gd name="T13" fmla="*/ 15 h 102"/>
                <a:gd name="T14" fmla="*/ 21 w 83"/>
                <a:gd name="T15" fmla="*/ 19 h 102"/>
                <a:gd name="T16" fmla="*/ 19 w 83"/>
                <a:gd name="T17" fmla="*/ 36 h 102"/>
                <a:gd name="T18" fmla="*/ 29 w 83"/>
                <a:gd name="T19" fmla="*/ 47 h 102"/>
                <a:gd name="T20" fmla="*/ 17 w 83"/>
                <a:gd name="T21" fmla="*/ 62 h 102"/>
                <a:gd name="T22" fmla="*/ 6 w 83"/>
                <a:gd name="T23" fmla="*/ 77 h 102"/>
                <a:gd name="T24" fmla="*/ 3 w 83"/>
                <a:gd name="T25" fmla="*/ 101 h 102"/>
                <a:gd name="T26" fmla="*/ 0 w 83"/>
                <a:gd name="T27" fmla="*/ 127 h 102"/>
                <a:gd name="T28" fmla="*/ 3 w 83"/>
                <a:gd name="T29" fmla="*/ 127 h 102"/>
                <a:gd name="T30" fmla="*/ 13 w 83"/>
                <a:gd name="T31" fmla="*/ 118 h 102"/>
                <a:gd name="T32" fmla="*/ 29 w 83"/>
                <a:gd name="T33" fmla="*/ 118 h 102"/>
                <a:gd name="T34" fmla="*/ 43 w 83"/>
                <a:gd name="T35" fmla="*/ 118 h 102"/>
                <a:gd name="T36" fmla="*/ 62 w 83"/>
                <a:gd name="T37" fmla="*/ 118 h 102"/>
                <a:gd name="T38" fmla="*/ 75 w 83"/>
                <a:gd name="T39" fmla="*/ 118 h 102"/>
                <a:gd name="T40" fmla="*/ 75 w 83"/>
                <a:gd name="T41" fmla="*/ 92 h 102"/>
                <a:gd name="T42" fmla="*/ 89 w 83"/>
                <a:gd name="T43" fmla="*/ 71 h 102"/>
                <a:gd name="T44" fmla="*/ 93 w 83"/>
                <a:gd name="T45" fmla="*/ 54 h 102"/>
                <a:gd name="T46" fmla="*/ 89 w 83"/>
                <a:gd name="T47" fmla="*/ 36 h 102"/>
                <a:gd name="T48" fmla="*/ 83 w 83"/>
                <a:gd name="T49" fmla="*/ 19 h 10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83" h="102">
                  <a:moveTo>
                    <a:pt x="74" y="15"/>
                  </a:moveTo>
                  <a:lnTo>
                    <a:pt x="67" y="0"/>
                  </a:lnTo>
                  <a:lnTo>
                    <a:pt x="60" y="10"/>
                  </a:lnTo>
                  <a:lnTo>
                    <a:pt x="43" y="10"/>
                  </a:lnTo>
                  <a:lnTo>
                    <a:pt x="36" y="12"/>
                  </a:lnTo>
                  <a:lnTo>
                    <a:pt x="31" y="10"/>
                  </a:lnTo>
                  <a:lnTo>
                    <a:pt x="19" y="12"/>
                  </a:lnTo>
                  <a:lnTo>
                    <a:pt x="19" y="15"/>
                  </a:lnTo>
                  <a:lnTo>
                    <a:pt x="17" y="29"/>
                  </a:lnTo>
                  <a:lnTo>
                    <a:pt x="26" y="38"/>
                  </a:lnTo>
                  <a:lnTo>
                    <a:pt x="15" y="50"/>
                  </a:lnTo>
                  <a:lnTo>
                    <a:pt x="5" y="62"/>
                  </a:lnTo>
                  <a:lnTo>
                    <a:pt x="3" y="81"/>
                  </a:lnTo>
                  <a:lnTo>
                    <a:pt x="0" y="102"/>
                  </a:lnTo>
                  <a:lnTo>
                    <a:pt x="3" y="102"/>
                  </a:lnTo>
                  <a:lnTo>
                    <a:pt x="12" y="95"/>
                  </a:lnTo>
                  <a:lnTo>
                    <a:pt x="26" y="95"/>
                  </a:lnTo>
                  <a:lnTo>
                    <a:pt x="38" y="95"/>
                  </a:lnTo>
                  <a:lnTo>
                    <a:pt x="55" y="95"/>
                  </a:lnTo>
                  <a:lnTo>
                    <a:pt x="67" y="95"/>
                  </a:lnTo>
                  <a:lnTo>
                    <a:pt x="67" y="74"/>
                  </a:lnTo>
                  <a:lnTo>
                    <a:pt x="79" y="57"/>
                  </a:lnTo>
                  <a:lnTo>
                    <a:pt x="83" y="43"/>
                  </a:lnTo>
                  <a:lnTo>
                    <a:pt x="79" y="29"/>
                  </a:lnTo>
                  <a:lnTo>
                    <a:pt x="74" y="15"/>
                  </a:lnTo>
                  <a:close/>
                </a:path>
              </a:pathLst>
            </a:custGeom>
            <a:solidFill>
              <a:srgbClr val="E1E1E1"/>
            </a:solidFill>
            <a:ln w="3175">
              <a:solidFill>
                <a:srgbClr val="000000"/>
              </a:solidFill>
              <a:prstDash val="solid"/>
              <a:round/>
              <a:headEnd/>
              <a:tailEnd/>
            </a:ln>
          </p:spPr>
          <p:txBody>
            <a:bodyPr/>
            <a:lstStyle/>
            <a:p>
              <a:endParaRPr lang="en-US"/>
            </a:p>
          </p:txBody>
        </p:sp>
        <p:sp>
          <p:nvSpPr>
            <p:cNvPr id="264" name="Freeform 4086"/>
            <p:cNvSpPr>
              <a:spLocks/>
            </p:cNvSpPr>
            <p:nvPr/>
          </p:nvSpPr>
          <p:spPr bwMode="auto">
            <a:xfrm>
              <a:off x="2729" y="2531"/>
              <a:ext cx="338" cy="413"/>
            </a:xfrm>
            <a:custGeom>
              <a:avLst/>
              <a:gdLst>
                <a:gd name="T0" fmla="*/ 299 w 302"/>
                <a:gd name="T1" fmla="*/ 164 h 333"/>
                <a:gd name="T2" fmla="*/ 297 w 302"/>
                <a:gd name="T3" fmla="*/ 179 h 333"/>
                <a:gd name="T4" fmla="*/ 301 w 302"/>
                <a:gd name="T5" fmla="*/ 198 h 333"/>
                <a:gd name="T6" fmla="*/ 304 w 302"/>
                <a:gd name="T7" fmla="*/ 231 h 333"/>
                <a:gd name="T8" fmla="*/ 312 w 302"/>
                <a:gd name="T9" fmla="*/ 267 h 333"/>
                <a:gd name="T10" fmla="*/ 326 w 302"/>
                <a:gd name="T11" fmla="*/ 299 h 333"/>
                <a:gd name="T12" fmla="*/ 297 w 302"/>
                <a:gd name="T13" fmla="*/ 304 h 333"/>
                <a:gd name="T14" fmla="*/ 289 w 302"/>
                <a:gd name="T15" fmla="*/ 342 h 333"/>
                <a:gd name="T16" fmla="*/ 285 w 302"/>
                <a:gd name="T17" fmla="*/ 377 h 333"/>
                <a:gd name="T18" fmla="*/ 309 w 302"/>
                <a:gd name="T19" fmla="*/ 387 h 333"/>
                <a:gd name="T20" fmla="*/ 299 w 302"/>
                <a:gd name="T21" fmla="*/ 413 h 333"/>
                <a:gd name="T22" fmla="*/ 278 w 302"/>
                <a:gd name="T23" fmla="*/ 392 h 333"/>
                <a:gd name="T24" fmla="*/ 260 w 302"/>
                <a:gd name="T25" fmla="*/ 375 h 333"/>
                <a:gd name="T26" fmla="*/ 229 w 302"/>
                <a:gd name="T27" fmla="*/ 372 h 333"/>
                <a:gd name="T28" fmla="*/ 212 w 302"/>
                <a:gd name="T29" fmla="*/ 368 h 333"/>
                <a:gd name="T30" fmla="*/ 193 w 302"/>
                <a:gd name="T31" fmla="*/ 360 h 333"/>
                <a:gd name="T32" fmla="*/ 177 w 302"/>
                <a:gd name="T33" fmla="*/ 355 h 333"/>
                <a:gd name="T34" fmla="*/ 171 w 302"/>
                <a:gd name="T35" fmla="*/ 308 h 333"/>
                <a:gd name="T36" fmla="*/ 145 w 302"/>
                <a:gd name="T37" fmla="*/ 278 h 333"/>
                <a:gd name="T38" fmla="*/ 130 w 302"/>
                <a:gd name="T39" fmla="*/ 272 h 333"/>
                <a:gd name="T40" fmla="*/ 105 w 302"/>
                <a:gd name="T41" fmla="*/ 295 h 333"/>
                <a:gd name="T42" fmla="*/ 84 w 302"/>
                <a:gd name="T43" fmla="*/ 272 h 333"/>
                <a:gd name="T44" fmla="*/ 63 w 302"/>
                <a:gd name="T45" fmla="*/ 248 h 333"/>
                <a:gd name="T46" fmla="*/ 31 w 302"/>
                <a:gd name="T47" fmla="*/ 246 h 333"/>
                <a:gd name="T48" fmla="*/ 4 w 302"/>
                <a:gd name="T49" fmla="*/ 248 h 333"/>
                <a:gd name="T50" fmla="*/ 4 w 302"/>
                <a:gd name="T51" fmla="*/ 243 h 333"/>
                <a:gd name="T52" fmla="*/ 16 w 302"/>
                <a:gd name="T53" fmla="*/ 220 h 333"/>
                <a:gd name="T54" fmla="*/ 31 w 302"/>
                <a:gd name="T55" fmla="*/ 216 h 333"/>
                <a:gd name="T56" fmla="*/ 43 w 302"/>
                <a:gd name="T57" fmla="*/ 226 h 333"/>
                <a:gd name="T58" fmla="*/ 72 w 302"/>
                <a:gd name="T59" fmla="*/ 196 h 333"/>
                <a:gd name="T60" fmla="*/ 74 w 302"/>
                <a:gd name="T61" fmla="*/ 161 h 333"/>
                <a:gd name="T62" fmla="*/ 97 w 302"/>
                <a:gd name="T63" fmla="*/ 125 h 333"/>
                <a:gd name="T64" fmla="*/ 105 w 302"/>
                <a:gd name="T65" fmla="*/ 93 h 333"/>
                <a:gd name="T66" fmla="*/ 111 w 302"/>
                <a:gd name="T67" fmla="*/ 58 h 333"/>
                <a:gd name="T68" fmla="*/ 113 w 302"/>
                <a:gd name="T69" fmla="*/ 22 h 333"/>
                <a:gd name="T70" fmla="*/ 145 w 302"/>
                <a:gd name="T71" fmla="*/ 14 h 333"/>
                <a:gd name="T72" fmla="*/ 180 w 302"/>
                <a:gd name="T73" fmla="*/ 26 h 333"/>
                <a:gd name="T74" fmla="*/ 196 w 302"/>
                <a:gd name="T75" fmla="*/ 14 h 333"/>
                <a:gd name="T76" fmla="*/ 225 w 302"/>
                <a:gd name="T77" fmla="*/ 9 h 333"/>
                <a:gd name="T78" fmla="*/ 246 w 302"/>
                <a:gd name="T79" fmla="*/ 2 h 333"/>
                <a:gd name="T80" fmla="*/ 270 w 302"/>
                <a:gd name="T81" fmla="*/ 5 h 333"/>
                <a:gd name="T82" fmla="*/ 289 w 302"/>
                <a:gd name="T83" fmla="*/ 20 h 333"/>
                <a:gd name="T84" fmla="*/ 304 w 302"/>
                <a:gd name="T85" fmla="*/ 14 h 333"/>
                <a:gd name="T86" fmla="*/ 330 w 302"/>
                <a:gd name="T87" fmla="*/ 41 h 333"/>
                <a:gd name="T88" fmla="*/ 338 w 302"/>
                <a:gd name="T89" fmla="*/ 69 h 333"/>
                <a:gd name="T90" fmla="*/ 314 w 302"/>
                <a:gd name="T91" fmla="*/ 99 h 333"/>
                <a:gd name="T92" fmla="*/ 309 w 302"/>
                <a:gd name="T93" fmla="*/ 149 h 33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02" h="333">
                  <a:moveTo>
                    <a:pt x="276" y="120"/>
                  </a:moveTo>
                  <a:lnTo>
                    <a:pt x="267" y="132"/>
                  </a:lnTo>
                  <a:lnTo>
                    <a:pt x="265" y="141"/>
                  </a:lnTo>
                  <a:lnTo>
                    <a:pt x="265" y="144"/>
                  </a:lnTo>
                  <a:lnTo>
                    <a:pt x="267" y="144"/>
                  </a:lnTo>
                  <a:lnTo>
                    <a:pt x="269" y="160"/>
                  </a:lnTo>
                  <a:lnTo>
                    <a:pt x="272" y="174"/>
                  </a:lnTo>
                  <a:lnTo>
                    <a:pt x="272" y="186"/>
                  </a:lnTo>
                  <a:lnTo>
                    <a:pt x="272" y="198"/>
                  </a:lnTo>
                  <a:lnTo>
                    <a:pt x="279" y="215"/>
                  </a:lnTo>
                  <a:lnTo>
                    <a:pt x="286" y="226"/>
                  </a:lnTo>
                  <a:lnTo>
                    <a:pt x="291" y="241"/>
                  </a:lnTo>
                  <a:lnTo>
                    <a:pt x="276" y="243"/>
                  </a:lnTo>
                  <a:lnTo>
                    <a:pt x="265" y="245"/>
                  </a:lnTo>
                  <a:lnTo>
                    <a:pt x="255" y="260"/>
                  </a:lnTo>
                  <a:lnTo>
                    <a:pt x="258" y="276"/>
                  </a:lnTo>
                  <a:lnTo>
                    <a:pt x="255" y="290"/>
                  </a:lnTo>
                  <a:lnTo>
                    <a:pt x="255" y="304"/>
                  </a:lnTo>
                  <a:lnTo>
                    <a:pt x="269" y="316"/>
                  </a:lnTo>
                  <a:lnTo>
                    <a:pt x="276" y="312"/>
                  </a:lnTo>
                  <a:lnTo>
                    <a:pt x="272" y="333"/>
                  </a:lnTo>
                  <a:lnTo>
                    <a:pt x="267" y="333"/>
                  </a:lnTo>
                  <a:lnTo>
                    <a:pt x="262" y="333"/>
                  </a:lnTo>
                  <a:lnTo>
                    <a:pt x="248" y="316"/>
                  </a:lnTo>
                  <a:lnTo>
                    <a:pt x="239" y="309"/>
                  </a:lnTo>
                  <a:lnTo>
                    <a:pt x="232" y="302"/>
                  </a:lnTo>
                  <a:lnTo>
                    <a:pt x="227" y="309"/>
                  </a:lnTo>
                  <a:lnTo>
                    <a:pt x="205" y="300"/>
                  </a:lnTo>
                  <a:lnTo>
                    <a:pt x="203" y="295"/>
                  </a:lnTo>
                  <a:lnTo>
                    <a:pt x="189" y="297"/>
                  </a:lnTo>
                  <a:lnTo>
                    <a:pt x="184" y="288"/>
                  </a:lnTo>
                  <a:lnTo>
                    <a:pt x="172" y="290"/>
                  </a:lnTo>
                  <a:lnTo>
                    <a:pt x="158" y="293"/>
                  </a:lnTo>
                  <a:lnTo>
                    <a:pt x="158" y="286"/>
                  </a:lnTo>
                  <a:lnTo>
                    <a:pt x="153" y="269"/>
                  </a:lnTo>
                  <a:lnTo>
                    <a:pt x="153" y="248"/>
                  </a:lnTo>
                  <a:lnTo>
                    <a:pt x="151" y="226"/>
                  </a:lnTo>
                  <a:lnTo>
                    <a:pt x="130" y="224"/>
                  </a:lnTo>
                  <a:lnTo>
                    <a:pt x="132" y="219"/>
                  </a:lnTo>
                  <a:lnTo>
                    <a:pt x="116" y="219"/>
                  </a:lnTo>
                  <a:lnTo>
                    <a:pt x="113" y="234"/>
                  </a:lnTo>
                  <a:lnTo>
                    <a:pt x="94" y="238"/>
                  </a:lnTo>
                  <a:lnTo>
                    <a:pt x="82" y="234"/>
                  </a:lnTo>
                  <a:lnTo>
                    <a:pt x="75" y="219"/>
                  </a:lnTo>
                  <a:lnTo>
                    <a:pt x="71" y="200"/>
                  </a:lnTo>
                  <a:lnTo>
                    <a:pt x="56" y="200"/>
                  </a:lnTo>
                  <a:lnTo>
                    <a:pt x="42" y="200"/>
                  </a:lnTo>
                  <a:lnTo>
                    <a:pt x="28" y="198"/>
                  </a:lnTo>
                  <a:lnTo>
                    <a:pt x="16" y="198"/>
                  </a:lnTo>
                  <a:lnTo>
                    <a:pt x="4" y="200"/>
                  </a:lnTo>
                  <a:lnTo>
                    <a:pt x="0" y="198"/>
                  </a:lnTo>
                  <a:lnTo>
                    <a:pt x="4" y="196"/>
                  </a:lnTo>
                  <a:lnTo>
                    <a:pt x="7" y="184"/>
                  </a:lnTo>
                  <a:lnTo>
                    <a:pt x="14" y="177"/>
                  </a:lnTo>
                  <a:lnTo>
                    <a:pt x="23" y="179"/>
                  </a:lnTo>
                  <a:lnTo>
                    <a:pt x="28" y="174"/>
                  </a:lnTo>
                  <a:lnTo>
                    <a:pt x="35" y="174"/>
                  </a:lnTo>
                  <a:lnTo>
                    <a:pt x="38" y="182"/>
                  </a:lnTo>
                  <a:lnTo>
                    <a:pt x="52" y="170"/>
                  </a:lnTo>
                  <a:lnTo>
                    <a:pt x="64" y="158"/>
                  </a:lnTo>
                  <a:lnTo>
                    <a:pt x="64" y="144"/>
                  </a:lnTo>
                  <a:lnTo>
                    <a:pt x="66" y="130"/>
                  </a:lnTo>
                  <a:lnTo>
                    <a:pt x="78" y="115"/>
                  </a:lnTo>
                  <a:lnTo>
                    <a:pt x="87" y="101"/>
                  </a:lnTo>
                  <a:lnTo>
                    <a:pt x="90" y="89"/>
                  </a:lnTo>
                  <a:lnTo>
                    <a:pt x="94" y="75"/>
                  </a:lnTo>
                  <a:lnTo>
                    <a:pt x="94" y="61"/>
                  </a:lnTo>
                  <a:lnTo>
                    <a:pt x="99" y="47"/>
                  </a:lnTo>
                  <a:lnTo>
                    <a:pt x="101" y="33"/>
                  </a:lnTo>
                  <a:lnTo>
                    <a:pt x="101" y="18"/>
                  </a:lnTo>
                  <a:lnTo>
                    <a:pt x="113" y="2"/>
                  </a:lnTo>
                  <a:lnTo>
                    <a:pt x="130" y="11"/>
                  </a:lnTo>
                  <a:lnTo>
                    <a:pt x="146" y="16"/>
                  </a:lnTo>
                  <a:lnTo>
                    <a:pt x="161" y="21"/>
                  </a:lnTo>
                  <a:lnTo>
                    <a:pt x="168" y="9"/>
                  </a:lnTo>
                  <a:lnTo>
                    <a:pt x="175" y="11"/>
                  </a:lnTo>
                  <a:lnTo>
                    <a:pt x="191" y="7"/>
                  </a:lnTo>
                  <a:lnTo>
                    <a:pt x="201" y="7"/>
                  </a:lnTo>
                  <a:lnTo>
                    <a:pt x="208" y="0"/>
                  </a:lnTo>
                  <a:lnTo>
                    <a:pt x="220" y="2"/>
                  </a:lnTo>
                  <a:lnTo>
                    <a:pt x="232" y="2"/>
                  </a:lnTo>
                  <a:lnTo>
                    <a:pt x="241" y="4"/>
                  </a:lnTo>
                  <a:lnTo>
                    <a:pt x="243" y="9"/>
                  </a:lnTo>
                  <a:lnTo>
                    <a:pt x="258" y="16"/>
                  </a:lnTo>
                  <a:lnTo>
                    <a:pt x="267" y="14"/>
                  </a:lnTo>
                  <a:lnTo>
                    <a:pt x="272" y="11"/>
                  </a:lnTo>
                  <a:lnTo>
                    <a:pt x="284" y="21"/>
                  </a:lnTo>
                  <a:lnTo>
                    <a:pt x="295" y="33"/>
                  </a:lnTo>
                  <a:lnTo>
                    <a:pt x="293" y="47"/>
                  </a:lnTo>
                  <a:lnTo>
                    <a:pt x="302" y="56"/>
                  </a:lnTo>
                  <a:lnTo>
                    <a:pt x="291" y="68"/>
                  </a:lnTo>
                  <a:lnTo>
                    <a:pt x="281" y="80"/>
                  </a:lnTo>
                  <a:lnTo>
                    <a:pt x="279" y="99"/>
                  </a:lnTo>
                  <a:lnTo>
                    <a:pt x="276" y="120"/>
                  </a:lnTo>
                  <a:close/>
                </a:path>
              </a:pathLst>
            </a:custGeom>
            <a:solidFill>
              <a:srgbClr val="D9D9D6"/>
            </a:solidFill>
            <a:ln w="3175">
              <a:solidFill>
                <a:srgbClr val="000000"/>
              </a:solidFill>
              <a:prstDash val="solid"/>
              <a:round/>
              <a:headEnd/>
              <a:tailEnd/>
            </a:ln>
          </p:spPr>
          <p:txBody>
            <a:bodyPr/>
            <a:lstStyle/>
            <a:p>
              <a:endParaRPr lang="en-US"/>
            </a:p>
          </p:txBody>
        </p:sp>
        <p:sp>
          <p:nvSpPr>
            <p:cNvPr id="265" name="Freeform 4087"/>
            <p:cNvSpPr>
              <a:spLocks/>
            </p:cNvSpPr>
            <p:nvPr/>
          </p:nvSpPr>
          <p:spPr bwMode="auto">
            <a:xfrm>
              <a:off x="2898" y="2830"/>
              <a:ext cx="207" cy="216"/>
            </a:xfrm>
            <a:custGeom>
              <a:avLst/>
              <a:gdLst>
                <a:gd name="T0" fmla="*/ 37 w 185"/>
                <a:gd name="T1" fmla="*/ 105 h 175"/>
                <a:gd name="T2" fmla="*/ 21 w 185"/>
                <a:gd name="T3" fmla="*/ 105 h 175"/>
                <a:gd name="T4" fmla="*/ 2 w 185"/>
                <a:gd name="T5" fmla="*/ 105 h 175"/>
                <a:gd name="T6" fmla="*/ 2 w 185"/>
                <a:gd name="T7" fmla="*/ 122 h 175"/>
                <a:gd name="T8" fmla="*/ 2 w 185"/>
                <a:gd name="T9" fmla="*/ 139 h 175"/>
                <a:gd name="T10" fmla="*/ 0 w 185"/>
                <a:gd name="T11" fmla="*/ 157 h 175"/>
                <a:gd name="T12" fmla="*/ 0 w 185"/>
                <a:gd name="T13" fmla="*/ 175 h 175"/>
                <a:gd name="T14" fmla="*/ 13 w 185"/>
                <a:gd name="T15" fmla="*/ 193 h 175"/>
                <a:gd name="T16" fmla="*/ 23 w 185"/>
                <a:gd name="T17" fmla="*/ 207 h 175"/>
                <a:gd name="T18" fmla="*/ 37 w 185"/>
                <a:gd name="T19" fmla="*/ 204 h 175"/>
                <a:gd name="T20" fmla="*/ 56 w 185"/>
                <a:gd name="T21" fmla="*/ 210 h 175"/>
                <a:gd name="T22" fmla="*/ 82 w 185"/>
                <a:gd name="T23" fmla="*/ 216 h 175"/>
                <a:gd name="T24" fmla="*/ 98 w 185"/>
                <a:gd name="T25" fmla="*/ 201 h 175"/>
                <a:gd name="T26" fmla="*/ 116 w 185"/>
                <a:gd name="T27" fmla="*/ 184 h 175"/>
                <a:gd name="T28" fmla="*/ 122 w 185"/>
                <a:gd name="T29" fmla="*/ 172 h 175"/>
                <a:gd name="T30" fmla="*/ 135 w 185"/>
                <a:gd name="T31" fmla="*/ 165 h 175"/>
                <a:gd name="T32" fmla="*/ 149 w 185"/>
                <a:gd name="T33" fmla="*/ 163 h 175"/>
                <a:gd name="T34" fmla="*/ 143 w 185"/>
                <a:gd name="T35" fmla="*/ 152 h 175"/>
                <a:gd name="T36" fmla="*/ 157 w 185"/>
                <a:gd name="T37" fmla="*/ 146 h 175"/>
                <a:gd name="T38" fmla="*/ 169 w 185"/>
                <a:gd name="T39" fmla="*/ 139 h 175"/>
                <a:gd name="T40" fmla="*/ 182 w 185"/>
                <a:gd name="T41" fmla="*/ 133 h 175"/>
                <a:gd name="T42" fmla="*/ 196 w 185"/>
                <a:gd name="T43" fmla="*/ 128 h 175"/>
                <a:gd name="T44" fmla="*/ 188 w 185"/>
                <a:gd name="T45" fmla="*/ 120 h 175"/>
                <a:gd name="T46" fmla="*/ 198 w 185"/>
                <a:gd name="T47" fmla="*/ 96 h 175"/>
                <a:gd name="T48" fmla="*/ 201 w 185"/>
                <a:gd name="T49" fmla="*/ 90 h 175"/>
                <a:gd name="T50" fmla="*/ 201 w 185"/>
                <a:gd name="T51" fmla="*/ 75 h 175"/>
                <a:gd name="T52" fmla="*/ 204 w 185"/>
                <a:gd name="T53" fmla="*/ 56 h 175"/>
                <a:gd name="T54" fmla="*/ 207 w 185"/>
                <a:gd name="T55" fmla="*/ 49 h 175"/>
                <a:gd name="T56" fmla="*/ 196 w 185"/>
                <a:gd name="T57" fmla="*/ 32 h 175"/>
                <a:gd name="T58" fmla="*/ 196 w 185"/>
                <a:gd name="T59" fmla="*/ 26 h 175"/>
                <a:gd name="T60" fmla="*/ 178 w 185"/>
                <a:gd name="T61" fmla="*/ 14 h 175"/>
                <a:gd name="T62" fmla="*/ 159 w 185"/>
                <a:gd name="T63" fmla="*/ 2 h 175"/>
                <a:gd name="T64" fmla="*/ 157 w 185"/>
                <a:gd name="T65" fmla="*/ 0 h 175"/>
                <a:gd name="T66" fmla="*/ 140 w 185"/>
                <a:gd name="T67" fmla="*/ 2 h 175"/>
                <a:gd name="T68" fmla="*/ 128 w 185"/>
                <a:gd name="T69" fmla="*/ 5 h 175"/>
                <a:gd name="T70" fmla="*/ 116 w 185"/>
                <a:gd name="T71" fmla="*/ 23 h 175"/>
                <a:gd name="T72" fmla="*/ 120 w 185"/>
                <a:gd name="T73" fmla="*/ 43 h 175"/>
                <a:gd name="T74" fmla="*/ 116 w 185"/>
                <a:gd name="T75" fmla="*/ 60 h 175"/>
                <a:gd name="T76" fmla="*/ 116 w 185"/>
                <a:gd name="T77" fmla="*/ 78 h 175"/>
                <a:gd name="T78" fmla="*/ 132 w 185"/>
                <a:gd name="T79" fmla="*/ 93 h 175"/>
                <a:gd name="T80" fmla="*/ 140 w 185"/>
                <a:gd name="T81" fmla="*/ 88 h 175"/>
                <a:gd name="T82" fmla="*/ 135 w 185"/>
                <a:gd name="T83" fmla="*/ 114 h 175"/>
                <a:gd name="T84" fmla="*/ 130 w 185"/>
                <a:gd name="T85" fmla="*/ 114 h 175"/>
                <a:gd name="T86" fmla="*/ 124 w 185"/>
                <a:gd name="T87" fmla="*/ 114 h 175"/>
                <a:gd name="T88" fmla="*/ 109 w 185"/>
                <a:gd name="T89" fmla="*/ 93 h 175"/>
                <a:gd name="T90" fmla="*/ 98 w 185"/>
                <a:gd name="T91" fmla="*/ 84 h 175"/>
                <a:gd name="T92" fmla="*/ 91 w 185"/>
                <a:gd name="T93" fmla="*/ 75 h 175"/>
                <a:gd name="T94" fmla="*/ 85 w 185"/>
                <a:gd name="T95" fmla="*/ 84 h 175"/>
                <a:gd name="T96" fmla="*/ 60 w 185"/>
                <a:gd name="T97" fmla="*/ 73 h 175"/>
                <a:gd name="T98" fmla="*/ 58 w 185"/>
                <a:gd name="T99" fmla="*/ 67 h 175"/>
                <a:gd name="T100" fmla="*/ 43 w 185"/>
                <a:gd name="T101" fmla="*/ 69 h 175"/>
                <a:gd name="T102" fmla="*/ 37 w 185"/>
                <a:gd name="T103" fmla="*/ 58 h 175"/>
                <a:gd name="T104" fmla="*/ 37 w 185"/>
                <a:gd name="T105" fmla="*/ 81 h 175"/>
                <a:gd name="T106" fmla="*/ 37 w 185"/>
                <a:gd name="T107" fmla="*/ 105 h 175"/>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85" h="175">
                  <a:moveTo>
                    <a:pt x="33" y="85"/>
                  </a:moveTo>
                  <a:lnTo>
                    <a:pt x="19" y="85"/>
                  </a:lnTo>
                  <a:lnTo>
                    <a:pt x="2" y="85"/>
                  </a:lnTo>
                  <a:lnTo>
                    <a:pt x="2" y="99"/>
                  </a:lnTo>
                  <a:lnTo>
                    <a:pt x="2" y="113"/>
                  </a:lnTo>
                  <a:lnTo>
                    <a:pt x="0" y="127"/>
                  </a:lnTo>
                  <a:lnTo>
                    <a:pt x="0" y="142"/>
                  </a:lnTo>
                  <a:lnTo>
                    <a:pt x="12" y="156"/>
                  </a:lnTo>
                  <a:lnTo>
                    <a:pt x="21" y="168"/>
                  </a:lnTo>
                  <a:lnTo>
                    <a:pt x="33" y="165"/>
                  </a:lnTo>
                  <a:lnTo>
                    <a:pt x="50" y="170"/>
                  </a:lnTo>
                  <a:lnTo>
                    <a:pt x="73" y="175"/>
                  </a:lnTo>
                  <a:lnTo>
                    <a:pt x="88" y="163"/>
                  </a:lnTo>
                  <a:lnTo>
                    <a:pt x="104" y="149"/>
                  </a:lnTo>
                  <a:lnTo>
                    <a:pt x="109" y="139"/>
                  </a:lnTo>
                  <a:lnTo>
                    <a:pt x="121" y="134"/>
                  </a:lnTo>
                  <a:lnTo>
                    <a:pt x="133" y="132"/>
                  </a:lnTo>
                  <a:lnTo>
                    <a:pt x="128" y="123"/>
                  </a:lnTo>
                  <a:lnTo>
                    <a:pt x="140" y="118"/>
                  </a:lnTo>
                  <a:lnTo>
                    <a:pt x="151" y="113"/>
                  </a:lnTo>
                  <a:lnTo>
                    <a:pt x="163" y="108"/>
                  </a:lnTo>
                  <a:lnTo>
                    <a:pt x="175" y="104"/>
                  </a:lnTo>
                  <a:lnTo>
                    <a:pt x="168" y="97"/>
                  </a:lnTo>
                  <a:lnTo>
                    <a:pt x="177" y="78"/>
                  </a:lnTo>
                  <a:lnTo>
                    <a:pt x="180" y="73"/>
                  </a:lnTo>
                  <a:lnTo>
                    <a:pt x="180" y="61"/>
                  </a:lnTo>
                  <a:lnTo>
                    <a:pt x="182" y="45"/>
                  </a:lnTo>
                  <a:lnTo>
                    <a:pt x="185" y="40"/>
                  </a:lnTo>
                  <a:lnTo>
                    <a:pt x="175" y="26"/>
                  </a:lnTo>
                  <a:lnTo>
                    <a:pt x="175" y="21"/>
                  </a:lnTo>
                  <a:lnTo>
                    <a:pt x="159" y="11"/>
                  </a:lnTo>
                  <a:lnTo>
                    <a:pt x="142" y="2"/>
                  </a:lnTo>
                  <a:lnTo>
                    <a:pt x="140" y="0"/>
                  </a:lnTo>
                  <a:lnTo>
                    <a:pt x="125" y="2"/>
                  </a:lnTo>
                  <a:lnTo>
                    <a:pt x="114" y="4"/>
                  </a:lnTo>
                  <a:lnTo>
                    <a:pt x="104" y="19"/>
                  </a:lnTo>
                  <a:lnTo>
                    <a:pt x="107" y="35"/>
                  </a:lnTo>
                  <a:lnTo>
                    <a:pt x="104" y="49"/>
                  </a:lnTo>
                  <a:lnTo>
                    <a:pt x="104" y="63"/>
                  </a:lnTo>
                  <a:lnTo>
                    <a:pt x="118" y="75"/>
                  </a:lnTo>
                  <a:lnTo>
                    <a:pt x="125" y="71"/>
                  </a:lnTo>
                  <a:lnTo>
                    <a:pt x="121" y="92"/>
                  </a:lnTo>
                  <a:lnTo>
                    <a:pt x="116" y="92"/>
                  </a:lnTo>
                  <a:lnTo>
                    <a:pt x="111" y="92"/>
                  </a:lnTo>
                  <a:lnTo>
                    <a:pt x="97" y="75"/>
                  </a:lnTo>
                  <a:lnTo>
                    <a:pt x="88" y="68"/>
                  </a:lnTo>
                  <a:lnTo>
                    <a:pt x="81" y="61"/>
                  </a:lnTo>
                  <a:lnTo>
                    <a:pt x="76" y="68"/>
                  </a:lnTo>
                  <a:lnTo>
                    <a:pt x="54" y="59"/>
                  </a:lnTo>
                  <a:lnTo>
                    <a:pt x="52" y="54"/>
                  </a:lnTo>
                  <a:lnTo>
                    <a:pt x="38" y="56"/>
                  </a:lnTo>
                  <a:lnTo>
                    <a:pt x="33" y="47"/>
                  </a:lnTo>
                  <a:lnTo>
                    <a:pt x="33" y="66"/>
                  </a:lnTo>
                  <a:lnTo>
                    <a:pt x="33" y="85"/>
                  </a:lnTo>
                  <a:close/>
                </a:path>
              </a:pathLst>
            </a:custGeom>
            <a:solidFill>
              <a:srgbClr val="E1E1E1"/>
            </a:solidFill>
            <a:ln w="3175">
              <a:solidFill>
                <a:srgbClr val="000000"/>
              </a:solidFill>
              <a:prstDash val="solid"/>
              <a:round/>
              <a:headEnd/>
              <a:tailEnd/>
            </a:ln>
          </p:spPr>
          <p:txBody>
            <a:bodyPr/>
            <a:lstStyle/>
            <a:p>
              <a:endParaRPr lang="en-US"/>
            </a:p>
          </p:txBody>
        </p:sp>
        <p:sp>
          <p:nvSpPr>
            <p:cNvPr id="266" name="Freeform 4088"/>
            <p:cNvSpPr>
              <a:spLocks/>
            </p:cNvSpPr>
            <p:nvPr/>
          </p:nvSpPr>
          <p:spPr bwMode="auto">
            <a:xfrm>
              <a:off x="2955" y="2993"/>
              <a:ext cx="134" cy="150"/>
            </a:xfrm>
            <a:custGeom>
              <a:avLst/>
              <a:gdLst>
                <a:gd name="T0" fmla="*/ 66 w 120"/>
                <a:gd name="T1" fmla="*/ 144 h 121"/>
                <a:gd name="T2" fmla="*/ 60 w 120"/>
                <a:gd name="T3" fmla="*/ 141 h 121"/>
                <a:gd name="T4" fmla="*/ 47 w 120"/>
                <a:gd name="T5" fmla="*/ 131 h 121"/>
                <a:gd name="T6" fmla="*/ 39 w 120"/>
                <a:gd name="T7" fmla="*/ 114 h 121"/>
                <a:gd name="T8" fmla="*/ 37 w 120"/>
                <a:gd name="T9" fmla="*/ 105 h 121"/>
                <a:gd name="T10" fmla="*/ 35 w 120"/>
                <a:gd name="T11" fmla="*/ 103 h 121"/>
                <a:gd name="T12" fmla="*/ 21 w 120"/>
                <a:gd name="T13" fmla="*/ 90 h 121"/>
                <a:gd name="T14" fmla="*/ 10 w 120"/>
                <a:gd name="T15" fmla="*/ 71 h 121"/>
                <a:gd name="T16" fmla="*/ 0 w 120"/>
                <a:gd name="T17" fmla="*/ 47 h 121"/>
                <a:gd name="T18" fmla="*/ 26 w 120"/>
                <a:gd name="T19" fmla="*/ 53 h 121"/>
                <a:gd name="T20" fmla="*/ 42 w 120"/>
                <a:gd name="T21" fmla="*/ 38 h 121"/>
                <a:gd name="T22" fmla="*/ 60 w 120"/>
                <a:gd name="T23" fmla="*/ 21 h 121"/>
                <a:gd name="T24" fmla="*/ 66 w 120"/>
                <a:gd name="T25" fmla="*/ 9 h 121"/>
                <a:gd name="T26" fmla="*/ 79 w 120"/>
                <a:gd name="T27" fmla="*/ 2 h 121"/>
                <a:gd name="T28" fmla="*/ 93 w 120"/>
                <a:gd name="T29" fmla="*/ 0 h 121"/>
                <a:gd name="T30" fmla="*/ 93 w 120"/>
                <a:gd name="T31" fmla="*/ 9 h 121"/>
                <a:gd name="T32" fmla="*/ 101 w 120"/>
                <a:gd name="T33" fmla="*/ 9 h 121"/>
                <a:gd name="T34" fmla="*/ 116 w 120"/>
                <a:gd name="T35" fmla="*/ 17 h 121"/>
                <a:gd name="T36" fmla="*/ 134 w 120"/>
                <a:gd name="T37" fmla="*/ 24 h 121"/>
                <a:gd name="T38" fmla="*/ 134 w 120"/>
                <a:gd name="T39" fmla="*/ 53 h 121"/>
                <a:gd name="T40" fmla="*/ 132 w 120"/>
                <a:gd name="T41" fmla="*/ 71 h 121"/>
                <a:gd name="T42" fmla="*/ 132 w 120"/>
                <a:gd name="T43" fmla="*/ 90 h 121"/>
                <a:gd name="T44" fmla="*/ 126 w 120"/>
                <a:gd name="T45" fmla="*/ 109 h 121"/>
                <a:gd name="T46" fmla="*/ 124 w 120"/>
                <a:gd name="T47" fmla="*/ 126 h 121"/>
                <a:gd name="T48" fmla="*/ 111 w 120"/>
                <a:gd name="T49" fmla="*/ 138 h 121"/>
                <a:gd name="T50" fmla="*/ 101 w 120"/>
                <a:gd name="T51" fmla="*/ 150 h 121"/>
                <a:gd name="T52" fmla="*/ 84 w 120"/>
                <a:gd name="T53" fmla="*/ 146 h 121"/>
                <a:gd name="T54" fmla="*/ 68 w 120"/>
                <a:gd name="T55" fmla="*/ 146 h 121"/>
                <a:gd name="T56" fmla="*/ 66 w 120"/>
                <a:gd name="T57" fmla="*/ 144 h 121"/>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20" h="121">
                  <a:moveTo>
                    <a:pt x="59" y="116"/>
                  </a:moveTo>
                  <a:lnTo>
                    <a:pt x="54" y="114"/>
                  </a:lnTo>
                  <a:lnTo>
                    <a:pt x="42" y="106"/>
                  </a:lnTo>
                  <a:lnTo>
                    <a:pt x="35" y="92"/>
                  </a:lnTo>
                  <a:lnTo>
                    <a:pt x="33" y="85"/>
                  </a:lnTo>
                  <a:lnTo>
                    <a:pt x="31" y="83"/>
                  </a:lnTo>
                  <a:lnTo>
                    <a:pt x="19" y="73"/>
                  </a:lnTo>
                  <a:lnTo>
                    <a:pt x="9" y="57"/>
                  </a:lnTo>
                  <a:lnTo>
                    <a:pt x="0" y="38"/>
                  </a:lnTo>
                  <a:lnTo>
                    <a:pt x="23" y="43"/>
                  </a:lnTo>
                  <a:lnTo>
                    <a:pt x="38" y="31"/>
                  </a:lnTo>
                  <a:lnTo>
                    <a:pt x="54" y="17"/>
                  </a:lnTo>
                  <a:lnTo>
                    <a:pt x="59" y="7"/>
                  </a:lnTo>
                  <a:lnTo>
                    <a:pt x="71" y="2"/>
                  </a:lnTo>
                  <a:lnTo>
                    <a:pt x="83" y="0"/>
                  </a:lnTo>
                  <a:lnTo>
                    <a:pt x="83" y="7"/>
                  </a:lnTo>
                  <a:lnTo>
                    <a:pt x="90" y="7"/>
                  </a:lnTo>
                  <a:lnTo>
                    <a:pt x="104" y="14"/>
                  </a:lnTo>
                  <a:lnTo>
                    <a:pt x="120" y="19"/>
                  </a:lnTo>
                  <a:lnTo>
                    <a:pt x="120" y="43"/>
                  </a:lnTo>
                  <a:lnTo>
                    <a:pt x="118" y="57"/>
                  </a:lnTo>
                  <a:lnTo>
                    <a:pt x="118" y="73"/>
                  </a:lnTo>
                  <a:lnTo>
                    <a:pt x="113" y="88"/>
                  </a:lnTo>
                  <a:lnTo>
                    <a:pt x="111" y="102"/>
                  </a:lnTo>
                  <a:lnTo>
                    <a:pt x="99" y="111"/>
                  </a:lnTo>
                  <a:lnTo>
                    <a:pt x="90" y="121"/>
                  </a:lnTo>
                  <a:lnTo>
                    <a:pt x="75" y="118"/>
                  </a:lnTo>
                  <a:lnTo>
                    <a:pt x="61" y="118"/>
                  </a:lnTo>
                  <a:lnTo>
                    <a:pt x="59" y="116"/>
                  </a:lnTo>
                  <a:close/>
                </a:path>
              </a:pathLst>
            </a:custGeom>
            <a:solidFill>
              <a:srgbClr val="E1E1E1"/>
            </a:solidFill>
            <a:ln w="3175">
              <a:solidFill>
                <a:srgbClr val="000000"/>
              </a:solidFill>
              <a:prstDash val="solid"/>
              <a:round/>
              <a:headEnd/>
              <a:tailEnd/>
            </a:ln>
          </p:spPr>
          <p:txBody>
            <a:bodyPr/>
            <a:lstStyle/>
            <a:p>
              <a:endParaRPr lang="en-US"/>
            </a:p>
          </p:txBody>
        </p:sp>
        <p:sp>
          <p:nvSpPr>
            <p:cNvPr id="267" name="Freeform 4089"/>
            <p:cNvSpPr>
              <a:spLocks/>
            </p:cNvSpPr>
            <p:nvPr/>
          </p:nvSpPr>
          <p:spPr bwMode="auto">
            <a:xfrm>
              <a:off x="1540" y="3315"/>
              <a:ext cx="84" cy="105"/>
            </a:xfrm>
            <a:custGeom>
              <a:avLst/>
              <a:gdLst>
                <a:gd name="T0" fmla="*/ 82 w 76"/>
                <a:gd name="T1" fmla="*/ 53 h 85"/>
                <a:gd name="T2" fmla="*/ 65 w 76"/>
                <a:gd name="T3" fmla="*/ 38 h 85"/>
                <a:gd name="T4" fmla="*/ 48 w 76"/>
                <a:gd name="T5" fmla="*/ 23 h 85"/>
                <a:gd name="T6" fmla="*/ 34 w 76"/>
                <a:gd name="T7" fmla="*/ 17 h 85"/>
                <a:gd name="T8" fmla="*/ 32 w 76"/>
                <a:gd name="T9" fmla="*/ 17 h 85"/>
                <a:gd name="T10" fmla="*/ 11 w 76"/>
                <a:gd name="T11" fmla="*/ 0 h 85"/>
                <a:gd name="T12" fmla="*/ 0 w 76"/>
                <a:gd name="T13" fmla="*/ 0 h 85"/>
                <a:gd name="T14" fmla="*/ 0 w 76"/>
                <a:gd name="T15" fmla="*/ 2 h 85"/>
                <a:gd name="T16" fmla="*/ 0 w 76"/>
                <a:gd name="T17" fmla="*/ 26 h 85"/>
                <a:gd name="T18" fmla="*/ 0 w 76"/>
                <a:gd name="T19" fmla="*/ 49 h 85"/>
                <a:gd name="T20" fmla="*/ 0 w 76"/>
                <a:gd name="T21" fmla="*/ 53 h 85"/>
                <a:gd name="T22" fmla="*/ 0 w 76"/>
                <a:gd name="T23" fmla="*/ 70 h 85"/>
                <a:gd name="T24" fmla="*/ 8 w 76"/>
                <a:gd name="T25" fmla="*/ 88 h 85"/>
                <a:gd name="T26" fmla="*/ 29 w 76"/>
                <a:gd name="T27" fmla="*/ 99 h 85"/>
                <a:gd name="T28" fmla="*/ 57 w 76"/>
                <a:gd name="T29" fmla="*/ 105 h 85"/>
                <a:gd name="T30" fmla="*/ 71 w 76"/>
                <a:gd name="T31" fmla="*/ 96 h 85"/>
                <a:gd name="T32" fmla="*/ 84 w 76"/>
                <a:gd name="T33" fmla="*/ 79 h 85"/>
                <a:gd name="T34" fmla="*/ 78 w 76"/>
                <a:gd name="T35" fmla="*/ 62 h 85"/>
                <a:gd name="T36" fmla="*/ 82 w 76"/>
                <a:gd name="T37" fmla="*/ 53 h 8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76" h="85">
                  <a:moveTo>
                    <a:pt x="74" y="43"/>
                  </a:moveTo>
                  <a:lnTo>
                    <a:pt x="59" y="31"/>
                  </a:lnTo>
                  <a:lnTo>
                    <a:pt x="43" y="19"/>
                  </a:lnTo>
                  <a:lnTo>
                    <a:pt x="31" y="14"/>
                  </a:lnTo>
                  <a:lnTo>
                    <a:pt x="29" y="14"/>
                  </a:lnTo>
                  <a:lnTo>
                    <a:pt x="10" y="0"/>
                  </a:lnTo>
                  <a:lnTo>
                    <a:pt x="0" y="0"/>
                  </a:lnTo>
                  <a:lnTo>
                    <a:pt x="0" y="2"/>
                  </a:lnTo>
                  <a:lnTo>
                    <a:pt x="0" y="21"/>
                  </a:lnTo>
                  <a:lnTo>
                    <a:pt x="0" y="40"/>
                  </a:lnTo>
                  <a:lnTo>
                    <a:pt x="0" y="43"/>
                  </a:lnTo>
                  <a:lnTo>
                    <a:pt x="0" y="57"/>
                  </a:lnTo>
                  <a:lnTo>
                    <a:pt x="7" y="71"/>
                  </a:lnTo>
                  <a:lnTo>
                    <a:pt x="26" y="80"/>
                  </a:lnTo>
                  <a:lnTo>
                    <a:pt x="52" y="85"/>
                  </a:lnTo>
                  <a:lnTo>
                    <a:pt x="64" y="78"/>
                  </a:lnTo>
                  <a:lnTo>
                    <a:pt x="76" y="64"/>
                  </a:lnTo>
                  <a:lnTo>
                    <a:pt x="71" y="50"/>
                  </a:lnTo>
                  <a:lnTo>
                    <a:pt x="74" y="43"/>
                  </a:lnTo>
                  <a:close/>
                </a:path>
              </a:pathLst>
            </a:custGeom>
            <a:solidFill>
              <a:srgbClr val="E1E1E1"/>
            </a:solidFill>
            <a:ln w="3175">
              <a:solidFill>
                <a:srgbClr val="000000"/>
              </a:solidFill>
              <a:prstDash val="solid"/>
              <a:round/>
              <a:headEnd/>
              <a:tailEnd/>
            </a:ln>
          </p:spPr>
          <p:txBody>
            <a:bodyPr/>
            <a:lstStyle/>
            <a:p>
              <a:endParaRPr lang="en-US"/>
            </a:p>
          </p:txBody>
        </p:sp>
        <p:sp>
          <p:nvSpPr>
            <p:cNvPr id="268" name="Freeform 4090"/>
            <p:cNvSpPr>
              <a:spLocks/>
            </p:cNvSpPr>
            <p:nvPr/>
          </p:nvSpPr>
          <p:spPr bwMode="auto">
            <a:xfrm>
              <a:off x="1329" y="3128"/>
              <a:ext cx="269" cy="670"/>
            </a:xfrm>
            <a:custGeom>
              <a:avLst/>
              <a:gdLst>
                <a:gd name="T0" fmla="*/ 151 w 241"/>
                <a:gd name="T1" fmla="*/ 425 h 541"/>
                <a:gd name="T2" fmla="*/ 145 w 241"/>
                <a:gd name="T3" fmla="*/ 451 h 541"/>
                <a:gd name="T4" fmla="*/ 158 w 241"/>
                <a:gd name="T5" fmla="*/ 453 h 541"/>
                <a:gd name="T6" fmla="*/ 166 w 241"/>
                <a:gd name="T7" fmla="*/ 466 h 541"/>
                <a:gd name="T8" fmla="*/ 147 w 241"/>
                <a:gd name="T9" fmla="*/ 462 h 541"/>
                <a:gd name="T10" fmla="*/ 147 w 241"/>
                <a:gd name="T11" fmla="*/ 485 h 541"/>
                <a:gd name="T12" fmla="*/ 147 w 241"/>
                <a:gd name="T13" fmla="*/ 511 h 541"/>
                <a:gd name="T14" fmla="*/ 129 w 241"/>
                <a:gd name="T15" fmla="*/ 545 h 541"/>
                <a:gd name="T16" fmla="*/ 164 w 241"/>
                <a:gd name="T17" fmla="*/ 565 h 541"/>
                <a:gd name="T18" fmla="*/ 164 w 241"/>
                <a:gd name="T19" fmla="*/ 577 h 541"/>
                <a:gd name="T20" fmla="*/ 147 w 241"/>
                <a:gd name="T21" fmla="*/ 606 h 541"/>
                <a:gd name="T22" fmla="*/ 137 w 241"/>
                <a:gd name="T23" fmla="*/ 618 h 541"/>
                <a:gd name="T24" fmla="*/ 140 w 241"/>
                <a:gd name="T25" fmla="*/ 627 h 541"/>
                <a:gd name="T26" fmla="*/ 135 w 241"/>
                <a:gd name="T27" fmla="*/ 642 h 541"/>
                <a:gd name="T28" fmla="*/ 137 w 241"/>
                <a:gd name="T29" fmla="*/ 655 h 541"/>
                <a:gd name="T30" fmla="*/ 158 w 241"/>
                <a:gd name="T31" fmla="*/ 670 h 541"/>
                <a:gd name="T32" fmla="*/ 100 w 241"/>
                <a:gd name="T33" fmla="*/ 659 h 541"/>
                <a:gd name="T34" fmla="*/ 81 w 241"/>
                <a:gd name="T35" fmla="*/ 635 h 541"/>
                <a:gd name="T36" fmla="*/ 58 w 241"/>
                <a:gd name="T37" fmla="*/ 606 h 541"/>
                <a:gd name="T38" fmla="*/ 66 w 241"/>
                <a:gd name="T39" fmla="*/ 562 h 541"/>
                <a:gd name="T40" fmla="*/ 60 w 241"/>
                <a:gd name="T41" fmla="*/ 524 h 541"/>
                <a:gd name="T42" fmla="*/ 50 w 241"/>
                <a:gd name="T43" fmla="*/ 509 h 541"/>
                <a:gd name="T44" fmla="*/ 48 w 241"/>
                <a:gd name="T45" fmla="*/ 494 h 541"/>
                <a:gd name="T46" fmla="*/ 31 w 241"/>
                <a:gd name="T47" fmla="*/ 459 h 541"/>
                <a:gd name="T48" fmla="*/ 23 w 241"/>
                <a:gd name="T49" fmla="*/ 412 h 541"/>
                <a:gd name="T50" fmla="*/ 27 w 241"/>
                <a:gd name="T51" fmla="*/ 378 h 541"/>
                <a:gd name="T52" fmla="*/ 19 w 241"/>
                <a:gd name="T53" fmla="*/ 346 h 541"/>
                <a:gd name="T54" fmla="*/ 21 w 241"/>
                <a:gd name="T55" fmla="*/ 313 h 541"/>
                <a:gd name="T56" fmla="*/ 21 w 241"/>
                <a:gd name="T57" fmla="*/ 269 h 541"/>
                <a:gd name="T58" fmla="*/ 8 w 241"/>
                <a:gd name="T59" fmla="*/ 237 h 541"/>
                <a:gd name="T60" fmla="*/ 0 w 241"/>
                <a:gd name="T61" fmla="*/ 204 h 541"/>
                <a:gd name="T62" fmla="*/ 2 w 241"/>
                <a:gd name="T63" fmla="*/ 176 h 541"/>
                <a:gd name="T64" fmla="*/ 8 w 241"/>
                <a:gd name="T65" fmla="*/ 140 h 541"/>
                <a:gd name="T66" fmla="*/ 21 w 241"/>
                <a:gd name="T67" fmla="*/ 114 h 541"/>
                <a:gd name="T68" fmla="*/ 13 w 241"/>
                <a:gd name="T69" fmla="*/ 71 h 541"/>
                <a:gd name="T70" fmla="*/ 31 w 241"/>
                <a:gd name="T71" fmla="*/ 50 h 541"/>
                <a:gd name="T72" fmla="*/ 31 w 241"/>
                <a:gd name="T73" fmla="*/ 26 h 541"/>
                <a:gd name="T74" fmla="*/ 48 w 241"/>
                <a:gd name="T75" fmla="*/ 6 h 541"/>
                <a:gd name="T76" fmla="*/ 77 w 241"/>
                <a:gd name="T77" fmla="*/ 20 h 541"/>
                <a:gd name="T78" fmla="*/ 103 w 241"/>
                <a:gd name="T79" fmla="*/ 6 h 541"/>
                <a:gd name="T80" fmla="*/ 124 w 241"/>
                <a:gd name="T81" fmla="*/ 28 h 541"/>
                <a:gd name="T82" fmla="*/ 156 w 241"/>
                <a:gd name="T83" fmla="*/ 56 h 541"/>
                <a:gd name="T84" fmla="*/ 185 w 241"/>
                <a:gd name="T85" fmla="*/ 73 h 541"/>
                <a:gd name="T86" fmla="*/ 193 w 241"/>
                <a:gd name="T87" fmla="*/ 103 h 541"/>
                <a:gd name="T88" fmla="*/ 209 w 241"/>
                <a:gd name="T89" fmla="*/ 125 h 541"/>
                <a:gd name="T90" fmla="*/ 240 w 241"/>
                <a:gd name="T91" fmla="*/ 123 h 541"/>
                <a:gd name="T92" fmla="*/ 251 w 241"/>
                <a:gd name="T93" fmla="*/ 84 h 541"/>
                <a:gd name="T94" fmla="*/ 269 w 241"/>
                <a:gd name="T95" fmla="*/ 114 h 541"/>
                <a:gd name="T96" fmla="*/ 248 w 241"/>
                <a:gd name="T97" fmla="*/ 135 h 541"/>
                <a:gd name="T98" fmla="*/ 230 w 241"/>
                <a:gd name="T99" fmla="*/ 161 h 541"/>
                <a:gd name="T100" fmla="*/ 211 w 241"/>
                <a:gd name="T101" fmla="*/ 187 h 541"/>
                <a:gd name="T102" fmla="*/ 211 w 241"/>
                <a:gd name="T103" fmla="*/ 213 h 541"/>
                <a:gd name="T104" fmla="*/ 211 w 241"/>
                <a:gd name="T105" fmla="*/ 251 h 541"/>
                <a:gd name="T106" fmla="*/ 217 w 241"/>
                <a:gd name="T107" fmla="*/ 286 h 541"/>
                <a:gd name="T108" fmla="*/ 240 w 241"/>
                <a:gd name="T109" fmla="*/ 318 h 541"/>
                <a:gd name="T110" fmla="*/ 246 w 241"/>
                <a:gd name="T111" fmla="*/ 348 h 541"/>
                <a:gd name="T112" fmla="*/ 224 w 241"/>
                <a:gd name="T113" fmla="*/ 372 h 541"/>
                <a:gd name="T114" fmla="*/ 195 w 241"/>
                <a:gd name="T115" fmla="*/ 378 h 541"/>
                <a:gd name="T116" fmla="*/ 169 w 241"/>
                <a:gd name="T117" fmla="*/ 380 h 541"/>
                <a:gd name="T118" fmla="*/ 176 w 241"/>
                <a:gd name="T119" fmla="*/ 415 h 5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41" h="541">
                  <a:moveTo>
                    <a:pt x="156" y="343"/>
                  </a:moveTo>
                  <a:lnTo>
                    <a:pt x="135" y="343"/>
                  </a:lnTo>
                  <a:lnTo>
                    <a:pt x="118" y="340"/>
                  </a:lnTo>
                  <a:lnTo>
                    <a:pt x="130" y="364"/>
                  </a:lnTo>
                  <a:lnTo>
                    <a:pt x="135" y="366"/>
                  </a:lnTo>
                  <a:lnTo>
                    <a:pt x="142" y="366"/>
                  </a:lnTo>
                  <a:lnTo>
                    <a:pt x="147" y="364"/>
                  </a:lnTo>
                  <a:lnTo>
                    <a:pt x="149" y="376"/>
                  </a:lnTo>
                  <a:lnTo>
                    <a:pt x="142" y="373"/>
                  </a:lnTo>
                  <a:lnTo>
                    <a:pt x="132" y="373"/>
                  </a:lnTo>
                  <a:lnTo>
                    <a:pt x="142" y="378"/>
                  </a:lnTo>
                  <a:lnTo>
                    <a:pt x="132" y="392"/>
                  </a:lnTo>
                  <a:lnTo>
                    <a:pt x="135" y="406"/>
                  </a:lnTo>
                  <a:lnTo>
                    <a:pt x="132" y="413"/>
                  </a:lnTo>
                  <a:lnTo>
                    <a:pt x="116" y="423"/>
                  </a:lnTo>
                  <a:lnTo>
                    <a:pt x="116" y="440"/>
                  </a:lnTo>
                  <a:lnTo>
                    <a:pt x="137" y="449"/>
                  </a:lnTo>
                  <a:lnTo>
                    <a:pt x="147" y="456"/>
                  </a:lnTo>
                  <a:lnTo>
                    <a:pt x="142" y="463"/>
                  </a:lnTo>
                  <a:lnTo>
                    <a:pt x="147" y="466"/>
                  </a:lnTo>
                  <a:lnTo>
                    <a:pt x="140" y="477"/>
                  </a:lnTo>
                  <a:lnTo>
                    <a:pt x="132" y="489"/>
                  </a:lnTo>
                  <a:lnTo>
                    <a:pt x="130" y="501"/>
                  </a:lnTo>
                  <a:lnTo>
                    <a:pt x="123" y="499"/>
                  </a:lnTo>
                  <a:lnTo>
                    <a:pt x="118" y="501"/>
                  </a:lnTo>
                  <a:lnTo>
                    <a:pt x="125" y="506"/>
                  </a:lnTo>
                  <a:lnTo>
                    <a:pt x="121" y="513"/>
                  </a:lnTo>
                  <a:lnTo>
                    <a:pt x="121" y="518"/>
                  </a:lnTo>
                  <a:lnTo>
                    <a:pt x="128" y="529"/>
                  </a:lnTo>
                  <a:lnTo>
                    <a:pt x="123" y="529"/>
                  </a:lnTo>
                  <a:lnTo>
                    <a:pt x="135" y="532"/>
                  </a:lnTo>
                  <a:lnTo>
                    <a:pt x="142" y="541"/>
                  </a:lnTo>
                  <a:lnTo>
                    <a:pt x="118" y="536"/>
                  </a:lnTo>
                  <a:lnTo>
                    <a:pt x="90" y="532"/>
                  </a:lnTo>
                  <a:lnTo>
                    <a:pt x="83" y="525"/>
                  </a:lnTo>
                  <a:lnTo>
                    <a:pt x="73" y="513"/>
                  </a:lnTo>
                  <a:lnTo>
                    <a:pt x="66" y="513"/>
                  </a:lnTo>
                  <a:lnTo>
                    <a:pt x="52" y="489"/>
                  </a:lnTo>
                  <a:lnTo>
                    <a:pt x="61" y="477"/>
                  </a:lnTo>
                  <a:lnTo>
                    <a:pt x="59" y="454"/>
                  </a:lnTo>
                  <a:lnTo>
                    <a:pt x="54" y="435"/>
                  </a:lnTo>
                  <a:lnTo>
                    <a:pt x="54" y="423"/>
                  </a:lnTo>
                  <a:lnTo>
                    <a:pt x="52" y="413"/>
                  </a:lnTo>
                  <a:lnTo>
                    <a:pt x="45" y="411"/>
                  </a:lnTo>
                  <a:lnTo>
                    <a:pt x="54" y="406"/>
                  </a:lnTo>
                  <a:lnTo>
                    <a:pt x="43" y="399"/>
                  </a:lnTo>
                  <a:lnTo>
                    <a:pt x="35" y="380"/>
                  </a:lnTo>
                  <a:lnTo>
                    <a:pt x="28" y="371"/>
                  </a:lnTo>
                  <a:lnTo>
                    <a:pt x="28" y="357"/>
                  </a:lnTo>
                  <a:lnTo>
                    <a:pt x="21" y="333"/>
                  </a:lnTo>
                  <a:lnTo>
                    <a:pt x="19" y="314"/>
                  </a:lnTo>
                  <a:lnTo>
                    <a:pt x="24" y="305"/>
                  </a:lnTo>
                  <a:lnTo>
                    <a:pt x="21" y="293"/>
                  </a:lnTo>
                  <a:lnTo>
                    <a:pt x="17" y="279"/>
                  </a:lnTo>
                  <a:lnTo>
                    <a:pt x="12" y="265"/>
                  </a:lnTo>
                  <a:lnTo>
                    <a:pt x="19" y="253"/>
                  </a:lnTo>
                  <a:lnTo>
                    <a:pt x="17" y="241"/>
                  </a:lnTo>
                  <a:lnTo>
                    <a:pt x="19" y="217"/>
                  </a:lnTo>
                  <a:lnTo>
                    <a:pt x="17" y="205"/>
                  </a:lnTo>
                  <a:lnTo>
                    <a:pt x="7" y="191"/>
                  </a:lnTo>
                  <a:lnTo>
                    <a:pt x="0" y="177"/>
                  </a:lnTo>
                  <a:lnTo>
                    <a:pt x="0" y="165"/>
                  </a:lnTo>
                  <a:lnTo>
                    <a:pt x="5" y="153"/>
                  </a:lnTo>
                  <a:lnTo>
                    <a:pt x="2" y="142"/>
                  </a:lnTo>
                  <a:lnTo>
                    <a:pt x="2" y="130"/>
                  </a:lnTo>
                  <a:lnTo>
                    <a:pt x="7" y="113"/>
                  </a:lnTo>
                  <a:lnTo>
                    <a:pt x="17" y="97"/>
                  </a:lnTo>
                  <a:lnTo>
                    <a:pt x="19" y="92"/>
                  </a:lnTo>
                  <a:lnTo>
                    <a:pt x="14" y="83"/>
                  </a:lnTo>
                  <a:lnTo>
                    <a:pt x="12" y="57"/>
                  </a:lnTo>
                  <a:lnTo>
                    <a:pt x="14" y="47"/>
                  </a:lnTo>
                  <a:lnTo>
                    <a:pt x="28" y="40"/>
                  </a:lnTo>
                  <a:lnTo>
                    <a:pt x="31" y="23"/>
                  </a:lnTo>
                  <a:lnTo>
                    <a:pt x="28" y="21"/>
                  </a:lnTo>
                  <a:lnTo>
                    <a:pt x="40" y="0"/>
                  </a:lnTo>
                  <a:lnTo>
                    <a:pt x="43" y="5"/>
                  </a:lnTo>
                  <a:lnTo>
                    <a:pt x="61" y="7"/>
                  </a:lnTo>
                  <a:lnTo>
                    <a:pt x="69" y="16"/>
                  </a:lnTo>
                  <a:lnTo>
                    <a:pt x="76" y="9"/>
                  </a:lnTo>
                  <a:lnTo>
                    <a:pt x="92" y="5"/>
                  </a:lnTo>
                  <a:lnTo>
                    <a:pt x="95" y="9"/>
                  </a:lnTo>
                  <a:lnTo>
                    <a:pt x="111" y="23"/>
                  </a:lnTo>
                  <a:lnTo>
                    <a:pt x="125" y="38"/>
                  </a:lnTo>
                  <a:lnTo>
                    <a:pt x="140" y="45"/>
                  </a:lnTo>
                  <a:lnTo>
                    <a:pt x="151" y="49"/>
                  </a:lnTo>
                  <a:lnTo>
                    <a:pt x="166" y="59"/>
                  </a:lnTo>
                  <a:lnTo>
                    <a:pt x="180" y="66"/>
                  </a:lnTo>
                  <a:lnTo>
                    <a:pt x="173" y="83"/>
                  </a:lnTo>
                  <a:lnTo>
                    <a:pt x="168" y="99"/>
                  </a:lnTo>
                  <a:lnTo>
                    <a:pt x="187" y="101"/>
                  </a:lnTo>
                  <a:lnTo>
                    <a:pt x="206" y="104"/>
                  </a:lnTo>
                  <a:lnTo>
                    <a:pt x="215" y="99"/>
                  </a:lnTo>
                  <a:lnTo>
                    <a:pt x="227" y="80"/>
                  </a:lnTo>
                  <a:lnTo>
                    <a:pt x="225" y="68"/>
                  </a:lnTo>
                  <a:lnTo>
                    <a:pt x="237" y="68"/>
                  </a:lnTo>
                  <a:lnTo>
                    <a:pt x="241" y="92"/>
                  </a:lnTo>
                  <a:lnTo>
                    <a:pt x="232" y="101"/>
                  </a:lnTo>
                  <a:lnTo>
                    <a:pt x="222" y="109"/>
                  </a:lnTo>
                  <a:lnTo>
                    <a:pt x="215" y="118"/>
                  </a:lnTo>
                  <a:lnTo>
                    <a:pt x="206" y="130"/>
                  </a:lnTo>
                  <a:lnTo>
                    <a:pt x="196" y="139"/>
                  </a:lnTo>
                  <a:lnTo>
                    <a:pt x="189" y="151"/>
                  </a:lnTo>
                  <a:lnTo>
                    <a:pt x="189" y="153"/>
                  </a:lnTo>
                  <a:lnTo>
                    <a:pt x="189" y="172"/>
                  </a:lnTo>
                  <a:lnTo>
                    <a:pt x="189" y="191"/>
                  </a:lnTo>
                  <a:lnTo>
                    <a:pt x="189" y="203"/>
                  </a:lnTo>
                  <a:lnTo>
                    <a:pt x="187" y="210"/>
                  </a:lnTo>
                  <a:lnTo>
                    <a:pt x="194" y="231"/>
                  </a:lnTo>
                  <a:lnTo>
                    <a:pt x="213" y="246"/>
                  </a:lnTo>
                  <a:lnTo>
                    <a:pt x="215" y="257"/>
                  </a:lnTo>
                  <a:lnTo>
                    <a:pt x="225" y="265"/>
                  </a:lnTo>
                  <a:lnTo>
                    <a:pt x="220" y="281"/>
                  </a:lnTo>
                  <a:lnTo>
                    <a:pt x="213" y="295"/>
                  </a:lnTo>
                  <a:lnTo>
                    <a:pt x="201" y="300"/>
                  </a:lnTo>
                  <a:lnTo>
                    <a:pt x="189" y="302"/>
                  </a:lnTo>
                  <a:lnTo>
                    <a:pt x="175" y="305"/>
                  </a:lnTo>
                  <a:lnTo>
                    <a:pt x="163" y="307"/>
                  </a:lnTo>
                  <a:lnTo>
                    <a:pt x="151" y="307"/>
                  </a:lnTo>
                  <a:lnTo>
                    <a:pt x="156" y="314"/>
                  </a:lnTo>
                  <a:lnTo>
                    <a:pt x="158" y="335"/>
                  </a:lnTo>
                  <a:lnTo>
                    <a:pt x="156" y="343"/>
                  </a:lnTo>
                  <a:close/>
                </a:path>
              </a:pathLst>
            </a:custGeom>
            <a:solidFill>
              <a:srgbClr val="E1E1E1"/>
            </a:solidFill>
            <a:ln w="3175">
              <a:solidFill>
                <a:srgbClr val="000000"/>
              </a:solidFill>
              <a:prstDash val="solid"/>
              <a:round/>
              <a:headEnd/>
              <a:tailEnd/>
            </a:ln>
          </p:spPr>
          <p:txBody>
            <a:bodyPr/>
            <a:lstStyle/>
            <a:p>
              <a:endParaRPr lang="en-US"/>
            </a:p>
          </p:txBody>
        </p:sp>
        <p:sp>
          <p:nvSpPr>
            <p:cNvPr id="269" name="Freeform 4091"/>
            <p:cNvSpPr>
              <a:spLocks/>
            </p:cNvSpPr>
            <p:nvPr/>
          </p:nvSpPr>
          <p:spPr bwMode="auto">
            <a:xfrm>
              <a:off x="1294" y="3034"/>
              <a:ext cx="194" cy="796"/>
            </a:xfrm>
            <a:custGeom>
              <a:avLst/>
              <a:gdLst>
                <a:gd name="T0" fmla="*/ 19 w 173"/>
                <a:gd name="T1" fmla="*/ 316 h 643"/>
                <a:gd name="T2" fmla="*/ 21 w 173"/>
                <a:gd name="T3" fmla="*/ 369 h 643"/>
                <a:gd name="T4" fmla="*/ 16 w 173"/>
                <a:gd name="T5" fmla="*/ 427 h 643"/>
                <a:gd name="T6" fmla="*/ 25 w 173"/>
                <a:gd name="T7" fmla="*/ 474 h 643"/>
                <a:gd name="T8" fmla="*/ 37 w 173"/>
                <a:gd name="T9" fmla="*/ 532 h 643"/>
                <a:gd name="T10" fmla="*/ 50 w 173"/>
                <a:gd name="T11" fmla="*/ 532 h 643"/>
                <a:gd name="T12" fmla="*/ 58 w 173"/>
                <a:gd name="T13" fmla="*/ 547 h 643"/>
                <a:gd name="T14" fmla="*/ 58 w 173"/>
                <a:gd name="T15" fmla="*/ 565 h 643"/>
                <a:gd name="T16" fmla="*/ 70 w 173"/>
                <a:gd name="T17" fmla="*/ 597 h 643"/>
                <a:gd name="T18" fmla="*/ 66 w 173"/>
                <a:gd name="T19" fmla="*/ 615 h 643"/>
                <a:gd name="T20" fmla="*/ 66 w 173"/>
                <a:gd name="T21" fmla="*/ 633 h 643"/>
                <a:gd name="T22" fmla="*/ 62 w 173"/>
                <a:gd name="T23" fmla="*/ 635 h 643"/>
                <a:gd name="T24" fmla="*/ 54 w 173"/>
                <a:gd name="T25" fmla="*/ 626 h 643"/>
                <a:gd name="T26" fmla="*/ 43 w 173"/>
                <a:gd name="T27" fmla="*/ 644 h 643"/>
                <a:gd name="T28" fmla="*/ 70 w 173"/>
                <a:gd name="T29" fmla="*/ 656 h 643"/>
                <a:gd name="T30" fmla="*/ 62 w 173"/>
                <a:gd name="T31" fmla="*/ 665 h 643"/>
                <a:gd name="T32" fmla="*/ 83 w 173"/>
                <a:gd name="T33" fmla="*/ 671 h 643"/>
                <a:gd name="T34" fmla="*/ 66 w 173"/>
                <a:gd name="T35" fmla="*/ 673 h 643"/>
                <a:gd name="T36" fmla="*/ 83 w 173"/>
                <a:gd name="T37" fmla="*/ 708 h 643"/>
                <a:gd name="T38" fmla="*/ 93 w 173"/>
                <a:gd name="T39" fmla="*/ 723 h 643"/>
                <a:gd name="T40" fmla="*/ 107 w 173"/>
                <a:gd name="T41" fmla="*/ 744 h 643"/>
                <a:gd name="T42" fmla="*/ 114 w 173"/>
                <a:gd name="T43" fmla="*/ 753 h 643"/>
                <a:gd name="T44" fmla="*/ 122 w 173"/>
                <a:gd name="T45" fmla="*/ 772 h 643"/>
                <a:gd name="T46" fmla="*/ 132 w 173"/>
                <a:gd name="T47" fmla="*/ 781 h 643"/>
                <a:gd name="T48" fmla="*/ 165 w 173"/>
                <a:gd name="T49" fmla="*/ 770 h 643"/>
                <a:gd name="T50" fmla="*/ 167 w 173"/>
                <a:gd name="T51" fmla="*/ 758 h 643"/>
                <a:gd name="T52" fmla="*/ 117 w 173"/>
                <a:gd name="T53" fmla="*/ 729 h 643"/>
                <a:gd name="T54" fmla="*/ 103 w 173"/>
                <a:gd name="T55" fmla="*/ 685 h 643"/>
                <a:gd name="T56" fmla="*/ 95 w 173"/>
                <a:gd name="T57" fmla="*/ 618 h 643"/>
                <a:gd name="T58" fmla="*/ 95 w 173"/>
                <a:gd name="T59" fmla="*/ 597 h 643"/>
                <a:gd name="T60" fmla="*/ 66 w 173"/>
                <a:gd name="T61" fmla="*/ 553 h 643"/>
                <a:gd name="T62" fmla="*/ 56 w 173"/>
                <a:gd name="T63" fmla="*/ 483 h 643"/>
                <a:gd name="T64" fmla="*/ 54 w 173"/>
                <a:gd name="T65" fmla="*/ 439 h 643"/>
                <a:gd name="T66" fmla="*/ 54 w 173"/>
                <a:gd name="T67" fmla="*/ 392 h 643"/>
                <a:gd name="T68" fmla="*/ 43 w 173"/>
                <a:gd name="T69" fmla="*/ 331 h 643"/>
                <a:gd name="T70" fmla="*/ 40 w 173"/>
                <a:gd name="T71" fmla="*/ 283 h 643"/>
                <a:gd name="T72" fmla="*/ 43 w 173"/>
                <a:gd name="T73" fmla="*/ 234 h 643"/>
                <a:gd name="T74" fmla="*/ 50 w 173"/>
                <a:gd name="T75" fmla="*/ 197 h 643"/>
                <a:gd name="T76" fmla="*/ 66 w 173"/>
                <a:gd name="T77" fmla="*/ 144 h 643"/>
                <a:gd name="T78" fmla="*/ 54 w 173"/>
                <a:gd name="T79" fmla="*/ 114 h 643"/>
                <a:gd name="T80" fmla="*/ 33 w 173"/>
                <a:gd name="T81" fmla="*/ 56 h 643"/>
                <a:gd name="T82" fmla="*/ 19 w 173"/>
                <a:gd name="T83" fmla="*/ 12 h 643"/>
                <a:gd name="T84" fmla="*/ 3 w 173"/>
                <a:gd name="T85" fmla="*/ 17 h 643"/>
                <a:gd name="T86" fmla="*/ 8 w 173"/>
                <a:gd name="T87" fmla="*/ 77 h 643"/>
                <a:gd name="T88" fmla="*/ 8 w 173"/>
                <a:gd name="T89" fmla="*/ 135 h 643"/>
                <a:gd name="T90" fmla="*/ 11 w 173"/>
                <a:gd name="T91" fmla="*/ 217 h 643"/>
                <a:gd name="T92" fmla="*/ 13 w 173"/>
                <a:gd name="T93" fmla="*/ 283 h 64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73" h="643">
                  <a:moveTo>
                    <a:pt x="12" y="229"/>
                  </a:moveTo>
                  <a:lnTo>
                    <a:pt x="14" y="241"/>
                  </a:lnTo>
                  <a:lnTo>
                    <a:pt x="17" y="255"/>
                  </a:lnTo>
                  <a:lnTo>
                    <a:pt x="19" y="270"/>
                  </a:lnTo>
                  <a:lnTo>
                    <a:pt x="22" y="281"/>
                  </a:lnTo>
                  <a:lnTo>
                    <a:pt x="19" y="298"/>
                  </a:lnTo>
                  <a:lnTo>
                    <a:pt x="17" y="315"/>
                  </a:lnTo>
                  <a:lnTo>
                    <a:pt x="14" y="329"/>
                  </a:lnTo>
                  <a:lnTo>
                    <a:pt x="14" y="345"/>
                  </a:lnTo>
                  <a:lnTo>
                    <a:pt x="12" y="352"/>
                  </a:lnTo>
                  <a:lnTo>
                    <a:pt x="14" y="367"/>
                  </a:lnTo>
                  <a:lnTo>
                    <a:pt x="22" y="383"/>
                  </a:lnTo>
                  <a:lnTo>
                    <a:pt x="24" y="400"/>
                  </a:lnTo>
                  <a:lnTo>
                    <a:pt x="24" y="416"/>
                  </a:lnTo>
                  <a:lnTo>
                    <a:pt x="33" y="430"/>
                  </a:lnTo>
                  <a:lnTo>
                    <a:pt x="33" y="433"/>
                  </a:lnTo>
                  <a:lnTo>
                    <a:pt x="38" y="430"/>
                  </a:lnTo>
                  <a:lnTo>
                    <a:pt x="45" y="430"/>
                  </a:lnTo>
                  <a:lnTo>
                    <a:pt x="50" y="428"/>
                  </a:lnTo>
                  <a:lnTo>
                    <a:pt x="48" y="437"/>
                  </a:lnTo>
                  <a:lnTo>
                    <a:pt x="52" y="442"/>
                  </a:lnTo>
                  <a:lnTo>
                    <a:pt x="50" y="440"/>
                  </a:lnTo>
                  <a:lnTo>
                    <a:pt x="50" y="447"/>
                  </a:lnTo>
                  <a:lnTo>
                    <a:pt x="52" y="456"/>
                  </a:lnTo>
                  <a:lnTo>
                    <a:pt x="55" y="466"/>
                  </a:lnTo>
                  <a:lnTo>
                    <a:pt x="55" y="475"/>
                  </a:lnTo>
                  <a:lnTo>
                    <a:pt x="62" y="482"/>
                  </a:lnTo>
                  <a:lnTo>
                    <a:pt x="59" y="492"/>
                  </a:lnTo>
                  <a:lnTo>
                    <a:pt x="62" y="497"/>
                  </a:lnTo>
                  <a:lnTo>
                    <a:pt x="59" y="497"/>
                  </a:lnTo>
                  <a:lnTo>
                    <a:pt x="59" y="501"/>
                  </a:lnTo>
                  <a:lnTo>
                    <a:pt x="59" y="511"/>
                  </a:lnTo>
                  <a:lnTo>
                    <a:pt x="62" y="511"/>
                  </a:lnTo>
                  <a:lnTo>
                    <a:pt x="57" y="518"/>
                  </a:lnTo>
                  <a:lnTo>
                    <a:pt x="55" y="513"/>
                  </a:lnTo>
                  <a:lnTo>
                    <a:pt x="50" y="511"/>
                  </a:lnTo>
                  <a:lnTo>
                    <a:pt x="50" y="506"/>
                  </a:lnTo>
                  <a:lnTo>
                    <a:pt x="48" y="506"/>
                  </a:lnTo>
                  <a:lnTo>
                    <a:pt x="43" y="506"/>
                  </a:lnTo>
                  <a:lnTo>
                    <a:pt x="36" y="523"/>
                  </a:lnTo>
                  <a:lnTo>
                    <a:pt x="38" y="520"/>
                  </a:lnTo>
                  <a:lnTo>
                    <a:pt x="43" y="518"/>
                  </a:lnTo>
                  <a:lnTo>
                    <a:pt x="52" y="523"/>
                  </a:lnTo>
                  <a:lnTo>
                    <a:pt x="62" y="530"/>
                  </a:lnTo>
                  <a:lnTo>
                    <a:pt x="59" y="532"/>
                  </a:lnTo>
                  <a:lnTo>
                    <a:pt x="62" y="534"/>
                  </a:lnTo>
                  <a:lnTo>
                    <a:pt x="55" y="537"/>
                  </a:lnTo>
                  <a:lnTo>
                    <a:pt x="69" y="537"/>
                  </a:lnTo>
                  <a:lnTo>
                    <a:pt x="74" y="542"/>
                  </a:lnTo>
                  <a:lnTo>
                    <a:pt x="74" y="546"/>
                  </a:lnTo>
                  <a:lnTo>
                    <a:pt x="64" y="544"/>
                  </a:lnTo>
                  <a:lnTo>
                    <a:pt x="59" y="544"/>
                  </a:lnTo>
                  <a:lnTo>
                    <a:pt x="66" y="553"/>
                  </a:lnTo>
                  <a:lnTo>
                    <a:pt x="74" y="565"/>
                  </a:lnTo>
                  <a:lnTo>
                    <a:pt x="74" y="572"/>
                  </a:lnTo>
                  <a:lnTo>
                    <a:pt x="78" y="579"/>
                  </a:lnTo>
                  <a:lnTo>
                    <a:pt x="74" y="582"/>
                  </a:lnTo>
                  <a:lnTo>
                    <a:pt x="83" y="584"/>
                  </a:lnTo>
                  <a:lnTo>
                    <a:pt x="88" y="594"/>
                  </a:lnTo>
                  <a:lnTo>
                    <a:pt x="85" y="596"/>
                  </a:lnTo>
                  <a:lnTo>
                    <a:pt x="95" y="601"/>
                  </a:lnTo>
                  <a:lnTo>
                    <a:pt x="97" y="605"/>
                  </a:lnTo>
                  <a:lnTo>
                    <a:pt x="95" y="603"/>
                  </a:lnTo>
                  <a:lnTo>
                    <a:pt x="102" y="608"/>
                  </a:lnTo>
                  <a:lnTo>
                    <a:pt x="102" y="615"/>
                  </a:lnTo>
                  <a:lnTo>
                    <a:pt x="107" y="622"/>
                  </a:lnTo>
                  <a:lnTo>
                    <a:pt x="109" y="624"/>
                  </a:lnTo>
                  <a:lnTo>
                    <a:pt x="118" y="629"/>
                  </a:lnTo>
                  <a:lnTo>
                    <a:pt x="118" y="631"/>
                  </a:lnTo>
                  <a:lnTo>
                    <a:pt x="126" y="636"/>
                  </a:lnTo>
                  <a:lnTo>
                    <a:pt x="145" y="643"/>
                  </a:lnTo>
                  <a:lnTo>
                    <a:pt x="147" y="622"/>
                  </a:lnTo>
                  <a:lnTo>
                    <a:pt x="159" y="617"/>
                  </a:lnTo>
                  <a:lnTo>
                    <a:pt x="173" y="617"/>
                  </a:lnTo>
                  <a:lnTo>
                    <a:pt x="149" y="612"/>
                  </a:lnTo>
                  <a:lnTo>
                    <a:pt x="121" y="608"/>
                  </a:lnTo>
                  <a:lnTo>
                    <a:pt x="114" y="601"/>
                  </a:lnTo>
                  <a:lnTo>
                    <a:pt x="104" y="589"/>
                  </a:lnTo>
                  <a:lnTo>
                    <a:pt x="97" y="589"/>
                  </a:lnTo>
                  <a:lnTo>
                    <a:pt x="83" y="565"/>
                  </a:lnTo>
                  <a:lnTo>
                    <a:pt x="92" y="553"/>
                  </a:lnTo>
                  <a:lnTo>
                    <a:pt x="90" y="530"/>
                  </a:lnTo>
                  <a:lnTo>
                    <a:pt x="85" y="511"/>
                  </a:lnTo>
                  <a:lnTo>
                    <a:pt x="85" y="499"/>
                  </a:lnTo>
                  <a:lnTo>
                    <a:pt x="83" y="489"/>
                  </a:lnTo>
                  <a:lnTo>
                    <a:pt x="76" y="487"/>
                  </a:lnTo>
                  <a:lnTo>
                    <a:pt x="85" y="482"/>
                  </a:lnTo>
                  <a:lnTo>
                    <a:pt x="74" y="475"/>
                  </a:lnTo>
                  <a:lnTo>
                    <a:pt x="66" y="456"/>
                  </a:lnTo>
                  <a:lnTo>
                    <a:pt x="59" y="447"/>
                  </a:lnTo>
                  <a:lnTo>
                    <a:pt x="59" y="433"/>
                  </a:lnTo>
                  <a:lnTo>
                    <a:pt x="52" y="409"/>
                  </a:lnTo>
                  <a:lnTo>
                    <a:pt x="50" y="390"/>
                  </a:lnTo>
                  <a:lnTo>
                    <a:pt x="55" y="381"/>
                  </a:lnTo>
                  <a:lnTo>
                    <a:pt x="52" y="369"/>
                  </a:lnTo>
                  <a:lnTo>
                    <a:pt x="48" y="355"/>
                  </a:lnTo>
                  <a:lnTo>
                    <a:pt x="43" y="341"/>
                  </a:lnTo>
                  <a:lnTo>
                    <a:pt x="50" y="329"/>
                  </a:lnTo>
                  <a:lnTo>
                    <a:pt x="48" y="317"/>
                  </a:lnTo>
                  <a:lnTo>
                    <a:pt x="50" y="293"/>
                  </a:lnTo>
                  <a:lnTo>
                    <a:pt x="48" y="281"/>
                  </a:lnTo>
                  <a:lnTo>
                    <a:pt x="38" y="267"/>
                  </a:lnTo>
                  <a:lnTo>
                    <a:pt x="31" y="253"/>
                  </a:lnTo>
                  <a:lnTo>
                    <a:pt x="31" y="241"/>
                  </a:lnTo>
                  <a:lnTo>
                    <a:pt x="36" y="229"/>
                  </a:lnTo>
                  <a:lnTo>
                    <a:pt x="33" y="218"/>
                  </a:lnTo>
                  <a:lnTo>
                    <a:pt x="33" y="206"/>
                  </a:lnTo>
                  <a:lnTo>
                    <a:pt x="38" y="189"/>
                  </a:lnTo>
                  <a:lnTo>
                    <a:pt x="48" y="173"/>
                  </a:lnTo>
                  <a:lnTo>
                    <a:pt x="50" y="168"/>
                  </a:lnTo>
                  <a:lnTo>
                    <a:pt x="45" y="159"/>
                  </a:lnTo>
                  <a:lnTo>
                    <a:pt x="43" y="133"/>
                  </a:lnTo>
                  <a:lnTo>
                    <a:pt x="45" y="123"/>
                  </a:lnTo>
                  <a:lnTo>
                    <a:pt x="59" y="116"/>
                  </a:lnTo>
                  <a:lnTo>
                    <a:pt x="62" y="99"/>
                  </a:lnTo>
                  <a:lnTo>
                    <a:pt x="59" y="97"/>
                  </a:lnTo>
                  <a:lnTo>
                    <a:pt x="48" y="92"/>
                  </a:lnTo>
                  <a:lnTo>
                    <a:pt x="40" y="78"/>
                  </a:lnTo>
                  <a:lnTo>
                    <a:pt x="33" y="62"/>
                  </a:lnTo>
                  <a:lnTo>
                    <a:pt x="29" y="45"/>
                  </a:lnTo>
                  <a:lnTo>
                    <a:pt x="31" y="33"/>
                  </a:lnTo>
                  <a:lnTo>
                    <a:pt x="22" y="21"/>
                  </a:lnTo>
                  <a:lnTo>
                    <a:pt x="17" y="10"/>
                  </a:lnTo>
                  <a:lnTo>
                    <a:pt x="12" y="0"/>
                  </a:lnTo>
                  <a:lnTo>
                    <a:pt x="7" y="7"/>
                  </a:lnTo>
                  <a:lnTo>
                    <a:pt x="3" y="14"/>
                  </a:lnTo>
                  <a:lnTo>
                    <a:pt x="0" y="17"/>
                  </a:lnTo>
                  <a:lnTo>
                    <a:pt x="3" y="38"/>
                  </a:lnTo>
                  <a:lnTo>
                    <a:pt x="7" y="62"/>
                  </a:lnTo>
                  <a:lnTo>
                    <a:pt x="7" y="81"/>
                  </a:lnTo>
                  <a:lnTo>
                    <a:pt x="7" y="99"/>
                  </a:lnTo>
                  <a:lnTo>
                    <a:pt x="7" y="109"/>
                  </a:lnTo>
                  <a:lnTo>
                    <a:pt x="10" y="130"/>
                  </a:lnTo>
                  <a:lnTo>
                    <a:pt x="12" y="149"/>
                  </a:lnTo>
                  <a:lnTo>
                    <a:pt x="10" y="175"/>
                  </a:lnTo>
                  <a:lnTo>
                    <a:pt x="10" y="199"/>
                  </a:lnTo>
                  <a:lnTo>
                    <a:pt x="12" y="211"/>
                  </a:lnTo>
                  <a:lnTo>
                    <a:pt x="12" y="229"/>
                  </a:lnTo>
                  <a:close/>
                </a:path>
              </a:pathLst>
            </a:custGeom>
            <a:solidFill>
              <a:srgbClr val="E1E1E1"/>
            </a:solidFill>
            <a:ln w="3175">
              <a:solidFill>
                <a:srgbClr val="000000"/>
              </a:solidFill>
              <a:prstDash val="solid"/>
              <a:round/>
              <a:headEnd/>
              <a:tailEnd/>
            </a:ln>
          </p:spPr>
          <p:txBody>
            <a:bodyPr/>
            <a:lstStyle/>
            <a:p>
              <a:endParaRPr lang="en-US"/>
            </a:p>
          </p:txBody>
        </p:sp>
        <p:sp>
          <p:nvSpPr>
            <p:cNvPr id="270" name="Freeform 4092"/>
            <p:cNvSpPr>
              <a:spLocks/>
            </p:cNvSpPr>
            <p:nvPr/>
          </p:nvSpPr>
          <p:spPr bwMode="auto">
            <a:xfrm>
              <a:off x="1327" y="3572"/>
              <a:ext cx="12" cy="33"/>
            </a:xfrm>
            <a:custGeom>
              <a:avLst/>
              <a:gdLst>
                <a:gd name="T0" fmla="*/ 4 w 11"/>
                <a:gd name="T1" fmla="*/ 0 h 26"/>
                <a:gd name="T2" fmla="*/ 0 w 11"/>
                <a:gd name="T3" fmla="*/ 0 h 26"/>
                <a:gd name="T4" fmla="*/ 8 w 11"/>
                <a:gd name="T5" fmla="*/ 33 h 26"/>
                <a:gd name="T6" fmla="*/ 10 w 11"/>
                <a:gd name="T7" fmla="*/ 30 h 26"/>
                <a:gd name="T8" fmla="*/ 12 w 11"/>
                <a:gd name="T9" fmla="*/ 24 h 26"/>
                <a:gd name="T10" fmla="*/ 10 w 11"/>
                <a:gd name="T11" fmla="*/ 9 h 26"/>
                <a:gd name="T12" fmla="*/ 10 w 11"/>
                <a:gd name="T13" fmla="*/ 9 h 26"/>
                <a:gd name="T14" fmla="*/ 4 w 11"/>
                <a:gd name="T15" fmla="*/ 0 h 2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 h="26">
                  <a:moveTo>
                    <a:pt x="4" y="0"/>
                  </a:moveTo>
                  <a:lnTo>
                    <a:pt x="0" y="0"/>
                  </a:lnTo>
                  <a:lnTo>
                    <a:pt x="7" y="26"/>
                  </a:lnTo>
                  <a:lnTo>
                    <a:pt x="9" y="24"/>
                  </a:lnTo>
                  <a:lnTo>
                    <a:pt x="11" y="19"/>
                  </a:lnTo>
                  <a:lnTo>
                    <a:pt x="9" y="7"/>
                  </a:lnTo>
                  <a:lnTo>
                    <a:pt x="4" y="0"/>
                  </a:lnTo>
                  <a:close/>
                </a:path>
              </a:pathLst>
            </a:custGeom>
            <a:solidFill>
              <a:srgbClr val="E1E1E1"/>
            </a:solidFill>
            <a:ln w="3175">
              <a:solidFill>
                <a:srgbClr val="000000"/>
              </a:solidFill>
              <a:prstDash val="solid"/>
              <a:round/>
              <a:headEnd/>
              <a:tailEnd/>
            </a:ln>
          </p:spPr>
          <p:txBody>
            <a:bodyPr/>
            <a:lstStyle/>
            <a:p>
              <a:endParaRPr lang="en-US"/>
            </a:p>
          </p:txBody>
        </p:sp>
        <p:sp>
          <p:nvSpPr>
            <p:cNvPr id="271" name="Freeform 4093"/>
            <p:cNvSpPr>
              <a:spLocks/>
            </p:cNvSpPr>
            <p:nvPr/>
          </p:nvSpPr>
          <p:spPr bwMode="auto">
            <a:xfrm>
              <a:off x="1357" y="3722"/>
              <a:ext cx="17" cy="26"/>
            </a:xfrm>
            <a:custGeom>
              <a:avLst/>
              <a:gdLst>
                <a:gd name="T0" fmla="*/ 9 w 14"/>
                <a:gd name="T1" fmla="*/ 0 h 21"/>
                <a:gd name="T2" fmla="*/ 0 w 14"/>
                <a:gd name="T3" fmla="*/ 11 h 21"/>
                <a:gd name="T4" fmla="*/ 9 w 14"/>
                <a:gd name="T5" fmla="*/ 24 h 21"/>
                <a:gd name="T6" fmla="*/ 17 w 14"/>
                <a:gd name="T7" fmla="*/ 26 h 21"/>
                <a:gd name="T8" fmla="*/ 17 w 14"/>
                <a:gd name="T9" fmla="*/ 17 h 21"/>
                <a:gd name="T10" fmla="*/ 9 w 14"/>
                <a:gd name="T11" fmla="*/ 0 h 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 h="21">
                  <a:moveTo>
                    <a:pt x="7" y="0"/>
                  </a:moveTo>
                  <a:lnTo>
                    <a:pt x="0" y="9"/>
                  </a:lnTo>
                  <a:lnTo>
                    <a:pt x="7" y="19"/>
                  </a:lnTo>
                  <a:lnTo>
                    <a:pt x="14" y="21"/>
                  </a:lnTo>
                  <a:lnTo>
                    <a:pt x="14" y="14"/>
                  </a:lnTo>
                  <a:lnTo>
                    <a:pt x="7" y="0"/>
                  </a:lnTo>
                  <a:close/>
                </a:path>
              </a:pathLst>
            </a:custGeom>
            <a:solidFill>
              <a:srgbClr val="E1E1E1"/>
            </a:solidFill>
            <a:ln w="3175">
              <a:solidFill>
                <a:srgbClr val="000000"/>
              </a:solidFill>
              <a:prstDash val="solid"/>
              <a:round/>
              <a:headEnd/>
              <a:tailEnd/>
            </a:ln>
          </p:spPr>
          <p:txBody>
            <a:bodyPr/>
            <a:lstStyle/>
            <a:p>
              <a:endParaRPr lang="en-US"/>
            </a:p>
          </p:txBody>
        </p:sp>
        <p:sp>
          <p:nvSpPr>
            <p:cNvPr id="272" name="Freeform 4094"/>
            <p:cNvSpPr>
              <a:spLocks/>
            </p:cNvSpPr>
            <p:nvPr/>
          </p:nvSpPr>
          <p:spPr bwMode="auto">
            <a:xfrm>
              <a:off x="1091" y="2616"/>
              <a:ext cx="100" cy="143"/>
            </a:xfrm>
            <a:custGeom>
              <a:avLst/>
              <a:gdLst>
                <a:gd name="T0" fmla="*/ 0 w 90"/>
                <a:gd name="T1" fmla="*/ 58 h 116"/>
                <a:gd name="T2" fmla="*/ 2 w 90"/>
                <a:gd name="T3" fmla="*/ 79 h 116"/>
                <a:gd name="T4" fmla="*/ 0 w 90"/>
                <a:gd name="T5" fmla="*/ 85 h 116"/>
                <a:gd name="T6" fmla="*/ 13 w 90"/>
                <a:gd name="T7" fmla="*/ 88 h 116"/>
                <a:gd name="T8" fmla="*/ 16 w 90"/>
                <a:gd name="T9" fmla="*/ 85 h 116"/>
                <a:gd name="T10" fmla="*/ 19 w 90"/>
                <a:gd name="T11" fmla="*/ 88 h 116"/>
                <a:gd name="T12" fmla="*/ 19 w 90"/>
                <a:gd name="T13" fmla="*/ 102 h 116"/>
                <a:gd name="T14" fmla="*/ 11 w 90"/>
                <a:gd name="T15" fmla="*/ 108 h 116"/>
                <a:gd name="T16" fmla="*/ 11 w 90"/>
                <a:gd name="T17" fmla="*/ 120 h 116"/>
                <a:gd name="T18" fmla="*/ 8 w 90"/>
                <a:gd name="T19" fmla="*/ 128 h 116"/>
                <a:gd name="T20" fmla="*/ 13 w 90"/>
                <a:gd name="T21" fmla="*/ 128 h 116"/>
                <a:gd name="T22" fmla="*/ 34 w 90"/>
                <a:gd name="T23" fmla="*/ 143 h 116"/>
                <a:gd name="T24" fmla="*/ 40 w 90"/>
                <a:gd name="T25" fmla="*/ 134 h 116"/>
                <a:gd name="T26" fmla="*/ 40 w 90"/>
                <a:gd name="T27" fmla="*/ 126 h 116"/>
                <a:gd name="T28" fmla="*/ 44 w 90"/>
                <a:gd name="T29" fmla="*/ 117 h 116"/>
                <a:gd name="T30" fmla="*/ 48 w 90"/>
                <a:gd name="T31" fmla="*/ 102 h 116"/>
                <a:gd name="T32" fmla="*/ 48 w 90"/>
                <a:gd name="T33" fmla="*/ 102 h 116"/>
                <a:gd name="T34" fmla="*/ 48 w 90"/>
                <a:gd name="T35" fmla="*/ 108 h 116"/>
                <a:gd name="T36" fmla="*/ 52 w 90"/>
                <a:gd name="T37" fmla="*/ 108 h 116"/>
                <a:gd name="T38" fmla="*/ 50 w 90"/>
                <a:gd name="T39" fmla="*/ 102 h 116"/>
                <a:gd name="T40" fmla="*/ 56 w 90"/>
                <a:gd name="T41" fmla="*/ 99 h 116"/>
                <a:gd name="T42" fmla="*/ 66 w 90"/>
                <a:gd name="T43" fmla="*/ 94 h 116"/>
                <a:gd name="T44" fmla="*/ 84 w 90"/>
                <a:gd name="T45" fmla="*/ 79 h 116"/>
                <a:gd name="T46" fmla="*/ 94 w 90"/>
                <a:gd name="T47" fmla="*/ 55 h 116"/>
                <a:gd name="T48" fmla="*/ 100 w 90"/>
                <a:gd name="T49" fmla="*/ 55 h 116"/>
                <a:gd name="T50" fmla="*/ 92 w 90"/>
                <a:gd name="T51" fmla="*/ 35 h 116"/>
                <a:gd name="T52" fmla="*/ 98 w 90"/>
                <a:gd name="T53" fmla="*/ 35 h 116"/>
                <a:gd name="T54" fmla="*/ 79 w 90"/>
                <a:gd name="T55" fmla="*/ 23 h 116"/>
                <a:gd name="T56" fmla="*/ 60 w 90"/>
                <a:gd name="T57" fmla="*/ 23 h 116"/>
                <a:gd name="T58" fmla="*/ 50 w 90"/>
                <a:gd name="T59" fmla="*/ 12 h 116"/>
                <a:gd name="T60" fmla="*/ 34 w 90"/>
                <a:gd name="T61" fmla="*/ 0 h 116"/>
                <a:gd name="T62" fmla="*/ 29 w 90"/>
                <a:gd name="T63" fmla="*/ 9 h 116"/>
                <a:gd name="T64" fmla="*/ 13 w 90"/>
                <a:gd name="T65" fmla="*/ 17 h 116"/>
                <a:gd name="T66" fmla="*/ 8 w 90"/>
                <a:gd name="T67" fmla="*/ 35 h 116"/>
                <a:gd name="T68" fmla="*/ 8 w 90"/>
                <a:gd name="T69" fmla="*/ 44 h 116"/>
                <a:gd name="T70" fmla="*/ 0 w 90"/>
                <a:gd name="T71" fmla="*/ 58 h 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90" h="116">
                  <a:moveTo>
                    <a:pt x="0" y="47"/>
                  </a:moveTo>
                  <a:lnTo>
                    <a:pt x="2" y="64"/>
                  </a:lnTo>
                  <a:lnTo>
                    <a:pt x="0" y="69"/>
                  </a:lnTo>
                  <a:lnTo>
                    <a:pt x="12" y="71"/>
                  </a:lnTo>
                  <a:lnTo>
                    <a:pt x="14" y="69"/>
                  </a:lnTo>
                  <a:lnTo>
                    <a:pt x="17" y="71"/>
                  </a:lnTo>
                  <a:lnTo>
                    <a:pt x="17" y="83"/>
                  </a:lnTo>
                  <a:lnTo>
                    <a:pt x="10" y="88"/>
                  </a:lnTo>
                  <a:lnTo>
                    <a:pt x="10" y="97"/>
                  </a:lnTo>
                  <a:lnTo>
                    <a:pt x="7" y="104"/>
                  </a:lnTo>
                  <a:lnTo>
                    <a:pt x="12" y="104"/>
                  </a:lnTo>
                  <a:lnTo>
                    <a:pt x="31" y="116"/>
                  </a:lnTo>
                  <a:lnTo>
                    <a:pt x="36" y="109"/>
                  </a:lnTo>
                  <a:lnTo>
                    <a:pt x="36" y="102"/>
                  </a:lnTo>
                  <a:lnTo>
                    <a:pt x="40" y="95"/>
                  </a:lnTo>
                  <a:lnTo>
                    <a:pt x="43" y="83"/>
                  </a:lnTo>
                  <a:lnTo>
                    <a:pt x="43" y="88"/>
                  </a:lnTo>
                  <a:lnTo>
                    <a:pt x="47" y="88"/>
                  </a:lnTo>
                  <a:lnTo>
                    <a:pt x="45" y="83"/>
                  </a:lnTo>
                  <a:lnTo>
                    <a:pt x="50" y="80"/>
                  </a:lnTo>
                  <a:lnTo>
                    <a:pt x="59" y="76"/>
                  </a:lnTo>
                  <a:lnTo>
                    <a:pt x="76" y="64"/>
                  </a:lnTo>
                  <a:lnTo>
                    <a:pt x="85" y="45"/>
                  </a:lnTo>
                  <a:lnTo>
                    <a:pt x="90" y="45"/>
                  </a:lnTo>
                  <a:lnTo>
                    <a:pt x="83" y="28"/>
                  </a:lnTo>
                  <a:lnTo>
                    <a:pt x="88" y="28"/>
                  </a:lnTo>
                  <a:lnTo>
                    <a:pt x="71" y="19"/>
                  </a:lnTo>
                  <a:lnTo>
                    <a:pt x="54" y="19"/>
                  </a:lnTo>
                  <a:lnTo>
                    <a:pt x="45" y="10"/>
                  </a:lnTo>
                  <a:lnTo>
                    <a:pt x="31" y="0"/>
                  </a:lnTo>
                  <a:lnTo>
                    <a:pt x="26" y="7"/>
                  </a:lnTo>
                  <a:lnTo>
                    <a:pt x="12" y="14"/>
                  </a:lnTo>
                  <a:lnTo>
                    <a:pt x="7" y="28"/>
                  </a:lnTo>
                  <a:lnTo>
                    <a:pt x="7" y="36"/>
                  </a:lnTo>
                  <a:lnTo>
                    <a:pt x="0" y="47"/>
                  </a:lnTo>
                  <a:close/>
                </a:path>
              </a:pathLst>
            </a:custGeom>
            <a:solidFill>
              <a:srgbClr val="E1E1E1"/>
            </a:solidFill>
            <a:ln w="3175">
              <a:solidFill>
                <a:srgbClr val="000000"/>
              </a:solidFill>
              <a:prstDash val="solid"/>
              <a:round/>
              <a:headEnd/>
              <a:tailEnd/>
            </a:ln>
          </p:spPr>
          <p:txBody>
            <a:bodyPr/>
            <a:lstStyle/>
            <a:p>
              <a:endParaRPr lang="en-US"/>
            </a:p>
          </p:txBody>
        </p:sp>
        <p:sp>
          <p:nvSpPr>
            <p:cNvPr id="273" name="Freeform 4095"/>
            <p:cNvSpPr>
              <a:spLocks/>
            </p:cNvSpPr>
            <p:nvPr/>
          </p:nvSpPr>
          <p:spPr bwMode="auto">
            <a:xfrm>
              <a:off x="903" y="2647"/>
              <a:ext cx="11" cy="22"/>
            </a:xfrm>
            <a:custGeom>
              <a:avLst/>
              <a:gdLst>
                <a:gd name="T0" fmla="*/ 0 w 10"/>
                <a:gd name="T1" fmla="*/ 0 h 17"/>
                <a:gd name="T2" fmla="*/ 8 w 10"/>
                <a:gd name="T3" fmla="*/ 13 h 17"/>
                <a:gd name="T4" fmla="*/ 0 w 10"/>
                <a:gd name="T5" fmla="*/ 18 h 17"/>
                <a:gd name="T6" fmla="*/ 11 w 10"/>
                <a:gd name="T7" fmla="*/ 22 h 17"/>
                <a:gd name="T8" fmla="*/ 6 w 10"/>
                <a:gd name="T9" fmla="*/ 0 h 17"/>
                <a:gd name="T10" fmla="*/ 0 w 10"/>
                <a:gd name="T11" fmla="*/ 0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 h="17">
                  <a:moveTo>
                    <a:pt x="0" y="0"/>
                  </a:moveTo>
                  <a:lnTo>
                    <a:pt x="7" y="10"/>
                  </a:lnTo>
                  <a:lnTo>
                    <a:pt x="0" y="14"/>
                  </a:lnTo>
                  <a:lnTo>
                    <a:pt x="10" y="17"/>
                  </a:lnTo>
                  <a:lnTo>
                    <a:pt x="5" y="0"/>
                  </a:lnTo>
                  <a:lnTo>
                    <a:pt x="0" y="0"/>
                  </a:lnTo>
                  <a:close/>
                </a:path>
              </a:pathLst>
            </a:custGeom>
            <a:solidFill>
              <a:srgbClr val="E1E1E1"/>
            </a:solidFill>
            <a:ln w="3175">
              <a:solidFill>
                <a:srgbClr val="000000"/>
              </a:solidFill>
              <a:prstDash val="solid"/>
              <a:round/>
              <a:headEnd/>
              <a:tailEnd/>
            </a:ln>
          </p:spPr>
          <p:txBody>
            <a:bodyPr/>
            <a:lstStyle/>
            <a:p>
              <a:endParaRPr lang="en-US"/>
            </a:p>
          </p:txBody>
        </p:sp>
        <p:sp>
          <p:nvSpPr>
            <p:cNvPr id="274" name="Freeform 4096"/>
            <p:cNvSpPr>
              <a:spLocks/>
            </p:cNvSpPr>
            <p:nvPr/>
          </p:nvSpPr>
          <p:spPr bwMode="auto">
            <a:xfrm>
              <a:off x="1104" y="2709"/>
              <a:ext cx="5" cy="3"/>
            </a:xfrm>
            <a:custGeom>
              <a:avLst/>
              <a:gdLst>
                <a:gd name="T0" fmla="*/ 5 w 5"/>
                <a:gd name="T1" fmla="*/ 0 h 2"/>
                <a:gd name="T2" fmla="*/ 0 w 5"/>
                <a:gd name="T3" fmla="*/ 3 h 2"/>
                <a:gd name="T4" fmla="*/ 0 w 5"/>
                <a:gd name="T5" fmla="*/ 0 h 2"/>
                <a:gd name="T6" fmla="*/ 5 w 5"/>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2">
                  <a:moveTo>
                    <a:pt x="5" y="0"/>
                  </a:moveTo>
                  <a:lnTo>
                    <a:pt x="0" y="2"/>
                  </a:lnTo>
                  <a:lnTo>
                    <a:pt x="0" y="0"/>
                  </a:lnTo>
                  <a:lnTo>
                    <a:pt x="5" y="0"/>
                  </a:lnTo>
                  <a:close/>
                </a:path>
              </a:pathLst>
            </a:custGeom>
            <a:solidFill>
              <a:srgbClr val="E1E1E1"/>
            </a:solidFill>
            <a:ln w="3175">
              <a:solidFill>
                <a:srgbClr val="000000"/>
              </a:solidFill>
              <a:prstDash val="solid"/>
              <a:round/>
              <a:headEnd/>
              <a:tailEnd/>
            </a:ln>
          </p:spPr>
          <p:txBody>
            <a:bodyPr/>
            <a:lstStyle/>
            <a:p>
              <a:endParaRPr lang="en-US"/>
            </a:p>
          </p:txBody>
        </p:sp>
        <p:sp>
          <p:nvSpPr>
            <p:cNvPr id="275" name="Freeform 4097"/>
            <p:cNvSpPr>
              <a:spLocks/>
            </p:cNvSpPr>
            <p:nvPr/>
          </p:nvSpPr>
          <p:spPr bwMode="auto">
            <a:xfrm>
              <a:off x="918" y="2660"/>
              <a:ext cx="8" cy="2"/>
            </a:xfrm>
            <a:custGeom>
              <a:avLst/>
              <a:gdLst>
                <a:gd name="T0" fmla="*/ 8 w 7"/>
                <a:gd name="T1" fmla="*/ 2 h 2"/>
                <a:gd name="T2" fmla="*/ 6 w 7"/>
                <a:gd name="T3" fmla="*/ 2 h 2"/>
                <a:gd name="T4" fmla="*/ 0 w 7"/>
                <a:gd name="T5" fmla="*/ 0 h 2"/>
                <a:gd name="T6" fmla="*/ 8 w 7"/>
                <a:gd name="T7" fmla="*/ 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2">
                  <a:moveTo>
                    <a:pt x="7" y="2"/>
                  </a:moveTo>
                  <a:lnTo>
                    <a:pt x="5" y="2"/>
                  </a:lnTo>
                  <a:lnTo>
                    <a:pt x="0" y="0"/>
                  </a:lnTo>
                  <a:lnTo>
                    <a:pt x="7" y="2"/>
                  </a:lnTo>
                  <a:close/>
                </a:path>
              </a:pathLst>
            </a:custGeom>
            <a:solidFill>
              <a:srgbClr val="E1E1E1"/>
            </a:solidFill>
            <a:ln w="3175">
              <a:solidFill>
                <a:srgbClr val="000000"/>
              </a:solidFill>
              <a:prstDash val="solid"/>
              <a:round/>
              <a:headEnd/>
              <a:tailEnd/>
            </a:ln>
          </p:spPr>
          <p:txBody>
            <a:bodyPr/>
            <a:lstStyle/>
            <a:p>
              <a:endParaRPr lang="en-US"/>
            </a:p>
          </p:txBody>
        </p:sp>
        <p:sp>
          <p:nvSpPr>
            <p:cNvPr id="276" name="Freeform 4098"/>
            <p:cNvSpPr>
              <a:spLocks/>
            </p:cNvSpPr>
            <p:nvPr/>
          </p:nvSpPr>
          <p:spPr bwMode="auto">
            <a:xfrm>
              <a:off x="1084" y="2647"/>
              <a:ext cx="230" cy="408"/>
            </a:xfrm>
            <a:custGeom>
              <a:avLst/>
              <a:gdLst>
                <a:gd name="T0" fmla="*/ 222 w 206"/>
                <a:gd name="T1" fmla="*/ 320 h 329"/>
                <a:gd name="T2" fmla="*/ 224 w 206"/>
                <a:gd name="T3" fmla="*/ 358 h 329"/>
                <a:gd name="T4" fmla="*/ 222 w 206"/>
                <a:gd name="T5" fmla="*/ 378 h 329"/>
                <a:gd name="T6" fmla="*/ 217 w 206"/>
                <a:gd name="T7" fmla="*/ 396 h 329"/>
                <a:gd name="T8" fmla="*/ 209 w 206"/>
                <a:gd name="T9" fmla="*/ 408 h 329"/>
                <a:gd name="T10" fmla="*/ 191 w 206"/>
                <a:gd name="T11" fmla="*/ 384 h 329"/>
                <a:gd name="T12" fmla="*/ 159 w 206"/>
                <a:gd name="T13" fmla="*/ 367 h 329"/>
                <a:gd name="T14" fmla="*/ 130 w 206"/>
                <a:gd name="T15" fmla="*/ 346 h 329"/>
                <a:gd name="T16" fmla="*/ 98 w 206"/>
                <a:gd name="T17" fmla="*/ 314 h 329"/>
                <a:gd name="T18" fmla="*/ 87 w 206"/>
                <a:gd name="T19" fmla="*/ 275 h 329"/>
                <a:gd name="T20" fmla="*/ 66 w 206"/>
                <a:gd name="T21" fmla="*/ 238 h 329"/>
                <a:gd name="T22" fmla="*/ 50 w 206"/>
                <a:gd name="T23" fmla="*/ 208 h 329"/>
                <a:gd name="T24" fmla="*/ 37 w 206"/>
                <a:gd name="T25" fmla="*/ 174 h 329"/>
                <a:gd name="T26" fmla="*/ 17 w 206"/>
                <a:gd name="T27" fmla="*/ 146 h 329"/>
                <a:gd name="T28" fmla="*/ 6 w 206"/>
                <a:gd name="T29" fmla="*/ 129 h 329"/>
                <a:gd name="T30" fmla="*/ 8 w 206"/>
                <a:gd name="T31" fmla="*/ 88 h 329"/>
                <a:gd name="T32" fmla="*/ 17 w 206"/>
                <a:gd name="T33" fmla="*/ 88 h 329"/>
                <a:gd name="T34" fmla="*/ 19 w 206"/>
                <a:gd name="T35" fmla="*/ 97 h 329"/>
                <a:gd name="T36" fmla="*/ 46 w 206"/>
                <a:gd name="T37" fmla="*/ 103 h 329"/>
                <a:gd name="T38" fmla="*/ 50 w 206"/>
                <a:gd name="T39" fmla="*/ 86 h 329"/>
                <a:gd name="T40" fmla="*/ 54 w 206"/>
                <a:gd name="T41" fmla="*/ 71 h 329"/>
                <a:gd name="T42" fmla="*/ 58 w 206"/>
                <a:gd name="T43" fmla="*/ 77 h 329"/>
                <a:gd name="T44" fmla="*/ 61 w 206"/>
                <a:gd name="T45" fmla="*/ 67 h 329"/>
                <a:gd name="T46" fmla="*/ 90 w 206"/>
                <a:gd name="T47" fmla="*/ 47 h 329"/>
                <a:gd name="T48" fmla="*/ 106 w 206"/>
                <a:gd name="T49" fmla="*/ 24 h 329"/>
                <a:gd name="T50" fmla="*/ 104 w 206"/>
                <a:gd name="T51" fmla="*/ 2 h 329"/>
                <a:gd name="T52" fmla="*/ 114 w 206"/>
                <a:gd name="T53" fmla="*/ 12 h 329"/>
                <a:gd name="T54" fmla="*/ 137 w 206"/>
                <a:gd name="T55" fmla="*/ 41 h 329"/>
                <a:gd name="T56" fmla="*/ 164 w 206"/>
                <a:gd name="T57" fmla="*/ 53 h 329"/>
                <a:gd name="T58" fmla="*/ 195 w 206"/>
                <a:gd name="T59" fmla="*/ 58 h 329"/>
                <a:gd name="T60" fmla="*/ 199 w 206"/>
                <a:gd name="T61" fmla="*/ 94 h 329"/>
                <a:gd name="T62" fmla="*/ 178 w 206"/>
                <a:gd name="T63" fmla="*/ 97 h 329"/>
                <a:gd name="T64" fmla="*/ 151 w 206"/>
                <a:gd name="T65" fmla="*/ 112 h 329"/>
                <a:gd name="T66" fmla="*/ 141 w 206"/>
                <a:gd name="T67" fmla="*/ 146 h 329"/>
                <a:gd name="T68" fmla="*/ 141 w 206"/>
                <a:gd name="T69" fmla="*/ 179 h 329"/>
                <a:gd name="T70" fmla="*/ 145 w 206"/>
                <a:gd name="T71" fmla="*/ 208 h 329"/>
                <a:gd name="T72" fmla="*/ 164 w 206"/>
                <a:gd name="T73" fmla="*/ 217 h 329"/>
                <a:gd name="T74" fmla="*/ 191 w 206"/>
                <a:gd name="T75" fmla="*/ 211 h 329"/>
                <a:gd name="T76" fmla="*/ 193 w 206"/>
                <a:gd name="T77" fmla="*/ 243 h 329"/>
                <a:gd name="T78" fmla="*/ 220 w 206"/>
                <a:gd name="T79" fmla="*/ 260 h 329"/>
                <a:gd name="T80" fmla="*/ 224 w 206"/>
                <a:gd name="T81" fmla="*/ 282 h 32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06" h="329">
                  <a:moveTo>
                    <a:pt x="201" y="251"/>
                  </a:moveTo>
                  <a:lnTo>
                    <a:pt x="199" y="258"/>
                  </a:lnTo>
                  <a:lnTo>
                    <a:pt x="199" y="274"/>
                  </a:lnTo>
                  <a:lnTo>
                    <a:pt x="201" y="289"/>
                  </a:lnTo>
                  <a:lnTo>
                    <a:pt x="206" y="291"/>
                  </a:lnTo>
                  <a:lnTo>
                    <a:pt x="199" y="305"/>
                  </a:lnTo>
                  <a:lnTo>
                    <a:pt x="199" y="312"/>
                  </a:lnTo>
                  <a:lnTo>
                    <a:pt x="194" y="319"/>
                  </a:lnTo>
                  <a:lnTo>
                    <a:pt x="190" y="326"/>
                  </a:lnTo>
                  <a:lnTo>
                    <a:pt x="187" y="329"/>
                  </a:lnTo>
                  <a:lnTo>
                    <a:pt x="175" y="319"/>
                  </a:lnTo>
                  <a:lnTo>
                    <a:pt x="171" y="310"/>
                  </a:lnTo>
                  <a:lnTo>
                    <a:pt x="154" y="303"/>
                  </a:lnTo>
                  <a:lnTo>
                    <a:pt x="142" y="296"/>
                  </a:lnTo>
                  <a:lnTo>
                    <a:pt x="128" y="286"/>
                  </a:lnTo>
                  <a:lnTo>
                    <a:pt x="116" y="279"/>
                  </a:lnTo>
                  <a:lnTo>
                    <a:pt x="102" y="267"/>
                  </a:lnTo>
                  <a:lnTo>
                    <a:pt x="88" y="253"/>
                  </a:lnTo>
                  <a:lnTo>
                    <a:pt x="88" y="244"/>
                  </a:lnTo>
                  <a:lnTo>
                    <a:pt x="78" y="222"/>
                  </a:lnTo>
                  <a:lnTo>
                    <a:pt x="69" y="203"/>
                  </a:lnTo>
                  <a:lnTo>
                    <a:pt x="59" y="192"/>
                  </a:lnTo>
                  <a:lnTo>
                    <a:pt x="52" y="180"/>
                  </a:lnTo>
                  <a:lnTo>
                    <a:pt x="45" y="168"/>
                  </a:lnTo>
                  <a:lnTo>
                    <a:pt x="41" y="154"/>
                  </a:lnTo>
                  <a:lnTo>
                    <a:pt x="33" y="140"/>
                  </a:lnTo>
                  <a:lnTo>
                    <a:pt x="26" y="128"/>
                  </a:lnTo>
                  <a:lnTo>
                    <a:pt x="15" y="118"/>
                  </a:lnTo>
                  <a:lnTo>
                    <a:pt x="3" y="109"/>
                  </a:lnTo>
                  <a:lnTo>
                    <a:pt x="5" y="104"/>
                  </a:lnTo>
                  <a:lnTo>
                    <a:pt x="0" y="80"/>
                  </a:lnTo>
                  <a:lnTo>
                    <a:pt x="7" y="71"/>
                  </a:lnTo>
                  <a:lnTo>
                    <a:pt x="15" y="62"/>
                  </a:lnTo>
                  <a:lnTo>
                    <a:pt x="15" y="71"/>
                  </a:lnTo>
                  <a:lnTo>
                    <a:pt x="12" y="78"/>
                  </a:lnTo>
                  <a:lnTo>
                    <a:pt x="17" y="78"/>
                  </a:lnTo>
                  <a:lnTo>
                    <a:pt x="36" y="90"/>
                  </a:lnTo>
                  <a:lnTo>
                    <a:pt x="41" y="83"/>
                  </a:lnTo>
                  <a:lnTo>
                    <a:pt x="41" y="76"/>
                  </a:lnTo>
                  <a:lnTo>
                    <a:pt x="45" y="69"/>
                  </a:lnTo>
                  <a:lnTo>
                    <a:pt x="48" y="57"/>
                  </a:lnTo>
                  <a:lnTo>
                    <a:pt x="48" y="62"/>
                  </a:lnTo>
                  <a:lnTo>
                    <a:pt x="52" y="62"/>
                  </a:lnTo>
                  <a:lnTo>
                    <a:pt x="50" y="57"/>
                  </a:lnTo>
                  <a:lnTo>
                    <a:pt x="55" y="54"/>
                  </a:lnTo>
                  <a:lnTo>
                    <a:pt x="64" y="50"/>
                  </a:lnTo>
                  <a:lnTo>
                    <a:pt x="81" y="38"/>
                  </a:lnTo>
                  <a:lnTo>
                    <a:pt x="90" y="19"/>
                  </a:lnTo>
                  <a:lnTo>
                    <a:pt x="95" y="19"/>
                  </a:lnTo>
                  <a:lnTo>
                    <a:pt x="88" y="2"/>
                  </a:lnTo>
                  <a:lnTo>
                    <a:pt x="93" y="2"/>
                  </a:lnTo>
                  <a:lnTo>
                    <a:pt x="93" y="0"/>
                  </a:lnTo>
                  <a:lnTo>
                    <a:pt x="102" y="10"/>
                  </a:lnTo>
                  <a:lnTo>
                    <a:pt x="112" y="19"/>
                  </a:lnTo>
                  <a:lnTo>
                    <a:pt x="123" y="33"/>
                  </a:lnTo>
                  <a:lnTo>
                    <a:pt x="128" y="40"/>
                  </a:lnTo>
                  <a:lnTo>
                    <a:pt x="147" y="43"/>
                  </a:lnTo>
                  <a:lnTo>
                    <a:pt x="159" y="43"/>
                  </a:lnTo>
                  <a:lnTo>
                    <a:pt x="175" y="47"/>
                  </a:lnTo>
                  <a:lnTo>
                    <a:pt x="168" y="69"/>
                  </a:lnTo>
                  <a:lnTo>
                    <a:pt x="178" y="76"/>
                  </a:lnTo>
                  <a:lnTo>
                    <a:pt x="173" y="76"/>
                  </a:lnTo>
                  <a:lnTo>
                    <a:pt x="159" y="78"/>
                  </a:lnTo>
                  <a:lnTo>
                    <a:pt x="147" y="85"/>
                  </a:lnTo>
                  <a:lnTo>
                    <a:pt x="135" y="90"/>
                  </a:lnTo>
                  <a:lnTo>
                    <a:pt x="130" y="104"/>
                  </a:lnTo>
                  <a:lnTo>
                    <a:pt x="126" y="118"/>
                  </a:lnTo>
                  <a:lnTo>
                    <a:pt x="119" y="132"/>
                  </a:lnTo>
                  <a:lnTo>
                    <a:pt x="126" y="144"/>
                  </a:lnTo>
                  <a:lnTo>
                    <a:pt x="130" y="158"/>
                  </a:lnTo>
                  <a:lnTo>
                    <a:pt x="130" y="168"/>
                  </a:lnTo>
                  <a:lnTo>
                    <a:pt x="138" y="168"/>
                  </a:lnTo>
                  <a:lnTo>
                    <a:pt x="147" y="175"/>
                  </a:lnTo>
                  <a:lnTo>
                    <a:pt x="159" y="180"/>
                  </a:lnTo>
                  <a:lnTo>
                    <a:pt x="171" y="170"/>
                  </a:lnTo>
                  <a:lnTo>
                    <a:pt x="171" y="184"/>
                  </a:lnTo>
                  <a:lnTo>
                    <a:pt x="173" y="196"/>
                  </a:lnTo>
                  <a:lnTo>
                    <a:pt x="190" y="196"/>
                  </a:lnTo>
                  <a:lnTo>
                    <a:pt x="197" y="210"/>
                  </a:lnTo>
                  <a:lnTo>
                    <a:pt x="206" y="222"/>
                  </a:lnTo>
                  <a:lnTo>
                    <a:pt x="201" y="227"/>
                  </a:lnTo>
                  <a:lnTo>
                    <a:pt x="201" y="251"/>
                  </a:lnTo>
                  <a:close/>
                </a:path>
              </a:pathLst>
            </a:custGeom>
            <a:solidFill>
              <a:srgbClr val="E1E1E1"/>
            </a:solidFill>
            <a:ln w="3175">
              <a:solidFill>
                <a:srgbClr val="000000"/>
              </a:solidFill>
              <a:prstDash val="solid"/>
              <a:round/>
              <a:headEnd/>
              <a:tailEnd/>
            </a:ln>
          </p:spPr>
          <p:txBody>
            <a:bodyPr/>
            <a:lstStyle/>
            <a:p>
              <a:endParaRPr lang="en-US"/>
            </a:p>
          </p:txBody>
        </p:sp>
        <p:sp>
          <p:nvSpPr>
            <p:cNvPr id="277" name="Freeform 4099"/>
            <p:cNvSpPr>
              <a:spLocks/>
            </p:cNvSpPr>
            <p:nvPr/>
          </p:nvSpPr>
          <p:spPr bwMode="auto">
            <a:xfrm>
              <a:off x="3714" y="1474"/>
              <a:ext cx="900" cy="726"/>
            </a:xfrm>
            <a:custGeom>
              <a:avLst/>
              <a:gdLst>
                <a:gd name="T0" fmla="*/ 353 w 804"/>
                <a:gd name="T1" fmla="*/ 554 h 586"/>
                <a:gd name="T2" fmla="*/ 278 w 804"/>
                <a:gd name="T3" fmla="*/ 556 h 586"/>
                <a:gd name="T4" fmla="*/ 223 w 804"/>
                <a:gd name="T5" fmla="*/ 528 h 586"/>
                <a:gd name="T6" fmla="*/ 169 w 804"/>
                <a:gd name="T7" fmla="*/ 507 h 586"/>
                <a:gd name="T8" fmla="*/ 130 w 804"/>
                <a:gd name="T9" fmla="*/ 455 h 586"/>
                <a:gd name="T10" fmla="*/ 116 w 804"/>
                <a:gd name="T11" fmla="*/ 413 h 586"/>
                <a:gd name="T12" fmla="*/ 95 w 804"/>
                <a:gd name="T13" fmla="*/ 393 h 586"/>
                <a:gd name="T14" fmla="*/ 27 w 804"/>
                <a:gd name="T15" fmla="*/ 358 h 586"/>
                <a:gd name="T16" fmla="*/ 10 w 804"/>
                <a:gd name="T17" fmla="*/ 322 h 586"/>
                <a:gd name="T18" fmla="*/ 37 w 804"/>
                <a:gd name="T19" fmla="*/ 284 h 586"/>
                <a:gd name="T20" fmla="*/ 85 w 804"/>
                <a:gd name="T21" fmla="*/ 232 h 586"/>
                <a:gd name="T22" fmla="*/ 64 w 804"/>
                <a:gd name="T23" fmla="*/ 185 h 586"/>
                <a:gd name="T24" fmla="*/ 93 w 804"/>
                <a:gd name="T25" fmla="*/ 131 h 586"/>
                <a:gd name="T26" fmla="*/ 140 w 804"/>
                <a:gd name="T27" fmla="*/ 94 h 586"/>
                <a:gd name="T28" fmla="*/ 196 w 804"/>
                <a:gd name="T29" fmla="*/ 120 h 586"/>
                <a:gd name="T30" fmla="*/ 268 w 804"/>
                <a:gd name="T31" fmla="*/ 182 h 586"/>
                <a:gd name="T32" fmla="*/ 365 w 804"/>
                <a:gd name="T33" fmla="*/ 232 h 586"/>
                <a:gd name="T34" fmla="*/ 461 w 804"/>
                <a:gd name="T35" fmla="*/ 247 h 586"/>
                <a:gd name="T36" fmla="*/ 535 w 804"/>
                <a:gd name="T37" fmla="*/ 240 h 586"/>
                <a:gd name="T38" fmla="*/ 570 w 804"/>
                <a:gd name="T39" fmla="*/ 178 h 586"/>
                <a:gd name="T40" fmla="*/ 646 w 804"/>
                <a:gd name="T41" fmla="*/ 146 h 586"/>
                <a:gd name="T42" fmla="*/ 620 w 804"/>
                <a:gd name="T43" fmla="*/ 120 h 586"/>
                <a:gd name="T44" fmla="*/ 588 w 804"/>
                <a:gd name="T45" fmla="*/ 77 h 586"/>
                <a:gd name="T46" fmla="*/ 607 w 804"/>
                <a:gd name="T47" fmla="*/ 17 h 586"/>
                <a:gd name="T48" fmla="*/ 688 w 804"/>
                <a:gd name="T49" fmla="*/ 15 h 586"/>
                <a:gd name="T50" fmla="*/ 770 w 804"/>
                <a:gd name="T51" fmla="*/ 85 h 586"/>
                <a:gd name="T52" fmla="*/ 884 w 804"/>
                <a:gd name="T53" fmla="*/ 109 h 586"/>
                <a:gd name="T54" fmla="*/ 874 w 804"/>
                <a:gd name="T55" fmla="*/ 187 h 586"/>
                <a:gd name="T56" fmla="*/ 876 w 804"/>
                <a:gd name="T57" fmla="*/ 225 h 586"/>
                <a:gd name="T58" fmla="*/ 847 w 804"/>
                <a:gd name="T59" fmla="*/ 255 h 586"/>
                <a:gd name="T60" fmla="*/ 803 w 804"/>
                <a:gd name="T61" fmla="*/ 305 h 586"/>
                <a:gd name="T62" fmla="*/ 778 w 804"/>
                <a:gd name="T63" fmla="*/ 279 h 586"/>
                <a:gd name="T64" fmla="*/ 731 w 804"/>
                <a:gd name="T65" fmla="*/ 311 h 586"/>
                <a:gd name="T66" fmla="*/ 774 w 804"/>
                <a:gd name="T67" fmla="*/ 348 h 586"/>
                <a:gd name="T68" fmla="*/ 808 w 804"/>
                <a:gd name="T69" fmla="*/ 361 h 586"/>
                <a:gd name="T70" fmla="*/ 808 w 804"/>
                <a:gd name="T71" fmla="*/ 422 h 586"/>
                <a:gd name="T72" fmla="*/ 826 w 804"/>
                <a:gd name="T73" fmla="*/ 468 h 586"/>
                <a:gd name="T74" fmla="*/ 845 w 804"/>
                <a:gd name="T75" fmla="*/ 509 h 586"/>
                <a:gd name="T76" fmla="*/ 866 w 804"/>
                <a:gd name="T77" fmla="*/ 528 h 586"/>
                <a:gd name="T78" fmla="*/ 866 w 804"/>
                <a:gd name="T79" fmla="*/ 548 h 586"/>
                <a:gd name="T80" fmla="*/ 847 w 804"/>
                <a:gd name="T81" fmla="*/ 588 h 586"/>
                <a:gd name="T82" fmla="*/ 847 w 804"/>
                <a:gd name="T83" fmla="*/ 601 h 586"/>
                <a:gd name="T84" fmla="*/ 840 w 804"/>
                <a:gd name="T85" fmla="*/ 624 h 586"/>
                <a:gd name="T86" fmla="*/ 821 w 804"/>
                <a:gd name="T87" fmla="*/ 648 h 586"/>
                <a:gd name="T88" fmla="*/ 791 w 804"/>
                <a:gd name="T89" fmla="*/ 670 h 586"/>
                <a:gd name="T90" fmla="*/ 774 w 804"/>
                <a:gd name="T91" fmla="*/ 680 h 586"/>
                <a:gd name="T92" fmla="*/ 752 w 804"/>
                <a:gd name="T93" fmla="*/ 680 h 586"/>
                <a:gd name="T94" fmla="*/ 739 w 804"/>
                <a:gd name="T95" fmla="*/ 694 h 586"/>
                <a:gd name="T96" fmla="*/ 707 w 804"/>
                <a:gd name="T97" fmla="*/ 715 h 586"/>
                <a:gd name="T98" fmla="*/ 686 w 804"/>
                <a:gd name="T99" fmla="*/ 700 h 586"/>
                <a:gd name="T100" fmla="*/ 649 w 804"/>
                <a:gd name="T101" fmla="*/ 691 h 586"/>
                <a:gd name="T102" fmla="*/ 599 w 804"/>
                <a:gd name="T103" fmla="*/ 674 h 586"/>
                <a:gd name="T104" fmla="*/ 574 w 804"/>
                <a:gd name="T105" fmla="*/ 676 h 586"/>
                <a:gd name="T106" fmla="*/ 551 w 804"/>
                <a:gd name="T107" fmla="*/ 702 h 586"/>
                <a:gd name="T108" fmla="*/ 514 w 804"/>
                <a:gd name="T109" fmla="*/ 683 h 586"/>
                <a:gd name="T110" fmla="*/ 477 w 804"/>
                <a:gd name="T111" fmla="*/ 644 h 586"/>
                <a:gd name="T112" fmla="*/ 485 w 804"/>
                <a:gd name="T113" fmla="*/ 584 h 586"/>
                <a:gd name="T114" fmla="*/ 437 w 804"/>
                <a:gd name="T115" fmla="*/ 541 h 586"/>
                <a:gd name="T116" fmla="*/ 415 w 804"/>
                <a:gd name="T117" fmla="*/ 533 h 58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804" h="586">
                  <a:moveTo>
                    <a:pt x="360" y="426"/>
                  </a:moveTo>
                  <a:lnTo>
                    <a:pt x="348" y="437"/>
                  </a:lnTo>
                  <a:lnTo>
                    <a:pt x="336" y="447"/>
                  </a:lnTo>
                  <a:lnTo>
                    <a:pt x="324" y="454"/>
                  </a:lnTo>
                  <a:lnTo>
                    <a:pt x="315" y="447"/>
                  </a:lnTo>
                  <a:lnTo>
                    <a:pt x="293" y="445"/>
                  </a:lnTo>
                  <a:lnTo>
                    <a:pt x="282" y="461"/>
                  </a:lnTo>
                  <a:lnTo>
                    <a:pt x="277" y="447"/>
                  </a:lnTo>
                  <a:lnTo>
                    <a:pt x="270" y="449"/>
                  </a:lnTo>
                  <a:lnTo>
                    <a:pt x="248" y="449"/>
                  </a:lnTo>
                  <a:lnTo>
                    <a:pt x="237" y="447"/>
                  </a:lnTo>
                  <a:lnTo>
                    <a:pt x="220" y="442"/>
                  </a:lnTo>
                  <a:lnTo>
                    <a:pt x="218" y="437"/>
                  </a:lnTo>
                  <a:lnTo>
                    <a:pt x="203" y="430"/>
                  </a:lnTo>
                  <a:lnTo>
                    <a:pt x="199" y="426"/>
                  </a:lnTo>
                  <a:lnTo>
                    <a:pt x="194" y="428"/>
                  </a:lnTo>
                  <a:lnTo>
                    <a:pt x="173" y="411"/>
                  </a:lnTo>
                  <a:lnTo>
                    <a:pt x="161" y="404"/>
                  </a:lnTo>
                  <a:lnTo>
                    <a:pt x="154" y="411"/>
                  </a:lnTo>
                  <a:lnTo>
                    <a:pt x="151" y="409"/>
                  </a:lnTo>
                  <a:lnTo>
                    <a:pt x="137" y="400"/>
                  </a:lnTo>
                  <a:lnTo>
                    <a:pt x="118" y="388"/>
                  </a:lnTo>
                  <a:lnTo>
                    <a:pt x="111" y="388"/>
                  </a:lnTo>
                  <a:lnTo>
                    <a:pt x="104" y="367"/>
                  </a:lnTo>
                  <a:lnTo>
                    <a:pt x="116" y="367"/>
                  </a:lnTo>
                  <a:lnTo>
                    <a:pt x="116" y="362"/>
                  </a:lnTo>
                  <a:lnTo>
                    <a:pt x="106" y="348"/>
                  </a:lnTo>
                  <a:lnTo>
                    <a:pt x="106" y="341"/>
                  </a:lnTo>
                  <a:lnTo>
                    <a:pt x="106" y="336"/>
                  </a:lnTo>
                  <a:lnTo>
                    <a:pt x="104" y="333"/>
                  </a:lnTo>
                  <a:lnTo>
                    <a:pt x="99" y="331"/>
                  </a:lnTo>
                  <a:lnTo>
                    <a:pt x="99" y="326"/>
                  </a:lnTo>
                  <a:lnTo>
                    <a:pt x="97" y="322"/>
                  </a:lnTo>
                  <a:lnTo>
                    <a:pt x="92" y="319"/>
                  </a:lnTo>
                  <a:lnTo>
                    <a:pt x="85" y="317"/>
                  </a:lnTo>
                  <a:lnTo>
                    <a:pt x="80" y="315"/>
                  </a:lnTo>
                  <a:lnTo>
                    <a:pt x="59" y="307"/>
                  </a:lnTo>
                  <a:lnTo>
                    <a:pt x="50" y="305"/>
                  </a:lnTo>
                  <a:lnTo>
                    <a:pt x="43" y="293"/>
                  </a:lnTo>
                  <a:lnTo>
                    <a:pt x="24" y="289"/>
                  </a:lnTo>
                  <a:lnTo>
                    <a:pt x="24" y="284"/>
                  </a:lnTo>
                  <a:lnTo>
                    <a:pt x="28" y="284"/>
                  </a:lnTo>
                  <a:lnTo>
                    <a:pt x="33" y="281"/>
                  </a:lnTo>
                  <a:lnTo>
                    <a:pt x="21" y="263"/>
                  </a:lnTo>
                  <a:lnTo>
                    <a:pt x="9" y="260"/>
                  </a:lnTo>
                  <a:lnTo>
                    <a:pt x="0" y="246"/>
                  </a:lnTo>
                  <a:lnTo>
                    <a:pt x="5" y="234"/>
                  </a:lnTo>
                  <a:lnTo>
                    <a:pt x="17" y="227"/>
                  </a:lnTo>
                  <a:lnTo>
                    <a:pt x="24" y="225"/>
                  </a:lnTo>
                  <a:lnTo>
                    <a:pt x="33" y="229"/>
                  </a:lnTo>
                  <a:lnTo>
                    <a:pt x="40" y="218"/>
                  </a:lnTo>
                  <a:lnTo>
                    <a:pt x="57" y="213"/>
                  </a:lnTo>
                  <a:lnTo>
                    <a:pt x="69" y="203"/>
                  </a:lnTo>
                  <a:lnTo>
                    <a:pt x="80" y="194"/>
                  </a:lnTo>
                  <a:lnTo>
                    <a:pt x="76" y="187"/>
                  </a:lnTo>
                  <a:lnTo>
                    <a:pt x="78" y="182"/>
                  </a:lnTo>
                  <a:lnTo>
                    <a:pt x="78" y="180"/>
                  </a:lnTo>
                  <a:lnTo>
                    <a:pt x="71" y="166"/>
                  </a:lnTo>
                  <a:lnTo>
                    <a:pt x="66" y="154"/>
                  </a:lnTo>
                  <a:lnTo>
                    <a:pt x="57" y="149"/>
                  </a:lnTo>
                  <a:lnTo>
                    <a:pt x="73" y="142"/>
                  </a:lnTo>
                  <a:lnTo>
                    <a:pt x="92" y="144"/>
                  </a:lnTo>
                  <a:lnTo>
                    <a:pt x="88" y="137"/>
                  </a:lnTo>
                  <a:lnTo>
                    <a:pt x="85" y="123"/>
                  </a:lnTo>
                  <a:lnTo>
                    <a:pt x="83" y="106"/>
                  </a:lnTo>
                  <a:lnTo>
                    <a:pt x="106" y="111"/>
                  </a:lnTo>
                  <a:lnTo>
                    <a:pt x="118" y="111"/>
                  </a:lnTo>
                  <a:lnTo>
                    <a:pt x="111" y="92"/>
                  </a:lnTo>
                  <a:lnTo>
                    <a:pt x="118" y="88"/>
                  </a:lnTo>
                  <a:lnTo>
                    <a:pt x="125" y="76"/>
                  </a:lnTo>
                  <a:lnTo>
                    <a:pt x="135" y="73"/>
                  </a:lnTo>
                  <a:lnTo>
                    <a:pt x="137" y="76"/>
                  </a:lnTo>
                  <a:lnTo>
                    <a:pt x="142" y="83"/>
                  </a:lnTo>
                  <a:lnTo>
                    <a:pt x="163" y="95"/>
                  </a:lnTo>
                  <a:lnTo>
                    <a:pt x="175" y="97"/>
                  </a:lnTo>
                  <a:lnTo>
                    <a:pt x="196" y="111"/>
                  </a:lnTo>
                  <a:lnTo>
                    <a:pt x="201" y="128"/>
                  </a:lnTo>
                  <a:lnTo>
                    <a:pt x="206" y="142"/>
                  </a:lnTo>
                  <a:lnTo>
                    <a:pt x="222" y="144"/>
                  </a:lnTo>
                  <a:lnTo>
                    <a:pt x="239" y="147"/>
                  </a:lnTo>
                  <a:lnTo>
                    <a:pt x="260" y="154"/>
                  </a:lnTo>
                  <a:lnTo>
                    <a:pt x="282" y="159"/>
                  </a:lnTo>
                  <a:lnTo>
                    <a:pt x="293" y="173"/>
                  </a:lnTo>
                  <a:lnTo>
                    <a:pt x="308" y="187"/>
                  </a:lnTo>
                  <a:lnTo>
                    <a:pt x="326" y="187"/>
                  </a:lnTo>
                  <a:lnTo>
                    <a:pt x="348" y="189"/>
                  </a:lnTo>
                  <a:lnTo>
                    <a:pt x="367" y="189"/>
                  </a:lnTo>
                  <a:lnTo>
                    <a:pt x="388" y="192"/>
                  </a:lnTo>
                  <a:lnTo>
                    <a:pt x="393" y="196"/>
                  </a:lnTo>
                  <a:lnTo>
                    <a:pt x="412" y="199"/>
                  </a:lnTo>
                  <a:lnTo>
                    <a:pt x="428" y="201"/>
                  </a:lnTo>
                  <a:lnTo>
                    <a:pt x="438" y="208"/>
                  </a:lnTo>
                  <a:lnTo>
                    <a:pt x="449" y="201"/>
                  </a:lnTo>
                  <a:lnTo>
                    <a:pt x="459" y="194"/>
                  </a:lnTo>
                  <a:lnTo>
                    <a:pt x="478" y="194"/>
                  </a:lnTo>
                  <a:lnTo>
                    <a:pt x="494" y="192"/>
                  </a:lnTo>
                  <a:lnTo>
                    <a:pt x="506" y="182"/>
                  </a:lnTo>
                  <a:lnTo>
                    <a:pt x="520" y="170"/>
                  </a:lnTo>
                  <a:lnTo>
                    <a:pt x="511" y="161"/>
                  </a:lnTo>
                  <a:lnTo>
                    <a:pt x="509" y="144"/>
                  </a:lnTo>
                  <a:lnTo>
                    <a:pt x="530" y="151"/>
                  </a:lnTo>
                  <a:lnTo>
                    <a:pt x="542" y="142"/>
                  </a:lnTo>
                  <a:lnTo>
                    <a:pt x="556" y="140"/>
                  </a:lnTo>
                  <a:lnTo>
                    <a:pt x="561" y="128"/>
                  </a:lnTo>
                  <a:lnTo>
                    <a:pt x="577" y="118"/>
                  </a:lnTo>
                  <a:lnTo>
                    <a:pt x="601" y="118"/>
                  </a:lnTo>
                  <a:lnTo>
                    <a:pt x="596" y="109"/>
                  </a:lnTo>
                  <a:lnTo>
                    <a:pt x="565" y="95"/>
                  </a:lnTo>
                  <a:lnTo>
                    <a:pt x="558" y="99"/>
                  </a:lnTo>
                  <a:lnTo>
                    <a:pt x="554" y="97"/>
                  </a:lnTo>
                  <a:lnTo>
                    <a:pt x="537" y="99"/>
                  </a:lnTo>
                  <a:lnTo>
                    <a:pt x="525" y="92"/>
                  </a:lnTo>
                  <a:lnTo>
                    <a:pt x="530" y="90"/>
                  </a:lnTo>
                  <a:lnTo>
                    <a:pt x="528" y="76"/>
                  </a:lnTo>
                  <a:lnTo>
                    <a:pt x="525" y="62"/>
                  </a:lnTo>
                  <a:lnTo>
                    <a:pt x="546" y="66"/>
                  </a:lnTo>
                  <a:lnTo>
                    <a:pt x="556" y="54"/>
                  </a:lnTo>
                  <a:lnTo>
                    <a:pt x="554" y="43"/>
                  </a:lnTo>
                  <a:lnTo>
                    <a:pt x="551" y="21"/>
                  </a:lnTo>
                  <a:lnTo>
                    <a:pt x="542" y="14"/>
                  </a:lnTo>
                  <a:lnTo>
                    <a:pt x="535" y="12"/>
                  </a:lnTo>
                  <a:lnTo>
                    <a:pt x="544" y="2"/>
                  </a:lnTo>
                  <a:lnTo>
                    <a:pt x="563" y="2"/>
                  </a:lnTo>
                  <a:lnTo>
                    <a:pt x="580" y="0"/>
                  </a:lnTo>
                  <a:lnTo>
                    <a:pt x="615" y="12"/>
                  </a:lnTo>
                  <a:lnTo>
                    <a:pt x="632" y="24"/>
                  </a:lnTo>
                  <a:lnTo>
                    <a:pt x="643" y="36"/>
                  </a:lnTo>
                  <a:lnTo>
                    <a:pt x="660" y="47"/>
                  </a:lnTo>
                  <a:lnTo>
                    <a:pt x="674" y="59"/>
                  </a:lnTo>
                  <a:lnTo>
                    <a:pt x="688" y="69"/>
                  </a:lnTo>
                  <a:lnTo>
                    <a:pt x="714" y="73"/>
                  </a:lnTo>
                  <a:lnTo>
                    <a:pt x="729" y="80"/>
                  </a:lnTo>
                  <a:lnTo>
                    <a:pt x="745" y="99"/>
                  </a:lnTo>
                  <a:lnTo>
                    <a:pt x="769" y="97"/>
                  </a:lnTo>
                  <a:lnTo>
                    <a:pt x="790" y="88"/>
                  </a:lnTo>
                  <a:lnTo>
                    <a:pt x="797" y="104"/>
                  </a:lnTo>
                  <a:lnTo>
                    <a:pt x="802" y="125"/>
                  </a:lnTo>
                  <a:lnTo>
                    <a:pt x="804" y="147"/>
                  </a:lnTo>
                  <a:lnTo>
                    <a:pt x="785" y="142"/>
                  </a:lnTo>
                  <a:lnTo>
                    <a:pt x="781" y="151"/>
                  </a:lnTo>
                  <a:lnTo>
                    <a:pt x="792" y="168"/>
                  </a:lnTo>
                  <a:lnTo>
                    <a:pt x="802" y="182"/>
                  </a:lnTo>
                  <a:lnTo>
                    <a:pt x="797" y="187"/>
                  </a:lnTo>
                  <a:lnTo>
                    <a:pt x="800" y="192"/>
                  </a:lnTo>
                  <a:lnTo>
                    <a:pt x="783" y="182"/>
                  </a:lnTo>
                  <a:lnTo>
                    <a:pt x="783" y="192"/>
                  </a:lnTo>
                  <a:lnTo>
                    <a:pt x="774" y="199"/>
                  </a:lnTo>
                  <a:lnTo>
                    <a:pt x="769" y="201"/>
                  </a:lnTo>
                  <a:lnTo>
                    <a:pt x="774" y="211"/>
                  </a:lnTo>
                  <a:lnTo>
                    <a:pt x="757" y="206"/>
                  </a:lnTo>
                  <a:lnTo>
                    <a:pt x="750" y="208"/>
                  </a:lnTo>
                  <a:lnTo>
                    <a:pt x="743" y="225"/>
                  </a:lnTo>
                  <a:lnTo>
                    <a:pt x="733" y="234"/>
                  </a:lnTo>
                  <a:lnTo>
                    <a:pt x="726" y="237"/>
                  </a:lnTo>
                  <a:lnTo>
                    <a:pt x="717" y="246"/>
                  </a:lnTo>
                  <a:lnTo>
                    <a:pt x="707" y="251"/>
                  </a:lnTo>
                  <a:lnTo>
                    <a:pt x="695" y="255"/>
                  </a:lnTo>
                  <a:lnTo>
                    <a:pt x="703" y="246"/>
                  </a:lnTo>
                  <a:lnTo>
                    <a:pt x="693" y="241"/>
                  </a:lnTo>
                  <a:lnTo>
                    <a:pt x="695" y="225"/>
                  </a:lnTo>
                  <a:lnTo>
                    <a:pt x="688" y="220"/>
                  </a:lnTo>
                  <a:lnTo>
                    <a:pt x="679" y="222"/>
                  </a:lnTo>
                  <a:lnTo>
                    <a:pt x="672" y="234"/>
                  </a:lnTo>
                  <a:lnTo>
                    <a:pt x="662" y="246"/>
                  </a:lnTo>
                  <a:lnTo>
                    <a:pt x="653" y="251"/>
                  </a:lnTo>
                  <a:lnTo>
                    <a:pt x="646" y="253"/>
                  </a:lnTo>
                  <a:lnTo>
                    <a:pt x="651" y="265"/>
                  </a:lnTo>
                  <a:lnTo>
                    <a:pt x="672" y="270"/>
                  </a:lnTo>
                  <a:lnTo>
                    <a:pt x="679" y="284"/>
                  </a:lnTo>
                  <a:lnTo>
                    <a:pt x="691" y="281"/>
                  </a:lnTo>
                  <a:lnTo>
                    <a:pt x="703" y="272"/>
                  </a:lnTo>
                  <a:lnTo>
                    <a:pt x="722" y="281"/>
                  </a:lnTo>
                  <a:lnTo>
                    <a:pt x="731" y="281"/>
                  </a:lnTo>
                  <a:lnTo>
                    <a:pt x="731" y="291"/>
                  </a:lnTo>
                  <a:lnTo>
                    <a:pt x="722" y="291"/>
                  </a:lnTo>
                  <a:lnTo>
                    <a:pt x="712" y="296"/>
                  </a:lnTo>
                  <a:lnTo>
                    <a:pt x="707" y="305"/>
                  </a:lnTo>
                  <a:lnTo>
                    <a:pt x="705" y="310"/>
                  </a:lnTo>
                  <a:lnTo>
                    <a:pt x="700" y="329"/>
                  </a:lnTo>
                  <a:lnTo>
                    <a:pt x="722" y="341"/>
                  </a:lnTo>
                  <a:lnTo>
                    <a:pt x="733" y="355"/>
                  </a:lnTo>
                  <a:lnTo>
                    <a:pt x="743" y="367"/>
                  </a:lnTo>
                  <a:lnTo>
                    <a:pt x="759" y="383"/>
                  </a:lnTo>
                  <a:lnTo>
                    <a:pt x="736" y="376"/>
                  </a:lnTo>
                  <a:lnTo>
                    <a:pt x="738" y="378"/>
                  </a:lnTo>
                  <a:lnTo>
                    <a:pt x="752" y="388"/>
                  </a:lnTo>
                  <a:lnTo>
                    <a:pt x="766" y="395"/>
                  </a:lnTo>
                  <a:lnTo>
                    <a:pt x="752" y="407"/>
                  </a:lnTo>
                  <a:lnTo>
                    <a:pt x="745" y="409"/>
                  </a:lnTo>
                  <a:lnTo>
                    <a:pt x="755" y="411"/>
                  </a:lnTo>
                  <a:lnTo>
                    <a:pt x="766" y="409"/>
                  </a:lnTo>
                  <a:lnTo>
                    <a:pt x="776" y="414"/>
                  </a:lnTo>
                  <a:lnTo>
                    <a:pt x="769" y="423"/>
                  </a:lnTo>
                  <a:lnTo>
                    <a:pt x="776" y="423"/>
                  </a:lnTo>
                  <a:lnTo>
                    <a:pt x="774" y="426"/>
                  </a:lnTo>
                  <a:lnTo>
                    <a:pt x="769" y="430"/>
                  </a:lnTo>
                  <a:lnTo>
                    <a:pt x="771" y="430"/>
                  </a:lnTo>
                  <a:lnTo>
                    <a:pt x="774" y="435"/>
                  </a:lnTo>
                  <a:lnTo>
                    <a:pt x="769" y="435"/>
                  </a:lnTo>
                  <a:lnTo>
                    <a:pt x="774" y="442"/>
                  </a:lnTo>
                  <a:lnTo>
                    <a:pt x="771" y="442"/>
                  </a:lnTo>
                  <a:lnTo>
                    <a:pt x="762" y="447"/>
                  </a:lnTo>
                  <a:lnTo>
                    <a:pt x="766" y="454"/>
                  </a:lnTo>
                  <a:lnTo>
                    <a:pt x="762" y="461"/>
                  </a:lnTo>
                  <a:lnTo>
                    <a:pt x="757" y="475"/>
                  </a:lnTo>
                  <a:lnTo>
                    <a:pt x="755" y="475"/>
                  </a:lnTo>
                  <a:lnTo>
                    <a:pt x="759" y="480"/>
                  </a:lnTo>
                  <a:lnTo>
                    <a:pt x="752" y="482"/>
                  </a:lnTo>
                  <a:lnTo>
                    <a:pt x="750" y="482"/>
                  </a:lnTo>
                  <a:lnTo>
                    <a:pt x="757" y="485"/>
                  </a:lnTo>
                  <a:lnTo>
                    <a:pt x="757" y="494"/>
                  </a:lnTo>
                  <a:lnTo>
                    <a:pt x="755" y="494"/>
                  </a:lnTo>
                  <a:lnTo>
                    <a:pt x="755" y="497"/>
                  </a:lnTo>
                  <a:lnTo>
                    <a:pt x="750" y="501"/>
                  </a:lnTo>
                  <a:lnTo>
                    <a:pt x="750" y="504"/>
                  </a:lnTo>
                  <a:lnTo>
                    <a:pt x="748" y="508"/>
                  </a:lnTo>
                  <a:lnTo>
                    <a:pt x="740" y="511"/>
                  </a:lnTo>
                  <a:lnTo>
                    <a:pt x="738" y="513"/>
                  </a:lnTo>
                  <a:lnTo>
                    <a:pt x="738" y="518"/>
                  </a:lnTo>
                  <a:lnTo>
                    <a:pt x="733" y="523"/>
                  </a:lnTo>
                  <a:lnTo>
                    <a:pt x="722" y="532"/>
                  </a:lnTo>
                  <a:lnTo>
                    <a:pt x="719" y="539"/>
                  </a:lnTo>
                  <a:lnTo>
                    <a:pt x="710" y="541"/>
                  </a:lnTo>
                  <a:lnTo>
                    <a:pt x="707" y="541"/>
                  </a:lnTo>
                  <a:lnTo>
                    <a:pt x="705" y="541"/>
                  </a:lnTo>
                  <a:lnTo>
                    <a:pt x="698" y="544"/>
                  </a:lnTo>
                  <a:lnTo>
                    <a:pt x="695" y="541"/>
                  </a:lnTo>
                  <a:lnTo>
                    <a:pt x="691" y="546"/>
                  </a:lnTo>
                  <a:lnTo>
                    <a:pt x="691" y="549"/>
                  </a:lnTo>
                  <a:lnTo>
                    <a:pt x="684" y="549"/>
                  </a:lnTo>
                  <a:lnTo>
                    <a:pt x="677" y="537"/>
                  </a:lnTo>
                  <a:lnTo>
                    <a:pt x="674" y="541"/>
                  </a:lnTo>
                  <a:lnTo>
                    <a:pt x="677" y="553"/>
                  </a:lnTo>
                  <a:lnTo>
                    <a:pt x="672" y="549"/>
                  </a:lnTo>
                  <a:lnTo>
                    <a:pt x="674" y="556"/>
                  </a:lnTo>
                  <a:lnTo>
                    <a:pt x="669" y="553"/>
                  </a:lnTo>
                  <a:lnTo>
                    <a:pt x="665" y="560"/>
                  </a:lnTo>
                  <a:lnTo>
                    <a:pt x="660" y="556"/>
                  </a:lnTo>
                  <a:lnTo>
                    <a:pt x="660" y="560"/>
                  </a:lnTo>
                  <a:lnTo>
                    <a:pt x="655" y="560"/>
                  </a:lnTo>
                  <a:lnTo>
                    <a:pt x="643" y="565"/>
                  </a:lnTo>
                  <a:lnTo>
                    <a:pt x="636" y="567"/>
                  </a:lnTo>
                  <a:lnTo>
                    <a:pt x="632" y="567"/>
                  </a:lnTo>
                  <a:lnTo>
                    <a:pt x="632" y="577"/>
                  </a:lnTo>
                  <a:lnTo>
                    <a:pt x="636" y="586"/>
                  </a:lnTo>
                  <a:lnTo>
                    <a:pt x="627" y="584"/>
                  </a:lnTo>
                  <a:lnTo>
                    <a:pt x="625" y="567"/>
                  </a:lnTo>
                  <a:lnTo>
                    <a:pt x="620" y="563"/>
                  </a:lnTo>
                  <a:lnTo>
                    <a:pt x="613" y="565"/>
                  </a:lnTo>
                  <a:lnTo>
                    <a:pt x="608" y="560"/>
                  </a:lnTo>
                  <a:lnTo>
                    <a:pt x="601" y="560"/>
                  </a:lnTo>
                  <a:lnTo>
                    <a:pt x="594" y="565"/>
                  </a:lnTo>
                  <a:lnTo>
                    <a:pt x="580" y="558"/>
                  </a:lnTo>
                  <a:lnTo>
                    <a:pt x="572" y="553"/>
                  </a:lnTo>
                  <a:lnTo>
                    <a:pt x="570" y="541"/>
                  </a:lnTo>
                  <a:lnTo>
                    <a:pt x="551" y="534"/>
                  </a:lnTo>
                  <a:lnTo>
                    <a:pt x="544" y="532"/>
                  </a:lnTo>
                  <a:lnTo>
                    <a:pt x="535" y="544"/>
                  </a:lnTo>
                  <a:lnTo>
                    <a:pt x="530" y="544"/>
                  </a:lnTo>
                  <a:lnTo>
                    <a:pt x="528" y="544"/>
                  </a:lnTo>
                  <a:lnTo>
                    <a:pt x="523" y="544"/>
                  </a:lnTo>
                  <a:lnTo>
                    <a:pt x="518" y="544"/>
                  </a:lnTo>
                  <a:lnTo>
                    <a:pt x="513" y="546"/>
                  </a:lnTo>
                  <a:lnTo>
                    <a:pt x="506" y="544"/>
                  </a:lnTo>
                  <a:lnTo>
                    <a:pt x="502" y="549"/>
                  </a:lnTo>
                  <a:lnTo>
                    <a:pt x="494" y="549"/>
                  </a:lnTo>
                  <a:lnTo>
                    <a:pt x="497" y="570"/>
                  </a:lnTo>
                  <a:lnTo>
                    <a:pt x="492" y="567"/>
                  </a:lnTo>
                  <a:lnTo>
                    <a:pt x="490" y="565"/>
                  </a:lnTo>
                  <a:lnTo>
                    <a:pt x="485" y="560"/>
                  </a:lnTo>
                  <a:lnTo>
                    <a:pt x="473" y="565"/>
                  </a:lnTo>
                  <a:lnTo>
                    <a:pt x="466" y="553"/>
                  </a:lnTo>
                  <a:lnTo>
                    <a:pt x="459" y="551"/>
                  </a:lnTo>
                  <a:lnTo>
                    <a:pt x="459" y="537"/>
                  </a:lnTo>
                  <a:lnTo>
                    <a:pt x="449" y="532"/>
                  </a:lnTo>
                  <a:lnTo>
                    <a:pt x="445" y="520"/>
                  </a:lnTo>
                  <a:lnTo>
                    <a:pt x="445" y="518"/>
                  </a:lnTo>
                  <a:lnTo>
                    <a:pt x="426" y="520"/>
                  </a:lnTo>
                  <a:lnTo>
                    <a:pt x="426" y="513"/>
                  </a:lnTo>
                  <a:lnTo>
                    <a:pt x="426" y="506"/>
                  </a:lnTo>
                  <a:lnTo>
                    <a:pt x="433" y="492"/>
                  </a:lnTo>
                  <a:lnTo>
                    <a:pt x="435" y="485"/>
                  </a:lnTo>
                  <a:lnTo>
                    <a:pt x="433" y="471"/>
                  </a:lnTo>
                  <a:lnTo>
                    <a:pt x="431" y="456"/>
                  </a:lnTo>
                  <a:lnTo>
                    <a:pt x="423" y="452"/>
                  </a:lnTo>
                  <a:lnTo>
                    <a:pt x="409" y="437"/>
                  </a:lnTo>
                  <a:lnTo>
                    <a:pt x="407" y="445"/>
                  </a:lnTo>
                  <a:lnTo>
                    <a:pt x="390" y="437"/>
                  </a:lnTo>
                  <a:lnTo>
                    <a:pt x="390" y="430"/>
                  </a:lnTo>
                  <a:lnTo>
                    <a:pt x="386" y="430"/>
                  </a:lnTo>
                  <a:lnTo>
                    <a:pt x="388" y="426"/>
                  </a:lnTo>
                  <a:lnTo>
                    <a:pt x="379" y="423"/>
                  </a:lnTo>
                  <a:lnTo>
                    <a:pt x="371" y="430"/>
                  </a:lnTo>
                  <a:lnTo>
                    <a:pt x="360" y="426"/>
                  </a:lnTo>
                  <a:close/>
                </a:path>
              </a:pathLst>
            </a:custGeom>
            <a:solidFill>
              <a:srgbClr val="0033CC"/>
            </a:solidFill>
            <a:ln w="3175">
              <a:solidFill>
                <a:srgbClr val="000000"/>
              </a:solidFill>
              <a:prstDash val="solid"/>
              <a:round/>
              <a:headEnd/>
              <a:tailEnd/>
            </a:ln>
          </p:spPr>
          <p:txBody>
            <a:bodyPr/>
            <a:lstStyle/>
            <a:p>
              <a:endParaRPr lang="en-US"/>
            </a:p>
          </p:txBody>
        </p:sp>
        <p:sp>
          <p:nvSpPr>
            <p:cNvPr id="278" name="Freeform 4100"/>
            <p:cNvSpPr>
              <a:spLocks/>
            </p:cNvSpPr>
            <p:nvPr/>
          </p:nvSpPr>
          <p:spPr bwMode="auto">
            <a:xfrm>
              <a:off x="4400" y="2205"/>
              <a:ext cx="39" cy="39"/>
            </a:xfrm>
            <a:custGeom>
              <a:avLst/>
              <a:gdLst>
                <a:gd name="T0" fmla="*/ 29 w 35"/>
                <a:gd name="T1" fmla="*/ 0 h 31"/>
                <a:gd name="T2" fmla="*/ 13 w 35"/>
                <a:gd name="T3" fmla="*/ 3 h 31"/>
                <a:gd name="T4" fmla="*/ 0 w 35"/>
                <a:gd name="T5" fmla="*/ 13 h 31"/>
                <a:gd name="T6" fmla="*/ 2 w 35"/>
                <a:gd name="T7" fmla="*/ 30 h 31"/>
                <a:gd name="T8" fmla="*/ 16 w 35"/>
                <a:gd name="T9" fmla="*/ 39 h 31"/>
                <a:gd name="T10" fmla="*/ 21 w 35"/>
                <a:gd name="T11" fmla="*/ 35 h 31"/>
                <a:gd name="T12" fmla="*/ 31 w 35"/>
                <a:gd name="T13" fmla="*/ 24 h 31"/>
                <a:gd name="T14" fmla="*/ 39 w 35"/>
                <a:gd name="T15" fmla="*/ 9 h 31"/>
                <a:gd name="T16" fmla="*/ 37 w 35"/>
                <a:gd name="T17" fmla="*/ 0 h 31"/>
                <a:gd name="T18" fmla="*/ 29 w 35"/>
                <a:gd name="T19" fmla="*/ 0 h 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5" h="31">
                  <a:moveTo>
                    <a:pt x="26" y="0"/>
                  </a:moveTo>
                  <a:lnTo>
                    <a:pt x="12" y="2"/>
                  </a:lnTo>
                  <a:lnTo>
                    <a:pt x="0" y="10"/>
                  </a:lnTo>
                  <a:lnTo>
                    <a:pt x="2" y="24"/>
                  </a:lnTo>
                  <a:lnTo>
                    <a:pt x="14" y="31"/>
                  </a:lnTo>
                  <a:lnTo>
                    <a:pt x="19" y="28"/>
                  </a:lnTo>
                  <a:lnTo>
                    <a:pt x="28" y="19"/>
                  </a:lnTo>
                  <a:lnTo>
                    <a:pt x="35" y="7"/>
                  </a:lnTo>
                  <a:lnTo>
                    <a:pt x="33" y="0"/>
                  </a:lnTo>
                  <a:lnTo>
                    <a:pt x="26" y="0"/>
                  </a:lnTo>
                  <a:close/>
                </a:path>
              </a:pathLst>
            </a:custGeom>
            <a:solidFill>
              <a:srgbClr val="E1E1E1"/>
            </a:solidFill>
            <a:ln w="3175">
              <a:solidFill>
                <a:srgbClr val="000000"/>
              </a:solidFill>
              <a:prstDash val="solid"/>
              <a:round/>
              <a:headEnd/>
              <a:tailEnd/>
            </a:ln>
          </p:spPr>
          <p:txBody>
            <a:bodyPr/>
            <a:lstStyle/>
            <a:p>
              <a:endParaRPr lang="en-US"/>
            </a:p>
          </p:txBody>
        </p:sp>
        <p:sp>
          <p:nvSpPr>
            <p:cNvPr id="279" name="Freeform 4101"/>
            <p:cNvSpPr>
              <a:spLocks/>
            </p:cNvSpPr>
            <p:nvPr/>
          </p:nvSpPr>
          <p:spPr bwMode="auto">
            <a:xfrm>
              <a:off x="4698" y="1735"/>
              <a:ext cx="148" cy="175"/>
            </a:xfrm>
            <a:custGeom>
              <a:avLst/>
              <a:gdLst>
                <a:gd name="T0" fmla="*/ 138 w 132"/>
                <a:gd name="T1" fmla="*/ 132 h 141"/>
                <a:gd name="T2" fmla="*/ 136 w 132"/>
                <a:gd name="T3" fmla="*/ 125 h 141"/>
                <a:gd name="T4" fmla="*/ 136 w 132"/>
                <a:gd name="T5" fmla="*/ 134 h 141"/>
                <a:gd name="T6" fmla="*/ 128 w 132"/>
                <a:gd name="T7" fmla="*/ 140 h 141"/>
                <a:gd name="T8" fmla="*/ 128 w 132"/>
                <a:gd name="T9" fmla="*/ 146 h 141"/>
                <a:gd name="T10" fmla="*/ 122 w 132"/>
                <a:gd name="T11" fmla="*/ 138 h 141"/>
                <a:gd name="T12" fmla="*/ 119 w 132"/>
                <a:gd name="T13" fmla="*/ 149 h 141"/>
                <a:gd name="T14" fmla="*/ 101 w 132"/>
                <a:gd name="T15" fmla="*/ 149 h 141"/>
                <a:gd name="T16" fmla="*/ 93 w 132"/>
                <a:gd name="T17" fmla="*/ 146 h 141"/>
                <a:gd name="T18" fmla="*/ 87 w 132"/>
                <a:gd name="T19" fmla="*/ 140 h 141"/>
                <a:gd name="T20" fmla="*/ 93 w 132"/>
                <a:gd name="T21" fmla="*/ 149 h 141"/>
                <a:gd name="T22" fmla="*/ 95 w 132"/>
                <a:gd name="T23" fmla="*/ 155 h 141"/>
                <a:gd name="T24" fmla="*/ 87 w 132"/>
                <a:gd name="T25" fmla="*/ 164 h 141"/>
                <a:gd name="T26" fmla="*/ 85 w 132"/>
                <a:gd name="T27" fmla="*/ 175 h 141"/>
                <a:gd name="T28" fmla="*/ 72 w 132"/>
                <a:gd name="T29" fmla="*/ 161 h 141"/>
                <a:gd name="T30" fmla="*/ 68 w 132"/>
                <a:gd name="T31" fmla="*/ 146 h 141"/>
                <a:gd name="T32" fmla="*/ 48 w 132"/>
                <a:gd name="T33" fmla="*/ 149 h 141"/>
                <a:gd name="T34" fmla="*/ 24 w 132"/>
                <a:gd name="T35" fmla="*/ 155 h 141"/>
                <a:gd name="T36" fmla="*/ 19 w 132"/>
                <a:gd name="T37" fmla="*/ 164 h 141"/>
                <a:gd name="T38" fmla="*/ 0 w 132"/>
                <a:gd name="T39" fmla="*/ 161 h 141"/>
                <a:gd name="T40" fmla="*/ 2 w 132"/>
                <a:gd name="T41" fmla="*/ 151 h 141"/>
                <a:gd name="T42" fmla="*/ 13 w 132"/>
                <a:gd name="T43" fmla="*/ 140 h 141"/>
                <a:gd name="T44" fmla="*/ 24 w 132"/>
                <a:gd name="T45" fmla="*/ 129 h 141"/>
                <a:gd name="T46" fmla="*/ 39 w 132"/>
                <a:gd name="T47" fmla="*/ 125 h 141"/>
                <a:gd name="T48" fmla="*/ 58 w 132"/>
                <a:gd name="T49" fmla="*/ 125 h 141"/>
                <a:gd name="T50" fmla="*/ 61 w 132"/>
                <a:gd name="T51" fmla="*/ 129 h 141"/>
                <a:gd name="T52" fmla="*/ 72 w 132"/>
                <a:gd name="T53" fmla="*/ 123 h 141"/>
                <a:gd name="T54" fmla="*/ 68 w 132"/>
                <a:gd name="T55" fmla="*/ 110 h 141"/>
                <a:gd name="T56" fmla="*/ 66 w 132"/>
                <a:gd name="T57" fmla="*/ 93 h 141"/>
                <a:gd name="T58" fmla="*/ 74 w 132"/>
                <a:gd name="T59" fmla="*/ 87 h 141"/>
                <a:gd name="T60" fmla="*/ 74 w 132"/>
                <a:gd name="T61" fmla="*/ 93 h 141"/>
                <a:gd name="T62" fmla="*/ 80 w 132"/>
                <a:gd name="T63" fmla="*/ 102 h 141"/>
                <a:gd name="T64" fmla="*/ 87 w 132"/>
                <a:gd name="T65" fmla="*/ 91 h 141"/>
                <a:gd name="T66" fmla="*/ 95 w 132"/>
                <a:gd name="T67" fmla="*/ 82 h 141"/>
                <a:gd name="T68" fmla="*/ 99 w 132"/>
                <a:gd name="T69" fmla="*/ 67 h 141"/>
                <a:gd name="T70" fmla="*/ 99 w 132"/>
                <a:gd name="T71" fmla="*/ 50 h 141"/>
                <a:gd name="T72" fmla="*/ 90 w 132"/>
                <a:gd name="T73" fmla="*/ 32 h 141"/>
                <a:gd name="T74" fmla="*/ 85 w 132"/>
                <a:gd name="T75" fmla="*/ 14 h 141"/>
                <a:gd name="T76" fmla="*/ 85 w 132"/>
                <a:gd name="T77" fmla="*/ 2 h 141"/>
                <a:gd name="T78" fmla="*/ 93 w 132"/>
                <a:gd name="T79" fmla="*/ 9 h 141"/>
                <a:gd name="T80" fmla="*/ 99 w 132"/>
                <a:gd name="T81" fmla="*/ 5 h 141"/>
                <a:gd name="T82" fmla="*/ 95 w 132"/>
                <a:gd name="T83" fmla="*/ 2 h 141"/>
                <a:gd name="T84" fmla="*/ 87 w 132"/>
                <a:gd name="T85" fmla="*/ 2 h 141"/>
                <a:gd name="T86" fmla="*/ 90 w 132"/>
                <a:gd name="T87" fmla="*/ 0 h 141"/>
                <a:gd name="T88" fmla="*/ 99 w 132"/>
                <a:gd name="T89" fmla="*/ 0 h 141"/>
                <a:gd name="T90" fmla="*/ 114 w 132"/>
                <a:gd name="T91" fmla="*/ 20 h 141"/>
                <a:gd name="T92" fmla="*/ 130 w 132"/>
                <a:gd name="T93" fmla="*/ 41 h 141"/>
                <a:gd name="T94" fmla="*/ 132 w 132"/>
                <a:gd name="T95" fmla="*/ 67 h 141"/>
                <a:gd name="T96" fmla="*/ 128 w 132"/>
                <a:gd name="T97" fmla="*/ 73 h 141"/>
                <a:gd name="T98" fmla="*/ 138 w 132"/>
                <a:gd name="T99" fmla="*/ 102 h 141"/>
                <a:gd name="T100" fmla="*/ 148 w 132"/>
                <a:gd name="T101" fmla="*/ 123 h 141"/>
                <a:gd name="T102" fmla="*/ 140 w 132"/>
                <a:gd name="T103" fmla="*/ 140 h 141"/>
                <a:gd name="T104" fmla="*/ 138 w 132"/>
                <a:gd name="T105" fmla="*/ 132 h 14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132" h="141">
                  <a:moveTo>
                    <a:pt x="123" y="106"/>
                  </a:moveTo>
                  <a:lnTo>
                    <a:pt x="121" y="101"/>
                  </a:lnTo>
                  <a:lnTo>
                    <a:pt x="121" y="108"/>
                  </a:lnTo>
                  <a:lnTo>
                    <a:pt x="114" y="113"/>
                  </a:lnTo>
                  <a:lnTo>
                    <a:pt x="114" y="118"/>
                  </a:lnTo>
                  <a:lnTo>
                    <a:pt x="109" y="111"/>
                  </a:lnTo>
                  <a:lnTo>
                    <a:pt x="106" y="120"/>
                  </a:lnTo>
                  <a:lnTo>
                    <a:pt x="90" y="120"/>
                  </a:lnTo>
                  <a:lnTo>
                    <a:pt x="83" y="118"/>
                  </a:lnTo>
                  <a:lnTo>
                    <a:pt x="78" y="113"/>
                  </a:lnTo>
                  <a:lnTo>
                    <a:pt x="83" y="120"/>
                  </a:lnTo>
                  <a:lnTo>
                    <a:pt x="85" y="125"/>
                  </a:lnTo>
                  <a:lnTo>
                    <a:pt x="78" y="132"/>
                  </a:lnTo>
                  <a:lnTo>
                    <a:pt x="76" y="141"/>
                  </a:lnTo>
                  <a:lnTo>
                    <a:pt x="64" y="130"/>
                  </a:lnTo>
                  <a:lnTo>
                    <a:pt x="61" y="118"/>
                  </a:lnTo>
                  <a:lnTo>
                    <a:pt x="43" y="120"/>
                  </a:lnTo>
                  <a:lnTo>
                    <a:pt x="21" y="125"/>
                  </a:lnTo>
                  <a:lnTo>
                    <a:pt x="17" y="132"/>
                  </a:lnTo>
                  <a:lnTo>
                    <a:pt x="0" y="130"/>
                  </a:lnTo>
                  <a:lnTo>
                    <a:pt x="2" y="122"/>
                  </a:lnTo>
                  <a:lnTo>
                    <a:pt x="12" y="113"/>
                  </a:lnTo>
                  <a:lnTo>
                    <a:pt x="21" y="104"/>
                  </a:lnTo>
                  <a:lnTo>
                    <a:pt x="35" y="101"/>
                  </a:lnTo>
                  <a:lnTo>
                    <a:pt x="52" y="101"/>
                  </a:lnTo>
                  <a:lnTo>
                    <a:pt x="54" y="104"/>
                  </a:lnTo>
                  <a:lnTo>
                    <a:pt x="64" y="99"/>
                  </a:lnTo>
                  <a:lnTo>
                    <a:pt x="61" y="89"/>
                  </a:lnTo>
                  <a:lnTo>
                    <a:pt x="59" y="75"/>
                  </a:lnTo>
                  <a:lnTo>
                    <a:pt x="66" y="70"/>
                  </a:lnTo>
                  <a:lnTo>
                    <a:pt x="66" y="75"/>
                  </a:lnTo>
                  <a:lnTo>
                    <a:pt x="71" y="82"/>
                  </a:lnTo>
                  <a:lnTo>
                    <a:pt x="78" y="73"/>
                  </a:lnTo>
                  <a:lnTo>
                    <a:pt x="85" y="66"/>
                  </a:lnTo>
                  <a:lnTo>
                    <a:pt x="88" y="54"/>
                  </a:lnTo>
                  <a:lnTo>
                    <a:pt x="88" y="40"/>
                  </a:lnTo>
                  <a:lnTo>
                    <a:pt x="80" y="26"/>
                  </a:lnTo>
                  <a:lnTo>
                    <a:pt x="76" y="11"/>
                  </a:lnTo>
                  <a:lnTo>
                    <a:pt x="76" y="2"/>
                  </a:lnTo>
                  <a:lnTo>
                    <a:pt x="83" y="7"/>
                  </a:lnTo>
                  <a:lnTo>
                    <a:pt x="88" y="4"/>
                  </a:lnTo>
                  <a:lnTo>
                    <a:pt x="85" y="2"/>
                  </a:lnTo>
                  <a:lnTo>
                    <a:pt x="78" y="2"/>
                  </a:lnTo>
                  <a:lnTo>
                    <a:pt x="80" y="0"/>
                  </a:lnTo>
                  <a:lnTo>
                    <a:pt x="88" y="0"/>
                  </a:lnTo>
                  <a:lnTo>
                    <a:pt x="102" y="16"/>
                  </a:lnTo>
                  <a:lnTo>
                    <a:pt x="116" y="33"/>
                  </a:lnTo>
                  <a:lnTo>
                    <a:pt x="118" y="54"/>
                  </a:lnTo>
                  <a:lnTo>
                    <a:pt x="114" y="59"/>
                  </a:lnTo>
                  <a:lnTo>
                    <a:pt x="123" y="82"/>
                  </a:lnTo>
                  <a:lnTo>
                    <a:pt x="132" y="99"/>
                  </a:lnTo>
                  <a:lnTo>
                    <a:pt x="125" y="113"/>
                  </a:lnTo>
                  <a:lnTo>
                    <a:pt x="123" y="106"/>
                  </a:lnTo>
                  <a:close/>
                </a:path>
              </a:pathLst>
            </a:custGeom>
            <a:solidFill>
              <a:srgbClr val="0033CC"/>
            </a:solidFill>
            <a:ln w="3175">
              <a:solidFill>
                <a:srgbClr val="000000"/>
              </a:solidFill>
              <a:prstDash val="solid"/>
              <a:round/>
              <a:headEnd/>
              <a:tailEnd/>
            </a:ln>
          </p:spPr>
          <p:txBody>
            <a:bodyPr/>
            <a:lstStyle/>
            <a:p>
              <a:endParaRPr lang="en-US"/>
            </a:p>
          </p:txBody>
        </p:sp>
        <p:sp>
          <p:nvSpPr>
            <p:cNvPr id="280" name="Freeform 4102"/>
            <p:cNvSpPr>
              <a:spLocks/>
            </p:cNvSpPr>
            <p:nvPr/>
          </p:nvSpPr>
          <p:spPr bwMode="auto">
            <a:xfrm>
              <a:off x="4751" y="1644"/>
              <a:ext cx="85" cy="91"/>
            </a:xfrm>
            <a:custGeom>
              <a:avLst/>
              <a:gdLst>
                <a:gd name="T0" fmla="*/ 66 w 76"/>
                <a:gd name="T1" fmla="*/ 36 h 74"/>
                <a:gd name="T2" fmla="*/ 50 w 76"/>
                <a:gd name="T3" fmla="*/ 32 h 74"/>
                <a:gd name="T4" fmla="*/ 27 w 76"/>
                <a:gd name="T5" fmla="*/ 17 h 74"/>
                <a:gd name="T6" fmla="*/ 0 w 76"/>
                <a:gd name="T7" fmla="*/ 0 h 74"/>
                <a:gd name="T8" fmla="*/ 3 w 76"/>
                <a:gd name="T9" fmla="*/ 12 h 74"/>
                <a:gd name="T10" fmla="*/ 11 w 76"/>
                <a:gd name="T11" fmla="*/ 32 h 74"/>
                <a:gd name="T12" fmla="*/ 19 w 76"/>
                <a:gd name="T13" fmla="*/ 49 h 74"/>
                <a:gd name="T14" fmla="*/ 8 w 76"/>
                <a:gd name="T15" fmla="*/ 49 h 74"/>
                <a:gd name="T16" fmla="*/ 6 w 76"/>
                <a:gd name="T17" fmla="*/ 49 h 74"/>
                <a:gd name="T18" fmla="*/ 6 w 76"/>
                <a:gd name="T19" fmla="*/ 61 h 74"/>
                <a:gd name="T20" fmla="*/ 8 w 76"/>
                <a:gd name="T21" fmla="*/ 73 h 74"/>
                <a:gd name="T22" fmla="*/ 21 w 76"/>
                <a:gd name="T23" fmla="*/ 91 h 74"/>
                <a:gd name="T24" fmla="*/ 27 w 76"/>
                <a:gd name="T25" fmla="*/ 85 h 74"/>
                <a:gd name="T26" fmla="*/ 35 w 76"/>
                <a:gd name="T27" fmla="*/ 85 h 74"/>
                <a:gd name="T28" fmla="*/ 13 w 76"/>
                <a:gd name="T29" fmla="*/ 70 h 74"/>
                <a:gd name="T30" fmla="*/ 21 w 76"/>
                <a:gd name="T31" fmla="*/ 68 h 74"/>
                <a:gd name="T32" fmla="*/ 29 w 76"/>
                <a:gd name="T33" fmla="*/ 64 h 74"/>
                <a:gd name="T34" fmla="*/ 62 w 76"/>
                <a:gd name="T35" fmla="*/ 76 h 74"/>
                <a:gd name="T36" fmla="*/ 64 w 76"/>
                <a:gd name="T37" fmla="*/ 70 h 74"/>
                <a:gd name="T38" fmla="*/ 72 w 76"/>
                <a:gd name="T39" fmla="*/ 55 h 74"/>
                <a:gd name="T40" fmla="*/ 85 w 76"/>
                <a:gd name="T41" fmla="*/ 49 h 74"/>
                <a:gd name="T42" fmla="*/ 77 w 76"/>
                <a:gd name="T43" fmla="*/ 41 h 74"/>
                <a:gd name="T44" fmla="*/ 72 w 76"/>
                <a:gd name="T45" fmla="*/ 27 h 74"/>
                <a:gd name="T46" fmla="*/ 66 w 76"/>
                <a:gd name="T47" fmla="*/ 36 h 7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6" h="74">
                  <a:moveTo>
                    <a:pt x="59" y="29"/>
                  </a:moveTo>
                  <a:lnTo>
                    <a:pt x="45" y="26"/>
                  </a:lnTo>
                  <a:lnTo>
                    <a:pt x="24" y="14"/>
                  </a:lnTo>
                  <a:lnTo>
                    <a:pt x="0" y="0"/>
                  </a:lnTo>
                  <a:lnTo>
                    <a:pt x="3" y="10"/>
                  </a:lnTo>
                  <a:lnTo>
                    <a:pt x="10" y="26"/>
                  </a:lnTo>
                  <a:lnTo>
                    <a:pt x="17" y="40"/>
                  </a:lnTo>
                  <a:lnTo>
                    <a:pt x="7" y="40"/>
                  </a:lnTo>
                  <a:lnTo>
                    <a:pt x="5" y="40"/>
                  </a:lnTo>
                  <a:lnTo>
                    <a:pt x="5" y="50"/>
                  </a:lnTo>
                  <a:lnTo>
                    <a:pt x="7" y="59"/>
                  </a:lnTo>
                  <a:lnTo>
                    <a:pt x="19" y="74"/>
                  </a:lnTo>
                  <a:lnTo>
                    <a:pt x="24" y="69"/>
                  </a:lnTo>
                  <a:lnTo>
                    <a:pt x="31" y="69"/>
                  </a:lnTo>
                  <a:lnTo>
                    <a:pt x="12" y="57"/>
                  </a:lnTo>
                  <a:lnTo>
                    <a:pt x="19" y="55"/>
                  </a:lnTo>
                  <a:lnTo>
                    <a:pt x="26" y="52"/>
                  </a:lnTo>
                  <a:lnTo>
                    <a:pt x="55" y="62"/>
                  </a:lnTo>
                  <a:lnTo>
                    <a:pt x="57" y="57"/>
                  </a:lnTo>
                  <a:lnTo>
                    <a:pt x="64" y="45"/>
                  </a:lnTo>
                  <a:lnTo>
                    <a:pt x="76" y="40"/>
                  </a:lnTo>
                  <a:lnTo>
                    <a:pt x="69" y="33"/>
                  </a:lnTo>
                  <a:lnTo>
                    <a:pt x="64" y="22"/>
                  </a:lnTo>
                  <a:lnTo>
                    <a:pt x="59" y="29"/>
                  </a:lnTo>
                  <a:close/>
                </a:path>
              </a:pathLst>
            </a:custGeom>
            <a:solidFill>
              <a:srgbClr val="0033CC"/>
            </a:solidFill>
            <a:ln w="3175">
              <a:solidFill>
                <a:srgbClr val="000000"/>
              </a:solidFill>
              <a:prstDash val="solid"/>
              <a:round/>
              <a:headEnd/>
              <a:tailEnd/>
            </a:ln>
          </p:spPr>
          <p:txBody>
            <a:bodyPr/>
            <a:lstStyle/>
            <a:p>
              <a:endParaRPr lang="en-US"/>
            </a:p>
          </p:txBody>
        </p:sp>
        <p:sp>
          <p:nvSpPr>
            <p:cNvPr id="281" name="Freeform 4103"/>
            <p:cNvSpPr>
              <a:spLocks/>
            </p:cNvSpPr>
            <p:nvPr/>
          </p:nvSpPr>
          <p:spPr bwMode="auto">
            <a:xfrm>
              <a:off x="4684" y="1898"/>
              <a:ext cx="43" cy="62"/>
            </a:xfrm>
            <a:custGeom>
              <a:avLst/>
              <a:gdLst>
                <a:gd name="T0" fmla="*/ 43 w 40"/>
                <a:gd name="T1" fmla="*/ 20 h 50"/>
                <a:gd name="T2" fmla="*/ 41 w 40"/>
                <a:gd name="T3" fmla="*/ 38 h 50"/>
                <a:gd name="T4" fmla="*/ 41 w 40"/>
                <a:gd name="T5" fmla="*/ 56 h 50"/>
                <a:gd name="T6" fmla="*/ 35 w 40"/>
                <a:gd name="T7" fmla="*/ 62 h 50"/>
                <a:gd name="T8" fmla="*/ 28 w 40"/>
                <a:gd name="T9" fmla="*/ 50 h 50"/>
                <a:gd name="T10" fmla="*/ 30 w 40"/>
                <a:gd name="T11" fmla="*/ 58 h 50"/>
                <a:gd name="T12" fmla="*/ 25 w 40"/>
                <a:gd name="T13" fmla="*/ 56 h 50"/>
                <a:gd name="T14" fmla="*/ 20 w 40"/>
                <a:gd name="T15" fmla="*/ 38 h 50"/>
                <a:gd name="T16" fmla="*/ 20 w 40"/>
                <a:gd name="T17" fmla="*/ 30 h 50"/>
                <a:gd name="T18" fmla="*/ 10 w 40"/>
                <a:gd name="T19" fmla="*/ 17 h 50"/>
                <a:gd name="T20" fmla="*/ 15 w 40"/>
                <a:gd name="T21" fmla="*/ 30 h 50"/>
                <a:gd name="T22" fmla="*/ 10 w 40"/>
                <a:gd name="T23" fmla="*/ 30 h 50"/>
                <a:gd name="T24" fmla="*/ 5 w 40"/>
                <a:gd name="T25" fmla="*/ 20 h 50"/>
                <a:gd name="T26" fmla="*/ 8 w 40"/>
                <a:gd name="T27" fmla="*/ 20 h 50"/>
                <a:gd name="T28" fmla="*/ 0 w 40"/>
                <a:gd name="T29" fmla="*/ 11 h 50"/>
                <a:gd name="T30" fmla="*/ 17 w 40"/>
                <a:gd name="T31" fmla="*/ 0 h 50"/>
                <a:gd name="T32" fmla="*/ 28 w 40"/>
                <a:gd name="T33" fmla="*/ 6 h 50"/>
                <a:gd name="T34" fmla="*/ 33 w 40"/>
                <a:gd name="T35" fmla="*/ 11 h 50"/>
                <a:gd name="T36" fmla="*/ 33 w 40"/>
                <a:gd name="T37" fmla="*/ 15 h 50"/>
                <a:gd name="T38" fmla="*/ 43 w 40"/>
                <a:gd name="T39" fmla="*/ 20 h 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40" h="50">
                  <a:moveTo>
                    <a:pt x="40" y="16"/>
                  </a:moveTo>
                  <a:lnTo>
                    <a:pt x="38" y="31"/>
                  </a:lnTo>
                  <a:lnTo>
                    <a:pt x="38" y="45"/>
                  </a:lnTo>
                  <a:lnTo>
                    <a:pt x="33" y="50"/>
                  </a:lnTo>
                  <a:lnTo>
                    <a:pt x="26" y="40"/>
                  </a:lnTo>
                  <a:lnTo>
                    <a:pt x="28" y="47"/>
                  </a:lnTo>
                  <a:lnTo>
                    <a:pt x="23" y="45"/>
                  </a:lnTo>
                  <a:lnTo>
                    <a:pt x="19" y="31"/>
                  </a:lnTo>
                  <a:lnTo>
                    <a:pt x="19" y="24"/>
                  </a:lnTo>
                  <a:lnTo>
                    <a:pt x="9" y="14"/>
                  </a:lnTo>
                  <a:lnTo>
                    <a:pt x="14" y="24"/>
                  </a:lnTo>
                  <a:lnTo>
                    <a:pt x="9" y="24"/>
                  </a:lnTo>
                  <a:lnTo>
                    <a:pt x="5" y="16"/>
                  </a:lnTo>
                  <a:lnTo>
                    <a:pt x="7" y="16"/>
                  </a:lnTo>
                  <a:lnTo>
                    <a:pt x="0" y="9"/>
                  </a:lnTo>
                  <a:lnTo>
                    <a:pt x="16" y="0"/>
                  </a:lnTo>
                  <a:lnTo>
                    <a:pt x="26" y="5"/>
                  </a:lnTo>
                  <a:lnTo>
                    <a:pt x="31" y="9"/>
                  </a:lnTo>
                  <a:lnTo>
                    <a:pt x="31" y="12"/>
                  </a:lnTo>
                  <a:lnTo>
                    <a:pt x="40" y="16"/>
                  </a:lnTo>
                  <a:close/>
                </a:path>
              </a:pathLst>
            </a:custGeom>
            <a:solidFill>
              <a:srgbClr val="E1E1E1"/>
            </a:solidFill>
            <a:ln w="3175">
              <a:solidFill>
                <a:srgbClr val="000000"/>
              </a:solidFill>
              <a:prstDash val="solid"/>
              <a:round/>
              <a:headEnd/>
              <a:tailEnd/>
            </a:ln>
          </p:spPr>
          <p:txBody>
            <a:bodyPr/>
            <a:lstStyle/>
            <a:p>
              <a:endParaRPr lang="en-US"/>
            </a:p>
          </p:txBody>
        </p:sp>
        <p:sp>
          <p:nvSpPr>
            <p:cNvPr id="282" name="Freeform 4104"/>
            <p:cNvSpPr>
              <a:spLocks/>
            </p:cNvSpPr>
            <p:nvPr/>
          </p:nvSpPr>
          <p:spPr bwMode="auto">
            <a:xfrm>
              <a:off x="4725" y="1890"/>
              <a:ext cx="39" cy="35"/>
            </a:xfrm>
            <a:custGeom>
              <a:avLst/>
              <a:gdLst>
                <a:gd name="T0" fmla="*/ 31 w 35"/>
                <a:gd name="T1" fmla="*/ 20 h 28"/>
                <a:gd name="T2" fmla="*/ 18 w 35"/>
                <a:gd name="T3" fmla="*/ 20 h 28"/>
                <a:gd name="T4" fmla="*/ 16 w 35"/>
                <a:gd name="T5" fmla="*/ 35 h 28"/>
                <a:gd name="T6" fmla="*/ 4 w 35"/>
                <a:gd name="T7" fmla="*/ 24 h 28"/>
                <a:gd name="T8" fmla="*/ 0 w 35"/>
                <a:gd name="T9" fmla="*/ 20 h 28"/>
                <a:gd name="T10" fmla="*/ 0 w 35"/>
                <a:gd name="T11" fmla="*/ 20 h 28"/>
                <a:gd name="T12" fmla="*/ 8 w 35"/>
                <a:gd name="T13" fmla="*/ 6 h 28"/>
                <a:gd name="T14" fmla="*/ 18 w 35"/>
                <a:gd name="T15" fmla="*/ 6 h 28"/>
                <a:gd name="T16" fmla="*/ 26 w 35"/>
                <a:gd name="T17" fmla="*/ 0 h 28"/>
                <a:gd name="T18" fmla="*/ 33 w 35"/>
                <a:gd name="T19" fmla="*/ 6 h 28"/>
                <a:gd name="T20" fmla="*/ 39 w 35"/>
                <a:gd name="T21" fmla="*/ 11 h 28"/>
                <a:gd name="T22" fmla="*/ 31 w 35"/>
                <a:gd name="T23" fmla="*/ 20 h 2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5" h="28">
                  <a:moveTo>
                    <a:pt x="28" y="16"/>
                  </a:moveTo>
                  <a:lnTo>
                    <a:pt x="16" y="16"/>
                  </a:lnTo>
                  <a:lnTo>
                    <a:pt x="14" y="28"/>
                  </a:lnTo>
                  <a:lnTo>
                    <a:pt x="4" y="19"/>
                  </a:lnTo>
                  <a:lnTo>
                    <a:pt x="0" y="16"/>
                  </a:lnTo>
                  <a:lnTo>
                    <a:pt x="7" y="5"/>
                  </a:lnTo>
                  <a:lnTo>
                    <a:pt x="16" y="5"/>
                  </a:lnTo>
                  <a:lnTo>
                    <a:pt x="23" y="0"/>
                  </a:lnTo>
                  <a:lnTo>
                    <a:pt x="30" y="5"/>
                  </a:lnTo>
                  <a:lnTo>
                    <a:pt x="35" y="9"/>
                  </a:lnTo>
                  <a:lnTo>
                    <a:pt x="28" y="16"/>
                  </a:lnTo>
                  <a:close/>
                </a:path>
              </a:pathLst>
            </a:custGeom>
            <a:solidFill>
              <a:srgbClr val="E1E1E1"/>
            </a:solidFill>
            <a:ln w="3175">
              <a:solidFill>
                <a:srgbClr val="000000"/>
              </a:solidFill>
              <a:prstDash val="solid"/>
              <a:round/>
              <a:headEnd/>
              <a:tailEnd/>
            </a:ln>
          </p:spPr>
          <p:txBody>
            <a:bodyPr/>
            <a:lstStyle/>
            <a:p>
              <a:endParaRPr lang="en-US"/>
            </a:p>
          </p:txBody>
        </p:sp>
        <p:sp>
          <p:nvSpPr>
            <p:cNvPr id="283" name="Freeform 4105"/>
            <p:cNvSpPr>
              <a:spLocks/>
            </p:cNvSpPr>
            <p:nvPr/>
          </p:nvSpPr>
          <p:spPr bwMode="auto">
            <a:xfrm>
              <a:off x="4698" y="2057"/>
              <a:ext cx="8" cy="14"/>
            </a:xfrm>
            <a:custGeom>
              <a:avLst/>
              <a:gdLst>
                <a:gd name="T0" fmla="*/ 0 w 7"/>
                <a:gd name="T1" fmla="*/ 14 h 11"/>
                <a:gd name="T2" fmla="*/ 8 w 7"/>
                <a:gd name="T3" fmla="*/ 0 h 11"/>
                <a:gd name="T4" fmla="*/ 6 w 7"/>
                <a:gd name="T5" fmla="*/ 0 h 11"/>
                <a:gd name="T6" fmla="*/ 0 w 7"/>
                <a:gd name="T7" fmla="*/ 14 h 1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11">
                  <a:moveTo>
                    <a:pt x="0" y="11"/>
                  </a:moveTo>
                  <a:lnTo>
                    <a:pt x="7" y="0"/>
                  </a:lnTo>
                  <a:lnTo>
                    <a:pt x="5" y="0"/>
                  </a:lnTo>
                  <a:lnTo>
                    <a:pt x="0" y="11"/>
                  </a:lnTo>
                  <a:close/>
                </a:path>
              </a:pathLst>
            </a:custGeom>
            <a:solidFill>
              <a:srgbClr val="E1E1E1"/>
            </a:solidFill>
            <a:ln w="3175">
              <a:solidFill>
                <a:srgbClr val="000000"/>
              </a:solidFill>
              <a:prstDash val="solid"/>
              <a:round/>
              <a:headEnd/>
              <a:tailEnd/>
            </a:ln>
          </p:spPr>
          <p:txBody>
            <a:bodyPr/>
            <a:lstStyle/>
            <a:p>
              <a:endParaRPr lang="en-US"/>
            </a:p>
          </p:txBody>
        </p:sp>
        <p:sp>
          <p:nvSpPr>
            <p:cNvPr id="284" name="Freeform 4106"/>
            <p:cNvSpPr>
              <a:spLocks/>
            </p:cNvSpPr>
            <p:nvPr/>
          </p:nvSpPr>
          <p:spPr bwMode="auto">
            <a:xfrm>
              <a:off x="4783" y="1802"/>
              <a:ext cx="3" cy="6"/>
            </a:xfrm>
            <a:custGeom>
              <a:avLst/>
              <a:gdLst>
                <a:gd name="T0" fmla="*/ 3 w 2"/>
                <a:gd name="T1" fmla="*/ 6 h 5"/>
                <a:gd name="T2" fmla="*/ 0 w 2"/>
                <a:gd name="T3" fmla="*/ 0 h 5"/>
                <a:gd name="T4" fmla="*/ 0 w 2"/>
                <a:gd name="T5" fmla="*/ 6 h 5"/>
                <a:gd name="T6" fmla="*/ 3 w 2"/>
                <a:gd name="T7" fmla="*/ 6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5">
                  <a:moveTo>
                    <a:pt x="2" y="5"/>
                  </a:moveTo>
                  <a:lnTo>
                    <a:pt x="0" y="0"/>
                  </a:lnTo>
                  <a:lnTo>
                    <a:pt x="0" y="5"/>
                  </a:lnTo>
                  <a:lnTo>
                    <a:pt x="2" y="5"/>
                  </a:lnTo>
                  <a:close/>
                </a:path>
              </a:pathLst>
            </a:custGeom>
            <a:solidFill>
              <a:srgbClr val="E1E1E1"/>
            </a:solidFill>
            <a:ln w="3175">
              <a:solidFill>
                <a:srgbClr val="000000"/>
              </a:solidFill>
              <a:prstDash val="solid"/>
              <a:round/>
              <a:headEnd/>
              <a:tailEnd/>
            </a:ln>
          </p:spPr>
          <p:txBody>
            <a:bodyPr/>
            <a:lstStyle/>
            <a:p>
              <a:endParaRPr lang="en-US"/>
            </a:p>
          </p:txBody>
        </p:sp>
        <p:sp>
          <p:nvSpPr>
            <p:cNvPr id="285" name="Freeform 4107"/>
            <p:cNvSpPr>
              <a:spLocks/>
            </p:cNvSpPr>
            <p:nvPr/>
          </p:nvSpPr>
          <p:spPr bwMode="auto">
            <a:xfrm>
              <a:off x="4697" y="1930"/>
              <a:ext cx="1" cy="3"/>
            </a:xfrm>
            <a:custGeom>
              <a:avLst/>
              <a:gdLst>
                <a:gd name="T0" fmla="*/ 1 w 2"/>
                <a:gd name="T1" fmla="*/ 0 h 2"/>
                <a:gd name="T2" fmla="*/ 1 w 2"/>
                <a:gd name="T3" fmla="*/ 3 h 2"/>
                <a:gd name="T4" fmla="*/ 0 w 2"/>
                <a:gd name="T5" fmla="*/ 3 h 2"/>
                <a:gd name="T6" fmla="*/ 1 w 2"/>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2">
                  <a:moveTo>
                    <a:pt x="2" y="0"/>
                  </a:moveTo>
                  <a:lnTo>
                    <a:pt x="2" y="2"/>
                  </a:lnTo>
                  <a:lnTo>
                    <a:pt x="0" y="2"/>
                  </a:lnTo>
                  <a:lnTo>
                    <a:pt x="2" y="0"/>
                  </a:lnTo>
                  <a:close/>
                </a:path>
              </a:pathLst>
            </a:custGeom>
            <a:solidFill>
              <a:srgbClr val="E1E1E1"/>
            </a:solidFill>
            <a:ln w="3175">
              <a:solidFill>
                <a:srgbClr val="000000"/>
              </a:solidFill>
              <a:prstDash val="solid"/>
              <a:round/>
              <a:headEnd/>
              <a:tailEnd/>
            </a:ln>
          </p:spPr>
          <p:txBody>
            <a:bodyPr/>
            <a:lstStyle/>
            <a:p>
              <a:endParaRPr lang="en-US"/>
            </a:p>
          </p:txBody>
        </p:sp>
        <p:sp>
          <p:nvSpPr>
            <p:cNvPr id="286" name="Freeform 4108"/>
            <p:cNvSpPr>
              <a:spLocks/>
            </p:cNvSpPr>
            <p:nvPr/>
          </p:nvSpPr>
          <p:spPr bwMode="auto">
            <a:xfrm>
              <a:off x="4534" y="1699"/>
              <a:ext cx="80" cy="112"/>
            </a:xfrm>
            <a:custGeom>
              <a:avLst/>
              <a:gdLst>
                <a:gd name="T0" fmla="*/ 21 w 71"/>
                <a:gd name="T1" fmla="*/ 77 h 90"/>
                <a:gd name="T2" fmla="*/ 11 w 71"/>
                <a:gd name="T3" fmla="*/ 73 h 90"/>
                <a:gd name="T4" fmla="*/ 0 w 71"/>
                <a:gd name="T5" fmla="*/ 65 h 90"/>
                <a:gd name="T6" fmla="*/ 11 w 71"/>
                <a:gd name="T7" fmla="*/ 54 h 90"/>
                <a:gd name="T8" fmla="*/ 19 w 71"/>
                <a:gd name="T9" fmla="*/ 32 h 90"/>
                <a:gd name="T10" fmla="*/ 27 w 71"/>
                <a:gd name="T11" fmla="*/ 30 h 90"/>
                <a:gd name="T12" fmla="*/ 46 w 71"/>
                <a:gd name="T13" fmla="*/ 36 h 90"/>
                <a:gd name="T14" fmla="*/ 41 w 71"/>
                <a:gd name="T15" fmla="*/ 24 h 90"/>
                <a:gd name="T16" fmla="*/ 46 w 71"/>
                <a:gd name="T17" fmla="*/ 21 h 90"/>
                <a:gd name="T18" fmla="*/ 56 w 71"/>
                <a:gd name="T19" fmla="*/ 12 h 90"/>
                <a:gd name="T20" fmla="*/ 56 w 71"/>
                <a:gd name="T21" fmla="*/ 0 h 90"/>
                <a:gd name="T22" fmla="*/ 75 w 71"/>
                <a:gd name="T23" fmla="*/ 12 h 90"/>
                <a:gd name="T24" fmla="*/ 78 w 71"/>
                <a:gd name="T25" fmla="*/ 15 h 90"/>
                <a:gd name="T26" fmla="*/ 70 w 71"/>
                <a:gd name="T27" fmla="*/ 26 h 90"/>
                <a:gd name="T28" fmla="*/ 78 w 71"/>
                <a:gd name="T29" fmla="*/ 50 h 90"/>
                <a:gd name="T30" fmla="*/ 66 w 71"/>
                <a:gd name="T31" fmla="*/ 62 h 90"/>
                <a:gd name="T32" fmla="*/ 59 w 71"/>
                <a:gd name="T33" fmla="*/ 73 h 90"/>
                <a:gd name="T34" fmla="*/ 62 w 71"/>
                <a:gd name="T35" fmla="*/ 86 h 90"/>
                <a:gd name="T36" fmla="*/ 80 w 71"/>
                <a:gd name="T37" fmla="*/ 97 h 90"/>
                <a:gd name="T38" fmla="*/ 72 w 71"/>
                <a:gd name="T39" fmla="*/ 103 h 90"/>
                <a:gd name="T40" fmla="*/ 59 w 71"/>
                <a:gd name="T41" fmla="*/ 110 h 90"/>
                <a:gd name="T42" fmla="*/ 59 w 71"/>
                <a:gd name="T43" fmla="*/ 112 h 90"/>
                <a:gd name="T44" fmla="*/ 46 w 71"/>
                <a:gd name="T45" fmla="*/ 112 h 90"/>
                <a:gd name="T46" fmla="*/ 41 w 71"/>
                <a:gd name="T47" fmla="*/ 112 h 90"/>
                <a:gd name="T48" fmla="*/ 33 w 71"/>
                <a:gd name="T49" fmla="*/ 110 h 90"/>
                <a:gd name="T50" fmla="*/ 27 w 71"/>
                <a:gd name="T51" fmla="*/ 106 h 90"/>
                <a:gd name="T52" fmla="*/ 29 w 71"/>
                <a:gd name="T53" fmla="*/ 95 h 90"/>
                <a:gd name="T54" fmla="*/ 33 w 71"/>
                <a:gd name="T55" fmla="*/ 95 h 90"/>
                <a:gd name="T56" fmla="*/ 25 w 71"/>
                <a:gd name="T57" fmla="*/ 88 h 90"/>
                <a:gd name="T58" fmla="*/ 21 w 71"/>
                <a:gd name="T59" fmla="*/ 77 h 9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71" h="90">
                  <a:moveTo>
                    <a:pt x="19" y="62"/>
                  </a:moveTo>
                  <a:lnTo>
                    <a:pt x="10" y="59"/>
                  </a:lnTo>
                  <a:lnTo>
                    <a:pt x="0" y="52"/>
                  </a:lnTo>
                  <a:lnTo>
                    <a:pt x="10" y="43"/>
                  </a:lnTo>
                  <a:lnTo>
                    <a:pt x="17" y="26"/>
                  </a:lnTo>
                  <a:lnTo>
                    <a:pt x="24" y="24"/>
                  </a:lnTo>
                  <a:lnTo>
                    <a:pt x="41" y="29"/>
                  </a:lnTo>
                  <a:lnTo>
                    <a:pt x="36" y="19"/>
                  </a:lnTo>
                  <a:lnTo>
                    <a:pt x="41" y="17"/>
                  </a:lnTo>
                  <a:lnTo>
                    <a:pt x="50" y="10"/>
                  </a:lnTo>
                  <a:lnTo>
                    <a:pt x="50" y="0"/>
                  </a:lnTo>
                  <a:lnTo>
                    <a:pt x="67" y="10"/>
                  </a:lnTo>
                  <a:lnTo>
                    <a:pt x="69" y="12"/>
                  </a:lnTo>
                  <a:lnTo>
                    <a:pt x="62" y="21"/>
                  </a:lnTo>
                  <a:lnTo>
                    <a:pt x="69" y="40"/>
                  </a:lnTo>
                  <a:lnTo>
                    <a:pt x="59" y="50"/>
                  </a:lnTo>
                  <a:lnTo>
                    <a:pt x="52" y="59"/>
                  </a:lnTo>
                  <a:lnTo>
                    <a:pt x="55" y="69"/>
                  </a:lnTo>
                  <a:lnTo>
                    <a:pt x="71" y="78"/>
                  </a:lnTo>
                  <a:lnTo>
                    <a:pt x="64" y="83"/>
                  </a:lnTo>
                  <a:lnTo>
                    <a:pt x="52" y="88"/>
                  </a:lnTo>
                  <a:lnTo>
                    <a:pt x="52" y="90"/>
                  </a:lnTo>
                  <a:lnTo>
                    <a:pt x="41" y="90"/>
                  </a:lnTo>
                  <a:lnTo>
                    <a:pt x="36" y="90"/>
                  </a:lnTo>
                  <a:lnTo>
                    <a:pt x="29" y="88"/>
                  </a:lnTo>
                  <a:lnTo>
                    <a:pt x="24" y="85"/>
                  </a:lnTo>
                  <a:lnTo>
                    <a:pt x="26" y="76"/>
                  </a:lnTo>
                  <a:lnTo>
                    <a:pt x="29" y="76"/>
                  </a:lnTo>
                  <a:lnTo>
                    <a:pt x="22" y="71"/>
                  </a:lnTo>
                  <a:lnTo>
                    <a:pt x="19" y="62"/>
                  </a:lnTo>
                  <a:close/>
                </a:path>
              </a:pathLst>
            </a:custGeom>
            <a:solidFill>
              <a:srgbClr val="D9D9D6"/>
            </a:solidFill>
            <a:ln w="3175">
              <a:solidFill>
                <a:srgbClr val="000000"/>
              </a:solidFill>
              <a:prstDash val="solid"/>
              <a:round/>
              <a:headEnd/>
              <a:tailEnd/>
            </a:ln>
          </p:spPr>
          <p:txBody>
            <a:bodyPr/>
            <a:lstStyle/>
            <a:p>
              <a:endParaRPr lang="en-US"/>
            </a:p>
          </p:txBody>
        </p:sp>
        <p:sp>
          <p:nvSpPr>
            <p:cNvPr id="287" name="Freeform 4109"/>
            <p:cNvSpPr>
              <a:spLocks/>
            </p:cNvSpPr>
            <p:nvPr/>
          </p:nvSpPr>
          <p:spPr bwMode="auto">
            <a:xfrm>
              <a:off x="4592" y="1796"/>
              <a:ext cx="69" cy="90"/>
            </a:xfrm>
            <a:custGeom>
              <a:avLst/>
              <a:gdLst>
                <a:gd name="T0" fmla="*/ 40 w 62"/>
                <a:gd name="T1" fmla="*/ 88 h 73"/>
                <a:gd name="T2" fmla="*/ 40 w 62"/>
                <a:gd name="T3" fmla="*/ 85 h 73"/>
                <a:gd name="T4" fmla="*/ 32 w 62"/>
                <a:gd name="T5" fmla="*/ 88 h 73"/>
                <a:gd name="T6" fmla="*/ 29 w 62"/>
                <a:gd name="T7" fmla="*/ 90 h 73"/>
                <a:gd name="T8" fmla="*/ 27 w 62"/>
                <a:gd name="T9" fmla="*/ 88 h 73"/>
                <a:gd name="T10" fmla="*/ 27 w 62"/>
                <a:gd name="T11" fmla="*/ 85 h 73"/>
                <a:gd name="T12" fmla="*/ 27 w 62"/>
                <a:gd name="T13" fmla="*/ 85 h 73"/>
                <a:gd name="T14" fmla="*/ 21 w 62"/>
                <a:gd name="T15" fmla="*/ 79 h 73"/>
                <a:gd name="T16" fmla="*/ 19 w 62"/>
                <a:gd name="T17" fmla="*/ 64 h 73"/>
                <a:gd name="T18" fmla="*/ 19 w 62"/>
                <a:gd name="T19" fmla="*/ 58 h 73"/>
                <a:gd name="T20" fmla="*/ 19 w 62"/>
                <a:gd name="T21" fmla="*/ 55 h 73"/>
                <a:gd name="T22" fmla="*/ 8 w 62"/>
                <a:gd name="T23" fmla="*/ 44 h 73"/>
                <a:gd name="T24" fmla="*/ 6 w 62"/>
                <a:gd name="T25" fmla="*/ 41 h 73"/>
                <a:gd name="T26" fmla="*/ 6 w 62"/>
                <a:gd name="T27" fmla="*/ 36 h 73"/>
                <a:gd name="T28" fmla="*/ 13 w 62"/>
                <a:gd name="T29" fmla="*/ 41 h 73"/>
                <a:gd name="T30" fmla="*/ 13 w 62"/>
                <a:gd name="T31" fmla="*/ 36 h 73"/>
                <a:gd name="T32" fmla="*/ 3 w 62"/>
                <a:gd name="T33" fmla="*/ 21 h 73"/>
                <a:gd name="T34" fmla="*/ 0 w 62"/>
                <a:gd name="T35" fmla="*/ 15 h 73"/>
                <a:gd name="T36" fmla="*/ 0 w 62"/>
                <a:gd name="T37" fmla="*/ 12 h 73"/>
                <a:gd name="T38" fmla="*/ 13 w 62"/>
                <a:gd name="T39" fmla="*/ 6 h 73"/>
                <a:gd name="T40" fmla="*/ 21 w 62"/>
                <a:gd name="T41" fmla="*/ 0 h 73"/>
                <a:gd name="T42" fmla="*/ 40 w 62"/>
                <a:gd name="T43" fmla="*/ 21 h 73"/>
                <a:gd name="T44" fmla="*/ 58 w 62"/>
                <a:gd name="T45" fmla="*/ 41 h 73"/>
                <a:gd name="T46" fmla="*/ 69 w 62"/>
                <a:gd name="T47" fmla="*/ 73 h 73"/>
                <a:gd name="T48" fmla="*/ 61 w 62"/>
                <a:gd name="T49" fmla="*/ 76 h 73"/>
                <a:gd name="T50" fmla="*/ 53 w 62"/>
                <a:gd name="T51" fmla="*/ 81 h 73"/>
                <a:gd name="T52" fmla="*/ 48 w 62"/>
                <a:gd name="T53" fmla="*/ 79 h 73"/>
                <a:gd name="T54" fmla="*/ 48 w 62"/>
                <a:gd name="T55" fmla="*/ 81 h 73"/>
                <a:gd name="T56" fmla="*/ 46 w 62"/>
                <a:gd name="T57" fmla="*/ 85 h 73"/>
                <a:gd name="T58" fmla="*/ 42 w 62"/>
                <a:gd name="T59" fmla="*/ 85 h 73"/>
                <a:gd name="T60" fmla="*/ 40 w 62"/>
                <a:gd name="T61" fmla="*/ 88 h 7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62" h="73">
                  <a:moveTo>
                    <a:pt x="36" y="71"/>
                  </a:moveTo>
                  <a:lnTo>
                    <a:pt x="36" y="69"/>
                  </a:lnTo>
                  <a:lnTo>
                    <a:pt x="29" y="71"/>
                  </a:lnTo>
                  <a:lnTo>
                    <a:pt x="26" y="73"/>
                  </a:lnTo>
                  <a:lnTo>
                    <a:pt x="24" y="71"/>
                  </a:lnTo>
                  <a:lnTo>
                    <a:pt x="24" y="69"/>
                  </a:lnTo>
                  <a:lnTo>
                    <a:pt x="19" y="64"/>
                  </a:lnTo>
                  <a:lnTo>
                    <a:pt x="17" y="52"/>
                  </a:lnTo>
                  <a:lnTo>
                    <a:pt x="17" y="47"/>
                  </a:lnTo>
                  <a:lnTo>
                    <a:pt x="17" y="45"/>
                  </a:lnTo>
                  <a:lnTo>
                    <a:pt x="7" y="36"/>
                  </a:lnTo>
                  <a:lnTo>
                    <a:pt x="5" y="33"/>
                  </a:lnTo>
                  <a:lnTo>
                    <a:pt x="5" y="29"/>
                  </a:lnTo>
                  <a:lnTo>
                    <a:pt x="12" y="33"/>
                  </a:lnTo>
                  <a:lnTo>
                    <a:pt x="12" y="29"/>
                  </a:lnTo>
                  <a:lnTo>
                    <a:pt x="3" y="17"/>
                  </a:lnTo>
                  <a:lnTo>
                    <a:pt x="0" y="12"/>
                  </a:lnTo>
                  <a:lnTo>
                    <a:pt x="0" y="10"/>
                  </a:lnTo>
                  <a:lnTo>
                    <a:pt x="12" y="5"/>
                  </a:lnTo>
                  <a:lnTo>
                    <a:pt x="19" y="0"/>
                  </a:lnTo>
                  <a:lnTo>
                    <a:pt x="36" y="17"/>
                  </a:lnTo>
                  <a:lnTo>
                    <a:pt x="52" y="33"/>
                  </a:lnTo>
                  <a:lnTo>
                    <a:pt x="62" y="59"/>
                  </a:lnTo>
                  <a:lnTo>
                    <a:pt x="55" y="62"/>
                  </a:lnTo>
                  <a:lnTo>
                    <a:pt x="48" y="66"/>
                  </a:lnTo>
                  <a:lnTo>
                    <a:pt x="43" y="64"/>
                  </a:lnTo>
                  <a:lnTo>
                    <a:pt x="43" y="66"/>
                  </a:lnTo>
                  <a:lnTo>
                    <a:pt x="41" y="69"/>
                  </a:lnTo>
                  <a:lnTo>
                    <a:pt x="38" y="69"/>
                  </a:lnTo>
                  <a:lnTo>
                    <a:pt x="36" y="71"/>
                  </a:lnTo>
                  <a:close/>
                </a:path>
              </a:pathLst>
            </a:custGeom>
            <a:solidFill>
              <a:srgbClr val="0033CC"/>
            </a:solidFill>
            <a:ln w="3175">
              <a:solidFill>
                <a:srgbClr val="000000"/>
              </a:solidFill>
              <a:prstDash val="solid"/>
              <a:round/>
              <a:headEnd/>
              <a:tailEnd/>
            </a:ln>
          </p:spPr>
          <p:txBody>
            <a:bodyPr/>
            <a:lstStyle/>
            <a:p>
              <a:endParaRPr lang="en-US"/>
            </a:p>
          </p:txBody>
        </p:sp>
        <p:sp>
          <p:nvSpPr>
            <p:cNvPr id="288" name="Freeform 4110"/>
            <p:cNvSpPr>
              <a:spLocks/>
            </p:cNvSpPr>
            <p:nvPr/>
          </p:nvSpPr>
          <p:spPr bwMode="auto">
            <a:xfrm>
              <a:off x="4583" y="2092"/>
              <a:ext cx="27" cy="70"/>
            </a:xfrm>
            <a:custGeom>
              <a:avLst/>
              <a:gdLst>
                <a:gd name="T0" fmla="*/ 18 w 24"/>
                <a:gd name="T1" fmla="*/ 70 h 57"/>
                <a:gd name="T2" fmla="*/ 2 w 24"/>
                <a:gd name="T3" fmla="*/ 52 h 57"/>
                <a:gd name="T4" fmla="*/ 0 w 24"/>
                <a:gd name="T5" fmla="*/ 26 h 57"/>
                <a:gd name="T6" fmla="*/ 8 w 24"/>
                <a:gd name="T7" fmla="*/ 15 h 57"/>
                <a:gd name="T8" fmla="*/ 16 w 24"/>
                <a:gd name="T9" fmla="*/ 0 h 57"/>
                <a:gd name="T10" fmla="*/ 27 w 24"/>
                <a:gd name="T11" fmla="*/ 2 h 57"/>
                <a:gd name="T12" fmla="*/ 24 w 24"/>
                <a:gd name="T13" fmla="*/ 20 h 57"/>
                <a:gd name="T14" fmla="*/ 21 w 24"/>
                <a:gd name="T15" fmla="*/ 38 h 57"/>
                <a:gd name="T16" fmla="*/ 18 w 24"/>
                <a:gd name="T17" fmla="*/ 52 h 57"/>
                <a:gd name="T18" fmla="*/ 18 w 24"/>
                <a:gd name="T19" fmla="*/ 70 h 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 h="57">
                  <a:moveTo>
                    <a:pt x="16" y="57"/>
                  </a:moveTo>
                  <a:lnTo>
                    <a:pt x="2" y="42"/>
                  </a:lnTo>
                  <a:lnTo>
                    <a:pt x="0" y="21"/>
                  </a:lnTo>
                  <a:lnTo>
                    <a:pt x="7" y="12"/>
                  </a:lnTo>
                  <a:lnTo>
                    <a:pt x="14" y="0"/>
                  </a:lnTo>
                  <a:lnTo>
                    <a:pt x="24" y="2"/>
                  </a:lnTo>
                  <a:lnTo>
                    <a:pt x="21" y="16"/>
                  </a:lnTo>
                  <a:lnTo>
                    <a:pt x="19" y="31"/>
                  </a:lnTo>
                  <a:lnTo>
                    <a:pt x="16" y="42"/>
                  </a:lnTo>
                  <a:lnTo>
                    <a:pt x="16" y="57"/>
                  </a:lnTo>
                  <a:close/>
                </a:path>
              </a:pathLst>
            </a:custGeom>
            <a:solidFill>
              <a:srgbClr val="E1E1E1"/>
            </a:solidFill>
            <a:ln w="3175">
              <a:solidFill>
                <a:srgbClr val="000000"/>
              </a:solidFill>
              <a:prstDash val="solid"/>
              <a:round/>
              <a:headEnd/>
              <a:tailEnd/>
            </a:ln>
          </p:spPr>
          <p:txBody>
            <a:bodyPr/>
            <a:lstStyle/>
            <a:p>
              <a:endParaRPr lang="en-US"/>
            </a:p>
          </p:txBody>
        </p:sp>
        <p:sp>
          <p:nvSpPr>
            <p:cNvPr id="289" name="Freeform 4111"/>
            <p:cNvSpPr>
              <a:spLocks/>
            </p:cNvSpPr>
            <p:nvPr/>
          </p:nvSpPr>
          <p:spPr bwMode="auto">
            <a:xfrm>
              <a:off x="3866" y="1503"/>
              <a:ext cx="520" cy="228"/>
            </a:xfrm>
            <a:custGeom>
              <a:avLst/>
              <a:gdLst>
                <a:gd name="T0" fmla="*/ 309 w 466"/>
                <a:gd name="T1" fmla="*/ 217 h 184"/>
                <a:gd name="T2" fmla="*/ 282 w 466"/>
                <a:gd name="T3" fmla="*/ 208 h 184"/>
                <a:gd name="T4" fmla="*/ 238 w 466"/>
                <a:gd name="T5" fmla="*/ 204 h 184"/>
                <a:gd name="T6" fmla="*/ 193 w 466"/>
                <a:gd name="T7" fmla="*/ 202 h 184"/>
                <a:gd name="T8" fmla="*/ 164 w 466"/>
                <a:gd name="T9" fmla="*/ 167 h 184"/>
                <a:gd name="T10" fmla="*/ 116 w 466"/>
                <a:gd name="T11" fmla="*/ 152 h 184"/>
                <a:gd name="T12" fmla="*/ 79 w 466"/>
                <a:gd name="T13" fmla="*/ 146 h 184"/>
                <a:gd name="T14" fmla="*/ 68 w 466"/>
                <a:gd name="T15" fmla="*/ 108 h 184"/>
                <a:gd name="T16" fmla="*/ 31 w 466"/>
                <a:gd name="T17" fmla="*/ 88 h 184"/>
                <a:gd name="T18" fmla="*/ 2 w 466"/>
                <a:gd name="T19" fmla="*/ 64 h 184"/>
                <a:gd name="T20" fmla="*/ 8 w 466"/>
                <a:gd name="T21" fmla="*/ 56 h 184"/>
                <a:gd name="T22" fmla="*/ 39 w 466"/>
                <a:gd name="T23" fmla="*/ 37 h 184"/>
                <a:gd name="T24" fmla="*/ 85 w 466"/>
                <a:gd name="T25" fmla="*/ 32 h 184"/>
                <a:gd name="T26" fmla="*/ 114 w 466"/>
                <a:gd name="T27" fmla="*/ 43 h 184"/>
                <a:gd name="T28" fmla="*/ 151 w 466"/>
                <a:gd name="T29" fmla="*/ 37 h 184"/>
                <a:gd name="T30" fmla="*/ 137 w 466"/>
                <a:gd name="T31" fmla="*/ 0 h 184"/>
                <a:gd name="T32" fmla="*/ 193 w 466"/>
                <a:gd name="T33" fmla="*/ 15 h 184"/>
                <a:gd name="T34" fmla="*/ 227 w 466"/>
                <a:gd name="T35" fmla="*/ 41 h 184"/>
                <a:gd name="T36" fmla="*/ 277 w 466"/>
                <a:gd name="T37" fmla="*/ 41 h 184"/>
                <a:gd name="T38" fmla="*/ 306 w 466"/>
                <a:gd name="T39" fmla="*/ 52 h 184"/>
                <a:gd name="T40" fmla="*/ 356 w 466"/>
                <a:gd name="T41" fmla="*/ 58 h 184"/>
                <a:gd name="T42" fmla="*/ 391 w 466"/>
                <a:gd name="T43" fmla="*/ 41 h 184"/>
                <a:gd name="T44" fmla="*/ 435 w 466"/>
                <a:gd name="T45" fmla="*/ 47 h 184"/>
                <a:gd name="T46" fmla="*/ 441 w 466"/>
                <a:gd name="T47" fmla="*/ 82 h 184"/>
                <a:gd name="T48" fmla="*/ 449 w 466"/>
                <a:gd name="T49" fmla="*/ 93 h 184"/>
                <a:gd name="T50" fmla="*/ 472 w 466"/>
                <a:gd name="T51" fmla="*/ 93 h 184"/>
                <a:gd name="T52" fmla="*/ 514 w 466"/>
                <a:gd name="T53" fmla="*/ 105 h 184"/>
                <a:gd name="T54" fmla="*/ 493 w 466"/>
                <a:gd name="T55" fmla="*/ 116 h 184"/>
                <a:gd name="T56" fmla="*/ 470 w 466"/>
                <a:gd name="T57" fmla="*/ 144 h 184"/>
                <a:gd name="T58" fmla="*/ 441 w 466"/>
                <a:gd name="T59" fmla="*/ 157 h 184"/>
                <a:gd name="T60" fmla="*/ 420 w 466"/>
                <a:gd name="T61" fmla="*/ 170 h 184"/>
                <a:gd name="T62" fmla="*/ 414 w 466"/>
                <a:gd name="T63" fmla="*/ 196 h 184"/>
                <a:gd name="T64" fmla="*/ 383 w 466"/>
                <a:gd name="T65" fmla="*/ 211 h 184"/>
                <a:gd name="T66" fmla="*/ 350 w 466"/>
                <a:gd name="T67" fmla="*/ 219 h 184"/>
                <a:gd name="T68" fmla="*/ 327 w 466"/>
                <a:gd name="T69" fmla="*/ 219 h 18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66" h="184">
                  <a:moveTo>
                    <a:pt x="293" y="177"/>
                  </a:moveTo>
                  <a:lnTo>
                    <a:pt x="277" y="175"/>
                  </a:lnTo>
                  <a:lnTo>
                    <a:pt x="258" y="172"/>
                  </a:lnTo>
                  <a:lnTo>
                    <a:pt x="253" y="168"/>
                  </a:lnTo>
                  <a:lnTo>
                    <a:pt x="232" y="165"/>
                  </a:lnTo>
                  <a:lnTo>
                    <a:pt x="213" y="165"/>
                  </a:lnTo>
                  <a:lnTo>
                    <a:pt x="191" y="163"/>
                  </a:lnTo>
                  <a:lnTo>
                    <a:pt x="173" y="163"/>
                  </a:lnTo>
                  <a:lnTo>
                    <a:pt x="158" y="149"/>
                  </a:lnTo>
                  <a:lnTo>
                    <a:pt x="147" y="135"/>
                  </a:lnTo>
                  <a:lnTo>
                    <a:pt x="125" y="130"/>
                  </a:lnTo>
                  <a:lnTo>
                    <a:pt x="104" y="123"/>
                  </a:lnTo>
                  <a:lnTo>
                    <a:pt x="87" y="120"/>
                  </a:lnTo>
                  <a:lnTo>
                    <a:pt x="71" y="118"/>
                  </a:lnTo>
                  <a:lnTo>
                    <a:pt x="66" y="104"/>
                  </a:lnTo>
                  <a:lnTo>
                    <a:pt x="61" y="87"/>
                  </a:lnTo>
                  <a:lnTo>
                    <a:pt x="40" y="73"/>
                  </a:lnTo>
                  <a:lnTo>
                    <a:pt x="28" y="71"/>
                  </a:lnTo>
                  <a:lnTo>
                    <a:pt x="7" y="59"/>
                  </a:lnTo>
                  <a:lnTo>
                    <a:pt x="2" y="52"/>
                  </a:lnTo>
                  <a:lnTo>
                    <a:pt x="0" y="49"/>
                  </a:lnTo>
                  <a:lnTo>
                    <a:pt x="7" y="45"/>
                  </a:lnTo>
                  <a:lnTo>
                    <a:pt x="19" y="40"/>
                  </a:lnTo>
                  <a:lnTo>
                    <a:pt x="35" y="30"/>
                  </a:lnTo>
                  <a:lnTo>
                    <a:pt x="47" y="23"/>
                  </a:lnTo>
                  <a:lnTo>
                    <a:pt x="76" y="26"/>
                  </a:lnTo>
                  <a:lnTo>
                    <a:pt x="83" y="33"/>
                  </a:lnTo>
                  <a:lnTo>
                    <a:pt x="102" y="35"/>
                  </a:lnTo>
                  <a:lnTo>
                    <a:pt x="123" y="40"/>
                  </a:lnTo>
                  <a:lnTo>
                    <a:pt x="135" y="30"/>
                  </a:lnTo>
                  <a:lnTo>
                    <a:pt x="120" y="19"/>
                  </a:lnTo>
                  <a:lnTo>
                    <a:pt x="123" y="0"/>
                  </a:lnTo>
                  <a:lnTo>
                    <a:pt x="149" y="7"/>
                  </a:lnTo>
                  <a:lnTo>
                    <a:pt x="173" y="12"/>
                  </a:lnTo>
                  <a:lnTo>
                    <a:pt x="182" y="21"/>
                  </a:lnTo>
                  <a:lnTo>
                    <a:pt x="203" y="33"/>
                  </a:lnTo>
                  <a:lnTo>
                    <a:pt x="229" y="28"/>
                  </a:lnTo>
                  <a:lnTo>
                    <a:pt x="248" y="33"/>
                  </a:lnTo>
                  <a:lnTo>
                    <a:pt x="267" y="35"/>
                  </a:lnTo>
                  <a:lnTo>
                    <a:pt x="274" y="42"/>
                  </a:lnTo>
                  <a:lnTo>
                    <a:pt x="303" y="49"/>
                  </a:lnTo>
                  <a:lnTo>
                    <a:pt x="319" y="47"/>
                  </a:lnTo>
                  <a:lnTo>
                    <a:pt x="336" y="45"/>
                  </a:lnTo>
                  <a:lnTo>
                    <a:pt x="350" y="33"/>
                  </a:lnTo>
                  <a:lnTo>
                    <a:pt x="378" y="38"/>
                  </a:lnTo>
                  <a:lnTo>
                    <a:pt x="390" y="38"/>
                  </a:lnTo>
                  <a:lnTo>
                    <a:pt x="393" y="52"/>
                  </a:lnTo>
                  <a:lnTo>
                    <a:pt x="395" y="66"/>
                  </a:lnTo>
                  <a:lnTo>
                    <a:pt x="390" y="68"/>
                  </a:lnTo>
                  <a:lnTo>
                    <a:pt x="402" y="75"/>
                  </a:lnTo>
                  <a:lnTo>
                    <a:pt x="419" y="73"/>
                  </a:lnTo>
                  <a:lnTo>
                    <a:pt x="423" y="75"/>
                  </a:lnTo>
                  <a:lnTo>
                    <a:pt x="430" y="71"/>
                  </a:lnTo>
                  <a:lnTo>
                    <a:pt x="461" y="85"/>
                  </a:lnTo>
                  <a:lnTo>
                    <a:pt x="466" y="94"/>
                  </a:lnTo>
                  <a:lnTo>
                    <a:pt x="442" y="94"/>
                  </a:lnTo>
                  <a:lnTo>
                    <a:pt x="426" y="104"/>
                  </a:lnTo>
                  <a:lnTo>
                    <a:pt x="421" y="116"/>
                  </a:lnTo>
                  <a:lnTo>
                    <a:pt x="407" y="118"/>
                  </a:lnTo>
                  <a:lnTo>
                    <a:pt x="395" y="127"/>
                  </a:lnTo>
                  <a:lnTo>
                    <a:pt x="374" y="120"/>
                  </a:lnTo>
                  <a:lnTo>
                    <a:pt x="376" y="137"/>
                  </a:lnTo>
                  <a:lnTo>
                    <a:pt x="385" y="146"/>
                  </a:lnTo>
                  <a:lnTo>
                    <a:pt x="371" y="158"/>
                  </a:lnTo>
                  <a:lnTo>
                    <a:pt x="359" y="168"/>
                  </a:lnTo>
                  <a:lnTo>
                    <a:pt x="343" y="170"/>
                  </a:lnTo>
                  <a:lnTo>
                    <a:pt x="324" y="170"/>
                  </a:lnTo>
                  <a:lnTo>
                    <a:pt x="314" y="177"/>
                  </a:lnTo>
                  <a:lnTo>
                    <a:pt x="303" y="184"/>
                  </a:lnTo>
                  <a:lnTo>
                    <a:pt x="293" y="177"/>
                  </a:lnTo>
                  <a:close/>
                </a:path>
              </a:pathLst>
            </a:custGeom>
            <a:solidFill>
              <a:srgbClr val="D9D9D6"/>
            </a:solidFill>
            <a:ln w="3175">
              <a:solidFill>
                <a:srgbClr val="000000"/>
              </a:solidFill>
              <a:prstDash val="solid"/>
              <a:round/>
              <a:headEnd/>
              <a:tailEnd/>
            </a:ln>
          </p:spPr>
          <p:txBody>
            <a:bodyPr/>
            <a:lstStyle/>
            <a:p>
              <a:endParaRPr lang="en-US"/>
            </a:p>
          </p:txBody>
        </p:sp>
        <p:sp>
          <p:nvSpPr>
            <p:cNvPr id="290" name="Freeform 4112"/>
            <p:cNvSpPr>
              <a:spLocks/>
            </p:cNvSpPr>
            <p:nvPr/>
          </p:nvSpPr>
          <p:spPr bwMode="auto">
            <a:xfrm>
              <a:off x="3237" y="1433"/>
              <a:ext cx="618" cy="302"/>
            </a:xfrm>
            <a:custGeom>
              <a:avLst/>
              <a:gdLst>
                <a:gd name="T0" fmla="*/ 72 w 553"/>
                <a:gd name="T1" fmla="*/ 178 h 244"/>
                <a:gd name="T2" fmla="*/ 50 w 553"/>
                <a:gd name="T3" fmla="*/ 191 h 244"/>
                <a:gd name="T4" fmla="*/ 18 w 553"/>
                <a:gd name="T5" fmla="*/ 155 h 244"/>
                <a:gd name="T6" fmla="*/ 2 w 553"/>
                <a:gd name="T7" fmla="*/ 114 h 244"/>
                <a:gd name="T8" fmla="*/ 23 w 553"/>
                <a:gd name="T9" fmla="*/ 99 h 244"/>
                <a:gd name="T10" fmla="*/ 39 w 553"/>
                <a:gd name="T11" fmla="*/ 82 h 244"/>
                <a:gd name="T12" fmla="*/ 72 w 553"/>
                <a:gd name="T13" fmla="*/ 71 h 244"/>
                <a:gd name="T14" fmla="*/ 114 w 553"/>
                <a:gd name="T15" fmla="*/ 90 h 244"/>
                <a:gd name="T16" fmla="*/ 167 w 553"/>
                <a:gd name="T17" fmla="*/ 88 h 244"/>
                <a:gd name="T18" fmla="*/ 201 w 553"/>
                <a:gd name="T19" fmla="*/ 88 h 244"/>
                <a:gd name="T20" fmla="*/ 190 w 553"/>
                <a:gd name="T21" fmla="*/ 41 h 244"/>
                <a:gd name="T22" fmla="*/ 184 w 553"/>
                <a:gd name="T23" fmla="*/ 32 h 244"/>
                <a:gd name="T24" fmla="*/ 225 w 553"/>
                <a:gd name="T25" fmla="*/ 26 h 244"/>
                <a:gd name="T26" fmla="*/ 264 w 553"/>
                <a:gd name="T27" fmla="*/ 11 h 244"/>
                <a:gd name="T28" fmla="*/ 298 w 553"/>
                <a:gd name="T29" fmla="*/ 2 h 244"/>
                <a:gd name="T30" fmla="*/ 325 w 553"/>
                <a:gd name="T31" fmla="*/ 11 h 244"/>
                <a:gd name="T32" fmla="*/ 364 w 553"/>
                <a:gd name="T33" fmla="*/ 32 h 244"/>
                <a:gd name="T34" fmla="*/ 399 w 553"/>
                <a:gd name="T35" fmla="*/ 26 h 244"/>
                <a:gd name="T36" fmla="*/ 422 w 553"/>
                <a:gd name="T37" fmla="*/ 21 h 244"/>
                <a:gd name="T38" fmla="*/ 439 w 553"/>
                <a:gd name="T39" fmla="*/ 47 h 244"/>
                <a:gd name="T40" fmla="*/ 481 w 553"/>
                <a:gd name="T41" fmla="*/ 79 h 244"/>
                <a:gd name="T42" fmla="*/ 505 w 553"/>
                <a:gd name="T43" fmla="*/ 88 h 244"/>
                <a:gd name="T44" fmla="*/ 536 w 553"/>
                <a:gd name="T45" fmla="*/ 90 h 244"/>
                <a:gd name="T46" fmla="*/ 579 w 553"/>
                <a:gd name="T47" fmla="*/ 120 h 244"/>
                <a:gd name="T48" fmla="*/ 618 w 553"/>
                <a:gd name="T49" fmla="*/ 135 h 244"/>
                <a:gd name="T50" fmla="*/ 602 w 553"/>
                <a:gd name="T51" fmla="*/ 155 h 244"/>
                <a:gd name="T52" fmla="*/ 597 w 553"/>
                <a:gd name="T53" fmla="*/ 178 h 244"/>
                <a:gd name="T54" fmla="*/ 573 w 553"/>
                <a:gd name="T55" fmla="*/ 193 h 244"/>
                <a:gd name="T56" fmla="*/ 581 w 553"/>
                <a:gd name="T57" fmla="*/ 219 h 244"/>
                <a:gd name="T58" fmla="*/ 542 w 553"/>
                <a:gd name="T59" fmla="*/ 225 h 244"/>
                <a:gd name="T60" fmla="*/ 558 w 553"/>
                <a:gd name="T61" fmla="*/ 246 h 244"/>
                <a:gd name="T62" fmla="*/ 565 w 553"/>
                <a:gd name="T63" fmla="*/ 266 h 244"/>
                <a:gd name="T64" fmla="*/ 542 w 553"/>
                <a:gd name="T65" fmla="*/ 257 h 244"/>
                <a:gd name="T66" fmla="*/ 500 w 553"/>
                <a:gd name="T67" fmla="*/ 260 h 244"/>
                <a:gd name="T68" fmla="*/ 463 w 553"/>
                <a:gd name="T69" fmla="*/ 260 h 244"/>
                <a:gd name="T70" fmla="*/ 436 w 553"/>
                <a:gd name="T71" fmla="*/ 272 h 244"/>
                <a:gd name="T72" fmla="*/ 410 w 553"/>
                <a:gd name="T73" fmla="*/ 278 h 244"/>
                <a:gd name="T74" fmla="*/ 378 w 553"/>
                <a:gd name="T75" fmla="*/ 302 h 244"/>
                <a:gd name="T76" fmla="*/ 346 w 553"/>
                <a:gd name="T77" fmla="*/ 287 h 244"/>
                <a:gd name="T78" fmla="*/ 331 w 553"/>
                <a:gd name="T79" fmla="*/ 251 h 244"/>
                <a:gd name="T80" fmla="*/ 293 w 553"/>
                <a:gd name="T81" fmla="*/ 251 h 244"/>
                <a:gd name="T82" fmla="*/ 262 w 553"/>
                <a:gd name="T83" fmla="*/ 249 h 244"/>
                <a:gd name="T84" fmla="*/ 225 w 553"/>
                <a:gd name="T85" fmla="*/ 214 h 244"/>
                <a:gd name="T86" fmla="*/ 182 w 553"/>
                <a:gd name="T87" fmla="*/ 210 h 244"/>
                <a:gd name="T88" fmla="*/ 167 w 553"/>
                <a:gd name="T89" fmla="*/ 238 h 244"/>
                <a:gd name="T90" fmla="*/ 177 w 553"/>
                <a:gd name="T91" fmla="*/ 278 h 244"/>
                <a:gd name="T92" fmla="*/ 161 w 553"/>
                <a:gd name="T93" fmla="*/ 290 h 244"/>
                <a:gd name="T94" fmla="*/ 145 w 553"/>
                <a:gd name="T95" fmla="*/ 270 h 244"/>
                <a:gd name="T96" fmla="*/ 103 w 553"/>
                <a:gd name="T97" fmla="*/ 264 h 244"/>
                <a:gd name="T98" fmla="*/ 82 w 553"/>
                <a:gd name="T99" fmla="*/ 238 h 244"/>
                <a:gd name="T100" fmla="*/ 93 w 553"/>
                <a:gd name="T101" fmla="*/ 231 h 244"/>
                <a:gd name="T102" fmla="*/ 95 w 553"/>
                <a:gd name="T103" fmla="*/ 214 h 244"/>
                <a:gd name="T104" fmla="*/ 108 w 553"/>
                <a:gd name="T105" fmla="*/ 204 h 244"/>
                <a:gd name="T106" fmla="*/ 85 w 553"/>
                <a:gd name="T107" fmla="*/ 178 h 24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53" h="244">
                  <a:moveTo>
                    <a:pt x="76" y="144"/>
                  </a:moveTo>
                  <a:lnTo>
                    <a:pt x="64" y="144"/>
                  </a:lnTo>
                  <a:lnTo>
                    <a:pt x="47" y="151"/>
                  </a:lnTo>
                  <a:lnTo>
                    <a:pt x="45" y="154"/>
                  </a:lnTo>
                  <a:lnTo>
                    <a:pt x="33" y="137"/>
                  </a:lnTo>
                  <a:lnTo>
                    <a:pt x="16" y="125"/>
                  </a:lnTo>
                  <a:lnTo>
                    <a:pt x="0" y="111"/>
                  </a:lnTo>
                  <a:lnTo>
                    <a:pt x="2" y="92"/>
                  </a:lnTo>
                  <a:lnTo>
                    <a:pt x="5" y="73"/>
                  </a:lnTo>
                  <a:lnTo>
                    <a:pt x="21" y="80"/>
                  </a:lnTo>
                  <a:lnTo>
                    <a:pt x="24" y="73"/>
                  </a:lnTo>
                  <a:lnTo>
                    <a:pt x="35" y="66"/>
                  </a:lnTo>
                  <a:lnTo>
                    <a:pt x="45" y="57"/>
                  </a:lnTo>
                  <a:lnTo>
                    <a:pt x="64" y="57"/>
                  </a:lnTo>
                  <a:lnTo>
                    <a:pt x="83" y="66"/>
                  </a:lnTo>
                  <a:lnTo>
                    <a:pt x="102" y="73"/>
                  </a:lnTo>
                  <a:lnTo>
                    <a:pt x="123" y="71"/>
                  </a:lnTo>
                  <a:lnTo>
                    <a:pt x="149" y="71"/>
                  </a:lnTo>
                  <a:lnTo>
                    <a:pt x="177" y="76"/>
                  </a:lnTo>
                  <a:lnTo>
                    <a:pt x="180" y="71"/>
                  </a:lnTo>
                  <a:lnTo>
                    <a:pt x="165" y="54"/>
                  </a:lnTo>
                  <a:lnTo>
                    <a:pt x="170" y="33"/>
                  </a:lnTo>
                  <a:lnTo>
                    <a:pt x="184" y="33"/>
                  </a:lnTo>
                  <a:lnTo>
                    <a:pt x="165" y="26"/>
                  </a:lnTo>
                  <a:lnTo>
                    <a:pt x="184" y="21"/>
                  </a:lnTo>
                  <a:lnTo>
                    <a:pt x="201" y="21"/>
                  </a:lnTo>
                  <a:lnTo>
                    <a:pt x="220" y="14"/>
                  </a:lnTo>
                  <a:lnTo>
                    <a:pt x="236" y="9"/>
                  </a:lnTo>
                  <a:lnTo>
                    <a:pt x="251" y="7"/>
                  </a:lnTo>
                  <a:lnTo>
                    <a:pt x="267" y="2"/>
                  </a:lnTo>
                  <a:lnTo>
                    <a:pt x="281" y="0"/>
                  </a:lnTo>
                  <a:lnTo>
                    <a:pt x="291" y="9"/>
                  </a:lnTo>
                  <a:lnTo>
                    <a:pt x="317" y="19"/>
                  </a:lnTo>
                  <a:lnTo>
                    <a:pt x="326" y="26"/>
                  </a:lnTo>
                  <a:lnTo>
                    <a:pt x="338" y="26"/>
                  </a:lnTo>
                  <a:lnTo>
                    <a:pt x="357" y="21"/>
                  </a:lnTo>
                  <a:lnTo>
                    <a:pt x="374" y="14"/>
                  </a:lnTo>
                  <a:lnTo>
                    <a:pt x="378" y="17"/>
                  </a:lnTo>
                  <a:lnTo>
                    <a:pt x="374" y="26"/>
                  </a:lnTo>
                  <a:lnTo>
                    <a:pt x="393" y="38"/>
                  </a:lnTo>
                  <a:lnTo>
                    <a:pt x="411" y="50"/>
                  </a:lnTo>
                  <a:lnTo>
                    <a:pt x="430" y="64"/>
                  </a:lnTo>
                  <a:lnTo>
                    <a:pt x="449" y="76"/>
                  </a:lnTo>
                  <a:lnTo>
                    <a:pt x="452" y="71"/>
                  </a:lnTo>
                  <a:lnTo>
                    <a:pt x="464" y="76"/>
                  </a:lnTo>
                  <a:lnTo>
                    <a:pt x="480" y="73"/>
                  </a:lnTo>
                  <a:lnTo>
                    <a:pt x="499" y="85"/>
                  </a:lnTo>
                  <a:lnTo>
                    <a:pt x="518" y="97"/>
                  </a:lnTo>
                  <a:lnTo>
                    <a:pt x="537" y="92"/>
                  </a:lnTo>
                  <a:lnTo>
                    <a:pt x="553" y="109"/>
                  </a:lnTo>
                  <a:lnTo>
                    <a:pt x="546" y="121"/>
                  </a:lnTo>
                  <a:lnTo>
                    <a:pt x="539" y="125"/>
                  </a:lnTo>
                  <a:lnTo>
                    <a:pt x="546" y="144"/>
                  </a:lnTo>
                  <a:lnTo>
                    <a:pt x="534" y="144"/>
                  </a:lnTo>
                  <a:lnTo>
                    <a:pt x="511" y="139"/>
                  </a:lnTo>
                  <a:lnTo>
                    <a:pt x="513" y="156"/>
                  </a:lnTo>
                  <a:lnTo>
                    <a:pt x="516" y="170"/>
                  </a:lnTo>
                  <a:lnTo>
                    <a:pt x="520" y="177"/>
                  </a:lnTo>
                  <a:lnTo>
                    <a:pt x="501" y="175"/>
                  </a:lnTo>
                  <a:lnTo>
                    <a:pt x="485" y="182"/>
                  </a:lnTo>
                  <a:lnTo>
                    <a:pt x="494" y="187"/>
                  </a:lnTo>
                  <a:lnTo>
                    <a:pt x="499" y="199"/>
                  </a:lnTo>
                  <a:lnTo>
                    <a:pt x="506" y="213"/>
                  </a:lnTo>
                  <a:lnTo>
                    <a:pt x="506" y="215"/>
                  </a:lnTo>
                  <a:lnTo>
                    <a:pt x="504" y="220"/>
                  </a:lnTo>
                  <a:lnTo>
                    <a:pt x="485" y="208"/>
                  </a:lnTo>
                  <a:lnTo>
                    <a:pt x="466" y="210"/>
                  </a:lnTo>
                  <a:lnTo>
                    <a:pt x="447" y="210"/>
                  </a:lnTo>
                  <a:lnTo>
                    <a:pt x="426" y="213"/>
                  </a:lnTo>
                  <a:lnTo>
                    <a:pt x="414" y="210"/>
                  </a:lnTo>
                  <a:lnTo>
                    <a:pt x="404" y="222"/>
                  </a:lnTo>
                  <a:lnTo>
                    <a:pt x="390" y="220"/>
                  </a:lnTo>
                  <a:lnTo>
                    <a:pt x="376" y="215"/>
                  </a:lnTo>
                  <a:lnTo>
                    <a:pt x="367" y="225"/>
                  </a:lnTo>
                  <a:lnTo>
                    <a:pt x="352" y="234"/>
                  </a:lnTo>
                  <a:lnTo>
                    <a:pt x="338" y="244"/>
                  </a:lnTo>
                  <a:lnTo>
                    <a:pt x="324" y="239"/>
                  </a:lnTo>
                  <a:lnTo>
                    <a:pt x="310" y="232"/>
                  </a:lnTo>
                  <a:lnTo>
                    <a:pt x="310" y="215"/>
                  </a:lnTo>
                  <a:lnTo>
                    <a:pt x="296" y="203"/>
                  </a:lnTo>
                  <a:lnTo>
                    <a:pt x="279" y="203"/>
                  </a:lnTo>
                  <a:lnTo>
                    <a:pt x="262" y="203"/>
                  </a:lnTo>
                  <a:lnTo>
                    <a:pt x="248" y="201"/>
                  </a:lnTo>
                  <a:lnTo>
                    <a:pt x="234" y="201"/>
                  </a:lnTo>
                  <a:lnTo>
                    <a:pt x="220" y="184"/>
                  </a:lnTo>
                  <a:lnTo>
                    <a:pt x="201" y="173"/>
                  </a:lnTo>
                  <a:lnTo>
                    <a:pt x="180" y="163"/>
                  </a:lnTo>
                  <a:lnTo>
                    <a:pt x="163" y="170"/>
                  </a:lnTo>
                  <a:lnTo>
                    <a:pt x="147" y="177"/>
                  </a:lnTo>
                  <a:lnTo>
                    <a:pt x="149" y="192"/>
                  </a:lnTo>
                  <a:lnTo>
                    <a:pt x="154" y="208"/>
                  </a:lnTo>
                  <a:lnTo>
                    <a:pt x="158" y="225"/>
                  </a:lnTo>
                  <a:lnTo>
                    <a:pt x="161" y="241"/>
                  </a:lnTo>
                  <a:lnTo>
                    <a:pt x="144" y="234"/>
                  </a:lnTo>
                  <a:lnTo>
                    <a:pt x="128" y="232"/>
                  </a:lnTo>
                  <a:lnTo>
                    <a:pt x="130" y="218"/>
                  </a:lnTo>
                  <a:lnTo>
                    <a:pt x="106" y="218"/>
                  </a:lnTo>
                  <a:lnTo>
                    <a:pt x="92" y="213"/>
                  </a:lnTo>
                  <a:lnTo>
                    <a:pt x="85" y="210"/>
                  </a:lnTo>
                  <a:lnTo>
                    <a:pt x="73" y="192"/>
                  </a:lnTo>
                  <a:lnTo>
                    <a:pt x="66" y="187"/>
                  </a:lnTo>
                  <a:lnTo>
                    <a:pt x="83" y="187"/>
                  </a:lnTo>
                  <a:lnTo>
                    <a:pt x="76" y="180"/>
                  </a:lnTo>
                  <a:lnTo>
                    <a:pt x="85" y="173"/>
                  </a:lnTo>
                  <a:lnTo>
                    <a:pt x="102" y="173"/>
                  </a:lnTo>
                  <a:lnTo>
                    <a:pt x="97" y="165"/>
                  </a:lnTo>
                  <a:lnTo>
                    <a:pt x="94" y="147"/>
                  </a:lnTo>
                  <a:lnTo>
                    <a:pt x="76" y="144"/>
                  </a:lnTo>
                  <a:close/>
                </a:path>
              </a:pathLst>
            </a:custGeom>
            <a:solidFill>
              <a:srgbClr val="0033CC"/>
            </a:solidFill>
            <a:ln w="3175">
              <a:solidFill>
                <a:srgbClr val="000000"/>
              </a:solidFill>
              <a:prstDash val="solid"/>
              <a:round/>
              <a:headEnd/>
              <a:tailEnd/>
            </a:ln>
          </p:spPr>
          <p:txBody>
            <a:bodyPr/>
            <a:lstStyle/>
            <a:p>
              <a:endParaRPr lang="en-US"/>
            </a:p>
          </p:txBody>
        </p:sp>
        <p:sp>
          <p:nvSpPr>
            <p:cNvPr id="291" name="Freeform 4113"/>
            <p:cNvSpPr>
              <a:spLocks/>
            </p:cNvSpPr>
            <p:nvPr/>
          </p:nvSpPr>
          <p:spPr bwMode="auto">
            <a:xfrm>
              <a:off x="3139" y="1675"/>
              <a:ext cx="135" cy="60"/>
            </a:xfrm>
            <a:custGeom>
              <a:avLst/>
              <a:gdLst>
                <a:gd name="T0" fmla="*/ 27 w 121"/>
                <a:gd name="T1" fmla="*/ 21 h 48"/>
                <a:gd name="T2" fmla="*/ 0 w 121"/>
                <a:gd name="T3" fmla="*/ 4 h 48"/>
                <a:gd name="T4" fmla="*/ 3 w 121"/>
                <a:gd name="T5" fmla="*/ 0 h 48"/>
                <a:gd name="T6" fmla="*/ 21 w 121"/>
                <a:gd name="T7" fmla="*/ 4 h 48"/>
                <a:gd name="T8" fmla="*/ 40 w 121"/>
                <a:gd name="T9" fmla="*/ 4 h 48"/>
                <a:gd name="T10" fmla="*/ 61 w 121"/>
                <a:gd name="T11" fmla="*/ 15 h 48"/>
                <a:gd name="T12" fmla="*/ 87 w 121"/>
                <a:gd name="T13" fmla="*/ 28 h 48"/>
                <a:gd name="T14" fmla="*/ 112 w 121"/>
                <a:gd name="T15" fmla="*/ 36 h 48"/>
                <a:gd name="T16" fmla="*/ 135 w 121"/>
                <a:gd name="T17" fmla="*/ 48 h 48"/>
                <a:gd name="T18" fmla="*/ 129 w 121"/>
                <a:gd name="T19" fmla="*/ 60 h 48"/>
                <a:gd name="T20" fmla="*/ 114 w 121"/>
                <a:gd name="T21" fmla="*/ 56 h 48"/>
                <a:gd name="T22" fmla="*/ 90 w 121"/>
                <a:gd name="T23" fmla="*/ 54 h 48"/>
                <a:gd name="T24" fmla="*/ 66 w 121"/>
                <a:gd name="T25" fmla="*/ 54 h 48"/>
                <a:gd name="T26" fmla="*/ 46 w 121"/>
                <a:gd name="T27" fmla="*/ 56 h 48"/>
                <a:gd name="T28" fmla="*/ 46 w 121"/>
                <a:gd name="T29" fmla="*/ 39 h 48"/>
                <a:gd name="T30" fmla="*/ 27 w 121"/>
                <a:gd name="T31" fmla="*/ 21 h 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1" h="48">
                  <a:moveTo>
                    <a:pt x="24" y="17"/>
                  </a:moveTo>
                  <a:lnTo>
                    <a:pt x="0" y="3"/>
                  </a:lnTo>
                  <a:lnTo>
                    <a:pt x="3" y="0"/>
                  </a:lnTo>
                  <a:lnTo>
                    <a:pt x="19" y="3"/>
                  </a:lnTo>
                  <a:lnTo>
                    <a:pt x="36" y="3"/>
                  </a:lnTo>
                  <a:lnTo>
                    <a:pt x="55" y="12"/>
                  </a:lnTo>
                  <a:lnTo>
                    <a:pt x="78" y="22"/>
                  </a:lnTo>
                  <a:lnTo>
                    <a:pt x="100" y="29"/>
                  </a:lnTo>
                  <a:lnTo>
                    <a:pt x="121" y="38"/>
                  </a:lnTo>
                  <a:lnTo>
                    <a:pt x="116" y="48"/>
                  </a:lnTo>
                  <a:lnTo>
                    <a:pt x="102" y="45"/>
                  </a:lnTo>
                  <a:lnTo>
                    <a:pt x="81" y="43"/>
                  </a:lnTo>
                  <a:lnTo>
                    <a:pt x="59" y="43"/>
                  </a:lnTo>
                  <a:lnTo>
                    <a:pt x="41" y="45"/>
                  </a:lnTo>
                  <a:lnTo>
                    <a:pt x="41" y="31"/>
                  </a:lnTo>
                  <a:lnTo>
                    <a:pt x="24" y="17"/>
                  </a:lnTo>
                  <a:close/>
                </a:path>
              </a:pathLst>
            </a:custGeom>
            <a:solidFill>
              <a:srgbClr val="0033CC"/>
            </a:solidFill>
            <a:ln w="3175">
              <a:solidFill>
                <a:srgbClr val="000000"/>
              </a:solidFill>
              <a:prstDash val="solid"/>
              <a:round/>
              <a:headEnd/>
              <a:tailEnd/>
            </a:ln>
          </p:spPr>
          <p:txBody>
            <a:bodyPr/>
            <a:lstStyle/>
            <a:p>
              <a:endParaRPr lang="en-US"/>
            </a:p>
          </p:txBody>
        </p:sp>
        <p:sp>
          <p:nvSpPr>
            <p:cNvPr id="292" name="Freeform 4114"/>
            <p:cNvSpPr>
              <a:spLocks/>
            </p:cNvSpPr>
            <p:nvPr/>
          </p:nvSpPr>
          <p:spPr bwMode="auto">
            <a:xfrm>
              <a:off x="3647" y="1691"/>
              <a:ext cx="158" cy="87"/>
            </a:xfrm>
            <a:custGeom>
              <a:avLst/>
              <a:gdLst>
                <a:gd name="T0" fmla="*/ 53 w 141"/>
                <a:gd name="T1" fmla="*/ 53 h 71"/>
                <a:gd name="T2" fmla="*/ 34 w 141"/>
                <a:gd name="T3" fmla="*/ 38 h 71"/>
                <a:gd name="T4" fmla="*/ 10 w 141"/>
                <a:gd name="T5" fmla="*/ 38 h 71"/>
                <a:gd name="T6" fmla="*/ 0 w 141"/>
                <a:gd name="T7" fmla="*/ 21 h 71"/>
                <a:gd name="T8" fmla="*/ 10 w 141"/>
                <a:gd name="T9" fmla="*/ 9 h 71"/>
                <a:gd name="T10" fmla="*/ 26 w 141"/>
                <a:gd name="T11" fmla="*/ 15 h 71"/>
                <a:gd name="T12" fmla="*/ 41 w 141"/>
                <a:gd name="T13" fmla="*/ 17 h 71"/>
                <a:gd name="T14" fmla="*/ 53 w 141"/>
                <a:gd name="T15" fmla="*/ 2 h 71"/>
                <a:gd name="T16" fmla="*/ 66 w 141"/>
                <a:gd name="T17" fmla="*/ 6 h 71"/>
                <a:gd name="T18" fmla="*/ 90 w 141"/>
                <a:gd name="T19" fmla="*/ 2 h 71"/>
                <a:gd name="T20" fmla="*/ 111 w 141"/>
                <a:gd name="T21" fmla="*/ 2 h 71"/>
                <a:gd name="T22" fmla="*/ 132 w 141"/>
                <a:gd name="T23" fmla="*/ 0 h 71"/>
                <a:gd name="T24" fmla="*/ 154 w 141"/>
                <a:gd name="T25" fmla="*/ 15 h 71"/>
                <a:gd name="T26" fmla="*/ 158 w 141"/>
                <a:gd name="T27" fmla="*/ 23 h 71"/>
                <a:gd name="T28" fmla="*/ 146 w 141"/>
                <a:gd name="T29" fmla="*/ 34 h 71"/>
                <a:gd name="T30" fmla="*/ 132 w 141"/>
                <a:gd name="T31" fmla="*/ 47 h 71"/>
                <a:gd name="T32" fmla="*/ 113 w 141"/>
                <a:gd name="T33" fmla="*/ 53 h 71"/>
                <a:gd name="T34" fmla="*/ 105 w 141"/>
                <a:gd name="T35" fmla="*/ 66 h 71"/>
                <a:gd name="T36" fmla="*/ 95 w 141"/>
                <a:gd name="T37" fmla="*/ 61 h 71"/>
                <a:gd name="T38" fmla="*/ 87 w 141"/>
                <a:gd name="T39" fmla="*/ 64 h 71"/>
                <a:gd name="T40" fmla="*/ 74 w 141"/>
                <a:gd name="T41" fmla="*/ 72 h 71"/>
                <a:gd name="T42" fmla="*/ 68 w 141"/>
                <a:gd name="T43" fmla="*/ 87 h 71"/>
                <a:gd name="T44" fmla="*/ 39 w 141"/>
                <a:gd name="T45" fmla="*/ 85 h 71"/>
                <a:gd name="T46" fmla="*/ 12 w 141"/>
                <a:gd name="T47" fmla="*/ 81 h 71"/>
                <a:gd name="T48" fmla="*/ 10 w 141"/>
                <a:gd name="T49" fmla="*/ 66 h 71"/>
                <a:gd name="T50" fmla="*/ 31 w 141"/>
                <a:gd name="T51" fmla="*/ 58 h 71"/>
                <a:gd name="T52" fmla="*/ 53 w 141"/>
                <a:gd name="T53" fmla="*/ 53 h 7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41" h="71">
                  <a:moveTo>
                    <a:pt x="47" y="43"/>
                  </a:moveTo>
                  <a:lnTo>
                    <a:pt x="30" y="31"/>
                  </a:lnTo>
                  <a:lnTo>
                    <a:pt x="9" y="31"/>
                  </a:lnTo>
                  <a:lnTo>
                    <a:pt x="0" y="17"/>
                  </a:lnTo>
                  <a:lnTo>
                    <a:pt x="9" y="7"/>
                  </a:lnTo>
                  <a:lnTo>
                    <a:pt x="23" y="12"/>
                  </a:lnTo>
                  <a:lnTo>
                    <a:pt x="37" y="14"/>
                  </a:lnTo>
                  <a:lnTo>
                    <a:pt x="47" y="2"/>
                  </a:lnTo>
                  <a:lnTo>
                    <a:pt x="59" y="5"/>
                  </a:lnTo>
                  <a:lnTo>
                    <a:pt x="80" y="2"/>
                  </a:lnTo>
                  <a:lnTo>
                    <a:pt x="99" y="2"/>
                  </a:lnTo>
                  <a:lnTo>
                    <a:pt x="118" y="0"/>
                  </a:lnTo>
                  <a:lnTo>
                    <a:pt x="137" y="12"/>
                  </a:lnTo>
                  <a:lnTo>
                    <a:pt x="141" y="19"/>
                  </a:lnTo>
                  <a:lnTo>
                    <a:pt x="130" y="28"/>
                  </a:lnTo>
                  <a:lnTo>
                    <a:pt x="118" y="38"/>
                  </a:lnTo>
                  <a:lnTo>
                    <a:pt x="101" y="43"/>
                  </a:lnTo>
                  <a:lnTo>
                    <a:pt x="94" y="54"/>
                  </a:lnTo>
                  <a:lnTo>
                    <a:pt x="85" y="50"/>
                  </a:lnTo>
                  <a:lnTo>
                    <a:pt x="78" y="52"/>
                  </a:lnTo>
                  <a:lnTo>
                    <a:pt x="66" y="59"/>
                  </a:lnTo>
                  <a:lnTo>
                    <a:pt x="61" y="71"/>
                  </a:lnTo>
                  <a:lnTo>
                    <a:pt x="35" y="69"/>
                  </a:lnTo>
                  <a:lnTo>
                    <a:pt x="11" y="66"/>
                  </a:lnTo>
                  <a:lnTo>
                    <a:pt x="9" y="54"/>
                  </a:lnTo>
                  <a:lnTo>
                    <a:pt x="28" y="47"/>
                  </a:lnTo>
                  <a:lnTo>
                    <a:pt x="47" y="43"/>
                  </a:lnTo>
                  <a:close/>
                </a:path>
              </a:pathLst>
            </a:custGeom>
            <a:solidFill>
              <a:srgbClr val="D9D9D6"/>
            </a:solidFill>
            <a:ln w="3175">
              <a:solidFill>
                <a:srgbClr val="000000"/>
              </a:solidFill>
              <a:prstDash val="solid"/>
              <a:round/>
              <a:headEnd/>
              <a:tailEnd/>
            </a:ln>
          </p:spPr>
          <p:txBody>
            <a:bodyPr/>
            <a:lstStyle/>
            <a:p>
              <a:endParaRPr lang="en-US"/>
            </a:p>
          </p:txBody>
        </p:sp>
        <p:sp>
          <p:nvSpPr>
            <p:cNvPr id="293" name="Freeform 4115"/>
            <p:cNvSpPr>
              <a:spLocks/>
            </p:cNvSpPr>
            <p:nvPr/>
          </p:nvSpPr>
          <p:spPr bwMode="auto">
            <a:xfrm>
              <a:off x="3356" y="1703"/>
              <a:ext cx="237" cy="166"/>
            </a:xfrm>
            <a:custGeom>
              <a:avLst/>
              <a:gdLst>
                <a:gd name="T0" fmla="*/ 227 w 213"/>
                <a:gd name="T1" fmla="*/ 129 h 134"/>
                <a:gd name="T2" fmla="*/ 219 w 213"/>
                <a:gd name="T3" fmla="*/ 146 h 134"/>
                <a:gd name="T4" fmla="*/ 206 w 213"/>
                <a:gd name="T5" fmla="*/ 155 h 134"/>
                <a:gd name="T6" fmla="*/ 200 w 213"/>
                <a:gd name="T7" fmla="*/ 166 h 134"/>
                <a:gd name="T8" fmla="*/ 190 w 213"/>
                <a:gd name="T9" fmla="*/ 164 h 134"/>
                <a:gd name="T10" fmla="*/ 174 w 213"/>
                <a:gd name="T11" fmla="*/ 157 h 134"/>
                <a:gd name="T12" fmla="*/ 169 w 213"/>
                <a:gd name="T13" fmla="*/ 134 h 134"/>
                <a:gd name="T14" fmla="*/ 154 w 213"/>
                <a:gd name="T15" fmla="*/ 134 h 134"/>
                <a:gd name="T16" fmla="*/ 140 w 213"/>
                <a:gd name="T17" fmla="*/ 123 h 134"/>
                <a:gd name="T18" fmla="*/ 124 w 213"/>
                <a:gd name="T19" fmla="*/ 114 h 134"/>
                <a:gd name="T20" fmla="*/ 98 w 213"/>
                <a:gd name="T21" fmla="*/ 102 h 134"/>
                <a:gd name="T22" fmla="*/ 82 w 213"/>
                <a:gd name="T23" fmla="*/ 105 h 134"/>
                <a:gd name="T24" fmla="*/ 63 w 213"/>
                <a:gd name="T25" fmla="*/ 108 h 134"/>
                <a:gd name="T26" fmla="*/ 53 w 213"/>
                <a:gd name="T27" fmla="*/ 119 h 134"/>
                <a:gd name="T28" fmla="*/ 46 w 213"/>
                <a:gd name="T29" fmla="*/ 119 h 134"/>
                <a:gd name="T30" fmla="*/ 42 w 213"/>
                <a:gd name="T31" fmla="*/ 102 h 134"/>
                <a:gd name="T32" fmla="*/ 37 w 213"/>
                <a:gd name="T33" fmla="*/ 84 h 134"/>
                <a:gd name="T34" fmla="*/ 27 w 213"/>
                <a:gd name="T35" fmla="*/ 76 h 134"/>
                <a:gd name="T36" fmla="*/ 27 w 213"/>
                <a:gd name="T37" fmla="*/ 76 h 134"/>
                <a:gd name="T38" fmla="*/ 29 w 213"/>
                <a:gd name="T39" fmla="*/ 73 h 134"/>
                <a:gd name="T40" fmla="*/ 32 w 213"/>
                <a:gd name="T41" fmla="*/ 69 h 134"/>
                <a:gd name="T42" fmla="*/ 27 w 213"/>
                <a:gd name="T43" fmla="*/ 61 h 134"/>
                <a:gd name="T44" fmla="*/ 21 w 213"/>
                <a:gd name="T45" fmla="*/ 64 h 134"/>
                <a:gd name="T46" fmla="*/ 21 w 213"/>
                <a:gd name="T47" fmla="*/ 64 h 134"/>
                <a:gd name="T48" fmla="*/ 17 w 213"/>
                <a:gd name="T49" fmla="*/ 43 h 134"/>
                <a:gd name="T50" fmla="*/ 17 w 213"/>
                <a:gd name="T51" fmla="*/ 41 h 134"/>
                <a:gd name="T52" fmla="*/ 27 w 213"/>
                <a:gd name="T53" fmla="*/ 43 h 134"/>
                <a:gd name="T54" fmla="*/ 34 w 213"/>
                <a:gd name="T55" fmla="*/ 46 h 134"/>
                <a:gd name="T56" fmla="*/ 40 w 213"/>
                <a:gd name="T57" fmla="*/ 46 h 134"/>
                <a:gd name="T58" fmla="*/ 40 w 213"/>
                <a:gd name="T59" fmla="*/ 43 h 134"/>
                <a:gd name="T60" fmla="*/ 42 w 213"/>
                <a:gd name="T61" fmla="*/ 35 h 134"/>
                <a:gd name="T62" fmla="*/ 27 w 213"/>
                <a:gd name="T63" fmla="*/ 20 h 134"/>
                <a:gd name="T64" fmla="*/ 13 w 213"/>
                <a:gd name="T65" fmla="*/ 17 h 134"/>
                <a:gd name="T66" fmla="*/ 13 w 213"/>
                <a:gd name="T67" fmla="*/ 35 h 134"/>
                <a:gd name="T68" fmla="*/ 13 w 213"/>
                <a:gd name="T69" fmla="*/ 35 h 134"/>
                <a:gd name="T70" fmla="*/ 3 w 213"/>
                <a:gd name="T71" fmla="*/ 14 h 134"/>
                <a:gd name="T72" fmla="*/ 3 w 213"/>
                <a:gd name="T73" fmla="*/ 2 h 134"/>
                <a:gd name="T74" fmla="*/ 0 w 213"/>
                <a:gd name="T75" fmla="*/ 0 h 134"/>
                <a:gd name="T76" fmla="*/ 27 w 213"/>
                <a:gd name="T77" fmla="*/ 0 h 134"/>
                <a:gd name="T78" fmla="*/ 24 w 213"/>
                <a:gd name="T79" fmla="*/ 17 h 134"/>
                <a:gd name="T80" fmla="*/ 42 w 213"/>
                <a:gd name="T81" fmla="*/ 20 h 134"/>
                <a:gd name="T82" fmla="*/ 61 w 213"/>
                <a:gd name="T83" fmla="*/ 28 h 134"/>
                <a:gd name="T84" fmla="*/ 85 w 213"/>
                <a:gd name="T85" fmla="*/ 35 h 134"/>
                <a:gd name="T86" fmla="*/ 82 w 213"/>
                <a:gd name="T87" fmla="*/ 20 h 134"/>
                <a:gd name="T88" fmla="*/ 90 w 213"/>
                <a:gd name="T89" fmla="*/ 17 h 134"/>
                <a:gd name="T90" fmla="*/ 103 w 213"/>
                <a:gd name="T91" fmla="*/ 0 h 134"/>
                <a:gd name="T92" fmla="*/ 124 w 213"/>
                <a:gd name="T93" fmla="*/ 17 h 134"/>
                <a:gd name="T94" fmla="*/ 135 w 213"/>
                <a:gd name="T95" fmla="*/ 37 h 134"/>
                <a:gd name="T96" fmla="*/ 158 w 213"/>
                <a:gd name="T97" fmla="*/ 50 h 134"/>
                <a:gd name="T98" fmla="*/ 171 w 213"/>
                <a:gd name="T99" fmla="*/ 55 h 134"/>
                <a:gd name="T100" fmla="*/ 200 w 213"/>
                <a:gd name="T101" fmla="*/ 76 h 134"/>
                <a:gd name="T102" fmla="*/ 227 w 213"/>
                <a:gd name="T103" fmla="*/ 93 h 134"/>
                <a:gd name="T104" fmla="*/ 237 w 213"/>
                <a:gd name="T105" fmla="*/ 116 h 134"/>
                <a:gd name="T106" fmla="*/ 231 w 213"/>
                <a:gd name="T107" fmla="*/ 123 h 134"/>
                <a:gd name="T108" fmla="*/ 227 w 213"/>
                <a:gd name="T109" fmla="*/ 129 h 13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13" h="134">
                  <a:moveTo>
                    <a:pt x="204" y="104"/>
                  </a:moveTo>
                  <a:lnTo>
                    <a:pt x="197" y="118"/>
                  </a:lnTo>
                  <a:lnTo>
                    <a:pt x="185" y="125"/>
                  </a:lnTo>
                  <a:lnTo>
                    <a:pt x="180" y="134"/>
                  </a:lnTo>
                  <a:lnTo>
                    <a:pt x="171" y="132"/>
                  </a:lnTo>
                  <a:lnTo>
                    <a:pt x="156" y="127"/>
                  </a:lnTo>
                  <a:lnTo>
                    <a:pt x="152" y="108"/>
                  </a:lnTo>
                  <a:lnTo>
                    <a:pt x="138" y="108"/>
                  </a:lnTo>
                  <a:lnTo>
                    <a:pt x="126" y="99"/>
                  </a:lnTo>
                  <a:lnTo>
                    <a:pt x="111" y="92"/>
                  </a:lnTo>
                  <a:lnTo>
                    <a:pt x="88" y="82"/>
                  </a:lnTo>
                  <a:lnTo>
                    <a:pt x="74" y="85"/>
                  </a:lnTo>
                  <a:lnTo>
                    <a:pt x="57" y="87"/>
                  </a:lnTo>
                  <a:lnTo>
                    <a:pt x="48" y="96"/>
                  </a:lnTo>
                  <a:lnTo>
                    <a:pt x="41" y="96"/>
                  </a:lnTo>
                  <a:lnTo>
                    <a:pt x="38" y="82"/>
                  </a:lnTo>
                  <a:lnTo>
                    <a:pt x="33" y="68"/>
                  </a:lnTo>
                  <a:lnTo>
                    <a:pt x="24" y="61"/>
                  </a:lnTo>
                  <a:lnTo>
                    <a:pt x="26" y="59"/>
                  </a:lnTo>
                  <a:lnTo>
                    <a:pt x="29" y="56"/>
                  </a:lnTo>
                  <a:lnTo>
                    <a:pt x="24" y="49"/>
                  </a:lnTo>
                  <a:lnTo>
                    <a:pt x="19" y="52"/>
                  </a:lnTo>
                  <a:lnTo>
                    <a:pt x="15" y="35"/>
                  </a:lnTo>
                  <a:lnTo>
                    <a:pt x="15" y="33"/>
                  </a:lnTo>
                  <a:lnTo>
                    <a:pt x="24" y="35"/>
                  </a:lnTo>
                  <a:lnTo>
                    <a:pt x="31" y="37"/>
                  </a:lnTo>
                  <a:lnTo>
                    <a:pt x="36" y="37"/>
                  </a:lnTo>
                  <a:lnTo>
                    <a:pt x="36" y="35"/>
                  </a:lnTo>
                  <a:lnTo>
                    <a:pt x="38" y="28"/>
                  </a:lnTo>
                  <a:lnTo>
                    <a:pt x="24" y="16"/>
                  </a:lnTo>
                  <a:lnTo>
                    <a:pt x="12" y="14"/>
                  </a:lnTo>
                  <a:lnTo>
                    <a:pt x="12" y="28"/>
                  </a:lnTo>
                  <a:lnTo>
                    <a:pt x="3" y="11"/>
                  </a:lnTo>
                  <a:lnTo>
                    <a:pt x="3" y="2"/>
                  </a:lnTo>
                  <a:lnTo>
                    <a:pt x="0" y="0"/>
                  </a:lnTo>
                  <a:lnTo>
                    <a:pt x="24" y="0"/>
                  </a:lnTo>
                  <a:lnTo>
                    <a:pt x="22" y="14"/>
                  </a:lnTo>
                  <a:lnTo>
                    <a:pt x="38" y="16"/>
                  </a:lnTo>
                  <a:lnTo>
                    <a:pt x="55" y="23"/>
                  </a:lnTo>
                  <a:lnTo>
                    <a:pt x="76" y="28"/>
                  </a:lnTo>
                  <a:lnTo>
                    <a:pt x="74" y="16"/>
                  </a:lnTo>
                  <a:lnTo>
                    <a:pt x="81" y="14"/>
                  </a:lnTo>
                  <a:lnTo>
                    <a:pt x="93" y="0"/>
                  </a:lnTo>
                  <a:lnTo>
                    <a:pt x="111" y="14"/>
                  </a:lnTo>
                  <a:lnTo>
                    <a:pt x="121" y="30"/>
                  </a:lnTo>
                  <a:lnTo>
                    <a:pt x="142" y="40"/>
                  </a:lnTo>
                  <a:lnTo>
                    <a:pt x="154" y="44"/>
                  </a:lnTo>
                  <a:lnTo>
                    <a:pt x="180" y="61"/>
                  </a:lnTo>
                  <a:lnTo>
                    <a:pt x="204" y="75"/>
                  </a:lnTo>
                  <a:lnTo>
                    <a:pt x="213" y="94"/>
                  </a:lnTo>
                  <a:lnTo>
                    <a:pt x="208" y="99"/>
                  </a:lnTo>
                  <a:lnTo>
                    <a:pt x="204" y="104"/>
                  </a:lnTo>
                  <a:close/>
                </a:path>
              </a:pathLst>
            </a:custGeom>
            <a:solidFill>
              <a:srgbClr val="E1E1E1"/>
            </a:solidFill>
            <a:ln w="3175">
              <a:solidFill>
                <a:srgbClr val="000000"/>
              </a:solidFill>
              <a:prstDash val="solid"/>
              <a:round/>
              <a:headEnd/>
              <a:tailEnd/>
            </a:ln>
          </p:spPr>
          <p:txBody>
            <a:bodyPr/>
            <a:lstStyle/>
            <a:p>
              <a:endParaRPr lang="en-US"/>
            </a:p>
          </p:txBody>
        </p:sp>
        <p:sp>
          <p:nvSpPr>
            <p:cNvPr id="294" name="Freeform 4116"/>
            <p:cNvSpPr>
              <a:spLocks/>
            </p:cNvSpPr>
            <p:nvPr/>
          </p:nvSpPr>
          <p:spPr bwMode="auto">
            <a:xfrm>
              <a:off x="3527" y="1799"/>
              <a:ext cx="219" cy="198"/>
            </a:xfrm>
            <a:custGeom>
              <a:avLst/>
              <a:gdLst>
                <a:gd name="T0" fmla="*/ 0 w 196"/>
                <a:gd name="T1" fmla="*/ 87 h 160"/>
                <a:gd name="T2" fmla="*/ 0 w 196"/>
                <a:gd name="T3" fmla="*/ 90 h 160"/>
                <a:gd name="T4" fmla="*/ 0 w 196"/>
                <a:gd name="T5" fmla="*/ 101 h 160"/>
                <a:gd name="T6" fmla="*/ 6 w 196"/>
                <a:gd name="T7" fmla="*/ 108 h 160"/>
                <a:gd name="T8" fmla="*/ 2 w 196"/>
                <a:gd name="T9" fmla="*/ 110 h 160"/>
                <a:gd name="T10" fmla="*/ 8 w 196"/>
                <a:gd name="T11" fmla="*/ 129 h 160"/>
                <a:gd name="T12" fmla="*/ 11 w 196"/>
                <a:gd name="T13" fmla="*/ 149 h 160"/>
                <a:gd name="T14" fmla="*/ 27 w 196"/>
                <a:gd name="T15" fmla="*/ 155 h 160"/>
                <a:gd name="T16" fmla="*/ 29 w 196"/>
                <a:gd name="T17" fmla="*/ 163 h 160"/>
                <a:gd name="T18" fmla="*/ 19 w 196"/>
                <a:gd name="T19" fmla="*/ 187 h 160"/>
                <a:gd name="T20" fmla="*/ 31 w 196"/>
                <a:gd name="T21" fmla="*/ 193 h 160"/>
                <a:gd name="T22" fmla="*/ 48 w 196"/>
                <a:gd name="T23" fmla="*/ 198 h 160"/>
                <a:gd name="T24" fmla="*/ 74 w 196"/>
                <a:gd name="T25" fmla="*/ 198 h 160"/>
                <a:gd name="T26" fmla="*/ 93 w 196"/>
                <a:gd name="T27" fmla="*/ 193 h 160"/>
                <a:gd name="T28" fmla="*/ 108 w 196"/>
                <a:gd name="T29" fmla="*/ 187 h 160"/>
                <a:gd name="T30" fmla="*/ 108 w 196"/>
                <a:gd name="T31" fmla="*/ 178 h 160"/>
                <a:gd name="T32" fmla="*/ 111 w 196"/>
                <a:gd name="T33" fmla="*/ 163 h 160"/>
                <a:gd name="T34" fmla="*/ 127 w 196"/>
                <a:gd name="T35" fmla="*/ 155 h 160"/>
                <a:gd name="T36" fmla="*/ 132 w 196"/>
                <a:gd name="T37" fmla="*/ 149 h 160"/>
                <a:gd name="T38" fmla="*/ 149 w 196"/>
                <a:gd name="T39" fmla="*/ 149 h 160"/>
                <a:gd name="T40" fmla="*/ 151 w 196"/>
                <a:gd name="T41" fmla="*/ 125 h 160"/>
                <a:gd name="T42" fmla="*/ 164 w 196"/>
                <a:gd name="T43" fmla="*/ 110 h 160"/>
                <a:gd name="T44" fmla="*/ 153 w 196"/>
                <a:gd name="T45" fmla="*/ 99 h 160"/>
                <a:gd name="T46" fmla="*/ 169 w 196"/>
                <a:gd name="T47" fmla="*/ 99 h 160"/>
                <a:gd name="T48" fmla="*/ 172 w 196"/>
                <a:gd name="T49" fmla="*/ 90 h 160"/>
                <a:gd name="T50" fmla="*/ 178 w 196"/>
                <a:gd name="T51" fmla="*/ 73 h 160"/>
                <a:gd name="T52" fmla="*/ 166 w 196"/>
                <a:gd name="T53" fmla="*/ 54 h 160"/>
                <a:gd name="T54" fmla="*/ 174 w 196"/>
                <a:gd name="T55" fmla="*/ 41 h 160"/>
                <a:gd name="T56" fmla="*/ 196 w 196"/>
                <a:gd name="T57" fmla="*/ 37 h 160"/>
                <a:gd name="T58" fmla="*/ 215 w 196"/>
                <a:gd name="T59" fmla="*/ 32 h 160"/>
                <a:gd name="T60" fmla="*/ 215 w 196"/>
                <a:gd name="T61" fmla="*/ 26 h 160"/>
                <a:gd name="T62" fmla="*/ 219 w 196"/>
                <a:gd name="T63" fmla="*/ 26 h 160"/>
                <a:gd name="T64" fmla="*/ 207 w 196"/>
                <a:gd name="T65" fmla="*/ 22 h 160"/>
                <a:gd name="T66" fmla="*/ 201 w 196"/>
                <a:gd name="T67" fmla="*/ 22 h 160"/>
                <a:gd name="T68" fmla="*/ 188 w 196"/>
                <a:gd name="T69" fmla="*/ 26 h 160"/>
                <a:gd name="T70" fmla="*/ 166 w 196"/>
                <a:gd name="T71" fmla="*/ 37 h 160"/>
                <a:gd name="T72" fmla="*/ 161 w 196"/>
                <a:gd name="T73" fmla="*/ 11 h 160"/>
                <a:gd name="T74" fmla="*/ 156 w 196"/>
                <a:gd name="T75" fmla="*/ 9 h 160"/>
                <a:gd name="T76" fmla="*/ 151 w 196"/>
                <a:gd name="T77" fmla="*/ 0 h 160"/>
                <a:gd name="T78" fmla="*/ 143 w 196"/>
                <a:gd name="T79" fmla="*/ 2 h 160"/>
                <a:gd name="T80" fmla="*/ 140 w 196"/>
                <a:gd name="T81" fmla="*/ 17 h 160"/>
                <a:gd name="T82" fmla="*/ 130 w 196"/>
                <a:gd name="T83" fmla="*/ 22 h 160"/>
                <a:gd name="T84" fmla="*/ 124 w 196"/>
                <a:gd name="T85" fmla="*/ 26 h 160"/>
                <a:gd name="T86" fmla="*/ 114 w 196"/>
                <a:gd name="T87" fmla="*/ 26 h 160"/>
                <a:gd name="T88" fmla="*/ 106 w 196"/>
                <a:gd name="T89" fmla="*/ 28 h 160"/>
                <a:gd name="T90" fmla="*/ 101 w 196"/>
                <a:gd name="T91" fmla="*/ 26 h 160"/>
                <a:gd name="T92" fmla="*/ 82 w 196"/>
                <a:gd name="T93" fmla="*/ 22 h 160"/>
                <a:gd name="T94" fmla="*/ 66 w 196"/>
                <a:gd name="T95" fmla="*/ 20 h 160"/>
                <a:gd name="T96" fmla="*/ 60 w 196"/>
                <a:gd name="T97" fmla="*/ 26 h 160"/>
                <a:gd name="T98" fmla="*/ 56 w 196"/>
                <a:gd name="T99" fmla="*/ 32 h 160"/>
                <a:gd name="T100" fmla="*/ 48 w 196"/>
                <a:gd name="T101" fmla="*/ 50 h 160"/>
                <a:gd name="T102" fmla="*/ 35 w 196"/>
                <a:gd name="T103" fmla="*/ 58 h 160"/>
                <a:gd name="T104" fmla="*/ 29 w 196"/>
                <a:gd name="T105" fmla="*/ 69 h 160"/>
                <a:gd name="T106" fmla="*/ 19 w 196"/>
                <a:gd name="T107" fmla="*/ 67 h 160"/>
                <a:gd name="T108" fmla="*/ 2 w 196"/>
                <a:gd name="T109" fmla="*/ 61 h 160"/>
                <a:gd name="T110" fmla="*/ 0 w 196"/>
                <a:gd name="T111" fmla="*/ 87 h 16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96" h="160">
                  <a:moveTo>
                    <a:pt x="0" y="70"/>
                  </a:moveTo>
                  <a:lnTo>
                    <a:pt x="0" y="73"/>
                  </a:lnTo>
                  <a:lnTo>
                    <a:pt x="0" y="82"/>
                  </a:lnTo>
                  <a:lnTo>
                    <a:pt x="5" y="87"/>
                  </a:lnTo>
                  <a:lnTo>
                    <a:pt x="2" y="89"/>
                  </a:lnTo>
                  <a:lnTo>
                    <a:pt x="7" y="104"/>
                  </a:lnTo>
                  <a:lnTo>
                    <a:pt x="10" y="120"/>
                  </a:lnTo>
                  <a:lnTo>
                    <a:pt x="24" y="125"/>
                  </a:lnTo>
                  <a:lnTo>
                    <a:pt x="26" y="132"/>
                  </a:lnTo>
                  <a:lnTo>
                    <a:pt x="17" y="151"/>
                  </a:lnTo>
                  <a:lnTo>
                    <a:pt x="28" y="156"/>
                  </a:lnTo>
                  <a:lnTo>
                    <a:pt x="43" y="160"/>
                  </a:lnTo>
                  <a:lnTo>
                    <a:pt x="66" y="160"/>
                  </a:lnTo>
                  <a:lnTo>
                    <a:pt x="83" y="156"/>
                  </a:lnTo>
                  <a:lnTo>
                    <a:pt x="97" y="151"/>
                  </a:lnTo>
                  <a:lnTo>
                    <a:pt x="97" y="144"/>
                  </a:lnTo>
                  <a:lnTo>
                    <a:pt x="99" y="132"/>
                  </a:lnTo>
                  <a:lnTo>
                    <a:pt x="114" y="125"/>
                  </a:lnTo>
                  <a:lnTo>
                    <a:pt x="118" y="120"/>
                  </a:lnTo>
                  <a:lnTo>
                    <a:pt x="133" y="120"/>
                  </a:lnTo>
                  <a:lnTo>
                    <a:pt x="135" y="101"/>
                  </a:lnTo>
                  <a:lnTo>
                    <a:pt x="147" y="89"/>
                  </a:lnTo>
                  <a:lnTo>
                    <a:pt x="137" y="80"/>
                  </a:lnTo>
                  <a:lnTo>
                    <a:pt x="151" y="80"/>
                  </a:lnTo>
                  <a:lnTo>
                    <a:pt x="154" y="73"/>
                  </a:lnTo>
                  <a:lnTo>
                    <a:pt x="159" y="59"/>
                  </a:lnTo>
                  <a:lnTo>
                    <a:pt x="149" y="44"/>
                  </a:lnTo>
                  <a:lnTo>
                    <a:pt x="156" y="33"/>
                  </a:lnTo>
                  <a:lnTo>
                    <a:pt x="175" y="30"/>
                  </a:lnTo>
                  <a:lnTo>
                    <a:pt x="192" y="26"/>
                  </a:lnTo>
                  <a:lnTo>
                    <a:pt x="192" y="21"/>
                  </a:lnTo>
                  <a:lnTo>
                    <a:pt x="196" y="21"/>
                  </a:lnTo>
                  <a:lnTo>
                    <a:pt x="185" y="18"/>
                  </a:lnTo>
                  <a:lnTo>
                    <a:pt x="180" y="18"/>
                  </a:lnTo>
                  <a:lnTo>
                    <a:pt x="168" y="21"/>
                  </a:lnTo>
                  <a:lnTo>
                    <a:pt x="149" y="30"/>
                  </a:lnTo>
                  <a:lnTo>
                    <a:pt x="144" y="9"/>
                  </a:lnTo>
                  <a:lnTo>
                    <a:pt x="140" y="7"/>
                  </a:lnTo>
                  <a:lnTo>
                    <a:pt x="135" y="0"/>
                  </a:lnTo>
                  <a:lnTo>
                    <a:pt x="128" y="2"/>
                  </a:lnTo>
                  <a:lnTo>
                    <a:pt x="125" y="14"/>
                  </a:lnTo>
                  <a:lnTo>
                    <a:pt x="116" y="18"/>
                  </a:lnTo>
                  <a:lnTo>
                    <a:pt x="111" y="21"/>
                  </a:lnTo>
                  <a:lnTo>
                    <a:pt x="102" y="21"/>
                  </a:lnTo>
                  <a:lnTo>
                    <a:pt x="95" y="23"/>
                  </a:lnTo>
                  <a:lnTo>
                    <a:pt x="90" y="21"/>
                  </a:lnTo>
                  <a:lnTo>
                    <a:pt x="73" y="18"/>
                  </a:lnTo>
                  <a:lnTo>
                    <a:pt x="59" y="16"/>
                  </a:lnTo>
                  <a:lnTo>
                    <a:pt x="54" y="21"/>
                  </a:lnTo>
                  <a:lnTo>
                    <a:pt x="50" y="26"/>
                  </a:lnTo>
                  <a:lnTo>
                    <a:pt x="43" y="40"/>
                  </a:lnTo>
                  <a:lnTo>
                    <a:pt x="31" y="47"/>
                  </a:lnTo>
                  <a:lnTo>
                    <a:pt x="26" y="56"/>
                  </a:lnTo>
                  <a:lnTo>
                    <a:pt x="17" y="54"/>
                  </a:lnTo>
                  <a:lnTo>
                    <a:pt x="2" y="49"/>
                  </a:lnTo>
                  <a:lnTo>
                    <a:pt x="0" y="70"/>
                  </a:lnTo>
                  <a:close/>
                </a:path>
              </a:pathLst>
            </a:custGeom>
            <a:solidFill>
              <a:srgbClr val="E1E1E1"/>
            </a:solidFill>
            <a:ln w="3175">
              <a:solidFill>
                <a:srgbClr val="000000"/>
              </a:solidFill>
              <a:prstDash val="solid"/>
              <a:round/>
              <a:headEnd/>
              <a:tailEnd/>
            </a:ln>
          </p:spPr>
          <p:txBody>
            <a:bodyPr/>
            <a:lstStyle/>
            <a:p>
              <a:endParaRPr lang="en-US"/>
            </a:p>
          </p:txBody>
        </p:sp>
        <p:sp>
          <p:nvSpPr>
            <p:cNvPr id="295" name="Freeform 4117"/>
            <p:cNvSpPr>
              <a:spLocks/>
            </p:cNvSpPr>
            <p:nvPr/>
          </p:nvSpPr>
          <p:spPr bwMode="auto">
            <a:xfrm>
              <a:off x="3054" y="1860"/>
              <a:ext cx="35" cy="23"/>
            </a:xfrm>
            <a:custGeom>
              <a:avLst/>
              <a:gdLst>
                <a:gd name="T0" fmla="*/ 35 w 30"/>
                <a:gd name="T1" fmla="*/ 0 h 19"/>
                <a:gd name="T2" fmla="*/ 13 w 30"/>
                <a:gd name="T3" fmla="*/ 6 h 19"/>
                <a:gd name="T4" fmla="*/ 0 w 30"/>
                <a:gd name="T5" fmla="*/ 15 h 19"/>
                <a:gd name="T6" fmla="*/ 5 w 30"/>
                <a:gd name="T7" fmla="*/ 23 h 19"/>
                <a:gd name="T8" fmla="*/ 25 w 30"/>
                <a:gd name="T9" fmla="*/ 15 h 19"/>
                <a:gd name="T10" fmla="*/ 25 w 30"/>
                <a:gd name="T11" fmla="*/ 8 h 19"/>
                <a:gd name="T12" fmla="*/ 35 w 30"/>
                <a:gd name="T13" fmla="*/ 0 h 1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19">
                  <a:moveTo>
                    <a:pt x="30" y="0"/>
                  </a:moveTo>
                  <a:lnTo>
                    <a:pt x="11" y="5"/>
                  </a:lnTo>
                  <a:lnTo>
                    <a:pt x="0" y="12"/>
                  </a:lnTo>
                  <a:lnTo>
                    <a:pt x="4" y="19"/>
                  </a:lnTo>
                  <a:lnTo>
                    <a:pt x="21" y="12"/>
                  </a:lnTo>
                  <a:lnTo>
                    <a:pt x="21" y="7"/>
                  </a:lnTo>
                  <a:lnTo>
                    <a:pt x="30" y="0"/>
                  </a:lnTo>
                  <a:close/>
                </a:path>
              </a:pathLst>
            </a:custGeom>
            <a:solidFill>
              <a:srgbClr val="0033CC"/>
            </a:solidFill>
            <a:ln w="3175">
              <a:solidFill>
                <a:srgbClr val="000000"/>
              </a:solidFill>
              <a:prstDash val="solid"/>
              <a:round/>
              <a:headEnd/>
              <a:tailEnd/>
            </a:ln>
          </p:spPr>
          <p:txBody>
            <a:bodyPr/>
            <a:lstStyle/>
            <a:p>
              <a:endParaRPr lang="en-US"/>
            </a:p>
          </p:txBody>
        </p:sp>
        <p:sp>
          <p:nvSpPr>
            <p:cNvPr id="296" name="Line 4118"/>
            <p:cNvSpPr>
              <a:spLocks noChangeShapeType="1"/>
            </p:cNvSpPr>
            <p:nvPr/>
          </p:nvSpPr>
          <p:spPr bwMode="auto">
            <a:xfrm>
              <a:off x="3736" y="1831"/>
              <a:ext cx="5" cy="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 name="Line 4119"/>
            <p:cNvSpPr>
              <a:spLocks noChangeShapeType="1"/>
            </p:cNvSpPr>
            <p:nvPr/>
          </p:nvSpPr>
          <p:spPr bwMode="auto">
            <a:xfrm>
              <a:off x="3739" y="1834"/>
              <a:ext cx="1" cy="6"/>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 name="Line 4120"/>
            <p:cNvSpPr>
              <a:spLocks noChangeShapeType="1"/>
            </p:cNvSpPr>
            <p:nvPr/>
          </p:nvSpPr>
          <p:spPr bwMode="auto">
            <a:xfrm flipH="1">
              <a:off x="3734" y="1836"/>
              <a:ext cx="5" cy="7"/>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9" name="Line 4121"/>
            <p:cNvSpPr>
              <a:spLocks noChangeShapeType="1"/>
            </p:cNvSpPr>
            <p:nvPr/>
          </p:nvSpPr>
          <p:spPr bwMode="auto">
            <a:xfrm flipH="1">
              <a:off x="3729" y="1840"/>
              <a:ext cx="5" cy="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0" name="Line 4122"/>
            <p:cNvSpPr>
              <a:spLocks noChangeShapeType="1"/>
            </p:cNvSpPr>
            <p:nvPr/>
          </p:nvSpPr>
          <p:spPr bwMode="auto">
            <a:xfrm flipH="1">
              <a:off x="3726" y="1845"/>
              <a:ext cx="5" cy="4"/>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1" name="Line 4123"/>
            <p:cNvSpPr>
              <a:spLocks noChangeShapeType="1"/>
            </p:cNvSpPr>
            <p:nvPr/>
          </p:nvSpPr>
          <p:spPr bwMode="auto">
            <a:xfrm flipH="1">
              <a:off x="3723" y="1845"/>
              <a:ext cx="6" cy="6"/>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2" name="Line 4124"/>
            <p:cNvSpPr>
              <a:spLocks noChangeShapeType="1"/>
            </p:cNvSpPr>
            <p:nvPr/>
          </p:nvSpPr>
          <p:spPr bwMode="auto">
            <a:xfrm>
              <a:off x="3726" y="1851"/>
              <a:ext cx="1" cy="9"/>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3" name="Line 4125"/>
            <p:cNvSpPr>
              <a:spLocks noChangeShapeType="1"/>
            </p:cNvSpPr>
            <p:nvPr/>
          </p:nvSpPr>
          <p:spPr bwMode="auto">
            <a:xfrm>
              <a:off x="3726" y="1858"/>
              <a:ext cx="1" cy="9"/>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4" name="Freeform 4126"/>
            <p:cNvSpPr>
              <a:spLocks/>
            </p:cNvSpPr>
            <p:nvPr/>
          </p:nvSpPr>
          <p:spPr bwMode="auto">
            <a:xfrm>
              <a:off x="3726" y="1864"/>
              <a:ext cx="5" cy="11"/>
            </a:xfrm>
            <a:custGeom>
              <a:avLst/>
              <a:gdLst>
                <a:gd name="T0" fmla="*/ 0 w 2"/>
                <a:gd name="T1" fmla="*/ 0 h 4"/>
                <a:gd name="T2" fmla="*/ 3 w 2"/>
                <a:gd name="T3" fmla="*/ 6 h 4"/>
                <a:gd name="T4" fmla="*/ 5 w 2"/>
                <a:gd name="T5" fmla="*/ 11 h 4"/>
                <a:gd name="T6" fmla="*/ 0 60000 65536"/>
                <a:gd name="T7" fmla="*/ 0 60000 65536"/>
                <a:gd name="T8" fmla="*/ 0 60000 65536"/>
              </a:gdLst>
              <a:ahLst/>
              <a:cxnLst>
                <a:cxn ang="T6">
                  <a:pos x="T0" y="T1"/>
                </a:cxn>
                <a:cxn ang="T7">
                  <a:pos x="T2" y="T3"/>
                </a:cxn>
                <a:cxn ang="T8">
                  <a:pos x="T4" y="T5"/>
                </a:cxn>
              </a:cxnLst>
              <a:rect l="0" t="0" r="r" b="b"/>
              <a:pathLst>
                <a:path w="2" h="4">
                  <a:moveTo>
                    <a:pt x="0" y="0"/>
                  </a:moveTo>
                  <a:lnTo>
                    <a:pt x="1" y="2"/>
                  </a:lnTo>
                  <a:lnTo>
                    <a:pt x="2" y="4"/>
                  </a:lnTo>
                </a:path>
              </a:pathLst>
            </a:custGeom>
            <a:solidFill>
              <a:srgbClr val="C0C0C0"/>
            </a:solidFill>
            <a:ln w="3175">
              <a:solidFill>
                <a:srgbClr val="000000"/>
              </a:solidFill>
              <a:prstDash val="solid"/>
              <a:round/>
              <a:headEnd/>
              <a:tailEnd/>
            </a:ln>
          </p:spPr>
          <p:txBody>
            <a:bodyPr/>
            <a:lstStyle/>
            <a:p>
              <a:endParaRPr lang="en-US"/>
            </a:p>
          </p:txBody>
        </p:sp>
        <p:sp>
          <p:nvSpPr>
            <p:cNvPr id="305" name="Line 4127"/>
            <p:cNvSpPr>
              <a:spLocks noChangeShapeType="1"/>
            </p:cNvSpPr>
            <p:nvPr/>
          </p:nvSpPr>
          <p:spPr bwMode="auto">
            <a:xfrm>
              <a:off x="3741" y="1898"/>
              <a:ext cx="5" cy="7"/>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6" name="Freeform 4128"/>
            <p:cNvSpPr>
              <a:spLocks/>
            </p:cNvSpPr>
            <p:nvPr/>
          </p:nvSpPr>
          <p:spPr bwMode="auto">
            <a:xfrm>
              <a:off x="3746" y="1901"/>
              <a:ext cx="1" cy="15"/>
            </a:xfrm>
            <a:custGeom>
              <a:avLst/>
              <a:gdLst>
                <a:gd name="T0" fmla="*/ 0 w 1"/>
                <a:gd name="T1" fmla="*/ 0 h 5"/>
                <a:gd name="T2" fmla="*/ 0 w 1"/>
                <a:gd name="T3" fmla="*/ 9 h 5"/>
                <a:gd name="T4" fmla="*/ 0 w 1"/>
                <a:gd name="T5" fmla="*/ 15 h 5"/>
                <a:gd name="T6" fmla="*/ 0 60000 65536"/>
                <a:gd name="T7" fmla="*/ 0 60000 65536"/>
                <a:gd name="T8" fmla="*/ 0 60000 65536"/>
              </a:gdLst>
              <a:ahLst/>
              <a:cxnLst>
                <a:cxn ang="T6">
                  <a:pos x="T0" y="T1"/>
                </a:cxn>
                <a:cxn ang="T7">
                  <a:pos x="T2" y="T3"/>
                </a:cxn>
                <a:cxn ang="T8">
                  <a:pos x="T4" y="T5"/>
                </a:cxn>
              </a:cxnLst>
              <a:rect l="0" t="0" r="r" b="b"/>
              <a:pathLst>
                <a:path w="1" h="5">
                  <a:moveTo>
                    <a:pt x="0" y="0"/>
                  </a:moveTo>
                  <a:lnTo>
                    <a:pt x="0" y="3"/>
                  </a:lnTo>
                  <a:lnTo>
                    <a:pt x="0" y="5"/>
                  </a:lnTo>
                </a:path>
              </a:pathLst>
            </a:custGeom>
            <a:solidFill>
              <a:srgbClr val="C0C0C0"/>
            </a:solidFill>
            <a:ln w="3175">
              <a:solidFill>
                <a:srgbClr val="000000"/>
              </a:solidFill>
              <a:prstDash val="solid"/>
              <a:round/>
              <a:headEnd/>
              <a:tailEnd/>
            </a:ln>
          </p:spPr>
          <p:txBody>
            <a:bodyPr/>
            <a:lstStyle/>
            <a:p>
              <a:endParaRPr lang="en-US"/>
            </a:p>
          </p:txBody>
        </p:sp>
        <p:sp>
          <p:nvSpPr>
            <p:cNvPr id="307" name="Freeform 4129"/>
            <p:cNvSpPr>
              <a:spLocks/>
            </p:cNvSpPr>
            <p:nvPr/>
          </p:nvSpPr>
          <p:spPr bwMode="auto">
            <a:xfrm>
              <a:off x="3746" y="1914"/>
              <a:ext cx="14" cy="5"/>
            </a:xfrm>
            <a:custGeom>
              <a:avLst/>
              <a:gdLst>
                <a:gd name="T0" fmla="*/ 0 w 5"/>
                <a:gd name="T1" fmla="*/ 0 h 2"/>
                <a:gd name="T2" fmla="*/ 8 w 5"/>
                <a:gd name="T3" fmla="*/ 5 h 2"/>
                <a:gd name="T4" fmla="*/ 14 w 5"/>
                <a:gd name="T5" fmla="*/ 5 h 2"/>
                <a:gd name="T6" fmla="*/ 0 60000 65536"/>
                <a:gd name="T7" fmla="*/ 0 60000 65536"/>
                <a:gd name="T8" fmla="*/ 0 60000 65536"/>
              </a:gdLst>
              <a:ahLst/>
              <a:cxnLst>
                <a:cxn ang="T6">
                  <a:pos x="T0" y="T1"/>
                </a:cxn>
                <a:cxn ang="T7">
                  <a:pos x="T2" y="T3"/>
                </a:cxn>
                <a:cxn ang="T8">
                  <a:pos x="T4" y="T5"/>
                </a:cxn>
              </a:cxnLst>
              <a:rect l="0" t="0" r="r" b="b"/>
              <a:pathLst>
                <a:path w="5" h="2">
                  <a:moveTo>
                    <a:pt x="0" y="0"/>
                  </a:moveTo>
                  <a:lnTo>
                    <a:pt x="3" y="2"/>
                  </a:lnTo>
                  <a:lnTo>
                    <a:pt x="5" y="2"/>
                  </a:lnTo>
                </a:path>
              </a:pathLst>
            </a:custGeom>
            <a:solidFill>
              <a:srgbClr val="C0C0C0"/>
            </a:solidFill>
            <a:ln w="3175">
              <a:solidFill>
                <a:srgbClr val="000000"/>
              </a:solidFill>
              <a:prstDash val="solid"/>
              <a:round/>
              <a:headEnd/>
              <a:tailEnd/>
            </a:ln>
          </p:spPr>
          <p:txBody>
            <a:bodyPr/>
            <a:lstStyle/>
            <a:p>
              <a:endParaRPr lang="en-US"/>
            </a:p>
          </p:txBody>
        </p:sp>
        <p:sp>
          <p:nvSpPr>
            <p:cNvPr id="308" name="Line 4130"/>
            <p:cNvSpPr>
              <a:spLocks noChangeShapeType="1"/>
            </p:cNvSpPr>
            <p:nvPr/>
          </p:nvSpPr>
          <p:spPr bwMode="auto">
            <a:xfrm flipV="1">
              <a:off x="3834" y="1890"/>
              <a:ext cx="12" cy="6"/>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9" name="Freeform 4131"/>
            <p:cNvSpPr>
              <a:spLocks/>
            </p:cNvSpPr>
            <p:nvPr/>
          </p:nvSpPr>
          <p:spPr bwMode="auto">
            <a:xfrm>
              <a:off x="3843" y="1860"/>
              <a:ext cx="5" cy="32"/>
            </a:xfrm>
            <a:custGeom>
              <a:avLst/>
              <a:gdLst>
                <a:gd name="T0" fmla="*/ 0 w 2"/>
                <a:gd name="T1" fmla="*/ 32 h 11"/>
                <a:gd name="T2" fmla="*/ 3 w 2"/>
                <a:gd name="T3" fmla="*/ 20 h 11"/>
                <a:gd name="T4" fmla="*/ 5 w 2"/>
                <a:gd name="T5" fmla="*/ 0 h 11"/>
                <a:gd name="T6" fmla="*/ 0 60000 65536"/>
                <a:gd name="T7" fmla="*/ 0 60000 65536"/>
                <a:gd name="T8" fmla="*/ 0 60000 65536"/>
              </a:gdLst>
              <a:ahLst/>
              <a:cxnLst>
                <a:cxn ang="T6">
                  <a:pos x="T0" y="T1"/>
                </a:cxn>
                <a:cxn ang="T7">
                  <a:pos x="T2" y="T3"/>
                </a:cxn>
                <a:cxn ang="T8">
                  <a:pos x="T4" y="T5"/>
                </a:cxn>
              </a:cxnLst>
              <a:rect l="0" t="0" r="r" b="b"/>
              <a:pathLst>
                <a:path w="2" h="11">
                  <a:moveTo>
                    <a:pt x="0" y="11"/>
                  </a:moveTo>
                  <a:lnTo>
                    <a:pt x="1" y="7"/>
                  </a:lnTo>
                  <a:lnTo>
                    <a:pt x="2" y="0"/>
                  </a:lnTo>
                </a:path>
              </a:pathLst>
            </a:custGeom>
            <a:solidFill>
              <a:srgbClr val="C0C0C0"/>
            </a:solidFill>
            <a:ln w="3175">
              <a:solidFill>
                <a:srgbClr val="000000"/>
              </a:solidFill>
              <a:prstDash val="solid"/>
              <a:round/>
              <a:headEnd/>
              <a:tailEnd/>
            </a:ln>
          </p:spPr>
          <p:txBody>
            <a:bodyPr/>
            <a:lstStyle/>
            <a:p>
              <a:endParaRPr lang="en-US"/>
            </a:p>
          </p:txBody>
        </p:sp>
        <p:sp>
          <p:nvSpPr>
            <p:cNvPr id="310" name="Line 4132"/>
            <p:cNvSpPr>
              <a:spLocks noChangeShapeType="1"/>
            </p:cNvSpPr>
            <p:nvPr/>
          </p:nvSpPr>
          <p:spPr bwMode="auto">
            <a:xfrm flipH="1" flipV="1">
              <a:off x="3832" y="1858"/>
              <a:ext cx="16" cy="6"/>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1" name="Line 4133"/>
            <p:cNvSpPr>
              <a:spLocks noChangeShapeType="1"/>
            </p:cNvSpPr>
            <p:nvPr/>
          </p:nvSpPr>
          <p:spPr bwMode="auto">
            <a:xfrm flipH="1" flipV="1">
              <a:off x="3826" y="1854"/>
              <a:ext cx="8" cy="4"/>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2" name="Freeform 4134"/>
            <p:cNvSpPr>
              <a:spLocks/>
            </p:cNvSpPr>
            <p:nvPr/>
          </p:nvSpPr>
          <p:spPr bwMode="auto">
            <a:xfrm>
              <a:off x="3105" y="1883"/>
              <a:ext cx="17" cy="33"/>
            </a:xfrm>
            <a:custGeom>
              <a:avLst/>
              <a:gdLst>
                <a:gd name="T0" fmla="*/ 15 w 16"/>
                <a:gd name="T1" fmla="*/ 15 h 26"/>
                <a:gd name="T2" fmla="*/ 7 w 16"/>
                <a:gd name="T3" fmla="*/ 30 h 26"/>
                <a:gd name="T4" fmla="*/ 0 w 16"/>
                <a:gd name="T5" fmla="*/ 33 h 26"/>
                <a:gd name="T6" fmla="*/ 2 w 16"/>
                <a:gd name="T7" fmla="*/ 15 h 26"/>
                <a:gd name="T8" fmla="*/ 7 w 16"/>
                <a:gd name="T9" fmla="*/ 0 h 26"/>
                <a:gd name="T10" fmla="*/ 17 w 16"/>
                <a:gd name="T11" fmla="*/ 3 h 26"/>
                <a:gd name="T12" fmla="*/ 15 w 16"/>
                <a:gd name="T13" fmla="*/ 15 h 2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6" h="26">
                  <a:moveTo>
                    <a:pt x="14" y="12"/>
                  </a:moveTo>
                  <a:lnTo>
                    <a:pt x="7" y="24"/>
                  </a:lnTo>
                  <a:lnTo>
                    <a:pt x="0" y="26"/>
                  </a:lnTo>
                  <a:lnTo>
                    <a:pt x="2" y="12"/>
                  </a:lnTo>
                  <a:lnTo>
                    <a:pt x="7" y="0"/>
                  </a:lnTo>
                  <a:lnTo>
                    <a:pt x="16" y="2"/>
                  </a:lnTo>
                  <a:lnTo>
                    <a:pt x="14" y="12"/>
                  </a:lnTo>
                  <a:close/>
                </a:path>
              </a:pathLst>
            </a:custGeom>
            <a:solidFill>
              <a:srgbClr val="0033CC"/>
            </a:solidFill>
            <a:ln w="3175">
              <a:solidFill>
                <a:srgbClr val="000000"/>
              </a:solidFill>
              <a:prstDash val="solid"/>
              <a:round/>
              <a:headEnd/>
              <a:tailEnd/>
            </a:ln>
          </p:spPr>
          <p:txBody>
            <a:bodyPr/>
            <a:lstStyle/>
            <a:p>
              <a:endParaRPr lang="en-US"/>
            </a:p>
          </p:txBody>
        </p:sp>
        <p:sp>
          <p:nvSpPr>
            <p:cNvPr id="313" name="Freeform 4135"/>
            <p:cNvSpPr>
              <a:spLocks/>
            </p:cNvSpPr>
            <p:nvPr/>
          </p:nvSpPr>
          <p:spPr bwMode="auto">
            <a:xfrm>
              <a:off x="3110" y="1825"/>
              <a:ext cx="104" cy="108"/>
            </a:xfrm>
            <a:custGeom>
              <a:avLst/>
              <a:gdLst>
                <a:gd name="T0" fmla="*/ 64 w 93"/>
                <a:gd name="T1" fmla="*/ 9 h 87"/>
                <a:gd name="T2" fmla="*/ 40 w 93"/>
                <a:gd name="T3" fmla="*/ 9 h 87"/>
                <a:gd name="T4" fmla="*/ 17 w 93"/>
                <a:gd name="T5" fmla="*/ 11 h 87"/>
                <a:gd name="T6" fmla="*/ 8 w 93"/>
                <a:gd name="T7" fmla="*/ 15 h 87"/>
                <a:gd name="T8" fmla="*/ 8 w 93"/>
                <a:gd name="T9" fmla="*/ 24 h 87"/>
                <a:gd name="T10" fmla="*/ 3 w 93"/>
                <a:gd name="T11" fmla="*/ 29 h 87"/>
                <a:gd name="T12" fmla="*/ 0 w 93"/>
                <a:gd name="T13" fmla="*/ 29 h 87"/>
                <a:gd name="T14" fmla="*/ 3 w 93"/>
                <a:gd name="T15" fmla="*/ 58 h 87"/>
                <a:gd name="T16" fmla="*/ 13 w 93"/>
                <a:gd name="T17" fmla="*/ 61 h 87"/>
                <a:gd name="T18" fmla="*/ 11 w 93"/>
                <a:gd name="T19" fmla="*/ 73 h 87"/>
                <a:gd name="T20" fmla="*/ 3 w 93"/>
                <a:gd name="T21" fmla="*/ 88 h 87"/>
                <a:gd name="T22" fmla="*/ 3 w 93"/>
                <a:gd name="T23" fmla="*/ 99 h 87"/>
                <a:gd name="T24" fmla="*/ 25 w 93"/>
                <a:gd name="T25" fmla="*/ 108 h 87"/>
                <a:gd name="T26" fmla="*/ 37 w 93"/>
                <a:gd name="T27" fmla="*/ 97 h 87"/>
                <a:gd name="T28" fmla="*/ 56 w 93"/>
                <a:gd name="T29" fmla="*/ 84 h 87"/>
                <a:gd name="T30" fmla="*/ 72 w 93"/>
                <a:gd name="T31" fmla="*/ 73 h 87"/>
                <a:gd name="T32" fmla="*/ 87 w 93"/>
                <a:gd name="T33" fmla="*/ 61 h 87"/>
                <a:gd name="T34" fmla="*/ 87 w 93"/>
                <a:gd name="T35" fmla="*/ 41 h 87"/>
                <a:gd name="T36" fmla="*/ 87 w 93"/>
                <a:gd name="T37" fmla="*/ 20 h 87"/>
                <a:gd name="T38" fmla="*/ 104 w 93"/>
                <a:gd name="T39" fmla="*/ 2 h 87"/>
                <a:gd name="T40" fmla="*/ 98 w 93"/>
                <a:gd name="T41" fmla="*/ 0 h 87"/>
                <a:gd name="T42" fmla="*/ 83 w 93"/>
                <a:gd name="T43" fmla="*/ 6 h 87"/>
                <a:gd name="T44" fmla="*/ 64 w 93"/>
                <a:gd name="T45" fmla="*/ 9 h 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93" h="87">
                  <a:moveTo>
                    <a:pt x="57" y="7"/>
                  </a:moveTo>
                  <a:lnTo>
                    <a:pt x="36" y="7"/>
                  </a:lnTo>
                  <a:lnTo>
                    <a:pt x="15" y="9"/>
                  </a:lnTo>
                  <a:lnTo>
                    <a:pt x="7" y="12"/>
                  </a:lnTo>
                  <a:lnTo>
                    <a:pt x="7" y="19"/>
                  </a:lnTo>
                  <a:lnTo>
                    <a:pt x="3" y="23"/>
                  </a:lnTo>
                  <a:lnTo>
                    <a:pt x="0" y="23"/>
                  </a:lnTo>
                  <a:lnTo>
                    <a:pt x="3" y="47"/>
                  </a:lnTo>
                  <a:lnTo>
                    <a:pt x="12" y="49"/>
                  </a:lnTo>
                  <a:lnTo>
                    <a:pt x="10" y="59"/>
                  </a:lnTo>
                  <a:lnTo>
                    <a:pt x="3" y="71"/>
                  </a:lnTo>
                  <a:lnTo>
                    <a:pt x="3" y="80"/>
                  </a:lnTo>
                  <a:lnTo>
                    <a:pt x="22" y="87"/>
                  </a:lnTo>
                  <a:lnTo>
                    <a:pt x="33" y="78"/>
                  </a:lnTo>
                  <a:lnTo>
                    <a:pt x="50" y="68"/>
                  </a:lnTo>
                  <a:lnTo>
                    <a:pt x="64" y="59"/>
                  </a:lnTo>
                  <a:lnTo>
                    <a:pt x="78" y="49"/>
                  </a:lnTo>
                  <a:lnTo>
                    <a:pt x="78" y="33"/>
                  </a:lnTo>
                  <a:lnTo>
                    <a:pt x="78" y="16"/>
                  </a:lnTo>
                  <a:lnTo>
                    <a:pt x="93" y="2"/>
                  </a:lnTo>
                  <a:lnTo>
                    <a:pt x="88" y="0"/>
                  </a:lnTo>
                  <a:lnTo>
                    <a:pt x="74" y="5"/>
                  </a:lnTo>
                  <a:lnTo>
                    <a:pt x="57" y="7"/>
                  </a:lnTo>
                  <a:close/>
                </a:path>
              </a:pathLst>
            </a:custGeom>
            <a:solidFill>
              <a:srgbClr val="D9D9D6"/>
            </a:solidFill>
            <a:ln w="3175">
              <a:solidFill>
                <a:srgbClr val="000000"/>
              </a:solidFill>
              <a:prstDash val="solid"/>
              <a:round/>
              <a:headEnd/>
              <a:tailEnd/>
            </a:ln>
          </p:spPr>
          <p:txBody>
            <a:bodyPr/>
            <a:lstStyle/>
            <a:p>
              <a:endParaRPr lang="en-US"/>
            </a:p>
          </p:txBody>
        </p:sp>
        <p:sp>
          <p:nvSpPr>
            <p:cNvPr id="314" name="Freeform 4136"/>
            <p:cNvSpPr>
              <a:spLocks/>
            </p:cNvSpPr>
            <p:nvPr/>
          </p:nvSpPr>
          <p:spPr bwMode="auto">
            <a:xfrm>
              <a:off x="3612" y="1729"/>
              <a:ext cx="141" cy="107"/>
            </a:xfrm>
            <a:custGeom>
              <a:avLst/>
              <a:gdLst>
                <a:gd name="T0" fmla="*/ 117 w 125"/>
                <a:gd name="T1" fmla="*/ 92 h 87"/>
                <a:gd name="T2" fmla="*/ 104 w 125"/>
                <a:gd name="T3" fmla="*/ 96 h 87"/>
                <a:gd name="T4" fmla="*/ 82 w 125"/>
                <a:gd name="T5" fmla="*/ 107 h 87"/>
                <a:gd name="T6" fmla="*/ 77 w 125"/>
                <a:gd name="T7" fmla="*/ 81 h 87"/>
                <a:gd name="T8" fmla="*/ 72 w 125"/>
                <a:gd name="T9" fmla="*/ 79 h 87"/>
                <a:gd name="T10" fmla="*/ 67 w 125"/>
                <a:gd name="T11" fmla="*/ 70 h 87"/>
                <a:gd name="T12" fmla="*/ 59 w 125"/>
                <a:gd name="T13" fmla="*/ 73 h 87"/>
                <a:gd name="T14" fmla="*/ 55 w 125"/>
                <a:gd name="T15" fmla="*/ 87 h 87"/>
                <a:gd name="T16" fmla="*/ 45 w 125"/>
                <a:gd name="T17" fmla="*/ 92 h 87"/>
                <a:gd name="T18" fmla="*/ 39 w 125"/>
                <a:gd name="T19" fmla="*/ 96 h 87"/>
                <a:gd name="T20" fmla="*/ 29 w 125"/>
                <a:gd name="T21" fmla="*/ 96 h 87"/>
                <a:gd name="T22" fmla="*/ 21 w 125"/>
                <a:gd name="T23" fmla="*/ 98 h 87"/>
                <a:gd name="T24" fmla="*/ 16 w 125"/>
                <a:gd name="T25" fmla="*/ 96 h 87"/>
                <a:gd name="T26" fmla="*/ 21 w 125"/>
                <a:gd name="T27" fmla="*/ 81 h 87"/>
                <a:gd name="T28" fmla="*/ 24 w 125"/>
                <a:gd name="T29" fmla="*/ 66 h 87"/>
                <a:gd name="T30" fmla="*/ 18 w 125"/>
                <a:gd name="T31" fmla="*/ 58 h 87"/>
                <a:gd name="T32" fmla="*/ 8 w 125"/>
                <a:gd name="T33" fmla="*/ 52 h 87"/>
                <a:gd name="T34" fmla="*/ 0 w 125"/>
                <a:gd name="T35" fmla="*/ 43 h 87"/>
                <a:gd name="T36" fmla="*/ 16 w 125"/>
                <a:gd name="T37" fmla="*/ 26 h 87"/>
                <a:gd name="T38" fmla="*/ 35 w 125"/>
                <a:gd name="T39" fmla="*/ 9 h 87"/>
                <a:gd name="T40" fmla="*/ 45 w 125"/>
                <a:gd name="T41" fmla="*/ 0 h 87"/>
                <a:gd name="T42" fmla="*/ 69 w 125"/>
                <a:gd name="T43" fmla="*/ 0 h 87"/>
                <a:gd name="T44" fmla="*/ 88 w 125"/>
                <a:gd name="T45" fmla="*/ 15 h 87"/>
                <a:gd name="T46" fmla="*/ 67 w 125"/>
                <a:gd name="T47" fmla="*/ 20 h 87"/>
                <a:gd name="T48" fmla="*/ 45 w 125"/>
                <a:gd name="T49" fmla="*/ 28 h 87"/>
                <a:gd name="T50" fmla="*/ 47 w 125"/>
                <a:gd name="T51" fmla="*/ 43 h 87"/>
                <a:gd name="T52" fmla="*/ 74 w 125"/>
                <a:gd name="T53" fmla="*/ 47 h 87"/>
                <a:gd name="T54" fmla="*/ 104 w 125"/>
                <a:gd name="T55" fmla="*/ 49 h 87"/>
                <a:gd name="T56" fmla="*/ 114 w 125"/>
                <a:gd name="T57" fmla="*/ 66 h 87"/>
                <a:gd name="T58" fmla="*/ 127 w 125"/>
                <a:gd name="T59" fmla="*/ 70 h 87"/>
                <a:gd name="T60" fmla="*/ 141 w 125"/>
                <a:gd name="T61" fmla="*/ 92 h 87"/>
                <a:gd name="T62" fmla="*/ 135 w 125"/>
                <a:gd name="T63" fmla="*/ 96 h 87"/>
                <a:gd name="T64" fmla="*/ 123 w 125"/>
                <a:gd name="T65" fmla="*/ 92 h 87"/>
                <a:gd name="T66" fmla="*/ 117 w 125"/>
                <a:gd name="T67" fmla="*/ 92 h 8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25" h="87">
                  <a:moveTo>
                    <a:pt x="104" y="75"/>
                  </a:moveTo>
                  <a:lnTo>
                    <a:pt x="92" y="78"/>
                  </a:lnTo>
                  <a:lnTo>
                    <a:pt x="73" y="87"/>
                  </a:lnTo>
                  <a:lnTo>
                    <a:pt x="68" y="66"/>
                  </a:lnTo>
                  <a:lnTo>
                    <a:pt x="64" y="64"/>
                  </a:lnTo>
                  <a:lnTo>
                    <a:pt x="59" y="57"/>
                  </a:lnTo>
                  <a:lnTo>
                    <a:pt x="52" y="59"/>
                  </a:lnTo>
                  <a:lnTo>
                    <a:pt x="49" y="71"/>
                  </a:lnTo>
                  <a:lnTo>
                    <a:pt x="40" y="75"/>
                  </a:lnTo>
                  <a:lnTo>
                    <a:pt x="35" y="78"/>
                  </a:lnTo>
                  <a:lnTo>
                    <a:pt x="26" y="78"/>
                  </a:lnTo>
                  <a:lnTo>
                    <a:pt x="19" y="80"/>
                  </a:lnTo>
                  <a:lnTo>
                    <a:pt x="14" y="78"/>
                  </a:lnTo>
                  <a:lnTo>
                    <a:pt x="19" y="66"/>
                  </a:lnTo>
                  <a:lnTo>
                    <a:pt x="21" y="54"/>
                  </a:lnTo>
                  <a:lnTo>
                    <a:pt x="16" y="47"/>
                  </a:lnTo>
                  <a:lnTo>
                    <a:pt x="7" y="42"/>
                  </a:lnTo>
                  <a:lnTo>
                    <a:pt x="0" y="35"/>
                  </a:lnTo>
                  <a:lnTo>
                    <a:pt x="14" y="21"/>
                  </a:lnTo>
                  <a:lnTo>
                    <a:pt x="31" y="7"/>
                  </a:lnTo>
                  <a:lnTo>
                    <a:pt x="40" y="0"/>
                  </a:lnTo>
                  <a:lnTo>
                    <a:pt x="61" y="0"/>
                  </a:lnTo>
                  <a:lnTo>
                    <a:pt x="78" y="12"/>
                  </a:lnTo>
                  <a:lnTo>
                    <a:pt x="59" y="16"/>
                  </a:lnTo>
                  <a:lnTo>
                    <a:pt x="40" y="23"/>
                  </a:lnTo>
                  <a:lnTo>
                    <a:pt x="42" y="35"/>
                  </a:lnTo>
                  <a:lnTo>
                    <a:pt x="66" y="38"/>
                  </a:lnTo>
                  <a:lnTo>
                    <a:pt x="92" y="40"/>
                  </a:lnTo>
                  <a:lnTo>
                    <a:pt x="101" y="54"/>
                  </a:lnTo>
                  <a:lnTo>
                    <a:pt x="113" y="57"/>
                  </a:lnTo>
                  <a:lnTo>
                    <a:pt x="125" y="75"/>
                  </a:lnTo>
                  <a:lnTo>
                    <a:pt x="120" y="78"/>
                  </a:lnTo>
                  <a:lnTo>
                    <a:pt x="109" y="75"/>
                  </a:lnTo>
                  <a:lnTo>
                    <a:pt x="104" y="75"/>
                  </a:lnTo>
                  <a:close/>
                </a:path>
              </a:pathLst>
            </a:custGeom>
            <a:solidFill>
              <a:srgbClr val="D9D9D6"/>
            </a:solidFill>
            <a:ln w="3175">
              <a:solidFill>
                <a:srgbClr val="000000"/>
              </a:solidFill>
              <a:prstDash val="solid"/>
              <a:round/>
              <a:headEnd/>
              <a:tailEnd/>
            </a:ln>
          </p:spPr>
          <p:txBody>
            <a:bodyPr/>
            <a:lstStyle/>
            <a:p>
              <a:endParaRPr lang="en-US"/>
            </a:p>
          </p:txBody>
        </p:sp>
        <p:sp>
          <p:nvSpPr>
            <p:cNvPr id="315" name="Freeform 4137"/>
            <p:cNvSpPr>
              <a:spLocks/>
            </p:cNvSpPr>
            <p:nvPr/>
          </p:nvSpPr>
          <p:spPr bwMode="auto">
            <a:xfrm>
              <a:off x="3402" y="1635"/>
              <a:ext cx="255" cy="190"/>
            </a:xfrm>
            <a:custGeom>
              <a:avLst/>
              <a:gdLst>
                <a:gd name="T0" fmla="*/ 182 w 229"/>
                <a:gd name="T1" fmla="*/ 160 h 154"/>
                <a:gd name="T2" fmla="*/ 155 w 229"/>
                <a:gd name="T3" fmla="*/ 143 h 154"/>
                <a:gd name="T4" fmla="*/ 126 w 229"/>
                <a:gd name="T5" fmla="*/ 122 h 154"/>
                <a:gd name="T6" fmla="*/ 112 w 229"/>
                <a:gd name="T7" fmla="*/ 117 h 154"/>
                <a:gd name="T8" fmla="*/ 89 w 229"/>
                <a:gd name="T9" fmla="*/ 105 h 154"/>
                <a:gd name="T10" fmla="*/ 78 w 229"/>
                <a:gd name="T11" fmla="*/ 85 h 154"/>
                <a:gd name="T12" fmla="*/ 58 w 229"/>
                <a:gd name="T13" fmla="*/ 68 h 154"/>
                <a:gd name="T14" fmla="*/ 45 w 229"/>
                <a:gd name="T15" fmla="*/ 85 h 154"/>
                <a:gd name="T16" fmla="*/ 37 w 229"/>
                <a:gd name="T17" fmla="*/ 88 h 154"/>
                <a:gd name="T18" fmla="*/ 39 w 229"/>
                <a:gd name="T19" fmla="*/ 102 h 154"/>
                <a:gd name="T20" fmla="*/ 16 w 229"/>
                <a:gd name="T21" fmla="*/ 96 h 154"/>
                <a:gd name="T22" fmla="*/ 12 w 229"/>
                <a:gd name="T23" fmla="*/ 76 h 154"/>
                <a:gd name="T24" fmla="*/ 8 w 229"/>
                <a:gd name="T25" fmla="*/ 56 h 154"/>
                <a:gd name="T26" fmla="*/ 2 w 229"/>
                <a:gd name="T27" fmla="*/ 36 h 154"/>
                <a:gd name="T28" fmla="*/ 0 w 229"/>
                <a:gd name="T29" fmla="*/ 17 h 154"/>
                <a:gd name="T30" fmla="*/ 18 w 229"/>
                <a:gd name="T31" fmla="*/ 9 h 154"/>
                <a:gd name="T32" fmla="*/ 37 w 229"/>
                <a:gd name="T33" fmla="*/ 0 h 154"/>
                <a:gd name="T34" fmla="*/ 60 w 229"/>
                <a:gd name="T35" fmla="*/ 12 h 154"/>
                <a:gd name="T36" fmla="*/ 81 w 229"/>
                <a:gd name="T37" fmla="*/ 26 h 154"/>
                <a:gd name="T38" fmla="*/ 97 w 229"/>
                <a:gd name="T39" fmla="*/ 47 h 154"/>
                <a:gd name="T40" fmla="*/ 112 w 229"/>
                <a:gd name="T41" fmla="*/ 47 h 154"/>
                <a:gd name="T42" fmla="*/ 128 w 229"/>
                <a:gd name="T43" fmla="*/ 49 h 154"/>
                <a:gd name="T44" fmla="*/ 147 w 229"/>
                <a:gd name="T45" fmla="*/ 49 h 154"/>
                <a:gd name="T46" fmla="*/ 166 w 229"/>
                <a:gd name="T47" fmla="*/ 49 h 154"/>
                <a:gd name="T48" fmla="*/ 182 w 229"/>
                <a:gd name="T49" fmla="*/ 64 h 154"/>
                <a:gd name="T50" fmla="*/ 182 w 229"/>
                <a:gd name="T51" fmla="*/ 85 h 154"/>
                <a:gd name="T52" fmla="*/ 197 w 229"/>
                <a:gd name="T53" fmla="*/ 94 h 154"/>
                <a:gd name="T54" fmla="*/ 213 w 229"/>
                <a:gd name="T55" fmla="*/ 100 h 154"/>
                <a:gd name="T56" fmla="*/ 228 w 229"/>
                <a:gd name="T57" fmla="*/ 88 h 154"/>
                <a:gd name="T58" fmla="*/ 245 w 229"/>
                <a:gd name="T59" fmla="*/ 76 h 154"/>
                <a:gd name="T60" fmla="*/ 255 w 229"/>
                <a:gd name="T61" fmla="*/ 94 h 154"/>
                <a:gd name="T62" fmla="*/ 245 w 229"/>
                <a:gd name="T63" fmla="*/ 102 h 154"/>
                <a:gd name="T64" fmla="*/ 226 w 229"/>
                <a:gd name="T65" fmla="*/ 120 h 154"/>
                <a:gd name="T66" fmla="*/ 210 w 229"/>
                <a:gd name="T67" fmla="*/ 137 h 154"/>
                <a:gd name="T68" fmla="*/ 218 w 229"/>
                <a:gd name="T69" fmla="*/ 146 h 154"/>
                <a:gd name="T70" fmla="*/ 228 w 229"/>
                <a:gd name="T71" fmla="*/ 152 h 154"/>
                <a:gd name="T72" fmla="*/ 234 w 229"/>
                <a:gd name="T73" fmla="*/ 160 h 154"/>
                <a:gd name="T74" fmla="*/ 232 w 229"/>
                <a:gd name="T75" fmla="*/ 175 h 154"/>
                <a:gd name="T76" fmla="*/ 226 w 229"/>
                <a:gd name="T77" fmla="*/ 190 h 154"/>
                <a:gd name="T78" fmla="*/ 207 w 229"/>
                <a:gd name="T79" fmla="*/ 186 h 154"/>
                <a:gd name="T80" fmla="*/ 192 w 229"/>
                <a:gd name="T81" fmla="*/ 184 h 154"/>
                <a:gd name="T82" fmla="*/ 182 w 229"/>
                <a:gd name="T83" fmla="*/ 160 h 15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29" h="154">
                  <a:moveTo>
                    <a:pt x="163" y="130"/>
                  </a:moveTo>
                  <a:lnTo>
                    <a:pt x="139" y="116"/>
                  </a:lnTo>
                  <a:lnTo>
                    <a:pt x="113" y="99"/>
                  </a:lnTo>
                  <a:lnTo>
                    <a:pt x="101" y="95"/>
                  </a:lnTo>
                  <a:lnTo>
                    <a:pt x="80" y="85"/>
                  </a:lnTo>
                  <a:lnTo>
                    <a:pt x="70" y="69"/>
                  </a:lnTo>
                  <a:lnTo>
                    <a:pt x="52" y="55"/>
                  </a:lnTo>
                  <a:lnTo>
                    <a:pt x="40" y="69"/>
                  </a:lnTo>
                  <a:lnTo>
                    <a:pt x="33" y="71"/>
                  </a:lnTo>
                  <a:lnTo>
                    <a:pt x="35" y="83"/>
                  </a:lnTo>
                  <a:lnTo>
                    <a:pt x="14" y="78"/>
                  </a:lnTo>
                  <a:lnTo>
                    <a:pt x="11" y="62"/>
                  </a:lnTo>
                  <a:lnTo>
                    <a:pt x="7" y="45"/>
                  </a:lnTo>
                  <a:lnTo>
                    <a:pt x="2" y="29"/>
                  </a:lnTo>
                  <a:lnTo>
                    <a:pt x="0" y="14"/>
                  </a:lnTo>
                  <a:lnTo>
                    <a:pt x="16" y="7"/>
                  </a:lnTo>
                  <a:lnTo>
                    <a:pt x="33" y="0"/>
                  </a:lnTo>
                  <a:lnTo>
                    <a:pt x="54" y="10"/>
                  </a:lnTo>
                  <a:lnTo>
                    <a:pt x="73" y="21"/>
                  </a:lnTo>
                  <a:lnTo>
                    <a:pt x="87" y="38"/>
                  </a:lnTo>
                  <a:lnTo>
                    <a:pt x="101" y="38"/>
                  </a:lnTo>
                  <a:lnTo>
                    <a:pt x="115" y="40"/>
                  </a:lnTo>
                  <a:lnTo>
                    <a:pt x="132" y="40"/>
                  </a:lnTo>
                  <a:lnTo>
                    <a:pt x="149" y="40"/>
                  </a:lnTo>
                  <a:lnTo>
                    <a:pt x="163" y="52"/>
                  </a:lnTo>
                  <a:lnTo>
                    <a:pt x="163" y="69"/>
                  </a:lnTo>
                  <a:lnTo>
                    <a:pt x="177" y="76"/>
                  </a:lnTo>
                  <a:lnTo>
                    <a:pt x="191" y="81"/>
                  </a:lnTo>
                  <a:lnTo>
                    <a:pt x="205" y="71"/>
                  </a:lnTo>
                  <a:lnTo>
                    <a:pt x="220" y="62"/>
                  </a:lnTo>
                  <a:lnTo>
                    <a:pt x="229" y="76"/>
                  </a:lnTo>
                  <a:lnTo>
                    <a:pt x="220" y="83"/>
                  </a:lnTo>
                  <a:lnTo>
                    <a:pt x="203" y="97"/>
                  </a:lnTo>
                  <a:lnTo>
                    <a:pt x="189" y="111"/>
                  </a:lnTo>
                  <a:lnTo>
                    <a:pt x="196" y="118"/>
                  </a:lnTo>
                  <a:lnTo>
                    <a:pt x="205" y="123"/>
                  </a:lnTo>
                  <a:lnTo>
                    <a:pt x="210" y="130"/>
                  </a:lnTo>
                  <a:lnTo>
                    <a:pt x="208" y="142"/>
                  </a:lnTo>
                  <a:lnTo>
                    <a:pt x="203" y="154"/>
                  </a:lnTo>
                  <a:lnTo>
                    <a:pt x="186" y="151"/>
                  </a:lnTo>
                  <a:lnTo>
                    <a:pt x="172" y="149"/>
                  </a:lnTo>
                  <a:lnTo>
                    <a:pt x="163" y="130"/>
                  </a:lnTo>
                  <a:close/>
                </a:path>
              </a:pathLst>
            </a:custGeom>
            <a:solidFill>
              <a:srgbClr val="E1E1E1"/>
            </a:solidFill>
            <a:ln w="3175">
              <a:solidFill>
                <a:srgbClr val="000000"/>
              </a:solidFill>
              <a:prstDash val="solid"/>
              <a:round/>
              <a:headEnd/>
              <a:tailEnd/>
            </a:ln>
          </p:spPr>
          <p:txBody>
            <a:bodyPr/>
            <a:lstStyle/>
            <a:p>
              <a:endParaRPr lang="en-US"/>
            </a:p>
          </p:txBody>
        </p:sp>
        <p:sp>
          <p:nvSpPr>
            <p:cNvPr id="316" name="Freeform 4138"/>
            <p:cNvSpPr>
              <a:spLocks/>
            </p:cNvSpPr>
            <p:nvPr/>
          </p:nvSpPr>
          <p:spPr bwMode="auto">
            <a:xfrm>
              <a:off x="2843" y="1714"/>
              <a:ext cx="40" cy="32"/>
            </a:xfrm>
            <a:custGeom>
              <a:avLst/>
              <a:gdLst>
                <a:gd name="T0" fmla="*/ 11 w 36"/>
                <a:gd name="T1" fmla="*/ 32 h 26"/>
                <a:gd name="T2" fmla="*/ 0 w 36"/>
                <a:gd name="T3" fmla="*/ 9 h 26"/>
                <a:gd name="T4" fmla="*/ 6 w 36"/>
                <a:gd name="T5" fmla="*/ 9 h 26"/>
                <a:gd name="T6" fmla="*/ 6 w 36"/>
                <a:gd name="T7" fmla="*/ 6 h 26"/>
                <a:gd name="T8" fmla="*/ 11 w 36"/>
                <a:gd name="T9" fmla="*/ 2 h 26"/>
                <a:gd name="T10" fmla="*/ 13 w 36"/>
                <a:gd name="T11" fmla="*/ 6 h 26"/>
                <a:gd name="T12" fmla="*/ 17 w 36"/>
                <a:gd name="T13" fmla="*/ 0 h 26"/>
                <a:gd name="T14" fmla="*/ 19 w 36"/>
                <a:gd name="T15" fmla="*/ 0 h 26"/>
                <a:gd name="T16" fmla="*/ 24 w 36"/>
                <a:gd name="T17" fmla="*/ 2 h 26"/>
                <a:gd name="T18" fmla="*/ 24 w 36"/>
                <a:gd name="T19" fmla="*/ 0 h 26"/>
                <a:gd name="T20" fmla="*/ 29 w 36"/>
                <a:gd name="T21" fmla="*/ 0 h 26"/>
                <a:gd name="T22" fmla="*/ 34 w 36"/>
                <a:gd name="T23" fmla="*/ 6 h 26"/>
                <a:gd name="T24" fmla="*/ 38 w 36"/>
                <a:gd name="T25" fmla="*/ 2 h 26"/>
                <a:gd name="T26" fmla="*/ 40 w 36"/>
                <a:gd name="T27" fmla="*/ 6 h 26"/>
                <a:gd name="T28" fmla="*/ 40 w 36"/>
                <a:gd name="T29" fmla="*/ 23 h 26"/>
                <a:gd name="T30" fmla="*/ 11 w 36"/>
                <a:gd name="T31" fmla="*/ 32 h 2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6" h="26">
                  <a:moveTo>
                    <a:pt x="10" y="26"/>
                  </a:moveTo>
                  <a:lnTo>
                    <a:pt x="0" y="7"/>
                  </a:lnTo>
                  <a:lnTo>
                    <a:pt x="5" y="7"/>
                  </a:lnTo>
                  <a:lnTo>
                    <a:pt x="5" y="5"/>
                  </a:lnTo>
                  <a:lnTo>
                    <a:pt x="10" y="2"/>
                  </a:lnTo>
                  <a:lnTo>
                    <a:pt x="12" y="5"/>
                  </a:lnTo>
                  <a:lnTo>
                    <a:pt x="15" y="0"/>
                  </a:lnTo>
                  <a:lnTo>
                    <a:pt x="17" y="0"/>
                  </a:lnTo>
                  <a:lnTo>
                    <a:pt x="22" y="2"/>
                  </a:lnTo>
                  <a:lnTo>
                    <a:pt x="22" y="0"/>
                  </a:lnTo>
                  <a:lnTo>
                    <a:pt x="26" y="0"/>
                  </a:lnTo>
                  <a:lnTo>
                    <a:pt x="31" y="5"/>
                  </a:lnTo>
                  <a:lnTo>
                    <a:pt x="34" y="2"/>
                  </a:lnTo>
                  <a:lnTo>
                    <a:pt x="36" y="5"/>
                  </a:lnTo>
                  <a:lnTo>
                    <a:pt x="36" y="19"/>
                  </a:lnTo>
                  <a:lnTo>
                    <a:pt x="10" y="26"/>
                  </a:lnTo>
                  <a:close/>
                </a:path>
              </a:pathLst>
            </a:custGeom>
            <a:solidFill>
              <a:srgbClr val="0033CC"/>
            </a:solidFill>
            <a:ln w="3175">
              <a:solidFill>
                <a:srgbClr val="000000"/>
              </a:solidFill>
              <a:prstDash val="solid"/>
              <a:round/>
              <a:headEnd/>
              <a:tailEnd/>
            </a:ln>
          </p:spPr>
          <p:txBody>
            <a:bodyPr/>
            <a:lstStyle/>
            <a:p>
              <a:endParaRPr lang="en-US"/>
            </a:p>
          </p:txBody>
        </p:sp>
        <p:sp>
          <p:nvSpPr>
            <p:cNvPr id="317" name="Freeform 4139"/>
            <p:cNvSpPr>
              <a:spLocks/>
            </p:cNvSpPr>
            <p:nvPr/>
          </p:nvSpPr>
          <p:spPr bwMode="auto">
            <a:xfrm>
              <a:off x="2876" y="1673"/>
              <a:ext cx="94" cy="64"/>
            </a:xfrm>
            <a:custGeom>
              <a:avLst/>
              <a:gdLst>
                <a:gd name="T0" fmla="*/ 6 w 85"/>
                <a:gd name="T1" fmla="*/ 6 h 52"/>
                <a:gd name="T2" fmla="*/ 0 w 85"/>
                <a:gd name="T3" fmla="*/ 0 h 52"/>
                <a:gd name="T4" fmla="*/ 0 w 85"/>
                <a:gd name="T5" fmla="*/ 11 h 52"/>
                <a:gd name="T6" fmla="*/ 6 w 85"/>
                <a:gd name="T7" fmla="*/ 26 h 52"/>
                <a:gd name="T8" fmla="*/ 0 w 85"/>
                <a:gd name="T9" fmla="*/ 34 h 52"/>
                <a:gd name="T10" fmla="*/ 6 w 85"/>
                <a:gd name="T11" fmla="*/ 43 h 52"/>
                <a:gd name="T12" fmla="*/ 8 w 85"/>
                <a:gd name="T13" fmla="*/ 47 h 52"/>
                <a:gd name="T14" fmla="*/ 8 w 85"/>
                <a:gd name="T15" fmla="*/ 64 h 52"/>
                <a:gd name="T16" fmla="*/ 25 w 85"/>
                <a:gd name="T17" fmla="*/ 62 h 52"/>
                <a:gd name="T18" fmla="*/ 54 w 85"/>
                <a:gd name="T19" fmla="*/ 64 h 52"/>
                <a:gd name="T20" fmla="*/ 60 w 85"/>
                <a:gd name="T21" fmla="*/ 55 h 52"/>
                <a:gd name="T22" fmla="*/ 65 w 85"/>
                <a:gd name="T23" fmla="*/ 55 h 52"/>
                <a:gd name="T24" fmla="*/ 65 w 85"/>
                <a:gd name="T25" fmla="*/ 49 h 52"/>
                <a:gd name="T26" fmla="*/ 88 w 85"/>
                <a:gd name="T27" fmla="*/ 47 h 52"/>
                <a:gd name="T28" fmla="*/ 83 w 85"/>
                <a:gd name="T29" fmla="*/ 38 h 52"/>
                <a:gd name="T30" fmla="*/ 86 w 85"/>
                <a:gd name="T31" fmla="*/ 32 h 52"/>
                <a:gd name="T32" fmla="*/ 92 w 85"/>
                <a:gd name="T33" fmla="*/ 17 h 52"/>
                <a:gd name="T34" fmla="*/ 94 w 85"/>
                <a:gd name="T35" fmla="*/ 9 h 52"/>
                <a:gd name="T36" fmla="*/ 65 w 85"/>
                <a:gd name="T37" fmla="*/ 2 h 52"/>
                <a:gd name="T38" fmla="*/ 39 w 85"/>
                <a:gd name="T39" fmla="*/ 11 h 52"/>
                <a:gd name="T40" fmla="*/ 21 w 85"/>
                <a:gd name="T41" fmla="*/ 6 h 52"/>
                <a:gd name="T42" fmla="*/ 6 w 85"/>
                <a:gd name="T43" fmla="*/ 6 h 5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85" h="52">
                  <a:moveTo>
                    <a:pt x="5" y="5"/>
                  </a:moveTo>
                  <a:lnTo>
                    <a:pt x="0" y="0"/>
                  </a:lnTo>
                  <a:lnTo>
                    <a:pt x="0" y="9"/>
                  </a:lnTo>
                  <a:lnTo>
                    <a:pt x="5" y="21"/>
                  </a:lnTo>
                  <a:lnTo>
                    <a:pt x="0" y="28"/>
                  </a:lnTo>
                  <a:lnTo>
                    <a:pt x="5" y="35"/>
                  </a:lnTo>
                  <a:lnTo>
                    <a:pt x="7" y="38"/>
                  </a:lnTo>
                  <a:lnTo>
                    <a:pt x="7" y="52"/>
                  </a:lnTo>
                  <a:lnTo>
                    <a:pt x="23" y="50"/>
                  </a:lnTo>
                  <a:lnTo>
                    <a:pt x="49" y="52"/>
                  </a:lnTo>
                  <a:lnTo>
                    <a:pt x="54" y="45"/>
                  </a:lnTo>
                  <a:lnTo>
                    <a:pt x="59" y="45"/>
                  </a:lnTo>
                  <a:lnTo>
                    <a:pt x="59" y="40"/>
                  </a:lnTo>
                  <a:lnTo>
                    <a:pt x="80" y="38"/>
                  </a:lnTo>
                  <a:lnTo>
                    <a:pt x="75" y="31"/>
                  </a:lnTo>
                  <a:lnTo>
                    <a:pt x="78" y="26"/>
                  </a:lnTo>
                  <a:lnTo>
                    <a:pt x="83" y="14"/>
                  </a:lnTo>
                  <a:lnTo>
                    <a:pt x="85" y="7"/>
                  </a:lnTo>
                  <a:lnTo>
                    <a:pt x="59" y="2"/>
                  </a:lnTo>
                  <a:lnTo>
                    <a:pt x="35" y="9"/>
                  </a:lnTo>
                  <a:lnTo>
                    <a:pt x="19" y="5"/>
                  </a:lnTo>
                  <a:lnTo>
                    <a:pt x="5" y="5"/>
                  </a:lnTo>
                  <a:close/>
                </a:path>
              </a:pathLst>
            </a:custGeom>
            <a:solidFill>
              <a:srgbClr val="0033CC"/>
            </a:solidFill>
            <a:ln w="3175">
              <a:solidFill>
                <a:srgbClr val="000000"/>
              </a:solidFill>
              <a:prstDash val="solid"/>
              <a:round/>
              <a:headEnd/>
              <a:tailEnd/>
            </a:ln>
          </p:spPr>
          <p:txBody>
            <a:bodyPr/>
            <a:lstStyle/>
            <a:p>
              <a:endParaRPr lang="en-US"/>
            </a:p>
          </p:txBody>
        </p:sp>
        <p:sp>
          <p:nvSpPr>
            <p:cNvPr id="318" name="Freeform 4140"/>
            <p:cNvSpPr>
              <a:spLocks/>
            </p:cNvSpPr>
            <p:nvPr/>
          </p:nvSpPr>
          <p:spPr bwMode="auto">
            <a:xfrm>
              <a:off x="2826" y="1708"/>
              <a:ext cx="27" cy="64"/>
            </a:xfrm>
            <a:custGeom>
              <a:avLst/>
              <a:gdLst>
                <a:gd name="T0" fmla="*/ 0 w 24"/>
                <a:gd name="T1" fmla="*/ 15 h 52"/>
                <a:gd name="T2" fmla="*/ 3 w 24"/>
                <a:gd name="T3" fmla="*/ 44 h 52"/>
                <a:gd name="T4" fmla="*/ 16 w 24"/>
                <a:gd name="T5" fmla="*/ 64 h 52"/>
                <a:gd name="T6" fmla="*/ 19 w 24"/>
                <a:gd name="T7" fmla="*/ 59 h 52"/>
                <a:gd name="T8" fmla="*/ 27 w 24"/>
                <a:gd name="T9" fmla="*/ 41 h 52"/>
                <a:gd name="T10" fmla="*/ 27 w 24"/>
                <a:gd name="T11" fmla="*/ 38 h 52"/>
                <a:gd name="T12" fmla="*/ 16 w 24"/>
                <a:gd name="T13" fmla="*/ 15 h 52"/>
                <a:gd name="T14" fmla="*/ 14 w 24"/>
                <a:gd name="T15" fmla="*/ 4 h 52"/>
                <a:gd name="T16" fmla="*/ 3 w 24"/>
                <a:gd name="T17" fmla="*/ 0 h 52"/>
                <a:gd name="T18" fmla="*/ 0 w 24"/>
                <a:gd name="T19" fmla="*/ 15 h 5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 h="52">
                  <a:moveTo>
                    <a:pt x="0" y="12"/>
                  </a:moveTo>
                  <a:lnTo>
                    <a:pt x="3" y="36"/>
                  </a:lnTo>
                  <a:lnTo>
                    <a:pt x="14" y="52"/>
                  </a:lnTo>
                  <a:lnTo>
                    <a:pt x="17" y="48"/>
                  </a:lnTo>
                  <a:lnTo>
                    <a:pt x="24" y="33"/>
                  </a:lnTo>
                  <a:lnTo>
                    <a:pt x="24" y="31"/>
                  </a:lnTo>
                  <a:lnTo>
                    <a:pt x="14" y="12"/>
                  </a:lnTo>
                  <a:lnTo>
                    <a:pt x="12" y="3"/>
                  </a:lnTo>
                  <a:lnTo>
                    <a:pt x="3" y="0"/>
                  </a:lnTo>
                  <a:lnTo>
                    <a:pt x="0" y="12"/>
                  </a:lnTo>
                  <a:close/>
                </a:path>
              </a:pathLst>
            </a:custGeom>
            <a:solidFill>
              <a:srgbClr val="0033CC"/>
            </a:solidFill>
            <a:ln w="3175">
              <a:solidFill>
                <a:srgbClr val="000000"/>
              </a:solidFill>
              <a:prstDash val="solid"/>
              <a:round/>
              <a:headEnd/>
              <a:tailEnd/>
            </a:ln>
          </p:spPr>
          <p:txBody>
            <a:bodyPr/>
            <a:lstStyle/>
            <a:p>
              <a:endParaRPr lang="en-US"/>
            </a:p>
          </p:txBody>
        </p:sp>
        <p:sp>
          <p:nvSpPr>
            <p:cNvPr id="319" name="Freeform 4141"/>
            <p:cNvSpPr>
              <a:spLocks/>
            </p:cNvSpPr>
            <p:nvPr/>
          </p:nvSpPr>
          <p:spPr bwMode="auto">
            <a:xfrm>
              <a:off x="3204" y="1729"/>
              <a:ext cx="75" cy="58"/>
            </a:xfrm>
            <a:custGeom>
              <a:avLst/>
              <a:gdLst>
                <a:gd name="T0" fmla="*/ 11 w 67"/>
                <a:gd name="T1" fmla="*/ 9 h 47"/>
                <a:gd name="T2" fmla="*/ 0 w 67"/>
                <a:gd name="T3" fmla="*/ 0 h 47"/>
                <a:gd name="T4" fmla="*/ 25 w 67"/>
                <a:gd name="T5" fmla="*/ 0 h 47"/>
                <a:gd name="T6" fmla="*/ 48 w 67"/>
                <a:gd name="T7" fmla="*/ 2 h 47"/>
                <a:gd name="T8" fmla="*/ 64 w 67"/>
                <a:gd name="T9" fmla="*/ 6 h 47"/>
                <a:gd name="T10" fmla="*/ 62 w 67"/>
                <a:gd name="T11" fmla="*/ 23 h 47"/>
                <a:gd name="T12" fmla="*/ 69 w 67"/>
                <a:gd name="T13" fmla="*/ 28 h 47"/>
                <a:gd name="T14" fmla="*/ 64 w 67"/>
                <a:gd name="T15" fmla="*/ 35 h 47"/>
                <a:gd name="T16" fmla="*/ 75 w 67"/>
                <a:gd name="T17" fmla="*/ 52 h 47"/>
                <a:gd name="T18" fmla="*/ 69 w 67"/>
                <a:gd name="T19" fmla="*/ 58 h 47"/>
                <a:gd name="T20" fmla="*/ 64 w 67"/>
                <a:gd name="T21" fmla="*/ 52 h 47"/>
                <a:gd name="T22" fmla="*/ 62 w 67"/>
                <a:gd name="T23" fmla="*/ 49 h 47"/>
                <a:gd name="T24" fmla="*/ 59 w 67"/>
                <a:gd name="T25" fmla="*/ 47 h 47"/>
                <a:gd name="T26" fmla="*/ 54 w 67"/>
                <a:gd name="T27" fmla="*/ 47 h 47"/>
                <a:gd name="T28" fmla="*/ 48 w 67"/>
                <a:gd name="T29" fmla="*/ 43 h 47"/>
                <a:gd name="T30" fmla="*/ 46 w 67"/>
                <a:gd name="T31" fmla="*/ 43 h 47"/>
                <a:gd name="T32" fmla="*/ 40 w 67"/>
                <a:gd name="T33" fmla="*/ 43 h 47"/>
                <a:gd name="T34" fmla="*/ 25 w 67"/>
                <a:gd name="T35" fmla="*/ 35 h 47"/>
                <a:gd name="T36" fmla="*/ 19 w 67"/>
                <a:gd name="T37" fmla="*/ 23 h 47"/>
                <a:gd name="T38" fmla="*/ 11 w 67"/>
                <a:gd name="T39" fmla="*/ 9 h 4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67" h="47">
                  <a:moveTo>
                    <a:pt x="10" y="7"/>
                  </a:moveTo>
                  <a:lnTo>
                    <a:pt x="0" y="0"/>
                  </a:lnTo>
                  <a:lnTo>
                    <a:pt x="22" y="0"/>
                  </a:lnTo>
                  <a:lnTo>
                    <a:pt x="43" y="2"/>
                  </a:lnTo>
                  <a:lnTo>
                    <a:pt x="57" y="5"/>
                  </a:lnTo>
                  <a:lnTo>
                    <a:pt x="55" y="19"/>
                  </a:lnTo>
                  <a:lnTo>
                    <a:pt x="62" y="23"/>
                  </a:lnTo>
                  <a:lnTo>
                    <a:pt x="57" y="28"/>
                  </a:lnTo>
                  <a:lnTo>
                    <a:pt x="67" y="42"/>
                  </a:lnTo>
                  <a:lnTo>
                    <a:pt x="62" y="47"/>
                  </a:lnTo>
                  <a:lnTo>
                    <a:pt x="57" y="42"/>
                  </a:lnTo>
                  <a:lnTo>
                    <a:pt x="55" y="40"/>
                  </a:lnTo>
                  <a:lnTo>
                    <a:pt x="53" y="38"/>
                  </a:lnTo>
                  <a:lnTo>
                    <a:pt x="48" y="38"/>
                  </a:lnTo>
                  <a:lnTo>
                    <a:pt x="43" y="35"/>
                  </a:lnTo>
                  <a:lnTo>
                    <a:pt x="41" y="35"/>
                  </a:lnTo>
                  <a:lnTo>
                    <a:pt x="36" y="35"/>
                  </a:lnTo>
                  <a:lnTo>
                    <a:pt x="22" y="28"/>
                  </a:lnTo>
                  <a:lnTo>
                    <a:pt x="17" y="19"/>
                  </a:lnTo>
                  <a:lnTo>
                    <a:pt x="10" y="7"/>
                  </a:lnTo>
                  <a:close/>
                </a:path>
              </a:pathLst>
            </a:custGeom>
            <a:solidFill>
              <a:srgbClr val="0033CC"/>
            </a:solidFill>
            <a:ln w="3175">
              <a:solidFill>
                <a:srgbClr val="000000"/>
              </a:solidFill>
              <a:prstDash val="solid"/>
              <a:round/>
              <a:headEnd/>
              <a:tailEnd/>
            </a:ln>
          </p:spPr>
          <p:txBody>
            <a:bodyPr/>
            <a:lstStyle/>
            <a:p>
              <a:endParaRPr lang="en-US"/>
            </a:p>
          </p:txBody>
        </p:sp>
        <p:sp>
          <p:nvSpPr>
            <p:cNvPr id="320" name="Freeform 4142"/>
            <p:cNvSpPr>
              <a:spLocks/>
            </p:cNvSpPr>
            <p:nvPr/>
          </p:nvSpPr>
          <p:spPr bwMode="auto">
            <a:xfrm>
              <a:off x="3267" y="1722"/>
              <a:ext cx="65" cy="77"/>
            </a:xfrm>
            <a:custGeom>
              <a:avLst/>
              <a:gdLst>
                <a:gd name="T0" fmla="*/ 13 w 59"/>
                <a:gd name="T1" fmla="*/ 58 h 62"/>
                <a:gd name="T2" fmla="*/ 2 w 59"/>
                <a:gd name="T3" fmla="*/ 41 h 62"/>
                <a:gd name="T4" fmla="*/ 8 w 59"/>
                <a:gd name="T5" fmla="*/ 35 h 62"/>
                <a:gd name="T6" fmla="*/ 0 w 59"/>
                <a:gd name="T7" fmla="*/ 30 h 62"/>
                <a:gd name="T8" fmla="*/ 2 w 59"/>
                <a:gd name="T9" fmla="*/ 12 h 62"/>
                <a:gd name="T10" fmla="*/ 8 w 59"/>
                <a:gd name="T11" fmla="*/ 0 h 62"/>
                <a:gd name="T12" fmla="*/ 34 w 59"/>
                <a:gd name="T13" fmla="*/ 6 h 62"/>
                <a:gd name="T14" fmla="*/ 44 w 59"/>
                <a:gd name="T15" fmla="*/ 21 h 62"/>
                <a:gd name="T16" fmla="*/ 65 w 59"/>
                <a:gd name="T17" fmla="*/ 35 h 62"/>
                <a:gd name="T18" fmla="*/ 55 w 59"/>
                <a:gd name="T19" fmla="*/ 35 h 62"/>
                <a:gd name="T20" fmla="*/ 50 w 59"/>
                <a:gd name="T21" fmla="*/ 62 h 62"/>
                <a:gd name="T22" fmla="*/ 50 w 59"/>
                <a:gd name="T23" fmla="*/ 77 h 62"/>
                <a:gd name="T24" fmla="*/ 34 w 59"/>
                <a:gd name="T25" fmla="*/ 65 h 62"/>
                <a:gd name="T26" fmla="*/ 36 w 59"/>
                <a:gd name="T27" fmla="*/ 58 h 62"/>
                <a:gd name="T28" fmla="*/ 31 w 59"/>
                <a:gd name="T29" fmla="*/ 50 h 62"/>
                <a:gd name="T30" fmla="*/ 13 w 59"/>
                <a:gd name="T31" fmla="*/ 58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9" h="62">
                  <a:moveTo>
                    <a:pt x="12" y="47"/>
                  </a:moveTo>
                  <a:lnTo>
                    <a:pt x="2" y="33"/>
                  </a:lnTo>
                  <a:lnTo>
                    <a:pt x="7" y="28"/>
                  </a:lnTo>
                  <a:lnTo>
                    <a:pt x="0" y="24"/>
                  </a:lnTo>
                  <a:lnTo>
                    <a:pt x="2" y="10"/>
                  </a:lnTo>
                  <a:lnTo>
                    <a:pt x="7" y="0"/>
                  </a:lnTo>
                  <a:lnTo>
                    <a:pt x="31" y="5"/>
                  </a:lnTo>
                  <a:lnTo>
                    <a:pt x="40" y="17"/>
                  </a:lnTo>
                  <a:lnTo>
                    <a:pt x="59" y="28"/>
                  </a:lnTo>
                  <a:lnTo>
                    <a:pt x="50" y="28"/>
                  </a:lnTo>
                  <a:lnTo>
                    <a:pt x="45" y="50"/>
                  </a:lnTo>
                  <a:lnTo>
                    <a:pt x="45" y="62"/>
                  </a:lnTo>
                  <a:lnTo>
                    <a:pt x="31" y="52"/>
                  </a:lnTo>
                  <a:lnTo>
                    <a:pt x="33" y="47"/>
                  </a:lnTo>
                  <a:lnTo>
                    <a:pt x="28" y="40"/>
                  </a:lnTo>
                  <a:lnTo>
                    <a:pt x="12" y="47"/>
                  </a:lnTo>
                  <a:close/>
                </a:path>
              </a:pathLst>
            </a:custGeom>
            <a:solidFill>
              <a:srgbClr val="D9D9D6"/>
            </a:solidFill>
            <a:ln w="3175">
              <a:solidFill>
                <a:srgbClr val="000000"/>
              </a:solidFill>
              <a:prstDash val="solid"/>
              <a:round/>
              <a:headEnd/>
              <a:tailEnd/>
            </a:ln>
          </p:spPr>
          <p:txBody>
            <a:bodyPr/>
            <a:lstStyle/>
            <a:p>
              <a:endParaRPr lang="en-US"/>
            </a:p>
          </p:txBody>
        </p:sp>
        <p:sp>
          <p:nvSpPr>
            <p:cNvPr id="321" name="Freeform 4143"/>
            <p:cNvSpPr>
              <a:spLocks/>
            </p:cNvSpPr>
            <p:nvPr/>
          </p:nvSpPr>
          <p:spPr bwMode="auto">
            <a:xfrm>
              <a:off x="3245" y="1772"/>
              <a:ext cx="29" cy="17"/>
            </a:xfrm>
            <a:custGeom>
              <a:avLst/>
              <a:gdLst>
                <a:gd name="T0" fmla="*/ 29 w 26"/>
                <a:gd name="T1" fmla="*/ 15 h 14"/>
                <a:gd name="T2" fmla="*/ 21 w 26"/>
                <a:gd name="T3" fmla="*/ 17 h 14"/>
                <a:gd name="T4" fmla="*/ 2 w 26"/>
                <a:gd name="T5" fmla="*/ 6 h 14"/>
                <a:gd name="T6" fmla="*/ 0 w 26"/>
                <a:gd name="T7" fmla="*/ 0 h 14"/>
                <a:gd name="T8" fmla="*/ 0 w 26"/>
                <a:gd name="T9" fmla="*/ 0 h 14"/>
                <a:gd name="T10" fmla="*/ 6 w 26"/>
                <a:gd name="T11" fmla="*/ 0 h 14"/>
                <a:gd name="T12" fmla="*/ 8 w 26"/>
                <a:gd name="T13" fmla="*/ 0 h 14"/>
                <a:gd name="T14" fmla="*/ 13 w 26"/>
                <a:gd name="T15" fmla="*/ 4 h 14"/>
                <a:gd name="T16" fmla="*/ 19 w 26"/>
                <a:gd name="T17" fmla="*/ 4 h 14"/>
                <a:gd name="T18" fmla="*/ 21 w 26"/>
                <a:gd name="T19" fmla="*/ 6 h 14"/>
                <a:gd name="T20" fmla="*/ 23 w 26"/>
                <a:gd name="T21" fmla="*/ 9 h 14"/>
                <a:gd name="T22" fmla="*/ 29 w 26"/>
                <a:gd name="T23" fmla="*/ 15 h 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 h="14">
                  <a:moveTo>
                    <a:pt x="26" y="12"/>
                  </a:moveTo>
                  <a:lnTo>
                    <a:pt x="19" y="14"/>
                  </a:lnTo>
                  <a:lnTo>
                    <a:pt x="2" y="5"/>
                  </a:lnTo>
                  <a:lnTo>
                    <a:pt x="0" y="0"/>
                  </a:lnTo>
                  <a:lnTo>
                    <a:pt x="5" y="0"/>
                  </a:lnTo>
                  <a:lnTo>
                    <a:pt x="7" y="0"/>
                  </a:lnTo>
                  <a:lnTo>
                    <a:pt x="12" y="3"/>
                  </a:lnTo>
                  <a:lnTo>
                    <a:pt x="17" y="3"/>
                  </a:lnTo>
                  <a:lnTo>
                    <a:pt x="19" y="5"/>
                  </a:lnTo>
                  <a:lnTo>
                    <a:pt x="21" y="7"/>
                  </a:lnTo>
                  <a:lnTo>
                    <a:pt x="26" y="12"/>
                  </a:lnTo>
                  <a:close/>
                </a:path>
              </a:pathLst>
            </a:custGeom>
            <a:solidFill>
              <a:srgbClr val="D9D9D6"/>
            </a:solidFill>
            <a:ln w="3175">
              <a:solidFill>
                <a:srgbClr val="000000"/>
              </a:solidFill>
              <a:prstDash val="solid"/>
              <a:round/>
              <a:headEnd/>
              <a:tailEnd/>
            </a:ln>
          </p:spPr>
          <p:txBody>
            <a:bodyPr/>
            <a:lstStyle/>
            <a:p>
              <a:endParaRPr lang="en-US"/>
            </a:p>
          </p:txBody>
        </p:sp>
        <p:sp>
          <p:nvSpPr>
            <p:cNvPr id="322" name="Freeform 4144"/>
            <p:cNvSpPr>
              <a:spLocks/>
            </p:cNvSpPr>
            <p:nvPr/>
          </p:nvSpPr>
          <p:spPr bwMode="auto">
            <a:xfrm>
              <a:off x="2843" y="1729"/>
              <a:ext cx="101" cy="111"/>
            </a:xfrm>
            <a:custGeom>
              <a:avLst/>
              <a:gdLst>
                <a:gd name="T0" fmla="*/ 19 w 90"/>
                <a:gd name="T1" fmla="*/ 58 h 90"/>
                <a:gd name="T2" fmla="*/ 6 w 90"/>
                <a:gd name="T3" fmla="*/ 52 h 90"/>
                <a:gd name="T4" fmla="*/ 0 w 90"/>
                <a:gd name="T5" fmla="*/ 43 h 90"/>
                <a:gd name="T6" fmla="*/ 3 w 90"/>
                <a:gd name="T7" fmla="*/ 38 h 90"/>
                <a:gd name="T8" fmla="*/ 11 w 90"/>
                <a:gd name="T9" fmla="*/ 20 h 90"/>
                <a:gd name="T10" fmla="*/ 11 w 90"/>
                <a:gd name="T11" fmla="*/ 17 h 90"/>
                <a:gd name="T12" fmla="*/ 40 w 90"/>
                <a:gd name="T13" fmla="*/ 9 h 90"/>
                <a:gd name="T14" fmla="*/ 58 w 90"/>
                <a:gd name="T15" fmla="*/ 6 h 90"/>
                <a:gd name="T16" fmla="*/ 88 w 90"/>
                <a:gd name="T17" fmla="*/ 9 h 90"/>
                <a:gd name="T18" fmla="*/ 93 w 90"/>
                <a:gd name="T19" fmla="*/ 0 h 90"/>
                <a:gd name="T20" fmla="*/ 99 w 90"/>
                <a:gd name="T21" fmla="*/ 0 h 90"/>
                <a:gd name="T22" fmla="*/ 101 w 90"/>
                <a:gd name="T23" fmla="*/ 6 h 90"/>
                <a:gd name="T24" fmla="*/ 93 w 90"/>
                <a:gd name="T25" fmla="*/ 20 h 90"/>
                <a:gd name="T26" fmla="*/ 75 w 90"/>
                <a:gd name="T27" fmla="*/ 15 h 90"/>
                <a:gd name="T28" fmla="*/ 58 w 90"/>
                <a:gd name="T29" fmla="*/ 23 h 90"/>
                <a:gd name="T30" fmla="*/ 67 w 90"/>
                <a:gd name="T31" fmla="*/ 32 h 90"/>
                <a:gd name="T32" fmla="*/ 58 w 90"/>
                <a:gd name="T33" fmla="*/ 32 h 90"/>
                <a:gd name="T34" fmla="*/ 58 w 90"/>
                <a:gd name="T35" fmla="*/ 35 h 90"/>
                <a:gd name="T36" fmla="*/ 54 w 90"/>
                <a:gd name="T37" fmla="*/ 35 h 90"/>
                <a:gd name="T38" fmla="*/ 56 w 90"/>
                <a:gd name="T39" fmla="*/ 38 h 90"/>
                <a:gd name="T40" fmla="*/ 46 w 90"/>
                <a:gd name="T41" fmla="*/ 23 h 90"/>
                <a:gd name="T42" fmla="*/ 40 w 90"/>
                <a:gd name="T43" fmla="*/ 28 h 90"/>
                <a:gd name="T44" fmla="*/ 48 w 90"/>
                <a:gd name="T45" fmla="*/ 47 h 90"/>
                <a:gd name="T46" fmla="*/ 51 w 90"/>
                <a:gd name="T47" fmla="*/ 56 h 90"/>
                <a:gd name="T48" fmla="*/ 46 w 90"/>
                <a:gd name="T49" fmla="*/ 52 h 90"/>
                <a:gd name="T50" fmla="*/ 46 w 90"/>
                <a:gd name="T51" fmla="*/ 58 h 90"/>
                <a:gd name="T52" fmla="*/ 43 w 90"/>
                <a:gd name="T53" fmla="*/ 60 h 90"/>
                <a:gd name="T54" fmla="*/ 67 w 90"/>
                <a:gd name="T55" fmla="*/ 79 h 90"/>
                <a:gd name="T56" fmla="*/ 64 w 90"/>
                <a:gd name="T57" fmla="*/ 84 h 90"/>
                <a:gd name="T58" fmla="*/ 56 w 90"/>
                <a:gd name="T59" fmla="*/ 81 h 90"/>
                <a:gd name="T60" fmla="*/ 54 w 90"/>
                <a:gd name="T61" fmla="*/ 81 h 90"/>
                <a:gd name="T62" fmla="*/ 56 w 90"/>
                <a:gd name="T63" fmla="*/ 93 h 90"/>
                <a:gd name="T64" fmla="*/ 48 w 90"/>
                <a:gd name="T65" fmla="*/ 93 h 90"/>
                <a:gd name="T66" fmla="*/ 54 w 90"/>
                <a:gd name="T67" fmla="*/ 111 h 90"/>
                <a:gd name="T68" fmla="*/ 46 w 90"/>
                <a:gd name="T69" fmla="*/ 107 h 90"/>
                <a:gd name="T70" fmla="*/ 40 w 90"/>
                <a:gd name="T71" fmla="*/ 111 h 90"/>
                <a:gd name="T72" fmla="*/ 35 w 90"/>
                <a:gd name="T73" fmla="*/ 102 h 90"/>
                <a:gd name="T74" fmla="*/ 33 w 90"/>
                <a:gd name="T75" fmla="*/ 107 h 90"/>
                <a:gd name="T76" fmla="*/ 25 w 90"/>
                <a:gd name="T77" fmla="*/ 88 h 90"/>
                <a:gd name="T78" fmla="*/ 21 w 90"/>
                <a:gd name="T79" fmla="*/ 79 h 90"/>
                <a:gd name="T80" fmla="*/ 35 w 90"/>
                <a:gd name="T81" fmla="*/ 73 h 90"/>
                <a:gd name="T82" fmla="*/ 51 w 90"/>
                <a:gd name="T83" fmla="*/ 79 h 90"/>
                <a:gd name="T84" fmla="*/ 51 w 90"/>
                <a:gd name="T85" fmla="*/ 75 h 90"/>
                <a:gd name="T86" fmla="*/ 40 w 90"/>
                <a:gd name="T87" fmla="*/ 70 h 90"/>
                <a:gd name="T88" fmla="*/ 25 w 90"/>
                <a:gd name="T89" fmla="*/ 70 h 90"/>
                <a:gd name="T90" fmla="*/ 19 w 90"/>
                <a:gd name="T91" fmla="*/ 70 h 90"/>
                <a:gd name="T92" fmla="*/ 13 w 90"/>
                <a:gd name="T93" fmla="*/ 58 h 90"/>
                <a:gd name="T94" fmla="*/ 19 w 90"/>
                <a:gd name="T95" fmla="*/ 58 h 9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90" h="90">
                  <a:moveTo>
                    <a:pt x="17" y="47"/>
                  </a:moveTo>
                  <a:lnTo>
                    <a:pt x="5" y="42"/>
                  </a:lnTo>
                  <a:lnTo>
                    <a:pt x="0" y="35"/>
                  </a:lnTo>
                  <a:lnTo>
                    <a:pt x="3" y="31"/>
                  </a:lnTo>
                  <a:lnTo>
                    <a:pt x="10" y="16"/>
                  </a:lnTo>
                  <a:lnTo>
                    <a:pt x="10" y="14"/>
                  </a:lnTo>
                  <a:lnTo>
                    <a:pt x="36" y="7"/>
                  </a:lnTo>
                  <a:lnTo>
                    <a:pt x="52" y="5"/>
                  </a:lnTo>
                  <a:lnTo>
                    <a:pt x="78" y="7"/>
                  </a:lnTo>
                  <a:lnTo>
                    <a:pt x="83" y="0"/>
                  </a:lnTo>
                  <a:lnTo>
                    <a:pt x="88" y="0"/>
                  </a:lnTo>
                  <a:lnTo>
                    <a:pt x="90" y="5"/>
                  </a:lnTo>
                  <a:lnTo>
                    <a:pt x="83" y="16"/>
                  </a:lnTo>
                  <a:lnTo>
                    <a:pt x="67" y="12"/>
                  </a:lnTo>
                  <a:lnTo>
                    <a:pt x="52" y="19"/>
                  </a:lnTo>
                  <a:lnTo>
                    <a:pt x="60" y="26"/>
                  </a:lnTo>
                  <a:lnTo>
                    <a:pt x="52" y="26"/>
                  </a:lnTo>
                  <a:lnTo>
                    <a:pt x="52" y="28"/>
                  </a:lnTo>
                  <a:lnTo>
                    <a:pt x="48" y="28"/>
                  </a:lnTo>
                  <a:lnTo>
                    <a:pt x="50" y="31"/>
                  </a:lnTo>
                  <a:lnTo>
                    <a:pt x="41" y="19"/>
                  </a:lnTo>
                  <a:lnTo>
                    <a:pt x="36" y="23"/>
                  </a:lnTo>
                  <a:lnTo>
                    <a:pt x="43" y="38"/>
                  </a:lnTo>
                  <a:lnTo>
                    <a:pt x="45" y="45"/>
                  </a:lnTo>
                  <a:lnTo>
                    <a:pt x="41" y="42"/>
                  </a:lnTo>
                  <a:lnTo>
                    <a:pt x="41" y="47"/>
                  </a:lnTo>
                  <a:lnTo>
                    <a:pt x="38" y="49"/>
                  </a:lnTo>
                  <a:lnTo>
                    <a:pt x="60" y="64"/>
                  </a:lnTo>
                  <a:lnTo>
                    <a:pt x="57" y="68"/>
                  </a:lnTo>
                  <a:lnTo>
                    <a:pt x="50" y="66"/>
                  </a:lnTo>
                  <a:lnTo>
                    <a:pt x="48" y="66"/>
                  </a:lnTo>
                  <a:lnTo>
                    <a:pt x="50" y="75"/>
                  </a:lnTo>
                  <a:lnTo>
                    <a:pt x="43" y="75"/>
                  </a:lnTo>
                  <a:lnTo>
                    <a:pt x="48" y="90"/>
                  </a:lnTo>
                  <a:lnTo>
                    <a:pt x="41" y="87"/>
                  </a:lnTo>
                  <a:lnTo>
                    <a:pt x="36" y="90"/>
                  </a:lnTo>
                  <a:lnTo>
                    <a:pt x="31" y="83"/>
                  </a:lnTo>
                  <a:lnTo>
                    <a:pt x="29" y="87"/>
                  </a:lnTo>
                  <a:lnTo>
                    <a:pt x="22" y="71"/>
                  </a:lnTo>
                  <a:lnTo>
                    <a:pt x="19" y="64"/>
                  </a:lnTo>
                  <a:lnTo>
                    <a:pt x="31" y="59"/>
                  </a:lnTo>
                  <a:lnTo>
                    <a:pt x="45" y="64"/>
                  </a:lnTo>
                  <a:lnTo>
                    <a:pt x="45" y="61"/>
                  </a:lnTo>
                  <a:lnTo>
                    <a:pt x="36" y="57"/>
                  </a:lnTo>
                  <a:lnTo>
                    <a:pt x="22" y="57"/>
                  </a:lnTo>
                  <a:lnTo>
                    <a:pt x="17" y="57"/>
                  </a:lnTo>
                  <a:lnTo>
                    <a:pt x="12" y="47"/>
                  </a:lnTo>
                  <a:lnTo>
                    <a:pt x="17" y="47"/>
                  </a:lnTo>
                  <a:close/>
                </a:path>
              </a:pathLst>
            </a:custGeom>
            <a:solidFill>
              <a:srgbClr val="0033CC"/>
            </a:solidFill>
            <a:ln w="3175">
              <a:solidFill>
                <a:srgbClr val="000000"/>
              </a:solidFill>
              <a:prstDash val="solid"/>
              <a:round/>
              <a:headEnd/>
              <a:tailEnd/>
            </a:ln>
          </p:spPr>
          <p:txBody>
            <a:bodyPr/>
            <a:lstStyle/>
            <a:p>
              <a:endParaRPr lang="en-US"/>
            </a:p>
          </p:txBody>
        </p:sp>
        <p:sp>
          <p:nvSpPr>
            <p:cNvPr id="323" name="Freeform 4145"/>
            <p:cNvSpPr>
              <a:spLocks/>
            </p:cNvSpPr>
            <p:nvPr/>
          </p:nvSpPr>
          <p:spPr bwMode="auto">
            <a:xfrm>
              <a:off x="2906" y="1864"/>
              <a:ext cx="49" cy="11"/>
            </a:xfrm>
            <a:custGeom>
              <a:avLst/>
              <a:gdLst>
                <a:gd name="T0" fmla="*/ 35 w 43"/>
                <a:gd name="T1" fmla="*/ 5 h 9"/>
                <a:gd name="T2" fmla="*/ 11 w 43"/>
                <a:gd name="T3" fmla="*/ 0 h 9"/>
                <a:gd name="T4" fmla="*/ 3 w 43"/>
                <a:gd name="T5" fmla="*/ 0 h 9"/>
                <a:gd name="T6" fmla="*/ 0 w 43"/>
                <a:gd name="T7" fmla="*/ 5 h 9"/>
                <a:gd name="T8" fmla="*/ 16 w 43"/>
                <a:gd name="T9" fmla="*/ 9 h 9"/>
                <a:gd name="T10" fmla="*/ 35 w 43"/>
                <a:gd name="T11" fmla="*/ 11 h 9"/>
                <a:gd name="T12" fmla="*/ 49 w 43"/>
                <a:gd name="T13" fmla="*/ 5 h 9"/>
                <a:gd name="T14" fmla="*/ 35 w 43"/>
                <a:gd name="T15" fmla="*/ 5 h 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3" h="9">
                  <a:moveTo>
                    <a:pt x="31" y="4"/>
                  </a:moveTo>
                  <a:lnTo>
                    <a:pt x="10" y="0"/>
                  </a:lnTo>
                  <a:lnTo>
                    <a:pt x="3" y="0"/>
                  </a:lnTo>
                  <a:lnTo>
                    <a:pt x="0" y="4"/>
                  </a:lnTo>
                  <a:lnTo>
                    <a:pt x="14" y="7"/>
                  </a:lnTo>
                  <a:lnTo>
                    <a:pt x="31" y="9"/>
                  </a:lnTo>
                  <a:lnTo>
                    <a:pt x="43" y="4"/>
                  </a:lnTo>
                  <a:lnTo>
                    <a:pt x="31" y="4"/>
                  </a:lnTo>
                  <a:close/>
                </a:path>
              </a:pathLst>
            </a:custGeom>
            <a:solidFill>
              <a:srgbClr val="0033CC"/>
            </a:solidFill>
            <a:ln w="3175">
              <a:solidFill>
                <a:srgbClr val="000000"/>
              </a:solidFill>
              <a:prstDash val="solid"/>
              <a:round/>
              <a:headEnd/>
              <a:tailEnd/>
            </a:ln>
          </p:spPr>
          <p:txBody>
            <a:bodyPr/>
            <a:lstStyle/>
            <a:p>
              <a:endParaRPr lang="en-US"/>
            </a:p>
          </p:txBody>
        </p:sp>
        <p:sp>
          <p:nvSpPr>
            <p:cNvPr id="324" name="Freeform 4146"/>
            <p:cNvSpPr>
              <a:spLocks/>
            </p:cNvSpPr>
            <p:nvPr/>
          </p:nvSpPr>
          <p:spPr bwMode="auto">
            <a:xfrm>
              <a:off x="2892" y="1787"/>
              <a:ext cx="26" cy="21"/>
            </a:xfrm>
            <a:custGeom>
              <a:avLst/>
              <a:gdLst>
                <a:gd name="T0" fmla="*/ 26 w 22"/>
                <a:gd name="T1" fmla="*/ 21 h 17"/>
                <a:gd name="T2" fmla="*/ 12 w 22"/>
                <a:gd name="T3" fmla="*/ 6 h 17"/>
                <a:gd name="T4" fmla="*/ 0 w 22"/>
                <a:gd name="T5" fmla="*/ 0 h 17"/>
                <a:gd name="T6" fmla="*/ 12 w 22"/>
                <a:gd name="T7" fmla="*/ 9 h 17"/>
                <a:gd name="T8" fmla="*/ 26 w 22"/>
                <a:gd name="T9" fmla="*/ 21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17">
                  <a:moveTo>
                    <a:pt x="22" y="17"/>
                  </a:moveTo>
                  <a:lnTo>
                    <a:pt x="10" y="5"/>
                  </a:lnTo>
                  <a:lnTo>
                    <a:pt x="0" y="0"/>
                  </a:lnTo>
                  <a:lnTo>
                    <a:pt x="10" y="7"/>
                  </a:lnTo>
                  <a:lnTo>
                    <a:pt x="22" y="17"/>
                  </a:lnTo>
                  <a:close/>
                </a:path>
              </a:pathLst>
            </a:custGeom>
            <a:solidFill>
              <a:srgbClr val="0033CC"/>
            </a:solidFill>
            <a:ln w="3175">
              <a:solidFill>
                <a:srgbClr val="000000"/>
              </a:solidFill>
              <a:prstDash val="solid"/>
              <a:round/>
              <a:headEnd/>
              <a:tailEnd/>
            </a:ln>
          </p:spPr>
          <p:txBody>
            <a:bodyPr/>
            <a:lstStyle/>
            <a:p>
              <a:endParaRPr lang="en-US"/>
            </a:p>
          </p:txBody>
        </p:sp>
        <p:sp>
          <p:nvSpPr>
            <p:cNvPr id="325" name="Freeform 4147"/>
            <p:cNvSpPr>
              <a:spLocks/>
            </p:cNvSpPr>
            <p:nvPr/>
          </p:nvSpPr>
          <p:spPr bwMode="auto">
            <a:xfrm>
              <a:off x="2938" y="1778"/>
              <a:ext cx="10" cy="6"/>
            </a:xfrm>
            <a:custGeom>
              <a:avLst/>
              <a:gdLst>
                <a:gd name="T0" fmla="*/ 10 w 9"/>
                <a:gd name="T1" fmla="*/ 6 h 5"/>
                <a:gd name="T2" fmla="*/ 2 w 9"/>
                <a:gd name="T3" fmla="*/ 2 h 5"/>
                <a:gd name="T4" fmla="*/ 0 w 9"/>
                <a:gd name="T5" fmla="*/ 0 h 5"/>
                <a:gd name="T6" fmla="*/ 8 w 9"/>
                <a:gd name="T7" fmla="*/ 2 h 5"/>
                <a:gd name="T8" fmla="*/ 10 w 9"/>
                <a:gd name="T9" fmla="*/ 6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 h="5">
                  <a:moveTo>
                    <a:pt x="9" y="5"/>
                  </a:moveTo>
                  <a:lnTo>
                    <a:pt x="2" y="2"/>
                  </a:lnTo>
                  <a:lnTo>
                    <a:pt x="0" y="0"/>
                  </a:lnTo>
                  <a:lnTo>
                    <a:pt x="7" y="2"/>
                  </a:lnTo>
                  <a:lnTo>
                    <a:pt x="9" y="5"/>
                  </a:lnTo>
                  <a:close/>
                </a:path>
              </a:pathLst>
            </a:custGeom>
            <a:solidFill>
              <a:srgbClr val="C0C0C0"/>
            </a:solidFill>
            <a:ln w="3175">
              <a:solidFill>
                <a:srgbClr val="000000"/>
              </a:solidFill>
              <a:prstDash val="solid"/>
              <a:round/>
              <a:headEnd/>
              <a:tailEnd/>
            </a:ln>
          </p:spPr>
          <p:txBody>
            <a:bodyPr/>
            <a:lstStyle/>
            <a:p>
              <a:endParaRPr lang="en-US"/>
            </a:p>
          </p:txBody>
        </p:sp>
        <p:sp>
          <p:nvSpPr>
            <p:cNvPr id="326" name="Freeform 4148"/>
            <p:cNvSpPr>
              <a:spLocks/>
            </p:cNvSpPr>
            <p:nvPr/>
          </p:nvSpPr>
          <p:spPr bwMode="auto">
            <a:xfrm>
              <a:off x="2851" y="1802"/>
              <a:ext cx="4" cy="6"/>
            </a:xfrm>
            <a:custGeom>
              <a:avLst/>
              <a:gdLst>
                <a:gd name="T0" fmla="*/ 0 w 4"/>
                <a:gd name="T1" fmla="*/ 0 h 5"/>
                <a:gd name="T2" fmla="*/ 4 w 4"/>
                <a:gd name="T3" fmla="*/ 2 h 5"/>
                <a:gd name="T4" fmla="*/ 0 w 4"/>
                <a:gd name="T5" fmla="*/ 6 h 5"/>
                <a:gd name="T6" fmla="*/ 0 w 4"/>
                <a:gd name="T7" fmla="*/ 0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5">
                  <a:moveTo>
                    <a:pt x="0" y="0"/>
                  </a:moveTo>
                  <a:lnTo>
                    <a:pt x="4" y="2"/>
                  </a:lnTo>
                  <a:lnTo>
                    <a:pt x="0" y="5"/>
                  </a:lnTo>
                  <a:lnTo>
                    <a:pt x="0" y="0"/>
                  </a:lnTo>
                  <a:close/>
                </a:path>
              </a:pathLst>
            </a:custGeom>
            <a:solidFill>
              <a:srgbClr val="0033CC"/>
            </a:solidFill>
            <a:ln w="3175">
              <a:solidFill>
                <a:srgbClr val="000000"/>
              </a:solidFill>
              <a:prstDash val="solid"/>
              <a:round/>
              <a:headEnd/>
              <a:tailEnd/>
            </a:ln>
          </p:spPr>
          <p:txBody>
            <a:bodyPr/>
            <a:lstStyle/>
            <a:p>
              <a:endParaRPr lang="en-US"/>
            </a:p>
          </p:txBody>
        </p:sp>
        <p:sp>
          <p:nvSpPr>
            <p:cNvPr id="327" name="Freeform 4149"/>
            <p:cNvSpPr>
              <a:spLocks/>
            </p:cNvSpPr>
            <p:nvPr/>
          </p:nvSpPr>
          <p:spPr bwMode="auto">
            <a:xfrm>
              <a:off x="2941" y="1796"/>
              <a:ext cx="3" cy="6"/>
            </a:xfrm>
            <a:custGeom>
              <a:avLst/>
              <a:gdLst>
                <a:gd name="T0" fmla="*/ 3 w 2"/>
                <a:gd name="T1" fmla="*/ 0 h 5"/>
                <a:gd name="T2" fmla="*/ 0 w 2"/>
                <a:gd name="T3" fmla="*/ 6 h 5"/>
                <a:gd name="T4" fmla="*/ 0 w 2"/>
                <a:gd name="T5" fmla="*/ 0 h 5"/>
                <a:gd name="T6" fmla="*/ 3 w 2"/>
                <a:gd name="T7" fmla="*/ 0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5">
                  <a:moveTo>
                    <a:pt x="2" y="0"/>
                  </a:moveTo>
                  <a:lnTo>
                    <a:pt x="0" y="5"/>
                  </a:lnTo>
                  <a:lnTo>
                    <a:pt x="0" y="0"/>
                  </a:lnTo>
                  <a:lnTo>
                    <a:pt x="2" y="0"/>
                  </a:lnTo>
                  <a:close/>
                </a:path>
              </a:pathLst>
            </a:custGeom>
            <a:solidFill>
              <a:srgbClr val="C0C0C0"/>
            </a:solidFill>
            <a:ln w="3175">
              <a:solidFill>
                <a:srgbClr val="000000"/>
              </a:solidFill>
              <a:prstDash val="solid"/>
              <a:round/>
              <a:headEnd/>
              <a:tailEnd/>
            </a:ln>
          </p:spPr>
          <p:txBody>
            <a:bodyPr/>
            <a:lstStyle/>
            <a:p>
              <a:endParaRPr lang="en-US"/>
            </a:p>
          </p:txBody>
        </p:sp>
        <p:sp>
          <p:nvSpPr>
            <p:cNvPr id="328" name="Freeform 4150"/>
            <p:cNvSpPr>
              <a:spLocks/>
            </p:cNvSpPr>
            <p:nvPr/>
          </p:nvSpPr>
          <p:spPr bwMode="auto">
            <a:xfrm>
              <a:off x="2623" y="1615"/>
              <a:ext cx="190" cy="196"/>
            </a:xfrm>
            <a:custGeom>
              <a:avLst/>
              <a:gdLst>
                <a:gd name="T0" fmla="*/ 106 w 170"/>
                <a:gd name="T1" fmla="*/ 5 h 158"/>
                <a:gd name="T2" fmla="*/ 82 w 170"/>
                <a:gd name="T3" fmla="*/ 0 h 158"/>
                <a:gd name="T4" fmla="*/ 66 w 170"/>
                <a:gd name="T5" fmla="*/ 2 h 158"/>
                <a:gd name="T6" fmla="*/ 56 w 170"/>
                <a:gd name="T7" fmla="*/ 0 h 158"/>
                <a:gd name="T8" fmla="*/ 56 w 170"/>
                <a:gd name="T9" fmla="*/ 2 h 158"/>
                <a:gd name="T10" fmla="*/ 53 w 170"/>
                <a:gd name="T11" fmla="*/ 5 h 158"/>
                <a:gd name="T12" fmla="*/ 48 w 170"/>
                <a:gd name="T13" fmla="*/ 11 h 158"/>
                <a:gd name="T14" fmla="*/ 37 w 170"/>
                <a:gd name="T15" fmla="*/ 11 h 158"/>
                <a:gd name="T16" fmla="*/ 31 w 170"/>
                <a:gd name="T17" fmla="*/ 20 h 158"/>
                <a:gd name="T18" fmla="*/ 21 w 170"/>
                <a:gd name="T19" fmla="*/ 11 h 158"/>
                <a:gd name="T20" fmla="*/ 13 w 170"/>
                <a:gd name="T21" fmla="*/ 20 h 158"/>
                <a:gd name="T22" fmla="*/ 2 w 170"/>
                <a:gd name="T23" fmla="*/ 20 h 158"/>
                <a:gd name="T24" fmla="*/ 2 w 170"/>
                <a:gd name="T25" fmla="*/ 29 h 158"/>
                <a:gd name="T26" fmla="*/ 0 w 170"/>
                <a:gd name="T27" fmla="*/ 37 h 158"/>
                <a:gd name="T28" fmla="*/ 0 w 170"/>
                <a:gd name="T29" fmla="*/ 43 h 158"/>
                <a:gd name="T30" fmla="*/ 0 w 170"/>
                <a:gd name="T31" fmla="*/ 52 h 158"/>
                <a:gd name="T32" fmla="*/ 13 w 170"/>
                <a:gd name="T33" fmla="*/ 58 h 158"/>
                <a:gd name="T34" fmla="*/ 13 w 170"/>
                <a:gd name="T35" fmla="*/ 67 h 158"/>
                <a:gd name="T36" fmla="*/ 27 w 170"/>
                <a:gd name="T37" fmla="*/ 56 h 158"/>
                <a:gd name="T38" fmla="*/ 48 w 170"/>
                <a:gd name="T39" fmla="*/ 61 h 158"/>
                <a:gd name="T40" fmla="*/ 60 w 170"/>
                <a:gd name="T41" fmla="*/ 82 h 158"/>
                <a:gd name="T42" fmla="*/ 74 w 170"/>
                <a:gd name="T43" fmla="*/ 97 h 158"/>
                <a:gd name="T44" fmla="*/ 87 w 170"/>
                <a:gd name="T45" fmla="*/ 110 h 158"/>
                <a:gd name="T46" fmla="*/ 93 w 170"/>
                <a:gd name="T47" fmla="*/ 114 h 158"/>
                <a:gd name="T48" fmla="*/ 95 w 170"/>
                <a:gd name="T49" fmla="*/ 114 h 158"/>
                <a:gd name="T50" fmla="*/ 106 w 170"/>
                <a:gd name="T51" fmla="*/ 123 h 158"/>
                <a:gd name="T52" fmla="*/ 127 w 170"/>
                <a:gd name="T53" fmla="*/ 138 h 158"/>
                <a:gd name="T54" fmla="*/ 135 w 170"/>
                <a:gd name="T55" fmla="*/ 140 h 158"/>
                <a:gd name="T56" fmla="*/ 143 w 170"/>
                <a:gd name="T57" fmla="*/ 149 h 158"/>
                <a:gd name="T58" fmla="*/ 153 w 170"/>
                <a:gd name="T59" fmla="*/ 172 h 158"/>
                <a:gd name="T60" fmla="*/ 149 w 170"/>
                <a:gd name="T61" fmla="*/ 190 h 158"/>
                <a:gd name="T62" fmla="*/ 156 w 170"/>
                <a:gd name="T63" fmla="*/ 196 h 158"/>
                <a:gd name="T64" fmla="*/ 164 w 170"/>
                <a:gd name="T65" fmla="*/ 181 h 158"/>
                <a:gd name="T66" fmla="*/ 169 w 170"/>
                <a:gd name="T67" fmla="*/ 172 h 158"/>
                <a:gd name="T68" fmla="*/ 172 w 170"/>
                <a:gd name="T69" fmla="*/ 166 h 158"/>
                <a:gd name="T70" fmla="*/ 164 w 170"/>
                <a:gd name="T71" fmla="*/ 158 h 158"/>
                <a:gd name="T72" fmla="*/ 167 w 170"/>
                <a:gd name="T73" fmla="*/ 140 h 158"/>
                <a:gd name="T74" fmla="*/ 178 w 170"/>
                <a:gd name="T75" fmla="*/ 143 h 158"/>
                <a:gd name="T76" fmla="*/ 188 w 170"/>
                <a:gd name="T77" fmla="*/ 153 h 158"/>
                <a:gd name="T78" fmla="*/ 190 w 170"/>
                <a:gd name="T79" fmla="*/ 143 h 158"/>
                <a:gd name="T80" fmla="*/ 169 w 170"/>
                <a:gd name="T81" fmla="*/ 131 h 158"/>
                <a:gd name="T82" fmla="*/ 151 w 170"/>
                <a:gd name="T83" fmla="*/ 120 h 158"/>
                <a:gd name="T84" fmla="*/ 153 w 170"/>
                <a:gd name="T85" fmla="*/ 110 h 158"/>
                <a:gd name="T86" fmla="*/ 145 w 170"/>
                <a:gd name="T87" fmla="*/ 108 h 158"/>
                <a:gd name="T88" fmla="*/ 124 w 170"/>
                <a:gd name="T89" fmla="*/ 102 h 158"/>
                <a:gd name="T90" fmla="*/ 116 w 170"/>
                <a:gd name="T91" fmla="*/ 88 h 158"/>
                <a:gd name="T92" fmla="*/ 108 w 170"/>
                <a:gd name="T93" fmla="*/ 73 h 158"/>
                <a:gd name="T94" fmla="*/ 93 w 170"/>
                <a:gd name="T95" fmla="*/ 65 h 158"/>
                <a:gd name="T96" fmla="*/ 87 w 170"/>
                <a:gd name="T97" fmla="*/ 46 h 158"/>
                <a:gd name="T98" fmla="*/ 85 w 170"/>
                <a:gd name="T99" fmla="*/ 35 h 158"/>
                <a:gd name="T100" fmla="*/ 98 w 170"/>
                <a:gd name="T101" fmla="*/ 26 h 158"/>
                <a:gd name="T102" fmla="*/ 108 w 170"/>
                <a:gd name="T103" fmla="*/ 29 h 158"/>
                <a:gd name="T104" fmla="*/ 103 w 170"/>
                <a:gd name="T105" fmla="*/ 14 h 158"/>
                <a:gd name="T106" fmla="*/ 106 w 170"/>
                <a:gd name="T107" fmla="*/ 5 h 158"/>
                <a:gd name="T108" fmla="*/ 89 w 170"/>
                <a:gd name="T109" fmla="*/ 65 h 158"/>
                <a:gd name="T110" fmla="*/ 87 w 170"/>
                <a:gd name="T111" fmla="*/ 65 h 158"/>
                <a:gd name="T112" fmla="*/ 89 w 170"/>
                <a:gd name="T113" fmla="*/ 65 h 158"/>
                <a:gd name="T114" fmla="*/ 89 w 170"/>
                <a:gd name="T115" fmla="*/ 65 h 158"/>
                <a:gd name="T116" fmla="*/ 106 w 170"/>
                <a:gd name="T117" fmla="*/ 5 h 158"/>
                <a:gd name="T118" fmla="*/ 95 w 170"/>
                <a:gd name="T119" fmla="*/ 114 h 158"/>
                <a:gd name="T120" fmla="*/ 106 w 170"/>
                <a:gd name="T121" fmla="*/ 5 h 15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70" h="158">
                  <a:moveTo>
                    <a:pt x="95" y="4"/>
                  </a:moveTo>
                  <a:lnTo>
                    <a:pt x="73" y="0"/>
                  </a:lnTo>
                  <a:lnTo>
                    <a:pt x="59" y="2"/>
                  </a:lnTo>
                  <a:lnTo>
                    <a:pt x="50" y="0"/>
                  </a:lnTo>
                  <a:lnTo>
                    <a:pt x="50" y="2"/>
                  </a:lnTo>
                  <a:lnTo>
                    <a:pt x="47" y="4"/>
                  </a:lnTo>
                  <a:lnTo>
                    <a:pt x="43" y="9"/>
                  </a:lnTo>
                  <a:lnTo>
                    <a:pt x="33" y="9"/>
                  </a:lnTo>
                  <a:lnTo>
                    <a:pt x="28" y="16"/>
                  </a:lnTo>
                  <a:lnTo>
                    <a:pt x="19" y="9"/>
                  </a:lnTo>
                  <a:lnTo>
                    <a:pt x="12" y="16"/>
                  </a:lnTo>
                  <a:lnTo>
                    <a:pt x="2" y="16"/>
                  </a:lnTo>
                  <a:lnTo>
                    <a:pt x="2" y="23"/>
                  </a:lnTo>
                  <a:lnTo>
                    <a:pt x="0" y="30"/>
                  </a:lnTo>
                  <a:lnTo>
                    <a:pt x="0" y="35"/>
                  </a:lnTo>
                  <a:lnTo>
                    <a:pt x="0" y="42"/>
                  </a:lnTo>
                  <a:lnTo>
                    <a:pt x="12" y="47"/>
                  </a:lnTo>
                  <a:lnTo>
                    <a:pt x="12" y="54"/>
                  </a:lnTo>
                  <a:lnTo>
                    <a:pt x="24" y="45"/>
                  </a:lnTo>
                  <a:lnTo>
                    <a:pt x="43" y="49"/>
                  </a:lnTo>
                  <a:lnTo>
                    <a:pt x="54" y="66"/>
                  </a:lnTo>
                  <a:lnTo>
                    <a:pt x="66" y="78"/>
                  </a:lnTo>
                  <a:lnTo>
                    <a:pt x="78" y="89"/>
                  </a:lnTo>
                  <a:lnTo>
                    <a:pt x="83" y="92"/>
                  </a:lnTo>
                  <a:lnTo>
                    <a:pt x="85" y="92"/>
                  </a:lnTo>
                  <a:lnTo>
                    <a:pt x="95" y="99"/>
                  </a:lnTo>
                  <a:lnTo>
                    <a:pt x="114" y="111"/>
                  </a:lnTo>
                  <a:lnTo>
                    <a:pt x="121" y="113"/>
                  </a:lnTo>
                  <a:lnTo>
                    <a:pt x="128" y="120"/>
                  </a:lnTo>
                  <a:lnTo>
                    <a:pt x="137" y="139"/>
                  </a:lnTo>
                  <a:lnTo>
                    <a:pt x="133" y="153"/>
                  </a:lnTo>
                  <a:lnTo>
                    <a:pt x="140" y="158"/>
                  </a:lnTo>
                  <a:lnTo>
                    <a:pt x="147" y="146"/>
                  </a:lnTo>
                  <a:lnTo>
                    <a:pt x="151" y="139"/>
                  </a:lnTo>
                  <a:lnTo>
                    <a:pt x="154" y="134"/>
                  </a:lnTo>
                  <a:lnTo>
                    <a:pt x="147" y="127"/>
                  </a:lnTo>
                  <a:lnTo>
                    <a:pt x="149" y="113"/>
                  </a:lnTo>
                  <a:lnTo>
                    <a:pt x="159" y="115"/>
                  </a:lnTo>
                  <a:lnTo>
                    <a:pt x="168" y="123"/>
                  </a:lnTo>
                  <a:lnTo>
                    <a:pt x="170" y="115"/>
                  </a:lnTo>
                  <a:lnTo>
                    <a:pt x="151" y="106"/>
                  </a:lnTo>
                  <a:lnTo>
                    <a:pt x="135" y="97"/>
                  </a:lnTo>
                  <a:lnTo>
                    <a:pt x="137" y="89"/>
                  </a:lnTo>
                  <a:lnTo>
                    <a:pt x="130" y="87"/>
                  </a:lnTo>
                  <a:lnTo>
                    <a:pt x="111" y="82"/>
                  </a:lnTo>
                  <a:lnTo>
                    <a:pt x="104" y="71"/>
                  </a:lnTo>
                  <a:lnTo>
                    <a:pt x="97" y="59"/>
                  </a:lnTo>
                  <a:lnTo>
                    <a:pt x="83" y="52"/>
                  </a:lnTo>
                  <a:lnTo>
                    <a:pt x="78" y="37"/>
                  </a:lnTo>
                  <a:lnTo>
                    <a:pt x="76" y="28"/>
                  </a:lnTo>
                  <a:lnTo>
                    <a:pt x="88" y="21"/>
                  </a:lnTo>
                  <a:lnTo>
                    <a:pt x="97" y="23"/>
                  </a:lnTo>
                  <a:lnTo>
                    <a:pt x="92" y="11"/>
                  </a:lnTo>
                  <a:lnTo>
                    <a:pt x="95" y="4"/>
                  </a:lnTo>
                  <a:lnTo>
                    <a:pt x="80" y="52"/>
                  </a:lnTo>
                  <a:lnTo>
                    <a:pt x="78" y="52"/>
                  </a:lnTo>
                  <a:lnTo>
                    <a:pt x="80" y="52"/>
                  </a:lnTo>
                  <a:lnTo>
                    <a:pt x="95" y="4"/>
                  </a:lnTo>
                  <a:lnTo>
                    <a:pt x="85" y="92"/>
                  </a:lnTo>
                  <a:lnTo>
                    <a:pt x="95" y="4"/>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9" name="Freeform 4151"/>
            <p:cNvSpPr>
              <a:spLocks/>
            </p:cNvSpPr>
            <p:nvPr/>
          </p:nvSpPr>
          <p:spPr bwMode="auto">
            <a:xfrm>
              <a:off x="2623" y="1615"/>
              <a:ext cx="190" cy="196"/>
            </a:xfrm>
            <a:custGeom>
              <a:avLst/>
              <a:gdLst>
                <a:gd name="T0" fmla="*/ 106 w 170"/>
                <a:gd name="T1" fmla="*/ 5 h 158"/>
                <a:gd name="T2" fmla="*/ 82 w 170"/>
                <a:gd name="T3" fmla="*/ 0 h 158"/>
                <a:gd name="T4" fmla="*/ 66 w 170"/>
                <a:gd name="T5" fmla="*/ 2 h 158"/>
                <a:gd name="T6" fmla="*/ 56 w 170"/>
                <a:gd name="T7" fmla="*/ 0 h 158"/>
                <a:gd name="T8" fmla="*/ 56 w 170"/>
                <a:gd name="T9" fmla="*/ 2 h 158"/>
                <a:gd name="T10" fmla="*/ 53 w 170"/>
                <a:gd name="T11" fmla="*/ 5 h 158"/>
                <a:gd name="T12" fmla="*/ 48 w 170"/>
                <a:gd name="T13" fmla="*/ 11 h 158"/>
                <a:gd name="T14" fmla="*/ 37 w 170"/>
                <a:gd name="T15" fmla="*/ 11 h 158"/>
                <a:gd name="T16" fmla="*/ 31 w 170"/>
                <a:gd name="T17" fmla="*/ 20 h 158"/>
                <a:gd name="T18" fmla="*/ 21 w 170"/>
                <a:gd name="T19" fmla="*/ 11 h 158"/>
                <a:gd name="T20" fmla="*/ 13 w 170"/>
                <a:gd name="T21" fmla="*/ 20 h 158"/>
                <a:gd name="T22" fmla="*/ 2 w 170"/>
                <a:gd name="T23" fmla="*/ 20 h 158"/>
                <a:gd name="T24" fmla="*/ 2 w 170"/>
                <a:gd name="T25" fmla="*/ 29 h 158"/>
                <a:gd name="T26" fmla="*/ 0 w 170"/>
                <a:gd name="T27" fmla="*/ 37 h 158"/>
                <a:gd name="T28" fmla="*/ 0 w 170"/>
                <a:gd name="T29" fmla="*/ 43 h 158"/>
                <a:gd name="T30" fmla="*/ 0 w 170"/>
                <a:gd name="T31" fmla="*/ 52 h 158"/>
                <a:gd name="T32" fmla="*/ 13 w 170"/>
                <a:gd name="T33" fmla="*/ 58 h 158"/>
                <a:gd name="T34" fmla="*/ 13 w 170"/>
                <a:gd name="T35" fmla="*/ 67 h 158"/>
                <a:gd name="T36" fmla="*/ 27 w 170"/>
                <a:gd name="T37" fmla="*/ 56 h 158"/>
                <a:gd name="T38" fmla="*/ 48 w 170"/>
                <a:gd name="T39" fmla="*/ 61 h 158"/>
                <a:gd name="T40" fmla="*/ 60 w 170"/>
                <a:gd name="T41" fmla="*/ 82 h 158"/>
                <a:gd name="T42" fmla="*/ 74 w 170"/>
                <a:gd name="T43" fmla="*/ 97 h 158"/>
                <a:gd name="T44" fmla="*/ 87 w 170"/>
                <a:gd name="T45" fmla="*/ 110 h 158"/>
                <a:gd name="T46" fmla="*/ 93 w 170"/>
                <a:gd name="T47" fmla="*/ 114 h 158"/>
                <a:gd name="T48" fmla="*/ 95 w 170"/>
                <a:gd name="T49" fmla="*/ 114 h 158"/>
                <a:gd name="T50" fmla="*/ 106 w 170"/>
                <a:gd name="T51" fmla="*/ 123 h 158"/>
                <a:gd name="T52" fmla="*/ 127 w 170"/>
                <a:gd name="T53" fmla="*/ 138 h 158"/>
                <a:gd name="T54" fmla="*/ 135 w 170"/>
                <a:gd name="T55" fmla="*/ 140 h 158"/>
                <a:gd name="T56" fmla="*/ 143 w 170"/>
                <a:gd name="T57" fmla="*/ 149 h 158"/>
                <a:gd name="T58" fmla="*/ 153 w 170"/>
                <a:gd name="T59" fmla="*/ 172 h 158"/>
                <a:gd name="T60" fmla="*/ 149 w 170"/>
                <a:gd name="T61" fmla="*/ 190 h 158"/>
                <a:gd name="T62" fmla="*/ 156 w 170"/>
                <a:gd name="T63" fmla="*/ 196 h 158"/>
                <a:gd name="T64" fmla="*/ 164 w 170"/>
                <a:gd name="T65" fmla="*/ 181 h 158"/>
                <a:gd name="T66" fmla="*/ 169 w 170"/>
                <a:gd name="T67" fmla="*/ 172 h 158"/>
                <a:gd name="T68" fmla="*/ 172 w 170"/>
                <a:gd name="T69" fmla="*/ 166 h 158"/>
                <a:gd name="T70" fmla="*/ 164 w 170"/>
                <a:gd name="T71" fmla="*/ 158 h 158"/>
                <a:gd name="T72" fmla="*/ 167 w 170"/>
                <a:gd name="T73" fmla="*/ 140 h 158"/>
                <a:gd name="T74" fmla="*/ 178 w 170"/>
                <a:gd name="T75" fmla="*/ 143 h 158"/>
                <a:gd name="T76" fmla="*/ 188 w 170"/>
                <a:gd name="T77" fmla="*/ 153 h 158"/>
                <a:gd name="T78" fmla="*/ 190 w 170"/>
                <a:gd name="T79" fmla="*/ 143 h 158"/>
                <a:gd name="T80" fmla="*/ 169 w 170"/>
                <a:gd name="T81" fmla="*/ 131 h 158"/>
                <a:gd name="T82" fmla="*/ 151 w 170"/>
                <a:gd name="T83" fmla="*/ 120 h 158"/>
                <a:gd name="T84" fmla="*/ 153 w 170"/>
                <a:gd name="T85" fmla="*/ 110 h 158"/>
                <a:gd name="T86" fmla="*/ 145 w 170"/>
                <a:gd name="T87" fmla="*/ 108 h 158"/>
                <a:gd name="T88" fmla="*/ 124 w 170"/>
                <a:gd name="T89" fmla="*/ 102 h 158"/>
                <a:gd name="T90" fmla="*/ 116 w 170"/>
                <a:gd name="T91" fmla="*/ 88 h 158"/>
                <a:gd name="T92" fmla="*/ 108 w 170"/>
                <a:gd name="T93" fmla="*/ 73 h 158"/>
                <a:gd name="T94" fmla="*/ 93 w 170"/>
                <a:gd name="T95" fmla="*/ 65 h 158"/>
                <a:gd name="T96" fmla="*/ 87 w 170"/>
                <a:gd name="T97" fmla="*/ 46 h 158"/>
                <a:gd name="T98" fmla="*/ 85 w 170"/>
                <a:gd name="T99" fmla="*/ 35 h 158"/>
                <a:gd name="T100" fmla="*/ 98 w 170"/>
                <a:gd name="T101" fmla="*/ 26 h 158"/>
                <a:gd name="T102" fmla="*/ 108 w 170"/>
                <a:gd name="T103" fmla="*/ 29 h 158"/>
                <a:gd name="T104" fmla="*/ 103 w 170"/>
                <a:gd name="T105" fmla="*/ 14 h 158"/>
                <a:gd name="T106" fmla="*/ 106 w 170"/>
                <a:gd name="T107" fmla="*/ 5 h 15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70" h="158">
                  <a:moveTo>
                    <a:pt x="95" y="4"/>
                  </a:moveTo>
                  <a:lnTo>
                    <a:pt x="73" y="0"/>
                  </a:lnTo>
                  <a:lnTo>
                    <a:pt x="59" y="2"/>
                  </a:lnTo>
                  <a:lnTo>
                    <a:pt x="50" y="0"/>
                  </a:lnTo>
                  <a:lnTo>
                    <a:pt x="50" y="2"/>
                  </a:lnTo>
                  <a:lnTo>
                    <a:pt x="47" y="4"/>
                  </a:lnTo>
                  <a:lnTo>
                    <a:pt x="43" y="9"/>
                  </a:lnTo>
                  <a:lnTo>
                    <a:pt x="33" y="9"/>
                  </a:lnTo>
                  <a:lnTo>
                    <a:pt x="28" y="16"/>
                  </a:lnTo>
                  <a:lnTo>
                    <a:pt x="19" y="9"/>
                  </a:lnTo>
                  <a:lnTo>
                    <a:pt x="12" y="16"/>
                  </a:lnTo>
                  <a:lnTo>
                    <a:pt x="2" y="16"/>
                  </a:lnTo>
                  <a:lnTo>
                    <a:pt x="2" y="23"/>
                  </a:lnTo>
                  <a:lnTo>
                    <a:pt x="0" y="30"/>
                  </a:lnTo>
                  <a:lnTo>
                    <a:pt x="0" y="35"/>
                  </a:lnTo>
                  <a:lnTo>
                    <a:pt x="0" y="42"/>
                  </a:lnTo>
                  <a:lnTo>
                    <a:pt x="12" y="47"/>
                  </a:lnTo>
                  <a:lnTo>
                    <a:pt x="12" y="54"/>
                  </a:lnTo>
                  <a:lnTo>
                    <a:pt x="24" y="45"/>
                  </a:lnTo>
                  <a:lnTo>
                    <a:pt x="43" y="49"/>
                  </a:lnTo>
                  <a:lnTo>
                    <a:pt x="54" y="66"/>
                  </a:lnTo>
                  <a:lnTo>
                    <a:pt x="66" y="78"/>
                  </a:lnTo>
                  <a:lnTo>
                    <a:pt x="78" y="89"/>
                  </a:lnTo>
                  <a:lnTo>
                    <a:pt x="83" y="92"/>
                  </a:lnTo>
                  <a:lnTo>
                    <a:pt x="85" y="92"/>
                  </a:lnTo>
                  <a:lnTo>
                    <a:pt x="95" y="99"/>
                  </a:lnTo>
                  <a:lnTo>
                    <a:pt x="114" y="111"/>
                  </a:lnTo>
                  <a:lnTo>
                    <a:pt x="121" y="113"/>
                  </a:lnTo>
                  <a:lnTo>
                    <a:pt x="128" y="120"/>
                  </a:lnTo>
                  <a:lnTo>
                    <a:pt x="137" y="139"/>
                  </a:lnTo>
                  <a:lnTo>
                    <a:pt x="133" y="153"/>
                  </a:lnTo>
                  <a:lnTo>
                    <a:pt x="140" y="158"/>
                  </a:lnTo>
                  <a:lnTo>
                    <a:pt x="147" y="146"/>
                  </a:lnTo>
                  <a:lnTo>
                    <a:pt x="151" y="139"/>
                  </a:lnTo>
                  <a:lnTo>
                    <a:pt x="154" y="134"/>
                  </a:lnTo>
                  <a:lnTo>
                    <a:pt x="147" y="127"/>
                  </a:lnTo>
                  <a:lnTo>
                    <a:pt x="149" y="113"/>
                  </a:lnTo>
                  <a:lnTo>
                    <a:pt x="159" y="115"/>
                  </a:lnTo>
                  <a:lnTo>
                    <a:pt x="168" y="123"/>
                  </a:lnTo>
                  <a:lnTo>
                    <a:pt x="170" y="115"/>
                  </a:lnTo>
                  <a:lnTo>
                    <a:pt x="151" y="106"/>
                  </a:lnTo>
                  <a:lnTo>
                    <a:pt x="135" y="97"/>
                  </a:lnTo>
                  <a:lnTo>
                    <a:pt x="137" y="89"/>
                  </a:lnTo>
                  <a:lnTo>
                    <a:pt x="130" y="87"/>
                  </a:lnTo>
                  <a:lnTo>
                    <a:pt x="111" y="82"/>
                  </a:lnTo>
                  <a:lnTo>
                    <a:pt x="104" y="71"/>
                  </a:lnTo>
                  <a:lnTo>
                    <a:pt x="97" y="59"/>
                  </a:lnTo>
                  <a:lnTo>
                    <a:pt x="83" y="52"/>
                  </a:lnTo>
                  <a:lnTo>
                    <a:pt x="78" y="37"/>
                  </a:lnTo>
                  <a:lnTo>
                    <a:pt x="76" y="28"/>
                  </a:lnTo>
                  <a:lnTo>
                    <a:pt x="88" y="21"/>
                  </a:lnTo>
                  <a:lnTo>
                    <a:pt x="97" y="23"/>
                  </a:lnTo>
                  <a:lnTo>
                    <a:pt x="92" y="11"/>
                  </a:lnTo>
                  <a:lnTo>
                    <a:pt x="95" y="4"/>
                  </a:lnTo>
                  <a:close/>
                </a:path>
              </a:pathLst>
            </a:custGeom>
            <a:solidFill>
              <a:srgbClr val="0033CC"/>
            </a:solidFill>
            <a:ln w="3175">
              <a:solidFill>
                <a:srgbClr val="000000"/>
              </a:solidFill>
              <a:prstDash val="solid"/>
              <a:round/>
              <a:headEnd/>
              <a:tailEnd/>
            </a:ln>
          </p:spPr>
          <p:txBody>
            <a:bodyPr/>
            <a:lstStyle/>
            <a:p>
              <a:endParaRPr lang="en-US"/>
            </a:p>
          </p:txBody>
        </p:sp>
        <p:sp>
          <p:nvSpPr>
            <p:cNvPr id="330" name="Freeform 4152"/>
            <p:cNvSpPr>
              <a:spLocks/>
            </p:cNvSpPr>
            <p:nvPr/>
          </p:nvSpPr>
          <p:spPr bwMode="auto">
            <a:xfrm>
              <a:off x="2711" y="1679"/>
              <a:ext cx="2" cy="1"/>
            </a:xfrm>
            <a:custGeom>
              <a:avLst/>
              <a:gdLst>
                <a:gd name="T0" fmla="*/ 2 w 2"/>
                <a:gd name="T1" fmla="*/ 0 h 1"/>
                <a:gd name="T2" fmla="*/ 0 w 2"/>
                <a:gd name="T3" fmla="*/ 0 h 1"/>
                <a:gd name="T4" fmla="*/ 2 w 2"/>
                <a:gd name="T5" fmla="*/ 0 h 1"/>
                <a:gd name="T6" fmla="*/ 2 w 2"/>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1">
                  <a:moveTo>
                    <a:pt x="2" y="0"/>
                  </a:moveTo>
                  <a:lnTo>
                    <a:pt x="0" y="0"/>
                  </a:lnTo>
                  <a:lnTo>
                    <a:pt x="2" y="0"/>
                  </a:lnTo>
                  <a:close/>
                </a:path>
              </a:pathLst>
            </a:custGeom>
            <a:solidFill>
              <a:srgbClr val="C0C0C0"/>
            </a:solidFill>
            <a:ln w="3175">
              <a:solidFill>
                <a:srgbClr val="000000"/>
              </a:solidFill>
              <a:prstDash val="solid"/>
              <a:round/>
              <a:headEnd/>
              <a:tailEnd/>
            </a:ln>
          </p:spPr>
          <p:txBody>
            <a:bodyPr/>
            <a:lstStyle/>
            <a:p>
              <a:endParaRPr lang="en-US"/>
            </a:p>
          </p:txBody>
        </p:sp>
        <p:sp>
          <p:nvSpPr>
            <p:cNvPr id="331" name="Freeform 4153"/>
            <p:cNvSpPr>
              <a:spLocks/>
            </p:cNvSpPr>
            <p:nvPr/>
          </p:nvSpPr>
          <p:spPr bwMode="auto">
            <a:xfrm>
              <a:off x="2722" y="1802"/>
              <a:ext cx="49" cy="34"/>
            </a:xfrm>
            <a:custGeom>
              <a:avLst/>
              <a:gdLst>
                <a:gd name="T0" fmla="*/ 40 w 45"/>
                <a:gd name="T1" fmla="*/ 23 h 28"/>
                <a:gd name="T2" fmla="*/ 40 w 45"/>
                <a:gd name="T3" fmla="*/ 34 h 28"/>
                <a:gd name="T4" fmla="*/ 23 w 45"/>
                <a:gd name="T5" fmla="*/ 25 h 28"/>
                <a:gd name="T6" fmla="*/ 2 w 45"/>
                <a:gd name="T7" fmla="*/ 15 h 28"/>
                <a:gd name="T8" fmla="*/ 0 w 45"/>
                <a:gd name="T9" fmla="*/ 6 h 28"/>
                <a:gd name="T10" fmla="*/ 12 w 45"/>
                <a:gd name="T11" fmla="*/ 6 h 28"/>
                <a:gd name="T12" fmla="*/ 30 w 45"/>
                <a:gd name="T13" fmla="*/ 2 h 28"/>
                <a:gd name="T14" fmla="*/ 49 w 45"/>
                <a:gd name="T15" fmla="*/ 0 h 28"/>
                <a:gd name="T16" fmla="*/ 40 w 45"/>
                <a:gd name="T17" fmla="*/ 23 h 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5" h="28">
                  <a:moveTo>
                    <a:pt x="37" y="19"/>
                  </a:moveTo>
                  <a:lnTo>
                    <a:pt x="37" y="28"/>
                  </a:lnTo>
                  <a:lnTo>
                    <a:pt x="21" y="21"/>
                  </a:lnTo>
                  <a:lnTo>
                    <a:pt x="2" y="12"/>
                  </a:lnTo>
                  <a:lnTo>
                    <a:pt x="0" y="5"/>
                  </a:lnTo>
                  <a:lnTo>
                    <a:pt x="11" y="5"/>
                  </a:lnTo>
                  <a:lnTo>
                    <a:pt x="28" y="2"/>
                  </a:lnTo>
                  <a:lnTo>
                    <a:pt x="45" y="0"/>
                  </a:lnTo>
                  <a:lnTo>
                    <a:pt x="37" y="19"/>
                  </a:lnTo>
                  <a:close/>
                </a:path>
              </a:pathLst>
            </a:custGeom>
            <a:solidFill>
              <a:srgbClr val="0033CC"/>
            </a:solidFill>
            <a:ln w="3175">
              <a:solidFill>
                <a:srgbClr val="000000"/>
              </a:solidFill>
              <a:prstDash val="solid"/>
              <a:round/>
              <a:headEnd/>
              <a:tailEnd/>
            </a:ln>
          </p:spPr>
          <p:txBody>
            <a:bodyPr/>
            <a:lstStyle/>
            <a:p>
              <a:endParaRPr lang="en-US"/>
            </a:p>
          </p:txBody>
        </p:sp>
        <p:sp>
          <p:nvSpPr>
            <p:cNvPr id="332" name="Freeform 4154"/>
            <p:cNvSpPr>
              <a:spLocks/>
            </p:cNvSpPr>
            <p:nvPr/>
          </p:nvSpPr>
          <p:spPr bwMode="auto">
            <a:xfrm>
              <a:off x="2650" y="1737"/>
              <a:ext cx="25" cy="52"/>
            </a:xfrm>
            <a:custGeom>
              <a:avLst/>
              <a:gdLst>
                <a:gd name="T0" fmla="*/ 14 w 21"/>
                <a:gd name="T1" fmla="*/ 43 h 42"/>
                <a:gd name="T2" fmla="*/ 5 w 21"/>
                <a:gd name="T3" fmla="*/ 52 h 42"/>
                <a:gd name="T4" fmla="*/ 2 w 21"/>
                <a:gd name="T5" fmla="*/ 41 h 42"/>
                <a:gd name="T6" fmla="*/ 0 w 21"/>
                <a:gd name="T7" fmla="*/ 24 h 42"/>
                <a:gd name="T8" fmla="*/ 0 w 21"/>
                <a:gd name="T9" fmla="*/ 6 h 42"/>
                <a:gd name="T10" fmla="*/ 14 w 21"/>
                <a:gd name="T11" fmla="*/ 0 h 42"/>
                <a:gd name="T12" fmla="*/ 25 w 21"/>
                <a:gd name="T13" fmla="*/ 15 h 42"/>
                <a:gd name="T14" fmla="*/ 23 w 21"/>
                <a:gd name="T15" fmla="*/ 43 h 42"/>
                <a:gd name="T16" fmla="*/ 14 w 21"/>
                <a:gd name="T17" fmla="*/ 43 h 4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 h="42">
                  <a:moveTo>
                    <a:pt x="12" y="35"/>
                  </a:moveTo>
                  <a:lnTo>
                    <a:pt x="4" y="42"/>
                  </a:lnTo>
                  <a:lnTo>
                    <a:pt x="2" y="33"/>
                  </a:lnTo>
                  <a:lnTo>
                    <a:pt x="0" y="19"/>
                  </a:lnTo>
                  <a:lnTo>
                    <a:pt x="0" y="5"/>
                  </a:lnTo>
                  <a:lnTo>
                    <a:pt x="12" y="0"/>
                  </a:lnTo>
                  <a:lnTo>
                    <a:pt x="21" y="12"/>
                  </a:lnTo>
                  <a:lnTo>
                    <a:pt x="19" y="35"/>
                  </a:lnTo>
                  <a:lnTo>
                    <a:pt x="12" y="35"/>
                  </a:lnTo>
                  <a:close/>
                </a:path>
              </a:pathLst>
            </a:custGeom>
            <a:solidFill>
              <a:srgbClr val="0033CC"/>
            </a:solidFill>
            <a:ln w="3175">
              <a:solidFill>
                <a:srgbClr val="000000"/>
              </a:solidFill>
              <a:prstDash val="solid"/>
              <a:round/>
              <a:headEnd/>
              <a:tailEnd/>
            </a:ln>
          </p:spPr>
          <p:txBody>
            <a:bodyPr/>
            <a:lstStyle/>
            <a:p>
              <a:endParaRPr lang="en-US"/>
            </a:p>
          </p:txBody>
        </p:sp>
        <p:sp>
          <p:nvSpPr>
            <p:cNvPr id="333" name="Freeform 4155"/>
            <p:cNvSpPr>
              <a:spLocks/>
            </p:cNvSpPr>
            <p:nvPr/>
          </p:nvSpPr>
          <p:spPr bwMode="auto">
            <a:xfrm>
              <a:off x="2632" y="1682"/>
              <a:ext cx="2" cy="2"/>
            </a:xfrm>
            <a:custGeom>
              <a:avLst/>
              <a:gdLst>
                <a:gd name="T0" fmla="*/ 2 w 3"/>
                <a:gd name="T1" fmla="*/ 0 h 2"/>
                <a:gd name="T2" fmla="*/ 0 w 3"/>
                <a:gd name="T3" fmla="*/ 0 h 2"/>
                <a:gd name="T4" fmla="*/ 0 w 3"/>
                <a:gd name="T5" fmla="*/ 2 h 2"/>
                <a:gd name="T6" fmla="*/ 2 w 3"/>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2">
                  <a:moveTo>
                    <a:pt x="3" y="0"/>
                  </a:moveTo>
                  <a:lnTo>
                    <a:pt x="0" y="0"/>
                  </a:lnTo>
                  <a:lnTo>
                    <a:pt x="0" y="2"/>
                  </a:lnTo>
                  <a:lnTo>
                    <a:pt x="3" y="0"/>
                  </a:lnTo>
                  <a:close/>
                </a:path>
              </a:pathLst>
            </a:custGeom>
            <a:solidFill>
              <a:srgbClr val="C0C0C0"/>
            </a:solidFill>
            <a:ln w="3175">
              <a:solidFill>
                <a:srgbClr val="000000"/>
              </a:solidFill>
              <a:prstDash val="solid"/>
              <a:round/>
              <a:headEnd/>
              <a:tailEnd/>
            </a:ln>
          </p:spPr>
          <p:txBody>
            <a:bodyPr/>
            <a:lstStyle/>
            <a:p>
              <a:endParaRPr lang="en-US"/>
            </a:p>
          </p:txBody>
        </p:sp>
        <p:sp>
          <p:nvSpPr>
            <p:cNvPr id="334" name="Freeform 4156"/>
            <p:cNvSpPr>
              <a:spLocks/>
            </p:cNvSpPr>
            <p:nvPr/>
          </p:nvSpPr>
          <p:spPr bwMode="auto">
            <a:xfrm>
              <a:off x="2944" y="1691"/>
              <a:ext cx="340" cy="163"/>
            </a:xfrm>
            <a:custGeom>
              <a:avLst/>
              <a:gdLst>
                <a:gd name="T0" fmla="*/ 206 w 277"/>
                <a:gd name="T1" fmla="*/ 112 h 106"/>
                <a:gd name="T2" fmla="*/ 174 w 277"/>
                <a:gd name="T3" fmla="*/ 118 h 106"/>
                <a:gd name="T4" fmla="*/ 170 w 277"/>
                <a:gd name="T5" fmla="*/ 132 h 106"/>
                <a:gd name="T6" fmla="*/ 166 w 277"/>
                <a:gd name="T7" fmla="*/ 130 h 106"/>
                <a:gd name="T8" fmla="*/ 162 w 277"/>
                <a:gd name="T9" fmla="*/ 115 h 106"/>
                <a:gd name="T10" fmla="*/ 135 w 277"/>
                <a:gd name="T11" fmla="*/ 121 h 106"/>
                <a:gd name="T12" fmla="*/ 106 w 277"/>
                <a:gd name="T13" fmla="*/ 123 h 106"/>
                <a:gd name="T14" fmla="*/ 77 w 277"/>
                <a:gd name="T15" fmla="*/ 121 h 106"/>
                <a:gd name="T16" fmla="*/ 54 w 277"/>
                <a:gd name="T17" fmla="*/ 118 h 106"/>
                <a:gd name="T18" fmla="*/ 35 w 277"/>
                <a:gd name="T19" fmla="*/ 115 h 106"/>
                <a:gd name="T20" fmla="*/ 37 w 277"/>
                <a:gd name="T21" fmla="*/ 110 h 106"/>
                <a:gd name="T22" fmla="*/ 25 w 277"/>
                <a:gd name="T23" fmla="*/ 103 h 106"/>
                <a:gd name="T24" fmla="*/ 19 w 277"/>
                <a:gd name="T25" fmla="*/ 88 h 106"/>
                <a:gd name="T26" fmla="*/ 3 w 277"/>
                <a:gd name="T27" fmla="*/ 73 h 106"/>
                <a:gd name="T28" fmla="*/ 13 w 277"/>
                <a:gd name="T29" fmla="*/ 80 h 106"/>
                <a:gd name="T30" fmla="*/ 11 w 277"/>
                <a:gd name="T31" fmla="*/ 65 h 106"/>
                <a:gd name="T32" fmla="*/ 0 w 277"/>
                <a:gd name="T33" fmla="*/ 54 h 106"/>
                <a:gd name="T34" fmla="*/ 16 w 277"/>
                <a:gd name="T35" fmla="*/ 35 h 106"/>
                <a:gd name="T36" fmla="*/ 42 w 277"/>
                <a:gd name="T37" fmla="*/ 32 h 106"/>
                <a:gd name="T38" fmla="*/ 50 w 277"/>
                <a:gd name="T39" fmla="*/ 26 h 106"/>
                <a:gd name="T40" fmla="*/ 71 w 277"/>
                <a:gd name="T41" fmla="*/ 17 h 106"/>
                <a:gd name="T42" fmla="*/ 112 w 277"/>
                <a:gd name="T43" fmla="*/ 0 h 106"/>
                <a:gd name="T44" fmla="*/ 137 w 277"/>
                <a:gd name="T45" fmla="*/ 0 h 106"/>
                <a:gd name="T46" fmla="*/ 153 w 277"/>
                <a:gd name="T47" fmla="*/ 12 h 106"/>
                <a:gd name="T48" fmla="*/ 195 w 277"/>
                <a:gd name="T49" fmla="*/ 21 h 106"/>
                <a:gd name="T50" fmla="*/ 241 w 277"/>
                <a:gd name="T51" fmla="*/ 9 h 106"/>
                <a:gd name="T52" fmla="*/ 272 w 277"/>
                <a:gd name="T53" fmla="*/ 15 h 106"/>
                <a:gd name="T54" fmla="*/ 286 w 277"/>
                <a:gd name="T55" fmla="*/ 41 h 106"/>
                <a:gd name="T56" fmla="*/ 293 w 277"/>
                <a:gd name="T57" fmla="*/ 56 h 106"/>
                <a:gd name="T58" fmla="*/ 299 w 277"/>
                <a:gd name="T59" fmla="*/ 88 h 106"/>
                <a:gd name="T60" fmla="*/ 299 w 277"/>
                <a:gd name="T61" fmla="*/ 106 h 106"/>
                <a:gd name="T62" fmla="*/ 274 w 277"/>
                <a:gd name="T63" fmla="*/ 103 h 106"/>
                <a:gd name="T64" fmla="*/ 264 w 277"/>
                <a:gd name="T65" fmla="*/ 103 h 106"/>
                <a:gd name="T66" fmla="*/ 230 w 277"/>
                <a:gd name="T67" fmla="*/ 112 h 10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77" h="106">
                  <a:moveTo>
                    <a:pt x="206" y="90"/>
                  </a:moveTo>
                  <a:lnTo>
                    <a:pt x="185" y="90"/>
                  </a:lnTo>
                  <a:lnTo>
                    <a:pt x="164" y="92"/>
                  </a:lnTo>
                  <a:lnTo>
                    <a:pt x="156" y="95"/>
                  </a:lnTo>
                  <a:lnTo>
                    <a:pt x="156" y="102"/>
                  </a:lnTo>
                  <a:lnTo>
                    <a:pt x="152" y="106"/>
                  </a:lnTo>
                  <a:lnTo>
                    <a:pt x="149" y="106"/>
                  </a:lnTo>
                  <a:lnTo>
                    <a:pt x="149" y="104"/>
                  </a:lnTo>
                  <a:lnTo>
                    <a:pt x="149" y="90"/>
                  </a:lnTo>
                  <a:lnTo>
                    <a:pt x="145" y="92"/>
                  </a:lnTo>
                  <a:lnTo>
                    <a:pt x="133" y="92"/>
                  </a:lnTo>
                  <a:lnTo>
                    <a:pt x="121" y="97"/>
                  </a:lnTo>
                  <a:lnTo>
                    <a:pt x="107" y="104"/>
                  </a:lnTo>
                  <a:lnTo>
                    <a:pt x="95" y="99"/>
                  </a:lnTo>
                  <a:lnTo>
                    <a:pt x="71" y="90"/>
                  </a:lnTo>
                  <a:lnTo>
                    <a:pt x="69" y="97"/>
                  </a:lnTo>
                  <a:lnTo>
                    <a:pt x="62" y="102"/>
                  </a:lnTo>
                  <a:lnTo>
                    <a:pt x="48" y="95"/>
                  </a:lnTo>
                  <a:lnTo>
                    <a:pt x="38" y="92"/>
                  </a:lnTo>
                  <a:lnTo>
                    <a:pt x="31" y="92"/>
                  </a:lnTo>
                  <a:lnTo>
                    <a:pt x="24" y="92"/>
                  </a:lnTo>
                  <a:lnTo>
                    <a:pt x="33" y="88"/>
                  </a:lnTo>
                  <a:lnTo>
                    <a:pt x="22" y="88"/>
                  </a:lnTo>
                  <a:lnTo>
                    <a:pt x="22" y="83"/>
                  </a:lnTo>
                  <a:lnTo>
                    <a:pt x="17" y="76"/>
                  </a:lnTo>
                  <a:lnTo>
                    <a:pt x="17" y="71"/>
                  </a:lnTo>
                  <a:lnTo>
                    <a:pt x="5" y="66"/>
                  </a:lnTo>
                  <a:lnTo>
                    <a:pt x="3" y="59"/>
                  </a:lnTo>
                  <a:lnTo>
                    <a:pt x="7" y="62"/>
                  </a:lnTo>
                  <a:lnTo>
                    <a:pt x="12" y="64"/>
                  </a:lnTo>
                  <a:lnTo>
                    <a:pt x="10" y="57"/>
                  </a:lnTo>
                  <a:lnTo>
                    <a:pt x="10" y="52"/>
                  </a:lnTo>
                  <a:lnTo>
                    <a:pt x="7" y="45"/>
                  </a:lnTo>
                  <a:lnTo>
                    <a:pt x="0" y="43"/>
                  </a:lnTo>
                  <a:lnTo>
                    <a:pt x="0" y="31"/>
                  </a:lnTo>
                  <a:lnTo>
                    <a:pt x="14" y="28"/>
                  </a:lnTo>
                  <a:lnTo>
                    <a:pt x="19" y="24"/>
                  </a:lnTo>
                  <a:lnTo>
                    <a:pt x="38" y="26"/>
                  </a:lnTo>
                  <a:lnTo>
                    <a:pt x="50" y="21"/>
                  </a:lnTo>
                  <a:lnTo>
                    <a:pt x="45" y="21"/>
                  </a:lnTo>
                  <a:lnTo>
                    <a:pt x="38" y="14"/>
                  </a:lnTo>
                  <a:lnTo>
                    <a:pt x="64" y="14"/>
                  </a:lnTo>
                  <a:lnTo>
                    <a:pt x="85" y="2"/>
                  </a:lnTo>
                  <a:lnTo>
                    <a:pt x="100" y="0"/>
                  </a:lnTo>
                  <a:lnTo>
                    <a:pt x="111" y="0"/>
                  </a:lnTo>
                  <a:lnTo>
                    <a:pt x="123" y="0"/>
                  </a:lnTo>
                  <a:lnTo>
                    <a:pt x="133" y="5"/>
                  </a:lnTo>
                  <a:lnTo>
                    <a:pt x="137" y="10"/>
                  </a:lnTo>
                  <a:lnTo>
                    <a:pt x="156" y="12"/>
                  </a:lnTo>
                  <a:lnTo>
                    <a:pt x="175" y="17"/>
                  </a:lnTo>
                  <a:lnTo>
                    <a:pt x="194" y="17"/>
                  </a:lnTo>
                  <a:lnTo>
                    <a:pt x="216" y="7"/>
                  </a:lnTo>
                  <a:lnTo>
                    <a:pt x="234" y="5"/>
                  </a:lnTo>
                  <a:lnTo>
                    <a:pt x="244" y="12"/>
                  </a:lnTo>
                  <a:lnTo>
                    <a:pt x="251" y="24"/>
                  </a:lnTo>
                  <a:lnTo>
                    <a:pt x="256" y="33"/>
                  </a:lnTo>
                  <a:lnTo>
                    <a:pt x="270" y="40"/>
                  </a:lnTo>
                  <a:lnTo>
                    <a:pt x="263" y="45"/>
                  </a:lnTo>
                  <a:lnTo>
                    <a:pt x="263" y="54"/>
                  </a:lnTo>
                  <a:lnTo>
                    <a:pt x="268" y="71"/>
                  </a:lnTo>
                  <a:lnTo>
                    <a:pt x="277" y="83"/>
                  </a:lnTo>
                  <a:lnTo>
                    <a:pt x="268" y="85"/>
                  </a:lnTo>
                  <a:lnTo>
                    <a:pt x="265" y="83"/>
                  </a:lnTo>
                  <a:lnTo>
                    <a:pt x="246" y="83"/>
                  </a:lnTo>
                  <a:lnTo>
                    <a:pt x="242" y="85"/>
                  </a:lnTo>
                  <a:lnTo>
                    <a:pt x="237" y="83"/>
                  </a:lnTo>
                  <a:lnTo>
                    <a:pt x="223" y="88"/>
                  </a:lnTo>
                  <a:lnTo>
                    <a:pt x="206" y="90"/>
                  </a:lnTo>
                  <a:close/>
                </a:path>
              </a:pathLst>
            </a:custGeom>
            <a:solidFill>
              <a:srgbClr val="D9D9D6"/>
            </a:solidFill>
            <a:ln w="3175">
              <a:solidFill>
                <a:srgbClr val="000000"/>
              </a:solidFill>
              <a:prstDash val="solid"/>
              <a:round/>
              <a:headEnd/>
              <a:tailEnd/>
            </a:ln>
          </p:spPr>
          <p:txBody>
            <a:bodyPr/>
            <a:lstStyle/>
            <a:p>
              <a:endParaRPr lang="en-US"/>
            </a:p>
          </p:txBody>
        </p:sp>
        <p:sp>
          <p:nvSpPr>
            <p:cNvPr id="335" name="Freeform 4157"/>
            <p:cNvSpPr>
              <a:spLocks/>
            </p:cNvSpPr>
            <p:nvPr/>
          </p:nvSpPr>
          <p:spPr bwMode="auto">
            <a:xfrm>
              <a:off x="2935" y="1720"/>
              <a:ext cx="50" cy="41"/>
            </a:xfrm>
            <a:custGeom>
              <a:avLst/>
              <a:gdLst>
                <a:gd name="T0" fmla="*/ 6 w 45"/>
                <a:gd name="T1" fmla="*/ 2 h 33"/>
                <a:gd name="T2" fmla="*/ 6 w 45"/>
                <a:gd name="T3" fmla="*/ 9 h 33"/>
                <a:gd name="T4" fmla="*/ 8 w 45"/>
                <a:gd name="T5" fmla="*/ 15 h 33"/>
                <a:gd name="T6" fmla="*/ 0 w 45"/>
                <a:gd name="T7" fmla="*/ 29 h 33"/>
                <a:gd name="T8" fmla="*/ 11 w 45"/>
                <a:gd name="T9" fmla="*/ 32 h 33"/>
                <a:gd name="T10" fmla="*/ 6 w 45"/>
                <a:gd name="T11" fmla="*/ 41 h 33"/>
                <a:gd name="T12" fmla="*/ 23 w 45"/>
                <a:gd name="T13" fmla="*/ 26 h 33"/>
                <a:gd name="T14" fmla="*/ 50 w 45"/>
                <a:gd name="T15" fmla="*/ 24 h 33"/>
                <a:gd name="T16" fmla="*/ 40 w 45"/>
                <a:gd name="T17" fmla="*/ 15 h 33"/>
                <a:gd name="T18" fmla="*/ 29 w 45"/>
                <a:gd name="T19" fmla="*/ 0 h 33"/>
                <a:gd name="T20" fmla="*/ 6 w 45"/>
                <a:gd name="T21" fmla="*/ 2 h 3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 h="33">
                  <a:moveTo>
                    <a:pt x="5" y="2"/>
                  </a:moveTo>
                  <a:lnTo>
                    <a:pt x="5" y="7"/>
                  </a:lnTo>
                  <a:lnTo>
                    <a:pt x="7" y="12"/>
                  </a:lnTo>
                  <a:lnTo>
                    <a:pt x="0" y="23"/>
                  </a:lnTo>
                  <a:lnTo>
                    <a:pt x="10" y="26"/>
                  </a:lnTo>
                  <a:lnTo>
                    <a:pt x="5" y="33"/>
                  </a:lnTo>
                  <a:lnTo>
                    <a:pt x="21" y="21"/>
                  </a:lnTo>
                  <a:lnTo>
                    <a:pt x="45" y="19"/>
                  </a:lnTo>
                  <a:lnTo>
                    <a:pt x="36" y="12"/>
                  </a:lnTo>
                  <a:lnTo>
                    <a:pt x="26" y="0"/>
                  </a:lnTo>
                  <a:lnTo>
                    <a:pt x="5" y="2"/>
                  </a:lnTo>
                  <a:close/>
                </a:path>
              </a:pathLst>
            </a:custGeom>
            <a:solidFill>
              <a:srgbClr val="0033CC"/>
            </a:solidFill>
            <a:ln w="3175">
              <a:solidFill>
                <a:srgbClr val="000000"/>
              </a:solidFill>
              <a:prstDash val="solid"/>
              <a:round/>
              <a:headEnd/>
              <a:tailEnd/>
            </a:ln>
          </p:spPr>
          <p:txBody>
            <a:bodyPr/>
            <a:lstStyle/>
            <a:p>
              <a:endParaRPr lang="en-US"/>
            </a:p>
          </p:txBody>
        </p:sp>
        <p:sp>
          <p:nvSpPr>
            <p:cNvPr id="336" name="Freeform 4158"/>
            <p:cNvSpPr>
              <a:spLocks/>
            </p:cNvSpPr>
            <p:nvPr/>
          </p:nvSpPr>
          <p:spPr bwMode="auto">
            <a:xfrm>
              <a:off x="2862" y="1422"/>
              <a:ext cx="136" cy="96"/>
            </a:xfrm>
            <a:custGeom>
              <a:avLst/>
              <a:gdLst>
                <a:gd name="T0" fmla="*/ 136 w 121"/>
                <a:gd name="T1" fmla="*/ 52 h 78"/>
                <a:gd name="T2" fmla="*/ 130 w 121"/>
                <a:gd name="T3" fmla="*/ 58 h 78"/>
                <a:gd name="T4" fmla="*/ 136 w 121"/>
                <a:gd name="T5" fmla="*/ 78 h 78"/>
                <a:gd name="T6" fmla="*/ 117 w 121"/>
                <a:gd name="T7" fmla="*/ 86 h 78"/>
                <a:gd name="T8" fmla="*/ 117 w 121"/>
                <a:gd name="T9" fmla="*/ 96 h 78"/>
                <a:gd name="T10" fmla="*/ 90 w 121"/>
                <a:gd name="T11" fmla="*/ 90 h 78"/>
                <a:gd name="T12" fmla="*/ 64 w 121"/>
                <a:gd name="T13" fmla="*/ 84 h 78"/>
                <a:gd name="T14" fmla="*/ 37 w 121"/>
                <a:gd name="T15" fmla="*/ 84 h 78"/>
                <a:gd name="T16" fmla="*/ 10 w 121"/>
                <a:gd name="T17" fmla="*/ 84 h 78"/>
                <a:gd name="T18" fmla="*/ 2 w 121"/>
                <a:gd name="T19" fmla="*/ 78 h 78"/>
                <a:gd name="T20" fmla="*/ 13 w 121"/>
                <a:gd name="T21" fmla="*/ 64 h 78"/>
                <a:gd name="T22" fmla="*/ 0 w 121"/>
                <a:gd name="T23" fmla="*/ 34 h 78"/>
                <a:gd name="T24" fmla="*/ 21 w 121"/>
                <a:gd name="T25" fmla="*/ 20 h 78"/>
                <a:gd name="T26" fmla="*/ 45 w 121"/>
                <a:gd name="T27" fmla="*/ 2 h 78"/>
                <a:gd name="T28" fmla="*/ 66 w 121"/>
                <a:gd name="T29" fmla="*/ 0 h 78"/>
                <a:gd name="T30" fmla="*/ 88 w 121"/>
                <a:gd name="T31" fmla="*/ 5 h 78"/>
                <a:gd name="T32" fmla="*/ 111 w 121"/>
                <a:gd name="T33" fmla="*/ 9 h 78"/>
                <a:gd name="T34" fmla="*/ 115 w 121"/>
                <a:gd name="T35" fmla="*/ 34 h 78"/>
                <a:gd name="T36" fmla="*/ 136 w 121"/>
                <a:gd name="T37" fmla="*/ 52 h 7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1" h="78">
                  <a:moveTo>
                    <a:pt x="121" y="42"/>
                  </a:moveTo>
                  <a:lnTo>
                    <a:pt x="116" y="47"/>
                  </a:lnTo>
                  <a:lnTo>
                    <a:pt x="121" y="63"/>
                  </a:lnTo>
                  <a:lnTo>
                    <a:pt x="104" y="70"/>
                  </a:lnTo>
                  <a:lnTo>
                    <a:pt x="104" y="78"/>
                  </a:lnTo>
                  <a:lnTo>
                    <a:pt x="80" y="73"/>
                  </a:lnTo>
                  <a:lnTo>
                    <a:pt x="57" y="68"/>
                  </a:lnTo>
                  <a:lnTo>
                    <a:pt x="33" y="68"/>
                  </a:lnTo>
                  <a:lnTo>
                    <a:pt x="9" y="68"/>
                  </a:lnTo>
                  <a:lnTo>
                    <a:pt x="2" y="63"/>
                  </a:lnTo>
                  <a:lnTo>
                    <a:pt x="12" y="52"/>
                  </a:lnTo>
                  <a:lnTo>
                    <a:pt x="0" y="28"/>
                  </a:lnTo>
                  <a:lnTo>
                    <a:pt x="19" y="16"/>
                  </a:lnTo>
                  <a:lnTo>
                    <a:pt x="40" y="2"/>
                  </a:lnTo>
                  <a:lnTo>
                    <a:pt x="59" y="0"/>
                  </a:lnTo>
                  <a:lnTo>
                    <a:pt x="78" y="4"/>
                  </a:lnTo>
                  <a:lnTo>
                    <a:pt x="99" y="7"/>
                  </a:lnTo>
                  <a:lnTo>
                    <a:pt x="102" y="28"/>
                  </a:lnTo>
                  <a:lnTo>
                    <a:pt x="121" y="42"/>
                  </a:lnTo>
                  <a:close/>
                </a:path>
              </a:pathLst>
            </a:custGeom>
            <a:solidFill>
              <a:srgbClr val="0033CC"/>
            </a:solidFill>
            <a:ln w="3175">
              <a:solidFill>
                <a:srgbClr val="000000"/>
              </a:solidFill>
              <a:prstDash val="solid"/>
              <a:round/>
              <a:headEnd/>
              <a:tailEnd/>
            </a:ln>
          </p:spPr>
          <p:txBody>
            <a:bodyPr/>
            <a:lstStyle/>
            <a:p>
              <a:endParaRPr lang="en-US"/>
            </a:p>
          </p:txBody>
        </p:sp>
        <p:sp>
          <p:nvSpPr>
            <p:cNvPr id="337" name="Freeform 4159"/>
            <p:cNvSpPr>
              <a:spLocks/>
            </p:cNvSpPr>
            <p:nvPr/>
          </p:nvSpPr>
          <p:spPr bwMode="auto">
            <a:xfrm>
              <a:off x="2637" y="1400"/>
              <a:ext cx="34" cy="44"/>
            </a:xfrm>
            <a:custGeom>
              <a:avLst/>
              <a:gdLst>
                <a:gd name="T0" fmla="*/ 18 w 31"/>
                <a:gd name="T1" fmla="*/ 41 h 35"/>
                <a:gd name="T2" fmla="*/ 18 w 31"/>
                <a:gd name="T3" fmla="*/ 44 h 35"/>
                <a:gd name="T4" fmla="*/ 5 w 31"/>
                <a:gd name="T5" fmla="*/ 44 h 35"/>
                <a:gd name="T6" fmla="*/ 5 w 31"/>
                <a:gd name="T7" fmla="*/ 41 h 35"/>
                <a:gd name="T8" fmla="*/ 0 w 31"/>
                <a:gd name="T9" fmla="*/ 30 h 35"/>
                <a:gd name="T10" fmla="*/ 0 w 31"/>
                <a:gd name="T11" fmla="*/ 9 h 35"/>
                <a:gd name="T12" fmla="*/ 8 w 31"/>
                <a:gd name="T13" fmla="*/ 6 h 35"/>
                <a:gd name="T14" fmla="*/ 10 w 31"/>
                <a:gd name="T15" fmla="*/ 9 h 35"/>
                <a:gd name="T16" fmla="*/ 13 w 31"/>
                <a:gd name="T17" fmla="*/ 6 h 35"/>
                <a:gd name="T18" fmla="*/ 21 w 31"/>
                <a:gd name="T19" fmla="*/ 0 h 35"/>
                <a:gd name="T20" fmla="*/ 26 w 31"/>
                <a:gd name="T21" fmla="*/ 9 h 35"/>
                <a:gd name="T22" fmla="*/ 34 w 31"/>
                <a:gd name="T23" fmla="*/ 9 h 35"/>
                <a:gd name="T24" fmla="*/ 31 w 31"/>
                <a:gd name="T25" fmla="*/ 18 h 35"/>
                <a:gd name="T26" fmla="*/ 21 w 31"/>
                <a:gd name="T27" fmla="*/ 26 h 35"/>
                <a:gd name="T28" fmla="*/ 21 w 31"/>
                <a:gd name="T29" fmla="*/ 30 h 35"/>
                <a:gd name="T30" fmla="*/ 18 w 31"/>
                <a:gd name="T31" fmla="*/ 41 h 3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1" h="35">
                  <a:moveTo>
                    <a:pt x="16" y="33"/>
                  </a:moveTo>
                  <a:lnTo>
                    <a:pt x="16" y="35"/>
                  </a:lnTo>
                  <a:lnTo>
                    <a:pt x="5" y="35"/>
                  </a:lnTo>
                  <a:lnTo>
                    <a:pt x="5" y="33"/>
                  </a:lnTo>
                  <a:lnTo>
                    <a:pt x="0" y="24"/>
                  </a:lnTo>
                  <a:lnTo>
                    <a:pt x="0" y="7"/>
                  </a:lnTo>
                  <a:lnTo>
                    <a:pt x="7" y="5"/>
                  </a:lnTo>
                  <a:lnTo>
                    <a:pt x="9" y="7"/>
                  </a:lnTo>
                  <a:lnTo>
                    <a:pt x="12" y="5"/>
                  </a:lnTo>
                  <a:lnTo>
                    <a:pt x="19" y="0"/>
                  </a:lnTo>
                  <a:lnTo>
                    <a:pt x="24" y="7"/>
                  </a:lnTo>
                  <a:lnTo>
                    <a:pt x="31" y="7"/>
                  </a:lnTo>
                  <a:lnTo>
                    <a:pt x="28" y="14"/>
                  </a:lnTo>
                  <a:lnTo>
                    <a:pt x="19" y="21"/>
                  </a:lnTo>
                  <a:lnTo>
                    <a:pt x="19" y="24"/>
                  </a:lnTo>
                  <a:lnTo>
                    <a:pt x="16" y="33"/>
                  </a:lnTo>
                  <a:close/>
                </a:path>
              </a:pathLst>
            </a:custGeom>
            <a:solidFill>
              <a:srgbClr val="0033CC"/>
            </a:solidFill>
            <a:ln w="3175">
              <a:solidFill>
                <a:srgbClr val="000000"/>
              </a:solidFill>
              <a:prstDash val="solid"/>
              <a:round/>
              <a:headEnd/>
              <a:tailEnd/>
            </a:ln>
          </p:spPr>
          <p:txBody>
            <a:bodyPr/>
            <a:lstStyle/>
            <a:p>
              <a:endParaRPr lang="en-US"/>
            </a:p>
          </p:txBody>
        </p:sp>
        <p:sp>
          <p:nvSpPr>
            <p:cNvPr id="338" name="Freeform 4160"/>
            <p:cNvSpPr>
              <a:spLocks/>
            </p:cNvSpPr>
            <p:nvPr/>
          </p:nvSpPr>
          <p:spPr bwMode="auto">
            <a:xfrm>
              <a:off x="2676" y="1422"/>
              <a:ext cx="25" cy="20"/>
            </a:xfrm>
            <a:custGeom>
              <a:avLst/>
              <a:gdLst>
                <a:gd name="T0" fmla="*/ 25 w 22"/>
                <a:gd name="T1" fmla="*/ 5 h 16"/>
                <a:gd name="T2" fmla="*/ 22 w 22"/>
                <a:gd name="T3" fmla="*/ 3 h 16"/>
                <a:gd name="T4" fmla="*/ 17 w 22"/>
                <a:gd name="T5" fmla="*/ 0 h 16"/>
                <a:gd name="T6" fmla="*/ 17 w 22"/>
                <a:gd name="T7" fmla="*/ 5 h 16"/>
                <a:gd name="T8" fmla="*/ 11 w 22"/>
                <a:gd name="T9" fmla="*/ 5 h 16"/>
                <a:gd name="T10" fmla="*/ 6 w 22"/>
                <a:gd name="T11" fmla="*/ 0 h 16"/>
                <a:gd name="T12" fmla="*/ 3 w 22"/>
                <a:gd name="T13" fmla="*/ 5 h 16"/>
                <a:gd name="T14" fmla="*/ 0 w 22"/>
                <a:gd name="T15" fmla="*/ 9 h 16"/>
                <a:gd name="T16" fmla="*/ 14 w 22"/>
                <a:gd name="T17" fmla="*/ 20 h 16"/>
                <a:gd name="T18" fmla="*/ 19 w 22"/>
                <a:gd name="T19" fmla="*/ 14 h 16"/>
                <a:gd name="T20" fmla="*/ 19 w 22"/>
                <a:gd name="T21" fmla="*/ 11 h 16"/>
                <a:gd name="T22" fmla="*/ 25 w 22"/>
                <a:gd name="T23" fmla="*/ 5 h 1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2" h="16">
                  <a:moveTo>
                    <a:pt x="22" y="4"/>
                  </a:moveTo>
                  <a:lnTo>
                    <a:pt x="19" y="2"/>
                  </a:lnTo>
                  <a:lnTo>
                    <a:pt x="15" y="0"/>
                  </a:lnTo>
                  <a:lnTo>
                    <a:pt x="15" y="4"/>
                  </a:lnTo>
                  <a:lnTo>
                    <a:pt x="10" y="4"/>
                  </a:lnTo>
                  <a:lnTo>
                    <a:pt x="5" y="0"/>
                  </a:lnTo>
                  <a:lnTo>
                    <a:pt x="3" y="4"/>
                  </a:lnTo>
                  <a:lnTo>
                    <a:pt x="0" y="7"/>
                  </a:lnTo>
                  <a:lnTo>
                    <a:pt x="12" y="16"/>
                  </a:lnTo>
                  <a:lnTo>
                    <a:pt x="17" y="11"/>
                  </a:lnTo>
                  <a:lnTo>
                    <a:pt x="17" y="9"/>
                  </a:lnTo>
                  <a:lnTo>
                    <a:pt x="22" y="4"/>
                  </a:lnTo>
                  <a:close/>
                </a:path>
              </a:pathLst>
            </a:custGeom>
            <a:solidFill>
              <a:srgbClr val="0033CC"/>
            </a:solidFill>
            <a:ln w="3175">
              <a:solidFill>
                <a:srgbClr val="000000"/>
              </a:solidFill>
              <a:prstDash val="solid"/>
              <a:round/>
              <a:headEnd/>
              <a:tailEnd/>
            </a:ln>
          </p:spPr>
          <p:txBody>
            <a:bodyPr/>
            <a:lstStyle/>
            <a:p>
              <a:endParaRPr lang="en-US"/>
            </a:p>
          </p:txBody>
        </p:sp>
        <p:sp>
          <p:nvSpPr>
            <p:cNvPr id="339" name="Freeform 4161"/>
            <p:cNvSpPr>
              <a:spLocks/>
            </p:cNvSpPr>
            <p:nvPr/>
          </p:nvSpPr>
          <p:spPr bwMode="auto">
            <a:xfrm>
              <a:off x="2639" y="1386"/>
              <a:ext cx="29" cy="21"/>
            </a:xfrm>
            <a:custGeom>
              <a:avLst/>
              <a:gdLst>
                <a:gd name="T0" fmla="*/ 25 w 26"/>
                <a:gd name="T1" fmla="*/ 15 h 17"/>
                <a:gd name="T2" fmla="*/ 3 w 26"/>
                <a:gd name="T3" fmla="*/ 15 h 17"/>
                <a:gd name="T4" fmla="*/ 0 w 26"/>
                <a:gd name="T5" fmla="*/ 21 h 17"/>
                <a:gd name="T6" fmla="*/ 0 w 26"/>
                <a:gd name="T7" fmla="*/ 12 h 17"/>
                <a:gd name="T8" fmla="*/ 16 w 26"/>
                <a:gd name="T9" fmla="*/ 12 h 17"/>
                <a:gd name="T10" fmla="*/ 29 w 26"/>
                <a:gd name="T11" fmla="*/ 0 h 17"/>
                <a:gd name="T12" fmla="*/ 25 w 26"/>
                <a:gd name="T13" fmla="*/ 15 h 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17">
                  <a:moveTo>
                    <a:pt x="22" y="12"/>
                  </a:moveTo>
                  <a:lnTo>
                    <a:pt x="3" y="12"/>
                  </a:lnTo>
                  <a:lnTo>
                    <a:pt x="0" y="17"/>
                  </a:lnTo>
                  <a:lnTo>
                    <a:pt x="0" y="10"/>
                  </a:lnTo>
                  <a:lnTo>
                    <a:pt x="14" y="10"/>
                  </a:lnTo>
                  <a:lnTo>
                    <a:pt x="26" y="0"/>
                  </a:lnTo>
                  <a:lnTo>
                    <a:pt x="22" y="12"/>
                  </a:lnTo>
                  <a:close/>
                </a:path>
              </a:pathLst>
            </a:custGeom>
            <a:solidFill>
              <a:srgbClr val="0033CC"/>
            </a:solidFill>
            <a:ln w="3175">
              <a:solidFill>
                <a:srgbClr val="000000"/>
              </a:solidFill>
              <a:prstDash val="solid"/>
              <a:round/>
              <a:headEnd/>
              <a:tailEnd/>
            </a:ln>
          </p:spPr>
          <p:txBody>
            <a:bodyPr/>
            <a:lstStyle/>
            <a:p>
              <a:endParaRPr lang="en-US"/>
            </a:p>
          </p:txBody>
        </p:sp>
        <p:sp>
          <p:nvSpPr>
            <p:cNvPr id="340" name="Freeform 4162"/>
            <p:cNvSpPr>
              <a:spLocks/>
            </p:cNvSpPr>
            <p:nvPr/>
          </p:nvSpPr>
          <p:spPr bwMode="auto">
            <a:xfrm>
              <a:off x="2658" y="1431"/>
              <a:ext cx="17" cy="11"/>
            </a:xfrm>
            <a:custGeom>
              <a:avLst/>
              <a:gdLst>
                <a:gd name="T0" fmla="*/ 17 w 14"/>
                <a:gd name="T1" fmla="*/ 5 h 9"/>
                <a:gd name="T2" fmla="*/ 11 w 14"/>
                <a:gd name="T3" fmla="*/ 0 h 9"/>
                <a:gd name="T4" fmla="*/ 0 w 14"/>
                <a:gd name="T5" fmla="*/ 2 h 9"/>
                <a:gd name="T6" fmla="*/ 15 w 14"/>
                <a:gd name="T7" fmla="*/ 11 h 9"/>
                <a:gd name="T8" fmla="*/ 17 w 14"/>
                <a:gd name="T9" fmla="*/ 5 h 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 h="9">
                  <a:moveTo>
                    <a:pt x="14" y="4"/>
                  </a:moveTo>
                  <a:lnTo>
                    <a:pt x="9" y="0"/>
                  </a:lnTo>
                  <a:lnTo>
                    <a:pt x="0" y="2"/>
                  </a:lnTo>
                  <a:lnTo>
                    <a:pt x="12" y="9"/>
                  </a:lnTo>
                  <a:lnTo>
                    <a:pt x="14" y="4"/>
                  </a:lnTo>
                  <a:close/>
                </a:path>
              </a:pathLst>
            </a:custGeom>
            <a:solidFill>
              <a:srgbClr val="0033CC"/>
            </a:solidFill>
            <a:ln w="3175">
              <a:solidFill>
                <a:srgbClr val="000000"/>
              </a:solidFill>
              <a:prstDash val="solid"/>
              <a:round/>
              <a:headEnd/>
              <a:tailEnd/>
            </a:ln>
          </p:spPr>
          <p:txBody>
            <a:bodyPr/>
            <a:lstStyle/>
            <a:p>
              <a:endParaRPr lang="en-US"/>
            </a:p>
          </p:txBody>
        </p:sp>
        <p:sp>
          <p:nvSpPr>
            <p:cNvPr id="341" name="Freeform 4163"/>
            <p:cNvSpPr>
              <a:spLocks/>
            </p:cNvSpPr>
            <p:nvPr/>
          </p:nvSpPr>
          <p:spPr bwMode="auto">
            <a:xfrm>
              <a:off x="2689" y="1444"/>
              <a:ext cx="6" cy="3"/>
            </a:xfrm>
            <a:custGeom>
              <a:avLst/>
              <a:gdLst>
                <a:gd name="T0" fmla="*/ 6 w 5"/>
                <a:gd name="T1" fmla="*/ 0 h 3"/>
                <a:gd name="T2" fmla="*/ 4 w 5"/>
                <a:gd name="T3" fmla="*/ 0 h 3"/>
                <a:gd name="T4" fmla="*/ 0 w 5"/>
                <a:gd name="T5" fmla="*/ 3 h 3"/>
                <a:gd name="T6" fmla="*/ 6 w 5"/>
                <a:gd name="T7" fmla="*/ 0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3">
                  <a:moveTo>
                    <a:pt x="5" y="0"/>
                  </a:moveTo>
                  <a:lnTo>
                    <a:pt x="3" y="0"/>
                  </a:lnTo>
                  <a:lnTo>
                    <a:pt x="0" y="3"/>
                  </a:lnTo>
                  <a:lnTo>
                    <a:pt x="5" y="0"/>
                  </a:lnTo>
                  <a:close/>
                </a:path>
              </a:pathLst>
            </a:custGeom>
            <a:solidFill>
              <a:srgbClr val="E1E1E1"/>
            </a:solidFill>
            <a:ln w="3175">
              <a:solidFill>
                <a:srgbClr val="000000"/>
              </a:solidFill>
              <a:prstDash val="solid"/>
              <a:round/>
              <a:headEnd/>
              <a:tailEnd/>
            </a:ln>
          </p:spPr>
          <p:txBody>
            <a:bodyPr/>
            <a:lstStyle/>
            <a:p>
              <a:endParaRPr lang="en-US"/>
            </a:p>
          </p:txBody>
        </p:sp>
        <p:sp>
          <p:nvSpPr>
            <p:cNvPr id="342" name="Freeform 4164"/>
            <p:cNvSpPr>
              <a:spLocks/>
            </p:cNvSpPr>
            <p:nvPr/>
          </p:nvSpPr>
          <p:spPr bwMode="auto">
            <a:xfrm>
              <a:off x="2847" y="1347"/>
              <a:ext cx="68" cy="37"/>
            </a:xfrm>
            <a:custGeom>
              <a:avLst/>
              <a:gdLst>
                <a:gd name="T0" fmla="*/ 68 w 59"/>
                <a:gd name="T1" fmla="*/ 24 h 29"/>
                <a:gd name="T2" fmla="*/ 63 w 59"/>
                <a:gd name="T3" fmla="*/ 4 h 29"/>
                <a:gd name="T4" fmla="*/ 28 w 59"/>
                <a:gd name="T5" fmla="*/ 0 h 29"/>
                <a:gd name="T6" fmla="*/ 0 w 59"/>
                <a:gd name="T7" fmla="*/ 10 h 29"/>
                <a:gd name="T8" fmla="*/ 3 w 59"/>
                <a:gd name="T9" fmla="*/ 15 h 29"/>
                <a:gd name="T10" fmla="*/ 14 w 59"/>
                <a:gd name="T11" fmla="*/ 28 h 29"/>
                <a:gd name="T12" fmla="*/ 20 w 59"/>
                <a:gd name="T13" fmla="*/ 28 h 29"/>
                <a:gd name="T14" fmla="*/ 41 w 59"/>
                <a:gd name="T15" fmla="*/ 31 h 29"/>
                <a:gd name="T16" fmla="*/ 60 w 59"/>
                <a:gd name="T17" fmla="*/ 37 h 29"/>
                <a:gd name="T18" fmla="*/ 68 w 59"/>
                <a:gd name="T19" fmla="*/ 24 h 2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9" h="29">
                  <a:moveTo>
                    <a:pt x="59" y="19"/>
                  </a:moveTo>
                  <a:lnTo>
                    <a:pt x="55" y="3"/>
                  </a:lnTo>
                  <a:lnTo>
                    <a:pt x="24" y="0"/>
                  </a:lnTo>
                  <a:lnTo>
                    <a:pt x="0" y="8"/>
                  </a:lnTo>
                  <a:lnTo>
                    <a:pt x="3" y="12"/>
                  </a:lnTo>
                  <a:lnTo>
                    <a:pt x="12" y="22"/>
                  </a:lnTo>
                  <a:lnTo>
                    <a:pt x="17" y="22"/>
                  </a:lnTo>
                  <a:lnTo>
                    <a:pt x="36" y="24"/>
                  </a:lnTo>
                  <a:lnTo>
                    <a:pt x="52" y="29"/>
                  </a:lnTo>
                  <a:lnTo>
                    <a:pt x="59" y="19"/>
                  </a:lnTo>
                  <a:close/>
                </a:path>
              </a:pathLst>
            </a:custGeom>
            <a:solidFill>
              <a:srgbClr val="0033CC"/>
            </a:solidFill>
            <a:ln w="3175">
              <a:solidFill>
                <a:srgbClr val="000000"/>
              </a:solidFill>
              <a:prstDash val="solid"/>
              <a:round/>
              <a:headEnd/>
              <a:tailEnd/>
            </a:ln>
          </p:spPr>
          <p:txBody>
            <a:bodyPr/>
            <a:lstStyle/>
            <a:p>
              <a:endParaRPr lang="en-US"/>
            </a:p>
          </p:txBody>
        </p:sp>
        <p:sp>
          <p:nvSpPr>
            <p:cNvPr id="343" name="Freeform 4165"/>
            <p:cNvSpPr>
              <a:spLocks/>
            </p:cNvSpPr>
            <p:nvPr/>
          </p:nvSpPr>
          <p:spPr bwMode="auto">
            <a:xfrm>
              <a:off x="2822" y="1375"/>
              <a:ext cx="105" cy="49"/>
            </a:xfrm>
            <a:custGeom>
              <a:avLst/>
              <a:gdLst>
                <a:gd name="T0" fmla="*/ 53 w 95"/>
                <a:gd name="T1" fmla="*/ 32 h 40"/>
                <a:gd name="T2" fmla="*/ 30 w 95"/>
                <a:gd name="T3" fmla="*/ 37 h 40"/>
                <a:gd name="T4" fmla="*/ 6 w 95"/>
                <a:gd name="T5" fmla="*/ 40 h 40"/>
                <a:gd name="T6" fmla="*/ 0 w 95"/>
                <a:gd name="T7" fmla="*/ 40 h 40"/>
                <a:gd name="T8" fmla="*/ 6 w 95"/>
                <a:gd name="T9" fmla="*/ 15 h 40"/>
                <a:gd name="T10" fmla="*/ 19 w 95"/>
                <a:gd name="T11" fmla="*/ 15 h 40"/>
                <a:gd name="T12" fmla="*/ 38 w 95"/>
                <a:gd name="T13" fmla="*/ 26 h 40"/>
                <a:gd name="T14" fmla="*/ 45 w 95"/>
                <a:gd name="T15" fmla="*/ 17 h 40"/>
                <a:gd name="T16" fmla="*/ 45 w 95"/>
                <a:gd name="T17" fmla="*/ 0 h 40"/>
                <a:gd name="T18" fmla="*/ 66 w 95"/>
                <a:gd name="T19" fmla="*/ 2 h 40"/>
                <a:gd name="T20" fmla="*/ 84 w 95"/>
                <a:gd name="T21" fmla="*/ 9 h 40"/>
                <a:gd name="T22" fmla="*/ 95 w 95"/>
                <a:gd name="T23" fmla="*/ 23 h 40"/>
                <a:gd name="T24" fmla="*/ 105 w 95"/>
                <a:gd name="T25" fmla="*/ 47 h 40"/>
                <a:gd name="T26" fmla="*/ 84 w 95"/>
                <a:gd name="T27" fmla="*/ 49 h 40"/>
                <a:gd name="T28" fmla="*/ 53 w 95"/>
                <a:gd name="T29" fmla="*/ 32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5" h="40">
                  <a:moveTo>
                    <a:pt x="48" y="26"/>
                  </a:moveTo>
                  <a:lnTo>
                    <a:pt x="27" y="30"/>
                  </a:lnTo>
                  <a:lnTo>
                    <a:pt x="5" y="33"/>
                  </a:lnTo>
                  <a:lnTo>
                    <a:pt x="0" y="33"/>
                  </a:lnTo>
                  <a:lnTo>
                    <a:pt x="5" y="12"/>
                  </a:lnTo>
                  <a:lnTo>
                    <a:pt x="17" y="12"/>
                  </a:lnTo>
                  <a:lnTo>
                    <a:pt x="34" y="21"/>
                  </a:lnTo>
                  <a:lnTo>
                    <a:pt x="41" y="14"/>
                  </a:lnTo>
                  <a:lnTo>
                    <a:pt x="41" y="0"/>
                  </a:lnTo>
                  <a:lnTo>
                    <a:pt x="60" y="2"/>
                  </a:lnTo>
                  <a:lnTo>
                    <a:pt x="76" y="7"/>
                  </a:lnTo>
                  <a:lnTo>
                    <a:pt x="86" y="19"/>
                  </a:lnTo>
                  <a:lnTo>
                    <a:pt x="95" y="38"/>
                  </a:lnTo>
                  <a:lnTo>
                    <a:pt x="76" y="40"/>
                  </a:lnTo>
                  <a:lnTo>
                    <a:pt x="48" y="26"/>
                  </a:lnTo>
                  <a:close/>
                </a:path>
              </a:pathLst>
            </a:custGeom>
            <a:solidFill>
              <a:srgbClr val="0033CC"/>
            </a:solidFill>
            <a:ln w="3175">
              <a:solidFill>
                <a:srgbClr val="000000"/>
              </a:solidFill>
              <a:prstDash val="solid"/>
              <a:round/>
              <a:headEnd/>
              <a:tailEnd/>
            </a:ln>
          </p:spPr>
          <p:txBody>
            <a:bodyPr/>
            <a:lstStyle/>
            <a:p>
              <a:endParaRPr lang="en-US"/>
            </a:p>
          </p:txBody>
        </p:sp>
        <p:sp>
          <p:nvSpPr>
            <p:cNvPr id="344" name="Freeform 4166"/>
            <p:cNvSpPr>
              <a:spLocks/>
            </p:cNvSpPr>
            <p:nvPr/>
          </p:nvSpPr>
          <p:spPr bwMode="auto">
            <a:xfrm>
              <a:off x="2822" y="1407"/>
              <a:ext cx="84" cy="49"/>
            </a:xfrm>
            <a:custGeom>
              <a:avLst/>
              <a:gdLst>
                <a:gd name="T0" fmla="*/ 3 w 76"/>
                <a:gd name="T1" fmla="*/ 37 h 40"/>
                <a:gd name="T2" fmla="*/ 0 w 76"/>
                <a:gd name="T3" fmla="*/ 9 h 40"/>
                <a:gd name="T4" fmla="*/ 6 w 76"/>
                <a:gd name="T5" fmla="*/ 9 h 40"/>
                <a:gd name="T6" fmla="*/ 30 w 76"/>
                <a:gd name="T7" fmla="*/ 5 h 40"/>
                <a:gd name="T8" fmla="*/ 53 w 76"/>
                <a:gd name="T9" fmla="*/ 0 h 40"/>
                <a:gd name="T10" fmla="*/ 84 w 76"/>
                <a:gd name="T11" fmla="*/ 17 h 40"/>
                <a:gd name="T12" fmla="*/ 61 w 76"/>
                <a:gd name="T13" fmla="*/ 34 h 40"/>
                <a:gd name="T14" fmla="*/ 40 w 76"/>
                <a:gd name="T15" fmla="*/ 49 h 40"/>
                <a:gd name="T16" fmla="*/ 27 w 76"/>
                <a:gd name="T17" fmla="*/ 49 h 40"/>
                <a:gd name="T18" fmla="*/ 27 w 76"/>
                <a:gd name="T19" fmla="*/ 40 h 40"/>
                <a:gd name="T20" fmla="*/ 13 w 76"/>
                <a:gd name="T21" fmla="*/ 37 h 40"/>
                <a:gd name="T22" fmla="*/ 3 w 76"/>
                <a:gd name="T23" fmla="*/ 37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6" h="40">
                  <a:moveTo>
                    <a:pt x="3" y="30"/>
                  </a:moveTo>
                  <a:lnTo>
                    <a:pt x="0" y="7"/>
                  </a:lnTo>
                  <a:lnTo>
                    <a:pt x="5" y="7"/>
                  </a:lnTo>
                  <a:lnTo>
                    <a:pt x="27" y="4"/>
                  </a:lnTo>
                  <a:lnTo>
                    <a:pt x="48" y="0"/>
                  </a:lnTo>
                  <a:lnTo>
                    <a:pt x="76" y="14"/>
                  </a:lnTo>
                  <a:lnTo>
                    <a:pt x="55" y="28"/>
                  </a:lnTo>
                  <a:lnTo>
                    <a:pt x="36" y="40"/>
                  </a:lnTo>
                  <a:lnTo>
                    <a:pt x="24" y="40"/>
                  </a:lnTo>
                  <a:lnTo>
                    <a:pt x="24" y="33"/>
                  </a:lnTo>
                  <a:lnTo>
                    <a:pt x="12" y="30"/>
                  </a:lnTo>
                  <a:lnTo>
                    <a:pt x="3" y="30"/>
                  </a:lnTo>
                  <a:close/>
                </a:path>
              </a:pathLst>
            </a:custGeom>
            <a:solidFill>
              <a:srgbClr val="0033CC"/>
            </a:solidFill>
            <a:ln w="3175">
              <a:solidFill>
                <a:srgbClr val="000000"/>
              </a:solidFill>
              <a:prstDash val="solid"/>
              <a:round/>
              <a:headEnd/>
              <a:tailEnd/>
            </a:ln>
          </p:spPr>
          <p:txBody>
            <a:bodyPr/>
            <a:lstStyle/>
            <a:p>
              <a:endParaRPr lang="en-US"/>
            </a:p>
          </p:txBody>
        </p:sp>
        <p:sp>
          <p:nvSpPr>
            <p:cNvPr id="345" name="Freeform 4167"/>
            <p:cNvSpPr>
              <a:spLocks/>
            </p:cNvSpPr>
            <p:nvPr/>
          </p:nvSpPr>
          <p:spPr bwMode="auto">
            <a:xfrm>
              <a:off x="2566" y="1474"/>
              <a:ext cx="57" cy="58"/>
            </a:xfrm>
            <a:custGeom>
              <a:avLst/>
              <a:gdLst>
                <a:gd name="T0" fmla="*/ 44 w 52"/>
                <a:gd name="T1" fmla="*/ 35 h 47"/>
                <a:gd name="T2" fmla="*/ 55 w 52"/>
                <a:gd name="T3" fmla="*/ 26 h 47"/>
                <a:gd name="T4" fmla="*/ 52 w 52"/>
                <a:gd name="T5" fmla="*/ 17 h 47"/>
                <a:gd name="T6" fmla="*/ 57 w 52"/>
                <a:gd name="T7" fmla="*/ 6 h 47"/>
                <a:gd name="T8" fmla="*/ 39 w 52"/>
                <a:gd name="T9" fmla="*/ 0 h 47"/>
                <a:gd name="T10" fmla="*/ 19 w 52"/>
                <a:gd name="T11" fmla="*/ 15 h 47"/>
                <a:gd name="T12" fmla="*/ 5 w 52"/>
                <a:gd name="T13" fmla="*/ 35 h 47"/>
                <a:gd name="T14" fmla="*/ 0 w 52"/>
                <a:gd name="T15" fmla="*/ 44 h 47"/>
                <a:gd name="T16" fmla="*/ 13 w 52"/>
                <a:gd name="T17" fmla="*/ 44 h 47"/>
                <a:gd name="T18" fmla="*/ 34 w 52"/>
                <a:gd name="T19" fmla="*/ 44 h 47"/>
                <a:gd name="T20" fmla="*/ 36 w 52"/>
                <a:gd name="T21" fmla="*/ 53 h 47"/>
                <a:gd name="T22" fmla="*/ 39 w 52"/>
                <a:gd name="T23" fmla="*/ 58 h 47"/>
                <a:gd name="T24" fmla="*/ 44 w 52"/>
                <a:gd name="T25" fmla="*/ 35 h 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 h="47">
                  <a:moveTo>
                    <a:pt x="40" y="28"/>
                  </a:moveTo>
                  <a:lnTo>
                    <a:pt x="50" y="21"/>
                  </a:lnTo>
                  <a:lnTo>
                    <a:pt x="47" y="14"/>
                  </a:lnTo>
                  <a:lnTo>
                    <a:pt x="52" y="5"/>
                  </a:lnTo>
                  <a:lnTo>
                    <a:pt x="36" y="0"/>
                  </a:lnTo>
                  <a:lnTo>
                    <a:pt x="17" y="12"/>
                  </a:lnTo>
                  <a:lnTo>
                    <a:pt x="5" y="28"/>
                  </a:lnTo>
                  <a:lnTo>
                    <a:pt x="0" y="36"/>
                  </a:lnTo>
                  <a:lnTo>
                    <a:pt x="12" y="36"/>
                  </a:lnTo>
                  <a:lnTo>
                    <a:pt x="31" y="36"/>
                  </a:lnTo>
                  <a:lnTo>
                    <a:pt x="33" y="43"/>
                  </a:lnTo>
                  <a:lnTo>
                    <a:pt x="36" y="47"/>
                  </a:lnTo>
                  <a:lnTo>
                    <a:pt x="40" y="28"/>
                  </a:lnTo>
                  <a:close/>
                </a:path>
              </a:pathLst>
            </a:custGeom>
            <a:solidFill>
              <a:srgbClr val="0033CC"/>
            </a:solidFill>
            <a:ln w="3175">
              <a:solidFill>
                <a:srgbClr val="000000"/>
              </a:solidFill>
              <a:prstDash val="solid"/>
              <a:round/>
              <a:headEnd/>
              <a:tailEnd/>
            </a:ln>
          </p:spPr>
          <p:txBody>
            <a:bodyPr/>
            <a:lstStyle/>
            <a:p>
              <a:endParaRPr lang="en-US"/>
            </a:p>
          </p:txBody>
        </p:sp>
        <p:sp>
          <p:nvSpPr>
            <p:cNvPr id="346" name="Freeform 4168"/>
            <p:cNvSpPr>
              <a:spLocks/>
            </p:cNvSpPr>
            <p:nvPr/>
          </p:nvSpPr>
          <p:spPr bwMode="auto">
            <a:xfrm>
              <a:off x="2727" y="1447"/>
              <a:ext cx="154" cy="121"/>
            </a:xfrm>
            <a:custGeom>
              <a:avLst/>
              <a:gdLst>
                <a:gd name="T0" fmla="*/ 64 w 138"/>
                <a:gd name="T1" fmla="*/ 6 h 97"/>
                <a:gd name="T2" fmla="*/ 61 w 138"/>
                <a:gd name="T3" fmla="*/ 0 h 97"/>
                <a:gd name="T4" fmla="*/ 40 w 138"/>
                <a:gd name="T5" fmla="*/ 2 h 97"/>
                <a:gd name="T6" fmla="*/ 21 w 138"/>
                <a:gd name="T7" fmla="*/ 9 h 97"/>
                <a:gd name="T8" fmla="*/ 0 w 138"/>
                <a:gd name="T9" fmla="*/ 15 h 97"/>
                <a:gd name="T10" fmla="*/ 6 w 138"/>
                <a:gd name="T11" fmla="*/ 20 h 97"/>
                <a:gd name="T12" fmla="*/ 3 w 138"/>
                <a:gd name="T13" fmla="*/ 24 h 97"/>
                <a:gd name="T14" fmla="*/ 3 w 138"/>
                <a:gd name="T15" fmla="*/ 41 h 97"/>
                <a:gd name="T16" fmla="*/ 11 w 138"/>
                <a:gd name="T17" fmla="*/ 65 h 97"/>
                <a:gd name="T18" fmla="*/ 13 w 138"/>
                <a:gd name="T19" fmla="*/ 82 h 97"/>
                <a:gd name="T20" fmla="*/ 17 w 138"/>
                <a:gd name="T21" fmla="*/ 82 h 97"/>
                <a:gd name="T22" fmla="*/ 37 w 138"/>
                <a:gd name="T23" fmla="*/ 89 h 97"/>
                <a:gd name="T24" fmla="*/ 42 w 138"/>
                <a:gd name="T25" fmla="*/ 97 h 97"/>
                <a:gd name="T26" fmla="*/ 48 w 138"/>
                <a:gd name="T27" fmla="*/ 94 h 97"/>
                <a:gd name="T28" fmla="*/ 61 w 138"/>
                <a:gd name="T29" fmla="*/ 94 h 97"/>
                <a:gd name="T30" fmla="*/ 77 w 138"/>
                <a:gd name="T31" fmla="*/ 112 h 97"/>
                <a:gd name="T32" fmla="*/ 95 w 138"/>
                <a:gd name="T33" fmla="*/ 112 h 97"/>
                <a:gd name="T34" fmla="*/ 98 w 138"/>
                <a:gd name="T35" fmla="*/ 115 h 97"/>
                <a:gd name="T36" fmla="*/ 114 w 138"/>
                <a:gd name="T37" fmla="*/ 115 h 97"/>
                <a:gd name="T38" fmla="*/ 135 w 138"/>
                <a:gd name="T39" fmla="*/ 121 h 97"/>
                <a:gd name="T40" fmla="*/ 137 w 138"/>
                <a:gd name="T41" fmla="*/ 115 h 97"/>
                <a:gd name="T42" fmla="*/ 154 w 138"/>
                <a:gd name="T43" fmla="*/ 91 h 97"/>
                <a:gd name="T44" fmla="*/ 154 w 138"/>
                <a:gd name="T45" fmla="*/ 82 h 97"/>
                <a:gd name="T46" fmla="*/ 145 w 138"/>
                <a:gd name="T47" fmla="*/ 59 h 97"/>
                <a:gd name="T48" fmla="*/ 137 w 138"/>
                <a:gd name="T49" fmla="*/ 52 h 97"/>
                <a:gd name="T50" fmla="*/ 148 w 138"/>
                <a:gd name="T51" fmla="*/ 39 h 97"/>
                <a:gd name="T52" fmla="*/ 135 w 138"/>
                <a:gd name="T53" fmla="*/ 9 h 97"/>
                <a:gd name="T54" fmla="*/ 106 w 138"/>
                <a:gd name="T55" fmla="*/ 9 h 97"/>
                <a:gd name="T56" fmla="*/ 79 w 138"/>
                <a:gd name="T57" fmla="*/ 6 h 97"/>
                <a:gd name="T58" fmla="*/ 64 w 138"/>
                <a:gd name="T59" fmla="*/ 6 h 9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38" h="97">
                  <a:moveTo>
                    <a:pt x="57" y="5"/>
                  </a:moveTo>
                  <a:lnTo>
                    <a:pt x="55" y="0"/>
                  </a:lnTo>
                  <a:lnTo>
                    <a:pt x="36" y="2"/>
                  </a:lnTo>
                  <a:lnTo>
                    <a:pt x="19" y="7"/>
                  </a:lnTo>
                  <a:lnTo>
                    <a:pt x="0" y="12"/>
                  </a:lnTo>
                  <a:lnTo>
                    <a:pt x="5" y="16"/>
                  </a:lnTo>
                  <a:lnTo>
                    <a:pt x="3" y="19"/>
                  </a:lnTo>
                  <a:lnTo>
                    <a:pt x="3" y="33"/>
                  </a:lnTo>
                  <a:lnTo>
                    <a:pt x="10" y="52"/>
                  </a:lnTo>
                  <a:lnTo>
                    <a:pt x="12" y="66"/>
                  </a:lnTo>
                  <a:lnTo>
                    <a:pt x="15" y="66"/>
                  </a:lnTo>
                  <a:lnTo>
                    <a:pt x="33" y="71"/>
                  </a:lnTo>
                  <a:lnTo>
                    <a:pt x="38" y="78"/>
                  </a:lnTo>
                  <a:lnTo>
                    <a:pt x="43" y="75"/>
                  </a:lnTo>
                  <a:lnTo>
                    <a:pt x="55" y="75"/>
                  </a:lnTo>
                  <a:lnTo>
                    <a:pt x="69" y="90"/>
                  </a:lnTo>
                  <a:lnTo>
                    <a:pt x="85" y="90"/>
                  </a:lnTo>
                  <a:lnTo>
                    <a:pt x="88" y="92"/>
                  </a:lnTo>
                  <a:lnTo>
                    <a:pt x="102" y="92"/>
                  </a:lnTo>
                  <a:lnTo>
                    <a:pt x="121" y="97"/>
                  </a:lnTo>
                  <a:lnTo>
                    <a:pt x="123" y="92"/>
                  </a:lnTo>
                  <a:lnTo>
                    <a:pt x="138" y="73"/>
                  </a:lnTo>
                  <a:lnTo>
                    <a:pt x="138" y="66"/>
                  </a:lnTo>
                  <a:lnTo>
                    <a:pt x="130" y="47"/>
                  </a:lnTo>
                  <a:lnTo>
                    <a:pt x="123" y="42"/>
                  </a:lnTo>
                  <a:lnTo>
                    <a:pt x="133" y="31"/>
                  </a:lnTo>
                  <a:lnTo>
                    <a:pt x="121" y="7"/>
                  </a:lnTo>
                  <a:lnTo>
                    <a:pt x="95" y="7"/>
                  </a:lnTo>
                  <a:lnTo>
                    <a:pt x="71" y="5"/>
                  </a:lnTo>
                  <a:lnTo>
                    <a:pt x="57" y="5"/>
                  </a:lnTo>
                  <a:close/>
                </a:path>
              </a:pathLst>
            </a:custGeom>
            <a:solidFill>
              <a:srgbClr val="0033CC"/>
            </a:solidFill>
            <a:ln w="3175">
              <a:solidFill>
                <a:srgbClr val="000000"/>
              </a:solidFill>
              <a:prstDash val="solid"/>
              <a:round/>
              <a:headEnd/>
              <a:tailEnd/>
            </a:ln>
          </p:spPr>
          <p:txBody>
            <a:bodyPr/>
            <a:lstStyle/>
            <a:p>
              <a:endParaRPr lang="en-US"/>
            </a:p>
          </p:txBody>
        </p:sp>
        <p:sp>
          <p:nvSpPr>
            <p:cNvPr id="347" name="Freeform 4169"/>
            <p:cNvSpPr>
              <a:spLocks/>
            </p:cNvSpPr>
            <p:nvPr/>
          </p:nvSpPr>
          <p:spPr bwMode="auto">
            <a:xfrm>
              <a:off x="2833" y="1585"/>
              <a:ext cx="152" cy="99"/>
            </a:xfrm>
            <a:custGeom>
              <a:avLst/>
              <a:gdLst>
                <a:gd name="T0" fmla="*/ 139 w 137"/>
                <a:gd name="T1" fmla="*/ 79 h 80"/>
                <a:gd name="T2" fmla="*/ 136 w 137"/>
                <a:gd name="T3" fmla="*/ 97 h 80"/>
                <a:gd name="T4" fmla="*/ 108 w 137"/>
                <a:gd name="T5" fmla="*/ 90 h 80"/>
                <a:gd name="T6" fmla="*/ 81 w 137"/>
                <a:gd name="T7" fmla="*/ 99 h 80"/>
                <a:gd name="T8" fmla="*/ 63 w 137"/>
                <a:gd name="T9" fmla="*/ 94 h 80"/>
                <a:gd name="T10" fmla="*/ 48 w 137"/>
                <a:gd name="T11" fmla="*/ 94 h 80"/>
                <a:gd name="T12" fmla="*/ 42 w 137"/>
                <a:gd name="T13" fmla="*/ 88 h 80"/>
                <a:gd name="T14" fmla="*/ 42 w 137"/>
                <a:gd name="T15" fmla="*/ 79 h 80"/>
                <a:gd name="T16" fmla="*/ 37 w 137"/>
                <a:gd name="T17" fmla="*/ 75 h 80"/>
                <a:gd name="T18" fmla="*/ 31 w 137"/>
                <a:gd name="T19" fmla="*/ 75 h 80"/>
                <a:gd name="T20" fmla="*/ 23 w 137"/>
                <a:gd name="T21" fmla="*/ 73 h 80"/>
                <a:gd name="T22" fmla="*/ 0 w 137"/>
                <a:gd name="T23" fmla="*/ 47 h 80"/>
                <a:gd name="T24" fmla="*/ 10 w 137"/>
                <a:gd name="T25" fmla="*/ 41 h 80"/>
                <a:gd name="T26" fmla="*/ 23 w 137"/>
                <a:gd name="T27" fmla="*/ 24 h 80"/>
                <a:gd name="T28" fmla="*/ 37 w 137"/>
                <a:gd name="T29" fmla="*/ 6 h 80"/>
                <a:gd name="T30" fmla="*/ 37 w 137"/>
                <a:gd name="T31" fmla="*/ 6 h 80"/>
                <a:gd name="T32" fmla="*/ 68 w 137"/>
                <a:gd name="T33" fmla="*/ 9 h 80"/>
                <a:gd name="T34" fmla="*/ 94 w 137"/>
                <a:gd name="T35" fmla="*/ 0 h 80"/>
                <a:gd name="T36" fmla="*/ 94 w 137"/>
                <a:gd name="T37" fmla="*/ 0 h 80"/>
                <a:gd name="T38" fmla="*/ 108 w 137"/>
                <a:gd name="T39" fmla="*/ 11 h 80"/>
                <a:gd name="T40" fmla="*/ 118 w 137"/>
                <a:gd name="T41" fmla="*/ 26 h 80"/>
                <a:gd name="T42" fmla="*/ 123 w 137"/>
                <a:gd name="T43" fmla="*/ 43 h 80"/>
                <a:gd name="T44" fmla="*/ 129 w 137"/>
                <a:gd name="T45" fmla="*/ 62 h 80"/>
                <a:gd name="T46" fmla="*/ 139 w 137"/>
                <a:gd name="T47" fmla="*/ 62 h 80"/>
                <a:gd name="T48" fmla="*/ 150 w 137"/>
                <a:gd name="T49" fmla="*/ 64 h 80"/>
                <a:gd name="T50" fmla="*/ 152 w 137"/>
                <a:gd name="T51" fmla="*/ 71 h 80"/>
                <a:gd name="T52" fmla="*/ 142 w 137"/>
                <a:gd name="T53" fmla="*/ 75 h 80"/>
                <a:gd name="T54" fmla="*/ 142 w 137"/>
                <a:gd name="T55" fmla="*/ 73 h 80"/>
                <a:gd name="T56" fmla="*/ 139 w 137"/>
                <a:gd name="T57" fmla="*/ 79 h 8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37" h="80">
                  <a:moveTo>
                    <a:pt x="125" y="64"/>
                  </a:moveTo>
                  <a:lnTo>
                    <a:pt x="123" y="78"/>
                  </a:lnTo>
                  <a:lnTo>
                    <a:pt x="97" y="73"/>
                  </a:lnTo>
                  <a:lnTo>
                    <a:pt x="73" y="80"/>
                  </a:lnTo>
                  <a:lnTo>
                    <a:pt x="57" y="76"/>
                  </a:lnTo>
                  <a:lnTo>
                    <a:pt x="43" y="76"/>
                  </a:lnTo>
                  <a:lnTo>
                    <a:pt x="38" y="71"/>
                  </a:lnTo>
                  <a:lnTo>
                    <a:pt x="38" y="64"/>
                  </a:lnTo>
                  <a:lnTo>
                    <a:pt x="33" y="61"/>
                  </a:lnTo>
                  <a:lnTo>
                    <a:pt x="28" y="61"/>
                  </a:lnTo>
                  <a:lnTo>
                    <a:pt x="21" y="59"/>
                  </a:lnTo>
                  <a:lnTo>
                    <a:pt x="0" y="38"/>
                  </a:lnTo>
                  <a:lnTo>
                    <a:pt x="9" y="33"/>
                  </a:lnTo>
                  <a:lnTo>
                    <a:pt x="21" y="19"/>
                  </a:lnTo>
                  <a:lnTo>
                    <a:pt x="33" y="5"/>
                  </a:lnTo>
                  <a:lnTo>
                    <a:pt x="61" y="7"/>
                  </a:lnTo>
                  <a:lnTo>
                    <a:pt x="85" y="0"/>
                  </a:lnTo>
                  <a:lnTo>
                    <a:pt x="97" y="9"/>
                  </a:lnTo>
                  <a:lnTo>
                    <a:pt x="106" y="21"/>
                  </a:lnTo>
                  <a:lnTo>
                    <a:pt x="111" y="35"/>
                  </a:lnTo>
                  <a:lnTo>
                    <a:pt x="116" y="50"/>
                  </a:lnTo>
                  <a:lnTo>
                    <a:pt x="125" y="50"/>
                  </a:lnTo>
                  <a:lnTo>
                    <a:pt x="135" y="52"/>
                  </a:lnTo>
                  <a:lnTo>
                    <a:pt x="137" y="57"/>
                  </a:lnTo>
                  <a:lnTo>
                    <a:pt x="128" y="61"/>
                  </a:lnTo>
                  <a:lnTo>
                    <a:pt x="128" y="59"/>
                  </a:lnTo>
                  <a:lnTo>
                    <a:pt x="125" y="64"/>
                  </a:lnTo>
                  <a:close/>
                </a:path>
              </a:pathLst>
            </a:custGeom>
            <a:solidFill>
              <a:srgbClr val="0033CC"/>
            </a:solidFill>
            <a:ln w="3175">
              <a:solidFill>
                <a:srgbClr val="000000"/>
              </a:solidFill>
              <a:prstDash val="solid"/>
              <a:round/>
              <a:headEnd/>
              <a:tailEnd/>
            </a:ln>
          </p:spPr>
          <p:txBody>
            <a:bodyPr/>
            <a:lstStyle/>
            <a:p>
              <a:endParaRPr lang="en-US"/>
            </a:p>
          </p:txBody>
        </p:sp>
        <p:sp>
          <p:nvSpPr>
            <p:cNvPr id="348" name="Freeform 4170"/>
            <p:cNvSpPr>
              <a:spLocks/>
            </p:cNvSpPr>
            <p:nvPr/>
          </p:nvSpPr>
          <p:spPr bwMode="auto">
            <a:xfrm>
              <a:off x="2702" y="1527"/>
              <a:ext cx="102" cy="50"/>
            </a:xfrm>
            <a:custGeom>
              <a:avLst/>
              <a:gdLst>
                <a:gd name="T0" fmla="*/ 86 w 90"/>
                <a:gd name="T1" fmla="*/ 14 h 40"/>
                <a:gd name="T2" fmla="*/ 102 w 90"/>
                <a:gd name="T3" fmla="*/ 33 h 40"/>
                <a:gd name="T4" fmla="*/ 102 w 90"/>
                <a:gd name="T5" fmla="*/ 33 h 40"/>
                <a:gd name="T6" fmla="*/ 100 w 90"/>
                <a:gd name="T7" fmla="*/ 35 h 40"/>
                <a:gd name="T8" fmla="*/ 94 w 90"/>
                <a:gd name="T9" fmla="*/ 38 h 40"/>
                <a:gd name="T10" fmla="*/ 94 w 90"/>
                <a:gd name="T11" fmla="*/ 41 h 40"/>
                <a:gd name="T12" fmla="*/ 88 w 90"/>
                <a:gd name="T13" fmla="*/ 46 h 40"/>
                <a:gd name="T14" fmla="*/ 80 w 90"/>
                <a:gd name="T15" fmla="*/ 46 h 40"/>
                <a:gd name="T16" fmla="*/ 75 w 90"/>
                <a:gd name="T17" fmla="*/ 50 h 40"/>
                <a:gd name="T18" fmla="*/ 70 w 90"/>
                <a:gd name="T19" fmla="*/ 46 h 40"/>
                <a:gd name="T20" fmla="*/ 45 w 90"/>
                <a:gd name="T21" fmla="*/ 44 h 40"/>
                <a:gd name="T22" fmla="*/ 35 w 90"/>
                <a:gd name="T23" fmla="*/ 50 h 40"/>
                <a:gd name="T24" fmla="*/ 27 w 90"/>
                <a:gd name="T25" fmla="*/ 46 h 40"/>
                <a:gd name="T26" fmla="*/ 6 w 90"/>
                <a:gd name="T27" fmla="*/ 24 h 40"/>
                <a:gd name="T28" fmla="*/ 0 w 90"/>
                <a:gd name="T29" fmla="*/ 18 h 40"/>
                <a:gd name="T30" fmla="*/ 35 w 90"/>
                <a:gd name="T31" fmla="*/ 0 h 40"/>
                <a:gd name="T32" fmla="*/ 37 w 90"/>
                <a:gd name="T33" fmla="*/ 3 h 40"/>
                <a:gd name="T34" fmla="*/ 41 w 90"/>
                <a:gd name="T35" fmla="*/ 3 h 40"/>
                <a:gd name="T36" fmla="*/ 61 w 90"/>
                <a:gd name="T37" fmla="*/ 9 h 40"/>
                <a:gd name="T38" fmla="*/ 67 w 90"/>
                <a:gd name="T39" fmla="*/ 18 h 40"/>
                <a:gd name="T40" fmla="*/ 73 w 90"/>
                <a:gd name="T41" fmla="*/ 14 h 40"/>
                <a:gd name="T42" fmla="*/ 86 w 90"/>
                <a:gd name="T43" fmla="*/ 14 h 4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90" h="40">
                  <a:moveTo>
                    <a:pt x="76" y="11"/>
                  </a:moveTo>
                  <a:lnTo>
                    <a:pt x="90" y="26"/>
                  </a:lnTo>
                  <a:lnTo>
                    <a:pt x="88" y="28"/>
                  </a:lnTo>
                  <a:lnTo>
                    <a:pt x="83" y="30"/>
                  </a:lnTo>
                  <a:lnTo>
                    <a:pt x="83" y="33"/>
                  </a:lnTo>
                  <a:lnTo>
                    <a:pt x="78" y="37"/>
                  </a:lnTo>
                  <a:lnTo>
                    <a:pt x="71" y="37"/>
                  </a:lnTo>
                  <a:lnTo>
                    <a:pt x="66" y="40"/>
                  </a:lnTo>
                  <a:lnTo>
                    <a:pt x="62" y="37"/>
                  </a:lnTo>
                  <a:lnTo>
                    <a:pt x="40" y="35"/>
                  </a:lnTo>
                  <a:lnTo>
                    <a:pt x="31" y="40"/>
                  </a:lnTo>
                  <a:lnTo>
                    <a:pt x="24" y="37"/>
                  </a:lnTo>
                  <a:lnTo>
                    <a:pt x="5" y="19"/>
                  </a:lnTo>
                  <a:lnTo>
                    <a:pt x="0" y="14"/>
                  </a:lnTo>
                  <a:lnTo>
                    <a:pt x="31" y="0"/>
                  </a:lnTo>
                  <a:lnTo>
                    <a:pt x="33" y="2"/>
                  </a:lnTo>
                  <a:lnTo>
                    <a:pt x="36" y="2"/>
                  </a:lnTo>
                  <a:lnTo>
                    <a:pt x="54" y="7"/>
                  </a:lnTo>
                  <a:lnTo>
                    <a:pt x="59" y="14"/>
                  </a:lnTo>
                  <a:lnTo>
                    <a:pt x="64" y="11"/>
                  </a:lnTo>
                  <a:lnTo>
                    <a:pt x="76" y="11"/>
                  </a:lnTo>
                  <a:close/>
                </a:path>
              </a:pathLst>
            </a:custGeom>
            <a:solidFill>
              <a:srgbClr val="0033CC"/>
            </a:solidFill>
            <a:ln w="3175">
              <a:solidFill>
                <a:srgbClr val="000000"/>
              </a:solidFill>
              <a:prstDash val="solid"/>
              <a:round/>
              <a:headEnd/>
              <a:tailEnd/>
            </a:ln>
          </p:spPr>
          <p:txBody>
            <a:bodyPr/>
            <a:lstStyle/>
            <a:p>
              <a:endParaRPr lang="en-US"/>
            </a:p>
          </p:txBody>
        </p:sp>
        <p:sp>
          <p:nvSpPr>
            <p:cNvPr id="349" name="Freeform 4171"/>
            <p:cNvSpPr>
              <a:spLocks/>
            </p:cNvSpPr>
            <p:nvPr/>
          </p:nvSpPr>
          <p:spPr bwMode="auto">
            <a:xfrm>
              <a:off x="2552" y="1518"/>
              <a:ext cx="58" cy="41"/>
            </a:xfrm>
            <a:custGeom>
              <a:avLst/>
              <a:gdLst>
                <a:gd name="T0" fmla="*/ 13 w 52"/>
                <a:gd name="T1" fmla="*/ 0 h 33"/>
                <a:gd name="T2" fmla="*/ 0 w 52"/>
                <a:gd name="T3" fmla="*/ 5 h 33"/>
                <a:gd name="T4" fmla="*/ 8 w 52"/>
                <a:gd name="T5" fmla="*/ 14 h 33"/>
                <a:gd name="T6" fmla="*/ 27 w 52"/>
                <a:gd name="T7" fmla="*/ 29 h 33"/>
                <a:gd name="T8" fmla="*/ 37 w 52"/>
                <a:gd name="T9" fmla="*/ 26 h 33"/>
                <a:gd name="T10" fmla="*/ 37 w 52"/>
                <a:gd name="T11" fmla="*/ 29 h 33"/>
                <a:gd name="T12" fmla="*/ 54 w 52"/>
                <a:gd name="T13" fmla="*/ 41 h 33"/>
                <a:gd name="T14" fmla="*/ 54 w 52"/>
                <a:gd name="T15" fmla="*/ 35 h 33"/>
                <a:gd name="T16" fmla="*/ 58 w 52"/>
                <a:gd name="T17" fmla="*/ 26 h 33"/>
                <a:gd name="T18" fmla="*/ 58 w 52"/>
                <a:gd name="T19" fmla="*/ 14 h 33"/>
                <a:gd name="T20" fmla="*/ 54 w 52"/>
                <a:gd name="T21" fmla="*/ 14 h 33"/>
                <a:gd name="T22" fmla="*/ 50 w 52"/>
                <a:gd name="T23" fmla="*/ 9 h 33"/>
                <a:gd name="T24" fmla="*/ 48 w 52"/>
                <a:gd name="T25" fmla="*/ 0 h 33"/>
                <a:gd name="T26" fmla="*/ 27 w 52"/>
                <a:gd name="T27" fmla="*/ 0 h 33"/>
                <a:gd name="T28" fmla="*/ 13 w 52"/>
                <a:gd name="T29" fmla="*/ 0 h 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 h="33">
                  <a:moveTo>
                    <a:pt x="12" y="0"/>
                  </a:moveTo>
                  <a:lnTo>
                    <a:pt x="0" y="4"/>
                  </a:lnTo>
                  <a:lnTo>
                    <a:pt x="7" y="11"/>
                  </a:lnTo>
                  <a:lnTo>
                    <a:pt x="24" y="23"/>
                  </a:lnTo>
                  <a:lnTo>
                    <a:pt x="33" y="21"/>
                  </a:lnTo>
                  <a:lnTo>
                    <a:pt x="33" y="23"/>
                  </a:lnTo>
                  <a:lnTo>
                    <a:pt x="48" y="33"/>
                  </a:lnTo>
                  <a:lnTo>
                    <a:pt x="48" y="28"/>
                  </a:lnTo>
                  <a:lnTo>
                    <a:pt x="52" y="21"/>
                  </a:lnTo>
                  <a:lnTo>
                    <a:pt x="52" y="11"/>
                  </a:lnTo>
                  <a:lnTo>
                    <a:pt x="48" y="11"/>
                  </a:lnTo>
                  <a:lnTo>
                    <a:pt x="45" y="7"/>
                  </a:lnTo>
                  <a:lnTo>
                    <a:pt x="43" y="0"/>
                  </a:lnTo>
                  <a:lnTo>
                    <a:pt x="24" y="0"/>
                  </a:lnTo>
                  <a:lnTo>
                    <a:pt x="12" y="0"/>
                  </a:lnTo>
                  <a:close/>
                </a:path>
              </a:pathLst>
            </a:custGeom>
            <a:solidFill>
              <a:srgbClr val="0033CC"/>
            </a:solidFill>
            <a:ln w="3175">
              <a:solidFill>
                <a:srgbClr val="000000"/>
              </a:solidFill>
              <a:prstDash val="solid"/>
              <a:round/>
              <a:headEnd/>
              <a:tailEnd/>
            </a:ln>
          </p:spPr>
          <p:txBody>
            <a:bodyPr/>
            <a:lstStyle/>
            <a:p>
              <a:endParaRPr lang="en-US"/>
            </a:p>
          </p:txBody>
        </p:sp>
        <p:sp>
          <p:nvSpPr>
            <p:cNvPr id="350" name="Freeform 4172"/>
            <p:cNvSpPr>
              <a:spLocks/>
            </p:cNvSpPr>
            <p:nvPr/>
          </p:nvSpPr>
          <p:spPr bwMode="auto">
            <a:xfrm>
              <a:off x="2606" y="1444"/>
              <a:ext cx="134" cy="159"/>
            </a:xfrm>
            <a:custGeom>
              <a:avLst/>
              <a:gdLst>
                <a:gd name="T0" fmla="*/ 34 w 120"/>
                <a:gd name="T1" fmla="*/ 30 h 128"/>
                <a:gd name="T2" fmla="*/ 37 w 120"/>
                <a:gd name="T3" fmla="*/ 30 h 128"/>
                <a:gd name="T4" fmla="*/ 37 w 120"/>
                <a:gd name="T5" fmla="*/ 27 h 128"/>
                <a:gd name="T6" fmla="*/ 41 w 120"/>
                <a:gd name="T7" fmla="*/ 21 h 128"/>
                <a:gd name="T8" fmla="*/ 52 w 120"/>
                <a:gd name="T9" fmla="*/ 27 h 128"/>
                <a:gd name="T10" fmla="*/ 47 w 120"/>
                <a:gd name="T11" fmla="*/ 21 h 128"/>
                <a:gd name="T12" fmla="*/ 41 w 120"/>
                <a:gd name="T13" fmla="*/ 12 h 128"/>
                <a:gd name="T14" fmla="*/ 39 w 120"/>
                <a:gd name="T15" fmla="*/ 12 h 128"/>
                <a:gd name="T16" fmla="*/ 37 w 120"/>
                <a:gd name="T17" fmla="*/ 0 h 128"/>
                <a:gd name="T18" fmla="*/ 49 w 120"/>
                <a:gd name="T19" fmla="*/ 0 h 128"/>
                <a:gd name="T20" fmla="*/ 52 w 120"/>
                <a:gd name="T21" fmla="*/ 0 h 128"/>
                <a:gd name="T22" fmla="*/ 55 w 120"/>
                <a:gd name="T23" fmla="*/ 10 h 128"/>
                <a:gd name="T24" fmla="*/ 70 w 120"/>
                <a:gd name="T25" fmla="*/ 12 h 128"/>
                <a:gd name="T26" fmla="*/ 70 w 120"/>
                <a:gd name="T27" fmla="*/ 15 h 128"/>
                <a:gd name="T28" fmla="*/ 76 w 120"/>
                <a:gd name="T29" fmla="*/ 19 h 128"/>
                <a:gd name="T30" fmla="*/ 97 w 120"/>
                <a:gd name="T31" fmla="*/ 10 h 128"/>
                <a:gd name="T32" fmla="*/ 97 w 120"/>
                <a:gd name="T33" fmla="*/ 12 h 128"/>
                <a:gd name="T34" fmla="*/ 116 w 120"/>
                <a:gd name="T35" fmla="*/ 19 h 128"/>
                <a:gd name="T36" fmla="*/ 121 w 120"/>
                <a:gd name="T37" fmla="*/ 19 h 128"/>
                <a:gd name="T38" fmla="*/ 126 w 120"/>
                <a:gd name="T39" fmla="*/ 24 h 128"/>
                <a:gd name="T40" fmla="*/ 124 w 120"/>
                <a:gd name="T41" fmla="*/ 27 h 128"/>
                <a:gd name="T42" fmla="*/ 124 w 120"/>
                <a:gd name="T43" fmla="*/ 45 h 128"/>
                <a:gd name="T44" fmla="*/ 132 w 120"/>
                <a:gd name="T45" fmla="*/ 68 h 128"/>
                <a:gd name="T46" fmla="*/ 134 w 120"/>
                <a:gd name="T47" fmla="*/ 86 h 128"/>
                <a:gd name="T48" fmla="*/ 132 w 120"/>
                <a:gd name="T49" fmla="*/ 83 h 128"/>
                <a:gd name="T50" fmla="*/ 97 w 120"/>
                <a:gd name="T51" fmla="*/ 101 h 128"/>
                <a:gd name="T52" fmla="*/ 103 w 120"/>
                <a:gd name="T53" fmla="*/ 107 h 128"/>
                <a:gd name="T54" fmla="*/ 124 w 120"/>
                <a:gd name="T55" fmla="*/ 129 h 128"/>
                <a:gd name="T56" fmla="*/ 111 w 120"/>
                <a:gd name="T57" fmla="*/ 142 h 128"/>
                <a:gd name="T58" fmla="*/ 113 w 120"/>
                <a:gd name="T59" fmla="*/ 153 h 128"/>
                <a:gd name="T60" fmla="*/ 107 w 120"/>
                <a:gd name="T61" fmla="*/ 157 h 128"/>
                <a:gd name="T62" fmla="*/ 89 w 120"/>
                <a:gd name="T63" fmla="*/ 157 h 128"/>
                <a:gd name="T64" fmla="*/ 76 w 120"/>
                <a:gd name="T65" fmla="*/ 157 h 128"/>
                <a:gd name="T66" fmla="*/ 70 w 120"/>
                <a:gd name="T67" fmla="*/ 159 h 128"/>
                <a:gd name="T68" fmla="*/ 58 w 120"/>
                <a:gd name="T69" fmla="*/ 159 h 128"/>
                <a:gd name="T70" fmla="*/ 45 w 120"/>
                <a:gd name="T71" fmla="*/ 153 h 128"/>
                <a:gd name="T72" fmla="*/ 26 w 120"/>
                <a:gd name="T73" fmla="*/ 157 h 128"/>
                <a:gd name="T74" fmla="*/ 34 w 120"/>
                <a:gd name="T75" fmla="*/ 124 h 128"/>
                <a:gd name="T76" fmla="*/ 10 w 120"/>
                <a:gd name="T77" fmla="*/ 118 h 128"/>
                <a:gd name="T78" fmla="*/ 8 w 120"/>
                <a:gd name="T79" fmla="*/ 116 h 128"/>
                <a:gd name="T80" fmla="*/ 8 w 120"/>
                <a:gd name="T81" fmla="*/ 116 h 128"/>
                <a:gd name="T82" fmla="*/ 4 w 120"/>
                <a:gd name="T83" fmla="*/ 101 h 128"/>
                <a:gd name="T84" fmla="*/ 4 w 120"/>
                <a:gd name="T85" fmla="*/ 88 h 128"/>
                <a:gd name="T86" fmla="*/ 0 w 120"/>
                <a:gd name="T87" fmla="*/ 88 h 128"/>
                <a:gd name="T88" fmla="*/ 4 w 120"/>
                <a:gd name="T89" fmla="*/ 65 h 128"/>
                <a:gd name="T90" fmla="*/ 16 w 120"/>
                <a:gd name="T91" fmla="*/ 56 h 128"/>
                <a:gd name="T92" fmla="*/ 12 w 120"/>
                <a:gd name="T93" fmla="*/ 47 h 128"/>
                <a:gd name="T94" fmla="*/ 18 w 120"/>
                <a:gd name="T95" fmla="*/ 36 h 128"/>
                <a:gd name="T96" fmla="*/ 16 w 120"/>
                <a:gd name="T97" fmla="*/ 32 h 128"/>
                <a:gd name="T98" fmla="*/ 18 w 120"/>
                <a:gd name="T99" fmla="*/ 27 h 128"/>
                <a:gd name="T100" fmla="*/ 34 w 120"/>
                <a:gd name="T101" fmla="*/ 30 h 12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20" h="128">
                  <a:moveTo>
                    <a:pt x="30" y="24"/>
                  </a:moveTo>
                  <a:lnTo>
                    <a:pt x="33" y="24"/>
                  </a:lnTo>
                  <a:lnTo>
                    <a:pt x="33" y="22"/>
                  </a:lnTo>
                  <a:lnTo>
                    <a:pt x="37" y="17"/>
                  </a:lnTo>
                  <a:lnTo>
                    <a:pt x="47" y="22"/>
                  </a:lnTo>
                  <a:lnTo>
                    <a:pt x="42" y="17"/>
                  </a:lnTo>
                  <a:lnTo>
                    <a:pt x="37" y="10"/>
                  </a:lnTo>
                  <a:lnTo>
                    <a:pt x="35" y="10"/>
                  </a:lnTo>
                  <a:lnTo>
                    <a:pt x="33" y="0"/>
                  </a:lnTo>
                  <a:lnTo>
                    <a:pt x="44" y="0"/>
                  </a:lnTo>
                  <a:lnTo>
                    <a:pt x="47" y="0"/>
                  </a:lnTo>
                  <a:lnTo>
                    <a:pt x="49" y="8"/>
                  </a:lnTo>
                  <a:lnTo>
                    <a:pt x="63" y="10"/>
                  </a:lnTo>
                  <a:lnTo>
                    <a:pt x="63" y="12"/>
                  </a:lnTo>
                  <a:lnTo>
                    <a:pt x="68" y="15"/>
                  </a:lnTo>
                  <a:lnTo>
                    <a:pt x="87" y="8"/>
                  </a:lnTo>
                  <a:lnTo>
                    <a:pt x="87" y="10"/>
                  </a:lnTo>
                  <a:lnTo>
                    <a:pt x="104" y="15"/>
                  </a:lnTo>
                  <a:lnTo>
                    <a:pt x="108" y="15"/>
                  </a:lnTo>
                  <a:lnTo>
                    <a:pt x="113" y="19"/>
                  </a:lnTo>
                  <a:lnTo>
                    <a:pt x="111" y="22"/>
                  </a:lnTo>
                  <a:lnTo>
                    <a:pt x="111" y="36"/>
                  </a:lnTo>
                  <a:lnTo>
                    <a:pt x="118" y="55"/>
                  </a:lnTo>
                  <a:lnTo>
                    <a:pt x="120" y="69"/>
                  </a:lnTo>
                  <a:lnTo>
                    <a:pt x="118" y="67"/>
                  </a:lnTo>
                  <a:lnTo>
                    <a:pt x="87" y="81"/>
                  </a:lnTo>
                  <a:lnTo>
                    <a:pt x="92" y="86"/>
                  </a:lnTo>
                  <a:lnTo>
                    <a:pt x="111" y="104"/>
                  </a:lnTo>
                  <a:lnTo>
                    <a:pt x="99" y="114"/>
                  </a:lnTo>
                  <a:lnTo>
                    <a:pt x="101" y="123"/>
                  </a:lnTo>
                  <a:lnTo>
                    <a:pt x="96" y="126"/>
                  </a:lnTo>
                  <a:lnTo>
                    <a:pt x="80" y="126"/>
                  </a:lnTo>
                  <a:lnTo>
                    <a:pt x="68" y="126"/>
                  </a:lnTo>
                  <a:lnTo>
                    <a:pt x="63" y="128"/>
                  </a:lnTo>
                  <a:lnTo>
                    <a:pt x="52" y="128"/>
                  </a:lnTo>
                  <a:lnTo>
                    <a:pt x="40" y="123"/>
                  </a:lnTo>
                  <a:lnTo>
                    <a:pt x="23" y="126"/>
                  </a:lnTo>
                  <a:lnTo>
                    <a:pt x="30" y="100"/>
                  </a:lnTo>
                  <a:lnTo>
                    <a:pt x="9" y="95"/>
                  </a:lnTo>
                  <a:lnTo>
                    <a:pt x="7" y="93"/>
                  </a:lnTo>
                  <a:lnTo>
                    <a:pt x="4" y="81"/>
                  </a:lnTo>
                  <a:lnTo>
                    <a:pt x="4" y="71"/>
                  </a:lnTo>
                  <a:lnTo>
                    <a:pt x="0" y="71"/>
                  </a:lnTo>
                  <a:lnTo>
                    <a:pt x="4" y="52"/>
                  </a:lnTo>
                  <a:lnTo>
                    <a:pt x="14" y="45"/>
                  </a:lnTo>
                  <a:lnTo>
                    <a:pt x="11" y="38"/>
                  </a:lnTo>
                  <a:lnTo>
                    <a:pt x="16" y="29"/>
                  </a:lnTo>
                  <a:lnTo>
                    <a:pt x="14" y="26"/>
                  </a:lnTo>
                  <a:lnTo>
                    <a:pt x="16" y="22"/>
                  </a:lnTo>
                  <a:lnTo>
                    <a:pt x="30" y="24"/>
                  </a:lnTo>
                  <a:close/>
                </a:path>
              </a:pathLst>
            </a:custGeom>
            <a:solidFill>
              <a:srgbClr val="0033CC"/>
            </a:solidFill>
            <a:ln w="3175">
              <a:solidFill>
                <a:srgbClr val="000000"/>
              </a:solidFill>
              <a:prstDash val="solid"/>
              <a:round/>
              <a:headEnd/>
              <a:tailEnd/>
            </a:ln>
          </p:spPr>
          <p:txBody>
            <a:bodyPr/>
            <a:lstStyle/>
            <a:p>
              <a:endParaRPr lang="en-US"/>
            </a:p>
          </p:txBody>
        </p:sp>
        <p:sp>
          <p:nvSpPr>
            <p:cNvPr id="351" name="Freeform 4173"/>
            <p:cNvSpPr>
              <a:spLocks/>
            </p:cNvSpPr>
            <p:nvPr/>
          </p:nvSpPr>
          <p:spPr bwMode="auto">
            <a:xfrm>
              <a:off x="2708" y="1450"/>
              <a:ext cx="10" cy="6"/>
            </a:xfrm>
            <a:custGeom>
              <a:avLst/>
              <a:gdLst>
                <a:gd name="T0" fmla="*/ 0 w 9"/>
                <a:gd name="T1" fmla="*/ 6 h 5"/>
                <a:gd name="T2" fmla="*/ 10 w 9"/>
                <a:gd name="T3" fmla="*/ 6 h 5"/>
                <a:gd name="T4" fmla="*/ 4 w 9"/>
                <a:gd name="T5" fmla="*/ 0 h 5"/>
                <a:gd name="T6" fmla="*/ 0 w 9"/>
                <a:gd name="T7" fmla="*/ 6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5">
                  <a:moveTo>
                    <a:pt x="0" y="5"/>
                  </a:moveTo>
                  <a:lnTo>
                    <a:pt x="9" y="5"/>
                  </a:lnTo>
                  <a:lnTo>
                    <a:pt x="4" y="0"/>
                  </a:lnTo>
                  <a:lnTo>
                    <a:pt x="0" y="5"/>
                  </a:lnTo>
                  <a:close/>
                </a:path>
              </a:pathLst>
            </a:custGeom>
            <a:solidFill>
              <a:srgbClr val="0033CC"/>
            </a:solidFill>
            <a:ln w="3175">
              <a:solidFill>
                <a:srgbClr val="000000"/>
              </a:solidFill>
              <a:prstDash val="solid"/>
              <a:round/>
              <a:headEnd/>
              <a:tailEnd/>
            </a:ln>
          </p:spPr>
          <p:txBody>
            <a:bodyPr/>
            <a:lstStyle/>
            <a:p>
              <a:endParaRPr lang="en-US"/>
            </a:p>
          </p:txBody>
        </p:sp>
        <p:sp>
          <p:nvSpPr>
            <p:cNvPr id="352" name="Freeform 4174"/>
            <p:cNvSpPr>
              <a:spLocks/>
            </p:cNvSpPr>
            <p:nvPr/>
          </p:nvSpPr>
          <p:spPr bwMode="auto">
            <a:xfrm>
              <a:off x="2606" y="1545"/>
              <a:ext cx="7" cy="14"/>
            </a:xfrm>
            <a:custGeom>
              <a:avLst/>
              <a:gdLst>
                <a:gd name="T0" fmla="*/ 4 w 7"/>
                <a:gd name="T1" fmla="*/ 0 h 12"/>
                <a:gd name="T2" fmla="*/ 0 w 7"/>
                <a:gd name="T3" fmla="*/ 8 h 12"/>
                <a:gd name="T4" fmla="*/ 0 w 7"/>
                <a:gd name="T5" fmla="*/ 14 h 12"/>
                <a:gd name="T6" fmla="*/ 7 w 7"/>
                <a:gd name="T7" fmla="*/ 14 h 12"/>
                <a:gd name="T8" fmla="*/ 7 w 7"/>
                <a:gd name="T9" fmla="*/ 14 h 12"/>
                <a:gd name="T10" fmla="*/ 4 w 7"/>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 h="12">
                  <a:moveTo>
                    <a:pt x="4" y="0"/>
                  </a:moveTo>
                  <a:lnTo>
                    <a:pt x="0" y="7"/>
                  </a:lnTo>
                  <a:lnTo>
                    <a:pt x="0" y="12"/>
                  </a:lnTo>
                  <a:lnTo>
                    <a:pt x="7" y="12"/>
                  </a:lnTo>
                  <a:lnTo>
                    <a:pt x="4" y="0"/>
                  </a:lnTo>
                  <a:close/>
                </a:path>
              </a:pathLst>
            </a:custGeom>
            <a:solidFill>
              <a:srgbClr val="0033CC"/>
            </a:solidFill>
            <a:ln w="3175">
              <a:solidFill>
                <a:srgbClr val="000000"/>
              </a:solidFill>
              <a:prstDash val="solid"/>
              <a:round/>
              <a:headEnd/>
              <a:tailEnd/>
            </a:ln>
          </p:spPr>
          <p:txBody>
            <a:bodyPr/>
            <a:lstStyle/>
            <a:p>
              <a:endParaRPr lang="en-US"/>
            </a:p>
          </p:txBody>
        </p:sp>
        <p:sp>
          <p:nvSpPr>
            <p:cNvPr id="353" name="Freeform 4175"/>
            <p:cNvSpPr>
              <a:spLocks/>
            </p:cNvSpPr>
            <p:nvPr/>
          </p:nvSpPr>
          <p:spPr bwMode="auto">
            <a:xfrm>
              <a:off x="2927" y="1573"/>
              <a:ext cx="71" cy="77"/>
            </a:xfrm>
            <a:custGeom>
              <a:avLst/>
              <a:gdLst>
                <a:gd name="T0" fmla="*/ 14 w 62"/>
                <a:gd name="T1" fmla="*/ 0 h 62"/>
                <a:gd name="T2" fmla="*/ 0 w 62"/>
                <a:gd name="T3" fmla="*/ 12 h 62"/>
                <a:gd name="T4" fmla="*/ 0 w 62"/>
                <a:gd name="T5" fmla="*/ 12 h 62"/>
                <a:gd name="T6" fmla="*/ 14 w 62"/>
                <a:gd name="T7" fmla="*/ 24 h 62"/>
                <a:gd name="T8" fmla="*/ 24 w 62"/>
                <a:gd name="T9" fmla="*/ 39 h 62"/>
                <a:gd name="T10" fmla="*/ 30 w 62"/>
                <a:gd name="T11" fmla="*/ 56 h 62"/>
                <a:gd name="T12" fmla="*/ 36 w 62"/>
                <a:gd name="T13" fmla="*/ 75 h 62"/>
                <a:gd name="T14" fmla="*/ 46 w 62"/>
                <a:gd name="T15" fmla="*/ 75 h 62"/>
                <a:gd name="T16" fmla="*/ 57 w 62"/>
                <a:gd name="T17" fmla="*/ 77 h 62"/>
                <a:gd name="T18" fmla="*/ 57 w 62"/>
                <a:gd name="T19" fmla="*/ 68 h 62"/>
                <a:gd name="T20" fmla="*/ 71 w 62"/>
                <a:gd name="T21" fmla="*/ 53 h 62"/>
                <a:gd name="T22" fmla="*/ 57 w 62"/>
                <a:gd name="T23" fmla="*/ 42 h 62"/>
                <a:gd name="T24" fmla="*/ 44 w 62"/>
                <a:gd name="T25" fmla="*/ 30 h 62"/>
                <a:gd name="T26" fmla="*/ 32 w 62"/>
                <a:gd name="T27" fmla="*/ 15 h 62"/>
                <a:gd name="T28" fmla="*/ 19 w 62"/>
                <a:gd name="T29" fmla="*/ 4 h 62"/>
                <a:gd name="T30" fmla="*/ 14 w 62"/>
                <a:gd name="T31" fmla="*/ 0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2" h="62">
                  <a:moveTo>
                    <a:pt x="12" y="0"/>
                  </a:moveTo>
                  <a:lnTo>
                    <a:pt x="0" y="10"/>
                  </a:lnTo>
                  <a:lnTo>
                    <a:pt x="12" y="19"/>
                  </a:lnTo>
                  <a:lnTo>
                    <a:pt x="21" y="31"/>
                  </a:lnTo>
                  <a:lnTo>
                    <a:pt x="26" y="45"/>
                  </a:lnTo>
                  <a:lnTo>
                    <a:pt x="31" y="60"/>
                  </a:lnTo>
                  <a:lnTo>
                    <a:pt x="40" y="60"/>
                  </a:lnTo>
                  <a:lnTo>
                    <a:pt x="50" y="62"/>
                  </a:lnTo>
                  <a:lnTo>
                    <a:pt x="50" y="55"/>
                  </a:lnTo>
                  <a:lnTo>
                    <a:pt x="62" y="43"/>
                  </a:lnTo>
                  <a:lnTo>
                    <a:pt x="50" y="34"/>
                  </a:lnTo>
                  <a:lnTo>
                    <a:pt x="38" y="24"/>
                  </a:lnTo>
                  <a:lnTo>
                    <a:pt x="28" y="12"/>
                  </a:lnTo>
                  <a:lnTo>
                    <a:pt x="17" y="3"/>
                  </a:lnTo>
                  <a:lnTo>
                    <a:pt x="12" y="0"/>
                  </a:lnTo>
                  <a:close/>
                </a:path>
              </a:pathLst>
            </a:custGeom>
            <a:solidFill>
              <a:srgbClr val="0033CC"/>
            </a:solidFill>
            <a:ln w="3175">
              <a:solidFill>
                <a:srgbClr val="000000"/>
              </a:solidFill>
              <a:prstDash val="solid"/>
              <a:round/>
              <a:headEnd/>
              <a:tailEnd/>
            </a:ln>
          </p:spPr>
          <p:txBody>
            <a:bodyPr/>
            <a:lstStyle/>
            <a:p>
              <a:endParaRPr lang="en-US"/>
            </a:p>
          </p:txBody>
        </p:sp>
        <p:sp>
          <p:nvSpPr>
            <p:cNvPr id="354" name="Freeform 4176"/>
            <p:cNvSpPr>
              <a:spLocks/>
            </p:cNvSpPr>
            <p:nvPr/>
          </p:nvSpPr>
          <p:spPr bwMode="auto">
            <a:xfrm>
              <a:off x="2586" y="1126"/>
              <a:ext cx="320" cy="251"/>
            </a:xfrm>
            <a:custGeom>
              <a:avLst/>
              <a:gdLst>
                <a:gd name="T0" fmla="*/ 186 w 286"/>
                <a:gd name="T1" fmla="*/ 32 h 203"/>
                <a:gd name="T2" fmla="*/ 177 w 286"/>
                <a:gd name="T3" fmla="*/ 28 h 203"/>
                <a:gd name="T4" fmla="*/ 175 w 286"/>
                <a:gd name="T5" fmla="*/ 32 h 203"/>
                <a:gd name="T6" fmla="*/ 161 w 286"/>
                <a:gd name="T7" fmla="*/ 32 h 203"/>
                <a:gd name="T8" fmla="*/ 157 w 286"/>
                <a:gd name="T9" fmla="*/ 43 h 203"/>
                <a:gd name="T10" fmla="*/ 153 w 286"/>
                <a:gd name="T11" fmla="*/ 52 h 203"/>
                <a:gd name="T12" fmla="*/ 140 w 286"/>
                <a:gd name="T13" fmla="*/ 56 h 203"/>
                <a:gd name="T14" fmla="*/ 130 w 286"/>
                <a:gd name="T15" fmla="*/ 56 h 203"/>
                <a:gd name="T16" fmla="*/ 130 w 286"/>
                <a:gd name="T17" fmla="*/ 64 h 203"/>
                <a:gd name="T18" fmla="*/ 122 w 286"/>
                <a:gd name="T19" fmla="*/ 70 h 203"/>
                <a:gd name="T20" fmla="*/ 111 w 286"/>
                <a:gd name="T21" fmla="*/ 79 h 203"/>
                <a:gd name="T22" fmla="*/ 103 w 286"/>
                <a:gd name="T23" fmla="*/ 90 h 203"/>
                <a:gd name="T24" fmla="*/ 95 w 286"/>
                <a:gd name="T25" fmla="*/ 99 h 203"/>
                <a:gd name="T26" fmla="*/ 97 w 286"/>
                <a:gd name="T27" fmla="*/ 111 h 203"/>
                <a:gd name="T28" fmla="*/ 85 w 286"/>
                <a:gd name="T29" fmla="*/ 122 h 203"/>
                <a:gd name="T30" fmla="*/ 66 w 286"/>
                <a:gd name="T31" fmla="*/ 135 h 203"/>
                <a:gd name="T32" fmla="*/ 77 w 286"/>
                <a:gd name="T33" fmla="*/ 137 h 203"/>
                <a:gd name="T34" fmla="*/ 68 w 286"/>
                <a:gd name="T35" fmla="*/ 143 h 203"/>
                <a:gd name="T36" fmla="*/ 53 w 286"/>
                <a:gd name="T37" fmla="*/ 143 h 203"/>
                <a:gd name="T38" fmla="*/ 45 w 286"/>
                <a:gd name="T39" fmla="*/ 155 h 203"/>
                <a:gd name="T40" fmla="*/ 27 w 286"/>
                <a:gd name="T41" fmla="*/ 155 h 203"/>
                <a:gd name="T42" fmla="*/ 37 w 286"/>
                <a:gd name="T43" fmla="*/ 157 h 203"/>
                <a:gd name="T44" fmla="*/ 27 w 286"/>
                <a:gd name="T45" fmla="*/ 169 h 203"/>
                <a:gd name="T46" fmla="*/ 19 w 286"/>
                <a:gd name="T47" fmla="*/ 169 h 203"/>
                <a:gd name="T48" fmla="*/ 6 w 286"/>
                <a:gd name="T49" fmla="*/ 172 h 203"/>
                <a:gd name="T50" fmla="*/ 19 w 286"/>
                <a:gd name="T51" fmla="*/ 178 h 203"/>
                <a:gd name="T52" fmla="*/ 2 w 286"/>
                <a:gd name="T53" fmla="*/ 187 h 203"/>
                <a:gd name="T54" fmla="*/ 19 w 286"/>
                <a:gd name="T55" fmla="*/ 187 h 203"/>
                <a:gd name="T56" fmla="*/ 31 w 286"/>
                <a:gd name="T57" fmla="*/ 193 h 203"/>
                <a:gd name="T58" fmla="*/ 0 w 286"/>
                <a:gd name="T59" fmla="*/ 193 h 203"/>
                <a:gd name="T60" fmla="*/ 0 w 286"/>
                <a:gd name="T61" fmla="*/ 199 h 203"/>
                <a:gd name="T62" fmla="*/ 2 w 286"/>
                <a:gd name="T63" fmla="*/ 208 h 203"/>
                <a:gd name="T64" fmla="*/ 19 w 286"/>
                <a:gd name="T65" fmla="*/ 204 h 203"/>
                <a:gd name="T66" fmla="*/ 19 w 286"/>
                <a:gd name="T67" fmla="*/ 204 h 203"/>
                <a:gd name="T68" fmla="*/ 6 w 286"/>
                <a:gd name="T69" fmla="*/ 221 h 203"/>
                <a:gd name="T70" fmla="*/ 16 w 286"/>
                <a:gd name="T71" fmla="*/ 221 h 203"/>
                <a:gd name="T72" fmla="*/ 10 w 286"/>
                <a:gd name="T73" fmla="*/ 234 h 203"/>
                <a:gd name="T74" fmla="*/ 43 w 286"/>
                <a:gd name="T75" fmla="*/ 251 h 203"/>
                <a:gd name="T76" fmla="*/ 77 w 286"/>
                <a:gd name="T77" fmla="*/ 219 h 203"/>
                <a:gd name="T78" fmla="*/ 90 w 286"/>
                <a:gd name="T79" fmla="*/ 234 h 203"/>
                <a:gd name="T80" fmla="*/ 103 w 286"/>
                <a:gd name="T81" fmla="*/ 193 h 203"/>
                <a:gd name="T82" fmla="*/ 95 w 286"/>
                <a:gd name="T83" fmla="*/ 157 h 203"/>
                <a:gd name="T84" fmla="*/ 122 w 286"/>
                <a:gd name="T85" fmla="*/ 129 h 203"/>
                <a:gd name="T86" fmla="*/ 122 w 286"/>
                <a:gd name="T87" fmla="*/ 93 h 203"/>
                <a:gd name="T88" fmla="*/ 145 w 286"/>
                <a:gd name="T89" fmla="*/ 58 h 203"/>
                <a:gd name="T90" fmla="*/ 188 w 286"/>
                <a:gd name="T91" fmla="*/ 47 h 203"/>
                <a:gd name="T92" fmla="*/ 201 w 286"/>
                <a:gd name="T93" fmla="*/ 32 h 203"/>
                <a:gd name="T94" fmla="*/ 248 w 286"/>
                <a:gd name="T95" fmla="*/ 43 h 203"/>
                <a:gd name="T96" fmla="*/ 277 w 286"/>
                <a:gd name="T97" fmla="*/ 17 h 203"/>
                <a:gd name="T98" fmla="*/ 312 w 286"/>
                <a:gd name="T99" fmla="*/ 28 h 203"/>
                <a:gd name="T100" fmla="*/ 314 w 286"/>
                <a:gd name="T101" fmla="*/ 23 h 203"/>
                <a:gd name="T102" fmla="*/ 320 w 286"/>
                <a:gd name="T103" fmla="*/ 15 h 203"/>
                <a:gd name="T104" fmla="*/ 289 w 286"/>
                <a:gd name="T105" fmla="*/ 9 h 203"/>
                <a:gd name="T106" fmla="*/ 283 w 286"/>
                <a:gd name="T107" fmla="*/ 9 h 203"/>
                <a:gd name="T108" fmla="*/ 273 w 286"/>
                <a:gd name="T109" fmla="*/ 2 h 203"/>
                <a:gd name="T110" fmla="*/ 244 w 286"/>
                <a:gd name="T111" fmla="*/ 17 h 203"/>
                <a:gd name="T112" fmla="*/ 238 w 286"/>
                <a:gd name="T113" fmla="*/ 2 h 203"/>
                <a:gd name="T114" fmla="*/ 215 w 286"/>
                <a:gd name="T115" fmla="*/ 17 h 203"/>
                <a:gd name="T116" fmla="*/ 209 w 286"/>
                <a:gd name="T117" fmla="*/ 17 h 203"/>
                <a:gd name="T118" fmla="*/ 190 w 286"/>
                <a:gd name="T119" fmla="*/ 26 h 20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86" h="203">
                  <a:moveTo>
                    <a:pt x="170" y="21"/>
                  </a:moveTo>
                  <a:lnTo>
                    <a:pt x="170" y="21"/>
                  </a:lnTo>
                  <a:lnTo>
                    <a:pt x="166" y="26"/>
                  </a:lnTo>
                  <a:lnTo>
                    <a:pt x="166" y="16"/>
                  </a:lnTo>
                  <a:lnTo>
                    <a:pt x="163" y="21"/>
                  </a:lnTo>
                  <a:lnTo>
                    <a:pt x="158" y="23"/>
                  </a:lnTo>
                  <a:lnTo>
                    <a:pt x="158" y="19"/>
                  </a:lnTo>
                  <a:lnTo>
                    <a:pt x="156" y="21"/>
                  </a:lnTo>
                  <a:lnTo>
                    <a:pt x="156" y="26"/>
                  </a:lnTo>
                  <a:lnTo>
                    <a:pt x="147" y="23"/>
                  </a:lnTo>
                  <a:lnTo>
                    <a:pt x="149" y="26"/>
                  </a:lnTo>
                  <a:lnTo>
                    <a:pt x="144" y="26"/>
                  </a:lnTo>
                  <a:lnTo>
                    <a:pt x="140" y="31"/>
                  </a:lnTo>
                  <a:lnTo>
                    <a:pt x="140" y="33"/>
                  </a:lnTo>
                  <a:lnTo>
                    <a:pt x="140" y="35"/>
                  </a:lnTo>
                  <a:lnTo>
                    <a:pt x="125" y="38"/>
                  </a:lnTo>
                  <a:lnTo>
                    <a:pt x="140" y="40"/>
                  </a:lnTo>
                  <a:lnTo>
                    <a:pt x="137" y="42"/>
                  </a:lnTo>
                  <a:lnTo>
                    <a:pt x="128" y="42"/>
                  </a:lnTo>
                  <a:lnTo>
                    <a:pt x="125" y="45"/>
                  </a:lnTo>
                  <a:lnTo>
                    <a:pt x="123" y="47"/>
                  </a:lnTo>
                  <a:lnTo>
                    <a:pt x="121" y="45"/>
                  </a:lnTo>
                  <a:lnTo>
                    <a:pt x="116" y="45"/>
                  </a:lnTo>
                  <a:lnTo>
                    <a:pt x="109" y="52"/>
                  </a:lnTo>
                  <a:lnTo>
                    <a:pt x="121" y="49"/>
                  </a:lnTo>
                  <a:lnTo>
                    <a:pt x="116" y="52"/>
                  </a:lnTo>
                  <a:lnTo>
                    <a:pt x="118" y="54"/>
                  </a:lnTo>
                  <a:lnTo>
                    <a:pt x="109" y="54"/>
                  </a:lnTo>
                  <a:lnTo>
                    <a:pt x="109" y="57"/>
                  </a:lnTo>
                  <a:lnTo>
                    <a:pt x="118" y="61"/>
                  </a:lnTo>
                  <a:lnTo>
                    <a:pt x="109" y="61"/>
                  </a:lnTo>
                  <a:lnTo>
                    <a:pt x="99" y="64"/>
                  </a:lnTo>
                  <a:lnTo>
                    <a:pt x="92" y="68"/>
                  </a:lnTo>
                  <a:lnTo>
                    <a:pt x="90" y="73"/>
                  </a:lnTo>
                  <a:lnTo>
                    <a:pt x="92" y="73"/>
                  </a:lnTo>
                  <a:lnTo>
                    <a:pt x="99" y="73"/>
                  </a:lnTo>
                  <a:lnTo>
                    <a:pt x="90" y="78"/>
                  </a:lnTo>
                  <a:lnTo>
                    <a:pt x="85" y="80"/>
                  </a:lnTo>
                  <a:lnTo>
                    <a:pt x="87" y="85"/>
                  </a:lnTo>
                  <a:lnTo>
                    <a:pt x="87" y="87"/>
                  </a:lnTo>
                  <a:lnTo>
                    <a:pt x="87" y="90"/>
                  </a:lnTo>
                  <a:lnTo>
                    <a:pt x="76" y="94"/>
                  </a:lnTo>
                  <a:lnTo>
                    <a:pt x="80" y="92"/>
                  </a:lnTo>
                  <a:lnTo>
                    <a:pt x="76" y="99"/>
                  </a:lnTo>
                  <a:lnTo>
                    <a:pt x="71" y="101"/>
                  </a:lnTo>
                  <a:lnTo>
                    <a:pt x="66" y="101"/>
                  </a:lnTo>
                  <a:lnTo>
                    <a:pt x="59" y="109"/>
                  </a:lnTo>
                  <a:lnTo>
                    <a:pt x="57" y="113"/>
                  </a:lnTo>
                  <a:lnTo>
                    <a:pt x="61" y="116"/>
                  </a:lnTo>
                  <a:lnTo>
                    <a:pt x="69" y="111"/>
                  </a:lnTo>
                  <a:lnTo>
                    <a:pt x="73" y="109"/>
                  </a:lnTo>
                  <a:lnTo>
                    <a:pt x="73" y="113"/>
                  </a:lnTo>
                  <a:lnTo>
                    <a:pt x="61" y="116"/>
                  </a:lnTo>
                  <a:lnTo>
                    <a:pt x="57" y="116"/>
                  </a:lnTo>
                  <a:lnTo>
                    <a:pt x="50" y="116"/>
                  </a:lnTo>
                  <a:lnTo>
                    <a:pt x="47" y="116"/>
                  </a:lnTo>
                  <a:lnTo>
                    <a:pt x="40" y="120"/>
                  </a:lnTo>
                  <a:lnTo>
                    <a:pt x="38" y="125"/>
                  </a:lnTo>
                  <a:lnTo>
                    <a:pt x="40" y="125"/>
                  </a:lnTo>
                  <a:lnTo>
                    <a:pt x="35" y="125"/>
                  </a:lnTo>
                  <a:lnTo>
                    <a:pt x="40" y="127"/>
                  </a:lnTo>
                  <a:lnTo>
                    <a:pt x="24" y="125"/>
                  </a:lnTo>
                  <a:lnTo>
                    <a:pt x="21" y="127"/>
                  </a:lnTo>
                  <a:lnTo>
                    <a:pt x="28" y="127"/>
                  </a:lnTo>
                  <a:lnTo>
                    <a:pt x="33" y="127"/>
                  </a:lnTo>
                  <a:lnTo>
                    <a:pt x="26" y="130"/>
                  </a:lnTo>
                  <a:lnTo>
                    <a:pt x="17" y="132"/>
                  </a:lnTo>
                  <a:lnTo>
                    <a:pt x="24" y="137"/>
                  </a:lnTo>
                  <a:lnTo>
                    <a:pt x="17" y="132"/>
                  </a:lnTo>
                  <a:lnTo>
                    <a:pt x="17" y="137"/>
                  </a:lnTo>
                  <a:lnTo>
                    <a:pt x="9" y="137"/>
                  </a:lnTo>
                  <a:lnTo>
                    <a:pt x="9" y="139"/>
                  </a:lnTo>
                  <a:lnTo>
                    <a:pt x="5" y="139"/>
                  </a:lnTo>
                  <a:lnTo>
                    <a:pt x="0" y="139"/>
                  </a:lnTo>
                  <a:lnTo>
                    <a:pt x="0" y="142"/>
                  </a:lnTo>
                  <a:lnTo>
                    <a:pt x="17" y="144"/>
                  </a:lnTo>
                  <a:lnTo>
                    <a:pt x="0" y="144"/>
                  </a:lnTo>
                  <a:lnTo>
                    <a:pt x="5" y="149"/>
                  </a:lnTo>
                  <a:lnTo>
                    <a:pt x="2" y="151"/>
                  </a:lnTo>
                  <a:lnTo>
                    <a:pt x="2" y="153"/>
                  </a:lnTo>
                  <a:lnTo>
                    <a:pt x="17" y="151"/>
                  </a:lnTo>
                  <a:lnTo>
                    <a:pt x="26" y="151"/>
                  </a:lnTo>
                  <a:lnTo>
                    <a:pt x="28" y="151"/>
                  </a:lnTo>
                  <a:lnTo>
                    <a:pt x="28" y="156"/>
                  </a:lnTo>
                  <a:lnTo>
                    <a:pt x="26" y="156"/>
                  </a:lnTo>
                  <a:lnTo>
                    <a:pt x="17" y="156"/>
                  </a:lnTo>
                  <a:lnTo>
                    <a:pt x="0" y="156"/>
                  </a:lnTo>
                  <a:lnTo>
                    <a:pt x="2" y="161"/>
                  </a:lnTo>
                  <a:lnTo>
                    <a:pt x="0" y="161"/>
                  </a:lnTo>
                  <a:lnTo>
                    <a:pt x="7" y="163"/>
                  </a:lnTo>
                  <a:lnTo>
                    <a:pt x="5" y="165"/>
                  </a:lnTo>
                  <a:lnTo>
                    <a:pt x="2" y="168"/>
                  </a:lnTo>
                  <a:lnTo>
                    <a:pt x="7" y="168"/>
                  </a:lnTo>
                  <a:lnTo>
                    <a:pt x="9" y="172"/>
                  </a:lnTo>
                  <a:lnTo>
                    <a:pt x="17" y="165"/>
                  </a:lnTo>
                  <a:lnTo>
                    <a:pt x="21" y="163"/>
                  </a:lnTo>
                  <a:lnTo>
                    <a:pt x="17" y="170"/>
                  </a:lnTo>
                  <a:lnTo>
                    <a:pt x="17" y="165"/>
                  </a:lnTo>
                  <a:lnTo>
                    <a:pt x="12" y="175"/>
                  </a:lnTo>
                  <a:lnTo>
                    <a:pt x="14" y="175"/>
                  </a:lnTo>
                  <a:lnTo>
                    <a:pt x="5" y="179"/>
                  </a:lnTo>
                  <a:lnTo>
                    <a:pt x="5" y="184"/>
                  </a:lnTo>
                  <a:lnTo>
                    <a:pt x="9" y="182"/>
                  </a:lnTo>
                  <a:lnTo>
                    <a:pt x="14" y="179"/>
                  </a:lnTo>
                  <a:lnTo>
                    <a:pt x="17" y="184"/>
                  </a:lnTo>
                  <a:lnTo>
                    <a:pt x="14" y="189"/>
                  </a:lnTo>
                  <a:lnTo>
                    <a:pt x="9" y="189"/>
                  </a:lnTo>
                  <a:lnTo>
                    <a:pt x="9" y="198"/>
                  </a:lnTo>
                  <a:lnTo>
                    <a:pt x="21" y="203"/>
                  </a:lnTo>
                  <a:lnTo>
                    <a:pt x="38" y="203"/>
                  </a:lnTo>
                  <a:lnTo>
                    <a:pt x="59" y="187"/>
                  </a:lnTo>
                  <a:lnTo>
                    <a:pt x="69" y="187"/>
                  </a:lnTo>
                  <a:lnTo>
                    <a:pt x="69" y="177"/>
                  </a:lnTo>
                  <a:lnTo>
                    <a:pt x="73" y="175"/>
                  </a:lnTo>
                  <a:lnTo>
                    <a:pt x="76" y="187"/>
                  </a:lnTo>
                  <a:lnTo>
                    <a:pt x="80" y="189"/>
                  </a:lnTo>
                  <a:lnTo>
                    <a:pt x="90" y="175"/>
                  </a:lnTo>
                  <a:lnTo>
                    <a:pt x="92" y="161"/>
                  </a:lnTo>
                  <a:lnTo>
                    <a:pt x="92" y="156"/>
                  </a:lnTo>
                  <a:lnTo>
                    <a:pt x="97" y="151"/>
                  </a:lnTo>
                  <a:lnTo>
                    <a:pt x="87" y="144"/>
                  </a:lnTo>
                  <a:lnTo>
                    <a:pt x="85" y="127"/>
                  </a:lnTo>
                  <a:lnTo>
                    <a:pt x="85" y="113"/>
                  </a:lnTo>
                  <a:lnTo>
                    <a:pt x="97" y="106"/>
                  </a:lnTo>
                  <a:lnTo>
                    <a:pt x="109" y="104"/>
                  </a:lnTo>
                  <a:lnTo>
                    <a:pt x="99" y="99"/>
                  </a:lnTo>
                  <a:lnTo>
                    <a:pt x="111" y="80"/>
                  </a:lnTo>
                  <a:lnTo>
                    <a:pt x="109" y="75"/>
                  </a:lnTo>
                  <a:lnTo>
                    <a:pt x="121" y="73"/>
                  </a:lnTo>
                  <a:lnTo>
                    <a:pt x="123" y="64"/>
                  </a:lnTo>
                  <a:lnTo>
                    <a:pt x="130" y="47"/>
                  </a:lnTo>
                  <a:lnTo>
                    <a:pt x="147" y="42"/>
                  </a:lnTo>
                  <a:lnTo>
                    <a:pt x="147" y="38"/>
                  </a:lnTo>
                  <a:lnTo>
                    <a:pt x="168" y="38"/>
                  </a:lnTo>
                  <a:lnTo>
                    <a:pt x="168" y="31"/>
                  </a:lnTo>
                  <a:lnTo>
                    <a:pt x="173" y="31"/>
                  </a:lnTo>
                  <a:lnTo>
                    <a:pt x="180" y="26"/>
                  </a:lnTo>
                  <a:lnTo>
                    <a:pt x="194" y="33"/>
                  </a:lnTo>
                  <a:lnTo>
                    <a:pt x="206" y="35"/>
                  </a:lnTo>
                  <a:lnTo>
                    <a:pt x="222" y="35"/>
                  </a:lnTo>
                  <a:lnTo>
                    <a:pt x="227" y="33"/>
                  </a:lnTo>
                  <a:lnTo>
                    <a:pt x="232" y="21"/>
                  </a:lnTo>
                  <a:lnTo>
                    <a:pt x="248" y="14"/>
                  </a:lnTo>
                  <a:lnTo>
                    <a:pt x="267" y="21"/>
                  </a:lnTo>
                  <a:lnTo>
                    <a:pt x="267" y="31"/>
                  </a:lnTo>
                  <a:lnTo>
                    <a:pt x="279" y="23"/>
                  </a:lnTo>
                  <a:lnTo>
                    <a:pt x="286" y="21"/>
                  </a:lnTo>
                  <a:lnTo>
                    <a:pt x="286" y="19"/>
                  </a:lnTo>
                  <a:lnTo>
                    <a:pt x="281" y="19"/>
                  </a:lnTo>
                  <a:lnTo>
                    <a:pt x="274" y="19"/>
                  </a:lnTo>
                  <a:lnTo>
                    <a:pt x="265" y="14"/>
                  </a:lnTo>
                  <a:lnTo>
                    <a:pt x="286" y="12"/>
                  </a:lnTo>
                  <a:lnTo>
                    <a:pt x="277" y="7"/>
                  </a:lnTo>
                  <a:lnTo>
                    <a:pt x="265" y="5"/>
                  </a:lnTo>
                  <a:lnTo>
                    <a:pt x="258" y="7"/>
                  </a:lnTo>
                  <a:lnTo>
                    <a:pt x="255" y="14"/>
                  </a:lnTo>
                  <a:lnTo>
                    <a:pt x="253" y="9"/>
                  </a:lnTo>
                  <a:lnTo>
                    <a:pt x="253" y="7"/>
                  </a:lnTo>
                  <a:lnTo>
                    <a:pt x="251" y="7"/>
                  </a:lnTo>
                  <a:lnTo>
                    <a:pt x="251" y="0"/>
                  </a:lnTo>
                  <a:lnTo>
                    <a:pt x="244" y="2"/>
                  </a:lnTo>
                  <a:lnTo>
                    <a:pt x="237" y="9"/>
                  </a:lnTo>
                  <a:lnTo>
                    <a:pt x="232" y="2"/>
                  </a:lnTo>
                  <a:lnTo>
                    <a:pt x="218" y="14"/>
                  </a:lnTo>
                  <a:lnTo>
                    <a:pt x="225" y="5"/>
                  </a:lnTo>
                  <a:lnTo>
                    <a:pt x="220" y="2"/>
                  </a:lnTo>
                  <a:lnTo>
                    <a:pt x="213" y="2"/>
                  </a:lnTo>
                  <a:lnTo>
                    <a:pt x="210" y="7"/>
                  </a:lnTo>
                  <a:lnTo>
                    <a:pt x="199" y="14"/>
                  </a:lnTo>
                  <a:lnTo>
                    <a:pt x="192" y="14"/>
                  </a:lnTo>
                  <a:lnTo>
                    <a:pt x="192" y="12"/>
                  </a:lnTo>
                  <a:lnTo>
                    <a:pt x="180" y="14"/>
                  </a:lnTo>
                  <a:lnTo>
                    <a:pt x="187" y="14"/>
                  </a:lnTo>
                  <a:lnTo>
                    <a:pt x="184" y="19"/>
                  </a:lnTo>
                  <a:lnTo>
                    <a:pt x="177" y="19"/>
                  </a:lnTo>
                  <a:lnTo>
                    <a:pt x="170" y="21"/>
                  </a:lnTo>
                  <a:close/>
                </a:path>
              </a:pathLst>
            </a:custGeom>
            <a:solidFill>
              <a:srgbClr val="0033CC"/>
            </a:solidFill>
            <a:ln w="3175">
              <a:solidFill>
                <a:srgbClr val="000000"/>
              </a:solidFill>
              <a:prstDash val="solid"/>
              <a:round/>
              <a:headEnd/>
              <a:tailEnd/>
            </a:ln>
          </p:spPr>
          <p:txBody>
            <a:bodyPr/>
            <a:lstStyle/>
            <a:p>
              <a:endParaRPr lang="en-US"/>
            </a:p>
          </p:txBody>
        </p:sp>
        <p:sp>
          <p:nvSpPr>
            <p:cNvPr id="355" name="Freeform 4177"/>
            <p:cNvSpPr>
              <a:spLocks/>
            </p:cNvSpPr>
            <p:nvPr/>
          </p:nvSpPr>
          <p:spPr bwMode="auto">
            <a:xfrm>
              <a:off x="2637" y="973"/>
              <a:ext cx="119" cy="59"/>
            </a:xfrm>
            <a:custGeom>
              <a:avLst/>
              <a:gdLst>
                <a:gd name="T0" fmla="*/ 29 w 106"/>
                <a:gd name="T1" fmla="*/ 6 h 47"/>
                <a:gd name="T2" fmla="*/ 13 w 106"/>
                <a:gd name="T3" fmla="*/ 6 h 47"/>
                <a:gd name="T4" fmla="*/ 0 w 106"/>
                <a:gd name="T5" fmla="*/ 6 h 47"/>
                <a:gd name="T6" fmla="*/ 2 w 106"/>
                <a:gd name="T7" fmla="*/ 15 h 47"/>
                <a:gd name="T8" fmla="*/ 13 w 106"/>
                <a:gd name="T9" fmla="*/ 11 h 47"/>
                <a:gd name="T10" fmla="*/ 13 w 106"/>
                <a:gd name="T11" fmla="*/ 18 h 47"/>
                <a:gd name="T12" fmla="*/ 6 w 106"/>
                <a:gd name="T13" fmla="*/ 18 h 47"/>
                <a:gd name="T14" fmla="*/ 18 w 106"/>
                <a:gd name="T15" fmla="*/ 24 h 47"/>
                <a:gd name="T16" fmla="*/ 31 w 106"/>
                <a:gd name="T17" fmla="*/ 30 h 47"/>
                <a:gd name="T18" fmla="*/ 39 w 106"/>
                <a:gd name="T19" fmla="*/ 26 h 47"/>
                <a:gd name="T20" fmla="*/ 47 w 106"/>
                <a:gd name="T21" fmla="*/ 20 h 47"/>
                <a:gd name="T22" fmla="*/ 51 w 106"/>
                <a:gd name="T23" fmla="*/ 24 h 47"/>
                <a:gd name="T24" fmla="*/ 64 w 106"/>
                <a:gd name="T25" fmla="*/ 20 h 47"/>
                <a:gd name="T26" fmla="*/ 66 w 106"/>
                <a:gd name="T27" fmla="*/ 26 h 47"/>
                <a:gd name="T28" fmla="*/ 37 w 106"/>
                <a:gd name="T29" fmla="*/ 33 h 47"/>
                <a:gd name="T30" fmla="*/ 35 w 106"/>
                <a:gd name="T31" fmla="*/ 35 h 47"/>
                <a:gd name="T32" fmla="*/ 66 w 106"/>
                <a:gd name="T33" fmla="*/ 35 h 47"/>
                <a:gd name="T34" fmla="*/ 53 w 106"/>
                <a:gd name="T35" fmla="*/ 39 h 47"/>
                <a:gd name="T36" fmla="*/ 61 w 106"/>
                <a:gd name="T37" fmla="*/ 41 h 47"/>
                <a:gd name="T38" fmla="*/ 39 w 106"/>
                <a:gd name="T39" fmla="*/ 44 h 47"/>
                <a:gd name="T40" fmla="*/ 61 w 106"/>
                <a:gd name="T41" fmla="*/ 50 h 47"/>
                <a:gd name="T42" fmla="*/ 72 w 106"/>
                <a:gd name="T43" fmla="*/ 59 h 47"/>
                <a:gd name="T44" fmla="*/ 74 w 106"/>
                <a:gd name="T45" fmla="*/ 53 h 47"/>
                <a:gd name="T46" fmla="*/ 85 w 106"/>
                <a:gd name="T47" fmla="*/ 41 h 47"/>
                <a:gd name="T48" fmla="*/ 90 w 106"/>
                <a:gd name="T49" fmla="*/ 33 h 47"/>
                <a:gd name="T50" fmla="*/ 93 w 106"/>
                <a:gd name="T51" fmla="*/ 30 h 47"/>
                <a:gd name="T52" fmla="*/ 119 w 106"/>
                <a:gd name="T53" fmla="*/ 20 h 47"/>
                <a:gd name="T54" fmla="*/ 88 w 106"/>
                <a:gd name="T55" fmla="*/ 15 h 47"/>
                <a:gd name="T56" fmla="*/ 85 w 106"/>
                <a:gd name="T57" fmla="*/ 9 h 47"/>
                <a:gd name="T58" fmla="*/ 76 w 106"/>
                <a:gd name="T59" fmla="*/ 9 h 47"/>
                <a:gd name="T60" fmla="*/ 74 w 106"/>
                <a:gd name="T61" fmla="*/ 6 h 47"/>
                <a:gd name="T62" fmla="*/ 61 w 106"/>
                <a:gd name="T63" fmla="*/ 0 h 47"/>
                <a:gd name="T64" fmla="*/ 61 w 106"/>
                <a:gd name="T65" fmla="*/ 18 h 47"/>
                <a:gd name="T66" fmla="*/ 43 w 106"/>
                <a:gd name="T67" fmla="*/ 3 h 47"/>
                <a:gd name="T68" fmla="*/ 35 w 106"/>
                <a:gd name="T69" fmla="*/ 9 h 47"/>
                <a:gd name="T70" fmla="*/ 27 w 106"/>
                <a:gd name="T71" fmla="*/ 9 h 47"/>
                <a:gd name="T72" fmla="*/ 29 w 106"/>
                <a:gd name="T73" fmla="*/ 6 h 4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06" h="47">
                  <a:moveTo>
                    <a:pt x="26" y="5"/>
                  </a:moveTo>
                  <a:lnTo>
                    <a:pt x="12" y="5"/>
                  </a:lnTo>
                  <a:lnTo>
                    <a:pt x="0" y="5"/>
                  </a:lnTo>
                  <a:lnTo>
                    <a:pt x="2" y="12"/>
                  </a:lnTo>
                  <a:lnTo>
                    <a:pt x="12" y="9"/>
                  </a:lnTo>
                  <a:lnTo>
                    <a:pt x="12" y="14"/>
                  </a:lnTo>
                  <a:lnTo>
                    <a:pt x="5" y="14"/>
                  </a:lnTo>
                  <a:lnTo>
                    <a:pt x="16" y="19"/>
                  </a:lnTo>
                  <a:lnTo>
                    <a:pt x="28" y="24"/>
                  </a:lnTo>
                  <a:lnTo>
                    <a:pt x="35" y="21"/>
                  </a:lnTo>
                  <a:lnTo>
                    <a:pt x="42" y="16"/>
                  </a:lnTo>
                  <a:lnTo>
                    <a:pt x="45" y="19"/>
                  </a:lnTo>
                  <a:lnTo>
                    <a:pt x="57" y="16"/>
                  </a:lnTo>
                  <a:lnTo>
                    <a:pt x="59" y="21"/>
                  </a:lnTo>
                  <a:lnTo>
                    <a:pt x="33" y="26"/>
                  </a:lnTo>
                  <a:lnTo>
                    <a:pt x="31" y="28"/>
                  </a:lnTo>
                  <a:lnTo>
                    <a:pt x="59" y="28"/>
                  </a:lnTo>
                  <a:lnTo>
                    <a:pt x="47" y="31"/>
                  </a:lnTo>
                  <a:lnTo>
                    <a:pt x="54" y="33"/>
                  </a:lnTo>
                  <a:lnTo>
                    <a:pt x="35" y="35"/>
                  </a:lnTo>
                  <a:lnTo>
                    <a:pt x="54" y="40"/>
                  </a:lnTo>
                  <a:lnTo>
                    <a:pt x="64" y="47"/>
                  </a:lnTo>
                  <a:lnTo>
                    <a:pt x="66" y="42"/>
                  </a:lnTo>
                  <a:lnTo>
                    <a:pt x="76" y="33"/>
                  </a:lnTo>
                  <a:lnTo>
                    <a:pt x="80" y="26"/>
                  </a:lnTo>
                  <a:lnTo>
                    <a:pt x="83" y="24"/>
                  </a:lnTo>
                  <a:lnTo>
                    <a:pt x="106" y="16"/>
                  </a:lnTo>
                  <a:lnTo>
                    <a:pt x="78" y="12"/>
                  </a:lnTo>
                  <a:lnTo>
                    <a:pt x="76" y="7"/>
                  </a:lnTo>
                  <a:lnTo>
                    <a:pt x="68" y="7"/>
                  </a:lnTo>
                  <a:lnTo>
                    <a:pt x="66" y="5"/>
                  </a:lnTo>
                  <a:lnTo>
                    <a:pt x="54" y="0"/>
                  </a:lnTo>
                  <a:lnTo>
                    <a:pt x="54" y="14"/>
                  </a:lnTo>
                  <a:lnTo>
                    <a:pt x="38" y="2"/>
                  </a:lnTo>
                  <a:lnTo>
                    <a:pt x="31" y="7"/>
                  </a:lnTo>
                  <a:lnTo>
                    <a:pt x="24" y="7"/>
                  </a:lnTo>
                  <a:lnTo>
                    <a:pt x="26" y="5"/>
                  </a:lnTo>
                  <a:close/>
                </a:path>
              </a:pathLst>
            </a:custGeom>
            <a:solidFill>
              <a:srgbClr val="E1E1E1"/>
            </a:solidFill>
            <a:ln w="3175">
              <a:solidFill>
                <a:srgbClr val="000000"/>
              </a:solidFill>
              <a:prstDash val="solid"/>
              <a:round/>
              <a:headEnd/>
              <a:tailEnd/>
            </a:ln>
          </p:spPr>
          <p:txBody>
            <a:bodyPr/>
            <a:lstStyle/>
            <a:p>
              <a:endParaRPr lang="en-US"/>
            </a:p>
          </p:txBody>
        </p:sp>
        <p:sp>
          <p:nvSpPr>
            <p:cNvPr id="356" name="Freeform 4178"/>
            <p:cNvSpPr>
              <a:spLocks/>
            </p:cNvSpPr>
            <p:nvPr/>
          </p:nvSpPr>
          <p:spPr bwMode="auto">
            <a:xfrm>
              <a:off x="2716" y="967"/>
              <a:ext cx="97" cy="18"/>
            </a:xfrm>
            <a:custGeom>
              <a:avLst/>
              <a:gdLst>
                <a:gd name="T0" fmla="*/ 42 w 87"/>
                <a:gd name="T1" fmla="*/ 6 h 14"/>
                <a:gd name="T2" fmla="*/ 16 w 87"/>
                <a:gd name="T3" fmla="*/ 3 h 14"/>
                <a:gd name="T4" fmla="*/ 8 w 87"/>
                <a:gd name="T5" fmla="*/ 6 h 14"/>
                <a:gd name="T6" fmla="*/ 0 w 87"/>
                <a:gd name="T7" fmla="*/ 6 h 14"/>
                <a:gd name="T8" fmla="*/ 0 w 87"/>
                <a:gd name="T9" fmla="*/ 9 h 14"/>
                <a:gd name="T10" fmla="*/ 39 w 87"/>
                <a:gd name="T11" fmla="*/ 13 h 14"/>
                <a:gd name="T12" fmla="*/ 21 w 87"/>
                <a:gd name="T13" fmla="*/ 15 h 14"/>
                <a:gd name="T14" fmla="*/ 50 w 87"/>
                <a:gd name="T15" fmla="*/ 18 h 14"/>
                <a:gd name="T16" fmla="*/ 85 w 87"/>
                <a:gd name="T17" fmla="*/ 15 h 14"/>
                <a:gd name="T18" fmla="*/ 97 w 87"/>
                <a:gd name="T19" fmla="*/ 9 h 14"/>
                <a:gd name="T20" fmla="*/ 89 w 87"/>
                <a:gd name="T21" fmla="*/ 6 h 14"/>
                <a:gd name="T22" fmla="*/ 58 w 87"/>
                <a:gd name="T23" fmla="*/ 3 h 14"/>
                <a:gd name="T24" fmla="*/ 52 w 87"/>
                <a:gd name="T25" fmla="*/ 3 h 14"/>
                <a:gd name="T26" fmla="*/ 47 w 87"/>
                <a:gd name="T27" fmla="*/ 0 h 14"/>
                <a:gd name="T28" fmla="*/ 45 w 87"/>
                <a:gd name="T29" fmla="*/ 3 h 14"/>
                <a:gd name="T30" fmla="*/ 42 w 87"/>
                <a:gd name="T31" fmla="*/ 6 h 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87" h="14">
                  <a:moveTo>
                    <a:pt x="38" y="5"/>
                  </a:moveTo>
                  <a:lnTo>
                    <a:pt x="14" y="2"/>
                  </a:lnTo>
                  <a:lnTo>
                    <a:pt x="7" y="5"/>
                  </a:lnTo>
                  <a:lnTo>
                    <a:pt x="0" y="5"/>
                  </a:lnTo>
                  <a:lnTo>
                    <a:pt x="0" y="7"/>
                  </a:lnTo>
                  <a:lnTo>
                    <a:pt x="35" y="10"/>
                  </a:lnTo>
                  <a:lnTo>
                    <a:pt x="19" y="12"/>
                  </a:lnTo>
                  <a:lnTo>
                    <a:pt x="45" y="14"/>
                  </a:lnTo>
                  <a:lnTo>
                    <a:pt x="76" y="12"/>
                  </a:lnTo>
                  <a:lnTo>
                    <a:pt x="87" y="7"/>
                  </a:lnTo>
                  <a:lnTo>
                    <a:pt x="80" y="5"/>
                  </a:lnTo>
                  <a:lnTo>
                    <a:pt x="52" y="2"/>
                  </a:lnTo>
                  <a:lnTo>
                    <a:pt x="47" y="2"/>
                  </a:lnTo>
                  <a:lnTo>
                    <a:pt x="42" y="0"/>
                  </a:lnTo>
                  <a:lnTo>
                    <a:pt x="40" y="2"/>
                  </a:lnTo>
                  <a:lnTo>
                    <a:pt x="38" y="5"/>
                  </a:lnTo>
                  <a:close/>
                </a:path>
              </a:pathLst>
            </a:custGeom>
            <a:solidFill>
              <a:srgbClr val="E1E1E1"/>
            </a:solidFill>
            <a:ln w="3175">
              <a:solidFill>
                <a:srgbClr val="000000"/>
              </a:solidFill>
              <a:prstDash val="solid"/>
              <a:round/>
              <a:headEnd/>
              <a:tailEnd/>
            </a:ln>
          </p:spPr>
          <p:txBody>
            <a:bodyPr/>
            <a:lstStyle/>
            <a:p>
              <a:endParaRPr lang="en-US"/>
            </a:p>
          </p:txBody>
        </p:sp>
        <p:sp>
          <p:nvSpPr>
            <p:cNvPr id="357" name="Freeform 4179"/>
            <p:cNvSpPr>
              <a:spLocks/>
            </p:cNvSpPr>
            <p:nvPr/>
          </p:nvSpPr>
          <p:spPr bwMode="auto">
            <a:xfrm>
              <a:off x="2751" y="1006"/>
              <a:ext cx="47" cy="11"/>
            </a:xfrm>
            <a:custGeom>
              <a:avLst/>
              <a:gdLst>
                <a:gd name="T0" fmla="*/ 37 w 42"/>
                <a:gd name="T1" fmla="*/ 11 h 9"/>
                <a:gd name="T2" fmla="*/ 21 w 42"/>
                <a:gd name="T3" fmla="*/ 11 h 9"/>
                <a:gd name="T4" fmla="*/ 4 w 42"/>
                <a:gd name="T5" fmla="*/ 11 h 9"/>
                <a:gd name="T6" fmla="*/ 10 w 42"/>
                <a:gd name="T7" fmla="*/ 2 h 9"/>
                <a:gd name="T8" fmla="*/ 0 w 42"/>
                <a:gd name="T9" fmla="*/ 0 h 9"/>
                <a:gd name="T10" fmla="*/ 29 w 42"/>
                <a:gd name="T11" fmla="*/ 0 h 9"/>
                <a:gd name="T12" fmla="*/ 47 w 42"/>
                <a:gd name="T13" fmla="*/ 6 h 9"/>
                <a:gd name="T14" fmla="*/ 37 w 42"/>
                <a:gd name="T15" fmla="*/ 11 h 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2" h="9">
                  <a:moveTo>
                    <a:pt x="33" y="9"/>
                  </a:moveTo>
                  <a:lnTo>
                    <a:pt x="19" y="9"/>
                  </a:lnTo>
                  <a:lnTo>
                    <a:pt x="4" y="9"/>
                  </a:lnTo>
                  <a:lnTo>
                    <a:pt x="9" y="2"/>
                  </a:lnTo>
                  <a:lnTo>
                    <a:pt x="0" y="0"/>
                  </a:lnTo>
                  <a:lnTo>
                    <a:pt x="26" y="0"/>
                  </a:lnTo>
                  <a:lnTo>
                    <a:pt x="42" y="5"/>
                  </a:lnTo>
                  <a:lnTo>
                    <a:pt x="33" y="9"/>
                  </a:lnTo>
                  <a:close/>
                </a:path>
              </a:pathLst>
            </a:custGeom>
            <a:solidFill>
              <a:srgbClr val="E1E1E1"/>
            </a:solidFill>
            <a:ln w="3175">
              <a:solidFill>
                <a:srgbClr val="000000"/>
              </a:solidFill>
              <a:prstDash val="solid"/>
              <a:round/>
              <a:headEnd/>
              <a:tailEnd/>
            </a:ln>
          </p:spPr>
          <p:txBody>
            <a:bodyPr/>
            <a:lstStyle/>
            <a:p>
              <a:endParaRPr lang="en-US"/>
            </a:p>
          </p:txBody>
        </p:sp>
        <p:sp>
          <p:nvSpPr>
            <p:cNvPr id="358" name="Freeform 4180"/>
            <p:cNvSpPr>
              <a:spLocks/>
            </p:cNvSpPr>
            <p:nvPr/>
          </p:nvSpPr>
          <p:spPr bwMode="auto">
            <a:xfrm>
              <a:off x="2711" y="1167"/>
              <a:ext cx="16" cy="8"/>
            </a:xfrm>
            <a:custGeom>
              <a:avLst/>
              <a:gdLst>
                <a:gd name="T0" fmla="*/ 8 w 14"/>
                <a:gd name="T1" fmla="*/ 0 h 7"/>
                <a:gd name="T2" fmla="*/ 2 w 14"/>
                <a:gd name="T3" fmla="*/ 6 h 7"/>
                <a:gd name="T4" fmla="*/ 0 w 14"/>
                <a:gd name="T5" fmla="*/ 8 h 7"/>
                <a:gd name="T6" fmla="*/ 6 w 14"/>
                <a:gd name="T7" fmla="*/ 6 h 7"/>
                <a:gd name="T8" fmla="*/ 11 w 14"/>
                <a:gd name="T9" fmla="*/ 8 h 7"/>
                <a:gd name="T10" fmla="*/ 16 w 14"/>
                <a:gd name="T11" fmla="*/ 0 h 7"/>
                <a:gd name="T12" fmla="*/ 11 w 14"/>
                <a:gd name="T13" fmla="*/ 2 h 7"/>
                <a:gd name="T14" fmla="*/ 8 w 14"/>
                <a:gd name="T15" fmla="*/ 0 h 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 h="7">
                  <a:moveTo>
                    <a:pt x="7" y="0"/>
                  </a:moveTo>
                  <a:lnTo>
                    <a:pt x="2" y="5"/>
                  </a:lnTo>
                  <a:lnTo>
                    <a:pt x="0" y="7"/>
                  </a:lnTo>
                  <a:lnTo>
                    <a:pt x="5" y="5"/>
                  </a:lnTo>
                  <a:lnTo>
                    <a:pt x="10" y="7"/>
                  </a:lnTo>
                  <a:lnTo>
                    <a:pt x="14" y="0"/>
                  </a:lnTo>
                  <a:lnTo>
                    <a:pt x="10" y="2"/>
                  </a:lnTo>
                  <a:lnTo>
                    <a:pt x="7" y="0"/>
                  </a:lnTo>
                  <a:close/>
                </a:path>
              </a:pathLst>
            </a:custGeom>
            <a:solidFill>
              <a:srgbClr val="E1E1E1"/>
            </a:solidFill>
            <a:ln w="3175">
              <a:solidFill>
                <a:srgbClr val="000000"/>
              </a:solidFill>
              <a:prstDash val="solid"/>
              <a:round/>
              <a:headEnd/>
              <a:tailEnd/>
            </a:ln>
          </p:spPr>
          <p:txBody>
            <a:bodyPr/>
            <a:lstStyle/>
            <a:p>
              <a:endParaRPr lang="en-US"/>
            </a:p>
          </p:txBody>
        </p:sp>
        <p:sp>
          <p:nvSpPr>
            <p:cNvPr id="359" name="Freeform 4181"/>
            <p:cNvSpPr>
              <a:spLocks/>
            </p:cNvSpPr>
            <p:nvPr/>
          </p:nvSpPr>
          <p:spPr bwMode="auto">
            <a:xfrm>
              <a:off x="2780" y="1143"/>
              <a:ext cx="166" cy="199"/>
            </a:xfrm>
            <a:custGeom>
              <a:avLst/>
              <a:gdLst>
                <a:gd name="T0" fmla="*/ 139 w 149"/>
                <a:gd name="T1" fmla="*/ 108 h 161"/>
                <a:gd name="T2" fmla="*/ 134 w 149"/>
                <a:gd name="T3" fmla="*/ 99 h 161"/>
                <a:gd name="T4" fmla="*/ 134 w 149"/>
                <a:gd name="T5" fmla="*/ 82 h 161"/>
                <a:gd name="T6" fmla="*/ 116 w 149"/>
                <a:gd name="T7" fmla="*/ 62 h 161"/>
                <a:gd name="T8" fmla="*/ 126 w 149"/>
                <a:gd name="T9" fmla="*/ 49 h 161"/>
                <a:gd name="T10" fmla="*/ 108 w 149"/>
                <a:gd name="T11" fmla="*/ 35 h 161"/>
                <a:gd name="T12" fmla="*/ 105 w 149"/>
                <a:gd name="T13" fmla="*/ 23 h 161"/>
                <a:gd name="T14" fmla="*/ 105 w 149"/>
                <a:gd name="T15" fmla="*/ 21 h 161"/>
                <a:gd name="T16" fmla="*/ 105 w 149"/>
                <a:gd name="T17" fmla="*/ 9 h 161"/>
                <a:gd name="T18" fmla="*/ 84 w 149"/>
                <a:gd name="T19" fmla="*/ 0 h 161"/>
                <a:gd name="T20" fmla="*/ 66 w 149"/>
                <a:gd name="T21" fmla="*/ 9 h 161"/>
                <a:gd name="T22" fmla="*/ 60 w 149"/>
                <a:gd name="T23" fmla="*/ 23 h 161"/>
                <a:gd name="T24" fmla="*/ 55 w 149"/>
                <a:gd name="T25" fmla="*/ 26 h 161"/>
                <a:gd name="T26" fmla="*/ 37 w 149"/>
                <a:gd name="T27" fmla="*/ 26 h 161"/>
                <a:gd name="T28" fmla="*/ 23 w 149"/>
                <a:gd name="T29" fmla="*/ 23 h 161"/>
                <a:gd name="T30" fmla="*/ 8 w 149"/>
                <a:gd name="T31" fmla="*/ 15 h 161"/>
                <a:gd name="T32" fmla="*/ 0 w 149"/>
                <a:gd name="T33" fmla="*/ 21 h 161"/>
                <a:gd name="T34" fmla="*/ 37 w 149"/>
                <a:gd name="T35" fmla="*/ 38 h 161"/>
                <a:gd name="T36" fmla="*/ 50 w 149"/>
                <a:gd name="T37" fmla="*/ 64 h 161"/>
                <a:gd name="T38" fmla="*/ 55 w 149"/>
                <a:gd name="T39" fmla="*/ 82 h 161"/>
                <a:gd name="T40" fmla="*/ 62 w 149"/>
                <a:gd name="T41" fmla="*/ 79 h 161"/>
                <a:gd name="T42" fmla="*/ 68 w 149"/>
                <a:gd name="T43" fmla="*/ 85 h 161"/>
                <a:gd name="T44" fmla="*/ 74 w 149"/>
                <a:gd name="T45" fmla="*/ 99 h 161"/>
                <a:gd name="T46" fmla="*/ 50 w 149"/>
                <a:gd name="T47" fmla="*/ 117 h 161"/>
                <a:gd name="T48" fmla="*/ 39 w 149"/>
                <a:gd name="T49" fmla="*/ 129 h 161"/>
                <a:gd name="T50" fmla="*/ 29 w 149"/>
                <a:gd name="T51" fmla="*/ 135 h 161"/>
                <a:gd name="T52" fmla="*/ 31 w 149"/>
                <a:gd name="T53" fmla="*/ 158 h 161"/>
                <a:gd name="T54" fmla="*/ 33 w 149"/>
                <a:gd name="T55" fmla="*/ 182 h 161"/>
                <a:gd name="T56" fmla="*/ 50 w 149"/>
                <a:gd name="T57" fmla="*/ 187 h 161"/>
                <a:gd name="T58" fmla="*/ 50 w 149"/>
                <a:gd name="T59" fmla="*/ 190 h 161"/>
                <a:gd name="T60" fmla="*/ 58 w 149"/>
                <a:gd name="T61" fmla="*/ 190 h 161"/>
                <a:gd name="T62" fmla="*/ 62 w 149"/>
                <a:gd name="T63" fmla="*/ 199 h 161"/>
                <a:gd name="T64" fmla="*/ 66 w 149"/>
                <a:gd name="T65" fmla="*/ 195 h 161"/>
                <a:gd name="T66" fmla="*/ 100 w 149"/>
                <a:gd name="T67" fmla="*/ 187 h 161"/>
                <a:gd name="T68" fmla="*/ 108 w 149"/>
                <a:gd name="T69" fmla="*/ 184 h 161"/>
                <a:gd name="T70" fmla="*/ 126 w 149"/>
                <a:gd name="T71" fmla="*/ 184 h 161"/>
                <a:gd name="T72" fmla="*/ 137 w 149"/>
                <a:gd name="T73" fmla="*/ 172 h 161"/>
                <a:gd name="T74" fmla="*/ 147 w 149"/>
                <a:gd name="T75" fmla="*/ 161 h 161"/>
                <a:gd name="T76" fmla="*/ 155 w 149"/>
                <a:gd name="T77" fmla="*/ 150 h 161"/>
                <a:gd name="T78" fmla="*/ 166 w 149"/>
                <a:gd name="T79" fmla="*/ 137 h 161"/>
                <a:gd name="T80" fmla="*/ 141 w 149"/>
                <a:gd name="T81" fmla="*/ 122 h 161"/>
                <a:gd name="T82" fmla="*/ 147 w 149"/>
                <a:gd name="T83" fmla="*/ 117 h 161"/>
                <a:gd name="T84" fmla="*/ 139 w 149"/>
                <a:gd name="T85" fmla="*/ 108 h 16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49" h="161">
                  <a:moveTo>
                    <a:pt x="125" y="87"/>
                  </a:moveTo>
                  <a:lnTo>
                    <a:pt x="120" y="80"/>
                  </a:lnTo>
                  <a:lnTo>
                    <a:pt x="120" y="66"/>
                  </a:lnTo>
                  <a:lnTo>
                    <a:pt x="104" y="50"/>
                  </a:lnTo>
                  <a:lnTo>
                    <a:pt x="113" y="40"/>
                  </a:lnTo>
                  <a:lnTo>
                    <a:pt x="97" y="28"/>
                  </a:lnTo>
                  <a:lnTo>
                    <a:pt x="94" y="19"/>
                  </a:lnTo>
                  <a:lnTo>
                    <a:pt x="94" y="17"/>
                  </a:lnTo>
                  <a:lnTo>
                    <a:pt x="94" y="7"/>
                  </a:lnTo>
                  <a:lnTo>
                    <a:pt x="75" y="0"/>
                  </a:lnTo>
                  <a:lnTo>
                    <a:pt x="59" y="7"/>
                  </a:lnTo>
                  <a:lnTo>
                    <a:pt x="54" y="19"/>
                  </a:lnTo>
                  <a:lnTo>
                    <a:pt x="49" y="21"/>
                  </a:lnTo>
                  <a:lnTo>
                    <a:pt x="33" y="21"/>
                  </a:lnTo>
                  <a:lnTo>
                    <a:pt x="21" y="19"/>
                  </a:lnTo>
                  <a:lnTo>
                    <a:pt x="7" y="12"/>
                  </a:lnTo>
                  <a:lnTo>
                    <a:pt x="0" y="17"/>
                  </a:lnTo>
                  <a:lnTo>
                    <a:pt x="33" y="31"/>
                  </a:lnTo>
                  <a:lnTo>
                    <a:pt x="45" y="52"/>
                  </a:lnTo>
                  <a:lnTo>
                    <a:pt x="49" y="66"/>
                  </a:lnTo>
                  <a:lnTo>
                    <a:pt x="56" y="64"/>
                  </a:lnTo>
                  <a:lnTo>
                    <a:pt x="61" y="69"/>
                  </a:lnTo>
                  <a:lnTo>
                    <a:pt x="66" y="80"/>
                  </a:lnTo>
                  <a:lnTo>
                    <a:pt x="45" y="95"/>
                  </a:lnTo>
                  <a:lnTo>
                    <a:pt x="35" y="104"/>
                  </a:lnTo>
                  <a:lnTo>
                    <a:pt x="26" y="109"/>
                  </a:lnTo>
                  <a:lnTo>
                    <a:pt x="28" y="128"/>
                  </a:lnTo>
                  <a:lnTo>
                    <a:pt x="30" y="147"/>
                  </a:lnTo>
                  <a:lnTo>
                    <a:pt x="45" y="151"/>
                  </a:lnTo>
                  <a:lnTo>
                    <a:pt x="45" y="154"/>
                  </a:lnTo>
                  <a:lnTo>
                    <a:pt x="52" y="154"/>
                  </a:lnTo>
                  <a:lnTo>
                    <a:pt x="56" y="161"/>
                  </a:lnTo>
                  <a:lnTo>
                    <a:pt x="59" y="158"/>
                  </a:lnTo>
                  <a:lnTo>
                    <a:pt x="90" y="151"/>
                  </a:lnTo>
                  <a:lnTo>
                    <a:pt x="97" y="149"/>
                  </a:lnTo>
                  <a:lnTo>
                    <a:pt x="113" y="149"/>
                  </a:lnTo>
                  <a:lnTo>
                    <a:pt x="123" y="139"/>
                  </a:lnTo>
                  <a:lnTo>
                    <a:pt x="132" y="130"/>
                  </a:lnTo>
                  <a:lnTo>
                    <a:pt x="139" y="121"/>
                  </a:lnTo>
                  <a:lnTo>
                    <a:pt x="149" y="111"/>
                  </a:lnTo>
                  <a:lnTo>
                    <a:pt x="127" y="99"/>
                  </a:lnTo>
                  <a:lnTo>
                    <a:pt x="132" y="95"/>
                  </a:lnTo>
                  <a:lnTo>
                    <a:pt x="125" y="87"/>
                  </a:lnTo>
                  <a:close/>
                </a:path>
              </a:pathLst>
            </a:custGeom>
            <a:solidFill>
              <a:srgbClr val="0033CC"/>
            </a:solidFill>
            <a:ln w="3175">
              <a:solidFill>
                <a:srgbClr val="000000"/>
              </a:solidFill>
              <a:prstDash val="solid"/>
              <a:round/>
              <a:headEnd/>
              <a:tailEnd/>
            </a:ln>
          </p:spPr>
          <p:txBody>
            <a:bodyPr/>
            <a:lstStyle/>
            <a:p>
              <a:endParaRPr lang="en-US"/>
            </a:p>
          </p:txBody>
        </p:sp>
        <p:sp>
          <p:nvSpPr>
            <p:cNvPr id="360" name="Freeform 4182"/>
            <p:cNvSpPr>
              <a:spLocks/>
            </p:cNvSpPr>
            <p:nvPr/>
          </p:nvSpPr>
          <p:spPr bwMode="auto">
            <a:xfrm>
              <a:off x="2664" y="1605"/>
              <a:ext cx="2" cy="6"/>
            </a:xfrm>
            <a:custGeom>
              <a:avLst/>
              <a:gdLst>
                <a:gd name="T0" fmla="*/ 0 w 2"/>
                <a:gd name="T1" fmla="*/ 0 h 5"/>
                <a:gd name="T2" fmla="*/ 0 w 2"/>
                <a:gd name="T3" fmla="*/ 6 h 5"/>
                <a:gd name="T4" fmla="*/ 2 w 2"/>
                <a:gd name="T5" fmla="*/ 6 h 5"/>
                <a:gd name="T6" fmla="*/ 0 w 2"/>
                <a:gd name="T7" fmla="*/ 0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5">
                  <a:moveTo>
                    <a:pt x="0" y="0"/>
                  </a:moveTo>
                  <a:lnTo>
                    <a:pt x="0" y="5"/>
                  </a:lnTo>
                  <a:lnTo>
                    <a:pt x="2" y="5"/>
                  </a:lnTo>
                  <a:lnTo>
                    <a:pt x="0" y="0"/>
                  </a:lnTo>
                  <a:close/>
                </a:path>
              </a:pathLst>
            </a:custGeom>
            <a:solidFill>
              <a:srgbClr val="C0C0C0"/>
            </a:solidFill>
            <a:ln w="3175">
              <a:solidFill>
                <a:srgbClr val="000000"/>
              </a:solidFill>
              <a:prstDash val="solid"/>
              <a:round/>
              <a:headEnd/>
              <a:tailEnd/>
            </a:ln>
          </p:spPr>
          <p:txBody>
            <a:bodyPr/>
            <a:lstStyle/>
            <a:p>
              <a:endParaRPr lang="en-US"/>
            </a:p>
          </p:txBody>
        </p:sp>
        <p:sp>
          <p:nvSpPr>
            <p:cNvPr id="361" name="Freeform 4183"/>
            <p:cNvSpPr>
              <a:spLocks/>
            </p:cNvSpPr>
            <p:nvPr/>
          </p:nvSpPr>
          <p:spPr bwMode="auto">
            <a:xfrm>
              <a:off x="2664" y="1570"/>
              <a:ext cx="118" cy="53"/>
            </a:xfrm>
            <a:custGeom>
              <a:avLst/>
              <a:gdLst>
                <a:gd name="T0" fmla="*/ 41 w 106"/>
                <a:gd name="T1" fmla="*/ 44 h 43"/>
                <a:gd name="T2" fmla="*/ 26 w 106"/>
                <a:gd name="T3" fmla="*/ 47 h 43"/>
                <a:gd name="T4" fmla="*/ 16 w 106"/>
                <a:gd name="T5" fmla="*/ 44 h 43"/>
                <a:gd name="T6" fmla="*/ 2 w 106"/>
                <a:gd name="T7" fmla="*/ 41 h 43"/>
                <a:gd name="T8" fmla="*/ 0 w 106"/>
                <a:gd name="T9" fmla="*/ 38 h 43"/>
                <a:gd name="T10" fmla="*/ 0 w 106"/>
                <a:gd name="T11" fmla="*/ 35 h 43"/>
                <a:gd name="T12" fmla="*/ 0 w 106"/>
                <a:gd name="T13" fmla="*/ 32 h 43"/>
                <a:gd name="T14" fmla="*/ 10 w 106"/>
                <a:gd name="T15" fmla="*/ 32 h 43"/>
                <a:gd name="T16" fmla="*/ 12 w 106"/>
                <a:gd name="T17" fmla="*/ 32 h 43"/>
                <a:gd name="T18" fmla="*/ 18 w 106"/>
                <a:gd name="T19" fmla="*/ 30 h 43"/>
                <a:gd name="T20" fmla="*/ 31 w 106"/>
                <a:gd name="T21" fmla="*/ 30 h 43"/>
                <a:gd name="T22" fmla="*/ 49 w 106"/>
                <a:gd name="T23" fmla="*/ 30 h 43"/>
                <a:gd name="T24" fmla="*/ 55 w 106"/>
                <a:gd name="T25" fmla="*/ 26 h 43"/>
                <a:gd name="T26" fmla="*/ 52 w 106"/>
                <a:gd name="T27" fmla="*/ 15 h 43"/>
                <a:gd name="T28" fmla="*/ 66 w 106"/>
                <a:gd name="T29" fmla="*/ 2 h 43"/>
                <a:gd name="T30" fmla="*/ 73 w 106"/>
                <a:gd name="T31" fmla="*/ 6 h 43"/>
                <a:gd name="T32" fmla="*/ 83 w 106"/>
                <a:gd name="T33" fmla="*/ 0 h 43"/>
                <a:gd name="T34" fmla="*/ 108 w 106"/>
                <a:gd name="T35" fmla="*/ 2 h 43"/>
                <a:gd name="T36" fmla="*/ 118 w 106"/>
                <a:gd name="T37" fmla="*/ 21 h 43"/>
                <a:gd name="T38" fmla="*/ 112 w 106"/>
                <a:gd name="T39" fmla="*/ 26 h 43"/>
                <a:gd name="T40" fmla="*/ 110 w 106"/>
                <a:gd name="T41" fmla="*/ 30 h 43"/>
                <a:gd name="T42" fmla="*/ 105 w 106"/>
                <a:gd name="T43" fmla="*/ 41 h 43"/>
                <a:gd name="T44" fmla="*/ 102 w 106"/>
                <a:gd name="T45" fmla="*/ 44 h 43"/>
                <a:gd name="T46" fmla="*/ 73 w 106"/>
                <a:gd name="T47" fmla="*/ 53 h 43"/>
                <a:gd name="T48" fmla="*/ 66 w 106"/>
                <a:gd name="T49" fmla="*/ 49 h 43"/>
                <a:gd name="T50" fmla="*/ 41 w 106"/>
                <a:gd name="T51" fmla="*/ 44 h 4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06" h="43">
                  <a:moveTo>
                    <a:pt x="37" y="36"/>
                  </a:moveTo>
                  <a:lnTo>
                    <a:pt x="23" y="38"/>
                  </a:lnTo>
                  <a:lnTo>
                    <a:pt x="14" y="36"/>
                  </a:lnTo>
                  <a:lnTo>
                    <a:pt x="2" y="33"/>
                  </a:lnTo>
                  <a:lnTo>
                    <a:pt x="0" y="31"/>
                  </a:lnTo>
                  <a:lnTo>
                    <a:pt x="0" y="28"/>
                  </a:lnTo>
                  <a:lnTo>
                    <a:pt x="0" y="26"/>
                  </a:lnTo>
                  <a:lnTo>
                    <a:pt x="9" y="26"/>
                  </a:lnTo>
                  <a:lnTo>
                    <a:pt x="11" y="26"/>
                  </a:lnTo>
                  <a:lnTo>
                    <a:pt x="16" y="24"/>
                  </a:lnTo>
                  <a:lnTo>
                    <a:pt x="28" y="24"/>
                  </a:lnTo>
                  <a:lnTo>
                    <a:pt x="44" y="24"/>
                  </a:lnTo>
                  <a:lnTo>
                    <a:pt x="49" y="21"/>
                  </a:lnTo>
                  <a:lnTo>
                    <a:pt x="47" y="12"/>
                  </a:lnTo>
                  <a:lnTo>
                    <a:pt x="59" y="2"/>
                  </a:lnTo>
                  <a:lnTo>
                    <a:pt x="66" y="5"/>
                  </a:lnTo>
                  <a:lnTo>
                    <a:pt x="75" y="0"/>
                  </a:lnTo>
                  <a:lnTo>
                    <a:pt x="97" y="2"/>
                  </a:lnTo>
                  <a:lnTo>
                    <a:pt x="106" y="17"/>
                  </a:lnTo>
                  <a:lnTo>
                    <a:pt x="101" y="21"/>
                  </a:lnTo>
                  <a:lnTo>
                    <a:pt x="99" y="24"/>
                  </a:lnTo>
                  <a:lnTo>
                    <a:pt x="94" y="33"/>
                  </a:lnTo>
                  <a:lnTo>
                    <a:pt x="92" y="36"/>
                  </a:lnTo>
                  <a:lnTo>
                    <a:pt x="66" y="43"/>
                  </a:lnTo>
                  <a:lnTo>
                    <a:pt x="59" y="40"/>
                  </a:lnTo>
                  <a:lnTo>
                    <a:pt x="37" y="36"/>
                  </a:lnTo>
                  <a:close/>
                </a:path>
              </a:pathLst>
            </a:custGeom>
            <a:solidFill>
              <a:srgbClr val="0033CC"/>
            </a:solidFill>
            <a:ln w="3175">
              <a:solidFill>
                <a:srgbClr val="000000"/>
              </a:solidFill>
              <a:prstDash val="solid"/>
              <a:round/>
              <a:headEnd/>
              <a:tailEnd/>
            </a:ln>
          </p:spPr>
          <p:txBody>
            <a:bodyPr/>
            <a:lstStyle/>
            <a:p>
              <a:endParaRPr lang="en-US"/>
            </a:p>
          </p:txBody>
        </p:sp>
        <p:sp>
          <p:nvSpPr>
            <p:cNvPr id="362" name="Freeform 4184"/>
            <p:cNvSpPr>
              <a:spLocks/>
            </p:cNvSpPr>
            <p:nvPr/>
          </p:nvSpPr>
          <p:spPr bwMode="auto">
            <a:xfrm>
              <a:off x="2763" y="1650"/>
              <a:ext cx="63" cy="58"/>
            </a:xfrm>
            <a:custGeom>
              <a:avLst/>
              <a:gdLst>
                <a:gd name="T0" fmla="*/ 57 w 57"/>
                <a:gd name="T1" fmla="*/ 9 h 47"/>
                <a:gd name="T2" fmla="*/ 57 w 57"/>
                <a:gd name="T3" fmla="*/ 11 h 47"/>
                <a:gd name="T4" fmla="*/ 57 w 57"/>
                <a:gd name="T5" fmla="*/ 15 h 47"/>
                <a:gd name="T6" fmla="*/ 53 w 57"/>
                <a:gd name="T7" fmla="*/ 17 h 47"/>
                <a:gd name="T8" fmla="*/ 53 w 57"/>
                <a:gd name="T9" fmla="*/ 21 h 47"/>
                <a:gd name="T10" fmla="*/ 57 w 57"/>
                <a:gd name="T11" fmla="*/ 21 h 47"/>
                <a:gd name="T12" fmla="*/ 63 w 57"/>
                <a:gd name="T13" fmla="*/ 26 h 47"/>
                <a:gd name="T14" fmla="*/ 57 w 57"/>
                <a:gd name="T15" fmla="*/ 30 h 47"/>
                <a:gd name="T16" fmla="*/ 63 w 57"/>
                <a:gd name="T17" fmla="*/ 32 h 47"/>
                <a:gd name="T18" fmla="*/ 63 w 57"/>
                <a:gd name="T19" fmla="*/ 38 h 47"/>
                <a:gd name="T20" fmla="*/ 53 w 57"/>
                <a:gd name="T21" fmla="*/ 41 h 47"/>
                <a:gd name="T22" fmla="*/ 57 w 57"/>
                <a:gd name="T23" fmla="*/ 43 h 47"/>
                <a:gd name="T24" fmla="*/ 55 w 57"/>
                <a:gd name="T25" fmla="*/ 43 h 47"/>
                <a:gd name="T26" fmla="*/ 53 w 57"/>
                <a:gd name="T27" fmla="*/ 43 h 47"/>
                <a:gd name="T28" fmla="*/ 50 w 57"/>
                <a:gd name="T29" fmla="*/ 49 h 47"/>
                <a:gd name="T30" fmla="*/ 48 w 57"/>
                <a:gd name="T31" fmla="*/ 49 h 47"/>
                <a:gd name="T32" fmla="*/ 50 w 57"/>
                <a:gd name="T33" fmla="*/ 58 h 47"/>
                <a:gd name="T34" fmla="*/ 48 w 57"/>
                <a:gd name="T35" fmla="*/ 58 h 47"/>
                <a:gd name="T36" fmla="*/ 42 w 57"/>
                <a:gd name="T37" fmla="*/ 56 h 47"/>
                <a:gd name="T38" fmla="*/ 40 w 57"/>
                <a:gd name="T39" fmla="*/ 53 h 47"/>
                <a:gd name="T40" fmla="*/ 34 w 57"/>
                <a:gd name="T41" fmla="*/ 49 h 47"/>
                <a:gd name="T42" fmla="*/ 34 w 57"/>
                <a:gd name="T43" fmla="*/ 49 h 47"/>
                <a:gd name="T44" fmla="*/ 27 w 57"/>
                <a:gd name="T45" fmla="*/ 43 h 47"/>
                <a:gd name="T46" fmla="*/ 27 w 57"/>
                <a:gd name="T47" fmla="*/ 41 h 47"/>
                <a:gd name="T48" fmla="*/ 24 w 57"/>
                <a:gd name="T49" fmla="*/ 38 h 47"/>
                <a:gd name="T50" fmla="*/ 11 w 57"/>
                <a:gd name="T51" fmla="*/ 26 h 47"/>
                <a:gd name="T52" fmla="*/ 11 w 57"/>
                <a:gd name="T53" fmla="*/ 23 h 47"/>
                <a:gd name="T54" fmla="*/ 9 w 57"/>
                <a:gd name="T55" fmla="*/ 23 h 47"/>
                <a:gd name="T56" fmla="*/ 6 w 57"/>
                <a:gd name="T57" fmla="*/ 11 h 47"/>
                <a:gd name="T58" fmla="*/ 0 w 57"/>
                <a:gd name="T59" fmla="*/ 11 h 47"/>
                <a:gd name="T60" fmla="*/ 0 w 57"/>
                <a:gd name="T61" fmla="*/ 0 h 47"/>
                <a:gd name="T62" fmla="*/ 6 w 57"/>
                <a:gd name="T63" fmla="*/ 0 h 47"/>
                <a:gd name="T64" fmla="*/ 11 w 57"/>
                <a:gd name="T65" fmla="*/ 6 h 47"/>
                <a:gd name="T66" fmla="*/ 13 w 57"/>
                <a:gd name="T67" fmla="*/ 0 h 47"/>
                <a:gd name="T68" fmla="*/ 19 w 57"/>
                <a:gd name="T69" fmla="*/ 0 h 47"/>
                <a:gd name="T70" fmla="*/ 24 w 57"/>
                <a:gd name="T71" fmla="*/ 0 h 47"/>
                <a:gd name="T72" fmla="*/ 34 w 57"/>
                <a:gd name="T73" fmla="*/ 6 h 47"/>
                <a:gd name="T74" fmla="*/ 38 w 57"/>
                <a:gd name="T75" fmla="*/ 0 h 47"/>
                <a:gd name="T76" fmla="*/ 38 w 57"/>
                <a:gd name="T77" fmla="*/ 2 h 47"/>
                <a:gd name="T78" fmla="*/ 40 w 57"/>
                <a:gd name="T79" fmla="*/ 2 h 47"/>
                <a:gd name="T80" fmla="*/ 45 w 57"/>
                <a:gd name="T81" fmla="*/ 2 h 47"/>
                <a:gd name="T82" fmla="*/ 45 w 57"/>
                <a:gd name="T83" fmla="*/ 2 h 47"/>
                <a:gd name="T84" fmla="*/ 50 w 57"/>
                <a:gd name="T85" fmla="*/ 6 h 47"/>
                <a:gd name="T86" fmla="*/ 53 w 57"/>
                <a:gd name="T87" fmla="*/ 9 h 47"/>
                <a:gd name="T88" fmla="*/ 57 w 57"/>
                <a:gd name="T89" fmla="*/ 9 h 4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57" h="47">
                  <a:moveTo>
                    <a:pt x="52" y="7"/>
                  </a:moveTo>
                  <a:lnTo>
                    <a:pt x="52" y="9"/>
                  </a:lnTo>
                  <a:lnTo>
                    <a:pt x="52" y="12"/>
                  </a:lnTo>
                  <a:lnTo>
                    <a:pt x="48" y="14"/>
                  </a:lnTo>
                  <a:lnTo>
                    <a:pt x="48" y="17"/>
                  </a:lnTo>
                  <a:lnTo>
                    <a:pt x="52" y="17"/>
                  </a:lnTo>
                  <a:lnTo>
                    <a:pt x="57" y="21"/>
                  </a:lnTo>
                  <a:lnTo>
                    <a:pt x="52" y="24"/>
                  </a:lnTo>
                  <a:lnTo>
                    <a:pt x="57" y="26"/>
                  </a:lnTo>
                  <a:lnTo>
                    <a:pt x="57" y="31"/>
                  </a:lnTo>
                  <a:lnTo>
                    <a:pt x="48" y="33"/>
                  </a:lnTo>
                  <a:lnTo>
                    <a:pt x="52" y="35"/>
                  </a:lnTo>
                  <a:lnTo>
                    <a:pt x="50" y="35"/>
                  </a:lnTo>
                  <a:lnTo>
                    <a:pt x="48" y="35"/>
                  </a:lnTo>
                  <a:lnTo>
                    <a:pt x="45" y="40"/>
                  </a:lnTo>
                  <a:lnTo>
                    <a:pt x="43" y="40"/>
                  </a:lnTo>
                  <a:lnTo>
                    <a:pt x="45" y="47"/>
                  </a:lnTo>
                  <a:lnTo>
                    <a:pt x="43" y="47"/>
                  </a:lnTo>
                  <a:lnTo>
                    <a:pt x="38" y="45"/>
                  </a:lnTo>
                  <a:lnTo>
                    <a:pt x="36" y="43"/>
                  </a:lnTo>
                  <a:lnTo>
                    <a:pt x="31" y="40"/>
                  </a:lnTo>
                  <a:lnTo>
                    <a:pt x="24" y="35"/>
                  </a:lnTo>
                  <a:lnTo>
                    <a:pt x="24" y="33"/>
                  </a:lnTo>
                  <a:lnTo>
                    <a:pt x="22" y="31"/>
                  </a:lnTo>
                  <a:lnTo>
                    <a:pt x="10" y="21"/>
                  </a:lnTo>
                  <a:lnTo>
                    <a:pt x="10" y="19"/>
                  </a:lnTo>
                  <a:lnTo>
                    <a:pt x="8" y="19"/>
                  </a:lnTo>
                  <a:lnTo>
                    <a:pt x="5" y="9"/>
                  </a:lnTo>
                  <a:lnTo>
                    <a:pt x="0" y="9"/>
                  </a:lnTo>
                  <a:lnTo>
                    <a:pt x="0" y="0"/>
                  </a:lnTo>
                  <a:lnTo>
                    <a:pt x="5" y="0"/>
                  </a:lnTo>
                  <a:lnTo>
                    <a:pt x="10" y="5"/>
                  </a:lnTo>
                  <a:lnTo>
                    <a:pt x="12" y="0"/>
                  </a:lnTo>
                  <a:lnTo>
                    <a:pt x="17" y="0"/>
                  </a:lnTo>
                  <a:lnTo>
                    <a:pt x="22" y="0"/>
                  </a:lnTo>
                  <a:lnTo>
                    <a:pt x="31" y="5"/>
                  </a:lnTo>
                  <a:lnTo>
                    <a:pt x="34" y="0"/>
                  </a:lnTo>
                  <a:lnTo>
                    <a:pt x="34" y="2"/>
                  </a:lnTo>
                  <a:lnTo>
                    <a:pt x="36" y="2"/>
                  </a:lnTo>
                  <a:lnTo>
                    <a:pt x="41" y="2"/>
                  </a:lnTo>
                  <a:lnTo>
                    <a:pt x="45" y="5"/>
                  </a:lnTo>
                  <a:lnTo>
                    <a:pt x="48" y="7"/>
                  </a:lnTo>
                  <a:lnTo>
                    <a:pt x="52" y="7"/>
                  </a:lnTo>
                  <a:close/>
                </a:path>
              </a:pathLst>
            </a:custGeom>
            <a:solidFill>
              <a:srgbClr val="0033CC"/>
            </a:solidFill>
            <a:ln w="3175">
              <a:solidFill>
                <a:srgbClr val="000000"/>
              </a:solidFill>
              <a:prstDash val="solid"/>
              <a:round/>
              <a:headEnd/>
              <a:tailEnd/>
            </a:ln>
          </p:spPr>
          <p:txBody>
            <a:bodyPr/>
            <a:lstStyle/>
            <a:p>
              <a:endParaRPr lang="en-US"/>
            </a:p>
          </p:txBody>
        </p:sp>
        <p:sp>
          <p:nvSpPr>
            <p:cNvPr id="363" name="Freeform 4185"/>
            <p:cNvSpPr>
              <a:spLocks/>
            </p:cNvSpPr>
            <p:nvPr/>
          </p:nvSpPr>
          <p:spPr bwMode="auto">
            <a:xfrm>
              <a:off x="2731" y="1620"/>
              <a:ext cx="91" cy="79"/>
            </a:xfrm>
            <a:custGeom>
              <a:avLst/>
              <a:gdLst>
                <a:gd name="T0" fmla="*/ 83 w 80"/>
                <a:gd name="T1" fmla="*/ 36 h 64"/>
                <a:gd name="T2" fmla="*/ 86 w 80"/>
                <a:gd name="T3" fmla="*/ 38 h 64"/>
                <a:gd name="T4" fmla="*/ 86 w 80"/>
                <a:gd name="T5" fmla="*/ 32 h 64"/>
                <a:gd name="T6" fmla="*/ 91 w 80"/>
                <a:gd name="T7" fmla="*/ 30 h 64"/>
                <a:gd name="T8" fmla="*/ 91 w 80"/>
                <a:gd name="T9" fmla="*/ 30 h 64"/>
                <a:gd name="T10" fmla="*/ 86 w 80"/>
                <a:gd name="T11" fmla="*/ 27 h 64"/>
                <a:gd name="T12" fmla="*/ 83 w 80"/>
                <a:gd name="T13" fmla="*/ 27 h 64"/>
                <a:gd name="T14" fmla="*/ 86 w 80"/>
                <a:gd name="T15" fmla="*/ 27 h 64"/>
                <a:gd name="T16" fmla="*/ 83 w 80"/>
                <a:gd name="T17" fmla="*/ 23 h 64"/>
                <a:gd name="T18" fmla="*/ 81 w 80"/>
                <a:gd name="T19" fmla="*/ 15 h 64"/>
                <a:gd name="T20" fmla="*/ 57 w 80"/>
                <a:gd name="T21" fmla="*/ 15 h 64"/>
                <a:gd name="T22" fmla="*/ 43 w 80"/>
                <a:gd name="T23" fmla="*/ 0 h 64"/>
                <a:gd name="T24" fmla="*/ 43 w 80"/>
                <a:gd name="T25" fmla="*/ 4 h 64"/>
                <a:gd name="T26" fmla="*/ 41 w 80"/>
                <a:gd name="T27" fmla="*/ 4 h 64"/>
                <a:gd name="T28" fmla="*/ 35 w 80"/>
                <a:gd name="T29" fmla="*/ 6 h 64"/>
                <a:gd name="T30" fmla="*/ 32 w 80"/>
                <a:gd name="T31" fmla="*/ 6 h 64"/>
                <a:gd name="T32" fmla="*/ 30 w 80"/>
                <a:gd name="T33" fmla="*/ 6 h 64"/>
                <a:gd name="T34" fmla="*/ 30 w 80"/>
                <a:gd name="T35" fmla="*/ 12 h 64"/>
                <a:gd name="T36" fmla="*/ 30 w 80"/>
                <a:gd name="T37" fmla="*/ 15 h 64"/>
                <a:gd name="T38" fmla="*/ 32 w 80"/>
                <a:gd name="T39" fmla="*/ 17 h 64"/>
                <a:gd name="T40" fmla="*/ 30 w 80"/>
                <a:gd name="T41" fmla="*/ 17 h 64"/>
                <a:gd name="T42" fmla="*/ 24 w 80"/>
                <a:gd name="T43" fmla="*/ 21 h 64"/>
                <a:gd name="T44" fmla="*/ 24 w 80"/>
                <a:gd name="T45" fmla="*/ 21 h 64"/>
                <a:gd name="T46" fmla="*/ 24 w 80"/>
                <a:gd name="T47" fmla="*/ 27 h 64"/>
                <a:gd name="T48" fmla="*/ 19 w 80"/>
                <a:gd name="T49" fmla="*/ 27 h 64"/>
                <a:gd name="T50" fmla="*/ 16 w 80"/>
                <a:gd name="T51" fmla="*/ 23 h 64"/>
                <a:gd name="T52" fmla="*/ 16 w 80"/>
                <a:gd name="T53" fmla="*/ 23 h 64"/>
                <a:gd name="T54" fmla="*/ 14 w 80"/>
                <a:gd name="T55" fmla="*/ 21 h 64"/>
                <a:gd name="T56" fmla="*/ 11 w 80"/>
                <a:gd name="T57" fmla="*/ 27 h 64"/>
                <a:gd name="T58" fmla="*/ 2 w 80"/>
                <a:gd name="T59" fmla="*/ 27 h 64"/>
                <a:gd name="T60" fmla="*/ 0 w 80"/>
                <a:gd name="T61" fmla="*/ 23 h 64"/>
                <a:gd name="T62" fmla="*/ 2 w 80"/>
                <a:gd name="T63" fmla="*/ 30 h 64"/>
                <a:gd name="T64" fmla="*/ 6 w 80"/>
                <a:gd name="T65" fmla="*/ 36 h 64"/>
                <a:gd name="T66" fmla="*/ 11 w 80"/>
                <a:gd name="T67" fmla="*/ 30 h 64"/>
                <a:gd name="T68" fmla="*/ 22 w 80"/>
                <a:gd name="T69" fmla="*/ 53 h 64"/>
                <a:gd name="T70" fmla="*/ 27 w 80"/>
                <a:gd name="T71" fmla="*/ 59 h 64"/>
                <a:gd name="T72" fmla="*/ 43 w 80"/>
                <a:gd name="T73" fmla="*/ 68 h 64"/>
                <a:gd name="T74" fmla="*/ 61 w 80"/>
                <a:gd name="T75" fmla="*/ 79 h 64"/>
                <a:gd name="T76" fmla="*/ 65 w 80"/>
                <a:gd name="T77" fmla="*/ 79 h 64"/>
                <a:gd name="T78" fmla="*/ 67 w 80"/>
                <a:gd name="T79" fmla="*/ 79 h 64"/>
                <a:gd name="T80" fmla="*/ 67 w 80"/>
                <a:gd name="T81" fmla="*/ 79 h 64"/>
                <a:gd name="T82" fmla="*/ 59 w 80"/>
                <a:gd name="T83" fmla="*/ 73 h 64"/>
                <a:gd name="T84" fmla="*/ 59 w 80"/>
                <a:gd name="T85" fmla="*/ 70 h 64"/>
                <a:gd name="T86" fmla="*/ 57 w 80"/>
                <a:gd name="T87" fmla="*/ 68 h 64"/>
                <a:gd name="T88" fmla="*/ 43 w 80"/>
                <a:gd name="T89" fmla="*/ 56 h 64"/>
                <a:gd name="T90" fmla="*/ 43 w 80"/>
                <a:gd name="T91" fmla="*/ 53 h 64"/>
                <a:gd name="T92" fmla="*/ 41 w 80"/>
                <a:gd name="T93" fmla="*/ 53 h 64"/>
                <a:gd name="T94" fmla="*/ 38 w 80"/>
                <a:gd name="T95" fmla="*/ 41 h 64"/>
                <a:gd name="T96" fmla="*/ 32 w 80"/>
                <a:gd name="T97" fmla="*/ 41 h 64"/>
                <a:gd name="T98" fmla="*/ 32 w 80"/>
                <a:gd name="T99" fmla="*/ 30 h 64"/>
                <a:gd name="T100" fmla="*/ 38 w 80"/>
                <a:gd name="T101" fmla="*/ 30 h 64"/>
                <a:gd name="T102" fmla="*/ 43 w 80"/>
                <a:gd name="T103" fmla="*/ 36 h 64"/>
                <a:gd name="T104" fmla="*/ 46 w 80"/>
                <a:gd name="T105" fmla="*/ 30 h 64"/>
                <a:gd name="T106" fmla="*/ 51 w 80"/>
                <a:gd name="T107" fmla="*/ 30 h 64"/>
                <a:gd name="T108" fmla="*/ 57 w 80"/>
                <a:gd name="T109" fmla="*/ 30 h 64"/>
                <a:gd name="T110" fmla="*/ 67 w 80"/>
                <a:gd name="T111" fmla="*/ 36 h 64"/>
                <a:gd name="T112" fmla="*/ 71 w 80"/>
                <a:gd name="T113" fmla="*/ 30 h 64"/>
                <a:gd name="T114" fmla="*/ 71 w 80"/>
                <a:gd name="T115" fmla="*/ 32 h 64"/>
                <a:gd name="T116" fmla="*/ 73 w 80"/>
                <a:gd name="T117" fmla="*/ 32 h 64"/>
                <a:gd name="T118" fmla="*/ 78 w 80"/>
                <a:gd name="T119" fmla="*/ 32 h 64"/>
                <a:gd name="T120" fmla="*/ 78 w 80"/>
                <a:gd name="T121" fmla="*/ 32 h 64"/>
                <a:gd name="T122" fmla="*/ 83 w 80"/>
                <a:gd name="T123" fmla="*/ 36 h 6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80" h="64">
                  <a:moveTo>
                    <a:pt x="73" y="29"/>
                  </a:moveTo>
                  <a:lnTo>
                    <a:pt x="76" y="31"/>
                  </a:lnTo>
                  <a:lnTo>
                    <a:pt x="76" y="26"/>
                  </a:lnTo>
                  <a:lnTo>
                    <a:pt x="80" y="24"/>
                  </a:lnTo>
                  <a:lnTo>
                    <a:pt x="76" y="22"/>
                  </a:lnTo>
                  <a:lnTo>
                    <a:pt x="73" y="22"/>
                  </a:lnTo>
                  <a:lnTo>
                    <a:pt x="76" y="22"/>
                  </a:lnTo>
                  <a:lnTo>
                    <a:pt x="73" y="19"/>
                  </a:lnTo>
                  <a:lnTo>
                    <a:pt x="71" y="12"/>
                  </a:lnTo>
                  <a:lnTo>
                    <a:pt x="50" y="12"/>
                  </a:lnTo>
                  <a:lnTo>
                    <a:pt x="38" y="0"/>
                  </a:lnTo>
                  <a:lnTo>
                    <a:pt x="38" y="3"/>
                  </a:lnTo>
                  <a:lnTo>
                    <a:pt x="36" y="3"/>
                  </a:lnTo>
                  <a:lnTo>
                    <a:pt x="31" y="5"/>
                  </a:lnTo>
                  <a:lnTo>
                    <a:pt x="28" y="5"/>
                  </a:lnTo>
                  <a:lnTo>
                    <a:pt x="26" y="5"/>
                  </a:lnTo>
                  <a:lnTo>
                    <a:pt x="26" y="10"/>
                  </a:lnTo>
                  <a:lnTo>
                    <a:pt x="26" y="12"/>
                  </a:lnTo>
                  <a:lnTo>
                    <a:pt x="28" y="14"/>
                  </a:lnTo>
                  <a:lnTo>
                    <a:pt x="26" y="14"/>
                  </a:lnTo>
                  <a:lnTo>
                    <a:pt x="21" y="17"/>
                  </a:lnTo>
                  <a:lnTo>
                    <a:pt x="21" y="22"/>
                  </a:lnTo>
                  <a:lnTo>
                    <a:pt x="17" y="22"/>
                  </a:lnTo>
                  <a:lnTo>
                    <a:pt x="14" y="19"/>
                  </a:lnTo>
                  <a:lnTo>
                    <a:pt x="12" y="17"/>
                  </a:lnTo>
                  <a:lnTo>
                    <a:pt x="10" y="22"/>
                  </a:lnTo>
                  <a:lnTo>
                    <a:pt x="2" y="22"/>
                  </a:lnTo>
                  <a:lnTo>
                    <a:pt x="0" y="19"/>
                  </a:lnTo>
                  <a:lnTo>
                    <a:pt x="2" y="24"/>
                  </a:lnTo>
                  <a:lnTo>
                    <a:pt x="5" y="29"/>
                  </a:lnTo>
                  <a:lnTo>
                    <a:pt x="10" y="24"/>
                  </a:lnTo>
                  <a:lnTo>
                    <a:pt x="19" y="43"/>
                  </a:lnTo>
                  <a:lnTo>
                    <a:pt x="24" y="48"/>
                  </a:lnTo>
                  <a:lnTo>
                    <a:pt x="38" y="55"/>
                  </a:lnTo>
                  <a:lnTo>
                    <a:pt x="54" y="64"/>
                  </a:lnTo>
                  <a:lnTo>
                    <a:pt x="57" y="64"/>
                  </a:lnTo>
                  <a:lnTo>
                    <a:pt x="59" y="64"/>
                  </a:lnTo>
                  <a:lnTo>
                    <a:pt x="52" y="59"/>
                  </a:lnTo>
                  <a:lnTo>
                    <a:pt x="52" y="57"/>
                  </a:lnTo>
                  <a:lnTo>
                    <a:pt x="50" y="55"/>
                  </a:lnTo>
                  <a:lnTo>
                    <a:pt x="38" y="45"/>
                  </a:lnTo>
                  <a:lnTo>
                    <a:pt x="38" y="43"/>
                  </a:lnTo>
                  <a:lnTo>
                    <a:pt x="36" y="43"/>
                  </a:lnTo>
                  <a:lnTo>
                    <a:pt x="33" y="33"/>
                  </a:lnTo>
                  <a:lnTo>
                    <a:pt x="28" y="33"/>
                  </a:lnTo>
                  <a:lnTo>
                    <a:pt x="28" y="24"/>
                  </a:lnTo>
                  <a:lnTo>
                    <a:pt x="33" y="24"/>
                  </a:lnTo>
                  <a:lnTo>
                    <a:pt x="38" y="29"/>
                  </a:lnTo>
                  <a:lnTo>
                    <a:pt x="40" y="24"/>
                  </a:lnTo>
                  <a:lnTo>
                    <a:pt x="45" y="24"/>
                  </a:lnTo>
                  <a:lnTo>
                    <a:pt x="50" y="24"/>
                  </a:lnTo>
                  <a:lnTo>
                    <a:pt x="59" y="29"/>
                  </a:lnTo>
                  <a:lnTo>
                    <a:pt x="62" y="24"/>
                  </a:lnTo>
                  <a:lnTo>
                    <a:pt x="62" y="26"/>
                  </a:lnTo>
                  <a:lnTo>
                    <a:pt x="64" y="26"/>
                  </a:lnTo>
                  <a:lnTo>
                    <a:pt x="69" y="26"/>
                  </a:lnTo>
                  <a:lnTo>
                    <a:pt x="73" y="29"/>
                  </a:lnTo>
                  <a:close/>
                </a:path>
              </a:pathLst>
            </a:custGeom>
            <a:solidFill>
              <a:srgbClr val="0033CC"/>
            </a:solidFill>
            <a:ln w="3175">
              <a:solidFill>
                <a:srgbClr val="000000"/>
              </a:solidFill>
              <a:prstDash val="solid"/>
              <a:round/>
              <a:headEnd/>
              <a:tailEnd/>
            </a:ln>
          </p:spPr>
          <p:txBody>
            <a:bodyPr/>
            <a:lstStyle/>
            <a:p>
              <a:endParaRPr lang="en-US"/>
            </a:p>
          </p:txBody>
        </p:sp>
        <p:sp>
          <p:nvSpPr>
            <p:cNvPr id="364" name="Freeform 4186"/>
            <p:cNvSpPr>
              <a:spLocks/>
            </p:cNvSpPr>
            <p:nvPr/>
          </p:nvSpPr>
          <p:spPr bwMode="auto">
            <a:xfrm>
              <a:off x="2788" y="1699"/>
              <a:ext cx="22" cy="13"/>
            </a:xfrm>
            <a:custGeom>
              <a:avLst/>
              <a:gdLst>
                <a:gd name="T0" fmla="*/ 20 w 21"/>
                <a:gd name="T1" fmla="*/ 13 h 10"/>
                <a:gd name="T2" fmla="*/ 22 w 21"/>
                <a:gd name="T3" fmla="*/ 9 h 10"/>
                <a:gd name="T4" fmla="*/ 17 w 21"/>
                <a:gd name="T5" fmla="*/ 7 h 10"/>
                <a:gd name="T6" fmla="*/ 15 w 21"/>
                <a:gd name="T7" fmla="*/ 4 h 10"/>
                <a:gd name="T8" fmla="*/ 9 w 21"/>
                <a:gd name="T9" fmla="*/ 0 h 10"/>
                <a:gd name="T10" fmla="*/ 7 w 21"/>
                <a:gd name="T11" fmla="*/ 0 h 10"/>
                <a:gd name="T12" fmla="*/ 0 w 21"/>
                <a:gd name="T13" fmla="*/ 0 h 10"/>
                <a:gd name="T14" fmla="*/ 20 w 21"/>
                <a:gd name="T15" fmla="*/ 13 h 1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 h="10">
                  <a:moveTo>
                    <a:pt x="19" y="10"/>
                  </a:moveTo>
                  <a:lnTo>
                    <a:pt x="21" y="7"/>
                  </a:lnTo>
                  <a:lnTo>
                    <a:pt x="16" y="5"/>
                  </a:lnTo>
                  <a:lnTo>
                    <a:pt x="14" y="3"/>
                  </a:lnTo>
                  <a:lnTo>
                    <a:pt x="9" y="0"/>
                  </a:lnTo>
                  <a:lnTo>
                    <a:pt x="7" y="0"/>
                  </a:lnTo>
                  <a:lnTo>
                    <a:pt x="0" y="0"/>
                  </a:lnTo>
                  <a:lnTo>
                    <a:pt x="19" y="10"/>
                  </a:lnTo>
                  <a:close/>
                </a:path>
              </a:pathLst>
            </a:custGeom>
            <a:solidFill>
              <a:srgbClr val="0033CC"/>
            </a:solidFill>
            <a:ln w="3175">
              <a:solidFill>
                <a:srgbClr val="000000"/>
              </a:solidFill>
              <a:prstDash val="solid"/>
              <a:round/>
              <a:headEnd/>
              <a:tailEnd/>
            </a:ln>
          </p:spPr>
          <p:txBody>
            <a:bodyPr/>
            <a:lstStyle/>
            <a:p>
              <a:endParaRPr lang="en-US"/>
            </a:p>
          </p:txBody>
        </p:sp>
        <p:sp>
          <p:nvSpPr>
            <p:cNvPr id="365" name="Freeform 4187"/>
            <p:cNvSpPr>
              <a:spLocks/>
            </p:cNvSpPr>
            <p:nvPr/>
          </p:nvSpPr>
          <p:spPr bwMode="auto">
            <a:xfrm>
              <a:off x="2441" y="1523"/>
              <a:ext cx="198" cy="189"/>
            </a:xfrm>
            <a:custGeom>
              <a:avLst/>
              <a:gdLst>
                <a:gd name="T0" fmla="*/ 196 w 177"/>
                <a:gd name="T1" fmla="*/ 150 h 152"/>
                <a:gd name="T2" fmla="*/ 196 w 177"/>
                <a:gd name="T3" fmla="*/ 159 h 152"/>
                <a:gd name="T4" fmla="*/ 194 w 177"/>
                <a:gd name="T5" fmla="*/ 159 h 152"/>
                <a:gd name="T6" fmla="*/ 190 w 177"/>
                <a:gd name="T7" fmla="*/ 159 h 152"/>
                <a:gd name="T8" fmla="*/ 190 w 177"/>
                <a:gd name="T9" fmla="*/ 162 h 152"/>
                <a:gd name="T10" fmla="*/ 177 w 177"/>
                <a:gd name="T11" fmla="*/ 174 h 152"/>
                <a:gd name="T12" fmla="*/ 155 w 177"/>
                <a:gd name="T13" fmla="*/ 168 h 152"/>
                <a:gd name="T14" fmla="*/ 151 w 177"/>
                <a:gd name="T15" fmla="*/ 165 h 152"/>
                <a:gd name="T16" fmla="*/ 148 w 177"/>
                <a:gd name="T17" fmla="*/ 168 h 152"/>
                <a:gd name="T18" fmla="*/ 134 w 177"/>
                <a:gd name="T19" fmla="*/ 168 h 152"/>
                <a:gd name="T20" fmla="*/ 124 w 177"/>
                <a:gd name="T21" fmla="*/ 174 h 152"/>
                <a:gd name="T22" fmla="*/ 124 w 177"/>
                <a:gd name="T23" fmla="*/ 189 h 152"/>
                <a:gd name="T24" fmla="*/ 103 w 177"/>
                <a:gd name="T25" fmla="*/ 185 h 152"/>
                <a:gd name="T26" fmla="*/ 103 w 177"/>
                <a:gd name="T27" fmla="*/ 185 h 152"/>
                <a:gd name="T28" fmla="*/ 97 w 177"/>
                <a:gd name="T29" fmla="*/ 185 h 152"/>
                <a:gd name="T30" fmla="*/ 56 w 177"/>
                <a:gd name="T31" fmla="*/ 174 h 152"/>
                <a:gd name="T32" fmla="*/ 45 w 177"/>
                <a:gd name="T33" fmla="*/ 168 h 152"/>
                <a:gd name="T34" fmla="*/ 53 w 177"/>
                <a:gd name="T35" fmla="*/ 157 h 152"/>
                <a:gd name="T36" fmla="*/ 56 w 177"/>
                <a:gd name="T37" fmla="*/ 138 h 152"/>
                <a:gd name="T38" fmla="*/ 56 w 177"/>
                <a:gd name="T39" fmla="*/ 124 h 152"/>
                <a:gd name="T40" fmla="*/ 64 w 177"/>
                <a:gd name="T41" fmla="*/ 133 h 152"/>
                <a:gd name="T42" fmla="*/ 56 w 177"/>
                <a:gd name="T43" fmla="*/ 114 h 152"/>
                <a:gd name="T44" fmla="*/ 58 w 177"/>
                <a:gd name="T45" fmla="*/ 109 h 152"/>
                <a:gd name="T46" fmla="*/ 50 w 177"/>
                <a:gd name="T47" fmla="*/ 103 h 152"/>
                <a:gd name="T48" fmla="*/ 43 w 177"/>
                <a:gd name="T49" fmla="*/ 88 h 152"/>
                <a:gd name="T50" fmla="*/ 45 w 177"/>
                <a:gd name="T51" fmla="*/ 82 h 152"/>
                <a:gd name="T52" fmla="*/ 37 w 177"/>
                <a:gd name="T53" fmla="*/ 80 h 152"/>
                <a:gd name="T54" fmla="*/ 27 w 177"/>
                <a:gd name="T55" fmla="*/ 77 h 152"/>
                <a:gd name="T56" fmla="*/ 13 w 177"/>
                <a:gd name="T57" fmla="*/ 71 h 152"/>
                <a:gd name="T58" fmla="*/ 2 w 177"/>
                <a:gd name="T59" fmla="*/ 68 h 152"/>
                <a:gd name="T60" fmla="*/ 6 w 177"/>
                <a:gd name="T61" fmla="*/ 62 h 152"/>
                <a:gd name="T62" fmla="*/ 8 w 177"/>
                <a:gd name="T63" fmla="*/ 60 h 152"/>
                <a:gd name="T64" fmla="*/ 0 w 177"/>
                <a:gd name="T65" fmla="*/ 60 h 152"/>
                <a:gd name="T66" fmla="*/ 18 w 177"/>
                <a:gd name="T67" fmla="*/ 50 h 152"/>
                <a:gd name="T68" fmla="*/ 31 w 177"/>
                <a:gd name="T69" fmla="*/ 53 h 152"/>
                <a:gd name="T70" fmla="*/ 50 w 177"/>
                <a:gd name="T71" fmla="*/ 53 h 152"/>
                <a:gd name="T72" fmla="*/ 45 w 177"/>
                <a:gd name="T73" fmla="*/ 32 h 152"/>
                <a:gd name="T74" fmla="*/ 50 w 177"/>
                <a:gd name="T75" fmla="*/ 30 h 152"/>
                <a:gd name="T76" fmla="*/ 56 w 177"/>
                <a:gd name="T77" fmla="*/ 39 h 152"/>
                <a:gd name="T78" fmla="*/ 82 w 177"/>
                <a:gd name="T79" fmla="*/ 36 h 152"/>
                <a:gd name="T80" fmla="*/ 76 w 177"/>
                <a:gd name="T81" fmla="*/ 36 h 152"/>
                <a:gd name="T82" fmla="*/ 95 w 177"/>
                <a:gd name="T83" fmla="*/ 21 h 152"/>
                <a:gd name="T84" fmla="*/ 97 w 177"/>
                <a:gd name="T85" fmla="*/ 6 h 152"/>
                <a:gd name="T86" fmla="*/ 111 w 177"/>
                <a:gd name="T87" fmla="*/ 0 h 152"/>
                <a:gd name="T88" fmla="*/ 119 w 177"/>
                <a:gd name="T89" fmla="*/ 9 h 152"/>
                <a:gd name="T90" fmla="*/ 138 w 177"/>
                <a:gd name="T91" fmla="*/ 24 h 152"/>
                <a:gd name="T92" fmla="*/ 148 w 177"/>
                <a:gd name="T93" fmla="*/ 21 h 152"/>
                <a:gd name="T94" fmla="*/ 148 w 177"/>
                <a:gd name="T95" fmla="*/ 24 h 152"/>
                <a:gd name="T96" fmla="*/ 164 w 177"/>
                <a:gd name="T97" fmla="*/ 36 h 152"/>
                <a:gd name="T98" fmla="*/ 172 w 177"/>
                <a:gd name="T99" fmla="*/ 36 h 152"/>
                <a:gd name="T100" fmla="*/ 175 w 177"/>
                <a:gd name="T101" fmla="*/ 39 h 152"/>
                <a:gd name="T102" fmla="*/ 198 w 177"/>
                <a:gd name="T103" fmla="*/ 45 h 152"/>
                <a:gd name="T104" fmla="*/ 190 w 177"/>
                <a:gd name="T105" fmla="*/ 77 h 152"/>
                <a:gd name="T106" fmla="*/ 188 w 177"/>
                <a:gd name="T107" fmla="*/ 80 h 152"/>
                <a:gd name="T108" fmla="*/ 182 w 177"/>
                <a:gd name="T109" fmla="*/ 82 h 152"/>
                <a:gd name="T110" fmla="*/ 169 w 177"/>
                <a:gd name="T111" fmla="*/ 103 h 152"/>
                <a:gd name="T112" fmla="*/ 177 w 177"/>
                <a:gd name="T113" fmla="*/ 101 h 152"/>
                <a:gd name="T114" fmla="*/ 185 w 177"/>
                <a:gd name="T115" fmla="*/ 112 h 152"/>
                <a:gd name="T116" fmla="*/ 185 w 177"/>
                <a:gd name="T117" fmla="*/ 121 h 152"/>
                <a:gd name="T118" fmla="*/ 182 w 177"/>
                <a:gd name="T119" fmla="*/ 129 h 152"/>
                <a:gd name="T120" fmla="*/ 182 w 177"/>
                <a:gd name="T121" fmla="*/ 136 h 152"/>
                <a:gd name="T122" fmla="*/ 182 w 177"/>
                <a:gd name="T123" fmla="*/ 144 h 152"/>
                <a:gd name="T124" fmla="*/ 196 w 177"/>
                <a:gd name="T125" fmla="*/ 150 h 15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77" h="152">
                  <a:moveTo>
                    <a:pt x="175" y="121"/>
                  </a:moveTo>
                  <a:lnTo>
                    <a:pt x="175" y="128"/>
                  </a:lnTo>
                  <a:lnTo>
                    <a:pt x="173" y="128"/>
                  </a:lnTo>
                  <a:lnTo>
                    <a:pt x="170" y="128"/>
                  </a:lnTo>
                  <a:lnTo>
                    <a:pt x="170" y="130"/>
                  </a:lnTo>
                  <a:lnTo>
                    <a:pt x="158" y="140"/>
                  </a:lnTo>
                  <a:lnTo>
                    <a:pt x="139" y="135"/>
                  </a:lnTo>
                  <a:lnTo>
                    <a:pt x="135" y="133"/>
                  </a:lnTo>
                  <a:lnTo>
                    <a:pt x="132" y="135"/>
                  </a:lnTo>
                  <a:lnTo>
                    <a:pt x="120" y="135"/>
                  </a:lnTo>
                  <a:lnTo>
                    <a:pt x="111" y="140"/>
                  </a:lnTo>
                  <a:lnTo>
                    <a:pt x="111" y="152"/>
                  </a:lnTo>
                  <a:lnTo>
                    <a:pt x="92" y="149"/>
                  </a:lnTo>
                  <a:lnTo>
                    <a:pt x="87" y="149"/>
                  </a:lnTo>
                  <a:lnTo>
                    <a:pt x="50" y="140"/>
                  </a:lnTo>
                  <a:lnTo>
                    <a:pt x="40" y="135"/>
                  </a:lnTo>
                  <a:lnTo>
                    <a:pt x="47" y="126"/>
                  </a:lnTo>
                  <a:lnTo>
                    <a:pt x="50" y="111"/>
                  </a:lnTo>
                  <a:lnTo>
                    <a:pt x="50" y="100"/>
                  </a:lnTo>
                  <a:lnTo>
                    <a:pt x="57" y="107"/>
                  </a:lnTo>
                  <a:lnTo>
                    <a:pt x="50" y="92"/>
                  </a:lnTo>
                  <a:lnTo>
                    <a:pt x="52" y="88"/>
                  </a:lnTo>
                  <a:lnTo>
                    <a:pt x="45" y="83"/>
                  </a:lnTo>
                  <a:lnTo>
                    <a:pt x="38" y="71"/>
                  </a:lnTo>
                  <a:lnTo>
                    <a:pt x="40" y="66"/>
                  </a:lnTo>
                  <a:lnTo>
                    <a:pt x="33" y="64"/>
                  </a:lnTo>
                  <a:lnTo>
                    <a:pt x="24" y="62"/>
                  </a:lnTo>
                  <a:lnTo>
                    <a:pt x="12" y="57"/>
                  </a:lnTo>
                  <a:lnTo>
                    <a:pt x="2" y="55"/>
                  </a:lnTo>
                  <a:lnTo>
                    <a:pt x="5" y="50"/>
                  </a:lnTo>
                  <a:lnTo>
                    <a:pt x="7" y="48"/>
                  </a:lnTo>
                  <a:lnTo>
                    <a:pt x="0" y="48"/>
                  </a:lnTo>
                  <a:lnTo>
                    <a:pt x="16" y="40"/>
                  </a:lnTo>
                  <a:lnTo>
                    <a:pt x="28" y="43"/>
                  </a:lnTo>
                  <a:lnTo>
                    <a:pt x="45" y="43"/>
                  </a:lnTo>
                  <a:lnTo>
                    <a:pt x="40" y="26"/>
                  </a:lnTo>
                  <a:lnTo>
                    <a:pt x="45" y="24"/>
                  </a:lnTo>
                  <a:lnTo>
                    <a:pt x="50" y="31"/>
                  </a:lnTo>
                  <a:lnTo>
                    <a:pt x="73" y="29"/>
                  </a:lnTo>
                  <a:lnTo>
                    <a:pt x="68" y="29"/>
                  </a:lnTo>
                  <a:lnTo>
                    <a:pt x="85" y="17"/>
                  </a:lnTo>
                  <a:lnTo>
                    <a:pt x="87" y="5"/>
                  </a:lnTo>
                  <a:lnTo>
                    <a:pt x="99" y="0"/>
                  </a:lnTo>
                  <a:lnTo>
                    <a:pt x="106" y="7"/>
                  </a:lnTo>
                  <a:lnTo>
                    <a:pt x="123" y="19"/>
                  </a:lnTo>
                  <a:lnTo>
                    <a:pt x="132" y="17"/>
                  </a:lnTo>
                  <a:lnTo>
                    <a:pt x="132" y="19"/>
                  </a:lnTo>
                  <a:lnTo>
                    <a:pt x="147" y="29"/>
                  </a:lnTo>
                  <a:lnTo>
                    <a:pt x="154" y="29"/>
                  </a:lnTo>
                  <a:lnTo>
                    <a:pt x="156" y="31"/>
                  </a:lnTo>
                  <a:lnTo>
                    <a:pt x="177" y="36"/>
                  </a:lnTo>
                  <a:lnTo>
                    <a:pt x="170" y="62"/>
                  </a:lnTo>
                  <a:lnTo>
                    <a:pt x="168" y="64"/>
                  </a:lnTo>
                  <a:lnTo>
                    <a:pt x="163" y="66"/>
                  </a:lnTo>
                  <a:lnTo>
                    <a:pt x="151" y="83"/>
                  </a:lnTo>
                  <a:lnTo>
                    <a:pt x="158" y="81"/>
                  </a:lnTo>
                  <a:lnTo>
                    <a:pt x="165" y="90"/>
                  </a:lnTo>
                  <a:lnTo>
                    <a:pt x="165" y="97"/>
                  </a:lnTo>
                  <a:lnTo>
                    <a:pt x="163" y="104"/>
                  </a:lnTo>
                  <a:lnTo>
                    <a:pt x="163" y="109"/>
                  </a:lnTo>
                  <a:lnTo>
                    <a:pt x="163" y="116"/>
                  </a:lnTo>
                  <a:lnTo>
                    <a:pt x="175" y="121"/>
                  </a:lnTo>
                  <a:close/>
                </a:path>
              </a:pathLst>
            </a:custGeom>
            <a:solidFill>
              <a:srgbClr val="0033CC"/>
            </a:solidFill>
            <a:ln w="3175">
              <a:solidFill>
                <a:srgbClr val="000000"/>
              </a:solidFill>
              <a:prstDash val="solid"/>
              <a:round/>
              <a:headEnd/>
              <a:tailEnd/>
            </a:ln>
          </p:spPr>
          <p:txBody>
            <a:bodyPr/>
            <a:lstStyle/>
            <a:p>
              <a:endParaRPr lang="en-US"/>
            </a:p>
          </p:txBody>
        </p:sp>
        <p:sp>
          <p:nvSpPr>
            <p:cNvPr id="366" name="Freeform 4188"/>
            <p:cNvSpPr>
              <a:spLocks/>
            </p:cNvSpPr>
            <p:nvPr/>
          </p:nvSpPr>
          <p:spPr bwMode="auto">
            <a:xfrm>
              <a:off x="2655" y="1703"/>
              <a:ext cx="13" cy="28"/>
            </a:xfrm>
            <a:custGeom>
              <a:avLst/>
              <a:gdLst>
                <a:gd name="T0" fmla="*/ 9 w 12"/>
                <a:gd name="T1" fmla="*/ 28 h 23"/>
                <a:gd name="T2" fmla="*/ 3 w 12"/>
                <a:gd name="T3" fmla="*/ 26 h 23"/>
                <a:gd name="T4" fmla="*/ 0 w 12"/>
                <a:gd name="T5" fmla="*/ 11 h 23"/>
                <a:gd name="T6" fmla="*/ 9 w 12"/>
                <a:gd name="T7" fmla="*/ 0 h 23"/>
                <a:gd name="T8" fmla="*/ 13 w 12"/>
                <a:gd name="T9" fmla="*/ 11 h 23"/>
                <a:gd name="T10" fmla="*/ 9 w 12"/>
                <a:gd name="T11" fmla="*/ 28 h 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3">
                  <a:moveTo>
                    <a:pt x="8" y="23"/>
                  </a:moveTo>
                  <a:lnTo>
                    <a:pt x="3" y="21"/>
                  </a:lnTo>
                  <a:lnTo>
                    <a:pt x="0" y="9"/>
                  </a:lnTo>
                  <a:lnTo>
                    <a:pt x="8" y="0"/>
                  </a:lnTo>
                  <a:lnTo>
                    <a:pt x="12" y="9"/>
                  </a:lnTo>
                  <a:lnTo>
                    <a:pt x="8" y="23"/>
                  </a:lnTo>
                  <a:close/>
                </a:path>
              </a:pathLst>
            </a:custGeom>
            <a:solidFill>
              <a:srgbClr val="0033CC"/>
            </a:solidFill>
            <a:ln w="3175">
              <a:solidFill>
                <a:srgbClr val="000000"/>
              </a:solidFill>
              <a:prstDash val="solid"/>
              <a:round/>
              <a:headEnd/>
              <a:tailEnd/>
            </a:ln>
          </p:spPr>
          <p:txBody>
            <a:bodyPr/>
            <a:lstStyle/>
            <a:p>
              <a:endParaRPr lang="en-US"/>
            </a:p>
          </p:txBody>
        </p:sp>
        <p:sp>
          <p:nvSpPr>
            <p:cNvPr id="367" name="Freeform 4189"/>
            <p:cNvSpPr>
              <a:spLocks/>
            </p:cNvSpPr>
            <p:nvPr/>
          </p:nvSpPr>
          <p:spPr bwMode="auto">
            <a:xfrm>
              <a:off x="2768" y="1583"/>
              <a:ext cx="102" cy="52"/>
            </a:xfrm>
            <a:custGeom>
              <a:avLst/>
              <a:gdLst>
                <a:gd name="T0" fmla="*/ 44 w 92"/>
                <a:gd name="T1" fmla="*/ 52 h 42"/>
                <a:gd name="T2" fmla="*/ 21 w 92"/>
                <a:gd name="T3" fmla="*/ 52 h 42"/>
                <a:gd name="T4" fmla="*/ 8 w 92"/>
                <a:gd name="T5" fmla="*/ 37 h 42"/>
                <a:gd name="T6" fmla="*/ 2 w 92"/>
                <a:gd name="T7" fmla="*/ 35 h 42"/>
                <a:gd name="T8" fmla="*/ 0 w 92"/>
                <a:gd name="T9" fmla="*/ 32 h 42"/>
                <a:gd name="T10" fmla="*/ 2 w 92"/>
                <a:gd name="T11" fmla="*/ 28 h 42"/>
                <a:gd name="T12" fmla="*/ 8 w 92"/>
                <a:gd name="T13" fmla="*/ 17 h 42"/>
                <a:gd name="T14" fmla="*/ 10 w 92"/>
                <a:gd name="T15" fmla="*/ 14 h 42"/>
                <a:gd name="T16" fmla="*/ 16 w 92"/>
                <a:gd name="T17" fmla="*/ 9 h 42"/>
                <a:gd name="T18" fmla="*/ 21 w 92"/>
                <a:gd name="T19" fmla="*/ 9 h 42"/>
                <a:gd name="T20" fmla="*/ 39 w 92"/>
                <a:gd name="T21" fmla="*/ 9 h 42"/>
                <a:gd name="T22" fmla="*/ 63 w 92"/>
                <a:gd name="T23" fmla="*/ 0 h 42"/>
                <a:gd name="T24" fmla="*/ 89 w 92"/>
                <a:gd name="T25" fmla="*/ 0 h 42"/>
                <a:gd name="T26" fmla="*/ 102 w 92"/>
                <a:gd name="T27" fmla="*/ 9 h 42"/>
                <a:gd name="T28" fmla="*/ 89 w 92"/>
                <a:gd name="T29" fmla="*/ 26 h 42"/>
                <a:gd name="T30" fmla="*/ 75 w 92"/>
                <a:gd name="T31" fmla="*/ 43 h 42"/>
                <a:gd name="T32" fmla="*/ 65 w 92"/>
                <a:gd name="T33" fmla="*/ 50 h 42"/>
                <a:gd name="T34" fmla="*/ 44 w 92"/>
                <a:gd name="T35" fmla="*/ 52 h 4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2" h="42">
                  <a:moveTo>
                    <a:pt x="40" y="42"/>
                  </a:moveTo>
                  <a:lnTo>
                    <a:pt x="19" y="42"/>
                  </a:lnTo>
                  <a:lnTo>
                    <a:pt x="7" y="30"/>
                  </a:lnTo>
                  <a:lnTo>
                    <a:pt x="2" y="28"/>
                  </a:lnTo>
                  <a:lnTo>
                    <a:pt x="0" y="26"/>
                  </a:lnTo>
                  <a:lnTo>
                    <a:pt x="2" y="23"/>
                  </a:lnTo>
                  <a:lnTo>
                    <a:pt x="7" y="14"/>
                  </a:lnTo>
                  <a:lnTo>
                    <a:pt x="9" y="11"/>
                  </a:lnTo>
                  <a:lnTo>
                    <a:pt x="14" y="7"/>
                  </a:lnTo>
                  <a:lnTo>
                    <a:pt x="19" y="7"/>
                  </a:lnTo>
                  <a:lnTo>
                    <a:pt x="35" y="7"/>
                  </a:lnTo>
                  <a:lnTo>
                    <a:pt x="57" y="0"/>
                  </a:lnTo>
                  <a:lnTo>
                    <a:pt x="80" y="0"/>
                  </a:lnTo>
                  <a:lnTo>
                    <a:pt x="92" y="7"/>
                  </a:lnTo>
                  <a:lnTo>
                    <a:pt x="80" y="21"/>
                  </a:lnTo>
                  <a:lnTo>
                    <a:pt x="68" y="35"/>
                  </a:lnTo>
                  <a:lnTo>
                    <a:pt x="59" y="40"/>
                  </a:lnTo>
                  <a:lnTo>
                    <a:pt x="40" y="42"/>
                  </a:lnTo>
                  <a:close/>
                </a:path>
              </a:pathLst>
            </a:custGeom>
            <a:solidFill>
              <a:srgbClr val="0033CC"/>
            </a:solidFill>
            <a:ln w="3175">
              <a:solidFill>
                <a:srgbClr val="000000"/>
              </a:solidFill>
              <a:prstDash val="solid"/>
              <a:round/>
              <a:headEnd/>
              <a:tailEnd/>
            </a:ln>
          </p:spPr>
          <p:txBody>
            <a:bodyPr/>
            <a:lstStyle/>
            <a:p>
              <a:endParaRPr lang="en-US"/>
            </a:p>
          </p:txBody>
        </p:sp>
        <p:sp>
          <p:nvSpPr>
            <p:cNvPr id="368" name="Freeform 4190"/>
            <p:cNvSpPr>
              <a:spLocks/>
            </p:cNvSpPr>
            <p:nvPr/>
          </p:nvSpPr>
          <p:spPr bwMode="auto">
            <a:xfrm>
              <a:off x="2884" y="1029"/>
              <a:ext cx="2095" cy="718"/>
            </a:xfrm>
            <a:custGeom>
              <a:avLst/>
              <a:gdLst>
                <a:gd name="T0" fmla="*/ 1807 w 1874"/>
                <a:gd name="T1" fmla="*/ 155 h 579"/>
                <a:gd name="T2" fmla="*/ 1638 w 1874"/>
                <a:gd name="T3" fmla="*/ 123 h 579"/>
                <a:gd name="T4" fmla="*/ 1479 w 1874"/>
                <a:gd name="T5" fmla="*/ 102 h 579"/>
                <a:gd name="T6" fmla="*/ 1359 w 1874"/>
                <a:gd name="T7" fmla="*/ 88 h 579"/>
                <a:gd name="T8" fmla="*/ 1317 w 1874"/>
                <a:gd name="T9" fmla="*/ 102 h 579"/>
                <a:gd name="T10" fmla="*/ 1193 w 1874"/>
                <a:gd name="T11" fmla="*/ 93 h 579"/>
                <a:gd name="T12" fmla="*/ 989 w 1874"/>
                <a:gd name="T13" fmla="*/ 64 h 579"/>
                <a:gd name="T14" fmla="*/ 970 w 1874"/>
                <a:gd name="T15" fmla="*/ 37 h 579"/>
                <a:gd name="T16" fmla="*/ 865 w 1874"/>
                <a:gd name="T17" fmla="*/ 20 h 579"/>
                <a:gd name="T18" fmla="*/ 783 w 1874"/>
                <a:gd name="T19" fmla="*/ 24 h 579"/>
                <a:gd name="T20" fmla="*/ 664 w 1874"/>
                <a:gd name="T21" fmla="*/ 50 h 579"/>
                <a:gd name="T22" fmla="*/ 629 w 1874"/>
                <a:gd name="T23" fmla="*/ 91 h 579"/>
                <a:gd name="T24" fmla="*/ 664 w 1874"/>
                <a:gd name="T25" fmla="*/ 102 h 579"/>
                <a:gd name="T26" fmla="*/ 569 w 1874"/>
                <a:gd name="T27" fmla="*/ 108 h 579"/>
                <a:gd name="T28" fmla="*/ 612 w 1874"/>
                <a:gd name="T29" fmla="*/ 149 h 579"/>
                <a:gd name="T30" fmla="*/ 604 w 1874"/>
                <a:gd name="T31" fmla="*/ 175 h 579"/>
                <a:gd name="T32" fmla="*/ 569 w 1874"/>
                <a:gd name="T33" fmla="*/ 190 h 579"/>
                <a:gd name="T34" fmla="*/ 476 w 1874"/>
                <a:gd name="T35" fmla="*/ 82 h 579"/>
                <a:gd name="T36" fmla="*/ 519 w 1874"/>
                <a:gd name="T37" fmla="*/ 155 h 579"/>
                <a:gd name="T38" fmla="*/ 399 w 1874"/>
                <a:gd name="T39" fmla="*/ 166 h 579"/>
                <a:gd name="T40" fmla="*/ 329 w 1874"/>
                <a:gd name="T41" fmla="*/ 153 h 579"/>
                <a:gd name="T42" fmla="*/ 217 w 1874"/>
                <a:gd name="T43" fmla="*/ 181 h 579"/>
                <a:gd name="T44" fmla="*/ 201 w 1874"/>
                <a:gd name="T45" fmla="*/ 202 h 579"/>
                <a:gd name="T46" fmla="*/ 145 w 1874"/>
                <a:gd name="T47" fmla="*/ 249 h 579"/>
                <a:gd name="T48" fmla="*/ 61 w 1874"/>
                <a:gd name="T49" fmla="*/ 190 h 579"/>
                <a:gd name="T50" fmla="*/ 54 w 1874"/>
                <a:gd name="T51" fmla="*/ 153 h 579"/>
                <a:gd name="T52" fmla="*/ 13 w 1874"/>
                <a:gd name="T53" fmla="*/ 143 h 579"/>
                <a:gd name="T54" fmla="*/ 42 w 1874"/>
                <a:gd name="T55" fmla="*/ 249 h 579"/>
                <a:gd name="T56" fmla="*/ 32 w 1874"/>
                <a:gd name="T57" fmla="*/ 319 h 579"/>
                <a:gd name="T58" fmla="*/ 64 w 1874"/>
                <a:gd name="T59" fmla="*/ 415 h 579"/>
                <a:gd name="T60" fmla="*/ 170 w 1874"/>
                <a:gd name="T61" fmla="*/ 512 h 579"/>
                <a:gd name="T62" fmla="*/ 230 w 1874"/>
                <a:gd name="T63" fmla="*/ 606 h 579"/>
                <a:gd name="T64" fmla="*/ 233 w 1874"/>
                <a:gd name="T65" fmla="*/ 654 h 579"/>
                <a:gd name="T66" fmla="*/ 416 w 1874"/>
                <a:gd name="T67" fmla="*/ 718 h 579"/>
                <a:gd name="T68" fmla="*/ 405 w 1874"/>
                <a:gd name="T69" fmla="*/ 618 h 579"/>
                <a:gd name="T70" fmla="*/ 391 w 1874"/>
                <a:gd name="T71" fmla="*/ 503 h 579"/>
                <a:gd name="T72" fmla="*/ 537 w 1874"/>
                <a:gd name="T73" fmla="*/ 489 h 579"/>
                <a:gd name="T74" fmla="*/ 651 w 1874"/>
                <a:gd name="T75" fmla="*/ 424 h 579"/>
                <a:gd name="T76" fmla="*/ 770 w 1874"/>
                <a:gd name="T77" fmla="*/ 454 h 579"/>
                <a:gd name="T78" fmla="*/ 931 w 1874"/>
                <a:gd name="T79" fmla="*/ 542 h 579"/>
                <a:gd name="T80" fmla="*/ 1074 w 1874"/>
                <a:gd name="T81" fmla="*/ 533 h 579"/>
                <a:gd name="T82" fmla="*/ 1208 w 1874"/>
                <a:gd name="T83" fmla="*/ 533 h 579"/>
                <a:gd name="T84" fmla="*/ 1404 w 1874"/>
                <a:gd name="T85" fmla="*/ 539 h 579"/>
                <a:gd name="T86" fmla="*/ 1460 w 1874"/>
                <a:gd name="T87" fmla="*/ 465 h 579"/>
                <a:gd name="T88" fmla="*/ 1646 w 1874"/>
                <a:gd name="T89" fmla="*/ 562 h 579"/>
                <a:gd name="T90" fmla="*/ 1716 w 1874"/>
                <a:gd name="T91" fmla="*/ 671 h 579"/>
                <a:gd name="T92" fmla="*/ 1748 w 1874"/>
                <a:gd name="T93" fmla="*/ 692 h 579"/>
                <a:gd name="T94" fmla="*/ 1788 w 1874"/>
                <a:gd name="T95" fmla="*/ 557 h 579"/>
                <a:gd name="T96" fmla="*/ 1685 w 1874"/>
                <a:gd name="T97" fmla="*/ 445 h 579"/>
                <a:gd name="T98" fmla="*/ 1638 w 1874"/>
                <a:gd name="T99" fmla="*/ 401 h 579"/>
                <a:gd name="T100" fmla="*/ 1704 w 1874"/>
                <a:gd name="T101" fmla="*/ 340 h 579"/>
                <a:gd name="T102" fmla="*/ 1809 w 1874"/>
                <a:gd name="T103" fmla="*/ 346 h 579"/>
                <a:gd name="T104" fmla="*/ 1859 w 1874"/>
                <a:gd name="T105" fmla="*/ 308 h 579"/>
                <a:gd name="T106" fmla="*/ 1894 w 1874"/>
                <a:gd name="T107" fmla="*/ 281 h 579"/>
                <a:gd name="T108" fmla="*/ 1894 w 1874"/>
                <a:gd name="T109" fmla="*/ 392 h 579"/>
                <a:gd name="T110" fmla="*/ 2010 w 1874"/>
                <a:gd name="T111" fmla="*/ 469 h 579"/>
                <a:gd name="T112" fmla="*/ 2010 w 1874"/>
                <a:gd name="T113" fmla="*/ 410 h 579"/>
                <a:gd name="T114" fmla="*/ 1954 w 1874"/>
                <a:gd name="T115" fmla="*/ 331 h 579"/>
                <a:gd name="T116" fmla="*/ 2034 w 1874"/>
                <a:gd name="T117" fmla="*/ 308 h 579"/>
                <a:gd name="T118" fmla="*/ 2082 w 1874"/>
                <a:gd name="T119" fmla="*/ 269 h 579"/>
                <a:gd name="T120" fmla="*/ 1989 w 1874"/>
                <a:gd name="T121" fmla="*/ 190 h 57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874" h="579">
                  <a:moveTo>
                    <a:pt x="1734" y="123"/>
                  </a:moveTo>
                  <a:lnTo>
                    <a:pt x="1699" y="115"/>
                  </a:lnTo>
                  <a:lnTo>
                    <a:pt x="1663" y="111"/>
                  </a:lnTo>
                  <a:lnTo>
                    <a:pt x="1630" y="108"/>
                  </a:lnTo>
                  <a:lnTo>
                    <a:pt x="1602" y="106"/>
                  </a:lnTo>
                  <a:lnTo>
                    <a:pt x="1611" y="113"/>
                  </a:lnTo>
                  <a:lnTo>
                    <a:pt x="1630" y="123"/>
                  </a:lnTo>
                  <a:lnTo>
                    <a:pt x="1628" y="125"/>
                  </a:lnTo>
                  <a:lnTo>
                    <a:pt x="1616" y="125"/>
                  </a:lnTo>
                  <a:lnTo>
                    <a:pt x="1599" y="120"/>
                  </a:lnTo>
                  <a:lnTo>
                    <a:pt x="1595" y="118"/>
                  </a:lnTo>
                  <a:lnTo>
                    <a:pt x="1576" y="111"/>
                  </a:lnTo>
                  <a:lnTo>
                    <a:pt x="1564" y="113"/>
                  </a:lnTo>
                  <a:lnTo>
                    <a:pt x="1517" y="113"/>
                  </a:lnTo>
                  <a:lnTo>
                    <a:pt x="1517" y="120"/>
                  </a:lnTo>
                  <a:lnTo>
                    <a:pt x="1500" y="113"/>
                  </a:lnTo>
                  <a:lnTo>
                    <a:pt x="1481" y="108"/>
                  </a:lnTo>
                  <a:lnTo>
                    <a:pt x="1465" y="99"/>
                  </a:lnTo>
                  <a:lnTo>
                    <a:pt x="1436" y="92"/>
                  </a:lnTo>
                  <a:lnTo>
                    <a:pt x="1408" y="94"/>
                  </a:lnTo>
                  <a:lnTo>
                    <a:pt x="1379" y="94"/>
                  </a:lnTo>
                  <a:lnTo>
                    <a:pt x="1372" y="94"/>
                  </a:lnTo>
                  <a:lnTo>
                    <a:pt x="1351" y="87"/>
                  </a:lnTo>
                  <a:lnTo>
                    <a:pt x="1344" y="89"/>
                  </a:lnTo>
                  <a:lnTo>
                    <a:pt x="1344" y="87"/>
                  </a:lnTo>
                  <a:lnTo>
                    <a:pt x="1337" y="85"/>
                  </a:lnTo>
                  <a:lnTo>
                    <a:pt x="1323" y="82"/>
                  </a:lnTo>
                  <a:lnTo>
                    <a:pt x="1330" y="80"/>
                  </a:lnTo>
                  <a:lnTo>
                    <a:pt x="1304" y="75"/>
                  </a:lnTo>
                  <a:lnTo>
                    <a:pt x="1287" y="78"/>
                  </a:lnTo>
                  <a:lnTo>
                    <a:pt x="1285" y="78"/>
                  </a:lnTo>
                  <a:lnTo>
                    <a:pt x="1287" y="75"/>
                  </a:lnTo>
                  <a:lnTo>
                    <a:pt x="1285" y="73"/>
                  </a:lnTo>
                  <a:lnTo>
                    <a:pt x="1245" y="71"/>
                  </a:lnTo>
                  <a:lnTo>
                    <a:pt x="1207" y="66"/>
                  </a:lnTo>
                  <a:lnTo>
                    <a:pt x="1216" y="71"/>
                  </a:lnTo>
                  <a:lnTo>
                    <a:pt x="1202" y="75"/>
                  </a:lnTo>
                  <a:lnTo>
                    <a:pt x="1207" y="75"/>
                  </a:lnTo>
                  <a:lnTo>
                    <a:pt x="1211" y="75"/>
                  </a:lnTo>
                  <a:lnTo>
                    <a:pt x="1216" y="80"/>
                  </a:lnTo>
                  <a:lnTo>
                    <a:pt x="1223" y="87"/>
                  </a:lnTo>
                  <a:lnTo>
                    <a:pt x="1204" y="85"/>
                  </a:lnTo>
                  <a:lnTo>
                    <a:pt x="1207" y="87"/>
                  </a:lnTo>
                  <a:lnTo>
                    <a:pt x="1209" y="92"/>
                  </a:lnTo>
                  <a:lnTo>
                    <a:pt x="1178" y="82"/>
                  </a:lnTo>
                  <a:lnTo>
                    <a:pt x="1166" y="87"/>
                  </a:lnTo>
                  <a:lnTo>
                    <a:pt x="1140" y="82"/>
                  </a:lnTo>
                  <a:lnTo>
                    <a:pt x="1136" y="80"/>
                  </a:lnTo>
                  <a:lnTo>
                    <a:pt x="1143" y="89"/>
                  </a:lnTo>
                  <a:lnTo>
                    <a:pt x="1138" y="97"/>
                  </a:lnTo>
                  <a:lnTo>
                    <a:pt x="1122" y="92"/>
                  </a:lnTo>
                  <a:lnTo>
                    <a:pt x="1098" y="82"/>
                  </a:lnTo>
                  <a:lnTo>
                    <a:pt x="1074" y="73"/>
                  </a:lnTo>
                  <a:lnTo>
                    <a:pt x="1067" y="75"/>
                  </a:lnTo>
                  <a:lnTo>
                    <a:pt x="1086" y="87"/>
                  </a:lnTo>
                  <a:lnTo>
                    <a:pt x="1060" y="73"/>
                  </a:lnTo>
                  <a:lnTo>
                    <a:pt x="1017" y="68"/>
                  </a:lnTo>
                  <a:lnTo>
                    <a:pt x="977" y="63"/>
                  </a:lnTo>
                  <a:lnTo>
                    <a:pt x="954" y="59"/>
                  </a:lnTo>
                  <a:lnTo>
                    <a:pt x="956" y="56"/>
                  </a:lnTo>
                  <a:lnTo>
                    <a:pt x="937" y="54"/>
                  </a:lnTo>
                  <a:lnTo>
                    <a:pt x="899" y="56"/>
                  </a:lnTo>
                  <a:lnTo>
                    <a:pt x="885" y="52"/>
                  </a:lnTo>
                  <a:lnTo>
                    <a:pt x="871" y="52"/>
                  </a:lnTo>
                  <a:lnTo>
                    <a:pt x="871" y="49"/>
                  </a:lnTo>
                  <a:lnTo>
                    <a:pt x="849" y="52"/>
                  </a:lnTo>
                  <a:lnTo>
                    <a:pt x="868" y="54"/>
                  </a:lnTo>
                  <a:lnTo>
                    <a:pt x="847" y="61"/>
                  </a:lnTo>
                  <a:lnTo>
                    <a:pt x="826" y="63"/>
                  </a:lnTo>
                  <a:lnTo>
                    <a:pt x="826" y="59"/>
                  </a:lnTo>
                  <a:lnTo>
                    <a:pt x="847" y="45"/>
                  </a:lnTo>
                  <a:lnTo>
                    <a:pt x="868" y="30"/>
                  </a:lnTo>
                  <a:lnTo>
                    <a:pt x="859" y="28"/>
                  </a:lnTo>
                  <a:lnTo>
                    <a:pt x="849" y="23"/>
                  </a:lnTo>
                  <a:lnTo>
                    <a:pt x="866" y="28"/>
                  </a:lnTo>
                  <a:lnTo>
                    <a:pt x="852" y="19"/>
                  </a:lnTo>
                  <a:lnTo>
                    <a:pt x="849" y="21"/>
                  </a:lnTo>
                  <a:lnTo>
                    <a:pt x="842" y="19"/>
                  </a:lnTo>
                  <a:lnTo>
                    <a:pt x="823" y="14"/>
                  </a:lnTo>
                  <a:lnTo>
                    <a:pt x="788" y="14"/>
                  </a:lnTo>
                  <a:lnTo>
                    <a:pt x="774" y="16"/>
                  </a:lnTo>
                  <a:lnTo>
                    <a:pt x="774" y="9"/>
                  </a:lnTo>
                  <a:lnTo>
                    <a:pt x="757" y="7"/>
                  </a:lnTo>
                  <a:lnTo>
                    <a:pt x="741" y="7"/>
                  </a:lnTo>
                  <a:lnTo>
                    <a:pt x="752" y="4"/>
                  </a:lnTo>
                  <a:lnTo>
                    <a:pt x="724" y="0"/>
                  </a:lnTo>
                  <a:lnTo>
                    <a:pt x="708" y="9"/>
                  </a:lnTo>
                  <a:lnTo>
                    <a:pt x="715" y="16"/>
                  </a:lnTo>
                  <a:lnTo>
                    <a:pt x="724" y="16"/>
                  </a:lnTo>
                  <a:lnTo>
                    <a:pt x="700" y="19"/>
                  </a:lnTo>
                  <a:lnTo>
                    <a:pt x="708" y="19"/>
                  </a:lnTo>
                  <a:lnTo>
                    <a:pt x="691" y="21"/>
                  </a:lnTo>
                  <a:lnTo>
                    <a:pt x="672" y="23"/>
                  </a:lnTo>
                  <a:lnTo>
                    <a:pt x="641" y="23"/>
                  </a:lnTo>
                  <a:lnTo>
                    <a:pt x="656" y="23"/>
                  </a:lnTo>
                  <a:lnTo>
                    <a:pt x="629" y="28"/>
                  </a:lnTo>
                  <a:lnTo>
                    <a:pt x="603" y="33"/>
                  </a:lnTo>
                  <a:lnTo>
                    <a:pt x="594" y="35"/>
                  </a:lnTo>
                  <a:lnTo>
                    <a:pt x="594" y="40"/>
                  </a:lnTo>
                  <a:lnTo>
                    <a:pt x="587" y="40"/>
                  </a:lnTo>
                  <a:lnTo>
                    <a:pt x="601" y="45"/>
                  </a:lnTo>
                  <a:lnTo>
                    <a:pt x="589" y="47"/>
                  </a:lnTo>
                  <a:lnTo>
                    <a:pt x="606" y="49"/>
                  </a:lnTo>
                  <a:lnTo>
                    <a:pt x="606" y="52"/>
                  </a:lnTo>
                  <a:lnTo>
                    <a:pt x="575" y="54"/>
                  </a:lnTo>
                  <a:lnTo>
                    <a:pt x="542" y="56"/>
                  </a:lnTo>
                  <a:lnTo>
                    <a:pt x="549" y="63"/>
                  </a:lnTo>
                  <a:lnTo>
                    <a:pt x="563" y="73"/>
                  </a:lnTo>
                  <a:lnTo>
                    <a:pt x="577" y="78"/>
                  </a:lnTo>
                  <a:lnTo>
                    <a:pt x="599" y="85"/>
                  </a:lnTo>
                  <a:lnTo>
                    <a:pt x="608" y="99"/>
                  </a:lnTo>
                  <a:lnTo>
                    <a:pt x="613" y="101"/>
                  </a:lnTo>
                  <a:lnTo>
                    <a:pt x="606" y="101"/>
                  </a:lnTo>
                  <a:lnTo>
                    <a:pt x="596" y="94"/>
                  </a:lnTo>
                  <a:lnTo>
                    <a:pt x="594" y="99"/>
                  </a:lnTo>
                  <a:lnTo>
                    <a:pt x="587" y="89"/>
                  </a:lnTo>
                  <a:lnTo>
                    <a:pt x="594" y="82"/>
                  </a:lnTo>
                  <a:lnTo>
                    <a:pt x="568" y="80"/>
                  </a:lnTo>
                  <a:lnTo>
                    <a:pt x="542" y="73"/>
                  </a:lnTo>
                  <a:lnTo>
                    <a:pt x="523" y="75"/>
                  </a:lnTo>
                  <a:lnTo>
                    <a:pt x="535" y="80"/>
                  </a:lnTo>
                  <a:lnTo>
                    <a:pt x="511" y="80"/>
                  </a:lnTo>
                  <a:lnTo>
                    <a:pt x="516" y="85"/>
                  </a:lnTo>
                  <a:lnTo>
                    <a:pt x="542" y="89"/>
                  </a:lnTo>
                  <a:lnTo>
                    <a:pt x="549" y="94"/>
                  </a:lnTo>
                  <a:lnTo>
                    <a:pt x="509" y="87"/>
                  </a:lnTo>
                  <a:lnTo>
                    <a:pt x="495" y="68"/>
                  </a:lnTo>
                  <a:lnTo>
                    <a:pt x="488" y="66"/>
                  </a:lnTo>
                  <a:lnTo>
                    <a:pt x="495" y="78"/>
                  </a:lnTo>
                  <a:lnTo>
                    <a:pt x="485" y="82"/>
                  </a:lnTo>
                  <a:lnTo>
                    <a:pt x="490" y="89"/>
                  </a:lnTo>
                  <a:lnTo>
                    <a:pt x="506" y="99"/>
                  </a:lnTo>
                  <a:lnTo>
                    <a:pt x="504" y="111"/>
                  </a:lnTo>
                  <a:lnTo>
                    <a:pt x="516" y="123"/>
                  </a:lnTo>
                  <a:lnTo>
                    <a:pt x="547" y="120"/>
                  </a:lnTo>
                  <a:lnTo>
                    <a:pt x="563" y="125"/>
                  </a:lnTo>
                  <a:lnTo>
                    <a:pt x="568" y="134"/>
                  </a:lnTo>
                  <a:lnTo>
                    <a:pt x="573" y="141"/>
                  </a:lnTo>
                  <a:lnTo>
                    <a:pt x="589" y="146"/>
                  </a:lnTo>
                  <a:lnTo>
                    <a:pt x="566" y="141"/>
                  </a:lnTo>
                  <a:lnTo>
                    <a:pt x="556" y="127"/>
                  </a:lnTo>
                  <a:lnTo>
                    <a:pt x="547" y="123"/>
                  </a:lnTo>
                  <a:lnTo>
                    <a:pt x="528" y="127"/>
                  </a:lnTo>
                  <a:lnTo>
                    <a:pt x="540" y="141"/>
                  </a:lnTo>
                  <a:lnTo>
                    <a:pt x="528" y="158"/>
                  </a:lnTo>
                  <a:lnTo>
                    <a:pt x="523" y="160"/>
                  </a:lnTo>
                  <a:lnTo>
                    <a:pt x="516" y="165"/>
                  </a:lnTo>
                  <a:lnTo>
                    <a:pt x="483" y="160"/>
                  </a:lnTo>
                  <a:lnTo>
                    <a:pt x="480" y="158"/>
                  </a:lnTo>
                  <a:lnTo>
                    <a:pt x="502" y="158"/>
                  </a:lnTo>
                  <a:lnTo>
                    <a:pt x="497" y="158"/>
                  </a:lnTo>
                  <a:lnTo>
                    <a:pt x="511" y="158"/>
                  </a:lnTo>
                  <a:lnTo>
                    <a:pt x="509" y="153"/>
                  </a:lnTo>
                  <a:lnTo>
                    <a:pt x="518" y="139"/>
                  </a:lnTo>
                  <a:lnTo>
                    <a:pt x="518" y="132"/>
                  </a:lnTo>
                  <a:lnTo>
                    <a:pt x="499" y="120"/>
                  </a:lnTo>
                  <a:lnTo>
                    <a:pt x="490" y="106"/>
                  </a:lnTo>
                  <a:lnTo>
                    <a:pt x="480" y="89"/>
                  </a:lnTo>
                  <a:lnTo>
                    <a:pt x="469" y="85"/>
                  </a:lnTo>
                  <a:lnTo>
                    <a:pt x="469" y="71"/>
                  </a:lnTo>
                  <a:lnTo>
                    <a:pt x="450" y="66"/>
                  </a:lnTo>
                  <a:lnTo>
                    <a:pt x="426" y="66"/>
                  </a:lnTo>
                  <a:lnTo>
                    <a:pt x="424" y="87"/>
                  </a:lnTo>
                  <a:lnTo>
                    <a:pt x="414" y="94"/>
                  </a:lnTo>
                  <a:lnTo>
                    <a:pt x="417" y="97"/>
                  </a:lnTo>
                  <a:lnTo>
                    <a:pt x="424" y="97"/>
                  </a:lnTo>
                  <a:lnTo>
                    <a:pt x="428" y="106"/>
                  </a:lnTo>
                  <a:lnTo>
                    <a:pt x="433" y="113"/>
                  </a:lnTo>
                  <a:lnTo>
                    <a:pt x="447" y="118"/>
                  </a:lnTo>
                  <a:lnTo>
                    <a:pt x="457" y="125"/>
                  </a:lnTo>
                  <a:lnTo>
                    <a:pt x="464" y="125"/>
                  </a:lnTo>
                  <a:lnTo>
                    <a:pt x="457" y="134"/>
                  </a:lnTo>
                  <a:lnTo>
                    <a:pt x="440" y="125"/>
                  </a:lnTo>
                  <a:lnTo>
                    <a:pt x="412" y="118"/>
                  </a:lnTo>
                  <a:lnTo>
                    <a:pt x="386" y="113"/>
                  </a:lnTo>
                  <a:lnTo>
                    <a:pt x="360" y="111"/>
                  </a:lnTo>
                  <a:lnTo>
                    <a:pt x="353" y="113"/>
                  </a:lnTo>
                  <a:lnTo>
                    <a:pt x="367" y="125"/>
                  </a:lnTo>
                  <a:lnTo>
                    <a:pt x="357" y="130"/>
                  </a:lnTo>
                  <a:lnTo>
                    <a:pt x="357" y="134"/>
                  </a:lnTo>
                  <a:lnTo>
                    <a:pt x="350" y="132"/>
                  </a:lnTo>
                  <a:lnTo>
                    <a:pt x="348" y="125"/>
                  </a:lnTo>
                  <a:lnTo>
                    <a:pt x="331" y="127"/>
                  </a:lnTo>
                  <a:lnTo>
                    <a:pt x="317" y="130"/>
                  </a:lnTo>
                  <a:lnTo>
                    <a:pt x="303" y="134"/>
                  </a:lnTo>
                  <a:lnTo>
                    <a:pt x="286" y="134"/>
                  </a:lnTo>
                  <a:lnTo>
                    <a:pt x="291" y="130"/>
                  </a:lnTo>
                  <a:lnTo>
                    <a:pt x="286" y="125"/>
                  </a:lnTo>
                  <a:lnTo>
                    <a:pt x="294" y="123"/>
                  </a:lnTo>
                  <a:lnTo>
                    <a:pt x="275" y="130"/>
                  </a:lnTo>
                  <a:lnTo>
                    <a:pt x="272" y="130"/>
                  </a:lnTo>
                  <a:lnTo>
                    <a:pt x="249" y="137"/>
                  </a:lnTo>
                  <a:lnTo>
                    <a:pt x="234" y="141"/>
                  </a:lnTo>
                  <a:lnTo>
                    <a:pt x="237" y="141"/>
                  </a:lnTo>
                  <a:lnTo>
                    <a:pt x="227" y="146"/>
                  </a:lnTo>
                  <a:lnTo>
                    <a:pt x="225" y="153"/>
                  </a:lnTo>
                  <a:lnTo>
                    <a:pt x="208" y="156"/>
                  </a:lnTo>
                  <a:lnTo>
                    <a:pt x="194" y="146"/>
                  </a:lnTo>
                  <a:lnTo>
                    <a:pt x="211" y="139"/>
                  </a:lnTo>
                  <a:lnTo>
                    <a:pt x="192" y="130"/>
                  </a:lnTo>
                  <a:lnTo>
                    <a:pt x="168" y="127"/>
                  </a:lnTo>
                  <a:lnTo>
                    <a:pt x="180" y="134"/>
                  </a:lnTo>
                  <a:lnTo>
                    <a:pt x="187" y="151"/>
                  </a:lnTo>
                  <a:lnTo>
                    <a:pt x="192" y="160"/>
                  </a:lnTo>
                  <a:lnTo>
                    <a:pt x="192" y="170"/>
                  </a:lnTo>
                  <a:lnTo>
                    <a:pt x="185" y="170"/>
                  </a:lnTo>
                  <a:lnTo>
                    <a:pt x="180" y="163"/>
                  </a:lnTo>
                  <a:lnTo>
                    <a:pt x="168" y="160"/>
                  </a:lnTo>
                  <a:lnTo>
                    <a:pt x="156" y="170"/>
                  </a:lnTo>
                  <a:lnTo>
                    <a:pt x="145" y="177"/>
                  </a:lnTo>
                  <a:lnTo>
                    <a:pt x="156" y="191"/>
                  </a:lnTo>
                  <a:lnTo>
                    <a:pt x="128" y="189"/>
                  </a:lnTo>
                  <a:lnTo>
                    <a:pt x="109" y="182"/>
                  </a:lnTo>
                  <a:lnTo>
                    <a:pt x="109" y="189"/>
                  </a:lnTo>
                  <a:lnTo>
                    <a:pt x="123" y="193"/>
                  </a:lnTo>
                  <a:lnTo>
                    <a:pt x="130" y="201"/>
                  </a:lnTo>
                  <a:lnTo>
                    <a:pt x="114" y="201"/>
                  </a:lnTo>
                  <a:lnTo>
                    <a:pt x="90" y="189"/>
                  </a:lnTo>
                  <a:lnTo>
                    <a:pt x="81" y="177"/>
                  </a:lnTo>
                  <a:lnTo>
                    <a:pt x="81" y="172"/>
                  </a:lnTo>
                  <a:lnTo>
                    <a:pt x="83" y="172"/>
                  </a:lnTo>
                  <a:lnTo>
                    <a:pt x="66" y="165"/>
                  </a:lnTo>
                  <a:lnTo>
                    <a:pt x="59" y="160"/>
                  </a:lnTo>
                  <a:lnTo>
                    <a:pt x="45" y="151"/>
                  </a:lnTo>
                  <a:lnTo>
                    <a:pt x="55" y="153"/>
                  </a:lnTo>
                  <a:lnTo>
                    <a:pt x="85" y="160"/>
                  </a:lnTo>
                  <a:lnTo>
                    <a:pt x="119" y="167"/>
                  </a:lnTo>
                  <a:lnTo>
                    <a:pt x="149" y="160"/>
                  </a:lnTo>
                  <a:lnTo>
                    <a:pt x="152" y="149"/>
                  </a:lnTo>
                  <a:lnTo>
                    <a:pt x="140" y="141"/>
                  </a:lnTo>
                  <a:lnTo>
                    <a:pt x="107" y="130"/>
                  </a:lnTo>
                  <a:lnTo>
                    <a:pt x="74" y="120"/>
                  </a:lnTo>
                  <a:lnTo>
                    <a:pt x="52" y="120"/>
                  </a:lnTo>
                  <a:lnTo>
                    <a:pt x="48" y="123"/>
                  </a:lnTo>
                  <a:lnTo>
                    <a:pt x="52" y="115"/>
                  </a:lnTo>
                  <a:lnTo>
                    <a:pt x="45" y="118"/>
                  </a:lnTo>
                  <a:lnTo>
                    <a:pt x="33" y="113"/>
                  </a:lnTo>
                  <a:lnTo>
                    <a:pt x="45" y="111"/>
                  </a:lnTo>
                  <a:lnTo>
                    <a:pt x="31" y="108"/>
                  </a:lnTo>
                  <a:lnTo>
                    <a:pt x="26" y="111"/>
                  </a:lnTo>
                  <a:lnTo>
                    <a:pt x="19" y="111"/>
                  </a:lnTo>
                  <a:lnTo>
                    <a:pt x="19" y="113"/>
                  </a:lnTo>
                  <a:lnTo>
                    <a:pt x="12" y="115"/>
                  </a:lnTo>
                  <a:lnTo>
                    <a:pt x="0" y="123"/>
                  </a:lnTo>
                  <a:lnTo>
                    <a:pt x="0" y="125"/>
                  </a:lnTo>
                  <a:lnTo>
                    <a:pt x="3" y="134"/>
                  </a:lnTo>
                  <a:lnTo>
                    <a:pt x="19" y="146"/>
                  </a:lnTo>
                  <a:lnTo>
                    <a:pt x="10" y="156"/>
                  </a:lnTo>
                  <a:lnTo>
                    <a:pt x="26" y="172"/>
                  </a:lnTo>
                  <a:lnTo>
                    <a:pt x="26" y="186"/>
                  </a:lnTo>
                  <a:lnTo>
                    <a:pt x="31" y="193"/>
                  </a:lnTo>
                  <a:lnTo>
                    <a:pt x="38" y="201"/>
                  </a:lnTo>
                  <a:lnTo>
                    <a:pt x="33" y="205"/>
                  </a:lnTo>
                  <a:lnTo>
                    <a:pt x="55" y="217"/>
                  </a:lnTo>
                  <a:lnTo>
                    <a:pt x="45" y="227"/>
                  </a:lnTo>
                  <a:lnTo>
                    <a:pt x="38" y="236"/>
                  </a:lnTo>
                  <a:lnTo>
                    <a:pt x="29" y="245"/>
                  </a:lnTo>
                  <a:lnTo>
                    <a:pt x="19" y="255"/>
                  </a:lnTo>
                  <a:lnTo>
                    <a:pt x="26" y="255"/>
                  </a:lnTo>
                  <a:lnTo>
                    <a:pt x="29" y="257"/>
                  </a:lnTo>
                  <a:lnTo>
                    <a:pt x="50" y="264"/>
                  </a:lnTo>
                  <a:lnTo>
                    <a:pt x="38" y="264"/>
                  </a:lnTo>
                  <a:lnTo>
                    <a:pt x="26" y="269"/>
                  </a:lnTo>
                  <a:lnTo>
                    <a:pt x="22" y="274"/>
                  </a:lnTo>
                  <a:lnTo>
                    <a:pt x="26" y="290"/>
                  </a:lnTo>
                  <a:lnTo>
                    <a:pt x="19" y="300"/>
                  </a:lnTo>
                  <a:lnTo>
                    <a:pt x="29" y="312"/>
                  </a:lnTo>
                  <a:lnTo>
                    <a:pt x="38" y="331"/>
                  </a:lnTo>
                  <a:lnTo>
                    <a:pt x="57" y="335"/>
                  </a:lnTo>
                  <a:lnTo>
                    <a:pt x="78" y="338"/>
                  </a:lnTo>
                  <a:lnTo>
                    <a:pt x="81" y="359"/>
                  </a:lnTo>
                  <a:lnTo>
                    <a:pt x="100" y="373"/>
                  </a:lnTo>
                  <a:lnTo>
                    <a:pt x="95" y="378"/>
                  </a:lnTo>
                  <a:lnTo>
                    <a:pt x="100" y="394"/>
                  </a:lnTo>
                  <a:lnTo>
                    <a:pt x="109" y="390"/>
                  </a:lnTo>
                  <a:lnTo>
                    <a:pt x="133" y="392"/>
                  </a:lnTo>
                  <a:lnTo>
                    <a:pt x="135" y="397"/>
                  </a:lnTo>
                  <a:lnTo>
                    <a:pt x="152" y="413"/>
                  </a:lnTo>
                  <a:lnTo>
                    <a:pt x="171" y="430"/>
                  </a:lnTo>
                  <a:lnTo>
                    <a:pt x="180" y="425"/>
                  </a:lnTo>
                  <a:lnTo>
                    <a:pt x="199" y="432"/>
                  </a:lnTo>
                  <a:lnTo>
                    <a:pt x="220" y="439"/>
                  </a:lnTo>
                  <a:lnTo>
                    <a:pt x="230" y="465"/>
                  </a:lnTo>
                  <a:lnTo>
                    <a:pt x="220" y="470"/>
                  </a:lnTo>
                  <a:lnTo>
                    <a:pt x="213" y="479"/>
                  </a:lnTo>
                  <a:lnTo>
                    <a:pt x="218" y="484"/>
                  </a:lnTo>
                  <a:lnTo>
                    <a:pt x="206" y="489"/>
                  </a:lnTo>
                  <a:lnTo>
                    <a:pt x="199" y="491"/>
                  </a:lnTo>
                  <a:lnTo>
                    <a:pt x="211" y="501"/>
                  </a:lnTo>
                  <a:lnTo>
                    <a:pt x="206" y="501"/>
                  </a:lnTo>
                  <a:lnTo>
                    <a:pt x="204" y="505"/>
                  </a:lnTo>
                  <a:lnTo>
                    <a:pt x="201" y="501"/>
                  </a:lnTo>
                  <a:lnTo>
                    <a:pt x="201" y="513"/>
                  </a:lnTo>
                  <a:lnTo>
                    <a:pt x="189" y="513"/>
                  </a:lnTo>
                  <a:lnTo>
                    <a:pt x="185" y="515"/>
                  </a:lnTo>
                  <a:lnTo>
                    <a:pt x="208" y="527"/>
                  </a:lnTo>
                  <a:lnTo>
                    <a:pt x="227" y="539"/>
                  </a:lnTo>
                  <a:lnTo>
                    <a:pt x="230" y="536"/>
                  </a:lnTo>
                  <a:lnTo>
                    <a:pt x="246" y="539"/>
                  </a:lnTo>
                  <a:lnTo>
                    <a:pt x="263" y="539"/>
                  </a:lnTo>
                  <a:lnTo>
                    <a:pt x="282" y="548"/>
                  </a:lnTo>
                  <a:lnTo>
                    <a:pt x="305" y="558"/>
                  </a:lnTo>
                  <a:lnTo>
                    <a:pt x="327" y="565"/>
                  </a:lnTo>
                  <a:lnTo>
                    <a:pt x="348" y="574"/>
                  </a:lnTo>
                  <a:lnTo>
                    <a:pt x="372" y="579"/>
                  </a:lnTo>
                  <a:lnTo>
                    <a:pt x="360" y="565"/>
                  </a:lnTo>
                  <a:lnTo>
                    <a:pt x="348" y="550"/>
                  </a:lnTo>
                  <a:lnTo>
                    <a:pt x="346" y="539"/>
                  </a:lnTo>
                  <a:lnTo>
                    <a:pt x="346" y="543"/>
                  </a:lnTo>
                  <a:lnTo>
                    <a:pt x="336" y="532"/>
                  </a:lnTo>
                  <a:lnTo>
                    <a:pt x="331" y="527"/>
                  </a:lnTo>
                  <a:lnTo>
                    <a:pt x="339" y="508"/>
                  </a:lnTo>
                  <a:lnTo>
                    <a:pt x="353" y="501"/>
                  </a:lnTo>
                  <a:lnTo>
                    <a:pt x="362" y="498"/>
                  </a:lnTo>
                  <a:lnTo>
                    <a:pt x="360" y="494"/>
                  </a:lnTo>
                  <a:lnTo>
                    <a:pt x="348" y="477"/>
                  </a:lnTo>
                  <a:lnTo>
                    <a:pt x="331" y="465"/>
                  </a:lnTo>
                  <a:lnTo>
                    <a:pt x="315" y="451"/>
                  </a:lnTo>
                  <a:lnTo>
                    <a:pt x="317" y="432"/>
                  </a:lnTo>
                  <a:lnTo>
                    <a:pt x="320" y="413"/>
                  </a:lnTo>
                  <a:lnTo>
                    <a:pt x="336" y="420"/>
                  </a:lnTo>
                  <a:lnTo>
                    <a:pt x="339" y="413"/>
                  </a:lnTo>
                  <a:lnTo>
                    <a:pt x="350" y="406"/>
                  </a:lnTo>
                  <a:lnTo>
                    <a:pt x="360" y="397"/>
                  </a:lnTo>
                  <a:lnTo>
                    <a:pt x="379" y="397"/>
                  </a:lnTo>
                  <a:lnTo>
                    <a:pt x="398" y="406"/>
                  </a:lnTo>
                  <a:lnTo>
                    <a:pt x="417" y="413"/>
                  </a:lnTo>
                  <a:lnTo>
                    <a:pt x="438" y="411"/>
                  </a:lnTo>
                  <a:lnTo>
                    <a:pt x="464" y="411"/>
                  </a:lnTo>
                  <a:lnTo>
                    <a:pt x="492" y="416"/>
                  </a:lnTo>
                  <a:lnTo>
                    <a:pt x="495" y="411"/>
                  </a:lnTo>
                  <a:lnTo>
                    <a:pt x="480" y="394"/>
                  </a:lnTo>
                  <a:lnTo>
                    <a:pt x="485" y="373"/>
                  </a:lnTo>
                  <a:lnTo>
                    <a:pt x="499" y="373"/>
                  </a:lnTo>
                  <a:lnTo>
                    <a:pt x="480" y="366"/>
                  </a:lnTo>
                  <a:lnTo>
                    <a:pt x="499" y="361"/>
                  </a:lnTo>
                  <a:lnTo>
                    <a:pt x="516" y="361"/>
                  </a:lnTo>
                  <a:lnTo>
                    <a:pt x="535" y="354"/>
                  </a:lnTo>
                  <a:lnTo>
                    <a:pt x="551" y="349"/>
                  </a:lnTo>
                  <a:lnTo>
                    <a:pt x="566" y="347"/>
                  </a:lnTo>
                  <a:lnTo>
                    <a:pt x="582" y="342"/>
                  </a:lnTo>
                  <a:lnTo>
                    <a:pt x="596" y="340"/>
                  </a:lnTo>
                  <a:lnTo>
                    <a:pt x="606" y="349"/>
                  </a:lnTo>
                  <a:lnTo>
                    <a:pt x="632" y="359"/>
                  </a:lnTo>
                  <a:lnTo>
                    <a:pt x="641" y="366"/>
                  </a:lnTo>
                  <a:lnTo>
                    <a:pt x="653" y="366"/>
                  </a:lnTo>
                  <a:lnTo>
                    <a:pt x="672" y="361"/>
                  </a:lnTo>
                  <a:lnTo>
                    <a:pt x="689" y="354"/>
                  </a:lnTo>
                  <a:lnTo>
                    <a:pt x="693" y="357"/>
                  </a:lnTo>
                  <a:lnTo>
                    <a:pt x="689" y="366"/>
                  </a:lnTo>
                  <a:lnTo>
                    <a:pt x="708" y="378"/>
                  </a:lnTo>
                  <a:lnTo>
                    <a:pt x="726" y="390"/>
                  </a:lnTo>
                  <a:lnTo>
                    <a:pt x="745" y="404"/>
                  </a:lnTo>
                  <a:lnTo>
                    <a:pt x="764" y="416"/>
                  </a:lnTo>
                  <a:lnTo>
                    <a:pt x="767" y="411"/>
                  </a:lnTo>
                  <a:lnTo>
                    <a:pt x="779" y="416"/>
                  </a:lnTo>
                  <a:lnTo>
                    <a:pt x="795" y="413"/>
                  </a:lnTo>
                  <a:lnTo>
                    <a:pt x="814" y="425"/>
                  </a:lnTo>
                  <a:lnTo>
                    <a:pt x="833" y="437"/>
                  </a:lnTo>
                  <a:lnTo>
                    <a:pt x="852" y="432"/>
                  </a:lnTo>
                  <a:lnTo>
                    <a:pt x="868" y="449"/>
                  </a:lnTo>
                  <a:lnTo>
                    <a:pt x="878" y="446"/>
                  </a:lnTo>
                  <a:lnTo>
                    <a:pt x="885" y="442"/>
                  </a:lnTo>
                  <a:lnTo>
                    <a:pt x="897" y="437"/>
                  </a:lnTo>
                  <a:lnTo>
                    <a:pt x="913" y="427"/>
                  </a:lnTo>
                  <a:lnTo>
                    <a:pt x="925" y="420"/>
                  </a:lnTo>
                  <a:lnTo>
                    <a:pt x="954" y="423"/>
                  </a:lnTo>
                  <a:lnTo>
                    <a:pt x="961" y="430"/>
                  </a:lnTo>
                  <a:lnTo>
                    <a:pt x="980" y="432"/>
                  </a:lnTo>
                  <a:lnTo>
                    <a:pt x="1001" y="437"/>
                  </a:lnTo>
                  <a:lnTo>
                    <a:pt x="1013" y="427"/>
                  </a:lnTo>
                  <a:lnTo>
                    <a:pt x="998" y="416"/>
                  </a:lnTo>
                  <a:lnTo>
                    <a:pt x="1001" y="397"/>
                  </a:lnTo>
                  <a:lnTo>
                    <a:pt x="1027" y="404"/>
                  </a:lnTo>
                  <a:lnTo>
                    <a:pt x="1051" y="409"/>
                  </a:lnTo>
                  <a:lnTo>
                    <a:pt x="1060" y="418"/>
                  </a:lnTo>
                  <a:lnTo>
                    <a:pt x="1081" y="430"/>
                  </a:lnTo>
                  <a:lnTo>
                    <a:pt x="1107" y="425"/>
                  </a:lnTo>
                  <a:lnTo>
                    <a:pt x="1126" y="430"/>
                  </a:lnTo>
                  <a:lnTo>
                    <a:pt x="1145" y="432"/>
                  </a:lnTo>
                  <a:lnTo>
                    <a:pt x="1152" y="439"/>
                  </a:lnTo>
                  <a:lnTo>
                    <a:pt x="1181" y="446"/>
                  </a:lnTo>
                  <a:lnTo>
                    <a:pt x="1197" y="444"/>
                  </a:lnTo>
                  <a:lnTo>
                    <a:pt x="1214" y="442"/>
                  </a:lnTo>
                  <a:lnTo>
                    <a:pt x="1228" y="430"/>
                  </a:lnTo>
                  <a:lnTo>
                    <a:pt x="1256" y="435"/>
                  </a:lnTo>
                  <a:lnTo>
                    <a:pt x="1268" y="435"/>
                  </a:lnTo>
                  <a:lnTo>
                    <a:pt x="1289" y="439"/>
                  </a:lnTo>
                  <a:lnTo>
                    <a:pt x="1299" y="427"/>
                  </a:lnTo>
                  <a:lnTo>
                    <a:pt x="1297" y="416"/>
                  </a:lnTo>
                  <a:lnTo>
                    <a:pt x="1294" y="394"/>
                  </a:lnTo>
                  <a:lnTo>
                    <a:pt x="1285" y="387"/>
                  </a:lnTo>
                  <a:lnTo>
                    <a:pt x="1278" y="385"/>
                  </a:lnTo>
                  <a:lnTo>
                    <a:pt x="1287" y="375"/>
                  </a:lnTo>
                  <a:lnTo>
                    <a:pt x="1306" y="375"/>
                  </a:lnTo>
                  <a:lnTo>
                    <a:pt x="1323" y="373"/>
                  </a:lnTo>
                  <a:lnTo>
                    <a:pt x="1358" y="385"/>
                  </a:lnTo>
                  <a:lnTo>
                    <a:pt x="1375" y="397"/>
                  </a:lnTo>
                  <a:lnTo>
                    <a:pt x="1386" y="409"/>
                  </a:lnTo>
                  <a:lnTo>
                    <a:pt x="1403" y="420"/>
                  </a:lnTo>
                  <a:lnTo>
                    <a:pt x="1417" y="432"/>
                  </a:lnTo>
                  <a:lnTo>
                    <a:pt x="1431" y="442"/>
                  </a:lnTo>
                  <a:lnTo>
                    <a:pt x="1457" y="446"/>
                  </a:lnTo>
                  <a:lnTo>
                    <a:pt x="1472" y="453"/>
                  </a:lnTo>
                  <a:lnTo>
                    <a:pt x="1488" y="472"/>
                  </a:lnTo>
                  <a:lnTo>
                    <a:pt x="1512" y="470"/>
                  </a:lnTo>
                  <a:lnTo>
                    <a:pt x="1533" y="461"/>
                  </a:lnTo>
                  <a:lnTo>
                    <a:pt x="1540" y="477"/>
                  </a:lnTo>
                  <a:lnTo>
                    <a:pt x="1545" y="498"/>
                  </a:lnTo>
                  <a:lnTo>
                    <a:pt x="1547" y="520"/>
                  </a:lnTo>
                  <a:lnTo>
                    <a:pt x="1528" y="515"/>
                  </a:lnTo>
                  <a:lnTo>
                    <a:pt x="1524" y="524"/>
                  </a:lnTo>
                  <a:lnTo>
                    <a:pt x="1535" y="541"/>
                  </a:lnTo>
                  <a:lnTo>
                    <a:pt x="1545" y="555"/>
                  </a:lnTo>
                  <a:lnTo>
                    <a:pt x="1540" y="560"/>
                  </a:lnTo>
                  <a:lnTo>
                    <a:pt x="1543" y="565"/>
                  </a:lnTo>
                  <a:lnTo>
                    <a:pt x="1545" y="567"/>
                  </a:lnTo>
                  <a:lnTo>
                    <a:pt x="1545" y="562"/>
                  </a:lnTo>
                  <a:lnTo>
                    <a:pt x="1552" y="550"/>
                  </a:lnTo>
                  <a:lnTo>
                    <a:pt x="1557" y="550"/>
                  </a:lnTo>
                  <a:lnTo>
                    <a:pt x="1564" y="558"/>
                  </a:lnTo>
                  <a:lnTo>
                    <a:pt x="1573" y="560"/>
                  </a:lnTo>
                  <a:lnTo>
                    <a:pt x="1590" y="550"/>
                  </a:lnTo>
                  <a:lnTo>
                    <a:pt x="1595" y="539"/>
                  </a:lnTo>
                  <a:lnTo>
                    <a:pt x="1599" y="527"/>
                  </a:lnTo>
                  <a:lnTo>
                    <a:pt x="1602" y="513"/>
                  </a:lnTo>
                  <a:lnTo>
                    <a:pt x="1604" y="496"/>
                  </a:lnTo>
                  <a:lnTo>
                    <a:pt x="1604" y="479"/>
                  </a:lnTo>
                  <a:lnTo>
                    <a:pt x="1606" y="461"/>
                  </a:lnTo>
                  <a:lnTo>
                    <a:pt x="1599" y="449"/>
                  </a:lnTo>
                  <a:lnTo>
                    <a:pt x="1592" y="432"/>
                  </a:lnTo>
                  <a:lnTo>
                    <a:pt x="1583" y="423"/>
                  </a:lnTo>
                  <a:lnTo>
                    <a:pt x="1580" y="413"/>
                  </a:lnTo>
                  <a:lnTo>
                    <a:pt x="1576" y="401"/>
                  </a:lnTo>
                  <a:lnTo>
                    <a:pt x="1566" y="390"/>
                  </a:lnTo>
                  <a:lnTo>
                    <a:pt x="1550" y="378"/>
                  </a:lnTo>
                  <a:lnTo>
                    <a:pt x="1559" y="380"/>
                  </a:lnTo>
                  <a:lnTo>
                    <a:pt x="1524" y="361"/>
                  </a:lnTo>
                  <a:lnTo>
                    <a:pt x="1507" y="359"/>
                  </a:lnTo>
                  <a:lnTo>
                    <a:pt x="1512" y="366"/>
                  </a:lnTo>
                  <a:lnTo>
                    <a:pt x="1500" y="373"/>
                  </a:lnTo>
                  <a:lnTo>
                    <a:pt x="1500" y="366"/>
                  </a:lnTo>
                  <a:lnTo>
                    <a:pt x="1491" y="364"/>
                  </a:lnTo>
                  <a:lnTo>
                    <a:pt x="1488" y="366"/>
                  </a:lnTo>
                  <a:lnTo>
                    <a:pt x="1479" y="354"/>
                  </a:lnTo>
                  <a:lnTo>
                    <a:pt x="1455" y="352"/>
                  </a:lnTo>
                  <a:lnTo>
                    <a:pt x="1462" y="338"/>
                  </a:lnTo>
                  <a:lnTo>
                    <a:pt x="1465" y="323"/>
                  </a:lnTo>
                  <a:lnTo>
                    <a:pt x="1469" y="312"/>
                  </a:lnTo>
                  <a:lnTo>
                    <a:pt x="1474" y="302"/>
                  </a:lnTo>
                  <a:lnTo>
                    <a:pt x="1469" y="293"/>
                  </a:lnTo>
                  <a:lnTo>
                    <a:pt x="1476" y="279"/>
                  </a:lnTo>
                  <a:lnTo>
                    <a:pt x="1493" y="276"/>
                  </a:lnTo>
                  <a:lnTo>
                    <a:pt x="1509" y="274"/>
                  </a:lnTo>
                  <a:lnTo>
                    <a:pt x="1514" y="274"/>
                  </a:lnTo>
                  <a:lnTo>
                    <a:pt x="1521" y="276"/>
                  </a:lnTo>
                  <a:lnTo>
                    <a:pt x="1524" y="274"/>
                  </a:lnTo>
                  <a:lnTo>
                    <a:pt x="1554" y="276"/>
                  </a:lnTo>
                  <a:lnTo>
                    <a:pt x="1557" y="274"/>
                  </a:lnTo>
                  <a:lnTo>
                    <a:pt x="1552" y="271"/>
                  </a:lnTo>
                  <a:lnTo>
                    <a:pt x="1578" y="271"/>
                  </a:lnTo>
                  <a:lnTo>
                    <a:pt x="1597" y="276"/>
                  </a:lnTo>
                  <a:lnTo>
                    <a:pt x="1592" y="279"/>
                  </a:lnTo>
                  <a:lnTo>
                    <a:pt x="1595" y="283"/>
                  </a:lnTo>
                  <a:lnTo>
                    <a:pt x="1609" y="281"/>
                  </a:lnTo>
                  <a:lnTo>
                    <a:pt x="1618" y="279"/>
                  </a:lnTo>
                  <a:lnTo>
                    <a:pt x="1640" y="279"/>
                  </a:lnTo>
                  <a:lnTo>
                    <a:pt x="1635" y="276"/>
                  </a:lnTo>
                  <a:lnTo>
                    <a:pt x="1623" y="274"/>
                  </a:lnTo>
                  <a:lnTo>
                    <a:pt x="1618" y="269"/>
                  </a:lnTo>
                  <a:lnTo>
                    <a:pt x="1618" y="253"/>
                  </a:lnTo>
                  <a:lnTo>
                    <a:pt x="1616" y="236"/>
                  </a:lnTo>
                  <a:lnTo>
                    <a:pt x="1642" y="236"/>
                  </a:lnTo>
                  <a:lnTo>
                    <a:pt x="1651" y="234"/>
                  </a:lnTo>
                  <a:lnTo>
                    <a:pt x="1663" y="248"/>
                  </a:lnTo>
                  <a:lnTo>
                    <a:pt x="1666" y="248"/>
                  </a:lnTo>
                  <a:lnTo>
                    <a:pt x="1675" y="255"/>
                  </a:lnTo>
                  <a:lnTo>
                    <a:pt x="1682" y="238"/>
                  </a:lnTo>
                  <a:lnTo>
                    <a:pt x="1689" y="238"/>
                  </a:lnTo>
                  <a:lnTo>
                    <a:pt x="1675" y="224"/>
                  </a:lnTo>
                  <a:lnTo>
                    <a:pt x="1680" y="222"/>
                  </a:lnTo>
                  <a:lnTo>
                    <a:pt x="1701" y="224"/>
                  </a:lnTo>
                  <a:lnTo>
                    <a:pt x="1706" y="227"/>
                  </a:lnTo>
                  <a:lnTo>
                    <a:pt x="1694" y="227"/>
                  </a:lnTo>
                  <a:lnTo>
                    <a:pt x="1703" y="238"/>
                  </a:lnTo>
                  <a:lnTo>
                    <a:pt x="1713" y="248"/>
                  </a:lnTo>
                  <a:lnTo>
                    <a:pt x="1706" y="255"/>
                  </a:lnTo>
                  <a:lnTo>
                    <a:pt x="1703" y="267"/>
                  </a:lnTo>
                  <a:lnTo>
                    <a:pt x="1699" y="281"/>
                  </a:lnTo>
                  <a:lnTo>
                    <a:pt x="1699" y="297"/>
                  </a:lnTo>
                  <a:lnTo>
                    <a:pt x="1687" y="300"/>
                  </a:lnTo>
                  <a:lnTo>
                    <a:pt x="1692" y="305"/>
                  </a:lnTo>
                  <a:lnTo>
                    <a:pt x="1694" y="316"/>
                  </a:lnTo>
                  <a:lnTo>
                    <a:pt x="1706" y="331"/>
                  </a:lnTo>
                  <a:lnTo>
                    <a:pt x="1715" y="345"/>
                  </a:lnTo>
                  <a:lnTo>
                    <a:pt x="1737" y="361"/>
                  </a:lnTo>
                  <a:lnTo>
                    <a:pt x="1758" y="380"/>
                  </a:lnTo>
                  <a:lnTo>
                    <a:pt x="1779" y="397"/>
                  </a:lnTo>
                  <a:lnTo>
                    <a:pt x="1800" y="416"/>
                  </a:lnTo>
                  <a:lnTo>
                    <a:pt x="1805" y="406"/>
                  </a:lnTo>
                  <a:lnTo>
                    <a:pt x="1793" y="383"/>
                  </a:lnTo>
                  <a:lnTo>
                    <a:pt x="1798" y="378"/>
                  </a:lnTo>
                  <a:lnTo>
                    <a:pt x="1808" y="380"/>
                  </a:lnTo>
                  <a:lnTo>
                    <a:pt x="1805" y="378"/>
                  </a:lnTo>
                  <a:lnTo>
                    <a:pt x="1793" y="359"/>
                  </a:lnTo>
                  <a:lnTo>
                    <a:pt x="1808" y="354"/>
                  </a:lnTo>
                  <a:lnTo>
                    <a:pt x="1789" y="335"/>
                  </a:lnTo>
                  <a:lnTo>
                    <a:pt x="1786" y="326"/>
                  </a:lnTo>
                  <a:lnTo>
                    <a:pt x="1789" y="323"/>
                  </a:lnTo>
                  <a:lnTo>
                    <a:pt x="1789" y="326"/>
                  </a:lnTo>
                  <a:lnTo>
                    <a:pt x="1798" y="331"/>
                  </a:lnTo>
                  <a:lnTo>
                    <a:pt x="1786" y="319"/>
                  </a:lnTo>
                  <a:lnTo>
                    <a:pt x="1781" y="319"/>
                  </a:lnTo>
                  <a:lnTo>
                    <a:pt x="1765" y="300"/>
                  </a:lnTo>
                  <a:lnTo>
                    <a:pt x="1758" y="302"/>
                  </a:lnTo>
                  <a:lnTo>
                    <a:pt x="1746" y="295"/>
                  </a:lnTo>
                  <a:lnTo>
                    <a:pt x="1739" y="279"/>
                  </a:lnTo>
                  <a:lnTo>
                    <a:pt x="1729" y="267"/>
                  </a:lnTo>
                  <a:lnTo>
                    <a:pt x="1739" y="264"/>
                  </a:lnTo>
                  <a:lnTo>
                    <a:pt x="1748" y="267"/>
                  </a:lnTo>
                  <a:lnTo>
                    <a:pt x="1746" y="264"/>
                  </a:lnTo>
                  <a:lnTo>
                    <a:pt x="1753" y="255"/>
                  </a:lnTo>
                  <a:lnTo>
                    <a:pt x="1765" y="267"/>
                  </a:lnTo>
                  <a:lnTo>
                    <a:pt x="1767" y="260"/>
                  </a:lnTo>
                  <a:lnTo>
                    <a:pt x="1789" y="255"/>
                  </a:lnTo>
                  <a:lnTo>
                    <a:pt x="1812" y="264"/>
                  </a:lnTo>
                  <a:lnTo>
                    <a:pt x="1812" y="260"/>
                  </a:lnTo>
                  <a:lnTo>
                    <a:pt x="1819" y="248"/>
                  </a:lnTo>
                  <a:lnTo>
                    <a:pt x="1819" y="243"/>
                  </a:lnTo>
                  <a:lnTo>
                    <a:pt x="1819" y="241"/>
                  </a:lnTo>
                  <a:lnTo>
                    <a:pt x="1834" y="231"/>
                  </a:lnTo>
                  <a:lnTo>
                    <a:pt x="1848" y="224"/>
                  </a:lnTo>
                  <a:lnTo>
                    <a:pt x="1841" y="219"/>
                  </a:lnTo>
                  <a:lnTo>
                    <a:pt x="1843" y="219"/>
                  </a:lnTo>
                  <a:lnTo>
                    <a:pt x="1871" y="227"/>
                  </a:lnTo>
                  <a:lnTo>
                    <a:pt x="1874" y="224"/>
                  </a:lnTo>
                  <a:lnTo>
                    <a:pt x="1862" y="217"/>
                  </a:lnTo>
                  <a:lnTo>
                    <a:pt x="1848" y="208"/>
                  </a:lnTo>
                  <a:lnTo>
                    <a:pt x="1841" y="208"/>
                  </a:lnTo>
                  <a:lnTo>
                    <a:pt x="1817" y="193"/>
                  </a:lnTo>
                  <a:lnTo>
                    <a:pt x="1817" y="196"/>
                  </a:lnTo>
                  <a:lnTo>
                    <a:pt x="1800" y="189"/>
                  </a:lnTo>
                  <a:lnTo>
                    <a:pt x="1810" y="189"/>
                  </a:lnTo>
                  <a:lnTo>
                    <a:pt x="1824" y="186"/>
                  </a:lnTo>
                  <a:lnTo>
                    <a:pt x="1800" y="170"/>
                  </a:lnTo>
                  <a:lnTo>
                    <a:pt x="1779" y="153"/>
                  </a:lnTo>
                  <a:lnTo>
                    <a:pt x="1755" y="139"/>
                  </a:lnTo>
                  <a:lnTo>
                    <a:pt x="1734" y="123"/>
                  </a:lnTo>
                  <a:close/>
                </a:path>
              </a:pathLst>
            </a:custGeom>
            <a:solidFill>
              <a:srgbClr val="0033CC"/>
            </a:solidFill>
            <a:ln w="3175">
              <a:solidFill>
                <a:srgbClr val="000000"/>
              </a:solidFill>
              <a:prstDash val="solid"/>
              <a:round/>
              <a:headEnd/>
              <a:tailEnd/>
            </a:ln>
          </p:spPr>
          <p:txBody>
            <a:bodyPr/>
            <a:lstStyle/>
            <a:p>
              <a:endParaRPr lang="en-US"/>
            </a:p>
          </p:txBody>
        </p:sp>
        <p:sp>
          <p:nvSpPr>
            <p:cNvPr id="369" name="Freeform 4191"/>
            <p:cNvSpPr>
              <a:spLocks/>
            </p:cNvSpPr>
            <p:nvPr/>
          </p:nvSpPr>
          <p:spPr bwMode="auto">
            <a:xfrm>
              <a:off x="4622" y="1454"/>
              <a:ext cx="145" cy="178"/>
            </a:xfrm>
            <a:custGeom>
              <a:avLst/>
              <a:gdLst>
                <a:gd name="T0" fmla="*/ 127 w 130"/>
                <a:gd name="T1" fmla="*/ 122 h 144"/>
                <a:gd name="T2" fmla="*/ 108 w 130"/>
                <a:gd name="T3" fmla="*/ 105 h 144"/>
                <a:gd name="T4" fmla="*/ 90 w 130"/>
                <a:gd name="T5" fmla="*/ 84 h 144"/>
                <a:gd name="T6" fmla="*/ 69 w 130"/>
                <a:gd name="T7" fmla="*/ 67 h 144"/>
                <a:gd name="T8" fmla="*/ 48 w 130"/>
                <a:gd name="T9" fmla="*/ 49 h 144"/>
                <a:gd name="T10" fmla="*/ 46 w 130"/>
                <a:gd name="T11" fmla="*/ 41 h 144"/>
                <a:gd name="T12" fmla="*/ 25 w 130"/>
                <a:gd name="T13" fmla="*/ 20 h 144"/>
                <a:gd name="T14" fmla="*/ 3 w 130"/>
                <a:gd name="T15" fmla="*/ 0 h 144"/>
                <a:gd name="T16" fmla="*/ 0 w 130"/>
                <a:gd name="T17" fmla="*/ 2 h 144"/>
                <a:gd name="T18" fmla="*/ 17 w 130"/>
                <a:gd name="T19" fmla="*/ 17 h 144"/>
                <a:gd name="T20" fmla="*/ 17 w 130"/>
                <a:gd name="T21" fmla="*/ 20 h 144"/>
                <a:gd name="T22" fmla="*/ 6 w 130"/>
                <a:gd name="T23" fmla="*/ 22 h 144"/>
                <a:gd name="T24" fmla="*/ 25 w 130"/>
                <a:gd name="T25" fmla="*/ 41 h 144"/>
                <a:gd name="T26" fmla="*/ 40 w 130"/>
                <a:gd name="T27" fmla="*/ 61 h 144"/>
                <a:gd name="T28" fmla="*/ 56 w 130"/>
                <a:gd name="T29" fmla="*/ 78 h 144"/>
                <a:gd name="T30" fmla="*/ 69 w 130"/>
                <a:gd name="T31" fmla="*/ 99 h 144"/>
                <a:gd name="T32" fmla="*/ 83 w 130"/>
                <a:gd name="T33" fmla="*/ 119 h 144"/>
                <a:gd name="T34" fmla="*/ 96 w 130"/>
                <a:gd name="T35" fmla="*/ 137 h 144"/>
                <a:gd name="T36" fmla="*/ 108 w 130"/>
                <a:gd name="T37" fmla="*/ 157 h 144"/>
                <a:gd name="T38" fmla="*/ 122 w 130"/>
                <a:gd name="T39" fmla="*/ 178 h 144"/>
                <a:gd name="T40" fmla="*/ 125 w 130"/>
                <a:gd name="T41" fmla="*/ 178 h 144"/>
                <a:gd name="T42" fmla="*/ 125 w 130"/>
                <a:gd name="T43" fmla="*/ 163 h 144"/>
                <a:gd name="T44" fmla="*/ 137 w 130"/>
                <a:gd name="T45" fmla="*/ 172 h 144"/>
                <a:gd name="T46" fmla="*/ 145 w 130"/>
                <a:gd name="T47" fmla="*/ 178 h 144"/>
                <a:gd name="T48" fmla="*/ 135 w 130"/>
                <a:gd name="T49" fmla="*/ 163 h 144"/>
                <a:gd name="T50" fmla="*/ 104 w 130"/>
                <a:gd name="T51" fmla="*/ 137 h 144"/>
                <a:gd name="T52" fmla="*/ 96 w 130"/>
                <a:gd name="T53" fmla="*/ 108 h 144"/>
                <a:gd name="T54" fmla="*/ 104 w 130"/>
                <a:gd name="T55" fmla="*/ 108 h 144"/>
                <a:gd name="T56" fmla="*/ 122 w 130"/>
                <a:gd name="T57" fmla="*/ 116 h 144"/>
                <a:gd name="T58" fmla="*/ 127 w 130"/>
                <a:gd name="T59" fmla="*/ 122 h 14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30" h="144">
                  <a:moveTo>
                    <a:pt x="114" y="99"/>
                  </a:moveTo>
                  <a:lnTo>
                    <a:pt x="97" y="85"/>
                  </a:lnTo>
                  <a:lnTo>
                    <a:pt x="81" y="68"/>
                  </a:lnTo>
                  <a:lnTo>
                    <a:pt x="62" y="54"/>
                  </a:lnTo>
                  <a:lnTo>
                    <a:pt x="43" y="40"/>
                  </a:lnTo>
                  <a:lnTo>
                    <a:pt x="41" y="33"/>
                  </a:lnTo>
                  <a:lnTo>
                    <a:pt x="22" y="16"/>
                  </a:lnTo>
                  <a:lnTo>
                    <a:pt x="3" y="0"/>
                  </a:lnTo>
                  <a:lnTo>
                    <a:pt x="0" y="2"/>
                  </a:lnTo>
                  <a:lnTo>
                    <a:pt x="15" y="14"/>
                  </a:lnTo>
                  <a:lnTo>
                    <a:pt x="15" y="16"/>
                  </a:lnTo>
                  <a:lnTo>
                    <a:pt x="5" y="18"/>
                  </a:lnTo>
                  <a:lnTo>
                    <a:pt x="22" y="33"/>
                  </a:lnTo>
                  <a:lnTo>
                    <a:pt x="36" y="49"/>
                  </a:lnTo>
                  <a:lnTo>
                    <a:pt x="50" y="63"/>
                  </a:lnTo>
                  <a:lnTo>
                    <a:pt x="62" y="80"/>
                  </a:lnTo>
                  <a:lnTo>
                    <a:pt x="74" y="96"/>
                  </a:lnTo>
                  <a:lnTo>
                    <a:pt x="86" y="111"/>
                  </a:lnTo>
                  <a:lnTo>
                    <a:pt x="97" y="127"/>
                  </a:lnTo>
                  <a:lnTo>
                    <a:pt x="109" y="144"/>
                  </a:lnTo>
                  <a:lnTo>
                    <a:pt x="112" y="144"/>
                  </a:lnTo>
                  <a:lnTo>
                    <a:pt x="112" y="132"/>
                  </a:lnTo>
                  <a:lnTo>
                    <a:pt x="123" y="139"/>
                  </a:lnTo>
                  <a:lnTo>
                    <a:pt x="130" y="144"/>
                  </a:lnTo>
                  <a:lnTo>
                    <a:pt x="121" y="132"/>
                  </a:lnTo>
                  <a:lnTo>
                    <a:pt x="93" y="111"/>
                  </a:lnTo>
                  <a:lnTo>
                    <a:pt x="86" y="87"/>
                  </a:lnTo>
                  <a:lnTo>
                    <a:pt x="93" y="87"/>
                  </a:lnTo>
                  <a:lnTo>
                    <a:pt x="109" y="94"/>
                  </a:lnTo>
                  <a:lnTo>
                    <a:pt x="114" y="99"/>
                  </a:lnTo>
                  <a:close/>
                </a:path>
              </a:pathLst>
            </a:custGeom>
            <a:solidFill>
              <a:srgbClr val="E1E1E1"/>
            </a:solidFill>
            <a:ln w="3175">
              <a:solidFill>
                <a:srgbClr val="000000"/>
              </a:solidFill>
              <a:prstDash val="solid"/>
              <a:round/>
              <a:headEnd/>
              <a:tailEnd/>
            </a:ln>
          </p:spPr>
          <p:txBody>
            <a:bodyPr/>
            <a:lstStyle/>
            <a:p>
              <a:endParaRPr lang="en-US"/>
            </a:p>
          </p:txBody>
        </p:sp>
        <p:sp>
          <p:nvSpPr>
            <p:cNvPr id="370" name="Freeform 4192"/>
            <p:cNvSpPr>
              <a:spLocks/>
            </p:cNvSpPr>
            <p:nvPr/>
          </p:nvSpPr>
          <p:spPr bwMode="auto">
            <a:xfrm>
              <a:off x="3163" y="1023"/>
              <a:ext cx="149" cy="62"/>
            </a:xfrm>
            <a:custGeom>
              <a:avLst/>
              <a:gdLst>
                <a:gd name="T0" fmla="*/ 149 w 134"/>
                <a:gd name="T1" fmla="*/ 2 h 50"/>
                <a:gd name="T2" fmla="*/ 139 w 134"/>
                <a:gd name="T3" fmla="*/ 12 h 50"/>
                <a:gd name="T4" fmla="*/ 105 w 134"/>
                <a:gd name="T5" fmla="*/ 24 h 50"/>
                <a:gd name="T6" fmla="*/ 73 w 134"/>
                <a:gd name="T7" fmla="*/ 32 h 50"/>
                <a:gd name="T8" fmla="*/ 62 w 134"/>
                <a:gd name="T9" fmla="*/ 32 h 50"/>
                <a:gd name="T10" fmla="*/ 68 w 134"/>
                <a:gd name="T11" fmla="*/ 35 h 50"/>
                <a:gd name="T12" fmla="*/ 66 w 134"/>
                <a:gd name="T13" fmla="*/ 38 h 50"/>
                <a:gd name="T14" fmla="*/ 60 w 134"/>
                <a:gd name="T15" fmla="*/ 38 h 50"/>
                <a:gd name="T16" fmla="*/ 60 w 134"/>
                <a:gd name="T17" fmla="*/ 41 h 50"/>
                <a:gd name="T18" fmla="*/ 47 w 134"/>
                <a:gd name="T19" fmla="*/ 41 h 50"/>
                <a:gd name="T20" fmla="*/ 50 w 134"/>
                <a:gd name="T21" fmla="*/ 47 h 50"/>
                <a:gd name="T22" fmla="*/ 47 w 134"/>
                <a:gd name="T23" fmla="*/ 50 h 50"/>
                <a:gd name="T24" fmla="*/ 50 w 134"/>
                <a:gd name="T25" fmla="*/ 56 h 50"/>
                <a:gd name="T26" fmla="*/ 33 w 134"/>
                <a:gd name="T27" fmla="*/ 53 h 50"/>
                <a:gd name="T28" fmla="*/ 47 w 134"/>
                <a:gd name="T29" fmla="*/ 56 h 50"/>
                <a:gd name="T30" fmla="*/ 39 w 134"/>
                <a:gd name="T31" fmla="*/ 56 h 50"/>
                <a:gd name="T32" fmla="*/ 41 w 134"/>
                <a:gd name="T33" fmla="*/ 62 h 50"/>
                <a:gd name="T34" fmla="*/ 8 w 134"/>
                <a:gd name="T35" fmla="*/ 58 h 50"/>
                <a:gd name="T36" fmla="*/ 16 w 134"/>
                <a:gd name="T37" fmla="*/ 56 h 50"/>
                <a:gd name="T38" fmla="*/ 0 w 134"/>
                <a:gd name="T39" fmla="*/ 56 h 50"/>
                <a:gd name="T40" fmla="*/ 16 w 134"/>
                <a:gd name="T41" fmla="*/ 47 h 50"/>
                <a:gd name="T42" fmla="*/ 21 w 134"/>
                <a:gd name="T43" fmla="*/ 47 h 50"/>
                <a:gd name="T44" fmla="*/ 12 w 134"/>
                <a:gd name="T45" fmla="*/ 45 h 50"/>
                <a:gd name="T46" fmla="*/ 16 w 134"/>
                <a:gd name="T47" fmla="*/ 41 h 50"/>
                <a:gd name="T48" fmla="*/ 23 w 134"/>
                <a:gd name="T49" fmla="*/ 38 h 50"/>
                <a:gd name="T50" fmla="*/ 21 w 134"/>
                <a:gd name="T51" fmla="*/ 35 h 50"/>
                <a:gd name="T52" fmla="*/ 21 w 134"/>
                <a:gd name="T53" fmla="*/ 32 h 50"/>
                <a:gd name="T54" fmla="*/ 12 w 134"/>
                <a:gd name="T55" fmla="*/ 32 h 50"/>
                <a:gd name="T56" fmla="*/ 23 w 134"/>
                <a:gd name="T57" fmla="*/ 26 h 50"/>
                <a:gd name="T58" fmla="*/ 31 w 134"/>
                <a:gd name="T59" fmla="*/ 26 h 50"/>
                <a:gd name="T60" fmla="*/ 60 w 134"/>
                <a:gd name="T61" fmla="*/ 17 h 50"/>
                <a:gd name="T62" fmla="*/ 62 w 134"/>
                <a:gd name="T63" fmla="*/ 12 h 50"/>
                <a:gd name="T64" fmla="*/ 112 w 134"/>
                <a:gd name="T65" fmla="*/ 6 h 50"/>
                <a:gd name="T66" fmla="*/ 137 w 134"/>
                <a:gd name="T67" fmla="*/ 0 h 50"/>
                <a:gd name="T68" fmla="*/ 149 w 134"/>
                <a:gd name="T69" fmla="*/ 2 h 5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34" h="50">
                  <a:moveTo>
                    <a:pt x="134" y="2"/>
                  </a:moveTo>
                  <a:lnTo>
                    <a:pt x="125" y="10"/>
                  </a:lnTo>
                  <a:lnTo>
                    <a:pt x="94" y="19"/>
                  </a:lnTo>
                  <a:lnTo>
                    <a:pt x="66" y="26"/>
                  </a:lnTo>
                  <a:lnTo>
                    <a:pt x="56" y="26"/>
                  </a:lnTo>
                  <a:lnTo>
                    <a:pt x="61" y="28"/>
                  </a:lnTo>
                  <a:lnTo>
                    <a:pt x="59" y="31"/>
                  </a:lnTo>
                  <a:lnTo>
                    <a:pt x="54" y="31"/>
                  </a:lnTo>
                  <a:lnTo>
                    <a:pt x="54" y="33"/>
                  </a:lnTo>
                  <a:lnTo>
                    <a:pt x="42" y="33"/>
                  </a:lnTo>
                  <a:lnTo>
                    <a:pt x="45" y="38"/>
                  </a:lnTo>
                  <a:lnTo>
                    <a:pt x="42" y="40"/>
                  </a:lnTo>
                  <a:lnTo>
                    <a:pt x="45" y="45"/>
                  </a:lnTo>
                  <a:lnTo>
                    <a:pt x="30" y="43"/>
                  </a:lnTo>
                  <a:lnTo>
                    <a:pt x="42" y="45"/>
                  </a:lnTo>
                  <a:lnTo>
                    <a:pt x="35" y="45"/>
                  </a:lnTo>
                  <a:lnTo>
                    <a:pt x="37" y="50"/>
                  </a:lnTo>
                  <a:lnTo>
                    <a:pt x="7" y="47"/>
                  </a:lnTo>
                  <a:lnTo>
                    <a:pt x="14" y="45"/>
                  </a:lnTo>
                  <a:lnTo>
                    <a:pt x="0" y="45"/>
                  </a:lnTo>
                  <a:lnTo>
                    <a:pt x="14" y="38"/>
                  </a:lnTo>
                  <a:lnTo>
                    <a:pt x="19" y="38"/>
                  </a:lnTo>
                  <a:lnTo>
                    <a:pt x="11" y="36"/>
                  </a:lnTo>
                  <a:lnTo>
                    <a:pt x="14" y="33"/>
                  </a:lnTo>
                  <a:lnTo>
                    <a:pt x="21" y="31"/>
                  </a:lnTo>
                  <a:lnTo>
                    <a:pt x="19" y="28"/>
                  </a:lnTo>
                  <a:lnTo>
                    <a:pt x="19" y="26"/>
                  </a:lnTo>
                  <a:lnTo>
                    <a:pt x="11" y="26"/>
                  </a:lnTo>
                  <a:lnTo>
                    <a:pt x="21" y="21"/>
                  </a:lnTo>
                  <a:lnTo>
                    <a:pt x="28" y="21"/>
                  </a:lnTo>
                  <a:lnTo>
                    <a:pt x="54" y="14"/>
                  </a:lnTo>
                  <a:lnTo>
                    <a:pt x="56" y="10"/>
                  </a:lnTo>
                  <a:lnTo>
                    <a:pt x="101" y="5"/>
                  </a:lnTo>
                  <a:lnTo>
                    <a:pt x="123" y="0"/>
                  </a:lnTo>
                  <a:lnTo>
                    <a:pt x="134" y="2"/>
                  </a:lnTo>
                  <a:close/>
                </a:path>
              </a:pathLst>
            </a:custGeom>
            <a:solidFill>
              <a:srgbClr val="E1E1E1"/>
            </a:solidFill>
            <a:ln w="3175">
              <a:solidFill>
                <a:srgbClr val="000000"/>
              </a:solidFill>
              <a:prstDash val="solid"/>
              <a:round/>
              <a:headEnd/>
              <a:tailEnd/>
            </a:ln>
          </p:spPr>
          <p:txBody>
            <a:bodyPr/>
            <a:lstStyle/>
            <a:p>
              <a:endParaRPr lang="en-US"/>
            </a:p>
          </p:txBody>
        </p:sp>
        <p:sp>
          <p:nvSpPr>
            <p:cNvPr id="371" name="Freeform 4193"/>
            <p:cNvSpPr>
              <a:spLocks/>
            </p:cNvSpPr>
            <p:nvPr/>
          </p:nvSpPr>
          <p:spPr bwMode="auto">
            <a:xfrm>
              <a:off x="3153" y="1085"/>
              <a:ext cx="86" cy="49"/>
            </a:xfrm>
            <a:custGeom>
              <a:avLst/>
              <a:gdLst>
                <a:gd name="T0" fmla="*/ 86 w 78"/>
                <a:gd name="T1" fmla="*/ 47 h 40"/>
                <a:gd name="T2" fmla="*/ 52 w 78"/>
                <a:gd name="T3" fmla="*/ 32 h 40"/>
                <a:gd name="T4" fmla="*/ 44 w 78"/>
                <a:gd name="T5" fmla="*/ 15 h 40"/>
                <a:gd name="T6" fmla="*/ 44 w 78"/>
                <a:gd name="T7" fmla="*/ 9 h 40"/>
                <a:gd name="T8" fmla="*/ 44 w 78"/>
                <a:gd name="T9" fmla="*/ 9 h 40"/>
                <a:gd name="T10" fmla="*/ 47 w 78"/>
                <a:gd name="T11" fmla="*/ 2 h 40"/>
                <a:gd name="T12" fmla="*/ 15 w 78"/>
                <a:gd name="T13" fmla="*/ 0 h 40"/>
                <a:gd name="T14" fmla="*/ 11 w 78"/>
                <a:gd name="T15" fmla="*/ 5 h 40"/>
                <a:gd name="T16" fmla="*/ 6 w 78"/>
                <a:gd name="T17" fmla="*/ 11 h 40"/>
                <a:gd name="T18" fmla="*/ 11 w 78"/>
                <a:gd name="T19" fmla="*/ 15 h 40"/>
                <a:gd name="T20" fmla="*/ 6 w 78"/>
                <a:gd name="T21" fmla="*/ 23 h 40"/>
                <a:gd name="T22" fmla="*/ 0 w 78"/>
                <a:gd name="T23" fmla="*/ 26 h 40"/>
                <a:gd name="T24" fmla="*/ 8 w 78"/>
                <a:gd name="T25" fmla="*/ 34 h 40"/>
                <a:gd name="T26" fmla="*/ 19 w 78"/>
                <a:gd name="T27" fmla="*/ 34 h 40"/>
                <a:gd name="T28" fmla="*/ 26 w 78"/>
                <a:gd name="T29" fmla="*/ 34 h 40"/>
                <a:gd name="T30" fmla="*/ 32 w 78"/>
                <a:gd name="T31" fmla="*/ 34 h 40"/>
                <a:gd name="T32" fmla="*/ 36 w 78"/>
                <a:gd name="T33" fmla="*/ 40 h 40"/>
                <a:gd name="T34" fmla="*/ 34 w 78"/>
                <a:gd name="T35" fmla="*/ 43 h 40"/>
                <a:gd name="T36" fmla="*/ 47 w 78"/>
                <a:gd name="T37" fmla="*/ 47 h 40"/>
                <a:gd name="T38" fmla="*/ 57 w 78"/>
                <a:gd name="T39" fmla="*/ 49 h 40"/>
                <a:gd name="T40" fmla="*/ 71 w 78"/>
                <a:gd name="T41" fmla="*/ 49 h 40"/>
                <a:gd name="T42" fmla="*/ 82 w 78"/>
                <a:gd name="T43" fmla="*/ 49 h 40"/>
                <a:gd name="T44" fmla="*/ 86 w 78"/>
                <a:gd name="T45" fmla="*/ 47 h 4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78" h="40">
                  <a:moveTo>
                    <a:pt x="78" y="38"/>
                  </a:moveTo>
                  <a:lnTo>
                    <a:pt x="47" y="26"/>
                  </a:lnTo>
                  <a:lnTo>
                    <a:pt x="40" y="12"/>
                  </a:lnTo>
                  <a:lnTo>
                    <a:pt x="40" y="7"/>
                  </a:lnTo>
                  <a:lnTo>
                    <a:pt x="43" y="2"/>
                  </a:lnTo>
                  <a:lnTo>
                    <a:pt x="14" y="0"/>
                  </a:lnTo>
                  <a:lnTo>
                    <a:pt x="10" y="4"/>
                  </a:lnTo>
                  <a:lnTo>
                    <a:pt x="5" y="9"/>
                  </a:lnTo>
                  <a:lnTo>
                    <a:pt x="10" y="12"/>
                  </a:lnTo>
                  <a:lnTo>
                    <a:pt x="5" y="19"/>
                  </a:lnTo>
                  <a:lnTo>
                    <a:pt x="0" y="21"/>
                  </a:lnTo>
                  <a:lnTo>
                    <a:pt x="7" y="28"/>
                  </a:lnTo>
                  <a:lnTo>
                    <a:pt x="17" y="28"/>
                  </a:lnTo>
                  <a:lnTo>
                    <a:pt x="24" y="28"/>
                  </a:lnTo>
                  <a:lnTo>
                    <a:pt x="29" y="28"/>
                  </a:lnTo>
                  <a:lnTo>
                    <a:pt x="33" y="33"/>
                  </a:lnTo>
                  <a:lnTo>
                    <a:pt x="31" y="35"/>
                  </a:lnTo>
                  <a:lnTo>
                    <a:pt x="43" y="38"/>
                  </a:lnTo>
                  <a:lnTo>
                    <a:pt x="52" y="40"/>
                  </a:lnTo>
                  <a:lnTo>
                    <a:pt x="64" y="40"/>
                  </a:lnTo>
                  <a:lnTo>
                    <a:pt x="74" y="40"/>
                  </a:lnTo>
                  <a:lnTo>
                    <a:pt x="78" y="38"/>
                  </a:lnTo>
                  <a:close/>
                </a:path>
              </a:pathLst>
            </a:custGeom>
            <a:solidFill>
              <a:srgbClr val="E1E1E1"/>
            </a:solidFill>
            <a:ln w="3175">
              <a:solidFill>
                <a:srgbClr val="000000"/>
              </a:solidFill>
              <a:prstDash val="solid"/>
              <a:round/>
              <a:headEnd/>
              <a:tailEnd/>
            </a:ln>
          </p:spPr>
          <p:txBody>
            <a:bodyPr/>
            <a:lstStyle/>
            <a:p>
              <a:endParaRPr lang="en-US"/>
            </a:p>
          </p:txBody>
        </p:sp>
        <p:sp>
          <p:nvSpPr>
            <p:cNvPr id="372" name="Freeform 4194"/>
            <p:cNvSpPr>
              <a:spLocks/>
            </p:cNvSpPr>
            <p:nvPr/>
          </p:nvSpPr>
          <p:spPr bwMode="auto">
            <a:xfrm>
              <a:off x="4125" y="1035"/>
              <a:ext cx="103" cy="27"/>
            </a:xfrm>
            <a:custGeom>
              <a:avLst/>
              <a:gdLst>
                <a:gd name="T0" fmla="*/ 103 w 92"/>
                <a:gd name="T1" fmla="*/ 12 h 21"/>
                <a:gd name="T2" fmla="*/ 37 w 92"/>
                <a:gd name="T3" fmla="*/ 0 h 21"/>
                <a:gd name="T4" fmla="*/ 45 w 92"/>
                <a:gd name="T5" fmla="*/ 5 h 21"/>
                <a:gd name="T6" fmla="*/ 37 w 92"/>
                <a:gd name="T7" fmla="*/ 3 h 21"/>
                <a:gd name="T8" fmla="*/ 43 w 92"/>
                <a:gd name="T9" fmla="*/ 9 h 21"/>
                <a:gd name="T10" fmla="*/ 10 w 92"/>
                <a:gd name="T11" fmla="*/ 3 h 21"/>
                <a:gd name="T12" fmla="*/ 0 w 92"/>
                <a:gd name="T13" fmla="*/ 5 h 21"/>
                <a:gd name="T14" fmla="*/ 0 w 92"/>
                <a:gd name="T15" fmla="*/ 9 h 21"/>
                <a:gd name="T16" fmla="*/ 4 w 92"/>
                <a:gd name="T17" fmla="*/ 12 h 21"/>
                <a:gd name="T18" fmla="*/ 8 w 92"/>
                <a:gd name="T19" fmla="*/ 14 h 21"/>
                <a:gd name="T20" fmla="*/ 50 w 92"/>
                <a:gd name="T21" fmla="*/ 27 h 21"/>
                <a:gd name="T22" fmla="*/ 50 w 92"/>
                <a:gd name="T23" fmla="*/ 23 h 21"/>
                <a:gd name="T24" fmla="*/ 82 w 92"/>
                <a:gd name="T25" fmla="*/ 21 h 21"/>
                <a:gd name="T26" fmla="*/ 97 w 92"/>
                <a:gd name="T27" fmla="*/ 21 h 21"/>
                <a:gd name="T28" fmla="*/ 90 w 92"/>
                <a:gd name="T29" fmla="*/ 21 h 21"/>
                <a:gd name="T30" fmla="*/ 103 w 92"/>
                <a:gd name="T31" fmla="*/ 14 h 21"/>
                <a:gd name="T32" fmla="*/ 103 w 92"/>
                <a:gd name="T33" fmla="*/ 12 h 2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92" h="21">
                  <a:moveTo>
                    <a:pt x="92" y="9"/>
                  </a:moveTo>
                  <a:lnTo>
                    <a:pt x="33" y="0"/>
                  </a:lnTo>
                  <a:lnTo>
                    <a:pt x="40" y="4"/>
                  </a:lnTo>
                  <a:lnTo>
                    <a:pt x="33" y="2"/>
                  </a:lnTo>
                  <a:lnTo>
                    <a:pt x="38" y="7"/>
                  </a:lnTo>
                  <a:lnTo>
                    <a:pt x="9" y="2"/>
                  </a:lnTo>
                  <a:lnTo>
                    <a:pt x="0" y="4"/>
                  </a:lnTo>
                  <a:lnTo>
                    <a:pt x="0" y="7"/>
                  </a:lnTo>
                  <a:lnTo>
                    <a:pt x="4" y="9"/>
                  </a:lnTo>
                  <a:lnTo>
                    <a:pt x="7" y="11"/>
                  </a:lnTo>
                  <a:lnTo>
                    <a:pt x="45" y="21"/>
                  </a:lnTo>
                  <a:lnTo>
                    <a:pt x="45" y="18"/>
                  </a:lnTo>
                  <a:lnTo>
                    <a:pt x="73" y="16"/>
                  </a:lnTo>
                  <a:lnTo>
                    <a:pt x="87" y="16"/>
                  </a:lnTo>
                  <a:lnTo>
                    <a:pt x="80" y="16"/>
                  </a:lnTo>
                  <a:lnTo>
                    <a:pt x="92" y="11"/>
                  </a:lnTo>
                  <a:lnTo>
                    <a:pt x="92" y="9"/>
                  </a:lnTo>
                  <a:close/>
                </a:path>
              </a:pathLst>
            </a:custGeom>
            <a:solidFill>
              <a:srgbClr val="E1E1E1"/>
            </a:solidFill>
            <a:ln w="3175">
              <a:solidFill>
                <a:srgbClr val="000000"/>
              </a:solidFill>
              <a:prstDash val="solid"/>
              <a:round/>
              <a:headEnd/>
              <a:tailEnd/>
            </a:ln>
          </p:spPr>
          <p:txBody>
            <a:bodyPr/>
            <a:lstStyle/>
            <a:p>
              <a:endParaRPr lang="en-US"/>
            </a:p>
          </p:txBody>
        </p:sp>
        <p:sp>
          <p:nvSpPr>
            <p:cNvPr id="373" name="Freeform 4195"/>
            <p:cNvSpPr>
              <a:spLocks/>
            </p:cNvSpPr>
            <p:nvPr/>
          </p:nvSpPr>
          <p:spPr bwMode="auto">
            <a:xfrm>
              <a:off x="3548" y="973"/>
              <a:ext cx="80" cy="18"/>
            </a:xfrm>
            <a:custGeom>
              <a:avLst/>
              <a:gdLst>
                <a:gd name="T0" fmla="*/ 66 w 71"/>
                <a:gd name="T1" fmla="*/ 3 h 14"/>
                <a:gd name="T2" fmla="*/ 48 w 71"/>
                <a:gd name="T3" fmla="*/ 0 h 14"/>
                <a:gd name="T4" fmla="*/ 39 w 71"/>
                <a:gd name="T5" fmla="*/ 3 h 14"/>
                <a:gd name="T6" fmla="*/ 32 w 71"/>
                <a:gd name="T7" fmla="*/ 0 h 14"/>
                <a:gd name="T8" fmla="*/ 2 w 71"/>
                <a:gd name="T9" fmla="*/ 3 h 14"/>
                <a:gd name="T10" fmla="*/ 0 w 71"/>
                <a:gd name="T11" fmla="*/ 9 h 14"/>
                <a:gd name="T12" fmla="*/ 8 w 71"/>
                <a:gd name="T13" fmla="*/ 9 h 14"/>
                <a:gd name="T14" fmla="*/ 24 w 71"/>
                <a:gd name="T15" fmla="*/ 18 h 14"/>
                <a:gd name="T16" fmla="*/ 80 w 71"/>
                <a:gd name="T17" fmla="*/ 18 h 14"/>
                <a:gd name="T18" fmla="*/ 72 w 71"/>
                <a:gd name="T19" fmla="*/ 15 h 14"/>
                <a:gd name="T20" fmla="*/ 66 w 71"/>
                <a:gd name="T21" fmla="*/ 3 h 1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1" h="14">
                  <a:moveTo>
                    <a:pt x="59" y="2"/>
                  </a:moveTo>
                  <a:lnTo>
                    <a:pt x="43" y="0"/>
                  </a:lnTo>
                  <a:lnTo>
                    <a:pt x="35" y="2"/>
                  </a:lnTo>
                  <a:lnTo>
                    <a:pt x="28" y="0"/>
                  </a:lnTo>
                  <a:lnTo>
                    <a:pt x="2" y="2"/>
                  </a:lnTo>
                  <a:lnTo>
                    <a:pt x="0" y="7"/>
                  </a:lnTo>
                  <a:lnTo>
                    <a:pt x="7" y="7"/>
                  </a:lnTo>
                  <a:lnTo>
                    <a:pt x="21" y="14"/>
                  </a:lnTo>
                  <a:lnTo>
                    <a:pt x="71" y="14"/>
                  </a:lnTo>
                  <a:lnTo>
                    <a:pt x="64" y="12"/>
                  </a:lnTo>
                  <a:lnTo>
                    <a:pt x="59" y="2"/>
                  </a:lnTo>
                  <a:close/>
                </a:path>
              </a:pathLst>
            </a:custGeom>
            <a:solidFill>
              <a:srgbClr val="E1E1E1"/>
            </a:solidFill>
            <a:ln w="3175">
              <a:solidFill>
                <a:srgbClr val="000000"/>
              </a:solidFill>
              <a:prstDash val="solid"/>
              <a:round/>
              <a:headEnd/>
              <a:tailEnd/>
            </a:ln>
          </p:spPr>
          <p:txBody>
            <a:bodyPr/>
            <a:lstStyle/>
            <a:p>
              <a:endParaRPr lang="en-US"/>
            </a:p>
          </p:txBody>
        </p:sp>
        <p:sp>
          <p:nvSpPr>
            <p:cNvPr id="374" name="Freeform 4196"/>
            <p:cNvSpPr>
              <a:spLocks/>
            </p:cNvSpPr>
            <p:nvPr/>
          </p:nvSpPr>
          <p:spPr bwMode="auto">
            <a:xfrm>
              <a:off x="3638" y="982"/>
              <a:ext cx="62" cy="24"/>
            </a:xfrm>
            <a:custGeom>
              <a:avLst/>
              <a:gdLst>
                <a:gd name="T0" fmla="*/ 59 w 55"/>
                <a:gd name="T1" fmla="*/ 15 h 19"/>
                <a:gd name="T2" fmla="*/ 29 w 55"/>
                <a:gd name="T3" fmla="*/ 6 h 19"/>
                <a:gd name="T4" fmla="*/ 21 w 55"/>
                <a:gd name="T5" fmla="*/ 11 h 19"/>
                <a:gd name="T6" fmla="*/ 17 w 55"/>
                <a:gd name="T7" fmla="*/ 3 h 19"/>
                <a:gd name="T8" fmla="*/ 9 w 55"/>
                <a:gd name="T9" fmla="*/ 0 h 19"/>
                <a:gd name="T10" fmla="*/ 11 w 55"/>
                <a:gd name="T11" fmla="*/ 6 h 19"/>
                <a:gd name="T12" fmla="*/ 0 w 55"/>
                <a:gd name="T13" fmla="*/ 6 h 19"/>
                <a:gd name="T14" fmla="*/ 3 w 55"/>
                <a:gd name="T15" fmla="*/ 9 h 19"/>
                <a:gd name="T16" fmla="*/ 9 w 55"/>
                <a:gd name="T17" fmla="*/ 11 h 19"/>
                <a:gd name="T18" fmla="*/ 3 w 55"/>
                <a:gd name="T19" fmla="*/ 15 h 19"/>
                <a:gd name="T20" fmla="*/ 6 w 55"/>
                <a:gd name="T21" fmla="*/ 24 h 19"/>
                <a:gd name="T22" fmla="*/ 62 w 55"/>
                <a:gd name="T23" fmla="*/ 15 h 19"/>
                <a:gd name="T24" fmla="*/ 59 w 55"/>
                <a:gd name="T25" fmla="*/ 15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5" h="19">
                  <a:moveTo>
                    <a:pt x="52" y="12"/>
                  </a:moveTo>
                  <a:lnTo>
                    <a:pt x="26" y="5"/>
                  </a:lnTo>
                  <a:lnTo>
                    <a:pt x="19" y="9"/>
                  </a:lnTo>
                  <a:lnTo>
                    <a:pt x="15" y="2"/>
                  </a:lnTo>
                  <a:lnTo>
                    <a:pt x="8" y="0"/>
                  </a:lnTo>
                  <a:lnTo>
                    <a:pt x="10" y="5"/>
                  </a:lnTo>
                  <a:lnTo>
                    <a:pt x="0" y="5"/>
                  </a:lnTo>
                  <a:lnTo>
                    <a:pt x="3" y="7"/>
                  </a:lnTo>
                  <a:lnTo>
                    <a:pt x="8" y="9"/>
                  </a:lnTo>
                  <a:lnTo>
                    <a:pt x="3" y="12"/>
                  </a:lnTo>
                  <a:lnTo>
                    <a:pt x="5" y="19"/>
                  </a:lnTo>
                  <a:lnTo>
                    <a:pt x="55" y="12"/>
                  </a:lnTo>
                  <a:lnTo>
                    <a:pt x="52" y="12"/>
                  </a:lnTo>
                  <a:close/>
                </a:path>
              </a:pathLst>
            </a:custGeom>
            <a:solidFill>
              <a:srgbClr val="E1E1E1"/>
            </a:solidFill>
            <a:ln w="3175">
              <a:solidFill>
                <a:srgbClr val="000000"/>
              </a:solidFill>
              <a:prstDash val="solid"/>
              <a:round/>
              <a:headEnd/>
              <a:tailEnd/>
            </a:ln>
          </p:spPr>
          <p:txBody>
            <a:bodyPr/>
            <a:lstStyle/>
            <a:p>
              <a:endParaRPr lang="en-US"/>
            </a:p>
          </p:txBody>
        </p:sp>
        <p:sp>
          <p:nvSpPr>
            <p:cNvPr id="375" name="Freeform 4197"/>
            <p:cNvSpPr>
              <a:spLocks/>
            </p:cNvSpPr>
            <p:nvPr/>
          </p:nvSpPr>
          <p:spPr bwMode="auto">
            <a:xfrm>
              <a:off x="3514" y="958"/>
              <a:ext cx="63" cy="15"/>
            </a:xfrm>
            <a:custGeom>
              <a:avLst/>
              <a:gdLst>
                <a:gd name="T0" fmla="*/ 63 w 55"/>
                <a:gd name="T1" fmla="*/ 6 h 12"/>
                <a:gd name="T2" fmla="*/ 36 w 55"/>
                <a:gd name="T3" fmla="*/ 0 h 12"/>
                <a:gd name="T4" fmla="*/ 3 w 55"/>
                <a:gd name="T5" fmla="*/ 3 h 12"/>
                <a:gd name="T6" fmla="*/ 11 w 55"/>
                <a:gd name="T7" fmla="*/ 3 h 12"/>
                <a:gd name="T8" fmla="*/ 8 w 55"/>
                <a:gd name="T9" fmla="*/ 9 h 12"/>
                <a:gd name="T10" fmla="*/ 0 w 55"/>
                <a:gd name="T11" fmla="*/ 9 h 12"/>
                <a:gd name="T12" fmla="*/ 16 w 55"/>
                <a:gd name="T13" fmla="*/ 11 h 12"/>
                <a:gd name="T14" fmla="*/ 14 w 55"/>
                <a:gd name="T15" fmla="*/ 15 h 12"/>
                <a:gd name="T16" fmla="*/ 63 w 55"/>
                <a:gd name="T17" fmla="*/ 11 h 12"/>
                <a:gd name="T18" fmla="*/ 57 w 55"/>
                <a:gd name="T19" fmla="*/ 9 h 12"/>
                <a:gd name="T20" fmla="*/ 63 w 55"/>
                <a:gd name="T21" fmla="*/ 6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5" h="12">
                  <a:moveTo>
                    <a:pt x="55" y="5"/>
                  </a:moveTo>
                  <a:lnTo>
                    <a:pt x="31" y="0"/>
                  </a:lnTo>
                  <a:lnTo>
                    <a:pt x="3" y="2"/>
                  </a:lnTo>
                  <a:lnTo>
                    <a:pt x="10" y="2"/>
                  </a:lnTo>
                  <a:lnTo>
                    <a:pt x="7" y="7"/>
                  </a:lnTo>
                  <a:lnTo>
                    <a:pt x="0" y="7"/>
                  </a:lnTo>
                  <a:lnTo>
                    <a:pt x="14" y="9"/>
                  </a:lnTo>
                  <a:lnTo>
                    <a:pt x="12" y="12"/>
                  </a:lnTo>
                  <a:lnTo>
                    <a:pt x="55" y="9"/>
                  </a:lnTo>
                  <a:lnTo>
                    <a:pt x="50" y="7"/>
                  </a:lnTo>
                  <a:lnTo>
                    <a:pt x="55" y="5"/>
                  </a:lnTo>
                  <a:close/>
                </a:path>
              </a:pathLst>
            </a:custGeom>
            <a:solidFill>
              <a:srgbClr val="E1E1E1"/>
            </a:solidFill>
            <a:ln w="3175">
              <a:solidFill>
                <a:srgbClr val="000000"/>
              </a:solidFill>
              <a:prstDash val="solid"/>
              <a:round/>
              <a:headEnd/>
              <a:tailEnd/>
            </a:ln>
          </p:spPr>
          <p:txBody>
            <a:bodyPr/>
            <a:lstStyle/>
            <a:p>
              <a:endParaRPr lang="en-US"/>
            </a:p>
          </p:txBody>
        </p:sp>
        <p:sp>
          <p:nvSpPr>
            <p:cNvPr id="376" name="Freeform 4198"/>
            <p:cNvSpPr>
              <a:spLocks/>
            </p:cNvSpPr>
            <p:nvPr/>
          </p:nvSpPr>
          <p:spPr bwMode="auto">
            <a:xfrm>
              <a:off x="4236" y="1047"/>
              <a:ext cx="66" cy="15"/>
            </a:xfrm>
            <a:custGeom>
              <a:avLst/>
              <a:gdLst>
                <a:gd name="T0" fmla="*/ 66 w 59"/>
                <a:gd name="T1" fmla="*/ 6 h 12"/>
                <a:gd name="T2" fmla="*/ 16 w 59"/>
                <a:gd name="T3" fmla="*/ 3 h 12"/>
                <a:gd name="T4" fmla="*/ 0 w 59"/>
                <a:gd name="T5" fmla="*/ 0 h 12"/>
                <a:gd name="T6" fmla="*/ 8 w 59"/>
                <a:gd name="T7" fmla="*/ 6 h 12"/>
                <a:gd name="T8" fmla="*/ 60 w 59"/>
                <a:gd name="T9" fmla="*/ 15 h 12"/>
                <a:gd name="T10" fmla="*/ 66 w 59"/>
                <a:gd name="T11" fmla="*/ 6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9" h="12">
                  <a:moveTo>
                    <a:pt x="59" y="5"/>
                  </a:moveTo>
                  <a:lnTo>
                    <a:pt x="14" y="2"/>
                  </a:lnTo>
                  <a:lnTo>
                    <a:pt x="0" y="0"/>
                  </a:lnTo>
                  <a:lnTo>
                    <a:pt x="7" y="5"/>
                  </a:lnTo>
                  <a:lnTo>
                    <a:pt x="54" y="12"/>
                  </a:lnTo>
                  <a:lnTo>
                    <a:pt x="59" y="5"/>
                  </a:lnTo>
                  <a:close/>
                </a:path>
              </a:pathLst>
            </a:custGeom>
            <a:solidFill>
              <a:srgbClr val="E1E1E1"/>
            </a:solidFill>
            <a:ln w="3175">
              <a:solidFill>
                <a:srgbClr val="000000"/>
              </a:solidFill>
              <a:prstDash val="solid"/>
              <a:round/>
              <a:headEnd/>
              <a:tailEnd/>
            </a:ln>
          </p:spPr>
          <p:txBody>
            <a:bodyPr/>
            <a:lstStyle/>
            <a:p>
              <a:endParaRPr lang="en-US"/>
            </a:p>
          </p:txBody>
        </p:sp>
        <p:sp>
          <p:nvSpPr>
            <p:cNvPr id="377" name="Freeform 4199"/>
            <p:cNvSpPr>
              <a:spLocks/>
            </p:cNvSpPr>
            <p:nvPr/>
          </p:nvSpPr>
          <p:spPr bwMode="auto">
            <a:xfrm>
              <a:off x="2813" y="1444"/>
              <a:ext cx="34" cy="12"/>
            </a:xfrm>
            <a:custGeom>
              <a:avLst/>
              <a:gdLst>
                <a:gd name="T0" fmla="*/ 11 w 31"/>
                <a:gd name="T1" fmla="*/ 0 h 10"/>
                <a:gd name="T2" fmla="*/ 11 w 31"/>
                <a:gd name="T3" fmla="*/ 4 h 10"/>
                <a:gd name="T4" fmla="*/ 3 w 31"/>
                <a:gd name="T5" fmla="*/ 0 h 10"/>
                <a:gd name="T6" fmla="*/ 0 w 31"/>
                <a:gd name="T7" fmla="*/ 4 h 10"/>
                <a:gd name="T8" fmla="*/ 3 w 31"/>
                <a:gd name="T9" fmla="*/ 6 h 10"/>
                <a:gd name="T10" fmla="*/ 3 w 31"/>
                <a:gd name="T11" fmla="*/ 6 h 10"/>
                <a:gd name="T12" fmla="*/ 0 w 31"/>
                <a:gd name="T13" fmla="*/ 10 h 10"/>
                <a:gd name="T14" fmla="*/ 8 w 31"/>
                <a:gd name="T15" fmla="*/ 12 h 10"/>
                <a:gd name="T16" fmla="*/ 34 w 31"/>
                <a:gd name="T17" fmla="*/ 12 h 10"/>
                <a:gd name="T18" fmla="*/ 34 w 31"/>
                <a:gd name="T19" fmla="*/ 4 h 10"/>
                <a:gd name="T20" fmla="*/ 21 w 31"/>
                <a:gd name="T21" fmla="*/ 0 h 10"/>
                <a:gd name="T22" fmla="*/ 11 w 31"/>
                <a:gd name="T23" fmla="*/ 0 h 1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1" h="10">
                  <a:moveTo>
                    <a:pt x="10" y="0"/>
                  </a:moveTo>
                  <a:lnTo>
                    <a:pt x="10" y="3"/>
                  </a:lnTo>
                  <a:lnTo>
                    <a:pt x="3" y="0"/>
                  </a:lnTo>
                  <a:lnTo>
                    <a:pt x="0" y="3"/>
                  </a:lnTo>
                  <a:lnTo>
                    <a:pt x="3" y="5"/>
                  </a:lnTo>
                  <a:lnTo>
                    <a:pt x="0" y="8"/>
                  </a:lnTo>
                  <a:lnTo>
                    <a:pt x="7" y="10"/>
                  </a:lnTo>
                  <a:lnTo>
                    <a:pt x="31" y="10"/>
                  </a:lnTo>
                  <a:lnTo>
                    <a:pt x="31" y="3"/>
                  </a:lnTo>
                  <a:lnTo>
                    <a:pt x="19" y="0"/>
                  </a:lnTo>
                  <a:lnTo>
                    <a:pt x="10" y="0"/>
                  </a:lnTo>
                  <a:close/>
                </a:path>
              </a:pathLst>
            </a:custGeom>
            <a:solidFill>
              <a:srgbClr val="E1E1E1"/>
            </a:solidFill>
            <a:ln w="3175">
              <a:solidFill>
                <a:srgbClr val="000000"/>
              </a:solidFill>
              <a:prstDash val="solid"/>
              <a:round/>
              <a:headEnd/>
              <a:tailEnd/>
            </a:ln>
          </p:spPr>
          <p:txBody>
            <a:bodyPr/>
            <a:lstStyle/>
            <a:p>
              <a:endParaRPr lang="en-US"/>
            </a:p>
          </p:txBody>
        </p:sp>
        <p:sp>
          <p:nvSpPr>
            <p:cNvPr id="378" name="Freeform 4200"/>
            <p:cNvSpPr>
              <a:spLocks/>
            </p:cNvSpPr>
            <p:nvPr/>
          </p:nvSpPr>
          <p:spPr bwMode="auto">
            <a:xfrm>
              <a:off x="4209" y="1076"/>
              <a:ext cx="51" cy="11"/>
            </a:xfrm>
            <a:custGeom>
              <a:avLst/>
              <a:gdLst>
                <a:gd name="T0" fmla="*/ 51 w 45"/>
                <a:gd name="T1" fmla="*/ 11 h 9"/>
                <a:gd name="T2" fmla="*/ 0 w 45"/>
                <a:gd name="T3" fmla="*/ 9 h 9"/>
                <a:gd name="T4" fmla="*/ 17 w 45"/>
                <a:gd name="T5" fmla="*/ 0 h 9"/>
                <a:gd name="T6" fmla="*/ 46 w 45"/>
                <a:gd name="T7" fmla="*/ 9 h 9"/>
                <a:gd name="T8" fmla="*/ 51 w 45"/>
                <a:gd name="T9" fmla="*/ 11 h 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9">
                  <a:moveTo>
                    <a:pt x="45" y="9"/>
                  </a:moveTo>
                  <a:lnTo>
                    <a:pt x="0" y="7"/>
                  </a:lnTo>
                  <a:lnTo>
                    <a:pt x="15" y="0"/>
                  </a:lnTo>
                  <a:lnTo>
                    <a:pt x="41" y="7"/>
                  </a:lnTo>
                  <a:lnTo>
                    <a:pt x="45" y="9"/>
                  </a:lnTo>
                  <a:close/>
                </a:path>
              </a:pathLst>
            </a:custGeom>
            <a:solidFill>
              <a:srgbClr val="E1E1E1"/>
            </a:solidFill>
            <a:ln w="3175">
              <a:solidFill>
                <a:srgbClr val="000000"/>
              </a:solidFill>
              <a:prstDash val="solid"/>
              <a:round/>
              <a:headEnd/>
              <a:tailEnd/>
            </a:ln>
          </p:spPr>
          <p:txBody>
            <a:bodyPr/>
            <a:lstStyle/>
            <a:p>
              <a:endParaRPr lang="en-US"/>
            </a:p>
          </p:txBody>
        </p:sp>
        <p:sp>
          <p:nvSpPr>
            <p:cNvPr id="379" name="Freeform 4201"/>
            <p:cNvSpPr>
              <a:spLocks/>
            </p:cNvSpPr>
            <p:nvPr/>
          </p:nvSpPr>
          <p:spPr bwMode="auto">
            <a:xfrm>
              <a:off x="3131" y="1155"/>
              <a:ext cx="29" cy="15"/>
            </a:xfrm>
            <a:custGeom>
              <a:avLst/>
              <a:gdLst>
                <a:gd name="T0" fmla="*/ 29 w 26"/>
                <a:gd name="T1" fmla="*/ 10 h 12"/>
                <a:gd name="T2" fmla="*/ 8 w 26"/>
                <a:gd name="T3" fmla="*/ 15 h 12"/>
                <a:gd name="T4" fmla="*/ 0 w 26"/>
                <a:gd name="T5" fmla="*/ 4 h 12"/>
                <a:gd name="T6" fmla="*/ 8 w 26"/>
                <a:gd name="T7" fmla="*/ 0 h 12"/>
                <a:gd name="T8" fmla="*/ 29 w 26"/>
                <a:gd name="T9" fmla="*/ 10 h 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 h="12">
                  <a:moveTo>
                    <a:pt x="26" y="8"/>
                  </a:moveTo>
                  <a:lnTo>
                    <a:pt x="7" y="12"/>
                  </a:lnTo>
                  <a:lnTo>
                    <a:pt x="0" y="3"/>
                  </a:lnTo>
                  <a:lnTo>
                    <a:pt x="7" y="0"/>
                  </a:lnTo>
                  <a:lnTo>
                    <a:pt x="26" y="8"/>
                  </a:lnTo>
                  <a:close/>
                </a:path>
              </a:pathLst>
            </a:custGeom>
            <a:solidFill>
              <a:srgbClr val="E1E1E1"/>
            </a:solidFill>
            <a:ln w="3175">
              <a:solidFill>
                <a:srgbClr val="000000"/>
              </a:solidFill>
              <a:prstDash val="solid"/>
              <a:round/>
              <a:headEnd/>
              <a:tailEnd/>
            </a:ln>
          </p:spPr>
          <p:txBody>
            <a:bodyPr/>
            <a:lstStyle/>
            <a:p>
              <a:endParaRPr lang="en-US"/>
            </a:p>
          </p:txBody>
        </p:sp>
        <p:sp>
          <p:nvSpPr>
            <p:cNvPr id="380" name="Freeform 4202"/>
            <p:cNvSpPr>
              <a:spLocks/>
            </p:cNvSpPr>
            <p:nvPr/>
          </p:nvSpPr>
          <p:spPr bwMode="auto">
            <a:xfrm>
              <a:off x="3028" y="961"/>
              <a:ext cx="48" cy="12"/>
            </a:xfrm>
            <a:custGeom>
              <a:avLst/>
              <a:gdLst>
                <a:gd name="T0" fmla="*/ 48 w 43"/>
                <a:gd name="T1" fmla="*/ 4 h 10"/>
                <a:gd name="T2" fmla="*/ 19 w 43"/>
                <a:gd name="T3" fmla="*/ 8 h 10"/>
                <a:gd name="T4" fmla="*/ 8 w 43"/>
                <a:gd name="T5" fmla="*/ 12 h 10"/>
                <a:gd name="T6" fmla="*/ 0 w 43"/>
                <a:gd name="T7" fmla="*/ 12 h 10"/>
                <a:gd name="T8" fmla="*/ 10 w 43"/>
                <a:gd name="T9" fmla="*/ 6 h 10"/>
                <a:gd name="T10" fmla="*/ 27 w 43"/>
                <a:gd name="T11" fmla="*/ 4 h 10"/>
                <a:gd name="T12" fmla="*/ 39 w 43"/>
                <a:gd name="T13" fmla="*/ 0 h 10"/>
                <a:gd name="T14" fmla="*/ 48 w 43"/>
                <a:gd name="T15" fmla="*/ 4 h 1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3" h="10">
                  <a:moveTo>
                    <a:pt x="43" y="3"/>
                  </a:moveTo>
                  <a:lnTo>
                    <a:pt x="17" y="7"/>
                  </a:lnTo>
                  <a:lnTo>
                    <a:pt x="7" y="10"/>
                  </a:lnTo>
                  <a:lnTo>
                    <a:pt x="0" y="10"/>
                  </a:lnTo>
                  <a:lnTo>
                    <a:pt x="9" y="5"/>
                  </a:lnTo>
                  <a:lnTo>
                    <a:pt x="24" y="3"/>
                  </a:lnTo>
                  <a:lnTo>
                    <a:pt x="35" y="0"/>
                  </a:lnTo>
                  <a:lnTo>
                    <a:pt x="43" y="3"/>
                  </a:lnTo>
                  <a:close/>
                </a:path>
              </a:pathLst>
            </a:custGeom>
            <a:solidFill>
              <a:srgbClr val="E1E1E1"/>
            </a:solidFill>
            <a:ln w="3175">
              <a:solidFill>
                <a:srgbClr val="000000"/>
              </a:solidFill>
              <a:prstDash val="solid"/>
              <a:round/>
              <a:headEnd/>
              <a:tailEnd/>
            </a:ln>
          </p:spPr>
          <p:txBody>
            <a:bodyPr/>
            <a:lstStyle/>
            <a:p>
              <a:endParaRPr lang="en-US"/>
            </a:p>
          </p:txBody>
        </p:sp>
        <p:sp>
          <p:nvSpPr>
            <p:cNvPr id="381" name="Freeform 4203"/>
            <p:cNvSpPr>
              <a:spLocks/>
            </p:cNvSpPr>
            <p:nvPr/>
          </p:nvSpPr>
          <p:spPr bwMode="auto">
            <a:xfrm>
              <a:off x="4844" y="1647"/>
              <a:ext cx="15" cy="23"/>
            </a:xfrm>
            <a:custGeom>
              <a:avLst/>
              <a:gdLst>
                <a:gd name="T0" fmla="*/ 15 w 14"/>
                <a:gd name="T1" fmla="*/ 0 h 19"/>
                <a:gd name="T2" fmla="*/ 2 w 14"/>
                <a:gd name="T3" fmla="*/ 2 h 19"/>
                <a:gd name="T4" fmla="*/ 0 w 14"/>
                <a:gd name="T5" fmla="*/ 23 h 19"/>
                <a:gd name="T6" fmla="*/ 8 w 14"/>
                <a:gd name="T7" fmla="*/ 11 h 19"/>
                <a:gd name="T8" fmla="*/ 13 w 14"/>
                <a:gd name="T9" fmla="*/ 2 h 19"/>
                <a:gd name="T10" fmla="*/ 15 w 14"/>
                <a:gd name="T11" fmla="*/ 0 h 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 h="19">
                  <a:moveTo>
                    <a:pt x="14" y="0"/>
                  </a:moveTo>
                  <a:lnTo>
                    <a:pt x="2" y="2"/>
                  </a:lnTo>
                  <a:lnTo>
                    <a:pt x="0" y="19"/>
                  </a:lnTo>
                  <a:lnTo>
                    <a:pt x="7" y="9"/>
                  </a:lnTo>
                  <a:lnTo>
                    <a:pt x="12" y="2"/>
                  </a:lnTo>
                  <a:lnTo>
                    <a:pt x="14" y="0"/>
                  </a:lnTo>
                  <a:close/>
                </a:path>
              </a:pathLst>
            </a:custGeom>
            <a:solidFill>
              <a:srgbClr val="E1E1E1"/>
            </a:solidFill>
            <a:ln w="3175">
              <a:solidFill>
                <a:srgbClr val="000000"/>
              </a:solidFill>
              <a:prstDash val="solid"/>
              <a:round/>
              <a:headEnd/>
              <a:tailEnd/>
            </a:ln>
          </p:spPr>
          <p:txBody>
            <a:bodyPr/>
            <a:lstStyle/>
            <a:p>
              <a:endParaRPr lang="en-US"/>
            </a:p>
          </p:txBody>
        </p:sp>
        <p:sp>
          <p:nvSpPr>
            <p:cNvPr id="382" name="Freeform 4204"/>
            <p:cNvSpPr>
              <a:spLocks/>
            </p:cNvSpPr>
            <p:nvPr/>
          </p:nvSpPr>
          <p:spPr bwMode="auto">
            <a:xfrm>
              <a:off x="4746" y="1118"/>
              <a:ext cx="18" cy="14"/>
            </a:xfrm>
            <a:custGeom>
              <a:avLst/>
              <a:gdLst>
                <a:gd name="T0" fmla="*/ 5 w 16"/>
                <a:gd name="T1" fmla="*/ 0 h 12"/>
                <a:gd name="T2" fmla="*/ 0 w 16"/>
                <a:gd name="T3" fmla="*/ 5 h 12"/>
                <a:gd name="T4" fmla="*/ 10 w 16"/>
                <a:gd name="T5" fmla="*/ 14 h 12"/>
                <a:gd name="T6" fmla="*/ 18 w 16"/>
                <a:gd name="T7" fmla="*/ 11 h 12"/>
                <a:gd name="T8" fmla="*/ 5 w 16"/>
                <a:gd name="T9" fmla="*/ 0 h 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 h="12">
                  <a:moveTo>
                    <a:pt x="4" y="0"/>
                  </a:moveTo>
                  <a:lnTo>
                    <a:pt x="0" y="4"/>
                  </a:lnTo>
                  <a:lnTo>
                    <a:pt x="9" y="12"/>
                  </a:lnTo>
                  <a:lnTo>
                    <a:pt x="16" y="9"/>
                  </a:lnTo>
                  <a:lnTo>
                    <a:pt x="4" y="0"/>
                  </a:lnTo>
                  <a:close/>
                </a:path>
              </a:pathLst>
            </a:custGeom>
            <a:solidFill>
              <a:srgbClr val="E1E1E1"/>
            </a:solidFill>
            <a:ln w="3175">
              <a:solidFill>
                <a:srgbClr val="000000"/>
              </a:solidFill>
              <a:prstDash val="solid"/>
              <a:round/>
              <a:headEnd/>
              <a:tailEnd/>
            </a:ln>
          </p:spPr>
          <p:txBody>
            <a:bodyPr/>
            <a:lstStyle/>
            <a:p>
              <a:endParaRPr lang="en-US"/>
            </a:p>
          </p:txBody>
        </p:sp>
        <p:sp>
          <p:nvSpPr>
            <p:cNvPr id="383" name="Freeform 4205"/>
            <p:cNvSpPr>
              <a:spLocks/>
            </p:cNvSpPr>
            <p:nvPr/>
          </p:nvSpPr>
          <p:spPr bwMode="auto">
            <a:xfrm>
              <a:off x="3253" y="1137"/>
              <a:ext cx="31" cy="12"/>
            </a:xfrm>
            <a:custGeom>
              <a:avLst/>
              <a:gdLst>
                <a:gd name="T0" fmla="*/ 31 w 28"/>
                <a:gd name="T1" fmla="*/ 12 h 10"/>
                <a:gd name="T2" fmla="*/ 2 w 28"/>
                <a:gd name="T3" fmla="*/ 0 h 10"/>
                <a:gd name="T4" fmla="*/ 0 w 28"/>
                <a:gd name="T5" fmla="*/ 4 h 10"/>
                <a:gd name="T6" fmla="*/ 19 w 28"/>
                <a:gd name="T7" fmla="*/ 12 h 10"/>
                <a:gd name="T8" fmla="*/ 31 w 28"/>
                <a:gd name="T9" fmla="*/ 12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 h="10">
                  <a:moveTo>
                    <a:pt x="28" y="10"/>
                  </a:moveTo>
                  <a:lnTo>
                    <a:pt x="2" y="0"/>
                  </a:lnTo>
                  <a:lnTo>
                    <a:pt x="0" y="3"/>
                  </a:lnTo>
                  <a:lnTo>
                    <a:pt x="17" y="10"/>
                  </a:lnTo>
                  <a:lnTo>
                    <a:pt x="28" y="10"/>
                  </a:lnTo>
                  <a:close/>
                </a:path>
              </a:pathLst>
            </a:custGeom>
            <a:solidFill>
              <a:srgbClr val="E1E1E1"/>
            </a:solidFill>
            <a:ln w="3175">
              <a:solidFill>
                <a:srgbClr val="000000"/>
              </a:solidFill>
              <a:prstDash val="solid"/>
              <a:round/>
              <a:headEnd/>
              <a:tailEnd/>
            </a:ln>
          </p:spPr>
          <p:txBody>
            <a:bodyPr/>
            <a:lstStyle/>
            <a:p>
              <a:endParaRPr lang="en-US"/>
            </a:p>
          </p:txBody>
        </p:sp>
        <p:sp>
          <p:nvSpPr>
            <p:cNvPr id="384" name="Freeform 4206"/>
            <p:cNvSpPr>
              <a:spLocks/>
            </p:cNvSpPr>
            <p:nvPr/>
          </p:nvSpPr>
          <p:spPr bwMode="auto">
            <a:xfrm>
              <a:off x="2831" y="1369"/>
              <a:ext cx="16" cy="8"/>
            </a:xfrm>
            <a:custGeom>
              <a:avLst/>
              <a:gdLst>
                <a:gd name="T0" fmla="*/ 16 w 16"/>
                <a:gd name="T1" fmla="*/ 2 h 7"/>
                <a:gd name="T2" fmla="*/ 2 w 16"/>
                <a:gd name="T3" fmla="*/ 8 h 7"/>
                <a:gd name="T4" fmla="*/ 0 w 16"/>
                <a:gd name="T5" fmla="*/ 2 h 7"/>
                <a:gd name="T6" fmla="*/ 14 w 16"/>
                <a:gd name="T7" fmla="*/ 0 h 7"/>
                <a:gd name="T8" fmla="*/ 16 w 16"/>
                <a:gd name="T9" fmla="*/ 2 h 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 h="7">
                  <a:moveTo>
                    <a:pt x="16" y="2"/>
                  </a:moveTo>
                  <a:lnTo>
                    <a:pt x="2" y="7"/>
                  </a:lnTo>
                  <a:lnTo>
                    <a:pt x="0" y="2"/>
                  </a:lnTo>
                  <a:lnTo>
                    <a:pt x="14" y="0"/>
                  </a:lnTo>
                  <a:lnTo>
                    <a:pt x="16" y="2"/>
                  </a:lnTo>
                  <a:close/>
                </a:path>
              </a:pathLst>
            </a:custGeom>
            <a:solidFill>
              <a:srgbClr val="0033CC"/>
            </a:solidFill>
            <a:ln w="3175">
              <a:solidFill>
                <a:srgbClr val="000000"/>
              </a:solidFill>
              <a:prstDash val="solid"/>
              <a:round/>
              <a:headEnd/>
              <a:tailEnd/>
            </a:ln>
          </p:spPr>
          <p:txBody>
            <a:bodyPr/>
            <a:lstStyle/>
            <a:p>
              <a:endParaRPr lang="en-US"/>
            </a:p>
          </p:txBody>
        </p:sp>
        <p:sp>
          <p:nvSpPr>
            <p:cNvPr id="385" name="Freeform 4207"/>
            <p:cNvSpPr>
              <a:spLocks/>
            </p:cNvSpPr>
            <p:nvPr/>
          </p:nvSpPr>
          <p:spPr bwMode="auto">
            <a:xfrm>
              <a:off x="4844" y="1354"/>
              <a:ext cx="11" cy="15"/>
            </a:xfrm>
            <a:custGeom>
              <a:avLst/>
              <a:gdLst>
                <a:gd name="T0" fmla="*/ 11 w 10"/>
                <a:gd name="T1" fmla="*/ 4 h 12"/>
                <a:gd name="T2" fmla="*/ 6 w 10"/>
                <a:gd name="T3" fmla="*/ 15 h 12"/>
                <a:gd name="T4" fmla="*/ 0 w 10"/>
                <a:gd name="T5" fmla="*/ 9 h 12"/>
                <a:gd name="T6" fmla="*/ 6 w 10"/>
                <a:gd name="T7" fmla="*/ 0 h 12"/>
                <a:gd name="T8" fmla="*/ 11 w 10"/>
                <a:gd name="T9" fmla="*/ 4 h 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 h="12">
                  <a:moveTo>
                    <a:pt x="10" y="3"/>
                  </a:moveTo>
                  <a:lnTo>
                    <a:pt x="5" y="12"/>
                  </a:lnTo>
                  <a:lnTo>
                    <a:pt x="0" y="7"/>
                  </a:lnTo>
                  <a:lnTo>
                    <a:pt x="5" y="0"/>
                  </a:lnTo>
                  <a:lnTo>
                    <a:pt x="10" y="3"/>
                  </a:lnTo>
                  <a:close/>
                </a:path>
              </a:pathLst>
            </a:custGeom>
            <a:solidFill>
              <a:srgbClr val="C0C0C0"/>
            </a:solidFill>
            <a:ln w="3175">
              <a:solidFill>
                <a:srgbClr val="000000"/>
              </a:solidFill>
              <a:prstDash val="solid"/>
              <a:round/>
              <a:headEnd/>
              <a:tailEnd/>
            </a:ln>
          </p:spPr>
          <p:txBody>
            <a:bodyPr/>
            <a:lstStyle/>
            <a:p>
              <a:endParaRPr lang="en-US"/>
            </a:p>
          </p:txBody>
        </p:sp>
        <p:sp>
          <p:nvSpPr>
            <p:cNvPr id="386" name="Freeform 4208"/>
            <p:cNvSpPr>
              <a:spLocks/>
            </p:cNvSpPr>
            <p:nvPr/>
          </p:nvSpPr>
          <p:spPr bwMode="auto">
            <a:xfrm>
              <a:off x="4645" y="1149"/>
              <a:ext cx="22" cy="3"/>
            </a:xfrm>
            <a:custGeom>
              <a:avLst/>
              <a:gdLst>
                <a:gd name="T0" fmla="*/ 22 w 19"/>
                <a:gd name="T1" fmla="*/ 0 h 2"/>
                <a:gd name="T2" fmla="*/ 19 w 19"/>
                <a:gd name="T3" fmla="*/ 3 h 2"/>
                <a:gd name="T4" fmla="*/ 0 w 19"/>
                <a:gd name="T5" fmla="*/ 0 h 2"/>
                <a:gd name="T6" fmla="*/ 19 w 19"/>
                <a:gd name="T7" fmla="*/ 0 h 2"/>
                <a:gd name="T8" fmla="*/ 22 w 19"/>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2">
                  <a:moveTo>
                    <a:pt x="19" y="0"/>
                  </a:moveTo>
                  <a:lnTo>
                    <a:pt x="16" y="2"/>
                  </a:lnTo>
                  <a:lnTo>
                    <a:pt x="0" y="0"/>
                  </a:lnTo>
                  <a:lnTo>
                    <a:pt x="16" y="0"/>
                  </a:lnTo>
                  <a:lnTo>
                    <a:pt x="19" y="0"/>
                  </a:lnTo>
                  <a:close/>
                </a:path>
              </a:pathLst>
            </a:custGeom>
            <a:solidFill>
              <a:srgbClr val="E1E1E1"/>
            </a:solidFill>
            <a:ln w="3175">
              <a:solidFill>
                <a:srgbClr val="000000"/>
              </a:solidFill>
              <a:prstDash val="solid"/>
              <a:round/>
              <a:headEnd/>
              <a:tailEnd/>
            </a:ln>
          </p:spPr>
          <p:txBody>
            <a:bodyPr/>
            <a:lstStyle/>
            <a:p>
              <a:endParaRPr lang="en-US"/>
            </a:p>
          </p:txBody>
        </p:sp>
        <p:sp>
          <p:nvSpPr>
            <p:cNvPr id="387" name="Freeform 4209"/>
            <p:cNvSpPr>
              <a:spLocks/>
            </p:cNvSpPr>
            <p:nvPr/>
          </p:nvSpPr>
          <p:spPr bwMode="auto">
            <a:xfrm>
              <a:off x="3367" y="1081"/>
              <a:ext cx="21" cy="9"/>
            </a:xfrm>
            <a:custGeom>
              <a:avLst/>
              <a:gdLst>
                <a:gd name="T0" fmla="*/ 21 w 19"/>
                <a:gd name="T1" fmla="*/ 6 h 7"/>
                <a:gd name="T2" fmla="*/ 0 w 19"/>
                <a:gd name="T3" fmla="*/ 9 h 7"/>
                <a:gd name="T4" fmla="*/ 2 w 19"/>
                <a:gd name="T5" fmla="*/ 0 h 7"/>
                <a:gd name="T6" fmla="*/ 10 w 19"/>
                <a:gd name="T7" fmla="*/ 4 h 7"/>
                <a:gd name="T8" fmla="*/ 21 w 19"/>
                <a:gd name="T9" fmla="*/ 6 h 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7">
                  <a:moveTo>
                    <a:pt x="19" y="5"/>
                  </a:moveTo>
                  <a:lnTo>
                    <a:pt x="0" y="7"/>
                  </a:lnTo>
                  <a:lnTo>
                    <a:pt x="2" y="0"/>
                  </a:lnTo>
                  <a:lnTo>
                    <a:pt x="9" y="3"/>
                  </a:lnTo>
                  <a:lnTo>
                    <a:pt x="19" y="5"/>
                  </a:lnTo>
                  <a:close/>
                </a:path>
              </a:pathLst>
            </a:custGeom>
            <a:solidFill>
              <a:srgbClr val="E1E1E1"/>
            </a:solidFill>
            <a:ln w="3175">
              <a:solidFill>
                <a:srgbClr val="000000"/>
              </a:solidFill>
              <a:prstDash val="solid"/>
              <a:round/>
              <a:headEnd/>
              <a:tailEnd/>
            </a:ln>
          </p:spPr>
          <p:txBody>
            <a:bodyPr/>
            <a:lstStyle/>
            <a:p>
              <a:endParaRPr lang="en-US"/>
            </a:p>
          </p:txBody>
        </p:sp>
        <p:sp>
          <p:nvSpPr>
            <p:cNvPr id="388" name="Freeform 4210"/>
            <p:cNvSpPr>
              <a:spLocks/>
            </p:cNvSpPr>
            <p:nvPr/>
          </p:nvSpPr>
          <p:spPr bwMode="auto">
            <a:xfrm>
              <a:off x="3157" y="965"/>
              <a:ext cx="31" cy="2"/>
            </a:xfrm>
            <a:custGeom>
              <a:avLst/>
              <a:gdLst>
                <a:gd name="T0" fmla="*/ 31 w 28"/>
                <a:gd name="T1" fmla="*/ 0 h 2"/>
                <a:gd name="T2" fmla="*/ 0 w 28"/>
                <a:gd name="T3" fmla="*/ 0 h 2"/>
                <a:gd name="T4" fmla="*/ 16 w 28"/>
                <a:gd name="T5" fmla="*/ 2 h 2"/>
                <a:gd name="T6" fmla="*/ 31 w 28"/>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2">
                  <a:moveTo>
                    <a:pt x="28" y="0"/>
                  </a:moveTo>
                  <a:lnTo>
                    <a:pt x="0" y="0"/>
                  </a:lnTo>
                  <a:lnTo>
                    <a:pt x="14" y="2"/>
                  </a:lnTo>
                  <a:lnTo>
                    <a:pt x="28" y="0"/>
                  </a:lnTo>
                  <a:close/>
                </a:path>
              </a:pathLst>
            </a:custGeom>
            <a:solidFill>
              <a:srgbClr val="E1E1E1"/>
            </a:solidFill>
            <a:ln w="3175">
              <a:solidFill>
                <a:srgbClr val="000000"/>
              </a:solidFill>
              <a:prstDash val="solid"/>
              <a:round/>
              <a:headEnd/>
              <a:tailEnd/>
            </a:ln>
          </p:spPr>
          <p:txBody>
            <a:bodyPr/>
            <a:lstStyle/>
            <a:p>
              <a:endParaRPr lang="en-US"/>
            </a:p>
          </p:txBody>
        </p:sp>
        <p:sp>
          <p:nvSpPr>
            <p:cNvPr id="389" name="Freeform 4211"/>
            <p:cNvSpPr>
              <a:spLocks/>
            </p:cNvSpPr>
            <p:nvPr/>
          </p:nvSpPr>
          <p:spPr bwMode="auto">
            <a:xfrm>
              <a:off x="3192" y="958"/>
              <a:ext cx="32" cy="3"/>
            </a:xfrm>
            <a:custGeom>
              <a:avLst/>
              <a:gdLst>
                <a:gd name="T0" fmla="*/ 32 w 28"/>
                <a:gd name="T1" fmla="*/ 3 h 2"/>
                <a:gd name="T2" fmla="*/ 0 w 28"/>
                <a:gd name="T3" fmla="*/ 3 h 2"/>
                <a:gd name="T4" fmla="*/ 26 w 28"/>
                <a:gd name="T5" fmla="*/ 0 h 2"/>
                <a:gd name="T6" fmla="*/ 32 w 28"/>
                <a:gd name="T7" fmla="*/ 3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2">
                  <a:moveTo>
                    <a:pt x="28" y="2"/>
                  </a:moveTo>
                  <a:lnTo>
                    <a:pt x="0" y="2"/>
                  </a:lnTo>
                  <a:lnTo>
                    <a:pt x="23" y="0"/>
                  </a:lnTo>
                  <a:lnTo>
                    <a:pt x="28" y="2"/>
                  </a:lnTo>
                  <a:close/>
                </a:path>
              </a:pathLst>
            </a:custGeom>
            <a:solidFill>
              <a:srgbClr val="E1E1E1"/>
            </a:solidFill>
            <a:ln w="3175">
              <a:solidFill>
                <a:srgbClr val="000000"/>
              </a:solidFill>
              <a:prstDash val="solid"/>
              <a:round/>
              <a:headEnd/>
              <a:tailEnd/>
            </a:ln>
          </p:spPr>
          <p:txBody>
            <a:bodyPr/>
            <a:lstStyle/>
            <a:p>
              <a:endParaRPr lang="en-US"/>
            </a:p>
          </p:txBody>
        </p:sp>
        <p:sp>
          <p:nvSpPr>
            <p:cNvPr id="390" name="Freeform 4212"/>
            <p:cNvSpPr>
              <a:spLocks/>
            </p:cNvSpPr>
            <p:nvPr/>
          </p:nvSpPr>
          <p:spPr bwMode="auto">
            <a:xfrm>
              <a:off x="3849" y="1064"/>
              <a:ext cx="22" cy="6"/>
            </a:xfrm>
            <a:custGeom>
              <a:avLst/>
              <a:gdLst>
                <a:gd name="T0" fmla="*/ 22 w 19"/>
                <a:gd name="T1" fmla="*/ 0 h 5"/>
                <a:gd name="T2" fmla="*/ 0 w 19"/>
                <a:gd name="T3" fmla="*/ 4 h 5"/>
                <a:gd name="T4" fmla="*/ 22 w 19"/>
                <a:gd name="T5" fmla="*/ 6 h 5"/>
                <a:gd name="T6" fmla="*/ 22 w 19"/>
                <a:gd name="T7" fmla="*/ 0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 h="5">
                  <a:moveTo>
                    <a:pt x="19" y="0"/>
                  </a:moveTo>
                  <a:lnTo>
                    <a:pt x="0" y="3"/>
                  </a:lnTo>
                  <a:lnTo>
                    <a:pt x="19" y="5"/>
                  </a:lnTo>
                  <a:lnTo>
                    <a:pt x="19" y="0"/>
                  </a:lnTo>
                  <a:close/>
                </a:path>
              </a:pathLst>
            </a:custGeom>
            <a:solidFill>
              <a:srgbClr val="E1E1E1"/>
            </a:solidFill>
            <a:ln w="3175">
              <a:solidFill>
                <a:srgbClr val="000000"/>
              </a:solidFill>
              <a:prstDash val="solid"/>
              <a:round/>
              <a:headEnd/>
              <a:tailEnd/>
            </a:ln>
          </p:spPr>
          <p:txBody>
            <a:bodyPr/>
            <a:lstStyle/>
            <a:p>
              <a:endParaRPr lang="en-US"/>
            </a:p>
          </p:txBody>
        </p:sp>
        <p:sp>
          <p:nvSpPr>
            <p:cNvPr id="391" name="Freeform 4213"/>
            <p:cNvSpPr>
              <a:spLocks/>
            </p:cNvSpPr>
            <p:nvPr/>
          </p:nvSpPr>
          <p:spPr bwMode="auto">
            <a:xfrm>
              <a:off x="4889" y="1532"/>
              <a:ext cx="4" cy="15"/>
            </a:xfrm>
            <a:custGeom>
              <a:avLst/>
              <a:gdLst>
                <a:gd name="T0" fmla="*/ 4 w 5"/>
                <a:gd name="T1" fmla="*/ 4 h 12"/>
                <a:gd name="T2" fmla="*/ 0 w 5"/>
                <a:gd name="T3" fmla="*/ 15 h 12"/>
                <a:gd name="T4" fmla="*/ 0 w 5"/>
                <a:gd name="T5" fmla="*/ 0 h 12"/>
                <a:gd name="T6" fmla="*/ 4 w 5"/>
                <a:gd name="T7" fmla="*/ 4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12">
                  <a:moveTo>
                    <a:pt x="5" y="3"/>
                  </a:moveTo>
                  <a:lnTo>
                    <a:pt x="0" y="12"/>
                  </a:lnTo>
                  <a:lnTo>
                    <a:pt x="0" y="0"/>
                  </a:lnTo>
                  <a:lnTo>
                    <a:pt x="5" y="3"/>
                  </a:lnTo>
                  <a:close/>
                </a:path>
              </a:pathLst>
            </a:custGeom>
            <a:solidFill>
              <a:srgbClr val="E1E1E1"/>
            </a:solidFill>
            <a:ln w="3175">
              <a:solidFill>
                <a:srgbClr val="000000"/>
              </a:solidFill>
              <a:prstDash val="solid"/>
              <a:round/>
              <a:headEnd/>
              <a:tailEnd/>
            </a:ln>
          </p:spPr>
          <p:txBody>
            <a:bodyPr/>
            <a:lstStyle/>
            <a:p>
              <a:endParaRPr lang="en-US"/>
            </a:p>
          </p:txBody>
        </p:sp>
        <p:sp>
          <p:nvSpPr>
            <p:cNvPr id="392" name="Freeform 4214"/>
            <p:cNvSpPr>
              <a:spLocks/>
            </p:cNvSpPr>
            <p:nvPr/>
          </p:nvSpPr>
          <p:spPr bwMode="auto">
            <a:xfrm>
              <a:off x="4830" y="1667"/>
              <a:ext cx="8" cy="15"/>
            </a:xfrm>
            <a:custGeom>
              <a:avLst/>
              <a:gdLst>
                <a:gd name="T0" fmla="*/ 8 w 7"/>
                <a:gd name="T1" fmla="*/ 0 h 12"/>
                <a:gd name="T2" fmla="*/ 0 w 7"/>
                <a:gd name="T3" fmla="*/ 15 h 12"/>
                <a:gd name="T4" fmla="*/ 0 w 7"/>
                <a:gd name="T5" fmla="*/ 4 h 12"/>
                <a:gd name="T6" fmla="*/ 8 w 7"/>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12">
                  <a:moveTo>
                    <a:pt x="7" y="0"/>
                  </a:moveTo>
                  <a:lnTo>
                    <a:pt x="0" y="12"/>
                  </a:lnTo>
                  <a:lnTo>
                    <a:pt x="0" y="3"/>
                  </a:lnTo>
                  <a:lnTo>
                    <a:pt x="7" y="0"/>
                  </a:lnTo>
                  <a:close/>
                </a:path>
              </a:pathLst>
            </a:custGeom>
            <a:solidFill>
              <a:srgbClr val="E1E1E1"/>
            </a:solidFill>
            <a:ln w="3175">
              <a:solidFill>
                <a:srgbClr val="000000"/>
              </a:solidFill>
              <a:prstDash val="solid"/>
              <a:round/>
              <a:headEnd/>
              <a:tailEnd/>
            </a:ln>
          </p:spPr>
          <p:txBody>
            <a:bodyPr/>
            <a:lstStyle/>
            <a:p>
              <a:endParaRPr lang="en-US"/>
            </a:p>
          </p:txBody>
        </p:sp>
        <p:sp>
          <p:nvSpPr>
            <p:cNvPr id="393" name="Freeform 4215"/>
            <p:cNvSpPr>
              <a:spLocks/>
            </p:cNvSpPr>
            <p:nvPr/>
          </p:nvSpPr>
          <p:spPr bwMode="auto">
            <a:xfrm>
              <a:off x="4198" y="1070"/>
              <a:ext cx="9" cy="6"/>
            </a:xfrm>
            <a:custGeom>
              <a:avLst/>
              <a:gdLst>
                <a:gd name="T0" fmla="*/ 9 w 9"/>
                <a:gd name="T1" fmla="*/ 0 h 5"/>
                <a:gd name="T2" fmla="*/ 0 w 9"/>
                <a:gd name="T3" fmla="*/ 0 h 5"/>
                <a:gd name="T4" fmla="*/ 9 w 9"/>
                <a:gd name="T5" fmla="*/ 6 h 5"/>
                <a:gd name="T6" fmla="*/ 9 w 9"/>
                <a:gd name="T7" fmla="*/ 0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5">
                  <a:moveTo>
                    <a:pt x="9" y="0"/>
                  </a:moveTo>
                  <a:lnTo>
                    <a:pt x="0" y="0"/>
                  </a:lnTo>
                  <a:lnTo>
                    <a:pt x="9" y="5"/>
                  </a:lnTo>
                  <a:lnTo>
                    <a:pt x="9" y="0"/>
                  </a:lnTo>
                  <a:close/>
                </a:path>
              </a:pathLst>
            </a:custGeom>
            <a:solidFill>
              <a:srgbClr val="E1E1E1"/>
            </a:solidFill>
            <a:ln w="3175">
              <a:solidFill>
                <a:srgbClr val="000000"/>
              </a:solidFill>
              <a:prstDash val="solid"/>
              <a:round/>
              <a:headEnd/>
              <a:tailEnd/>
            </a:ln>
          </p:spPr>
          <p:txBody>
            <a:bodyPr/>
            <a:lstStyle/>
            <a:p>
              <a:endParaRPr lang="en-US"/>
            </a:p>
          </p:txBody>
        </p:sp>
        <p:sp>
          <p:nvSpPr>
            <p:cNvPr id="394" name="Freeform 4216"/>
            <p:cNvSpPr>
              <a:spLocks/>
            </p:cNvSpPr>
            <p:nvPr/>
          </p:nvSpPr>
          <p:spPr bwMode="auto">
            <a:xfrm>
              <a:off x="3012" y="965"/>
              <a:ext cx="31" cy="2"/>
            </a:xfrm>
            <a:custGeom>
              <a:avLst/>
              <a:gdLst>
                <a:gd name="T0" fmla="*/ 31 w 28"/>
                <a:gd name="T1" fmla="*/ 0 h 2"/>
                <a:gd name="T2" fmla="*/ 0 w 28"/>
                <a:gd name="T3" fmla="*/ 2 h 2"/>
                <a:gd name="T4" fmla="*/ 8 w 28"/>
                <a:gd name="T5" fmla="*/ 0 h 2"/>
                <a:gd name="T6" fmla="*/ 31 w 28"/>
                <a:gd name="T7" fmla="*/ 0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2">
                  <a:moveTo>
                    <a:pt x="28" y="0"/>
                  </a:moveTo>
                  <a:lnTo>
                    <a:pt x="0" y="2"/>
                  </a:lnTo>
                  <a:lnTo>
                    <a:pt x="7" y="0"/>
                  </a:lnTo>
                  <a:lnTo>
                    <a:pt x="28" y="0"/>
                  </a:lnTo>
                  <a:close/>
                </a:path>
              </a:pathLst>
            </a:custGeom>
            <a:solidFill>
              <a:srgbClr val="E1E1E1"/>
            </a:solidFill>
            <a:ln w="3175">
              <a:solidFill>
                <a:srgbClr val="000000"/>
              </a:solidFill>
              <a:prstDash val="solid"/>
              <a:round/>
              <a:headEnd/>
              <a:tailEnd/>
            </a:ln>
          </p:spPr>
          <p:txBody>
            <a:bodyPr/>
            <a:lstStyle/>
            <a:p>
              <a:endParaRPr lang="en-US"/>
            </a:p>
          </p:txBody>
        </p:sp>
        <p:sp>
          <p:nvSpPr>
            <p:cNvPr id="395" name="Freeform 4217"/>
            <p:cNvSpPr>
              <a:spLocks/>
            </p:cNvSpPr>
            <p:nvPr/>
          </p:nvSpPr>
          <p:spPr bwMode="auto">
            <a:xfrm>
              <a:off x="3463" y="1100"/>
              <a:ext cx="14" cy="5"/>
            </a:xfrm>
            <a:custGeom>
              <a:avLst/>
              <a:gdLst>
                <a:gd name="T0" fmla="*/ 14 w 12"/>
                <a:gd name="T1" fmla="*/ 0 h 4"/>
                <a:gd name="T2" fmla="*/ 0 w 12"/>
                <a:gd name="T3" fmla="*/ 5 h 4"/>
                <a:gd name="T4" fmla="*/ 0 w 12"/>
                <a:gd name="T5" fmla="*/ 0 h 4"/>
                <a:gd name="T6" fmla="*/ 14 w 12"/>
                <a:gd name="T7" fmla="*/ 0 h 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 h="4">
                  <a:moveTo>
                    <a:pt x="12" y="0"/>
                  </a:moveTo>
                  <a:lnTo>
                    <a:pt x="0" y="4"/>
                  </a:lnTo>
                  <a:lnTo>
                    <a:pt x="0" y="0"/>
                  </a:lnTo>
                  <a:lnTo>
                    <a:pt x="12" y="0"/>
                  </a:lnTo>
                  <a:close/>
                </a:path>
              </a:pathLst>
            </a:custGeom>
            <a:solidFill>
              <a:srgbClr val="E1E1E1"/>
            </a:solidFill>
            <a:ln w="3175">
              <a:solidFill>
                <a:srgbClr val="000000"/>
              </a:solidFill>
              <a:prstDash val="solid"/>
              <a:round/>
              <a:headEnd/>
              <a:tailEnd/>
            </a:ln>
          </p:spPr>
          <p:txBody>
            <a:bodyPr/>
            <a:lstStyle/>
            <a:p>
              <a:endParaRPr lang="en-US"/>
            </a:p>
          </p:txBody>
        </p:sp>
        <p:sp>
          <p:nvSpPr>
            <p:cNvPr id="396" name="Freeform 4218"/>
            <p:cNvSpPr>
              <a:spLocks/>
            </p:cNvSpPr>
            <p:nvPr/>
          </p:nvSpPr>
          <p:spPr bwMode="auto">
            <a:xfrm>
              <a:off x="3139" y="970"/>
              <a:ext cx="21" cy="3"/>
            </a:xfrm>
            <a:custGeom>
              <a:avLst/>
              <a:gdLst>
                <a:gd name="T0" fmla="*/ 21 w 19"/>
                <a:gd name="T1" fmla="*/ 0 h 3"/>
                <a:gd name="T2" fmla="*/ 0 w 19"/>
                <a:gd name="T3" fmla="*/ 0 h 3"/>
                <a:gd name="T4" fmla="*/ 11 w 19"/>
                <a:gd name="T5" fmla="*/ 3 h 3"/>
                <a:gd name="T6" fmla="*/ 21 w 19"/>
                <a:gd name="T7" fmla="*/ 0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 h="3">
                  <a:moveTo>
                    <a:pt x="19" y="0"/>
                  </a:moveTo>
                  <a:lnTo>
                    <a:pt x="0" y="0"/>
                  </a:lnTo>
                  <a:lnTo>
                    <a:pt x="10" y="3"/>
                  </a:lnTo>
                  <a:lnTo>
                    <a:pt x="19" y="0"/>
                  </a:lnTo>
                  <a:close/>
                </a:path>
              </a:pathLst>
            </a:custGeom>
            <a:solidFill>
              <a:srgbClr val="E1E1E1"/>
            </a:solidFill>
            <a:ln w="3175">
              <a:solidFill>
                <a:srgbClr val="000000"/>
              </a:solidFill>
              <a:prstDash val="solid"/>
              <a:round/>
              <a:headEnd/>
              <a:tailEnd/>
            </a:ln>
          </p:spPr>
          <p:txBody>
            <a:bodyPr/>
            <a:lstStyle/>
            <a:p>
              <a:endParaRPr lang="en-US"/>
            </a:p>
          </p:txBody>
        </p:sp>
        <p:sp>
          <p:nvSpPr>
            <p:cNvPr id="397" name="Freeform 4219"/>
            <p:cNvSpPr>
              <a:spLocks/>
            </p:cNvSpPr>
            <p:nvPr/>
          </p:nvSpPr>
          <p:spPr bwMode="auto">
            <a:xfrm>
              <a:off x="4950" y="1436"/>
              <a:ext cx="25" cy="14"/>
            </a:xfrm>
            <a:custGeom>
              <a:avLst/>
              <a:gdLst>
                <a:gd name="T0" fmla="*/ 25 w 23"/>
                <a:gd name="T1" fmla="*/ 14 h 12"/>
                <a:gd name="T2" fmla="*/ 0 w 23"/>
                <a:gd name="T3" fmla="*/ 0 h 12"/>
                <a:gd name="T4" fmla="*/ 21 w 23"/>
                <a:gd name="T5" fmla="*/ 8 h 12"/>
                <a:gd name="T6" fmla="*/ 25 w 23"/>
                <a:gd name="T7" fmla="*/ 14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3" h="12">
                  <a:moveTo>
                    <a:pt x="23" y="12"/>
                  </a:moveTo>
                  <a:lnTo>
                    <a:pt x="0" y="0"/>
                  </a:lnTo>
                  <a:lnTo>
                    <a:pt x="19" y="7"/>
                  </a:lnTo>
                  <a:lnTo>
                    <a:pt x="23" y="12"/>
                  </a:lnTo>
                  <a:close/>
                </a:path>
              </a:pathLst>
            </a:custGeom>
            <a:solidFill>
              <a:srgbClr val="C0C0C0"/>
            </a:solidFill>
            <a:ln w="3175">
              <a:solidFill>
                <a:srgbClr val="000000"/>
              </a:solidFill>
              <a:prstDash val="solid"/>
              <a:round/>
              <a:headEnd/>
              <a:tailEnd/>
            </a:ln>
          </p:spPr>
          <p:txBody>
            <a:bodyPr/>
            <a:lstStyle/>
            <a:p>
              <a:endParaRPr lang="en-US"/>
            </a:p>
          </p:txBody>
        </p:sp>
        <p:sp>
          <p:nvSpPr>
            <p:cNvPr id="398" name="Freeform 4220"/>
            <p:cNvSpPr>
              <a:spLocks/>
            </p:cNvSpPr>
            <p:nvPr/>
          </p:nvSpPr>
          <p:spPr bwMode="auto">
            <a:xfrm>
              <a:off x="4104" y="1040"/>
              <a:ext cx="13" cy="9"/>
            </a:xfrm>
            <a:custGeom>
              <a:avLst/>
              <a:gdLst>
                <a:gd name="T0" fmla="*/ 13 w 12"/>
                <a:gd name="T1" fmla="*/ 6 h 7"/>
                <a:gd name="T2" fmla="*/ 0 w 12"/>
                <a:gd name="T3" fmla="*/ 0 h 7"/>
                <a:gd name="T4" fmla="*/ 13 w 12"/>
                <a:gd name="T5" fmla="*/ 9 h 7"/>
                <a:gd name="T6" fmla="*/ 13 w 12"/>
                <a:gd name="T7" fmla="*/ 6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 h="7">
                  <a:moveTo>
                    <a:pt x="12" y="5"/>
                  </a:moveTo>
                  <a:lnTo>
                    <a:pt x="0" y="0"/>
                  </a:lnTo>
                  <a:lnTo>
                    <a:pt x="12" y="7"/>
                  </a:lnTo>
                  <a:lnTo>
                    <a:pt x="12" y="5"/>
                  </a:lnTo>
                  <a:close/>
                </a:path>
              </a:pathLst>
            </a:custGeom>
            <a:solidFill>
              <a:srgbClr val="E1E1E1"/>
            </a:solidFill>
            <a:ln w="3175">
              <a:solidFill>
                <a:srgbClr val="000000"/>
              </a:solidFill>
              <a:prstDash val="solid"/>
              <a:round/>
              <a:headEnd/>
              <a:tailEnd/>
            </a:ln>
          </p:spPr>
          <p:txBody>
            <a:bodyPr/>
            <a:lstStyle/>
            <a:p>
              <a:endParaRPr lang="en-US"/>
            </a:p>
          </p:txBody>
        </p:sp>
        <p:sp>
          <p:nvSpPr>
            <p:cNvPr id="399" name="Freeform 4221"/>
            <p:cNvSpPr>
              <a:spLocks/>
            </p:cNvSpPr>
            <p:nvPr/>
          </p:nvSpPr>
          <p:spPr bwMode="auto">
            <a:xfrm>
              <a:off x="2831" y="1360"/>
              <a:ext cx="12" cy="2"/>
            </a:xfrm>
            <a:custGeom>
              <a:avLst/>
              <a:gdLst>
                <a:gd name="T0" fmla="*/ 12 w 11"/>
                <a:gd name="T1" fmla="*/ 2 h 2"/>
                <a:gd name="T2" fmla="*/ 0 w 11"/>
                <a:gd name="T3" fmla="*/ 2 h 2"/>
                <a:gd name="T4" fmla="*/ 4 w 11"/>
                <a:gd name="T5" fmla="*/ 0 h 2"/>
                <a:gd name="T6" fmla="*/ 12 w 11"/>
                <a:gd name="T7" fmla="*/ 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 h="2">
                  <a:moveTo>
                    <a:pt x="11" y="2"/>
                  </a:moveTo>
                  <a:lnTo>
                    <a:pt x="0" y="2"/>
                  </a:lnTo>
                  <a:lnTo>
                    <a:pt x="4" y="0"/>
                  </a:lnTo>
                  <a:lnTo>
                    <a:pt x="11" y="2"/>
                  </a:lnTo>
                  <a:close/>
                </a:path>
              </a:pathLst>
            </a:custGeom>
            <a:solidFill>
              <a:srgbClr val="0033CC"/>
            </a:solidFill>
            <a:ln w="3175">
              <a:solidFill>
                <a:srgbClr val="000000"/>
              </a:solidFill>
              <a:prstDash val="solid"/>
              <a:round/>
              <a:headEnd/>
              <a:tailEnd/>
            </a:ln>
          </p:spPr>
          <p:txBody>
            <a:bodyPr/>
            <a:lstStyle/>
            <a:p>
              <a:endParaRPr lang="en-US"/>
            </a:p>
          </p:txBody>
        </p:sp>
        <p:sp>
          <p:nvSpPr>
            <p:cNvPr id="400" name="Freeform 4222"/>
            <p:cNvSpPr>
              <a:spLocks/>
            </p:cNvSpPr>
            <p:nvPr/>
          </p:nvSpPr>
          <p:spPr bwMode="auto">
            <a:xfrm>
              <a:off x="2711" y="1679"/>
              <a:ext cx="2" cy="1"/>
            </a:xfrm>
            <a:custGeom>
              <a:avLst/>
              <a:gdLst>
                <a:gd name="T0" fmla="*/ 2 w 2"/>
                <a:gd name="T1" fmla="*/ 0 h 1"/>
                <a:gd name="T2" fmla="*/ 0 w 2"/>
                <a:gd name="T3" fmla="*/ 0 h 1"/>
                <a:gd name="T4" fmla="*/ 2 w 2"/>
                <a:gd name="T5" fmla="*/ 0 h 1"/>
                <a:gd name="T6" fmla="*/ 2 w 2"/>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 h="1">
                  <a:moveTo>
                    <a:pt x="2" y="0"/>
                  </a:moveTo>
                  <a:lnTo>
                    <a:pt x="0" y="0"/>
                  </a:lnTo>
                  <a:lnTo>
                    <a:pt x="2" y="0"/>
                  </a:lnTo>
                  <a:close/>
                </a:path>
              </a:pathLst>
            </a:custGeom>
            <a:solidFill>
              <a:srgbClr val="C0C0C0"/>
            </a:solidFill>
            <a:ln w="3175">
              <a:solidFill>
                <a:srgbClr val="000000"/>
              </a:solidFill>
              <a:prstDash val="solid"/>
              <a:round/>
              <a:headEnd/>
              <a:tailEnd/>
            </a:ln>
          </p:spPr>
          <p:txBody>
            <a:bodyPr/>
            <a:lstStyle/>
            <a:p>
              <a:endParaRPr lang="en-US"/>
            </a:p>
          </p:txBody>
        </p:sp>
        <p:sp>
          <p:nvSpPr>
            <p:cNvPr id="401" name="Freeform 4223"/>
            <p:cNvSpPr>
              <a:spLocks/>
            </p:cNvSpPr>
            <p:nvPr/>
          </p:nvSpPr>
          <p:spPr bwMode="auto">
            <a:xfrm>
              <a:off x="2771" y="1559"/>
              <a:ext cx="91" cy="33"/>
            </a:xfrm>
            <a:custGeom>
              <a:avLst/>
              <a:gdLst>
                <a:gd name="T0" fmla="*/ 32 w 80"/>
                <a:gd name="T1" fmla="*/ 0 h 26"/>
                <a:gd name="T2" fmla="*/ 32 w 80"/>
                <a:gd name="T3" fmla="*/ 0 h 26"/>
                <a:gd name="T4" fmla="*/ 30 w 80"/>
                <a:gd name="T5" fmla="*/ 3 h 26"/>
                <a:gd name="T6" fmla="*/ 24 w 80"/>
                <a:gd name="T7" fmla="*/ 5 h 26"/>
                <a:gd name="T8" fmla="*/ 24 w 80"/>
                <a:gd name="T9" fmla="*/ 9 h 26"/>
                <a:gd name="T10" fmla="*/ 18 w 80"/>
                <a:gd name="T11" fmla="*/ 14 h 26"/>
                <a:gd name="T12" fmla="*/ 10 w 80"/>
                <a:gd name="T13" fmla="*/ 14 h 26"/>
                <a:gd name="T14" fmla="*/ 5 w 80"/>
                <a:gd name="T15" fmla="*/ 18 h 26"/>
                <a:gd name="T16" fmla="*/ 0 w 80"/>
                <a:gd name="T17" fmla="*/ 14 h 26"/>
                <a:gd name="T18" fmla="*/ 10 w 80"/>
                <a:gd name="T19" fmla="*/ 33 h 26"/>
                <a:gd name="T20" fmla="*/ 16 w 80"/>
                <a:gd name="T21" fmla="*/ 33 h 26"/>
                <a:gd name="T22" fmla="*/ 34 w 80"/>
                <a:gd name="T23" fmla="*/ 33 h 26"/>
                <a:gd name="T24" fmla="*/ 59 w 80"/>
                <a:gd name="T25" fmla="*/ 24 h 26"/>
                <a:gd name="T26" fmla="*/ 85 w 80"/>
                <a:gd name="T27" fmla="*/ 24 h 26"/>
                <a:gd name="T28" fmla="*/ 91 w 80"/>
                <a:gd name="T29" fmla="*/ 9 h 26"/>
                <a:gd name="T30" fmla="*/ 69 w 80"/>
                <a:gd name="T31" fmla="*/ 3 h 26"/>
                <a:gd name="T32" fmla="*/ 53 w 80"/>
                <a:gd name="T33" fmla="*/ 3 h 26"/>
                <a:gd name="T34" fmla="*/ 50 w 80"/>
                <a:gd name="T35" fmla="*/ 0 h 26"/>
                <a:gd name="T36" fmla="*/ 32 w 80"/>
                <a:gd name="T37" fmla="*/ 0 h 2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0" h="26">
                  <a:moveTo>
                    <a:pt x="28" y="0"/>
                  </a:moveTo>
                  <a:lnTo>
                    <a:pt x="28" y="0"/>
                  </a:lnTo>
                  <a:lnTo>
                    <a:pt x="26" y="2"/>
                  </a:lnTo>
                  <a:lnTo>
                    <a:pt x="21" y="4"/>
                  </a:lnTo>
                  <a:lnTo>
                    <a:pt x="21" y="7"/>
                  </a:lnTo>
                  <a:lnTo>
                    <a:pt x="16" y="11"/>
                  </a:lnTo>
                  <a:lnTo>
                    <a:pt x="9" y="11"/>
                  </a:lnTo>
                  <a:lnTo>
                    <a:pt x="4" y="14"/>
                  </a:lnTo>
                  <a:lnTo>
                    <a:pt x="0" y="11"/>
                  </a:lnTo>
                  <a:lnTo>
                    <a:pt x="9" y="26"/>
                  </a:lnTo>
                  <a:lnTo>
                    <a:pt x="14" y="26"/>
                  </a:lnTo>
                  <a:lnTo>
                    <a:pt x="30" y="26"/>
                  </a:lnTo>
                  <a:lnTo>
                    <a:pt x="52" y="19"/>
                  </a:lnTo>
                  <a:lnTo>
                    <a:pt x="75" y="19"/>
                  </a:lnTo>
                  <a:lnTo>
                    <a:pt x="80" y="7"/>
                  </a:lnTo>
                  <a:lnTo>
                    <a:pt x="61" y="2"/>
                  </a:lnTo>
                  <a:lnTo>
                    <a:pt x="47" y="2"/>
                  </a:lnTo>
                  <a:lnTo>
                    <a:pt x="44" y="0"/>
                  </a:lnTo>
                  <a:lnTo>
                    <a:pt x="28" y="0"/>
                  </a:lnTo>
                  <a:close/>
                </a:path>
              </a:pathLst>
            </a:custGeom>
            <a:solidFill>
              <a:srgbClr val="0033CC"/>
            </a:solidFill>
            <a:ln w="3175">
              <a:solidFill>
                <a:srgbClr val="000000"/>
              </a:solidFill>
              <a:prstDash val="solid"/>
              <a:round/>
              <a:headEnd/>
              <a:tailEnd/>
            </a:ln>
          </p:spPr>
          <p:txBody>
            <a:bodyPr/>
            <a:lstStyle/>
            <a:p>
              <a:endParaRPr lang="en-US"/>
            </a:p>
          </p:txBody>
        </p:sp>
        <p:sp>
          <p:nvSpPr>
            <p:cNvPr id="402" name="Freeform 4224"/>
            <p:cNvSpPr>
              <a:spLocks/>
            </p:cNvSpPr>
            <p:nvPr/>
          </p:nvSpPr>
          <p:spPr bwMode="auto">
            <a:xfrm>
              <a:off x="2727" y="1615"/>
              <a:ext cx="46" cy="32"/>
            </a:xfrm>
            <a:custGeom>
              <a:avLst/>
              <a:gdLst>
                <a:gd name="T0" fmla="*/ 7 w 43"/>
                <a:gd name="T1" fmla="*/ 32 h 26"/>
                <a:gd name="T2" fmla="*/ 16 w 43"/>
                <a:gd name="T3" fmla="*/ 32 h 26"/>
                <a:gd name="T4" fmla="*/ 18 w 43"/>
                <a:gd name="T5" fmla="*/ 26 h 26"/>
                <a:gd name="T6" fmla="*/ 20 w 43"/>
                <a:gd name="T7" fmla="*/ 28 h 26"/>
                <a:gd name="T8" fmla="*/ 20 w 43"/>
                <a:gd name="T9" fmla="*/ 28 h 26"/>
                <a:gd name="T10" fmla="*/ 24 w 43"/>
                <a:gd name="T11" fmla="*/ 32 h 26"/>
                <a:gd name="T12" fmla="*/ 28 w 43"/>
                <a:gd name="T13" fmla="*/ 32 h 26"/>
                <a:gd name="T14" fmla="*/ 28 w 43"/>
                <a:gd name="T15" fmla="*/ 26 h 26"/>
                <a:gd name="T16" fmla="*/ 28 w 43"/>
                <a:gd name="T17" fmla="*/ 26 h 26"/>
                <a:gd name="T18" fmla="*/ 33 w 43"/>
                <a:gd name="T19" fmla="*/ 22 h 26"/>
                <a:gd name="T20" fmla="*/ 35 w 43"/>
                <a:gd name="T21" fmla="*/ 22 h 26"/>
                <a:gd name="T22" fmla="*/ 33 w 43"/>
                <a:gd name="T23" fmla="*/ 20 h 26"/>
                <a:gd name="T24" fmla="*/ 33 w 43"/>
                <a:gd name="T25" fmla="*/ 17 h 26"/>
                <a:gd name="T26" fmla="*/ 33 w 43"/>
                <a:gd name="T27" fmla="*/ 11 h 26"/>
                <a:gd name="T28" fmla="*/ 35 w 43"/>
                <a:gd name="T29" fmla="*/ 11 h 26"/>
                <a:gd name="T30" fmla="*/ 39 w 43"/>
                <a:gd name="T31" fmla="*/ 11 h 26"/>
                <a:gd name="T32" fmla="*/ 44 w 43"/>
                <a:gd name="T33" fmla="*/ 9 h 26"/>
                <a:gd name="T34" fmla="*/ 46 w 43"/>
                <a:gd name="T35" fmla="*/ 9 h 26"/>
                <a:gd name="T36" fmla="*/ 46 w 43"/>
                <a:gd name="T37" fmla="*/ 5 h 26"/>
                <a:gd name="T38" fmla="*/ 41 w 43"/>
                <a:gd name="T39" fmla="*/ 2 h 26"/>
                <a:gd name="T40" fmla="*/ 39 w 43"/>
                <a:gd name="T41" fmla="*/ 0 h 26"/>
                <a:gd name="T42" fmla="*/ 11 w 43"/>
                <a:gd name="T43" fmla="*/ 9 h 26"/>
                <a:gd name="T44" fmla="*/ 3 w 43"/>
                <a:gd name="T45" fmla="*/ 5 h 26"/>
                <a:gd name="T46" fmla="*/ 0 w 43"/>
                <a:gd name="T47" fmla="*/ 14 h 26"/>
                <a:gd name="T48" fmla="*/ 5 w 43"/>
                <a:gd name="T49" fmla="*/ 28 h 26"/>
                <a:gd name="T50" fmla="*/ 7 w 43"/>
                <a:gd name="T51" fmla="*/ 32 h 2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43" h="26">
                  <a:moveTo>
                    <a:pt x="7" y="26"/>
                  </a:moveTo>
                  <a:lnTo>
                    <a:pt x="15" y="26"/>
                  </a:lnTo>
                  <a:lnTo>
                    <a:pt x="17" y="21"/>
                  </a:lnTo>
                  <a:lnTo>
                    <a:pt x="19" y="23"/>
                  </a:lnTo>
                  <a:lnTo>
                    <a:pt x="22" y="26"/>
                  </a:lnTo>
                  <a:lnTo>
                    <a:pt x="26" y="26"/>
                  </a:lnTo>
                  <a:lnTo>
                    <a:pt x="26" y="21"/>
                  </a:lnTo>
                  <a:lnTo>
                    <a:pt x="31" y="18"/>
                  </a:lnTo>
                  <a:lnTo>
                    <a:pt x="33" y="18"/>
                  </a:lnTo>
                  <a:lnTo>
                    <a:pt x="31" y="16"/>
                  </a:lnTo>
                  <a:lnTo>
                    <a:pt x="31" y="14"/>
                  </a:lnTo>
                  <a:lnTo>
                    <a:pt x="31" y="9"/>
                  </a:lnTo>
                  <a:lnTo>
                    <a:pt x="33" y="9"/>
                  </a:lnTo>
                  <a:lnTo>
                    <a:pt x="36" y="9"/>
                  </a:lnTo>
                  <a:lnTo>
                    <a:pt x="41" y="7"/>
                  </a:lnTo>
                  <a:lnTo>
                    <a:pt x="43" y="7"/>
                  </a:lnTo>
                  <a:lnTo>
                    <a:pt x="43" y="4"/>
                  </a:lnTo>
                  <a:lnTo>
                    <a:pt x="38" y="2"/>
                  </a:lnTo>
                  <a:lnTo>
                    <a:pt x="36" y="0"/>
                  </a:lnTo>
                  <a:lnTo>
                    <a:pt x="10" y="7"/>
                  </a:lnTo>
                  <a:lnTo>
                    <a:pt x="3" y="4"/>
                  </a:lnTo>
                  <a:lnTo>
                    <a:pt x="0" y="11"/>
                  </a:lnTo>
                  <a:lnTo>
                    <a:pt x="5" y="23"/>
                  </a:lnTo>
                  <a:lnTo>
                    <a:pt x="7" y="26"/>
                  </a:lnTo>
                  <a:close/>
                </a:path>
              </a:pathLst>
            </a:custGeom>
            <a:solidFill>
              <a:srgbClr val="0033CC"/>
            </a:solidFill>
            <a:ln w="3175">
              <a:solidFill>
                <a:srgbClr val="000000"/>
              </a:solidFill>
              <a:prstDash val="solid"/>
              <a:round/>
              <a:headEnd/>
              <a:tailEnd/>
            </a:ln>
          </p:spPr>
          <p:txBody>
            <a:bodyPr/>
            <a:lstStyle/>
            <a:p>
              <a:endParaRPr lang="en-US"/>
            </a:p>
          </p:txBody>
        </p:sp>
        <p:sp>
          <p:nvSpPr>
            <p:cNvPr id="403" name="Freeform 4225"/>
            <p:cNvSpPr>
              <a:spLocks/>
            </p:cNvSpPr>
            <p:nvPr/>
          </p:nvSpPr>
          <p:spPr bwMode="auto">
            <a:xfrm>
              <a:off x="2675" y="1165"/>
              <a:ext cx="160" cy="268"/>
            </a:xfrm>
            <a:custGeom>
              <a:avLst/>
              <a:gdLst>
                <a:gd name="T0" fmla="*/ 113 w 144"/>
                <a:gd name="T1" fmla="*/ 101 h 217"/>
                <a:gd name="T2" fmla="*/ 94 w 144"/>
                <a:gd name="T3" fmla="*/ 116 h 217"/>
                <a:gd name="T4" fmla="*/ 84 w 144"/>
                <a:gd name="T5" fmla="*/ 125 h 217"/>
                <a:gd name="T6" fmla="*/ 81 w 144"/>
                <a:gd name="T7" fmla="*/ 140 h 217"/>
                <a:gd name="T8" fmla="*/ 100 w 144"/>
                <a:gd name="T9" fmla="*/ 169 h 217"/>
                <a:gd name="T10" fmla="*/ 94 w 144"/>
                <a:gd name="T11" fmla="*/ 189 h 217"/>
                <a:gd name="T12" fmla="*/ 89 w 144"/>
                <a:gd name="T13" fmla="*/ 183 h 217"/>
                <a:gd name="T14" fmla="*/ 102 w 144"/>
                <a:gd name="T15" fmla="*/ 189 h 217"/>
                <a:gd name="T16" fmla="*/ 89 w 144"/>
                <a:gd name="T17" fmla="*/ 193 h 217"/>
                <a:gd name="T18" fmla="*/ 77 w 144"/>
                <a:gd name="T19" fmla="*/ 204 h 217"/>
                <a:gd name="T20" fmla="*/ 79 w 144"/>
                <a:gd name="T21" fmla="*/ 215 h 217"/>
                <a:gd name="T22" fmla="*/ 79 w 144"/>
                <a:gd name="T23" fmla="*/ 219 h 217"/>
                <a:gd name="T24" fmla="*/ 73 w 144"/>
                <a:gd name="T25" fmla="*/ 251 h 217"/>
                <a:gd name="T26" fmla="*/ 48 w 144"/>
                <a:gd name="T27" fmla="*/ 268 h 217"/>
                <a:gd name="T28" fmla="*/ 27 w 144"/>
                <a:gd name="T29" fmla="*/ 251 h 217"/>
                <a:gd name="T30" fmla="*/ 10 w 144"/>
                <a:gd name="T31" fmla="*/ 219 h 217"/>
                <a:gd name="T32" fmla="*/ 8 w 144"/>
                <a:gd name="T33" fmla="*/ 210 h 217"/>
                <a:gd name="T34" fmla="*/ 0 w 144"/>
                <a:gd name="T35" fmla="*/ 198 h 217"/>
                <a:gd name="T36" fmla="*/ 13 w 144"/>
                <a:gd name="T37" fmla="*/ 178 h 217"/>
                <a:gd name="T38" fmla="*/ 16 w 144"/>
                <a:gd name="T39" fmla="*/ 154 h 217"/>
                <a:gd name="T40" fmla="*/ 10 w 144"/>
                <a:gd name="T41" fmla="*/ 140 h 217"/>
                <a:gd name="T42" fmla="*/ 8 w 144"/>
                <a:gd name="T43" fmla="*/ 101 h 217"/>
                <a:gd name="T44" fmla="*/ 34 w 144"/>
                <a:gd name="T45" fmla="*/ 90 h 217"/>
                <a:gd name="T46" fmla="*/ 37 w 144"/>
                <a:gd name="T47" fmla="*/ 61 h 217"/>
                <a:gd name="T48" fmla="*/ 48 w 144"/>
                <a:gd name="T49" fmla="*/ 52 h 217"/>
                <a:gd name="T50" fmla="*/ 58 w 144"/>
                <a:gd name="T51" fmla="*/ 20 h 217"/>
                <a:gd name="T52" fmla="*/ 77 w 144"/>
                <a:gd name="T53" fmla="*/ 9 h 217"/>
                <a:gd name="T54" fmla="*/ 100 w 144"/>
                <a:gd name="T55" fmla="*/ 0 h 217"/>
                <a:gd name="T56" fmla="*/ 142 w 144"/>
                <a:gd name="T57" fmla="*/ 17 h 217"/>
                <a:gd name="T58" fmla="*/ 160 w 144"/>
                <a:gd name="T59" fmla="*/ 61 h 217"/>
                <a:gd name="T60" fmla="*/ 139 w 144"/>
                <a:gd name="T61" fmla="*/ 61 h 217"/>
                <a:gd name="T62" fmla="*/ 134 w 144"/>
                <a:gd name="T63" fmla="*/ 64 h 217"/>
                <a:gd name="T64" fmla="*/ 123 w 144"/>
                <a:gd name="T65" fmla="*/ 78 h 21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4" h="217">
                  <a:moveTo>
                    <a:pt x="116" y="73"/>
                  </a:moveTo>
                  <a:lnTo>
                    <a:pt x="102" y="82"/>
                  </a:lnTo>
                  <a:lnTo>
                    <a:pt x="90" y="89"/>
                  </a:lnTo>
                  <a:lnTo>
                    <a:pt x="85" y="94"/>
                  </a:lnTo>
                  <a:lnTo>
                    <a:pt x="78" y="94"/>
                  </a:lnTo>
                  <a:lnTo>
                    <a:pt x="76" y="101"/>
                  </a:lnTo>
                  <a:lnTo>
                    <a:pt x="73" y="104"/>
                  </a:lnTo>
                  <a:lnTo>
                    <a:pt x="73" y="113"/>
                  </a:lnTo>
                  <a:lnTo>
                    <a:pt x="76" y="132"/>
                  </a:lnTo>
                  <a:lnTo>
                    <a:pt x="90" y="137"/>
                  </a:lnTo>
                  <a:lnTo>
                    <a:pt x="97" y="144"/>
                  </a:lnTo>
                  <a:lnTo>
                    <a:pt x="85" y="153"/>
                  </a:lnTo>
                  <a:lnTo>
                    <a:pt x="78" y="146"/>
                  </a:lnTo>
                  <a:lnTo>
                    <a:pt x="80" y="148"/>
                  </a:lnTo>
                  <a:lnTo>
                    <a:pt x="64" y="151"/>
                  </a:lnTo>
                  <a:lnTo>
                    <a:pt x="92" y="153"/>
                  </a:lnTo>
                  <a:lnTo>
                    <a:pt x="85" y="160"/>
                  </a:lnTo>
                  <a:lnTo>
                    <a:pt x="80" y="156"/>
                  </a:lnTo>
                  <a:lnTo>
                    <a:pt x="73" y="165"/>
                  </a:lnTo>
                  <a:lnTo>
                    <a:pt x="69" y="165"/>
                  </a:lnTo>
                  <a:lnTo>
                    <a:pt x="73" y="167"/>
                  </a:lnTo>
                  <a:lnTo>
                    <a:pt x="71" y="174"/>
                  </a:lnTo>
                  <a:lnTo>
                    <a:pt x="73" y="179"/>
                  </a:lnTo>
                  <a:lnTo>
                    <a:pt x="71" y="177"/>
                  </a:lnTo>
                  <a:lnTo>
                    <a:pt x="69" y="191"/>
                  </a:lnTo>
                  <a:lnTo>
                    <a:pt x="66" y="203"/>
                  </a:lnTo>
                  <a:lnTo>
                    <a:pt x="45" y="208"/>
                  </a:lnTo>
                  <a:lnTo>
                    <a:pt x="43" y="217"/>
                  </a:lnTo>
                  <a:lnTo>
                    <a:pt x="28" y="217"/>
                  </a:lnTo>
                  <a:lnTo>
                    <a:pt x="24" y="203"/>
                  </a:lnTo>
                  <a:lnTo>
                    <a:pt x="21" y="193"/>
                  </a:lnTo>
                  <a:lnTo>
                    <a:pt x="9" y="177"/>
                  </a:lnTo>
                  <a:lnTo>
                    <a:pt x="9" y="172"/>
                  </a:lnTo>
                  <a:lnTo>
                    <a:pt x="7" y="170"/>
                  </a:lnTo>
                  <a:lnTo>
                    <a:pt x="5" y="170"/>
                  </a:lnTo>
                  <a:lnTo>
                    <a:pt x="0" y="160"/>
                  </a:lnTo>
                  <a:lnTo>
                    <a:pt x="2" y="158"/>
                  </a:lnTo>
                  <a:lnTo>
                    <a:pt x="12" y="144"/>
                  </a:lnTo>
                  <a:lnTo>
                    <a:pt x="14" y="130"/>
                  </a:lnTo>
                  <a:lnTo>
                    <a:pt x="14" y="125"/>
                  </a:lnTo>
                  <a:lnTo>
                    <a:pt x="19" y="120"/>
                  </a:lnTo>
                  <a:lnTo>
                    <a:pt x="9" y="113"/>
                  </a:lnTo>
                  <a:lnTo>
                    <a:pt x="7" y="96"/>
                  </a:lnTo>
                  <a:lnTo>
                    <a:pt x="7" y="82"/>
                  </a:lnTo>
                  <a:lnTo>
                    <a:pt x="19" y="75"/>
                  </a:lnTo>
                  <a:lnTo>
                    <a:pt x="31" y="73"/>
                  </a:lnTo>
                  <a:lnTo>
                    <a:pt x="21" y="68"/>
                  </a:lnTo>
                  <a:lnTo>
                    <a:pt x="33" y="49"/>
                  </a:lnTo>
                  <a:lnTo>
                    <a:pt x="31" y="44"/>
                  </a:lnTo>
                  <a:lnTo>
                    <a:pt x="43" y="42"/>
                  </a:lnTo>
                  <a:lnTo>
                    <a:pt x="45" y="33"/>
                  </a:lnTo>
                  <a:lnTo>
                    <a:pt x="52" y="16"/>
                  </a:lnTo>
                  <a:lnTo>
                    <a:pt x="69" y="11"/>
                  </a:lnTo>
                  <a:lnTo>
                    <a:pt x="69" y="7"/>
                  </a:lnTo>
                  <a:lnTo>
                    <a:pt x="90" y="7"/>
                  </a:lnTo>
                  <a:lnTo>
                    <a:pt x="90" y="0"/>
                  </a:lnTo>
                  <a:lnTo>
                    <a:pt x="95" y="0"/>
                  </a:lnTo>
                  <a:lnTo>
                    <a:pt x="128" y="14"/>
                  </a:lnTo>
                  <a:lnTo>
                    <a:pt x="140" y="35"/>
                  </a:lnTo>
                  <a:lnTo>
                    <a:pt x="144" y="49"/>
                  </a:lnTo>
                  <a:lnTo>
                    <a:pt x="128" y="47"/>
                  </a:lnTo>
                  <a:lnTo>
                    <a:pt x="125" y="49"/>
                  </a:lnTo>
                  <a:lnTo>
                    <a:pt x="123" y="54"/>
                  </a:lnTo>
                  <a:lnTo>
                    <a:pt x="121" y="52"/>
                  </a:lnTo>
                  <a:lnTo>
                    <a:pt x="114" y="56"/>
                  </a:lnTo>
                  <a:lnTo>
                    <a:pt x="111" y="63"/>
                  </a:lnTo>
                  <a:lnTo>
                    <a:pt x="116" y="73"/>
                  </a:lnTo>
                  <a:close/>
                </a:path>
              </a:pathLst>
            </a:custGeom>
            <a:solidFill>
              <a:srgbClr val="0033CC"/>
            </a:solidFill>
            <a:ln w="3175">
              <a:solidFill>
                <a:srgbClr val="000000"/>
              </a:solidFill>
              <a:prstDash val="solid"/>
              <a:round/>
              <a:headEnd/>
              <a:tailEnd/>
            </a:ln>
          </p:spPr>
          <p:txBody>
            <a:bodyPr/>
            <a:lstStyle/>
            <a:p>
              <a:endParaRPr lang="en-US"/>
            </a:p>
          </p:txBody>
        </p:sp>
        <p:sp>
          <p:nvSpPr>
            <p:cNvPr id="404" name="Freeform 4226"/>
            <p:cNvSpPr>
              <a:spLocks/>
            </p:cNvSpPr>
            <p:nvPr/>
          </p:nvSpPr>
          <p:spPr bwMode="auto">
            <a:xfrm>
              <a:off x="2777" y="1384"/>
              <a:ext cx="7" cy="16"/>
            </a:xfrm>
            <a:custGeom>
              <a:avLst/>
              <a:gdLst>
                <a:gd name="T0" fmla="*/ 7 w 7"/>
                <a:gd name="T1" fmla="*/ 0 h 14"/>
                <a:gd name="T2" fmla="*/ 7 w 7"/>
                <a:gd name="T3" fmla="*/ 2 h 14"/>
                <a:gd name="T4" fmla="*/ 5 w 7"/>
                <a:gd name="T5" fmla="*/ 14 h 14"/>
                <a:gd name="T6" fmla="*/ 5 w 7"/>
                <a:gd name="T7" fmla="*/ 16 h 14"/>
                <a:gd name="T8" fmla="*/ 0 w 7"/>
                <a:gd name="T9" fmla="*/ 8 h 14"/>
                <a:gd name="T10" fmla="*/ 7 w 7"/>
                <a:gd name="T11" fmla="*/ 0 h 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 h="14">
                  <a:moveTo>
                    <a:pt x="7" y="0"/>
                  </a:moveTo>
                  <a:lnTo>
                    <a:pt x="7" y="2"/>
                  </a:lnTo>
                  <a:lnTo>
                    <a:pt x="5" y="12"/>
                  </a:lnTo>
                  <a:lnTo>
                    <a:pt x="5" y="14"/>
                  </a:lnTo>
                  <a:lnTo>
                    <a:pt x="0" y="7"/>
                  </a:lnTo>
                  <a:lnTo>
                    <a:pt x="7" y="0"/>
                  </a:lnTo>
                  <a:close/>
                </a:path>
              </a:pathLst>
            </a:custGeom>
            <a:solidFill>
              <a:srgbClr val="0033CC"/>
            </a:solidFill>
            <a:ln w="3175">
              <a:solidFill>
                <a:srgbClr val="000000"/>
              </a:solidFill>
              <a:prstDash val="solid"/>
              <a:round/>
              <a:headEnd/>
              <a:tailEnd/>
            </a:ln>
          </p:spPr>
          <p:txBody>
            <a:bodyPr/>
            <a:lstStyle/>
            <a:p>
              <a:endParaRPr lang="en-US"/>
            </a:p>
          </p:txBody>
        </p:sp>
        <p:sp>
          <p:nvSpPr>
            <p:cNvPr id="405" name="Freeform 4227"/>
            <p:cNvSpPr>
              <a:spLocks/>
            </p:cNvSpPr>
            <p:nvPr/>
          </p:nvSpPr>
          <p:spPr bwMode="auto">
            <a:xfrm>
              <a:off x="2610" y="1597"/>
              <a:ext cx="69" cy="38"/>
            </a:xfrm>
            <a:custGeom>
              <a:avLst/>
              <a:gdLst>
                <a:gd name="T0" fmla="*/ 66 w 62"/>
                <a:gd name="T1" fmla="*/ 23 h 31"/>
                <a:gd name="T2" fmla="*/ 61 w 62"/>
                <a:gd name="T3" fmla="*/ 29 h 31"/>
                <a:gd name="T4" fmla="*/ 50 w 62"/>
                <a:gd name="T5" fmla="*/ 29 h 31"/>
                <a:gd name="T6" fmla="*/ 45 w 62"/>
                <a:gd name="T7" fmla="*/ 38 h 31"/>
                <a:gd name="T8" fmla="*/ 35 w 62"/>
                <a:gd name="T9" fmla="*/ 29 h 31"/>
                <a:gd name="T10" fmla="*/ 27 w 62"/>
                <a:gd name="T11" fmla="*/ 38 h 31"/>
                <a:gd name="T12" fmla="*/ 16 w 62"/>
                <a:gd name="T13" fmla="*/ 38 h 31"/>
                <a:gd name="T14" fmla="*/ 8 w 62"/>
                <a:gd name="T15" fmla="*/ 27 h 31"/>
                <a:gd name="T16" fmla="*/ 0 w 62"/>
                <a:gd name="T17" fmla="*/ 29 h 31"/>
                <a:gd name="T18" fmla="*/ 13 w 62"/>
                <a:gd name="T19" fmla="*/ 9 h 31"/>
                <a:gd name="T20" fmla="*/ 19 w 62"/>
                <a:gd name="T21" fmla="*/ 6 h 31"/>
                <a:gd name="T22" fmla="*/ 21 w 62"/>
                <a:gd name="T23" fmla="*/ 4 h 31"/>
                <a:gd name="T24" fmla="*/ 40 w 62"/>
                <a:gd name="T25" fmla="*/ 0 h 31"/>
                <a:gd name="T26" fmla="*/ 53 w 62"/>
                <a:gd name="T27" fmla="*/ 6 h 31"/>
                <a:gd name="T28" fmla="*/ 53 w 62"/>
                <a:gd name="T29" fmla="*/ 9 h 31"/>
                <a:gd name="T30" fmla="*/ 53 w 62"/>
                <a:gd name="T31" fmla="*/ 12 h 31"/>
                <a:gd name="T32" fmla="*/ 53 w 62"/>
                <a:gd name="T33" fmla="*/ 15 h 31"/>
                <a:gd name="T34" fmla="*/ 56 w 62"/>
                <a:gd name="T35" fmla="*/ 15 h 31"/>
                <a:gd name="T36" fmla="*/ 69 w 62"/>
                <a:gd name="T37" fmla="*/ 18 h 31"/>
                <a:gd name="T38" fmla="*/ 69 w 62"/>
                <a:gd name="T39" fmla="*/ 21 h 31"/>
                <a:gd name="T40" fmla="*/ 66 w 62"/>
                <a:gd name="T41" fmla="*/ 23 h 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62" h="31">
                  <a:moveTo>
                    <a:pt x="59" y="19"/>
                  </a:moveTo>
                  <a:lnTo>
                    <a:pt x="55" y="24"/>
                  </a:lnTo>
                  <a:lnTo>
                    <a:pt x="45" y="24"/>
                  </a:lnTo>
                  <a:lnTo>
                    <a:pt x="40" y="31"/>
                  </a:lnTo>
                  <a:lnTo>
                    <a:pt x="31" y="24"/>
                  </a:lnTo>
                  <a:lnTo>
                    <a:pt x="24" y="31"/>
                  </a:lnTo>
                  <a:lnTo>
                    <a:pt x="14" y="31"/>
                  </a:lnTo>
                  <a:lnTo>
                    <a:pt x="7" y="22"/>
                  </a:lnTo>
                  <a:lnTo>
                    <a:pt x="0" y="24"/>
                  </a:lnTo>
                  <a:lnTo>
                    <a:pt x="12" y="7"/>
                  </a:lnTo>
                  <a:lnTo>
                    <a:pt x="17" y="5"/>
                  </a:lnTo>
                  <a:lnTo>
                    <a:pt x="19" y="3"/>
                  </a:lnTo>
                  <a:lnTo>
                    <a:pt x="36" y="0"/>
                  </a:lnTo>
                  <a:lnTo>
                    <a:pt x="48" y="5"/>
                  </a:lnTo>
                  <a:lnTo>
                    <a:pt x="48" y="7"/>
                  </a:lnTo>
                  <a:lnTo>
                    <a:pt x="48" y="10"/>
                  </a:lnTo>
                  <a:lnTo>
                    <a:pt x="48" y="12"/>
                  </a:lnTo>
                  <a:lnTo>
                    <a:pt x="50" y="12"/>
                  </a:lnTo>
                  <a:lnTo>
                    <a:pt x="62" y="15"/>
                  </a:lnTo>
                  <a:lnTo>
                    <a:pt x="62" y="17"/>
                  </a:lnTo>
                  <a:lnTo>
                    <a:pt x="59" y="19"/>
                  </a:lnTo>
                  <a:close/>
                </a:path>
              </a:pathLst>
            </a:custGeom>
            <a:solidFill>
              <a:srgbClr val="0033CC"/>
            </a:solidFill>
            <a:ln w="3175">
              <a:solidFill>
                <a:srgbClr val="000000"/>
              </a:solidFill>
              <a:prstDash val="solid"/>
              <a:round/>
              <a:headEnd/>
              <a:tailEnd/>
            </a:ln>
          </p:spPr>
          <p:txBody>
            <a:bodyPr/>
            <a:lstStyle/>
            <a:p>
              <a:endParaRPr lang="en-US"/>
            </a:p>
          </p:txBody>
        </p:sp>
        <p:sp>
          <p:nvSpPr>
            <p:cNvPr id="406" name="Freeform 4228"/>
            <p:cNvSpPr>
              <a:spLocks/>
            </p:cNvSpPr>
            <p:nvPr/>
          </p:nvSpPr>
          <p:spPr bwMode="auto">
            <a:xfrm>
              <a:off x="2855" y="1495"/>
              <a:ext cx="287" cy="172"/>
            </a:xfrm>
            <a:custGeom>
              <a:avLst/>
              <a:gdLst>
                <a:gd name="T0" fmla="*/ 151 w 256"/>
                <a:gd name="T1" fmla="*/ 0 h 139"/>
                <a:gd name="T2" fmla="*/ 141 w 256"/>
                <a:gd name="T3" fmla="*/ 5 h 139"/>
                <a:gd name="T4" fmla="*/ 122 w 256"/>
                <a:gd name="T5" fmla="*/ 14 h 139"/>
                <a:gd name="T6" fmla="*/ 122 w 256"/>
                <a:gd name="T7" fmla="*/ 24 h 139"/>
                <a:gd name="T8" fmla="*/ 95 w 256"/>
                <a:gd name="T9" fmla="*/ 17 h 139"/>
                <a:gd name="T10" fmla="*/ 70 w 256"/>
                <a:gd name="T11" fmla="*/ 11 h 139"/>
                <a:gd name="T12" fmla="*/ 43 w 256"/>
                <a:gd name="T13" fmla="*/ 11 h 139"/>
                <a:gd name="T14" fmla="*/ 16 w 256"/>
                <a:gd name="T15" fmla="*/ 11 h 139"/>
                <a:gd name="T16" fmla="*/ 25 w 256"/>
                <a:gd name="T17" fmla="*/ 35 h 139"/>
                <a:gd name="T18" fmla="*/ 25 w 256"/>
                <a:gd name="T19" fmla="*/ 43 h 139"/>
                <a:gd name="T20" fmla="*/ 8 w 256"/>
                <a:gd name="T21" fmla="*/ 67 h 139"/>
                <a:gd name="T22" fmla="*/ 6 w 256"/>
                <a:gd name="T23" fmla="*/ 73 h 139"/>
                <a:gd name="T24" fmla="*/ 0 w 256"/>
                <a:gd name="T25" fmla="*/ 88 h 139"/>
                <a:gd name="T26" fmla="*/ 13 w 256"/>
                <a:gd name="T27" fmla="*/ 97 h 139"/>
                <a:gd name="T28" fmla="*/ 13 w 256"/>
                <a:gd name="T29" fmla="*/ 97 h 139"/>
                <a:gd name="T30" fmla="*/ 45 w 256"/>
                <a:gd name="T31" fmla="*/ 99 h 139"/>
                <a:gd name="T32" fmla="*/ 72 w 256"/>
                <a:gd name="T33" fmla="*/ 90 h 139"/>
                <a:gd name="T34" fmla="*/ 85 w 256"/>
                <a:gd name="T35" fmla="*/ 78 h 139"/>
                <a:gd name="T36" fmla="*/ 91 w 256"/>
                <a:gd name="T37" fmla="*/ 82 h 139"/>
                <a:gd name="T38" fmla="*/ 103 w 256"/>
                <a:gd name="T39" fmla="*/ 93 h 139"/>
                <a:gd name="T40" fmla="*/ 114 w 256"/>
                <a:gd name="T41" fmla="*/ 108 h 139"/>
                <a:gd name="T42" fmla="*/ 128 w 256"/>
                <a:gd name="T43" fmla="*/ 120 h 139"/>
                <a:gd name="T44" fmla="*/ 141 w 256"/>
                <a:gd name="T45" fmla="*/ 131 h 139"/>
                <a:gd name="T46" fmla="*/ 151 w 256"/>
                <a:gd name="T47" fmla="*/ 123 h 139"/>
                <a:gd name="T48" fmla="*/ 157 w 256"/>
                <a:gd name="T49" fmla="*/ 125 h 139"/>
                <a:gd name="T50" fmla="*/ 157 w 256"/>
                <a:gd name="T51" fmla="*/ 114 h 139"/>
                <a:gd name="T52" fmla="*/ 159 w 256"/>
                <a:gd name="T53" fmla="*/ 123 h 139"/>
                <a:gd name="T54" fmla="*/ 170 w 256"/>
                <a:gd name="T55" fmla="*/ 125 h 139"/>
                <a:gd name="T56" fmla="*/ 154 w 256"/>
                <a:gd name="T57" fmla="*/ 125 h 139"/>
                <a:gd name="T58" fmla="*/ 159 w 256"/>
                <a:gd name="T59" fmla="*/ 131 h 139"/>
                <a:gd name="T60" fmla="*/ 173 w 256"/>
                <a:gd name="T61" fmla="*/ 137 h 139"/>
                <a:gd name="T62" fmla="*/ 188 w 256"/>
                <a:gd name="T63" fmla="*/ 137 h 139"/>
                <a:gd name="T64" fmla="*/ 173 w 256"/>
                <a:gd name="T65" fmla="*/ 152 h 139"/>
                <a:gd name="T66" fmla="*/ 183 w 256"/>
                <a:gd name="T67" fmla="*/ 155 h 139"/>
                <a:gd name="T68" fmla="*/ 192 w 256"/>
                <a:gd name="T69" fmla="*/ 163 h 139"/>
                <a:gd name="T70" fmla="*/ 194 w 256"/>
                <a:gd name="T71" fmla="*/ 172 h 139"/>
                <a:gd name="T72" fmla="*/ 215 w 256"/>
                <a:gd name="T73" fmla="*/ 163 h 139"/>
                <a:gd name="T74" fmla="*/ 225 w 256"/>
                <a:gd name="T75" fmla="*/ 161 h 139"/>
                <a:gd name="T76" fmla="*/ 237 w 256"/>
                <a:gd name="T77" fmla="*/ 155 h 139"/>
                <a:gd name="T78" fmla="*/ 223 w 256"/>
                <a:gd name="T79" fmla="*/ 152 h 139"/>
                <a:gd name="T80" fmla="*/ 207 w 256"/>
                <a:gd name="T81" fmla="*/ 140 h 139"/>
                <a:gd name="T82" fmla="*/ 212 w 256"/>
                <a:gd name="T83" fmla="*/ 131 h 139"/>
                <a:gd name="T84" fmla="*/ 210 w 256"/>
                <a:gd name="T85" fmla="*/ 137 h 139"/>
                <a:gd name="T86" fmla="*/ 212 w 256"/>
                <a:gd name="T87" fmla="*/ 131 h 139"/>
                <a:gd name="T88" fmla="*/ 237 w 256"/>
                <a:gd name="T89" fmla="*/ 123 h 139"/>
                <a:gd name="T90" fmla="*/ 260 w 256"/>
                <a:gd name="T91" fmla="*/ 110 h 139"/>
                <a:gd name="T92" fmla="*/ 268 w 256"/>
                <a:gd name="T93" fmla="*/ 110 h 139"/>
                <a:gd name="T94" fmla="*/ 276 w 256"/>
                <a:gd name="T95" fmla="*/ 99 h 139"/>
                <a:gd name="T96" fmla="*/ 287 w 256"/>
                <a:gd name="T97" fmla="*/ 93 h 139"/>
                <a:gd name="T98" fmla="*/ 276 w 256"/>
                <a:gd name="T99" fmla="*/ 61 h 139"/>
                <a:gd name="T100" fmla="*/ 252 w 256"/>
                <a:gd name="T101" fmla="*/ 52 h 139"/>
                <a:gd name="T102" fmla="*/ 231 w 256"/>
                <a:gd name="T103" fmla="*/ 43 h 139"/>
                <a:gd name="T104" fmla="*/ 221 w 256"/>
                <a:gd name="T105" fmla="*/ 49 h 139"/>
                <a:gd name="T106" fmla="*/ 200 w 256"/>
                <a:gd name="T107" fmla="*/ 28 h 139"/>
                <a:gd name="T108" fmla="*/ 180 w 256"/>
                <a:gd name="T109" fmla="*/ 9 h 139"/>
                <a:gd name="T110" fmla="*/ 178 w 256"/>
                <a:gd name="T111" fmla="*/ 2 h 139"/>
                <a:gd name="T112" fmla="*/ 151 w 256"/>
                <a:gd name="T113" fmla="*/ 0 h 13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56" h="139">
                  <a:moveTo>
                    <a:pt x="135" y="0"/>
                  </a:moveTo>
                  <a:lnTo>
                    <a:pt x="126" y="4"/>
                  </a:lnTo>
                  <a:lnTo>
                    <a:pt x="109" y="11"/>
                  </a:lnTo>
                  <a:lnTo>
                    <a:pt x="109" y="19"/>
                  </a:lnTo>
                  <a:lnTo>
                    <a:pt x="85" y="14"/>
                  </a:lnTo>
                  <a:lnTo>
                    <a:pt x="62" y="9"/>
                  </a:lnTo>
                  <a:lnTo>
                    <a:pt x="38" y="9"/>
                  </a:lnTo>
                  <a:lnTo>
                    <a:pt x="14" y="9"/>
                  </a:lnTo>
                  <a:lnTo>
                    <a:pt x="22" y="28"/>
                  </a:lnTo>
                  <a:lnTo>
                    <a:pt x="22" y="35"/>
                  </a:lnTo>
                  <a:lnTo>
                    <a:pt x="7" y="54"/>
                  </a:lnTo>
                  <a:lnTo>
                    <a:pt x="5" y="59"/>
                  </a:lnTo>
                  <a:lnTo>
                    <a:pt x="0" y="71"/>
                  </a:lnTo>
                  <a:lnTo>
                    <a:pt x="12" y="78"/>
                  </a:lnTo>
                  <a:lnTo>
                    <a:pt x="40" y="80"/>
                  </a:lnTo>
                  <a:lnTo>
                    <a:pt x="64" y="73"/>
                  </a:lnTo>
                  <a:lnTo>
                    <a:pt x="76" y="63"/>
                  </a:lnTo>
                  <a:lnTo>
                    <a:pt x="81" y="66"/>
                  </a:lnTo>
                  <a:lnTo>
                    <a:pt x="92" y="75"/>
                  </a:lnTo>
                  <a:lnTo>
                    <a:pt x="102" y="87"/>
                  </a:lnTo>
                  <a:lnTo>
                    <a:pt x="114" y="97"/>
                  </a:lnTo>
                  <a:lnTo>
                    <a:pt x="126" y="106"/>
                  </a:lnTo>
                  <a:lnTo>
                    <a:pt x="135" y="99"/>
                  </a:lnTo>
                  <a:lnTo>
                    <a:pt x="140" y="101"/>
                  </a:lnTo>
                  <a:lnTo>
                    <a:pt x="140" y="92"/>
                  </a:lnTo>
                  <a:lnTo>
                    <a:pt x="142" y="99"/>
                  </a:lnTo>
                  <a:lnTo>
                    <a:pt x="152" y="101"/>
                  </a:lnTo>
                  <a:lnTo>
                    <a:pt x="137" y="101"/>
                  </a:lnTo>
                  <a:lnTo>
                    <a:pt x="142" y="106"/>
                  </a:lnTo>
                  <a:lnTo>
                    <a:pt x="154" y="111"/>
                  </a:lnTo>
                  <a:lnTo>
                    <a:pt x="168" y="111"/>
                  </a:lnTo>
                  <a:lnTo>
                    <a:pt x="154" y="123"/>
                  </a:lnTo>
                  <a:lnTo>
                    <a:pt x="163" y="125"/>
                  </a:lnTo>
                  <a:lnTo>
                    <a:pt x="171" y="132"/>
                  </a:lnTo>
                  <a:lnTo>
                    <a:pt x="173" y="139"/>
                  </a:lnTo>
                  <a:lnTo>
                    <a:pt x="192" y="132"/>
                  </a:lnTo>
                  <a:lnTo>
                    <a:pt x="201" y="130"/>
                  </a:lnTo>
                  <a:lnTo>
                    <a:pt x="211" y="125"/>
                  </a:lnTo>
                  <a:lnTo>
                    <a:pt x="199" y="123"/>
                  </a:lnTo>
                  <a:lnTo>
                    <a:pt x="185" y="113"/>
                  </a:lnTo>
                  <a:lnTo>
                    <a:pt x="189" y="106"/>
                  </a:lnTo>
                  <a:lnTo>
                    <a:pt x="187" y="111"/>
                  </a:lnTo>
                  <a:lnTo>
                    <a:pt x="189" y="106"/>
                  </a:lnTo>
                  <a:lnTo>
                    <a:pt x="211" y="99"/>
                  </a:lnTo>
                  <a:lnTo>
                    <a:pt x="232" y="89"/>
                  </a:lnTo>
                  <a:lnTo>
                    <a:pt x="239" y="89"/>
                  </a:lnTo>
                  <a:lnTo>
                    <a:pt x="246" y="80"/>
                  </a:lnTo>
                  <a:lnTo>
                    <a:pt x="256" y="75"/>
                  </a:lnTo>
                  <a:lnTo>
                    <a:pt x="246" y="49"/>
                  </a:lnTo>
                  <a:lnTo>
                    <a:pt x="225" y="42"/>
                  </a:lnTo>
                  <a:lnTo>
                    <a:pt x="206" y="35"/>
                  </a:lnTo>
                  <a:lnTo>
                    <a:pt x="197" y="40"/>
                  </a:lnTo>
                  <a:lnTo>
                    <a:pt x="178" y="23"/>
                  </a:lnTo>
                  <a:lnTo>
                    <a:pt x="161" y="7"/>
                  </a:lnTo>
                  <a:lnTo>
                    <a:pt x="159" y="2"/>
                  </a:lnTo>
                  <a:lnTo>
                    <a:pt x="135" y="0"/>
                  </a:lnTo>
                  <a:close/>
                </a:path>
              </a:pathLst>
            </a:custGeom>
            <a:solidFill>
              <a:srgbClr val="0033CC"/>
            </a:solidFill>
            <a:ln w="3175">
              <a:solidFill>
                <a:srgbClr val="000000"/>
              </a:solidFill>
              <a:prstDash val="solid"/>
              <a:round/>
              <a:headEnd/>
              <a:tailEnd/>
            </a:ln>
          </p:spPr>
          <p:txBody>
            <a:bodyPr/>
            <a:lstStyle/>
            <a:p>
              <a:endParaRPr lang="en-US"/>
            </a:p>
          </p:txBody>
        </p:sp>
        <p:sp>
          <p:nvSpPr>
            <p:cNvPr id="407" name="Freeform 4229"/>
            <p:cNvSpPr>
              <a:spLocks/>
            </p:cNvSpPr>
            <p:nvPr/>
          </p:nvSpPr>
          <p:spPr bwMode="auto">
            <a:xfrm>
              <a:off x="2808" y="1689"/>
              <a:ext cx="22" cy="30"/>
            </a:xfrm>
            <a:custGeom>
              <a:avLst/>
              <a:gdLst>
                <a:gd name="T0" fmla="*/ 13 w 19"/>
                <a:gd name="T1" fmla="*/ 0 h 30"/>
                <a:gd name="T2" fmla="*/ 10 w 19"/>
                <a:gd name="T3" fmla="*/ 0 h 30"/>
                <a:gd name="T4" fmla="*/ 8 w 19"/>
                <a:gd name="T5" fmla="*/ 0 h 30"/>
                <a:gd name="T6" fmla="*/ 5 w 19"/>
                <a:gd name="T7" fmla="*/ 7 h 30"/>
                <a:gd name="T8" fmla="*/ 2 w 19"/>
                <a:gd name="T9" fmla="*/ 7 h 30"/>
                <a:gd name="T10" fmla="*/ 5 w 19"/>
                <a:gd name="T11" fmla="*/ 15 h 30"/>
                <a:gd name="T12" fmla="*/ 2 w 19"/>
                <a:gd name="T13" fmla="*/ 15 h 30"/>
                <a:gd name="T14" fmla="*/ 0 w 19"/>
                <a:gd name="T15" fmla="*/ 19 h 30"/>
                <a:gd name="T16" fmla="*/ 13 w 19"/>
                <a:gd name="T17" fmla="*/ 28 h 30"/>
                <a:gd name="T18" fmla="*/ 19 w 19"/>
                <a:gd name="T19" fmla="*/ 30 h 30"/>
                <a:gd name="T20" fmla="*/ 22 w 19"/>
                <a:gd name="T21" fmla="*/ 15 h 30"/>
                <a:gd name="T22" fmla="*/ 17 w 19"/>
                <a:gd name="T23" fmla="*/ 8 h 30"/>
                <a:gd name="T24" fmla="*/ 13 w 19"/>
                <a:gd name="T25" fmla="*/ 0 h 3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 h="30">
                  <a:moveTo>
                    <a:pt x="11" y="0"/>
                  </a:moveTo>
                  <a:lnTo>
                    <a:pt x="9" y="0"/>
                  </a:lnTo>
                  <a:lnTo>
                    <a:pt x="7" y="0"/>
                  </a:lnTo>
                  <a:lnTo>
                    <a:pt x="4" y="7"/>
                  </a:lnTo>
                  <a:lnTo>
                    <a:pt x="2" y="7"/>
                  </a:lnTo>
                  <a:lnTo>
                    <a:pt x="4" y="15"/>
                  </a:lnTo>
                  <a:lnTo>
                    <a:pt x="2" y="15"/>
                  </a:lnTo>
                  <a:lnTo>
                    <a:pt x="0" y="19"/>
                  </a:lnTo>
                  <a:lnTo>
                    <a:pt x="11" y="28"/>
                  </a:lnTo>
                  <a:lnTo>
                    <a:pt x="16" y="30"/>
                  </a:lnTo>
                  <a:lnTo>
                    <a:pt x="19" y="15"/>
                  </a:lnTo>
                  <a:lnTo>
                    <a:pt x="15" y="8"/>
                  </a:lnTo>
                  <a:lnTo>
                    <a:pt x="11" y="0"/>
                  </a:lnTo>
                  <a:close/>
                </a:path>
              </a:pathLst>
            </a:custGeom>
            <a:solidFill>
              <a:srgbClr val="0033CC"/>
            </a:solidFill>
            <a:ln w="3175">
              <a:solidFill>
                <a:srgbClr val="000000"/>
              </a:solidFill>
              <a:prstDash val="solid"/>
              <a:round/>
              <a:headEnd/>
              <a:tailEnd/>
            </a:ln>
          </p:spPr>
          <p:txBody>
            <a:bodyPr/>
            <a:lstStyle/>
            <a:p>
              <a:endParaRPr lang="en-US"/>
            </a:p>
          </p:txBody>
        </p:sp>
        <p:sp>
          <p:nvSpPr>
            <p:cNvPr id="408" name="Freeform 4230"/>
            <p:cNvSpPr>
              <a:spLocks/>
            </p:cNvSpPr>
            <p:nvPr/>
          </p:nvSpPr>
          <p:spPr bwMode="auto">
            <a:xfrm>
              <a:off x="535" y="1109"/>
              <a:ext cx="1146" cy="620"/>
            </a:xfrm>
            <a:custGeom>
              <a:avLst/>
              <a:gdLst>
                <a:gd name="T0" fmla="*/ 883 w 1025"/>
                <a:gd name="T1" fmla="*/ 105 h 501"/>
                <a:gd name="T2" fmla="*/ 934 w 1025"/>
                <a:gd name="T3" fmla="*/ 43 h 501"/>
                <a:gd name="T4" fmla="*/ 842 w 1025"/>
                <a:gd name="T5" fmla="*/ 69 h 501"/>
                <a:gd name="T6" fmla="*/ 804 w 1025"/>
                <a:gd name="T7" fmla="*/ 41 h 501"/>
                <a:gd name="T8" fmla="*/ 802 w 1025"/>
                <a:gd name="T9" fmla="*/ 5 h 501"/>
                <a:gd name="T10" fmla="*/ 788 w 1025"/>
                <a:gd name="T11" fmla="*/ 50 h 501"/>
                <a:gd name="T12" fmla="*/ 730 w 1025"/>
                <a:gd name="T13" fmla="*/ 93 h 501"/>
                <a:gd name="T14" fmla="*/ 741 w 1025"/>
                <a:gd name="T15" fmla="*/ 69 h 501"/>
                <a:gd name="T16" fmla="*/ 695 w 1025"/>
                <a:gd name="T17" fmla="*/ 78 h 501"/>
                <a:gd name="T18" fmla="*/ 606 w 1025"/>
                <a:gd name="T19" fmla="*/ 67 h 501"/>
                <a:gd name="T20" fmla="*/ 567 w 1025"/>
                <a:gd name="T21" fmla="*/ 82 h 501"/>
                <a:gd name="T22" fmla="*/ 487 w 1025"/>
                <a:gd name="T23" fmla="*/ 58 h 501"/>
                <a:gd name="T24" fmla="*/ 383 w 1025"/>
                <a:gd name="T25" fmla="*/ 43 h 501"/>
                <a:gd name="T26" fmla="*/ 323 w 1025"/>
                <a:gd name="T27" fmla="*/ 35 h 501"/>
                <a:gd name="T28" fmla="*/ 141 w 1025"/>
                <a:gd name="T29" fmla="*/ 88 h 501"/>
                <a:gd name="T30" fmla="*/ 27 w 1025"/>
                <a:gd name="T31" fmla="*/ 234 h 501"/>
                <a:gd name="T32" fmla="*/ 83 w 1025"/>
                <a:gd name="T33" fmla="*/ 313 h 501"/>
                <a:gd name="T34" fmla="*/ 54 w 1025"/>
                <a:gd name="T35" fmla="*/ 342 h 501"/>
                <a:gd name="T36" fmla="*/ 72 w 1025"/>
                <a:gd name="T37" fmla="*/ 368 h 501"/>
                <a:gd name="T38" fmla="*/ 72 w 1025"/>
                <a:gd name="T39" fmla="*/ 397 h 501"/>
                <a:gd name="T40" fmla="*/ 42 w 1025"/>
                <a:gd name="T41" fmla="*/ 415 h 501"/>
                <a:gd name="T42" fmla="*/ 66 w 1025"/>
                <a:gd name="T43" fmla="*/ 423 h 501"/>
                <a:gd name="T44" fmla="*/ 79 w 1025"/>
                <a:gd name="T45" fmla="*/ 444 h 501"/>
                <a:gd name="T46" fmla="*/ 85 w 1025"/>
                <a:gd name="T47" fmla="*/ 459 h 501"/>
                <a:gd name="T48" fmla="*/ 302 w 1025"/>
                <a:gd name="T49" fmla="*/ 459 h 501"/>
                <a:gd name="T50" fmla="*/ 521 w 1025"/>
                <a:gd name="T51" fmla="*/ 453 h 501"/>
                <a:gd name="T52" fmla="*/ 648 w 1025"/>
                <a:gd name="T53" fmla="*/ 506 h 501"/>
                <a:gd name="T54" fmla="*/ 643 w 1025"/>
                <a:gd name="T55" fmla="*/ 611 h 501"/>
                <a:gd name="T56" fmla="*/ 775 w 1025"/>
                <a:gd name="T57" fmla="*/ 564 h 501"/>
                <a:gd name="T58" fmla="*/ 912 w 1025"/>
                <a:gd name="T59" fmla="*/ 496 h 501"/>
                <a:gd name="T60" fmla="*/ 966 w 1025"/>
                <a:gd name="T61" fmla="*/ 526 h 501"/>
                <a:gd name="T62" fmla="*/ 937 w 1025"/>
                <a:gd name="T63" fmla="*/ 556 h 501"/>
                <a:gd name="T64" fmla="*/ 1019 w 1025"/>
                <a:gd name="T65" fmla="*/ 541 h 501"/>
                <a:gd name="T66" fmla="*/ 963 w 1025"/>
                <a:gd name="T67" fmla="*/ 502 h 501"/>
                <a:gd name="T68" fmla="*/ 992 w 1025"/>
                <a:gd name="T69" fmla="*/ 464 h 501"/>
                <a:gd name="T70" fmla="*/ 900 w 1025"/>
                <a:gd name="T71" fmla="*/ 479 h 501"/>
                <a:gd name="T72" fmla="*/ 1090 w 1025"/>
                <a:gd name="T73" fmla="*/ 415 h 501"/>
                <a:gd name="T74" fmla="*/ 1146 w 1025"/>
                <a:gd name="T75" fmla="*/ 365 h 501"/>
                <a:gd name="T76" fmla="*/ 1088 w 1025"/>
                <a:gd name="T77" fmla="*/ 365 h 501"/>
                <a:gd name="T78" fmla="*/ 1098 w 1025"/>
                <a:gd name="T79" fmla="*/ 335 h 501"/>
                <a:gd name="T80" fmla="*/ 1092 w 1025"/>
                <a:gd name="T81" fmla="*/ 322 h 501"/>
                <a:gd name="T82" fmla="*/ 1077 w 1025"/>
                <a:gd name="T83" fmla="*/ 295 h 501"/>
                <a:gd name="T84" fmla="*/ 1077 w 1025"/>
                <a:gd name="T85" fmla="*/ 269 h 501"/>
                <a:gd name="T86" fmla="*/ 1074 w 1025"/>
                <a:gd name="T87" fmla="*/ 230 h 501"/>
                <a:gd name="T88" fmla="*/ 1050 w 1025"/>
                <a:gd name="T89" fmla="*/ 249 h 501"/>
                <a:gd name="T90" fmla="*/ 1000 w 1025"/>
                <a:gd name="T91" fmla="*/ 271 h 501"/>
                <a:gd name="T92" fmla="*/ 995 w 1025"/>
                <a:gd name="T93" fmla="*/ 239 h 501"/>
                <a:gd name="T94" fmla="*/ 984 w 1025"/>
                <a:gd name="T95" fmla="*/ 198 h 501"/>
                <a:gd name="T96" fmla="*/ 902 w 1025"/>
                <a:gd name="T97" fmla="*/ 202 h 501"/>
                <a:gd name="T98" fmla="*/ 860 w 1025"/>
                <a:gd name="T99" fmla="*/ 313 h 501"/>
                <a:gd name="T100" fmla="*/ 784 w 1025"/>
                <a:gd name="T101" fmla="*/ 403 h 501"/>
                <a:gd name="T102" fmla="*/ 759 w 1025"/>
                <a:gd name="T103" fmla="*/ 350 h 501"/>
                <a:gd name="T104" fmla="*/ 666 w 1025"/>
                <a:gd name="T105" fmla="*/ 286 h 501"/>
                <a:gd name="T106" fmla="*/ 635 w 1025"/>
                <a:gd name="T107" fmla="*/ 249 h 501"/>
                <a:gd name="T108" fmla="*/ 720 w 1025"/>
                <a:gd name="T109" fmla="*/ 174 h 501"/>
                <a:gd name="T110" fmla="*/ 763 w 1025"/>
                <a:gd name="T111" fmla="*/ 152 h 501"/>
                <a:gd name="T112" fmla="*/ 804 w 1025"/>
                <a:gd name="T113" fmla="*/ 120 h 50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025" h="501">
                  <a:moveTo>
                    <a:pt x="755" y="87"/>
                  </a:moveTo>
                  <a:lnTo>
                    <a:pt x="750" y="82"/>
                  </a:lnTo>
                  <a:lnTo>
                    <a:pt x="764" y="82"/>
                  </a:lnTo>
                  <a:lnTo>
                    <a:pt x="774" y="87"/>
                  </a:lnTo>
                  <a:lnTo>
                    <a:pt x="781" y="87"/>
                  </a:lnTo>
                  <a:lnTo>
                    <a:pt x="776" y="78"/>
                  </a:lnTo>
                  <a:lnTo>
                    <a:pt x="781" y="80"/>
                  </a:lnTo>
                  <a:lnTo>
                    <a:pt x="786" y="80"/>
                  </a:lnTo>
                  <a:lnTo>
                    <a:pt x="790" y="85"/>
                  </a:lnTo>
                  <a:lnTo>
                    <a:pt x="819" y="75"/>
                  </a:lnTo>
                  <a:lnTo>
                    <a:pt x="824" y="66"/>
                  </a:lnTo>
                  <a:lnTo>
                    <a:pt x="821" y="59"/>
                  </a:lnTo>
                  <a:lnTo>
                    <a:pt x="824" y="52"/>
                  </a:lnTo>
                  <a:lnTo>
                    <a:pt x="838" y="47"/>
                  </a:lnTo>
                  <a:lnTo>
                    <a:pt x="831" y="47"/>
                  </a:lnTo>
                  <a:lnTo>
                    <a:pt x="840" y="42"/>
                  </a:lnTo>
                  <a:lnTo>
                    <a:pt x="824" y="35"/>
                  </a:lnTo>
                  <a:lnTo>
                    <a:pt x="835" y="35"/>
                  </a:lnTo>
                  <a:lnTo>
                    <a:pt x="800" y="35"/>
                  </a:lnTo>
                  <a:lnTo>
                    <a:pt x="797" y="42"/>
                  </a:lnTo>
                  <a:lnTo>
                    <a:pt x="800" y="45"/>
                  </a:lnTo>
                  <a:lnTo>
                    <a:pt x="797" y="49"/>
                  </a:lnTo>
                  <a:lnTo>
                    <a:pt x="788" y="49"/>
                  </a:lnTo>
                  <a:lnTo>
                    <a:pt x="760" y="71"/>
                  </a:lnTo>
                  <a:lnTo>
                    <a:pt x="750" y="71"/>
                  </a:lnTo>
                  <a:lnTo>
                    <a:pt x="750" y="59"/>
                  </a:lnTo>
                  <a:lnTo>
                    <a:pt x="753" y="56"/>
                  </a:lnTo>
                  <a:lnTo>
                    <a:pt x="760" y="47"/>
                  </a:lnTo>
                  <a:lnTo>
                    <a:pt x="750" y="42"/>
                  </a:lnTo>
                  <a:lnTo>
                    <a:pt x="729" y="56"/>
                  </a:lnTo>
                  <a:lnTo>
                    <a:pt x="734" y="45"/>
                  </a:lnTo>
                  <a:lnTo>
                    <a:pt x="729" y="40"/>
                  </a:lnTo>
                  <a:lnTo>
                    <a:pt x="741" y="37"/>
                  </a:lnTo>
                  <a:lnTo>
                    <a:pt x="734" y="35"/>
                  </a:lnTo>
                  <a:lnTo>
                    <a:pt x="722" y="35"/>
                  </a:lnTo>
                  <a:lnTo>
                    <a:pt x="719" y="33"/>
                  </a:lnTo>
                  <a:lnTo>
                    <a:pt x="729" y="28"/>
                  </a:lnTo>
                  <a:lnTo>
                    <a:pt x="729" y="26"/>
                  </a:lnTo>
                  <a:lnTo>
                    <a:pt x="736" y="26"/>
                  </a:lnTo>
                  <a:lnTo>
                    <a:pt x="731" y="16"/>
                  </a:lnTo>
                  <a:lnTo>
                    <a:pt x="734" y="9"/>
                  </a:lnTo>
                  <a:lnTo>
                    <a:pt x="729" y="4"/>
                  </a:lnTo>
                  <a:lnTo>
                    <a:pt x="724" y="4"/>
                  </a:lnTo>
                  <a:lnTo>
                    <a:pt x="727" y="0"/>
                  </a:lnTo>
                  <a:lnTo>
                    <a:pt x="717" y="4"/>
                  </a:lnTo>
                  <a:lnTo>
                    <a:pt x="724" y="4"/>
                  </a:lnTo>
                  <a:lnTo>
                    <a:pt x="705" y="7"/>
                  </a:lnTo>
                  <a:lnTo>
                    <a:pt x="708" y="9"/>
                  </a:lnTo>
                  <a:lnTo>
                    <a:pt x="696" y="11"/>
                  </a:lnTo>
                  <a:lnTo>
                    <a:pt x="691" y="21"/>
                  </a:lnTo>
                  <a:lnTo>
                    <a:pt x="693" y="21"/>
                  </a:lnTo>
                  <a:lnTo>
                    <a:pt x="684" y="23"/>
                  </a:lnTo>
                  <a:lnTo>
                    <a:pt x="679" y="33"/>
                  </a:lnTo>
                  <a:lnTo>
                    <a:pt x="705" y="40"/>
                  </a:lnTo>
                  <a:lnTo>
                    <a:pt x="698" y="40"/>
                  </a:lnTo>
                  <a:lnTo>
                    <a:pt x="701" y="40"/>
                  </a:lnTo>
                  <a:lnTo>
                    <a:pt x="693" y="45"/>
                  </a:lnTo>
                  <a:lnTo>
                    <a:pt x="686" y="49"/>
                  </a:lnTo>
                  <a:lnTo>
                    <a:pt x="698" y="45"/>
                  </a:lnTo>
                  <a:lnTo>
                    <a:pt x="693" y="52"/>
                  </a:lnTo>
                  <a:lnTo>
                    <a:pt x="670" y="59"/>
                  </a:lnTo>
                  <a:lnTo>
                    <a:pt x="658" y="71"/>
                  </a:lnTo>
                  <a:lnTo>
                    <a:pt x="653" y="75"/>
                  </a:lnTo>
                  <a:lnTo>
                    <a:pt x="644" y="75"/>
                  </a:lnTo>
                  <a:lnTo>
                    <a:pt x="646" y="80"/>
                  </a:lnTo>
                  <a:lnTo>
                    <a:pt x="644" y="75"/>
                  </a:lnTo>
                  <a:lnTo>
                    <a:pt x="646" y="75"/>
                  </a:lnTo>
                  <a:lnTo>
                    <a:pt x="656" y="75"/>
                  </a:lnTo>
                  <a:lnTo>
                    <a:pt x="651" y="73"/>
                  </a:lnTo>
                  <a:lnTo>
                    <a:pt x="656" y="71"/>
                  </a:lnTo>
                  <a:lnTo>
                    <a:pt x="646" y="71"/>
                  </a:lnTo>
                  <a:lnTo>
                    <a:pt x="663" y="56"/>
                  </a:lnTo>
                  <a:lnTo>
                    <a:pt x="653" y="59"/>
                  </a:lnTo>
                  <a:lnTo>
                    <a:pt x="656" y="56"/>
                  </a:lnTo>
                  <a:lnTo>
                    <a:pt x="644" y="54"/>
                  </a:lnTo>
                  <a:lnTo>
                    <a:pt x="632" y="56"/>
                  </a:lnTo>
                  <a:lnTo>
                    <a:pt x="634" y="61"/>
                  </a:lnTo>
                  <a:lnTo>
                    <a:pt x="644" y="63"/>
                  </a:lnTo>
                  <a:lnTo>
                    <a:pt x="632" y="63"/>
                  </a:lnTo>
                  <a:lnTo>
                    <a:pt x="627" y="59"/>
                  </a:lnTo>
                  <a:lnTo>
                    <a:pt x="622" y="63"/>
                  </a:lnTo>
                  <a:lnTo>
                    <a:pt x="601" y="63"/>
                  </a:lnTo>
                  <a:lnTo>
                    <a:pt x="578" y="63"/>
                  </a:lnTo>
                  <a:lnTo>
                    <a:pt x="570" y="59"/>
                  </a:lnTo>
                  <a:lnTo>
                    <a:pt x="561" y="59"/>
                  </a:lnTo>
                  <a:lnTo>
                    <a:pt x="556" y="52"/>
                  </a:lnTo>
                  <a:lnTo>
                    <a:pt x="554" y="45"/>
                  </a:lnTo>
                  <a:lnTo>
                    <a:pt x="516" y="56"/>
                  </a:lnTo>
                  <a:lnTo>
                    <a:pt x="525" y="56"/>
                  </a:lnTo>
                  <a:lnTo>
                    <a:pt x="542" y="54"/>
                  </a:lnTo>
                  <a:lnTo>
                    <a:pt x="554" y="52"/>
                  </a:lnTo>
                  <a:lnTo>
                    <a:pt x="533" y="59"/>
                  </a:lnTo>
                  <a:lnTo>
                    <a:pt x="521" y="59"/>
                  </a:lnTo>
                  <a:lnTo>
                    <a:pt x="514" y="78"/>
                  </a:lnTo>
                  <a:lnTo>
                    <a:pt x="509" y="75"/>
                  </a:lnTo>
                  <a:lnTo>
                    <a:pt x="504" y="85"/>
                  </a:lnTo>
                  <a:lnTo>
                    <a:pt x="502" y="73"/>
                  </a:lnTo>
                  <a:lnTo>
                    <a:pt x="509" y="73"/>
                  </a:lnTo>
                  <a:lnTo>
                    <a:pt x="507" y="66"/>
                  </a:lnTo>
                  <a:lnTo>
                    <a:pt x="502" y="68"/>
                  </a:lnTo>
                  <a:lnTo>
                    <a:pt x="502" y="63"/>
                  </a:lnTo>
                  <a:lnTo>
                    <a:pt x="492" y="61"/>
                  </a:lnTo>
                  <a:lnTo>
                    <a:pt x="447" y="63"/>
                  </a:lnTo>
                  <a:lnTo>
                    <a:pt x="431" y="61"/>
                  </a:lnTo>
                  <a:lnTo>
                    <a:pt x="450" y="56"/>
                  </a:lnTo>
                  <a:lnTo>
                    <a:pt x="455" y="54"/>
                  </a:lnTo>
                  <a:lnTo>
                    <a:pt x="443" y="45"/>
                  </a:lnTo>
                  <a:lnTo>
                    <a:pt x="436" y="47"/>
                  </a:lnTo>
                  <a:lnTo>
                    <a:pt x="405" y="40"/>
                  </a:lnTo>
                  <a:lnTo>
                    <a:pt x="374" y="33"/>
                  </a:lnTo>
                  <a:lnTo>
                    <a:pt x="360" y="40"/>
                  </a:lnTo>
                  <a:lnTo>
                    <a:pt x="353" y="37"/>
                  </a:lnTo>
                  <a:lnTo>
                    <a:pt x="360" y="35"/>
                  </a:lnTo>
                  <a:lnTo>
                    <a:pt x="362" y="28"/>
                  </a:lnTo>
                  <a:lnTo>
                    <a:pt x="358" y="30"/>
                  </a:lnTo>
                  <a:lnTo>
                    <a:pt x="350" y="33"/>
                  </a:lnTo>
                  <a:lnTo>
                    <a:pt x="343" y="35"/>
                  </a:lnTo>
                  <a:lnTo>
                    <a:pt x="339" y="40"/>
                  </a:lnTo>
                  <a:lnTo>
                    <a:pt x="334" y="28"/>
                  </a:lnTo>
                  <a:lnTo>
                    <a:pt x="329" y="21"/>
                  </a:lnTo>
                  <a:lnTo>
                    <a:pt x="331" y="26"/>
                  </a:lnTo>
                  <a:lnTo>
                    <a:pt x="305" y="33"/>
                  </a:lnTo>
                  <a:lnTo>
                    <a:pt x="308" y="33"/>
                  </a:lnTo>
                  <a:lnTo>
                    <a:pt x="279" y="35"/>
                  </a:lnTo>
                  <a:lnTo>
                    <a:pt x="308" y="28"/>
                  </a:lnTo>
                  <a:lnTo>
                    <a:pt x="289" y="28"/>
                  </a:lnTo>
                  <a:lnTo>
                    <a:pt x="258" y="35"/>
                  </a:lnTo>
                  <a:lnTo>
                    <a:pt x="230" y="45"/>
                  </a:lnTo>
                  <a:lnTo>
                    <a:pt x="225" y="49"/>
                  </a:lnTo>
                  <a:lnTo>
                    <a:pt x="216" y="47"/>
                  </a:lnTo>
                  <a:lnTo>
                    <a:pt x="213" y="49"/>
                  </a:lnTo>
                  <a:lnTo>
                    <a:pt x="190" y="42"/>
                  </a:lnTo>
                  <a:lnTo>
                    <a:pt x="168" y="35"/>
                  </a:lnTo>
                  <a:lnTo>
                    <a:pt x="147" y="52"/>
                  </a:lnTo>
                  <a:lnTo>
                    <a:pt x="126" y="71"/>
                  </a:lnTo>
                  <a:lnTo>
                    <a:pt x="102" y="87"/>
                  </a:lnTo>
                  <a:lnTo>
                    <a:pt x="83" y="106"/>
                  </a:lnTo>
                  <a:lnTo>
                    <a:pt x="62" y="125"/>
                  </a:lnTo>
                  <a:lnTo>
                    <a:pt x="41" y="144"/>
                  </a:lnTo>
                  <a:lnTo>
                    <a:pt x="22" y="163"/>
                  </a:lnTo>
                  <a:lnTo>
                    <a:pt x="0" y="182"/>
                  </a:lnTo>
                  <a:lnTo>
                    <a:pt x="26" y="182"/>
                  </a:lnTo>
                  <a:lnTo>
                    <a:pt x="19" y="186"/>
                  </a:lnTo>
                  <a:lnTo>
                    <a:pt x="24" y="189"/>
                  </a:lnTo>
                  <a:lnTo>
                    <a:pt x="24" y="205"/>
                  </a:lnTo>
                  <a:lnTo>
                    <a:pt x="36" y="201"/>
                  </a:lnTo>
                  <a:lnTo>
                    <a:pt x="43" y="193"/>
                  </a:lnTo>
                  <a:lnTo>
                    <a:pt x="64" y="189"/>
                  </a:lnTo>
                  <a:lnTo>
                    <a:pt x="67" y="208"/>
                  </a:lnTo>
                  <a:lnTo>
                    <a:pt x="64" y="222"/>
                  </a:lnTo>
                  <a:lnTo>
                    <a:pt x="59" y="238"/>
                  </a:lnTo>
                  <a:lnTo>
                    <a:pt x="67" y="245"/>
                  </a:lnTo>
                  <a:lnTo>
                    <a:pt x="74" y="253"/>
                  </a:lnTo>
                  <a:lnTo>
                    <a:pt x="59" y="269"/>
                  </a:lnTo>
                  <a:lnTo>
                    <a:pt x="71" y="260"/>
                  </a:lnTo>
                  <a:lnTo>
                    <a:pt x="71" y="262"/>
                  </a:lnTo>
                  <a:lnTo>
                    <a:pt x="59" y="269"/>
                  </a:lnTo>
                  <a:lnTo>
                    <a:pt x="62" y="269"/>
                  </a:lnTo>
                  <a:lnTo>
                    <a:pt x="55" y="276"/>
                  </a:lnTo>
                  <a:lnTo>
                    <a:pt x="50" y="276"/>
                  </a:lnTo>
                  <a:lnTo>
                    <a:pt x="52" y="281"/>
                  </a:lnTo>
                  <a:lnTo>
                    <a:pt x="48" y="276"/>
                  </a:lnTo>
                  <a:lnTo>
                    <a:pt x="48" y="283"/>
                  </a:lnTo>
                  <a:lnTo>
                    <a:pt x="55" y="283"/>
                  </a:lnTo>
                  <a:lnTo>
                    <a:pt x="50" y="283"/>
                  </a:lnTo>
                  <a:lnTo>
                    <a:pt x="50" y="288"/>
                  </a:lnTo>
                  <a:lnTo>
                    <a:pt x="45" y="283"/>
                  </a:lnTo>
                  <a:lnTo>
                    <a:pt x="48" y="295"/>
                  </a:lnTo>
                  <a:lnTo>
                    <a:pt x="64" y="286"/>
                  </a:lnTo>
                  <a:lnTo>
                    <a:pt x="59" y="295"/>
                  </a:lnTo>
                  <a:lnTo>
                    <a:pt x="64" y="297"/>
                  </a:lnTo>
                  <a:lnTo>
                    <a:pt x="55" y="295"/>
                  </a:lnTo>
                  <a:lnTo>
                    <a:pt x="52" y="307"/>
                  </a:lnTo>
                  <a:lnTo>
                    <a:pt x="55" y="305"/>
                  </a:lnTo>
                  <a:lnTo>
                    <a:pt x="45" y="316"/>
                  </a:lnTo>
                  <a:lnTo>
                    <a:pt x="52" y="312"/>
                  </a:lnTo>
                  <a:lnTo>
                    <a:pt x="52" y="316"/>
                  </a:lnTo>
                  <a:lnTo>
                    <a:pt x="71" y="307"/>
                  </a:lnTo>
                  <a:lnTo>
                    <a:pt x="64" y="316"/>
                  </a:lnTo>
                  <a:lnTo>
                    <a:pt x="64" y="321"/>
                  </a:lnTo>
                  <a:lnTo>
                    <a:pt x="62" y="316"/>
                  </a:lnTo>
                  <a:lnTo>
                    <a:pt x="45" y="323"/>
                  </a:lnTo>
                  <a:lnTo>
                    <a:pt x="48" y="328"/>
                  </a:lnTo>
                  <a:lnTo>
                    <a:pt x="52" y="323"/>
                  </a:lnTo>
                  <a:lnTo>
                    <a:pt x="59" y="326"/>
                  </a:lnTo>
                  <a:lnTo>
                    <a:pt x="43" y="331"/>
                  </a:lnTo>
                  <a:lnTo>
                    <a:pt x="41" y="331"/>
                  </a:lnTo>
                  <a:lnTo>
                    <a:pt x="48" y="333"/>
                  </a:lnTo>
                  <a:lnTo>
                    <a:pt x="38" y="335"/>
                  </a:lnTo>
                  <a:lnTo>
                    <a:pt x="50" y="340"/>
                  </a:lnTo>
                  <a:lnTo>
                    <a:pt x="52" y="338"/>
                  </a:lnTo>
                  <a:lnTo>
                    <a:pt x="57" y="340"/>
                  </a:lnTo>
                  <a:lnTo>
                    <a:pt x="52" y="340"/>
                  </a:lnTo>
                  <a:lnTo>
                    <a:pt x="57" y="340"/>
                  </a:lnTo>
                  <a:lnTo>
                    <a:pt x="52" y="342"/>
                  </a:lnTo>
                  <a:lnTo>
                    <a:pt x="64" y="340"/>
                  </a:lnTo>
                  <a:lnTo>
                    <a:pt x="67" y="335"/>
                  </a:lnTo>
                  <a:lnTo>
                    <a:pt x="59" y="342"/>
                  </a:lnTo>
                  <a:lnTo>
                    <a:pt x="55" y="342"/>
                  </a:lnTo>
                  <a:lnTo>
                    <a:pt x="52" y="347"/>
                  </a:lnTo>
                  <a:lnTo>
                    <a:pt x="64" y="342"/>
                  </a:lnTo>
                  <a:lnTo>
                    <a:pt x="64" y="347"/>
                  </a:lnTo>
                  <a:lnTo>
                    <a:pt x="71" y="340"/>
                  </a:lnTo>
                  <a:lnTo>
                    <a:pt x="67" y="349"/>
                  </a:lnTo>
                  <a:lnTo>
                    <a:pt x="76" y="347"/>
                  </a:lnTo>
                  <a:lnTo>
                    <a:pt x="64" y="354"/>
                  </a:lnTo>
                  <a:lnTo>
                    <a:pt x="71" y="359"/>
                  </a:lnTo>
                  <a:lnTo>
                    <a:pt x="78" y="352"/>
                  </a:lnTo>
                  <a:lnTo>
                    <a:pt x="74" y="361"/>
                  </a:lnTo>
                  <a:lnTo>
                    <a:pt x="76" y="361"/>
                  </a:lnTo>
                  <a:lnTo>
                    <a:pt x="69" y="361"/>
                  </a:lnTo>
                  <a:lnTo>
                    <a:pt x="76" y="364"/>
                  </a:lnTo>
                  <a:lnTo>
                    <a:pt x="81" y="361"/>
                  </a:lnTo>
                  <a:lnTo>
                    <a:pt x="76" y="366"/>
                  </a:lnTo>
                  <a:lnTo>
                    <a:pt x="81" y="366"/>
                  </a:lnTo>
                  <a:lnTo>
                    <a:pt x="76" y="371"/>
                  </a:lnTo>
                  <a:lnTo>
                    <a:pt x="81" y="371"/>
                  </a:lnTo>
                  <a:lnTo>
                    <a:pt x="104" y="371"/>
                  </a:lnTo>
                  <a:lnTo>
                    <a:pt x="128" y="371"/>
                  </a:lnTo>
                  <a:lnTo>
                    <a:pt x="152" y="371"/>
                  </a:lnTo>
                  <a:lnTo>
                    <a:pt x="175" y="371"/>
                  </a:lnTo>
                  <a:lnTo>
                    <a:pt x="199" y="371"/>
                  </a:lnTo>
                  <a:lnTo>
                    <a:pt x="223" y="371"/>
                  </a:lnTo>
                  <a:lnTo>
                    <a:pt x="246" y="371"/>
                  </a:lnTo>
                  <a:lnTo>
                    <a:pt x="270" y="371"/>
                  </a:lnTo>
                  <a:lnTo>
                    <a:pt x="294" y="371"/>
                  </a:lnTo>
                  <a:lnTo>
                    <a:pt x="320" y="371"/>
                  </a:lnTo>
                  <a:lnTo>
                    <a:pt x="343" y="371"/>
                  </a:lnTo>
                  <a:lnTo>
                    <a:pt x="367" y="371"/>
                  </a:lnTo>
                  <a:lnTo>
                    <a:pt x="391" y="371"/>
                  </a:lnTo>
                  <a:lnTo>
                    <a:pt x="414" y="371"/>
                  </a:lnTo>
                  <a:lnTo>
                    <a:pt x="438" y="371"/>
                  </a:lnTo>
                  <a:lnTo>
                    <a:pt x="462" y="371"/>
                  </a:lnTo>
                  <a:lnTo>
                    <a:pt x="466" y="366"/>
                  </a:lnTo>
                  <a:lnTo>
                    <a:pt x="466" y="375"/>
                  </a:lnTo>
                  <a:lnTo>
                    <a:pt x="481" y="378"/>
                  </a:lnTo>
                  <a:lnTo>
                    <a:pt x="502" y="387"/>
                  </a:lnTo>
                  <a:lnTo>
                    <a:pt x="514" y="385"/>
                  </a:lnTo>
                  <a:lnTo>
                    <a:pt x="525" y="390"/>
                  </a:lnTo>
                  <a:lnTo>
                    <a:pt x="544" y="385"/>
                  </a:lnTo>
                  <a:lnTo>
                    <a:pt x="556" y="392"/>
                  </a:lnTo>
                  <a:lnTo>
                    <a:pt x="568" y="399"/>
                  </a:lnTo>
                  <a:lnTo>
                    <a:pt x="580" y="409"/>
                  </a:lnTo>
                  <a:lnTo>
                    <a:pt x="592" y="416"/>
                  </a:lnTo>
                  <a:lnTo>
                    <a:pt x="592" y="423"/>
                  </a:lnTo>
                  <a:lnTo>
                    <a:pt x="599" y="423"/>
                  </a:lnTo>
                  <a:lnTo>
                    <a:pt x="596" y="427"/>
                  </a:lnTo>
                  <a:lnTo>
                    <a:pt x="608" y="435"/>
                  </a:lnTo>
                  <a:lnTo>
                    <a:pt x="604" y="451"/>
                  </a:lnTo>
                  <a:lnTo>
                    <a:pt x="601" y="465"/>
                  </a:lnTo>
                  <a:lnTo>
                    <a:pt x="594" y="477"/>
                  </a:lnTo>
                  <a:lnTo>
                    <a:pt x="575" y="494"/>
                  </a:lnTo>
                  <a:lnTo>
                    <a:pt x="580" y="501"/>
                  </a:lnTo>
                  <a:lnTo>
                    <a:pt x="596" y="496"/>
                  </a:lnTo>
                  <a:lnTo>
                    <a:pt x="611" y="489"/>
                  </a:lnTo>
                  <a:lnTo>
                    <a:pt x="627" y="484"/>
                  </a:lnTo>
                  <a:lnTo>
                    <a:pt x="641" y="480"/>
                  </a:lnTo>
                  <a:lnTo>
                    <a:pt x="644" y="470"/>
                  </a:lnTo>
                  <a:lnTo>
                    <a:pt x="660" y="468"/>
                  </a:lnTo>
                  <a:lnTo>
                    <a:pt x="679" y="465"/>
                  </a:lnTo>
                  <a:lnTo>
                    <a:pt x="693" y="456"/>
                  </a:lnTo>
                  <a:lnTo>
                    <a:pt x="705" y="444"/>
                  </a:lnTo>
                  <a:lnTo>
                    <a:pt x="734" y="442"/>
                  </a:lnTo>
                  <a:lnTo>
                    <a:pt x="762" y="442"/>
                  </a:lnTo>
                  <a:lnTo>
                    <a:pt x="771" y="435"/>
                  </a:lnTo>
                  <a:lnTo>
                    <a:pt x="786" y="425"/>
                  </a:lnTo>
                  <a:lnTo>
                    <a:pt x="797" y="411"/>
                  </a:lnTo>
                  <a:lnTo>
                    <a:pt x="809" y="399"/>
                  </a:lnTo>
                  <a:lnTo>
                    <a:pt x="809" y="401"/>
                  </a:lnTo>
                  <a:lnTo>
                    <a:pt x="816" y="401"/>
                  </a:lnTo>
                  <a:lnTo>
                    <a:pt x="826" y="406"/>
                  </a:lnTo>
                  <a:lnTo>
                    <a:pt x="821" y="427"/>
                  </a:lnTo>
                  <a:lnTo>
                    <a:pt x="824" y="437"/>
                  </a:lnTo>
                  <a:lnTo>
                    <a:pt x="828" y="442"/>
                  </a:lnTo>
                  <a:lnTo>
                    <a:pt x="840" y="435"/>
                  </a:lnTo>
                  <a:lnTo>
                    <a:pt x="840" y="437"/>
                  </a:lnTo>
                  <a:lnTo>
                    <a:pt x="859" y="430"/>
                  </a:lnTo>
                  <a:lnTo>
                    <a:pt x="864" y="423"/>
                  </a:lnTo>
                  <a:lnTo>
                    <a:pt x="864" y="425"/>
                  </a:lnTo>
                  <a:lnTo>
                    <a:pt x="868" y="425"/>
                  </a:lnTo>
                  <a:lnTo>
                    <a:pt x="857" y="435"/>
                  </a:lnTo>
                  <a:lnTo>
                    <a:pt x="878" y="435"/>
                  </a:lnTo>
                  <a:lnTo>
                    <a:pt x="866" y="439"/>
                  </a:lnTo>
                  <a:lnTo>
                    <a:pt x="864" y="437"/>
                  </a:lnTo>
                  <a:lnTo>
                    <a:pt x="842" y="446"/>
                  </a:lnTo>
                  <a:lnTo>
                    <a:pt x="847" y="446"/>
                  </a:lnTo>
                  <a:lnTo>
                    <a:pt x="833" y="451"/>
                  </a:lnTo>
                  <a:lnTo>
                    <a:pt x="838" y="449"/>
                  </a:lnTo>
                  <a:lnTo>
                    <a:pt x="833" y="458"/>
                  </a:lnTo>
                  <a:lnTo>
                    <a:pt x="835" y="468"/>
                  </a:lnTo>
                  <a:lnTo>
                    <a:pt x="845" y="465"/>
                  </a:lnTo>
                  <a:lnTo>
                    <a:pt x="864" y="449"/>
                  </a:lnTo>
                  <a:lnTo>
                    <a:pt x="868" y="449"/>
                  </a:lnTo>
                  <a:lnTo>
                    <a:pt x="871" y="446"/>
                  </a:lnTo>
                  <a:lnTo>
                    <a:pt x="873" y="449"/>
                  </a:lnTo>
                  <a:lnTo>
                    <a:pt x="892" y="442"/>
                  </a:lnTo>
                  <a:lnTo>
                    <a:pt x="911" y="437"/>
                  </a:lnTo>
                  <a:lnTo>
                    <a:pt x="904" y="435"/>
                  </a:lnTo>
                  <a:lnTo>
                    <a:pt x="909" y="435"/>
                  </a:lnTo>
                  <a:lnTo>
                    <a:pt x="902" y="425"/>
                  </a:lnTo>
                  <a:lnTo>
                    <a:pt x="894" y="430"/>
                  </a:lnTo>
                  <a:lnTo>
                    <a:pt x="883" y="427"/>
                  </a:lnTo>
                  <a:lnTo>
                    <a:pt x="876" y="423"/>
                  </a:lnTo>
                  <a:lnTo>
                    <a:pt x="868" y="420"/>
                  </a:lnTo>
                  <a:lnTo>
                    <a:pt x="868" y="406"/>
                  </a:lnTo>
                  <a:lnTo>
                    <a:pt x="861" y="406"/>
                  </a:lnTo>
                  <a:lnTo>
                    <a:pt x="871" y="394"/>
                  </a:lnTo>
                  <a:lnTo>
                    <a:pt x="859" y="394"/>
                  </a:lnTo>
                  <a:lnTo>
                    <a:pt x="859" y="392"/>
                  </a:lnTo>
                  <a:lnTo>
                    <a:pt x="847" y="390"/>
                  </a:lnTo>
                  <a:lnTo>
                    <a:pt x="850" y="387"/>
                  </a:lnTo>
                  <a:lnTo>
                    <a:pt x="864" y="387"/>
                  </a:lnTo>
                  <a:lnTo>
                    <a:pt x="883" y="383"/>
                  </a:lnTo>
                  <a:lnTo>
                    <a:pt x="883" y="375"/>
                  </a:lnTo>
                  <a:lnTo>
                    <a:pt x="887" y="375"/>
                  </a:lnTo>
                  <a:lnTo>
                    <a:pt x="887" y="373"/>
                  </a:lnTo>
                  <a:lnTo>
                    <a:pt x="871" y="366"/>
                  </a:lnTo>
                  <a:lnTo>
                    <a:pt x="850" y="373"/>
                  </a:lnTo>
                  <a:lnTo>
                    <a:pt x="828" y="378"/>
                  </a:lnTo>
                  <a:lnTo>
                    <a:pt x="814" y="387"/>
                  </a:lnTo>
                  <a:lnTo>
                    <a:pt x="800" y="399"/>
                  </a:lnTo>
                  <a:lnTo>
                    <a:pt x="779" y="411"/>
                  </a:lnTo>
                  <a:lnTo>
                    <a:pt x="793" y="399"/>
                  </a:lnTo>
                  <a:lnTo>
                    <a:pt x="805" y="387"/>
                  </a:lnTo>
                  <a:lnTo>
                    <a:pt x="790" y="383"/>
                  </a:lnTo>
                  <a:lnTo>
                    <a:pt x="805" y="387"/>
                  </a:lnTo>
                  <a:lnTo>
                    <a:pt x="824" y="373"/>
                  </a:lnTo>
                  <a:lnTo>
                    <a:pt x="845" y="366"/>
                  </a:lnTo>
                  <a:lnTo>
                    <a:pt x="861" y="352"/>
                  </a:lnTo>
                  <a:lnTo>
                    <a:pt x="892" y="352"/>
                  </a:lnTo>
                  <a:lnTo>
                    <a:pt x="923" y="352"/>
                  </a:lnTo>
                  <a:lnTo>
                    <a:pt x="949" y="352"/>
                  </a:lnTo>
                  <a:lnTo>
                    <a:pt x="975" y="335"/>
                  </a:lnTo>
                  <a:lnTo>
                    <a:pt x="999" y="331"/>
                  </a:lnTo>
                  <a:lnTo>
                    <a:pt x="1025" y="316"/>
                  </a:lnTo>
                  <a:lnTo>
                    <a:pt x="1017" y="312"/>
                  </a:lnTo>
                  <a:lnTo>
                    <a:pt x="1022" y="312"/>
                  </a:lnTo>
                  <a:lnTo>
                    <a:pt x="1013" y="309"/>
                  </a:lnTo>
                  <a:lnTo>
                    <a:pt x="1022" y="307"/>
                  </a:lnTo>
                  <a:lnTo>
                    <a:pt x="1025" y="300"/>
                  </a:lnTo>
                  <a:lnTo>
                    <a:pt x="1025" y="295"/>
                  </a:lnTo>
                  <a:lnTo>
                    <a:pt x="1017" y="293"/>
                  </a:lnTo>
                  <a:lnTo>
                    <a:pt x="1010" y="293"/>
                  </a:lnTo>
                  <a:lnTo>
                    <a:pt x="1010" y="283"/>
                  </a:lnTo>
                  <a:lnTo>
                    <a:pt x="999" y="283"/>
                  </a:lnTo>
                  <a:lnTo>
                    <a:pt x="1006" y="283"/>
                  </a:lnTo>
                  <a:lnTo>
                    <a:pt x="982" y="293"/>
                  </a:lnTo>
                  <a:lnTo>
                    <a:pt x="965" y="297"/>
                  </a:lnTo>
                  <a:lnTo>
                    <a:pt x="973" y="295"/>
                  </a:lnTo>
                  <a:lnTo>
                    <a:pt x="965" y="290"/>
                  </a:lnTo>
                  <a:lnTo>
                    <a:pt x="975" y="293"/>
                  </a:lnTo>
                  <a:lnTo>
                    <a:pt x="999" y="283"/>
                  </a:lnTo>
                  <a:lnTo>
                    <a:pt x="982" y="286"/>
                  </a:lnTo>
                  <a:lnTo>
                    <a:pt x="1013" y="276"/>
                  </a:lnTo>
                  <a:lnTo>
                    <a:pt x="994" y="269"/>
                  </a:lnTo>
                  <a:lnTo>
                    <a:pt x="989" y="269"/>
                  </a:lnTo>
                  <a:lnTo>
                    <a:pt x="994" y="264"/>
                  </a:lnTo>
                  <a:lnTo>
                    <a:pt x="982" y="271"/>
                  </a:lnTo>
                  <a:lnTo>
                    <a:pt x="987" y="267"/>
                  </a:lnTo>
                  <a:lnTo>
                    <a:pt x="987" y="264"/>
                  </a:lnTo>
                  <a:lnTo>
                    <a:pt x="980" y="269"/>
                  </a:lnTo>
                  <a:lnTo>
                    <a:pt x="982" y="264"/>
                  </a:lnTo>
                  <a:lnTo>
                    <a:pt x="975" y="269"/>
                  </a:lnTo>
                  <a:lnTo>
                    <a:pt x="977" y="264"/>
                  </a:lnTo>
                  <a:lnTo>
                    <a:pt x="980" y="262"/>
                  </a:lnTo>
                  <a:lnTo>
                    <a:pt x="982" y="257"/>
                  </a:lnTo>
                  <a:lnTo>
                    <a:pt x="977" y="260"/>
                  </a:lnTo>
                  <a:lnTo>
                    <a:pt x="977" y="257"/>
                  </a:lnTo>
                  <a:lnTo>
                    <a:pt x="970" y="250"/>
                  </a:lnTo>
                  <a:lnTo>
                    <a:pt x="963" y="248"/>
                  </a:lnTo>
                  <a:lnTo>
                    <a:pt x="970" y="248"/>
                  </a:lnTo>
                  <a:lnTo>
                    <a:pt x="965" y="245"/>
                  </a:lnTo>
                  <a:lnTo>
                    <a:pt x="970" y="243"/>
                  </a:lnTo>
                  <a:lnTo>
                    <a:pt x="963" y="243"/>
                  </a:lnTo>
                  <a:lnTo>
                    <a:pt x="968" y="243"/>
                  </a:lnTo>
                  <a:lnTo>
                    <a:pt x="963" y="238"/>
                  </a:lnTo>
                  <a:lnTo>
                    <a:pt x="965" y="238"/>
                  </a:lnTo>
                  <a:lnTo>
                    <a:pt x="970" y="241"/>
                  </a:lnTo>
                  <a:lnTo>
                    <a:pt x="977" y="234"/>
                  </a:lnTo>
                  <a:lnTo>
                    <a:pt x="975" y="229"/>
                  </a:lnTo>
                  <a:lnTo>
                    <a:pt x="970" y="227"/>
                  </a:lnTo>
                  <a:lnTo>
                    <a:pt x="975" y="224"/>
                  </a:lnTo>
                  <a:lnTo>
                    <a:pt x="970" y="219"/>
                  </a:lnTo>
                  <a:lnTo>
                    <a:pt x="970" y="217"/>
                  </a:lnTo>
                  <a:lnTo>
                    <a:pt x="963" y="217"/>
                  </a:lnTo>
                  <a:lnTo>
                    <a:pt x="970" y="215"/>
                  </a:lnTo>
                  <a:lnTo>
                    <a:pt x="970" y="210"/>
                  </a:lnTo>
                  <a:lnTo>
                    <a:pt x="958" y="215"/>
                  </a:lnTo>
                  <a:lnTo>
                    <a:pt x="970" y="205"/>
                  </a:lnTo>
                  <a:lnTo>
                    <a:pt x="965" y="203"/>
                  </a:lnTo>
                  <a:lnTo>
                    <a:pt x="963" y="201"/>
                  </a:lnTo>
                  <a:lnTo>
                    <a:pt x="965" y="198"/>
                  </a:lnTo>
                  <a:lnTo>
                    <a:pt x="963" y="196"/>
                  </a:lnTo>
                  <a:lnTo>
                    <a:pt x="961" y="186"/>
                  </a:lnTo>
                  <a:lnTo>
                    <a:pt x="956" y="186"/>
                  </a:lnTo>
                  <a:lnTo>
                    <a:pt x="961" y="182"/>
                  </a:lnTo>
                  <a:lnTo>
                    <a:pt x="951" y="186"/>
                  </a:lnTo>
                  <a:lnTo>
                    <a:pt x="951" y="189"/>
                  </a:lnTo>
                  <a:lnTo>
                    <a:pt x="944" y="189"/>
                  </a:lnTo>
                  <a:lnTo>
                    <a:pt x="947" y="193"/>
                  </a:lnTo>
                  <a:lnTo>
                    <a:pt x="942" y="198"/>
                  </a:lnTo>
                  <a:lnTo>
                    <a:pt x="939" y="201"/>
                  </a:lnTo>
                  <a:lnTo>
                    <a:pt x="930" y="208"/>
                  </a:lnTo>
                  <a:lnTo>
                    <a:pt x="930" y="212"/>
                  </a:lnTo>
                  <a:lnTo>
                    <a:pt x="928" y="205"/>
                  </a:lnTo>
                  <a:lnTo>
                    <a:pt x="913" y="212"/>
                  </a:lnTo>
                  <a:lnTo>
                    <a:pt x="904" y="222"/>
                  </a:lnTo>
                  <a:lnTo>
                    <a:pt x="904" y="215"/>
                  </a:lnTo>
                  <a:lnTo>
                    <a:pt x="899" y="217"/>
                  </a:lnTo>
                  <a:lnTo>
                    <a:pt x="904" y="210"/>
                  </a:lnTo>
                  <a:lnTo>
                    <a:pt x="894" y="219"/>
                  </a:lnTo>
                  <a:lnTo>
                    <a:pt x="880" y="224"/>
                  </a:lnTo>
                  <a:lnTo>
                    <a:pt x="899" y="212"/>
                  </a:lnTo>
                  <a:lnTo>
                    <a:pt x="897" y="205"/>
                  </a:lnTo>
                  <a:lnTo>
                    <a:pt x="880" y="208"/>
                  </a:lnTo>
                  <a:lnTo>
                    <a:pt x="878" y="205"/>
                  </a:lnTo>
                  <a:lnTo>
                    <a:pt x="883" y="203"/>
                  </a:lnTo>
                  <a:lnTo>
                    <a:pt x="887" y="205"/>
                  </a:lnTo>
                  <a:lnTo>
                    <a:pt x="892" y="198"/>
                  </a:lnTo>
                  <a:lnTo>
                    <a:pt x="890" y="193"/>
                  </a:lnTo>
                  <a:lnTo>
                    <a:pt x="894" y="186"/>
                  </a:lnTo>
                  <a:lnTo>
                    <a:pt x="880" y="186"/>
                  </a:lnTo>
                  <a:lnTo>
                    <a:pt x="897" y="184"/>
                  </a:lnTo>
                  <a:lnTo>
                    <a:pt x="899" y="175"/>
                  </a:lnTo>
                  <a:lnTo>
                    <a:pt x="904" y="170"/>
                  </a:lnTo>
                  <a:lnTo>
                    <a:pt x="897" y="172"/>
                  </a:lnTo>
                  <a:lnTo>
                    <a:pt x="880" y="165"/>
                  </a:lnTo>
                  <a:lnTo>
                    <a:pt x="883" y="158"/>
                  </a:lnTo>
                  <a:lnTo>
                    <a:pt x="880" y="160"/>
                  </a:lnTo>
                  <a:lnTo>
                    <a:pt x="876" y="153"/>
                  </a:lnTo>
                  <a:lnTo>
                    <a:pt x="864" y="146"/>
                  </a:lnTo>
                  <a:lnTo>
                    <a:pt x="850" y="151"/>
                  </a:lnTo>
                  <a:lnTo>
                    <a:pt x="835" y="151"/>
                  </a:lnTo>
                  <a:lnTo>
                    <a:pt x="840" y="151"/>
                  </a:lnTo>
                  <a:lnTo>
                    <a:pt x="816" y="146"/>
                  </a:lnTo>
                  <a:lnTo>
                    <a:pt x="805" y="158"/>
                  </a:lnTo>
                  <a:lnTo>
                    <a:pt x="807" y="163"/>
                  </a:lnTo>
                  <a:lnTo>
                    <a:pt x="797" y="175"/>
                  </a:lnTo>
                  <a:lnTo>
                    <a:pt x="802" y="175"/>
                  </a:lnTo>
                  <a:lnTo>
                    <a:pt x="797" y="186"/>
                  </a:lnTo>
                  <a:lnTo>
                    <a:pt x="793" y="193"/>
                  </a:lnTo>
                  <a:lnTo>
                    <a:pt x="788" y="193"/>
                  </a:lnTo>
                  <a:lnTo>
                    <a:pt x="769" y="210"/>
                  </a:lnTo>
                  <a:lnTo>
                    <a:pt x="786" y="224"/>
                  </a:lnTo>
                  <a:lnTo>
                    <a:pt x="776" y="238"/>
                  </a:lnTo>
                  <a:lnTo>
                    <a:pt x="769" y="253"/>
                  </a:lnTo>
                  <a:lnTo>
                    <a:pt x="750" y="262"/>
                  </a:lnTo>
                  <a:lnTo>
                    <a:pt x="729" y="271"/>
                  </a:lnTo>
                  <a:lnTo>
                    <a:pt x="722" y="276"/>
                  </a:lnTo>
                  <a:lnTo>
                    <a:pt x="722" y="288"/>
                  </a:lnTo>
                  <a:lnTo>
                    <a:pt x="717" y="312"/>
                  </a:lnTo>
                  <a:lnTo>
                    <a:pt x="710" y="321"/>
                  </a:lnTo>
                  <a:lnTo>
                    <a:pt x="705" y="328"/>
                  </a:lnTo>
                  <a:lnTo>
                    <a:pt x="703" y="333"/>
                  </a:lnTo>
                  <a:lnTo>
                    <a:pt x="701" y="326"/>
                  </a:lnTo>
                  <a:lnTo>
                    <a:pt x="691" y="335"/>
                  </a:lnTo>
                  <a:lnTo>
                    <a:pt x="691" y="342"/>
                  </a:lnTo>
                  <a:lnTo>
                    <a:pt x="682" y="331"/>
                  </a:lnTo>
                  <a:lnTo>
                    <a:pt x="672" y="338"/>
                  </a:lnTo>
                  <a:lnTo>
                    <a:pt x="682" y="328"/>
                  </a:lnTo>
                  <a:lnTo>
                    <a:pt x="672" y="316"/>
                  </a:lnTo>
                  <a:lnTo>
                    <a:pt x="674" y="312"/>
                  </a:lnTo>
                  <a:lnTo>
                    <a:pt x="674" y="300"/>
                  </a:lnTo>
                  <a:lnTo>
                    <a:pt x="679" y="283"/>
                  </a:lnTo>
                  <a:lnTo>
                    <a:pt x="686" y="267"/>
                  </a:lnTo>
                  <a:lnTo>
                    <a:pt x="670" y="267"/>
                  </a:lnTo>
                  <a:lnTo>
                    <a:pt x="653" y="264"/>
                  </a:lnTo>
                  <a:lnTo>
                    <a:pt x="648" y="269"/>
                  </a:lnTo>
                  <a:lnTo>
                    <a:pt x="656" y="264"/>
                  </a:lnTo>
                  <a:lnTo>
                    <a:pt x="641" y="257"/>
                  </a:lnTo>
                  <a:lnTo>
                    <a:pt x="630" y="253"/>
                  </a:lnTo>
                  <a:lnTo>
                    <a:pt x="615" y="236"/>
                  </a:lnTo>
                  <a:lnTo>
                    <a:pt x="596" y="231"/>
                  </a:lnTo>
                  <a:lnTo>
                    <a:pt x="575" y="236"/>
                  </a:lnTo>
                  <a:lnTo>
                    <a:pt x="573" y="236"/>
                  </a:lnTo>
                  <a:lnTo>
                    <a:pt x="585" y="217"/>
                  </a:lnTo>
                  <a:lnTo>
                    <a:pt x="582" y="208"/>
                  </a:lnTo>
                  <a:lnTo>
                    <a:pt x="568" y="210"/>
                  </a:lnTo>
                  <a:lnTo>
                    <a:pt x="563" y="217"/>
                  </a:lnTo>
                  <a:lnTo>
                    <a:pt x="568" y="208"/>
                  </a:lnTo>
                  <a:lnTo>
                    <a:pt x="568" y="201"/>
                  </a:lnTo>
                  <a:lnTo>
                    <a:pt x="587" y="177"/>
                  </a:lnTo>
                  <a:lnTo>
                    <a:pt x="613" y="158"/>
                  </a:lnTo>
                  <a:lnTo>
                    <a:pt x="615" y="153"/>
                  </a:lnTo>
                  <a:lnTo>
                    <a:pt x="627" y="151"/>
                  </a:lnTo>
                  <a:lnTo>
                    <a:pt x="625" y="149"/>
                  </a:lnTo>
                  <a:lnTo>
                    <a:pt x="632" y="151"/>
                  </a:lnTo>
                  <a:lnTo>
                    <a:pt x="634" y="146"/>
                  </a:lnTo>
                  <a:lnTo>
                    <a:pt x="644" y="144"/>
                  </a:lnTo>
                  <a:lnTo>
                    <a:pt x="644" y="141"/>
                  </a:lnTo>
                  <a:lnTo>
                    <a:pt x="665" y="137"/>
                  </a:lnTo>
                  <a:lnTo>
                    <a:pt x="667" y="132"/>
                  </a:lnTo>
                  <a:lnTo>
                    <a:pt x="651" y="127"/>
                  </a:lnTo>
                  <a:lnTo>
                    <a:pt x="653" y="127"/>
                  </a:lnTo>
                  <a:lnTo>
                    <a:pt x="639" y="125"/>
                  </a:lnTo>
                  <a:lnTo>
                    <a:pt x="639" y="120"/>
                  </a:lnTo>
                  <a:lnTo>
                    <a:pt x="658" y="123"/>
                  </a:lnTo>
                  <a:lnTo>
                    <a:pt x="677" y="127"/>
                  </a:lnTo>
                  <a:lnTo>
                    <a:pt x="682" y="123"/>
                  </a:lnTo>
                  <a:lnTo>
                    <a:pt x="686" y="120"/>
                  </a:lnTo>
                  <a:lnTo>
                    <a:pt x="693" y="123"/>
                  </a:lnTo>
                  <a:lnTo>
                    <a:pt x="693" y="118"/>
                  </a:lnTo>
                  <a:lnTo>
                    <a:pt x="701" y="123"/>
                  </a:lnTo>
                  <a:lnTo>
                    <a:pt x="729" y="106"/>
                  </a:lnTo>
                  <a:lnTo>
                    <a:pt x="731" y="104"/>
                  </a:lnTo>
                  <a:lnTo>
                    <a:pt x="705" y="99"/>
                  </a:lnTo>
                  <a:lnTo>
                    <a:pt x="691" y="92"/>
                  </a:lnTo>
                  <a:lnTo>
                    <a:pt x="719" y="97"/>
                  </a:lnTo>
                  <a:lnTo>
                    <a:pt x="729" y="101"/>
                  </a:lnTo>
                  <a:lnTo>
                    <a:pt x="755" y="87"/>
                  </a:lnTo>
                  <a:close/>
                </a:path>
              </a:pathLst>
            </a:custGeom>
            <a:solidFill>
              <a:srgbClr val="0033CC"/>
            </a:solidFill>
            <a:ln w="3175">
              <a:solidFill>
                <a:srgbClr val="000000"/>
              </a:solidFill>
              <a:prstDash val="solid"/>
              <a:round/>
              <a:headEnd/>
              <a:tailEnd/>
            </a:ln>
          </p:spPr>
          <p:txBody>
            <a:bodyPr/>
            <a:lstStyle/>
            <a:p>
              <a:endParaRPr lang="en-US"/>
            </a:p>
          </p:txBody>
        </p:sp>
        <p:sp>
          <p:nvSpPr>
            <p:cNvPr id="409" name="Freeform 4231"/>
            <p:cNvSpPr>
              <a:spLocks/>
            </p:cNvSpPr>
            <p:nvPr/>
          </p:nvSpPr>
          <p:spPr bwMode="auto">
            <a:xfrm>
              <a:off x="1396" y="1076"/>
              <a:ext cx="313" cy="226"/>
            </a:xfrm>
            <a:custGeom>
              <a:avLst/>
              <a:gdLst>
                <a:gd name="T0" fmla="*/ 228 w 280"/>
                <a:gd name="T1" fmla="*/ 52 h 182"/>
                <a:gd name="T2" fmla="*/ 217 w 280"/>
                <a:gd name="T3" fmla="*/ 41 h 182"/>
                <a:gd name="T4" fmla="*/ 205 w 280"/>
                <a:gd name="T5" fmla="*/ 41 h 182"/>
                <a:gd name="T6" fmla="*/ 183 w 280"/>
                <a:gd name="T7" fmla="*/ 46 h 182"/>
                <a:gd name="T8" fmla="*/ 188 w 280"/>
                <a:gd name="T9" fmla="*/ 32 h 182"/>
                <a:gd name="T10" fmla="*/ 197 w 280"/>
                <a:gd name="T11" fmla="*/ 29 h 182"/>
                <a:gd name="T12" fmla="*/ 149 w 280"/>
                <a:gd name="T13" fmla="*/ 29 h 182"/>
                <a:gd name="T14" fmla="*/ 143 w 280"/>
                <a:gd name="T15" fmla="*/ 32 h 182"/>
                <a:gd name="T16" fmla="*/ 135 w 280"/>
                <a:gd name="T17" fmla="*/ 29 h 182"/>
                <a:gd name="T18" fmla="*/ 122 w 280"/>
                <a:gd name="T19" fmla="*/ 29 h 182"/>
                <a:gd name="T20" fmla="*/ 104 w 280"/>
                <a:gd name="T21" fmla="*/ 9 h 182"/>
                <a:gd name="T22" fmla="*/ 83 w 280"/>
                <a:gd name="T23" fmla="*/ 14 h 182"/>
                <a:gd name="T24" fmla="*/ 77 w 280"/>
                <a:gd name="T25" fmla="*/ 26 h 182"/>
                <a:gd name="T26" fmla="*/ 69 w 280"/>
                <a:gd name="T27" fmla="*/ 43 h 182"/>
                <a:gd name="T28" fmla="*/ 50 w 280"/>
                <a:gd name="T29" fmla="*/ 32 h 182"/>
                <a:gd name="T30" fmla="*/ 27 w 280"/>
                <a:gd name="T31" fmla="*/ 17 h 182"/>
                <a:gd name="T32" fmla="*/ 6 w 280"/>
                <a:gd name="T33" fmla="*/ 61 h 182"/>
                <a:gd name="T34" fmla="*/ 35 w 280"/>
                <a:gd name="T35" fmla="*/ 67 h 182"/>
                <a:gd name="T36" fmla="*/ 85 w 280"/>
                <a:gd name="T37" fmla="*/ 67 h 182"/>
                <a:gd name="T38" fmla="*/ 127 w 280"/>
                <a:gd name="T39" fmla="*/ 61 h 182"/>
                <a:gd name="T40" fmla="*/ 141 w 280"/>
                <a:gd name="T41" fmla="*/ 76 h 182"/>
                <a:gd name="T42" fmla="*/ 135 w 280"/>
                <a:gd name="T43" fmla="*/ 93 h 182"/>
                <a:gd name="T44" fmla="*/ 170 w 280"/>
                <a:gd name="T45" fmla="*/ 93 h 182"/>
                <a:gd name="T46" fmla="*/ 162 w 280"/>
                <a:gd name="T47" fmla="*/ 132 h 182"/>
                <a:gd name="T48" fmla="*/ 197 w 280"/>
                <a:gd name="T49" fmla="*/ 140 h 182"/>
                <a:gd name="T50" fmla="*/ 151 w 280"/>
                <a:gd name="T51" fmla="*/ 134 h 182"/>
                <a:gd name="T52" fmla="*/ 108 w 280"/>
                <a:gd name="T53" fmla="*/ 164 h 182"/>
                <a:gd name="T54" fmla="*/ 69 w 280"/>
                <a:gd name="T55" fmla="*/ 173 h 182"/>
                <a:gd name="T56" fmla="*/ 114 w 280"/>
                <a:gd name="T57" fmla="*/ 173 h 182"/>
                <a:gd name="T58" fmla="*/ 130 w 280"/>
                <a:gd name="T59" fmla="*/ 173 h 182"/>
                <a:gd name="T60" fmla="*/ 141 w 280"/>
                <a:gd name="T61" fmla="*/ 190 h 182"/>
                <a:gd name="T62" fmla="*/ 164 w 280"/>
                <a:gd name="T63" fmla="*/ 211 h 182"/>
                <a:gd name="T64" fmla="*/ 197 w 280"/>
                <a:gd name="T65" fmla="*/ 202 h 182"/>
                <a:gd name="T66" fmla="*/ 209 w 280"/>
                <a:gd name="T67" fmla="*/ 202 h 182"/>
                <a:gd name="T68" fmla="*/ 228 w 280"/>
                <a:gd name="T69" fmla="*/ 211 h 182"/>
                <a:gd name="T70" fmla="*/ 241 w 280"/>
                <a:gd name="T71" fmla="*/ 194 h 182"/>
                <a:gd name="T72" fmla="*/ 238 w 280"/>
                <a:gd name="T73" fmla="*/ 179 h 182"/>
                <a:gd name="T74" fmla="*/ 230 w 280"/>
                <a:gd name="T75" fmla="*/ 170 h 182"/>
                <a:gd name="T76" fmla="*/ 222 w 280"/>
                <a:gd name="T77" fmla="*/ 161 h 182"/>
                <a:gd name="T78" fmla="*/ 217 w 280"/>
                <a:gd name="T79" fmla="*/ 149 h 182"/>
                <a:gd name="T80" fmla="*/ 228 w 280"/>
                <a:gd name="T81" fmla="*/ 143 h 182"/>
                <a:gd name="T82" fmla="*/ 241 w 280"/>
                <a:gd name="T83" fmla="*/ 134 h 182"/>
                <a:gd name="T84" fmla="*/ 271 w 280"/>
                <a:gd name="T85" fmla="*/ 138 h 182"/>
                <a:gd name="T86" fmla="*/ 249 w 280"/>
                <a:gd name="T87" fmla="*/ 155 h 182"/>
                <a:gd name="T88" fmla="*/ 263 w 280"/>
                <a:gd name="T89" fmla="*/ 161 h 182"/>
                <a:gd name="T90" fmla="*/ 284 w 280"/>
                <a:gd name="T91" fmla="*/ 153 h 182"/>
                <a:gd name="T92" fmla="*/ 296 w 280"/>
                <a:gd name="T93" fmla="*/ 143 h 182"/>
                <a:gd name="T94" fmla="*/ 307 w 280"/>
                <a:gd name="T95" fmla="*/ 134 h 182"/>
                <a:gd name="T96" fmla="*/ 300 w 280"/>
                <a:gd name="T97" fmla="*/ 132 h 182"/>
                <a:gd name="T98" fmla="*/ 284 w 280"/>
                <a:gd name="T99" fmla="*/ 129 h 182"/>
                <a:gd name="T100" fmla="*/ 284 w 280"/>
                <a:gd name="T101" fmla="*/ 120 h 182"/>
                <a:gd name="T102" fmla="*/ 284 w 280"/>
                <a:gd name="T103" fmla="*/ 117 h 182"/>
                <a:gd name="T104" fmla="*/ 275 w 280"/>
                <a:gd name="T105" fmla="*/ 106 h 182"/>
                <a:gd name="T106" fmla="*/ 265 w 280"/>
                <a:gd name="T107" fmla="*/ 106 h 182"/>
                <a:gd name="T108" fmla="*/ 249 w 280"/>
                <a:gd name="T109" fmla="*/ 102 h 182"/>
                <a:gd name="T110" fmla="*/ 244 w 280"/>
                <a:gd name="T111" fmla="*/ 93 h 182"/>
                <a:gd name="T112" fmla="*/ 252 w 280"/>
                <a:gd name="T113" fmla="*/ 88 h 182"/>
                <a:gd name="T114" fmla="*/ 249 w 280"/>
                <a:gd name="T115" fmla="*/ 82 h 182"/>
                <a:gd name="T116" fmla="*/ 230 w 280"/>
                <a:gd name="T117" fmla="*/ 76 h 182"/>
                <a:gd name="T118" fmla="*/ 228 w 280"/>
                <a:gd name="T119" fmla="*/ 76 h 182"/>
                <a:gd name="T120" fmla="*/ 244 w 280"/>
                <a:gd name="T121" fmla="*/ 58 h 182"/>
                <a:gd name="T122" fmla="*/ 215 w 280"/>
                <a:gd name="T123" fmla="*/ 67 h 18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80" h="182">
                  <a:moveTo>
                    <a:pt x="194" y="47"/>
                  </a:moveTo>
                  <a:lnTo>
                    <a:pt x="192" y="49"/>
                  </a:lnTo>
                  <a:lnTo>
                    <a:pt x="211" y="42"/>
                  </a:lnTo>
                  <a:lnTo>
                    <a:pt x="204" y="42"/>
                  </a:lnTo>
                  <a:lnTo>
                    <a:pt x="190" y="45"/>
                  </a:lnTo>
                  <a:lnTo>
                    <a:pt x="199" y="40"/>
                  </a:lnTo>
                  <a:lnTo>
                    <a:pt x="206" y="37"/>
                  </a:lnTo>
                  <a:lnTo>
                    <a:pt x="194" y="33"/>
                  </a:lnTo>
                  <a:lnTo>
                    <a:pt x="183" y="40"/>
                  </a:lnTo>
                  <a:lnTo>
                    <a:pt x="183" y="35"/>
                  </a:lnTo>
                  <a:lnTo>
                    <a:pt x="176" y="40"/>
                  </a:lnTo>
                  <a:lnTo>
                    <a:pt x="183" y="33"/>
                  </a:lnTo>
                  <a:lnTo>
                    <a:pt x="176" y="35"/>
                  </a:lnTo>
                  <a:lnTo>
                    <a:pt x="180" y="30"/>
                  </a:lnTo>
                  <a:lnTo>
                    <a:pt x="164" y="37"/>
                  </a:lnTo>
                  <a:lnTo>
                    <a:pt x="171" y="33"/>
                  </a:lnTo>
                  <a:lnTo>
                    <a:pt x="166" y="33"/>
                  </a:lnTo>
                  <a:lnTo>
                    <a:pt x="183" y="26"/>
                  </a:lnTo>
                  <a:lnTo>
                    <a:pt x="168" y="26"/>
                  </a:lnTo>
                  <a:lnTo>
                    <a:pt x="161" y="30"/>
                  </a:lnTo>
                  <a:lnTo>
                    <a:pt x="168" y="26"/>
                  </a:lnTo>
                  <a:lnTo>
                    <a:pt x="157" y="28"/>
                  </a:lnTo>
                  <a:lnTo>
                    <a:pt x="176" y="23"/>
                  </a:lnTo>
                  <a:lnTo>
                    <a:pt x="168" y="19"/>
                  </a:lnTo>
                  <a:lnTo>
                    <a:pt x="140" y="19"/>
                  </a:lnTo>
                  <a:lnTo>
                    <a:pt x="150" y="23"/>
                  </a:lnTo>
                  <a:lnTo>
                    <a:pt x="133" y="23"/>
                  </a:lnTo>
                  <a:lnTo>
                    <a:pt x="138" y="30"/>
                  </a:lnTo>
                  <a:lnTo>
                    <a:pt x="128" y="26"/>
                  </a:lnTo>
                  <a:lnTo>
                    <a:pt x="131" y="28"/>
                  </a:lnTo>
                  <a:lnTo>
                    <a:pt x="128" y="26"/>
                  </a:lnTo>
                  <a:lnTo>
                    <a:pt x="128" y="21"/>
                  </a:lnTo>
                  <a:lnTo>
                    <a:pt x="126" y="23"/>
                  </a:lnTo>
                  <a:lnTo>
                    <a:pt x="119" y="23"/>
                  </a:lnTo>
                  <a:lnTo>
                    <a:pt x="121" y="23"/>
                  </a:lnTo>
                  <a:lnTo>
                    <a:pt x="114" y="23"/>
                  </a:lnTo>
                  <a:lnTo>
                    <a:pt x="109" y="26"/>
                  </a:lnTo>
                  <a:lnTo>
                    <a:pt x="112" y="21"/>
                  </a:lnTo>
                  <a:lnTo>
                    <a:pt x="109" y="23"/>
                  </a:lnTo>
                  <a:lnTo>
                    <a:pt x="123" y="14"/>
                  </a:lnTo>
                  <a:lnTo>
                    <a:pt x="121" y="2"/>
                  </a:lnTo>
                  <a:lnTo>
                    <a:pt x="93" y="4"/>
                  </a:lnTo>
                  <a:lnTo>
                    <a:pt x="93" y="7"/>
                  </a:lnTo>
                  <a:lnTo>
                    <a:pt x="83" y="7"/>
                  </a:lnTo>
                  <a:lnTo>
                    <a:pt x="76" y="9"/>
                  </a:lnTo>
                  <a:lnTo>
                    <a:pt x="88" y="11"/>
                  </a:lnTo>
                  <a:lnTo>
                    <a:pt x="74" y="11"/>
                  </a:lnTo>
                  <a:lnTo>
                    <a:pt x="83" y="16"/>
                  </a:lnTo>
                  <a:lnTo>
                    <a:pt x="64" y="14"/>
                  </a:lnTo>
                  <a:lnTo>
                    <a:pt x="64" y="21"/>
                  </a:lnTo>
                  <a:lnTo>
                    <a:pt x="69" y="21"/>
                  </a:lnTo>
                  <a:lnTo>
                    <a:pt x="69" y="26"/>
                  </a:lnTo>
                  <a:lnTo>
                    <a:pt x="57" y="26"/>
                  </a:lnTo>
                  <a:lnTo>
                    <a:pt x="55" y="28"/>
                  </a:lnTo>
                  <a:lnTo>
                    <a:pt x="62" y="35"/>
                  </a:lnTo>
                  <a:lnTo>
                    <a:pt x="50" y="40"/>
                  </a:lnTo>
                  <a:lnTo>
                    <a:pt x="34" y="40"/>
                  </a:lnTo>
                  <a:lnTo>
                    <a:pt x="55" y="35"/>
                  </a:lnTo>
                  <a:lnTo>
                    <a:pt x="45" y="26"/>
                  </a:lnTo>
                  <a:lnTo>
                    <a:pt x="64" y="9"/>
                  </a:lnTo>
                  <a:lnTo>
                    <a:pt x="83" y="0"/>
                  </a:lnTo>
                  <a:lnTo>
                    <a:pt x="45" y="4"/>
                  </a:lnTo>
                  <a:lnTo>
                    <a:pt x="24" y="14"/>
                  </a:lnTo>
                  <a:lnTo>
                    <a:pt x="0" y="35"/>
                  </a:lnTo>
                  <a:lnTo>
                    <a:pt x="26" y="42"/>
                  </a:lnTo>
                  <a:lnTo>
                    <a:pt x="3" y="42"/>
                  </a:lnTo>
                  <a:lnTo>
                    <a:pt x="5" y="49"/>
                  </a:lnTo>
                  <a:lnTo>
                    <a:pt x="17" y="52"/>
                  </a:lnTo>
                  <a:lnTo>
                    <a:pt x="22" y="49"/>
                  </a:lnTo>
                  <a:lnTo>
                    <a:pt x="26" y="49"/>
                  </a:lnTo>
                  <a:lnTo>
                    <a:pt x="31" y="54"/>
                  </a:lnTo>
                  <a:lnTo>
                    <a:pt x="74" y="56"/>
                  </a:lnTo>
                  <a:lnTo>
                    <a:pt x="64" y="52"/>
                  </a:lnTo>
                  <a:lnTo>
                    <a:pt x="83" y="59"/>
                  </a:lnTo>
                  <a:lnTo>
                    <a:pt x="76" y="54"/>
                  </a:lnTo>
                  <a:lnTo>
                    <a:pt x="109" y="56"/>
                  </a:lnTo>
                  <a:lnTo>
                    <a:pt x="107" y="49"/>
                  </a:lnTo>
                  <a:lnTo>
                    <a:pt x="114" y="47"/>
                  </a:lnTo>
                  <a:lnTo>
                    <a:pt x="114" y="49"/>
                  </a:lnTo>
                  <a:lnTo>
                    <a:pt x="123" y="54"/>
                  </a:lnTo>
                  <a:lnTo>
                    <a:pt x="119" y="59"/>
                  </a:lnTo>
                  <a:lnTo>
                    <a:pt x="128" y="59"/>
                  </a:lnTo>
                  <a:lnTo>
                    <a:pt x="126" y="61"/>
                  </a:lnTo>
                  <a:lnTo>
                    <a:pt x="131" y="61"/>
                  </a:lnTo>
                  <a:lnTo>
                    <a:pt x="133" y="71"/>
                  </a:lnTo>
                  <a:lnTo>
                    <a:pt x="123" y="73"/>
                  </a:lnTo>
                  <a:lnTo>
                    <a:pt x="121" y="75"/>
                  </a:lnTo>
                  <a:lnTo>
                    <a:pt x="135" y="71"/>
                  </a:lnTo>
                  <a:lnTo>
                    <a:pt x="142" y="71"/>
                  </a:lnTo>
                  <a:lnTo>
                    <a:pt x="147" y="78"/>
                  </a:lnTo>
                  <a:lnTo>
                    <a:pt x="152" y="75"/>
                  </a:lnTo>
                  <a:lnTo>
                    <a:pt x="150" y="82"/>
                  </a:lnTo>
                  <a:lnTo>
                    <a:pt x="157" y="82"/>
                  </a:lnTo>
                  <a:lnTo>
                    <a:pt x="154" y="99"/>
                  </a:lnTo>
                  <a:lnTo>
                    <a:pt x="145" y="106"/>
                  </a:lnTo>
                  <a:lnTo>
                    <a:pt x="161" y="106"/>
                  </a:lnTo>
                  <a:lnTo>
                    <a:pt x="168" y="101"/>
                  </a:lnTo>
                  <a:lnTo>
                    <a:pt x="183" y="108"/>
                  </a:lnTo>
                  <a:lnTo>
                    <a:pt x="176" y="113"/>
                  </a:lnTo>
                  <a:lnTo>
                    <a:pt x="164" y="113"/>
                  </a:lnTo>
                  <a:lnTo>
                    <a:pt x="157" y="115"/>
                  </a:lnTo>
                  <a:lnTo>
                    <a:pt x="161" y="108"/>
                  </a:lnTo>
                  <a:lnTo>
                    <a:pt x="135" y="108"/>
                  </a:lnTo>
                  <a:lnTo>
                    <a:pt x="121" y="115"/>
                  </a:lnTo>
                  <a:lnTo>
                    <a:pt x="123" y="125"/>
                  </a:lnTo>
                  <a:lnTo>
                    <a:pt x="95" y="130"/>
                  </a:lnTo>
                  <a:lnTo>
                    <a:pt x="97" y="132"/>
                  </a:lnTo>
                  <a:lnTo>
                    <a:pt x="95" y="134"/>
                  </a:lnTo>
                  <a:lnTo>
                    <a:pt x="95" y="130"/>
                  </a:lnTo>
                  <a:lnTo>
                    <a:pt x="76" y="127"/>
                  </a:lnTo>
                  <a:lnTo>
                    <a:pt x="62" y="139"/>
                  </a:lnTo>
                  <a:lnTo>
                    <a:pt x="74" y="144"/>
                  </a:lnTo>
                  <a:lnTo>
                    <a:pt x="88" y="141"/>
                  </a:lnTo>
                  <a:lnTo>
                    <a:pt x="93" y="139"/>
                  </a:lnTo>
                  <a:lnTo>
                    <a:pt x="102" y="139"/>
                  </a:lnTo>
                  <a:lnTo>
                    <a:pt x="105" y="132"/>
                  </a:lnTo>
                  <a:lnTo>
                    <a:pt x="109" y="137"/>
                  </a:lnTo>
                  <a:lnTo>
                    <a:pt x="109" y="141"/>
                  </a:lnTo>
                  <a:lnTo>
                    <a:pt x="116" y="139"/>
                  </a:lnTo>
                  <a:lnTo>
                    <a:pt x="121" y="139"/>
                  </a:lnTo>
                  <a:lnTo>
                    <a:pt x="119" y="144"/>
                  </a:lnTo>
                  <a:lnTo>
                    <a:pt x="126" y="149"/>
                  </a:lnTo>
                  <a:lnTo>
                    <a:pt x="126" y="153"/>
                  </a:lnTo>
                  <a:lnTo>
                    <a:pt x="135" y="156"/>
                  </a:lnTo>
                  <a:lnTo>
                    <a:pt x="126" y="158"/>
                  </a:lnTo>
                  <a:lnTo>
                    <a:pt x="133" y="163"/>
                  </a:lnTo>
                  <a:lnTo>
                    <a:pt x="147" y="170"/>
                  </a:lnTo>
                  <a:lnTo>
                    <a:pt x="166" y="177"/>
                  </a:lnTo>
                  <a:lnTo>
                    <a:pt x="185" y="182"/>
                  </a:lnTo>
                  <a:lnTo>
                    <a:pt x="185" y="175"/>
                  </a:lnTo>
                  <a:lnTo>
                    <a:pt x="176" y="163"/>
                  </a:lnTo>
                  <a:lnTo>
                    <a:pt x="164" y="153"/>
                  </a:lnTo>
                  <a:lnTo>
                    <a:pt x="176" y="158"/>
                  </a:lnTo>
                  <a:lnTo>
                    <a:pt x="180" y="153"/>
                  </a:lnTo>
                  <a:lnTo>
                    <a:pt x="187" y="163"/>
                  </a:lnTo>
                  <a:lnTo>
                    <a:pt x="190" y="160"/>
                  </a:lnTo>
                  <a:lnTo>
                    <a:pt x="192" y="165"/>
                  </a:lnTo>
                  <a:lnTo>
                    <a:pt x="202" y="167"/>
                  </a:lnTo>
                  <a:lnTo>
                    <a:pt x="204" y="170"/>
                  </a:lnTo>
                  <a:lnTo>
                    <a:pt x="204" y="165"/>
                  </a:lnTo>
                  <a:lnTo>
                    <a:pt x="209" y="165"/>
                  </a:lnTo>
                  <a:lnTo>
                    <a:pt x="211" y="153"/>
                  </a:lnTo>
                  <a:lnTo>
                    <a:pt x="216" y="156"/>
                  </a:lnTo>
                  <a:lnTo>
                    <a:pt x="216" y="153"/>
                  </a:lnTo>
                  <a:lnTo>
                    <a:pt x="218" y="149"/>
                  </a:lnTo>
                  <a:lnTo>
                    <a:pt x="213" y="146"/>
                  </a:lnTo>
                  <a:lnTo>
                    <a:pt x="213" y="144"/>
                  </a:lnTo>
                  <a:lnTo>
                    <a:pt x="216" y="141"/>
                  </a:lnTo>
                  <a:lnTo>
                    <a:pt x="211" y="137"/>
                  </a:lnTo>
                  <a:lnTo>
                    <a:pt x="209" y="137"/>
                  </a:lnTo>
                  <a:lnTo>
                    <a:pt x="206" y="137"/>
                  </a:lnTo>
                  <a:lnTo>
                    <a:pt x="204" y="132"/>
                  </a:lnTo>
                  <a:lnTo>
                    <a:pt x="202" y="132"/>
                  </a:lnTo>
                  <a:lnTo>
                    <a:pt x="204" y="130"/>
                  </a:lnTo>
                  <a:lnTo>
                    <a:pt x="199" y="130"/>
                  </a:lnTo>
                  <a:lnTo>
                    <a:pt x="199" y="125"/>
                  </a:lnTo>
                  <a:lnTo>
                    <a:pt x="199" y="120"/>
                  </a:lnTo>
                  <a:lnTo>
                    <a:pt x="192" y="123"/>
                  </a:lnTo>
                  <a:lnTo>
                    <a:pt x="194" y="120"/>
                  </a:lnTo>
                  <a:lnTo>
                    <a:pt x="194" y="118"/>
                  </a:lnTo>
                  <a:lnTo>
                    <a:pt x="192" y="113"/>
                  </a:lnTo>
                  <a:lnTo>
                    <a:pt x="199" y="118"/>
                  </a:lnTo>
                  <a:lnTo>
                    <a:pt x="204" y="115"/>
                  </a:lnTo>
                  <a:lnTo>
                    <a:pt x="204" y="111"/>
                  </a:lnTo>
                  <a:lnTo>
                    <a:pt x="209" y="108"/>
                  </a:lnTo>
                  <a:lnTo>
                    <a:pt x="206" y="108"/>
                  </a:lnTo>
                  <a:lnTo>
                    <a:pt x="216" y="108"/>
                  </a:lnTo>
                  <a:lnTo>
                    <a:pt x="223" y="113"/>
                  </a:lnTo>
                  <a:lnTo>
                    <a:pt x="228" y="113"/>
                  </a:lnTo>
                  <a:lnTo>
                    <a:pt x="218" y="118"/>
                  </a:lnTo>
                  <a:lnTo>
                    <a:pt x="242" y="111"/>
                  </a:lnTo>
                  <a:lnTo>
                    <a:pt x="230" y="118"/>
                  </a:lnTo>
                  <a:lnTo>
                    <a:pt x="223" y="120"/>
                  </a:lnTo>
                  <a:lnTo>
                    <a:pt x="228" y="123"/>
                  </a:lnTo>
                  <a:lnTo>
                    <a:pt x="223" y="125"/>
                  </a:lnTo>
                  <a:lnTo>
                    <a:pt x="230" y="125"/>
                  </a:lnTo>
                  <a:lnTo>
                    <a:pt x="228" y="130"/>
                  </a:lnTo>
                  <a:lnTo>
                    <a:pt x="232" y="127"/>
                  </a:lnTo>
                  <a:lnTo>
                    <a:pt x="235" y="130"/>
                  </a:lnTo>
                  <a:lnTo>
                    <a:pt x="242" y="132"/>
                  </a:lnTo>
                  <a:lnTo>
                    <a:pt x="242" y="125"/>
                  </a:lnTo>
                  <a:lnTo>
                    <a:pt x="246" y="118"/>
                  </a:lnTo>
                  <a:lnTo>
                    <a:pt x="254" y="123"/>
                  </a:lnTo>
                  <a:lnTo>
                    <a:pt x="256" y="118"/>
                  </a:lnTo>
                  <a:lnTo>
                    <a:pt x="261" y="118"/>
                  </a:lnTo>
                  <a:lnTo>
                    <a:pt x="258" y="118"/>
                  </a:lnTo>
                  <a:lnTo>
                    <a:pt x="265" y="115"/>
                  </a:lnTo>
                  <a:lnTo>
                    <a:pt x="261" y="113"/>
                  </a:lnTo>
                  <a:lnTo>
                    <a:pt x="265" y="111"/>
                  </a:lnTo>
                  <a:lnTo>
                    <a:pt x="275" y="111"/>
                  </a:lnTo>
                  <a:lnTo>
                    <a:pt x="275" y="108"/>
                  </a:lnTo>
                  <a:lnTo>
                    <a:pt x="273" y="106"/>
                  </a:lnTo>
                  <a:lnTo>
                    <a:pt x="280" y="106"/>
                  </a:lnTo>
                  <a:lnTo>
                    <a:pt x="270" y="101"/>
                  </a:lnTo>
                  <a:lnTo>
                    <a:pt x="268" y="106"/>
                  </a:lnTo>
                  <a:lnTo>
                    <a:pt x="263" y="106"/>
                  </a:lnTo>
                  <a:lnTo>
                    <a:pt x="263" y="101"/>
                  </a:lnTo>
                  <a:lnTo>
                    <a:pt x="254" y="106"/>
                  </a:lnTo>
                  <a:lnTo>
                    <a:pt x="254" y="104"/>
                  </a:lnTo>
                  <a:lnTo>
                    <a:pt x="261" y="97"/>
                  </a:lnTo>
                  <a:lnTo>
                    <a:pt x="258" y="99"/>
                  </a:lnTo>
                  <a:lnTo>
                    <a:pt x="244" y="99"/>
                  </a:lnTo>
                  <a:lnTo>
                    <a:pt x="254" y="97"/>
                  </a:lnTo>
                  <a:lnTo>
                    <a:pt x="242" y="97"/>
                  </a:lnTo>
                  <a:lnTo>
                    <a:pt x="251" y="97"/>
                  </a:lnTo>
                  <a:lnTo>
                    <a:pt x="244" y="97"/>
                  </a:lnTo>
                  <a:lnTo>
                    <a:pt x="254" y="94"/>
                  </a:lnTo>
                  <a:lnTo>
                    <a:pt x="246" y="89"/>
                  </a:lnTo>
                  <a:lnTo>
                    <a:pt x="244" y="89"/>
                  </a:lnTo>
                  <a:lnTo>
                    <a:pt x="246" y="85"/>
                  </a:lnTo>
                  <a:lnTo>
                    <a:pt x="242" y="89"/>
                  </a:lnTo>
                  <a:lnTo>
                    <a:pt x="239" y="87"/>
                  </a:lnTo>
                  <a:lnTo>
                    <a:pt x="235" y="89"/>
                  </a:lnTo>
                  <a:lnTo>
                    <a:pt x="237" y="85"/>
                  </a:lnTo>
                  <a:lnTo>
                    <a:pt x="230" y="89"/>
                  </a:lnTo>
                  <a:lnTo>
                    <a:pt x="235" y="85"/>
                  </a:lnTo>
                  <a:lnTo>
                    <a:pt x="228" y="85"/>
                  </a:lnTo>
                  <a:lnTo>
                    <a:pt x="223" y="82"/>
                  </a:lnTo>
                  <a:lnTo>
                    <a:pt x="216" y="82"/>
                  </a:lnTo>
                  <a:lnTo>
                    <a:pt x="228" y="80"/>
                  </a:lnTo>
                  <a:lnTo>
                    <a:pt x="209" y="78"/>
                  </a:lnTo>
                  <a:lnTo>
                    <a:pt x="218" y="75"/>
                  </a:lnTo>
                  <a:lnTo>
                    <a:pt x="209" y="73"/>
                  </a:lnTo>
                  <a:lnTo>
                    <a:pt x="223" y="73"/>
                  </a:lnTo>
                  <a:lnTo>
                    <a:pt x="218" y="73"/>
                  </a:lnTo>
                  <a:lnTo>
                    <a:pt x="225" y="71"/>
                  </a:lnTo>
                  <a:lnTo>
                    <a:pt x="211" y="71"/>
                  </a:lnTo>
                  <a:lnTo>
                    <a:pt x="218" y="68"/>
                  </a:lnTo>
                  <a:lnTo>
                    <a:pt x="211" y="68"/>
                  </a:lnTo>
                  <a:lnTo>
                    <a:pt x="223" y="66"/>
                  </a:lnTo>
                  <a:lnTo>
                    <a:pt x="213" y="66"/>
                  </a:lnTo>
                  <a:lnTo>
                    <a:pt x="239" y="68"/>
                  </a:lnTo>
                  <a:lnTo>
                    <a:pt x="218" y="61"/>
                  </a:lnTo>
                  <a:lnTo>
                    <a:pt x="206" y="61"/>
                  </a:lnTo>
                  <a:lnTo>
                    <a:pt x="239" y="59"/>
                  </a:lnTo>
                  <a:lnTo>
                    <a:pt x="232" y="49"/>
                  </a:lnTo>
                  <a:lnTo>
                    <a:pt x="213" y="59"/>
                  </a:lnTo>
                  <a:lnTo>
                    <a:pt x="204" y="61"/>
                  </a:lnTo>
                  <a:lnTo>
                    <a:pt x="225" y="52"/>
                  </a:lnTo>
                  <a:lnTo>
                    <a:pt x="206" y="56"/>
                  </a:lnTo>
                  <a:lnTo>
                    <a:pt x="232" y="47"/>
                  </a:lnTo>
                  <a:lnTo>
                    <a:pt x="218" y="47"/>
                  </a:lnTo>
                  <a:lnTo>
                    <a:pt x="211" y="47"/>
                  </a:lnTo>
                  <a:lnTo>
                    <a:pt x="218" y="42"/>
                  </a:lnTo>
                  <a:lnTo>
                    <a:pt x="202" y="47"/>
                  </a:lnTo>
                  <a:lnTo>
                    <a:pt x="192" y="54"/>
                  </a:lnTo>
                  <a:lnTo>
                    <a:pt x="194" y="47"/>
                  </a:lnTo>
                  <a:close/>
                </a:path>
              </a:pathLst>
            </a:custGeom>
            <a:solidFill>
              <a:srgbClr val="E1E1E1"/>
            </a:solidFill>
            <a:ln w="3175">
              <a:solidFill>
                <a:srgbClr val="000000"/>
              </a:solidFill>
              <a:prstDash val="solid"/>
              <a:round/>
              <a:headEnd/>
              <a:tailEnd/>
            </a:ln>
          </p:spPr>
          <p:txBody>
            <a:bodyPr/>
            <a:lstStyle/>
            <a:p>
              <a:endParaRPr lang="en-US"/>
            </a:p>
          </p:txBody>
        </p:sp>
        <p:sp>
          <p:nvSpPr>
            <p:cNvPr id="410" name="Freeform 4232"/>
            <p:cNvSpPr>
              <a:spLocks/>
            </p:cNvSpPr>
            <p:nvPr/>
          </p:nvSpPr>
          <p:spPr bwMode="auto">
            <a:xfrm>
              <a:off x="1489" y="935"/>
              <a:ext cx="382" cy="97"/>
            </a:xfrm>
            <a:custGeom>
              <a:avLst/>
              <a:gdLst>
                <a:gd name="T0" fmla="*/ 95 w 341"/>
                <a:gd name="T1" fmla="*/ 71 h 78"/>
                <a:gd name="T2" fmla="*/ 69 w 341"/>
                <a:gd name="T3" fmla="*/ 80 h 78"/>
                <a:gd name="T4" fmla="*/ 56 w 341"/>
                <a:gd name="T5" fmla="*/ 71 h 78"/>
                <a:gd name="T6" fmla="*/ 69 w 341"/>
                <a:gd name="T7" fmla="*/ 68 h 78"/>
                <a:gd name="T8" fmla="*/ 45 w 341"/>
                <a:gd name="T9" fmla="*/ 62 h 78"/>
                <a:gd name="T10" fmla="*/ 104 w 341"/>
                <a:gd name="T11" fmla="*/ 56 h 78"/>
                <a:gd name="T12" fmla="*/ 77 w 341"/>
                <a:gd name="T13" fmla="*/ 39 h 78"/>
                <a:gd name="T14" fmla="*/ 114 w 341"/>
                <a:gd name="T15" fmla="*/ 39 h 78"/>
                <a:gd name="T16" fmla="*/ 130 w 341"/>
                <a:gd name="T17" fmla="*/ 41 h 78"/>
                <a:gd name="T18" fmla="*/ 120 w 341"/>
                <a:gd name="T19" fmla="*/ 35 h 78"/>
                <a:gd name="T20" fmla="*/ 175 w 341"/>
                <a:gd name="T21" fmla="*/ 26 h 78"/>
                <a:gd name="T22" fmla="*/ 202 w 341"/>
                <a:gd name="T23" fmla="*/ 21 h 78"/>
                <a:gd name="T24" fmla="*/ 146 w 341"/>
                <a:gd name="T25" fmla="*/ 26 h 78"/>
                <a:gd name="T26" fmla="*/ 85 w 341"/>
                <a:gd name="T27" fmla="*/ 30 h 78"/>
                <a:gd name="T28" fmla="*/ 136 w 341"/>
                <a:gd name="T29" fmla="*/ 24 h 78"/>
                <a:gd name="T30" fmla="*/ 77 w 341"/>
                <a:gd name="T31" fmla="*/ 32 h 78"/>
                <a:gd name="T32" fmla="*/ 58 w 341"/>
                <a:gd name="T33" fmla="*/ 26 h 78"/>
                <a:gd name="T34" fmla="*/ 114 w 341"/>
                <a:gd name="T35" fmla="*/ 24 h 78"/>
                <a:gd name="T36" fmla="*/ 56 w 341"/>
                <a:gd name="T37" fmla="*/ 24 h 78"/>
                <a:gd name="T38" fmla="*/ 93 w 341"/>
                <a:gd name="T39" fmla="*/ 17 h 78"/>
                <a:gd name="T40" fmla="*/ 48 w 341"/>
                <a:gd name="T41" fmla="*/ 17 h 78"/>
                <a:gd name="T42" fmla="*/ 109 w 341"/>
                <a:gd name="T43" fmla="*/ 9 h 78"/>
                <a:gd name="T44" fmla="*/ 183 w 341"/>
                <a:gd name="T45" fmla="*/ 15 h 78"/>
                <a:gd name="T46" fmla="*/ 175 w 341"/>
                <a:gd name="T47" fmla="*/ 2 h 78"/>
                <a:gd name="T48" fmla="*/ 233 w 341"/>
                <a:gd name="T49" fmla="*/ 2 h 78"/>
                <a:gd name="T50" fmla="*/ 217 w 341"/>
                <a:gd name="T51" fmla="*/ 0 h 78"/>
                <a:gd name="T52" fmla="*/ 300 w 341"/>
                <a:gd name="T53" fmla="*/ 2 h 78"/>
                <a:gd name="T54" fmla="*/ 382 w 341"/>
                <a:gd name="T55" fmla="*/ 9 h 78"/>
                <a:gd name="T56" fmla="*/ 329 w 341"/>
                <a:gd name="T57" fmla="*/ 17 h 78"/>
                <a:gd name="T58" fmla="*/ 273 w 341"/>
                <a:gd name="T59" fmla="*/ 24 h 78"/>
                <a:gd name="T60" fmla="*/ 337 w 341"/>
                <a:gd name="T61" fmla="*/ 17 h 78"/>
                <a:gd name="T62" fmla="*/ 279 w 341"/>
                <a:gd name="T63" fmla="*/ 32 h 78"/>
                <a:gd name="T64" fmla="*/ 217 w 341"/>
                <a:gd name="T65" fmla="*/ 45 h 78"/>
                <a:gd name="T66" fmla="*/ 165 w 341"/>
                <a:gd name="T67" fmla="*/ 50 h 78"/>
                <a:gd name="T68" fmla="*/ 196 w 341"/>
                <a:gd name="T69" fmla="*/ 56 h 78"/>
                <a:gd name="T70" fmla="*/ 151 w 341"/>
                <a:gd name="T71" fmla="*/ 58 h 78"/>
                <a:gd name="T72" fmla="*/ 188 w 341"/>
                <a:gd name="T73" fmla="*/ 62 h 78"/>
                <a:gd name="T74" fmla="*/ 138 w 341"/>
                <a:gd name="T75" fmla="*/ 71 h 78"/>
                <a:gd name="T76" fmla="*/ 136 w 341"/>
                <a:gd name="T77" fmla="*/ 82 h 78"/>
                <a:gd name="T78" fmla="*/ 95 w 341"/>
                <a:gd name="T79" fmla="*/ 82 h 78"/>
                <a:gd name="T80" fmla="*/ 128 w 341"/>
                <a:gd name="T81" fmla="*/ 95 h 78"/>
                <a:gd name="T82" fmla="*/ 87 w 341"/>
                <a:gd name="T83" fmla="*/ 97 h 78"/>
                <a:gd name="T84" fmla="*/ 43 w 341"/>
                <a:gd name="T85" fmla="*/ 97 h 78"/>
                <a:gd name="T86" fmla="*/ 0 w 341"/>
                <a:gd name="T87" fmla="*/ 95 h 78"/>
                <a:gd name="T88" fmla="*/ 29 w 341"/>
                <a:gd name="T89" fmla="*/ 86 h 78"/>
                <a:gd name="T90" fmla="*/ 25 w 341"/>
                <a:gd name="T91" fmla="*/ 77 h 78"/>
                <a:gd name="T92" fmla="*/ 69 w 341"/>
                <a:gd name="T93" fmla="*/ 82 h 78"/>
                <a:gd name="T94" fmla="*/ 95 w 341"/>
                <a:gd name="T95" fmla="*/ 71 h 7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41" h="78">
                  <a:moveTo>
                    <a:pt x="85" y="57"/>
                  </a:moveTo>
                  <a:lnTo>
                    <a:pt x="62" y="64"/>
                  </a:lnTo>
                  <a:lnTo>
                    <a:pt x="50" y="57"/>
                  </a:lnTo>
                  <a:lnTo>
                    <a:pt x="62" y="55"/>
                  </a:lnTo>
                  <a:lnTo>
                    <a:pt x="40" y="50"/>
                  </a:lnTo>
                  <a:lnTo>
                    <a:pt x="93" y="45"/>
                  </a:lnTo>
                  <a:lnTo>
                    <a:pt x="69" y="31"/>
                  </a:lnTo>
                  <a:lnTo>
                    <a:pt x="102" y="31"/>
                  </a:lnTo>
                  <a:lnTo>
                    <a:pt x="116" y="33"/>
                  </a:lnTo>
                  <a:lnTo>
                    <a:pt x="107" y="28"/>
                  </a:lnTo>
                  <a:lnTo>
                    <a:pt x="156" y="21"/>
                  </a:lnTo>
                  <a:lnTo>
                    <a:pt x="180" y="17"/>
                  </a:lnTo>
                  <a:lnTo>
                    <a:pt x="130" y="21"/>
                  </a:lnTo>
                  <a:lnTo>
                    <a:pt x="76" y="24"/>
                  </a:lnTo>
                  <a:lnTo>
                    <a:pt x="121" y="19"/>
                  </a:lnTo>
                  <a:lnTo>
                    <a:pt x="69" y="26"/>
                  </a:lnTo>
                  <a:lnTo>
                    <a:pt x="52" y="21"/>
                  </a:lnTo>
                  <a:lnTo>
                    <a:pt x="102" y="19"/>
                  </a:lnTo>
                  <a:lnTo>
                    <a:pt x="50" y="19"/>
                  </a:lnTo>
                  <a:lnTo>
                    <a:pt x="83" y="14"/>
                  </a:lnTo>
                  <a:lnTo>
                    <a:pt x="43" y="14"/>
                  </a:lnTo>
                  <a:lnTo>
                    <a:pt x="97" y="7"/>
                  </a:lnTo>
                  <a:lnTo>
                    <a:pt x="163" y="12"/>
                  </a:lnTo>
                  <a:lnTo>
                    <a:pt x="156" y="2"/>
                  </a:lnTo>
                  <a:lnTo>
                    <a:pt x="208" y="2"/>
                  </a:lnTo>
                  <a:lnTo>
                    <a:pt x="194" y="0"/>
                  </a:lnTo>
                  <a:lnTo>
                    <a:pt x="268" y="2"/>
                  </a:lnTo>
                  <a:lnTo>
                    <a:pt x="341" y="7"/>
                  </a:lnTo>
                  <a:lnTo>
                    <a:pt x="294" y="14"/>
                  </a:lnTo>
                  <a:lnTo>
                    <a:pt x="244" y="19"/>
                  </a:lnTo>
                  <a:lnTo>
                    <a:pt x="301" y="14"/>
                  </a:lnTo>
                  <a:lnTo>
                    <a:pt x="249" y="26"/>
                  </a:lnTo>
                  <a:lnTo>
                    <a:pt x="194" y="36"/>
                  </a:lnTo>
                  <a:lnTo>
                    <a:pt x="147" y="40"/>
                  </a:lnTo>
                  <a:lnTo>
                    <a:pt x="175" y="45"/>
                  </a:lnTo>
                  <a:lnTo>
                    <a:pt x="135" y="47"/>
                  </a:lnTo>
                  <a:lnTo>
                    <a:pt x="168" y="50"/>
                  </a:lnTo>
                  <a:lnTo>
                    <a:pt x="123" y="57"/>
                  </a:lnTo>
                  <a:lnTo>
                    <a:pt x="121" y="66"/>
                  </a:lnTo>
                  <a:lnTo>
                    <a:pt x="85" y="66"/>
                  </a:lnTo>
                  <a:lnTo>
                    <a:pt x="114" y="76"/>
                  </a:lnTo>
                  <a:lnTo>
                    <a:pt x="78" y="78"/>
                  </a:lnTo>
                  <a:lnTo>
                    <a:pt x="38" y="78"/>
                  </a:lnTo>
                  <a:lnTo>
                    <a:pt x="0" y="76"/>
                  </a:lnTo>
                  <a:lnTo>
                    <a:pt x="26" y="69"/>
                  </a:lnTo>
                  <a:lnTo>
                    <a:pt x="22" y="62"/>
                  </a:lnTo>
                  <a:lnTo>
                    <a:pt x="62" y="66"/>
                  </a:lnTo>
                  <a:lnTo>
                    <a:pt x="85" y="57"/>
                  </a:lnTo>
                  <a:close/>
                </a:path>
              </a:pathLst>
            </a:custGeom>
            <a:solidFill>
              <a:srgbClr val="E1E1E1"/>
            </a:solidFill>
            <a:ln w="3175">
              <a:solidFill>
                <a:srgbClr val="000000"/>
              </a:solidFill>
              <a:prstDash val="solid"/>
              <a:round/>
              <a:headEnd/>
              <a:tailEnd/>
            </a:ln>
          </p:spPr>
          <p:txBody>
            <a:bodyPr/>
            <a:lstStyle/>
            <a:p>
              <a:endParaRPr lang="en-US"/>
            </a:p>
          </p:txBody>
        </p:sp>
        <p:sp>
          <p:nvSpPr>
            <p:cNvPr id="411" name="Freeform 4233"/>
            <p:cNvSpPr>
              <a:spLocks/>
            </p:cNvSpPr>
            <p:nvPr/>
          </p:nvSpPr>
          <p:spPr bwMode="auto">
            <a:xfrm>
              <a:off x="1027" y="1085"/>
              <a:ext cx="212" cy="88"/>
            </a:xfrm>
            <a:custGeom>
              <a:avLst/>
              <a:gdLst>
                <a:gd name="T0" fmla="*/ 137 w 190"/>
                <a:gd name="T1" fmla="*/ 79 h 71"/>
                <a:gd name="T2" fmla="*/ 133 w 190"/>
                <a:gd name="T3" fmla="*/ 73 h 71"/>
                <a:gd name="T4" fmla="*/ 127 w 190"/>
                <a:gd name="T5" fmla="*/ 73 h 71"/>
                <a:gd name="T6" fmla="*/ 104 w 190"/>
                <a:gd name="T7" fmla="*/ 79 h 71"/>
                <a:gd name="T8" fmla="*/ 69 w 190"/>
                <a:gd name="T9" fmla="*/ 84 h 71"/>
                <a:gd name="T10" fmla="*/ 32 w 190"/>
                <a:gd name="T11" fmla="*/ 88 h 71"/>
                <a:gd name="T12" fmla="*/ 32 w 190"/>
                <a:gd name="T13" fmla="*/ 79 h 71"/>
                <a:gd name="T14" fmla="*/ 0 w 190"/>
                <a:gd name="T15" fmla="*/ 67 h 71"/>
                <a:gd name="T16" fmla="*/ 8 w 190"/>
                <a:gd name="T17" fmla="*/ 58 h 71"/>
                <a:gd name="T18" fmla="*/ 46 w 190"/>
                <a:gd name="T19" fmla="*/ 56 h 71"/>
                <a:gd name="T20" fmla="*/ 83 w 190"/>
                <a:gd name="T21" fmla="*/ 52 h 71"/>
                <a:gd name="T22" fmla="*/ 48 w 190"/>
                <a:gd name="T23" fmla="*/ 50 h 71"/>
                <a:gd name="T24" fmla="*/ 11 w 190"/>
                <a:gd name="T25" fmla="*/ 47 h 71"/>
                <a:gd name="T26" fmla="*/ 8 w 190"/>
                <a:gd name="T27" fmla="*/ 43 h 71"/>
                <a:gd name="T28" fmla="*/ 56 w 190"/>
                <a:gd name="T29" fmla="*/ 32 h 71"/>
                <a:gd name="T30" fmla="*/ 19 w 190"/>
                <a:gd name="T31" fmla="*/ 35 h 71"/>
                <a:gd name="T32" fmla="*/ 29 w 190"/>
                <a:gd name="T33" fmla="*/ 29 h 71"/>
                <a:gd name="T34" fmla="*/ 11 w 190"/>
                <a:gd name="T35" fmla="*/ 29 h 71"/>
                <a:gd name="T36" fmla="*/ 37 w 190"/>
                <a:gd name="T37" fmla="*/ 20 h 71"/>
                <a:gd name="T38" fmla="*/ 35 w 190"/>
                <a:gd name="T39" fmla="*/ 15 h 71"/>
                <a:gd name="T40" fmla="*/ 69 w 190"/>
                <a:gd name="T41" fmla="*/ 9 h 71"/>
                <a:gd name="T42" fmla="*/ 98 w 190"/>
                <a:gd name="T43" fmla="*/ 0 h 71"/>
                <a:gd name="T44" fmla="*/ 104 w 190"/>
                <a:gd name="T45" fmla="*/ 5 h 71"/>
                <a:gd name="T46" fmla="*/ 85 w 190"/>
                <a:gd name="T47" fmla="*/ 15 h 71"/>
                <a:gd name="T48" fmla="*/ 98 w 190"/>
                <a:gd name="T49" fmla="*/ 11 h 71"/>
                <a:gd name="T50" fmla="*/ 112 w 190"/>
                <a:gd name="T51" fmla="*/ 5 h 71"/>
                <a:gd name="T52" fmla="*/ 124 w 190"/>
                <a:gd name="T53" fmla="*/ 15 h 71"/>
                <a:gd name="T54" fmla="*/ 116 w 190"/>
                <a:gd name="T55" fmla="*/ 20 h 71"/>
                <a:gd name="T56" fmla="*/ 122 w 190"/>
                <a:gd name="T57" fmla="*/ 17 h 71"/>
                <a:gd name="T58" fmla="*/ 137 w 190"/>
                <a:gd name="T59" fmla="*/ 15 h 71"/>
                <a:gd name="T60" fmla="*/ 141 w 190"/>
                <a:gd name="T61" fmla="*/ 11 h 71"/>
                <a:gd name="T62" fmla="*/ 143 w 190"/>
                <a:gd name="T63" fmla="*/ 5 h 71"/>
                <a:gd name="T64" fmla="*/ 156 w 190"/>
                <a:gd name="T65" fmla="*/ 15 h 71"/>
                <a:gd name="T66" fmla="*/ 148 w 190"/>
                <a:gd name="T67" fmla="*/ 29 h 71"/>
                <a:gd name="T68" fmla="*/ 162 w 190"/>
                <a:gd name="T69" fmla="*/ 24 h 71"/>
                <a:gd name="T70" fmla="*/ 174 w 190"/>
                <a:gd name="T71" fmla="*/ 2 h 71"/>
                <a:gd name="T72" fmla="*/ 195 w 190"/>
                <a:gd name="T73" fmla="*/ 2 h 71"/>
                <a:gd name="T74" fmla="*/ 199 w 190"/>
                <a:gd name="T75" fmla="*/ 15 h 71"/>
                <a:gd name="T76" fmla="*/ 185 w 190"/>
                <a:gd name="T77" fmla="*/ 37 h 71"/>
                <a:gd name="T78" fmla="*/ 187 w 190"/>
                <a:gd name="T79" fmla="*/ 50 h 71"/>
                <a:gd name="T80" fmla="*/ 191 w 190"/>
                <a:gd name="T81" fmla="*/ 50 h 71"/>
                <a:gd name="T82" fmla="*/ 212 w 190"/>
                <a:gd name="T83" fmla="*/ 58 h 71"/>
                <a:gd name="T84" fmla="*/ 209 w 190"/>
                <a:gd name="T85" fmla="*/ 61 h 71"/>
                <a:gd name="T86" fmla="*/ 201 w 190"/>
                <a:gd name="T87" fmla="*/ 67 h 71"/>
                <a:gd name="T88" fmla="*/ 201 w 190"/>
                <a:gd name="T89" fmla="*/ 61 h 71"/>
                <a:gd name="T90" fmla="*/ 193 w 190"/>
                <a:gd name="T91" fmla="*/ 64 h 71"/>
                <a:gd name="T92" fmla="*/ 187 w 190"/>
                <a:gd name="T93" fmla="*/ 64 h 71"/>
                <a:gd name="T94" fmla="*/ 177 w 190"/>
                <a:gd name="T95" fmla="*/ 67 h 71"/>
                <a:gd name="T96" fmla="*/ 174 w 190"/>
                <a:gd name="T97" fmla="*/ 67 h 71"/>
                <a:gd name="T98" fmla="*/ 170 w 190"/>
                <a:gd name="T99" fmla="*/ 79 h 71"/>
                <a:gd name="T100" fmla="*/ 187 w 190"/>
                <a:gd name="T101" fmla="*/ 69 h 71"/>
                <a:gd name="T102" fmla="*/ 187 w 190"/>
                <a:gd name="T103" fmla="*/ 73 h 71"/>
                <a:gd name="T104" fmla="*/ 177 w 190"/>
                <a:gd name="T105" fmla="*/ 79 h 71"/>
                <a:gd name="T106" fmla="*/ 137 w 190"/>
                <a:gd name="T107" fmla="*/ 79 h 7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90" h="71">
                  <a:moveTo>
                    <a:pt x="123" y="64"/>
                  </a:moveTo>
                  <a:lnTo>
                    <a:pt x="119" y="59"/>
                  </a:lnTo>
                  <a:lnTo>
                    <a:pt x="114" y="59"/>
                  </a:lnTo>
                  <a:lnTo>
                    <a:pt x="93" y="64"/>
                  </a:lnTo>
                  <a:lnTo>
                    <a:pt x="62" y="68"/>
                  </a:lnTo>
                  <a:lnTo>
                    <a:pt x="29" y="71"/>
                  </a:lnTo>
                  <a:lnTo>
                    <a:pt x="29" y="64"/>
                  </a:lnTo>
                  <a:lnTo>
                    <a:pt x="0" y="54"/>
                  </a:lnTo>
                  <a:lnTo>
                    <a:pt x="7" y="47"/>
                  </a:lnTo>
                  <a:lnTo>
                    <a:pt x="41" y="45"/>
                  </a:lnTo>
                  <a:lnTo>
                    <a:pt x="74" y="42"/>
                  </a:lnTo>
                  <a:lnTo>
                    <a:pt x="43" y="40"/>
                  </a:lnTo>
                  <a:lnTo>
                    <a:pt x="10" y="38"/>
                  </a:lnTo>
                  <a:lnTo>
                    <a:pt x="7" y="35"/>
                  </a:lnTo>
                  <a:lnTo>
                    <a:pt x="50" y="26"/>
                  </a:lnTo>
                  <a:lnTo>
                    <a:pt x="17" y="28"/>
                  </a:lnTo>
                  <a:lnTo>
                    <a:pt x="26" y="23"/>
                  </a:lnTo>
                  <a:lnTo>
                    <a:pt x="10" y="23"/>
                  </a:lnTo>
                  <a:lnTo>
                    <a:pt x="33" y="16"/>
                  </a:lnTo>
                  <a:lnTo>
                    <a:pt x="31" y="12"/>
                  </a:lnTo>
                  <a:lnTo>
                    <a:pt x="62" y="7"/>
                  </a:lnTo>
                  <a:lnTo>
                    <a:pt x="88" y="0"/>
                  </a:lnTo>
                  <a:lnTo>
                    <a:pt x="93" y="4"/>
                  </a:lnTo>
                  <a:lnTo>
                    <a:pt x="76" y="12"/>
                  </a:lnTo>
                  <a:lnTo>
                    <a:pt x="88" y="9"/>
                  </a:lnTo>
                  <a:lnTo>
                    <a:pt x="100" y="4"/>
                  </a:lnTo>
                  <a:lnTo>
                    <a:pt x="111" y="12"/>
                  </a:lnTo>
                  <a:lnTo>
                    <a:pt x="104" y="16"/>
                  </a:lnTo>
                  <a:lnTo>
                    <a:pt x="109" y="14"/>
                  </a:lnTo>
                  <a:lnTo>
                    <a:pt x="123" y="12"/>
                  </a:lnTo>
                  <a:lnTo>
                    <a:pt x="126" y="9"/>
                  </a:lnTo>
                  <a:lnTo>
                    <a:pt x="128" y="4"/>
                  </a:lnTo>
                  <a:lnTo>
                    <a:pt x="140" y="12"/>
                  </a:lnTo>
                  <a:lnTo>
                    <a:pt x="133" y="23"/>
                  </a:lnTo>
                  <a:lnTo>
                    <a:pt x="145" y="19"/>
                  </a:lnTo>
                  <a:lnTo>
                    <a:pt x="156" y="2"/>
                  </a:lnTo>
                  <a:lnTo>
                    <a:pt x="175" y="2"/>
                  </a:lnTo>
                  <a:lnTo>
                    <a:pt x="178" y="12"/>
                  </a:lnTo>
                  <a:lnTo>
                    <a:pt x="166" y="30"/>
                  </a:lnTo>
                  <a:lnTo>
                    <a:pt x="168" y="40"/>
                  </a:lnTo>
                  <a:lnTo>
                    <a:pt x="171" y="40"/>
                  </a:lnTo>
                  <a:lnTo>
                    <a:pt x="190" y="47"/>
                  </a:lnTo>
                  <a:lnTo>
                    <a:pt x="187" y="49"/>
                  </a:lnTo>
                  <a:lnTo>
                    <a:pt x="180" y="54"/>
                  </a:lnTo>
                  <a:lnTo>
                    <a:pt x="180" y="49"/>
                  </a:lnTo>
                  <a:lnTo>
                    <a:pt x="173" y="52"/>
                  </a:lnTo>
                  <a:lnTo>
                    <a:pt x="168" y="52"/>
                  </a:lnTo>
                  <a:lnTo>
                    <a:pt x="159" y="54"/>
                  </a:lnTo>
                  <a:lnTo>
                    <a:pt x="156" y="54"/>
                  </a:lnTo>
                  <a:lnTo>
                    <a:pt x="152" y="64"/>
                  </a:lnTo>
                  <a:lnTo>
                    <a:pt x="168" y="56"/>
                  </a:lnTo>
                  <a:lnTo>
                    <a:pt x="168" y="59"/>
                  </a:lnTo>
                  <a:lnTo>
                    <a:pt x="159" y="64"/>
                  </a:lnTo>
                  <a:lnTo>
                    <a:pt x="123" y="64"/>
                  </a:lnTo>
                  <a:close/>
                </a:path>
              </a:pathLst>
            </a:custGeom>
            <a:solidFill>
              <a:srgbClr val="E1E1E1"/>
            </a:solidFill>
            <a:ln w="3175">
              <a:solidFill>
                <a:srgbClr val="000000"/>
              </a:solidFill>
              <a:prstDash val="solid"/>
              <a:round/>
              <a:headEnd/>
              <a:tailEnd/>
            </a:ln>
          </p:spPr>
          <p:txBody>
            <a:bodyPr/>
            <a:lstStyle/>
            <a:p>
              <a:endParaRPr lang="en-US"/>
            </a:p>
          </p:txBody>
        </p:sp>
        <p:sp>
          <p:nvSpPr>
            <p:cNvPr id="412" name="Freeform 4234"/>
            <p:cNvSpPr>
              <a:spLocks/>
            </p:cNvSpPr>
            <p:nvPr/>
          </p:nvSpPr>
          <p:spPr bwMode="auto">
            <a:xfrm>
              <a:off x="967" y="1064"/>
              <a:ext cx="152" cy="62"/>
            </a:xfrm>
            <a:custGeom>
              <a:avLst/>
              <a:gdLst>
                <a:gd name="T0" fmla="*/ 68 w 137"/>
                <a:gd name="T1" fmla="*/ 41 h 50"/>
                <a:gd name="T2" fmla="*/ 44 w 137"/>
                <a:gd name="T3" fmla="*/ 56 h 50"/>
                <a:gd name="T4" fmla="*/ 10 w 137"/>
                <a:gd name="T5" fmla="*/ 62 h 50"/>
                <a:gd name="T6" fmla="*/ 6 w 137"/>
                <a:gd name="T7" fmla="*/ 50 h 50"/>
                <a:gd name="T8" fmla="*/ 0 w 137"/>
                <a:gd name="T9" fmla="*/ 45 h 50"/>
                <a:gd name="T10" fmla="*/ 21 w 137"/>
                <a:gd name="T11" fmla="*/ 32 h 50"/>
                <a:gd name="T12" fmla="*/ 29 w 137"/>
                <a:gd name="T13" fmla="*/ 26 h 50"/>
                <a:gd name="T14" fmla="*/ 55 w 137"/>
                <a:gd name="T15" fmla="*/ 12 h 50"/>
                <a:gd name="T16" fmla="*/ 55 w 137"/>
                <a:gd name="T17" fmla="*/ 4 h 50"/>
                <a:gd name="T18" fmla="*/ 102 w 137"/>
                <a:gd name="T19" fmla="*/ 0 h 50"/>
                <a:gd name="T20" fmla="*/ 113 w 137"/>
                <a:gd name="T21" fmla="*/ 6 h 50"/>
                <a:gd name="T22" fmla="*/ 115 w 137"/>
                <a:gd name="T23" fmla="*/ 9 h 50"/>
                <a:gd name="T24" fmla="*/ 142 w 137"/>
                <a:gd name="T25" fmla="*/ 6 h 50"/>
                <a:gd name="T26" fmla="*/ 152 w 137"/>
                <a:gd name="T27" fmla="*/ 17 h 50"/>
                <a:gd name="T28" fmla="*/ 118 w 137"/>
                <a:gd name="T29" fmla="*/ 30 h 50"/>
                <a:gd name="T30" fmla="*/ 84 w 137"/>
                <a:gd name="T31" fmla="*/ 38 h 50"/>
                <a:gd name="T32" fmla="*/ 68 w 137"/>
                <a:gd name="T33" fmla="*/ 41 h 5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7" h="50">
                  <a:moveTo>
                    <a:pt x="61" y="33"/>
                  </a:moveTo>
                  <a:lnTo>
                    <a:pt x="40" y="45"/>
                  </a:lnTo>
                  <a:lnTo>
                    <a:pt x="9" y="50"/>
                  </a:lnTo>
                  <a:lnTo>
                    <a:pt x="5" y="40"/>
                  </a:lnTo>
                  <a:lnTo>
                    <a:pt x="0" y="36"/>
                  </a:lnTo>
                  <a:lnTo>
                    <a:pt x="19" y="26"/>
                  </a:lnTo>
                  <a:lnTo>
                    <a:pt x="26" y="21"/>
                  </a:lnTo>
                  <a:lnTo>
                    <a:pt x="50" y="10"/>
                  </a:lnTo>
                  <a:lnTo>
                    <a:pt x="50" y="3"/>
                  </a:lnTo>
                  <a:lnTo>
                    <a:pt x="92" y="0"/>
                  </a:lnTo>
                  <a:lnTo>
                    <a:pt x="102" y="5"/>
                  </a:lnTo>
                  <a:lnTo>
                    <a:pt x="104" y="7"/>
                  </a:lnTo>
                  <a:lnTo>
                    <a:pt x="128" y="5"/>
                  </a:lnTo>
                  <a:lnTo>
                    <a:pt x="137" y="14"/>
                  </a:lnTo>
                  <a:lnTo>
                    <a:pt x="106" y="24"/>
                  </a:lnTo>
                  <a:lnTo>
                    <a:pt x="76" y="31"/>
                  </a:lnTo>
                  <a:lnTo>
                    <a:pt x="61" y="33"/>
                  </a:lnTo>
                  <a:close/>
                </a:path>
              </a:pathLst>
            </a:custGeom>
            <a:solidFill>
              <a:srgbClr val="E1E1E1"/>
            </a:solidFill>
            <a:ln w="3175">
              <a:solidFill>
                <a:srgbClr val="000000"/>
              </a:solidFill>
              <a:prstDash val="solid"/>
              <a:round/>
              <a:headEnd/>
              <a:tailEnd/>
            </a:ln>
          </p:spPr>
          <p:txBody>
            <a:bodyPr/>
            <a:lstStyle/>
            <a:p>
              <a:endParaRPr lang="en-US"/>
            </a:p>
          </p:txBody>
        </p:sp>
        <p:sp>
          <p:nvSpPr>
            <p:cNvPr id="413" name="Freeform 4235"/>
            <p:cNvSpPr>
              <a:spLocks/>
            </p:cNvSpPr>
            <p:nvPr/>
          </p:nvSpPr>
          <p:spPr bwMode="auto">
            <a:xfrm>
              <a:off x="1596" y="1514"/>
              <a:ext cx="102" cy="106"/>
            </a:xfrm>
            <a:custGeom>
              <a:avLst/>
              <a:gdLst>
                <a:gd name="T0" fmla="*/ 52 w 92"/>
                <a:gd name="T1" fmla="*/ 86 h 85"/>
                <a:gd name="T2" fmla="*/ 52 w 92"/>
                <a:gd name="T3" fmla="*/ 80 h 85"/>
                <a:gd name="T4" fmla="*/ 23 w 92"/>
                <a:gd name="T5" fmla="*/ 86 h 85"/>
                <a:gd name="T6" fmla="*/ 0 w 92"/>
                <a:gd name="T7" fmla="*/ 82 h 85"/>
                <a:gd name="T8" fmla="*/ 6 w 92"/>
                <a:gd name="T9" fmla="*/ 74 h 85"/>
                <a:gd name="T10" fmla="*/ 18 w 92"/>
                <a:gd name="T11" fmla="*/ 65 h 85"/>
                <a:gd name="T12" fmla="*/ 6 w 92"/>
                <a:gd name="T13" fmla="*/ 65 h 85"/>
                <a:gd name="T14" fmla="*/ 10 w 92"/>
                <a:gd name="T15" fmla="*/ 62 h 85"/>
                <a:gd name="T16" fmla="*/ 23 w 92"/>
                <a:gd name="T17" fmla="*/ 54 h 85"/>
                <a:gd name="T18" fmla="*/ 27 w 92"/>
                <a:gd name="T19" fmla="*/ 54 h 85"/>
                <a:gd name="T20" fmla="*/ 29 w 92"/>
                <a:gd name="T21" fmla="*/ 47 h 85"/>
                <a:gd name="T22" fmla="*/ 27 w 92"/>
                <a:gd name="T23" fmla="*/ 47 h 85"/>
                <a:gd name="T24" fmla="*/ 31 w 92"/>
                <a:gd name="T25" fmla="*/ 45 h 85"/>
                <a:gd name="T26" fmla="*/ 50 w 92"/>
                <a:gd name="T27" fmla="*/ 17 h 85"/>
                <a:gd name="T28" fmla="*/ 65 w 92"/>
                <a:gd name="T29" fmla="*/ 4 h 85"/>
                <a:gd name="T30" fmla="*/ 73 w 92"/>
                <a:gd name="T31" fmla="*/ 0 h 85"/>
                <a:gd name="T32" fmla="*/ 81 w 92"/>
                <a:gd name="T33" fmla="*/ 0 h 85"/>
                <a:gd name="T34" fmla="*/ 71 w 92"/>
                <a:gd name="T35" fmla="*/ 6 h 85"/>
                <a:gd name="T36" fmla="*/ 71 w 92"/>
                <a:gd name="T37" fmla="*/ 9 h 85"/>
                <a:gd name="T38" fmla="*/ 65 w 92"/>
                <a:gd name="T39" fmla="*/ 17 h 85"/>
                <a:gd name="T40" fmla="*/ 47 w 92"/>
                <a:gd name="T41" fmla="*/ 45 h 85"/>
                <a:gd name="T42" fmla="*/ 63 w 92"/>
                <a:gd name="T43" fmla="*/ 30 h 85"/>
                <a:gd name="T44" fmla="*/ 58 w 92"/>
                <a:gd name="T45" fmla="*/ 32 h 85"/>
                <a:gd name="T46" fmla="*/ 71 w 92"/>
                <a:gd name="T47" fmla="*/ 32 h 85"/>
                <a:gd name="T48" fmla="*/ 60 w 92"/>
                <a:gd name="T49" fmla="*/ 39 h 85"/>
                <a:gd name="T50" fmla="*/ 60 w 92"/>
                <a:gd name="T51" fmla="*/ 45 h 85"/>
                <a:gd name="T52" fmla="*/ 71 w 92"/>
                <a:gd name="T53" fmla="*/ 47 h 85"/>
                <a:gd name="T54" fmla="*/ 68 w 92"/>
                <a:gd name="T55" fmla="*/ 50 h 85"/>
                <a:gd name="T56" fmla="*/ 84 w 92"/>
                <a:gd name="T57" fmla="*/ 45 h 85"/>
                <a:gd name="T58" fmla="*/ 81 w 92"/>
                <a:gd name="T59" fmla="*/ 47 h 85"/>
                <a:gd name="T60" fmla="*/ 96 w 92"/>
                <a:gd name="T61" fmla="*/ 47 h 85"/>
                <a:gd name="T62" fmla="*/ 86 w 92"/>
                <a:gd name="T63" fmla="*/ 59 h 85"/>
                <a:gd name="T64" fmla="*/ 89 w 92"/>
                <a:gd name="T65" fmla="*/ 62 h 85"/>
                <a:gd name="T66" fmla="*/ 84 w 92"/>
                <a:gd name="T67" fmla="*/ 69 h 85"/>
                <a:gd name="T68" fmla="*/ 102 w 92"/>
                <a:gd name="T69" fmla="*/ 62 h 85"/>
                <a:gd name="T70" fmla="*/ 84 w 92"/>
                <a:gd name="T71" fmla="*/ 74 h 85"/>
                <a:gd name="T72" fmla="*/ 86 w 92"/>
                <a:gd name="T73" fmla="*/ 77 h 85"/>
                <a:gd name="T74" fmla="*/ 84 w 92"/>
                <a:gd name="T75" fmla="*/ 77 h 85"/>
                <a:gd name="T76" fmla="*/ 84 w 92"/>
                <a:gd name="T77" fmla="*/ 86 h 85"/>
                <a:gd name="T78" fmla="*/ 100 w 92"/>
                <a:gd name="T79" fmla="*/ 74 h 85"/>
                <a:gd name="T80" fmla="*/ 94 w 92"/>
                <a:gd name="T81" fmla="*/ 86 h 85"/>
                <a:gd name="T82" fmla="*/ 100 w 92"/>
                <a:gd name="T83" fmla="*/ 80 h 85"/>
                <a:gd name="T84" fmla="*/ 102 w 92"/>
                <a:gd name="T85" fmla="*/ 89 h 85"/>
                <a:gd name="T86" fmla="*/ 89 w 92"/>
                <a:gd name="T87" fmla="*/ 106 h 85"/>
                <a:gd name="T88" fmla="*/ 81 w 92"/>
                <a:gd name="T89" fmla="*/ 104 h 85"/>
                <a:gd name="T90" fmla="*/ 81 w 92"/>
                <a:gd name="T91" fmla="*/ 97 h 85"/>
                <a:gd name="T92" fmla="*/ 73 w 92"/>
                <a:gd name="T93" fmla="*/ 101 h 85"/>
                <a:gd name="T94" fmla="*/ 81 w 92"/>
                <a:gd name="T95" fmla="*/ 86 h 85"/>
                <a:gd name="T96" fmla="*/ 79 w 92"/>
                <a:gd name="T97" fmla="*/ 80 h 85"/>
                <a:gd name="T98" fmla="*/ 71 w 92"/>
                <a:gd name="T99" fmla="*/ 91 h 85"/>
                <a:gd name="T100" fmla="*/ 73 w 92"/>
                <a:gd name="T101" fmla="*/ 86 h 85"/>
                <a:gd name="T102" fmla="*/ 50 w 92"/>
                <a:gd name="T103" fmla="*/ 104 h 85"/>
                <a:gd name="T104" fmla="*/ 50 w 92"/>
                <a:gd name="T105" fmla="*/ 97 h 85"/>
                <a:gd name="T106" fmla="*/ 68 w 92"/>
                <a:gd name="T107" fmla="*/ 82 h 85"/>
                <a:gd name="T108" fmla="*/ 63 w 92"/>
                <a:gd name="T109" fmla="*/ 86 h 85"/>
                <a:gd name="T110" fmla="*/ 68 w 92"/>
                <a:gd name="T111" fmla="*/ 82 h 85"/>
                <a:gd name="T112" fmla="*/ 58 w 92"/>
                <a:gd name="T113" fmla="*/ 82 h 85"/>
                <a:gd name="T114" fmla="*/ 52 w 92"/>
                <a:gd name="T115" fmla="*/ 89 h 85"/>
                <a:gd name="T116" fmla="*/ 44 w 92"/>
                <a:gd name="T117" fmla="*/ 89 h 85"/>
                <a:gd name="T118" fmla="*/ 52 w 92"/>
                <a:gd name="T119" fmla="*/ 86 h 8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2" h="85">
                  <a:moveTo>
                    <a:pt x="47" y="69"/>
                  </a:moveTo>
                  <a:lnTo>
                    <a:pt x="47" y="64"/>
                  </a:lnTo>
                  <a:lnTo>
                    <a:pt x="21" y="69"/>
                  </a:lnTo>
                  <a:lnTo>
                    <a:pt x="0" y="66"/>
                  </a:lnTo>
                  <a:lnTo>
                    <a:pt x="5" y="59"/>
                  </a:lnTo>
                  <a:lnTo>
                    <a:pt x="16" y="52"/>
                  </a:lnTo>
                  <a:lnTo>
                    <a:pt x="5" y="52"/>
                  </a:lnTo>
                  <a:lnTo>
                    <a:pt x="9" y="50"/>
                  </a:lnTo>
                  <a:lnTo>
                    <a:pt x="21" y="43"/>
                  </a:lnTo>
                  <a:lnTo>
                    <a:pt x="24" y="43"/>
                  </a:lnTo>
                  <a:lnTo>
                    <a:pt x="26" y="38"/>
                  </a:lnTo>
                  <a:lnTo>
                    <a:pt x="24" y="38"/>
                  </a:lnTo>
                  <a:lnTo>
                    <a:pt x="28" y="36"/>
                  </a:lnTo>
                  <a:lnTo>
                    <a:pt x="45" y="14"/>
                  </a:lnTo>
                  <a:lnTo>
                    <a:pt x="59" y="3"/>
                  </a:lnTo>
                  <a:lnTo>
                    <a:pt x="66" y="0"/>
                  </a:lnTo>
                  <a:lnTo>
                    <a:pt x="73" y="0"/>
                  </a:lnTo>
                  <a:lnTo>
                    <a:pt x="64" y="5"/>
                  </a:lnTo>
                  <a:lnTo>
                    <a:pt x="64" y="7"/>
                  </a:lnTo>
                  <a:lnTo>
                    <a:pt x="59" y="14"/>
                  </a:lnTo>
                  <a:lnTo>
                    <a:pt x="42" y="36"/>
                  </a:lnTo>
                  <a:lnTo>
                    <a:pt x="57" y="24"/>
                  </a:lnTo>
                  <a:lnTo>
                    <a:pt x="52" y="26"/>
                  </a:lnTo>
                  <a:lnTo>
                    <a:pt x="64" y="26"/>
                  </a:lnTo>
                  <a:lnTo>
                    <a:pt x="54" y="31"/>
                  </a:lnTo>
                  <a:lnTo>
                    <a:pt x="54" y="36"/>
                  </a:lnTo>
                  <a:lnTo>
                    <a:pt x="64" y="38"/>
                  </a:lnTo>
                  <a:lnTo>
                    <a:pt x="61" y="40"/>
                  </a:lnTo>
                  <a:lnTo>
                    <a:pt x="76" y="36"/>
                  </a:lnTo>
                  <a:lnTo>
                    <a:pt x="73" y="38"/>
                  </a:lnTo>
                  <a:lnTo>
                    <a:pt x="87" y="38"/>
                  </a:lnTo>
                  <a:lnTo>
                    <a:pt x="78" y="47"/>
                  </a:lnTo>
                  <a:lnTo>
                    <a:pt x="80" y="50"/>
                  </a:lnTo>
                  <a:lnTo>
                    <a:pt x="76" y="55"/>
                  </a:lnTo>
                  <a:lnTo>
                    <a:pt x="92" y="50"/>
                  </a:lnTo>
                  <a:lnTo>
                    <a:pt x="76" y="59"/>
                  </a:lnTo>
                  <a:lnTo>
                    <a:pt x="78" y="62"/>
                  </a:lnTo>
                  <a:lnTo>
                    <a:pt x="76" y="62"/>
                  </a:lnTo>
                  <a:lnTo>
                    <a:pt x="76" y="69"/>
                  </a:lnTo>
                  <a:lnTo>
                    <a:pt x="90" y="59"/>
                  </a:lnTo>
                  <a:lnTo>
                    <a:pt x="85" y="69"/>
                  </a:lnTo>
                  <a:lnTo>
                    <a:pt x="90" y="64"/>
                  </a:lnTo>
                  <a:lnTo>
                    <a:pt x="92" y="71"/>
                  </a:lnTo>
                  <a:lnTo>
                    <a:pt x="80" y="85"/>
                  </a:lnTo>
                  <a:lnTo>
                    <a:pt x="73" y="83"/>
                  </a:lnTo>
                  <a:lnTo>
                    <a:pt x="73" y="78"/>
                  </a:lnTo>
                  <a:lnTo>
                    <a:pt x="66" y="81"/>
                  </a:lnTo>
                  <a:lnTo>
                    <a:pt x="73" y="69"/>
                  </a:lnTo>
                  <a:lnTo>
                    <a:pt x="71" y="64"/>
                  </a:lnTo>
                  <a:lnTo>
                    <a:pt x="64" y="73"/>
                  </a:lnTo>
                  <a:lnTo>
                    <a:pt x="66" y="69"/>
                  </a:lnTo>
                  <a:lnTo>
                    <a:pt x="45" y="83"/>
                  </a:lnTo>
                  <a:lnTo>
                    <a:pt x="45" y="78"/>
                  </a:lnTo>
                  <a:lnTo>
                    <a:pt x="61" y="66"/>
                  </a:lnTo>
                  <a:lnTo>
                    <a:pt x="57" y="69"/>
                  </a:lnTo>
                  <a:lnTo>
                    <a:pt x="61" y="66"/>
                  </a:lnTo>
                  <a:lnTo>
                    <a:pt x="52" y="66"/>
                  </a:lnTo>
                  <a:lnTo>
                    <a:pt x="47" y="71"/>
                  </a:lnTo>
                  <a:lnTo>
                    <a:pt x="40" y="71"/>
                  </a:lnTo>
                  <a:lnTo>
                    <a:pt x="47" y="69"/>
                  </a:lnTo>
                  <a:close/>
                </a:path>
              </a:pathLst>
            </a:custGeom>
            <a:solidFill>
              <a:srgbClr val="E1E1E1"/>
            </a:solidFill>
            <a:ln w="3175">
              <a:solidFill>
                <a:srgbClr val="000000"/>
              </a:solidFill>
              <a:prstDash val="solid"/>
              <a:round/>
              <a:headEnd/>
              <a:tailEnd/>
            </a:ln>
          </p:spPr>
          <p:txBody>
            <a:bodyPr/>
            <a:lstStyle/>
            <a:p>
              <a:endParaRPr lang="en-US"/>
            </a:p>
          </p:txBody>
        </p:sp>
        <p:sp>
          <p:nvSpPr>
            <p:cNvPr id="414" name="Freeform 4236"/>
            <p:cNvSpPr>
              <a:spLocks/>
            </p:cNvSpPr>
            <p:nvPr/>
          </p:nvSpPr>
          <p:spPr bwMode="auto">
            <a:xfrm>
              <a:off x="1396" y="1025"/>
              <a:ext cx="181" cy="37"/>
            </a:xfrm>
            <a:custGeom>
              <a:avLst/>
              <a:gdLst>
                <a:gd name="T0" fmla="*/ 72 w 161"/>
                <a:gd name="T1" fmla="*/ 19 h 29"/>
                <a:gd name="T2" fmla="*/ 54 w 161"/>
                <a:gd name="T3" fmla="*/ 10 h 29"/>
                <a:gd name="T4" fmla="*/ 80 w 161"/>
                <a:gd name="T5" fmla="*/ 10 h 29"/>
                <a:gd name="T6" fmla="*/ 33 w 161"/>
                <a:gd name="T7" fmla="*/ 6 h 29"/>
                <a:gd name="T8" fmla="*/ 43 w 161"/>
                <a:gd name="T9" fmla="*/ 0 h 29"/>
                <a:gd name="T10" fmla="*/ 0 w 161"/>
                <a:gd name="T11" fmla="*/ 0 h 29"/>
                <a:gd name="T12" fmla="*/ 38 w 161"/>
                <a:gd name="T13" fmla="*/ 10 h 29"/>
                <a:gd name="T14" fmla="*/ 29 w 161"/>
                <a:gd name="T15" fmla="*/ 22 h 29"/>
                <a:gd name="T16" fmla="*/ 25 w 161"/>
                <a:gd name="T17" fmla="*/ 37 h 29"/>
                <a:gd name="T18" fmla="*/ 64 w 161"/>
                <a:gd name="T19" fmla="*/ 37 h 29"/>
                <a:gd name="T20" fmla="*/ 99 w 161"/>
                <a:gd name="T21" fmla="*/ 37 h 29"/>
                <a:gd name="T22" fmla="*/ 138 w 161"/>
                <a:gd name="T23" fmla="*/ 33 h 29"/>
                <a:gd name="T24" fmla="*/ 177 w 161"/>
                <a:gd name="T25" fmla="*/ 33 h 29"/>
                <a:gd name="T26" fmla="*/ 181 w 161"/>
                <a:gd name="T27" fmla="*/ 24 h 29"/>
                <a:gd name="T28" fmla="*/ 152 w 161"/>
                <a:gd name="T29" fmla="*/ 15 h 29"/>
                <a:gd name="T30" fmla="*/ 112 w 161"/>
                <a:gd name="T31" fmla="*/ 19 h 29"/>
                <a:gd name="T32" fmla="*/ 72 w 161"/>
                <a:gd name="T33" fmla="*/ 19 h 2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61" h="29">
                  <a:moveTo>
                    <a:pt x="64" y="15"/>
                  </a:moveTo>
                  <a:lnTo>
                    <a:pt x="48" y="8"/>
                  </a:lnTo>
                  <a:lnTo>
                    <a:pt x="71" y="8"/>
                  </a:lnTo>
                  <a:lnTo>
                    <a:pt x="29" y="5"/>
                  </a:lnTo>
                  <a:lnTo>
                    <a:pt x="38" y="0"/>
                  </a:lnTo>
                  <a:lnTo>
                    <a:pt x="0" y="0"/>
                  </a:lnTo>
                  <a:lnTo>
                    <a:pt x="34" y="8"/>
                  </a:lnTo>
                  <a:lnTo>
                    <a:pt x="26" y="17"/>
                  </a:lnTo>
                  <a:lnTo>
                    <a:pt x="22" y="29"/>
                  </a:lnTo>
                  <a:lnTo>
                    <a:pt x="57" y="29"/>
                  </a:lnTo>
                  <a:lnTo>
                    <a:pt x="88" y="29"/>
                  </a:lnTo>
                  <a:lnTo>
                    <a:pt x="123" y="26"/>
                  </a:lnTo>
                  <a:lnTo>
                    <a:pt x="157" y="26"/>
                  </a:lnTo>
                  <a:lnTo>
                    <a:pt x="161" y="19"/>
                  </a:lnTo>
                  <a:lnTo>
                    <a:pt x="135" y="12"/>
                  </a:lnTo>
                  <a:lnTo>
                    <a:pt x="100" y="15"/>
                  </a:lnTo>
                  <a:lnTo>
                    <a:pt x="64" y="15"/>
                  </a:lnTo>
                  <a:close/>
                </a:path>
              </a:pathLst>
            </a:custGeom>
            <a:solidFill>
              <a:srgbClr val="E1E1E1"/>
            </a:solidFill>
            <a:ln w="3175">
              <a:solidFill>
                <a:srgbClr val="000000"/>
              </a:solidFill>
              <a:prstDash val="solid"/>
              <a:round/>
              <a:headEnd/>
              <a:tailEnd/>
            </a:ln>
          </p:spPr>
          <p:txBody>
            <a:bodyPr/>
            <a:lstStyle/>
            <a:p>
              <a:endParaRPr lang="en-US"/>
            </a:p>
          </p:txBody>
        </p:sp>
        <p:sp>
          <p:nvSpPr>
            <p:cNvPr id="415" name="Freeform 4237"/>
            <p:cNvSpPr>
              <a:spLocks/>
            </p:cNvSpPr>
            <p:nvPr/>
          </p:nvSpPr>
          <p:spPr bwMode="auto">
            <a:xfrm>
              <a:off x="1458" y="958"/>
              <a:ext cx="115" cy="46"/>
            </a:xfrm>
            <a:custGeom>
              <a:avLst/>
              <a:gdLst>
                <a:gd name="T0" fmla="*/ 23 w 104"/>
                <a:gd name="T1" fmla="*/ 15 h 36"/>
                <a:gd name="T2" fmla="*/ 15 w 104"/>
                <a:gd name="T3" fmla="*/ 9 h 36"/>
                <a:gd name="T4" fmla="*/ 55 w 104"/>
                <a:gd name="T5" fmla="*/ 0 h 36"/>
                <a:gd name="T6" fmla="*/ 102 w 104"/>
                <a:gd name="T7" fmla="*/ 9 h 36"/>
                <a:gd name="T8" fmla="*/ 92 w 104"/>
                <a:gd name="T9" fmla="*/ 24 h 36"/>
                <a:gd name="T10" fmla="*/ 115 w 104"/>
                <a:gd name="T11" fmla="*/ 31 h 36"/>
                <a:gd name="T12" fmla="*/ 73 w 104"/>
                <a:gd name="T13" fmla="*/ 36 h 36"/>
                <a:gd name="T14" fmla="*/ 55 w 104"/>
                <a:gd name="T15" fmla="*/ 46 h 36"/>
                <a:gd name="T16" fmla="*/ 46 w 104"/>
                <a:gd name="T17" fmla="*/ 40 h 36"/>
                <a:gd name="T18" fmla="*/ 46 w 104"/>
                <a:gd name="T19" fmla="*/ 46 h 36"/>
                <a:gd name="T20" fmla="*/ 8 w 104"/>
                <a:gd name="T21" fmla="*/ 33 h 36"/>
                <a:gd name="T22" fmla="*/ 55 w 104"/>
                <a:gd name="T23" fmla="*/ 31 h 36"/>
                <a:gd name="T24" fmla="*/ 0 w 104"/>
                <a:gd name="T25" fmla="*/ 22 h 36"/>
                <a:gd name="T26" fmla="*/ 23 w 104"/>
                <a:gd name="T27" fmla="*/ 15 h 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4" h="36">
                  <a:moveTo>
                    <a:pt x="21" y="12"/>
                  </a:moveTo>
                  <a:lnTo>
                    <a:pt x="14" y="7"/>
                  </a:lnTo>
                  <a:lnTo>
                    <a:pt x="50" y="0"/>
                  </a:lnTo>
                  <a:lnTo>
                    <a:pt x="92" y="7"/>
                  </a:lnTo>
                  <a:lnTo>
                    <a:pt x="83" y="19"/>
                  </a:lnTo>
                  <a:lnTo>
                    <a:pt x="104" y="24"/>
                  </a:lnTo>
                  <a:lnTo>
                    <a:pt x="66" y="28"/>
                  </a:lnTo>
                  <a:lnTo>
                    <a:pt x="50" y="36"/>
                  </a:lnTo>
                  <a:lnTo>
                    <a:pt x="42" y="31"/>
                  </a:lnTo>
                  <a:lnTo>
                    <a:pt x="42" y="36"/>
                  </a:lnTo>
                  <a:lnTo>
                    <a:pt x="7" y="26"/>
                  </a:lnTo>
                  <a:lnTo>
                    <a:pt x="50" y="24"/>
                  </a:lnTo>
                  <a:lnTo>
                    <a:pt x="0" y="17"/>
                  </a:lnTo>
                  <a:lnTo>
                    <a:pt x="21" y="12"/>
                  </a:lnTo>
                  <a:close/>
                </a:path>
              </a:pathLst>
            </a:custGeom>
            <a:solidFill>
              <a:srgbClr val="E1E1E1"/>
            </a:solidFill>
            <a:ln w="3175">
              <a:solidFill>
                <a:srgbClr val="000000"/>
              </a:solidFill>
              <a:prstDash val="solid"/>
              <a:round/>
              <a:headEnd/>
              <a:tailEnd/>
            </a:ln>
          </p:spPr>
          <p:txBody>
            <a:bodyPr/>
            <a:lstStyle/>
            <a:p>
              <a:endParaRPr lang="en-US"/>
            </a:p>
          </p:txBody>
        </p:sp>
        <p:sp>
          <p:nvSpPr>
            <p:cNvPr id="416" name="Freeform 4238"/>
            <p:cNvSpPr>
              <a:spLocks/>
            </p:cNvSpPr>
            <p:nvPr/>
          </p:nvSpPr>
          <p:spPr bwMode="auto">
            <a:xfrm>
              <a:off x="1125" y="1025"/>
              <a:ext cx="156" cy="39"/>
            </a:xfrm>
            <a:custGeom>
              <a:avLst/>
              <a:gdLst>
                <a:gd name="T0" fmla="*/ 43 w 139"/>
                <a:gd name="T1" fmla="*/ 39 h 31"/>
                <a:gd name="T2" fmla="*/ 26 w 139"/>
                <a:gd name="T3" fmla="*/ 36 h 31"/>
                <a:gd name="T4" fmla="*/ 76 w 139"/>
                <a:gd name="T5" fmla="*/ 24 h 31"/>
                <a:gd name="T6" fmla="*/ 39 w 139"/>
                <a:gd name="T7" fmla="*/ 24 h 31"/>
                <a:gd name="T8" fmla="*/ 0 w 139"/>
                <a:gd name="T9" fmla="*/ 24 h 31"/>
                <a:gd name="T10" fmla="*/ 37 w 139"/>
                <a:gd name="T11" fmla="*/ 21 h 31"/>
                <a:gd name="T12" fmla="*/ 21 w 139"/>
                <a:gd name="T13" fmla="*/ 19 h 31"/>
                <a:gd name="T14" fmla="*/ 45 w 139"/>
                <a:gd name="T15" fmla="*/ 15 h 31"/>
                <a:gd name="T16" fmla="*/ 35 w 139"/>
                <a:gd name="T17" fmla="*/ 10 h 31"/>
                <a:gd name="T18" fmla="*/ 80 w 139"/>
                <a:gd name="T19" fmla="*/ 13 h 31"/>
                <a:gd name="T20" fmla="*/ 109 w 139"/>
                <a:gd name="T21" fmla="*/ 21 h 31"/>
                <a:gd name="T22" fmla="*/ 111 w 139"/>
                <a:gd name="T23" fmla="*/ 6 h 31"/>
                <a:gd name="T24" fmla="*/ 138 w 139"/>
                <a:gd name="T25" fmla="*/ 0 h 31"/>
                <a:gd name="T26" fmla="*/ 125 w 139"/>
                <a:gd name="T27" fmla="*/ 19 h 31"/>
                <a:gd name="T28" fmla="*/ 156 w 139"/>
                <a:gd name="T29" fmla="*/ 15 h 31"/>
                <a:gd name="T30" fmla="*/ 132 w 139"/>
                <a:gd name="T31" fmla="*/ 30 h 31"/>
                <a:gd name="T32" fmla="*/ 114 w 139"/>
                <a:gd name="T33" fmla="*/ 30 h 31"/>
                <a:gd name="T34" fmla="*/ 76 w 139"/>
                <a:gd name="T35" fmla="*/ 36 h 31"/>
                <a:gd name="T36" fmla="*/ 43 w 139"/>
                <a:gd name="T37" fmla="*/ 39 h 3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9" h="31">
                  <a:moveTo>
                    <a:pt x="38" y="31"/>
                  </a:moveTo>
                  <a:lnTo>
                    <a:pt x="23" y="29"/>
                  </a:lnTo>
                  <a:lnTo>
                    <a:pt x="68" y="19"/>
                  </a:lnTo>
                  <a:lnTo>
                    <a:pt x="35" y="19"/>
                  </a:lnTo>
                  <a:lnTo>
                    <a:pt x="0" y="19"/>
                  </a:lnTo>
                  <a:lnTo>
                    <a:pt x="33" y="17"/>
                  </a:lnTo>
                  <a:lnTo>
                    <a:pt x="19" y="15"/>
                  </a:lnTo>
                  <a:lnTo>
                    <a:pt x="40" y="12"/>
                  </a:lnTo>
                  <a:lnTo>
                    <a:pt x="31" y="8"/>
                  </a:lnTo>
                  <a:lnTo>
                    <a:pt x="71" y="10"/>
                  </a:lnTo>
                  <a:lnTo>
                    <a:pt x="97" y="17"/>
                  </a:lnTo>
                  <a:lnTo>
                    <a:pt x="99" y="5"/>
                  </a:lnTo>
                  <a:lnTo>
                    <a:pt x="123" y="0"/>
                  </a:lnTo>
                  <a:lnTo>
                    <a:pt x="111" y="15"/>
                  </a:lnTo>
                  <a:lnTo>
                    <a:pt x="139" y="12"/>
                  </a:lnTo>
                  <a:lnTo>
                    <a:pt x="118" y="24"/>
                  </a:lnTo>
                  <a:lnTo>
                    <a:pt x="102" y="24"/>
                  </a:lnTo>
                  <a:lnTo>
                    <a:pt x="68" y="29"/>
                  </a:lnTo>
                  <a:lnTo>
                    <a:pt x="38" y="31"/>
                  </a:lnTo>
                  <a:close/>
                </a:path>
              </a:pathLst>
            </a:custGeom>
            <a:solidFill>
              <a:srgbClr val="E1E1E1"/>
            </a:solidFill>
            <a:ln w="3175">
              <a:solidFill>
                <a:srgbClr val="000000"/>
              </a:solidFill>
              <a:prstDash val="solid"/>
              <a:round/>
              <a:headEnd/>
              <a:tailEnd/>
            </a:ln>
          </p:spPr>
          <p:txBody>
            <a:bodyPr/>
            <a:lstStyle/>
            <a:p>
              <a:endParaRPr lang="en-US"/>
            </a:p>
          </p:txBody>
        </p:sp>
        <p:sp>
          <p:nvSpPr>
            <p:cNvPr id="417" name="Freeform 4239"/>
            <p:cNvSpPr>
              <a:spLocks/>
            </p:cNvSpPr>
            <p:nvPr/>
          </p:nvSpPr>
          <p:spPr bwMode="auto">
            <a:xfrm>
              <a:off x="1331" y="1223"/>
              <a:ext cx="98" cy="56"/>
            </a:xfrm>
            <a:custGeom>
              <a:avLst/>
              <a:gdLst>
                <a:gd name="T0" fmla="*/ 69 w 88"/>
                <a:gd name="T1" fmla="*/ 41 h 45"/>
                <a:gd name="T2" fmla="*/ 58 w 88"/>
                <a:gd name="T3" fmla="*/ 39 h 45"/>
                <a:gd name="T4" fmla="*/ 61 w 88"/>
                <a:gd name="T5" fmla="*/ 35 h 45"/>
                <a:gd name="T6" fmla="*/ 53 w 88"/>
                <a:gd name="T7" fmla="*/ 39 h 45"/>
                <a:gd name="T8" fmla="*/ 21 w 88"/>
                <a:gd name="T9" fmla="*/ 56 h 45"/>
                <a:gd name="T10" fmla="*/ 19 w 88"/>
                <a:gd name="T11" fmla="*/ 44 h 45"/>
                <a:gd name="T12" fmla="*/ 0 w 88"/>
                <a:gd name="T13" fmla="*/ 44 h 45"/>
                <a:gd name="T14" fmla="*/ 19 w 88"/>
                <a:gd name="T15" fmla="*/ 32 h 45"/>
                <a:gd name="T16" fmla="*/ 32 w 88"/>
                <a:gd name="T17" fmla="*/ 17 h 45"/>
                <a:gd name="T18" fmla="*/ 46 w 88"/>
                <a:gd name="T19" fmla="*/ 0 h 45"/>
                <a:gd name="T20" fmla="*/ 53 w 88"/>
                <a:gd name="T21" fmla="*/ 6 h 45"/>
                <a:gd name="T22" fmla="*/ 50 w 88"/>
                <a:gd name="T23" fmla="*/ 15 h 45"/>
                <a:gd name="T24" fmla="*/ 58 w 88"/>
                <a:gd name="T25" fmla="*/ 9 h 45"/>
                <a:gd name="T26" fmla="*/ 85 w 88"/>
                <a:gd name="T27" fmla="*/ 29 h 45"/>
                <a:gd name="T28" fmla="*/ 77 w 88"/>
                <a:gd name="T29" fmla="*/ 39 h 45"/>
                <a:gd name="T30" fmla="*/ 95 w 88"/>
                <a:gd name="T31" fmla="*/ 39 h 45"/>
                <a:gd name="T32" fmla="*/ 98 w 88"/>
                <a:gd name="T33" fmla="*/ 44 h 45"/>
                <a:gd name="T34" fmla="*/ 82 w 88"/>
                <a:gd name="T35" fmla="*/ 47 h 45"/>
                <a:gd name="T36" fmla="*/ 69 w 88"/>
                <a:gd name="T37" fmla="*/ 41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88" h="45">
                  <a:moveTo>
                    <a:pt x="62" y="33"/>
                  </a:moveTo>
                  <a:lnTo>
                    <a:pt x="52" y="31"/>
                  </a:lnTo>
                  <a:lnTo>
                    <a:pt x="55" y="28"/>
                  </a:lnTo>
                  <a:lnTo>
                    <a:pt x="48" y="31"/>
                  </a:lnTo>
                  <a:lnTo>
                    <a:pt x="19" y="45"/>
                  </a:lnTo>
                  <a:lnTo>
                    <a:pt x="17" y="35"/>
                  </a:lnTo>
                  <a:lnTo>
                    <a:pt x="0" y="35"/>
                  </a:lnTo>
                  <a:lnTo>
                    <a:pt x="17" y="26"/>
                  </a:lnTo>
                  <a:lnTo>
                    <a:pt x="29" y="14"/>
                  </a:lnTo>
                  <a:lnTo>
                    <a:pt x="41" y="0"/>
                  </a:lnTo>
                  <a:lnTo>
                    <a:pt x="48" y="5"/>
                  </a:lnTo>
                  <a:lnTo>
                    <a:pt x="45" y="12"/>
                  </a:lnTo>
                  <a:lnTo>
                    <a:pt x="52" y="7"/>
                  </a:lnTo>
                  <a:lnTo>
                    <a:pt x="76" y="23"/>
                  </a:lnTo>
                  <a:lnTo>
                    <a:pt x="69" y="31"/>
                  </a:lnTo>
                  <a:lnTo>
                    <a:pt x="85" y="31"/>
                  </a:lnTo>
                  <a:lnTo>
                    <a:pt x="88" y="35"/>
                  </a:lnTo>
                  <a:lnTo>
                    <a:pt x="74" y="38"/>
                  </a:lnTo>
                  <a:lnTo>
                    <a:pt x="62" y="33"/>
                  </a:lnTo>
                  <a:close/>
                </a:path>
              </a:pathLst>
            </a:custGeom>
            <a:solidFill>
              <a:srgbClr val="E1E1E1"/>
            </a:solidFill>
            <a:ln w="3175">
              <a:solidFill>
                <a:srgbClr val="000000"/>
              </a:solidFill>
              <a:prstDash val="solid"/>
              <a:round/>
              <a:headEnd/>
              <a:tailEnd/>
            </a:ln>
          </p:spPr>
          <p:txBody>
            <a:bodyPr/>
            <a:lstStyle/>
            <a:p>
              <a:endParaRPr lang="en-US"/>
            </a:p>
          </p:txBody>
        </p:sp>
        <p:sp>
          <p:nvSpPr>
            <p:cNvPr id="418" name="Freeform 4240"/>
            <p:cNvSpPr>
              <a:spLocks/>
            </p:cNvSpPr>
            <p:nvPr/>
          </p:nvSpPr>
          <p:spPr bwMode="auto">
            <a:xfrm>
              <a:off x="1259" y="1079"/>
              <a:ext cx="88" cy="40"/>
            </a:xfrm>
            <a:custGeom>
              <a:avLst/>
              <a:gdLst>
                <a:gd name="T0" fmla="*/ 88 w 79"/>
                <a:gd name="T1" fmla="*/ 0 h 33"/>
                <a:gd name="T2" fmla="*/ 35 w 79"/>
                <a:gd name="T3" fmla="*/ 0 h 33"/>
                <a:gd name="T4" fmla="*/ 42 w 79"/>
                <a:gd name="T5" fmla="*/ 8 h 33"/>
                <a:gd name="T6" fmla="*/ 29 w 79"/>
                <a:gd name="T7" fmla="*/ 15 h 33"/>
                <a:gd name="T8" fmla="*/ 0 w 79"/>
                <a:gd name="T9" fmla="*/ 15 h 33"/>
                <a:gd name="T10" fmla="*/ 19 w 79"/>
                <a:gd name="T11" fmla="*/ 29 h 33"/>
                <a:gd name="T12" fmla="*/ 38 w 79"/>
                <a:gd name="T13" fmla="*/ 40 h 33"/>
                <a:gd name="T14" fmla="*/ 40 w 79"/>
                <a:gd name="T15" fmla="*/ 32 h 33"/>
                <a:gd name="T16" fmla="*/ 61 w 79"/>
                <a:gd name="T17" fmla="*/ 32 h 33"/>
                <a:gd name="T18" fmla="*/ 75 w 79"/>
                <a:gd name="T19" fmla="*/ 15 h 33"/>
                <a:gd name="T20" fmla="*/ 88 w 79"/>
                <a:gd name="T21" fmla="*/ 0 h 3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 h="33">
                  <a:moveTo>
                    <a:pt x="79" y="0"/>
                  </a:moveTo>
                  <a:lnTo>
                    <a:pt x="31" y="0"/>
                  </a:lnTo>
                  <a:lnTo>
                    <a:pt x="38" y="7"/>
                  </a:lnTo>
                  <a:lnTo>
                    <a:pt x="26" y="12"/>
                  </a:lnTo>
                  <a:lnTo>
                    <a:pt x="0" y="12"/>
                  </a:lnTo>
                  <a:lnTo>
                    <a:pt x="17" y="24"/>
                  </a:lnTo>
                  <a:lnTo>
                    <a:pt x="34" y="33"/>
                  </a:lnTo>
                  <a:lnTo>
                    <a:pt x="36" y="26"/>
                  </a:lnTo>
                  <a:lnTo>
                    <a:pt x="55" y="26"/>
                  </a:lnTo>
                  <a:lnTo>
                    <a:pt x="67" y="12"/>
                  </a:lnTo>
                  <a:lnTo>
                    <a:pt x="79" y="0"/>
                  </a:lnTo>
                  <a:close/>
                </a:path>
              </a:pathLst>
            </a:custGeom>
            <a:solidFill>
              <a:srgbClr val="E1E1E1"/>
            </a:solidFill>
            <a:ln w="3175">
              <a:solidFill>
                <a:srgbClr val="000000"/>
              </a:solidFill>
              <a:prstDash val="solid"/>
              <a:round/>
              <a:headEnd/>
              <a:tailEnd/>
            </a:ln>
          </p:spPr>
          <p:txBody>
            <a:bodyPr/>
            <a:lstStyle/>
            <a:p>
              <a:endParaRPr lang="en-US"/>
            </a:p>
          </p:txBody>
        </p:sp>
        <p:sp>
          <p:nvSpPr>
            <p:cNvPr id="419" name="Freeform 4241"/>
            <p:cNvSpPr>
              <a:spLocks/>
            </p:cNvSpPr>
            <p:nvPr/>
          </p:nvSpPr>
          <p:spPr bwMode="auto">
            <a:xfrm>
              <a:off x="1339" y="1070"/>
              <a:ext cx="90" cy="39"/>
            </a:xfrm>
            <a:custGeom>
              <a:avLst/>
              <a:gdLst>
                <a:gd name="T0" fmla="*/ 56 w 81"/>
                <a:gd name="T1" fmla="*/ 24 h 31"/>
                <a:gd name="T2" fmla="*/ 27 w 81"/>
                <a:gd name="T3" fmla="*/ 24 h 31"/>
                <a:gd name="T4" fmla="*/ 29 w 81"/>
                <a:gd name="T5" fmla="*/ 30 h 31"/>
                <a:gd name="T6" fmla="*/ 17 w 81"/>
                <a:gd name="T7" fmla="*/ 39 h 31"/>
                <a:gd name="T8" fmla="*/ 0 w 81"/>
                <a:gd name="T9" fmla="*/ 39 h 31"/>
                <a:gd name="T10" fmla="*/ 3 w 81"/>
                <a:gd name="T11" fmla="*/ 35 h 31"/>
                <a:gd name="T12" fmla="*/ 21 w 81"/>
                <a:gd name="T13" fmla="*/ 11 h 31"/>
                <a:gd name="T14" fmla="*/ 29 w 81"/>
                <a:gd name="T15" fmla="*/ 9 h 31"/>
                <a:gd name="T16" fmla="*/ 29 w 81"/>
                <a:gd name="T17" fmla="*/ 6 h 31"/>
                <a:gd name="T18" fmla="*/ 38 w 81"/>
                <a:gd name="T19" fmla="*/ 0 h 31"/>
                <a:gd name="T20" fmla="*/ 90 w 81"/>
                <a:gd name="T21" fmla="*/ 6 h 31"/>
                <a:gd name="T22" fmla="*/ 77 w 81"/>
                <a:gd name="T23" fmla="*/ 11 h 31"/>
                <a:gd name="T24" fmla="*/ 56 w 81"/>
                <a:gd name="T25" fmla="*/ 24 h 3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1" h="31">
                  <a:moveTo>
                    <a:pt x="50" y="19"/>
                  </a:moveTo>
                  <a:lnTo>
                    <a:pt x="24" y="19"/>
                  </a:lnTo>
                  <a:lnTo>
                    <a:pt x="26" y="24"/>
                  </a:lnTo>
                  <a:lnTo>
                    <a:pt x="15" y="31"/>
                  </a:lnTo>
                  <a:lnTo>
                    <a:pt x="0" y="31"/>
                  </a:lnTo>
                  <a:lnTo>
                    <a:pt x="3" y="28"/>
                  </a:lnTo>
                  <a:lnTo>
                    <a:pt x="19" y="9"/>
                  </a:lnTo>
                  <a:lnTo>
                    <a:pt x="26" y="7"/>
                  </a:lnTo>
                  <a:lnTo>
                    <a:pt x="26" y="5"/>
                  </a:lnTo>
                  <a:lnTo>
                    <a:pt x="34" y="0"/>
                  </a:lnTo>
                  <a:lnTo>
                    <a:pt x="81" y="5"/>
                  </a:lnTo>
                  <a:lnTo>
                    <a:pt x="69" y="9"/>
                  </a:lnTo>
                  <a:lnTo>
                    <a:pt x="50" y="19"/>
                  </a:lnTo>
                  <a:close/>
                </a:path>
              </a:pathLst>
            </a:custGeom>
            <a:solidFill>
              <a:srgbClr val="E1E1E1"/>
            </a:solidFill>
            <a:ln w="3175">
              <a:solidFill>
                <a:srgbClr val="000000"/>
              </a:solidFill>
              <a:prstDash val="solid"/>
              <a:round/>
              <a:headEnd/>
              <a:tailEnd/>
            </a:ln>
          </p:spPr>
          <p:txBody>
            <a:bodyPr/>
            <a:lstStyle/>
            <a:p>
              <a:endParaRPr lang="en-US"/>
            </a:p>
          </p:txBody>
        </p:sp>
        <p:sp>
          <p:nvSpPr>
            <p:cNvPr id="420" name="Freeform 4242"/>
            <p:cNvSpPr>
              <a:spLocks/>
            </p:cNvSpPr>
            <p:nvPr/>
          </p:nvSpPr>
          <p:spPr bwMode="auto">
            <a:xfrm>
              <a:off x="563" y="1532"/>
              <a:ext cx="47" cy="51"/>
            </a:xfrm>
            <a:custGeom>
              <a:avLst/>
              <a:gdLst>
                <a:gd name="T0" fmla="*/ 34 w 43"/>
                <a:gd name="T1" fmla="*/ 36 h 41"/>
                <a:gd name="T2" fmla="*/ 31 w 43"/>
                <a:gd name="T3" fmla="*/ 36 h 41"/>
                <a:gd name="T4" fmla="*/ 19 w 43"/>
                <a:gd name="T5" fmla="*/ 36 h 41"/>
                <a:gd name="T6" fmla="*/ 21 w 43"/>
                <a:gd name="T7" fmla="*/ 32 h 41"/>
                <a:gd name="T8" fmla="*/ 19 w 43"/>
                <a:gd name="T9" fmla="*/ 30 h 41"/>
                <a:gd name="T10" fmla="*/ 8 w 43"/>
                <a:gd name="T11" fmla="*/ 30 h 41"/>
                <a:gd name="T12" fmla="*/ 21 w 43"/>
                <a:gd name="T13" fmla="*/ 24 h 41"/>
                <a:gd name="T14" fmla="*/ 8 w 43"/>
                <a:gd name="T15" fmla="*/ 19 h 41"/>
                <a:gd name="T16" fmla="*/ 8 w 43"/>
                <a:gd name="T17" fmla="*/ 15 h 41"/>
                <a:gd name="T18" fmla="*/ 2 w 43"/>
                <a:gd name="T19" fmla="*/ 12 h 41"/>
                <a:gd name="T20" fmla="*/ 2 w 43"/>
                <a:gd name="T21" fmla="*/ 9 h 41"/>
                <a:gd name="T22" fmla="*/ 8 w 43"/>
                <a:gd name="T23" fmla="*/ 4 h 41"/>
                <a:gd name="T24" fmla="*/ 5 w 43"/>
                <a:gd name="T25" fmla="*/ 6 h 41"/>
                <a:gd name="T26" fmla="*/ 0 w 43"/>
                <a:gd name="T27" fmla="*/ 0 h 41"/>
                <a:gd name="T28" fmla="*/ 19 w 43"/>
                <a:gd name="T29" fmla="*/ 4 h 41"/>
                <a:gd name="T30" fmla="*/ 34 w 43"/>
                <a:gd name="T31" fmla="*/ 6 h 41"/>
                <a:gd name="T32" fmla="*/ 36 w 43"/>
                <a:gd name="T33" fmla="*/ 15 h 41"/>
                <a:gd name="T34" fmla="*/ 44 w 43"/>
                <a:gd name="T35" fmla="*/ 30 h 41"/>
                <a:gd name="T36" fmla="*/ 47 w 43"/>
                <a:gd name="T37" fmla="*/ 45 h 41"/>
                <a:gd name="T38" fmla="*/ 47 w 43"/>
                <a:gd name="T39" fmla="*/ 51 h 41"/>
                <a:gd name="T40" fmla="*/ 23 w 43"/>
                <a:gd name="T41" fmla="*/ 41 h 41"/>
                <a:gd name="T42" fmla="*/ 34 w 43"/>
                <a:gd name="T43" fmla="*/ 36 h 4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43" h="41">
                  <a:moveTo>
                    <a:pt x="31" y="29"/>
                  </a:moveTo>
                  <a:lnTo>
                    <a:pt x="28" y="29"/>
                  </a:lnTo>
                  <a:lnTo>
                    <a:pt x="17" y="29"/>
                  </a:lnTo>
                  <a:lnTo>
                    <a:pt x="19" y="26"/>
                  </a:lnTo>
                  <a:lnTo>
                    <a:pt x="17" y="24"/>
                  </a:lnTo>
                  <a:lnTo>
                    <a:pt x="7" y="24"/>
                  </a:lnTo>
                  <a:lnTo>
                    <a:pt x="19" y="19"/>
                  </a:lnTo>
                  <a:lnTo>
                    <a:pt x="7" y="15"/>
                  </a:lnTo>
                  <a:lnTo>
                    <a:pt x="7" y="12"/>
                  </a:lnTo>
                  <a:lnTo>
                    <a:pt x="2" y="10"/>
                  </a:lnTo>
                  <a:lnTo>
                    <a:pt x="2" y="7"/>
                  </a:lnTo>
                  <a:lnTo>
                    <a:pt x="7" y="3"/>
                  </a:lnTo>
                  <a:lnTo>
                    <a:pt x="5" y="5"/>
                  </a:lnTo>
                  <a:lnTo>
                    <a:pt x="0" y="0"/>
                  </a:lnTo>
                  <a:lnTo>
                    <a:pt x="17" y="3"/>
                  </a:lnTo>
                  <a:lnTo>
                    <a:pt x="31" y="5"/>
                  </a:lnTo>
                  <a:lnTo>
                    <a:pt x="33" y="12"/>
                  </a:lnTo>
                  <a:lnTo>
                    <a:pt x="40" y="24"/>
                  </a:lnTo>
                  <a:lnTo>
                    <a:pt x="43" y="36"/>
                  </a:lnTo>
                  <a:lnTo>
                    <a:pt x="43" y="41"/>
                  </a:lnTo>
                  <a:lnTo>
                    <a:pt x="21" y="33"/>
                  </a:lnTo>
                  <a:lnTo>
                    <a:pt x="31" y="29"/>
                  </a:lnTo>
                  <a:close/>
                </a:path>
              </a:pathLst>
            </a:custGeom>
            <a:solidFill>
              <a:srgbClr val="E1E1E1"/>
            </a:solidFill>
            <a:ln w="3175">
              <a:solidFill>
                <a:srgbClr val="000000"/>
              </a:solidFill>
              <a:prstDash val="solid"/>
              <a:round/>
              <a:headEnd/>
              <a:tailEnd/>
            </a:ln>
          </p:spPr>
          <p:txBody>
            <a:bodyPr/>
            <a:lstStyle/>
            <a:p>
              <a:endParaRPr lang="en-US"/>
            </a:p>
          </p:txBody>
        </p:sp>
        <p:sp>
          <p:nvSpPr>
            <p:cNvPr id="421" name="Freeform 4243"/>
            <p:cNvSpPr>
              <a:spLocks/>
            </p:cNvSpPr>
            <p:nvPr/>
          </p:nvSpPr>
          <p:spPr bwMode="auto">
            <a:xfrm>
              <a:off x="1083" y="1017"/>
              <a:ext cx="113" cy="23"/>
            </a:xfrm>
            <a:custGeom>
              <a:avLst/>
              <a:gdLst>
                <a:gd name="T0" fmla="*/ 68 w 102"/>
                <a:gd name="T1" fmla="*/ 15 h 19"/>
                <a:gd name="T2" fmla="*/ 68 w 102"/>
                <a:gd name="T3" fmla="*/ 8 h 19"/>
                <a:gd name="T4" fmla="*/ 55 w 102"/>
                <a:gd name="T5" fmla="*/ 15 h 19"/>
                <a:gd name="T6" fmla="*/ 42 w 102"/>
                <a:gd name="T7" fmla="*/ 18 h 19"/>
                <a:gd name="T8" fmla="*/ 42 w 102"/>
                <a:gd name="T9" fmla="*/ 18 h 19"/>
                <a:gd name="T10" fmla="*/ 31 w 102"/>
                <a:gd name="T11" fmla="*/ 23 h 19"/>
                <a:gd name="T12" fmla="*/ 21 w 102"/>
                <a:gd name="T13" fmla="*/ 23 h 19"/>
                <a:gd name="T14" fmla="*/ 21 w 102"/>
                <a:gd name="T15" fmla="*/ 21 h 19"/>
                <a:gd name="T16" fmla="*/ 13 w 102"/>
                <a:gd name="T17" fmla="*/ 23 h 19"/>
                <a:gd name="T18" fmla="*/ 0 w 102"/>
                <a:gd name="T19" fmla="*/ 23 h 19"/>
                <a:gd name="T20" fmla="*/ 8 w 102"/>
                <a:gd name="T21" fmla="*/ 18 h 19"/>
                <a:gd name="T22" fmla="*/ 48 w 102"/>
                <a:gd name="T23" fmla="*/ 8 h 19"/>
                <a:gd name="T24" fmla="*/ 76 w 102"/>
                <a:gd name="T25" fmla="*/ 0 h 19"/>
                <a:gd name="T26" fmla="*/ 94 w 102"/>
                <a:gd name="T27" fmla="*/ 0 h 19"/>
                <a:gd name="T28" fmla="*/ 113 w 102"/>
                <a:gd name="T29" fmla="*/ 0 h 19"/>
                <a:gd name="T30" fmla="*/ 94 w 102"/>
                <a:gd name="T31" fmla="*/ 4 h 19"/>
                <a:gd name="T32" fmla="*/ 100 w 102"/>
                <a:gd name="T33" fmla="*/ 8 h 19"/>
                <a:gd name="T34" fmla="*/ 94 w 102"/>
                <a:gd name="T35" fmla="*/ 8 h 19"/>
                <a:gd name="T36" fmla="*/ 76 w 102"/>
                <a:gd name="T37" fmla="*/ 15 h 19"/>
                <a:gd name="T38" fmla="*/ 65 w 102"/>
                <a:gd name="T39" fmla="*/ 18 h 19"/>
                <a:gd name="T40" fmla="*/ 68 w 102"/>
                <a:gd name="T41" fmla="*/ 15 h 1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02" h="19">
                  <a:moveTo>
                    <a:pt x="61" y="12"/>
                  </a:moveTo>
                  <a:lnTo>
                    <a:pt x="61" y="7"/>
                  </a:lnTo>
                  <a:lnTo>
                    <a:pt x="50" y="12"/>
                  </a:lnTo>
                  <a:lnTo>
                    <a:pt x="38" y="15"/>
                  </a:lnTo>
                  <a:lnTo>
                    <a:pt x="28" y="19"/>
                  </a:lnTo>
                  <a:lnTo>
                    <a:pt x="19" y="19"/>
                  </a:lnTo>
                  <a:lnTo>
                    <a:pt x="19" y="17"/>
                  </a:lnTo>
                  <a:lnTo>
                    <a:pt x="12" y="19"/>
                  </a:lnTo>
                  <a:lnTo>
                    <a:pt x="0" y="19"/>
                  </a:lnTo>
                  <a:lnTo>
                    <a:pt x="7" y="15"/>
                  </a:lnTo>
                  <a:lnTo>
                    <a:pt x="43" y="7"/>
                  </a:lnTo>
                  <a:lnTo>
                    <a:pt x="69" y="0"/>
                  </a:lnTo>
                  <a:lnTo>
                    <a:pt x="85" y="0"/>
                  </a:lnTo>
                  <a:lnTo>
                    <a:pt x="102" y="0"/>
                  </a:lnTo>
                  <a:lnTo>
                    <a:pt x="85" y="3"/>
                  </a:lnTo>
                  <a:lnTo>
                    <a:pt x="90" y="7"/>
                  </a:lnTo>
                  <a:lnTo>
                    <a:pt x="85" y="7"/>
                  </a:lnTo>
                  <a:lnTo>
                    <a:pt x="69" y="12"/>
                  </a:lnTo>
                  <a:lnTo>
                    <a:pt x="59" y="15"/>
                  </a:lnTo>
                  <a:lnTo>
                    <a:pt x="61" y="12"/>
                  </a:lnTo>
                  <a:close/>
                </a:path>
              </a:pathLst>
            </a:custGeom>
            <a:solidFill>
              <a:srgbClr val="E1E1E1"/>
            </a:solidFill>
            <a:ln w="3175">
              <a:solidFill>
                <a:srgbClr val="000000"/>
              </a:solidFill>
              <a:prstDash val="solid"/>
              <a:round/>
              <a:headEnd/>
              <a:tailEnd/>
            </a:ln>
          </p:spPr>
          <p:txBody>
            <a:bodyPr/>
            <a:lstStyle/>
            <a:p>
              <a:endParaRPr lang="en-US"/>
            </a:p>
          </p:txBody>
        </p:sp>
        <p:sp>
          <p:nvSpPr>
            <p:cNvPr id="422" name="Freeform 4244"/>
            <p:cNvSpPr>
              <a:spLocks/>
            </p:cNvSpPr>
            <p:nvPr/>
          </p:nvSpPr>
          <p:spPr bwMode="auto">
            <a:xfrm>
              <a:off x="1310" y="1029"/>
              <a:ext cx="68" cy="27"/>
            </a:xfrm>
            <a:custGeom>
              <a:avLst/>
              <a:gdLst>
                <a:gd name="T0" fmla="*/ 32 w 62"/>
                <a:gd name="T1" fmla="*/ 9 h 21"/>
                <a:gd name="T2" fmla="*/ 21 w 62"/>
                <a:gd name="T3" fmla="*/ 6 h 21"/>
                <a:gd name="T4" fmla="*/ 26 w 62"/>
                <a:gd name="T5" fmla="*/ 6 h 21"/>
                <a:gd name="T6" fmla="*/ 19 w 62"/>
                <a:gd name="T7" fmla="*/ 9 h 21"/>
                <a:gd name="T8" fmla="*/ 16 w 62"/>
                <a:gd name="T9" fmla="*/ 12 h 21"/>
                <a:gd name="T10" fmla="*/ 16 w 62"/>
                <a:gd name="T11" fmla="*/ 12 h 21"/>
                <a:gd name="T12" fmla="*/ 0 w 62"/>
                <a:gd name="T13" fmla="*/ 18 h 21"/>
                <a:gd name="T14" fmla="*/ 45 w 62"/>
                <a:gd name="T15" fmla="*/ 15 h 21"/>
                <a:gd name="T16" fmla="*/ 19 w 62"/>
                <a:gd name="T17" fmla="*/ 21 h 21"/>
                <a:gd name="T18" fmla="*/ 16 w 62"/>
                <a:gd name="T19" fmla="*/ 24 h 21"/>
                <a:gd name="T20" fmla="*/ 42 w 62"/>
                <a:gd name="T21" fmla="*/ 27 h 21"/>
                <a:gd name="T22" fmla="*/ 45 w 62"/>
                <a:gd name="T23" fmla="*/ 24 h 21"/>
                <a:gd name="T24" fmla="*/ 49 w 62"/>
                <a:gd name="T25" fmla="*/ 21 h 21"/>
                <a:gd name="T26" fmla="*/ 57 w 62"/>
                <a:gd name="T27" fmla="*/ 21 h 21"/>
                <a:gd name="T28" fmla="*/ 63 w 62"/>
                <a:gd name="T29" fmla="*/ 18 h 21"/>
                <a:gd name="T30" fmla="*/ 55 w 62"/>
                <a:gd name="T31" fmla="*/ 15 h 21"/>
                <a:gd name="T32" fmla="*/ 68 w 62"/>
                <a:gd name="T33" fmla="*/ 6 h 21"/>
                <a:gd name="T34" fmla="*/ 66 w 62"/>
                <a:gd name="T35" fmla="*/ 0 h 21"/>
                <a:gd name="T36" fmla="*/ 53 w 62"/>
                <a:gd name="T37" fmla="*/ 3 h 21"/>
                <a:gd name="T38" fmla="*/ 37 w 62"/>
                <a:gd name="T39" fmla="*/ 3 h 21"/>
                <a:gd name="T40" fmla="*/ 42 w 62"/>
                <a:gd name="T41" fmla="*/ 9 h 21"/>
                <a:gd name="T42" fmla="*/ 37 w 62"/>
                <a:gd name="T43" fmla="*/ 9 h 21"/>
                <a:gd name="T44" fmla="*/ 32 w 62"/>
                <a:gd name="T45" fmla="*/ 9 h 2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2" h="21">
                  <a:moveTo>
                    <a:pt x="29" y="7"/>
                  </a:moveTo>
                  <a:lnTo>
                    <a:pt x="19" y="5"/>
                  </a:lnTo>
                  <a:lnTo>
                    <a:pt x="24" y="5"/>
                  </a:lnTo>
                  <a:lnTo>
                    <a:pt x="17" y="7"/>
                  </a:lnTo>
                  <a:lnTo>
                    <a:pt x="15" y="9"/>
                  </a:lnTo>
                  <a:lnTo>
                    <a:pt x="0" y="14"/>
                  </a:lnTo>
                  <a:lnTo>
                    <a:pt x="41" y="12"/>
                  </a:lnTo>
                  <a:lnTo>
                    <a:pt x="17" y="16"/>
                  </a:lnTo>
                  <a:lnTo>
                    <a:pt x="15" y="19"/>
                  </a:lnTo>
                  <a:lnTo>
                    <a:pt x="38" y="21"/>
                  </a:lnTo>
                  <a:lnTo>
                    <a:pt x="41" y="19"/>
                  </a:lnTo>
                  <a:lnTo>
                    <a:pt x="45" y="16"/>
                  </a:lnTo>
                  <a:lnTo>
                    <a:pt x="52" y="16"/>
                  </a:lnTo>
                  <a:lnTo>
                    <a:pt x="57" y="14"/>
                  </a:lnTo>
                  <a:lnTo>
                    <a:pt x="50" y="12"/>
                  </a:lnTo>
                  <a:lnTo>
                    <a:pt x="62" y="5"/>
                  </a:lnTo>
                  <a:lnTo>
                    <a:pt x="60" y="0"/>
                  </a:lnTo>
                  <a:lnTo>
                    <a:pt x="48" y="2"/>
                  </a:lnTo>
                  <a:lnTo>
                    <a:pt x="34" y="2"/>
                  </a:lnTo>
                  <a:lnTo>
                    <a:pt x="38" y="7"/>
                  </a:lnTo>
                  <a:lnTo>
                    <a:pt x="34" y="7"/>
                  </a:lnTo>
                  <a:lnTo>
                    <a:pt x="29" y="7"/>
                  </a:lnTo>
                  <a:close/>
                </a:path>
              </a:pathLst>
            </a:custGeom>
            <a:solidFill>
              <a:srgbClr val="E1E1E1"/>
            </a:solidFill>
            <a:ln w="3175">
              <a:solidFill>
                <a:srgbClr val="000000"/>
              </a:solidFill>
              <a:prstDash val="solid"/>
              <a:round/>
              <a:headEnd/>
              <a:tailEnd/>
            </a:ln>
          </p:spPr>
          <p:txBody>
            <a:bodyPr/>
            <a:lstStyle/>
            <a:p>
              <a:endParaRPr lang="en-US"/>
            </a:p>
          </p:txBody>
        </p:sp>
        <p:sp>
          <p:nvSpPr>
            <p:cNvPr id="423" name="Freeform 4245"/>
            <p:cNvSpPr>
              <a:spLocks/>
            </p:cNvSpPr>
            <p:nvPr/>
          </p:nvSpPr>
          <p:spPr bwMode="auto">
            <a:xfrm>
              <a:off x="1337" y="989"/>
              <a:ext cx="59" cy="22"/>
            </a:xfrm>
            <a:custGeom>
              <a:avLst/>
              <a:gdLst>
                <a:gd name="T0" fmla="*/ 36 w 54"/>
                <a:gd name="T1" fmla="*/ 2 h 19"/>
                <a:gd name="T2" fmla="*/ 39 w 54"/>
                <a:gd name="T3" fmla="*/ 2 h 19"/>
                <a:gd name="T4" fmla="*/ 51 w 54"/>
                <a:gd name="T5" fmla="*/ 2 h 19"/>
                <a:gd name="T6" fmla="*/ 57 w 54"/>
                <a:gd name="T7" fmla="*/ 2 h 19"/>
                <a:gd name="T8" fmla="*/ 57 w 54"/>
                <a:gd name="T9" fmla="*/ 10 h 19"/>
                <a:gd name="T10" fmla="*/ 59 w 54"/>
                <a:gd name="T11" fmla="*/ 16 h 19"/>
                <a:gd name="T12" fmla="*/ 44 w 54"/>
                <a:gd name="T13" fmla="*/ 22 h 19"/>
                <a:gd name="T14" fmla="*/ 26 w 54"/>
                <a:gd name="T15" fmla="*/ 14 h 19"/>
                <a:gd name="T16" fmla="*/ 0 w 54"/>
                <a:gd name="T17" fmla="*/ 14 h 19"/>
                <a:gd name="T18" fmla="*/ 5 w 54"/>
                <a:gd name="T19" fmla="*/ 8 h 19"/>
                <a:gd name="T20" fmla="*/ 21 w 54"/>
                <a:gd name="T21" fmla="*/ 8 h 19"/>
                <a:gd name="T22" fmla="*/ 19 w 54"/>
                <a:gd name="T23" fmla="*/ 2 h 19"/>
                <a:gd name="T24" fmla="*/ 11 w 54"/>
                <a:gd name="T25" fmla="*/ 2 h 19"/>
                <a:gd name="T26" fmla="*/ 5 w 54"/>
                <a:gd name="T27" fmla="*/ 0 h 19"/>
                <a:gd name="T28" fmla="*/ 36 w 54"/>
                <a:gd name="T29" fmla="*/ 0 h 19"/>
                <a:gd name="T30" fmla="*/ 36 w 54"/>
                <a:gd name="T31" fmla="*/ 2 h 1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4" h="19">
                  <a:moveTo>
                    <a:pt x="33" y="2"/>
                  </a:moveTo>
                  <a:lnTo>
                    <a:pt x="36" y="2"/>
                  </a:lnTo>
                  <a:lnTo>
                    <a:pt x="47" y="2"/>
                  </a:lnTo>
                  <a:lnTo>
                    <a:pt x="52" y="2"/>
                  </a:lnTo>
                  <a:lnTo>
                    <a:pt x="52" y="9"/>
                  </a:lnTo>
                  <a:lnTo>
                    <a:pt x="54" y="14"/>
                  </a:lnTo>
                  <a:lnTo>
                    <a:pt x="40" y="19"/>
                  </a:lnTo>
                  <a:lnTo>
                    <a:pt x="24" y="12"/>
                  </a:lnTo>
                  <a:lnTo>
                    <a:pt x="0" y="12"/>
                  </a:lnTo>
                  <a:lnTo>
                    <a:pt x="5" y="7"/>
                  </a:lnTo>
                  <a:lnTo>
                    <a:pt x="19" y="7"/>
                  </a:lnTo>
                  <a:lnTo>
                    <a:pt x="17" y="2"/>
                  </a:lnTo>
                  <a:lnTo>
                    <a:pt x="10" y="2"/>
                  </a:lnTo>
                  <a:lnTo>
                    <a:pt x="5" y="0"/>
                  </a:lnTo>
                  <a:lnTo>
                    <a:pt x="33" y="0"/>
                  </a:lnTo>
                  <a:lnTo>
                    <a:pt x="33" y="2"/>
                  </a:lnTo>
                  <a:close/>
                </a:path>
              </a:pathLst>
            </a:custGeom>
            <a:solidFill>
              <a:srgbClr val="E1E1E1"/>
            </a:solidFill>
            <a:ln w="3175">
              <a:solidFill>
                <a:srgbClr val="000000"/>
              </a:solidFill>
              <a:prstDash val="solid"/>
              <a:round/>
              <a:headEnd/>
              <a:tailEnd/>
            </a:ln>
          </p:spPr>
          <p:txBody>
            <a:bodyPr/>
            <a:lstStyle/>
            <a:p>
              <a:endParaRPr lang="en-US"/>
            </a:p>
          </p:txBody>
        </p:sp>
        <p:sp>
          <p:nvSpPr>
            <p:cNvPr id="424" name="Freeform 4246"/>
            <p:cNvSpPr>
              <a:spLocks/>
            </p:cNvSpPr>
            <p:nvPr/>
          </p:nvSpPr>
          <p:spPr bwMode="auto">
            <a:xfrm>
              <a:off x="1241" y="1149"/>
              <a:ext cx="53" cy="24"/>
            </a:xfrm>
            <a:custGeom>
              <a:avLst/>
              <a:gdLst>
                <a:gd name="T0" fmla="*/ 45 w 47"/>
                <a:gd name="T1" fmla="*/ 11 h 19"/>
                <a:gd name="T2" fmla="*/ 45 w 47"/>
                <a:gd name="T3" fmla="*/ 9 h 19"/>
                <a:gd name="T4" fmla="*/ 29 w 47"/>
                <a:gd name="T5" fmla="*/ 0 h 19"/>
                <a:gd name="T6" fmla="*/ 24 w 47"/>
                <a:gd name="T7" fmla="*/ 5 h 19"/>
                <a:gd name="T8" fmla="*/ 21 w 47"/>
                <a:gd name="T9" fmla="*/ 3 h 19"/>
                <a:gd name="T10" fmla="*/ 16 w 47"/>
                <a:gd name="T11" fmla="*/ 9 h 19"/>
                <a:gd name="T12" fmla="*/ 0 w 47"/>
                <a:gd name="T13" fmla="*/ 15 h 19"/>
                <a:gd name="T14" fmla="*/ 29 w 47"/>
                <a:gd name="T15" fmla="*/ 24 h 19"/>
                <a:gd name="T16" fmla="*/ 53 w 47"/>
                <a:gd name="T17" fmla="*/ 18 h 19"/>
                <a:gd name="T18" fmla="*/ 47 w 47"/>
                <a:gd name="T19" fmla="*/ 18 h 19"/>
                <a:gd name="T20" fmla="*/ 45 w 47"/>
                <a:gd name="T21" fmla="*/ 11 h 1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 h="19">
                  <a:moveTo>
                    <a:pt x="40" y="9"/>
                  </a:moveTo>
                  <a:lnTo>
                    <a:pt x="40" y="7"/>
                  </a:lnTo>
                  <a:lnTo>
                    <a:pt x="26" y="0"/>
                  </a:lnTo>
                  <a:lnTo>
                    <a:pt x="21" y="4"/>
                  </a:lnTo>
                  <a:lnTo>
                    <a:pt x="19" y="2"/>
                  </a:lnTo>
                  <a:lnTo>
                    <a:pt x="14" y="7"/>
                  </a:lnTo>
                  <a:lnTo>
                    <a:pt x="0" y="12"/>
                  </a:lnTo>
                  <a:lnTo>
                    <a:pt x="26" y="19"/>
                  </a:lnTo>
                  <a:lnTo>
                    <a:pt x="47" y="14"/>
                  </a:lnTo>
                  <a:lnTo>
                    <a:pt x="42" y="14"/>
                  </a:lnTo>
                  <a:lnTo>
                    <a:pt x="40" y="9"/>
                  </a:lnTo>
                  <a:close/>
                </a:path>
              </a:pathLst>
            </a:custGeom>
            <a:solidFill>
              <a:srgbClr val="E1E1E1"/>
            </a:solidFill>
            <a:ln w="3175">
              <a:solidFill>
                <a:srgbClr val="000000"/>
              </a:solidFill>
              <a:prstDash val="solid"/>
              <a:round/>
              <a:headEnd/>
              <a:tailEnd/>
            </a:ln>
          </p:spPr>
          <p:txBody>
            <a:bodyPr/>
            <a:lstStyle/>
            <a:p>
              <a:endParaRPr lang="en-US"/>
            </a:p>
          </p:txBody>
        </p:sp>
        <p:sp>
          <p:nvSpPr>
            <p:cNvPr id="425" name="Freeform 4247"/>
            <p:cNvSpPr>
              <a:spLocks/>
            </p:cNvSpPr>
            <p:nvPr/>
          </p:nvSpPr>
          <p:spPr bwMode="auto">
            <a:xfrm>
              <a:off x="1533" y="1079"/>
              <a:ext cx="55" cy="17"/>
            </a:xfrm>
            <a:custGeom>
              <a:avLst/>
              <a:gdLst>
                <a:gd name="T0" fmla="*/ 39 w 48"/>
                <a:gd name="T1" fmla="*/ 0 h 14"/>
                <a:gd name="T2" fmla="*/ 3 w 48"/>
                <a:gd name="T3" fmla="*/ 0 h 14"/>
                <a:gd name="T4" fmla="*/ 0 w 48"/>
                <a:gd name="T5" fmla="*/ 6 h 14"/>
                <a:gd name="T6" fmla="*/ 6 w 48"/>
                <a:gd name="T7" fmla="*/ 11 h 14"/>
                <a:gd name="T8" fmla="*/ 11 w 48"/>
                <a:gd name="T9" fmla="*/ 17 h 14"/>
                <a:gd name="T10" fmla="*/ 55 w 48"/>
                <a:gd name="T11" fmla="*/ 15 h 14"/>
                <a:gd name="T12" fmla="*/ 39 w 48"/>
                <a:gd name="T13" fmla="*/ 0 h 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8" h="14">
                  <a:moveTo>
                    <a:pt x="34" y="0"/>
                  </a:moveTo>
                  <a:lnTo>
                    <a:pt x="3" y="0"/>
                  </a:lnTo>
                  <a:lnTo>
                    <a:pt x="0" y="5"/>
                  </a:lnTo>
                  <a:lnTo>
                    <a:pt x="5" y="9"/>
                  </a:lnTo>
                  <a:lnTo>
                    <a:pt x="10" y="14"/>
                  </a:lnTo>
                  <a:lnTo>
                    <a:pt x="48" y="12"/>
                  </a:lnTo>
                  <a:lnTo>
                    <a:pt x="34" y="0"/>
                  </a:lnTo>
                  <a:close/>
                </a:path>
              </a:pathLst>
            </a:custGeom>
            <a:solidFill>
              <a:srgbClr val="E1E1E1"/>
            </a:solidFill>
            <a:ln w="3175">
              <a:solidFill>
                <a:srgbClr val="000000"/>
              </a:solidFill>
              <a:prstDash val="solid"/>
              <a:round/>
              <a:headEnd/>
              <a:tailEnd/>
            </a:ln>
          </p:spPr>
          <p:txBody>
            <a:bodyPr/>
            <a:lstStyle/>
            <a:p>
              <a:endParaRPr lang="en-US"/>
            </a:p>
          </p:txBody>
        </p:sp>
        <p:sp>
          <p:nvSpPr>
            <p:cNvPr id="426" name="Freeform 4248"/>
            <p:cNvSpPr>
              <a:spLocks/>
            </p:cNvSpPr>
            <p:nvPr/>
          </p:nvSpPr>
          <p:spPr bwMode="auto">
            <a:xfrm>
              <a:off x="1511" y="1177"/>
              <a:ext cx="34" cy="19"/>
            </a:xfrm>
            <a:custGeom>
              <a:avLst/>
              <a:gdLst>
                <a:gd name="T0" fmla="*/ 29 w 31"/>
                <a:gd name="T1" fmla="*/ 13 h 15"/>
                <a:gd name="T2" fmla="*/ 3 w 31"/>
                <a:gd name="T3" fmla="*/ 19 h 15"/>
                <a:gd name="T4" fmla="*/ 0 w 31"/>
                <a:gd name="T5" fmla="*/ 9 h 15"/>
                <a:gd name="T6" fmla="*/ 21 w 31"/>
                <a:gd name="T7" fmla="*/ 0 h 15"/>
                <a:gd name="T8" fmla="*/ 34 w 31"/>
                <a:gd name="T9" fmla="*/ 4 h 15"/>
                <a:gd name="T10" fmla="*/ 29 w 31"/>
                <a:gd name="T11" fmla="*/ 13 h 1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 h="15">
                  <a:moveTo>
                    <a:pt x="26" y="10"/>
                  </a:moveTo>
                  <a:lnTo>
                    <a:pt x="3" y="15"/>
                  </a:lnTo>
                  <a:lnTo>
                    <a:pt x="0" y="7"/>
                  </a:lnTo>
                  <a:lnTo>
                    <a:pt x="19" y="0"/>
                  </a:lnTo>
                  <a:lnTo>
                    <a:pt x="31" y="3"/>
                  </a:lnTo>
                  <a:lnTo>
                    <a:pt x="26" y="10"/>
                  </a:lnTo>
                  <a:close/>
                </a:path>
              </a:pathLst>
            </a:custGeom>
            <a:solidFill>
              <a:srgbClr val="E1E1E1"/>
            </a:solidFill>
            <a:ln w="3175">
              <a:solidFill>
                <a:srgbClr val="000000"/>
              </a:solidFill>
              <a:prstDash val="solid"/>
              <a:round/>
              <a:headEnd/>
              <a:tailEnd/>
            </a:ln>
          </p:spPr>
          <p:txBody>
            <a:bodyPr/>
            <a:lstStyle/>
            <a:p>
              <a:endParaRPr lang="en-US"/>
            </a:p>
          </p:txBody>
        </p:sp>
        <p:sp>
          <p:nvSpPr>
            <p:cNvPr id="427" name="Freeform 4249"/>
            <p:cNvSpPr>
              <a:spLocks/>
            </p:cNvSpPr>
            <p:nvPr/>
          </p:nvSpPr>
          <p:spPr bwMode="auto">
            <a:xfrm>
              <a:off x="1411" y="994"/>
              <a:ext cx="37" cy="17"/>
            </a:xfrm>
            <a:custGeom>
              <a:avLst/>
              <a:gdLst>
                <a:gd name="T0" fmla="*/ 0 w 33"/>
                <a:gd name="T1" fmla="*/ 9 h 15"/>
                <a:gd name="T2" fmla="*/ 6 w 33"/>
                <a:gd name="T3" fmla="*/ 0 h 15"/>
                <a:gd name="T4" fmla="*/ 37 w 33"/>
                <a:gd name="T5" fmla="*/ 9 h 15"/>
                <a:gd name="T6" fmla="*/ 33 w 33"/>
                <a:gd name="T7" fmla="*/ 11 h 15"/>
                <a:gd name="T8" fmla="*/ 6 w 33"/>
                <a:gd name="T9" fmla="*/ 17 h 15"/>
                <a:gd name="T10" fmla="*/ 3 w 33"/>
                <a:gd name="T11" fmla="*/ 11 h 15"/>
                <a:gd name="T12" fmla="*/ 0 w 33"/>
                <a:gd name="T13" fmla="*/ 9 h 1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3" h="15">
                  <a:moveTo>
                    <a:pt x="0" y="8"/>
                  </a:moveTo>
                  <a:lnTo>
                    <a:pt x="5" y="0"/>
                  </a:lnTo>
                  <a:lnTo>
                    <a:pt x="33" y="8"/>
                  </a:lnTo>
                  <a:lnTo>
                    <a:pt x="29" y="10"/>
                  </a:lnTo>
                  <a:lnTo>
                    <a:pt x="5" y="15"/>
                  </a:lnTo>
                  <a:lnTo>
                    <a:pt x="3" y="10"/>
                  </a:lnTo>
                  <a:lnTo>
                    <a:pt x="0" y="8"/>
                  </a:lnTo>
                  <a:close/>
                </a:path>
              </a:pathLst>
            </a:custGeom>
            <a:solidFill>
              <a:srgbClr val="E1E1E1"/>
            </a:solidFill>
            <a:ln w="3175">
              <a:solidFill>
                <a:srgbClr val="000000"/>
              </a:solidFill>
              <a:prstDash val="solid"/>
              <a:round/>
              <a:headEnd/>
              <a:tailEnd/>
            </a:ln>
          </p:spPr>
          <p:txBody>
            <a:bodyPr/>
            <a:lstStyle/>
            <a:p>
              <a:endParaRPr lang="en-US"/>
            </a:p>
          </p:txBody>
        </p:sp>
        <p:sp>
          <p:nvSpPr>
            <p:cNvPr id="428" name="Freeform 4250"/>
            <p:cNvSpPr>
              <a:spLocks/>
            </p:cNvSpPr>
            <p:nvPr/>
          </p:nvSpPr>
          <p:spPr bwMode="auto">
            <a:xfrm>
              <a:off x="1368" y="1047"/>
              <a:ext cx="40" cy="15"/>
            </a:xfrm>
            <a:custGeom>
              <a:avLst/>
              <a:gdLst>
                <a:gd name="T0" fmla="*/ 11 w 36"/>
                <a:gd name="T1" fmla="*/ 11 h 12"/>
                <a:gd name="T2" fmla="*/ 0 w 36"/>
                <a:gd name="T3" fmla="*/ 9 h 12"/>
                <a:gd name="T4" fmla="*/ 32 w 36"/>
                <a:gd name="T5" fmla="*/ 0 h 12"/>
                <a:gd name="T6" fmla="*/ 40 w 36"/>
                <a:gd name="T7" fmla="*/ 9 h 12"/>
                <a:gd name="T8" fmla="*/ 34 w 36"/>
                <a:gd name="T9" fmla="*/ 15 h 12"/>
                <a:gd name="T10" fmla="*/ 11 w 36"/>
                <a:gd name="T11" fmla="*/ 11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 h="12">
                  <a:moveTo>
                    <a:pt x="10" y="9"/>
                  </a:moveTo>
                  <a:lnTo>
                    <a:pt x="0" y="7"/>
                  </a:lnTo>
                  <a:lnTo>
                    <a:pt x="29" y="0"/>
                  </a:lnTo>
                  <a:lnTo>
                    <a:pt x="36" y="7"/>
                  </a:lnTo>
                  <a:lnTo>
                    <a:pt x="31" y="12"/>
                  </a:lnTo>
                  <a:lnTo>
                    <a:pt x="10" y="9"/>
                  </a:lnTo>
                  <a:close/>
                </a:path>
              </a:pathLst>
            </a:custGeom>
            <a:solidFill>
              <a:srgbClr val="E1E1E1"/>
            </a:solidFill>
            <a:ln w="3175">
              <a:solidFill>
                <a:srgbClr val="000000"/>
              </a:solidFill>
              <a:prstDash val="solid"/>
              <a:round/>
              <a:headEnd/>
              <a:tailEnd/>
            </a:ln>
          </p:spPr>
          <p:txBody>
            <a:bodyPr/>
            <a:lstStyle/>
            <a:p>
              <a:endParaRPr lang="en-US"/>
            </a:p>
          </p:txBody>
        </p:sp>
        <p:sp>
          <p:nvSpPr>
            <p:cNvPr id="429" name="Freeform 4251"/>
            <p:cNvSpPr>
              <a:spLocks/>
            </p:cNvSpPr>
            <p:nvPr/>
          </p:nvSpPr>
          <p:spPr bwMode="auto">
            <a:xfrm>
              <a:off x="1219" y="1079"/>
              <a:ext cx="32" cy="15"/>
            </a:xfrm>
            <a:custGeom>
              <a:avLst/>
              <a:gdLst>
                <a:gd name="T0" fmla="*/ 10 w 30"/>
                <a:gd name="T1" fmla="*/ 15 h 12"/>
                <a:gd name="T2" fmla="*/ 0 w 30"/>
                <a:gd name="T3" fmla="*/ 3 h 12"/>
                <a:gd name="T4" fmla="*/ 28 w 30"/>
                <a:gd name="T5" fmla="*/ 0 h 12"/>
                <a:gd name="T6" fmla="*/ 32 w 30"/>
                <a:gd name="T7" fmla="*/ 3 h 12"/>
                <a:gd name="T8" fmla="*/ 10 w 30"/>
                <a:gd name="T9" fmla="*/ 15 h 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 h="12">
                  <a:moveTo>
                    <a:pt x="9" y="12"/>
                  </a:moveTo>
                  <a:lnTo>
                    <a:pt x="0" y="2"/>
                  </a:lnTo>
                  <a:lnTo>
                    <a:pt x="26" y="0"/>
                  </a:lnTo>
                  <a:lnTo>
                    <a:pt x="30" y="2"/>
                  </a:lnTo>
                  <a:lnTo>
                    <a:pt x="9" y="12"/>
                  </a:lnTo>
                  <a:close/>
                </a:path>
              </a:pathLst>
            </a:custGeom>
            <a:solidFill>
              <a:srgbClr val="E1E1E1"/>
            </a:solidFill>
            <a:ln w="3175">
              <a:solidFill>
                <a:srgbClr val="000000"/>
              </a:solidFill>
              <a:prstDash val="solid"/>
              <a:round/>
              <a:headEnd/>
              <a:tailEnd/>
            </a:ln>
          </p:spPr>
          <p:txBody>
            <a:bodyPr/>
            <a:lstStyle/>
            <a:p>
              <a:endParaRPr lang="en-US"/>
            </a:p>
          </p:txBody>
        </p:sp>
        <p:sp>
          <p:nvSpPr>
            <p:cNvPr id="430" name="Freeform 4252"/>
            <p:cNvSpPr>
              <a:spLocks/>
            </p:cNvSpPr>
            <p:nvPr/>
          </p:nvSpPr>
          <p:spPr bwMode="auto">
            <a:xfrm>
              <a:off x="1822" y="1137"/>
              <a:ext cx="35" cy="21"/>
            </a:xfrm>
            <a:custGeom>
              <a:avLst/>
              <a:gdLst>
                <a:gd name="T0" fmla="*/ 35 w 31"/>
                <a:gd name="T1" fmla="*/ 15 h 17"/>
                <a:gd name="T2" fmla="*/ 8 w 31"/>
                <a:gd name="T3" fmla="*/ 0 h 17"/>
                <a:gd name="T4" fmla="*/ 0 w 31"/>
                <a:gd name="T5" fmla="*/ 6 h 17"/>
                <a:gd name="T6" fmla="*/ 0 w 31"/>
                <a:gd name="T7" fmla="*/ 9 h 17"/>
                <a:gd name="T8" fmla="*/ 0 w 31"/>
                <a:gd name="T9" fmla="*/ 12 h 17"/>
                <a:gd name="T10" fmla="*/ 3 w 31"/>
                <a:gd name="T11" fmla="*/ 15 h 17"/>
                <a:gd name="T12" fmla="*/ 8 w 31"/>
                <a:gd name="T13" fmla="*/ 17 h 17"/>
                <a:gd name="T14" fmla="*/ 3 w 31"/>
                <a:gd name="T15" fmla="*/ 21 h 17"/>
                <a:gd name="T16" fmla="*/ 35 w 31"/>
                <a:gd name="T17" fmla="*/ 15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1" h="17">
                  <a:moveTo>
                    <a:pt x="31" y="12"/>
                  </a:moveTo>
                  <a:lnTo>
                    <a:pt x="7" y="0"/>
                  </a:lnTo>
                  <a:lnTo>
                    <a:pt x="0" y="5"/>
                  </a:lnTo>
                  <a:lnTo>
                    <a:pt x="0" y="7"/>
                  </a:lnTo>
                  <a:lnTo>
                    <a:pt x="0" y="10"/>
                  </a:lnTo>
                  <a:lnTo>
                    <a:pt x="3" y="12"/>
                  </a:lnTo>
                  <a:lnTo>
                    <a:pt x="7" y="14"/>
                  </a:lnTo>
                  <a:lnTo>
                    <a:pt x="3" y="17"/>
                  </a:lnTo>
                  <a:lnTo>
                    <a:pt x="31" y="12"/>
                  </a:lnTo>
                  <a:close/>
                </a:path>
              </a:pathLst>
            </a:custGeom>
            <a:solidFill>
              <a:srgbClr val="E1E1E1"/>
            </a:solidFill>
            <a:ln w="3175">
              <a:solidFill>
                <a:srgbClr val="000000"/>
              </a:solidFill>
              <a:prstDash val="solid"/>
              <a:round/>
              <a:headEnd/>
              <a:tailEnd/>
            </a:ln>
          </p:spPr>
          <p:txBody>
            <a:bodyPr/>
            <a:lstStyle/>
            <a:p>
              <a:endParaRPr lang="en-US"/>
            </a:p>
          </p:txBody>
        </p:sp>
        <p:sp>
          <p:nvSpPr>
            <p:cNvPr id="431" name="Freeform 4253"/>
            <p:cNvSpPr>
              <a:spLocks/>
            </p:cNvSpPr>
            <p:nvPr/>
          </p:nvSpPr>
          <p:spPr bwMode="auto">
            <a:xfrm>
              <a:off x="2191" y="1210"/>
              <a:ext cx="143" cy="60"/>
            </a:xfrm>
            <a:custGeom>
              <a:avLst/>
              <a:gdLst>
                <a:gd name="T0" fmla="*/ 110 w 126"/>
                <a:gd name="T1" fmla="*/ 0 h 48"/>
                <a:gd name="T2" fmla="*/ 108 w 126"/>
                <a:gd name="T3" fmla="*/ 6 h 48"/>
                <a:gd name="T4" fmla="*/ 94 w 126"/>
                <a:gd name="T5" fmla="*/ 9 h 48"/>
                <a:gd name="T6" fmla="*/ 84 w 126"/>
                <a:gd name="T7" fmla="*/ 6 h 48"/>
                <a:gd name="T8" fmla="*/ 84 w 126"/>
                <a:gd name="T9" fmla="*/ 15 h 48"/>
                <a:gd name="T10" fmla="*/ 84 w 126"/>
                <a:gd name="T11" fmla="*/ 13 h 48"/>
                <a:gd name="T12" fmla="*/ 70 w 126"/>
                <a:gd name="T13" fmla="*/ 9 h 48"/>
                <a:gd name="T14" fmla="*/ 68 w 126"/>
                <a:gd name="T15" fmla="*/ 15 h 48"/>
                <a:gd name="T16" fmla="*/ 57 w 126"/>
                <a:gd name="T17" fmla="*/ 9 h 48"/>
                <a:gd name="T18" fmla="*/ 49 w 126"/>
                <a:gd name="T19" fmla="*/ 21 h 48"/>
                <a:gd name="T20" fmla="*/ 43 w 126"/>
                <a:gd name="T21" fmla="*/ 24 h 48"/>
                <a:gd name="T22" fmla="*/ 35 w 126"/>
                <a:gd name="T23" fmla="*/ 19 h 48"/>
                <a:gd name="T24" fmla="*/ 41 w 126"/>
                <a:gd name="T25" fmla="*/ 15 h 48"/>
                <a:gd name="T26" fmla="*/ 22 w 126"/>
                <a:gd name="T27" fmla="*/ 0 h 48"/>
                <a:gd name="T28" fmla="*/ 25 w 126"/>
                <a:gd name="T29" fmla="*/ 6 h 48"/>
                <a:gd name="T30" fmla="*/ 27 w 126"/>
                <a:gd name="T31" fmla="*/ 13 h 48"/>
                <a:gd name="T32" fmla="*/ 17 w 126"/>
                <a:gd name="T33" fmla="*/ 6 h 48"/>
                <a:gd name="T34" fmla="*/ 14 w 126"/>
                <a:gd name="T35" fmla="*/ 13 h 48"/>
                <a:gd name="T36" fmla="*/ 14 w 126"/>
                <a:gd name="T37" fmla="*/ 13 h 48"/>
                <a:gd name="T38" fmla="*/ 17 w 126"/>
                <a:gd name="T39" fmla="*/ 15 h 48"/>
                <a:gd name="T40" fmla="*/ 14 w 126"/>
                <a:gd name="T41" fmla="*/ 15 h 48"/>
                <a:gd name="T42" fmla="*/ 3 w 126"/>
                <a:gd name="T43" fmla="*/ 15 h 48"/>
                <a:gd name="T44" fmla="*/ 6 w 126"/>
                <a:gd name="T45" fmla="*/ 19 h 48"/>
                <a:gd name="T46" fmla="*/ 0 w 126"/>
                <a:gd name="T47" fmla="*/ 19 h 48"/>
                <a:gd name="T48" fmla="*/ 31 w 126"/>
                <a:gd name="T49" fmla="*/ 21 h 48"/>
                <a:gd name="T50" fmla="*/ 25 w 126"/>
                <a:gd name="T51" fmla="*/ 24 h 48"/>
                <a:gd name="T52" fmla="*/ 27 w 126"/>
                <a:gd name="T53" fmla="*/ 28 h 48"/>
                <a:gd name="T54" fmla="*/ 3 w 126"/>
                <a:gd name="T55" fmla="*/ 30 h 48"/>
                <a:gd name="T56" fmla="*/ 22 w 126"/>
                <a:gd name="T57" fmla="*/ 36 h 48"/>
                <a:gd name="T58" fmla="*/ 31 w 126"/>
                <a:gd name="T59" fmla="*/ 39 h 48"/>
                <a:gd name="T60" fmla="*/ 27 w 126"/>
                <a:gd name="T61" fmla="*/ 41 h 48"/>
                <a:gd name="T62" fmla="*/ 31 w 126"/>
                <a:gd name="T63" fmla="*/ 41 h 48"/>
                <a:gd name="T64" fmla="*/ 27 w 126"/>
                <a:gd name="T65" fmla="*/ 45 h 48"/>
                <a:gd name="T66" fmla="*/ 17 w 126"/>
                <a:gd name="T67" fmla="*/ 51 h 48"/>
                <a:gd name="T68" fmla="*/ 27 w 126"/>
                <a:gd name="T69" fmla="*/ 54 h 48"/>
                <a:gd name="T70" fmla="*/ 43 w 126"/>
                <a:gd name="T71" fmla="*/ 56 h 48"/>
                <a:gd name="T72" fmla="*/ 76 w 126"/>
                <a:gd name="T73" fmla="*/ 60 h 48"/>
                <a:gd name="T74" fmla="*/ 98 w 126"/>
                <a:gd name="T75" fmla="*/ 54 h 48"/>
                <a:gd name="T76" fmla="*/ 121 w 126"/>
                <a:gd name="T77" fmla="*/ 45 h 48"/>
                <a:gd name="T78" fmla="*/ 132 w 126"/>
                <a:gd name="T79" fmla="*/ 36 h 48"/>
                <a:gd name="T80" fmla="*/ 141 w 126"/>
                <a:gd name="T81" fmla="*/ 30 h 48"/>
                <a:gd name="T82" fmla="*/ 143 w 126"/>
                <a:gd name="T83" fmla="*/ 30 h 48"/>
                <a:gd name="T84" fmla="*/ 137 w 126"/>
                <a:gd name="T85" fmla="*/ 28 h 48"/>
                <a:gd name="T86" fmla="*/ 143 w 126"/>
                <a:gd name="T87" fmla="*/ 24 h 48"/>
                <a:gd name="T88" fmla="*/ 143 w 126"/>
                <a:gd name="T89" fmla="*/ 21 h 48"/>
                <a:gd name="T90" fmla="*/ 132 w 126"/>
                <a:gd name="T91" fmla="*/ 21 h 48"/>
                <a:gd name="T92" fmla="*/ 135 w 126"/>
                <a:gd name="T93" fmla="*/ 19 h 48"/>
                <a:gd name="T94" fmla="*/ 129 w 126"/>
                <a:gd name="T95" fmla="*/ 15 h 48"/>
                <a:gd name="T96" fmla="*/ 127 w 126"/>
                <a:gd name="T97" fmla="*/ 9 h 48"/>
                <a:gd name="T98" fmla="*/ 135 w 126"/>
                <a:gd name="T99" fmla="*/ 4 h 48"/>
                <a:gd name="T100" fmla="*/ 121 w 126"/>
                <a:gd name="T101" fmla="*/ 6 h 48"/>
                <a:gd name="T102" fmla="*/ 110 w 126"/>
                <a:gd name="T103" fmla="*/ 0 h 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126" h="48">
                  <a:moveTo>
                    <a:pt x="97" y="0"/>
                  </a:moveTo>
                  <a:lnTo>
                    <a:pt x="95" y="5"/>
                  </a:lnTo>
                  <a:lnTo>
                    <a:pt x="83" y="7"/>
                  </a:lnTo>
                  <a:lnTo>
                    <a:pt x="74" y="5"/>
                  </a:lnTo>
                  <a:lnTo>
                    <a:pt x="74" y="12"/>
                  </a:lnTo>
                  <a:lnTo>
                    <a:pt x="74" y="10"/>
                  </a:lnTo>
                  <a:lnTo>
                    <a:pt x="62" y="7"/>
                  </a:lnTo>
                  <a:lnTo>
                    <a:pt x="60" y="12"/>
                  </a:lnTo>
                  <a:lnTo>
                    <a:pt x="50" y="7"/>
                  </a:lnTo>
                  <a:lnTo>
                    <a:pt x="43" y="17"/>
                  </a:lnTo>
                  <a:lnTo>
                    <a:pt x="38" y="19"/>
                  </a:lnTo>
                  <a:lnTo>
                    <a:pt x="31" y="15"/>
                  </a:lnTo>
                  <a:lnTo>
                    <a:pt x="36" y="12"/>
                  </a:lnTo>
                  <a:lnTo>
                    <a:pt x="19" y="0"/>
                  </a:lnTo>
                  <a:lnTo>
                    <a:pt x="22" y="5"/>
                  </a:lnTo>
                  <a:lnTo>
                    <a:pt x="24" y="10"/>
                  </a:lnTo>
                  <a:lnTo>
                    <a:pt x="15" y="5"/>
                  </a:lnTo>
                  <a:lnTo>
                    <a:pt x="12" y="10"/>
                  </a:lnTo>
                  <a:lnTo>
                    <a:pt x="15" y="12"/>
                  </a:lnTo>
                  <a:lnTo>
                    <a:pt x="12" y="12"/>
                  </a:lnTo>
                  <a:lnTo>
                    <a:pt x="3" y="12"/>
                  </a:lnTo>
                  <a:lnTo>
                    <a:pt x="5" y="15"/>
                  </a:lnTo>
                  <a:lnTo>
                    <a:pt x="0" y="15"/>
                  </a:lnTo>
                  <a:lnTo>
                    <a:pt x="27" y="17"/>
                  </a:lnTo>
                  <a:lnTo>
                    <a:pt x="22" y="19"/>
                  </a:lnTo>
                  <a:lnTo>
                    <a:pt x="24" y="22"/>
                  </a:lnTo>
                  <a:lnTo>
                    <a:pt x="3" y="24"/>
                  </a:lnTo>
                  <a:lnTo>
                    <a:pt x="19" y="29"/>
                  </a:lnTo>
                  <a:lnTo>
                    <a:pt x="27" y="31"/>
                  </a:lnTo>
                  <a:lnTo>
                    <a:pt x="24" y="33"/>
                  </a:lnTo>
                  <a:lnTo>
                    <a:pt x="27" y="33"/>
                  </a:lnTo>
                  <a:lnTo>
                    <a:pt x="24" y="36"/>
                  </a:lnTo>
                  <a:lnTo>
                    <a:pt x="15" y="41"/>
                  </a:lnTo>
                  <a:lnTo>
                    <a:pt x="24" y="43"/>
                  </a:lnTo>
                  <a:lnTo>
                    <a:pt x="38" y="45"/>
                  </a:lnTo>
                  <a:lnTo>
                    <a:pt x="67" y="48"/>
                  </a:lnTo>
                  <a:lnTo>
                    <a:pt x="86" y="43"/>
                  </a:lnTo>
                  <a:lnTo>
                    <a:pt x="107" y="36"/>
                  </a:lnTo>
                  <a:lnTo>
                    <a:pt x="116" y="29"/>
                  </a:lnTo>
                  <a:lnTo>
                    <a:pt x="124" y="24"/>
                  </a:lnTo>
                  <a:lnTo>
                    <a:pt x="126" y="24"/>
                  </a:lnTo>
                  <a:lnTo>
                    <a:pt x="121" y="22"/>
                  </a:lnTo>
                  <a:lnTo>
                    <a:pt x="126" y="19"/>
                  </a:lnTo>
                  <a:lnTo>
                    <a:pt x="126" y="17"/>
                  </a:lnTo>
                  <a:lnTo>
                    <a:pt x="116" y="17"/>
                  </a:lnTo>
                  <a:lnTo>
                    <a:pt x="119" y="15"/>
                  </a:lnTo>
                  <a:lnTo>
                    <a:pt x="114" y="12"/>
                  </a:lnTo>
                  <a:lnTo>
                    <a:pt x="112" y="7"/>
                  </a:lnTo>
                  <a:lnTo>
                    <a:pt x="119" y="3"/>
                  </a:lnTo>
                  <a:lnTo>
                    <a:pt x="107" y="5"/>
                  </a:lnTo>
                  <a:lnTo>
                    <a:pt x="97" y="0"/>
                  </a:lnTo>
                  <a:close/>
                </a:path>
              </a:pathLst>
            </a:custGeom>
            <a:noFill/>
            <a:ln w="3175">
              <a:solidFill>
                <a:srgbClr val="000000"/>
              </a:solidFill>
              <a:prstDash val="solid"/>
              <a:round/>
              <a:headEnd/>
              <a:tailEnd/>
            </a:ln>
          </p:spPr>
          <p:txBody>
            <a:bodyPr/>
            <a:lstStyle/>
            <a:p>
              <a:endParaRPr lang="en-US"/>
            </a:p>
          </p:txBody>
        </p:sp>
        <p:sp>
          <p:nvSpPr>
            <p:cNvPr id="432" name="Freeform 4254"/>
            <p:cNvSpPr>
              <a:spLocks/>
            </p:cNvSpPr>
            <p:nvPr/>
          </p:nvSpPr>
          <p:spPr bwMode="auto">
            <a:xfrm>
              <a:off x="2360" y="1436"/>
              <a:ext cx="61" cy="78"/>
            </a:xfrm>
            <a:custGeom>
              <a:avLst/>
              <a:gdLst>
                <a:gd name="T0" fmla="*/ 61 w 56"/>
                <a:gd name="T1" fmla="*/ 59 h 64"/>
                <a:gd name="T2" fmla="*/ 61 w 56"/>
                <a:gd name="T3" fmla="*/ 40 h 64"/>
                <a:gd name="T4" fmla="*/ 61 w 56"/>
                <a:gd name="T5" fmla="*/ 23 h 64"/>
                <a:gd name="T6" fmla="*/ 51 w 56"/>
                <a:gd name="T7" fmla="*/ 21 h 64"/>
                <a:gd name="T8" fmla="*/ 48 w 56"/>
                <a:gd name="T9" fmla="*/ 21 h 64"/>
                <a:gd name="T10" fmla="*/ 38 w 56"/>
                <a:gd name="T11" fmla="*/ 21 h 64"/>
                <a:gd name="T12" fmla="*/ 46 w 56"/>
                <a:gd name="T13" fmla="*/ 6 h 64"/>
                <a:gd name="T14" fmla="*/ 51 w 56"/>
                <a:gd name="T15" fmla="*/ 0 h 64"/>
                <a:gd name="T16" fmla="*/ 44 w 56"/>
                <a:gd name="T17" fmla="*/ 4 h 64"/>
                <a:gd name="T18" fmla="*/ 38 w 56"/>
                <a:gd name="T19" fmla="*/ 4 h 64"/>
                <a:gd name="T20" fmla="*/ 28 w 56"/>
                <a:gd name="T21" fmla="*/ 9 h 64"/>
                <a:gd name="T22" fmla="*/ 30 w 56"/>
                <a:gd name="T23" fmla="*/ 15 h 64"/>
                <a:gd name="T24" fmla="*/ 28 w 56"/>
                <a:gd name="T25" fmla="*/ 21 h 64"/>
                <a:gd name="T26" fmla="*/ 8 w 56"/>
                <a:gd name="T27" fmla="*/ 23 h 64"/>
                <a:gd name="T28" fmla="*/ 10 w 56"/>
                <a:gd name="T29" fmla="*/ 29 h 64"/>
                <a:gd name="T30" fmla="*/ 4 w 56"/>
                <a:gd name="T31" fmla="*/ 35 h 64"/>
                <a:gd name="T32" fmla="*/ 20 w 56"/>
                <a:gd name="T33" fmla="*/ 44 h 64"/>
                <a:gd name="T34" fmla="*/ 8 w 56"/>
                <a:gd name="T35" fmla="*/ 55 h 64"/>
                <a:gd name="T36" fmla="*/ 20 w 56"/>
                <a:gd name="T37" fmla="*/ 52 h 64"/>
                <a:gd name="T38" fmla="*/ 8 w 56"/>
                <a:gd name="T39" fmla="*/ 61 h 64"/>
                <a:gd name="T40" fmla="*/ 0 w 56"/>
                <a:gd name="T41" fmla="*/ 63 h 64"/>
                <a:gd name="T42" fmla="*/ 4 w 56"/>
                <a:gd name="T43" fmla="*/ 67 h 64"/>
                <a:gd name="T44" fmla="*/ 0 w 56"/>
                <a:gd name="T45" fmla="*/ 69 h 64"/>
                <a:gd name="T46" fmla="*/ 8 w 56"/>
                <a:gd name="T47" fmla="*/ 72 h 64"/>
                <a:gd name="T48" fmla="*/ 4 w 56"/>
                <a:gd name="T49" fmla="*/ 76 h 64"/>
                <a:gd name="T50" fmla="*/ 10 w 56"/>
                <a:gd name="T51" fmla="*/ 76 h 64"/>
                <a:gd name="T52" fmla="*/ 10 w 56"/>
                <a:gd name="T53" fmla="*/ 78 h 64"/>
                <a:gd name="T54" fmla="*/ 25 w 56"/>
                <a:gd name="T55" fmla="*/ 76 h 64"/>
                <a:gd name="T56" fmla="*/ 40 w 56"/>
                <a:gd name="T57" fmla="*/ 67 h 64"/>
                <a:gd name="T58" fmla="*/ 57 w 56"/>
                <a:gd name="T59" fmla="*/ 63 h 64"/>
                <a:gd name="T60" fmla="*/ 61 w 56"/>
                <a:gd name="T61" fmla="*/ 59 h 6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6" h="64">
                  <a:moveTo>
                    <a:pt x="56" y="48"/>
                  </a:moveTo>
                  <a:lnTo>
                    <a:pt x="56" y="33"/>
                  </a:lnTo>
                  <a:lnTo>
                    <a:pt x="56" y="19"/>
                  </a:lnTo>
                  <a:lnTo>
                    <a:pt x="47" y="17"/>
                  </a:lnTo>
                  <a:lnTo>
                    <a:pt x="44" y="17"/>
                  </a:lnTo>
                  <a:lnTo>
                    <a:pt x="35" y="17"/>
                  </a:lnTo>
                  <a:lnTo>
                    <a:pt x="42" y="5"/>
                  </a:lnTo>
                  <a:lnTo>
                    <a:pt x="47" y="0"/>
                  </a:lnTo>
                  <a:lnTo>
                    <a:pt x="40" y="3"/>
                  </a:lnTo>
                  <a:lnTo>
                    <a:pt x="35" y="3"/>
                  </a:lnTo>
                  <a:lnTo>
                    <a:pt x="26" y="7"/>
                  </a:lnTo>
                  <a:lnTo>
                    <a:pt x="28" y="12"/>
                  </a:lnTo>
                  <a:lnTo>
                    <a:pt x="26" y="17"/>
                  </a:lnTo>
                  <a:lnTo>
                    <a:pt x="7" y="19"/>
                  </a:lnTo>
                  <a:lnTo>
                    <a:pt x="9" y="24"/>
                  </a:lnTo>
                  <a:lnTo>
                    <a:pt x="4" y="29"/>
                  </a:lnTo>
                  <a:lnTo>
                    <a:pt x="18" y="36"/>
                  </a:lnTo>
                  <a:lnTo>
                    <a:pt x="7" y="45"/>
                  </a:lnTo>
                  <a:lnTo>
                    <a:pt x="18" y="43"/>
                  </a:lnTo>
                  <a:lnTo>
                    <a:pt x="7" y="50"/>
                  </a:lnTo>
                  <a:lnTo>
                    <a:pt x="0" y="52"/>
                  </a:lnTo>
                  <a:lnTo>
                    <a:pt x="4" y="55"/>
                  </a:lnTo>
                  <a:lnTo>
                    <a:pt x="0" y="57"/>
                  </a:lnTo>
                  <a:lnTo>
                    <a:pt x="7" y="59"/>
                  </a:lnTo>
                  <a:lnTo>
                    <a:pt x="4" y="62"/>
                  </a:lnTo>
                  <a:lnTo>
                    <a:pt x="9" y="62"/>
                  </a:lnTo>
                  <a:lnTo>
                    <a:pt x="9" y="64"/>
                  </a:lnTo>
                  <a:lnTo>
                    <a:pt x="23" y="62"/>
                  </a:lnTo>
                  <a:lnTo>
                    <a:pt x="37" y="55"/>
                  </a:lnTo>
                  <a:lnTo>
                    <a:pt x="52" y="52"/>
                  </a:lnTo>
                  <a:lnTo>
                    <a:pt x="56" y="48"/>
                  </a:lnTo>
                  <a:close/>
                </a:path>
              </a:pathLst>
            </a:custGeom>
            <a:solidFill>
              <a:srgbClr val="0033CC"/>
            </a:solidFill>
            <a:ln w="3175">
              <a:solidFill>
                <a:srgbClr val="000000"/>
              </a:solidFill>
              <a:prstDash val="solid"/>
              <a:round/>
              <a:headEnd/>
              <a:tailEnd/>
            </a:ln>
          </p:spPr>
          <p:txBody>
            <a:bodyPr/>
            <a:lstStyle/>
            <a:p>
              <a:endParaRPr lang="en-US"/>
            </a:p>
          </p:txBody>
        </p:sp>
        <p:sp>
          <p:nvSpPr>
            <p:cNvPr id="433" name="Freeform 4255"/>
            <p:cNvSpPr>
              <a:spLocks/>
            </p:cNvSpPr>
            <p:nvPr/>
          </p:nvSpPr>
          <p:spPr bwMode="auto">
            <a:xfrm>
              <a:off x="2428" y="1369"/>
              <a:ext cx="113" cy="176"/>
            </a:xfrm>
            <a:custGeom>
              <a:avLst/>
              <a:gdLst>
                <a:gd name="T0" fmla="*/ 10 w 102"/>
                <a:gd name="T1" fmla="*/ 53 h 142"/>
                <a:gd name="T2" fmla="*/ 19 w 102"/>
                <a:gd name="T3" fmla="*/ 53 h 142"/>
                <a:gd name="T4" fmla="*/ 13 w 102"/>
                <a:gd name="T5" fmla="*/ 71 h 142"/>
                <a:gd name="T6" fmla="*/ 23 w 102"/>
                <a:gd name="T7" fmla="*/ 76 h 142"/>
                <a:gd name="T8" fmla="*/ 34 w 102"/>
                <a:gd name="T9" fmla="*/ 82 h 142"/>
                <a:gd name="T10" fmla="*/ 42 w 102"/>
                <a:gd name="T11" fmla="*/ 105 h 142"/>
                <a:gd name="T12" fmla="*/ 19 w 102"/>
                <a:gd name="T13" fmla="*/ 118 h 142"/>
                <a:gd name="T14" fmla="*/ 27 w 102"/>
                <a:gd name="T15" fmla="*/ 126 h 142"/>
                <a:gd name="T16" fmla="*/ 10 w 102"/>
                <a:gd name="T17" fmla="*/ 140 h 142"/>
                <a:gd name="T18" fmla="*/ 31 w 102"/>
                <a:gd name="T19" fmla="*/ 150 h 142"/>
                <a:gd name="T20" fmla="*/ 42 w 102"/>
                <a:gd name="T21" fmla="*/ 150 h 142"/>
                <a:gd name="T22" fmla="*/ 16 w 102"/>
                <a:gd name="T23" fmla="*/ 164 h 142"/>
                <a:gd name="T24" fmla="*/ 6 w 102"/>
                <a:gd name="T25" fmla="*/ 176 h 142"/>
                <a:gd name="T26" fmla="*/ 29 w 102"/>
                <a:gd name="T27" fmla="*/ 172 h 142"/>
                <a:gd name="T28" fmla="*/ 48 w 102"/>
                <a:gd name="T29" fmla="*/ 164 h 142"/>
                <a:gd name="T30" fmla="*/ 89 w 102"/>
                <a:gd name="T31" fmla="*/ 164 h 142"/>
                <a:gd name="T32" fmla="*/ 94 w 102"/>
                <a:gd name="T33" fmla="*/ 146 h 142"/>
                <a:gd name="T34" fmla="*/ 113 w 102"/>
                <a:gd name="T35" fmla="*/ 126 h 142"/>
                <a:gd name="T36" fmla="*/ 89 w 102"/>
                <a:gd name="T37" fmla="*/ 120 h 142"/>
                <a:gd name="T38" fmla="*/ 81 w 102"/>
                <a:gd name="T39" fmla="*/ 103 h 142"/>
                <a:gd name="T40" fmla="*/ 84 w 102"/>
                <a:gd name="T41" fmla="*/ 94 h 142"/>
                <a:gd name="T42" fmla="*/ 58 w 102"/>
                <a:gd name="T43" fmla="*/ 56 h 142"/>
                <a:gd name="T44" fmla="*/ 48 w 102"/>
                <a:gd name="T45" fmla="*/ 47 h 142"/>
                <a:gd name="T46" fmla="*/ 44 w 102"/>
                <a:gd name="T47" fmla="*/ 43 h 142"/>
                <a:gd name="T48" fmla="*/ 31 w 102"/>
                <a:gd name="T49" fmla="*/ 21 h 142"/>
                <a:gd name="T50" fmla="*/ 31 w 102"/>
                <a:gd name="T51" fmla="*/ 15 h 142"/>
                <a:gd name="T52" fmla="*/ 19 w 102"/>
                <a:gd name="T53" fmla="*/ 0 h 142"/>
                <a:gd name="T54" fmla="*/ 13 w 102"/>
                <a:gd name="T55" fmla="*/ 15 h 142"/>
                <a:gd name="T56" fmla="*/ 6 w 102"/>
                <a:gd name="T57" fmla="*/ 21 h 142"/>
                <a:gd name="T58" fmla="*/ 6 w 102"/>
                <a:gd name="T59" fmla="*/ 30 h 142"/>
                <a:gd name="T60" fmla="*/ 2 w 102"/>
                <a:gd name="T61" fmla="*/ 38 h 142"/>
                <a:gd name="T62" fmla="*/ 10 w 102"/>
                <a:gd name="T63" fmla="*/ 38 h 142"/>
                <a:gd name="T64" fmla="*/ 2 w 102"/>
                <a:gd name="T65" fmla="*/ 67 h 14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02" h="142">
                  <a:moveTo>
                    <a:pt x="2" y="54"/>
                  </a:moveTo>
                  <a:lnTo>
                    <a:pt x="9" y="43"/>
                  </a:lnTo>
                  <a:lnTo>
                    <a:pt x="14" y="43"/>
                  </a:lnTo>
                  <a:lnTo>
                    <a:pt x="17" y="43"/>
                  </a:lnTo>
                  <a:lnTo>
                    <a:pt x="14" y="47"/>
                  </a:lnTo>
                  <a:lnTo>
                    <a:pt x="12" y="57"/>
                  </a:lnTo>
                  <a:lnTo>
                    <a:pt x="14" y="64"/>
                  </a:lnTo>
                  <a:lnTo>
                    <a:pt x="21" y="61"/>
                  </a:lnTo>
                  <a:lnTo>
                    <a:pt x="36" y="59"/>
                  </a:lnTo>
                  <a:lnTo>
                    <a:pt x="31" y="66"/>
                  </a:lnTo>
                  <a:lnTo>
                    <a:pt x="38" y="73"/>
                  </a:lnTo>
                  <a:lnTo>
                    <a:pt x="38" y="85"/>
                  </a:lnTo>
                  <a:lnTo>
                    <a:pt x="33" y="87"/>
                  </a:lnTo>
                  <a:lnTo>
                    <a:pt x="17" y="95"/>
                  </a:lnTo>
                  <a:lnTo>
                    <a:pt x="19" y="95"/>
                  </a:lnTo>
                  <a:lnTo>
                    <a:pt x="24" y="102"/>
                  </a:lnTo>
                  <a:lnTo>
                    <a:pt x="12" y="109"/>
                  </a:lnTo>
                  <a:lnTo>
                    <a:pt x="9" y="113"/>
                  </a:lnTo>
                  <a:lnTo>
                    <a:pt x="24" y="116"/>
                  </a:lnTo>
                  <a:lnTo>
                    <a:pt x="28" y="121"/>
                  </a:lnTo>
                  <a:lnTo>
                    <a:pt x="45" y="113"/>
                  </a:lnTo>
                  <a:lnTo>
                    <a:pt x="38" y="121"/>
                  </a:lnTo>
                  <a:lnTo>
                    <a:pt x="26" y="123"/>
                  </a:lnTo>
                  <a:lnTo>
                    <a:pt x="14" y="132"/>
                  </a:lnTo>
                  <a:lnTo>
                    <a:pt x="0" y="142"/>
                  </a:lnTo>
                  <a:lnTo>
                    <a:pt x="5" y="142"/>
                  </a:lnTo>
                  <a:lnTo>
                    <a:pt x="9" y="142"/>
                  </a:lnTo>
                  <a:lnTo>
                    <a:pt x="26" y="139"/>
                  </a:lnTo>
                  <a:lnTo>
                    <a:pt x="31" y="135"/>
                  </a:lnTo>
                  <a:lnTo>
                    <a:pt x="43" y="132"/>
                  </a:lnTo>
                  <a:lnTo>
                    <a:pt x="57" y="132"/>
                  </a:lnTo>
                  <a:lnTo>
                    <a:pt x="80" y="132"/>
                  </a:lnTo>
                  <a:lnTo>
                    <a:pt x="97" y="121"/>
                  </a:lnTo>
                  <a:lnTo>
                    <a:pt x="85" y="118"/>
                  </a:lnTo>
                  <a:lnTo>
                    <a:pt x="90" y="113"/>
                  </a:lnTo>
                  <a:lnTo>
                    <a:pt x="102" y="102"/>
                  </a:lnTo>
                  <a:lnTo>
                    <a:pt x="97" y="95"/>
                  </a:lnTo>
                  <a:lnTo>
                    <a:pt x="80" y="97"/>
                  </a:lnTo>
                  <a:lnTo>
                    <a:pt x="83" y="92"/>
                  </a:lnTo>
                  <a:lnTo>
                    <a:pt x="73" y="83"/>
                  </a:lnTo>
                  <a:lnTo>
                    <a:pt x="76" y="83"/>
                  </a:lnTo>
                  <a:lnTo>
                    <a:pt x="76" y="76"/>
                  </a:lnTo>
                  <a:lnTo>
                    <a:pt x="64" y="66"/>
                  </a:lnTo>
                  <a:lnTo>
                    <a:pt x="52" y="45"/>
                  </a:lnTo>
                  <a:lnTo>
                    <a:pt x="33" y="43"/>
                  </a:lnTo>
                  <a:lnTo>
                    <a:pt x="43" y="38"/>
                  </a:lnTo>
                  <a:lnTo>
                    <a:pt x="38" y="35"/>
                  </a:lnTo>
                  <a:lnTo>
                    <a:pt x="40" y="35"/>
                  </a:lnTo>
                  <a:lnTo>
                    <a:pt x="54" y="17"/>
                  </a:lnTo>
                  <a:lnTo>
                    <a:pt x="28" y="17"/>
                  </a:lnTo>
                  <a:lnTo>
                    <a:pt x="24" y="14"/>
                  </a:lnTo>
                  <a:lnTo>
                    <a:pt x="28" y="12"/>
                  </a:lnTo>
                  <a:lnTo>
                    <a:pt x="38" y="0"/>
                  </a:lnTo>
                  <a:lnTo>
                    <a:pt x="17" y="0"/>
                  </a:lnTo>
                  <a:lnTo>
                    <a:pt x="14" y="5"/>
                  </a:lnTo>
                  <a:lnTo>
                    <a:pt x="12" y="12"/>
                  </a:lnTo>
                  <a:lnTo>
                    <a:pt x="7" y="12"/>
                  </a:lnTo>
                  <a:lnTo>
                    <a:pt x="5" y="17"/>
                  </a:lnTo>
                  <a:lnTo>
                    <a:pt x="5" y="19"/>
                  </a:lnTo>
                  <a:lnTo>
                    <a:pt x="5" y="24"/>
                  </a:lnTo>
                  <a:lnTo>
                    <a:pt x="2" y="31"/>
                  </a:lnTo>
                  <a:lnTo>
                    <a:pt x="2" y="33"/>
                  </a:lnTo>
                  <a:lnTo>
                    <a:pt x="9" y="31"/>
                  </a:lnTo>
                  <a:lnTo>
                    <a:pt x="2" y="54"/>
                  </a:lnTo>
                  <a:close/>
                </a:path>
              </a:pathLst>
            </a:custGeom>
            <a:solidFill>
              <a:srgbClr val="0033CC"/>
            </a:solidFill>
            <a:ln w="3175">
              <a:solidFill>
                <a:srgbClr val="000000"/>
              </a:solidFill>
              <a:prstDash val="solid"/>
              <a:round/>
              <a:headEnd/>
              <a:tailEnd/>
            </a:ln>
          </p:spPr>
          <p:txBody>
            <a:bodyPr/>
            <a:lstStyle/>
            <a:p>
              <a:endParaRPr lang="en-US"/>
            </a:p>
          </p:txBody>
        </p:sp>
        <p:sp>
          <p:nvSpPr>
            <p:cNvPr id="434" name="Freeform 4256"/>
            <p:cNvSpPr>
              <a:spLocks/>
            </p:cNvSpPr>
            <p:nvPr/>
          </p:nvSpPr>
          <p:spPr bwMode="auto">
            <a:xfrm>
              <a:off x="2399" y="1436"/>
              <a:ext cx="33" cy="23"/>
            </a:xfrm>
            <a:custGeom>
              <a:avLst/>
              <a:gdLst>
                <a:gd name="T0" fmla="*/ 33 w 31"/>
                <a:gd name="T1" fmla="*/ 18 h 19"/>
                <a:gd name="T2" fmla="*/ 30 w 31"/>
                <a:gd name="T3" fmla="*/ 12 h 19"/>
                <a:gd name="T4" fmla="*/ 20 w 31"/>
                <a:gd name="T5" fmla="*/ 0 h 19"/>
                <a:gd name="T6" fmla="*/ 7 w 31"/>
                <a:gd name="T7" fmla="*/ 6 h 19"/>
                <a:gd name="T8" fmla="*/ 0 w 31"/>
                <a:gd name="T9" fmla="*/ 21 h 19"/>
                <a:gd name="T10" fmla="*/ 10 w 31"/>
                <a:gd name="T11" fmla="*/ 21 h 19"/>
                <a:gd name="T12" fmla="*/ 13 w 31"/>
                <a:gd name="T13" fmla="*/ 21 h 19"/>
                <a:gd name="T14" fmla="*/ 22 w 31"/>
                <a:gd name="T15" fmla="*/ 23 h 19"/>
                <a:gd name="T16" fmla="*/ 33 w 31"/>
                <a:gd name="T17" fmla="*/ 18 h 1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1" h="19">
                  <a:moveTo>
                    <a:pt x="31" y="15"/>
                  </a:moveTo>
                  <a:lnTo>
                    <a:pt x="28" y="10"/>
                  </a:lnTo>
                  <a:lnTo>
                    <a:pt x="19" y="0"/>
                  </a:lnTo>
                  <a:lnTo>
                    <a:pt x="7" y="5"/>
                  </a:lnTo>
                  <a:lnTo>
                    <a:pt x="0" y="17"/>
                  </a:lnTo>
                  <a:lnTo>
                    <a:pt x="9" y="17"/>
                  </a:lnTo>
                  <a:lnTo>
                    <a:pt x="12" y="17"/>
                  </a:lnTo>
                  <a:lnTo>
                    <a:pt x="21" y="19"/>
                  </a:lnTo>
                  <a:lnTo>
                    <a:pt x="31" y="15"/>
                  </a:lnTo>
                  <a:close/>
                </a:path>
              </a:pathLst>
            </a:custGeom>
            <a:solidFill>
              <a:srgbClr val="0033CC"/>
            </a:solidFill>
            <a:ln w="3175">
              <a:solidFill>
                <a:srgbClr val="000000"/>
              </a:solidFill>
              <a:prstDash val="solid"/>
              <a:round/>
              <a:headEnd/>
              <a:tailEnd/>
            </a:ln>
          </p:spPr>
          <p:txBody>
            <a:bodyPr/>
            <a:lstStyle/>
            <a:p>
              <a:endParaRPr lang="en-US"/>
            </a:p>
          </p:txBody>
        </p:sp>
        <p:sp>
          <p:nvSpPr>
            <p:cNvPr id="435" name="Freeform 4257"/>
            <p:cNvSpPr>
              <a:spLocks/>
            </p:cNvSpPr>
            <p:nvPr/>
          </p:nvSpPr>
          <p:spPr bwMode="auto">
            <a:xfrm>
              <a:off x="2419" y="1389"/>
              <a:ext cx="13" cy="9"/>
            </a:xfrm>
            <a:custGeom>
              <a:avLst/>
              <a:gdLst>
                <a:gd name="T0" fmla="*/ 8 w 12"/>
                <a:gd name="T1" fmla="*/ 3 h 7"/>
                <a:gd name="T2" fmla="*/ 2 w 12"/>
                <a:gd name="T3" fmla="*/ 0 h 7"/>
                <a:gd name="T4" fmla="*/ 0 w 12"/>
                <a:gd name="T5" fmla="*/ 3 h 7"/>
                <a:gd name="T6" fmla="*/ 10 w 12"/>
                <a:gd name="T7" fmla="*/ 9 h 7"/>
                <a:gd name="T8" fmla="*/ 13 w 12"/>
                <a:gd name="T9" fmla="*/ 5 h 7"/>
                <a:gd name="T10" fmla="*/ 8 w 12"/>
                <a:gd name="T11" fmla="*/ 3 h 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7">
                  <a:moveTo>
                    <a:pt x="7" y="2"/>
                  </a:moveTo>
                  <a:lnTo>
                    <a:pt x="2" y="0"/>
                  </a:lnTo>
                  <a:lnTo>
                    <a:pt x="0" y="2"/>
                  </a:lnTo>
                  <a:lnTo>
                    <a:pt x="9" y="7"/>
                  </a:lnTo>
                  <a:lnTo>
                    <a:pt x="12" y="4"/>
                  </a:lnTo>
                  <a:lnTo>
                    <a:pt x="7" y="2"/>
                  </a:lnTo>
                  <a:close/>
                </a:path>
              </a:pathLst>
            </a:custGeom>
            <a:solidFill>
              <a:srgbClr val="0033CC"/>
            </a:solidFill>
            <a:ln w="3175">
              <a:solidFill>
                <a:srgbClr val="000000"/>
              </a:solidFill>
              <a:prstDash val="solid"/>
              <a:round/>
              <a:headEnd/>
              <a:tailEnd/>
            </a:ln>
          </p:spPr>
          <p:txBody>
            <a:bodyPr/>
            <a:lstStyle/>
            <a:p>
              <a:endParaRPr lang="en-US"/>
            </a:p>
          </p:txBody>
        </p:sp>
        <p:sp>
          <p:nvSpPr>
            <p:cNvPr id="436" name="Freeform 4258"/>
            <p:cNvSpPr>
              <a:spLocks/>
            </p:cNvSpPr>
            <p:nvPr/>
          </p:nvSpPr>
          <p:spPr bwMode="auto">
            <a:xfrm>
              <a:off x="2416" y="1371"/>
              <a:ext cx="12" cy="13"/>
            </a:xfrm>
            <a:custGeom>
              <a:avLst/>
              <a:gdLst>
                <a:gd name="T0" fmla="*/ 12 w 12"/>
                <a:gd name="T1" fmla="*/ 7 h 10"/>
                <a:gd name="T2" fmla="*/ 10 w 12"/>
                <a:gd name="T3" fmla="*/ 0 h 10"/>
                <a:gd name="T4" fmla="*/ 3 w 12"/>
                <a:gd name="T5" fmla="*/ 7 h 10"/>
                <a:gd name="T6" fmla="*/ 0 w 12"/>
                <a:gd name="T7" fmla="*/ 13 h 10"/>
                <a:gd name="T8" fmla="*/ 12 w 12"/>
                <a:gd name="T9" fmla="*/ 7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 h="10">
                  <a:moveTo>
                    <a:pt x="12" y="5"/>
                  </a:moveTo>
                  <a:lnTo>
                    <a:pt x="10" y="0"/>
                  </a:lnTo>
                  <a:lnTo>
                    <a:pt x="3" y="5"/>
                  </a:lnTo>
                  <a:lnTo>
                    <a:pt x="0" y="10"/>
                  </a:lnTo>
                  <a:lnTo>
                    <a:pt x="12" y="5"/>
                  </a:lnTo>
                  <a:close/>
                </a:path>
              </a:pathLst>
            </a:custGeom>
            <a:solidFill>
              <a:srgbClr val="0033CC"/>
            </a:solidFill>
            <a:ln w="3175">
              <a:solidFill>
                <a:srgbClr val="000000"/>
              </a:solidFill>
              <a:prstDash val="solid"/>
              <a:round/>
              <a:headEnd/>
              <a:tailEnd/>
            </a:ln>
          </p:spPr>
          <p:txBody>
            <a:bodyPr/>
            <a:lstStyle/>
            <a:p>
              <a:endParaRPr lang="en-US"/>
            </a:p>
          </p:txBody>
        </p:sp>
        <p:sp>
          <p:nvSpPr>
            <p:cNvPr id="437" name="Freeform 4259"/>
            <p:cNvSpPr>
              <a:spLocks/>
            </p:cNvSpPr>
            <p:nvPr/>
          </p:nvSpPr>
          <p:spPr bwMode="auto">
            <a:xfrm>
              <a:off x="2498" y="1328"/>
              <a:ext cx="2" cy="10"/>
            </a:xfrm>
            <a:custGeom>
              <a:avLst/>
              <a:gdLst>
                <a:gd name="T0" fmla="*/ 0 w 2"/>
                <a:gd name="T1" fmla="*/ 0 h 9"/>
                <a:gd name="T2" fmla="*/ 0 w 2"/>
                <a:gd name="T3" fmla="*/ 6 h 9"/>
                <a:gd name="T4" fmla="*/ 0 w 2"/>
                <a:gd name="T5" fmla="*/ 8 h 9"/>
                <a:gd name="T6" fmla="*/ 0 w 2"/>
                <a:gd name="T7" fmla="*/ 10 h 9"/>
                <a:gd name="T8" fmla="*/ 2 w 2"/>
                <a:gd name="T9" fmla="*/ 2 h 9"/>
                <a:gd name="T10" fmla="*/ 0 w 2"/>
                <a:gd name="T11" fmla="*/ 0 h 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9">
                  <a:moveTo>
                    <a:pt x="0" y="0"/>
                  </a:moveTo>
                  <a:lnTo>
                    <a:pt x="0" y="5"/>
                  </a:lnTo>
                  <a:lnTo>
                    <a:pt x="0" y="7"/>
                  </a:lnTo>
                  <a:lnTo>
                    <a:pt x="0" y="9"/>
                  </a:lnTo>
                  <a:lnTo>
                    <a:pt x="2" y="2"/>
                  </a:lnTo>
                  <a:lnTo>
                    <a:pt x="0" y="0"/>
                  </a:lnTo>
                  <a:close/>
                </a:path>
              </a:pathLst>
            </a:custGeom>
            <a:solidFill>
              <a:srgbClr val="0033CC"/>
            </a:solidFill>
            <a:ln w="3175">
              <a:solidFill>
                <a:srgbClr val="000000"/>
              </a:solidFill>
              <a:prstDash val="solid"/>
              <a:round/>
              <a:headEnd/>
              <a:tailEnd/>
            </a:ln>
          </p:spPr>
          <p:txBody>
            <a:bodyPr/>
            <a:lstStyle/>
            <a:p>
              <a:endParaRPr lang="en-US"/>
            </a:p>
          </p:txBody>
        </p:sp>
        <p:sp>
          <p:nvSpPr>
            <p:cNvPr id="438" name="Freeform 4260"/>
            <p:cNvSpPr>
              <a:spLocks/>
            </p:cNvSpPr>
            <p:nvPr/>
          </p:nvSpPr>
          <p:spPr bwMode="auto">
            <a:xfrm>
              <a:off x="2426" y="1412"/>
              <a:ext cx="6" cy="4"/>
            </a:xfrm>
            <a:custGeom>
              <a:avLst/>
              <a:gdLst>
                <a:gd name="T0" fmla="*/ 0 w 7"/>
                <a:gd name="T1" fmla="*/ 4 h 3"/>
                <a:gd name="T2" fmla="*/ 6 w 7"/>
                <a:gd name="T3" fmla="*/ 0 h 3"/>
                <a:gd name="T4" fmla="*/ 0 w 7"/>
                <a:gd name="T5" fmla="*/ 0 h 3"/>
                <a:gd name="T6" fmla="*/ 0 w 7"/>
                <a:gd name="T7" fmla="*/ 4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3">
                  <a:moveTo>
                    <a:pt x="0" y="3"/>
                  </a:moveTo>
                  <a:lnTo>
                    <a:pt x="7" y="0"/>
                  </a:lnTo>
                  <a:lnTo>
                    <a:pt x="0" y="0"/>
                  </a:lnTo>
                  <a:lnTo>
                    <a:pt x="0" y="3"/>
                  </a:lnTo>
                  <a:close/>
                </a:path>
              </a:pathLst>
            </a:custGeom>
            <a:solidFill>
              <a:srgbClr val="0033CC"/>
            </a:solidFill>
            <a:ln w="3175">
              <a:solidFill>
                <a:srgbClr val="000000"/>
              </a:solidFill>
              <a:prstDash val="solid"/>
              <a:round/>
              <a:headEnd/>
              <a:tailEnd/>
            </a:ln>
          </p:spPr>
          <p:txBody>
            <a:bodyPr/>
            <a:lstStyle/>
            <a:p>
              <a:endParaRPr lang="en-US"/>
            </a:p>
          </p:txBody>
        </p:sp>
        <p:sp>
          <p:nvSpPr>
            <p:cNvPr id="439" name="Freeform 4261"/>
            <p:cNvSpPr>
              <a:spLocks/>
            </p:cNvSpPr>
            <p:nvPr/>
          </p:nvSpPr>
          <p:spPr bwMode="auto">
            <a:xfrm>
              <a:off x="2449" y="1474"/>
              <a:ext cx="6" cy="6"/>
            </a:xfrm>
            <a:custGeom>
              <a:avLst/>
              <a:gdLst>
                <a:gd name="T0" fmla="*/ 6 w 5"/>
                <a:gd name="T1" fmla="*/ 6 h 5"/>
                <a:gd name="T2" fmla="*/ 0 w 5"/>
                <a:gd name="T3" fmla="*/ 0 h 5"/>
                <a:gd name="T4" fmla="*/ 0 w 5"/>
                <a:gd name="T5" fmla="*/ 6 h 5"/>
                <a:gd name="T6" fmla="*/ 6 w 5"/>
                <a:gd name="T7" fmla="*/ 6 h 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5">
                  <a:moveTo>
                    <a:pt x="5" y="5"/>
                  </a:moveTo>
                  <a:lnTo>
                    <a:pt x="0" y="0"/>
                  </a:lnTo>
                  <a:lnTo>
                    <a:pt x="0" y="5"/>
                  </a:lnTo>
                  <a:lnTo>
                    <a:pt x="5" y="5"/>
                  </a:lnTo>
                  <a:close/>
                </a:path>
              </a:pathLst>
            </a:custGeom>
            <a:solidFill>
              <a:srgbClr val="0033CC"/>
            </a:solidFill>
            <a:ln w="3175">
              <a:solidFill>
                <a:srgbClr val="000000"/>
              </a:solidFill>
              <a:prstDash val="solid"/>
              <a:round/>
              <a:headEnd/>
              <a:tailEnd/>
            </a:ln>
          </p:spPr>
          <p:txBody>
            <a:bodyPr/>
            <a:lstStyle/>
            <a:p>
              <a:endParaRPr lang="en-US"/>
            </a:p>
          </p:txBody>
        </p:sp>
        <p:sp>
          <p:nvSpPr>
            <p:cNvPr id="440" name="Rectangle 4262"/>
            <p:cNvSpPr>
              <a:spLocks noChangeArrowheads="1"/>
            </p:cNvSpPr>
            <p:nvPr/>
          </p:nvSpPr>
          <p:spPr bwMode="auto">
            <a:xfrm>
              <a:off x="2539" y="1708"/>
              <a:ext cx="5" cy="0"/>
            </a:xfrm>
            <a:prstGeom prst="rect">
              <a:avLst/>
            </a:prstGeom>
            <a:solidFill>
              <a:srgbClr val="C0C0C0"/>
            </a:solidFill>
            <a:ln w="3175">
              <a:solidFill>
                <a:srgbClr val="000000"/>
              </a:solidFill>
              <a:miter lim="800000"/>
              <a:headEnd/>
              <a:tailEnd/>
            </a:ln>
          </p:spPr>
          <p:txBody>
            <a:bodyPr/>
            <a:lstStyle/>
            <a:p>
              <a:endParaRPr lang="en-US"/>
            </a:p>
          </p:txBody>
        </p:sp>
        <p:sp>
          <p:nvSpPr>
            <p:cNvPr id="441" name="Freeform 4263"/>
            <p:cNvSpPr>
              <a:spLocks/>
            </p:cNvSpPr>
            <p:nvPr/>
          </p:nvSpPr>
          <p:spPr bwMode="auto">
            <a:xfrm>
              <a:off x="2089" y="1811"/>
              <a:ext cx="14" cy="2"/>
            </a:xfrm>
            <a:custGeom>
              <a:avLst/>
              <a:gdLst>
                <a:gd name="T0" fmla="*/ 6 w 12"/>
                <a:gd name="T1" fmla="*/ 2 h 2"/>
                <a:gd name="T2" fmla="*/ 0 w 12"/>
                <a:gd name="T3" fmla="*/ 0 h 2"/>
                <a:gd name="T4" fmla="*/ 14 w 12"/>
                <a:gd name="T5" fmla="*/ 0 h 2"/>
                <a:gd name="T6" fmla="*/ 6 w 12"/>
                <a:gd name="T7" fmla="*/ 2 h 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 h="2">
                  <a:moveTo>
                    <a:pt x="5" y="2"/>
                  </a:moveTo>
                  <a:lnTo>
                    <a:pt x="0" y="0"/>
                  </a:lnTo>
                  <a:lnTo>
                    <a:pt x="12" y="0"/>
                  </a:lnTo>
                  <a:lnTo>
                    <a:pt x="5" y="2"/>
                  </a:lnTo>
                  <a:close/>
                </a:path>
              </a:pathLst>
            </a:custGeom>
            <a:solidFill>
              <a:srgbClr val="E1E1E1"/>
            </a:solidFill>
            <a:ln w="3175">
              <a:solidFill>
                <a:srgbClr val="000000"/>
              </a:solidFill>
              <a:prstDash val="solid"/>
              <a:round/>
              <a:headEnd/>
              <a:tailEnd/>
            </a:ln>
          </p:spPr>
          <p:txBody>
            <a:bodyPr/>
            <a:lstStyle/>
            <a:p>
              <a:endParaRPr lang="en-US"/>
            </a:p>
          </p:txBody>
        </p:sp>
        <p:sp>
          <p:nvSpPr>
            <p:cNvPr id="442" name="Freeform 4264"/>
            <p:cNvSpPr>
              <a:spLocks/>
            </p:cNvSpPr>
            <p:nvPr/>
          </p:nvSpPr>
          <p:spPr bwMode="auto">
            <a:xfrm>
              <a:off x="2047" y="1796"/>
              <a:ext cx="7" cy="3"/>
            </a:xfrm>
            <a:custGeom>
              <a:avLst/>
              <a:gdLst>
                <a:gd name="T0" fmla="*/ 3 w 7"/>
                <a:gd name="T1" fmla="*/ 0 h 3"/>
                <a:gd name="T2" fmla="*/ 0 w 7"/>
                <a:gd name="T3" fmla="*/ 3 h 3"/>
                <a:gd name="T4" fmla="*/ 7 w 7"/>
                <a:gd name="T5" fmla="*/ 3 h 3"/>
                <a:gd name="T6" fmla="*/ 3 w 7"/>
                <a:gd name="T7" fmla="*/ 0 h 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3">
                  <a:moveTo>
                    <a:pt x="3" y="0"/>
                  </a:moveTo>
                  <a:lnTo>
                    <a:pt x="0" y="3"/>
                  </a:lnTo>
                  <a:lnTo>
                    <a:pt x="7" y="3"/>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443" name="Rectangle 4265"/>
            <p:cNvSpPr>
              <a:spLocks noChangeArrowheads="1"/>
            </p:cNvSpPr>
            <p:nvPr/>
          </p:nvSpPr>
          <p:spPr bwMode="auto">
            <a:xfrm>
              <a:off x="2069" y="1793"/>
              <a:ext cx="5" cy="0"/>
            </a:xfrm>
            <a:prstGeom prst="rect">
              <a:avLst/>
            </a:prstGeom>
            <a:solidFill>
              <a:srgbClr val="E1E1E1"/>
            </a:solidFill>
            <a:ln w="3175">
              <a:solidFill>
                <a:srgbClr val="000000"/>
              </a:solidFill>
              <a:miter lim="800000"/>
              <a:headEnd/>
              <a:tailEnd/>
            </a:ln>
          </p:spPr>
          <p:txBody>
            <a:bodyPr/>
            <a:lstStyle/>
            <a:p>
              <a:endParaRPr lang="en-US"/>
            </a:p>
          </p:txBody>
        </p:sp>
        <p:sp>
          <p:nvSpPr>
            <p:cNvPr id="444" name="Freeform 4266"/>
            <p:cNvSpPr>
              <a:spLocks/>
            </p:cNvSpPr>
            <p:nvPr/>
          </p:nvSpPr>
          <p:spPr bwMode="auto">
            <a:xfrm>
              <a:off x="1425" y="1933"/>
              <a:ext cx="4" cy="1"/>
            </a:xfrm>
            <a:custGeom>
              <a:avLst/>
              <a:gdLst>
                <a:gd name="T0" fmla="*/ 4 w 3"/>
                <a:gd name="T1" fmla="*/ 0 h 1"/>
                <a:gd name="T2" fmla="*/ 4 w 3"/>
                <a:gd name="T3" fmla="*/ 0 h 1"/>
                <a:gd name="T4" fmla="*/ 0 w 3"/>
                <a:gd name="T5" fmla="*/ 0 h 1"/>
                <a:gd name="T6" fmla="*/ 4 w 3"/>
                <a:gd name="T7" fmla="*/ 0 h 1"/>
                <a:gd name="T8" fmla="*/ 4 w 3"/>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 h="1">
                  <a:moveTo>
                    <a:pt x="3" y="0"/>
                  </a:moveTo>
                  <a:lnTo>
                    <a:pt x="3" y="0"/>
                  </a:lnTo>
                  <a:lnTo>
                    <a:pt x="0" y="0"/>
                  </a:lnTo>
                  <a:lnTo>
                    <a:pt x="3" y="0"/>
                  </a:lnTo>
                  <a:close/>
                </a:path>
              </a:pathLst>
            </a:custGeom>
            <a:solidFill>
              <a:srgbClr val="E1E1E1"/>
            </a:solidFill>
            <a:ln w="3175">
              <a:solidFill>
                <a:srgbClr val="000000"/>
              </a:solidFill>
              <a:prstDash val="solid"/>
              <a:round/>
              <a:headEnd/>
              <a:tailEnd/>
            </a:ln>
          </p:spPr>
          <p:txBody>
            <a:bodyPr/>
            <a:lstStyle/>
            <a:p>
              <a:endParaRPr lang="en-US"/>
            </a:p>
          </p:txBody>
        </p:sp>
        <p:sp>
          <p:nvSpPr>
            <p:cNvPr id="445" name="Freeform 4267"/>
            <p:cNvSpPr>
              <a:spLocks/>
            </p:cNvSpPr>
            <p:nvPr/>
          </p:nvSpPr>
          <p:spPr bwMode="auto">
            <a:xfrm>
              <a:off x="2360" y="1720"/>
              <a:ext cx="52" cy="111"/>
            </a:xfrm>
            <a:custGeom>
              <a:avLst/>
              <a:gdLst>
                <a:gd name="T0" fmla="*/ 23 w 47"/>
                <a:gd name="T1" fmla="*/ 0 h 90"/>
                <a:gd name="T2" fmla="*/ 15 w 47"/>
                <a:gd name="T3" fmla="*/ 2 h 90"/>
                <a:gd name="T4" fmla="*/ 15 w 47"/>
                <a:gd name="T5" fmla="*/ 28 h 90"/>
                <a:gd name="T6" fmla="*/ 10 w 47"/>
                <a:gd name="T7" fmla="*/ 43 h 90"/>
                <a:gd name="T8" fmla="*/ 4 w 47"/>
                <a:gd name="T9" fmla="*/ 58 h 90"/>
                <a:gd name="T10" fmla="*/ 0 w 47"/>
                <a:gd name="T11" fmla="*/ 73 h 90"/>
                <a:gd name="T12" fmla="*/ 8 w 47"/>
                <a:gd name="T13" fmla="*/ 79 h 90"/>
                <a:gd name="T14" fmla="*/ 12 w 47"/>
                <a:gd name="T15" fmla="*/ 79 h 90"/>
                <a:gd name="T16" fmla="*/ 10 w 47"/>
                <a:gd name="T17" fmla="*/ 111 h 90"/>
                <a:gd name="T18" fmla="*/ 33 w 47"/>
                <a:gd name="T19" fmla="*/ 105 h 90"/>
                <a:gd name="T20" fmla="*/ 33 w 47"/>
                <a:gd name="T21" fmla="*/ 101 h 90"/>
                <a:gd name="T22" fmla="*/ 39 w 47"/>
                <a:gd name="T23" fmla="*/ 88 h 90"/>
                <a:gd name="T24" fmla="*/ 39 w 47"/>
                <a:gd name="T25" fmla="*/ 81 h 90"/>
                <a:gd name="T26" fmla="*/ 39 w 47"/>
                <a:gd name="T27" fmla="*/ 69 h 90"/>
                <a:gd name="T28" fmla="*/ 33 w 47"/>
                <a:gd name="T29" fmla="*/ 52 h 90"/>
                <a:gd name="T30" fmla="*/ 39 w 47"/>
                <a:gd name="T31" fmla="*/ 52 h 90"/>
                <a:gd name="T32" fmla="*/ 44 w 47"/>
                <a:gd name="T33" fmla="*/ 26 h 90"/>
                <a:gd name="T34" fmla="*/ 52 w 47"/>
                <a:gd name="T35" fmla="*/ 15 h 90"/>
                <a:gd name="T36" fmla="*/ 52 w 47"/>
                <a:gd name="T37" fmla="*/ 2 h 90"/>
                <a:gd name="T38" fmla="*/ 31 w 47"/>
                <a:gd name="T39" fmla="*/ 2 h 90"/>
                <a:gd name="T40" fmla="*/ 23 w 47"/>
                <a:gd name="T41" fmla="*/ 0 h 9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47" h="90">
                  <a:moveTo>
                    <a:pt x="21" y="0"/>
                  </a:moveTo>
                  <a:lnTo>
                    <a:pt x="14" y="2"/>
                  </a:lnTo>
                  <a:lnTo>
                    <a:pt x="14" y="23"/>
                  </a:lnTo>
                  <a:lnTo>
                    <a:pt x="9" y="35"/>
                  </a:lnTo>
                  <a:lnTo>
                    <a:pt x="4" y="47"/>
                  </a:lnTo>
                  <a:lnTo>
                    <a:pt x="0" y="59"/>
                  </a:lnTo>
                  <a:lnTo>
                    <a:pt x="7" y="64"/>
                  </a:lnTo>
                  <a:lnTo>
                    <a:pt x="11" y="64"/>
                  </a:lnTo>
                  <a:lnTo>
                    <a:pt x="9" y="90"/>
                  </a:lnTo>
                  <a:lnTo>
                    <a:pt x="30" y="85"/>
                  </a:lnTo>
                  <a:lnTo>
                    <a:pt x="30" y="82"/>
                  </a:lnTo>
                  <a:lnTo>
                    <a:pt x="35" y="71"/>
                  </a:lnTo>
                  <a:lnTo>
                    <a:pt x="35" y="66"/>
                  </a:lnTo>
                  <a:lnTo>
                    <a:pt x="35" y="56"/>
                  </a:lnTo>
                  <a:lnTo>
                    <a:pt x="30" y="42"/>
                  </a:lnTo>
                  <a:lnTo>
                    <a:pt x="35" y="42"/>
                  </a:lnTo>
                  <a:lnTo>
                    <a:pt x="40" y="21"/>
                  </a:lnTo>
                  <a:lnTo>
                    <a:pt x="47" y="12"/>
                  </a:lnTo>
                  <a:lnTo>
                    <a:pt x="47" y="2"/>
                  </a:lnTo>
                  <a:lnTo>
                    <a:pt x="28" y="2"/>
                  </a:lnTo>
                  <a:lnTo>
                    <a:pt x="21" y="0"/>
                  </a:lnTo>
                  <a:close/>
                </a:path>
              </a:pathLst>
            </a:custGeom>
            <a:solidFill>
              <a:srgbClr val="0033CC"/>
            </a:solidFill>
            <a:ln w="3175">
              <a:solidFill>
                <a:srgbClr val="000000"/>
              </a:solidFill>
              <a:prstDash val="solid"/>
              <a:round/>
              <a:headEnd/>
              <a:tailEnd/>
            </a:ln>
          </p:spPr>
          <p:txBody>
            <a:bodyPr/>
            <a:lstStyle/>
            <a:p>
              <a:endParaRPr lang="en-US"/>
            </a:p>
          </p:txBody>
        </p:sp>
        <p:sp>
          <p:nvSpPr>
            <p:cNvPr id="446" name="Freeform 4268"/>
            <p:cNvSpPr>
              <a:spLocks/>
            </p:cNvSpPr>
            <p:nvPr/>
          </p:nvSpPr>
          <p:spPr bwMode="auto">
            <a:xfrm>
              <a:off x="2370" y="1682"/>
              <a:ext cx="196" cy="167"/>
            </a:xfrm>
            <a:custGeom>
              <a:avLst/>
              <a:gdLst>
                <a:gd name="T0" fmla="*/ 43 w 175"/>
                <a:gd name="T1" fmla="*/ 41 h 135"/>
                <a:gd name="T2" fmla="*/ 21 w 175"/>
                <a:gd name="T3" fmla="*/ 41 h 135"/>
                <a:gd name="T4" fmla="*/ 13 w 175"/>
                <a:gd name="T5" fmla="*/ 38 h 135"/>
                <a:gd name="T6" fmla="*/ 6 w 175"/>
                <a:gd name="T7" fmla="*/ 41 h 135"/>
                <a:gd name="T8" fmla="*/ 6 w 175"/>
                <a:gd name="T9" fmla="*/ 32 h 135"/>
                <a:gd name="T10" fmla="*/ 2 w 175"/>
                <a:gd name="T11" fmla="*/ 30 h 135"/>
                <a:gd name="T12" fmla="*/ 2 w 175"/>
                <a:gd name="T13" fmla="*/ 26 h 135"/>
                <a:gd name="T14" fmla="*/ 0 w 175"/>
                <a:gd name="T15" fmla="*/ 24 h 135"/>
                <a:gd name="T16" fmla="*/ 0 w 175"/>
                <a:gd name="T17" fmla="*/ 11 h 135"/>
                <a:gd name="T18" fmla="*/ 24 w 175"/>
                <a:gd name="T19" fmla="*/ 0 h 135"/>
                <a:gd name="T20" fmla="*/ 45 w 175"/>
                <a:gd name="T21" fmla="*/ 2 h 135"/>
                <a:gd name="T22" fmla="*/ 64 w 175"/>
                <a:gd name="T23" fmla="*/ 6 h 135"/>
                <a:gd name="T24" fmla="*/ 82 w 175"/>
                <a:gd name="T25" fmla="*/ 6 h 135"/>
                <a:gd name="T26" fmla="*/ 101 w 175"/>
                <a:gd name="T27" fmla="*/ 9 h 135"/>
                <a:gd name="T28" fmla="*/ 116 w 175"/>
                <a:gd name="T29" fmla="*/ 9 h 135"/>
                <a:gd name="T30" fmla="*/ 128 w 175"/>
                <a:gd name="T31" fmla="*/ 15 h 135"/>
                <a:gd name="T32" fmla="*/ 169 w 175"/>
                <a:gd name="T33" fmla="*/ 26 h 135"/>
                <a:gd name="T34" fmla="*/ 169 w 175"/>
                <a:gd name="T35" fmla="*/ 26 h 135"/>
                <a:gd name="T36" fmla="*/ 175 w 175"/>
                <a:gd name="T37" fmla="*/ 26 h 135"/>
                <a:gd name="T38" fmla="*/ 196 w 175"/>
                <a:gd name="T39" fmla="*/ 30 h 135"/>
                <a:gd name="T40" fmla="*/ 194 w 175"/>
                <a:gd name="T41" fmla="*/ 43 h 135"/>
                <a:gd name="T42" fmla="*/ 175 w 175"/>
                <a:gd name="T43" fmla="*/ 56 h 135"/>
                <a:gd name="T44" fmla="*/ 159 w 175"/>
                <a:gd name="T45" fmla="*/ 64 h 135"/>
                <a:gd name="T46" fmla="*/ 148 w 175"/>
                <a:gd name="T47" fmla="*/ 82 h 135"/>
                <a:gd name="T48" fmla="*/ 140 w 175"/>
                <a:gd name="T49" fmla="*/ 96 h 135"/>
                <a:gd name="T50" fmla="*/ 148 w 175"/>
                <a:gd name="T51" fmla="*/ 111 h 135"/>
                <a:gd name="T52" fmla="*/ 132 w 175"/>
                <a:gd name="T53" fmla="*/ 129 h 135"/>
                <a:gd name="T54" fmla="*/ 130 w 175"/>
                <a:gd name="T55" fmla="*/ 135 h 135"/>
                <a:gd name="T56" fmla="*/ 116 w 175"/>
                <a:gd name="T57" fmla="*/ 143 h 135"/>
                <a:gd name="T58" fmla="*/ 109 w 175"/>
                <a:gd name="T59" fmla="*/ 155 h 135"/>
                <a:gd name="T60" fmla="*/ 90 w 175"/>
                <a:gd name="T61" fmla="*/ 155 h 135"/>
                <a:gd name="T62" fmla="*/ 68 w 175"/>
                <a:gd name="T63" fmla="*/ 158 h 135"/>
                <a:gd name="T64" fmla="*/ 56 w 175"/>
                <a:gd name="T65" fmla="*/ 167 h 135"/>
                <a:gd name="T66" fmla="*/ 45 w 175"/>
                <a:gd name="T67" fmla="*/ 167 h 135"/>
                <a:gd name="T68" fmla="*/ 43 w 175"/>
                <a:gd name="T69" fmla="*/ 150 h 135"/>
                <a:gd name="T70" fmla="*/ 29 w 175"/>
                <a:gd name="T71" fmla="*/ 143 h 135"/>
                <a:gd name="T72" fmla="*/ 24 w 175"/>
                <a:gd name="T73" fmla="*/ 143 h 135"/>
                <a:gd name="T74" fmla="*/ 24 w 175"/>
                <a:gd name="T75" fmla="*/ 140 h 135"/>
                <a:gd name="T76" fmla="*/ 29 w 175"/>
                <a:gd name="T77" fmla="*/ 126 h 135"/>
                <a:gd name="T78" fmla="*/ 29 w 175"/>
                <a:gd name="T79" fmla="*/ 120 h 135"/>
                <a:gd name="T80" fmla="*/ 29 w 175"/>
                <a:gd name="T81" fmla="*/ 108 h 135"/>
                <a:gd name="T82" fmla="*/ 24 w 175"/>
                <a:gd name="T83" fmla="*/ 90 h 135"/>
                <a:gd name="T84" fmla="*/ 29 w 175"/>
                <a:gd name="T85" fmla="*/ 90 h 135"/>
                <a:gd name="T86" fmla="*/ 35 w 175"/>
                <a:gd name="T87" fmla="*/ 62 h 135"/>
                <a:gd name="T88" fmla="*/ 43 w 175"/>
                <a:gd name="T89" fmla="*/ 53 h 135"/>
                <a:gd name="T90" fmla="*/ 43 w 175"/>
                <a:gd name="T91" fmla="*/ 41 h 13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175" h="135">
                  <a:moveTo>
                    <a:pt x="38" y="33"/>
                  </a:moveTo>
                  <a:lnTo>
                    <a:pt x="19" y="33"/>
                  </a:lnTo>
                  <a:lnTo>
                    <a:pt x="12" y="31"/>
                  </a:lnTo>
                  <a:lnTo>
                    <a:pt x="5" y="33"/>
                  </a:lnTo>
                  <a:lnTo>
                    <a:pt x="5" y="26"/>
                  </a:lnTo>
                  <a:lnTo>
                    <a:pt x="2" y="24"/>
                  </a:lnTo>
                  <a:lnTo>
                    <a:pt x="2" y="21"/>
                  </a:lnTo>
                  <a:lnTo>
                    <a:pt x="0" y="19"/>
                  </a:lnTo>
                  <a:lnTo>
                    <a:pt x="0" y="9"/>
                  </a:lnTo>
                  <a:lnTo>
                    <a:pt x="21" y="0"/>
                  </a:lnTo>
                  <a:lnTo>
                    <a:pt x="40" y="2"/>
                  </a:lnTo>
                  <a:lnTo>
                    <a:pt x="57" y="5"/>
                  </a:lnTo>
                  <a:lnTo>
                    <a:pt x="73" y="5"/>
                  </a:lnTo>
                  <a:lnTo>
                    <a:pt x="90" y="7"/>
                  </a:lnTo>
                  <a:lnTo>
                    <a:pt x="104" y="7"/>
                  </a:lnTo>
                  <a:lnTo>
                    <a:pt x="114" y="12"/>
                  </a:lnTo>
                  <a:lnTo>
                    <a:pt x="151" y="21"/>
                  </a:lnTo>
                  <a:lnTo>
                    <a:pt x="156" y="21"/>
                  </a:lnTo>
                  <a:lnTo>
                    <a:pt x="175" y="24"/>
                  </a:lnTo>
                  <a:lnTo>
                    <a:pt x="173" y="35"/>
                  </a:lnTo>
                  <a:lnTo>
                    <a:pt x="156" y="45"/>
                  </a:lnTo>
                  <a:lnTo>
                    <a:pt x="142" y="52"/>
                  </a:lnTo>
                  <a:lnTo>
                    <a:pt x="132" y="66"/>
                  </a:lnTo>
                  <a:lnTo>
                    <a:pt x="125" y="78"/>
                  </a:lnTo>
                  <a:lnTo>
                    <a:pt x="132" y="90"/>
                  </a:lnTo>
                  <a:lnTo>
                    <a:pt x="118" y="104"/>
                  </a:lnTo>
                  <a:lnTo>
                    <a:pt x="116" y="109"/>
                  </a:lnTo>
                  <a:lnTo>
                    <a:pt x="104" y="116"/>
                  </a:lnTo>
                  <a:lnTo>
                    <a:pt x="97" y="125"/>
                  </a:lnTo>
                  <a:lnTo>
                    <a:pt x="80" y="125"/>
                  </a:lnTo>
                  <a:lnTo>
                    <a:pt x="61" y="128"/>
                  </a:lnTo>
                  <a:lnTo>
                    <a:pt x="50" y="135"/>
                  </a:lnTo>
                  <a:lnTo>
                    <a:pt x="40" y="135"/>
                  </a:lnTo>
                  <a:lnTo>
                    <a:pt x="38" y="121"/>
                  </a:lnTo>
                  <a:lnTo>
                    <a:pt x="26" y="116"/>
                  </a:lnTo>
                  <a:lnTo>
                    <a:pt x="21" y="116"/>
                  </a:lnTo>
                  <a:lnTo>
                    <a:pt x="21" y="113"/>
                  </a:lnTo>
                  <a:lnTo>
                    <a:pt x="26" y="102"/>
                  </a:lnTo>
                  <a:lnTo>
                    <a:pt x="26" y="97"/>
                  </a:lnTo>
                  <a:lnTo>
                    <a:pt x="26" y="87"/>
                  </a:lnTo>
                  <a:lnTo>
                    <a:pt x="21" y="73"/>
                  </a:lnTo>
                  <a:lnTo>
                    <a:pt x="26" y="73"/>
                  </a:lnTo>
                  <a:lnTo>
                    <a:pt x="31" y="50"/>
                  </a:lnTo>
                  <a:lnTo>
                    <a:pt x="38" y="43"/>
                  </a:lnTo>
                  <a:lnTo>
                    <a:pt x="38" y="33"/>
                  </a:lnTo>
                  <a:close/>
                </a:path>
              </a:pathLst>
            </a:custGeom>
            <a:solidFill>
              <a:srgbClr val="0033CC"/>
            </a:solidFill>
            <a:ln w="3175">
              <a:solidFill>
                <a:srgbClr val="000000"/>
              </a:solidFill>
              <a:prstDash val="solid"/>
              <a:round/>
              <a:headEnd/>
              <a:tailEnd/>
            </a:ln>
          </p:spPr>
          <p:txBody>
            <a:bodyPr/>
            <a:lstStyle/>
            <a:p>
              <a:endParaRPr lang="en-US"/>
            </a:p>
          </p:txBody>
        </p:sp>
        <p:sp>
          <p:nvSpPr>
            <p:cNvPr id="447" name="Freeform 4269"/>
            <p:cNvSpPr>
              <a:spLocks/>
            </p:cNvSpPr>
            <p:nvPr/>
          </p:nvSpPr>
          <p:spPr bwMode="auto">
            <a:xfrm>
              <a:off x="2555" y="1768"/>
              <a:ext cx="17" cy="10"/>
            </a:xfrm>
            <a:custGeom>
              <a:avLst/>
              <a:gdLst>
                <a:gd name="T0" fmla="*/ 17 w 14"/>
                <a:gd name="T1" fmla="*/ 2 h 9"/>
                <a:gd name="T2" fmla="*/ 9 w 14"/>
                <a:gd name="T3" fmla="*/ 10 h 9"/>
                <a:gd name="T4" fmla="*/ 0 w 14"/>
                <a:gd name="T5" fmla="*/ 4 h 9"/>
                <a:gd name="T6" fmla="*/ 11 w 14"/>
                <a:gd name="T7" fmla="*/ 0 h 9"/>
                <a:gd name="T8" fmla="*/ 17 w 14"/>
                <a:gd name="T9" fmla="*/ 2 h 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 h="9">
                  <a:moveTo>
                    <a:pt x="14" y="2"/>
                  </a:moveTo>
                  <a:lnTo>
                    <a:pt x="7" y="9"/>
                  </a:lnTo>
                  <a:lnTo>
                    <a:pt x="0" y="4"/>
                  </a:lnTo>
                  <a:lnTo>
                    <a:pt x="9" y="0"/>
                  </a:lnTo>
                  <a:lnTo>
                    <a:pt x="14" y="2"/>
                  </a:lnTo>
                  <a:close/>
                </a:path>
              </a:pathLst>
            </a:custGeom>
            <a:solidFill>
              <a:srgbClr val="0033CC"/>
            </a:solidFill>
            <a:ln w="3175">
              <a:solidFill>
                <a:srgbClr val="000000"/>
              </a:solidFill>
              <a:prstDash val="solid"/>
              <a:round/>
              <a:headEnd/>
              <a:tailEnd/>
            </a:ln>
          </p:spPr>
          <p:txBody>
            <a:bodyPr/>
            <a:lstStyle/>
            <a:p>
              <a:endParaRPr lang="en-US"/>
            </a:p>
          </p:txBody>
        </p:sp>
        <p:sp>
          <p:nvSpPr>
            <p:cNvPr id="448" name="Freeform 4270"/>
            <p:cNvSpPr>
              <a:spLocks/>
            </p:cNvSpPr>
            <p:nvPr/>
          </p:nvSpPr>
          <p:spPr bwMode="auto">
            <a:xfrm>
              <a:off x="498" y="1561"/>
              <a:ext cx="960" cy="529"/>
            </a:xfrm>
            <a:custGeom>
              <a:avLst/>
              <a:gdLst>
                <a:gd name="T0" fmla="*/ 949 w 859"/>
                <a:gd name="T1" fmla="*/ 43 h 426"/>
                <a:gd name="T2" fmla="*/ 899 w 859"/>
                <a:gd name="T3" fmla="*/ 86 h 426"/>
                <a:gd name="T4" fmla="*/ 796 w 859"/>
                <a:gd name="T5" fmla="*/ 123 h 426"/>
                <a:gd name="T6" fmla="*/ 720 w 859"/>
                <a:gd name="T7" fmla="*/ 153 h 426"/>
                <a:gd name="T8" fmla="*/ 709 w 859"/>
                <a:gd name="T9" fmla="*/ 123 h 426"/>
                <a:gd name="T10" fmla="*/ 698 w 859"/>
                <a:gd name="T11" fmla="*/ 71 h 426"/>
                <a:gd name="T12" fmla="*/ 645 w 859"/>
                <a:gd name="T13" fmla="*/ 24 h 426"/>
                <a:gd name="T14" fmla="*/ 558 w 859"/>
                <a:gd name="T15" fmla="*/ 11 h 426"/>
                <a:gd name="T16" fmla="*/ 474 w 859"/>
                <a:gd name="T17" fmla="*/ 6 h 426"/>
                <a:gd name="T18" fmla="*/ 339 w 859"/>
                <a:gd name="T19" fmla="*/ 6 h 426"/>
                <a:gd name="T20" fmla="*/ 207 w 859"/>
                <a:gd name="T21" fmla="*/ 6 h 426"/>
                <a:gd name="T22" fmla="*/ 114 w 859"/>
                <a:gd name="T23" fmla="*/ 41 h 426"/>
                <a:gd name="T24" fmla="*/ 103 w 859"/>
                <a:gd name="T25" fmla="*/ 41 h 426"/>
                <a:gd name="T26" fmla="*/ 83 w 859"/>
                <a:gd name="T27" fmla="*/ 50 h 426"/>
                <a:gd name="T28" fmla="*/ 72 w 859"/>
                <a:gd name="T29" fmla="*/ 65 h 426"/>
                <a:gd name="T30" fmla="*/ 29 w 859"/>
                <a:gd name="T31" fmla="*/ 138 h 426"/>
                <a:gd name="T32" fmla="*/ 0 w 859"/>
                <a:gd name="T33" fmla="*/ 217 h 426"/>
                <a:gd name="T34" fmla="*/ 11 w 859"/>
                <a:gd name="T35" fmla="*/ 247 h 426"/>
                <a:gd name="T36" fmla="*/ 11 w 859"/>
                <a:gd name="T37" fmla="*/ 271 h 426"/>
                <a:gd name="T38" fmla="*/ 19 w 859"/>
                <a:gd name="T39" fmla="*/ 325 h 426"/>
                <a:gd name="T40" fmla="*/ 95 w 859"/>
                <a:gd name="T41" fmla="*/ 368 h 426"/>
                <a:gd name="T42" fmla="*/ 170 w 859"/>
                <a:gd name="T43" fmla="*/ 396 h 426"/>
                <a:gd name="T44" fmla="*/ 246 w 859"/>
                <a:gd name="T45" fmla="*/ 428 h 426"/>
                <a:gd name="T46" fmla="*/ 310 w 859"/>
                <a:gd name="T47" fmla="*/ 452 h 426"/>
                <a:gd name="T48" fmla="*/ 354 w 859"/>
                <a:gd name="T49" fmla="*/ 491 h 426"/>
                <a:gd name="T50" fmla="*/ 362 w 859"/>
                <a:gd name="T51" fmla="*/ 469 h 426"/>
                <a:gd name="T52" fmla="*/ 381 w 859"/>
                <a:gd name="T53" fmla="*/ 458 h 426"/>
                <a:gd name="T54" fmla="*/ 416 w 859"/>
                <a:gd name="T55" fmla="*/ 435 h 426"/>
                <a:gd name="T56" fmla="*/ 455 w 859"/>
                <a:gd name="T57" fmla="*/ 432 h 426"/>
                <a:gd name="T58" fmla="*/ 489 w 859"/>
                <a:gd name="T59" fmla="*/ 435 h 426"/>
                <a:gd name="T60" fmla="*/ 505 w 859"/>
                <a:gd name="T61" fmla="*/ 426 h 426"/>
                <a:gd name="T62" fmla="*/ 526 w 859"/>
                <a:gd name="T63" fmla="*/ 417 h 426"/>
                <a:gd name="T64" fmla="*/ 545 w 859"/>
                <a:gd name="T65" fmla="*/ 417 h 426"/>
                <a:gd name="T66" fmla="*/ 571 w 859"/>
                <a:gd name="T67" fmla="*/ 422 h 426"/>
                <a:gd name="T68" fmla="*/ 614 w 859"/>
                <a:gd name="T69" fmla="*/ 452 h 426"/>
                <a:gd name="T70" fmla="*/ 611 w 859"/>
                <a:gd name="T71" fmla="*/ 484 h 426"/>
                <a:gd name="T72" fmla="*/ 619 w 859"/>
                <a:gd name="T73" fmla="*/ 502 h 426"/>
                <a:gd name="T74" fmla="*/ 650 w 859"/>
                <a:gd name="T75" fmla="*/ 493 h 426"/>
                <a:gd name="T76" fmla="*/ 645 w 859"/>
                <a:gd name="T77" fmla="*/ 437 h 426"/>
                <a:gd name="T78" fmla="*/ 656 w 859"/>
                <a:gd name="T79" fmla="*/ 381 h 426"/>
                <a:gd name="T80" fmla="*/ 693 w 859"/>
                <a:gd name="T81" fmla="*/ 353 h 426"/>
                <a:gd name="T82" fmla="*/ 738 w 859"/>
                <a:gd name="T83" fmla="*/ 308 h 426"/>
                <a:gd name="T84" fmla="*/ 764 w 859"/>
                <a:gd name="T85" fmla="*/ 293 h 426"/>
                <a:gd name="T86" fmla="*/ 757 w 859"/>
                <a:gd name="T87" fmla="*/ 291 h 426"/>
                <a:gd name="T88" fmla="*/ 761 w 859"/>
                <a:gd name="T89" fmla="*/ 271 h 426"/>
                <a:gd name="T90" fmla="*/ 764 w 859"/>
                <a:gd name="T91" fmla="*/ 261 h 426"/>
                <a:gd name="T92" fmla="*/ 759 w 859"/>
                <a:gd name="T93" fmla="*/ 232 h 426"/>
                <a:gd name="T94" fmla="*/ 770 w 859"/>
                <a:gd name="T95" fmla="*/ 220 h 426"/>
                <a:gd name="T96" fmla="*/ 774 w 859"/>
                <a:gd name="T97" fmla="*/ 241 h 426"/>
                <a:gd name="T98" fmla="*/ 788 w 859"/>
                <a:gd name="T99" fmla="*/ 238 h 426"/>
                <a:gd name="T100" fmla="*/ 793 w 859"/>
                <a:gd name="T101" fmla="*/ 226 h 426"/>
                <a:gd name="T102" fmla="*/ 823 w 859"/>
                <a:gd name="T103" fmla="*/ 185 h 426"/>
                <a:gd name="T104" fmla="*/ 869 w 859"/>
                <a:gd name="T105" fmla="*/ 168 h 426"/>
                <a:gd name="T106" fmla="*/ 891 w 859"/>
                <a:gd name="T107" fmla="*/ 159 h 426"/>
                <a:gd name="T108" fmla="*/ 904 w 859"/>
                <a:gd name="T109" fmla="*/ 120 h 426"/>
                <a:gd name="T110" fmla="*/ 931 w 859"/>
                <a:gd name="T111" fmla="*/ 106 h 42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859" h="426">
                  <a:moveTo>
                    <a:pt x="857" y="78"/>
                  </a:moveTo>
                  <a:lnTo>
                    <a:pt x="857" y="71"/>
                  </a:lnTo>
                  <a:lnTo>
                    <a:pt x="854" y="61"/>
                  </a:lnTo>
                  <a:lnTo>
                    <a:pt x="859" y="40"/>
                  </a:lnTo>
                  <a:lnTo>
                    <a:pt x="849" y="35"/>
                  </a:lnTo>
                  <a:lnTo>
                    <a:pt x="842" y="35"/>
                  </a:lnTo>
                  <a:lnTo>
                    <a:pt x="842" y="33"/>
                  </a:lnTo>
                  <a:lnTo>
                    <a:pt x="830" y="45"/>
                  </a:lnTo>
                  <a:lnTo>
                    <a:pt x="819" y="59"/>
                  </a:lnTo>
                  <a:lnTo>
                    <a:pt x="804" y="69"/>
                  </a:lnTo>
                  <a:lnTo>
                    <a:pt x="795" y="76"/>
                  </a:lnTo>
                  <a:lnTo>
                    <a:pt x="767" y="76"/>
                  </a:lnTo>
                  <a:lnTo>
                    <a:pt x="738" y="78"/>
                  </a:lnTo>
                  <a:lnTo>
                    <a:pt x="726" y="90"/>
                  </a:lnTo>
                  <a:lnTo>
                    <a:pt x="712" y="99"/>
                  </a:lnTo>
                  <a:lnTo>
                    <a:pt x="693" y="102"/>
                  </a:lnTo>
                  <a:lnTo>
                    <a:pt x="677" y="104"/>
                  </a:lnTo>
                  <a:lnTo>
                    <a:pt x="674" y="114"/>
                  </a:lnTo>
                  <a:lnTo>
                    <a:pt x="660" y="118"/>
                  </a:lnTo>
                  <a:lnTo>
                    <a:pt x="644" y="123"/>
                  </a:lnTo>
                  <a:lnTo>
                    <a:pt x="629" y="130"/>
                  </a:lnTo>
                  <a:lnTo>
                    <a:pt x="613" y="135"/>
                  </a:lnTo>
                  <a:lnTo>
                    <a:pt x="608" y="128"/>
                  </a:lnTo>
                  <a:lnTo>
                    <a:pt x="627" y="111"/>
                  </a:lnTo>
                  <a:lnTo>
                    <a:pt x="634" y="99"/>
                  </a:lnTo>
                  <a:lnTo>
                    <a:pt x="637" y="85"/>
                  </a:lnTo>
                  <a:lnTo>
                    <a:pt x="641" y="69"/>
                  </a:lnTo>
                  <a:lnTo>
                    <a:pt x="629" y="61"/>
                  </a:lnTo>
                  <a:lnTo>
                    <a:pt x="632" y="57"/>
                  </a:lnTo>
                  <a:lnTo>
                    <a:pt x="625" y="57"/>
                  </a:lnTo>
                  <a:lnTo>
                    <a:pt x="625" y="50"/>
                  </a:lnTo>
                  <a:lnTo>
                    <a:pt x="613" y="43"/>
                  </a:lnTo>
                  <a:lnTo>
                    <a:pt x="601" y="33"/>
                  </a:lnTo>
                  <a:lnTo>
                    <a:pt x="589" y="26"/>
                  </a:lnTo>
                  <a:lnTo>
                    <a:pt x="577" y="19"/>
                  </a:lnTo>
                  <a:lnTo>
                    <a:pt x="558" y="24"/>
                  </a:lnTo>
                  <a:lnTo>
                    <a:pt x="547" y="19"/>
                  </a:lnTo>
                  <a:lnTo>
                    <a:pt x="535" y="21"/>
                  </a:lnTo>
                  <a:lnTo>
                    <a:pt x="514" y="12"/>
                  </a:lnTo>
                  <a:lnTo>
                    <a:pt x="499" y="9"/>
                  </a:lnTo>
                  <a:lnTo>
                    <a:pt x="499" y="0"/>
                  </a:lnTo>
                  <a:lnTo>
                    <a:pt x="495" y="5"/>
                  </a:lnTo>
                  <a:lnTo>
                    <a:pt x="471" y="5"/>
                  </a:lnTo>
                  <a:lnTo>
                    <a:pt x="447" y="5"/>
                  </a:lnTo>
                  <a:lnTo>
                    <a:pt x="424" y="5"/>
                  </a:lnTo>
                  <a:lnTo>
                    <a:pt x="400" y="5"/>
                  </a:lnTo>
                  <a:lnTo>
                    <a:pt x="376" y="5"/>
                  </a:lnTo>
                  <a:lnTo>
                    <a:pt x="353" y="5"/>
                  </a:lnTo>
                  <a:lnTo>
                    <a:pt x="327" y="5"/>
                  </a:lnTo>
                  <a:lnTo>
                    <a:pt x="303" y="5"/>
                  </a:lnTo>
                  <a:lnTo>
                    <a:pt x="279" y="5"/>
                  </a:lnTo>
                  <a:lnTo>
                    <a:pt x="256" y="5"/>
                  </a:lnTo>
                  <a:lnTo>
                    <a:pt x="232" y="5"/>
                  </a:lnTo>
                  <a:lnTo>
                    <a:pt x="208" y="5"/>
                  </a:lnTo>
                  <a:lnTo>
                    <a:pt x="185" y="5"/>
                  </a:lnTo>
                  <a:lnTo>
                    <a:pt x="161" y="5"/>
                  </a:lnTo>
                  <a:lnTo>
                    <a:pt x="137" y="5"/>
                  </a:lnTo>
                  <a:lnTo>
                    <a:pt x="114" y="5"/>
                  </a:lnTo>
                  <a:lnTo>
                    <a:pt x="109" y="21"/>
                  </a:lnTo>
                  <a:lnTo>
                    <a:pt x="102" y="33"/>
                  </a:lnTo>
                  <a:lnTo>
                    <a:pt x="90" y="40"/>
                  </a:lnTo>
                  <a:lnTo>
                    <a:pt x="92" y="35"/>
                  </a:lnTo>
                  <a:lnTo>
                    <a:pt x="92" y="38"/>
                  </a:lnTo>
                  <a:lnTo>
                    <a:pt x="104" y="24"/>
                  </a:lnTo>
                  <a:lnTo>
                    <a:pt x="92" y="33"/>
                  </a:lnTo>
                  <a:lnTo>
                    <a:pt x="90" y="35"/>
                  </a:lnTo>
                  <a:lnTo>
                    <a:pt x="100" y="28"/>
                  </a:lnTo>
                  <a:lnTo>
                    <a:pt x="104" y="21"/>
                  </a:lnTo>
                  <a:lnTo>
                    <a:pt x="81" y="17"/>
                  </a:lnTo>
                  <a:lnTo>
                    <a:pt x="74" y="40"/>
                  </a:lnTo>
                  <a:lnTo>
                    <a:pt x="74" y="43"/>
                  </a:lnTo>
                  <a:lnTo>
                    <a:pt x="74" y="45"/>
                  </a:lnTo>
                  <a:lnTo>
                    <a:pt x="71" y="47"/>
                  </a:lnTo>
                  <a:lnTo>
                    <a:pt x="69" y="47"/>
                  </a:lnTo>
                  <a:lnTo>
                    <a:pt x="64" y="52"/>
                  </a:lnTo>
                  <a:lnTo>
                    <a:pt x="76" y="57"/>
                  </a:lnTo>
                  <a:lnTo>
                    <a:pt x="69" y="57"/>
                  </a:lnTo>
                  <a:lnTo>
                    <a:pt x="62" y="64"/>
                  </a:lnTo>
                  <a:lnTo>
                    <a:pt x="43" y="88"/>
                  </a:lnTo>
                  <a:lnTo>
                    <a:pt x="26" y="111"/>
                  </a:lnTo>
                  <a:lnTo>
                    <a:pt x="21" y="125"/>
                  </a:lnTo>
                  <a:lnTo>
                    <a:pt x="17" y="140"/>
                  </a:lnTo>
                  <a:lnTo>
                    <a:pt x="3" y="156"/>
                  </a:lnTo>
                  <a:lnTo>
                    <a:pt x="3" y="163"/>
                  </a:lnTo>
                  <a:lnTo>
                    <a:pt x="0" y="175"/>
                  </a:lnTo>
                  <a:lnTo>
                    <a:pt x="3" y="187"/>
                  </a:lnTo>
                  <a:lnTo>
                    <a:pt x="5" y="199"/>
                  </a:lnTo>
                  <a:lnTo>
                    <a:pt x="3" y="194"/>
                  </a:lnTo>
                  <a:lnTo>
                    <a:pt x="3" y="199"/>
                  </a:lnTo>
                  <a:lnTo>
                    <a:pt x="10" y="199"/>
                  </a:lnTo>
                  <a:lnTo>
                    <a:pt x="12" y="199"/>
                  </a:lnTo>
                  <a:lnTo>
                    <a:pt x="10" y="208"/>
                  </a:lnTo>
                  <a:lnTo>
                    <a:pt x="7" y="206"/>
                  </a:lnTo>
                  <a:lnTo>
                    <a:pt x="5" y="208"/>
                  </a:lnTo>
                  <a:lnTo>
                    <a:pt x="10" y="218"/>
                  </a:lnTo>
                  <a:lnTo>
                    <a:pt x="5" y="225"/>
                  </a:lnTo>
                  <a:lnTo>
                    <a:pt x="7" y="234"/>
                  </a:lnTo>
                  <a:lnTo>
                    <a:pt x="12" y="246"/>
                  </a:lnTo>
                  <a:lnTo>
                    <a:pt x="10" y="260"/>
                  </a:lnTo>
                  <a:lnTo>
                    <a:pt x="17" y="262"/>
                  </a:lnTo>
                  <a:lnTo>
                    <a:pt x="33" y="270"/>
                  </a:lnTo>
                  <a:lnTo>
                    <a:pt x="48" y="281"/>
                  </a:lnTo>
                  <a:lnTo>
                    <a:pt x="48" y="296"/>
                  </a:lnTo>
                  <a:lnTo>
                    <a:pt x="66" y="296"/>
                  </a:lnTo>
                  <a:lnTo>
                    <a:pt x="85" y="296"/>
                  </a:lnTo>
                  <a:lnTo>
                    <a:pt x="97" y="300"/>
                  </a:lnTo>
                  <a:lnTo>
                    <a:pt x="109" y="307"/>
                  </a:lnTo>
                  <a:lnTo>
                    <a:pt x="121" y="312"/>
                  </a:lnTo>
                  <a:lnTo>
                    <a:pt x="133" y="319"/>
                  </a:lnTo>
                  <a:lnTo>
                    <a:pt x="152" y="319"/>
                  </a:lnTo>
                  <a:lnTo>
                    <a:pt x="175" y="319"/>
                  </a:lnTo>
                  <a:lnTo>
                    <a:pt x="178" y="310"/>
                  </a:lnTo>
                  <a:lnTo>
                    <a:pt x="204" y="310"/>
                  </a:lnTo>
                  <a:lnTo>
                    <a:pt x="215" y="329"/>
                  </a:lnTo>
                  <a:lnTo>
                    <a:pt x="220" y="345"/>
                  </a:lnTo>
                  <a:lnTo>
                    <a:pt x="230" y="352"/>
                  </a:lnTo>
                  <a:lnTo>
                    <a:pt x="239" y="359"/>
                  </a:lnTo>
                  <a:lnTo>
                    <a:pt x="251" y="348"/>
                  </a:lnTo>
                  <a:lnTo>
                    <a:pt x="270" y="348"/>
                  </a:lnTo>
                  <a:lnTo>
                    <a:pt x="277" y="364"/>
                  </a:lnTo>
                  <a:lnTo>
                    <a:pt x="284" y="381"/>
                  </a:lnTo>
                  <a:lnTo>
                    <a:pt x="289" y="402"/>
                  </a:lnTo>
                  <a:lnTo>
                    <a:pt x="301" y="411"/>
                  </a:lnTo>
                  <a:lnTo>
                    <a:pt x="317" y="414"/>
                  </a:lnTo>
                  <a:lnTo>
                    <a:pt x="317" y="395"/>
                  </a:lnTo>
                  <a:lnTo>
                    <a:pt x="315" y="390"/>
                  </a:lnTo>
                  <a:lnTo>
                    <a:pt x="315" y="388"/>
                  </a:lnTo>
                  <a:lnTo>
                    <a:pt x="320" y="390"/>
                  </a:lnTo>
                  <a:lnTo>
                    <a:pt x="322" y="381"/>
                  </a:lnTo>
                  <a:lnTo>
                    <a:pt x="324" y="378"/>
                  </a:lnTo>
                  <a:lnTo>
                    <a:pt x="334" y="371"/>
                  </a:lnTo>
                  <a:lnTo>
                    <a:pt x="338" y="369"/>
                  </a:lnTo>
                  <a:lnTo>
                    <a:pt x="338" y="366"/>
                  </a:lnTo>
                  <a:lnTo>
                    <a:pt x="346" y="366"/>
                  </a:lnTo>
                  <a:lnTo>
                    <a:pt x="341" y="369"/>
                  </a:lnTo>
                  <a:lnTo>
                    <a:pt x="350" y="364"/>
                  </a:lnTo>
                  <a:lnTo>
                    <a:pt x="348" y="364"/>
                  </a:lnTo>
                  <a:lnTo>
                    <a:pt x="364" y="352"/>
                  </a:lnTo>
                  <a:lnTo>
                    <a:pt x="367" y="348"/>
                  </a:lnTo>
                  <a:lnTo>
                    <a:pt x="372" y="350"/>
                  </a:lnTo>
                  <a:lnTo>
                    <a:pt x="369" y="352"/>
                  </a:lnTo>
                  <a:lnTo>
                    <a:pt x="381" y="345"/>
                  </a:lnTo>
                  <a:lnTo>
                    <a:pt x="383" y="345"/>
                  </a:lnTo>
                  <a:lnTo>
                    <a:pt x="395" y="348"/>
                  </a:lnTo>
                  <a:lnTo>
                    <a:pt x="407" y="348"/>
                  </a:lnTo>
                  <a:lnTo>
                    <a:pt x="417" y="348"/>
                  </a:lnTo>
                  <a:lnTo>
                    <a:pt x="421" y="352"/>
                  </a:lnTo>
                  <a:lnTo>
                    <a:pt x="431" y="355"/>
                  </a:lnTo>
                  <a:lnTo>
                    <a:pt x="440" y="355"/>
                  </a:lnTo>
                  <a:lnTo>
                    <a:pt x="438" y="350"/>
                  </a:lnTo>
                  <a:lnTo>
                    <a:pt x="450" y="357"/>
                  </a:lnTo>
                  <a:lnTo>
                    <a:pt x="447" y="362"/>
                  </a:lnTo>
                  <a:lnTo>
                    <a:pt x="452" y="355"/>
                  </a:lnTo>
                  <a:lnTo>
                    <a:pt x="445" y="348"/>
                  </a:lnTo>
                  <a:lnTo>
                    <a:pt x="452" y="343"/>
                  </a:lnTo>
                  <a:lnTo>
                    <a:pt x="447" y="343"/>
                  </a:lnTo>
                  <a:lnTo>
                    <a:pt x="447" y="340"/>
                  </a:lnTo>
                  <a:lnTo>
                    <a:pt x="435" y="338"/>
                  </a:lnTo>
                  <a:lnTo>
                    <a:pt x="447" y="338"/>
                  </a:lnTo>
                  <a:lnTo>
                    <a:pt x="471" y="336"/>
                  </a:lnTo>
                  <a:lnTo>
                    <a:pt x="476" y="329"/>
                  </a:lnTo>
                  <a:lnTo>
                    <a:pt x="476" y="336"/>
                  </a:lnTo>
                  <a:lnTo>
                    <a:pt x="483" y="336"/>
                  </a:lnTo>
                  <a:lnTo>
                    <a:pt x="490" y="333"/>
                  </a:lnTo>
                  <a:lnTo>
                    <a:pt x="488" y="336"/>
                  </a:lnTo>
                  <a:lnTo>
                    <a:pt x="502" y="336"/>
                  </a:lnTo>
                  <a:lnTo>
                    <a:pt x="497" y="336"/>
                  </a:lnTo>
                  <a:lnTo>
                    <a:pt x="506" y="338"/>
                  </a:lnTo>
                  <a:lnTo>
                    <a:pt x="509" y="338"/>
                  </a:lnTo>
                  <a:lnTo>
                    <a:pt x="511" y="340"/>
                  </a:lnTo>
                  <a:lnTo>
                    <a:pt x="509" y="340"/>
                  </a:lnTo>
                  <a:lnTo>
                    <a:pt x="511" y="348"/>
                  </a:lnTo>
                  <a:lnTo>
                    <a:pt x="535" y="340"/>
                  </a:lnTo>
                  <a:lnTo>
                    <a:pt x="542" y="352"/>
                  </a:lnTo>
                  <a:lnTo>
                    <a:pt x="549" y="364"/>
                  </a:lnTo>
                  <a:lnTo>
                    <a:pt x="544" y="383"/>
                  </a:lnTo>
                  <a:lnTo>
                    <a:pt x="544" y="381"/>
                  </a:lnTo>
                  <a:lnTo>
                    <a:pt x="547" y="383"/>
                  </a:lnTo>
                  <a:lnTo>
                    <a:pt x="549" y="378"/>
                  </a:lnTo>
                  <a:lnTo>
                    <a:pt x="547" y="390"/>
                  </a:lnTo>
                  <a:lnTo>
                    <a:pt x="549" y="397"/>
                  </a:lnTo>
                  <a:lnTo>
                    <a:pt x="551" y="400"/>
                  </a:lnTo>
                  <a:lnTo>
                    <a:pt x="554" y="402"/>
                  </a:lnTo>
                  <a:lnTo>
                    <a:pt x="556" y="400"/>
                  </a:lnTo>
                  <a:lnTo>
                    <a:pt x="554" y="404"/>
                  </a:lnTo>
                  <a:lnTo>
                    <a:pt x="556" y="414"/>
                  </a:lnTo>
                  <a:lnTo>
                    <a:pt x="563" y="426"/>
                  </a:lnTo>
                  <a:lnTo>
                    <a:pt x="573" y="426"/>
                  </a:lnTo>
                  <a:lnTo>
                    <a:pt x="577" y="411"/>
                  </a:lnTo>
                  <a:lnTo>
                    <a:pt x="582" y="397"/>
                  </a:lnTo>
                  <a:lnTo>
                    <a:pt x="580" y="381"/>
                  </a:lnTo>
                  <a:lnTo>
                    <a:pt x="577" y="366"/>
                  </a:lnTo>
                  <a:lnTo>
                    <a:pt x="580" y="378"/>
                  </a:lnTo>
                  <a:lnTo>
                    <a:pt x="577" y="366"/>
                  </a:lnTo>
                  <a:lnTo>
                    <a:pt x="577" y="352"/>
                  </a:lnTo>
                  <a:lnTo>
                    <a:pt x="577" y="336"/>
                  </a:lnTo>
                  <a:lnTo>
                    <a:pt x="575" y="324"/>
                  </a:lnTo>
                  <a:lnTo>
                    <a:pt x="580" y="319"/>
                  </a:lnTo>
                  <a:lnTo>
                    <a:pt x="582" y="317"/>
                  </a:lnTo>
                  <a:lnTo>
                    <a:pt x="587" y="307"/>
                  </a:lnTo>
                  <a:lnTo>
                    <a:pt x="592" y="300"/>
                  </a:lnTo>
                  <a:lnTo>
                    <a:pt x="594" y="300"/>
                  </a:lnTo>
                  <a:lnTo>
                    <a:pt x="596" y="298"/>
                  </a:lnTo>
                  <a:lnTo>
                    <a:pt x="618" y="284"/>
                  </a:lnTo>
                  <a:lnTo>
                    <a:pt x="620" y="284"/>
                  </a:lnTo>
                  <a:lnTo>
                    <a:pt x="637" y="272"/>
                  </a:lnTo>
                  <a:lnTo>
                    <a:pt x="641" y="270"/>
                  </a:lnTo>
                  <a:lnTo>
                    <a:pt x="653" y="260"/>
                  </a:lnTo>
                  <a:lnTo>
                    <a:pt x="672" y="253"/>
                  </a:lnTo>
                  <a:lnTo>
                    <a:pt x="660" y="248"/>
                  </a:lnTo>
                  <a:lnTo>
                    <a:pt x="667" y="251"/>
                  </a:lnTo>
                  <a:lnTo>
                    <a:pt x="670" y="248"/>
                  </a:lnTo>
                  <a:lnTo>
                    <a:pt x="663" y="244"/>
                  </a:lnTo>
                  <a:lnTo>
                    <a:pt x="679" y="244"/>
                  </a:lnTo>
                  <a:lnTo>
                    <a:pt x="684" y="236"/>
                  </a:lnTo>
                  <a:lnTo>
                    <a:pt x="679" y="239"/>
                  </a:lnTo>
                  <a:lnTo>
                    <a:pt x="674" y="234"/>
                  </a:lnTo>
                  <a:lnTo>
                    <a:pt x="670" y="234"/>
                  </a:lnTo>
                  <a:lnTo>
                    <a:pt x="670" y="232"/>
                  </a:lnTo>
                  <a:lnTo>
                    <a:pt x="677" y="234"/>
                  </a:lnTo>
                  <a:lnTo>
                    <a:pt x="679" y="232"/>
                  </a:lnTo>
                  <a:lnTo>
                    <a:pt x="684" y="234"/>
                  </a:lnTo>
                  <a:lnTo>
                    <a:pt x="684" y="222"/>
                  </a:lnTo>
                  <a:lnTo>
                    <a:pt x="686" y="239"/>
                  </a:lnTo>
                  <a:lnTo>
                    <a:pt x="681" y="218"/>
                  </a:lnTo>
                  <a:lnTo>
                    <a:pt x="677" y="218"/>
                  </a:lnTo>
                  <a:lnTo>
                    <a:pt x="672" y="210"/>
                  </a:lnTo>
                  <a:lnTo>
                    <a:pt x="679" y="215"/>
                  </a:lnTo>
                  <a:lnTo>
                    <a:pt x="677" y="208"/>
                  </a:lnTo>
                  <a:lnTo>
                    <a:pt x="684" y="210"/>
                  </a:lnTo>
                  <a:lnTo>
                    <a:pt x="677" y="199"/>
                  </a:lnTo>
                  <a:lnTo>
                    <a:pt x="684" y="203"/>
                  </a:lnTo>
                  <a:lnTo>
                    <a:pt x="677" y="192"/>
                  </a:lnTo>
                  <a:lnTo>
                    <a:pt x="672" y="192"/>
                  </a:lnTo>
                  <a:lnTo>
                    <a:pt x="679" y="187"/>
                  </a:lnTo>
                  <a:lnTo>
                    <a:pt x="677" y="192"/>
                  </a:lnTo>
                  <a:lnTo>
                    <a:pt x="686" y="196"/>
                  </a:lnTo>
                  <a:lnTo>
                    <a:pt x="684" y="187"/>
                  </a:lnTo>
                  <a:lnTo>
                    <a:pt x="686" y="194"/>
                  </a:lnTo>
                  <a:lnTo>
                    <a:pt x="689" y="177"/>
                  </a:lnTo>
                  <a:lnTo>
                    <a:pt x="700" y="175"/>
                  </a:lnTo>
                  <a:lnTo>
                    <a:pt x="691" y="182"/>
                  </a:lnTo>
                  <a:lnTo>
                    <a:pt x="691" y="187"/>
                  </a:lnTo>
                  <a:lnTo>
                    <a:pt x="689" y="194"/>
                  </a:lnTo>
                  <a:lnTo>
                    <a:pt x="693" y="194"/>
                  </a:lnTo>
                  <a:lnTo>
                    <a:pt x="691" y="201"/>
                  </a:lnTo>
                  <a:lnTo>
                    <a:pt x="693" y="203"/>
                  </a:lnTo>
                  <a:lnTo>
                    <a:pt x="689" y="206"/>
                  </a:lnTo>
                  <a:lnTo>
                    <a:pt x="686" y="213"/>
                  </a:lnTo>
                  <a:lnTo>
                    <a:pt x="705" y="192"/>
                  </a:lnTo>
                  <a:lnTo>
                    <a:pt x="703" y="175"/>
                  </a:lnTo>
                  <a:lnTo>
                    <a:pt x="712" y="166"/>
                  </a:lnTo>
                  <a:lnTo>
                    <a:pt x="705" y="170"/>
                  </a:lnTo>
                  <a:lnTo>
                    <a:pt x="710" y="177"/>
                  </a:lnTo>
                  <a:lnTo>
                    <a:pt x="710" y="182"/>
                  </a:lnTo>
                  <a:lnTo>
                    <a:pt x="726" y="166"/>
                  </a:lnTo>
                  <a:lnTo>
                    <a:pt x="726" y="168"/>
                  </a:lnTo>
                  <a:lnTo>
                    <a:pt x="731" y="156"/>
                  </a:lnTo>
                  <a:lnTo>
                    <a:pt x="738" y="142"/>
                  </a:lnTo>
                  <a:lnTo>
                    <a:pt x="736" y="149"/>
                  </a:lnTo>
                  <a:lnTo>
                    <a:pt x="741" y="147"/>
                  </a:lnTo>
                  <a:lnTo>
                    <a:pt x="757" y="142"/>
                  </a:lnTo>
                  <a:lnTo>
                    <a:pt x="774" y="140"/>
                  </a:lnTo>
                  <a:lnTo>
                    <a:pt x="776" y="135"/>
                  </a:lnTo>
                  <a:lnTo>
                    <a:pt x="778" y="135"/>
                  </a:lnTo>
                  <a:lnTo>
                    <a:pt x="786" y="140"/>
                  </a:lnTo>
                  <a:lnTo>
                    <a:pt x="788" y="140"/>
                  </a:lnTo>
                  <a:lnTo>
                    <a:pt x="797" y="135"/>
                  </a:lnTo>
                  <a:lnTo>
                    <a:pt x="797" y="128"/>
                  </a:lnTo>
                  <a:lnTo>
                    <a:pt x="797" y="130"/>
                  </a:lnTo>
                  <a:lnTo>
                    <a:pt x="790" y="128"/>
                  </a:lnTo>
                  <a:lnTo>
                    <a:pt x="790" y="118"/>
                  </a:lnTo>
                  <a:lnTo>
                    <a:pt x="790" y="116"/>
                  </a:lnTo>
                  <a:lnTo>
                    <a:pt x="809" y="97"/>
                  </a:lnTo>
                  <a:lnTo>
                    <a:pt x="814" y="95"/>
                  </a:lnTo>
                  <a:lnTo>
                    <a:pt x="816" y="95"/>
                  </a:lnTo>
                  <a:lnTo>
                    <a:pt x="830" y="83"/>
                  </a:lnTo>
                  <a:lnTo>
                    <a:pt x="830" y="88"/>
                  </a:lnTo>
                  <a:lnTo>
                    <a:pt x="833" y="85"/>
                  </a:lnTo>
                  <a:lnTo>
                    <a:pt x="840" y="88"/>
                  </a:lnTo>
                  <a:lnTo>
                    <a:pt x="857" y="78"/>
                  </a:lnTo>
                  <a:close/>
                </a:path>
              </a:pathLst>
            </a:custGeom>
            <a:solidFill>
              <a:srgbClr val="E1E1E1"/>
            </a:solidFill>
            <a:ln w="3175">
              <a:solidFill>
                <a:srgbClr val="000000"/>
              </a:solidFill>
              <a:prstDash val="solid"/>
              <a:round/>
              <a:headEnd/>
              <a:tailEnd/>
            </a:ln>
          </p:spPr>
          <p:txBody>
            <a:bodyPr/>
            <a:lstStyle/>
            <a:p>
              <a:endParaRPr lang="en-US"/>
            </a:p>
          </p:txBody>
        </p:sp>
        <p:sp>
          <p:nvSpPr>
            <p:cNvPr id="449" name="Freeform 4271"/>
            <p:cNvSpPr>
              <a:spLocks/>
            </p:cNvSpPr>
            <p:nvPr/>
          </p:nvSpPr>
          <p:spPr bwMode="auto">
            <a:xfrm>
              <a:off x="113" y="1122"/>
              <a:ext cx="609" cy="322"/>
            </a:xfrm>
            <a:custGeom>
              <a:avLst/>
              <a:gdLst>
                <a:gd name="T0" fmla="*/ 487 w 546"/>
                <a:gd name="T1" fmla="*/ 281 h 260"/>
                <a:gd name="T2" fmla="*/ 470 w 546"/>
                <a:gd name="T3" fmla="*/ 225 h 260"/>
                <a:gd name="T4" fmla="*/ 443 w 546"/>
                <a:gd name="T5" fmla="*/ 217 h 260"/>
                <a:gd name="T6" fmla="*/ 467 w 546"/>
                <a:gd name="T7" fmla="*/ 165 h 260"/>
                <a:gd name="T8" fmla="*/ 562 w 546"/>
                <a:gd name="T9" fmla="*/ 74 h 260"/>
                <a:gd name="T10" fmla="*/ 551 w 546"/>
                <a:gd name="T11" fmla="*/ 19 h 260"/>
                <a:gd name="T12" fmla="*/ 475 w 546"/>
                <a:gd name="T13" fmla="*/ 6 h 260"/>
                <a:gd name="T14" fmla="*/ 456 w 546"/>
                <a:gd name="T15" fmla="*/ 0 h 260"/>
                <a:gd name="T16" fmla="*/ 390 w 546"/>
                <a:gd name="T17" fmla="*/ 12 h 260"/>
                <a:gd name="T18" fmla="*/ 359 w 546"/>
                <a:gd name="T19" fmla="*/ 19 h 260"/>
                <a:gd name="T20" fmla="*/ 253 w 546"/>
                <a:gd name="T21" fmla="*/ 53 h 260"/>
                <a:gd name="T22" fmla="*/ 277 w 546"/>
                <a:gd name="T23" fmla="*/ 88 h 260"/>
                <a:gd name="T24" fmla="*/ 267 w 546"/>
                <a:gd name="T25" fmla="*/ 92 h 260"/>
                <a:gd name="T26" fmla="*/ 245 w 546"/>
                <a:gd name="T27" fmla="*/ 88 h 260"/>
                <a:gd name="T28" fmla="*/ 172 w 546"/>
                <a:gd name="T29" fmla="*/ 115 h 260"/>
                <a:gd name="T30" fmla="*/ 242 w 546"/>
                <a:gd name="T31" fmla="*/ 118 h 260"/>
                <a:gd name="T32" fmla="*/ 197 w 546"/>
                <a:gd name="T33" fmla="*/ 147 h 260"/>
                <a:gd name="T34" fmla="*/ 139 w 546"/>
                <a:gd name="T35" fmla="*/ 165 h 260"/>
                <a:gd name="T36" fmla="*/ 105 w 546"/>
                <a:gd name="T37" fmla="*/ 182 h 260"/>
                <a:gd name="T38" fmla="*/ 118 w 546"/>
                <a:gd name="T39" fmla="*/ 188 h 260"/>
                <a:gd name="T40" fmla="*/ 114 w 546"/>
                <a:gd name="T41" fmla="*/ 199 h 260"/>
                <a:gd name="T42" fmla="*/ 87 w 546"/>
                <a:gd name="T43" fmla="*/ 206 h 260"/>
                <a:gd name="T44" fmla="*/ 118 w 546"/>
                <a:gd name="T45" fmla="*/ 217 h 260"/>
                <a:gd name="T46" fmla="*/ 126 w 546"/>
                <a:gd name="T47" fmla="*/ 240 h 260"/>
                <a:gd name="T48" fmla="*/ 155 w 546"/>
                <a:gd name="T49" fmla="*/ 238 h 260"/>
                <a:gd name="T50" fmla="*/ 151 w 546"/>
                <a:gd name="T51" fmla="*/ 255 h 260"/>
                <a:gd name="T52" fmla="*/ 126 w 546"/>
                <a:gd name="T53" fmla="*/ 270 h 260"/>
                <a:gd name="T54" fmla="*/ 56 w 546"/>
                <a:gd name="T55" fmla="*/ 302 h 260"/>
                <a:gd name="T56" fmla="*/ 0 w 546"/>
                <a:gd name="T57" fmla="*/ 320 h 260"/>
                <a:gd name="T58" fmla="*/ 16 w 546"/>
                <a:gd name="T59" fmla="*/ 320 h 260"/>
                <a:gd name="T60" fmla="*/ 56 w 546"/>
                <a:gd name="T61" fmla="*/ 305 h 260"/>
                <a:gd name="T62" fmla="*/ 93 w 546"/>
                <a:gd name="T63" fmla="*/ 300 h 260"/>
                <a:gd name="T64" fmla="*/ 222 w 546"/>
                <a:gd name="T65" fmla="*/ 240 h 260"/>
                <a:gd name="T66" fmla="*/ 255 w 546"/>
                <a:gd name="T67" fmla="*/ 212 h 260"/>
                <a:gd name="T68" fmla="*/ 317 w 546"/>
                <a:gd name="T69" fmla="*/ 191 h 260"/>
                <a:gd name="T70" fmla="*/ 259 w 546"/>
                <a:gd name="T71" fmla="*/ 223 h 260"/>
                <a:gd name="T72" fmla="*/ 282 w 546"/>
                <a:gd name="T73" fmla="*/ 223 h 260"/>
                <a:gd name="T74" fmla="*/ 290 w 546"/>
                <a:gd name="T75" fmla="*/ 220 h 260"/>
                <a:gd name="T76" fmla="*/ 325 w 546"/>
                <a:gd name="T77" fmla="*/ 208 h 260"/>
                <a:gd name="T78" fmla="*/ 335 w 546"/>
                <a:gd name="T79" fmla="*/ 199 h 260"/>
                <a:gd name="T80" fmla="*/ 342 w 546"/>
                <a:gd name="T81" fmla="*/ 199 h 260"/>
                <a:gd name="T82" fmla="*/ 356 w 546"/>
                <a:gd name="T83" fmla="*/ 203 h 260"/>
                <a:gd name="T84" fmla="*/ 361 w 546"/>
                <a:gd name="T85" fmla="*/ 212 h 260"/>
                <a:gd name="T86" fmla="*/ 396 w 546"/>
                <a:gd name="T87" fmla="*/ 217 h 260"/>
                <a:gd name="T88" fmla="*/ 443 w 546"/>
                <a:gd name="T89" fmla="*/ 220 h 260"/>
                <a:gd name="T90" fmla="*/ 441 w 546"/>
                <a:gd name="T91" fmla="*/ 238 h 260"/>
                <a:gd name="T92" fmla="*/ 462 w 546"/>
                <a:gd name="T93" fmla="*/ 240 h 260"/>
                <a:gd name="T94" fmla="*/ 467 w 546"/>
                <a:gd name="T95" fmla="*/ 249 h 260"/>
                <a:gd name="T96" fmla="*/ 483 w 546"/>
                <a:gd name="T97" fmla="*/ 255 h 260"/>
                <a:gd name="T98" fmla="*/ 491 w 546"/>
                <a:gd name="T99" fmla="*/ 261 h 260"/>
                <a:gd name="T100" fmla="*/ 483 w 546"/>
                <a:gd name="T101" fmla="*/ 270 h 260"/>
                <a:gd name="T102" fmla="*/ 487 w 546"/>
                <a:gd name="T103" fmla="*/ 294 h 260"/>
                <a:gd name="T104" fmla="*/ 493 w 546"/>
                <a:gd name="T105" fmla="*/ 296 h 260"/>
                <a:gd name="T106" fmla="*/ 480 w 546"/>
                <a:gd name="T107" fmla="*/ 320 h 26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46" h="260">
                  <a:moveTo>
                    <a:pt x="442" y="253"/>
                  </a:moveTo>
                  <a:lnTo>
                    <a:pt x="452" y="242"/>
                  </a:lnTo>
                  <a:lnTo>
                    <a:pt x="445" y="234"/>
                  </a:lnTo>
                  <a:lnTo>
                    <a:pt x="437" y="227"/>
                  </a:lnTo>
                  <a:lnTo>
                    <a:pt x="442" y="211"/>
                  </a:lnTo>
                  <a:lnTo>
                    <a:pt x="445" y="197"/>
                  </a:lnTo>
                  <a:lnTo>
                    <a:pt x="442" y="178"/>
                  </a:lnTo>
                  <a:lnTo>
                    <a:pt x="421" y="182"/>
                  </a:lnTo>
                  <a:lnTo>
                    <a:pt x="414" y="190"/>
                  </a:lnTo>
                  <a:lnTo>
                    <a:pt x="402" y="194"/>
                  </a:lnTo>
                  <a:lnTo>
                    <a:pt x="402" y="178"/>
                  </a:lnTo>
                  <a:lnTo>
                    <a:pt x="397" y="175"/>
                  </a:lnTo>
                  <a:lnTo>
                    <a:pt x="404" y="171"/>
                  </a:lnTo>
                  <a:lnTo>
                    <a:pt x="378" y="171"/>
                  </a:lnTo>
                  <a:lnTo>
                    <a:pt x="400" y="152"/>
                  </a:lnTo>
                  <a:lnTo>
                    <a:pt x="419" y="133"/>
                  </a:lnTo>
                  <a:lnTo>
                    <a:pt x="440" y="114"/>
                  </a:lnTo>
                  <a:lnTo>
                    <a:pt x="461" y="95"/>
                  </a:lnTo>
                  <a:lnTo>
                    <a:pt x="480" y="76"/>
                  </a:lnTo>
                  <a:lnTo>
                    <a:pt x="504" y="60"/>
                  </a:lnTo>
                  <a:lnTo>
                    <a:pt x="525" y="41"/>
                  </a:lnTo>
                  <a:lnTo>
                    <a:pt x="546" y="24"/>
                  </a:lnTo>
                  <a:lnTo>
                    <a:pt x="520" y="17"/>
                  </a:lnTo>
                  <a:lnTo>
                    <a:pt x="494" y="15"/>
                  </a:lnTo>
                  <a:lnTo>
                    <a:pt x="471" y="12"/>
                  </a:lnTo>
                  <a:lnTo>
                    <a:pt x="437" y="10"/>
                  </a:lnTo>
                  <a:lnTo>
                    <a:pt x="426" y="5"/>
                  </a:lnTo>
                  <a:lnTo>
                    <a:pt x="419" y="5"/>
                  </a:lnTo>
                  <a:lnTo>
                    <a:pt x="414" y="3"/>
                  </a:lnTo>
                  <a:lnTo>
                    <a:pt x="402" y="5"/>
                  </a:lnTo>
                  <a:lnTo>
                    <a:pt x="409" y="0"/>
                  </a:lnTo>
                  <a:lnTo>
                    <a:pt x="402" y="0"/>
                  </a:lnTo>
                  <a:lnTo>
                    <a:pt x="369" y="8"/>
                  </a:lnTo>
                  <a:lnTo>
                    <a:pt x="362" y="5"/>
                  </a:lnTo>
                  <a:lnTo>
                    <a:pt x="350" y="10"/>
                  </a:lnTo>
                  <a:lnTo>
                    <a:pt x="350" y="12"/>
                  </a:lnTo>
                  <a:lnTo>
                    <a:pt x="343" y="15"/>
                  </a:lnTo>
                  <a:lnTo>
                    <a:pt x="348" y="10"/>
                  </a:lnTo>
                  <a:lnTo>
                    <a:pt x="322" y="15"/>
                  </a:lnTo>
                  <a:lnTo>
                    <a:pt x="291" y="24"/>
                  </a:lnTo>
                  <a:lnTo>
                    <a:pt x="265" y="34"/>
                  </a:lnTo>
                  <a:lnTo>
                    <a:pt x="241" y="36"/>
                  </a:lnTo>
                  <a:lnTo>
                    <a:pt x="227" y="43"/>
                  </a:lnTo>
                  <a:lnTo>
                    <a:pt x="236" y="60"/>
                  </a:lnTo>
                  <a:lnTo>
                    <a:pt x="232" y="62"/>
                  </a:lnTo>
                  <a:lnTo>
                    <a:pt x="253" y="64"/>
                  </a:lnTo>
                  <a:lnTo>
                    <a:pt x="248" y="71"/>
                  </a:lnTo>
                  <a:lnTo>
                    <a:pt x="262" y="71"/>
                  </a:lnTo>
                  <a:lnTo>
                    <a:pt x="243" y="71"/>
                  </a:lnTo>
                  <a:lnTo>
                    <a:pt x="241" y="67"/>
                  </a:lnTo>
                  <a:lnTo>
                    <a:pt x="239" y="74"/>
                  </a:lnTo>
                  <a:lnTo>
                    <a:pt x="243" y="78"/>
                  </a:lnTo>
                  <a:lnTo>
                    <a:pt x="234" y="78"/>
                  </a:lnTo>
                  <a:lnTo>
                    <a:pt x="208" y="76"/>
                  </a:lnTo>
                  <a:lnTo>
                    <a:pt x="220" y="71"/>
                  </a:lnTo>
                  <a:lnTo>
                    <a:pt x="189" y="76"/>
                  </a:lnTo>
                  <a:lnTo>
                    <a:pt x="149" y="86"/>
                  </a:lnTo>
                  <a:lnTo>
                    <a:pt x="161" y="90"/>
                  </a:lnTo>
                  <a:lnTo>
                    <a:pt x="154" y="93"/>
                  </a:lnTo>
                  <a:lnTo>
                    <a:pt x="149" y="102"/>
                  </a:lnTo>
                  <a:lnTo>
                    <a:pt x="184" y="102"/>
                  </a:lnTo>
                  <a:lnTo>
                    <a:pt x="189" y="104"/>
                  </a:lnTo>
                  <a:lnTo>
                    <a:pt x="217" y="95"/>
                  </a:lnTo>
                  <a:lnTo>
                    <a:pt x="210" y="102"/>
                  </a:lnTo>
                  <a:lnTo>
                    <a:pt x="206" y="104"/>
                  </a:lnTo>
                  <a:lnTo>
                    <a:pt x="201" y="114"/>
                  </a:lnTo>
                  <a:lnTo>
                    <a:pt x="177" y="119"/>
                  </a:lnTo>
                  <a:lnTo>
                    <a:pt x="147" y="128"/>
                  </a:lnTo>
                  <a:lnTo>
                    <a:pt x="154" y="123"/>
                  </a:lnTo>
                  <a:lnTo>
                    <a:pt x="142" y="126"/>
                  </a:lnTo>
                  <a:lnTo>
                    <a:pt x="125" y="133"/>
                  </a:lnTo>
                  <a:lnTo>
                    <a:pt x="130" y="133"/>
                  </a:lnTo>
                  <a:lnTo>
                    <a:pt x="123" y="135"/>
                  </a:lnTo>
                  <a:lnTo>
                    <a:pt x="102" y="145"/>
                  </a:lnTo>
                  <a:lnTo>
                    <a:pt x="94" y="147"/>
                  </a:lnTo>
                  <a:lnTo>
                    <a:pt x="97" y="147"/>
                  </a:lnTo>
                  <a:lnTo>
                    <a:pt x="87" y="152"/>
                  </a:lnTo>
                  <a:lnTo>
                    <a:pt x="90" y="154"/>
                  </a:lnTo>
                  <a:lnTo>
                    <a:pt x="106" y="152"/>
                  </a:lnTo>
                  <a:lnTo>
                    <a:pt x="92" y="156"/>
                  </a:lnTo>
                  <a:lnTo>
                    <a:pt x="92" y="159"/>
                  </a:lnTo>
                  <a:lnTo>
                    <a:pt x="106" y="161"/>
                  </a:lnTo>
                  <a:lnTo>
                    <a:pt x="102" y="161"/>
                  </a:lnTo>
                  <a:lnTo>
                    <a:pt x="106" y="164"/>
                  </a:lnTo>
                  <a:lnTo>
                    <a:pt x="94" y="164"/>
                  </a:lnTo>
                  <a:lnTo>
                    <a:pt x="90" y="161"/>
                  </a:lnTo>
                  <a:lnTo>
                    <a:pt x="78" y="166"/>
                  </a:lnTo>
                  <a:lnTo>
                    <a:pt x="85" y="178"/>
                  </a:lnTo>
                  <a:lnTo>
                    <a:pt x="106" y="173"/>
                  </a:lnTo>
                  <a:lnTo>
                    <a:pt x="123" y="164"/>
                  </a:lnTo>
                  <a:lnTo>
                    <a:pt x="106" y="175"/>
                  </a:lnTo>
                  <a:lnTo>
                    <a:pt x="99" y="185"/>
                  </a:lnTo>
                  <a:lnTo>
                    <a:pt x="94" y="190"/>
                  </a:lnTo>
                  <a:lnTo>
                    <a:pt x="87" y="199"/>
                  </a:lnTo>
                  <a:lnTo>
                    <a:pt x="113" y="194"/>
                  </a:lnTo>
                  <a:lnTo>
                    <a:pt x="118" y="194"/>
                  </a:lnTo>
                  <a:lnTo>
                    <a:pt x="118" y="201"/>
                  </a:lnTo>
                  <a:lnTo>
                    <a:pt x="135" y="190"/>
                  </a:lnTo>
                  <a:lnTo>
                    <a:pt x="139" y="192"/>
                  </a:lnTo>
                  <a:lnTo>
                    <a:pt x="130" y="194"/>
                  </a:lnTo>
                  <a:lnTo>
                    <a:pt x="132" y="199"/>
                  </a:lnTo>
                  <a:lnTo>
                    <a:pt x="156" y="192"/>
                  </a:lnTo>
                  <a:lnTo>
                    <a:pt x="135" y="206"/>
                  </a:lnTo>
                  <a:lnTo>
                    <a:pt x="137" y="206"/>
                  </a:lnTo>
                  <a:lnTo>
                    <a:pt x="135" y="206"/>
                  </a:lnTo>
                  <a:lnTo>
                    <a:pt x="123" y="213"/>
                  </a:lnTo>
                  <a:lnTo>
                    <a:pt x="113" y="218"/>
                  </a:lnTo>
                  <a:lnTo>
                    <a:pt x="92" y="230"/>
                  </a:lnTo>
                  <a:lnTo>
                    <a:pt x="59" y="239"/>
                  </a:lnTo>
                  <a:lnTo>
                    <a:pt x="54" y="244"/>
                  </a:lnTo>
                  <a:lnTo>
                    <a:pt x="50" y="244"/>
                  </a:lnTo>
                  <a:lnTo>
                    <a:pt x="47" y="246"/>
                  </a:lnTo>
                  <a:lnTo>
                    <a:pt x="47" y="244"/>
                  </a:lnTo>
                  <a:lnTo>
                    <a:pt x="35" y="244"/>
                  </a:lnTo>
                  <a:lnTo>
                    <a:pt x="0" y="258"/>
                  </a:lnTo>
                  <a:lnTo>
                    <a:pt x="5" y="258"/>
                  </a:lnTo>
                  <a:lnTo>
                    <a:pt x="12" y="256"/>
                  </a:lnTo>
                  <a:lnTo>
                    <a:pt x="14" y="258"/>
                  </a:lnTo>
                  <a:lnTo>
                    <a:pt x="31" y="249"/>
                  </a:lnTo>
                  <a:lnTo>
                    <a:pt x="38" y="249"/>
                  </a:lnTo>
                  <a:lnTo>
                    <a:pt x="31" y="249"/>
                  </a:lnTo>
                  <a:lnTo>
                    <a:pt x="50" y="246"/>
                  </a:lnTo>
                  <a:lnTo>
                    <a:pt x="59" y="246"/>
                  </a:lnTo>
                  <a:lnTo>
                    <a:pt x="64" y="246"/>
                  </a:lnTo>
                  <a:lnTo>
                    <a:pt x="78" y="242"/>
                  </a:lnTo>
                  <a:lnTo>
                    <a:pt x="83" y="242"/>
                  </a:lnTo>
                  <a:lnTo>
                    <a:pt x="87" y="237"/>
                  </a:lnTo>
                  <a:lnTo>
                    <a:pt x="130" y="223"/>
                  </a:lnTo>
                  <a:lnTo>
                    <a:pt x="165" y="208"/>
                  </a:lnTo>
                  <a:lnTo>
                    <a:pt x="199" y="194"/>
                  </a:lnTo>
                  <a:lnTo>
                    <a:pt x="191" y="190"/>
                  </a:lnTo>
                  <a:lnTo>
                    <a:pt x="220" y="178"/>
                  </a:lnTo>
                  <a:lnTo>
                    <a:pt x="225" y="175"/>
                  </a:lnTo>
                  <a:lnTo>
                    <a:pt x="229" y="171"/>
                  </a:lnTo>
                  <a:lnTo>
                    <a:pt x="253" y="161"/>
                  </a:lnTo>
                  <a:lnTo>
                    <a:pt x="277" y="154"/>
                  </a:lnTo>
                  <a:lnTo>
                    <a:pt x="293" y="152"/>
                  </a:lnTo>
                  <a:lnTo>
                    <a:pt x="284" y="154"/>
                  </a:lnTo>
                  <a:lnTo>
                    <a:pt x="286" y="159"/>
                  </a:lnTo>
                  <a:lnTo>
                    <a:pt x="279" y="159"/>
                  </a:lnTo>
                  <a:lnTo>
                    <a:pt x="255" y="164"/>
                  </a:lnTo>
                  <a:lnTo>
                    <a:pt x="232" y="180"/>
                  </a:lnTo>
                  <a:lnTo>
                    <a:pt x="243" y="178"/>
                  </a:lnTo>
                  <a:lnTo>
                    <a:pt x="227" y="187"/>
                  </a:lnTo>
                  <a:lnTo>
                    <a:pt x="236" y="187"/>
                  </a:lnTo>
                  <a:lnTo>
                    <a:pt x="253" y="180"/>
                  </a:lnTo>
                  <a:lnTo>
                    <a:pt x="248" y="182"/>
                  </a:lnTo>
                  <a:lnTo>
                    <a:pt x="253" y="180"/>
                  </a:lnTo>
                  <a:lnTo>
                    <a:pt x="258" y="180"/>
                  </a:lnTo>
                  <a:lnTo>
                    <a:pt x="260" y="178"/>
                  </a:lnTo>
                  <a:lnTo>
                    <a:pt x="270" y="175"/>
                  </a:lnTo>
                  <a:lnTo>
                    <a:pt x="277" y="175"/>
                  </a:lnTo>
                  <a:lnTo>
                    <a:pt x="291" y="168"/>
                  </a:lnTo>
                  <a:lnTo>
                    <a:pt x="291" y="166"/>
                  </a:lnTo>
                  <a:lnTo>
                    <a:pt x="296" y="166"/>
                  </a:lnTo>
                  <a:lnTo>
                    <a:pt x="291" y="164"/>
                  </a:lnTo>
                  <a:lnTo>
                    <a:pt x="300" y="161"/>
                  </a:lnTo>
                  <a:lnTo>
                    <a:pt x="312" y="154"/>
                  </a:lnTo>
                  <a:lnTo>
                    <a:pt x="303" y="159"/>
                  </a:lnTo>
                  <a:lnTo>
                    <a:pt x="307" y="159"/>
                  </a:lnTo>
                  <a:lnTo>
                    <a:pt x="307" y="161"/>
                  </a:lnTo>
                  <a:lnTo>
                    <a:pt x="326" y="156"/>
                  </a:lnTo>
                  <a:lnTo>
                    <a:pt x="322" y="159"/>
                  </a:lnTo>
                  <a:lnTo>
                    <a:pt x="322" y="161"/>
                  </a:lnTo>
                  <a:lnTo>
                    <a:pt x="319" y="164"/>
                  </a:lnTo>
                  <a:lnTo>
                    <a:pt x="324" y="164"/>
                  </a:lnTo>
                  <a:lnTo>
                    <a:pt x="319" y="166"/>
                  </a:lnTo>
                  <a:lnTo>
                    <a:pt x="324" y="171"/>
                  </a:lnTo>
                  <a:lnTo>
                    <a:pt x="338" y="164"/>
                  </a:lnTo>
                  <a:lnTo>
                    <a:pt x="333" y="168"/>
                  </a:lnTo>
                  <a:lnTo>
                    <a:pt x="336" y="173"/>
                  </a:lnTo>
                  <a:lnTo>
                    <a:pt x="355" y="175"/>
                  </a:lnTo>
                  <a:lnTo>
                    <a:pt x="371" y="175"/>
                  </a:lnTo>
                  <a:lnTo>
                    <a:pt x="371" y="178"/>
                  </a:lnTo>
                  <a:lnTo>
                    <a:pt x="390" y="175"/>
                  </a:lnTo>
                  <a:lnTo>
                    <a:pt x="397" y="178"/>
                  </a:lnTo>
                  <a:lnTo>
                    <a:pt x="390" y="180"/>
                  </a:lnTo>
                  <a:lnTo>
                    <a:pt x="395" y="175"/>
                  </a:lnTo>
                  <a:lnTo>
                    <a:pt x="385" y="182"/>
                  </a:lnTo>
                  <a:lnTo>
                    <a:pt x="395" y="192"/>
                  </a:lnTo>
                  <a:lnTo>
                    <a:pt x="402" y="204"/>
                  </a:lnTo>
                  <a:lnTo>
                    <a:pt x="409" y="201"/>
                  </a:lnTo>
                  <a:lnTo>
                    <a:pt x="407" y="194"/>
                  </a:lnTo>
                  <a:lnTo>
                    <a:pt x="414" y="194"/>
                  </a:lnTo>
                  <a:lnTo>
                    <a:pt x="419" y="192"/>
                  </a:lnTo>
                  <a:lnTo>
                    <a:pt x="421" y="194"/>
                  </a:lnTo>
                  <a:lnTo>
                    <a:pt x="416" y="199"/>
                  </a:lnTo>
                  <a:lnTo>
                    <a:pt x="419" y="201"/>
                  </a:lnTo>
                  <a:lnTo>
                    <a:pt x="419" y="204"/>
                  </a:lnTo>
                  <a:lnTo>
                    <a:pt x="433" y="187"/>
                  </a:lnTo>
                  <a:lnTo>
                    <a:pt x="430" y="199"/>
                  </a:lnTo>
                  <a:lnTo>
                    <a:pt x="433" y="206"/>
                  </a:lnTo>
                  <a:lnTo>
                    <a:pt x="435" y="204"/>
                  </a:lnTo>
                  <a:lnTo>
                    <a:pt x="437" y="206"/>
                  </a:lnTo>
                  <a:lnTo>
                    <a:pt x="433" y="211"/>
                  </a:lnTo>
                  <a:lnTo>
                    <a:pt x="440" y="211"/>
                  </a:lnTo>
                  <a:lnTo>
                    <a:pt x="435" y="211"/>
                  </a:lnTo>
                  <a:lnTo>
                    <a:pt x="435" y="213"/>
                  </a:lnTo>
                  <a:lnTo>
                    <a:pt x="430" y="213"/>
                  </a:lnTo>
                  <a:lnTo>
                    <a:pt x="433" y="218"/>
                  </a:lnTo>
                  <a:lnTo>
                    <a:pt x="428" y="220"/>
                  </a:lnTo>
                  <a:lnTo>
                    <a:pt x="428" y="223"/>
                  </a:lnTo>
                  <a:lnTo>
                    <a:pt x="430" y="230"/>
                  </a:lnTo>
                  <a:lnTo>
                    <a:pt x="437" y="237"/>
                  </a:lnTo>
                  <a:lnTo>
                    <a:pt x="430" y="237"/>
                  </a:lnTo>
                  <a:lnTo>
                    <a:pt x="419" y="249"/>
                  </a:lnTo>
                  <a:lnTo>
                    <a:pt x="423" y="246"/>
                  </a:lnTo>
                  <a:lnTo>
                    <a:pt x="442" y="239"/>
                  </a:lnTo>
                  <a:lnTo>
                    <a:pt x="430" y="253"/>
                  </a:lnTo>
                  <a:lnTo>
                    <a:pt x="426" y="256"/>
                  </a:lnTo>
                  <a:lnTo>
                    <a:pt x="437" y="253"/>
                  </a:lnTo>
                  <a:lnTo>
                    <a:pt x="430" y="258"/>
                  </a:lnTo>
                  <a:lnTo>
                    <a:pt x="426" y="260"/>
                  </a:lnTo>
                  <a:lnTo>
                    <a:pt x="442" y="253"/>
                  </a:lnTo>
                  <a:close/>
                </a:path>
              </a:pathLst>
            </a:custGeom>
            <a:solidFill>
              <a:srgbClr val="E1E1E1"/>
            </a:solidFill>
            <a:ln w="3175">
              <a:solidFill>
                <a:srgbClr val="000000"/>
              </a:solidFill>
              <a:prstDash val="solid"/>
              <a:round/>
              <a:headEnd/>
              <a:tailEnd/>
            </a:ln>
          </p:spPr>
          <p:txBody>
            <a:bodyPr/>
            <a:lstStyle/>
            <a:p>
              <a:endParaRPr lang="en-US"/>
            </a:p>
          </p:txBody>
        </p:sp>
        <p:sp>
          <p:nvSpPr>
            <p:cNvPr id="450" name="Freeform 4272"/>
            <p:cNvSpPr>
              <a:spLocks/>
            </p:cNvSpPr>
            <p:nvPr/>
          </p:nvSpPr>
          <p:spPr bwMode="auto">
            <a:xfrm>
              <a:off x="286" y="1380"/>
              <a:ext cx="41" cy="27"/>
            </a:xfrm>
            <a:custGeom>
              <a:avLst/>
              <a:gdLst>
                <a:gd name="T0" fmla="*/ 41 w 37"/>
                <a:gd name="T1" fmla="*/ 6 h 22"/>
                <a:gd name="T2" fmla="*/ 39 w 37"/>
                <a:gd name="T3" fmla="*/ 6 h 22"/>
                <a:gd name="T4" fmla="*/ 39 w 37"/>
                <a:gd name="T5" fmla="*/ 4 h 22"/>
                <a:gd name="T6" fmla="*/ 39 w 37"/>
                <a:gd name="T7" fmla="*/ 4 h 22"/>
                <a:gd name="T8" fmla="*/ 33 w 37"/>
                <a:gd name="T9" fmla="*/ 0 h 22"/>
                <a:gd name="T10" fmla="*/ 31 w 37"/>
                <a:gd name="T11" fmla="*/ 4 h 22"/>
                <a:gd name="T12" fmla="*/ 25 w 37"/>
                <a:gd name="T13" fmla="*/ 4 h 22"/>
                <a:gd name="T14" fmla="*/ 18 w 37"/>
                <a:gd name="T15" fmla="*/ 6 h 22"/>
                <a:gd name="T16" fmla="*/ 12 w 37"/>
                <a:gd name="T17" fmla="*/ 15 h 22"/>
                <a:gd name="T18" fmla="*/ 12 w 37"/>
                <a:gd name="T19" fmla="*/ 6 h 22"/>
                <a:gd name="T20" fmla="*/ 0 w 37"/>
                <a:gd name="T21" fmla="*/ 15 h 22"/>
                <a:gd name="T22" fmla="*/ 0 w 37"/>
                <a:gd name="T23" fmla="*/ 21 h 22"/>
                <a:gd name="T24" fmla="*/ 2 w 37"/>
                <a:gd name="T25" fmla="*/ 18 h 22"/>
                <a:gd name="T26" fmla="*/ 4 w 37"/>
                <a:gd name="T27" fmla="*/ 18 h 22"/>
                <a:gd name="T28" fmla="*/ 0 w 37"/>
                <a:gd name="T29" fmla="*/ 27 h 22"/>
                <a:gd name="T30" fmla="*/ 8 w 37"/>
                <a:gd name="T31" fmla="*/ 21 h 22"/>
                <a:gd name="T32" fmla="*/ 25 w 37"/>
                <a:gd name="T33" fmla="*/ 12 h 22"/>
                <a:gd name="T34" fmla="*/ 31 w 37"/>
                <a:gd name="T35" fmla="*/ 12 h 22"/>
                <a:gd name="T36" fmla="*/ 41 w 37"/>
                <a:gd name="T37" fmla="*/ 6 h 2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7" h="22">
                  <a:moveTo>
                    <a:pt x="37" y="5"/>
                  </a:moveTo>
                  <a:lnTo>
                    <a:pt x="35" y="5"/>
                  </a:lnTo>
                  <a:lnTo>
                    <a:pt x="35" y="3"/>
                  </a:lnTo>
                  <a:lnTo>
                    <a:pt x="30" y="0"/>
                  </a:lnTo>
                  <a:lnTo>
                    <a:pt x="28" y="3"/>
                  </a:lnTo>
                  <a:lnTo>
                    <a:pt x="23" y="3"/>
                  </a:lnTo>
                  <a:lnTo>
                    <a:pt x="16" y="5"/>
                  </a:lnTo>
                  <a:lnTo>
                    <a:pt x="11" y="12"/>
                  </a:lnTo>
                  <a:lnTo>
                    <a:pt x="11" y="5"/>
                  </a:lnTo>
                  <a:lnTo>
                    <a:pt x="0" y="12"/>
                  </a:lnTo>
                  <a:lnTo>
                    <a:pt x="0" y="17"/>
                  </a:lnTo>
                  <a:lnTo>
                    <a:pt x="2" y="15"/>
                  </a:lnTo>
                  <a:lnTo>
                    <a:pt x="4" y="15"/>
                  </a:lnTo>
                  <a:lnTo>
                    <a:pt x="0" y="22"/>
                  </a:lnTo>
                  <a:lnTo>
                    <a:pt x="7" y="17"/>
                  </a:lnTo>
                  <a:lnTo>
                    <a:pt x="23" y="10"/>
                  </a:lnTo>
                  <a:lnTo>
                    <a:pt x="28" y="10"/>
                  </a:lnTo>
                  <a:lnTo>
                    <a:pt x="37" y="5"/>
                  </a:lnTo>
                  <a:close/>
                </a:path>
              </a:pathLst>
            </a:custGeom>
            <a:solidFill>
              <a:srgbClr val="E1E1E1"/>
            </a:solidFill>
            <a:ln w="3175">
              <a:solidFill>
                <a:srgbClr val="000000"/>
              </a:solidFill>
              <a:prstDash val="solid"/>
              <a:round/>
              <a:headEnd/>
              <a:tailEnd/>
            </a:ln>
          </p:spPr>
          <p:txBody>
            <a:bodyPr/>
            <a:lstStyle/>
            <a:p>
              <a:endParaRPr lang="en-US"/>
            </a:p>
          </p:txBody>
        </p:sp>
        <p:sp>
          <p:nvSpPr>
            <p:cNvPr id="451" name="Freeform 4273"/>
            <p:cNvSpPr>
              <a:spLocks/>
            </p:cNvSpPr>
            <p:nvPr/>
          </p:nvSpPr>
          <p:spPr bwMode="auto">
            <a:xfrm>
              <a:off x="179" y="1266"/>
              <a:ext cx="38" cy="15"/>
            </a:xfrm>
            <a:custGeom>
              <a:avLst/>
              <a:gdLst>
                <a:gd name="T0" fmla="*/ 38 w 35"/>
                <a:gd name="T1" fmla="*/ 9 h 12"/>
                <a:gd name="T2" fmla="*/ 18 w 35"/>
                <a:gd name="T3" fmla="*/ 15 h 12"/>
                <a:gd name="T4" fmla="*/ 13 w 35"/>
                <a:gd name="T5" fmla="*/ 4 h 12"/>
                <a:gd name="T6" fmla="*/ 15 w 35"/>
                <a:gd name="T7" fmla="*/ 9 h 12"/>
                <a:gd name="T8" fmla="*/ 0 w 35"/>
                <a:gd name="T9" fmla="*/ 9 h 12"/>
                <a:gd name="T10" fmla="*/ 5 w 35"/>
                <a:gd name="T11" fmla="*/ 0 h 12"/>
                <a:gd name="T12" fmla="*/ 21 w 35"/>
                <a:gd name="T13" fmla="*/ 0 h 12"/>
                <a:gd name="T14" fmla="*/ 38 w 35"/>
                <a:gd name="T15" fmla="*/ 9 h 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5" h="12">
                  <a:moveTo>
                    <a:pt x="35" y="7"/>
                  </a:moveTo>
                  <a:lnTo>
                    <a:pt x="17" y="12"/>
                  </a:lnTo>
                  <a:lnTo>
                    <a:pt x="12" y="3"/>
                  </a:lnTo>
                  <a:lnTo>
                    <a:pt x="14" y="7"/>
                  </a:lnTo>
                  <a:lnTo>
                    <a:pt x="0" y="7"/>
                  </a:lnTo>
                  <a:lnTo>
                    <a:pt x="5" y="0"/>
                  </a:lnTo>
                  <a:lnTo>
                    <a:pt x="19" y="0"/>
                  </a:lnTo>
                  <a:lnTo>
                    <a:pt x="35" y="7"/>
                  </a:lnTo>
                  <a:close/>
                </a:path>
              </a:pathLst>
            </a:custGeom>
            <a:solidFill>
              <a:srgbClr val="E1E1E1"/>
            </a:solidFill>
            <a:ln w="3175">
              <a:solidFill>
                <a:srgbClr val="000000"/>
              </a:solidFill>
              <a:prstDash val="solid"/>
              <a:round/>
              <a:headEnd/>
              <a:tailEnd/>
            </a:ln>
          </p:spPr>
          <p:txBody>
            <a:bodyPr/>
            <a:lstStyle/>
            <a:p>
              <a:endParaRPr lang="en-US"/>
            </a:p>
          </p:txBody>
        </p:sp>
        <p:sp>
          <p:nvSpPr>
            <p:cNvPr id="452" name="Freeform 4274"/>
            <p:cNvSpPr>
              <a:spLocks/>
            </p:cNvSpPr>
            <p:nvPr/>
          </p:nvSpPr>
          <p:spPr bwMode="auto">
            <a:xfrm>
              <a:off x="559" y="1416"/>
              <a:ext cx="18" cy="31"/>
            </a:xfrm>
            <a:custGeom>
              <a:avLst/>
              <a:gdLst>
                <a:gd name="T0" fmla="*/ 10 w 16"/>
                <a:gd name="T1" fmla="*/ 27 h 26"/>
                <a:gd name="T2" fmla="*/ 8 w 16"/>
                <a:gd name="T3" fmla="*/ 31 h 26"/>
                <a:gd name="T4" fmla="*/ 8 w 16"/>
                <a:gd name="T5" fmla="*/ 25 h 26"/>
                <a:gd name="T6" fmla="*/ 0 w 16"/>
                <a:gd name="T7" fmla="*/ 19 h 26"/>
                <a:gd name="T8" fmla="*/ 8 w 16"/>
                <a:gd name="T9" fmla="*/ 19 h 26"/>
                <a:gd name="T10" fmla="*/ 10 w 16"/>
                <a:gd name="T11" fmla="*/ 14 h 26"/>
                <a:gd name="T12" fmla="*/ 5 w 16"/>
                <a:gd name="T13" fmla="*/ 14 h 26"/>
                <a:gd name="T14" fmla="*/ 10 w 16"/>
                <a:gd name="T15" fmla="*/ 8 h 26"/>
                <a:gd name="T16" fmla="*/ 10 w 16"/>
                <a:gd name="T17" fmla="*/ 0 h 26"/>
                <a:gd name="T18" fmla="*/ 16 w 16"/>
                <a:gd name="T19" fmla="*/ 0 h 26"/>
                <a:gd name="T20" fmla="*/ 18 w 16"/>
                <a:gd name="T21" fmla="*/ 14 h 26"/>
                <a:gd name="T22" fmla="*/ 16 w 16"/>
                <a:gd name="T23" fmla="*/ 14 h 26"/>
                <a:gd name="T24" fmla="*/ 16 w 16"/>
                <a:gd name="T25" fmla="*/ 17 h 26"/>
                <a:gd name="T26" fmla="*/ 10 w 16"/>
                <a:gd name="T27" fmla="*/ 27 h 2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6" h="26">
                  <a:moveTo>
                    <a:pt x="9" y="23"/>
                  </a:moveTo>
                  <a:lnTo>
                    <a:pt x="7" y="26"/>
                  </a:lnTo>
                  <a:lnTo>
                    <a:pt x="7" y="21"/>
                  </a:lnTo>
                  <a:lnTo>
                    <a:pt x="0" y="16"/>
                  </a:lnTo>
                  <a:lnTo>
                    <a:pt x="7" y="16"/>
                  </a:lnTo>
                  <a:lnTo>
                    <a:pt x="9" y="12"/>
                  </a:lnTo>
                  <a:lnTo>
                    <a:pt x="4" y="12"/>
                  </a:lnTo>
                  <a:lnTo>
                    <a:pt x="9" y="7"/>
                  </a:lnTo>
                  <a:lnTo>
                    <a:pt x="9" y="0"/>
                  </a:lnTo>
                  <a:lnTo>
                    <a:pt x="14" y="0"/>
                  </a:lnTo>
                  <a:lnTo>
                    <a:pt x="16" y="12"/>
                  </a:lnTo>
                  <a:lnTo>
                    <a:pt x="14" y="12"/>
                  </a:lnTo>
                  <a:lnTo>
                    <a:pt x="14" y="14"/>
                  </a:lnTo>
                  <a:lnTo>
                    <a:pt x="9" y="23"/>
                  </a:lnTo>
                  <a:close/>
                </a:path>
              </a:pathLst>
            </a:custGeom>
            <a:solidFill>
              <a:srgbClr val="E1E1E1"/>
            </a:solidFill>
            <a:ln w="3175">
              <a:solidFill>
                <a:srgbClr val="000000"/>
              </a:solidFill>
              <a:prstDash val="solid"/>
              <a:round/>
              <a:headEnd/>
              <a:tailEnd/>
            </a:ln>
          </p:spPr>
          <p:txBody>
            <a:bodyPr/>
            <a:lstStyle/>
            <a:p>
              <a:endParaRPr lang="en-US"/>
            </a:p>
          </p:txBody>
        </p:sp>
        <p:sp>
          <p:nvSpPr>
            <p:cNvPr id="453" name="Freeform 4275"/>
            <p:cNvSpPr>
              <a:spLocks/>
            </p:cNvSpPr>
            <p:nvPr/>
          </p:nvSpPr>
          <p:spPr bwMode="auto">
            <a:xfrm>
              <a:off x="569" y="1375"/>
              <a:ext cx="22" cy="25"/>
            </a:xfrm>
            <a:custGeom>
              <a:avLst/>
              <a:gdLst>
                <a:gd name="T0" fmla="*/ 20 w 19"/>
                <a:gd name="T1" fmla="*/ 14 h 21"/>
                <a:gd name="T2" fmla="*/ 16 w 19"/>
                <a:gd name="T3" fmla="*/ 17 h 21"/>
                <a:gd name="T4" fmla="*/ 0 w 19"/>
                <a:gd name="T5" fmla="*/ 25 h 21"/>
                <a:gd name="T6" fmla="*/ 6 w 19"/>
                <a:gd name="T7" fmla="*/ 19 h 21"/>
                <a:gd name="T8" fmla="*/ 16 w 19"/>
                <a:gd name="T9" fmla="*/ 0 h 21"/>
                <a:gd name="T10" fmla="*/ 22 w 19"/>
                <a:gd name="T11" fmla="*/ 2 h 21"/>
                <a:gd name="T12" fmla="*/ 20 w 19"/>
                <a:gd name="T13" fmla="*/ 14 h 2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 h="21">
                  <a:moveTo>
                    <a:pt x="17" y="12"/>
                  </a:moveTo>
                  <a:lnTo>
                    <a:pt x="14" y="14"/>
                  </a:lnTo>
                  <a:lnTo>
                    <a:pt x="0" y="21"/>
                  </a:lnTo>
                  <a:lnTo>
                    <a:pt x="5" y="16"/>
                  </a:lnTo>
                  <a:lnTo>
                    <a:pt x="14" y="0"/>
                  </a:lnTo>
                  <a:lnTo>
                    <a:pt x="19" y="2"/>
                  </a:lnTo>
                  <a:lnTo>
                    <a:pt x="17" y="12"/>
                  </a:lnTo>
                  <a:close/>
                </a:path>
              </a:pathLst>
            </a:custGeom>
            <a:solidFill>
              <a:srgbClr val="E1E1E1"/>
            </a:solidFill>
            <a:ln w="3175">
              <a:solidFill>
                <a:srgbClr val="000000"/>
              </a:solidFill>
              <a:prstDash val="solid"/>
              <a:round/>
              <a:headEnd/>
              <a:tailEnd/>
            </a:ln>
          </p:spPr>
          <p:txBody>
            <a:bodyPr/>
            <a:lstStyle/>
            <a:p>
              <a:endParaRPr lang="en-US"/>
            </a:p>
          </p:txBody>
        </p:sp>
        <p:sp>
          <p:nvSpPr>
            <p:cNvPr id="454" name="Freeform 4276"/>
            <p:cNvSpPr>
              <a:spLocks/>
            </p:cNvSpPr>
            <p:nvPr/>
          </p:nvSpPr>
          <p:spPr bwMode="auto">
            <a:xfrm>
              <a:off x="163" y="1331"/>
              <a:ext cx="21" cy="11"/>
            </a:xfrm>
            <a:custGeom>
              <a:avLst/>
              <a:gdLst>
                <a:gd name="T0" fmla="*/ 21 w 19"/>
                <a:gd name="T1" fmla="*/ 8 h 10"/>
                <a:gd name="T2" fmla="*/ 13 w 19"/>
                <a:gd name="T3" fmla="*/ 11 h 10"/>
                <a:gd name="T4" fmla="*/ 0 w 19"/>
                <a:gd name="T5" fmla="*/ 8 h 10"/>
                <a:gd name="T6" fmla="*/ 21 w 19"/>
                <a:gd name="T7" fmla="*/ 0 h 10"/>
                <a:gd name="T8" fmla="*/ 21 w 19"/>
                <a:gd name="T9" fmla="*/ 8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10">
                  <a:moveTo>
                    <a:pt x="19" y="7"/>
                  </a:moveTo>
                  <a:lnTo>
                    <a:pt x="12" y="10"/>
                  </a:lnTo>
                  <a:lnTo>
                    <a:pt x="0" y="7"/>
                  </a:lnTo>
                  <a:lnTo>
                    <a:pt x="19" y="0"/>
                  </a:lnTo>
                  <a:lnTo>
                    <a:pt x="19" y="7"/>
                  </a:lnTo>
                  <a:close/>
                </a:path>
              </a:pathLst>
            </a:custGeom>
            <a:solidFill>
              <a:srgbClr val="E1E1E1"/>
            </a:solidFill>
            <a:ln w="3175">
              <a:solidFill>
                <a:srgbClr val="000000"/>
              </a:solidFill>
              <a:prstDash val="solid"/>
              <a:round/>
              <a:headEnd/>
              <a:tailEnd/>
            </a:ln>
          </p:spPr>
          <p:txBody>
            <a:bodyPr/>
            <a:lstStyle/>
            <a:p>
              <a:endParaRPr lang="en-US"/>
            </a:p>
          </p:txBody>
        </p:sp>
        <p:sp>
          <p:nvSpPr>
            <p:cNvPr id="455" name="Freeform 4277"/>
            <p:cNvSpPr>
              <a:spLocks/>
            </p:cNvSpPr>
            <p:nvPr/>
          </p:nvSpPr>
          <p:spPr bwMode="auto">
            <a:xfrm>
              <a:off x="557" y="1375"/>
              <a:ext cx="20" cy="17"/>
            </a:xfrm>
            <a:custGeom>
              <a:avLst/>
              <a:gdLst>
                <a:gd name="T0" fmla="*/ 18 w 19"/>
                <a:gd name="T1" fmla="*/ 17 h 14"/>
                <a:gd name="T2" fmla="*/ 15 w 19"/>
                <a:gd name="T3" fmla="*/ 11 h 14"/>
                <a:gd name="T4" fmla="*/ 11 w 19"/>
                <a:gd name="T5" fmla="*/ 5 h 14"/>
                <a:gd name="T6" fmla="*/ 20 w 19"/>
                <a:gd name="T7" fmla="*/ 9 h 14"/>
                <a:gd name="T8" fmla="*/ 18 w 19"/>
                <a:gd name="T9" fmla="*/ 9 h 14"/>
                <a:gd name="T10" fmla="*/ 13 w 19"/>
                <a:gd name="T11" fmla="*/ 5 h 14"/>
                <a:gd name="T12" fmla="*/ 18 w 19"/>
                <a:gd name="T13" fmla="*/ 0 h 14"/>
                <a:gd name="T14" fmla="*/ 7 w 19"/>
                <a:gd name="T15" fmla="*/ 2 h 14"/>
                <a:gd name="T16" fmla="*/ 5 w 19"/>
                <a:gd name="T17" fmla="*/ 9 h 14"/>
                <a:gd name="T18" fmla="*/ 0 w 19"/>
                <a:gd name="T19" fmla="*/ 9 h 14"/>
                <a:gd name="T20" fmla="*/ 5 w 19"/>
                <a:gd name="T21" fmla="*/ 17 h 14"/>
                <a:gd name="T22" fmla="*/ 7 w 19"/>
                <a:gd name="T23" fmla="*/ 11 h 14"/>
                <a:gd name="T24" fmla="*/ 18 w 19"/>
                <a:gd name="T25" fmla="*/ 17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 h="14">
                  <a:moveTo>
                    <a:pt x="17" y="14"/>
                  </a:moveTo>
                  <a:lnTo>
                    <a:pt x="14" y="9"/>
                  </a:lnTo>
                  <a:lnTo>
                    <a:pt x="10" y="4"/>
                  </a:lnTo>
                  <a:lnTo>
                    <a:pt x="19" y="7"/>
                  </a:lnTo>
                  <a:lnTo>
                    <a:pt x="17" y="7"/>
                  </a:lnTo>
                  <a:lnTo>
                    <a:pt x="12" y="4"/>
                  </a:lnTo>
                  <a:lnTo>
                    <a:pt x="17" y="0"/>
                  </a:lnTo>
                  <a:lnTo>
                    <a:pt x="7" y="2"/>
                  </a:lnTo>
                  <a:lnTo>
                    <a:pt x="5" y="7"/>
                  </a:lnTo>
                  <a:lnTo>
                    <a:pt x="0" y="7"/>
                  </a:lnTo>
                  <a:lnTo>
                    <a:pt x="5" y="14"/>
                  </a:lnTo>
                  <a:lnTo>
                    <a:pt x="7" y="9"/>
                  </a:lnTo>
                  <a:lnTo>
                    <a:pt x="17" y="14"/>
                  </a:lnTo>
                  <a:close/>
                </a:path>
              </a:pathLst>
            </a:custGeom>
            <a:solidFill>
              <a:srgbClr val="E1E1E1"/>
            </a:solidFill>
            <a:ln w="3175">
              <a:solidFill>
                <a:srgbClr val="000000"/>
              </a:solidFill>
              <a:prstDash val="solid"/>
              <a:round/>
              <a:headEnd/>
              <a:tailEnd/>
            </a:ln>
          </p:spPr>
          <p:txBody>
            <a:bodyPr/>
            <a:lstStyle/>
            <a:p>
              <a:endParaRPr lang="en-US"/>
            </a:p>
          </p:txBody>
        </p:sp>
        <p:sp>
          <p:nvSpPr>
            <p:cNvPr id="456" name="Freeform 4278"/>
            <p:cNvSpPr>
              <a:spLocks/>
            </p:cNvSpPr>
            <p:nvPr/>
          </p:nvSpPr>
          <p:spPr bwMode="auto">
            <a:xfrm>
              <a:off x="557" y="1392"/>
              <a:ext cx="10" cy="24"/>
            </a:xfrm>
            <a:custGeom>
              <a:avLst/>
              <a:gdLst>
                <a:gd name="T0" fmla="*/ 0 w 10"/>
                <a:gd name="T1" fmla="*/ 24 h 19"/>
                <a:gd name="T2" fmla="*/ 10 w 10"/>
                <a:gd name="T3" fmla="*/ 0 h 19"/>
                <a:gd name="T4" fmla="*/ 3 w 10"/>
                <a:gd name="T5" fmla="*/ 3 h 19"/>
                <a:gd name="T6" fmla="*/ 0 w 10"/>
                <a:gd name="T7" fmla="*/ 24 h 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19">
                  <a:moveTo>
                    <a:pt x="0" y="19"/>
                  </a:moveTo>
                  <a:lnTo>
                    <a:pt x="10" y="0"/>
                  </a:lnTo>
                  <a:lnTo>
                    <a:pt x="3" y="2"/>
                  </a:lnTo>
                  <a:lnTo>
                    <a:pt x="0" y="19"/>
                  </a:lnTo>
                  <a:close/>
                </a:path>
              </a:pathLst>
            </a:custGeom>
            <a:solidFill>
              <a:srgbClr val="E1E1E1"/>
            </a:solidFill>
            <a:ln w="3175">
              <a:solidFill>
                <a:srgbClr val="000000"/>
              </a:solidFill>
              <a:prstDash val="solid"/>
              <a:round/>
              <a:headEnd/>
              <a:tailEnd/>
            </a:ln>
          </p:spPr>
          <p:txBody>
            <a:bodyPr/>
            <a:lstStyle/>
            <a:p>
              <a:endParaRPr lang="en-US"/>
            </a:p>
          </p:txBody>
        </p:sp>
        <p:sp>
          <p:nvSpPr>
            <p:cNvPr id="457" name="Freeform 4279"/>
            <p:cNvSpPr>
              <a:spLocks/>
            </p:cNvSpPr>
            <p:nvPr/>
          </p:nvSpPr>
          <p:spPr bwMode="auto">
            <a:xfrm>
              <a:off x="575" y="1398"/>
              <a:ext cx="14" cy="14"/>
            </a:xfrm>
            <a:custGeom>
              <a:avLst/>
              <a:gdLst>
                <a:gd name="T0" fmla="*/ 14 w 12"/>
                <a:gd name="T1" fmla="*/ 9 h 11"/>
                <a:gd name="T2" fmla="*/ 14 w 12"/>
                <a:gd name="T3" fmla="*/ 5 h 11"/>
                <a:gd name="T4" fmla="*/ 6 w 12"/>
                <a:gd name="T5" fmla="*/ 0 h 11"/>
                <a:gd name="T6" fmla="*/ 0 w 12"/>
                <a:gd name="T7" fmla="*/ 11 h 11"/>
                <a:gd name="T8" fmla="*/ 6 w 12"/>
                <a:gd name="T9" fmla="*/ 14 h 11"/>
                <a:gd name="T10" fmla="*/ 8 w 12"/>
                <a:gd name="T11" fmla="*/ 9 h 11"/>
                <a:gd name="T12" fmla="*/ 14 w 12"/>
                <a:gd name="T13" fmla="*/ 9 h 1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 h="11">
                  <a:moveTo>
                    <a:pt x="12" y="7"/>
                  </a:moveTo>
                  <a:lnTo>
                    <a:pt x="12" y="4"/>
                  </a:lnTo>
                  <a:lnTo>
                    <a:pt x="5" y="0"/>
                  </a:lnTo>
                  <a:lnTo>
                    <a:pt x="0" y="9"/>
                  </a:lnTo>
                  <a:lnTo>
                    <a:pt x="5" y="11"/>
                  </a:lnTo>
                  <a:lnTo>
                    <a:pt x="7" y="7"/>
                  </a:lnTo>
                  <a:lnTo>
                    <a:pt x="12" y="7"/>
                  </a:lnTo>
                  <a:close/>
                </a:path>
              </a:pathLst>
            </a:custGeom>
            <a:solidFill>
              <a:srgbClr val="E1E1E1"/>
            </a:solidFill>
            <a:ln w="3175">
              <a:solidFill>
                <a:srgbClr val="000000"/>
              </a:solidFill>
              <a:prstDash val="solid"/>
              <a:round/>
              <a:headEnd/>
              <a:tailEnd/>
            </a:ln>
          </p:spPr>
          <p:txBody>
            <a:bodyPr/>
            <a:lstStyle/>
            <a:p>
              <a:endParaRPr lang="en-US"/>
            </a:p>
          </p:txBody>
        </p:sp>
        <p:sp>
          <p:nvSpPr>
            <p:cNvPr id="458" name="Freeform 4280"/>
            <p:cNvSpPr>
              <a:spLocks/>
            </p:cNvSpPr>
            <p:nvPr/>
          </p:nvSpPr>
          <p:spPr bwMode="auto">
            <a:xfrm>
              <a:off x="563" y="1403"/>
              <a:ext cx="12" cy="15"/>
            </a:xfrm>
            <a:custGeom>
              <a:avLst/>
              <a:gdLst>
                <a:gd name="T0" fmla="*/ 12 w 12"/>
                <a:gd name="T1" fmla="*/ 6 h 12"/>
                <a:gd name="T2" fmla="*/ 0 w 12"/>
                <a:gd name="T3" fmla="*/ 15 h 12"/>
                <a:gd name="T4" fmla="*/ 7 w 12"/>
                <a:gd name="T5" fmla="*/ 0 h 12"/>
                <a:gd name="T6" fmla="*/ 12 w 12"/>
                <a:gd name="T7" fmla="*/ 6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 h="12">
                  <a:moveTo>
                    <a:pt x="12" y="5"/>
                  </a:moveTo>
                  <a:lnTo>
                    <a:pt x="0" y="12"/>
                  </a:lnTo>
                  <a:lnTo>
                    <a:pt x="7" y="0"/>
                  </a:lnTo>
                  <a:lnTo>
                    <a:pt x="12" y="5"/>
                  </a:lnTo>
                  <a:close/>
                </a:path>
              </a:pathLst>
            </a:custGeom>
            <a:solidFill>
              <a:srgbClr val="E1E1E1"/>
            </a:solidFill>
            <a:ln w="3175">
              <a:solidFill>
                <a:srgbClr val="000000"/>
              </a:solidFill>
              <a:prstDash val="solid"/>
              <a:round/>
              <a:headEnd/>
              <a:tailEnd/>
            </a:ln>
          </p:spPr>
          <p:txBody>
            <a:bodyPr/>
            <a:lstStyle/>
            <a:p>
              <a:endParaRPr lang="en-US"/>
            </a:p>
          </p:txBody>
        </p:sp>
        <p:sp>
          <p:nvSpPr>
            <p:cNvPr id="459" name="Freeform 4281"/>
            <p:cNvSpPr>
              <a:spLocks/>
            </p:cNvSpPr>
            <p:nvPr/>
          </p:nvSpPr>
          <p:spPr bwMode="auto">
            <a:xfrm>
              <a:off x="1319" y="1740"/>
              <a:ext cx="36" cy="13"/>
            </a:xfrm>
            <a:custGeom>
              <a:avLst/>
              <a:gdLst>
                <a:gd name="T0" fmla="*/ 36 w 33"/>
                <a:gd name="T1" fmla="*/ 0 h 10"/>
                <a:gd name="T2" fmla="*/ 25 w 33"/>
                <a:gd name="T3" fmla="*/ 4 h 10"/>
                <a:gd name="T4" fmla="*/ 28 w 33"/>
                <a:gd name="T5" fmla="*/ 0 h 10"/>
                <a:gd name="T6" fmla="*/ 0 w 33"/>
                <a:gd name="T7" fmla="*/ 13 h 10"/>
                <a:gd name="T8" fmla="*/ 17 w 33"/>
                <a:gd name="T9" fmla="*/ 7 h 10"/>
                <a:gd name="T10" fmla="*/ 36 w 33"/>
                <a:gd name="T11" fmla="*/ 0 h 1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 h="10">
                  <a:moveTo>
                    <a:pt x="33" y="0"/>
                  </a:moveTo>
                  <a:lnTo>
                    <a:pt x="23" y="3"/>
                  </a:lnTo>
                  <a:lnTo>
                    <a:pt x="26" y="0"/>
                  </a:lnTo>
                  <a:lnTo>
                    <a:pt x="0" y="10"/>
                  </a:lnTo>
                  <a:lnTo>
                    <a:pt x="16" y="5"/>
                  </a:lnTo>
                  <a:lnTo>
                    <a:pt x="33" y="0"/>
                  </a:lnTo>
                  <a:close/>
                </a:path>
              </a:pathLst>
            </a:custGeom>
            <a:solidFill>
              <a:srgbClr val="E1E1E1"/>
            </a:solidFill>
            <a:ln w="3175">
              <a:solidFill>
                <a:srgbClr val="000000"/>
              </a:solidFill>
              <a:prstDash val="solid"/>
              <a:round/>
              <a:headEnd/>
              <a:tailEnd/>
            </a:ln>
          </p:spPr>
          <p:txBody>
            <a:bodyPr/>
            <a:lstStyle/>
            <a:p>
              <a:endParaRPr lang="en-US"/>
            </a:p>
          </p:txBody>
        </p:sp>
        <p:sp>
          <p:nvSpPr>
            <p:cNvPr id="460" name="Freeform 4282"/>
            <p:cNvSpPr>
              <a:spLocks/>
            </p:cNvSpPr>
            <p:nvPr/>
          </p:nvSpPr>
          <p:spPr bwMode="auto">
            <a:xfrm>
              <a:off x="2223" y="2036"/>
              <a:ext cx="144" cy="152"/>
            </a:xfrm>
            <a:custGeom>
              <a:avLst/>
              <a:gdLst>
                <a:gd name="T0" fmla="*/ 0 w 130"/>
                <a:gd name="T1" fmla="*/ 140 h 123"/>
                <a:gd name="T2" fmla="*/ 0 w 130"/>
                <a:gd name="T3" fmla="*/ 152 h 123"/>
                <a:gd name="T4" fmla="*/ 0 w 130"/>
                <a:gd name="T5" fmla="*/ 140 h 123"/>
                <a:gd name="T6" fmla="*/ 10 w 130"/>
                <a:gd name="T7" fmla="*/ 114 h 123"/>
                <a:gd name="T8" fmla="*/ 23 w 130"/>
                <a:gd name="T9" fmla="*/ 88 h 123"/>
                <a:gd name="T10" fmla="*/ 18 w 130"/>
                <a:gd name="T11" fmla="*/ 88 h 123"/>
                <a:gd name="T12" fmla="*/ 31 w 130"/>
                <a:gd name="T13" fmla="*/ 70 h 123"/>
                <a:gd name="T14" fmla="*/ 39 w 130"/>
                <a:gd name="T15" fmla="*/ 53 h 123"/>
                <a:gd name="T16" fmla="*/ 44 w 130"/>
                <a:gd name="T17" fmla="*/ 38 h 123"/>
                <a:gd name="T18" fmla="*/ 58 w 130"/>
                <a:gd name="T19" fmla="*/ 23 h 123"/>
                <a:gd name="T20" fmla="*/ 68 w 130"/>
                <a:gd name="T21" fmla="*/ 0 h 123"/>
                <a:gd name="T22" fmla="*/ 89 w 130"/>
                <a:gd name="T23" fmla="*/ 0 h 123"/>
                <a:gd name="T24" fmla="*/ 104 w 130"/>
                <a:gd name="T25" fmla="*/ 0 h 123"/>
                <a:gd name="T26" fmla="*/ 125 w 130"/>
                <a:gd name="T27" fmla="*/ 0 h 123"/>
                <a:gd name="T28" fmla="*/ 144 w 130"/>
                <a:gd name="T29" fmla="*/ 0 h 123"/>
                <a:gd name="T30" fmla="*/ 144 w 130"/>
                <a:gd name="T31" fmla="*/ 9 h 123"/>
                <a:gd name="T32" fmla="*/ 144 w 130"/>
                <a:gd name="T33" fmla="*/ 38 h 123"/>
                <a:gd name="T34" fmla="*/ 131 w 130"/>
                <a:gd name="T35" fmla="*/ 38 h 123"/>
                <a:gd name="T36" fmla="*/ 115 w 130"/>
                <a:gd name="T37" fmla="*/ 38 h 123"/>
                <a:gd name="T38" fmla="*/ 102 w 130"/>
                <a:gd name="T39" fmla="*/ 38 h 123"/>
                <a:gd name="T40" fmla="*/ 89 w 130"/>
                <a:gd name="T41" fmla="*/ 38 h 123"/>
                <a:gd name="T42" fmla="*/ 86 w 130"/>
                <a:gd name="T43" fmla="*/ 64 h 123"/>
                <a:gd name="T44" fmla="*/ 86 w 130"/>
                <a:gd name="T45" fmla="*/ 94 h 123"/>
                <a:gd name="T46" fmla="*/ 70 w 130"/>
                <a:gd name="T47" fmla="*/ 103 h 123"/>
                <a:gd name="T48" fmla="*/ 68 w 130"/>
                <a:gd name="T49" fmla="*/ 122 h 123"/>
                <a:gd name="T50" fmla="*/ 68 w 130"/>
                <a:gd name="T51" fmla="*/ 140 h 123"/>
                <a:gd name="T52" fmla="*/ 52 w 130"/>
                <a:gd name="T53" fmla="*/ 140 h 123"/>
                <a:gd name="T54" fmla="*/ 33 w 130"/>
                <a:gd name="T55" fmla="*/ 140 h 123"/>
                <a:gd name="T56" fmla="*/ 18 w 130"/>
                <a:gd name="T57" fmla="*/ 140 h 123"/>
                <a:gd name="T58" fmla="*/ 0 w 130"/>
                <a:gd name="T59" fmla="*/ 140 h 12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30" h="123">
                  <a:moveTo>
                    <a:pt x="0" y="113"/>
                  </a:moveTo>
                  <a:lnTo>
                    <a:pt x="0" y="123"/>
                  </a:lnTo>
                  <a:lnTo>
                    <a:pt x="0" y="113"/>
                  </a:lnTo>
                  <a:lnTo>
                    <a:pt x="9" y="92"/>
                  </a:lnTo>
                  <a:lnTo>
                    <a:pt x="21" y="71"/>
                  </a:lnTo>
                  <a:lnTo>
                    <a:pt x="16" y="71"/>
                  </a:lnTo>
                  <a:lnTo>
                    <a:pt x="28" y="57"/>
                  </a:lnTo>
                  <a:lnTo>
                    <a:pt x="35" y="43"/>
                  </a:lnTo>
                  <a:lnTo>
                    <a:pt x="40" y="31"/>
                  </a:lnTo>
                  <a:lnTo>
                    <a:pt x="52" y="19"/>
                  </a:lnTo>
                  <a:lnTo>
                    <a:pt x="61" y="0"/>
                  </a:lnTo>
                  <a:lnTo>
                    <a:pt x="80" y="0"/>
                  </a:lnTo>
                  <a:lnTo>
                    <a:pt x="94" y="0"/>
                  </a:lnTo>
                  <a:lnTo>
                    <a:pt x="113" y="0"/>
                  </a:lnTo>
                  <a:lnTo>
                    <a:pt x="130" y="0"/>
                  </a:lnTo>
                  <a:lnTo>
                    <a:pt x="130" y="7"/>
                  </a:lnTo>
                  <a:lnTo>
                    <a:pt x="130" y="31"/>
                  </a:lnTo>
                  <a:lnTo>
                    <a:pt x="118" y="31"/>
                  </a:lnTo>
                  <a:lnTo>
                    <a:pt x="104" y="31"/>
                  </a:lnTo>
                  <a:lnTo>
                    <a:pt x="92" y="31"/>
                  </a:lnTo>
                  <a:lnTo>
                    <a:pt x="80" y="31"/>
                  </a:lnTo>
                  <a:lnTo>
                    <a:pt x="78" y="52"/>
                  </a:lnTo>
                  <a:lnTo>
                    <a:pt x="78" y="76"/>
                  </a:lnTo>
                  <a:lnTo>
                    <a:pt x="63" y="83"/>
                  </a:lnTo>
                  <a:lnTo>
                    <a:pt x="61" y="99"/>
                  </a:lnTo>
                  <a:lnTo>
                    <a:pt x="61" y="113"/>
                  </a:lnTo>
                  <a:lnTo>
                    <a:pt x="47" y="113"/>
                  </a:lnTo>
                  <a:lnTo>
                    <a:pt x="30" y="113"/>
                  </a:lnTo>
                  <a:lnTo>
                    <a:pt x="16" y="113"/>
                  </a:lnTo>
                  <a:lnTo>
                    <a:pt x="0" y="113"/>
                  </a:lnTo>
                  <a:close/>
                </a:path>
              </a:pathLst>
            </a:custGeom>
            <a:solidFill>
              <a:srgbClr val="E1E1E1"/>
            </a:solidFill>
            <a:ln w="3175">
              <a:solidFill>
                <a:srgbClr val="000000"/>
              </a:solidFill>
              <a:prstDash val="solid"/>
              <a:round/>
              <a:headEnd/>
              <a:tailEnd/>
            </a:ln>
          </p:spPr>
          <p:txBody>
            <a:bodyPr/>
            <a:lstStyle/>
            <a:p>
              <a:endParaRPr lang="en-US"/>
            </a:p>
          </p:txBody>
        </p:sp>
        <p:sp>
          <p:nvSpPr>
            <p:cNvPr id="461" name="Freeform 4283"/>
            <p:cNvSpPr>
              <a:spLocks/>
            </p:cNvSpPr>
            <p:nvPr/>
          </p:nvSpPr>
          <p:spPr bwMode="auto">
            <a:xfrm>
              <a:off x="1342" y="2363"/>
              <a:ext cx="6" cy="6"/>
            </a:xfrm>
            <a:custGeom>
              <a:avLst/>
              <a:gdLst>
                <a:gd name="T0" fmla="*/ 6 w 6"/>
                <a:gd name="T1" fmla="*/ 6 h 6"/>
                <a:gd name="T2" fmla="*/ 0 w 6"/>
                <a:gd name="T3" fmla="*/ 6 h 6"/>
                <a:gd name="T4" fmla="*/ 0 w 6"/>
                <a:gd name="T5" fmla="*/ 0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6"/>
                  </a:lnTo>
                  <a:lnTo>
                    <a:pt x="0" y="0"/>
                  </a:lnTo>
                  <a:lnTo>
                    <a:pt x="6" y="6"/>
                  </a:lnTo>
                  <a:close/>
                </a:path>
              </a:pathLst>
            </a:custGeom>
            <a:solidFill>
              <a:srgbClr val="E1E1E1"/>
            </a:solidFill>
            <a:ln w="1270">
              <a:solidFill>
                <a:srgbClr val="000000"/>
              </a:solidFill>
              <a:prstDash val="solid"/>
              <a:round/>
              <a:headEnd/>
              <a:tailEnd/>
            </a:ln>
          </p:spPr>
          <p:txBody>
            <a:bodyPr/>
            <a:lstStyle/>
            <a:p>
              <a:endParaRPr lang="en-US"/>
            </a:p>
          </p:txBody>
        </p:sp>
        <p:sp>
          <p:nvSpPr>
            <p:cNvPr id="462" name="Freeform 4284"/>
            <p:cNvSpPr>
              <a:spLocks/>
            </p:cNvSpPr>
            <p:nvPr/>
          </p:nvSpPr>
          <p:spPr bwMode="auto">
            <a:xfrm>
              <a:off x="1319" y="2377"/>
              <a:ext cx="12" cy="6"/>
            </a:xfrm>
            <a:custGeom>
              <a:avLst/>
              <a:gdLst>
                <a:gd name="T0" fmla="*/ 12 w 12"/>
                <a:gd name="T1" fmla="*/ 0 h 6"/>
                <a:gd name="T2" fmla="*/ 12 w 12"/>
                <a:gd name="T3" fmla="*/ 6 h 6"/>
                <a:gd name="T4" fmla="*/ 0 w 12"/>
                <a:gd name="T5" fmla="*/ 6 h 6"/>
                <a:gd name="T6" fmla="*/ 12 w 12"/>
                <a:gd name="T7" fmla="*/ 0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 h="6">
                  <a:moveTo>
                    <a:pt x="12" y="0"/>
                  </a:moveTo>
                  <a:lnTo>
                    <a:pt x="12" y="6"/>
                  </a:lnTo>
                  <a:lnTo>
                    <a:pt x="0" y="6"/>
                  </a:lnTo>
                  <a:lnTo>
                    <a:pt x="12" y="0"/>
                  </a:lnTo>
                  <a:close/>
                </a:path>
              </a:pathLst>
            </a:custGeom>
            <a:solidFill>
              <a:srgbClr val="E1E1E1"/>
            </a:solidFill>
            <a:ln w="1270">
              <a:solidFill>
                <a:srgbClr val="000000"/>
              </a:solidFill>
              <a:prstDash val="solid"/>
              <a:round/>
              <a:headEnd/>
              <a:tailEnd/>
            </a:ln>
          </p:spPr>
          <p:txBody>
            <a:bodyPr/>
            <a:lstStyle/>
            <a:p>
              <a:endParaRPr lang="en-US"/>
            </a:p>
          </p:txBody>
        </p:sp>
        <p:sp>
          <p:nvSpPr>
            <p:cNvPr id="463" name="Oval 4285"/>
            <p:cNvSpPr>
              <a:spLocks noChangeArrowheads="1"/>
            </p:cNvSpPr>
            <p:nvPr/>
          </p:nvSpPr>
          <p:spPr bwMode="auto">
            <a:xfrm flipV="1">
              <a:off x="4328" y="2593"/>
              <a:ext cx="38" cy="34"/>
            </a:xfrm>
            <a:prstGeom prst="ellipse">
              <a:avLst/>
            </a:prstGeom>
            <a:solidFill>
              <a:srgbClr val="E1E1E1"/>
            </a:solidFill>
            <a:ln w="6350">
              <a:solidFill>
                <a:srgbClr val="00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4" name="Freeform 4286"/>
            <p:cNvSpPr>
              <a:spLocks/>
            </p:cNvSpPr>
            <p:nvPr/>
          </p:nvSpPr>
          <p:spPr bwMode="auto">
            <a:xfrm>
              <a:off x="2810" y="1633"/>
              <a:ext cx="70" cy="90"/>
            </a:xfrm>
            <a:custGeom>
              <a:avLst/>
              <a:gdLst>
                <a:gd name="T0" fmla="*/ 10 w 62"/>
                <a:gd name="T1" fmla="*/ 17 h 90"/>
                <a:gd name="T2" fmla="*/ 10 w 62"/>
                <a:gd name="T3" fmla="*/ 17 h 90"/>
                <a:gd name="T4" fmla="*/ 6 w 62"/>
                <a:gd name="T5" fmla="*/ 20 h 90"/>
                <a:gd name="T6" fmla="*/ 6 w 62"/>
                <a:gd name="T7" fmla="*/ 26 h 90"/>
                <a:gd name="T8" fmla="*/ 10 w 62"/>
                <a:gd name="T9" fmla="*/ 26 h 90"/>
                <a:gd name="T10" fmla="*/ 10 w 62"/>
                <a:gd name="T11" fmla="*/ 28 h 90"/>
                <a:gd name="T12" fmla="*/ 10 w 62"/>
                <a:gd name="T13" fmla="*/ 32 h 90"/>
                <a:gd name="T14" fmla="*/ 6 w 62"/>
                <a:gd name="T15" fmla="*/ 35 h 90"/>
                <a:gd name="T16" fmla="*/ 6 w 62"/>
                <a:gd name="T17" fmla="*/ 38 h 90"/>
                <a:gd name="T18" fmla="*/ 10 w 62"/>
                <a:gd name="T19" fmla="*/ 38 h 90"/>
                <a:gd name="T20" fmla="*/ 16 w 62"/>
                <a:gd name="T21" fmla="*/ 43 h 90"/>
                <a:gd name="T22" fmla="*/ 10 w 62"/>
                <a:gd name="T23" fmla="*/ 47 h 90"/>
                <a:gd name="T24" fmla="*/ 16 w 62"/>
                <a:gd name="T25" fmla="*/ 49 h 90"/>
                <a:gd name="T26" fmla="*/ 10 w 62"/>
                <a:gd name="T27" fmla="*/ 61 h 90"/>
                <a:gd name="T28" fmla="*/ 10 w 62"/>
                <a:gd name="T29" fmla="*/ 57 h 90"/>
                <a:gd name="T30" fmla="*/ 14 w 62"/>
                <a:gd name="T31" fmla="*/ 62 h 90"/>
                <a:gd name="T32" fmla="*/ 14 w 62"/>
                <a:gd name="T33" fmla="*/ 60 h 90"/>
                <a:gd name="T34" fmla="*/ 14 w 62"/>
                <a:gd name="T35" fmla="*/ 62 h 90"/>
                <a:gd name="T36" fmla="*/ 11 w 62"/>
                <a:gd name="T37" fmla="*/ 65 h 90"/>
                <a:gd name="T38" fmla="*/ 14 w 62"/>
                <a:gd name="T39" fmla="*/ 65 h 90"/>
                <a:gd name="T40" fmla="*/ 15 w 62"/>
                <a:gd name="T41" fmla="*/ 63 h 90"/>
                <a:gd name="T42" fmla="*/ 15 w 62"/>
                <a:gd name="T43" fmla="*/ 68 h 90"/>
                <a:gd name="T44" fmla="*/ 15 w 62"/>
                <a:gd name="T45" fmla="*/ 71 h 90"/>
                <a:gd name="T46" fmla="*/ 17 w 62"/>
                <a:gd name="T47" fmla="*/ 71 h 90"/>
                <a:gd name="T48" fmla="*/ 21 w 62"/>
                <a:gd name="T49" fmla="*/ 74 h 90"/>
                <a:gd name="T50" fmla="*/ 19 w 62"/>
                <a:gd name="T51" fmla="*/ 75 h 90"/>
                <a:gd name="T52" fmla="*/ 29 w 62"/>
                <a:gd name="T53" fmla="*/ 79 h 90"/>
                <a:gd name="T54" fmla="*/ 32 w 62"/>
                <a:gd name="T55" fmla="*/ 90 h 90"/>
                <a:gd name="T56" fmla="*/ 37 w 62"/>
                <a:gd name="T57" fmla="*/ 90 h 90"/>
                <a:gd name="T58" fmla="*/ 37 w 62"/>
                <a:gd name="T59" fmla="*/ 88 h 90"/>
                <a:gd name="T60" fmla="*/ 43 w 62"/>
                <a:gd name="T61" fmla="*/ 84 h 90"/>
                <a:gd name="T62" fmla="*/ 45 w 62"/>
                <a:gd name="T63" fmla="*/ 88 h 90"/>
                <a:gd name="T64" fmla="*/ 49 w 62"/>
                <a:gd name="T65" fmla="*/ 81 h 90"/>
                <a:gd name="T66" fmla="*/ 51 w 62"/>
                <a:gd name="T67" fmla="*/ 81 h 90"/>
                <a:gd name="T68" fmla="*/ 56 w 62"/>
                <a:gd name="T69" fmla="*/ 84 h 90"/>
                <a:gd name="T70" fmla="*/ 56 w 62"/>
                <a:gd name="T71" fmla="*/ 81 h 90"/>
                <a:gd name="T72" fmla="*/ 61 w 62"/>
                <a:gd name="T73" fmla="*/ 81 h 90"/>
                <a:gd name="T74" fmla="*/ 67 w 62"/>
                <a:gd name="T75" fmla="*/ 88 h 90"/>
                <a:gd name="T76" fmla="*/ 70 w 62"/>
                <a:gd name="T77" fmla="*/ 84 h 90"/>
                <a:gd name="T78" fmla="*/ 64 w 62"/>
                <a:gd name="T79" fmla="*/ 75 h 90"/>
                <a:gd name="T80" fmla="*/ 70 w 62"/>
                <a:gd name="T81" fmla="*/ 67 h 90"/>
                <a:gd name="T82" fmla="*/ 64 w 62"/>
                <a:gd name="T83" fmla="*/ 52 h 90"/>
                <a:gd name="T84" fmla="*/ 64 w 62"/>
                <a:gd name="T85" fmla="*/ 41 h 90"/>
                <a:gd name="T86" fmla="*/ 64 w 62"/>
                <a:gd name="T87" fmla="*/ 32 h 90"/>
                <a:gd name="T88" fmla="*/ 59 w 62"/>
                <a:gd name="T89" fmla="*/ 28 h 90"/>
                <a:gd name="T90" fmla="*/ 53 w 62"/>
                <a:gd name="T91" fmla="*/ 28 h 90"/>
                <a:gd name="T92" fmla="*/ 45 w 62"/>
                <a:gd name="T93" fmla="*/ 26 h 90"/>
                <a:gd name="T94" fmla="*/ 21 w 62"/>
                <a:gd name="T95" fmla="*/ 0 h 90"/>
                <a:gd name="T96" fmla="*/ 0 w 62"/>
                <a:gd name="T97" fmla="*/ 2 h 90"/>
                <a:gd name="T98" fmla="*/ 2 w 62"/>
                <a:gd name="T99" fmla="*/ 11 h 90"/>
                <a:gd name="T100" fmla="*/ 6 w 62"/>
                <a:gd name="T101" fmla="*/ 15 h 90"/>
                <a:gd name="T102" fmla="*/ 2 w 62"/>
                <a:gd name="T103" fmla="*/ 15 h 90"/>
                <a:gd name="T104" fmla="*/ 6 w 62"/>
                <a:gd name="T105" fmla="*/ 15 h 90"/>
                <a:gd name="T106" fmla="*/ 10 w 62"/>
                <a:gd name="T107" fmla="*/ 17 h 9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62" h="90">
                  <a:moveTo>
                    <a:pt x="9" y="17"/>
                  </a:moveTo>
                  <a:lnTo>
                    <a:pt x="9" y="17"/>
                  </a:lnTo>
                  <a:lnTo>
                    <a:pt x="5" y="20"/>
                  </a:lnTo>
                  <a:lnTo>
                    <a:pt x="5" y="26"/>
                  </a:lnTo>
                  <a:lnTo>
                    <a:pt x="9" y="26"/>
                  </a:lnTo>
                  <a:lnTo>
                    <a:pt x="9" y="28"/>
                  </a:lnTo>
                  <a:lnTo>
                    <a:pt x="9" y="32"/>
                  </a:lnTo>
                  <a:lnTo>
                    <a:pt x="5" y="35"/>
                  </a:lnTo>
                  <a:lnTo>
                    <a:pt x="5" y="38"/>
                  </a:lnTo>
                  <a:lnTo>
                    <a:pt x="9" y="38"/>
                  </a:lnTo>
                  <a:lnTo>
                    <a:pt x="14" y="43"/>
                  </a:lnTo>
                  <a:lnTo>
                    <a:pt x="9" y="47"/>
                  </a:lnTo>
                  <a:lnTo>
                    <a:pt x="14" y="49"/>
                  </a:lnTo>
                  <a:lnTo>
                    <a:pt x="9" y="61"/>
                  </a:lnTo>
                  <a:lnTo>
                    <a:pt x="9" y="57"/>
                  </a:lnTo>
                  <a:lnTo>
                    <a:pt x="12" y="62"/>
                  </a:lnTo>
                  <a:lnTo>
                    <a:pt x="12" y="60"/>
                  </a:lnTo>
                  <a:lnTo>
                    <a:pt x="12" y="62"/>
                  </a:lnTo>
                  <a:lnTo>
                    <a:pt x="10" y="65"/>
                  </a:lnTo>
                  <a:lnTo>
                    <a:pt x="12" y="65"/>
                  </a:lnTo>
                  <a:lnTo>
                    <a:pt x="13" y="63"/>
                  </a:lnTo>
                  <a:lnTo>
                    <a:pt x="13" y="68"/>
                  </a:lnTo>
                  <a:lnTo>
                    <a:pt x="13" y="71"/>
                  </a:lnTo>
                  <a:lnTo>
                    <a:pt x="15" y="71"/>
                  </a:lnTo>
                  <a:lnTo>
                    <a:pt x="19" y="74"/>
                  </a:lnTo>
                  <a:lnTo>
                    <a:pt x="17" y="75"/>
                  </a:lnTo>
                  <a:lnTo>
                    <a:pt x="26" y="79"/>
                  </a:lnTo>
                  <a:lnTo>
                    <a:pt x="28" y="90"/>
                  </a:lnTo>
                  <a:lnTo>
                    <a:pt x="33" y="90"/>
                  </a:lnTo>
                  <a:lnTo>
                    <a:pt x="33" y="88"/>
                  </a:lnTo>
                  <a:lnTo>
                    <a:pt x="38" y="84"/>
                  </a:lnTo>
                  <a:lnTo>
                    <a:pt x="40" y="88"/>
                  </a:lnTo>
                  <a:lnTo>
                    <a:pt x="43" y="81"/>
                  </a:lnTo>
                  <a:lnTo>
                    <a:pt x="45" y="81"/>
                  </a:lnTo>
                  <a:lnTo>
                    <a:pt x="50" y="84"/>
                  </a:lnTo>
                  <a:lnTo>
                    <a:pt x="50" y="81"/>
                  </a:lnTo>
                  <a:lnTo>
                    <a:pt x="54" y="81"/>
                  </a:lnTo>
                  <a:lnTo>
                    <a:pt x="59" y="88"/>
                  </a:lnTo>
                  <a:lnTo>
                    <a:pt x="62" y="84"/>
                  </a:lnTo>
                  <a:lnTo>
                    <a:pt x="57" y="75"/>
                  </a:lnTo>
                  <a:lnTo>
                    <a:pt x="62" y="67"/>
                  </a:lnTo>
                  <a:lnTo>
                    <a:pt x="57" y="52"/>
                  </a:lnTo>
                  <a:lnTo>
                    <a:pt x="57" y="41"/>
                  </a:lnTo>
                  <a:lnTo>
                    <a:pt x="57" y="32"/>
                  </a:lnTo>
                  <a:lnTo>
                    <a:pt x="52" y="28"/>
                  </a:lnTo>
                  <a:lnTo>
                    <a:pt x="47" y="28"/>
                  </a:lnTo>
                  <a:lnTo>
                    <a:pt x="40" y="26"/>
                  </a:lnTo>
                  <a:lnTo>
                    <a:pt x="19" y="0"/>
                  </a:lnTo>
                  <a:lnTo>
                    <a:pt x="0" y="2"/>
                  </a:lnTo>
                  <a:lnTo>
                    <a:pt x="2" y="11"/>
                  </a:lnTo>
                  <a:lnTo>
                    <a:pt x="5" y="15"/>
                  </a:lnTo>
                  <a:lnTo>
                    <a:pt x="2" y="15"/>
                  </a:lnTo>
                  <a:lnTo>
                    <a:pt x="5" y="15"/>
                  </a:lnTo>
                  <a:lnTo>
                    <a:pt x="9" y="17"/>
                  </a:lnTo>
                  <a:close/>
                </a:path>
              </a:pathLst>
            </a:custGeom>
            <a:solidFill>
              <a:srgbClr val="0033CC"/>
            </a:solidFill>
            <a:ln w="3175">
              <a:solidFill>
                <a:srgbClr val="000000"/>
              </a:solidFill>
              <a:prstDash val="solid"/>
              <a:round/>
              <a:headEnd/>
              <a:tailEnd/>
            </a:ln>
          </p:spPr>
          <p:txBody>
            <a:bodyPr/>
            <a:lstStyle/>
            <a:p>
              <a:endParaRPr lang="en-US"/>
            </a:p>
          </p:txBody>
        </p:sp>
        <p:sp>
          <p:nvSpPr>
            <p:cNvPr id="465" name="Freeform 4287"/>
            <p:cNvSpPr>
              <a:spLocks/>
            </p:cNvSpPr>
            <p:nvPr/>
          </p:nvSpPr>
          <p:spPr bwMode="auto">
            <a:xfrm>
              <a:off x="2893" y="2129"/>
              <a:ext cx="295" cy="333"/>
            </a:xfrm>
            <a:custGeom>
              <a:avLst/>
              <a:gdLst>
                <a:gd name="T0" fmla="*/ 37 w 290"/>
                <a:gd name="T1" fmla="*/ 77 h 322"/>
                <a:gd name="T2" fmla="*/ 55 w 290"/>
                <a:gd name="T3" fmla="*/ 49 h 322"/>
                <a:gd name="T4" fmla="*/ 166 w 290"/>
                <a:gd name="T5" fmla="*/ 28 h 322"/>
                <a:gd name="T6" fmla="*/ 166 w 290"/>
                <a:gd name="T7" fmla="*/ 28 h 322"/>
                <a:gd name="T8" fmla="*/ 209 w 290"/>
                <a:gd name="T9" fmla="*/ 35 h 322"/>
                <a:gd name="T10" fmla="*/ 221 w 290"/>
                <a:gd name="T11" fmla="*/ 21 h 322"/>
                <a:gd name="T12" fmla="*/ 233 w 290"/>
                <a:gd name="T13" fmla="*/ 7 h 322"/>
                <a:gd name="T14" fmla="*/ 252 w 290"/>
                <a:gd name="T15" fmla="*/ 13 h 322"/>
                <a:gd name="T16" fmla="*/ 271 w 290"/>
                <a:gd name="T17" fmla="*/ 49 h 322"/>
                <a:gd name="T18" fmla="*/ 277 w 290"/>
                <a:gd name="T19" fmla="*/ 104 h 322"/>
                <a:gd name="T20" fmla="*/ 283 w 290"/>
                <a:gd name="T21" fmla="*/ 132 h 322"/>
                <a:gd name="T22" fmla="*/ 264 w 290"/>
                <a:gd name="T23" fmla="*/ 174 h 322"/>
                <a:gd name="T24" fmla="*/ 258 w 290"/>
                <a:gd name="T25" fmla="*/ 222 h 322"/>
                <a:gd name="T26" fmla="*/ 239 w 290"/>
                <a:gd name="T27" fmla="*/ 285 h 322"/>
                <a:gd name="T28" fmla="*/ 227 w 290"/>
                <a:gd name="T29" fmla="*/ 312 h 322"/>
                <a:gd name="T30" fmla="*/ 179 w 290"/>
                <a:gd name="T31" fmla="*/ 282 h 322"/>
                <a:gd name="T32" fmla="*/ 161 w 290"/>
                <a:gd name="T33" fmla="*/ 297 h 322"/>
                <a:gd name="T34" fmla="*/ 158 w 290"/>
                <a:gd name="T35" fmla="*/ 300 h 322"/>
                <a:gd name="T36" fmla="*/ 152 w 290"/>
                <a:gd name="T37" fmla="*/ 297 h 322"/>
                <a:gd name="T38" fmla="*/ 142 w 290"/>
                <a:gd name="T39" fmla="*/ 301 h 322"/>
                <a:gd name="T40" fmla="*/ 139 w 290"/>
                <a:gd name="T41" fmla="*/ 306 h 322"/>
                <a:gd name="T42" fmla="*/ 136 w 290"/>
                <a:gd name="T43" fmla="*/ 307 h 322"/>
                <a:gd name="T44" fmla="*/ 122 w 290"/>
                <a:gd name="T45" fmla="*/ 309 h 322"/>
                <a:gd name="T46" fmla="*/ 63 w 290"/>
                <a:gd name="T47" fmla="*/ 312 h 322"/>
                <a:gd name="T48" fmla="*/ 52 w 290"/>
                <a:gd name="T49" fmla="*/ 323 h 322"/>
                <a:gd name="T50" fmla="*/ 60 w 290"/>
                <a:gd name="T51" fmla="*/ 312 h 322"/>
                <a:gd name="T52" fmla="*/ 130 w 290"/>
                <a:gd name="T53" fmla="*/ 311 h 322"/>
                <a:gd name="T54" fmla="*/ 172 w 290"/>
                <a:gd name="T55" fmla="*/ 290 h 322"/>
                <a:gd name="T56" fmla="*/ 221 w 290"/>
                <a:gd name="T57" fmla="*/ 311 h 322"/>
                <a:gd name="T58" fmla="*/ 191 w 290"/>
                <a:gd name="T59" fmla="*/ 269 h 322"/>
                <a:gd name="T60" fmla="*/ 120 w 290"/>
                <a:gd name="T61" fmla="*/ 314 h 322"/>
                <a:gd name="T62" fmla="*/ 60 w 290"/>
                <a:gd name="T63" fmla="*/ 312 h 322"/>
                <a:gd name="T64" fmla="*/ 31 w 290"/>
                <a:gd name="T65" fmla="*/ 333 h 322"/>
                <a:gd name="T66" fmla="*/ 31 w 290"/>
                <a:gd name="T67" fmla="*/ 299 h 322"/>
                <a:gd name="T68" fmla="*/ 18 w 290"/>
                <a:gd name="T69" fmla="*/ 271 h 322"/>
                <a:gd name="T70" fmla="*/ 6 w 290"/>
                <a:gd name="T71" fmla="*/ 244 h 322"/>
                <a:gd name="T72" fmla="*/ 6 w 290"/>
                <a:gd name="T73" fmla="*/ 222 h 322"/>
                <a:gd name="T74" fmla="*/ 12 w 290"/>
                <a:gd name="T75" fmla="*/ 209 h 322"/>
                <a:gd name="T76" fmla="*/ 18 w 290"/>
                <a:gd name="T77" fmla="*/ 181 h 322"/>
                <a:gd name="T78" fmla="*/ 37 w 290"/>
                <a:gd name="T79" fmla="*/ 174 h 322"/>
                <a:gd name="T80" fmla="*/ 37 w 290"/>
                <a:gd name="T81" fmla="*/ 132 h 322"/>
                <a:gd name="T82" fmla="*/ 37 w 290"/>
                <a:gd name="T83" fmla="*/ 84 h 32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90" h="322">
                  <a:moveTo>
                    <a:pt x="36" y="81"/>
                  </a:moveTo>
                  <a:lnTo>
                    <a:pt x="36" y="74"/>
                  </a:lnTo>
                  <a:lnTo>
                    <a:pt x="54" y="74"/>
                  </a:lnTo>
                  <a:lnTo>
                    <a:pt x="54" y="47"/>
                  </a:lnTo>
                  <a:lnTo>
                    <a:pt x="47" y="27"/>
                  </a:lnTo>
                  <a:lnTo>
                    <a:pt x="163" y="27"/>
                  </a:lnTo>
                  <a:lnTo>
                    <a:pt x="163" y="20"/>
                  </a:lnTo>
                  <a:lnTo>
                    <a:pt x="163" y="27"/>
                  </a:lnTo>
                  <a:lnTo>
                    <a:pt x="187" y="27"/>
                  </a:lnTo>
                  <a:lnTo>
                    <a:pt x="205" y="34"/>
                  </a:lnTo>
                  <a:lnTo>
                    <a:pt x="211" y="20"/>
                  </a:lnTo>
                  <a:lnTo>
                    <a:pt x="217" y="20"/>
                  </a:lnTo>
                  <a:lnTo>
                    <a:pt x="223" y="7"/>
                  </a:lnTo>
                  <a:lnTo>
                    <a:pt x="229" y="7"/>
                  </a:lnTo>
                  <a:lnTo>
                    <a:pt x="235" y="0"/>
                  </a:lnTo>
                  <a:lnTo>
                    <a:pt x="248" y="13"/>
                  </a:lnTo>
                  <a:lnTo>
                    <a:pt x="260" y="34"/>
                  </a:lnTo>
                  <a:lnTo>
                    <a:pt x="266" y="47"/>
                  </a:lnTo>
                  <a:lnTo>
                    <a:pt x="266" y="74"/>
                  </a:lnTo>
                  <a:lnTo>
                    <a:pt x="272" y="101"/>
                  </a:lnTo>
                  <a:lnTo>
                    <a:pt x="290" y="121"/>
                  </a:lnTo>
                  <a:lnTo>
                    <a:pt x="278" y="128"/>
                  </a:lnTo>
                  <a:lnTo>
                    <a:pt x="266" y="141"/>
                  </a:lnTo>
                  <a:lnTo>
                    <a:pt x="260" y="168"/>
                  </a:lnTo>
                  <a:lnTo>
                    <a:pt x="260" y="195"/>
                  </a:lnTo>
                  <a:lnTo>
                    <a:pt x="254" y="215"/>
                  </a:lnTo>
                  <a:lnTo>
                    <a:pt x="241" y="249"/>
                  </a:lnTo>
                  <a:lnTo>
                    <a:pt x="235" y="276"/>
                  </a:lnTo>
                  <a:lnTo>
                    <a:pt x="223" y="276"/>
                  </a:lnTo>
                  <a:lnTo>
                    <a:pt x="223" y="302"/>
                  </a:lnTo>
                  <a:lnTo>
                    <a:pt x="183" y="258"/>
                  </a:lnTo>
                  <a:lnTo>
                    <a:pt x="176" y="273"/>
                  </a:lnTo>
                  <a:lnTo>
                    <a:pt x="161" y="284"/>
                  </a:lnTo>
                  <a:lnTo>
                    <a:pt x="158" y="287"/>
                  </a:lnTo>
                  <a:lnTo>
                    <a:pt x="153" y="287"/>
                  </a:lnTo>
                  <a:lnTo>
                    <a:pt x="155" y="290"/>
                  </a:lnTo>
                  <a:lnTo>
                    <a:pt x="153" y="290"/>
                  </a:lnTo>
                  <a:lnTo>
                    <a:pt x="149" y="287"/>
                  </a:lnTo>
                  <a:lnTo>
                    <a:pt x="141" y="293"/>
                  </a:lnTo>
                  <a:lnTo>
                    <a:pt x="140" y="291"/>
                  </a:lnTo>
                  <a:lnTo>
                    <a:pt x="138" y="293"/>
                  </a:lnTo>
                  <a:lnTo>
                    <a:pt x="137" y="296"/>
                  </a:lnTo>
                  <a:lnTo>
                    <a:pt x="135" y="296"/>
                  </a:lnTo>
                  <a:lnTo>
                    <a:pt x="134" y="297"/>
                  </a:lnTo>
                  <a:lnTo>
                    <a:pt x="131" y="297"/>
                  </a:lnTo>
                  <a:lnTo>
                    <a:pt x="120" y="299"/>
                  </a:lnTo>
                  <a:lnTo>
                    <a:pt x="71" y="300"/>
                  </a:lnTo>
                  <a:lnTo>
                    <a:pt x="62" y="302"/>
                  </a:lnTo>
                  <a:lnTo>
                    <a:pt x="56" y="303"/>
                  </a:lnTo>
                  <a:lnTo>
                    <a:pt x="51" y="312"/>
                  </a:lnTo>
                  <a:lnTo>
                    <a:pt x="48" y="312"/>
                  </a:lnTo>
                  <a:lnTo>
                    <a:pt x="59" y="302"/>
                  </a:lnTo>
                  <a:lnTo>
                    <a:pt x="64" y="301"/>
                  </a:lnTo>
                  <a:lnTo>
                    <a:pt x="128" y="301"/>
                  </a:lnTo>
                  <a:lnTo>
                    <a:pt x="148" y="293"/>
                  </a:lnTo>
                  <a:lnTo>
                    <a:pt x="169" y="280"/>
                  </a:lnTo>
                  <a:lnTo>
                    <a:pt x="190" y="262"/>
                  </a:lnTo>
                  <a:lnTo>
                    <a:pt x="217" y="301"/>
                  </a:lnTo>
                  <a:lnTo>
                    <a:pt x="208" y="289"/>
                  </a:lnTo>
                  <a:lnTo>
                    <a:pt x="188" y="260"/>
                  </a:lnTo>
                  <a:lnTo>
                    <a:pt x="163" y="287"/>
                  </a:lnTo>
                  <a:lnTo>
                    <a:pt x="118" y="304"/>
                  </a:lnTo>
                  <a:lnTo>
                    <a:pt x="106" y="305"/>
                  </a:lnTo>
                  <a:lnTo>
                    <a:pt x="59" y="302"/>
                  </a:lnTo>
                  <a:lnTo>
                    <a:pt x="47" y="320"/>
                  </a:lnTo>
                  <a:lnTo>
                    <a:pt x="30" y="322"/>
                  </a:lnTo>
                  <a:lnTo>
                    <a:pt x="36" y="302"/>
                  </a:lnTo>
                  <a:lnTo>
                    <a:pt x="30" y="289"/>
                  </a:lnTo>
                  <a:lnTo>
                    <a:pt x="18" y="276"/>
                  </a:lnTo>
                  <a:lnTo>
                    <a:pt x="18" y="262"/>
                  </a:lnTo>
                  <a:lnTo>
                    <a:pt x="18" y="249"/>
                  </a:lnTo>
                  <a:lnTo>
                    <a:pt x="6" y="236"/>
                  </a:lnTo>
                  <a:lnTo>
                    <a:pt x="0" y="236"/>
                  </a:lnTo>
                  <a:lnTo>
                    <a:pt x="6" y="215"/>
                  </a:lnTo>
                  <a:lnTo>
                    <a:pt x="12" y="209"/>
                  </a:lnTo>
                  <a:lnTo>
                    <a:pt x="12" y="202"/>
                  </a:lnTo>
                  <a:lnTo>
                    <a:pt x="12" y="188"/>
                  </a:lnTo>
                  <a:lnTo>
                    <a:pt x="18" y="175"/>
                  </a:lnTo>
                  <a:lnTo>
                    <a:pt x="24" y="168"/>
                  </a:lnTo>
                  <a:lnTo>
                    <a:pt x="36" y="168"/>
                  </a:lnTo>
                  <a:lnTo>
                    <a:pt x="36" y="148"/>
                  </a:lnTo>
                  <a:lnTo>
                    <a:pt x="36" y="128"/>
                  </a:lnTo>
                  <a:lnTo>
                    <a:pt x="36" y="101"/>
                  </a:lnTo>
                  <a:lnTo>
                    <a:pt x="36" y="81"/>
                  </a:lnTo>
                  <a:close/>
                </a:path>
              </a:pathLst>
            </a:custGeom>
            <a:solidFill>
              <a:srgbClr val="E1E1E1"/>
            </a:solidFill>
            <a:ln w="3175">
              <a:solidFill>
                <a:srgbClr val="000000"/>
              </a:solidFill>
              <a:prstDash val="solid"/>
              <a:round/>
              <a:headEnd/>
              <a:tailEnd/>
            </a:ln>
          </p:spPr>
          <p:txBody>
            <a:bodyPr/>
            <a:lstStyle/>
            <a:p>
              <a:endParaRPr lang="en-US"/>
            </a:p>
          </p:txBody>
        </p:sp>
        <p:sp>
          <p:nvSpPr>
            <p:cNvPr id="466" name="Freeform 4288"/>
            <p:cNvSpPr>
              <a:spLocks/>
            </p:cNvSpPr>
            <p:nvPr/>
          </p:nvSpPr>
          <p:spPr bwMode="auto">
            <a:xfrm>
              <a:off x="2935" y="2394"/>
              <a:ext cx="217" cy="177"/>
            </a:xfrm>
            <a:custGeom>
              <a:avLst/>
              <a:gdLst>
                <a:gd name="T0" fmla="*/ 15 w 209"/>
                <a:gd name="T1" fmla="*/ 39 h 198"/>
                <a:gd name="T2" fmla="*/ 79 w 209"/>
                <a:gd name="T3" fmla="*/ 43 h 198"/>
                <a:gd name="T4" fmla="*/ 112 w 209"/>
                <a:gd name="T5" fmla="*/ 32 h 198"/>
                <a:gd name="T6" fmla="*/ 150 w 209"/>
                <a:gd name="T7" fmla="*/ 2 h 198"/>
                <a:gd name="T8" fmla="*/ 180 w 209"/>
                <a:gd name="T9" fmla="*/ 40 h 198"/>
                <a:gd name="T10" fmla="*/ 184 w 209"/>
                <a:gd name="T11" fmla="*/ 43 h 198"/>
                <a:gd name="T12" fmla="*/ 160 w 209"/>
                <a:gd name="T13" fmla="*/ 80 h 198"/>
                <a:gd name="T14" fmla="*/ 166 w 209"/>
                <a:gd name="T15" fmla="*/ 86 h 198"/>
                <a:gd name="T16" fmla="*/ 185 w 209"/>
                <a:gd name="T17" fmla="*/ 98 h 198"/>
                <a:gd name="T18" fmla="*/ 191 w 209"/>
                <a:gd name="T19" fmla="*/ 113 h 198"/>
                <a:gd name="T20" fmla="*/ 204 w 209"/>
                <a:gd name="T21" fmla="*/ 131 h 198"/>
                <a:gd name="T22" fmla="*/ 211 w 209"/>
                <a:gd name="T23" fmla="*/ 131 h 198"/>
                <a:gd name="T24" fmla="*/ 217 w 209"/>
                <a:gd name="T25" fmla="*/ 151 h 198"/>
                <a:gd name="T26" fmla="*/ 185 w 209"/>
                <a:gd name="T27" fmla="*/ 151 h 198"/>
                <a:gd name="T28" fmla="*/ 179 w 209"/>
                <a:gd name="T29" fmla="*/ 157 h 198"/>
                <a:gd name="T30" fmla="*/ 172 w 209"/>
                <a:gd name="T31" fmla="*/ 170 h 198"/>
                <a:gd name="T32" fmla="*/ 154 w 209"/>
                <a:gd name="T33" fmla="*/ 170 h 198"/>
                <a:gd name="T34" fmla="*/ 141 w 209"/>
                <a:gd name="T35" fmla="*/ 170 h 198"/>
                <a:gd name="T36" fmla="*/ 141 w 209"/>
                <a:gd name="T37" fmla="*/ 170 h 198"/>
                <a:gd name="T38" fmla="*/ 129 w 209"/>
                <a:gd name="T39" fmla="*/ 170 h 198"/>
                <a:gd name="T40" fmla="*/ 123 w 209"/>
                <a:gd name="T41" fmla="*/ 177 h 198"/>
                <a:gd name="T42" fmla="*/ 110 w 209"/>
                <a:gd name="T43" fmla="*/ 164 h 198"/>
                <a:gd name="T44" fmla="*/ 98 w 209"/>
                <a:gd name="T45" fmla="*/ 151 h 198"/>
                <a:gd name="T46" fmla="*/ 91 w 209"/>
                <a:gd name="T47" fmla="*/ 157 h 198"/>
                <a:gd name="T48" fmla="*/ 79 w 209"/>
                <a:gd name="T49" fmla="*/ 157 h 198"/>
                <a:gd name="T50" fmla="*/ 66 w 209"/>
                <a:gd name="T51" fmla="*/ 144 h 198"/>
                <a:gd name="T52" fmla="*/ 60 w 209"/>
                <a:gd name="T53" fmla="*/ 144 h 198"/>
                <a:gd name="T54" fmla="*/ 60 w 209"/>
                <a:gd name="T55" fmla="*/ 131 h 198"/>
                <a:gd name="T56" fmla="*/ 48 w 209"/>
                <a:gd name="T57" fmla="*/ 118 h 198"/>
                <a:gd name="T58" fmla="*/ 42 w 209"/>
                <a:gd name="T59" fmla="*/ 113 h 198"/>
                <a:gd name="T60" fmla="*/ 23 w 209"/>
                <a:gd name="T61" fmla="*/ 93 h 198"/>
                <a:gd name="T62" fmla="*/ 23 w 209"/>
                <a:gd name="T63" fmla="*/ 86 h 198"/>
                <a:gd name="T64" fmla="*/ 21 w 209"/>
                <a:gd name="T65" fmla="*/ 81 h 198"/>
                <a:gd name="T66" fmla="*/ 3 w 209"/>
                <a:gd name="T67" fmla="*/ 72 h 198"/>
                <a:gd name="T68" fmla="*/ 3 w 209"/>
                <a:gd name="T69" fmla="*/ 67 h 198"/>
                <a:gd name="T70" fmla="*/ 0 w 209"/>
                <a:gd name="T71" fmla="*/ 63 h 198"/>
                <a:gd name="T72" fmla="*/ 16 w 209"/>
                <a:gd name="T73" fmla="*/ 40 h 198"/>
                <a:gd name="T74" fmla="*/ 21 w 209"/>
                <a:gd name="T75" fmla="*/ 39 h 198"/>
                <a:gd name="T76" fmla="*/ 43 w 209"/>
                <a:gd name="T77" fmla="*/ 39 h 198"/>
                <a:gd name="T78" fmla="*/ 52 w 209"/>
                <a:gd name="T79" fmla="*/ 40 h 198"/>
                <a:gd name="T80" fmla="*/ 70 w 209"/>
                <a:gd name="T81" fmla="*/ 44 h 198"/>
                <a:gd name="T82" fmla="*/ 87 w 209"/>
                <a:gd name="T83" fmla="*/ 39 h 198"/>
                <a:gd name="T84" fmla="*/ 108 w 209"/>
                <a:gd name="T85" fmla="*/ 32 h 198"/>
                <a:gd name="T86" fmla="*/ 129 w 209"/>
                <a:gd name="T87" fmla="*/ 20 h 198"/>
                <a:gd name="T88" fmla="*/ 151 w 209"/>
                <a:gd name="T89" fmla="*/ 2 h 198"/>
                <a:gd name="T90" fmla="*/ 179 w 209"/>
                <a:gd name="T91" fmla="*/ 39 h 198"/>
                <a:gd name="T92" fmla="*/ 169 w 209"/>
                <a:gd name="T93" fmla="*/ 28 h 198"/>
                <a:gd name="T94" fmla="*/ 148 w 209"/>
                <a:gd name="T95" fmla="*/ 0 h 198"/>
                <a:gd name="T96" fmla="*/ 123 w 209"/>
                <a:gd name="T97" fmla="*/ 26 h 198"/>
                <a:gd name="T98" fmla="*/ 77 w 209"/>
                <a:gd name="T99" fmla="*/ 43 h 198"/>
                <a:gd name="T100" fmla="*/ 64 w 209"/>
                <a:gd name="T101" fmla="*/ 44 h 198"/>
                <a:gd name="T102" fmla="*/ 16 w 209"/>
                <a:gd name="T103" fmla="*/ 40 h 198"/>
                <a:gd name="T104" fmla="*/ 3 w 209"/>
                <a:gd name="T105" fmla="*/ 58 h 198"/>
                <a:gd name="T106" fmla="*/ 15 w 209"/>
                <a:gd name="T107" fmla="*/ 39 h 19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09" h="198">
                  <a:moveTo>
                    <a:pt x="14" y="44"/>
                  </a:moveTo>
                  <a:lnTo>
                    <a:pt x="76" y="48"/>
                  </a:lnTo>
                  <a:lnTo>
                    <a:pt x="108" y="36"/>
                  </a:lnTo>
                  <a:lnTo>
                    <a:pt x="144" y="2"/>
                  </a:lnTo>
                  <a:lnTo>
                    <a:pt x="173" y="45"/>
                  </a:lnTo>
                  <a:lnTo>
                    <a:pt x="177" y="48"/>
                  </a:lnTo>
                  <a:lnTo>
                    <a:pt x="154" y="89"/>
                  </a:lnTo>
                  <a:lnTo>
                    <a:pt x="160" y="96"/>
                  </a:lnTo>
                  <a:lnTo>
                    <a:pt x="178" y="110"/>
                  </a:lnTo>
                  <a:lnTo>
                    <a:pt x="184" y="126"/>
                  </a:lnTo>
                  <a:lnTo>
                    <a:pt x="196" y="147"/>
                  </a:lnTo>
                  <a:lnTo>
                    <a:pt x="203" y="147"/>
                  </a:lnTo>
                  <a:lnTo>
                    <a:pt x="209" y="169"/>
                  </a:lnTo>
                  <a:lnTo>
                    <a:pt x="178" y="169"/>
                  </a:lnTo>
                  <a:lnTo>
                    <a:pt x="172" y="176"/>
                  </a:lnTo>
                  <a:lnTo>
                    <a:pt x="166" y="190"/>
                  </a:lnTo>
                  <a:lnTo>
                    <a:pt x="148" y="190"/>
                  </a:lnTo>
                  <a:lnTo>
                    <a:pt x="136" y="190"/>
                  </a:lnTo>
                  <a:lnTo>
                    <a:pt x="124" y="190"/>
                  </a:lnTo>
                  <a:lnTo>
                    <a:pt x="118" y="198"/>
                  </a:lnTo>
                  <a:lnTo>
                    <a:pt x="106" y="184"/>
                  </a:lnTo>
                  <a:lnTo>
                    <a:pt x="94" y="169"/>
                  </a:lnTo>
                  <a:lnTo>
                    <a:pt x="88" y="176"/>
                  </a:lnTo>
                  <a:lnTo>
                    <a:pt x="76" y="176"/>
                  </a:lnTo>
                  <a:lnTo>
                    <a:pt x="64" y="161"/>
                  </a:lnTo>
                  <a:lnTo>
                    <a:pt x="58" y="161"/>
                  </a:lnTo>
                  <a:lnTo>
                    <a:pt x="58" y="147"/>
                  </a:lnTo>
                  <a:lnTo>
                    <a:pt x="46" y="132"/>
                  </a:lnTo>
                  <a:lnTo>
                    <a:pt x="40" y="126"/>
                  </a:lnTo>
                  <a:lnTo>
                    <a:pt x="22" y="104"/>
                  </a:lnTo>
                  <a:lnTo>
                    <a:pt x="22" y="96"/>
                  </a:lnTo>
                  <a:lnTo>
                    <a:pt x="20" y="91"/>
                  </a:lnTo>
                  <a:lnTo>
                    <a:pt x="3" y="81"/>
                  </a:lnTo>
                  <a:lnTo>
                    <a:pt x="3" y="75"/>
                  </a:lnTo>
                  <a:lnTo>
                    <a:pt x="0" y="71"/>
                  </a:lnTo>
                  <a:lnTo>
                    <a:pt x="15" y="45"/>
                  </a:lnTo>
                  <a:lnTo>
                    <a:pt x="20" y="44"/>
                  </a:lnTo>
                  <a:lnTo>
                    <a:pt x="41" y="44"/>
                  </a:lnTo>
                  <a:lnTo>
                    <a:pt x="50" y="45"/>
                  </a:lnTo>
                  <a:lnTo>
                    <a:pt x="67" y="49"/>
                  </a:lnTo>
                  <a:lnTo>
                    <a:pt x="84" y="44"/>
                  </a:lnTo>
                  <a:lnTo>
                    <a:pt x="104" y="36"/>
                  </a:lnTo>
                  <a:lnTo>
                    <a:pt x="124" y="22"/>
                  </a:lnTo>
                  <a:lnTo>
                    <a:pt x="145" y="2"/>
                  </a:lnTo>
                  <a:lnTo>
                    <a:pt x="172" y="44"/>
                  </a:lnTo>
                  <a:lnTo>
                    <a:pt x="163" y="31"/>
                  </a:lnTo>
                  <a:lnTo>
                    <a:pt x="143" y="0"/>
                  </a:lnTo>
                  <a:lnTo>
                    <a:pt x="118" y="29"/>
                  </a:lnTo>
                  <a:lnTo>
                    <a:pt x="74" y="48"/>
                  </a:lnTo>
                  <a:lnTo>
                    <a:pt x="62" y="49"/>
                  </a:lnTo>
                  <a:lnTo>
                    <a:pt x="15" y="45"/>
                  </a:lnTo>
                  <a:lnTo>
                    <a:pt x="3" y="65"/>
                  </a:lnTo>
                  <a:lnTo>
                    <a:pt x="14" y="44"/>
                  </a:lnTo>
                  <a:close/>
                </a:path>
              </a:pathLst>
            </a:custGeom>
            <a:solidFill>
              <a:srgbClr val="E1E1E1"/>
            </a:solidFill>
            <a:ln w="3175">
              <a:solidFill>
                <a:srgbClr val="000000"/>
              </a:solidFill>
              <a:prstDash val="solid"/>
              <a:round/>
              <a:headEnd/>
              <a:tailEnd/>
            </a:ln>
          </p:spPr>
          <p:txBody>
            <a:bodyPr/>
            <a:lstStyle/>
            <a:p>
              <a:endParaRPr lang="en-US"/>
            </a:p>
          </p:txBody>
        </p:sp>
        <p:sp>
          <p:nvSpPr>
            <p:cNvPr id="467" name="Freeform 4289"/>
            <p:cNvSpPr>
              <a:spLocks/>
            </p:cNvSpPr>
            <p:nvPr/>
          </p:nvSpPr>
          <p:spPr bwMode="auto">
            <a:xfrm>
              <a:off x="1691" y="919"/>
              <a:ext cx="703" cy="418"/>
            </a:xfrm>
            <a:custGeom>
              <a:avLst/>
              <a:gdLst>
                <a:gd name="T0" fmla="*/ 122 w 694"/>
                <a:gd name="T1" fmla="*/ 330 h 371"/>
                <a:gd name="T2" fmla="*/ 146 w 694"/>
                <a:gd name="T3" fmla="*/ 323 h 371"/>
                <a:gd name="T4" fmla="*/ 128 w 694"/>
                <a:gd name="T5" fmla="*/ 344 h 371"/>
                <a:gd name="T6" fmla="*/ 140 w 694"/>
                <a:gd name="T7" fmla="*/ 357 h 371"/>
                <a:gd name="T8" fmla="*/ 152 w 694"/>
                <a:gd name="T9" fmla="*/ 377 h 371"/>
                <a:gd name="T10" fmla="*/ 152 w 694"/>
                <a:gd name="T11" fmla="*/ 391 h 371"/>
                <a:gd name="T12" fmla="*/ 170 w 694"/>
                <a:gd name="T13" fmla="*/ 398 h 371"/>
                <a:gd name="T14" fmla="*/ 194 w 694"/>
                <a:gd name="T15" fmla="*/ 404 h 371"/>
                <a:gd name="T16" fmla="*/ 207 w 694"/>
                <a:gd name="T17" fmla="*/ 411 h 371"/>
                <a:gd name="T18" fmla="*/ 225 w 694"/>
                <a:gd name="T19" fmla="*/ 404 h 371"/>
                <a:gd name="T20" fmla="*/ 237 w 694"/>
                <a:gd name="T21" fmla="*/ 391 h 371"/>
                <a:gd name="T22" fmla="*/ 243 w 694"/>
                <a:gd name="T23" fmla="*/ 371 h 371"/>
                <a:gd name="T24" fmla="*/ 261 w 694"/>
                <a:gd name="T25" fmla="*/ 350 h 371"/>
                <a:gd name="T26" fmla="*/ 274 w 694"/>
                <a:gd name="T27" fmla="*/ 337 h 371"/>
                <a:gd name="T28" fmla="*/ 309 w 694"/>
                <a:gd name="T29" fmla="*/ 304 h 371"/>
                <a:gd name="T30" fmla="*/ 358 w 694"/>
                <a:gd name="T31" fmla="*/ 297 h 371"/>
                <a:gd name="T32" fmla="*/ 412 w 694"/>
                <a:gd name="T33" fmla="*/ 257 h 371"/>
                <a:gd name="T34" fmla="*/ 503 w 694"/>
                <a:gd name="T35" fmla="*/ 243 h 371"/>
                <a:gd name="T36" fmla="*/ 473 w 694"/>
                <a:gd name="T37" fmla="*/ 216 h 371"/>
                <a:gd name="T38" fmla="*/ 510 w 694"/>
                <a:gd name="T39" fmla="*/ 196 h 371"/>
                <a:gd name="T40" fmla="*/ 534 w 694"/>
                <a:gd name="T41" fmla="*/ 216 h 371"/>
                <a:gd name="T42" fmla="*/ 552 w 694"/>
                <a:gd name="T43" fmla="*/ 196 h 371"/>
                <a:gd name="T44" fmla="*/ 516 w 694"/>
                <a:gd name="T45" fmla="*/ 176 h 371"/>
                <a:gd name="T46" fmla="*/ 497 w 694"/>
                <a:gd name="T47" fmla="*/ 169 h 371"/>
                <a:gd name="T48" fmla="*/ 534 w 694"/>
                <a:gd name="T49" fmla="*/ 155 h 371"/>
                <a:gd name="T50" fmla="*/ 570 w 694"/>
                <a:gd name="T51" fmla="*/ 149 h 371"/>
                <a:gd name="T52" fmla="*/ 582 w 694"/>
                <a:gd name="T53" fmla="*/ 128 h 371"/>
                <a:gd name="T54" fmla="*/ 576 w 694"/>
                <a:gd name="T55" fmla="*/ 115 h 371"/>
                <a:gd name="T56" fmla="*/ 618 w 694"/>
                <a:gd name="T57" fmla="*/ 101 h 371"/>
                <a:gd name="T58" fmla="*/ 582 w 694"/>
                <a:gd name="T59" fmla="*/ 81 h 371"/>
                <a:gd name="T60" fmla="*/ 636 w 694"/>
                <a:gd name="T61" fmla="*/ 47 h 371"/>
                <a:gd name="T62" fmla="*/ 673 w 694"/>
                <a:gd name="T63" fmla="*/ 34 h 371"/>
                <a:gd name="T64" fmla="*/ 589 w 694"/>
                <a:gd name="T65" fmla="*/ 27 h 371"/>
                <a:gd name="T66" fmla="*/ 485 w 694"/>
                <a:gd name="T67" fmla="*/ 27 h 371"/>
                <a:gd name="T68" fmla="*/ 479 w 694"/>
                <a:gd name="T69" fmla="*/ 7 h 371"/>
                <a:gd name="T70" fmla="*/ 400 w 694"/>
                <a:gd name="T71" fmla="*/ 7 h 371"/>
                <a:gd name="T72" fmla="*/ 388 w 694"/>
                <a:gd name="T73" fmla="*/ 14 h 371"/>
                <a:gd name="T74" fmla="*/ 291 w 694"/>
                <a:gd name="T75" fmla="*/ 20 h 371"/>
                <a:gd name="T76" fmla="*/ 219 w 694"/>
                <a:gd name="T77" fmla="*/ 27 h 371"/>
                <a:gd name="T78" fmla="*/ 140 w 694"/>
                <a:gd name="T79" fmla="*/ 34 h 371"/>
                <a:gd name="T80" fmla="*/ 6 w 694"/>
                <a:gd name="T81" fmla="*/ 74 h 371"/>
                <a:gd name="T82" fmla="*/ 67 w 694"/>
                <a:gd name="T83" fmla="*/ 88 h 371"/>
                <a:gd name="T84" fmla="*/ 30 w 694"/>
                <a:gd name="T85" fmla="*/ 101 h 371"/>
                <a:gd name="T86" fmla="*/ 85 w 694"/>
                <a:gd name="T87" fmla="*/ 108 h 371"/>
                <a:gd name="T88" fmla="*/ 152 w 694"/>
                <a:gd name="T89" fmla="*/ 142 h 371"/>
                <a:gd name="T90" fmla="*/ 140 w 694"/>
                <a:gd name="T91" fmla="*/ 183 h 371"/>
                <a:gd name="T92" fmla="*/ 176 w 694"/>
                <a:gd name="T93" fmla="*/ 183 h 371"/>
                <a:gd name="T94" fmla="*/ 176 w 694"/>
                <a:gd name="T95" fmla="*/ 196 h 371"/>
                <a:gd name="T96" fmla="*/ 146 w 694"/>
                <a:gd name="T97" fmla="*/ 203 h 371"/>
                <a:gd name="T98" fmla="*/ 182 w 694"/>
                <a:gd name="T99" fmla="*/ 237 h 371"/>
                <a:gd name="T100" fmla="*/ 164 w 694"/>
                <a:gd name="T101" fmla="*/ 250 h 371"/>
                <a:gd name="T102" fmla="*/ 134 w 694"/>
                <a:gd name="T103" fmla="*/ 257 h 371"/>
                <a:gd name="T104" fmla="*/ 164 w 694"/>
                <a:gd name="T105" fmla="*/ 264 h 371"/>
                <a:gd name="T106" fmla="*/ 164 w 694"/>
                <a:gd name="T107" fmla="*/ 277 h 371"/>
                <a:gd name="T108" fmla="*/ 128 w 694"/>
                <a:gd name="T109" fmla="*/ 284 h 371"/>
                <a:gd name="T110" fmla="*/ 115 w 694"/>
                <a:gd name="T111" fmla="*/ 297 h 371"/>
                <a:gd name="T112" fmla="*/ 152 w 694"/>
                <a:gd name="T113" fmla="*/ 304 h 37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694" h="371">
                  <a:moveTo>
                    <a:pt x="150" y="270"/>
                  </a:moveTo>
                  <a:lnTo>
                    <a:pt x="132" y="276"/>
                  </a:lnTo>
                  <a:lnTo>
                    <a:pt x="126" y="276"/>
                  </a:lnTo>
                  <a:lnTo>
                    <a:pt x="126" y="282"/>
                  </a:lnTo>
                  <a:lnTo>
                    <a:pt x="138" y="282"/>
                  </a:lnTo>
                  <a:lnTo>
                    <a:pt x="132" y="287"/>
                  </a:lnTo>
                  <a:lnTo>
                    <a:pt x="120" y="293"/>
                  </a:lnTo>
                  <a:lnTo>
                    <a:pt x="132" y="287"/>
                  </a:lnTo>
                  <a:lnTo>
                    <a:pt x="138" y="287"/>
                  </a:lnTo>
                  <a:lnTo>
                    <a:pt x="144" y="276"/>
                  </a:lnTo>
                  <a:lnTo>
                    <a:pt x="144" y="282"/>
                  </a:lnTo>
                  <a:lnTo>
                    <a:pt x="150" y="287"/>
                  </a:lnTo>
                  <a:lnTo>
                    <a:pt x="150" y="293"/>
                  </a:lnTo>
                  <a:lnTo>
                    <a:pt x="144" y="287"/>
                  </a:lnTo>
                  <a:lnTo>
                    <a:pt x="144" y="293"/>
                  </a:lnTo>
                  <a:lnTo>
                    <a:pt x="132" y="293"/>
                  </a:lnTo>
                  <a:lnTo>
                    <a:pt x="144" y="293"/>
                  </a:lnTo>
                  <a:lnTo>
                    <a:pt x="126" y="299"/>
                  </a:lnTo>
                  <a:lnTo>
                    <a:pt x="132" y="299"/>
                  </a:lnTo>
                  <a:lnTo>
                    <a:pt x="126" y="305"/>
                  </a:lnTo>
                  <a:lnTo>
                    <a:pt x="132" y="305"/>
                  </a:lnTo>
                  <a:lnTo>
                    <a:pt x="126" y="311"/>
                  </a:lnTo>
                  <a:lnTo>
                    <a:pt x="138" y="311"/>
                  </a:lnTo>
                  <a:lnTo>
                    <a:pt x="126" y="311"/>
                  </a:lnTo>
                  <a:lnTo>
                    <a:pt x="138" y="311"/>
                  </a:lnTo>
                  <a:lnTo>
                    <a:pt x="138" y="317"/>
                  </a:lnTo>
                  <a:lnTo>
                    <a:pt x="138" y="323"/>
                  </a:lnTo>
                  <a:lnTo>
                    <a:pt x="138" y="329"/>
                  </a:lnTo>
                  <a:lnTo>
                    <a:pt x="138" y="335"/>
                  </a:lnTo>
                  <a:lnTo>
                    <a:pt x="144" y="335"/>
                  </a:lnTo>
                  <a:lnTo>
                    <a:pt x="150" y="335"/>
                  </a:lnTo>
                  <a:lnTo>
                    <a:pt x="144" y="341"/>
                  </a:lnTo>
                  <a:lnTo>
                    <a:pt x="150" y="341"/>
                  </a:lnTo>
                  <a:lnTo>
                    <a:pt x="144" y="341"/>
                  </a:lnTo>
                  <a:lnTo>
                    <a:pt x="150" y="341"/>
                  </a:lnTo>
                  <a:lnTo>
                    <a:pt x="150" y="347"/>
                  </a:lnTo>
                  <a:lnTo>
                    <a:pt x="156" y="347"/>
                  </a:lnTo>
                  <a:lnTo>
                    <a:pt x="156" y="353"/>
                  </a:lnTo>
                  <a:lnTo>
                    <a:pt x="150" y="353"/>
                  </a:lnTo>
                  <a:lnTo>
                    <a:pt x="156" y="353"/>
                  </a:lnTo>
                  <a:lnTo>
                    <a:pt x="162" y="353"/>
                  </a:lnTo>
                  <a:lnTo>
                    <a:pt x="168" y="353"/>
                  </a:lnTo>
                  <a:lnTo>
                    <a:pt x="186" y="347"/>
                  </a:lnTo>
                  <a:lnTo>
                    <a:pt x="186" y="353"/>
                  </a:lnTo>
                  <a:lnTo>
                    <a:pt x="192" y="347"/>
                  </a:lnTo>
                  <a:lnTo>
                    <a:pt x="180" y="353"/>
                  </a:lnTo>
                  <a:lnTo>
                    <a:pt x="192" y="353"/>
                  </a:lnTo>
                  <a:lnTo>
                    <a:pt x="186" y="359"/>
                  </a:lnTo>
                  <a:lnTo>
                    <a:pt x="192" y="359"/>
                  </a:lnTo>
                  <a:lnTo>
                    <a:pt x="198" y="359"/>
                  </a:lnTo>
                  <a:lnTo>
                    <a:pt x="192" y="365"/>
                  </a:lnTo>
                  <a:lnTo>
                    <a:pt x="198" y="365"/>
                  </a:lnTo>
                  <a:lnTo>
                    <a:pt x="192" y="371"/>
                  </a:lnTo>
                  <a:lnTo>
                    <a:pt x="204" y="365"/>
                  </a:lnTo>
                  <a:lnTo>
                    <a:pt x="216" y="371"/>
                  </a:lnTo>
                  <a:lnTo>
                    <a:pt x="216" y="365"/>
                  </a:lnTo>
                  <a:lnTo>
                    <a:pt x="204" y="359"/>
                  </a:lnTo>
                  <a:lnTo>
                    <a:pt x="222" y="359"/>
                  </a:lnTo>
                  <a:lnTo>
                    <a:pt x="222" y="353"/>
                  </a:lnTo>
                  <a:lnTo>
                    <a:pt x="228" y="353"/>
                  </a:lnTo>
                  <a:lnTo>
                    <a:pt x="222" y="353"/>
                  </a:lnTo>
                  <a:lnTo>
                    <a:pt x="228" y="353"/>
                  </a:lnTo>
                  <a:lnTo>
                    <a:pt x="228" y="347"/>
                  </a:lnTo>
                  <a:lnTo>
                    <a:pt x="234" y="347"/>
                  </a:lnTo>
                  <a:lnTo>
                    <a:pt x="228" y="341"/>
                  </a:lnTo>
                  <a:lnTo>
                    <a:pt x="234" y="341"/>
                  </a:lnTo>
                  <a:lnTo>
                    <a:pt x="240" y="335"/>
                  </a:lnTo>
                  <a:lnTo>
                    <a:pt x="234" y="329"/>
                  </a:lnTo>
                  <a:lnTo>
                    <a:pt x="240" y="329"/>
                  </a:lnTo>
                  <a:lnTo>
                    <a:pt x="234" y="323"/>
                  </a:lnTo>
                  <a:lnTo>
                    <a:pt x="246" y="317"/>
                  </a:lnTo>
                  <a:lnTo>
                    <a:pt x="252" y="317"/>
                  </a:lnTo>
                  <a:lnTo>
                    <a:pt x="252" y="311"/>
                  </a:lnTo>
                  <a:lnTo>
                    <a:pt x="258" y="311"/>
                  </a:lnTo>
                  <a:lnTo>
                    <a:pt x="264" y="311"/>
                  </a:lnTo>
                  <a:lnTo>
                    <a:pt x="258" y="311"/>
                  </a:lnTo>
                  <a:lnTo>
                    <a:pt x="264" y="305"/>
                  </a:lnTo>
                  <a:lnTo>
                    <a:pt x="270" y="305"/>
                  </a:lnTo>
                  <a:lnTo>
                    <a:pt x="264" y="305"/>
                  </a:lnTo>
                  <a:lnTo>
                    <a:pt x="276" y="305"/>
                  </a:lnTo>
                  <a:lnTo>
                    <a:pt x="270" y="299"/>
                  </a:lnTo>
                  <a:lnTo>
                    <a:pt x="264" y="293"/>
                  </a:lnTo>
                  <a:lnTo>
                    <a:pt x="276" y="293"/>
                  </a:lnTo>
                  <a:lnTo>
                    <a:pt x="276" y="282"/>
                  </a:lnTo>
                  <a:lnTo>
                    <a:pt x="287" y="276"/>
                  </a:lnTo>
                  <a:lnTo>
                    <a:pt x="299" y="270"/>
                  </a:lnTo>
                  <a:lnTo>
                    <a:pt x="305" y="270"/>
                  </a:lnTo>
                  <a:lnTo>
                    <a:pt x="317" y="270"/>
                  </a:lnTo>
                  <a:lnTo>
                    <a:pt x="317" y="264"/>
                  </a:lnTo>
                  <a:lnTo>
                    <a:pt x="323" y="258"/>
                  </a:lnTo>
                  <a:lnTo>
                    <a:pt x="329" y="258"/>
                  </a:lnTo>
                  <a:lnTo>
                    <a:pt x="323" y="264"/>
                  </a:lnTo>
                  <a:lnTo>
                    <a:pt x="329" y="264"/>
                  </a:lnTo>
                  <a:lnTo>
                    <a:pt x="353" y="264"/>
                  </a:lnTo>
                  <a:lnTo>
                    <a:pt x="353" y="258"/>
                  </a:lnTo>
                  <a:lnTo>
                    <a:pt x="359" y="258"/>
                  </a:lnTo>
                  <a:lnTo>
                    <a:pt x="371" y="258"/>
                  </a:lnTo>
                  <a:lnTo>
                    <a:pt x="371" y="252"/>
                  </a:lnTo>
                  <a:lnTo>
                    <a:pt x="383" y="240"/>
                  </a:lnTo>
                  <a:lnTo>
                    <a:pt x="407" y="234"/>
                  </a:lnTo>
                  <a:lnTo>
                    <a:pt x="407" y="228"/>
                  </a:lnTo>
                  <a:lnTo>
                    <a:pt x="407" y="222"/>
                  </a:lnTo>
                  <a:lnTo>
                    <a:pt x="419" y="228"/>
                  </a:lnTo>
                  <a:lnTo>
                    <a:pt x="431" y="228"/>
                  </a:lnTo>
                  <a:lnTo>
                    <a:pt x="437" y="228"/>
                  </a:lnTo>
                  <a:lnTo>
                    <a:pt x="443" y="228"/>
                  </a:lnTo>
                  <a:lnTo>
                    <a:pt x="467" y="222"/>
                  </a:lnTo>
                  <a:lnTo>
                    <a:pt x="497" y="216"/>
                  </a:lnTo>
                  <a:lnTo>
                    <a:pt x="509" y="210"/>
                  </a:lnTo>
                  <a:lnTo>
                    <a:pt x="521" y="204"/>
                  </a:lnTo>
                  <a:lnTo>
                    <a:pt x="533" y="198"/>
                  </a:lnTo>
                  <a:lnTo>
                    <a:pt x="539" y="192"/>
                  </a:lnTo>
                  <a:lnTo>
                    <a:pt x="503" y="192"/>
                  </a:lnTo>
                  <a:lnTo>
                    <a:pt x="467" y="198"/>
                  </a:lnTo>
                  <a:lnTo>
                    <a:pt x="467" y="192"/>
                  </a:lnTo>
                  <a:lnTo>
                    <a:pt x="491" y="186"/>
                  </a:lnTo>
                  <a:lnTo>
                    <a:pt x="455" y="186"/>
                  </a:lnTo>
                  <a:lnTo>
                    <a:pt x="473" y="180"/>
                  </a:lnTo>
                  <a:lnTo>
                    <a:pt x="503" y="180"/>
                  </a:lnTo>
                  <a:lnTo>
                    <a:pt x="503" y="174"/>
                  </a:lnTo>
                  <a:lnTo>
                    <a:pt x="473" y="168"/>
                  </a:lnTo>
                  <a:lnTo>
                    <a:pt x="485" y="168"/>
                  </a:lnTo>
                  <a:lnTo>
                    <a:pt x="473" y="162"/>
                  </a:lnTo>
                  <a:lnTo>
                    <a:pt x="497" y="174"/>
                  </a:lnTo>
                  <a:lnTo>
                    <a:pt x="521" y="180"/>
                  </a:lnTo>
                  <a:lnTo>
                    <a:pt x="527" y="192"/>
                  </a:lnTo>
                  <a:lnTo>
                    <a:pt x="539" y="186"/>
                  </a:lnTo>
                  <a:lnTo>
                    <a:pt x="545" y="180"/>
                  </a:lnTo>
                  <a:lnTo>
                    <a:pt x="545" y="192"/>
                  </a:lnTo>
                  <a:lnTo>
                    <a:pt x="551" y="186"/>
                  </a:lnTo>
                  <a:lnTo>
                    <a:pt x="551" y="180"/>
                  </a:lnTo>
                  <a:lnTo>
                    <a:pt x="551" y="174"/>
                  </a:lnTo>
                  <a:lnTo>
                    <a:pt x="545" y="174"/>
                  </a:lnTo>
                  <a:lnTo>
                    <a:pt x="545" y="168"/>
                  </a:lnTo>
                  <a:lnTo>
                    <a:pt x="539" y="168"/>
                  </a:lnTo>
                  <a:lnTo>
                    <a:pt x="545" y="168"/>
                  </a:lnTo>
                  <a:lnTo>
                    <a:pt x="515" y="156"/>
                  </a:lnTo>
                  <a:lnTo>
                    <a:pt x="509" y="162"/>
                  </a:lnTo>
                  <a:lnTo>
                    <a:pt x="509" y="156"/>
                  </a:lnTo>
                  <a:lnTo>
                    <a:pt x="521" y="156"/>
                  </a:lnTo>
                  <a:lnTo>
                    <a:pt x="503" y="150"/>
                  </a:lnTo>
                  <a:lnTo>
                    <a:pt x="497" y="150"/>
                  </a:lnTo>
                  <a:lnTo>
                    <a:pt x="491" y="150"/>
                  </a:lnTo>
                  <a:lnTo>
                    <a:pt x="521" y="144"/>
                  </a:lnTo>
                  <a:lnTo>
                    <a:pt x="491" y="144"/>
                  </a:lnTo>
                  <a:lnTo>
                    <a:pt x="491" y="150"/>
                  </a:lnTo>
                  <a:lnTo>
                    <a:pt x="491" y="144"/>
                  </a:lnTo>
                  <a:lnTo>
                    <a:pt x="497" y="144"/>
                  </a:lnTo>
                  <a:lnTo>
                    <a:pt x="497" y="138"/>
                  </a:lnTo>
                  <a:lnTo>
                    <a:pt x="515" y="144"/>
                  </a:lnTo>
                  <a:lnTo>
                    <a:pt x="521" y="138"/>
                  </a:lnTo>
                  <a:lnTo>
                    <a:pt x="515" y="132"/>
                  </a:lnTo>
                  <a:lnTo>
                    <a:pt x="527" y="138"/>
                  </a:lnTo>
                  <a:lnTo>
                    <a:pt x="539" y="138"/>
                  </a:lnTo>
                  <a:lnTo>
                    <a:pt x="551" y="138"/>
                  </a:lnTo>
                  <a:lnTo>
                    <a:pt x="533" y="138"/>
                  </a:lnTo>
                  <a:lnTo>
                    <a:pt x="557" y="144"/>
                  </a:lnTo>
                  <a:lnTo>
                    <a:pt x="575" y="138"/>
                  </a:lnTo>
                  <a:lnTo>
                    <a:pt x="575" y="132"/>
                  </a:lnTo>
                  <a:lnTo>
                    <a:pt x="563" y="132"/>
                  </a:lnTo>
                  <a:lnTo>
                    <a:pt x="563" y="138"/>
                  </a:lnTo>
                  <a:lnTo>
                    <a:pt x="557" y="132"/>
                  </a:lnTo>
                  <a:lnTo>
                    <a:pt x="563" y="120"/>
                  </a:lnTo>
                  <a:lnTo>
                    <a:pt x="593" y="126"/>
                  </a:lnTo>
                  <a:lnTo>
                    <a:pt x="593" y="120"/>
                  </a:lnTo>
                  <a:lnTo>
                    <a:pt x="581" y="120"/>
                  </a:lnTo>
                  <a:lnTo>
                    <a:pt x="575" y="114"/>
                  </a:lnTo>
                  <a:lnTo>
                    <a:pt x="563" y="114"/>
                  </a:lnTo>
                  <a:lnTo>
                    <a:pt x="575" y="114"/>
                  </a:lnTo>
                  <a:lnTo>
                    <a:pt x="563" y="108"/>
                  </a:lnTo>
                  <a:lnTo>
                    <a:pt x="593" y="114"/>
                  </a:lnTo>
                  <a:lnTo>
                    <a:pt x="593" y="102"/>
                  </a:lnTo>
                  <a:lnTo>
                    <a:pt x="569" y="102"/>
                  </a:lnTo>
                  <a:lnTo>
                    <a:pt x="593" y="96"/>
                  </a:lnTo>
                  <a:lnTo>
                    <a:pt x="581" y="96"/>
                  </a:lnTo>
                  <a:lnTo>
                    <a:pt x="575" y="96"/>
                  </a:lnTo>
                  <a:lnTo>
                    <a:pt x="569" y="96"/>
                  </a:lnTo>
                  <a:lnTo>
                    <a:pt x="563" y="90"/>
                  </a:lnTo>
                  <a:lnTo>
                    <a:pt x="581" y="90"/>
                  </a:lnTo>
                  <a:lnTo>
                    <a:pt x="610" y="90"/>
                  </a:lnTo>
                  <a:lnTo>
                    <a:pt x="610" y="78"/>
                  </a:lnTo>
                  <a:lnTo>
                    <a:pt x="593" y="78"/>
                  </a:lnTo>
                  <a:lnTo>
                    <a:pt x="587" y="78"/>
                  </a:lnTo>
                  <a:lnTo>
                    <a:pt x="604" y="78"/>
                  </a:lnTo>
                  <a:lnTo>
                    <a:pt x="587" y="72"/>
                  </a:lnTo>
                  <a:lnTo>
                    <a:pt x="581" y="78"/>
                  </a:lnTo>
                  <a:lnTo>
                    <a:pt x="575" y="72"/>
                  </a:lnTo>
                  <a:lnTo>
                    <a:pt x="587" y="60"/>
                  </a:lnTo>
                  <a:lnTo>
                    <a:pt x="599" y="60"/>
                  </a:lnTo>
                  <a:lnTo>
                    <a:pt x="610" y="54"/>
                  </a:lnTo>
                  <a:lnTo>
                    <a:pt x="604" y="54"/>
                  </a:lnTo>
                  <a:lnTo>
                    <a:pt x="610" y="48"/>
                  </a:lnTo>
                  <a:lnTo>
                    <a:pt x="622" y="42"/>
                  </a:lnTo>
                  <a:lnTo>
                    <a:pt x="628" y="42"/>
                  </a:lnTo>
                  <a:lnTo>
                    <a:pt x="599" y="42"/>
                  </a:lnTo>
                  <a:lnTo>
                    <a:pt x="622" y="42"/>
                  </a:lnTo>
                  <a:lnTo>
                    <a:pt x="646" y="36"/>
                  </a:lnTo>
                  <a:lnTo>
                    <a:pt x="599" y="36"/>
                  </a:lnTo>
                  <a:lnTo>
                    <a:pt x="664" y="30"/>
                  </a:lnTo>
                  <a:lnTo>
                    <a:pt x="694" y="24"/>
                  </a:lnTo>
                  <a:lnTo>
                    <a:pt x="652" y="18"/>
                  </a:lnTo>
                  <a:lnTo>
                    <a:pt x="634" y="24"/>
                  </a:lnTo>
                  <a:lnTo>
                    <a:pt x="610" y="24"/>
                  </a:lnTo>
                  <a:lnTo>
                    <a:pt x="604" y="24"/>
                  </a:lnTo>
                  <a:lnTo>
                    <a:pt x="563" y="36"/>
                  </a:lnTo>
                  <a:lnTo>
                    <a:pt x="581" y="24"/>
                  </a:lnTo>
                  <a:lnTo>
                    <a:pt x="587" y="18"/>
                  </a:lnTo>
                  <a:lnTo>
                    <a:pt x="575" y="18"/>
                  </a:lnTo>
                  <a:lnTo>
                    <a:pt x="569" y="24"/>
                  </a:lnTo>
                  <a:lnTo>
                    <a:pt x="533" y="24"/>
                  </a:lnTo>
                  <a:lnTo>
                    <a:pt x="551" y="24"/>
                  </a:lnTo>
                  <a:lnTo>
                    <a:pt x="557" y="18"/>
                  </a:lnTo>
                  <a:lnTo>
                    <a:pt x="479" y="24"/>
                  </a:lnTo>
                  <a:lnTo>
                    <a:pt x="503" y="18"/>
                  </a:lnTo>
                  <a:lnTo>
                    <a:pt x="545" y="18"/>
                  </a:lnTo>
                  <a:lnTo>
                    <a:pt x="599" y="12"/>
                  </a:lnTo>
                  <a:lnTo>
                    <a:pt x="563" y="6"/>
                  </a:lnTo>
                  <a:lnTo>
                    <a:pt x="461" y="6"/>
                  </a:lnTo>
                  <a:lnTo>
                    <a:pt x="473" y="6"/>
                  </a:lnTo>
                  <a:lnTo>
                    <a:pt x="551" y="6"/>
                  </a:lnTo>
                  <a:lnTo>
                    <a:pt x="521" y="0"/>
                  </a:lnTo>
                  <a:lnTo>
                    <a:pt x="419" y="0"/>
                  </a:lnTo>
                  <a:lnTo>
                    <a:pt x="431" y="6"/>
                  </a:lnTo>
                  <a:lnTo>
                    <a:pt x="419" y="6"/>
                  </a:lnTo>
                  <a:lnTo>
                    <a:pt x="395" y="6"/>
                  </a:lnTo>
                  <a:lnTo>
                    <a:pt x="359" y="6"/>
                  </a:lnTo>
                  <a:lnTo>
                    <a:pt x="365" y="6"/>
                  </a:lnTo>
                  <a:lnTo>
                    <a:pt x="341" y="6"/>
                  </a:lnTo>
                  <a:lnTo>
                    <a:pt x="383" y="6"/>
                  </a:lnTo>
                  <a:lnTo>
                    <a:pt x="407" y="12"/>
                  </a:lnTo>
                  <a:lnTo>
                    <a:pt x="383" y="12"/>
                  </a:lnTo>
                  <a:lnTo>
                    <a:pt x="353" y="12"/>
                  </a:lnTo>
                  <a:lnTo>
                    <a:pt x="365" y="12"/>
                  </a:lnTo>
                  <a:lnTo>
                    <a:pt x="353" y="12"/>
                  </a:lnTo>
                  <a:lnTo>
                    <a:pt x="353" y="18"/>
                  </a:lnTo>
                  <a:lnTo>
                    <a:pt x="293" y="12"/>
                  </a:lnTo>
                  <a:lnTo>
                    <a:pt x="287" y="18"/>
                  </a:lnTo>
                  <a:lnTo>
                    <a:pt x="293" y="24"/>
                  </a:lnTo>
                  <a:lnTo>
                    <a:pt x="264" y="18"/>
                  </a:lnTo>
                  <a:lnTo>
                    <a:pt x="252" y="24"/>
                  </a:lnTo>
                  <a:lnTo>
                    <a:pt x="252" y="12"/>
                  </a:lnTo>
                  <a:lnTo>
                    <a:pt x="198" y="18"/>
                  </a:lnTo>
                  <a:lnTo>
                    <a:pt x="216" y="24"/>
                  </a:lnTo>
                  <a:lnTo>
                    <a:pt x="198" y="24"/>
                  </a:lnTo>
                  <a:lnTo>
                    <a:pt x="174" y="18"/>
                  </a:lnTo>
                  <a:lnTo>
                    <a:pt x="174" y="24"/>
                  </a:lnTo>
                  <a:lnTo>
                    <a:pt x="168" y="30"/>
                  </a:lnTo>
                  <a:lnTo>
                    <a:pt x="144" y="30"/>
                  </a:lnTo>
                  <a:lnTo>
                    <a:pt x="138" y="30"/>
                  </a:lnTo>
                  <a:lnTo>
                    <a:pt x="84" y="42"/>
                  </a:lnTo>
                  <a:lnTo>
                    <a:pt x="120" y="42"/>
                  </a:lnTo>
                  <a:lnTo>
                    <a:pt x="114" y="42"/>
                  </a:lnTo>
                  <a:lnTo>
                    <a:pt x="108" y="48"/>
                  </a:lnTo>
                  <a:lnTo>
                    <a:pt x="96" y="54"/>
                  </a:lnTo>
                  <a:lnTo>
                    <a:pt x="54" y="60"/>
                  </a:lnTo>
                  <a:lnTo>
                    <a:pt x="6" y="66"/>
                  </a:lnTo>
                  <a:lnTo>
                    <a:pt x="6" y="72"/>
                  </a:lnTo>
                  <a:lnTo>
                    <a:pt x="30" y="72"/>
                  </a:lnTo>
                  <a:lnTo>
                    <a:pt x="24" y="78"/>
                  </a:lnTo>
                  <a:lnTo>
                    <a:pt x="42" y="78"/>
                  </a:lnTo>
                  <a:lnTo>
                    <a:pt x="66" y="78"/>
                  </a:lnTo>
                  <a:lnTo>
                    <a:pt x="60" y="84"/>
                  </a:lnTo>
                  <a:lnTo>
                    <a:pt x="30" y="84"/>
                  </a:lnTo>
                  <a:lnTo>
                    <a:pt x="54" y="84"/>
                  </a:lnTo>
                  <a:lnTo>
                    <a:pt x="48" y="84"/>
                  </a:lnTo>
                  <a:lnTo>
                    <a:pt x="0" y="84"/>
                  </a:lnTo>
                  <a:lnTo>
                    <a:pt x="18" y="90"/>
                  </a:lnTo>
                  <a:lnTo>
                    <a:pt x="30" y="90"/>
                  </a:lnTo>
                  <a:lnTo>
                    <a:pt x="18" y="96"/>
                  </a:lnTo>
                  <a:lnTo>
                    <a:pt x="48" y="102"/>
                  </a:lnTo>
                  <a:lnTo>
                    <a:pt x="42" y="102"/>
                  </a:lnTo>
                  <a:lnTo>
                    <a:pt x="48" y="96"/>
                  </a:lnTo>
                  <a:lnTo>
                    <a:pt x="60" y="96"/>
                  </a:lnTo>
                  <a:lnTo>
                    <a:pt x="78" y="96"/>
                  </a:lnTo>
                  <a:lnTo>
                    <a:pt x="84" y="96"/>
                  </a:lnTo>
                  <a:lnTo>
                    <a:pt x="138" y="108"/>
                  </a:lnTo>
                  <a:lnTo>
                    <a:pt x="132" y="108"/>
                  </a:lnTo>
                  <a:lnTo>
                    <a:pt x="144" y="120"/>
                  </a:lnTo>
                  <a:lnTo>
                    <a:pt x="150" y="120"/>
                  </a:lnTo>
                  <a:lnTo>
                    <a:pt x="144" y="126"/>
                  </a:lnTo>
                  <a:lnTo>
                    <a:pt x="150" y="126"/>
                  </a:lnTo>
                  <a:lnTo>
                    <a:pt x="150" y="138"/>
                  </a:lnTo>
                  <a:lnTo>
                    <a:pt x="150" y="144"/>
                  </a:lnTo>
                  <a:lnTo>
                    <a:pt x="156" y="144"/>
                  </a:lnTo>
                  <a:lnTo>
                    <a:pt x="150" y="156"/>
                  </a:lnTo>
                  <a:lnTo>
                    <a:pt x="144" y="156"/>
                  </a:lnTo>
                  <a:lnTo>
                    <a:pt x="138" y="162"/>
                  </a:lnTo>
                  <a:lnTo>
                    <a:pt x="150" y="162"/>
                  </a:lnTo>
                  <a:lnTo>
                    <a:pt x="132" y="168"/>
                  </a:lnTo>
                  <a:lnTo>
                    <a:pt x="138" y="174"/>
                  </a:lnTo>
                  <a:lnTo>
                    <a:pt x="156" y="168"/>
                  </a:lnTo>
                  <a:lnTo>
                    <a:pt x="162" y="156"/>
                  </a:lnTo>
                  <a:lnTo>
                    <a:pt x="162" y="168"/>
                  </a:lnTo>
                  <a:lnTo>
                    <a:pt x="174" y="162"/>
                  </a:lnTo>
                  <a:lnTo>
                    <a:pt x="168" y="168"/>
                  </a:lnTo>
                  <a:lnTo>
                    <a:pt x="180" y="168"/>
                  </a:lnTo>
                  <a:lnTo>
                    <a:pt x="168" y="174"/>
                  </a:lnTo>
                  <a:lnTo>
                    <a:pt x="180" y="174"/>
                  </a:lnTo>
                  <a:lnTo>
                    <a:pt x="174" y="174"/>
                  </a:lnTo>
                  <a:lnTo>
                    <a:pt x="180" y="174"/>
                  </a:lnTo>
                  <a:lnTo>
                    <a:pt x="174" y="174"/>
                  </a:lnTo>
                  <a:lnTo>
                    <a:pt x="186" y="180"/>
                  </a:lnTo>
                  <a:lnTo>
                    <a:pt x="174" y="180"/>
                  </a:lnTo>
                  <a:lnTo>
                    <a:pt x="186" y="180"/>
                  </a:lnTo>
                  <a:lnTo>
                    <a:pt x="186" y="186"/>
                  </a:lnTo>
                  <a:lnTo>
                    <a:pt x="186" y="192"/>
                  </a:lnTo>
                  <a:lnTo>
                    <a:pt x="144" y="180"/>
                  </a:lnTo>
                  <a:lnTo>
                    <a:pt x="144" y="186"/>
                  </a:lnTo>
                  <a:lnTo>
                    <a:pt x="186" y="198"/>
                  </a:lnTo>
                  <a:lnTo>
                    <a:pt x="180" y="204"/>
                  </a:lnTo>
                  <a:lnTo>
                    <a:pt x="174" y="210"/>
                  </a:lnTo>
                  <a:lnTo>
                    <a:pt x="180" y="210"/>
                  </a:lnTo>
                  <a:lnTo>
                    <a:pt x="180" y="216"/>
                  </a:lnTo>
                  <a:lnTo>
                    <a:pt x="174" y="210"/>
                  </a:lnTo>
                  <a:lnTo>
                    <a:pt x="168" y="216"/>
                  </a:lnTo>
                  <a:lnTo>
                    <a:pt x="174" y="216"/>
                  </a:lnTo>
                  <a:lnTo>
                    <a:pt x="138" y="222"/>
                  </a:lnTo>
                  <a:lnTo>
                    <a:pt x="144" y="228"/>
                  </a:lnTo>
                  <a:lnTo>
                    <a:pt x="162" y="222"/>
                  </a:lnTo>
                  <a:lnTo>
                    <a:pt x="168" y="222"/>
                  </a:lnTo>
                  <a:lnTo>
                    <a:pt x="162" y="228"/>
                  </a:lnTo>
                  <a:lnTo>
                    <a:pt x="168" y="228"/>
                  </a:lnTo>
                  <a:lnTo>
                    <a:pt x="144" y="228"/>
                  </a:lnTo>
                  <a:lnTo>
                    <a:pt x="138" y="228"/>
                  </a:lnTo>
                  <a:lnTo>
                    <a:pt x="150" y="234"/>
                  </a:lnTo>
                  <a:lnTo>
                    <a:pt x="132" y="228"/>
                  </a:lnTo>
                  <a:lnTo>
                    <a:pt x="126" y="234"/>
                  </a:lnTo>
                  <a:lnTo>
                    <a:pt x="150" y="234"/>
                  </a:lnTo>
                  <a:lnTo>
                    <a:pt x="156" y="234"/>
                  </a:lnTo>
                  <a:lnTo>
                    <a:pt x="162" y="234"/>
                  </a:lnTo>
                  <a:lnTo>
                    <a:pt x="168" y="234"/>
                  </a:lnTo>
                  <a:lnTo>
                    <a:pt x="162" y="234"/>
                  </a:lnTo>
                  <a:lnTo>
                    <a:pt x="168" y="234"/>
                  </a:lnTo>
                  <a:lnTo>
                    <a:pt x="168" y="240"/>
                  </a:lnTo>
                  <a:lnTo>
                    <a:pt x="144" y="234"/>
                  </a:lnTo>
                  <a:lnTo>
                    <a:pt x="120" y="240"/>
                  </a:lnTo>
                  <a:lnTo>
                    <a:pt x="150" y="240"/>
                  </a:lnTo>
                  <a:lnTo>
                    <a:pt x="162" y="246"/>
                  </a:lnTo>
                  <a:lnTo>
                    <a:pt x="150" y="240"/>
                  </a:lnTo>
                  <a:lnTo>
                    <a:pt x="120" y="246"/>
                  </a:lnTo>
                  <a:lnTo>
                    <a:pt x="126" y="246"/>
                  </a:lnTo>
                  <a:lnTo>
                    <a:pt x="138" y="246"/>
                  </a:lnTo>
                  <a:lnTo>
                    <a:pt x="132" y="252"/>
                  </a:lnTo>
                  <a:lnTo>
                    <a:pt x="126" y="252"/>
                  </a:lnTo>
                  <a:lnTo>
                    <a:pt x="132" y="258"/>
                  </a:lnTo>
                  <a:lnTo>
                    <a:pt x="120" y="258"/>
                  </a:lnTo>
                  <a:lnTo>
                    <a:pt x="114" y="258"/>
                  </a:lnTo>
                  <a:lnTo>
                    <a:pt x="144" y="252"/>
                  </a:lnTo>
                  <a:lnTo>
                    <a:pt x="162" y="246"/>
                  </a:lnTo>
                  <a:lnTo>
                    <a:pt x="156" y="252"/>
                  </a:lnTo>
                  <a:lnTo>
                    <a:pt x="114" y="264"/>
                  </a:lnTo>
                  <a:lnTo>
                    <a:pt x="120" y="264"/>
                  </a:lnTo>
                  <a:lnTo>
                    <a:pt x="138" y="264"/>
                  </a:lnTo>
                  <a:lnTo>
                    <a:pt x="120" y="270"/>
                  </a:lnTo>
                  <a:lnTo>
                    <a:pt x="126" y="270"/>
                  </a:lnTo>
                  <a:lnTo>
                    <a:pt x="132" y="270"/>
                  </a:lnTo>
                  <a:lnTo>
                    <a:pt x="150" y="270"/>
                  </a:lnTo>
                  <a:close/>
                </a:path>
              </a:pathLst>
            </a:custGeom>
            <a:solidFill>
              <a:srgbClr val="D9D9D6"/>
            </a:solidFill>
            <a:ln w="9525">
              <a:solidFill>
                <a:srgbClr val="000000"/>
              </a:solidFill>
              <a:prstDash val="solid"/>
              <a:round/>
              <a:headEnd/>
              <a:tailEnd/>
            </a:ln>
          </p:spPr>
          <p:txBody>
            <a:bodyPr/>
            <a:lstStyle/>
            <a:p>
              <a:endParaRPr lang="en-US"/>
            </a:p>
          </p:txBody>
        </p:sp>
      </p:grpSp>
      <p:sp>
        <p:nvSpPr>
          <p:cNvPr id="470" name="TextBox 469"/>
          <p:cNvSpPr txBox="1"/>
          <p:nvPr/>
        </p:nvSpPr>
        <p:spPr>
          <a:xfrm>
            <a:off x="469719" y="1655471"/>
            <a:ext cx="6855340" cy="400110"/>
          </a:xfrm>
          <a:prstGeom prst="rect">
            <a:avLst/>
          </a:prstGeom>
          <a:noFill/>
        </p:spPr>
        <p:txBody>
          <a:bodyPr wrap="square" rtlCol="0">
            <a:spAutoFit/>
          </a:bodyPr>
          <a:lstStyle/>
          <a:p>
            <a:r>
              <a:rPr lang="en-US" sz="2000" dirty="0" smtClean="0"/>
              <a:t>Significant markets that made notable updates 2017-2021</a:t>
            </a:r>
            <a:endParaRPr lang="en-US" sz="2000" dirty="0"/>
          </a:p>
        </p:txBody>
      </p:sp>
    </p:spTree>
    <p:extLst>
      <p:ext uri="{BB962C8B-B14F-4D97-AF65-F5344CB8AC3E}">
        <p14:creationId xmlns:p14="http://schemas.microsoft.com/office/powerpoint/2010/main" val="32502244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Trends to watch</a:t>
            </a:r>
            <a:endParaRPr lang="en-US" dirty="0"/>
          </a:p>
        </p:txBody>
      </p:sp>
      <p:sp>
        <p:nvSpPr>
          <p:cNvPr id="3" name="Content Placeholder 2"/>
          <p:cNvSpPr>
            <a:spLocks noGrp="1"/>
          </p:cNvSpPr>
          <p:nvPr>
            <p:ph idx="1"/>
          </p:nvPr>
        </p:nvSpPr>
        <p:spPr/>
        <p:txBody>
          <a:bodyPr>
            <a:normAutofit fontScale="92500" lnSpcReduction="10000"/>
          </a:bodyPr>
          <a:lstStyle/>
          <a:p>
            <a:pPr>
              <a:lnSpc>
                <a:spcPct val="110000"/>
              </a:lnSpc>
            </a:pPr>
            <a:r>
              <a:rPr lang="en-US" dirty="0" smtClean="0"/>
              <a:t>Longer terms of protection for designs</a:t>
            </a:r>
          </a:p>
          <a:p>
            <a:pPr lvl="1">
              <a:lnSpc>
                <a:spcPct val="110000"/>
              </a:lnSpc>
            </a:pPr>
            <a:r>
              <a:rPr lang="en-US" dirty="0" smtClean="0"/>
              <a:t>Many recent updates were adopted to accommodate accession to the Hague (required minimum 15 year term)</a:t>
            </a:r>
          </a:p>
          <a:p>
            <a:pPr lvl="2">
              <a:lnSpc>
                <a:spcPct val="110000"/>
              </a:lnSpc>
            </a:pPr>
            <a:r>
              <a:rPr lang="en-US" dirty="0" smtClean="0"/>
              <a:t>Canada, China, Vietnam, etc.</a:t>
            </a:r>
          </a:p>
          <a:p>
            <a:pPr lvl="2">
              <a:lnSpc>
                <a:spcPct val="110000"/>
              </a:lnSpc>
            </a:pPr>
            <a:r>
              <a:rPr lang="en-US" dirty="0" smtClean="0"/>
              <a:t>Thailand (expected 2021) </a:t>
            </a:r>
          </a:p>
          <a:p>
            <a:pPr lvl="1">
              <a:lnSpc>
                <a:spcPct val="110000"/>
              </a:lnSpc>
            </a:pPr>
            <a:r>
              <a:rPr lang="en-US" dirty="0" smtClean="0"/>
              <a:t>Many have updated laws to go beyond the 15 year minimum requirement of the Hague, and extend for 20-to 25 year periods. </a:t>
            </a:r>
          </a:p>
          <a:p>
            <a:pPr lvl="2">
              <a:lnSpc>
                <a:spcPct val="110000"/>
              </a:lnSpc>
            </a:pPr>
            <a:r>
              <a:rPr lang="en-US" dirty="0" smtClean="0"/>
              <a:t>Japan, Israel, Mexico, Eurasian Industrial Design System.</a:t>
            </a:r>
          </a:p>
          <a:p>
            <a:pPr lvl="2">
              <a:lnSpc>
                <a:spcPct val="110000"/>
              </a:lnSpc>
            </a:pPr>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6</a:t>
            </a:fld>
            <a:endParaRPr lang="en-US" dirty="0"/>
          </a:p>
        </p:txBody>
      </p:sp>
    </p:spTree>
    <p:extLst>
      <p:ext uri="{BB962C8B-B14F-4D97-AF65-F5344CB8AC3E}">
        <p14:creationId xmlns:p14="http://schemas.microsoft.com/office/powerpoint/2010/main" val="1721014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Trends to watch</a:t>
            </a:r>
            <a:endParaRPr lang="en-US" dirty="0"/>
          </a:p>
        </p:txBody>
      </p:sp>
      <p:sp>
        <p:nvSpPr>
          <p:cNvPr id="3" name="Content Placeholder 2"/>
          <p:cNvSpPr>
            <a:spLocks noGrp="1"/>
          </p:cNvSpPr>
          <p:nvPr>
            <p:ph idx="1"/>
          </p:nvPr>
        </p:nvSpPr>
        <p:spPr/>
        <p:txBody>
          <a:bodyPr>
            <a:normAutofit/>
          </a:bodyPr>
          <a:lstStyle/>
          <a:p>
            <a:r>
              <a:rPr lang="en-US" dirty="0" smtClean="0"/>
              <a:t>Expanded grace period</a:t>
            </a:r>
          </a:p>
          <a:p>
            <a:pPr lvl="1"/>
            <a:r>
              <a:rPr lang="en-US" dirty="0" smtClean="0"/>
              <a:t>Israel and Singapore adopted grace periods; Thailand is likewise considering doing so as well (expected 2021).</a:t>
            </a:r>
          </a:p>
          <a:p>
            <a:pPr lvl="1"/>
            <a:r>
              <a:rPr lang="en-US" dirty="0" smtClean="0"/>
              <a:t>Many countries/jurisdictions have expanded the duration and/or scope of existing grace periods, including Canada, Japan, Korea and Ukraine; Australia is likewise considering doing so as well.</a:t>
            </a:r>
          </a:p>
          <a:p>
            <a:pPr marL="914400" lvl="2" indent="0">
              <a:buNone/>
            </a:pPr>
            <a:endParaRPr lang="en-US" dirty="0" smtClean="0"/>
          </a:p>
          <a:p>
            <a:pPr marL="914400" lvl="2" indent="0">
              <a:buNone/>
            </a:pPr>
            <a:r>
              <a:rPr lang="en-US" dirty="0" smtClean="0"/>
              <a:t>  </a:t>
            </a:r>
          </a:p>
          <a:p>
            <a:pPr lvl="2"/>
            <a:endParaRPr lang="en-US" dirty="0" smtClean="0"/>
          </a:p>
          <a:p>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7</a:t>
            </a:fld>
            <a:endParaRPr lang="en-US" dirty="0"/>
          </a:p>
        </p:txBody>
      </p:sp>
    </p:spTree>
    <p:extLst>
      <p:ext uri="{BB962C8B-B14F-4D97-AF65-F5344CB8AC3E}">
        <p14:creationId xmlns:p14="http://schemas.microsoft.com/office/powerpoint/2010/main" val="20901310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Trends to watch</a:t>
            </a:r>
            <a:endParaRPr lang="en-US" dirty="0"/>
          </a:p>
        </p:txBody>
      </p:sp>
      <p:sp>
        <p:nvSpPr>
          <p:cNvPr id="3" name="Content Placeholder 2"/>
          <p:cNvSpPr>
            <a:spLocks noGrp="1"/>
          </p:cNvSpPr>
          <p:nvPr>
            <p:ph idx="1"/>
          </p:nvPr>
        </p:nvSpPr>
        <p:spPr/>
        <p:txBody>
          <a:bodyPr/>
          <a:lstStyle/>
          <a:p>
            <a:r>
              <a:rPr lang="en-US" dirty="0" smtClean="0"/>
              <a:t>Expansion of partial design protections  </a:t>
            </a:r>
          </a:p>
          <a:p>
            <a:pPr lvl="1"/>
            <a:r>
              <a:rPr lang="en-US" dirty="0" smtClean="0"/>
              <a:t>China, Japan, Israel, Mexico and Korea have expanded the scope of protection for partial designs.</a:t>
            </a:r>
            <a:endParaRPr lang="en-US" dirty="0"/>
          </a:p>
          <a:p>
            <a:pPr lvl="2"/>
            <a:r>
              <a:rPr lang="en-US" dirty="0" smtClean="0"/>
              <a:t>Australia</a:t>
            </a:r>
            <a:r>
              <a:rPr lang="en-US" dirty="0"/>
              <a:t> </a:t>
            </a:r>
            <a:r>
              <a:rPr lang="en-US" dirty="0" smtClean="0"/>
              <a:t>and Thailand are considering doing so as well.  </a:t>
            </a:r>
          </a:p>
          <a:p>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8</a:t>
            </a:fld>
            <a:endParaRPr lang="en-US" dirty="0"/>
          </a:p>
        </p:txBody>
      </p:sp>
    </p:spTree>
    <p:extLst>
      <p:ext uri="{BB962C8B-B14F-4D97-AF65-F5344CB8AC3E}">
        <p14:creationId xmlns:p14="http://schemas.microsoft.com/office/powerpoint/2010/main" val="37340093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Trends to watch</a:t>
            </a:r>
            <a:endParaRPr lang="en-US" dirty="0"/>
          </a:p>
        </p:txBody>
      </p:sp>
      <p:sp>
        <p:nvSpPr>
          <p:cNvPr id="3" name="Content Placeholder 2"/>
          <p:cNvSpPr>
            <a:spLocks noGrp="1"/>
          </p:cNvSpPr>
          <p:nvPr>
            <p:ph idx="1"/>
          </p:nvPr>
        </p:nvSpPr>
        <p:spPr/>
        <p:txBody>
          <a:bodyPr/>
          <a:lstStyle/>
          <a:p>
            <a:r>
              <a:rPr lang="en-US" dirty="0" smtClean="0"/>
              <a:t>Additional focus on protection of digital designs: GUIs, icons, holograms, augmented reality, etc.</a:t>
            </a:r>
          </a:p>
          <a:p>
            <a:pPr lvl="1"/>
            <a:r>
              <a:rPr lang="en-US" dirty="0" smtClean="0"/>
              <a:t>Updates to laws and practices specific to digital designs:</a:t>
            </a:r>
          </a:p>
          <a:p>
            <a:pPr lvl="2"/>
            <a:r>
              <a:rPr lang="en-US" dirty="0" smtClean="0"/>
              <a:t>Singapore, Japan, Israel, Canada.</a:t>
            </a:r>
          </a:p>
          <a:p>
            <a:pPr lvl="1"/>
            <a:r>
              <a:rPr lang="en-US" dirty="0" smtClean="0"/>
              <a:t>Jurisdictions considering specific practice changes:</a:t>
            </a:r>
          </a:p>
          <a:p>
            <a:pPr lvl="2"/>
            <a:r>
              <a:rPr lang="en-US" dirty="0" smtClean="0"/>
              <a:t>Australia, Mexico, EU.</a:t>
            </a:r>
          </a:p>
          <a:p>
            <a:endParaRPr lang="en-US" dirty="0"/>
          </a:p>
        </p:txBody>
      </p:sp>
      <p:sp>
        <p:nvSpPr>
          <p:cNvPr id="4" name="Slide Number Placeholder 3"/>
          <p:cNvSpPr>
            <a:spLocks noGrp="1"/>
          </p:cNvSpPr>
          <p:nvPr>
            <p:ph type="sldNum" sz="quarter" idx="10"/>
          </p:nvPr>
        </p:nvSpPr>
        <p:spPr/>
        <p:txBody>
          <a:bodyPr/>
          <a:lstStyle/>
          <a:p>
            <a:fld id="{1D648693-0942-45E9-83AE-76FC568F9452}" type="slidenum">
              <a:rPr lang="en-US" smtClean="0"/>
              <a:pPr/>
              <a:t>9</a:t>
            </a:fld>
            <a:endParaRPr lang="en-US" dirty="0"/>
          </a:p>
        </p:txBody>
      </p:sp>
    </p:spTree>
    <p:extLst>
      <p:ext uri="{BB962C8B-B14F-4D97-AF65-F5344CB8AC3E}">
        <p14:creationId xmlns:p14="http://schemas.microsoft.com/office/powerpoint/2010/main" val="2468329024"/>
      </p:ext>
    </p:extLst>
  </p:cSld>
  <p:clrMapOvr>
    <a:masterClrMapping/>
  </p:clrMapOvr>
  <p:timing>
    <p:tnLst>
      <p:par>
        <p:cTn id="1" dur="indefinite" restart="never" nodeType="tmRoot"/>
      </p:par>
    </p:tnLst>
  </p:timing>
</p:sld>
</file>

<file path=ppt/theme/theme1.xml><?xml version="1.0" encoding="utf-8"?>
<a:theme xmlns:a="http://schemas.openxmlformats.org/drawingml/2006/main" name="Brand master navy">
  <a:themeElements>
    <a:clrScheme name="USPTO Brand 3">
      <a:dk1>
        <a:sysClr val="windowText" lastClr="000000"/>
      </a:dk1>
      <a:lt1>
        <a:sysClr val="window" lastClr="FFFFFF"/>
      </a:lt1>
      <a:dk2>
        <a:srgbClr val="004C97"/>
      </a:dk2>
      <a:lt2>
        <a:srgbClr val="003865"/>
      </a:lt2>
      <a:accent1>
        <a:srgbClr val="009CDE"/>
      </a:accent1>
      <a:accent2>
        <a:srgbClr val="A6192E"/>
      </a:accent2>
      <a:accent3>
        <a:srgbClr val="007A33"/>
      </a:accent3>
      <a:accent4>
        <a:srgbClr val="671E75"/>
      </a:accent4>
      <a:accent5>
        <a:srgbClr val="7A9A01"/>
      </a:accent5>
      <a:accent6>
        <a:srgbClr val="F2A900"/>
      </a:accent6>
      <a:hlink>
        <a:srgbClr val="004C97"/>
      </a:hlink>
      <a:folHlink>
        <a:srgbClr val="BB16A3"/>
      </a:folHlink>
    </a:clrScheme>
    <a:fontScheme name="USPTO Brand">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4"/>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9050">
          <a:solidFill>
            <a:schemeClr val="accent4"/>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rand master purple revised 5-2019.potx" id="{29361FAD-0026-41BA-AFEC-2306FE8307E6}" vid="{3692D7F3-D9B7-403D-88F0-F2A75A4496F4}"/>
    </a:ext>
  </a:extLst>
</a:theme>
</file>

<file path=ppt/theme/theme2.xml><?xml version="1.0" encoding="utf-8"?>
<a:theme xmlns:a="http://schemas.openxmlformats.org/drawingml/2006/main" name="Brand master navy no logo">
  <a:themeElements>
    <a:clrScheme name="USPTO Brand">
      <a:dk1>
        <a:sysClr val="windowText" lastClr="000000"/>
      </a:dk1>
      <a:lt1>
        <a:sysClr val="window" lastClr="FFFFFF"/>
      </a:lt1>
      <a:dk2>
        <a:srgbClr val="004C97"/>
      </a:dk2>
      <a:lt2>
        <a:srgbClr val="EEECE1"/>
      </a:lt2>
      <a:accent1>
        <a:srgbClr val="009CDE"/>
      </a:accent1>
      <a:accent2>
        <a:srgbClr val="A6192E"/>
      </a:accent2>
      <a:accent3>
        <a:srgbClr val="7A9A01"/>
      </a:accent3>
      <a:accent4>
        <a:srgbClr val="671E75"/>
      </a:accent4>
      <a:accent5>
        <a:srgbClr val="4BACC6"/>
      </a:accent5>
      <a:accent6>
        <a:srgbClr val="F2A900"/>
      </a:accent6>
      <a:hlink>
        <a:srgbClr val="004C97"/>
      </a:hlink>
      <a:folHlink>
        <a:srgbClr val="BB16A3"/>
      </a:folHlink>
    </a:clrScheme>
    <a:fontScheme name="USPTO Brand 1">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rand master purple revised 5-2019.potx" id="{29361FAD-0026-41BA-AFEC-2306FE8307E6}" vid="{562CF5C2-0D52-40E9-A810-ECAF2B8BC8B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Brand master purple revised 5-2019</Template>
  <TotalTime>14844</TotalTime>
  <Words>807</Words>
  <Application>Microsoft Office PowerPoint</Application>
  <PresentationFormat>On-screen Show (16:10)</PresentationFormat>
  <Paragraphs>109</Paragraphs>
  <Slides>16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16</vt:i4>
      </vt:variant>
    </vt:vector>
  </HeadingPairs>
  <TitlesOfParts>
    <vt:vector size="24" baseType="lpstr">
      <vt:lpstr>Arial</vt:lpstr>
      <vt:lpstr>Courier New</vt:lpstr>
      <vt:lpstr>Segoe UI</vt:lpstr>
      <vt:lpstr>Segoe UI Light</vt:lpstr>
      <vt:lpstr>Segoe UI Semibold</vt:lpstr>
      <vt:lpstr>Wingdings</vt:lpstr>
      <vt:lpstr>Brand master navy</vt:lpstr>
      <vt:lpstr>Brand master navy no logo</vt:lpstr>
      <vt:lpstr>PowerPoint Presentation</vt:lpstr>
      <vt:lpstr>Beyond the USPTO: global trends in industrial design</vt:lpstr>
      <vt:lpstr>Overview</vt:lpstr>
      <vt:lpstr>Global momentum for substantive changes</vt:lpstr>
      <vt:lpstr>Building momentum for substantive changes in designs laws and practices </vt:lpstr>
      <vt:lpstr>Trends to watch</vt:lpstr>
      <vt:lpstr>Trends to watch</vt:lpstr>
      <vt:lpstr>Trends to watch</vt:lpstr>
      <vt:lpstr>Trends to watch</vt:lpstr>
      <vt:lpstr>Trends to watch</vt:lpstr>
      <vt:lpstr>Trends to watch</vt:lpstr>
      <vt:lpstr>Jurisdictions to watch</vt:lpstr>
      <vt:lpstr>Jurisdictions to watch</vt:lpstr>
      <vt:lpstr>Jurisdictions to watch</vt:lpstr>
      <vt:lpstr>Conclusion</vt:lpstr>
      <vt:lpstr>PowerPoint Presentation</vt:lpstr>
    </vt:vector>
  </TitlesOfParts>
  <Company>United States Patent and Trademark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USPTO</dc:creator>
  <dc:description>Revised 6-24-19</dc:description>
  <cp:lastModifiedBy>Harvey, Melissa</cp:lastModifiedBy>
  <cp:revision>62</cp:revision>
  <cp:lastPrinted>2021-02-01T17:25:59Z</cp:lastPrinted>
  <dcterms:created xsi:type="dcterms:W3CDTF">2021-01-04T16:30:09Z</dcterms:created>
  <dcterms:modified xsi:type="dcterms:W3CDTF">2021-02-16T21:24:42Z</dcterms:modified>
</cp:coreProperties>
</file>