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76" r:id="rId5"/>
    <p:sldMasterId id="2147483683" r:id="rId6"/>
    <p:sldMasterId id="2147483698" r:id="rId7"/>
    <p:sldMasterId id="2147483706" r:id="rId8"/>
    <p:sldMasterId id="2147483723" r:id="rId9"/>
  </p:sldMasterIdLst>
  <p:notesMasterIdLst>
    <p:notesMasterId r:id="rId52"/>
  </p:notesMasterIdLst>
  <p:handoutMasterIdLst>
    <p:handoutMasterId r:id="rId53"/>
  </p:handoutMasterIdLst>
  <p:sldIdLst>
    <p:sldId id="258" r:id="rId10"/>
    <p:sldId id="264" r:id="rId11"/>
    <p:sldId id="503" r:id="rId12"/>
    <p:sldId id="393" r:id="rId13"/>
    <p:sldId id="500" r:id="rId14"/>
    <p:sldId id="513" r:id="rId15"/>
    <p:sldId id="507" r:id="rId16"/>
    <p:sldId id="512" r:id="rId17"/>
    <p:sldId id="472" r:id="rId18"/>
    <p:sldId id="514" r:id="rId19"/>
    <p:sldId id="515" r:id="rId20"/>
    <p:sldId id="516" r:id="rId21"/>
    <p:sldId id="476" r:id="rId22"/>
    <p:sldId id="475" r:id="rId23"/>
    <p:sldId id="490" r:id="rId24"/>
    <p:sldId id="491" r:id="rId25"/>
    <p:sldId id="474" r:id="rId26"/>
    <p:sldId id="482" r:id="rId27"/>
    <p:sldId id="492" r:id="rId28"/>
    <p:sldId id="504" r:id="rId29"/>
    <p:sldId id="505" r:id="rId30"/>
    <p:sldId id="493" r:id="rId31"/>
    <p:sldId id="495" r:id="rId32"/>
    <p:sldId id="499" r:id="rId33"/>
    <p:sldId id="522" r:id="rId34"/>
    <p:sldId id="521" r:id="rId35"/>
    <p:sldId id="498" r:id="rId36"/>
    <p:sldId id="497" r:id="rId37"/>
    <p:sldId id="480" r:id="rId38"/>
    <p:sldId id="469" r:id="rId39"/>
    <p:sldId id="506" r:id="rId40"/>
    <p:sldId id="481" r:id="rId41"/>
    <p:sldId id="517" r:id="rId42"/>
    <p:sldId id="518" r:id="rId43"/>
    <p:sldId id="519" r:id="rId44"/>
    <p:sldId id="403" r:id="rId45"/>
    <p:sldId id="456" r:id="rId46"/>
    <p:sldId id="520" r:id="rId47"/>
    <p:sldId id="511" r:id="rId48"/>
    <p:sldId id="483" r:id="rId49"/>
    <p:sldId id="501" r:id="rId50"/>
    <p:sldId id="502" r:id="rId51"/>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Pressey, Montia Givens" initials="PMG" lastIdx="1" clrIdx="0">
    <p:extLst>
      <p:ext uri="{19B8F6BF-5375-455C-9EA6-DF929625EA0E}">
        <p15:presenceInfo xmlns:p15="http://schemas.microsoft.com/office/powerpoint/2012/main" userId="S-1-5-21-185489447-88882503-980507067-132757" providerId="AD"/>
      </p:ext>
    </p:extLst>
  </p:cmAuthor>
  <p:cmAuthor id="3" name="Mayer, David" initials="MD" lastIdx="1" clrIdx="1">
    <p:extLst>
      <p:ext uri="{19B8F6BF-5375-455C-9EA6-DF929625EA0E}">
        <p15:presenceInfo xmlns:p15="http://schemas.microsoft.com/office/powerpoint/2012/main" userId="S-1-5-21-185489447-88882503-980507067-333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4002B"/>
    <a:srgbClr val="009CDE"/>
    <a:srgbClr val="EFDBB2"/>
    <a:srgbClr val="F2A900"/>
    <a:srgbClr val="BB16A3"/>
    <a:srgbClr val="671E75"/>
    <a:srgbClr val="7A9A01"/>
    <a:srgbClr val="007A33"/>
    <a:srgbClr val="9BB8D3"/>
    <a:srgbClr val="0038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5" autoAdjust="0"/>
    <p:restoredTop sz="70714" autoAdjust="0"/>
  </p:normalViewPr>
  <p:slideViewPr>
    <p:cSldViewPr snapToGrid="0" snapToObjects="1">
      <p:cViewPr varScale="1">
        <p:scale>
          <a:sx n="106" d="100"/>
          <a:sy n="106" d="100"/>
        </p:scale>
        <p:origin x="1692" y="108"/>
      </p:cViewPr>
      <p:guideLst>
        <p:guide orient="horz" pos="180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11/10/2020</a:t>
            </a:fld>
            <a:endParaRPr lang="en-US" dirty="0">
              <a:latin typeface="Segoe UI"/>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11/10/2020</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3218864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149357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218267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1314464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4280936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1414653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498876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2345494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2824734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2374625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142356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2898031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1118482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3642555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4117327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3357048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532190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289163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3302844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4068952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1502719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3247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2394016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31</a:t>
            </a:fld>
            <a:endParaRPr lang="en-US" dirty="0"/>
          </a:p>
        </p:txBody>
      </p:sp>
    </p:spTree>
    <p:extLst>
      <p:ext uri="{BB962C8B-B14F-4D97-AF65-F5344CB8AC3E}">
        <p14:creationId xmlns:p14="http://schemas.microsoft.com/office/powerpoint/2010/main" val="4206777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32</a:t>
            </a:fld>
            <a:endParaRPr lang="en-US" dirty="0"/>
          </a:p>
        </p:txBody>
      </p:sp>
    </p:spTree>
    <p:extLst>
      <p:ext uri="{BB962C8B-B14F-4D97-AF65-F5344CB8AC3E}">
        <p14:creationId xmlns:p14="http://schemas.microsoft.com/office/powerpoint/2010/main" val="3406796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33</a:t>
            </a:fld>
            <a:endParaRPr lang="en-US" dirty="0"/>
          </a:p>
        </p:txBody>
      </p:sp>
    </p:spTree>
    <p:extLst>
      <p:ext uri="{BB962C8B-B14F-4D97-AF65-F5344CB8AC3E}">
        <p14:creationId xmlns:p14="http://schemas.microsoft.com/office/powerpoint/2010/main" val="3292291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34</a:t>
            </a:fld>
            <a:endParaRPr lang="en-US" dirty="0"/>
          </a:p>
        </p:txBody>
      </p:sp>
    </p:spTree>
    <p:extLst>
      <p:ext uri="{BB962C8B-B14F-4D97-AF65-F5344CB8AC3E}">
        <p14:creationId xmlns:p14="http://schemas.microsoft.com/office/powerpoint/2010/main" val="1441298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1319509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1190252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37</a:t>
            </a:fld>
            <a:endParaRPr lang="en-US" dirty="0"/>
          </a:p>
        </p:txBody>
      </p:sp>
    </p:spTree>
    <p:extLst>
      <p:ext uri="{BB962C8B-B14F-4D97-AF65-F5344CB8AC3E}">
        <p14:creationId xmlns:p14="http://schemas.microsoft.com/office/powerpoint/2010/main" val="1843952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447380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39</a:t>
            </a:fld>
            <a:endParaRPr lang="en-US" dirty="0"/>
          </a:p>
        </p:txBody>
      </p:sp>
    </p:spTree>
    <p:extLst>
      <p:ext uri="{BB962C8B-B14F-4D97-AF65-F5344CB8AC3E}">
        <p14:creationId xmlns:p14="http://schemas.microsoft.com/office/powerpoint/2010/main" val="1575974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742489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234861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3163110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2168829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2066325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544019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2809161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29102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434538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1319577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1405884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139237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231090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12109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73089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0568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17324"/>
          <a:stretch/>
        </p:blipFill>
        <p:spPr>
          <a:xfrm>
            <a:off x="-6196" y="6439"/>
            <a:ext cx="9150196" cy="5457066"/>
          </a:xfrm>
          <a:prstGeom prst="rect">
            <a:avLst/>
          </a:prstGeom>
        </p:spPr>
      </p:pic>
      <p:sp>
        <p:nvSpPr>
          <p:cNvPr id="11"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4031689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6005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2139553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8567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466502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17324"/>
          <a:stretch/>
        </p:blipFill>
        <p:spPr>
          <a:xfrm>
            <a:off x="-6196" y="6439"/>
            <a:ext cx="9150196" cy="5457066"/>
          </a:xfrm>
          <a:prstGeom prst="rect">
            <a:avLst/>
          </a:prstGeom>
        </p:spPr>
      </p:pic>
      <p:sp>
        <p:nvSpPr>
          <p:cNvPr id="11"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350258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771936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57204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220172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60532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1362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009436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477734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76212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2683756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1763349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610433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632391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632443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19160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75013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0519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8077576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274561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8325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9181162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42080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5085994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17324"/>
          <a:stretch/>
        </p:blipFill>
        <p:spPr>
          <a:xfrm>
            <a:off x="-6196" y="6439"/>
            <a:ext cx="9150196" cy="5457066"/>
          </a:xfrm>
          <a:prstGeom prst="rect">
            <a:avLst/>
          </a:prstGeom>
        </p:spPr>
      </p:pic>
      <p:sp>
        <p:nvSpPr>
          <p:cNvPr id="11"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1241572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376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572470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3510621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8788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215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708815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18503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915305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99696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0338093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968546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3230928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3107202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smtClean="0">
                <a:solidFill>
                  <a:schemeClr val="bg1"/>
                </a:solidFill>
              </a:rPr>
              <a:t>Images used in this presentation are</a:t>
            </a:r>
            <a:r>
              <a:rPr lang="en-US" sz="1050" baseline="0" dirty="0" smtClean="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002045458"/>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6410316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smtClean="0">
                <a:solidFill>
                  <a:schemeClr val="bg1"/>
                </a:solidFill>
              </a:rPr>
              <a:t>Images used in this presentation are</a:t>
            </a:r>
            <a:r>
              <a:rPr lang="en-US" sz="1050" baseline="0" dirty="0" smtClean="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2343289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01461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430317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0438445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2158472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1896839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9795203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4412735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4562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0524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10453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7578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5.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215732">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2406745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215732">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403449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3883211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67606020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02037886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8585566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hyperlink" Target="mailto:TMPolicy@uspto.gov" TargetMode="Externa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hyperlink" Target="https://foiadocuments.uspto.gov/oed/0900_dis_2017-01-26.pdf" TargetMode="External"/><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Recognition as representative</a:t>
            </a:r>
            <a:endParaRPr lang="en-US" dirty="0"/>
          </a:p>
        </p:txBody>
      </p:sp>
      <p:sp>
        <p:nvSpPr>
          <p:cNvPr id="3" name="Content Placeholder 2"/>
          <p:cNvSpPr>
            <a:spLocks noGrp="1"/>
          </p:cNvSpPr>
          <p:nvPr>
            <p:ph idx="1"/>
          </p:nvPr>
        </p:nvSpPr>
        <p:spPr/>
        <p:txBody>
          <a:bodyPr>
            <a:normAutofit fontScale="55000" lnSpcReduction="20000"/>
          </a:bodyPr>
          <a:lstStyle/>
          <a:p>
            <a:pPr marL="0" indent="0">
              <a:lnSpc>
                <a:spcPct val="120000"/>
              </a:lnSpc>
              <a:buNone/>
            </a:pPr>
            <a:r>
              <a:rPr lang="en-US" dirty="0" smtClean="0"/>
              <a:t>When is a party “already represented?”</a:t>
            </a:r>
          </a:p>
          <a:p>
            <a:pPr>
              <a:lnSpc>
                <a:spcPct val="120000"/>
              </a:lnSpc>
            </a:pPr>
            <a:r>
              <a:rPr lang="en-US" dirty="0" smtClean="0"/>
              <a:t>Representation recognized during pendency of an application is presumed to continue until the power of attorney is either explicitly revoked by the applicant or the attorney is replaced by a new attorney at a different firm. </a:t>
            </a:r>
            <a:r>
              <a:rPr lang="en-US" i="1" dirty="0" smtClean="0"/>
              <a:t>See</a:t>
            </a:r>
            <a:r>
              <a:rPr lang="en-US" dirty="0" smtClean="0"/>
              <a:t> 37 C.F.R. §2.19(a)(1),(4).</a:t>
            </a:r>
          </a:p>
          <a:p>
            <a:pPr>
              <a:lnSpc>
                <a:spcPct val="120000"/>
              </a:lnSpc>
            </a:pPr>
            <a:r>
              <a:rPr lang="en-US" dirty="0" smtClean="0"/>
              <a:t>However, certain actions automatically end recognition of a power of attorney:</a:t>
            </a:r>
          </a:p>
          <a:p>
            <a:pPr lvl="1">
              <a:lnSpc>
                <a:spcPct val="120000"/>
              </a:lnSpc>
            </a:pPr>
            <a:r>
              <a:rPr lang="en-US" dirty="0" smtClean="0"/>
              <a:t>Abandonment of the application;</a:t>
            </a:r>
          </a:p>
          <a:p>
            <a:pPr lvl="1">
              <a:lnSpc>
                <a:spcPct val="120000"/>
              </a:lnSpc>
            </a:pPr>
            <a:r>
              <a:rPr lang="en-US" dirty="0" smtClean="0"/>
              <a:t>Ownership change; or</a:t>
            </a:r>
          </a:p>
          <a:p>
            <a:pPr lvl="1">
              <a:lnSpc>
                <a:spcPct val="120000"/>
              </a:lnSpc>
            </a:pPr>
            <a:r>
              <a:rPr lang="en-US" dirty="0" smtClean="0"/>
              <a:t>Registration of the mark.  </a:t>
            </a:r>
          </a:p>
          <a:p>
            <a:pPr>
              <a:lnSpc>
                <a:spcPct val="120000"/>
              </a:lnSpc>
            </a:pPr>
            <a:r>
              <a:rPr lang="en-US" i="1" dirty="0" smtClean="0"/>
              <a:t>See</a:t>
            </a:r>
            <a:r>
              <a:rPr lang="en-US" dirty="0" smtClean="0"/>
              <a:t> 37 C.F.R. §2.17(g)(1).</a:t>
            </a:r>
          </a:p>
        </p:txBody>
      </p:sp>
      <p:sp>
        <p:nvSpPr>
          <p:cNvPr id="4" name="Slide Number Placeholder 3"/>
          <p:cNvSpPr>
            <a:spLocks noGrp="1"/>
          </p:cNvSpPr>
          <p:nvPr>
            <p:ph type="sldNum" sz="quarter" idx="10"/>
          </p:nvPr>
        </p:nvSpPr>
        <p:spPr/>
        <p:txBody>
          <a:bodyPr/>
          <a:lstStyle/>
          <a:p>
            <a:fld id="{92DA454B-C859-4892-B9FA-68B588C9F547}" type="slidenum">
              <a:rPr lang="en-US" smtClean="0"/>
              <a:pPr/>
              <a:t>10</a:t>
            </a:fld>
            <a:endParaRPr lang="en-US" dirty="0"/>
          </a:p>
        </p:txBody>
      </p:sp>
    </p:spTree>
    <p:extLst>
      <p:ext uri="{BB962C8B-B14F-4D97-AF65-F5344CB8AC3E}">
        <p14:creationId xmlns:p14="http://schemas.microsoft.com/office/powerpoint/2010/main" val="90550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Recognition as representative</a:t>
            </a:r>
            <a:endParaRPr lang="en-US" sz="3600" dirty="0"/>
          </a:p>
        </p:txBody>
      </p:sp>
      <p:sp>
        <p:nvSpPr>
          <p:cNvPr id="3" name="Content Placeholder 2"/>
          <p:cNvSpPr>
            <a:spLocks noGrp="1"/>
          </p:cNvSpPr>
          <p:nvPr>
            <p:ph idx="1"/>
          </p:nvPr>
        </p:nvSpPr>
        <p:spPr/>
        <p:txBody>
          <a:bodyPr>
            <a:noAutofit/>
          </a:bodyPr>
          <a:lstStyle/>
          <a:p>
            <a:pPr marL="0" indent="0">
              <a:buNone/>
            </a:pPr>
            <a:r>
              <a:rPr lang="en-US" sz="2000" dirty="0" smtClean="0"/>
              <a:t>When is a party “already represented?”</a:t>
            </a:r>
          </a:p>
          <a:p>
            <a:r>
              <a:rPr lang="en-US" sz="2000" dirty="0"/>
              <a:t>Immediately </a:t>
            </a:r>
            <a:r>
              <a:rPr lang="en-US" sz="2000" dirty="0" smtClean="0"/>
              <a:t>after registration</a:t>
            </a:r>
            <a:r>
              <a:rPr lang="en-US" sz="2000" dirty="0"/>
              <a:t>, the applicant is no longer considered “already represented</a:t>
            </a:r>
            <a:r>
              <a:rPr lang="en-US" sz="2000" dirty="0" smtClean="0"/>
              <a:t>.”</a:t>
            </a:r>
          </a:p>
          <a:p>
            <a:r>
              <a:rPr lang="en-US" sz="2000" dirty="0" smtClean="0"/>
              <a:t>As </a:t>
            </a:r>
            <a:r>
              <a:rPr lang="en-US" sz="2000" dirty="0"/>
              <a:t>a courtesy, the </a:t>
            </a:r>
            <a:r>
              <a:rPr lang="en-US" sz="2000" dirty="0" smtClean="0"/>
              <a:t>office will </a:t>
            </a:r>
            <a:r>
              <a:rPr lang="en-US" sz="2000" dirty="0"/>
              <a:t>leave attorney correspondence information in the record </a:t>
            </a:r>
            <a:r>
              <a:rPr lang="en-US" sz="2000" dirty="0" smtClean="0"/>
              <a:t>after registration </a:t>
            </a:r>
            <a:r>
              <a:rPr lang="en-US" sz="2000" dirty="0"/>
              <a:t>unless the attorney files a request to withdraw because the </a:t>
            </a:r>
            <a:r>
              <a:rPr lang="en-US" sz="2000" dirty="0" smtClean="0"/>
              <a:t>representation </a:t>
            </a:r>
            <a:r>
              <a:rPr lang="en-US" sz="2000" dirty="0"/>
              <a:t>has </a:t>
            </a:r>
            <a:r>
              <a:rPr lang="en-US" sz="2000" dirty="0" smtClean="0"/>
              <a:t>ended.</a:t>
            </a:r>
          </a:p>
          <a:p>
            <a:r>
              <a:rPr lang="en-US" sz="2000" dirty="0" smtClean="0"/>
              <a:t>Similarly, representation recognized in connection with a maintenance filing is deemed to have ended when the registration cancels, ownership changes, or the maintenance filing is accepted or finally rejected.</a:t>
            </a:r>
            <a:r>
              <a:rPr lang="en-US" sz="2000" i="1" dirty="0"/>
              <a:t> See </a:t>
            </a:r>
            <a:r>
              <a:rPr lang="en-US" sz="2000" dirty="0"/>
              <a:t>37 C.F.R. §</a:t>
            </a:r>
            <a:r>
              <a:rPr lang="en-US" sz="2000" dirty="0" smtClean="0"/>
              <a:t>2.19(g)(2).</a:t>
            </a:r>
            <a:endParaRPr lang="en-US" sz="2000" dirty="0"/>
          </a:p>
          <a:p>
            <a:endParaRPr lang="en-US" sz="2000" dirty="0" smtClean="0"/>
          </a:p>
        </p:txBody>
      </p:sp>
      <p:sp>
        <p:nvSpPr>
          <p:cNvPr id="4" name="Slide Number Placeholder 3"/>
          <p:cNvSpPr>
            <a:spLocks noGrp="1"/>
          </p:cNvSpPr>
          <p:nvPr>
            <p:ph type="sldNum" sz="quarter" idx="10"/>
          </p:nvPr>
        </p:nvSpPr>
        <p:spPr/>
        <p:txBody>
          <a:bodyPr/>
          <a:lstStyle/>
          <a:p>
            <a:fld id="{92DA454B-C859-4892-B9FA-68B588C9F547}" type="slidenum">
              <a:rPr lang="en-US" smtClean="0"/>
              <a:t>11</a:t>
            </a:fld>
            <a:endParaRPr lang="en-US" dirty="0"/>
          </a:p>
        </p:txBody>
      </p:sp>
    </p:spTree>
    <p:extLst>
      <p:ext uri="{BB962C8B-B14F-4D97-AF65-F5344CB8AC3E}">
        <p14:creationId xmlns:p14="http://schemas.microsoft.com/office/powerpoint/2010/main" val="4084691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Signature requirements</a:t>
            </a:r>
            <a:endParaRPr lang="en-US" sz="3600" dirty="0"/>
          </a:p>
        </p:txBody>
      </p:sp>
      <p:sp>
        <p:nvSpPr>
          <p:cNvPr id="3" name="Content Placeholder 2"/>
          <p:cNvSpPr>
            <a:spLocks noGrp="1"/>
          </p:cNvSpPr>
          <p:nvPr>
            <p:ph idx="1"/>
          </p:nvPr>
        </p:nvSpPr>
        <p:spPr/>
        <p:txBody>
          <a:bodyPr>
            <a:noAutofit/>
          </a:bodyPr>
          <a:lstStyle/>
          <a:p>
            <a:pPr marL="0" indent="0">
              <a:buNone/>
            </a:pPr>
            <a:r>
              <a:rPr lang="en-US" sz="2400" b="1" dirty="0" smtClean="0"/>
              <a:t>How do you sign?</a:t>
            </a:r>
          </a:p>
          <a:p>
            <a:r>
              <a:rPr lang="en-US" sz="1800" b="1" dirty="0" smtClean="0">
                <a:ea typeface="Segoe UI" panose="020B0502040204020203" pitchFamily="34" charset="0"/>
              </a:rPr>
              <a:t>Electronic signature directly on the form</a:t>
            </a:r>
            <a:r>
              <a:rPr lang="en-US" sz="1800" dirty="0" smtClean="0">
                <a:ea typeface="Segoe UI" panose="020B0502040204020203" pitchFamily="34" charset="0"/>
              </a:rPr>
              <a:t>–any combination of letters, numbers, spaces, and/or punctuation marks </a:t>
            </a:r>
            <a:r>
              <a:rPr lang="en-US" sz="1800" i="1" dirty="0" smtClean="0">
                <a:ea typeface="Segoe UI" panose="020B0502040204020203" pitchFamily="34" charset="0"/>
              </a:rPr>
              <a:t>that the signatory has adopted as a signature</a:t>
            </a:r>
            <a:r>
              <a:rPr lang="en-US" sz="1800" dirty="0" smtClean="0">
                <a:ea typeface="Segoe UI" panose="020B0502040204020203" pitchFamily="34" charset="0"/>
              </a:rPr>
              <a:t>, placed between two forward slash symbols. </a:t>
            </a:r>
            <a:r>
              <a:rPr lang="en-US" sz="1800" i="1" dirty="0" smtClean="0">
                <a:ea typeface="Segoe UI" panose="020B0502040204020203" pitchFamily="34" charset="0"/>
              </a:rPr>
              <a:t>See </a:t>
            </a:r>
            <a:r>
              <a:rPr lang="en-US" sz="1800" dirty="0" smtClean="0">
                <a:ea typeface="Segoe UI" panose="020B0502040204020203" pitchFamily="34" charset="0"/>
              </a:rPr>
              <a:t>37 C.F.R. §2.193(c).</a:t>
            </a:r>
          </a:p>
          <a:p>
            <a:r>
              <a:rPr lang="en-US" sz="1800" b="1" dirty="0" smtClean="0">
                <a:ea typeface="Segoe UI" panose="020B0502040204020203" pitchFamily="34" charset="0"/>
              </a:rPr>
              <a:t>Electronic signature via email</a:t>
            </a:r>
            <a:r>
              <a:rPr lang="en-US" sz="1800" dirty="0" smtClean="0">
                <a:ea typeface="Segoe UI" panose="020B0502040204020203" pitchFamily="34" charset="0"/>
              </a:rPr>
              <a:t>–The document is completed and then a link for signature is emailed to the signatory. Once the signature is entered, the document is returned to the party completing the form for submission.</a:t>
            </a:r>
          </a:p>
          <a:p>
            <a:r>
              <a:rPr lang="en-US" sz="1800" b="1" dirty="0" smtClean="0">
                <a:ea typeface="Segoe UI" panose="020B0502040204020203" pitchFamily="34" charset="0"/>
              </a:rPr>
              <a:t>Pen and ink signature</a:t>
            </a:r>
            <a:r>
              <a:rPr lang="en-US" sz="1800" dirty="0" smtClean="0">
                <a:ea typeface="Segoe UI" panose="020B0502040204020203" pitchFamily="34" charset="0"/>
              </a:rPr>
              <a:t>–The signature, along with the declaration/verification/averments is scanned to a .jpg or .pdf file and uploaded as an attachment to the TEAS form.</a:t>
            </a:r>
          </a:p>
        </p:txBody>
      </p:sp>
      <p:sp>
        <p:nvSpPr>
          <p:cNvPr id="4" name="Slide Number Placeholder 3"/>
          <p:cNvSpPr>
            <a:spLocks noGrp="1"/>
          </p:cNvSpPr>
          <p:nvPr>
            <p:ph type="sldNum" sz="quarter" idx="10"/>
          </p:nvPr>
        </p:nvSpPr>
        <p:spPr/>
        <p:txBody>
          <a:bodyPr/>
          <a:lstStyle/>
          <a:p>
            <a:fld id="{92DA454B-C859-4892-B9FA-68B588C9F547}" type="slidenum">
              <a:rPr lang="en-US" smtClean="0"/>
              <a:t>12</a:t>
            </a:fld>
            <a:endParaRPr lang="en-US" dirty="0"/>
          </a:p>
        </p:txBody>
      </p:sp>
    </p:spTree>
    <p:extLst>
      <p:ext uri="{BB962C8B-B14F-4D97-AF65-F5344CB8AC3E}">
        <p14:creationId xmlns:p14="http://schemas.microsoft.com/office/powerpoint/2010/main" val="2828820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 requirements</a:t>
            </a:r>
            <a:endParaRPr lang="en-US" dirty="0"/>
          </a:p>
        </p:txBody>
      </p:sp>
      <p:sp>
        <p:nvSpPr>
          <p:cNvPr id="3" name="Content Placeholder 2"/>
          <p:cNvSpPr>
            <a:spLocks noGrp="1"/>
          </p:cNvSpPr>
          <p:nvPr>
            <p:ph idx="1"/>
          </p:nvPr>
        </p:nvSpPr>
        <p:spPr/>
        <p:txBody>
          <a:bodyPr>
            <a:normAutofit/>
          </a:bodyPr>
          <a:lstStyle/>
          <a:p>
            <a:r>
              <a:rPr lang="en-US" sz="2400" dirty="0" smtClean="0"/>
              <a:t>All correspondence that requires a signature must bear either:</a:t>
            </a:r>
          </a:p>
          <a:p>
            <a:pPr lvl="1"/>
            <a:r>
              <a:rPr lang="en-US" sz="2000" dirty="0" smtClean="0"/>
              <a:t>an "electronic signature" that meets the requirements of 37 C.F.R. § 2.193(c), </a:t>
            </a:r>
            <a:r>
              <a:rPr lang="en-US" sz="2000" b="1" dirty="0" smtClean="0"/>
              <a:t>personally entered </a:t>
            </a:r>
            <a:r>
              <a:rPr lang="en-US" sz="2000" dirty="0" smtClean="0"/>
              <a:t>by the signatory,</a:t>
            </a:r>
          </a:p>
          <a:p>
            <a:pPr lvl="1"/>
            <a:r>
              <a:rPr lang="en-US" sz="2000" dirty="0" smtClean="0"/>
              <a:t>or a handwritten signature </a:t>
            </a:r>
            <a:r>
              <a:rPr lang="en-US" sz="2000" b="1" dirty="0" smtClean="0"/>
              <a:t>personally signed </a:t>
            </a:r>
            <a:r>
              <a:rPr lang="en-US" sz="2000" dirty="0" smtClean="0"/>
              <a:t>in permanent ink by the person named as the signatory.</a:t>
            </a:r>
          </a:p>
          <a:p>
            <a:r>
              <a:rPr lang="en-US" sz="2400" dirty="0" smtClean="0"/>
              <a:t>The rule permits signature “using some other form of electronic signature specified by the Director,” but none are currently designated.</a:t>
            </a:r>
          </a:p>
        </p:txBody>
      </p:sp>
      <p:sp>
        <p:nvSpPr>
          <p:cNvPr id="4" name="Slide Number Placeholder 3"/>
          <p:cNvSpPr>
            <a:spLocks noGrp="1"/>
          </p:cNvSpPr>
          <p:nvPr>
            <p:ph type="sldNum" sz="quarter" idx="10"/>
          </p:nvPr>
        </p:nvSpPr>
        <p:spPr/>
        <p:txBody>
          <a:bodyPr/>
          <a:lstStyle/>
          <a:p>
            <a:fld id="{92DA454B-C859-4892-B9FA-68B588C9F547}" type="slidenum">
              <a:rPr lang="en-US" smtClean="0"/>
              <a:pPr/>
              <a:t>13</a:t>
            </a:fld>
            <a:endParaRPr lang="en-US" dirty="0"/>
          </a:p>
        </p:txBody>
      </p:sp>
    </p:spTree>
    <p:extLst>
      <p:ext uri="{BB962C8B-B14F-4D97-AF65-F5344CB8AC3E}">
        <p14:creationId xmlns:p14="http://schemas.microsoft.com/office/powerpoint/2010/main" val="374731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Signature requirements</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smtClean="0"/>
              <a:t>TMEP §611.01(b): Another person (e.g., paralegal, legal assistant, secretary) may not sign the name of an attorney or other authorized signatory.</a:t>
            </a:r>
          </a:p>
          <a:p>
            <a:pPr lvl="1">
              <a:lnSpc>
                <a:spcPct val="120000"/>
              </a:lnSpc>
            </a:pPr>
            <a:r>
              <a:rPr lang="en-US" i="1" dirty="0" smtClean="0"/>
              <a:t>In re </a:t>
            </a:r>
            <a:r>
              <a:rPr lang="en-US" i="1" dirty="0" err="1" smtClean="0"/>
              <a:t>Dermahose</a:t>
            </a:r>
            <a:r>
              <a:rPr lang="en-US" i="1" dirty="0" smtClean="0"/>
              <a:t> Inc</a:t>
            </a:r>
            <a:r>
              <a:rPr lang="en-US" dirty="0" smtClean="0"/>
              <a:t>., 82 USPQ2d 1793 (TTAB 2007) (a declaration signed by somebody other than the identified declarant does not meet the requirements of Rule 2.20);</a:t>
            </a:r>
          </a:p>
          <a:p>
            <a:pPr lvl="1">
              <a:lnSpc>
                <a:spcPct val="120000"/>
              </a:lnSpc>
            </a:pPr>
            <a:r>
              <a:rPr lang="en-US" i="1" dirty="0" smtClean="0"/>
              <a:t>In re Cowan</a:t>
            </a:r>
            <a:r>
              <a:rPr lang="en-US" dirty="0" smtClean="0"/>
              <a:t>, 18 USPQ2d 1407 (</a:t>
            </a:r>
            <a:r>
              <a:rPr lang="en-US" dirty="0" err="1" smtClean="0"/>
              <a:t>Comm’r</a:t>
            </a:r>
            <a:r>
              <a:rPr lang="en-US" dirty="0" smtClean="0"/>
              <a:t> Pats. 1990) (a document signed by a third-party on behalf of another cannot be accepted).</a:t>
            </a:r>
          </a:p>
          <a:p>
            <a:pPr>
              <a:lnSpc>
                <a:spcPct val="120000"/>
              </a:lnSpc>
            </a:pPr>
            <a:r>
              <a:rPr lang="en-US" dirty="0" smtClean="0"/>
              <a:t>37 C.F.R. §11.303: A practitioner owes a duty of candor to the office and may not permit the submission of a false statement of fact or law.</a:t>
            </a:r>
          </a:p>
        </p:txBody>
      </p:sp>
      <p:sp>
        <p:nvSpPr>
          <p:cNvPr id="4" name="Slide Number Placeholder 3"/>
          <p:cNvSpPr>
            <a:spLocks noGrp="1"/>
          </p:cNvSpPr>
          <p:nvPr>
            <p:ph type="sldNum" sz="quarter" idx="10"/>
          </p:nvPr>
        </p:nvSpPr>
        <p:spPr/>
        <p:txBody>
          <a:bodyPr/>
          <a:lstStyle/>
          <a:p>
            <a:fld id="{92DA454B-C859-4892-B9FA-68B588C9F547}" type="slidenum">
              <a:rPr lang="en-US" smtClean="0"/>
              <a:pPr/>
              <a:t>14</a:t>
            </a:fld>
            <a:endParaRPr lang="en-US" dirty="0"/>
          </a:p>
        </p:txBody>
      </p:sp>
    </p:spTree>
    <p:extLst>
      <p:ext uri="{BB962C8B-B14F-4D97-AF65-F5344CB8AC3E}">
        <p14:creationId xmlns:p14="http://schemas.microsoft.com/office/powerpoint/2010/main" val="26212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 requirements</a:t>
            </a:r>
            <a:endParaRPr lang="en-US" dirty="0"/>
          </a:p>
        </p:txBody>
      </p:sp>
      <p:sp>
        <p:nvSpPr>
          <p:cNvPr id="3" name="Content Placeholder 2"/>
          <p:cNvSpPr>
            <a:spLocks noGrp="1"/>
          </p:cNvSpPr>
          <p:nvPr>
            <p:ph idx="1"/>
          </p:nvPr>
        </p:nvSpPr>
        <p:spPr/>
        <p:txBody>
          <a:bodyPr>
            <a:normAutofit fontScale="92500"/>
          </a:bodyPr>
          <a:lstStyle/>
          <a:p>
            <a:r>
              <a:rPr lang="en-US" dirty="0" smtClean="0"/>
              <a:t>Signatures must be that of a real person.</a:t>
            </a:r>
          </a:p>
          <a:p>
            <a:pPr lvl="1"/>
            <a:r>
              <a:rPr lang="en-US" dirty="0" smtClean="0"/>
              <a:t>Juristic entities act through their principals or officers.</a:t>
            </a:r>
          </a:p>
          <a:p>
            <a:pPr lvl="2"/>
            <a:r>
              <a:rPr lang="en-US" i="1" dirty="0" smtClean="0"/>
              <a:t>See</a:t>
            </a:r>
            <a:r>
              <a:rPr lang="en-US" dirty="0" smtClean="0"/>
              <a:t> TMEP §611.06(b)-(h).</a:t>
            </a:r>
          </a:p>
          <a:p>
            <a:r>
              <a:rPr lang="en-US" dirty="0" smtClean="0"/>
              <a:t>The first and last name, and the title or position, of the person who signs a document must be set forth below or adjacent to the signature. 37 C.F.R. §2.193(d).</a:t>
            </a:r>
          </a:p>
        </p:txBody>
      </p:sp>
      <p:sp>
        <p:nvSpPr>
          <p:cNvPr id="4" name="Slide Number Placeholder 3"/>
          <p:cNvSpPr>
            <a:spLocks noGrp="1"/>
          </p:cNvSpPr>
          <p:nvPr>
            <p:ph type="sldNum" sz="quarter" idx="10"/>
          </p:nvPr>
        </p:nvSpPr>
        <p:spPr/>
        <p:txBody>
          <a:bodyPr/>
          <a:lstStyle/>
          <a:p>
            <a:fld id="{92DA454B-C859-4892-B9FA-68B588C9F547}" type="slidenum">
              <a:rPr lang="en-US" smtClean="0"/>
              <a:pPr/>
              <a:t>15</a:t>
            </a:fld>
            <a:endParaRPr lang="en-US" dirty="0"/>
          </a:p>
        </p:txBody>
      </p:sp>
    </p:spTree>
    <p:extLst>
      <p:ext uri="{BB962C8B-B14F-4D97-AF65-F5344CB8AC3E}">
        <p14:creationId xmlns:p14="http://schemas.microsoft.com/office/powerpoint/2010/main" val="133512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Signature requirements</a:t>
            </a:r>
            <a:endParaRPr lang="en-US" sz="3600" dirty="0"/>
          </a:p>
        </p:txBody>
      </p:sp>
      <p:sp>
        <p:nvSpPr>
          <p:cNvPr id="3" name="Content Placeholder 2"/>
          <p:cNvSpPr>
            <a:spLocks noGrp="1"/>
          </p:cNvSpPr>
          <p:nvPr>
            <p:ph idx="1"/>
          </p:nvPr>
        </p:nvSpPr>
        <p:spPr>
          <a:xfrm>
            <a:off x="457200" y="1249301"/>
            <a:ext cx="8229600" cy="3786267"/>
          </a:xfrm>
        </p:spPr>
        <p:txBody>
          <a:bodyPr>
            <a:noAutofit/>
          </a:bodyPr>
          <a:lstStyle/>
          <a:p>
            <a:endParaRPr lang="en-US" sz="2400" i="1" dirty="0" smtClean="0">
              <a:ea typeface="Segoe UI" panose="020B0502040204020203" pitchFamily="34" charset="0"/>
            </a:endParaRPr>
          </a:p>
          <a:p>
            <a:endParaRPr lang="en-US" sz="2400" i="1" dirty="0">
              <a:ea typeface="Segoe UI" panose="020B0502040204020203" pitchFamily="34" charset="0"/>
            </a:endParaRPr>
          </a:p>
          <a:p>
            <a:endParaRPr lang="en-US" sz="2400" i="1" dirty="0" smtClean="0">
              <a:ea typeface="Segoe UI" panose="020B0502040204020203" pitchFamily="34" charset="0"/>
            </a:endParaRPr>
          </a:p>
          <a:p>
            <a:endParaRPr lang="en-US" sz="2400" i="1" dirty="0" smtClean="0">
              <a:ea typeface="Segoe UI" panose="020B0502040204020203" pitchFamily="34" charset="0"/>
            </a:endParaRPr>
          </a:p>
          <a:p>
            <a:r>
              <a:rPr lang="en-US" sz="2400" i="1" dirty="0" smtClean="0">
                <a:ea typeface="Segoe UI" panose="020B0502040204020203" pitchFamily="34" charset="0"/>
              </a:rPr>
              <a:t>Never </a:t>
            </a:r>
            <a:r>
              <a:rPr lang="en-US" sz="2400" dirty="0" smtClean="0">
                <a:ea typeface="Segoe UI" panose="020B0502040204020203" pitchFamily="34" charset="0"/>
              </a:rPr>
              <a:t>acceptable on </a:t>
            </a:r>
            <a:r>
              <a:rPr lang="en-US" sz="2400" i="1" dirty="0" smtClean="0">
                <a:ea typeface="Segoe UI" panose="020B0502040204020203" pitchFamily="34" charset="0"/>
              </a:rPr>
              <a:t>any</a:t>
            </a:r>
            <a:r>
              <a:rPr lang="en-US" sz="2400" dirty="0" smtClean="0">
                <a:ea typeface="Segoe UI" panose="020B0502040204020203" pitchFamily="34" charset="0"/>
              </a:rPr>
              <a:t> submission!</a:t>
            </a:r>
          </a:p>
          <a:p>
            <a:r>
              <a:rPr lang="en-US" sz="2400" dirty="0" smtClean="0">
                <a:ea typeface="Segoe UI" panose="020B0502040204020203" pitchFamily="34" charset="0"/>
              </a:rPr>
              <a:t>37 C.F.R. §11.18(a) – “[E]ach piece of correspondence filed by a practitioner in the office must bear a signature, personally signed or inserted by such practitioner …”</a:t>
            </a:r>
            <a:endParaRPr lang="en-US" sz="2400" dirty="0">
              <a:ea typeface="Segoe UI" panose="020B0502040204020203" pitchFamily="34" charset="0"/>
            </a:endParaRPr>
          </a:p>
        </p:txBody>
      </p:sp>
      <p:sp>
        <p:nvSpPr>
          <p:cNvPr id="4" name="Slide Number Placeholder 3"/>
          <p:cNvSpPr>
            <a:spLocks noGrp="1"/>
          </p:cNvSpPr>
          <p:nvPr>
            <p:ph type="sldNum" sz="quarter" idx="10"/>
          </p:nvPr>
        </p:nvSpPr>
        <p:spPr/>
        <p:txBody>
          <a:bodyPr/>
          <a:lstStyle/>
          <a:p>
            <a:fld id="{92DA454B-C859-4892-B9FA-68B588C9F547}" type="slidenum">
              <a:rPr lang="en-US" smtClean="0"/>
              <a:t>16</a:t>
            </a:fld>
            <a:endParaRPr lang="en-US" dirty="0"/>
          </a:p>
        </p:txBody>
      </p:sp>
      <p:pic>
        <p:nvPicPr>
          <p:cNvPr id="6" name="Picture 5" descr="Signature requirements not acceptable"/>
          <p:cNvPicPr>
            <a:picLocks noChangeAspect="1"/>
          </p:cNvPicPr>
          <p:nvPr/>
        </p:nvPicPr>
        <p:blipFill rotWithShape="1">
          <a:blip r:embed="rId3"/>
          <a:srcRect t="20076"/>
          <a:stretch/>
        </p:blipFill>
        <p:spPr>
          <a:xfrm>
            <a:off x="1820174" y="2126423"/>
            <a:ext cx="5400136" cy="981200"/>
          </a:xfrm>
          <a:prstGeom prst="rect">
            <a:avLst/>
          </a:prstGeom>
        </p:spPr>
      </p:pic>
      <p:pic>
        <p:nvPicPr>
          <p:cNvPr id="7" name="Picture 6" descr="Signature reuirement that is acceptable"/>
          <p:cNvPicPr>
            <a:picLocks noChangeAspect="1"/>
          </p:cNvPicPr>
          <p:nvPr/>
        </p:nvPicPr>
        <p:blipFill>
          <a:blip r:embed="rId4"/>
          <a:stretch>
            <a:fillRect/>
          </a:stretch>
        </p:blipFill>
        <p:spPr>
          <a:xfrm>
            <a:off x="1915063" y="1048152"/>
            <a:ext cx="5201729" cy="925602"/>
          </a:xfrm>
          <a:prstGeom prst="rect">
            <a:avLst/>
          </a:prstGeom>
        </p:spPr>
      </p:pic>
    </p:spTree>
    <p:extLst>
      <p:ext uri="{BB962C8B-B14F-4D97-AF65-F5344CB8AC3E}">
        <p14:creationId xmlns:p14="http://schemas.microsoft.com/office/powerpoint/2010/main" val="209500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Authority to sign</a:t>
            </a:r>
            <a:endParaRPr lang="en-US" sz="3600" dirty="0"/>
          </a:p>
        </p:txBody>
      </p:sp>
      <p:sp>
        <p:nvSpPr>
          <p:cNvPr id="3" name="Content Placeholder 2"/>
          <p:cNvSpPr>
            <a:spLocks noGrp="1"/>
          </p:cNvSpPr>
          <p:nvPr>
            <p:ph idx="1"/>
          </p:nvPr>
        </p:nvSpPr>
        <p:spPr/>
        <p:txBody>
          <a:bodyPr>
            <a:noAutofit/>
          </a:bodyPr>
          <a:lstStyle/>
          <a:p>
            <a:r>
              <a:rPr lang="en-US" sz="2400" dirty="0"/>
              <a:t>All documents submitted to the USPTO in connection with a trademark application or registration must be signed by a proper person; who the “proper person” is depends on the nature of the submission</a:t>
            </a:r>
            <a:r>
              <a:rPr lang="en-US" sz="2400" dirty="0" smtClean="0"/>
              <a:t>. </a:t>
            </a:r>
            <a:r>
              <a:rPr lang="en-US" sz="2400" i="1" dirty="0" smtClean="0"/>
              <a:t>See </a:t>
            </a:r>
            <a:r>
              <a:rPr lang="en-US" sz="2400" dirty="0" smtClean="0"/>
              <a:t>37 C.F.R. §2.193(e).</a:t>
            </a:r>
          </a:p>
          <a:p>
            <a:r>
              <a:rPr lang="en-US" sz="2400" dirty="0" smtClean="0"/>
              <a:t>Main categories:</a:t>
            </a:r>
          </a:p>
          <a:p>
            <a:pPr lvl="1"/>
            <a:r>
              <a:rPr lang="en-US" sz="2000" dirty="0" smtClean="0"/>
              <a:t>Verifications of Fact</a:t>
            </a:r>
          </a:p>
          <a:p>
            <a:pPr lvl="1"/>
            <a:r>
              <a:rPr lang="en-US" sz="2000" dirty="0" smtClean="0"/>
              <a:t>Responses, Amendments, Requests, and Petitions</a:t>
            </a:r>
          </a:p>
          <a:p>
            <a:pPr lvl="1"/>
            <a:r>
              <a:rPr lang="en-US" sz="2000" dirty="0" smtClean="0"/>
              <a:t>Power of Attorney</a:t>
            </a:r>
          </a:p>
          <a:p>
            <a:pPr lvl="1"/>
            <a:r>
              <a:rPr lang="en-US" sz="2000" dirty="0" smtClean="0"/>
              <a:t>Mixed Documents</a:t>
            </a:r>
          </a:p>
          <a:p>
            <a:pPr lvl="1"/>
            <a:endParaRPr lang="en-US" sz="2000" dirty="0" smtClean="0"/>
          </a:p>
          <a:p>
            <a:pPr marL="0" indent="0">
              <a:buNone/>
            </a:pPr>
            <a:endParaRPr lang="en-US" sz="2400" dirty="0" smtClean="0"/>
          </a:p>
        </p:txBody>
      </p:sp>
      <p:sp>
        <p:nvSpPr>
          <p:cNvPr id="4" name="Slide Number Placeholder 3"/>
          <p:cNvSpPr>
            <a:spLocks noGrp="1"/>
          </p:cNvSpPr>
          <p:nvPr>
            <p:ph type="sldNum" sz="quarter" idx="10"/>
          </p:nvPr>
        </p:nvSpPr>
        <p:spPr/>
        <p:txBody>
          <a:bodyPr/>
          <a:lstStyle/>
          <a:p>
            <a:fld id="{92DA454B-C859-4892-B9FA-68B588C9F547}" type="slidenum">
              <a:rPr lang="en-US" smtClean="0"/>
              <a:t>17</a:t>
            </a:fld>
            <a:endParaRPr lang="en-US" dirty="0"/>
          </a:p>
        </p:txBody>
      </p:sp>
    </p:spTree>
    <p:extLst>
      <p:ext uri="{BB962C8B-B14F-4D97-AF65-F5344CB8AC3E}">
        <p14:creationId xmlns:p14="http://schemas.microsoft.com/office/powerpoint/2010/main" val="338747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Authority to sign</a:t>
            </a:r>
            <a:endParaRPr lang="en-US" sz="3600" dirty="0"/>
          </a:p>
        </p:txBody>
      </p:sp>
      <p:sp>
        <p:nvSpPr>
          <p:cNvPr id="3" name="Content Placeholder 2"/>
          <p:cNvSpPr>
            <a:spLocks noGrp="1"/>
          </p:cNvSpPr>
          <p:nvPr>
            <p:ph idx="1"/>
          </p:nvPr>
        </p:nvSpPr>
        <p:spPr/>
        <p:txBody>
          <a:bodyPr>
            <a:noAutofit/>
          </a:bodyPr>
          <a:lstStyle/>
          <a:p>
            <a:pPr marL="0" indent="0">
              <a:buNone/>
            </a:pPr>
            <a:r>
              <a:rPr lang="en-US" sz="1600" b="1" dirty="0" smtClean="0"/>
              <a:t>Verifications of fact—</a:t>
            </a:r>
            <a:r>
              <a:rPr lang="en-US" sz="1600" dirty="0" smtClean="0"/>
              <a:t>37 </a:t>
            </a:r>
            <a:r>
              <a:rPr lang="en-US" sz="1600" dirty="0"/>
              <a:t>C.F.R. §2.193(e)(1), (e)(4</a:t>
            </a:r>
            <a:r>
              <a:rPr lang="en-US" sz="1600" dirty="0" smtClean="0"/>
              <a:t>).</a:t>
            </a:r>
          </a:p>
          <a:p>
            <a:r>
              <a:rPr lang="en-US" sz="1600" dirty="0" smtClean="0"/>
              <a:t>Primarily includes: applications, allegations </a:t>
            </a:r>
            <a:r>
              <a:rPr lang="en-US" sz="1600" dirty="0"/>
              <a:t>of </a:t>
            </a:r>
            <a:r>
              <a:rPr lang="en-US" sz="1600" dirty="0" smtClean="0"/>
              <a:t>use, requests </a:t>
            </a:r>
            <a:r>
              <a:rPr lang="en-US" sz="1600" dirty="0"/>
              <a:t>for extension to file statements of </a:t>
            </a:r>
            <a:r>
              <a:rPr lang="en-US" sz="1600" dirty="0" smtClean="0"/>
              <a:t>use, </a:t>
            </a:r>
            <a:r>
              <a:rPr lang="en-US" sz="1600" dirty="0"/>
              <a:t>petitions to </a:t>
            </a:r>
            <a:r>
              <a:rPr lang="en-US" sz="1600" dirty="0" smtClean="0"/>
              <a:t>revive, and declarations </a:t>
            </a:r>
            <a:r>
              <a:rPr lang="en-US" sz="1600" dirty="0"/>
              <a:t>in support of substitute </a:t>
            </a:r>
            <a:r>
              <a:rPr lang="en-US" sz="1600" dirty="0" smtClean="0"/>
              <a:t>specimens</a:t>
            </a:r>
            <a:r>
              <a:rPr lang="en-US" sz="1600" dirty="0"/>
              <a:t> </a:t>
            </a:r>
            <a:r>
              <a:rPr lang="en-US" sz="1600" dirty="0" smtClean="0"/>
              <a:t>or claims </a:t>
            </a:r>
            <a:r>
              <a:rPr lang="en-US" sz="1600" dirty="0"/>
              <a:t>of acquired </a:t>
            </a:r>
            <a:r>
              <a:rPr lang="en-US" sz="1600" dirty="0" smtClean="0"/>
              <a:t>distinctiveness.</a:t>
            </a:r>
          </a:p>
          <a:p>
            <a:r>
              <a:rPr lang="en-US" sz="1600" dirty="0" smtClean="0"/>
              <a:t>May be signed by any </a:t>
            </a:r>
            <a:r>
              <a:rPr lang="en-US" sz="1600" dirty="0"/>
              <a:t>of the following individuals:</a:t>
            </a:r>
          </a:p>
          <a:p>
            <a:pPr marL="57150" indent="0">
              <a:buNone/>
            </a:pPr>
            <a:r>
              <a:rPr lang="en-US" sz="1600" dirty="0"/>
              <a:t> 	(1) a person with legal authority to bind the applicant; </a:t>
            </a:r>
          </a:p>
          <a:p>
            <a:pPr marL="57150" indent="0">
              <a:buNone/>
            </a:pPr>
            <a:r>
              <a:rPr lang="en-US" sz="1600" dirty="0"/>
              <a:t>	(2) a qualified attorney representing the applicant; </a:t>
            </a:r>
            <a:r>
              <a:rPr lang="en-US" sz="1600" b="1" u="sng" dirty="0" smtClean="0"/>
              <a:t>or </a:t>
            </a:r>
            <a:endParaRPr lang="en-US" sz="1600" b="1" u="sng" dirty="0"/>
          </a:p>
          <a:p>
            <a:pPr marL="57150" indent="0">
              <a:buNone/>
            </a:pPr>
            <a:r>
              <a:rPr lang="en-US" sz="1600" dirty="0"/>
              <a:t>	(3) a person with firsthand knowledge of the facts and actual or implied </a:t>
            </a:r>
            <a:r>
              <a:rPr lang="en-US" sz="1600" dirty="0" smtClean="0"/>
              <a:t>			authority </a:t>
            </a:r>
            <a:r>
              <a:rPr lang="en-US" sz="1600" dirty="0"/>
              <a:t>to </a:t>
            </a:r>
            <a:r>
              <a:rPr lang="en-US" sz="1600" dirty="0" smtClean="0"/>
              <a:t>act </a:t>
            </a:r>
            <a:r>
              <a:rPr lang="en-US" sz="1600" dirty="0"/>
              <a:t>on behalf of the </a:t>
            </a:r>
            <a:r>
              <a:rPr lang="en-US" sz="1600" dirty="0" smtClean="0"/>
              <a:t>applicant</a:t>
            </a:r>
            <a:r>
              <a:rPr lang="en-US" sz="1600" dirty="0"/>
              <a:t>.</a:t>
            </a:r>
          </a:p>
          <a:p>
            <a:r>
              <a:rPr lang="en-US" sz="1600" dirty="0" smtClean="0">
                <a:ea typeface="Segoe UI" panose="020B0502040204020203" pitchFamily="34" charset="0"/>
              </a:rPr>
              <a:t>Generally</a:t>
            </a:r>
            <a:r>
              <a:rPr lang="en-US" sz="1600" dirty="0">
                <a:ea typeface="Segoe UI" panose="020B0502040204020203" pitchFamily="34" charset="0"/>
              </a:rPr>
              <a:t>, the </a:t>
            </a:r>
            <a:r>
              <a:rPr lang="en-US" sz="1600" dirty="0" smtClean="0">
                <a:ea typeface="Segoe UI" panose="020B0502040204020203" pitchFamily="34" charset="0"/>
              </a:rPr>
              <a:t>office </a:t>
            </a:r>
            <a:r>
              <a:rPr lang="en-US" sz="1600" dirty="0">
                <a:ea typeface="Segoe UI" panose="020B0502040204020203" pitchFamily="34" charset="0"/>
              </a:rPr>
              <a:t>does not question the authority of the person who signs </a:t>
            </a:r>
            <a:r>
              <a:rPr lang="en-US" sz="1600" dirty="0" smtClean="0">
                <a:ea typeface="Segoe UI" panose="020B0502040204020203" pitchFamily="34" charset="0"/>
              </a:rPr>
              <a:t>a verification of facts</a:t>
            </a:r>
            <a:r>
              <a:rPr lang="en-US" sz="1600" dirty="0">
                <a:ea typeface="Segoe UI" panose="020B0502040204020203" pitchFamily="34" charset="0"/>
              </a:rPr>
              <a:t>, unless there is an inconsistency in the record as to the signatory’s authority to sign. </a:t>
            </a:r>
            <a:r>
              <a:rPr lang="en-US" sz="1600" i="1" dirty="0" smtClean="0">
                <a:ea typeface="Segoe UI" panose="020B0502040204020203" pitchFamily="34" charset="0"/>
              </a:rPr>
              <a:t>See</a:t>
            </a:r>
            <a:r>
              <a:rPr lang="en-US" sz="1600" dirty="0" smtClean="0">
                <a:ea typeface="Segoe UI" panose="020B0502040204020203" pitchFamily="34" charset="0"/>
              </a:rPr>
              <a:t> </a:t>
            </a:r>
            <a:r>
              <a:rPr lang="en-US" sz="1600" dirty="0">
                <a:ea typeface="Segoe UI" panose="020B0502040204020203" pitchFamily="34" charset="0"/>
              </a:rPr>
              <a:t>TMEP §804.04. </a:t>
            </a:r>
          </a:p>
        </p:txBody>
      </p:sp>
      <p:sp>
        <p:nvSpPr>
          <p:cNvPr id="4" name="Slide Number Placeholder 3"/>
          <p:cNvSpPr>
            <a:spLocks noGrp="1"/>
          </p:cNvSpPr>
          <p:nvPr>
            <p:ph type="sldNum" sz="quarter" idx="10"/>
          </p:nvPr>
        </p:nvSpPr>
        <p:spPr/>
        <p:txBody>
          <a:bodyPr/>
          <a:lstStyle/>
          <a:p>
            <a:fld id="{92DA454B-C859-4892-B9FA-68B588C9F547}" type="slidenum">
              <a:rPr lang="en-US" smtClean="0"/>
              <a:t>18</a:t>
            </a:fld>
            <a:endParaRPr lang="en-US" dirty="0"/>
          </a:p>
        </p:txBody>
      </p:sp>
    </p:spTree>
    <p:extLst>
      <p:ext uri="{BB962C8B-B14F-4D97-AF65-F5344CB8AC3E}">
        <p14:creationId xmlns:p14="http://schemas.microsoft.com/office/powerpoint/2010/main" val="101835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Authority to sign</a:t>
            </a:r>
            <a:endParaRPr lang="en-US" sz="3600" dirty="0"/>
          </a:p>
        </p:txBody>
      </p:sp>
      <p:sp>
        <p:nvSpPr>
          <p:cNvPr id="3" name="Content Placeholder 2"/>
          <p:cNvSpPr>
            <a:spLocks noGrp="1"/>
          </p:cNvSpPr>
          <p:nvPr>
            <p:ph idx="1"/>
          </p:nvPr>
        </p:nvSpPr>
        <p:spPr/>
        <p:txBody>
          <a:bodyPr>
            <a:noAutofit/>
          </a:bodyPr>
          <a:lstStyle/>
          <a:p>
            <a:pPr marL="0" indent="0">
              <a:buNone/>
            </a:pPr>
            <a:r>
              <a:rPr lang="en-US" sz="1800" b="1" dirty="0"/>
              <a:t>Responses, </a:t>
            </a:r>
            <a:r>
              <a:rPr lang="en-US" sz="1800" b="1" dirty="0" smtClean="0"/>
              <a:t>amendments</a:t>
            </a:r>
            <a:r>
              <a:rPr lang="en-US" sz="1800" b="1" dirty="0"/>
              <a:t>, </a:t>
            </a:r>
            <a:r>
              <a:rPr lang="en-US" sz="1800" b="1" dirty="0" smtClean="0"/>
              <a:t>and requests</a:t>
            </a:r>
            <a:r>
              <a:rPr lang="en-US" sz="1800" dirty="0" smtClean="0"/>
              <a:t>—37 </a:t>
            </a:r>
            <a:r>
              <a:rPr lang="en-US" sz="1800" dirty="0"/>
              <a:t>C.F.R. §2.193(e)(2), (e</a:t>
            </a:r>
            <a:r>
              <a:rPr lang="en-US" sz="1800" dirty="0" smtClean="0"/>
              <a:t>)(5), (e)(9)</a:t>
            </a:r>
            <a:endParaRPr lang="en-US" sz="1800" b="1" dirty="0"/>
          </a:p>
          <a:p>
            <a:r>
              <a:rPr lang="en-US" sz="1800" dirty="0" smtClean="0"/>
              <a:t>Primarily includes: responses to office actions, amendments to applications, requests for express abandonment, requests to divide, petitions to the director, requests to change correspondence</a:t>
            </a:r>
          </a:p>
          <a:p>
            <a:r>
              <a:rPr lang="en-US" sz="1800" b="1" u="sng" dirty="0"/>
              <a:t>Must</a:t>
            </a:r>
            <a:r>
              <a:rPr lang="en-US" sz="1800" dirty="0"/>
              <a:t> be signed by attorney, if one is </a:t>
            </a:r>
            <a:r>
              <a:rPr lang="en-US" sz="1800" dirty="0" smtClean="0"/>
              <a:t>appointed.</a:t>
            </a:r>
            <a:endParaRPr lang="en-US" sz="1800" dirty="0"/>
          </a:p>
          <a:p>
            <a:r>
              <a:rPr lang="en-US" sz="1800" dirty="0"/>
              <a:t>Otherwise, must be signed by individual applicant(s) or by someone with legal authority to bind the </a:t>
            </a:r>
            <a:r>
              <a:rPr lang="en-US" sz="1800" dirty="0" smtClean="0"/>
              <a:t>applicant/registrant </a:t>
            </a:r>
            <a:r>
              <a:rPr lang="en-US" sz="1800" dirty="0"/>
              <a:t>(if </a:t>
            </a:r>
            <a:r>
              <a:rPr lang="en-US" sz="1800" dirty="0" smtClean="0"/>
              <a:t>a </a:t>
            </a:r>
            <a:r>
              <a:rPr lang="en-US" sz="1800" dirty="0"/>
              <a:t>juristic entity</a:t>
            </a:r>
            <a:r>
              <a:rPr lang="en-US" sz="1800" dirty="0" smtClean="0"/>
              <a:t>).</a:t>
            </a:r>
          </a:p>
          <a:p>
            <a:pPr lvl="1"/>
            <a:r>
              <a:rPr lang="en-US" sz="1800" dirty="0" smtClean="0"/>
              <a:t>For joint applicants/registrants, </a:t>
            </a:r>
            <a:r>
              <a:rPr lang="en-US" sz="1800" b="1" u="sng" dirty="0" smtClean="0"/>
              <a:t>all</a:t>
            </a:r>
            <a:r>
              <a:rPr lang="en-US" sz="1800" b="1" dirty="0" smtClean="0"/>
              <a:t> </a:t>
            </a:r>
            <a:r>
              <a:rPr lang="en-US" sz="1800" dirty="0" smtClean="0"/>
              <a:t>must sign.</a:t>
            </a:r>
          </a:p>
          <a:p>
            <a:pPr lvl="1"/>
            <a:r>
              <a:rPr lang="en-US" sz="1800" dirty="0" smtClean="0"/>
              <a:t>For juristic entities, the record must reflect that the signatory has apparent authority by virtue of his/her title or position. </a:t>
            </a:r>
            <a:r>
              <a:rPr lang="en-US" sz="1800" i="1" dirty="0" smtClean="0"/>
              <a:t>See </a:t>
            </a:r>
            <a:r>
              <a:rPr lang="en-US" sz="1800" dirty="0" smtClean="0"/>
              <a:t>TMEP §611.04 for examples.</a:t>
            </a:r>
          </a:p>
        </p:txBody>
      </p:sp>
      <p:sp>
        <p:nvSpPr>
          <p:cNvPr id="4" name="Slide Number Placeholder 3"/>
          <p:cNvSpPr>
            <a:spLocks noGrp="1"/>
          </p:cNvSpPr>
          <p:nvPr>
            <p:ph type="sldNum" sz="quarter" idx="10"/>
          </p:nvPr>
        </p:nvSpPr>
        <p:spPr/>
        <p:txBody>
          <a:bodyPr/>
          <a:lstStyle/>
          <a:p>
            <a:fld id="{92DA454B-C859-4892-B9FA-68B588C9F547}" type="slidenum">
              <a:rPr lang="en-US" smtClean="0"/>
              <a:t>19</a:t>
            </a:fld>
            <a:endParaRPr lang="en-US" dirty="0"/>
          </a:p>
        </p:txBody>
      </p:sp>
    </p:spTree>
    <p:extLst>
      <p:ext uri="{BB962C8B-B14F-4D97-AF65-F5344CB8AC3E}">
        <p14:creationId xmlns:p14="http://schemas.microsoft.com/office/powerpoint/2010/main" val="104717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824"/>
            <a:ext cx="7772400" cy="1225021"/>
          </a:xfrm>
        </p:spPr>
        <p:txBody>
          <a:bodyPr>
            <a:noAutofit/>
          </a:bodyPr>
          <a:lstStyle/>
          <a:p>
            <a:r>
              <a:rPr lang="en-US" sz="3200" dirty="0" smtClean="0"/>
              <a:t>Representation, signatures, and ethical issues in trademark prosecution: Practical information for attorneys</a:t>
            </a:r>
            <a:endParaRPr lang="en-US" sz="3200" dirty="0"/>
          </a:p>
        </p:txBody>
      </p:sp>
      <p:sp>
        <p:nvSpPr>
          <p:cNvPr id="3" name="Subtitle 2"/>
          <p:cNvSpPr>
            <a:spLocks noGrp="1"/>
          </p:cNvSpPr>
          <p:nvPr>
            <p:ph type="subTitle" idx="1"/>
          </p:nvPr>
        </p:nvSpPr>
        <p:spPr>
          <a:xfrm>
            <a:off x="685800" y="3474907"/>
            <a:ext cx="7086600" cy="1460500"/>
          </a:xfrm>
        </p:spPr>
        <p:txBody>
          <a:bodyPr>
            <a:noAutofit/>
          </a:bodyPr>
          <a:lstStyle/>
          <a:p>
            <a:r>
              <a:rPr lang="en-US" sz="2000" dirty="0" smtClean="0"/>
              <a:t>Kathleen Cooney-Porter, Bob </a:t>
            </a:r>
            <a:r>
              <a:rPr lang="en-US" sz="2000" dirty="0" err="1" smtClean="0"/>
              <a:t>Lavache</a:t>
            </a:r>
            <a:r>
              <a:rPr lang="en-US" sz="2000" dirty="0" smtClean="0"/>
              <a:t>, and David Mayer</a:t>
            </a:r>
          </a:p>
          <a:p>
            <a:r>
              <a:rPr lang="en-US" sz="2000" dirty="0" smtClean="0"/>
              <a:t>November 10, 2020</a:t>
            </a:r>
          </a:p>
        </p:txBody>
      </p:sp>
    </p:spTree>
    <p:extLst>
      <p:ext uri="{BB962C8B-B14F-4D97-AF65-F5344CB8AC3E}">
        <p14:creationId xmlns:p14="http://schemas.microsoft.com/office/powerpoint/2010/main" val="2661278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Authority to sign</a:t>
            </a:r>
            <a:endParaRPr lang="en-US" sz="3600" dirty="0"/>
          </a:p>
        </p:txBody>
      </p:sp>
      <p:sp>
        <p:nvSpPr>
          <p:cNvPr id="3" name="Content Placeholder 2"/>
          <p:cNvSpPr>
            <a:spLocks noGrp="1"/>
          </p:cNvSpPr>
          <p:nvPr>
            <p:ph idx="1"/>
          </p:nvPr>
        </p:nvSpPr>
        <p:spPr/>
        <p:txBody>
          <a:bodyPr>
            <a:noAutofit/>
          </a:bodyPr>
          <a:lstStyle/>
          <a:p>
            <a:pPr marL="0" indent="0">
              <a:buNone/>
            </a:pPr>
            <a:r>
              <a:rPr lang="en-US" sz="1600" b="1" dirty="0" smtClean="0"/>
              <a:t>Apparent authority for juristic </a:t>
            </a:r>
            <a:r>
              <a:rPr lang="en-US" sz="1600" b="1" dirty="0"/>
              <a:t>e</a:t>
            </a:r>
            <a:r>
              <a:rPr lang="en-US" sz="1600" b="1" dirty="0" smtClean="0"/>
              <a:t>ntities</a:t>
            </a:r>
            <a:endParaRPr lang="en-US" sz="1600" dirty="0"/>
          </a:p>
          <a:p>
            <a:r>
              <a:rPr lang="en-US" sz="1600" dirty="0" smtClean="0"/>
              <a:t>Partnership: General partner, or for a LLP, any partner. TMEP §611.06(b),(h).</a:t>
            </a:r>
          </a:p>
          <a:p>
            <a:r>
              <a:rPr lang="en-US" sz="1600" dirty="0" smtClean="0"/>
              <a:t>Joint Venture: Each party to the venture. TMEP §611.06(c).</a:t>
            </a:r>
          </a:p>
          <a:p>
            <a:r>
              <a:rPr lang="en-US" sz="1600" dirty="0" smtClean="0"/>
              <a:t>Domestic Corporation: Corporate officer (e.g. “President,” “Chief Financial Officer,” “Senior Vice President, Legal”). TMEP §611.06(d).</a:t>
            </a:r>
          </a:p>
          <a:p>
            <a:r>
              <a:rPr lang="en-US" sz="1600" dirty="0" smtClean="0"/>
              <a:t>Foreign Corporation/Limited Company: Equivalent to domestic corporate officers, including “Manager” or “Director.” TMEP §611.06(e).</a:t>
            </a:r>
          </a:p>
          <a:p>
            <a:r>
              <a:rPr lang="en-US" sz="1600" dirty="0" smtClean="0"/>
              <a:t>Unincorporated Associations: Unfamiliar titles can be accepted </a:t>
            </a:r>
            <a:r>
              <a:rPr lang="en-US" sz="1600" i="1" dirty="0" smtClean="0"/>
              <a:t>with a </a:t>
            </a:r>
            <a:r>
              <a:rPr lang="en-US" sz="1600" dirty="0" smtClean="0"/>
              <a:t>statement explaining that the signer has the authority equivalent to a corporate officer within the framework of the organization. TMPE §611.06(f).</a:t>
            </a:r>
          </a:p>
          <a:p>
            <a:r>
              <a:rPr lang="en-US" sz="1600" dirty="0" smtClean="0"/>
              <a:t>Limited Liability Company – Anyone with a corporate-style title </a:t>
            </a:r>
            <a:r>
              <a:rPr lang="en-US" sz="1600" i="1" dirty="0" smtClean="0"/>
              <a:t>or </a:t>
            </a:r>
            <a:r>
              <a:rPr lang="en-US" sz="1600" dirty="0" smtClean="0"/>
              <a:t>a “manager,” “owner,” “principal,” or “member.” TMEP §611.06(g).</a:t>
            </a:r>
          </a:p>
          <a:p>
            <a:pPr lvl="1"/>
            <a:endParaRPr lang="en-US" sz="1200" b="1" dirty="0" smtClean="0"/>
          </a:p>
        </p:txBody>
      </p:sp>
      <p:sp>
        <p:nvSpPr>
          <p:cNvPr id="4" name="Slide Number Placeholder 3"/>
          <p:cNvSpPr>
            <a:spLocks noGrp="1"/>
          </p:cNvSpPr>
          <p:nvPr>
            <p:ph type="sldNum" sz="quarter" idx="10"/>
          </p:nvPr>
        </p:nvSpPr>
        <p:spPr/>
        <p:txBody>
          <a:bodyPr/>
          <a:lstStyle/>
          <a:p>
            <a:fld id="{92DA454B-C859-4892-B9FA-68B588C9F547}" type="slidenum">
              <a:rPr lang="en-US" smtClean="0"/>
              <a:t>20</a:t>
            </a:fld>
            <a:endParaRPr lang="en-US" dirty="0"/>
          </a:p>
        </p:txBody>
      </p:sp>
    </p:spTree>
    <p:extLst>
      <p:ext uri="{BB962C8B-B14F-4D97-AF65-F5344CB8AC3E}">
        <p14:creationId xmlns:p14="http://schemas.microsoft.com/office/powerpoint/2010/main" val="3518269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Authority to sign</a:t>
            </a:r>
            <a:endParaRPr lang="en-US" sz="3600" dirty="0"/>
          </a:p>
        </p:txBody>
      </p:sp>
      <p:sp>
        <p:nvSpPr>
          <p:cNvPr id="3" name="Content Placeholder 2"/>
          <p:cNvSpPr>
            <a:spLocks noGrp="1"/>
          </p:cNvSpPr>
          <p:nvPr>
            <p:ph idx="1"/>
          </p:nvPr>
        </p:nvSpPr>
        <p:spPr/>
        <p:txBody>
          <a:bodyPr>
            <a:noAutofit/>
          </a:bodyPr>
          <a:lstStyle/>
          <a:p>
            <a:pPr marL="0" indent="0">
              <a:buNone/>
            </a:pPr>
            <a:r>
              <a:rPr lang="en-US" sz="1800" b="1" dirty="0" smtClean="0"/>
              <a:t>Unacceptable titles for persons </a:t>
            </a:r>
            <a:r>
              <a:rPr lang="en-US" sz="1800" b="1" dirty="0"/>
              <a:t>a</a:t>
            </a:r>
            <a:r>
              <a:rPr lang="en-US" sz="1800" b="1" dirty="0" smtClean="0"/>
              <a:t>uthorized to sign for juristic </a:t>
            </a:r>
            <a:r>
              <a:rPr lang="en-US" sz="1800" b="1" dirty="0"/>
              <a:t>e</a:t>
            </a:r>
            <a:r>
              <a:rPr lang="en-US" sz="1800" b="1" dirty="0" smtClean="0"/>
              <a:t>ntities</a:t>
            </a:r>
            <a:endParaRPr lang="en-US" sz="1800" dirty="0"/>
          </a:p>
          <a:p>
            <a:r>
              <a:rPr lang="en-US" sz="1800" dirty="0" smtClean="0"/>
              <a:t>“Trademark Coordinator”</a:t>
            </a:r>
          </a:p>
          <a:p>
            <a:r>
              <a:rPr lang="en-US" sz="1800" dirty="0" smtClean="0"/>
              <a:t>“Foreign Trademark Counsel”</a:t>
            </a:r>
          </a:p>
          <a:p>
            <a:r>
              <a:rPr lang="en-US" sz="1800" dirty="0" smtClean="0"/>
              <a:t>“Agent of XXX, Corp.”</a:t>
            </a:r>
          </a:p>
          <a:p>
            <a:r>
              <a:rPr lang="en-US" sz="1800" dirty="0" smtClean="0"/>
              <a:t>“Authorized Signatory” (unless previously properly identified)</a:t>
            </a:r>
          </a:p>
          <a:p>
            <a:pPr marL="0" indent="0">
              <a:buNone/>
            </a:pPr>
            <a:r>
              <a:rPr lang="en-US" sz="1800" b="1" dirty="0" smtClean="0"/>
              <a:t>Special attention for “General Counsel” or “In-House Counsel”</a:t>
            </a:r>
          </a:p>
          <a:p>
            <a:r>
              <a:rPr lang="en-US" sz="1800" dirty="0" smtClean="0"/>
              <a:t>In-house attorneys qualified to practice before the office may act as </a:t>
            </a:r>
            <a:r>
              <a:rPr lang="en-US" sz="1800" i="1" dirty="0" smtClean="0"/>
              <a:t>attorneys </a:t>
            </a:r>
            <a:r>
              <a:rPr lang="en-US" sz="1800" dirty="0" smtClean="0"/>
              <a:t>but may not sign as corporate representatives unless also identified as a corporate officer or equivalent. TMEP </a:t>
            </a:r>
            <a:r>
              <a:rPr lang="en-US" sz="1800" dirty="0"/>
              <a:t>§§606, 611.02, 611.04.</a:t>
            </a:r>
            <a:endParaRPr lang="en-US" sz="1800" dirty="0" smtClean="0"/>
          </a:p>
          <a:p>
            <a:pPr lvl="1"/>
            <a:r>
              <a:rPr lang="en-US" sz="1400" b="1" dirty="0" smtClean="0"/>
              <a:t>Acceptable: “General Counsel and Senior VP”</a:t>
            </a:r>
          </a:p>
          <a:p>
            <a:pPr lvl="1"/>
            <a:r>
              <a:rPr lang="en-US" sz="1400" b="1" dirty="0" smtClean="0"/>
              <a:t>Unacceptable: “Senior Trademark Counsel”</a:t>
            </a:r>
          </a:p>
          <a:p>
            <a:pPr lvl="1"/>
            <a:endParaRPr lang="en-US" sz="1400" b="1" dirty="0" smtClean="0"/>
          </a:p>
        </p:txBody>
      </p:sp>
      <p:sp>
        <p:nvSpPr>
          <p:cNvPr id="4" name="Slide Number Placeholder 3"/>
          <p:cNvSpPr>
            <a:spLocks noGrp="1"/>
          </p:cNvSpPr>
          <p:nvPr>
            <p:ph type="sldNum" sz="quarter" idx="10"/>
          </p:nvPr>
        </p:nvSpPr>
        <p:spPr/>
        <p:txBody>
          <a:bodyPr/>
          <a:lstStyle/>
          <a:p>
            <a:fld id="{92DA454B-C859-4892-B9FA-68B588C9F547}" type="slidenum">
              <a:rPr lang="en-US" smtClean="0"/>
              <a:t>21</a:t>
            </a:fld>
            <a:endParaRPr lang="en-US" dirty="0"/>
          </a:p>
        </p:txBody>
      </p:sp>
    </p:spTree>
    <p:extLst>
      <p:ext uri="{BB962C8B-B14F-4D97-AF65-F5344CB8AC3E}">
        <p14:creationId xmlns:p14="http://schemas.microsoft.com/office/powerpoint/2010/main" val="1977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Authority to sign</a:t>
            </a:r>
            <a:endParaRPr lang="en-US" sz="3600" dirty="0"/>
          </a:p>
        </p:txBody>
      </p:sp>
      <p:sp>
        <p:nvSpPr>
          <p:cNvPr id="3" name="Content Placeholder 2"/>
          <p:cNvSpPr>
            <a:spLocks noGrp="1"/>
          </p:cNvSpPr>
          <p:nvPr>
            <p:ph idx="1"/>
          </p:nvPr>
        </p:nvSpPr>
        <p:spPr/>
        <p:txBody>
          <a:bodyPr>
            <a:noAutofit/>
          </a:bodyPr>
          <a:lstStyle/>
          <a:p>
            <a:pPr marL="0" indent="0">
              <a:buNone/>
            </a:pPr>
            <a:r>
              <a:rPr lang="en-US" sz="1600" b="1" dirty="0" smtClean="0"/>
              <a:t>Power </a:t>
            </a:r>
            <a:r>
              <a:rPr lang="en-US" sz="1600" b="1" smtClean="0"/>
              <a:t>of Attorney—</a:t>
            </a:r>
            <a:r>
              <a:rPr lang="en-US" sz="1600" smtClean="0"/>
              <a:t>37 </a:t>
            </a:r>
            <a:r>
              <a:rPr lang="en-US" sz="1600" dirty="0"/>
              <a:t>C.F.R. §2.193(e</a:t>
            </a:r>
            <a:r>
              <a:rPr lang="en-US" sz="1600" dirty="0" smtClean="0"/>
              <a:t>)(3)</a:t>
            </a:r>
            <a:endParaRPr lang="en-US" sz="1600" b="1" dirty="0"/>
          </a:p>
          <a:p>
            <a:r>
              <a:rPr lang="en-US" sz="1600" dirty="0" smtClean="0"/>
              <a:t>Must be signed by the individual applicant, registrant, or party to a proceeding pending before the office, or by someone with legal authority to bind the applicant, registrant, or party (e.g. a corporate officer);</a:t>
            </a:r>
          </a:p>
          <a:p>
            <a:r>
              <a:rPr lang="en-US" sz="1600" b="1" u="sng" dirty="0" smtClean="0"/>
              <a:t>However</a:t>
            </a:r>
            <a:r>
              <a:rPr lang="en-US" sz="1600" dirty="0" smtClean="0"/>
              <a:t>, once an attorney is properly designated, “the named practitioner may sign an associate power of attorney appointing another qualified practitioner(s) as an additional person(s) authorized to prosecute the application or registration.”</a:t>
            </a:r>
          </a:p>
          <a:p>
            <a:pPr lvl="1"/>
            <a:r>
              <a:rPr lang="en-US" sz="1200" b="1" dirty="0" smtClean="0"/>
              <a:t>Revocation of the primary attorney’s power also revokes the power of all associate powers of attorney.</a:t>
            </a:r>
          </a:p>
          <a:p>
            <a:r>
              <a:rPr lang="en-US" sz="1600" dirty="0" smtClean="0"/>
              <a:t>As previously noted, in-house counsel may be recognized as attorneys, but are not recognized as “someone with legal authority to bind” the applicant/registrant unless the in-house counsel is also an officer.</a:t>
            </a:r>
          </a:p>
          <a:p>
            <a:pPr lvl="1"/>
            <a:r>
              <a:rPr lang="en-US" sz="1200" b="1" dirty="0" smtClean="0"/>
              <a:t>A non-officer in-house attorney may not sign to revoke a power of attorney.</a:t>
            </a:r>
          </a:p>
        </p:txBody>
      </p:sp>
      <p:sp>
        <p:nvSpPr>
          <p:cNvPr id="4" name="Slide Number Placeholder 3"/>
          <p:cNvSpPr>
            <a:spLocks noGrp="1"/>
          </p:cNvSpPr>
          <p:nvPr>
            <p:ph type="sldNum" sz="quarter" idx="10"/>
          </p:nvPr>
        </p:nvSpPr>
        <p:spPr/>
        <p:txBody>
          <a:bodyPr/>
          <a:lstStyle/>
          <a:p>
            <a:fld id="{92DA454B-C859-4892-B9FA-68B588C9F547}" type="slidenum">
              <a:rPr lang="en-US" smtClean="0"/>
              <a:t>22</a:t>
            </a:fld>
            <a:endParaRPr lang="en-US" dirty="0"/>
          </a:p>
        </p:txBody>
      </p:sp>
    </p:spTree>
    <p:extLst>
      <p:ext uri="{BB962C8B-B14F-4D97-AF65-F5344CB8AC3E}">
        <p14:creationId xmlns:p14="http://schemas.microsoft.com/office/powerpoint/2010/main" val="191839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Authority to sign</a:t>
            </a:r>
            <a:br>
              <a:rPr lang="en-US" smtClean="0"/>
            </a:br>
            <a:endParaRPr lang="en-US" dirty="0"/>
          </a:p>
        </p:txBody>
      </p:sp>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en-US" dirty="0" smtClean="0"/>
              <a:t>Mixed submissions</a:t>
            </a:r>
          </a:p>
          <a:p>
            <a:pPr>
              <a:lnSpc>
                <a:spcPct val="120000"/>
              </a:lnSpc>
            </a:pPr>
            <a:r>
              <a:rPr lang="en-US" dirty="0" smtClean="0"/>
              <a:t>Some submissions contain combinations of situations.</a:t>
            </a:r>
          </a:p>
          <a:p>
            <a:pPr>
              <a:lnSpc>
                <a:spcPct val="120000"/>
              </a:lnSpc>
            </a:pPr>
            <a:r>
              <a:rPr lang="en-US" dirty="0" smtClean="0"/>
              <a:t>Each portion of the submission must be considered separately to determine if it is properly signed.</a:t>
            </a:r>
          </a:p>
          <a:p>
            <a:pPr>
              <a:lnSpc>
                <a:spcPct val="120000"/>
              </a:lnSpc>
            </a:pPr>
            <a:r>
              <a:rPr lang="en-US" dirty="0" smtClean="0"/>
              <a:t>Therefore:</a:t>
            </a:r>
          </a:p>
          <a:p>
            <a:pPr lvl="1">
              <a:lnSpc>
                <a:spcPct val="120000"/>
              </a:lnSpc>
            </a:pPr>
            <a:r>
              <a:rPr lang="en-US" dirty="0" smtClean="0"/>
              <a:t>If an attorney is appointed, the attorney must sign responses and voluntary amendments.</a:t>
            </a:r>
          </a:p>
          <a:p>
            <a:pPr lvl="1">
              <a:lnSpc>
                <a:spcPct val="120000"/>
              </a:lnSpc>
            </a:pPr>
            <a:r>
              <a:rPr lang="en-US" dirty="0" smtClean="0"/>
              <a:t>An applicant may sign a declaration contained in a response or amendment. However, if the response/amendment is not properly signed, the declaration in that response/amendment cannot be considered.  </a:t>
            </a:r>
            <a:endParaRPr lang="en-US"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23</a:t>
            </a:fld>
            <a:endParaRPr lang="en-US" dirty="0"/>
          </a:p>
        </p:txBody>
      </p:sp>
      <p:sp>
        <p:nvSpPr>
          <p:cNvPr id="4" name="Content Placeholder 2"/>
          <p:cNvSpPr txBox="1">
            <a:spLocks/>
          </p:cNvSpPr>
          <p:nvPr/>
        </p:nvSpPr>
        <p:spPr>
          <a:xfrm>
            <a:off x="379562" y="1028142"/>
            <a:ext cx="8229600" cy="3786267"/>
          </a:xfrm>
          <a:prstGeom prst="rect">
            <a:avLst/>
          </a:prstGeom>
        </p:spPr>
        <p:txBody>
          <a:bodyPr>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1400" b="1" dirty="0" smtClean="0"/>
          </a:p>
        </p:txBody>
      </p:sp>
    </p:spTree>
    <p:extLst>
      <p:ext uri="{BB962C8B-B14F-4D97-AF65-F5344CB8AC3E}">
        <p14:creationId xmlns:p14="http://schemas.microsoft.com/office/powerpoint/2010/main" val="2104064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Authority to sign—hypotheticals</a:t>
            </a:r>
            <a:br>
              <a:rPr lang="en-US" dirty="0" smtClean="0"/>
            </a:br>
            <a:endParaRPr lang="en-US" dirty="0"/>
          </a:p>
        </p:txBody>
      </p:sp>
      <p:sp>
        <p:nvSpPr>
          <p:cNvPr id="4" name="Content Placeholder 3"/>
          <p:cNvSpPr>
            <a:spLocks noGrp="1"/>
          </p:cNvSpPr>
          <p:nvPr>
            <p:ph idx="1"/>
          </p:nvPr>
        </p:nvSpPr>
        <p:spPr/>
        <p:txBody>
          <a:bodyPr>
            <a:noAutofit/>
          </a:bodyPr>
          <a:lstStyle/>
          <a:p>
            <a:pPr marL="0" indent="0">
              <a:lnSpc>
                <a:spcPct val="120000"/>
              </a:lnSpc>
              <a:buNone/>
            </a:pPr>
            <a:r>
              <a:rPr lang="en-US" sz="1400" dirty="0" smtClean="0"/>
              <a:t>Example 1:</a:t>
            </a:r>
          </a:p>
          <a:p>
            <a:pPr>
              <a:lnSpc>
                <a:spcPct val="120000"/>
              </a:lnSpc>
            </a:pPr>
            <a:r>
              <a:rPr lang="en-US" sz="1400" dirty="0" smtClean="0"/>
              <a:t>Individual applicant Howie Duet submits his own application pro se.</a:t>
            </a:r>
          </a:p>
          <a:p>
            <a:pPr>
              <a:lnSpc>
                <a:spcPct val="120000"/>
              </a:lnSpc>
            </a:pPr>
            <a:r>
              <a:rPr lang="en-US" sz="1400" dirty="0" smtClean="0"/>
              <a:t>After receiving a complicated-looking office action, he asks his criminal defense attorney-niece Ivanna Help to take a look and see if she can help.</a:t>
            </a:r>
          </a:p>
          <a:p>
            <a:pPr>
              <a:lnSpc>
                <a:spcPct val="120000"/>
              </a:lnSpc>
            </a:pPr>
            <a:r>
              <a:rPr lang="en-US" sz="1400" dirty="0" smtClean="0"/>
              <a:t>Ivanna takes a look and realizes the issues are very straightforward. She fills out the response without checking off the box to indicate a new attorney is appearing, but personally signs and identifies herself as “applicant’s attorney.”</a:t>
            </a:r>
          </a:p>
          <a:p>
            <a:pPr>
              <a:lnSpc>
                <a:spcPct val="120000"/>
              </a:lnSpc>
            </a:pPr>
            <a:r>
              <a:rPr lang="en-US" sz="1400" dirty="0" smtClean="0"/>
              <a:t>Who is the attorney of record and is this properly signed?</a:t>
            </a:r>
          </a:p>
          <a:p>
            <a:pPr lvl="1">
              <a:lnSpc>
                <a:spcPct val="120000"/>
              </a:lnSpc>
            </a:pPr>
            <a:r>
              <a:rPr lang="en-US" sz="1200" dirty="0" smtClean="0"/>
              <a:t>Ivanna is an attorney admitted to practice by the highest court of a U.S. jurisdiction, and is therefore authorized to practice before the USPTO in trademark matters. Her signature is sufficient to be recognized as the attorney of record under 37 C.F.R. §2.17(b)(1)(ii).</a:t>
            </a:r>
          </a:p>
          <a:p>
            <a:pPr lvl="1">
              <a:lnSpc>
                <a:spcPct val="120000"/>
              </a:lnSpc>
            </a:pPr>
            <a:r>
              <a:rPr lang="en-US" sz="1200" dirty="0" smtClean="0"/>
              <a:t>But, she will draw a new office action. Attorney bar information is required, when a new attorney has appeared.  See 37 C.F.R. §2.17(b)(3). She could have avoided this if she had been more familiar with USPTO forms.  </a:t>
            </a:r>
          </a:p>
          <a:p>
            <a:pPr>
              <a:lnSpc>
                <a:spcPct val="120000"/>
              </a:lnSpc>
            </a:pPr>
            <a:endParaRPr lang="en-US" sz="1400"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24</a:t>
            </a:fld>
            <a:endParaRPr lang="en-US" dirty="0"/>
          </a:p>
        </p:txBody>
      </p:sp>
      <p:sp>
        <p:nvSpPr>
          <p:cNvPr id="5" name="Content Placeholder 2"/>
          <p:cNvSpPr txBox="1">
            <a:spLocks/>
          </p:cNvSpPr>
          <p:nvPr/>
        </p:nvSpPr>
        <p:spPr>
          <a:xfrm>
            <a:off x="379562" y="1028143"/>
            <a:ext cx="8229600" cy="2610408"/>
          </a:xfrm>
          <a:prstGeom prst="rect">
            <a:avLst/>
          </a:prstGeom>
        </p:spPr>
        <p:txBody>
          <a:bodyPr>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p>
        </p:txBody>
      </p:sp>
      <p:sp>
        <p:nvSpPr>
          <p:cNvPr id="6" name="Rectangle 5" descr="Green checkmark"/>
          <p:cNvSpPr/>
          <p:nvPr/>
        </p:nvSpPr>
        <p:spPr>
          <a:xfrm>
            <a:off x="7738487" y="3421343"/>
            <a:ext cx="674837"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Content Placeholder 2"/>
          <p:cNvSpPr txBox="1">
            <a:spLocks/>
          </p:cNvSpPr>
          <p:nvPr/>
        </p:nvSpPr>
        <p:spPr>
          <a:xfrm>
            <a:off x="229436" y="4218980"/>
            <a:ext cx="8229600" cy="3786267"/>
          </a:xfrm>
          <a:prstGeom prst="rect">
            <a:avLst/>
          </a:prstGeom>
        </p:spPr>
        <p:txBody>
          <a:bodyPr>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b="1" u="sng" dirty="0"/>
          </a:p>
        </p:txBody>
      </p:sp>
      <p:sp>
        <p:nvSpPr>
          <p:cNvPr id="10" name="Rectangle 9"/>
          <p:cNvSpPr/>
          <p:nvPr/>
        </p:nvSpPr>
        <p:spPr>
          <a:xfrm>
            <a:off x="7738487" y="3295650"/>
            <a:ext cx="72968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latin typeface="Wingdings" panose="05000000000000000000" pitchFamily="2" charset="2"/>
              </a:rPr>
              <a:t>ü</a:t>
            </a:r>
            <a:endParaRPr lang="en-US" sz="5400" b="1" cap="none" spc="0" dirty="0">
              <a:ln/>
              <a:solidFill>
                <a:schemeClr val="accent3"/>
              </a:solidFill>
              <a:effectLst/>
              <a:latin typeface="Wingdings" panose="05000000000000000000" pitchFamily="2" charset="2"/>
            </a:endParaRPr>
          </a:p>
        </p:txBody>
      </p:sp>
    </p:spTree>
    <p:extLst>
      <p:ext uri="{BB962C8B-B14F-4D97-AF65-F5344CB8AC3E}">
        <p14:creationId xmlns:p14="http://schemas.microsoft.com/office/powerpoint/2010/main" val="304226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Authority to sign—hypotheticals</a:t>
            </a:r>
            <a:endParaRPr lang="en-US" dirty="0"/>
          </a:p>
        </p:txBody>
      </p:sp>
      <p:sp>
        <p:nvSpPr>
          <p:cNvPr id="4" name="Content Placeholder 3"/>
          <p:cNvSpPr>
            <a:spLocks noGrp="1"/>
          </p:cNvSpPr>
          <p:nvPr>
            <p:ph idx="1"/>
          </p:nvPr>
        </p:nvSpPr>
        <p:spPr/>
        <p:txBody>
          <a:bodyPr>
            <a:noAutofit/>
          </a:bodyPr>
          <a:lstStyle/>
          <a:p>
            <a:pPr marL="0" indent="0">
              <a:lnSpc>
                <a:spcPct val="120000"/>
              </a:lnSpc>
              <a:buNone/>
            </a:pPr>
            <a:r>
              <a:rPr lang="en-US" sz="1200" dirty="0" smtClean="0"/>
              <a:t>Example 2:</a:t>
            </a:r>
          </a:p>
          <a:p>
            <a:pPr>
              <a:lnSpc>
                <a:spcPct val="120000"/>
              </a:lnSpc>
            </a:pPr>
            <a:r>
              <a:rPr lang="en-US" sz="1200" dirty="0" smtClean="0"/>
              <a:t>Dewey Phial is designated as attorney of record in an ITU application for a domestic juristic entity, e-signed by Shirley </a:t>
            </a:r>
            <a:r>
              <a:rPr lang="en-US" sz="1200" dirty="0" err="1" smtClean="0"/>
              <a:t>Ujest</a:t>
            </a:r>
            <a:r>
              <a:rPr lang="en-US" sz="1200" dirty="0" smtClean="0"/>
              <a:t>, the applicant’s “Marketing Manager.”</a:t>
            </a:r>
          </a:p>
          <a:p>
            <a:pPr>
              <a:lnSpc>
                <a:spcPct val="120000"/>
              </a:lnSpc>
            </a:pPr>
            <a:r>
              <a:rPr lang="en-US" sz="1200" dirty="0" smtClean="0"/>
              <a:t>After issuance of the Notice of Allowance, the office first receives a Change of Address or Representation form, appointing Carrie </a:t>
            </a:r>
            <a:r>
              <a:rPr lang="en-US" sz="1200" dirty="0" err="1" smtClean="0"/>
              <a:t>Ohver</a:t>
            </a:r>
            <a:r>
              <a:rPr lang="en-US" sz="1200" dirty="0" smtClean="0"/>
              <a:t>, apparently applicant’s in-house counsel, as the new attorney of record. The form is  signed by Shirley </a:t>
            </a:r>
            <a:r>
              <a:rPr lang="en-US" sz="1200" dirty="0" err="1" smtClean="0"/>
              <a:t>Ujest</a:t>
            </a:r>
            <a:r>
              <a:rPr lang="en-US" sz="1200" dirty="0" smtClean="0"/>
              <a:t>, still identifying herself as the “Marketing Manager.” Carrie </a:t>
            </a:r>
            <a:r>
              <a:rPr lang="en-US" sz="1200" dirty="0" err="1" smtClean="0"/>
              <a:t>Ohver</a:t>
            </a:r>
            <a:r>
              <a:rPr lang="en-US" sz="1200" dirty="0" smtClean="0"/>
              <a:t> submits a Statement of Use the next day.</a:t>
            </a:r>
          </a:p>
          <a:p>
            <a:pPr>
              <a:lnSpc>
                <a:spcPct val="120000"/>
              </a:lnSpc>
            </a:pPr>
            <a:r>
              <a:rPr lang="en-US" sz="1200" dirty="0" smtClean="0"/>
              <a:t>Who is the attorney of record and is this all properly signed?</a:t>
            </a:r>
          </a:p>
          <a:p>
            <a:pPr lvl="1">
              <a:lnSpc>
                <a:spcPct val="120000"/>
              </a:lnSpc>
            </a:pPr>
            <a:r>
              <a:rPr lang="en-US" sz="1100" dirty="0" smtClean="0"/>
              <a:t>The CAR form is improperly signed. Shirley can sign the initial application as a “person having firsthand knowledge of the facts,” and Dewey is made the attorney of record by being identified as the applicant’s representative in a document submitted on behalf of an unrepresented party.</a:t>
            </a:r>
          </a:p>
          <a:p>
            <a:pPr lvl="1">
              <a:lnSpc>
                <a:spcPct val="120000"/>
              </a:lnSpc>
            </a:pPr>
            <a:r>
              <a:rPr lang="en-US" sz="1100" dirty="0" smtClean="0"/>
              <a:t>However, while Shirley can sign a declaration, she cannot revoke Dewey’s power of attorney unless she is a corporate officer.  For that reason, Carrie cannot be made the attorney of record even though she is apparently in-house counsel. However, the SOU is also a verified statement of facts, so as long as Carrie did not make any other amendments, the SOU can be accepted.</a:t>
            </a:r>
            <a:endParaRPr lang="en-US" sz="1100"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25</a:t>
            </a:fld>
            <a:endParaRPr lang="en-US" dirty="0"/>
          </a:p>
        </p:txBody>
      </p:sp>
      <p:sp>
        <p:nvSpPr>
          <p:cNvPr id="5" name="Content Placeholder 2"/>
          <p:cNvSpPr txBox="1">
            <a:spLocks/>
          </p:cNvSpPr>
          <p:nvPr/>
        </p:nvSpPr>
        <p:spPr>
          <a:xfrm>
            <a:off x="379562" y="1028143"/>
            <a:ext cx="8229600" cy="2610408"/>
          </a:xfrm>
          <a:prstGeom prst="rect">
            <a:avLst/>
          </a:prstGeom>
        </p:spPr>
        <p:txBody>
          <a:bodyPr>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p>
        </p:txBody>
      </p:sp>
      <p:sp>
        <p:nvSpPr>
          <p:cNvPr id="6" name="Rectangle 5" descr="yellow exclamation mark"/>
          <p:cNvSpPr/>
          <p:nvPr/>
        </p:nvSpPr>
        <p:spPr>
          <a:xfrm>
            <a:off x="7626456" y="3060770"/>
            <a:ext cx="674837"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Content Placeholder 2"/>
          <p:cNvSpPr txBox="1">
            <a:spLocks/>
          </p:cNvSpPr>
          <p:nvPr/>
        </p:nvSpPr>
        <p:spPr>
          <a:xfrm>
            <a:off x="379562" y="3555960"/>
            <a:ext cx="8229600" cy="3786267"/>
          </a:xfrm>
          <a:prstGeom prst="rect">
            <a:avLst/>
          </a:prstGeom>
        </p:spPr>
        <p:txBody>
          <a:bodyPr>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b="1" dirty="0"/>
          </a:p>
        </p:txBody>
      </p:sp>
      <p:sp>
        <p:nvSpPr>
          <p:cNvPr id="8" name="Rectangle 7"/>
          <p:cNvSpPr/>
          <p:nvPr/>
        </p:nvSpPr>
        <p:spPr>
          <a:xfrm>
            <a:off x="7758529" y="2866567"/>
            <a:ext cx="41069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rgbClr val="FFC000"/>
                </a:solidFill>
                <a:latin typeface="Mongolian Baiti" panose="03000500000000000000" pitchFamily="66" charset="0"/>
                <a:cs typeface="Mongolian Baiti" panose="03000500000000000000" pitchFamily="66" charset="0"/>
              </a:rPr>
              <a:t>!</a:t>
            </a:r>
            <a:endParaRPr lang="en-US" sz="5400" b="1" cap="none" spc="0" dirty="0">
              <a:ln/>
              <a:solidFill>
                <a:srgbClr val="FFC000"/>
              </a:solidFill>
              <a:effectLst/>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21227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Authority to sign—hypotheticals</a:t>
            </a:r>
            <a:br>
              <a:rPr lang="en-US" dirty="0" smtClean="0"/>
            </a:br>
            <a:endParaRPr lang="en-US" dirty="0"/>
          </a:p>
        </p:txBody>
      </p:sp>
      <p:sp>
        <p:nvSpPr>
          <p:cNvPr id="4" name="Content Placeholder 3"/>
          <p:cNvSpPr>
            <a:spLocks noGrp="1"/>
          </p:cNvSpPr>
          <p:nvPr>
            <p:ph idx="1"/>
          </p:nvPr>
        </p:nvSpPr>
        <p:spPr/>
        <p:txBody>
          <a:bodyPr>
            <a:normAutofit fontScale="47500" lnSpcReduction="20000"/>
          </a:bodyPr>
          <a:lstStyle/>
          <a:p>
            <a:pPr marL="0" indent="0">
              <a:lnSpc>
                <a:spcPct val="120000"/>
              </a:lnSpc>
              <a:buNone/>
            </a:pPr>
            <a:r>
              <a:rPr lang="en-US" dirty="0" smtClean="0"/>
              <a:t>Example 3:</a:t>
            </a:r>
          </a:p>
          <a:p>
            <a:pPr>
              <a:lnSpc>
                <a:spcPct val="120000"/>
              </a:lnSpc>
            </a:pPr>
            <a:r>
              <a:rPr lang="en-US" dirty="0" smtClean="0"/>
              <a:t>An individual applicant, domiciled in the U.S., submits an application signed by attorney I. </a:t>
            </a:r>
            <a:r>
              <a:rPr lang="en-US" dirty="0" err="1" smtClean="0"/>
              <a:t>Forgette</a:t>
            </a:r>
            <a:r>
              <a:rPr lang="en-US" dirty="0" smtClean="0"/>
              <a:t>, whose information is filled into the attorney fields.</a:t>
            </a:r>
          </a:p>
          <a:p>
            <a:pPr>
              <a:lnSpc>
                <a:spcPct val="120000"/>
              </a:lnSpc>
            </a:pPr>
            <a:r>
              <a:rPr lang="en-US" dirty="0" smtClean="0"/>
              <a:t>The application abandons after an office action requiring only a new specimen. A timely Petition to Revive is submitted with a new specimen and properly-worded declaration signed by “Reggie </a:t>
            </a:r>
            <a:r>
              <a:rPr lang="en-US" dirty="0" err="1" smtClean="0"/>
              <a:t>Strashun</a:t>
            </a:r>
            <a:r>
              <a:rPr lang="en-US" dirty="0" smtClean="0"/>
              <a:t>, applicant’s uncle” with a submission signature by </a:t>
            </a:r>
            <a:r>
              <a:rPr lang="en-US" dirty="0" err="1" smtClean="0"/>
              <a:t>Billum</a:t>
            </a:r>
            <a:r>
              <a:rPr lang="en-US" dirty="0" smtClean="0"/>
              <a:t> </a:t>
            </a:r>
            <a:r>
              <a:rPr lang="en-US" dirty="0" err="1" smtClean="0"/>
              <a:t>Ovten</a:t>
            </a:r>
            <a:r>
              <a:rPr lang="en-US" dirty="0" smtClean="0"/>
              <a:t>, attorney at law who appears to be from a different law firm than Mr. </a:t>
            </a:r>
            <a:r>
              <a:rPr lang="en-US" dirty="0" err="1" smtClean="0"/>
              <a:t>Forgette</a:t>
            </a:r>
            <a:r>
              <a:rPr lang="en-US" dirty="0" smtClean="0"/>
              <a:t>.</a:t>
            </a:r>
          </a:p>
          <a:p>
            <a:pPr>
              <a:lnSpc>
                <a:spcPct val="120000"/>
              </a:lnSpc>
            </a:pPr>
            <a:r>
              <a:rPr lang="en-US" dirty="0" smtClean="0"/>
              <a:t>Who is the attorney of record and is this all properly signed?</a:t>
            </a:r>
          </a:p>
          <a:p>
            <a:pPr lvl="1">
              <a:lnSpc>
                <a:spcPct val="120000"/>
              </a:lnSpc>
            </a:pPr>
            <a:r>
              <a:rPr lang="en-US" dirty="0" err="1" smtClean="0"/>
              <a:t>Billum</a:t>
            </a:r>
            <a:r>
              <a:rPr lang="en-US" dirty="0" smtClean="0"/>
              <a:t> </a:t>
            </a:r>
            <a:r>
              <a:rPr lang="en-US" dirty="0" err="1" smtClean="0"/>
              <a:t>Ovten</a:t>
            </a:r>
            <a:r>
              <a:rPr lang="en-US" dirty="0" smtClean="0"/>
              <a:t> is the attorney of record and, yes, this is all properly signed. Verifications of fact, including a Petition to Revive and specimen declaration, need only be signed by a person with firsthand knowledge of the facts and actual or implied authority to act on behalf of the applicant. Unless the office has evidence to the contrary, applicant’s uncle may sign a verification of facts. While Mr. </a:t>
            </a:r>
            <a:r>
              <a:rPr lang="en-US" dirty="0" err="1" smtClean="0"/>
              <a:t>Forgette</a:t>
            </a:r>
            <a:r>
              <a:rPr lang="en-US" dirty="0" smtClean="0"/>
              <a:t> was the attorney of record, his recognition automatically ended when the mark abandoned. See 37 C.F.R. §2.17(g)(1); TMEP §604.02.</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26</a:t>
            </a:fld>
            <a:endParaRPr lang="en-US" dirty="0"/>
          </a:p>
        </p:txBody>
      </p:sp>
      <p:sp>
        <p:nvSpPr>
          <p:cNvPr id="5" name="Content Placeholder 2"/>
          <p:cNvSpPr txBox="1">
            <a:spLocks/>
          </p:cNvSpPr>
          <p:nvPr/>
        </p:nvSpPr>
        <p:spPr>
          <a:xfrm>
            <a:off x="379562" y="1028143"/>
            <a:ext cx="8229600" cy="2610408"/>
          </a:xfrm>
          <a:prstGeom prst="rect">
            <a:avLst/>
          </a:prstGeom>
        </p:spPr>
        <p:txBody>
          <a:bodyPr>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p>
        </p:txBody>
      </p:sp>
      <p:sp>
        <p:nvSpPr>
          <p:cNvPr id="6" name="Rectangle 5" descr="green checkmark"/>
          <p:cNvSpPr/>
          <p:nvPr/>
        </p:nvSpPr>
        <p:spPr>
          <a:xfrm>
            <a:off x="7738487" y="3180297"/>
            <a:ext cx="674837"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Rectangle 1"/>
          <p:cNvSpPr/>
          <p:nvPr/>
        </p:nvSpPr>
        <p:spPr>
          <a:xfrm>
            <a:off x="7711061" y="3041517"/>
            <a:ext cx="729687"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latin typeface="Wingdings" panose="05000000000000000000" pitchFamily="2" charset="2"/>
              </a:rPr>
              <a:t>ü</a:t>
            </a:r>
          </a:p>
          <a:p>
            <a:pPr algn="ctr"/>
            <a:endParaRPr lang="en-US" sz="5400" b="1" cap="none" spc="0" dirty="0">
              <a:ln/>
              <a:solidFill>
                <a:schemeClr val="accent3"/>
              </a:solidFill>
              <a:effectLst/>
              <a:latin typeface="Wingdings" panose="05000000000000000000" pitchFamily="2" charset="2"/>
            </a:endParaRPr>
          </a:p>
        </p:txBody>
      </p:sp>
      <p:sp>
        <p:nvSpPr>
          <p:cNvPr id="7" name="Content Placeholder 2"/>
          <p:cNvSpPr txBox="1">
            <a:spLocks/>
          </p:cNvSpPr>
          <p:nvPr/>
        </p:nvSpPr>
        <p:spPr>
          <a:xfrm>
            <a:off x="379562" y="3555960"/>
            <a:ext cx="8229600" cy="3786267"/>
          </a:xfrm>
          <a:prstGeom prst="rect">
            <a:avLst/>
          </a:prstGeom>
        </p:spPr>
        <p:txBody>
          <a:bodyPr>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b="1" dirty="0"/>
          </a:p>
        </p:txBody>
      </p:sp>
    </p:spTree>
    <p:extLst>
      <p:ext uri="{BB962C8B-B14F-4D97-AF65-F5344CB8AC3E}">
        <p14:creationId xmlns:p14="http://schemas.microsoft.com/office/powerpoint/2010/main" val="389284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Authority to sign—hypotheticals</a:t>
            </a:r>
            <a:br>
              <a:rPr lang="en-US" dirty="0" smtClean="0"/>
            </a:br>
            <a:endParaRPr lang="en-US" dirty="0"/>
          </a:p>
        </p:txBody>
      </p:sp>
      <p:sp>
        <p:nvSpPr>
          <p:cNvPr id="4" name="Content Placeholder 3"/>
          <p:cNvSpPr>
            <a:spLocks noGrp="1"/>
          </p:cNvSpPr>
          <p:nvPr>
            <p:ph idx="1"/>
          </p:nvPr>
        </p:nvSpPr>
        <p:spPr/>
        <p:txBody>
          <a:bodyPr>
            <a:normAutofit fontScale="55000" lnSpcReduction="20000"/>
          </a:bodyPr>
          <a:lstStyle/>
          <a:p>
            <a:pPr marL="0" indent="0">
              <a:buNone/>
            </a:pPr>
            <a:r>
              <a:rPr lang="en-US" dirty="0" smtClean="0"/>
              <a:t>Example 4:</a:t>
            </a:r>
          </a:p>
          <a:p>
            <a:r>
              <a:rPr lang="en-US" dirty="0" smtClean="0"/>
              <a:t>A juristic applicant, domiciled in the U.S., submits an application signed by Anna </a:t>
            </a:r>
            <a:r>
              <a:rPr lang="en-US" dirty="0" err="1" smtClean="0"/>
              <a:t>Turney</a:t>
            </a:r>
            <a:r>
              <a:rPr lang="en-US" dirty="0" smtClean="0"/>
              <a:t>, general counsel, who does not enter her name in the attorney fields.</a:t>
            </a:r>
          </a:p>
          <a:p>
            <a:r>
              <a:rPr lang="en-US" dirty="0" smtClean="0"/>
              <a:t>A response is filed making several amendments, signed by Noah Little of the Sank Shin Law Group, who does enter his attorney information in the attorney fields.</a:t>
            </a:r>
          </a:p>
          <a:p>
            <a:r>
              <a:rPr lang="en-US" dirty="0" smtClean="0"/>
              <a:t>Who is the attorney of record and is this all properly signed?</a:t>
            </a:r>
          </a:p>
          <a:p>
            <a:pPr lvl="1"/>
            <a:r>
              <a:rPr lang="en-US" dirty="0" smtClean="0"/>
              <a:t>“General counsel’” may be presumed to identify an attorney. Assuming Anna </a:t>
            </a:r>
            <a:r>
              <a:rPr lang="en-US" dirty="0" err="1" smtClean="0"/>
              <a:t>Turney</a:t>
            </a:r>
            <a:r>
              <a:rPr lang="en-US" dirty="0" smtClean="0"/>
              <a:t> is admitted in the United States, she is the primary attorney of record because the initial application was a document signed by an attorney on behalf of an otherwise unrepresented applicant.  See 37 C.F.R. §2.17(b)(1)(ii). </a:t>
            </a:r>
          </a:p>
          <a:p>
            <a:pPr lvl="1"/>
            <a:r>
              <a:rPr lang="en-US" dirty="0" smtClean="0"/>
              <a:t>Noah Little cannot submit the response unless either appointed by someone with legal authority to bind the applicant or granted an associate power of attorney by Anna </a:t>
            </a:r>
            <a:r>
              <a:rPr lang="en-US" dirty="0" err="1" smtClean="0"/>
              <a:t>Turney</a:t>
            </a:r>
            <a:r>
              <a:rPr lang="en-US" dirty="0" smtClean="0"/>
              <a:t>.</a:t>
            </a:r>
          </a:p>
          <a:p>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27</a:t>
            </a:fld>
            <a:endParaRPr lang="en-US" dirty="0"/>
          </a:p>
        </p:txBody>
      </p:sp>
      <p:sp>
        <p:nvSpPr>
          <p:cNvPr id="5" name="Content Placeholder 2"/>
          <p:cNvSpPr txBox="1">
            <a:spLocks/>
          </p:cNvSpPr>
          <p:nvPr/>
        </p:nvSpPr>
        <p:spPr>
          <a:xfrm>
            <a:off x="379562" y="1028142"/>
            <a:ext cx="8229600" cy="3786267"/>
          </a:xfrm>
          <a:prstGeom prst="rect">
            <a:avLst/>
          </a:prstGeom>
        </p:spPr>
        <p:txBody>
          <a:bodyPr>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400" b="1" dirty="0"/>
          </a:p>
        </p:txBody>
      </p:sp>
      <p:sp>
        <p:nvSpPr>
          <p:cNvPr id="6" name="Rectangle 5" descr="red X"/>
          <p:cNvSpPr/>
          <p:nvPr/>
        </p:nvSpPr>
        <p:spPr>
          <a:xfrm>
            <a:off x="7596731" y="3060123"/>
            <a:ext cx="674837"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Rectangle 6"/>
          <p:cNvSpPr/>
          <p:nvPr/>
        </p:nvSpPr>
        <p:spPr>
          <a:xfrm>
            <a:off x="7596382" y="2903258"/>
            <a:ext cx="67518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rgbClr val="FF0000"/>
                </a:solidFill>
                <a:latin typeface="Mongolian Baiti" panose="03000500000000000000" pitchFamily="66" charset="0"/>
                <a:cs typeface="Mongolian Baiti" panose="03000500000000000000" pitchFamily="66" charset="0"/>
              </a:rPr>
              <a:t>X</a:t>
            </a:r>
            <a:endParaRPr lang="en-US" sz="5400" b="1" cap="none" spc="0" dirty="0">
              <a:ln/>
              <a:solidFill>
                <a:srgbClr val="FF0000"/>
              </a:solidFill>
              <a:effectLst/>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112059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Authority to sign - hypotheticals</a:t>
            </a:r>
            <a:br>
              <a:rPr lang="en-US" smtClean="0"/>
            </a:br>
            <a:endParaRPr lang="en-US" dirty="0"/>
          </a:p>
        </p:txBody>
      </p:sp>
      <p:sp>
        <p:nvSpPr>
          <p:cNvPr id="4" name="Content Placeholder 3"/>
          <p:cNvSpPr>
            <a:spLocks noGrp="1"/>
          </p:cNvSpPr>
          <p:nvPr>
            <p:ph idx="1"/>
          </p:nvPr>
        </p:nvSpPr>
        <p:spPr/>
        <p:txBody>
          <a:bodyPr>
            <a:noAutofit/>
          </a:bodyPr>
          <a:lstStyle/>
          <a:p>
            <a:pPr marL="0" indent="0">
              <a:lnSpc>
                <a:spcPct val="120000"/>
              </a:lnSpc>
              <a:buNone/>
            </a:pPr>
            <a:r>
              <a:rPr lang="en-US" sz="1400" dirty="0" smtClean="0"/>
              <a:t>Example 5:</a:t>
            </a:r>
          </a:p>
          <a:p>
            <a:pPr>
              <a:lnSpc>
                <a:spcPct val="120000"/>
              </a:lnSpc>
            </a:pPr>
            <a:r>
              <a:rPr lang="en-US" sz="1400" dirty="0" smtClean="0"/>
              <a:t>A juristic applicant, domiciled in the U.S., submits an application naming </a:t>
            </a:r>
            <a:r>
              <a:rPr lang="en-US" sz="1400" dirty="0" err="1" smtClean="0"/>
              <a:t>Imma</a:t>
            </a:r>
            <a:r>
              <a:rPr lang="en-US" sz="1400" dirty="0" smtClean="0"/>
              <a:t>-Sue Yew from </a:t>
            </a:r>
            <a:r>
              <a:rPr lang="en-US" sz="1400" dirty="0" err="1" smtClean="0"/>
              <a:t>Hershkowitz</a:t>
            </a:r>
            <a:r>
              <a:rPr lang="en-US" sz="1400" dirty="0" smtClean="0"/>
              <a:t> &amp; Marsh as the attorney of record, and the application is signed by Justin Case, trademark coordinator.</a:t>
            </a:r>
          </a:p>
          <a:p>
            <a:pPr>
              <a:lnSpc>
                <a:spcPct val="120000"/>
              </a:lnSpc>
            </a:pPr>
            <a:r>
              <a:rPr lang="en-US" sz="1400" dirty="0" smtClean="0"/>
              <a:t>After issuance of an office action, a Change of Address or Representation form is filed, signed by “Willy </a:t>
            </a:r>
            <a:r>
              <a:rPr lang="en-US" sz="1400" dirty="0" err="1" smtClean="0"/>
              <a:t>Notiz</a:t>
            </a:r>
            <a:r>
              <a:rPr lang="en-US" sz="1400" dirty="0" smtClean="0"/>
              <a:t>, chief in-house counsel.” In the form, Bette </a:t>
            </a:r>
            <a:r>
              <a:rPr lang="en-US" sz="1400" dirty="0" err="1" smtClean="0"/>
              <a:t>Itsbad</a:t>
            </a:r>
            <a:r>
              <a:rPr lang="en-US" sz="1400" dirty="0" smtClean="0"/>
              <a:t> from I Can’t  Believe It’s a Law Firm is named as the new attorney of record.  Bette later files a response.</a:t>
            </a:r>
          </a:p>
          <a:p>
            <a:pPr>
              <a:lnSpc>
                <a:spcPct val="120000"/>
              </a:lnSpc>
            </a:pPr>
            <a:r>
              <a:rPr lang="en-US" sz="1400" dirty="0" smtClean="0"/>
              <a:t>Who is the attorney of record and is this all properly signed?</a:t>
            </a:r>
          </a:p>
          <a:p>
            <a:pPr lvl="1">
              <a:lnSpc>
                <a:spcPct val="120000"/>
              </a:lnSpc>
            </a:pPr>
            <a:r>
              <a:rPr lang="en-US" sz="1200" dirty="0" err="1" smtClean="0"/>
              <a:t>Imma</a:t>
            </a:r>
            <a:r>
              <a:rPr lang="en-US" sz="1200" dirty="0" smtClean="0"/>
              <a:t>-Sue Yew remains the attorney of record. The application was properly signed because the verification only needs to be signed by someone with firsthand knowledge who is presumed to have the permission of the applicant. Willy </a:t>
            </a:r>
            <a:r>
              <a:rPr lang="en-US" sz="1200" dirty="0" err="1" smtClean="0"/>
              <a:t>Notiz</a:t>
            </a:r>
            <a:r>
              <a:rPr lang="en-US" sz="1200" dirty="0" smtClean="0"/>
              <a:t> cannot be assumed to have authority to sign because there’s no indication he is a corporate officer or the equivalent. Similarly, Bette’s response cannot be accepted because there is already a recognized attorney from a different firm.</a:t>
            </a:r>
          </a:p>
          <a:p>
            <a:pPr>
              <a:lnSpc>
                <a:spcPct val="120000"/>
              </a:lnSpc>
            </a:pPr>
            <a:endParaRPr lang="en-US" sz="1400"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28</a:t>
            </a:fld>
            <a:endParaRPr lang="en-US" dirty="0"/>
          </a:p>
        </p:txBody>
      </p:sp>
      <p:sp>
        <p:nvSpPr>
          <p:cNvPr id="5" name="Content Placeholder 2"/>
          <p:cNvSpPr txBox="1">
            <a:spLocks/>
          </p:cNvSpPr>
          <p:nvPr/>
        </p:nvSpPr>
        <p:spPr>
          <a:xfrm>
            <a:off x="379562" y="1028142"/>
            <a:ext cx="8229600" cy="3786267"/>
          </a:xfrm>
          <a:prstGeom prst="rect">
            <a:avLst/>
          </a:prstGeom>
        </p:spPr>
        <p:txBody>
          <a:bodyPr>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400" b="1" dirty="0"/>
          </a:p>
        </p:txBody>
      </p:sp>
      <p:sp>
        <p:nvSpPr>
          <p:cNvPr id="6" name="Rectangle 5" descr="red X"/>
          <p:cNvSpPr/>
          <p:nvPr/>
        </p:nvSpPr>
        <p:spPr>
          <a:xfrm>
            <a:off x="7598134" y="3303308"/>
            <a:ext cx="674837"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Rectangle 6"/>
          <p:cNvSpPr/>
          <p:nvPr/>
        </p:nvSpPr>
        <p:spPr>
          <a:xfrm>
            <a:off x="7597785" y="3146443"/>
            <a:ext cx="67518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rgbClr val="FF0000"/>
                </a:solidFill>
                <a:latin typeface="Mongolian Baiti" panose="03000500000000000000" pitchFamily="66" charset="0"/>
                <a:cs typeface="Mongolian Baiti" panose="03000500000000000000" pitchFamily="66" charset="0"/>
              </a:rPr>
              <a:t>X</a:t>
            </a:r>
            <a:endParaRPr lang="en-US" sz="5400" b="1" cap="none" spc="0" dirty="0">
              <a:ln/>
              <a:solidFill>
                <a:srgbClr val="FF0000"/>
              </a:solidFill>
              <a:effectLst/>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18701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Signature as certification: Rule </a:t>
            </a:r>
            <a:r>
              <a:rPr lang="en-US" dirty="0" smtClean="0"/>
              <a:t>11.18</a:t>
            </a:r>
            <a:endParaRPr lang="en-US" dirty="0"/>
          </a:p>
        </p:txBody>
      </p:sp>
      <p:sp>
        <p:nvSpPr>
          <p:cNvPr id="5" name="Content Placeholder 4"/>
          <p:cNvSpPr>
            <a:spLocks noGrp="1"/>
          </p:cNvSpPr>
          <p:nvPr>
            <p:ph idx="1"/>
          </p:nvPr>
        </p:nvSpPr>
        <p:spPr/>
        <p:txBody>
          <a:bodyPr>
            <a:normAutofit fontScale="92500"/>
          </a:bodyPr>
          <a:lstStyle/>
          <a:p>
            <a:pPr lvl="0" defTabSz="914400" eaLnBrk="0" fontAlgn="base" hangingPunct="0">
              <a:spcBef>
                <a:spcPct val="0"/>
              </a:spcBef>
              <a:spcAft>
                <a:spcPct val="0"/>
              </a:spcAft>
            </a:pPr>
            <a:r>
              <a:rPr lang="en-US" altLang="en-US" sz="1200" dirty="0"/>
              <a:t>(b) By presenting to the </a:t>
            </a:r>
            <a:r>
              <a:rPr lang="en-US" altLang="en-US" sz="1200" dirty="0" smtClean="0"/>
              <a:t>office </a:t>
            </a:r>
            <a:r>
              <a:rPr lang="en-US" altLang="en-US" sz="1200" dirty="0"/>
              <a:t>or hearing officer in a disciplinary proceeding (whether by signing, filing, submitting, or later advocating) any paper, </a:t>
            </a:r>
            <a:r>
              <a:rPr lang="en-US" altLang="en-US" sz="1200" b="1" dirty="0"/>
              <a:t>the party presenting such paper, whether a practitioner or non-practitioner, is certifying that</a:t>
            </a:r>
            <a:r>
              <a:rPr lang="en-US" altLang="en-US" sz="1200" dirty="0"/>
              <a:t>— </a:t>
            </a:r>
          </a:p>
          <a:p>
            <a:pPr lvl="0" defTabSz="914400" eaLnBrk="0" fontAlgn="base" hangingPunct="0">
              <a:spcBef>
                <a:spcPct val="0"/>
              </a:spcBef>
              <a:spcAft>
                <a:spcPct val="0"/>
              </a:spcAft>
            </a:pPr>
            <a:endParaRPr lang="en-US" altLang="en-US" sz="1200" dirty="0"/>
          </a:p>
          <a:p>
            <a:pPr marL="685800" lvl="1" indent="-228600" defTabSz="914400" eaLnBrk="0" fontAlgn="base" hangingPunct="0">
              <a:spcBef>
                <a:spcPct val="0"/>
              </a:spcBef>
              <a:spcAft>
                <a:spcPct val="0"/>
              </a:spcAft>
              <a:buAutoNum type="arabicParenBoth"/>
            </a:pPr>
            <a:r>
              <a:rPr lang="en-US" altLang="en-US" sz="1200" b="1" dirty="0">
                <a:latin typeface="Segoe UI" panose="020B0502040204020203" pitchFamily="34" charset="0"/>
                <a:cs typeface="Segoe UI" panose="020B0502040204020203" pitchFamily="34" charset="0"/>
              </a:rPr>
              <a:t>All statements made therein of the party’s own knowledge are true</a:t>
            </a:r>
            <a:r>
              <a:rPr lang="en-US" altLang="en-US" sz="1200" dirty="0">
                <a:latin typeface="Segoe UI" panose="020B0502040204020203" pitchFamily="34" charset="0"/>
                <a:cs typeface="Segoe UI" panose="020B0502040204020203" pitchFamily="34" charset="0"/>
              </a:rPr>
              <a:t>, all statements made therein on information and belief are believed to be true, and all statements made therein are made with the knowledge that whoever, in any matter within the jurisdiction of the </a:t>
            </a:r>
            <a:r>
              <a:rPr lang="en-US" altLang="en-US" sz="1200" dirty="0" smtClean="0">
                <a:latin typeface="Segoe UI" panose="020B0502040204020203" pitchFamily="34" charset="0"/>
                <a:cs typeface="Segoe UI" panose="020B0502040204020203" pitchFamily="34" charset="0"/>
              </a:rPr>
              <a:t>office</a:t>
            </a:r>
            <a:r>
              <a:rPr lang="en-US" altLang="en-US" sz="1200" dirty="0">
                <a:latin typeface="Segoe UI" panose="020B0502040204020203" pitchFamily="34" charset="0"/>
                <a:cs typeface="Segoe UI" panose="020B0502040204020203" pitchFamily="34" charset="0"/>
              </a:rPr>
              <a:t>, knowingly and willfully falsifies, conceals, or covers up by any trick, scheme, or device a material fact, or </a:t>
            </a:r>
            <a:r>
              <a:rPr lang="en-US" altLang="en-US" sz="1200" b="1" dirty="0">
                <a:latin typeface="Segoe UI" panose="020B0502040204020203" pitchFamily="34" charset="0"/>
                <a:cs typeface="Segoe UI" panose="020B0502040204020203" pitchFamily="34" charset="0"/>
              </a:rPr>
              <a:t>knowingly and willfully makes any false, fictitious, or fraudulent statements or representations</a:t>
            </a:r>
            <a:r>
              <a:rPr lang="en-US" altLang="en-US" sz="1200" dirty="0">
                <a:latin typeface="Segoe UI" panose="020B0502040204020203" pitchFamily="34" charset="0"/>
                <a:cs typeface="Segoe UI" panose="020B0502040204020203" pitchFamily="34" charset="0"/>
              </a:rPr>
              <a:t>, or knowingly and willfully makes or uses any false writing or document knowing the same to contain any false, fictitious, or fraudulent statement or entry, shall be subject to the penalties set forth under 18 U.S.C. 1001 and any other applicable criminal statute, and violations of the provisions of this section may jeopardize the probative value of the paper; and </a:t>
            </a:r>
          </a:p>
          <a:p>
            <a:pPr lvl="1" defTabSz="914400" eaLnBrk="0" fontAlgn="base" hangingPunct="0">
              <a:spcBef>
                <a:spcPct val="0"/>
              </a:spcBef>
              <a:spcAft>
                <a:spcPct val="0"/>
              </a:spcAft>
            </a:pPr>
            <a:endParaRPr lang="en-US" altLang="en-US" sz="1200" dirty="0">
              <a:latin typeface="Segoe UI" panose="020B0502040204020203" pitchFamily="34" charset="0"/>
              <a:cs typeface="Segoe UI" panose="020B0502040204020203" pitchFamily="34" charset="0"/>
            </a:endParaRPr>
          </a:p>
          <a:p>
            <a:pPr lvl="1" defTabSz="914400" eaLnBrk="0" fontAlgn="base" hangingPunct="0">
              <a:spcBef>
                <a:spcPct val="0"/>
              </a:spcBef>
              <a:spcAft>
                <a:spcPct val="0"/>
              </a:spcAft>
            </a:pPr>
            <a:r>
              <a:rPr lang="en-US" altLang="en-US" sz="1200" dirty="0">
                <a:latin typeface="Segoe UI" panose="020B0502040204020203" pitchFamily="34" charset="0"/>
                <a:cs typeface="Segoe UI" panose="020B0502040204020203" pitchFamily="34" charset="0"/>
              </a:rPr>
              <a:t>(2) </a:t>
            </a:r>
            <a:r>
              <a:rPr lang="en-US" altLang="en-US" sz="1200" b="1" dirty="0">
                <a:latin typeface="Segoe UI" panose="020B0502040204020203" pitchFamily="34" charset="0"/>
                <a:cs typeface="Segoe UI" panose="020B0502040204020203" pitchFamily="34" charset="0"/>
              </a:rPr>
              <a:t>To the best of the party’s knowledge, information and belief, </a:t>
            </a:r>
            <a:r>
              <a:rPr lang="en-US" altLang="en-US" sz="1200" b="1" u="sng" dirty="0">
                <a:latin typeface="Segoe UI" panose="020B0502040204020203" pitchFamily="34" charset="0"/>
                <a:cs typeface="Segoe UI" panose="020B0502040204020203" pitchFamily="34" charset="0"/>
              </a:rPr>
              <a:t>formed after an inquiry reasonable under the circumstances</a:t>
            </a:r>
            <a:r>
              <a:rPr lang="en-US" altLang="en-US" sz="1200" b="1" dirty="0">
                <a:latin typeface="Segoe UI" panose="020B0502040204020203" pitchFamily="34" charset="0"/>
                <a:cs typeface="Segoe UI" panose="020B0502040204020203" pitchFamily="34" charset="0"/>
              </a:rPr>
              <a:t>, </a:t>
            </a:r>
          </a:p>
          <a:p>
            <a:pPr lvl="2" defTabSz="914400" eaLnBrk="0" fontAlgn="base" hangingPunct="0">
              <a:spcBef>
                <a:spcPct val="0"/>
              </a:spcBef>
              <a:spcAft>
                <a:spcPct val="0"/>
              </a:spcAft>
            </a:pPr>
            <a:r>
              <a:rPr lang="en-US" altLang="en-US" sz="1200" dirty="0">
                <a:latin typeface="Segoe UI" panose="020B0502040204020203" pitchFamily="34" charset="0"/>
                <a:cs typeface="Segoe UI" panose="020B0502040204020203" pitchFamily="34" charset="0"/>
              </a:rPr>
              <a:t>(</a:t>
            </a:r>
            <a:r>
              <a:rPr lang="en-US" altLang="en-US" sz="1200" dirty="0" err="1">
                <a:latin typeface="Segoe UI" panose="020B0502040204020203" pitchFamily="34" charset="0"/>
                <a:cs typeface="Segoe UI" panose="020B0502040204020203" pitchFamily="34" charset="0"/>
              </a:rPr>
              <a:t>i</a:t>
            </a:r>
            <a:r>
              <a:rPr lang="en-US" altLang="en-US" sz="1200" dirty="0">
                <a:latin typeface="Segoe UI" panose="020B0502040204020203" pitchFamily="34" charset="0"/>
                <a:cs typeface="Segoe UI" panose="020B0502040204020203" pitchFamily="34" charset="0"/>
              </a:rPr>
              <a:t>) </a:t>
            </a:r>
            <a:r>
              <a:rPr lang="en-US" altLang="en-US" sz="1200" b="1" dirty="0">
                <a:latin typeface="Segoe UI" panose="020B0502040204020203" pitchFamily="34" charset="0"/>
                <a:cs typeface="Segoe UI" panose="020B0502040204020203" pitchFamily="34" charset="0"/>
              </a:rPr>
              <a:t>The paper is not being presented for any improper purpose</a:t>
            </a:r>
            <a:r>
              <a:rPr lang="en-US" altLang="en-US" sz="1200" dirty="0">
                <a:latin typeface="Segoe UI" panose="020B0502040204020203" pitchFamily="34" charset="0"/>
                <a:cs typeface="Segoe UI" panose="020B0502040204020203" pitchFamily="34" charset="0"/>
              </a:rPr>
              <a:t>, such as to harass someone or to cause unnecessary delay or needless increase in the cost of any proceeding before the </a:t>
            </a:r>
            <a:r>
              <a:rPr lang="en-US" altLang="en-US" sz="1200" dirty="0" smtClean="0">
                <a:latin typeface="Segoe UI" panose="020B0502040204020203" pitchFamily="34" charset="0"/>
                <a:cs typeface="Segoe UI" panose="020B0502040204020203" pitchFamily="34" charset="0"/>
              </a:rPr>
              <a:t>office</a:t>
            </a:r>
            <a:r>
              <a:rPr lang="en-US" altLang="en-US" sz="1200" dirty="0">
                <a:latin typeface="Segoe UI" panose="020B0502040204020203" pitchFamily="34" charset="0"/>
                <a:cs typeface="Segoe UI" panose="020B0502040204020203" pitchFamily="34" charset="0"/>
              </a:rPr>
              <a:t>; </a:t>
            </a:r>
          </a:p>
          <a:p>
            <a:pPr lvl="2" defTabSz="914400" eaLnBrk="0" fontAlgn="base" hangingPunct="0">
              <a:spcBef>
                <a:spcPct val="0"/>
              </a:spcBef>
              <a:spcAft>
                <a:spcPct val="0"/>
              </a:spcAft>
            </a:pPr>
            <a:r>
              <a:rPr lang="en-US" altLang="en-US" sz="1200" dirty="0">
                <a:latin typeface="Segoe UI" panose="020B0502040204020203" pitchFamily="34" charset="0"/>
                <a:cs typeface="Segoe UI" panose="020B0502040204020203" pitchFamily="34" charset="0"/>
              </a:rPr>
              <a:t>(ii) </a:t>
            </a:r>
            <a:r>
              <a:rPr lang="en-US" altLang="en-US" sz="1200" b="1" dirty="0">
                <a:latin typeface="Segoe UI" panose="020B0502040204020203" pitchFamily="34" charset="0"/>
                <a:cs typeface="Segoe UI" panose="020B0502040204020203" pitchFamily="34" charset="0"/>
              </a:rPr>
              <a:t>The other legal contentions therein are warranted by existing law </a:t>
            </a:r>
            <a:r>
              <a:rPr lang="en-US" altLang="en-US" sz="1200" dirty="0">
                <a:latin typeface="Segoe UI" panose="020B0502040204020203" pitchFamily="34" charset="0"/>
                <a:cs typeface="Segoe UI" panose="020B0502040204020203" pitchFamily="34" charset="0"/>
              </a:rPr>
              <a:t>or by a </a:t>
            </a:r>
            <a:r>
              <a:rPr lang="en-US" altLang="en-US" sz="1200" dirty="0" err="1">
                <a:latin typeface="Segoe UI" panose="020B0502040204020203" pitchFamily="34" charset="0"/>
                <a:cs typeface="Segoe UI" panose="020B0502040204020203" pitchFamily="34" charset="0"/>
              </a:rPr>
              <a:t>nonfrivolous</a:t>
            </a:r>
            <a:r>
              <a:rPr lang="en-US" altLang="en-US" sz="1200" dirty="0">
                <a:latin typeface="Segoe UI" panose="020B0502040204020203" pitchFamily="34" charset="0"/>
                <a:cs typeface="Segoe UI" panose="020B0502040204020203" pitchFamily="34" charset="0"/>
              </a:rPr>
              <a:t> argument for the extension, modification, or reversal of existing law or the establishment of new law; </a:t>
            </a:r>
          </a:p>
          <a:p>
            <a:pPr lvl="2" defTabSz="914400" eaLnBrk="0" fontAlgn="base" hangingPunct="0">
              <a:spcBef>
                <a:spcPct val="0"/>
              </a:spcBef>
              <a:spcAft>
                <a:spcPct val="0"/>
              </a:spcAft>
            </a:pPr>
            <a:r>
              <a:rPr lang="en-US" altLang="en-US" sz="1200" dirty="0">
                <a:latin typeface="Segoe UI" panose="020B0502040204020203" pitchFamily="34" charset="0"/>
                <a:cs typeface="Segoe UI" panose="020B0502040204020203" pitchFamily="34" charset="0"/>
              </a:rPr>
              <a:t>(iii) </a:t>
            </a:r>
            <a:r>
              <a:rPr lang="en-US" altLang="en-US" sz="1200" b="1" dirty="0">
                <a:latin typeface="Segoe UI" panose="020B0502040204020203" pitchFamily="34" charset="0"/>
                <a:cs typeface="Segoe UI" panose="020B0502040204020203" pitchFamily="34" charset="0"/>
              </a:rPr>
              <a:t>The allegations and other factual contentions have evidentiary support </a:t>
            </a:r>
            <a:r>
              <a:rPr lang="en-US" altLang="en-US" sz="1200" dirty="0">
                <a:latin typeface="Segoe UI" panose="020B0502040204020203" pitchFamily="34" charset="0"/>
                <a:cs typeface="Segoe UI" panose="020B0502040204020203" pitchFamily="34" charset="0"/>
              </a:rPr>
              <a:t>or, if specifically so identified, are likely to have evidentiary support after a reasonable opportunity for further investigation or discovery; and </a:t>
            </a:r>
          </a:p>
          <a:p>
            <a:pPr lvl="2" defTabSz="914400" eaLnBrk="0" fontAlgn="base" hangingPunct="0">
              <a:spcBef>
                <a:spcPct val="0"/>
              </a:spcBef>
              <a:spcAft>
                <a:spcPct val="0"/>
              </a:spcAft>
            </a:pPr>
            <a:r>
              <a:rPr lang="en-US" altLang="en-US" sz="1200" dirty="0">
                <a:latin typeface="Segoe UI" panose="020B0502040204020203" pitchFamily="34" charset="0"/>
                <a:cs typeface="Segoe UI" panose="020B0502040204020203" pitchFamily="34" charset="0"/>
              </a:rPr>
              <a:t>(iv) </a:t>
            </a:r>
            <a:r>
              <a:rPr lang="en-US" altLang="en-US" sz="1200" b="1" dirty="0">
                <a:latin typeface="Segoe UI" panose="020B0502040204020203" pitchFamily="34" charset="0"/>
                <a:cs typeface="Segoe UI" panose="020B0502040204020203" pitchFamily="34" charset="0"/>
              </a:rPr>
              <a:t>The denials of factual contentions are warranted on the evidence</a:t>
            </a:r>
            <a:r>
              <a:rPr lang="en-US" altLang="en-US" sz="1200" dirty="0">
                <a:latin typeface="Segoe UI" panose="020B0502040204020203" pitchFamily="34" charset="0"/>
                <a:cs typeface="Segoe UI" panose="020B0502040204020203" pitchFamily="34" charset="0"/>
              </a:rPr>
              <a:t>, or if specifically so identified, are reasonably based on a lack of information or belief. </a:t>
            </a:r>
          </a:p>
        </p:txBody>
      </p:sp>
      <p:sp>
        <p:nvSpPr>
          <p:cNvPr id="4" name="Slide Number Placeholder 3"/>
          <p:cNvSpPr>
            <a:spLocks noGrp="1"/>
          </p:cNvSpPr>
          <p:nvPr>
            <p:ph type="sldNum" sz="quarter" idx="10"/>
          </p:nvPr>
        </p:nvSpPr>
        <p:spPr/>
        <p:txBody>
          <a:bodyPr/>
          <a:lstStyle/>
          <a:p>
            <a:fld id="{92DA454B-C859-4892-B9FA-68B588C9F547}" type="slidenum">
              <a:rPr lang="en-US" smtClean="0"/>
              <a:t>29</a:t>
            </a:fld>
            <a:endParaRPr lang="en-US" dirty="0"/>
          </a:p>
        </p:txBody>
      </p:sp>
      <p:sp>
        <p:nvSpPr>
          <p:cNvPr id="3" name="TextBox 2"/>
          <p:cNvSpPr txBox="1"/>
          <p:nvPr/>
        </p:nvSpPr>
        <p:spPr>
          <a:xfrm>
            <a:off x="391885" y="993368"/>
            <a:ext cx="8604069" cy="276999"/>
          </a:xfrm>
          <a:prstGeom prst="rect">
            <a:avLst/>
          </a:prstGeom>
          <a:noFill/>
        </p:spPr>
        <p:txBody>
          <a:bodyPr wrap="square" rtlCol="0">
            <a:spAutoFit/>
          </a:bodyPr>
          <a:lstStyle/>
          <a:p>
            <a:pPr lvl="0" defTabSz="914400" eaLnBrk="0" fontAlgn="base" hangingPunct="0">
              <a:spcBef>
                <a:spcPct val="0"/>
              </a:spcBef>
              <a:spcAft>
                <a:spcPct val="0"/>
              </a:spcAft>
            </a:pPr>
            <a:endParaRPr lang="en-US" sz="1200" dirty="0"/>
          </a:p>
        </p:txBody>
      </p:sp>
    </p:spTree>
    <p:extLst>
      <p:ext uri="{BB962C8B-B14F-4D97-AF65-F5344CB8AC3E}">
        <p14:creationId xmlns:p14="http://schemas.microsoft.com/office/powerpoint/2010/main" val="2365173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Autofit/>
          </a:bodyPr>
          <a:lstStyle/>
          <a:p>
            <a:r>
              <a:rPr lang="en-US" sz="2000" dirty="0" smtClean="0">
                <a:solidFill>
                  <a:schemeClr val="tx1"/>
                </a:solidFill>
              </a:rPr>
              <a:t>If you have questions during the live stream of this presentation, you may submit them in the chat window (to “All Panelists”). Questions not addressed during the presentation will be addressed at the end, time permitting.</a:t>
            </a:r>
          </a:p>
          <a:p>
            <a:r>
              <a:rPr lang="en-US" sz="2000" dirty="0" smtClean="0">
                <a:solidFill>
                  <a:schemeClr val="tx1"/>
                </a:solidFill>
              </a:rPr>
              <a:t>If we do not reach your questions, or if you are watching this as a recording, please direct any follow-up questions via email to </a:t>
            </a:r>
            <a:r>
              <a:rPr lang="en-US" sz="2000" dirty="0" smtClean="0">
                <a:solidFill>
                  <a:schemeClr val="tx1"/>
                </a:solidFill>
                <a:hlinkClick r:id="rId2"/>
              </a:rPr>
              <a:t>TMPolicy@uspto.gov</a:t>
            </a:r>
            <a:r>
              <a:rPr lang="en-US" sz="2000" dirty="0" smtClean="0">
                <a:solidFill>
                  <a:schemeClr val="tx1"/>
                </a:solidFill>
              </a:rPr>
              <a:t> with the subject line “Ethics CLE Presentation.”</a:t>
            </a:r>
            <a:endParaRPr lang="en-US" sz="2000" dirty="0">
              <a:solidFill>
                <a:schemeClr val="tx1"/>
              </a:solidFill>
            </a:endParaRPr>
          </a:p>
        </p:txBody>
      </p:sp>
    </p:spTree>
    <p:extLst>
      <p:ext uri="{BB962C8B-B14F-4D97-AF65-F5344CB8AC3E}">
        <p14:creationId xmlns:p14="http://schemas.microsoft.com/office/powerpoint/2010/main" val="985710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Signature as certification: Rule 11.18</a:t>
            </a:r>
            <a:br>
              <a:rPr lang="en-US" smtClean="0"/>
            </a:br>
            <a:endParaRPr lang="en-US" dirty="0"/>
          </a:p>
        </p:txBody>
      </p:sp>
      <p:sp>
        <p:nvSpPr>
          <p:cNvPr id="3" name="Content Placeholder 2"/>
          <p:cNvSpPr>
            <a:spLocks noGrp="1"/>
          </p:cNvSpPr>
          <p:nvPr>
            <p:ph idx="1"/>
          </p:nvPr>
        </p:nvSpPr>
        <p:spPr/>
        <p:txBody>
          <a:bodyPr>
            <a:normAutofit fontScale="85000" lnSpcReduction="20000"/>
          </a:bodyPr>
          <a:lstStyle/>
          <a:p>
            <a:pPr>
              <a:lnSpc>
                <a:spcPct val="120000"/>
              </a:lnSpc>
            </a:pPr>
            <a:r>
              <a:rPr lang="en-US" dirty="0" smtClean="0"/>
              <a:t>What is an inquiry “reasonable under the circumstances?”</a:t>
            </a:r>
          </a:p>
          <a:p>
            <a:pPr lvl="1">
              <a:lnSpc>
                <a:spcPct val="120000"/>
              </a:lnSpc>
            </a:pPr>
            <a:r>
              <a:rPr lang="en-US" dirty="0" smtClean="0"/>
              <a:t>Reasonable inquiry includes information known or that can be reasonably and readily obtained. </a:t>
            </a:r>
            <a:r>
              <a:rPr lang="en-US" i="1" dirty="0" smtClean="0"/>
              <a:t>See Jeffrey Kaplan v. John Brady, Jr</a:t>
            </a:r>
            <a:r>
              <a:rPr lang="en-US" dirty="0" smtClean="0"/>
              <a:t>., 98 USPQ2d 1830 (TTAB 2011).</a:t>
            </a:r>
          </a:p>
          <a:p>
            <a:pPr lvl="1">
              <a:lnSpc>
                <a:spcPct val="120000"/>
              </a:lnSpc>
            </a:pPr>
            <a:r>
              <a:rPr lang="en-US" dirty="0" smtClean="0"/>
              <a:t>Generally, an attorney may rely on information provided by a </a:t>
            </a:r>
            <a:r>
              <a:rPr lang="en-US" b="1" dirty="0" smtClean="0"/>
              <a:t>properly-educated</a:t>
            </a:r>
            <a:r>
              <a:rPr lang="en-US" dirty="0" smtClean="0"/>
              <a:t> client, unless the attorney has reason to believe that such information is inaccurate or incomplete.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pPr/>
              <a:t>30</a:t>
            </a:fld>
            <a:endParaRPr lang="en-US" dirty="0"/>
          </a:p>
        </p:txBody>
      </p:sp>
    </p:spTree>
    <p:extLst>
      <p:ext uri="{BB962C8B-B14F-4D97-AF65-F5344CB8AC3E}">
        <p14:creationId xmlns:p14="http://schemas.microsoft.com/office/powerpoint/2010/main" val="3790660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Signature as certification: Rule 11.18</a:t>
            </a:r>
            <a:endParaRPr lang="en-US" dirty="0"/>
          </a:p>
        </p:txBody>
      </p:sp>
      <p:sp>
        <p:nvSpPr>
          <p:cNvPr id="8" name="Content Placeholder 7"/>
          <p:cNvSpPr>
            <a:spLocks noGrp="1"/>
          </p:cNvSpPr>
          <p:nvPr>
            <p:ph idx="1"/>
          </p:nvPr>
        </p:nvSpPr>
        <p:spPr/>
        <p:txBody>
          <a:bodyPr>
            <a:normAutofit/>
          </a:bodyPr>
          <a:lstStyle/>
          <a:p>
            <a:pPr marL="12700">
              <a:lnSpc>
                <a:spcPct val="100000"/>
              </a:lnSpc>
              <a:spcBef>
                <a:spcPts val="890"/>
              </a:spcBef>
              <a:tabLst>
                <a:tab pos="355600" algn="l"/>
              </a:tabLst>
            </a:pPr>
            <a:r>
              <a:rPr lang="en-US" sz="2800" dirty="0">
                <a:latin typeface="Segoe UI"/>
                <a:cs typeface="Segoe UI"/>
              </a:rPr>
              <a:t>What is a “reasonable inquiry” for attorneys signing declarations supporting specimens?</a:t>
            </a:r>
          </a:p>
          <a:p>
            <a:pPr marL="12700">
              <a:lnSpc>
                <a:spcPct val="100000"/>
              </a:lnSpc>
              <a:spcBef>
                <a:spcPts val="890"/>
              </a:spcBef>
              <a:tabLst>
                <a:tab pos="355600" algn="l"/>
              </a:tabLst>
            </a:pPr>
            <a:r>
              <a:rPr lang="en-US" sz="2800" dirty="0" smtClean="0">
                <a:latin typeface="Segoe UI"/>
                <a:cs typeface="Segoe UI"/>
              </a:rPr>
              <a:t>What </a:t>
            </a:r>
            <a:r>
              <a:rPr lang="en-US" sz="2800" dirty="0">
                <a:latin typeface="Segoe UI"/>
                <a:cs typeface="Segoe UI"/>
              </a:rPr>
              <a:t>is a “reasonable inquiry” for attorneys who are merely submitting responses containing declarations signed by their clients?</a:t>
            </a:r>
            <a:endParaRPr lang="en-US" sz="2000" dirty="0"/>
          </a:p>
        </p:txBody>
      </p:sp>
      <p:sp>
        <p:nvSpPr>
          <p:cNvPr id="5" name="Slide Number Placeholder 4"/>
          <p:cNvSpPr>
            <a:spLocks noGrp="1"/>
          </p:cNvSpPr>
          <p:nvPr>
            <p:ph type="sldNum" sz="quarter" idx="10"/>
          </p:nvPr>
        </p:nvSpPr>
        <p:spPr/>
        <p:txBody>
          <a:bodyPr/>
          <a:lstStyle/>
          <a:p>
            <a:fld id="{92DA454B-C859-4892-B9FA-68B588C9F547}" type="slidenum">
              <a:rPr lang="en-US" smtClean="0"/>
              <a:pPr/>
              <a:t>31</a:t>
            </a:fld>
            <a:endParaRPr lang="en-US" dirty="0"/>
          </a:p>
        </p:txBody>
      </p:sp>
    </p:spTree>
    <p:extLst>
      <p:ext uri="{BB962C8B-B14F-4D97-AF65-F5344CB8AC3E}">
        <p14:creationId xmlns:p14="http://schemas.microsoft.com/office/powerpoint/2010/main" val="3747129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Signature as certification: Rule </a:t>
            </a:r>
            <a:r>
              <a:rPr lang="en-US" dirty="0" smtClean="0"/>
              <a:t>11.18</a:t>
            </a:r>
            <a:endParaRPr lang="en-US" dirty="0"/>
          </a:p>
        </p:txBody>
      </p:sp>
      <p:sp>
        <p:nvSpPr>
          <p:cNvPr id="5" name="Content Placeholder 4"/>
          <p:cNvSpPr>
            <a:spLocks noGrp="1"/>
          </p:cNvSpPr>
          <p:nvPr>
            <p:ph idx="1"/>
          </p:nvPr>
        </p:nvSpPr>
        <p:spPr/>
        <p:txBody>
          <a:bodyPr>
            <a:normAutofit/>
          </a:bodyPr>
          <a:lstStyle/>
          <a:p>
            <a:pPr lvl="0" defTabSz="914400" eaLnBrk="0" fontAlgn="base" hangingPunct="0">
              <a:spcBef>
                <a:spcPct val="0"/>
              </a:spcBef>
              <a:spcAft>
                <a:spcPct val="0"/>
              </a:spcAft>
            </a:pPr>
            <a:r>
              <a:rPr lang="en-US" altLang="en-US" sz="1800" dirty="0"/>
              <a:t>(c) Violations of any of paragraphs (b)(2)(</a:t>
            </a:r>
            <a:r>
              <a:rPr lang="en-US" altLang="en-US" sz="1800" dirty="0" err="1"/>
              <a:t>i</a:t>
            </a:r>
            <a:r>
              <a:rPr lang="en-US" altLang="en-US" sz="1800" dirty="0"/>
              <a:t>) through (iv) of this section are, after notice and reasonable opportunity to respond, subject to such sanctions or actions as deemed appropriate by the USPTO Director, which may include, but are not limited to, any combination of– </a:t>
            </a:r>
          </a:p>
          <a:p>
            <a:pPr lvl="1" defTabSz="914400" eaLnBrk="0" fontAlgn="base" hangingPunct="0">
              <a:spcBef>
                <a:spcPct val="0"/>
              </a:spcBef>
              <a:spcAft>
                <a:spcPct val="0"/>
              </a:spcAft>
            </a:pPr>
            <a:r>
              <a:rPr lang="en-US" altLang="en-US" sz="1800" dirty="0"/>
              <a:t>(1) Striking the offending paper; </a:t>
            </a:r>
          </a:p>
          <a:p>
            <a:pPr lvl="1" defTabSz="914400" eaLnBrk="0" fontAlgn="base" hangingPunct="0">
              <a:spcBef>
                <a:spcPct val="0"/>
              </a:spcBef>
              <a:spcAft>
                <a:spcPct val="0"/>
              </a:spcAft>
            </a:pPr>
            <a:r>
              <a:rPr lang="en-US" altLang="en-US" sz="1800" dirty="0"/>
              <a:t>(2) Referring a practitioner’s conduct to the Director of Enrollment and Discipline for appropriate action; </a:t>
            </a:r>
          </a:p>
          <a:p>
            <a:pPr lvl="1" defTabSz="914400" eaLnBrk="0" fontAlgn="base" hangingPunct="0">
              <a:spcBef>
                <a:spcPct val="0"/>
              </a:spcBef>
              <a:spcAft>
                <a:spcPct val="0"/>
              </a:spcAft>
            </a:pPr>
            <a:r>
              <a:rPr lang="en-US" altLang="en-US" sz="1800" dirty="0"/>
              <a:t>(3) Precluding a party or practitioner from submitting a paper, or presenting or contesting an issue; </a:t>
            </a:r>
          </a:p>
          <a:p>
            <a:pPr lvl="1" defTabSz="914400" eaLnBrk="0" fontAlgn="base" hangingPunct="0">
              <a:spcBef>
                <a:spcPct val="0"/>
              </a:spcBef>
              <a:spcAft>
                <a:spcPct val="0"/>
              </a:spcAft>
            </a:pPr>
            <a:r>
              <a:rPr lang="en-US" altLang="en-US" sz="1800" dirty="0"/>
              <a:t>(4) Affecting the weight given to the offending paper; or </a:t>
            </a:r>
          </a:p>
          <a:p>
            <a:pPr lvl="1" defTabSz="914400" eaLnBrk="0" fontAlgn="base" hangingPunct="0">
              <a:spcBef>
                <a:spcPct val="0"/>
              </a:spcBef>
              <a:spcAft>
                <a:spcPct val="0"/>
              </a:spcAft>
            </a:pPr>
            <a:r>
              <a:rPr lang="en-US" altLang="en-US" sz="1800" dirty="0"/>
              <a:t>(5) Terminating the proceedings in the </a:t>
            </a:r>
            <a:r>
              <a:rPr lang="en-US" altLang="en-US" sz="1800" dirty="0" smtClean="0"/>
              <a:t>office.</a:t>
            </a:r>
            <a:endParaRPr lang="en-US" altLang="en-US" sz="1800" dirty="0"/>
          </a:p>
          <a:p>
            <a:pPr lvl="0" defTabSz="914400" eaLnBrk="0" fontAlgn="base" hangingPunct="0">
              <a:spcBef>
                <a:spcPct val="0"/>
              </a:spcBef>
              <a:spcAft>
                <a:spcPct val="0"/>
              </a:spcAft>
            </a:pPr>
            <a:r>
              <a:rPr lang="en-US" altLang="en-US" sz="1800" dirty="0"/>
              <a:t>(d) Any practitioner violating the provisions of this section may also be subject to disciplinary action</a:t>
            </a:r>
            <a:r>
              <a:rPr lang="en-US" altLang="en-US" sz="1800" dirty="0" smtClean="0"/>
              <a:t>.</a:t>
            </a:r>
            <a:endParaRPr lang="en-US" altLang="en-US" sz="1800" dirty="0"/>
          </a:p>
        </p:txBody>
      </p:sp>
      <p:sp>
        <p:nvSpPr>
          <p:cNvPr id="4" name="Slide Number Placeholder 3"/>
          <p:cNvSpPr>
            <a:spLocks noGrp="1"/>
          </p:cNvSpPr>
          <p:nvPr>
            <p:ph type="sldNum" sz="quarter" idx="10"/>
          </p:nvPr>
        </p:nvSpPr>
        <p:spPr/>
        <p:txBody>
          <a:bodyPr/>
          <a:lstStyle/>
          <a:p>
            <a:fld id="{92DA454B-C859-4892-B9FA-68B588C9F547}" type="slidenum">
              <a:rPr lang="en-US" smtClean="0"/>
              <a:t>32</a:t>
            </a:fld>
            <a:endParaRPr lang="en-US" dirty="0"/>
          </a:p>
        </p:txBody>
      </p:sp>
    </p:spTree>
    <p:extLst>
      <p:ext uri="{BB962C8B-B14F-4D97-AF65-F5344CB8AC3E}">
        <p14:creationId xmlns:p14="http://schemas.microsoft.com/office/powerpoint/2010/main" val="3320726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sz="3200" smtClean="0"/>
              <a:t>Considerations for proof-of-use audits</a:t>
            </a:r>
            <a:endParaRPr lang="en-US" sz="3200" dirty="0"/>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n-US" b="1" dirty="0" smtClean="0"/>
              <a:t>Post-Registration submissions</a:t>
            </a:r>
          </a:p>
          <a:p>
            <a:pPr>
              <a:lnSpc>
                <a:spcPct val="120000"/>
              </a:lnSpc>
            </a:pPr>
            <a:r>
              <a:rPr lang="en-US" dirty="0" smtClean="0"/>
              <a:t>Who should sign a Section 8 or 71 affidavit?</a:t>
            </a:r>
          </a:p>
          <a:p>
            <a:pPr lvl="1">
              <a:lnSpc>
                <a:spcPct val="120000"/>
              </a:lnSpc>
            </a:pPr>
            <a:r>
              <a:rPr lang="en-US" dirty="0" smtClean="0"/>
              <a:t>The attorney?</a:t>
            </a:r>
          </a:p>
          <a:p>
            <a:pPr lvl="1">
              <a:lnSpc>
                <a:spcPct val="120000"/>
              </a:lnSpc>
            </a:pPr>
            <a:r>
              <a:rPr lang="en-US" dirty="0" smtClean="0"/>
              <a:t>In-house counsel?</a:t>
            </a:r>
          </a:p>
          <a:p>
            <a:pPr lvl="1">
              <a:lnSpc>
                <a:spcPct val="120000"/>
              </a:lnSpc>
            </a:pPr>
            <a:r>
              <a:rPr lang="en-US" dirty="0" smtClean="0"/>
              <a:t>A person having firsthand knowledge of the facts?</a:t>
            </a:r>
          </a:p>
          <a:p>
            <a:pPr>
              <a:lnSpc>
                <a:spcPct val="120000"/>
              </a:lnSpc>
            </a:pPr>
            <a:r>
              <a:rPr lang="en-US" dirty="0" smtClean="0"/>
              <a:t>The declarant is attesting that (</a:t>
            </a:r>
            <a:r>
              <a:rPr lang="en-US" dirty="0" err="1" smtClean="0"/>
              <a:t>i</a:t>
            </a:r>
            <a:r>
              <a:rPr lang="en-US" dirty="0" smtClean="0"/>
              <a:t>) the mark is in use with all of the goods and/or services identified in the declaration and (ii) the specimens shows the mark as currently used in commerce on or in connection with  the goods/services.</a:t>
            </a:r>
          </a:p>
          <a:p>
            <a:pPr>
              <a:lnSpc>
                <a:spcPct val="120000"/>
              </a:lnSpc>
            </a:pP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33</a:t>
            </a:fld>
            <a:endParaRPr lang="en-US" dirty="0"/>
          </a:p>
        </p:txBody>
      </p:sp>
    </p:spTree>
    <p:extLst>
      <p:ext uri="{BB962C8B-B14F-4D97-AF65-F5344CB8AC3E}">
        <p14:creationId xmlns:p14="http://schemas.microsoft.com/office/powerpoint/2010/main" val="392273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pPr>
              <a:lnSpc>
                <a:spcPct val="110000"/>
              </a:lnSpc>
            </a:pPr>
            <a:r>
              <a:rPr lang="en-US" sz="3200" dirty="0">
                <a:solidFill>
                  <a:prstClr val="black"/>
                </a:solidFill>
              </a:rPr>
              <a:t>Considerations for proof-of-use audits</a:t>
            </a:r>
          </a:p>
        </p:txBody>
      </p:sp>
      <p:sp>
        <p:nvSpPr>
          <p:cNvPr id="2" name="Content Placeholder 1"/>
          <p:cNvSpPr>
            <a:spLocks noGrp="1"/>
          </p:cNvSpPr>
          <p:nvPr>
            <p:ph idx="1"/>
          </p:nvPr>
        </p:nvSpPr>
        <p:spPr/>
        <p:txBody>
          <a:bodyPr>
            <a:normAutofit fontScale="70000" lnSpcReduction="20000"/>
          </a:bodyPr>
          <a:lstStyle/>
          <a:p>
            <a:pPr marL="0" marR="274320" indent="0">
              <a:lnSpc>
                <a:spcPct val="120000"/>
              </a:lnSpc>
              <a:buNone/>
              <a:tabLst>
                <a:tab pos="355600" algn="l"/>
              </a:tabLst>
            </a:pPr>
            <a:r>
              <a:rPr lang="en-US" b="1" spc="-20" dirty="0">
                <a:cs typeface="Segoe UI"/>
              </a:rPr>
              <a:t>Post-Registration </a:t>
            </a:r>
            <a:r>
              <a:rPr lang="en-US" b="1" spc="-20" dirty="0" smtClean="0">
                <a:cs typeface="Segoe UI"/>
              </a:rPr>
              <a:t>submissions</a:t>
            </a:r>
            <a:endParaRPr lang="en-US" spc="-20" dirty="0">
              <a:cs typeface="Segoe UI"/>
            </a:endParaRPr>
          </a:p>
          <a:p>
            <a:pPr marL="355600" marR="274320">
              <a:lnSpc>
                <a:spcPct val="120000"/>
              </a:lnSpc>
              <a:tabLst>
                <a:tab pos="355600" algn="l"/>
              </a:tabLst>
            </a:pPr>
            <a:r>
              <a:rPr lang="en-US" spc="-20" dirty="0">
                <a:cs typeface="Segoe UI"/>
              </a:rPr>
              <a:t>The signatory to a Section 8 or 71 affidavit is certifying that, to the best of the signatory’s knowledge, information, and belief, </a:t>
            </a:r>
            <a:r>
              <a:rPr lang="en-US" b="1" spc="-20" dirty="0">
                <a:cs typeface="Segoe UI"/>
              </a:rPr>
              <a:t>formed after an inquiry reasonable under the circumstances</a:t>
            </a:r>
            <a:r>
              <a:rPr lang="en-US" spc="-20" dirty="0">
                <a:cs typeface="Segoe UI"/>
              </a:rPr>
              <a:t>, the factual contentions have </a:t>
            </a:r>
            <a:r>
              <a:rPr lang="en-US" b="1" spc="-20" dirty="0">
                <a:cs typeface="Segoe UI"/>
              </a:rPr>
              <a:t>evidentiary support</a:t>
            </a:r>
            <a:r>
              <a:rPr lang="en-US" spc="-20" dirty="0">
                <a:cs typeface="Segoe UI"/>
              </a:rPr>
              <a:t>. </a:t>
            </a:r>
            <a:r>
              <a:rPr lang="en-US" i="1" spc="-20" dirty="0" smtClean="0">
                <a:cs typeface="Segoe UI"/>
              </a:rPr>
              <a:t>See </a:t>
            </a:r>
            <a:r>
              <a:rPr lang="en-US" spc="-20" dirty="0">
                <a:cs typeface="Segoe UI"/>
              </a:rPr>
              <a:t>37 C.F.R. §11.18(b).</a:t>
            </a:r>
          </a:p>
          <a:p>
            <a:pPr marL="355600" marR="274320">
              <a:lnSpc>
                <a:spcPct val="120000"/>
              </a:lnSpc>
              <a:tabLst>
                <a:tab pos="355600" algn="l"/>
              </a:tabLst>
            </a:pPr>
            <a:r>
              <a:rPr lang="en-US" spc="-20" dirty="0">
                <a:cs typeface="Segoe UI"/>
              </a:rPr>
              <a:t>The signatory is also subject to penalty of perjury for knowingly and willfully making false statements or representations under 18 U.S.C. §1001</a:t>
            </a:r>
            <a:r>
              <a:rPr lang="en-US" spc="-20" dirty="0" smtClean="0">
                <a:cs typeface="Segoe UI"/>
              </a:rPr>
              <a:t>.</a:t>
            </a:r>
            <a:endParaRPr lang="en-US" spc="-20" dirty="0">
              <a:cs typeface="Segoe UI"/>
            </a:endParaRPr>
          </a:p>
        </p:txBody>
      </p:sp>
      <p:sp>
        <p:nvSpPr>
          <p:cNvPr id="5" name="Slide Number Placeholder 4"/>
          <p:cNvSpPr>
            <a:spLocks noGrp="1"/>
          </p:cNvSpPr>
          <p:nvPr>
            <p:ph type="sldNum" sz="quarter" idx="10"/>
          </p:nvPr>
        </p:nvSpPr>
        <p:spPr/>
        <p:txBody>
          <a:bodyPr/>
          <a:lstStyle/>
          <a:p>
            <a:fld id="{92DA454B-C859-4892-B9FA-68B588C9F547}" type="slidenum">
              <a:rPr lang="en-US" smtClean="0"/>
              <a:pPr/>
              <a:t>34</a:t>
            </a:fld>
            <a:endParaRPr lang="en-US" dirty="0"/>
          </a:p>
        </p:txBody>
      </p:sp>
    </p:spTree>
    <p:extLst>
      <p:ext uri="{BB962C8B-B14F-4D97-AF65-F5344CB8AC3E}">
        <p14:creationId xmlns:p14="http://schemas.microsoft.com/office/powerpoint/2010/main" val="4221835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46205"/>
            <a:ext cx="8229600" cy="952500"/>
          </a:xfrm>
        </p:spPr>
        <p:txBody>
          <a:bodyPr>
            <a:normAutofit/>
          </a:bodyPr>
          <a:lstStyle/>
          <a:p>
            <a:r>
              <a:rPr lang="en-US" sz="3200" smtClean="0"/>
              <a:t>Considerations for proof-of-use audits</a:t>
            </a:r>
            <a:endParaRPr lang="en-US" sz="3200"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smtClean="0"/>
              <a:t>The USPTO began a post-registration specimen pilot program in 2012, made permanent in 2017.</a:t>
            </a:r>
          </a:p>
          <a:p>
            <a:pPr>
              <a:lnSpc>
                <a:spcPct val="120000"/>
              </a:lnSpc>
            </a:pPr>
            <a:r>
              <a:rPr lang="en-US" dirty="0" smtClean="0"/>
              <a:t>Under the proof-of-use audit program, the USPTO may cancel audited registrations with unsubstantiated use claims or to delete unsupported goods and services. </a:t>
            </a:r>
            <a:r>
              <a:rPr lang="en-US" i="1" dirty="0" smtClean="0"/>
              <a:t>See</a:t>
            </a:r>
            <a:r>
              <a:rPr lang="en-US" dirty="0" smtClean="0"/>
              <a:t> 37 C.F.R. §§2.161(h), 7.37(h); TMEP §1604.15. </a:t>
            </a:r>
          </a:p>
          <a:p>
            <a:pPr lvl="1">
              <a:lnSpc>
                <a:spcPct val="120000"/>
              </a:lnSpc>
            </a:pPr>
            <a:r>
              <a:rPr lang="en-US" dirty="0" smtClean="0"/>
              <a:t>Since implementation, over 50% of </a:t>
            </a:r>
            <a:r>
              <a:rPr lang="en-US" smtClean="0"/>
              <a:t>audited registrations </a:t>
            </a:r>
            <a:r>
              <a:rPr lang="en-US" dirty="0" smtClean="0"/>
              <a:t>are either canceled or have goods/services removed.</a:t>
            </a:r>
          </a:p>
          <a:p>
            <a:pPr lvl="1">
              <a:lnSpc>
                <a:spcPct val="120000"/>
              </a:lnSpc>
            </a:pPr>
            <a:r>
              <a:rPr lang="en-US" dirty="0" smtClean="0"/>
              <a:t>The troubling statistics, to date, suggest lack of care, lack of knowledge about what the law requires, or both.</a:t>
            </a:r>
          </a:p>
          <a:p>
            <a:pPr>
              <a:lnSpc>
                <a:spcPct val="120000"/>
              </a:lnSpc>
            </a:pPr>
            <a:endParaRPr lang="en-US" dirty="0" smtClean="0"/>
          </a:p>
          <a:p>
            <a:pPr>
              <a:lnSpc>
                <a:spcPct val="120000"/>
              </a:lnSpc>
            </a:pP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35</a:t>
            </a:fld>
            <a:endParaRPr lang="en-US" dirty="0"/>
          </a:p>
        </p:txBody>
      </p:sp>
    </p:spTree>
    <p:extLst>
      <p:ext uri="{BB962C8B-B14F-4D97-AF65-F5344CB8AC3E}">
        <p14:creationId xmlns:p14="http://schemas.microsoft.com/office/powerpoint/2010/main" val="300623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Considerations for proof-of-use audits</a:t>
            </a:r>
            <a:endParaRPr lang="en-US" sz="3200"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smtClean="0"/>
              <a:t>Audited registrants are required to submit proof of use for additional goods/services in the registration.</a:t>
            </a:r>
          </a:p>
          <a:p>
            <a:pPr lvl="1">
              <a:lnSpc>
                <a:spcPct val="120000"/>
              </a:lnSpc>
            </a:pPr>
            <a:r>
              <a:rPr lang="en-US" dirty="0" smtClean="0"/>
              <a:t>If registrants delete those goods/services, they are then required to provide proof of use for all goods/services.</a:t>
            </a:r>
          </a:p>
          <a:p>
            <a:pPr>
              <a:lnSpc>
                <a:spcPct val="120000"/>
              </a:lnSpc>
            </a:pPr>
            <a:r>
              <a:rPr lang="en-US" dirty="0" smtClean="0"/>
              <a:t>Notice of Proposed Rulemaking (November 2020):</a:t>
            </a:r>
          </a:p>
          <a:p>
            <a:pPr lvl="1">
              <a:lnSpc>
                <a:spcPct val="120000"/>
              </a:lnSpc>
            </a:pPr>
            <a:r>
              <a:rPr lang="en-US" dirty="0" smtClean="0"/>
              <a:t>$0 fee for a Section 7 amendment requesting deletion of goods/services prior to an audit and no additional fees for deleting goods/services concurrently with the submission of a Section 8/71 affidavit; but</a:t>
            </a:r>
          </a:p>
          <a:p>
            <a:pPr lvl="1">
              <a:lnSpc>
                <a:spcPct val="120000"/>
              </a:lnSpc>
            </a:pPr>
            <a:r>
              <a:rPr lang="en-US" dirty="0" smtClean="0"/>
              <a:t>$250/class via TEAS for deleting goods/services after submission and prior to acceptance of a Section 8 or 71 affidavit.</a:t>
            </a:r>
          </a:p>
          <a:p>
            <a:pPr>
              <a:lnSpc>
                <a:spcPct val="120000"/>
              </a:lnSpc>
            </a:pPr>
            <a:endParaRPr lang="en-US" dirty="0" smtClean="0"/>
          </a:p>
          <a:p>
            <a:pPr>
              <a:lnSpc>
                <a:spcPct val="120000"/>
              </a:lnSpc>
            </a:pPr>
            <a:endParaRPr lang="en-US" dirty="0" smtClean="0"/>
          </a:p>
          <a:p>
            <a:pPr>
              <a:lnSpc>
                <a:spcPct val="120000"/>
              </a:lnSpc>
            </a:pP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36</a:t>
            </a:fld>
            <a:endParaRPr lang="en-US" dirty="0"/>
          </a:p>
        </p:txBody>
      </p:sp>
    </p:spTree>
    <p:extLst>
      <p:ext uri="{BB962C8B-B14F-4D97-AF65-F5344CB8AC3E}">
        <p14:creationId xmlns:p14="http://schemas.microsoft.com/office/powerpoint/2010/main" val="404505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dirty="0" smtClean="0"/>
              <a:t>Considerations for proof-of-use audits</a:t>
            </a:r>
            <a:endParaRPr lang="en-US" sz="3200" dirty="0"/>
          </a:p>
        </p:txBody>
      </p:sp>
      <p:sp>
        <p:nvSpPr>
          <p:cNvPr id="2" name="Content Placeholder 1"/>
          <p:cNvSpPr>
            <a:spLocks noGrp="1"/>
          </p:cNvSpPr>
          <p:nvPr>
            <p:ph idx="1"/>
          </p:nvPr>
        </p:nvSpPr>
        <p:spPr/>
        <p:txBody>
          <a:bodyPr>
            <a:normAutofit fontScale="70000" lnSpcReduction="20000"/>
          </a:bodyPr>
          <a:lstStyle/>
          <a:p>
            <a:pPr>
              <a:lnSpc>
                <a:spcPct val="120000"/>
              </a:lnSpc>
            </a:pPr>
            <a:r>
              <a:rPr lang="en-US" dirty="0" smtClean="0"/>
              <a:t>Attorneys have a responsibility to confirm that the mark is in use for each goods and services listed in the registration before signing or filing the declaration of use.</a:t>
            </a:r>
          </a:p>
          <a:p>
            <a:pPr lvl="1">
              <a:lnSpc>
                <a:spcPct val="120000"/>
              </a:lnSpc>
            </a:pPr>
            <a:r>
              <a:rPr lang="en-US" dirty="0" smtClean="0"/>
              <a:t>Have registrants consult sales records to determine if there are ongoing sales of each listed good and service;</a:t>
            </a:r>
          </a:p>
          <a:p>
            <a:pPr lvl="1">
              <a:lnSpc>
                <a:spcPct val="120000"/>
              </a:lnSpc>
            </a:pPr>
            <a:r>
              <a:rPr lang="en-US" dirty="0" smtClean="0"/>
              <a:t>Confirm sales are for goods/services sold in connection with the mark shown in the registration; and</a:t>
            </a:r>
          </a:p>
          <a:p>
            <a:pPr lvl="1">
              <a:lnSpc>
                <a:spcPct val="120000"/>
              </a:lnSpc>
            </a:pPr>
            <a:r>
              <a:rPr lang="en-US" dirty="0" smtClean="0"/>
              <a:t>Consider if non-use may be excusable.</a:t>
            </a:r>
          </a:p>
          <a:p>
            <a:pPr>
              <a:lnSpc>
                <a:spcPct val="120000"/>
              </a:lnSpc>
            </a:pPr>
            <a:r>
              <a:rPr lang="en-US" b="1" dirty="0" smtClean="0"/>
              <a:t>Attorneys or registrants who routinely delete goods/services after audit may be referred for discipline.</a:t>
            </a:r>
            <a:endParaRPr lang="en-US" b="1" dirty="0"/>
          </a:p>
        </p:txBody>
      </p:sp>
      <p:sp>
        <p:nvSpPr>
          <p:cNvPr id="5" name="Slide Number Placeholder 4"/>
          <p:cNvSpPr>
            <a:spLocks noGrp="1"/>
          </p:cNvSpPr>
          <p:nvPr>
            <p:ph type="sldNum" sz="quarter" idx="10"/>
          </p:nvPr>
        </p:nvSpPr>
        <p:spPr/>
        <p:txBody>
          <a:bodyPr/>
          <a:lstStyle/>
          <a:p>
            <a:fld id="{92DA454B-C859-4892-B9FA-68B588C9F547}" type="slidenum">
              <a:rPr lang="en-US" smtClean="0"/>
              <a:pPr/>
              <a:t>37</a:t>
            </a:fld>
            <a:endParaRPr lang="en-US" dirty="0"/>
          </a:p>
        </p:txBody>
      </p:sp>
    </p:spTree>
    <p:extLst>
      <p:ext uri="{BB962C8B-B14F-4D97-AF65-F5344CB8AC3E}">
        <p14:creationId xmlns:p14="http://schemas.microsoft.com/office/powerpoint/2010/main" val="1072012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smtClean="0"/>
              <a:t>Considerations for proof-of-use audits</a:t>
            </a:r>
            <a:endParaRPr lang="en-US" sz="3200" dirty="0"/>
          </a:p>
        </p:txBody>
      </p:sp>
      <p:sp>
        <p:nvSpPr>
          <p:cNvPr id="2" name="Content Placeholder 1"/>
          <p:cNvSpPr>
            <a:spLocks noGrp="1"/>
          </p:cNvSpPr>
          <p:nvPr>
            <p:ph idx="1"/>
          </p:nvPr>
        </p:nvSpPr>
        <p:spPr/>
        <p:txBody>
          <a:bodyPr>
            <a:normAutofit fontScale="55000" lnSpcReduction="20000"/>
          </a:bodyPr>
          <a:lstStyle/>
          <a:p>
            <a:pPr marL="0" indent="0">
              <a:lnSpc>
                <a:spcPct val="120000"/>
              </a:lnSpc>
              <a:buNone/>
            </a:pPr>
            <a:r>
              <a:rPr lang="en-US" b="1" dirty="0" smtClean="0"/>
              <a:t>Tips for successful Post-Registration submissions</a:t>
            </a:r>
          </a:p>
          <a:p>
            <a:pPr>
              <a:lnSpc>
                <a:spcPct val="120000"/>
              </a:lnSpc>
            </a:pPr>
            <a:r>
              <a:rPr lang="en-US" dirty="0" smtClean="0"/>
              <a:t>Confirm that specimens show legitimate use in commerce.</a:t>
            </a:r>
          </a:p>
          <a:p>
            <a:pPr>
              <a:lnSpc>
                <a:spcPct val="120000"/>
              </a:lnSpc>
            </a:pPr>
            <a:r>
              <a:rPr lang="en-US" dirty="0" smtClean="0"/>
              <a:t>Make reasonably inquiry into how the registrant is using the mark.</a:t>
            </a:r>
          </a:p>
          <a:p>
            <a:pPr>
              <a:lnSpc>
                <a:spcPct val="120000"/>
              </a:lnSpc>
            </a:pPr>
            <a:r>
              <a:rPr lang="en-US" dirty="0" smtClean="0"/>
              <a:t>Consider using checklists for particularly long identifications of goods/services.</a:t>
            </a:r>
          </a:p>
          <a:p>
            <a:pPr>
              <a:lnSpc>
                <a:spcPct val="120000"/>
              </a:lnSpc>
            </a:pPr>
            <a:r>
              <a:rPr lang="en-US" dirty="0" smtClean="0"/>
              <a:t>Prepare for a possible audit by suggesting clients keep updated documentation of use in connection with goods and services:</a:t>
            </a:r>
          </a:p>
          <a:p>
            <a:pPr lvl="1">
              <a:lnSpc>
                <a:spcPct val="120000"/>
              </a:lnSpc>
            </a:pPr>
            <a:r>
              <a:rPr lang="en-US" dirty="0" smtClean="0"/>
              <a:t>Photographs of the mark on products;</a:t>
            </a:r>
          </a:p>
          <a:p>
            <a:pPr lvl="1">
              <a:lnSpc>
                <a:spcPct val="120000"/>
              </a:lnSpc>
            </a:pPr>
            <a:r>
              <a:rPr lang="en-US" dirty="0" smtClean="0"/>
              <a:t>Webpage examples (with URL and date visible); or</a:t>
            </a:r>
          </a:p>
          <a:p>
            <a:pPr lvl="1">
              <a:lnSpc>
                <a:spcPct val="120000"/>
              </a:lnSpc>
            </a:pPr>
            <a:r>
              <a:rPr lang="en-US" dirty="0" smtClean="0"/>
              <a:t>Invoices or photographs of goods being boxed for transport.</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pPr/>
              <a:t>38</a:t>
            </a:fld>
            <a:endParaRPr lang="en-US" dirty="0"/>
          </a:p>
        </p:txBody>
      </p:sp>
    </p:spTree>
    <p:extLst>
      <p:ext uri="{BB962C8B-B14F-4D97-AF65-F5344CB8AC3E}">
        <p14:creationId xmlns:p14="http://schemas.microsoft.com/office/powerpoint/2010/main" val="297527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nSpc>
                <a:spcPct val="110000"/>
              </a:lnSpc>
            </a:pPr>
            <a:r>
              <a:rPr lang="en-US" sz="3200" dirty="0">
                <a:solidFill>
                  <a:prstClr val="black"/>
                </a:solidFill>
              </a:rPr>
              <a:t>Addressing </a:t>
            </a:r>
            <a:r>
              <a:rPr lang="en-US" sz="3200" dirty="0" smtClean="0">
                <a:solidFill>
                  <a:prstClr val="black"/>
                </a:solidFill>
              </a:rPr>
              <a:t>misconduct </a:t>
            </a:r>
            <a:r>
              <a:rPr lang="en-US" sz="3200" dirty="0">
                <a:solidFill>
                  <a:prstClr val="black"/>
                </a:solidFill>
              </a:rPr>
              <a:t>in </a:t>
            </a:r>
            <a:r>
              <a:rPr lang="en-US" sz="3200" dirty="0" smtClean="0">
                <a:solidFill>
                  <a:prstClr val="black"/>
                </a:solidFill>
              </a:rPr>
              <a:t>trademarks</a:t>
            </a:r>
            <a:endParaRPr lang="en-US" sz="3200" dirty="0">
              <a:solidFill>
                <a:prstClr val="black"/>
              </a:solidFill>
            </a:endParaRPr>
          </a:p>
        </p:txBody>
      </p:sp>
      <p:sp>
        <p:nvSpPr>
          <p:cNvPr id="3" name="Content Placeholder 2"/>
          <p:cNvSpPr>
            <a:spLocks noGrp="1"/>
          </p:cNvSpPr>
          <p:nvPr>
            <p:ph idx="1"/>
          </p:nvPr>
        </p:nvSpPr>
        <p:spPr/>
        <p:txBody>
          <a:bodyPr>
            <a:normAutofit fontScale="25000" lnSpcReduction="20000"/>
          </a:bodyPr>
          <a:lstStyle/>
          <a:p>
            <a:pPr marL="0" indent="0">
              <a:lnSpc>
                <a:spcPct val="120000"/>
              </a:lnSpc>
              <a:buNone/>
            </a:pPr>
            <a:r>
              <a:rPr lang="en-US" sz="6000" b="1" dirty="0" smtClean="0"/>
              <a:t>What is the agency doing to address potential misconduct involving attorneys?</a:t>
            </a:r>
            <a:endParaRPr lang="en-US" b="1" dirty="0" smtClean="0"/>
          </a:p>
          <a:p>
            <a:pPr>
              <a:lnSpc>
                <a:spcPct val="120000"/>
              </a:lnSpc>
            </a:pPr>
            <a:r>
              <a:rPr lang="en-US" sz="4900" dirty="0"/>
              <a:t>Where evidence suggests attorney information may have been used without the attorney’s knowledge or consent, </a:t>
            </a:r>
            <a:r>
              <a:rPr lang="en-US" sz="4900" dirty="0" smtClean="0"/>
              <a:t>the office immediately </a:t>
            </a:r>
            <a:r>
              <a:rPr lang="en-US" sz="4900" dirty="0"/>
              <a:t>investigates and attempts to contact the attorney using publicly-available contact information</a:t>
            </a:r>
            <a:r>
              <a:rPr lang="en-US" sz="4900" dirty="0" smtClean="0"/>
              <a:t>.</a:t>
            </a:r>
          </a:p>
          <a:p>
            <a:pPr lvl="1">
              <a:lnSpc>
                <a:spcPct val="120000"/>
              </a:lnSpc>
            </a:pPr>
            <a:r>
              <a:rPr lang="en-US" sz="4300" dirty="0"/>
              <a:t>Where an attorney cannot be reached, </a:t>
            </a:r>
            <a:r>
              <a:rPr lang="en-US" sz="4300" dirty="0" smtClean="0"/>
              <a:t>the office may </a:t>
            </a:r>
            <a:r>
              <a:rPr lang="en-US" sz="4300" dirty="0"/>
              <a:t>recommend requesting additional bar admission information </a:t>
            </a:r>
            <a:r>
              <a:rPr lang="en-US" sz="4300" dirty="0" smtClean="0"/>
              <a:t>in examination on </a:t>
            </a:r>
            <a:r>
              <a:rPr lang="en-US" sz="4300" dirty="0"/>
              <a:t>a case-by-case </a:t>
            </a:r>
            <a:r>
              <a:rPr lang="en-US" sz="4300" dirty="0" smtClean="0"/>
              <a:t>basis.</a:t>
            </a:r>
          </a:p>
          <a:p>
            <a:pPr>
              <a:lnSpc>
                <a:spcPct val="120000"/>
              </a:lnSpc>
            </a:pPr>
            <a:r>
              <a:rPr lang="en-US" sz="4900" dirty="0" smtClean="0"/>
              <a:t>The office will </a:t>
            </a:r>
            <a:r>
              <a:rPr lang="en-US" sz="4900" dirty="0"/>
              <a:t>refer </a:t>
            </a:r>
            <a:r>
              <a:rPr lang="en-US" sz="4900" dirty="0" smtClean="0"/>
              <a:t>an attorney </a:t>
            </a:r>
            <a:r>
              <a:rPr lang="en-US" sz="4900" dirty="0"/>
              <a:t>to </a:t>
            </a:r>
            <a:r>
              <a:rPr lang="en-US" sz="4900" dirty="0" smtClean="0"/>
              <a:t>the Office of Enrollment and Discipline (OED) </a:t>
            </a:r>
            <a:r>
              <a:rPr lang="en-US" sz="4900" dirty="0"/>
              <a:t>when there is evidence that the attorney has improperly signed submissions</a:t>
            </a:r>
            <a:r>
              <a:rPr lang="en-US" sz="4900" dirty="0" smtClean="0"/>
              <a:t>.</a:t>
            </a:r>
          </a:p>
          <a:p>
            <a:pPr lvl="1">
              <a:lnSpc>
                <a:spcPct val="120000"/>
              </a:lnSpc>
            </a:pPr>
            <a:r>
              <a:rPr lang="en-US" sz="4300" dirty="0" smtClean="0"/>
              <a:t>OED has the power and authority to suspend practitioners and may refer conduct to an attorney’s state bar for reciprocal discipline.</a:t>
            </a:r>
            <a:endParaRPr lang="en-US" sz="4300" dirty="0"/>
          </a:p>
          <a:p>
            <a:pPr>
              <a:lnSpc>
                <a:spcPct val="120000"/>
              </a:lnSpc>
            </a:pPr>
            <a:r>
              <a:rPr lang="en-US" sz="4900" dirty="0" smtClean="0"/>
              <a:t>The Commissioner for Trademarks will issue show cause orders in appropriate circumstances, potentially resulting in suspension from practice in trademark matters, striking of certain documents, and/or termination of an active proceeding before the office.</a:t>
            </a:r>
          </a:p>
          <a:p>
            <a:pPr>
              <a:lnSpc>
                <a:spcPct val="120000"/>
              </a:lnSpc>
            </a:pPr>
            <a:r>
              <a:rPr lang="en-US" sz="4900" dirty="0" smtClean="0"/>
              <a:t>The office may refer suspected criminal activity to the Office of the Inspector General and/or the Department of Justice.</a:t>
            </a:r>
          </a:p>
        </p:txBody>
      </p:sp>
      <p:sp>
        <p:nvSpPr>
          <p:cNvPr id="4" name="Slide Number Placeholder 3"/>
          <p:cNvSpPr>
            <a:spLocks noGrp="1"/>
          </p:cNvSpPr>
          <p:nvPr>
            <p:ph type="sldNum" sz="quarter" idx="10"/>
          </p:nvPr>
        </p:nvSpPr>
        <p:spPr/>
        <p:txBody>
          <a:bodyPr/>
          <a:lstStyle/>
          <a:p>
            <a:fld id="{92DA454B-C859-4892-B9FA-68B588C9F547}" type="slidenum">
              <a:rPr lang="en-US" smtClean="0"/>
              <a:t>39</a:t>
            </a:fld>
            <a:endParaRPr lang="en-US" dirty="0"/>
          </a:p>
        </p:txBody>
      </p:sp>
    </p:spTree>
    <p:extLst>
      <p:ext uri="{BB962C8B-B14F-4D97-AF65-F5344CB8AC3E}">
        <p14:creationId xmlns:p14="http://schemas.microsoft.com/office/powerpoint/2010/main" val="21679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Topics</a:t>
            </a:r>
            <a:endParaRPr lang="en-US" dirty="0"/>
          </a:p>
        </p:txBody>
      </p:sp>
      <p:sp>
        <p:nvSpPr>
          <p:cNvPr id="3" name="Content Placeholder 2"/>
          <p:cNvSpPr>
            <a:spLocks noGrp="1"/>
          </p:cNvSpPr>
          <p:nvPr>
            <p:ph idx="1"/>
          </p:nvPr>
        </p:nvSpPr>
        <p:spPr>
          <a:xfrm>
            <a:off x="457200" y="1209459"/>
            <a:ext cx="8229600" cy="3786267"/>
          </a:xfrm>
        </p:spPr>
        <p:txBody>
          <a:bodyPr>
            <a:normAutofit fontScale="92500"/>
          </a:bodyPr>
          <a:lstStyle/>
          <a:p>
            <a:pPr lvl="0">
              <a:lnSpc>
                <a:spcPct val="110000"/>
              </a:lnSpc>
            </a:pPr>
            <a:r>
              <a:rPr lang="en-US" sz="3000" dirty="0" smtClean="0">
                <a:solidFill>
                  <a:prstClr val="black"/>
                </a:solidFill>
              </a:rPr>
              <a:t>General ethical </a:t>
            </a:r>
            <a:r>
              <a:rPr lang="en-US" sz="3000" dirty="0">
                <a:solidFill>
                  <a:prstClr val="black"/>
                </a:solidFill>
              </a:rPr>
              <a:t>c</a:t>
            </a:r>
            <a:r>
              <a:rPr lang="en-US" sz="3000" dirty="0" smtClean="0">
                <a:solidFill>
                  <a:prstClr val="black"/>
                </a:solidFill>
              </a:rPr>
              <a:t>onsiderations for practitioners</a:t>
            </a:r>
          </a:p>
          <a:p>
            <a:pPr lvl="0">
              <a:lnSpc>
                <a:spcPct val="110000"/>
              </a:lnSpc>
            </a:pPr>
            <a:r>
              <a:rPr lang="en-US" sz="3000" dirty="0" smtClean="0">
                <a:solidFill>
                  <a:prstClr val="black"/>
                </a:solidFill>
              </a:rPr>
              <a:t>Recognition as a representative</a:t>
            </a:r>
          </a:p>
          <a:p>
            <a:pPr>
              <a:lnSpc>
                <a:spcPct val="110000"/>
              </a:lnSpc>
            </a:pPr>
            <a:r>
              <a:rPr lang="en-US" sz="3000" dirty="0">
                <a:solidFill>
                  <a:prstClr val="black"/>
                </a:solidFill>
              </a:rPr>
              <a:t>Signature r</a:t>
            </a:r>
            <a:r>
              <a:rPr lang="en-US" sz="3000" dirty="0" smtClean="0">
                <a:solidFill>
                  <a:prstClr val="black"/>
                </a:solidFill>
              </a:rPr>
              <a:t>equirements and authority to sign</a:t>
            </a:r>
          </a:p>
          <a:p>
            <a:pPr lvl="0">
              <a:lnSpc>
                <a:spcPct val="110000"/>
              </a:lnSpc>
            </a:pPr>
            <a:r>
              <a:rPr lang="en-US" sz="3000" dirty="0" smtClean="0">
                <a:solidFill>
                  <a:prstClr val="black"/>
                </a:solidFill>
              </a:rPr>
              <a:t>Rule 11.18—signature as certification</a:t>
            </a:r>
          </a:p>
          <a:p>
            <a:pPr>
              <a:lnSpc>
                <a:spcPct val="110000"/>
              </a:lnSpc>
            </a:pPr>
            <a:r>
              <a:rPr lang="en-US" sz="3000" dirty="0" smtClean="0">
                <a:solidFill>
                  <a:prstClr val="black"/>
                </a:solidFill>
              </a:rPr>
              <a:t>Considerations for proof-of-use </a:t>
            </a:r>
            <a:r>
              <a:rPr lang="en-US" sz="3000" dirty="0">
                <a:solidFill>
                  <a:prstClr val="black"/>
                </a:solidFill>
              </a:rPr>
              <a:t>a</a:t>
            </a:r>
            <a:r>
              <a:rPr lang="en-US" sz="3000" dirty="0" smtClean="0">
                <a:solidFill>
                  <a:prstClr val="black"/>
                </a:solidFill>
              </a:rPr>
              <a:t>udits</a:t>
            </a:r>
          </a:p>
          <a:p>
            <a:pPr lvl="0">
              <a:lnSpc>
                <a:spcPct val="110000"/>
              </a:lnSpc>
            </a:pPr>
            <a:r>
              <a:rPr lang="en-US" sz="3000" dirty="0" smtClean="0">
                <a:solidFill>
                  <a:prstClr val="black"/>
                </a:solidFill>
              </a:rPr>
              <a:t>Addressing misconduct </a:t>
            </a:r>
            <a:r>
              <a:rPr lang="en-US" sz="3000" dirty="0">
                <a:solidFill>
                  <a:prstClr val="black"/>
                </a:solidFill>
              </a:rPr>
              <a:t>b</a:t>
            </a:r>
            <a:r>
              <a:rPr lang="en-US" sz="3000" dirty="0" smtClean="0">
                <a:solidFill>
                  <a:prstClr val="black"/>
                </a:solidFill>
              </a:rPr>
              <a:t>efore the USPTO</a:t>
            </a:r>
          </a:p>
        </p:txBody>
      </p:sp>
      <p:sp>
        <p:nvSpPr>
          <p:cNvPr id="4" name="Slide Number Placeholder 3"/>
          <p:cNvSpPr>
            <a:spLocks noGrp="1"/>
          </p:cNvSpPr>
          <p:nvPr>
            <p:ph type="sldNum" sz="quarter" idx="10"/>
          </p:nvPr>
        </p:nvSpPr>
        <p:spPr/>
        <p:txBody>
          <a:bodyPr/>
          <a:lstStyle/>
          <a:p>
            <a:fld id="{92DA454B-C859-4892-B9FA-68B588C9F547}" type="slidenum">
              <a:rPr lang="en-US" smtClean="0"/>
              <a:t>4</a:t>
            </a:fld>
            <a:endParaRPr lang="en-US" dirty="0"/>
          </a:p>
        </p:txBody>
      </p:sp>
    </p:spTree>
    <p:extLst>
      <p:ext uri="{BB962C8B-B14F-4D97-AF65-F5344CB8AC3E}">
        <p14:creationId xmlns:p14="http://schemas.microsoft.com/office/powerpoint/2010/main" val="2970192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prstClr val="black"/>
                </a:solidFill>
              </a:rPr>
              <a:t>Addressing misconduct in t</a:t>
            </a:r>
            <a:r>
              <a:rPr lang="en-US" sz="3200" dirty="0" smtClean="0">
                <a:solidFill>
                  <a:prstClr val="black"/>
                </a:solidFill>
              </a:rPr>
              <a:t>rademarks</a:t>
            </a:r>
            <a:endParaRPr lang="en-US" sz="3200" dirty="0"/>
          </a:p>
        </p:txBody>
      </p:sp>
      <p:sp>
        <p:nvSpPr>
          <p:cNvPr id="5" name="Content Placeholder 4"/>
          <p:cNvSpPr>
            <a:spLocks noGrp="1"/>
          </p:cNvSpPr>
          <p:nvPr>
            <p:ph idx="1"/>
          </p:nvPr>
        </p:nvSpPr>
        <p:spPr/>
        <p:txBody>
          <a:bodyPr>
            <a:normAutofit fontScale="55000" lnSpcReduction="20000"/>
          </a:bodyPr>
          <a:lstStyle/>
          <a:p>
            <a:pPr marL="0" indent="0">
              <a:lnSpc>
                <a:spcPct val="120000"/>
              </a:lnSpc>
              <a:buNone/>
            </a:pPr>
            <a:r>
              <a:rPr lang="en-US" sz="4000" b="1" dirty="0">
                <a:ea typeface="Segoe UI Historic" panose="020B0502040204020203" pitchFamily="34" charset="0"/>
              </a:rPr>
              <a:t>Discussion:</a:t>
            </a:r>
            <a:r>
              <a:rPr lang="en-US" sz="4000" b="1" i="1" dirty="0">
                <a:ea typeface="Segoe UI Historic" panose="020B0502040204020203" pitchFamily="34" charset="0"/>
              </a:rPr>
              <a:t> In re Matthew </a:t>
            </a:r>
            <a:r>
              <a:rPr lang="en-US" sz="4000" b="1" i="1" dirty="0" err="1">
                <a:ea typeface="Segoe UI Historic" panose="020B0502040204020203" pitchFamily="34" charset="0"/>
              </a:rPr>
              <a:t>Swyers</a:t>
            </a:r>
            <a:endParaRPr lang="en-US" sz="4000" b="1" i="1" dirty="0">
              <a:ea typeface="Segoe UI Historic" panose="020B0502040204020203" pitchFamily="34" charset="0"/>
            </a:endParaRPr>
          </a:p>
          <a:p>
            <a:pPr>
              <a:lnSpc>
                <a:spcPct val="120000"/>
              </a:lnSpc>
            </a:pPr>
            <a:r>
              <a:rPr lang="en-US" dirty="0">
                <a:ea typeface="Segoe UI Historic" panose="020B0502040204020203" pitchFamily="34" charset="0"/>
              </a:rPr>
              <a:t>On January 27, 2017, experienced trademark attorney Matthew </a:t>
            </a:r>
            <a:r>
              <a:rPr lang="en-US" dirty="0" err="1">
                <a:ea typeface="Segoe UI Historic" panose="020B0502040204020203" pitchFamily="34" charset="0"/>
              </a:rPr>
              <a:t>Swyers</a:t>
            </a:r>
            <a:r>
              <a:rPr lang="en-US" dirty="0">
                <a:ea typeface="Segoe UI Historic" panose="020B0502040204020203" pitchFamily="34" charset="0"/>
              </a:rPr>
              <a:t> was excluded on consent from practice before the USPTO in trademark matters.</a:t>
            </a:r>
          </a:p>
          <a:p>
            <a:pPr>
              <a:lnSpc>
                <a:spcPct val="120000"/>
              </a:lnSpc>
            </a:pPr>
            <a:r>
              <a:rPr lang="en-US" dirty="0">
                <a:ea typeface="Segoe UI Historic" panose="020B0502040204020203" pitchFamily="34" charset="0"/>
              </a:rPr>
              <a:t>Pursuant to the consent agreement, Mr. </a:t>
            </a:r>
            <a:r>
              <a:rPr lang="en-US" dirty="0" err="1">
                <a:ea typeface="Segoe UI Historic" panose="020B0502040204020203" pitchFamily="34" charset="0"/>
              </a:rPr>
              <a:t>Swyers</a:t>
            </a:r>
            <a:r>
              <a:rPr lang="en-US" dirty="0">
                <a:ea typeface="Segoe UI Historic" panose="020B0502040204020203" pitchFamily="34" charset="0"/>
              </a:rPr>
              <a:t> did not admit violation of the USPTO Rules of Professional Responsibility and/or Rules of Professional Conduct.</a:t>
            </a:r>
          </a:p>
          <a:p>
            <a:pPr>
              <a:lnSpc>
                <a:spcPct val="120000"/>
              </a:lnSpc>
            </a:pPr>
            <a:r>
              <a:rPr lang="en-US" dirty="0">
                <a:ea typeface="Segoe UI Historic" panose="020B0502040204020203" pitchFamily="34" charset="0"/>
              </a:rPr>
              <a:t>Mr. </a:t>
            </a:r>
            <a:r>
              <a:rPr lang="en-US" dirty="0" err="1">
                <a:ea typeface="Segoe UI Historic" panose="020B0502040204020203" pitchFamily="34" charset="0"/>
              </a:rPr>
              <a:t>Swyers</a:t>
            </a:r>
            <a:r>
              <a:rPr lang="en-US" dirty="0">
                <a:ea typeface="Segoe UI Historic" panose="020B0502040204020203" pitchFamily="34" charset="0"/>
              </a:rPr>
              <a:t> agreed to the exclusion while a disciplinary complaint was pending against him alleging violations of 31 Rules of Professional Responsibility and Rules of Professional Conduct.</a:t>
            </a:r>
          </a:p>
          <a:p>
            <a:pPr>
              <a:lnSpc>
                <a:spcPct val="120000"/>
              </a:lnSpc>
            </a:pPr>
            <a:r>
              <a:rPr lang="en-US" i="1" dirty="0">
                <a:ea typeface="Segoe UI Historic" panose="020B0502040204020203" pitchFamily="34" charset="0"/>
              </a:rPr>
              <a:t>See</a:t>
            </a:r>
            <a:r>
              <a:rPr lang="en-US" dirty="0">
                <a:ea typeface="Segoe UI Historic" panose="020B0502040204020203" pitchFamily="34" charset="0"/>
              </a:rPr>
              <a:t> </a:t>
            </a:r>
            <a:r>
              <a:rPr lang="en-US" dirty="0">
                <a:hlinkClick r:id="rId3"/>
              </a:rPr>
              <a:t>https://foiadocuments.uspto.gov/oed/0900_dis_2017-01-26.pdf</a:t>
            </a:r>
            <a:r>
              <a:rPr lang="en-US" dirty="0" smtClean="0"/>
              <a:t>.</a:t>
            </a:r>
            <a:endParaRPr lang="en-US" dirty="0">
              <a:ea typeface="Segoe UI Historic" panose="020B0502040204020203" pitchFamily="34" charset="0"/>
            </a:endParaRPr>
          </a:p>
        </p:txBody>
      </p:sp>
      <p:sp>
        <p:nvSpPr>
          <p:cNvPr id="2" name="Slide Number Placeholder 1"/>
          <p:cNvSpPr>
            <a:spLocks noGrp="1"/>
          </p:cNvSpPr>
          <p:nvPr>
            <p:ph type="sldNum" sz="quarter" idx="10"/>
          </p:nvPr>
        </p:nvSpPr>
        <p:spPr/>
        <p:txBody>
          <a:bodyPr/>
          <a:lstStyle/>
          <a:p>
            <a:fld id="{92DA454B-C859-4892-B9FA-68B588C9F547}" type="slidenum">
              <a:rPr lang="en-US" smtClean="0"/>
              <a:t>40</a:t>
            </a:fld>
            <a:endParaRPr lang="en-US" dirty="0"/>
          </a:p>
        </p:txBody>
      </p:sp>
      <p:sp>
        <p:nvSpPr>
          <p:cNvPr id="4" name="Content Placeholder 2"/>
          <p:cNvSpPr txBox="1">
            <a:spLocks/>
          </p:cNvSpPr>
          <p:nvPr/>
        </p:nvSpPr>
        <p:spPr>
          <a:xfrm>
            <a:off x="457200" y="992038"/>
            <a:ext cx="8229600" cy="3541862"/>
          </a:xfrm>
          <a:prstGeom prst="rect">
            <a:avLst/>
          </a:prstGeom>
        </p:spPr>
        <p:txBody>
          <a:bodyPr>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endParaRPr lang="en-US" sz="1800" dirty="0" smtClean="0">
              <a:ea typeface="Segoe UI Historic" panose="020B0502040204020203" pitchFamily="34" charset="0"/>
            </a:endParaRPr>
          </a:p>
        </p:txBody>
      </p:sp>
    </p:spTree>
    <p:extLst>
      <p:ext uri="{BB962C8B-B14F-4D97-AF65-F5344CB8AC3E}">
        <p14:creationId xmlns:p14="http://schemas.microsoft.com/office/powerpoint/2010/main" val="4009528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1524102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8048" y="1840832"/>
            <a:ext cx="3755959" cy="2585323"/>
          </a:xfrm>
          <a:prstGeom prst="rect">
            <a:avLst/>
          </a:prstGeom>
        </p:spPr>
        <p:txBody>
          <a:bodyPr wrap="square">
            <a:spAutoFit/>
          </a:bodyPr>
          <a:lstStyle/>
          <a:p>
            <a:r>
              <a:rPr lang="en-US" dirty="0">
                <a:solidFill>
                  <a:schemeClr val="bg1"/>
                </a:solidFill>
              </a:rPr>
              <a:t>If we </a:t>
            </a:r>
            <a:r>
              <a:rPr lang="en-US" dirty="0" smtClean="0">
                <a:solidFill>
                  <a:schemeClr val="bg1"/>
                </a:solidFill>
              </a:rPr>
              <a:t>did </a:t>
            </a:r>
            <a:r>
              <a:rPr lang="en-US" dirty="0">
                <a:solidFill>
                  <a:schemeClr val="bg1"/>
                </a:solidFill>
              </a:rPr>
              <a:t>not reach your </a:t>
            </a:r>
            <a:r>
              <a:rPr lang="en-US" dirty="0" smtClean="0">
                <a:solidFill>
                  <a:schemeClr val="bg1"/>
                </a:solidFill>
              </a:rPr>
              <a:t>question, please send it via </a:t>
            </a:r>
            <a:r>
              <a:rPr lang="en-US" dirty="0">
                <a:solidFill>
                  <a:schemeClr val="bg1"/>
                </a:solidFill>
              </a:rPr>
              <a:t>email to </a:t>
            </a:r>
            <a:r>
              <a:rPr lang="en-US" u="sng" dirty="0">
                <a:solidFill>
                  <a:schemeClr val="bg1"/>
                </a:solidFill>
              </a:rPr>
              <a:t>TMPolicy@uspto.gov</a:t>
            </a:r>
            <a:r>
              <a:rPr lang="en-US" dirty="0">
                <a:solidFill>
                  <a:schemeClr val="bg1"/>
                </a:solidFill>
              </a:rPr>
              <a:t> with the subject line “Ethics CLE Presentation</a:t>
            </a:r>
            <a:r>
              <a:rPr lang="en-US" dirty="0" smtClean="0">
                <a:solidFill>
                  <a:schemeClr val="bg1"/>
                </a:solidFill>
              </a:rPr>
              <a:t>.”</a:t>
            </a:r>
          </a:p>
          <a:p>
            <a:endParaRPr lang="en-US" dirty="0">
              <a:solidFill>
                <a:schemeClr val="bg1"/>
              </a:solidFill>
            </a:endParaRPr>
          </a:p>
          <a:p>
            <a:r>
              <a:rPr lang="en-US" dirty="0">
                <a:solidFill>
                  <a:schemeClr val="bg1"/>
                </a:solidFill>
              </a:rPr>
              <a:t>Kathleen Cooney-Porter</a:t>
            </a:r>
          </a:p>
          <a:p>
            <a:r>
              <a:rPr lang="en-US" dirty="0">
                <a:solidFill>
                  <a:schemeClr val="bg1"/>
                </a:solidFill>
              </a:rPr>
              <a:t>Kathleen.Cooneyporter@uspto.gov</a:t>
            </a:r>
          </a:p>
          <a:p>
            <a:endParaRPr lang="en-US" dirty="0">
              <a:solidFill>
                <a:schemeClr val="bg1"/>
              </a:solidFill>
            </a:endParaRPr>
          </a:p>
        </p:txBody>
      </p:sp>
    </p:spTree>
    <p:extLst>
      <p:ext uri="{BB962C8B-B14F-4D97-AF65-F5344CB8AC3E}">
        <p14:creationId xmlns:p14="http://schemas.microsoft.com/office/powerpoint/2010/main" val="600453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ethical considerations</a:t>
            </a:r>
            <a:endParaRPr lang="en-US" dirty="0"/>
          </a:p>
        </p:txBody>
      </p:sp>
      <p:sp>
        <p:nvSpPr>
          <p:cNvPr id="3" name="Content Placeholder 2"/>
          <p:cNvSpPr>
            <a:spLocks noGrp="1"/>
          </p:cNvSpPr>
          <p:nvPr>
            <p:ph idx="1"/>
          </p:nvPr>
        </p:nvSpPr>
        <p:spPr/>
        <p:txBody>
          <a:bodyPr>
            <a:normAutofit fontScale="55000" lnSpcReduction="20000"/>
          </a:bodyPr>
          <a:lstStyle/>
          <a:p>
            <a:pPr>
              <a:lnSpc>
                <a:spcPct val="120000"/>
              </a:lnSpc>
            </a:pPr>
            <a:r>
              <a:rPr lang="en-US" dirty="0" smtClean="0"/>
              <a:t>Attorneys practicing before the office are subject to the Rules of Professional Responsibility set forth by their individual states of admission.</a:t>
            </a:r>
          </a:p>
          <a:p>
            <a:pPr>
              <a:lnSpc>
                <a:spcPct val="120000"/>
              </a:lnSpc>
            </a:pPr>
            <a:r>
              <a:rPr lang="en-US" dirty="0" smtClean="0"/>
              <a:t>37 C.F.R. §11.19 – “All practitioners engaged in practice before the office . . . are subject to disciplinary jurisdiction of the office.”</a:t>
            </a:r>
          </a:p>
          <a:p>
            <a:pPr>
              <a:lnSpc>
                <a:spcPct val="120000"/>
              </a:lnSpc>
            </a:pPr>
            <a:r>
              <a:rPr lang="en-US" dirty="0" smtClean="0"/>
              <a:t>USPTO Rules of Professional Conduct—37 C.F.R. §§11.100 et seq.</a:t>
            </a:r>
          </a:p>
          <a:p>
            <a:pPr lvl="1">
              <a:lnSpc>
                <a:spcPct val="120000"/>
              </a:lnSpc>
            </a:pPr>
            <a:r>
              <a:rPr lang="en-US" dirty="0" smtClean="0"/>
              <a:t>Rule 11.101: “A practitioner shall provide competent representation to a client …”</a:t>
            </a:r>
          </a:p>
          <a:p>
            <a:pPr lvl="1">
              <a:lnSpc>
                <a:spcPct val="120000"/>
              </a:lnSpc>
            </a:pPr>
            <a:r>
              <a:rPr lang="en-US" dirty="0" smtClean="0"/>
              <a:t>Rule 11.104: “A practitioner shall … reasonably consult with the client about the means by which the client’s objectives are to be accomplished; keep the client reasonably informed about the status for the matter; … [and] shall explain a matter to the extent reasonably necessary to permit the client to make informed decisions regarding the representation.”</a:t>
            </a:r>
          </a:p>
          <a:p>
            <a:pPr lvl="1">
              <a:lnSpc>
                <a:spcPct val="120000"/>
              </a:lnSpc>
            </a:pPr>
            <a:r>
              <a:rPr lang="en-US" dirty="0" smtClean="0"/>
              <a:t>Rule 11.505: “A practitioner shall not practice law in a jurisdiction in violation of the regulation of the legal profession in that jurisdiction, or assist another in doing so.”</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
        <p:nvSpPr>
          <p:cNvPr id="9" name="Content Placeholder 2" descr="text "/>
          <p:cNvSpPr txBox="1">
            <a:spLocks/>
          </p:cNvSpPr>
          <p:nvPr/>
        </p:nvSpPr>
        <p:spPr>
          <a:xfrm>
            <a:off x="379562" y="946660"/>
            <a:ext cx="8229600" cy="4269346"/>
          </a:xfrm>
          <a:prstGeom prst="rect">
            <a:avLst/>
          </a:prstGeom>
        </p:spPr>
        <p:txBody>
          <a:bodyPr>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400" dirty="0"/>
          </a:p>
        </p:txBody>
      </p:sp>
    </p:spTree>
    <p:extLst>
      <p:ext uri="{BB962C8B-B14F-4D97-AF65-F5344CB8AC3E}">
        <p14:creationId xmlns:p14="http://schemas.microsoft.com/office/powerpoint/2010/main" val="726938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ethical considerations</a:t>
            </a:r>
            <a:br>
              <a:rPr lang="en-US" dirty="0" smtClean="0"/>
            </a:br>
            <a:endParaRPr lang="en-US" dirty="0"/>
          </a:p>
        </p:txBody>
      </p:sp>
      <p:sp>
        <p:nvSpPr>
          <p:cNvPr id="3" name="Content Placeholder 2"/>
          <p:cNvSpPr>
            <a:spLocks noGrp="1"/>
          </p:cNvSpPr>
          <p:nvPr>
            <p:ph idx="1"/>
          </p:nvPr>
        </p:nvSpPr>
        <p:spPr>
          <a:xfrm>
            <a:off x="301924" y="1027926"/>
            <a:ext cx="8229600" cy="3786267"/>
          </a:xfrm>
        </p:spPr>
        <p:txBody>
          <a:bodyPr>
            <a:noAutofit/>
          </a:bodyPr>
          <a:lstStyle/>
          <a:p>
            <a:pPr>
              <a:lnSpc>
                <a:spcPct val="120000"/>
              </a:lnSpc>
            </a:pPr>
            <a:r>
              <a:rPr lang="en-US" sz="1400" dirty="0" smtClean="0"/>
              <a:t>What is “practice before the office” in trademark matters?</a:t>
            </a:r>
          </a:p>
          <a:p>
            <a:pPr>
              <a:lnSpc>
                <a:spcPct val="120000"/>
              </a:lnSpc>
            </a:pPr>
            <a:r>
              <a:rPr lang="en-US" sz="1400" dirty="0" smtClean="0"/>
              <a:t>“Practice before the office” is a very broad term that includes any “law-related service that comprehends any matter connected with the presentation to the office or any of its officers or employees relating to a client’s rights, privileges, duties, or responsibilities under the laws or regulations administered by the office for the … registration of a trademark … ”</a:t>
            </a:r>
          </a:p>
          <a:p>
            <a:pPr>
              <a:lnSpc>
                <a:spcPct val="120000"/>
              </a:lnSpc>
            </a:pPr>
            <a:r>
              <a:rPr lang="en-US" sz="1400" dirty="0" smtClean="0"/>
              <a:t>This may include (non-exhaustive):</a:t>
            </a:r>
          </a:p>
          <a:p>
            <a:pPr lvl="1">
              <a:lnSpc>
                <a:spcPct val="120000"/>
              </a:lnSpc>
            </a:pPr>
            <a:r>
              <a:rPr lang="en-US" sz="1200" dirty="0" smtClean="0"/>
              <a:t>Preparing necessary documents in contemplation of filing the documents with the office;</a:t>
            </a:r>
          </a:p>
          <a:p>
            <a:pPr lvl="1">
              <a:lnSpc>
                <a:spcPct val="120000"/>
              </a:lnSpc>
            </a:pPr>
            <a:r>
              <a:rPr lang="en-US" sz="1200" dirty="0" smtClean="0"/>
              <a:t>Corresponding and communicating with the office on behalf of a party;</a:t>
            </a:r>
          </a:p>
          <a:p>
            <a:pPr lvl="1">
              <a:lnSpc>
                <a:spcPct val="120000"/>
              </a:lnSpc>
            </a:pPr>
            <a:r>
              <a:rPr lang="en-US" sz="1200" dirty="0" smtClean="0"/>
              <a:t>Consulting with and giving advice to a client concerning matters pending or contemplated to be presented before the office;</a:t>
            </a:r>
          </a:p>
          <a:p>
            <a:pPr lvl="1">
              <a:lnSpc>
                <a:spcPct val="120000"/>
              </a:lnSpc>
            </a:pPr>
            <a:r>
              <a:rPr lang="en-US" sz="1200" dirty="0" smtClean="0"/>
              <a:t>Preparing and prosecuting an application for trademark registration; and</a:t>
            </a:r>
          </a:p>
          <a:p>
            <a:pPr lvl="1">
              <a:lnSpc>
                <a:spcPct val="120000"/>
              </a:lnSpc>
            </a:pPr>
            <a:r>
              <a:rPr lang="en-US" sz="1200" dirty="0" smtClean="0"/>
              <a:t>Preparing an amendment which may require written argument to establish the registrability of the mark.</a:t>
            </a:r>
          </a:p>
          <a:p>
            <a:pPr>
              <a:lnSpc>
                <a:spcPct val="120000"/>
              </a:lnSpc>
            </a:pPr>
            <a:r>
              <a:rPr lang="en-US" sz="1400" i="1" dirty="0" smtClean="0"/>
              <a:t>See </a:t>
            </a:r>
            <a:r>
              <a:rPr lang="en-US" sz="1400" dirty="0" smtClean="0"/>
              <a:t>37 C.F.R. §11.5</a:t>
            </a:r>
            <a:endParaRPr lang="en-US" sz="14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
        <p:nvSpPr>
          <p:cNvPr id="9" name="Content Placeholder 2"/>
          <p:cNvSpPr txBox="1">
            <a:spLocks/>
          </p:cNvSpPr>
          <p:nvPr/>
        </p:nvSpPr>
        <p:spPr>
          <a:xfrm>
            <a:off x="379562" y="1028142"/>
            <a:ext cx="8229600" cy="4269346"/>
          </a:xfrm>
          <a:prstGeom prst="rect">
            <a:avLst/>
          </a:prstGeom>
        </p:spPr>
        <p:txBody>
          <a:bodyPr>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smtClean="0"/>
          </a:p>
        </p:txBody>
      </p:sp>
    </p:spTree>
    <p:extLst>
      <p:ext uri="{BB962C8B-B14F-4D97-AF65-F5344CB8AC3E}">
        <p14:creationId xmlns:p14="http://schemas.microsoft.com/office/powerpoint/2010/main" val="1679199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General ethical </a:t>
            </a:r>
            <a:r>
              <a:rPr lang="en-US" dirty="0" smtClean="0"/>
              <a:t>considerations</a:t>
            </a:r>
            <a:endParaRPr lang="en-US" dirty="0"/>
          </a:p>
        </p:txBody>
      </p:sp>
      <p:sp>
        <p:nvSpPr>
          <p:cNvPr id="3" name="Content Placeholder 2"/>
          <p:cNvSpPr>
            <a:spLocks noGrp="1"/>
          </p:cNvSpPr>
          <p:nvPr>
            <p:ph idx="1"/>
          </p:nvPr>
        </p:nvSpPr>
        <p:spPr/>
        <p:txBody>
          <a:bodyPr>
            <a:normAutofit fontScale="47500" lnSpcReduction="20000"/>
          </a:bodyPr>
          <a:lstStyle/>
          <a:p>
            <a:pPr>
              <a:lnSpc>
                <a:spcPct val="120000"/>
              </a:lnSpc>
            </a:pPr>
            <a:r>
              <a:rPr lang="en-US" sz="3800" dirty="0" smtClean="0"/>
              <a:t>Most USPTO employees that attorneys communicate with are </a:t>
            </a:r>
            <a:r>
              <a:rPr lang="en-US" sz="3800" i="1" dirty="0" smtClean="0"/>
              <a:t>also attorneys</a:t>
            </a:r>
            <a:r>
              <a:rPr lang="en-US" sz="3800" dirty="0"/>
              <a:t> </a:t>
            </a:r>
            <a:r>
              <a:rPr lang="en-US" sz="3800" dirty="0" smtClean="0"/>
              <a:t>and are bound by the Rules of Professional Conduct, as well.</a:t>
            </a:r>
          </a:p>
          <a:p>
            <a:pPr>
              <a:lnSpc>
                <a:spcPct val="120000"/>
              </a:lnSpc>
            </a:pPr>
            <a:r>
              <a:rPr lang="en-US" sz="3800" dirty="0" smtClean="0"/>
              <a:t>USPTO employees may not provide legal advice or opinions about trademark rights, trademark infringement claims, or the validity of a trademark registration. </a:t>
            </a:r>
            <a:r>
              <a:rPr lang="en-US" sz="3800" i="1" dirty="0" smtClean="0"/>
              <a:t>See </a:t>
            </a:r>
            <a:r>
              <a:rPr lang="en-US" sz="3800" dirty="0" smtClean="0"/>
              <a:t>TMEP §§108.02, 1805.</a:t>
            </a:r>
          </a:p>
          <a:p>
            <a:pPr>
              <a:lnSpc>
                <a:spcPct val="120000"/>
              </a:lnSpc>
            </a:pPr>
            <a:r>
              <a:rPr lang="en-US" sz="3800" dirty="0" smtClean="0"/>
              <a:t>USPTO </a:t>
            </a:r>
            <a:r>
              <a:rPr lang="en-US" sz="3800" dirty="0"/>
              <a:t>employees may not </a:t>
            </a:r>
            <a:r>
              <a:rPr lang="en-US" sz="3800" dirty="0" smtClean="0"/>
              <a:t>discuss an application directly with a represented applicant, unless the attorney is also part of the conversation. </a:t>
            </a:r>
            <a:r>
              <a:rPr lang="en-US" sz="3800" i="1" dirty="0" smtClean="0"/>
              <a:t>See </a:t>
            </a:r>
            <a:r>
              <a:rPr lang="en-US" sz="3800" dirty="0" smtClean="0"/>
              <a:t>37 C.F.R. §§2.18(a)(2), 11.402(a); TMEP §601.02. </a:t>
            </a:r>
          </a:p>
          <a:p>
            <a:pPr>
              <a:lnSpc>
                <a:spcPct val="120000"/>
              </a:lnSpc>
            </a:pPr>
            <a:r>
              <a:rPr lang="en-US" sz="3800" dirty="0" smtClean="0"/>
              <a:t>USPTO employees may not discuss the merits of any particular application or registration with a third party. </a:t>
            </a:r>
            <a:r>
              <a:rPr lang="en-US" sz="3800" i="1" dirty="0" smtClean="0"/>
              <a:t>See </a:t>
            </a:r>
            <a:r>
              <a:rPr lang="en-US" sz="3800" dirty="0" smtClean="0"/>
              <a:t>TMEP §1806.</a:t>
            </a:r>
          </a:p>
          <a:p>
            <a:pPr>
              <a:lnSpc>
                <a:spcPct val="120000"/>
              </a:lnSpc>
            </a:pPr>
            <a:endParaRPr lang="en-US" dirty="0"/>
          </a:p>
          <a:p>
            <a:pPr>
              <a:lnSpc>
                <a:spcPct val="120000"/>
              </a:lnSpc>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2DA454B-C859-4892-B9FA-68B588C9F547}" type="slidenum">
              <a:rPr lang="en-US" smtClean="0"/>
              <a:t>7</a:t>
            </a:fld>
            <a:endParaRPr lang="en-US" dirty="0"/>
          </a:p>
        </p:txBody>
      </p:sp>
    </p:spTree>
    <p:extLst>
      <p:ext uri="{BB962C8B-B14F-4D97-AF65-F5344CB8AC3E}">
        <p14:creationId xmlns:p14="http://schemas.microsoft.com/office/powerpoint/2010/main" val="1131631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ethical considerations</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pPr marL="0" indent="0">
              <a:lnSpc>
                <a:spcPct val="120000"/>
              </a:lnSpc>
              <a:buNone/>
            </a:pPr>
            <a:r>
              <a:rPr lang="en-US" sz="3600" b="1" dirty="0"/>
              <a:t>Additional Rules to keep in mind:</a:t>
            </a:r>
          </a:p>
          <a:p>
            <a:pPr>
              <a:lnSpc>
                <a:spcPct val="120000"/>
              </a:lnSpc>
            </a:pPr>
            <a:r>
              <a:rPr lang="en-US" dirty="0"/>
              <a:t>Rule 2.11(e</a:t>
            </a:r>
            <a:r>
              <a:rPr lang="en-US" dirty="0" smtClean="0"/>
              <a:t>)–“</a:t>
            </a:r>
            <a:r>
              <a:rPr lang="en-US" dirty="0"/>
              <a:t>Providing false, fictitious, or fraudulent information in connection with the requirements [for providing accurate domicile information] shall be deemed submitting a paper for an improper purpose, in violation of § 11.18(b) of this chapter, and subject to the sanctions and actions provided in § 11.18(c).”</a:t>
            </a:r>
          </a:p>
          <a:p>
            <a:pPr>
              <a:lnSpc>
                <a:spcPct val="120000"/>
              </a:lnSpc>
            </a:pPr>
            <a:r>
              <a:rPr lang="en-US" dirty="0"/>
              <a:t>Rule </a:t>
            </a:r>
            <a:r>
              <a:rPr lang="en-US" dirty="0" smtClean="0"/>
              <a:t>2.192–“</a:t>
            </a:r>
            <a:r>
              <a:rPr lang="en-US" dirty="0"/>
              <a:t>Trademark applicants, registrants, and parties to proceedings before the Trademark Trial and Appeal Board and their attorneys or agents are required to conduct their business with </a:t>
            </a:r>
            <a:r>
              <a:rPr lang="en-US" b="1" dirty="0"/>
              <a:t>decorum and courtesy</a:t>
            </a:r>
            <a:r>
              <a:rPr lang="en-US" dirty="0"/>
              <a:t>. Documents presented in violation of this requirement will be submitted to the Director and will be returned by the Director’s direct order.”</a:t>
            </a:r>
          </a:p>
          <a:p>
            <a:pPr>
              <a:lnSpc>
                <a:spcPct val="120000"/>
              </a:lnSpc>
            </a:pPr>
            <a:r>
              <a:rPr lang="en-US" dirty="0"/>
              <a:t>Rule </a:t>
            </a:r>
            <a:r>
              <a:rPr lang="en-US" dirty="0" smtClean="0"/>
              <a:t>11.18–</a:t>
            </a:r>
            <a:r>
              <a:rPr lang="en-US" i="1" dirty="0" smtClean="0"/>
              <a:t>To </a:t>
            </a:r>
            <a:r>
              <a:rPr lang="en-US" i="1" dirty="0"/>
              <a:t>be discussed in further detail</a:t>
            </a:r>
            <a:r>
              <a:rPr lang="en-US" i="1" dirty="0" smtClean="0"/>
              <a:t>…</a:t>
            </a:r>
            <a:endParaRPr lang="en-US" i="1" dirty="0"/>
          </a:p>
        </p:txBody>
      </p:sp>
      <p:sp>
        <p:nvSpPr>
          <p:cNvPr id="4" name="Slide Number Placeholder 3"/>
          <p:cNvSpPr>
            <a:spLocks noGrp="1"/>
          </p:cNvSpPr>
          <p:nvPr>
            <p:ph type="sldNum" sz="quarter" idx="10"/>
          </p:nvPr>
        </p:nvSpPr>
        <p:spPr/>
        <p:txBody>
          <a:bodyPr/>
          <a:lstStyle/>
          <a:p>
            <a:fld id="{92DA454B-C859-4892-B9FA-68B588C9F547}" type="slidenum">
              <a:rPr lang="en-US" smtClean="0"/>
              <a:t>8</a:t>
            </a:fld>
            <a:endParaRPr lang="en-US" dirty="0"/>
          </a:p>
        </p:txBody>
      </p:sp>
      <p:sp>
        <p:nvSpPr>
          <p:cNvPr id="9" name="Content Placeholder 2"/>
          <p:cNvSpPr txBox="1">
            <a:spLocks/>
          </p:cNvSpPr>
          <p:nvPr/>
        </p:nvSpPr>
        <p:spPr>
          <a:xfrm>
            <a:off x="379562" y="1028142"/>
            <a:ext cx="8229600" cy="3786267"/>
          </a:xfrm>
          <a:prstGeom prst="rect">
            <a:avLst/>
          </a:prstGeom>
        </p:spPr>
        <p:txBody>
          <a:bodyPr>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dirty="0"/>
          </a:p>
        </p:txBody>
      </p:sp>
    </p:spTree>
    <p:extLst>
      <p:ext uri="{BB962C8B-B14F-4D97-AF65-F5344CB8AC3E}">
        <p14:creationId xmlns:p14="http://schemas.microsoft.com/office/powerpoint/2010/main" val="3020407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Recognition as representative</a:t>
            </a:r>
            <a:endParaRPr lang="en-US" sz="3600" dirty="0"/>
          </a:p>
        </p:txBody>
      </p:sp>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en-US" sz="3400" dirty="0" smtClean="0"/>
              <a:t>37 C.F.R. § 2.17(b)(1): To </a:t>
            </a:r>
            <a:r>
              <a:rPr lang="en-US" sz="3400" dirty="0"/>
              <a:t>be recognized as a representative in a trademark case, a </a:t>
            </a:r>
            <a:r>
              <a:rPr lang="en-US" sz="3400" dirty="0" smtClean="0"/>
              <a:t>practitioner </a:t>
            </a:r>
            <a:r>
              <a:rPr lang="en-US" sz="3400" dirty="0"/>
              <a:t>qualified </a:t>
            </a:r>
            <a:r>
              <a:rPr lang="en-US" sz="3400" dirty="0" smtClean="0"/>
              <a:t>under 37 C.F.R. </a:t>
            </a:r>
            <a:r>
              <a:rPr lang="en-US" sz="3400" dirty="0"/>
              <a:t>§ 11.14 </a:t>
            </a:r>
            <a:r>
              <a:rPr lang="en-US" sz="3400" dirty="0" smtClean="0"/>
              <a:t>may: </a:t>
            </a:r>
          </a:p>
          <a:p>
            <a:pPr>
              <a:lnSpc>
                <a:spcPct val="120000"/>
              </a:lnSpc>
            </a:pPr>
            <a:r>
              <a:rPr lang="en-US" sz="3100" dirty="0" smtClean="0"/>
              <a:t>(a) File </a:t>
            </a:r>
            <a:r>
              <a:rPr lang="en-US" sz="3100" dirty="0"/>
              <a:t>a </a:t>
            </a:r>
            <a:r>
              <a:rPr lang="en-US" sz="3100" i="1" dirty="0" smtClean="0"/>
              <a:t>properly signed </a:t>
            </a:r>
            <a:r>
              <a:rPr lang="en-US" sz="3100" dirty="0" smtClean="0"/>
              <a:t>power </a:t>
            </a:r>
            <a:r>
              <a:rPr lang="en-US" sz="3100" dirty="0"/>
              <a:t>of </a:t>
            </a:r>
            <a:r>
              <a:rPr lang="en-US" sz="3100" dirty="0" smtClean="0"/>
              <a:t>attorney (appointment/revocation via CAR form); </a:t>
            </a:r>
          </a:p>
          <a:p>
            <a:pPr>
              <a:lnSpc>
                <a:spcPct val="120000"/>
              </a:lnSpc>
            </a:pPr>
            <a:r>
              <a:rPr lang="en-US" sz="3100" dirty="0" smtClean="0"/>
              <a:t>(b) Sign </a:t>
            </a:r>
            <a:r>
              <a:rPr lang="en-US" sz="3100" dirty="0"/>
              <a:t>a document on behalf of an applicant, registrant, or party to a proceeding </a:t>
            </a:r>
            <a:r>
              <a:rPr lang="en-US" sz="3100" u="sng" dirty="0"/>
              <a:t>who is not already represented</a:t>
            </a:r>
            <a:r>
              <a:rPr lang="en-US" sz="3100" dirty="0"/>
              <a:t> by </a:t>
            </a:r>
            <a:r>
              <a:rPr lang="en-US" sz="3100" dirty="0" smtClean="0"/>
              <a:t>a qualified </a:t>
            </a:r>
            <a:r>
              <a:rPr lang="en-US" sz="3100" dirty="0"/>
              <a:t>practitioner </a:t>
            </a:r>
            <a:r>
              <a:rPr lang="en-US" sz="3100" dirty="0" smtClean="0"/>
              <a:t>from </a:t>
            </a:r>
            <a:r>
              <a:rPr lang="en-US" sz="3100" dirty="0"/>
              <a:t>a different firm; </a:t>
            </a:r>
            <a:r>
              <a:rPr lang="en-US" sz="3100" dirty="0" smtClean="0"/>
              <a:t>or</a:t>
            </a:r>
          </a:p>
          <a:p>
            <a:pPr>
              <a:lnSpc>
                <a:spcPct val="120000"/>
              </a:lnSpc>
            </a:pPr>
            <a:r>
              <a:rPr lang="en-US" sz="3100" dirty="0" smtClean="0"/>
              <a:t>(c) Appear </a:t>
            </a:r>
            <a:r>
              <a:rPr lang="en-US" sz="3100" dirty="0"/>
              <a:t>by being identified as the representative in a document submitted to the </a:t>
            </a:r>
            <a:r>
              <a:rPr lang="en-US" sz="3100" dirty="0" smtClean="0"/>
              <a:t>office </a:t>
            </a:r>
            <a:r>
              <a:rPr lang="en-US" sz="3100" dirty="0"/>
              <a:t>on behalf of an applicant, registrant, or party to a proceeding </a:t>
            </a:r>
            <a:r>
              <a:rPr lang="en-US" sz="3100" u="sng" dirty="0"/>
              <a:t>who is not already represented</a:t>
            </a:r>
            <a:r>
              <a:rPr lang="en-US" sz="3100" dirty="0"/>
              <a:t> by </a:t>
            </a:r>
            <a:r>
              <a:rPr lang="en-US" sz="3100" dirty="0" smtClean="0"/>
              <a:t>a qualified </a:t>
            </a:r>
            <a:r>
              <a:rPr lang="en-US" sz="3100" dirty="0"/>
              <a:t>practitioner </a:t>
            </a:r>
            <a:r>
              <a:rPr lang="en-US" sz="3100" dirty="0" smtClean="0"/>
              <a:t>from </a:t>
            </a:r>
            <a:r>
              <a:rPr lang="en-US" sz="3100" dirty="0"/>
              <a:t>a different firm. </a:t>
            </a:r>
          </a:p>
          <a:p>
            <a:pPr>
              <a:lnSpc>
                <a:spcPct val="120000"/>
              </a:lnSpc>
            </a:pP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9</a:t>
            </a:fld>
            <a:endParaRPr lang="en-US" dirty="0"/>
          </a:p>
        </p:txBody>
      </p:sp>
    </p:spTree>
    <p:extLst>
      <p:ext uri="{BB962C8B-B14F-4D97-AF65-F5344CB8AC3E}">
        <p14:creationId xmlns:p14="http://schemas.microsoft.com/office/powerpoint/2010/main" val="206683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green revised 5-2019.potx" id="{B30636C2-A8F5-45E8-BD83-E3D89591F1DD}" vid="{7A0C123D-0560-4EF5-BD1C-4387CA79AE48}"/>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green revised 5-2019.potx" id="{B30636C2-A8F5-45E8-BD83-E3D89591F1DD}" vid="{7FB7ED6C-D943-443E-9F7B-78DAE61D6851}"/>
    </a:ext>
  </a:extLst>
</a:theme>
</file>

<file path=ppt/theme/theme3.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4.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5.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40E1E0-DADF-4EDD-8A03-59D9F1F4A5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254ED3A-8BCE-45A5-BFAC-857D25AA1DF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DFE4D562-B126-4E8B-80AF-48461E7783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master green revised 5-2019</Template>
  <TotalTime>35271</TotalTime>
  <Words>4877</Words>
  <Application>Microsoft Office PowerPoint</Application>
  <PresentationFormat>On-screen Show (16:10)</PresentationFormat>
  <Paragraphs>335</Paragraphs>
  <Slides>42</Slides>
  <Notes>39</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42</vt:i4>
      </vt:variant>
    </vt:vector>
  </HeadingPairs>
  <TitlesOfParts>
    <vt:vector size="56" baseType="lpstr">
      <vt:lpstr>Arial</vt:lpstr>
      <vt:lpstr>Courier New</vt:lpstr>
      <vt:lpstr>Mongolian Baiti</vt:lpstr>
      <vt:lpstr>Segoe UI</vt:lpstr>
      <vt:lpstr>Segoe UI Historic</vt:lpstr>
      <vt:lpstr>Segoe UI Light</vt:lpstr>
      <vt:lpstr>Segoe UI Semibold</vt:lpstr>
      <vt:lpstr>Wingdings</vt:lpstr>
      <vt:lpstr>Brand master navy</vt:lpstr>
      <vt:lpstr>Brand master navy no logo</vt:lpstr>
      <vt:lpstr>1_Brand master navy</vt:lpstr>
      <vt:lpstr>1_Brand master navy no logo</vt:lpstr>
      <vt:lpstr>2_Brand master navy</vt:lpstr>
      <vt:lpstr>2_Brand master navy no logo</vt:lpstr>
      <vt:lpstr>PowerPoint Presentation</vt:lpstr>
      <vt:lpstr>Representation, signatures, and ethical issues in trademark prosecution: Practical information for attorneys</vt:lpstr>
      <vt:lpstr>PowerPoint Presentation</vt:lpstr>
      <vt:lpstr>Topics</vt:lpstr>
      <vt:lpstr>General ethical considerations</vt:lpstr>
      <vt:lpstr>General ethical considerations </vt:lpstr>
      <vt:lpstr>General ethical considerations</vt:lpstr>
      <vt:lpstr>General ethical considerations </vt:lpstr>
      <vt:lpstr>Recognition as representative</vt:lpstr>
      <vt:lpstr>Recognition as representative</vt:lpstr>
      <vt:lpstr>Recognition as representative</vt:lpstr>
      <vt:lpstr>Signature requirements</vt:lpstr>
      <vt:lpstr>Signature requirements</vt:lpstr>
      <vt:lpstr>Signature requirements</vt:lpstr>
      <vt:lpstr>Signature requirements</vt:lpstr>
      <vt:lpstr>Signature requirements</vt:lpstr>
      <vt:lpstr>Authority to sign</vt:lpstr>
      <vt:lpstr>Authority to sign</vt:lpstr>
      <vt:lpstr>Authority to sign</vt:lpstr>
      <vt:lpstr>Authority to sign</vt:lpstr>
      <vt:lpstr>Authority to sign</vt:lpstr>
      <vt:lpstr>Authority to sign</vt:lpstr>
      <vt:lpstr>Authority to sign </vt:lpstr>
      <vt:lpstr>Authority to sign—hypotheticals </vt:lpstr>
      <vt:lpstr>Authority to sign—hypotheticals</vt:lpstr>
      <vt:lpstr>Authority to sign—hypotheticals </vt:lpstr>
      <vt:lpstr>Authority to sign—hypotheticals </vt:lpstr>
      <vt:lpstr>Authority to sign - hypotheticals </vt:lpstr>
      <vt:lpstr>Signature as certification: Rule 11.18</vt:lpstr>
      <vt:lpstr>Signature as certification: Rule 11.18 </vt:lpstr>
      <vt:lpstr>Signature as certification: Rule 11.18</vt:lpstr>
      <vt:lpstr>Signature as certification: Rule 11.18</vt:lpstr>
      <vt:lpstr>Considerations for proof-of-use audits</vt:lpstr>
      <vt:lpstr>Considerations for proof-of-use audits</vt:lpstr>
      <vt:lpstr>Considerations for proof-of-use audits</vt:lpstr>
      <vt:lpstr>Considerations for proof-of-use audits</vt:lpstr>
      <vt:lpstr>Considerations for proof-of-use audits</vt:lpstr>
      <vt:lpstr>Considerations for proof-of-use audits</vt:lpstr>
      <vt:lpstr>Addressing misconduct in trademarks</vt:lpstr>
      <vt:lpstr>Addressing misconduct in trademarks</vt:lpstr>
      <vt:lpstr>Questions?</vt:lpstr>
      <vt:lpstr>PowerPoint Presentation</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Bunch, Tashia</cp:lastModifiedBy>
  <cp:revision>389</cp:revision>
  <cp:lastPrinted>2019-04-10T16:47:02Z</cp:lastPrinted>
  <dcterms:created xsi:type="dcterms:W3CDTF">2019-03-11T12:07:56Z</dcterms:created>
  <dcterms:modified xsi:type="dcterms:W3CDTF">2020-11-10T16:56:04Z</dcterms:modified>
</cp:coreProperties>
</file>