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Lst>
  <p:notesMasterIdLst>
    <p:notesMasterId r:id="rId55"/>
  </p:notesMasterIdLst>
  <p:handoutMasterIdLst>
    <p:handoutMasterId r:id="rId56"/>
  </p:handoutMasterIdLst>
  <p:sldIdLst>
    <p:sldId id="258" r:id="rId13"/>
    <p:sldId id="261" r:id="rId14"/>
    <p:sldId id="582" r:id="rId15"/>
    <p:sldId id="587" r:id="rId16"/>
    <p:sldId id="573" r:id="rId17"/>
    <p:sldId id="583" r:id="rId18"/>
    <p:sldId id="588" r:id="rId19"/>
    <p:sldId id="590" r:id="rId20"/>
    <p:sldId id="542" r:id="rId21"/>
    <p:sldId id="697" r:id="rId22"/>
    <p:sldId id="616" r:id="rId23"/>
    <p:sldId id="710" r:id="rId24"/>
    <p:sldId id="711" r:id="rId25"/>
    <p:sldId id="617" r:id="rId26"/>
    <p:sldId id="557" r:id="rId27"/>
    <p:sldId id="670" r:id="rId28"/>
    <p:sldId id="642" r:id="rId29"/>
    <p:sldId id="707" r:id="rId30"/>
    <p:sldId id="708" r:id="rId31"/>
    <p:sldId id="698" r:id="rId32"/>
    <p:sldId id="621" r:id="rId33"/>
    <p:sldId id="709" r:id="rId34"/>
    <p:sldId id="631" r:id="rId35"/>
    <p:sldId id="591" r:id="rId36"/>
    <p:sldId id="604" r:id="rId37"/>
    <p:sldId id="607" r:id="rId38"/>
    <p:sldId id="663" r:id="rId39"/>
    <p:sldId id="702" r:id="rId40"/>
    <p:sldId id="703" r:id="rId41"/>
    <p:sldId id="662" r:id="rId42"/>
    <p:sldId id="586" r:id="rId43"/>
    <p:sldId id="691" r:id="rId44"/>
    <p:sldId id="700" r:id="rId45"/>
    <p:sldId id="705" r:id="rId46"/>
    <p:sldId id="655" r:id="rId47"/>
    <p:sldId id="704" r:id="rId48"/>
    <p:sldId id="666" r:id="rId49"/>
    <p:sldId id="692" r:id="rId50"/>
    <p:sldId id="693" r:id="rId51"/>
    <p:sldId id="694" r:id="rId52"/>
    <p:sldId id="512" r:id="rId53"/>
    <p:sldId id="556" r:id="rId5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782" autoAdjust="0"/>
  </p:normalViewPr>
  <p:slideViewPr>
    <p:cSldViewPr snapToGrid="0" snapToObjects="1">
      <p:cViewPr varScale="1">
        <p:scale>
          <a:sx n="90" d="100"/>
          <a:sy n="90" d="100"/>
        </p:scale>
        <p:origin x="1171" y="5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28</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8</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10/25/2022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10/25/2022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416289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9966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917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02417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6772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Scenario: Gross and Disreputable Misconduct – Are you Drunk?</a:t>
            </a:r>
          </a:p>
          <a:p>
            <a:endParaRPr lang="en-US" dirty="0"/>
          </a:p>
          <a:p>
            <a:r>
              <a:rPr lang="en-US" dirty="0"/>
              <a:t>Scene 1: In Patent Attorney’s office.  Patent Attorney picks up the phone and Client is on the other line.</a:t>
            </a:r>
          </a:p>
          <a:p>
            <a:r>
              <a:rPr lang="en-US" dirty="0"/>
              <a:t>Patent Attorney to Client: Hello Client.  I have filed a utility patent application for your method of conducting mergers and acquisitions with the USPTO.  It will probably be at least one year until we get a response from the USPTO.</a:t>
            </a:r>
          </a:p>
          <a:p>
            <a:endParaRPr lang="en-US" dirty="0"/>
          </a:p>
          <a:p>
            <a:r>
              <a:rPr lang="en-US" dirty="0"/>
              <a:t>Client to Patent Attorney: Okay, great. Thank you! Please let me know when you hear something from the Office.</a:t>
            </a:r>
          </a:p>
          <a:p>
            <a:endParaRPr lang="en-US" dirty="0"/>
          </a:p>
          <a:p>
            <a:r>
              <a:rPr lang="en-US" dirty="0"/>
              <a:t>[Show moving calendar, ticking clock, or sun rising and setting to demonstrate time]</a:t>
            </a:r>
          </a:p>
          <a:p>
            <a:endParaRPr lang="en-US" dirty="0"/>
          </a:p>
          <a:p>
            <a:r>
              <a:rPr lang="en-US" dirty="0"/>
              <a:t>Text Reads: Over 1 year later.</a:t>
            </a:r>
          </a:p>
          <a:p>
            <a:endParaRPr lang="en-US" dirty="0"/>
          </a:p>
          <a:p>
            <a:r>
              <a:rPr lang="en-US" dirty="0"/>
              <a:t>Patent Attorney over phone to Client: Hello Client! I just received a non-final Office action in your application, rejecting the claims as being directed to patent ineligible subject matter under 35 U.S.C. § 101.  But don’t worry! I will request an interview with the Examiner to resolve this issue.</a:t>
            </a:r>
          </a:p>
          <a:p>
            <a:endParaRPr lang="en-US" dirty="0"/>
          </a:p>
          <a:p>
            <a:r>
              <a:rPr lang="en-US" dirty="0"/>
              <a:t>Client: Okay. I hope you are able to overcome the rejection.  Thank you!</a:t>
            </a:r>
          </a:p>
          <a:p>
            <a:r>
              <a:rPr lang="en-US" dirty="0"/>
              <a:t>Scene 2: Patent Attorney sitting in front of Examiner in new location.</a:t>
            </a:r>
          </a:p>
          <a:p>
            <a:r>
              <a:rPr lang="en-US" dirty="0"/>
              <a:t>Patent Attorney: Hello, Examiner. I would like to discuss your subject matter eligibility rejection. I do not agree with your rejection and do not believe the claimed invention is directed to patent ineligible subject matter.</a:t>
            </a:r>
          </a:p>
          <a:p>
            <a:endParaRPr lang="en-US" dirty="0"/>
          </a:p>
          <a:p>
            <a:r>
              <a:rPr lang="en-US" dirty="0"/>
              <a:t>Examiner: I’m sorry, sir, but the claimed invention does not recite eligible subject matter because it is directed to an abstract idea. </a:t>
            </a:r>
          </a:p>
          <a:p>
            <a:endParaRPr lang="en-US" dirty="0"/>
          </a:p>
          <a:p>
            <a:r>
              <a:rPr lang="en-US" dirty="0"/>
              <a:t>Patent Attorney: What do you mean the claimed invention does not recite eligible subject matter? Are you drunk? No, seriously . . . are you drinking scotch and whiskey with a side of crack cocaine while you ‘examine’ patent applications?</a:t>
            </a:r>
          </a:p>
          <a:p>
            <a:r>
              <a:rPr lang="en-US" dirty="0"/>
              <a:t>Patent Attorney gets up and walks out of interview room.  Examiner picks up phone. Phone rings.</a:t>
            </a:r>
          </a:p>
          <a:p>
            <a:r>
              <a:rPr lang="en-US" dirty="0"/>
              <a:t>Examiner:  Hi OED.  I’m an Examiner in 3700 and I would like to file a complaint against a practitioner.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71561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hyperlink" Target="http://www.uspto.gov/probonopaten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1.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altLang="en-US" dirty="0">
                <a:latin typeface="Segoe UI Light" panose="020B0502040204020203" pitchFamily="34" charset="0"/>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dirty="0"/>
              <a:t>About 21% qualify as problem drinkers;</a:t>
            </a:r>
          </a:p>
          <a:p>
            <a:pPr lvl="1"/>
            <a:r>
              <a:rPr lang="en-US" altLang="en-US" dirty="0"/>
              <a:t>28% struggle with some level of depression;</a:t>
            </a:r>
          </a:p>
          <a:p>
            <a:pPr lvl="1"/>
            <a:r>
              <a:rPr lang="en-US" altLang="en-US" dirty="0"/>
              <a:t>19% struggle with anxiety; and</a:t>
            </a:r>
          </a:p>
          <a:p>
            <a:pPr lvl="1"/>
            <a:r>
              <a:rPr lang="en-US" altLang="en-US" dirty="0"/>
              <a:t>23% struggle with stress.</a:t>
            </a:r>
          </a:p>
          <a:p>
            <a:pPr lvl="0"/>
            <a:r>
              <a:rPr lang="en-US" altLang="en-US" dirty="0">
                <a:latin typeface="Segoe UI Light" panose="020B0502040204020203" pitchFamily="34" charset="0"/>
                <a:cs typeface="Segoe UI Light" panose="020B0502040204020203" pitchFamily="34" charset="0"/>
              </a:rPr>
              <a:t>Other difficulties include social alienation, work addiction, sleep deprivation, job dissatisfaction, and complaints of work-life conflict.</a:t>
            </a:r>
          </a:p>
          <a:p>
            <a:pPr lvl="0"/>
            <a:r>
              <a:rPr lang="en-US" altLang="en-US" dirty="0">
                <a:latin typeface="Segoe UI Light" panose="020B0502040204020203" pitchFamily="34" charset="0"/>
                <a:cs typeface="Segoe UI Light" panose="020B0502040204020203" pitchFamily="34" charset="0"/>
              </a:rPr>
              <a:t>The USPTO launched the Diversion Pilot Program in 2017 and it has been extended until 2022. </a:t>
            </a:r>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OED Diversion Pilot Program</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10</a:t>
            </a:fld>
            <a:endParaRPr lang="en-US" noProof="0" dirty="0"/>
          </a:p>
        </p:txBody>
      </p:sp>
    </p:spTree>
    <p:extLst>
      <p:ext uri="{BB962C8B-B14F-4D97-AF65-F5344CB8AC3E}">
        <p14:creationId xmlns:p14="http://schemas.microsoft.com/office/powerpoint/2010/main" val="405481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334"/>
            <a:ext cx="8229600" cy="3664527"/>
          </a:xfrm>
        </p:spPr>
        <p:txBody>
          <a:bodyPr>
            <a:normAutofit fontScale="62500" lnSpcReduction="20000"/>
          </a:bodyPr>
          <a:lstStyle/>
          <a:p>
            <a:r>
              <a:rPr lang="en-US" dirty="0">
                <a:latin typeface="Segoe UI Light" panose="020B0502040204020203" pitchFamily="34" charset="0"/>
                <a:cs typeface="Segoe UI Light" panose="020B0502040204020203" pitchFamily="34" charset="0"/>
              </a:rPr>
              <a:t>Practitioner must have willingness and ability to participate in the program.</a:t>
            </a:r>
          </a:p>
          <a:p>
            <a:r>
              <a:rPr lang="en-US" dirty="0">
                <a:latin typeface="Segoe UI Light" panose="020B0502040204020203" pitchFamily="34" charset="0"/>
                <a:cs typeface="Segoe UI Light" panose="020B0502040204020203" pitchFamily="34" charset="0"/>
              </a:rPr>
              <a:t>In some circumstances, prior discipline is not a bar to diversion.</a:t>
            </a:r>
          </a:p>
          <a:p>
            <a:r>
              <a:rPr lang="en-US" dirty="0">
                <a:latin typeface="Segoe UI Light" panose="020B0502040204020203" pitchFamily="34" charset="0"/>
                <a:cs typeface="Segoe UI Light" panose="020B0502040204020203" pitchFamily="34" charset="0"/>
              </a:rPr>
              <a:t>Misconduct at issue must not:</a:t>
            </a:r>
          </a:p>
          <a:p>
            <a:pPr lvl="1"/>
            <a:r>
              <a:rPr lang="en-US" dirty="0"/>
              <a:t>Involve misappropriation of funds or dishonesty, fraud, deceit, or misrepresentation;</a:t>
            </a:r>
          </a:p>
          <a:p>
            <a:pPr lvl="1"/>
            <a:r>
              <a:rPr lang="en-US" dirty="0"/>
              <a:t>Result in or be likely to result in substantial prejudice to a client or other person;</a:t>
            </a:r>
          </a:p>
          <a:p>
            <a:pPr lvl="1"/>
            <a:r>
              <a:rPr lang="en-US" dirty="0"/>
              <a:t>Constitute a “serious crime” (see 37 C.F.R. § 11.1); or</a:t>
            </a:r>
          </a:p>
          <a:p>
            <a:pPr lvl="1"/>
            <a:r>
              <a:rPr lang="en-US" dirty="0"/>
              <a:t>Be part of a pattern of major similar misconduct or be of the same nature as misconduct for which practitioner has been disciplined within the past five years.</a:t>
            </a:r>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altLang="en-US" sz="3500" dirty="0"/>
              <a:t>OED Diversion Pilot Program – criteria</a:t>
            </a:r>
            <a:endParaRPr lang="en-US" sz="35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sp>
        <p:nvSpPr>
          <p:cNvPr id="2" name="Slide Number Placeholder 1"/>
          <p:cNvSpPr>
            <a:spLocks noGrp="1"/>
          </p:cNvSpPr>
          <p:nvPr>
            <p:ph type="sldNum" sz="quarter" idx="10"/>
          </p:nvPr>
        </p:nvSpPr>
        <p:spPr/>
        <p:txBody>
          <a:bodyPr/>
          <a:lstStyle/>
          <a:p>
            <a:fld id="{92DA454B-C859-4892-B9FA-68B588C9F547}" type="slidenum">
              <a:rPr lang="en-US" smtClean="0"/>
              <a:pPr/>
              <a:t>12</a:t>
            </a:fld>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4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altLang="en-US" dirty="0">
                <a:latin typeface="Segoe UI Light" panose="020B0502040204020203" pitchFamily="34" charset="0"/>
                <a:cs typeface="Segoe UI Light" panose="020B0502040204020203" pitchFamily="34" charset="0"/>
              </a:rPr>
              <a:t>USPTO Law School Clinic Certification Program</a:t>
            </a:r>
          </a:p>
          <a:p>
            <a:pPr lvl="1"/>
            <a:r>
              <a:rPr lang="en-US" altLang="en-US" dirty="0"/>
              <a:t>Allows students in a participating law school’s clinic program to practice before the USPTO under the strict guidance of a law school faculty clinic supervisor; and</a:t>
            </a:r>
          </a:p>
          <a:p>
            <a:pPr lvl="1"/>
            <a:r>
              <a:rPr lang="en-US" altLang="en-US" dirty="0"/>
              <a:t>Limited recognition for participating students.</a:t>
            </a:r>
          </a:p>
          <a:p>
            <a:pPr lvl="1"/>
            <a:r>
              <a:rPr lang="en-US" dirty="0">
                <a:hlinkClick r:id="rId3"/>
              </a:rPr>
              <a:t>www.uspto.gov/lawschoolclinic</a:t>
            </a:r>
            <a:endParaRPr lang="en-US" dirty="0"/>
          </a:p>
          <a:p>
            <a:pPr lvl="1"/>
            <a:endParaRPr lang="en-US" dirty="0"/>
          </a:p>
          <a:p>
            <a:r>
              <a:rPr lang="en-US" dirty="0">
                <a:latin typeface="Segoe UI Light" panose="020B0502040204020203" pitchFamily="34" charset="0"/>
                <a:cs typeface="Segoe UI Light" panose="020B0502040204020203" pitchFamily="34" charset="0"/>
              </a:rPr>
              <a:t>USPTO Patent Pro Bono Program</a:t>
            </a:r>
          </a:p>
          <a:p>
            <a:pPr lvl="1"/>
            <a:r>
              <a:rPr lang="en-US" dirty="0"/>
              <a:t>Independent regional programs located across the nation work to match financially under-resourced inventors and small businesses with volunteer practitioners to file and prosecute patent applications.</a:t>
            </a:r>
          </a:p>
          <a:p>
            <a:pPr lvl="1"/>
            <a:r>
              <a:rPr lang="en-US" dirty="0"/>
              <a:t>Inventors and interested attorneys can navigate the USPTO website to find links to their regional program: </a:t>
            </a:r>
            <a:r>
              <a:rPr lang="en-US" dirty="0">
                <a:hlinkClick r:id="rId4"/>
              </a:rPr>
              <a:t>www.uspto.gov/probonopatents</a:t>
            </a:r>
            <a:endParaRPr lang="en-US" dirty="0"/>
          </a:p>
        </p:txBody>
      </p:sp>
      <p:sp>
        <p:nvSpPr>
          <p:cNvPr id="2" name="Title 1"/>
          <p:cNvSpPr>
            <a:spLocks noGrp="1"/>
          </p:cNvSpPr>
          <p:nvPr>
            <p:ph type="title"/>
          </p:nvPr>
        </p:nvSpPr>
        <p:spPr/>
        <p:txBody>
          <a:bodyPr/>
          <a:lstStyle/>
          <a:p>
            <a:r>
              <a:rPr lang="en-US" altLang="en-US" dirty="0"/>
              <a:t>Pro bono programs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a:p>
        </p:txBody>
      </p:sp>
    </p:spTree>
    <p:extLst>
      <p:ext uri="{BB962C8B-B14F-4D97-AF65-F5344CB8AC3E}">
        <p14:creationId xmlns:p14="http://schemas.microsoft.com/office/powerpoint/2010/main" val="9134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48"/>
            <a:ext cx="8229600" cy="3786267"/>
          </a:xfrm>
        </p:spPr>
        <p:txBody>
          <a:bodyPr/>
          <a:lstStyle/>
          <a:p>
            <a:r>
              <a:rPr lang="en-US" dirty="0">
                <a:latin typeface="Segoe UI Light" panose="020B0502040204020203" pitchFamily="34" charset="0"/>
                <a:cs typeface="Segoe UI Light" panose="020B0502040204020203" pitchFamily="34" charset="0"/>
              </a:rPr>
              <a:t>Neglect;</a:t>
            </a:r>
          </a:p>
          <a:p>
            <a:r>
              <a:rPr lang="en-US" dirty="0">
                <a:latin typeface="Segoe UI Light" panose="020B0502040204020203" pitchFamily="34" charset="0"/>
                <a:cs typeface="Segoe UI Light" panose="020B0502040204020203" pitchFamily="34" charset="0"/>
              </a:rPr>
              <a:t>Failure to communicate;</a:t>
            </a:r>
          </a:p>
          <a:p>
            <a:r>
              <a:rPr lang="en-US" dirty="0">
                <a:latin typeface="Segoe UI Light" panose="020B0502040204020203" pitchFamily="34" charset="0"/>
                <a:cs typeface="Segoe UI Light" panose="020B0502040204020203" pitchFamily="34" charset="0"/>
              </a:rPr>
              <a:t>Lying to the client;</a:t>
            </a:r>
          </a:p>
          <a:p>
            <a:r>
              <a:rPr lang="en-US" dirty="0">
                <a:latin typeface="Segoe UI Light" panose="020B0502040204020203" pitchFamily="34" charset="0"/>
                <a:cs typeface="Segoe UI Light" panose="020B0502040204020203" pitchFamily="34" charset="0"/>
              </a:rPr>
              <a:t>Lack of candor to the USPTO;</a:t>
            </a:r>
          </a:p>
          <a:p>
            <a:r>
              <a:rPr lang="en-US" dirty="0">
                <a:latin typeface="Segoe UI Light" panose="020B0502040204020203" pitchFamily="34" charset="0"/>
                <a:cs typeface="Segoe UI Light" panose="020B0502040204020203" pitchFamily="34" charset="0"/>
              </a:rPr>
              <a:t>Trademark U.S. counsel cases; and </a:t>
            </a:r>
          </a:p>
          <a:p>
            <a:r>
              <a:rPr lang="en-US" dirty="0">
                <a:latin typeface="Segoe UI Light" panose="020B0502040204020203" pitchFamily="34" charset="0"/>
                <a:cs typeface="Segoe UI Light" panose="020B0502040204020203" pitchFamily="34" charset="0"/>
              </a:rPr>
              <a:t>Invention promotion cases.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Segoe UI Light" panose="020B0502040204020203" pitchFamily="34" charset="0"/>
                <a:cs typeface="Segoe UI Light" panose="020B0502040204020203" pitchFamily="34" charset="0"/>
              </a:rPr>
              <a:t>In re Kroll</a:t>
            </a:r>
            <a:r>
              <a:rPr lang="en-US" altLang="en-US" sz="4400" dirty="0">
                <a:latin typeface="Segoe UI Light" panose="020B0502040204020203" pitchFamily="34" charset="0"/>
                <a:cs typeface="Segoe UI Light" panose="020B0502040204020203" pitchFamily="34" charset="0"/>
              </a:rPr>
              <a:t>, Proceeding No. D2014-14 (USPTO Mar. 4, 2016):</a:t>
            </a:r>
          </a:p>
          <a:p>
            <a:r>
              <a:rPr lang="en-US" altLang="en-US" dirty="0">
                <a:latin typeface="Segoe UI Light" panose="020B0502040204020203" pitchFamily="34" charset="0"/>
                <a:cs typeface="Segoe UI Light" panose="020B0502040204020203" pitchFamily="34" charset="0"/>
              </a:rPr>
              <a:t>Patent attorney:</a:t>
            </a:r>
          </a:p>
          <a:p>
            <a:pPr lvl="1"/>
            <a:r>
              <a:rPr lang="en-US" altLang="en-US" dirty="0"/>
              <a:t>Attorney routinely offered (and charged) to post client inventions for sale on his website;</a:t>
            </a:r>
          </a:p>
          <a:p>
            <a:pPr lvl="1"/>
            <a:r>
              <a:rPr lang="en-US" altLang="en-US" dirty="0"/>
              <a:t>Did not use modern docket management system;</a:t>
            </a:r>
          </a:p>
          <a:p>
            <a:pPr lvl="1"/>
            <a:r>
              <a:rPr lang="en-US" altLang="en-US" dirty="0"/>
              <a:t>Failed to file client’s application, but posted the invention for sale on his website; and</a:t>
            </a:r>
          </a:p>
          <a:p>
            <a:pPr lvl="1"/>
            <a:r>
              <a:rPr lang="en-US" altLang="en-US" dirty="0"/>
              <a:t>Filed application 20 months after posting on the website.</a:t>
            </a:r>
          </a:p>
          <a:p>
            <a:r>
              <a:rPr lang="en-US" altLang="en-US" dirty="0">
                <a:latin typeface="Segoe UI Light" panose="020B0502040204020203" pitchFamily="34" charset="0"/>
                <a:cs typeface="Segoe UI Light" panose="020B0502040204020203" pitchFamily="34" charset="0"/>
              </a:rPr>
              <a:t>Aggravating factors included prior disciplinary history.</a:t>
            </a:r>
          </a:p>
          <a:p>
            <a:r>
              <a:rPr lang="en-US" altLang="en-US" dirty="0">
                <a:latin typeface="Segoe UI Light" panose="020B0502040204020203" pitchFamily="34" charset="0"/>
                <a:cs typeface="Segoe UI Light" panose="020B0502040204020203" pitchFamily="34" charset="0"/>
              </a:rPr>
              <a:t>Received two-year suspension.</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a:t>
            </a:r>
            <a:r>
              <a:rPr lang="en-US" dirty="0"/>
              <a:t>§ 10.23(a) – Disreputable or gross misconduct;</a:t>
            </a:r>
          </a:p>
          <a:p>
            <a:pPr lvl="1"/>
            <a:r>
              <a:rPr lang="en-US" altLang="en-US" dirty="0"/>
              <a:t>37 C.F.R. </a:t>
            </a:r>
            <a:r>
              <a:rPr lang="en-US" dirty="0"/>
              <a:t>§ 11.18(b) – Certification upon submitting of papers; and </a:t>
            </a:r>
          </a:p>
          <a:p>
            <a:pPr lvl="1"/>
            <a:r>
              <a:rPr lang="en-US" altLang="en-US" dirty="0"/>
              <a:t>37 C.F.R. </a:t>
            </a:r>
            <a:r>
              <a:rPr lang="en-US" dirty="0"/>
              <a:t>§ 10.77(c) – Neglect.</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0735"/>
            <a:ext cx="8229600" cy="4048518"/>
          </a:xfrm>
        </p:spPr>
        <p:txBody>
          <a:bodyPr>
            <a:normAutofit fontScale="40000" lnSpcReduction="20000"/>
          </a:bodyPr>
          <a:lstStyle/>
          <a:p>
            <a:pPr marL="0" indent="0">
              <a:buNone/>
            </a:pPr>
            <a:r>
              <a:rPr lang="en-US" altLang="en-US" sz="4300" b="1" i="1" dirty="0">
                <a:latin typeface="Segoe UI Light" panose="020B0502040204020203" pitchFamily="34" charset="0"/>
                <a:cs typeface="Segoe UI Light" panose="020B0502040204020203" pitchFamily="34" charset="0"/>
              </a:rPr>
              <a:t>In re </a:t>
            </a:r>
            <a:r>
              <a:rPr lang="en-US" altLang="en-US" sz="4300" b="1" i="1" dirty="0" err="1">
                <a:latin typeface="Segoe UI Light" panose="020B0502040204020203" pitchFamily="34" charset="0"/>
                <a:cs typeface="Segoe UI Light" panose="020B0502040204020203" pitchFamily="34" charset="0"/>
              </a:rPr>
              <a:t>Walpert</a:t>
            </a:r>
            <a:r>
              <a:rPr lang="en-US" altLang="en-US" sz="4300" dirty="0">
                <a:latin typeface="Segoe UI Light" panose="020B0502040204020203" pitchFamily="34" charset="0"/>
                <a:cs typeface="Segoe UI Light" panose="020B0502040204020203" pitchFamily="34" charset="0"/>
              </a:rPr>
              <a:t>, Proceeding No. D2018-07 (USPTO Apr. 29, 2021):</a:t>
            </a:r>
          </a:p>
          <a:p>
            <a:r>
              <a:rPr lang="en-US" altLang="en-US" dirty="0">
                <a:latin typeface="Segoe UI Light" panose="020B0502040204020203" pitchFamily="34" charset="0"/>
                <a:cs typeface="Segoe UI Light" panose="020B0502040204020203" pitchFamily="34" charset="0"/>
              </a:rPr>
              <a:t>Disciplinary complaint alleged:</a:t>
            </a:r>
          </a:p>
          <a:p>
            <a:pPr lvl="1"/>
            <a:r>
              <a:rPr lang="en-US" altLang="en-US" dirty="0"/>
              <a:t>Respondent entered into business relationship with his client and was given partial ownership interest in client company as compensation for providing legal services; </a:t>
            </a:r>
          </a:p>
          <a:p>
            <a:pPr lvl="1"/>
            <a:r>
              <a:rPr lang="en-US" altLang="en-US" dirty="0"/>
              <a:t>Did not obtain informed consent from company or disclose any potential risks associated with transacting business with a client;</a:t>
            </a:r>
          </a:p>
          <a:p>
            <a:pPr lvl="1"/>
            <a:r>
              <a:rPr lang="en-US" altLang="en-US" dirty="0"/>
              <a:t>Several patent applications Respondent had worked on for the company became abandoned; </a:t>
            </a:r>
          </a:p>
          <a:p>
            <a:pPr lvl="1"/>
            <a:r>
              <a:rPr lang="en-US" altLang="en-US" dirty="0"/>
              <a:t>Fabricated emails purportedly showing that he notified the company of application filing irregularities; and </a:t>
            </a:r>
          </a:p>
          <a:p>
            <a:pPr lvl="1"/>
            <a:r>
              <a:rPr lang="en-US" altLang="en-US" dirty="0"/>
              <a:t>Failed to notify company of the problems with their applications.</a:t>
            </a:r>
          </a:p>
          <a:p>
            <a:r>
              <a:rPr lang="en-US" altLang="en-US" dirty="0">
                <a:latin typeface="Segoe UI Light" panose="020B0502040204020203" pitchFamily="34" charset="0"/>
                <a:cs typeface="Segoe UI Light" panose="020B0502040204020203" pitchFamily="34" charset="0"/>
              </a:rPr>
              <a:t>Exclusion from practice before the office. </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10.62 (2012) – Refusing employment where the interest of practitioner may impair practitioner’s independent judgment;</a:t>
            </a:r>
          </a:p>
          <a:p>
            <a:pPr lvl="1"/>
            <a:r>
              <a:rPr lang="en-US" altLang="en-US" dirty="0"/>
              <a:t>37 C.F.R. § 10.65 (2012) – Limiting business relations with a client;</a:t>
            </a:r>
          </a:p>
          <a:p>
            <a:pPr lvl="1"/>
            <a:r>
              <a:rPr lang="en-US" altLang="en-US" dirty="0"/>
              <a:t>37 C.F.R. § 11.108 – Conflict of interest;</a:t>
            </a:r>
          </a:p>
          <a:p>
            <a:pPr lvl="1"/>
            <a:r>
              <a:rPr lang="en-US" altLang="en-US" dirty="0"/>
              <a:t>37 C.F.R. § 11.303(a) – Candor towards the tribunal; and </a:t>
            </a:r>
          </a:p>
          <a:p>
            <a:pPr lvl="1"/>
            <a:r>
              <a:rPr lang="en-US" altLang="en-US" dirty="0"/>
              <a:t>37 C.F.R. § 11.804(c) –  Conduct that involves dishonesty, fraud, deceit, or misrepresentation.</a:t>
            </a:r>
            <a:endParaRPr 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Conflict of interest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364507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47500" lnSpcReduction="20000"/>
          </a:bodyPr>
          <a:lstStyle/>
          <a:p>
            <a:pPr marL="0" lvl="0" indent="0">
              <a:buNone/>
            </a:pPr>
            <a:r>
              <a:rPr lang="en-US" altLang="en-US" sz="4000" b="1" i="1" dirty="0">
                <a:latin typeface="Segoe UI Light" panose="020B0502040204020203" pitchFamily="34" charset="0"/>
                <a:cs typeface="Segoe UI Light" panose="020B0502040204020203" pitchFamily="34" charset="0"/>
              </a:rPr>
              <a:t>In re Gray</a:t>
            </a:r>
            <a:r>
              <a:rPr lang="en-US" altLang="en-US" sz="4000" dirty="0">
                <a:latin typeface="Segoe UI Light" panose="020B0502040204020203" pitchFamily="34" charset="0"/>
                <a:cs typeface="Segoe UI Light" panose="020B0502040204020203" pitchFamily="34" charset="0"/>
              </a:rPr>
              <a:t>, Proceeding No. D2017-02 (USPTO Feb. 22, 2017):</a:t>
            </a:r>
          </a:p>
          <a:p>
            <a:r>
              <a:rPr lang="en-US" altLang="en-US" dirty="0">
                <a:latin typeface="Segoe UI Light" panose="020B0502040204020203" pitchFamily="34" charset="0"/>
                <a:cs typeface="Segoe UI Light" panose="020B0502040204020203" pitchFamily="34" charset="0"/>
              </a:rPr>
              <a:t>Disciplinary complaint alleged:</a:t>
            </a:r>
          </a:p>
          <a:p>
            <a:pPr lvl="1"/>
            <a:r>
              <a:rPr lang="en-US" altLang="en-US" dirty="0"/>
              <a:t>Respondent’s firm had agreement with companies to provide patent legal services to referred clients;</a:t>
            </a:r>
          </a:p>
          <a:p>
            <a:pPr lvl="1"/>
            <a:r>
              <a:rPr lang="en-US" altLang="en-US" dirty="0"/>
              <a:t>Respondent’s relationships posed numerous conflicts of interest issues with respect to referred clients;</a:t>
            </a:r>
          </a:p>
          <a:p>
            <a:pPr lvl="1"/>
            <a:r>
              <a:rPr lang="en-US" altLang="en-US" dirty="0"/>
              <a:t>Directed associate to withhold filing of client applications until client paid 3rd party company $125 fee;</a:t>
            </a:r>
          </a:p>
          <a:p>
            <a:pPr lvl="1"/>
            <a:r>
              <a:rPr lang="en-US" altLang="en-US" dirty="0"/>
              <a:t>Did not consult with client regarding the appropriate type of protection; and </a:t>
            </a:r>
          </a:p>
          <a:p>
            <a:pPr lvl="1"/>
            <a:r>
              <a:rPr lang="en-US" altLang="en-US" dirty="0"/>
              <a:t>Failed to supervise associate to ensure compliance with conflict and other rules. </a:t>
            </a:r>
          </a:p>
          <a:p>
            <a:r>
              <a:rPr lang="en-US" altLang="en-US" dirty="0">
                <a:latin typeface="Segoe UI Light" panose="020B0502040204020203" pitchFamily="34" charset="0"/>
                <a:cs typeface="Segoe UI Light" panose="020B0502040204020203" pitchFamily="34" charset="0"/>
              </a:rPr>
              <a:t>Exclusion on consent.  </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11.105 – Communicating scope of representation/fee;</a:t>
            </a:r>
          </a:p>
          <a:p>
            <a:pPr lvl="1"/>
            <a:r>
              <a:rPr lang="en-US" altLang="en-US" dirty="0"/>
              <a:t>37 C.F.R. § 11.107(a) – Conflict of interest; current clients;</a:t>
            </a:r>
          </a:p>
          <a:p>
            <a:pPr lvl="1"/>
            <a:r>
              <a:rPr lang="en-US" altLang="en-US" dirty="0"/>
              <a:t>37 C.F.R. § 11.108(f) – Accepting compensation from third party;</a:t>
            </a:r>
          </a:p>
          <a:p>
            <a:pPr lvl="1"/>
            <a:r>
              <a:rPr lang="en-US" altLang="en-US" dirty="0"/>
              <a:t>37 C.F.R. § 11.504(c) – Permitting 3rd party payer to regulate judgment; and </a:t>
            </a:r>
          </a:p>
          <a:p>
            <a:pPr lvl="1"/>
            <a:r>
              <a:rPr lang="en-US" altLang="en-US" dirty="0"/>
              <a:t>37 C.F.R. § 11.505 – Unauthorized practice of law.</a:t>
            </a: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Conflict of interest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03079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8400"/>
            <a:ext cx="8229600" cy="4138660"/>
          </a:xfrm>
        </p:spPr>
        <p:txBody>
          <a:bodyPr>
            <a:normAutofit fontScale="40000" lnSpcReduction="20000"/>
          </a:bodyPr>
          <a:lstStyle/>
          <a:p>
            <a:pPr marL="0" indent="0">
              <a:buNone/>
            </a:pPr>
            <a:r>
              <a:rPr lang="en-US" altLang="en-US" sz="4300" b="1" i="1" dirty="0">
                <a:latin typeface="Segoe UI Light" panose="020B0502040204020203" pitchFamily="34" charset="0"/>
                <a:cs typeface="Segoe UI Light" panose="020B0502040204020203" pitchFamily="34" charset="0"/>
              </a:rPr>
              <a:t>In re Starkweather</a:t>
            </a:r>
            <a:r>
              <a:rPr lang="en-US" altLang="en-US" sz="4300" dirty="0">
                <a:latin typeface="Segoe UI Light" panose="020B0502040204020203" pitchFamily="34" charset="0"/>
                <a:cs typeface="Segoe UI Light" panose="020B0502040204020203" pitchFamily="34" charset="0"/>
              </a:rPr>
              <a:t>, Proceeding No. D2018-44 (USPTO Oct. 17, 2019):</a:t>
            </a:r>
          </a:p>
          <a:p>
            <a:r>
              <a:rPr lang="en-US" altLang="en-US" dirty="0">
                <a:latin typeface="Segoe UI Light" panose="020B0502040204020203" pitchFamily="34" charset="0"/>
                <a:cs typeface="Segoe UI Light" panose="020B0502040204020203" pitchFamily="34" charset="0"/>
              </a:rPr>
              <a:t>Practitioner received voluminous referrals from marketing company.</a:t>
            </a:r>
          </a:p>
          <a:p>
            <a:pPr lvl="1"/>
            <a:r>
              <a:rPr lang="en-US" altLang="en-US" dirty="0"/>
              <a:t>Did not obtain informed consent from clients in light of this arrangement;</a:t>
            </a:r>
          </a:p>
          <a:p>
            <a:pPr lvl="1"/>
            <a:r>
              <a:rPr lang="en-US" altLang="en-US" dirty="0"/>
              <a:t>Took direction regarding applications from company;</a:t>
            </a:r>
          </a:p>
          <a:p>
            <a:pPr lvl="1"/>
            <a:r>
              <a:rPr lang="en-US" altLang="en-US" dirty="0"/>
              <a:t>When company operations were shut down and payments stopped, practitioner halted client work, including completed applications; and</a:t>
            </a:r>
          </a:p>
          <a:p>
            <a:pPr lvl="1"/>
            <a:r>
              <a:rPr lang="en-US" altLang="en-US" dirty="0"/>
              <a:t>Signed clients’ names on USPTO documents.</a:t>
            </a:r>
          </a:p>
          <a:p>
            <a:r>
              <a:rPr lang="en-US" altLang="en-US" dirty="0">
                <a:latin typeface="Segoe UI Light" panose="020B0502040204020203" pitchFamily="34" charset="0"/>
                <a:cs typeface="Segoe UI Light" panose="020B0502040204020203" pitchFamily="34" charset="0"/>
              </a:rPr>
              <a:t>Settlement: three-year suspension, MPRE, 12 hours of ethics CLE.</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11.101 – Competence;</a:t>
            </a:r>
          </a:p>
          <a:p>
            <a:pPr lvl="1"/>
            <a:r>
              <a:rPr lang="en-US" altLang="en-US" dirty="0"/>
              <a:t>37 C.F.R. § 11.102 – Abiding by client’s decisions;</a:t>
            </a:r>
          </a:p>
          <a:p>
            <a:pPr lvl="1"/>
            <a:r>
              <a:rPr lang="en-US" altLang="en-US" dirty="0"/>
              <a:t>37 C.F.R. § 11.103 – Diligence;</a:t>
            </a:r>
          </a:p>
          <a:p>
            <a:pPr lvl="1"/>
            <a:r>
              <a:rPr lang="en-US" altLang="en-US" dirty="0"/>
              <a:t>37 C.F.R. § 11.104 – Client communication;</a:t>
            </a:r>
          </a:p>
          <a:p>
            <a:pPr lvl="1"/>
            <a:r>
              <a:rPr lang="en-US" altLang="en-US" dirty="0"/>
              <a:t>37 C.F.R. § 11.107 – Conflicts;</a:t>
            </a:r>
          </a:p>
          <a:p>
            <a:pPr lvl="1"/>
            <a:r>
              <a:rPr lang="en-US" altLang="en-US" dirty="0"/>
              <a:t>37 C.F.R. § 11.303 – False statements to a tribunal; and</a:t>
            </a:r>
          </a:p>
          <a:p>
            <a:pPr lvl="1"/>
            <a:r>
              <a:rPr lang="en-US" altLang="en-US" dirty="0"/>
              <a:t>37 C.F.R. § 11.504(c) – Taking direction from 3rd party payer.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Autofit/>
          </a:bodyPr>
          <a:lstStyle/>
          <a:p>
            <a:r>
              <a:rPr lang="en-US" altLang="en-US" sz="3300" dirty="0"/>
              <a:t>Conflicts of interest/improper signatures</a:t>
            </a:r>
            <a:endParaRPr lang="en-US" sz="3300"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20</a:t>
            </a:fld>
            <a:endParaRPr lang="en-US" noProof="0" dirty="0"/>
          </a:p>
        </p:txBody>
      </p:sp>
    </p:spTree>
    <p:extLst>
      <p:ext uri="{BB962C8B-B14F-4D97-AF65-F5344CB8AC3E}">
        <p14:creationId xmlns:p14="http://schemas.microsoft.com/office/powerpoint/2010/main" val="19444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199"/>
            <a:ext cx="8229600" cy="4214861"/>
          </a:xfrm>
        </p:spPr>
        <p:txBody>
          <a:bodyPr>
            <a:normAutofit fontScale="47500" lnSpcReduction="20000"/>
          </a:bodyPr>
          <a:lstStyle/>
          <a:p>
            <a:pPr marL="0" lvl="0" indent="0">
              <a:buNone/>
            </a:pPr>
            <a:r>
              <a:rPr lang="en-US" sz="3500" b="1" i="1" dirty="0">
                <a:latin typeface="Segoe UI Light" panose="020B0502040204020203" pitchFamily="34" charset="0"/>
                <a:cs typeface="Segoe UI Light" panose="020B0502040204020203" pitchFamily="34" charset="0"/>
              </a:rPr>
              <a:t>In re Sapp</a:t>
            </a:r>
            <a:r>
              <a:rPr lang="en-US" sz="3500" dirty="0">
                <a:latin typeface="Segoe UI Light" panose="020B0502040204020203" pitchFamily="34" charset="0"/>
                <a:cs typeface="Segoe UI Light" panose="020B0502040204020203" pitchFamily="34" charset="0"/>
              </a:rPr>
              <a:t>, Proceeding No. D2019-31 (USPTO May 15, 2019):</a:t>
            </a:r>
          </a:p>
          <a:p>
            <a:r>
              <a:rPr lang="en-US" dirty="0">
                <a:latin typeface="Segoe UI Light" panose="020B0502040204020203" pitchFamily="34" charset="0"/>
                <a:cs typeface="Segoe UI Light" panose="020B0502040204020203" pitchFamily="34" charset="0"/>
              </a:rPr>
              <a:t>Trademark (TM) attorney was attorney of record or responsible attorney for numerous trademark applications for law firm.</a:t>
            </a:r>
          </a:p>
          <a:p>
            <a:pPr lvl="1">
              <a:spcBef>
                <a:spcPts val="600"/>
              </a:spcBef>
            </a:pPr>
            <a:r>
              <a:rPr lang="en-US" dirty="0"/>
              <a:t>Had TM documents filed with USPTO where non-practitioner assistants signed the documents instead of the named signatory;</a:t>
            </a:r>
          </a:p>
          <a:p>
            <a:pPr lvl="1">
              <a:spcBef>
                <a:spcPts val="600"/>
              </a:spcBef>
            </a:pPr>
            <a:r>
              <a:rPr lang="en-US" dirty="0"/>
              <a:t>Did not take reasonable steps to learn whether non-practitioner assistants were obtaining signatures properly;</a:t>
            </a:r>
          </a:p>
          <a:p>
            <a:pPr lvl="1">
              <a:spcBef>
                <a:spcPts val="600"/>
              </a:spcBef>
            </a:pPr>
            <a:r>
              <a:rPr lang="en-US" dirty="0"/>
              <a:t>After learning of impermissible signatures, did not notify clients of improper signatures or potential consequences; and</a:t>
            </a:r>
          </a:p>
          <a:p>
            <a:pPr lvl="1">
              <a:spcBef>
                <a:spcPts val="600"/>
              </a:spcBef>
            </a:pPr>
            <a:r>
              <a:rPr lang="en-US" dirty="0"/>
              <a:t>After learning of impermissible signatures (including on declaration relied upon by TM examiners), did not notify the USPTO.</a:t>
            </a:r>
          </a:p>
          <a:p>
            <a:r>
              <a:rPr lang="en-US" dirty="0">
                <a:latin typeface="Segoe UI Light" panose="020B0502040204020203" pitchFamily="34" charset="0"/>
                <a:cs typeface="Segoe UI Light" panose="020B0502040204020203" pitchFamily="34" charset="0"/>
              </a:rPr>
              <a:t>Mitigating factors:</a:t>
            </a:r>
          </a:p>
          <a:p>
            <a:pPr lvl="1">
              <a:spcBef>
                <a:spcPts val="600"/>
              </a:spcBef>
            </a:pPr>
            <a:r>
              <a:rPr lang="en-US" dirty="0"/>
              <a:t>Fourteen-year practice with no prior disciplinary history;</a:t>
            </a:r>
          </a:p>
          <a:p>
            <a:pPr lvl="1">
              <a:spcBef>
                <a:spcPts val="600"/>
              </a:spcBef>
            </a:pPr>
            <a:r>
              <a:rPr lang="en-US" dirty="0"/>
              <a:t>Acknowledged ethical lapses and understood seriousness of submitting impermissible signatures to USPTO;</a:t>
            </a:r>
          </a:p>
          <a:p>
            <a:pPr lvl="1">
              <a:spcBef>
                <a:spcPts val="600"/>
              </a:spcBef>
            </a:pPr>
            <a:r>
              <a:rPr lang="en-US" dirty="0"/>
              <a:t>Cooperated with OED investigation; and</a:t>
            </a:r>
          </a:p>
          <a:p>
            <a:pPr lvl="1">
              <a:spcBef>
                <a:spcPts val="600"/>
              </a:spcBef>
            </a:pPr>
            <a:r>
              <a:rPr lang="en-US" dirty="0"/>
              <a:t>Upon learning of impermissible signatures, retrained practitioners and non-practitioner assistants to ensure future compliance.</a:t>
            </a:r>
            <a:endParaRPr lang="en-US" altLang="en-US" dirty="0"/>
          </a:p>
          <a:p>
            <a:pPr lvl="2"/>
            <a:endParaRPr lang="en-US" altLang="en-US" dirty="0"/>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noAutofit/>
          </a:bodyPr>
          <a:lstStyle/>
          <a:p>
            <a:r>
              <a:rPr lang="en-US" sz="3300" dirty="0"/>
              <a:t>Improper signatures/failure to supervise</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a:p>
        </p:txBody>
      </p:sp>
    </p:spTree>
    <p:extLst>
      <p:ext uri="{BB962C8B-B14F-4D97-AF65-F5344CB8AC3E}">
        <p14:creationId xmlns:p14="http://schemas.microsoft.com/office/powerpoint/2010/main" val="77825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0783"/>
            <a:ext cx="8229600" cy="3491345"/>
          </a:xfrm>
        </p:spPr>
        <p:txBody>
          <a:bodyPr>
            <a:normAutofit fontScale="62500" lnSpcReduction="20000"/>
          </a:bodyPr>
          <a:lstStyle/>
          <a:p>
            <a:pPr marL="0" lvl="0" indent="0">
              <a:buNone/>
            </a:pPr>
            <a:r>
              <a:rPr lang="en-US" b="1" i="1" dirty="0">
                <a:latin typeface="Segoe UI Light" panose="020B0502040204020203" pitchFamily="34" charset="0"/>
                <a:cs typeface="Segoe UI Light" panose="020B0502040204020203" pitchFamily="34" charset="0"/>
              </a:rPr>
              <a:t>In re Sapp</a:t>
            </a:r>
            <a:r>
              <a:rPr lang="en-US" dirty="0">
                <a:latin typeface="Segoe UI Light" panose="020B0502040204020203" pitchFamily="34" charset="0"/>
                <a:cs typeface="Segoe UI Light" panose="020B0502040204020203" pitchFamily="34" charset="0"/>
              </a:rPr>
              <a:t>, Proceeding No. D2019-31 (USPTO May 15, 2019):</a:t>
            </a:r>
          </a:p>
          <a:p>
            <a:r>
              <a:rPr lang="en-US" dirty="0">
                <a:latin typeface="Segoe UI Light" panose="020B0502040204020203" pitchFamily="34" charset="0"/>
                <a:cs typeface="Segoe UI Light" panose="020B0502040204020203" pitchFamily="34" charset="0"/>
              </a:rPr>
              <a:t>Settlement: public reprimand and one-year probation.</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11.503 – Responsibilities regarding non-practitioner assistance;</a:t>
            </a:r>
          </a:p>
          <a:p>
            <a:pPr lvl="1"/>
            <a:r>
              <a:rPr lang="en-US" dirty="0"/>
              <a:t>37 C.F.R. § 11.104(a) and (b) – Client communication;</a:t>
            </a:r>
          </a:p>
          <a:p>
            <a:pPr lvl="1"/>
            <a:r>
              <a:rPr lang="en-US" dirty="0"/>
              <a:t>37 C.F.R. § 11.303 – Candor toward tribunal; and </a:t>
            </a:r>
          </a:p>
          <a:p>
            <a:pPr lvl="1"/>
            <a:r>
              <a:rPr lang="en-US" dirty="0"/>
              <a:t>37 C.F.R. § 11.804(c) (Misrepresentation) and (d) (Conduct prejudicial to the administration of justice).</a:t>
            </a:r>
          </a:p>
        </p:txBody>
      </p:sp>
      <p:sp>
        <p:nvSpPr>
          <p:cNvPr id="2" name="Title 1"/>
          <p:cNvSpPr>
            <a:spLocks noGrp="1"/>
          </p:cNvSpPr>
          <p:nvPr>
            <p:ph type="title"/>
          </p:nvPr>
        </p:nvSpPr>
        <p:spPr/>
        <p:txBody>
          <a:bodyPr>
            <a:noAutofit/>
          </a:bodyPr>
          <a:lstStyle/>
          <a:p>
            <a:r>
              <a:rPr lang="en-US" sz="3300" dirty="0"/>
              <a:t>Improper signatures/failure to supervise</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22</a:t>
            </a:fld>
            <a:endParaRPr lang="en-US" noProof="0" dirty="0"/>
          </a:p>
        </p:txBody>
      </p:sp>
    </p:spTree>
    <p:extLst>
      <p:ext uri="{BB962C8B-B14F-4D97-AF65-F5344CB8AC3E}">
        <p14:creationId xmlns:p14="http://schemas.microsoft.com/office/powerpoint/2010/main" val="274576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2268"/>
            <a:ext cx="8229600" cy="4031584"/>
          </a:xfrm>
        </p:spPr>
        <p:txBody>
          <a:bodyPr>
            <a:normAutofit fontScale="47500" lnSpcReduction="20000"/>
          </a:bodyPr>
          <a:lstStyle/>
          <a:p>
            <a:r>
              <a:rPr lang="en-US" altLang="en-US" dirty="0">
                <a:latin typeface="Segoe UI Light" panose="020B0502040204020203" pitchFamily="34" charset="0"/>
                <a:cs typeface="Segoe UI Light" panose="020B0502040204020203" pitchFamily="34" charset="0"/>
              </a:rPr>
              <a:t>37 C.F.R. § 1.4(d)(1) Handwritten signature. </a:t>
            </a:r>
          </a:p>
          <a:p>
            <a:pPr lvl="1"/>
            <a:r>
              <a:rPr lang="en-US" altLang="en-US" dirty="0"/>
              <a:t>“Each piece of correspondence, except as provided in paragraphs (d)(2), (d)(3), (d)(4), (e), and (f) of this section, filed in an application, patent file, or other proceeding in the Office which requires a person's signature, must:</a:t>
            </a:r>
          </a:p>
          <a:p>
            <a:pPr lvl="2"/>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r>
              <a:rPr lang="en-US" altLang="en-US" dirty="0">
                <a:latin typeface="Segoe UI Light" panose="020B0502040204020203" pitchFamily="34" charset="0"/>
                <a:cs typeface="Segoe UI Light" panose="020B0502040204020203" pitchFamily="34" charset="0"/>
              </a:rPr>
              <a:t>37 C.F.R. § 1.4(d)(2) S-signature.</a:t>
            </a:r>
          </a:p>
          <a:p>
            <a:pPr lvl="1"/>
            <a:r>
              <a:rPr lang="en-US" altLang="en-US" dirty="0"/>
              <a:t>“(</a:t>
            </a:r>
            <a:r>
              <a:rPr lang="en-US" altLang="en-US" dirty="0" err="1"/>
              <a:t>i</a:t>
            </a:r>
            <a:r>
              <a:rPr lang="en-US" altLang="en-US" dirty="0"/>
              <a:t>)…the person signing the correspondence must insert his or her own S-signature…”</a:t>
            </a:r>
          </a:p>
          <a:p>
            <a:r>
              <a:rPr lang="en-US" altLang="en-US" dirty="0">
                <a:latin typeface="Segoe UI Light" panose="020B0502040204020203" pitchFamily="34" charset="0"/>
                <a:cs typeface="Segoe UI Light" panose="020B0502040204020203" pitchFamily="34" charset="0"/>
              </a:rPr>
              <a:t>37 C.F.R. § 1.4(d)(4)(ii) Certification as to the signature. </a:t>
            </a:r>
          </a:p>
          <a:p>
            <a:pPr lvl="1"/>
            <a:r>
              <a:rPr lang="en-US" altLang="en-US" dirty="0"/>
              <a:t>“The person inserting a signature under paragraph (d)(2) or (d)(3) of this section in a document submitted to the Office certifies that the inserted signature appearing in the document is his or her own signature.”</a:t>
            </a:r>
          </a:p>
          <a:p>
            <a:r>
              <a:rPr lang="en-US" altLang="en-US" dirty="0">
                <a:latin typeface="Segoe UI Light" panose="020B0502040204020203" pitchFamily="34" charset="0"/>
                <a:cs typeface="Segoe UI Light" panose="020B0502040204020203" pitchFamily="34" charset="0"/>
              </a:rPr>
              <a:t>Note: recent removal of 37 C.F.R. § 1.4(e) (original handwritten signatures in permanent dark ink for OED correspondence and non EFS credit card payments). </a:t>
            </a:r>
          </a:p>
          <a:p>
            <a:pPr lvl="1"/>
            <a:r>
              <a:rPr lang="en-US" altLang="en-US" i="1" dirty="0"/>
              <a:t>See</a:t>
            </a:r>
            <a:r>
              <a:rPr lang="en-US" altLang="en-US" dirty="0"/>
              <a:t> 86 FR 35226 (July 2, 2021).</a:t>
            </a:r>
          </a:p>
        </p:txBody>
      </p:sp>
      <p:sp>
        <p:nvSpPr>
          <p:cNvPr id="2" name="Title 1"/>
          <p:cNvSpPr>
            <a:spLocks noGrp="1"/>
          </p:cNvSpPr>
          <p:nvPr>
            <p:ph type="title"/>
          </p:nvPr>
        </p:nvSpPr>
        <p:spPr/>
        <p:txBody>
          <a:bodyPr/>
          <a:lstStyle/>
          <a:p>
            <a:r>
              <a:rPr lang="en-US"/>
              <a:t>Signatures on patent documents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48"/>
            <a:ext cx="8229600" cy="3786267"/>
          </a:xfrm>
        </p:spPr>
        <p:txBody>
          <a:bodyPr>
            <a:normAutofit fontScale="62500" lnSpcReduction="20000"/>
          </a:bodyPr>
          <a:lstStyle/>
          <a:p>
            <a:pPr lvl="0"/>
            <a:r>
              <a:rPr lang="en-US" altLang="en-US" dirty="0">
                <a:latin typeface="Segoe UI Light" panose="020B0502040204020203" pitchFamily="34" charset="0"/>
                <a:cs typeface="Segoe UI Light" panose="020B0502040204020203" pitchFamily="34" charset="0"/>
              </a:rPr>
              <a:t>37 C.F.R. § 2.193 Trademark correspondence and signature requirements:</a:t>
            </a:r>
          </a:p>
          <a:p>
            <a:pPr lvl="1"/>
            <a:r>
              <a:rPr lang="en-US" altLang="en-US" dirty="0"/>
              <a:t>“(a)…Each piece of correspondence that requires a signature must bear:</a:t>
            </a:r>
          </a:p>
          <a:p>
            <a:pPr lvl="2"/>
            <a:r>
              <a:rPr lang="en-US" altLang="en-US" dirty="0"/>
              <a:t>(1) A handwritten signature </a:t>
            </a:r>
            <a:r>
              <a:rPr lang="en-US" altLang="en-US" b="1" dirty="0"/>
              <a:t>personally</a:t>
            </a:r>
            <a:r>
              <a:rPr lang="en-US" altLang="en-US" dirty="0"/>
              <a:t> signed in permanent ink by the person named as the signatory, or a true copy thereof; or</a:t>
            </a:r>
          </a:p>
          <a:p>
            <a:pPr lvl="2"/>
            <a:r>
              <a:rPr lang="en-US" altLang="en-US" dirty="0"/>
              <a:t>(2) An electronic signature that meets the requirements of paragraph (c) of this section, </a:t>
            </a:r>
            <a:r>
              <a:rPr lang="en-US" altLang="en-US" b="1" dirty="0"/>
              <a:t>personally entered by the person named as the signatory</a:t>
            </a:r>
            <a:r>
              <a:rPr lang="en-US" altLang="en-US" dirty="0"/>
              <a:t>….</a:t>
            </a:r>
          </a:p>
          <a:p>
            <a:pPr marL="914400" lvl="2" indent="0">
              <a:buNone/>
            </a:pPr>
            <a:r>
              <a:rPr lang="en-US" altLang="en-US" dirty="0"/>
              <a:t>* * * * *</a:t>
            </a:r>
          </a:p>
          <a:p>
            <a:pPr lvl="1"/>
            <a:r>
              <a:rPr lang="en-US" altLang="en-US" dirty="0"/>
              <a:t> (c) Requirements for electronic signature. A person signing a document electronically must:</a:t>
            </a:r>
          </a:p>
          <a:p>
            <a:pPr lvl="2"/>
            <a:r>
              <a:rPr lang="en-US" altLang="en-US" dirty="0"/>
              <a:t>(1) </a:t>
            </a:r>
            <a:r>
              <a:rPr lang="en-US" altLang="en-US" b="1" dirty="0"/>
              <a:t>Personally enter </a:t>
            </a:r>
            <a:r>
              <a:rPr lang="en-US" altLang="en-US" dirty="0"/>
              <a:t>any combination of letters, numbers, spaces and/or punctuation marks that the signer has adopted as a signature, placed between two forward slash (“/”) symbols in the signature block on the electronic submission; or</a:t>
            </a:r>
          </a:p>
          <a:p>
            <a:pPr lvl="2"/>
            <a:r>
              <a:rPr lang="en-US" altLang="en-US" dirty="0"/>
              <a:t>(2) Sign the document using some other form of electronic signature specified by the Director.”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24</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090851"/>
          </a:xfrm>
        </p:spPr>
        <p:txBody>
          <a:bodyPr>
            <a:normAutofit fontScale="47500" lnSpcReduction="20000"/>
          </a:bodyPr>
          <a:lstStyle/>
          <a:p>
            <a:pPr>
              <a:lnSpc>
                <a:spcPct val="120000"/>
              </a:lnSpc>
            </a:pPr>
            <a:r>
              <a:rPr lang="en-US" dirty="0">
                <a:latin typeface="Segoe UI Light" panose="020B0502040204020203" pitchFamily="34" charset="0"/>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dirty="0">
                <a:latin typeface="Segoe UI Light" panose="020B0502040204020203" pitchFamily="34" charset="0"/>
                <a:cs typeface="Segoe UI Light" panose="020B0502040204020203" pitchFamily="34" charset="0"/>
              </a:rPr>
              <a:t>Fraudulent or inaccurate claims of use are a burden on the trademark system and the public and jeopardize validity of marks.</a:t>
            </a:r>
          </a:p>
          <a:p>
            <a:pPr>
              <a:lnSpc>
                <a:spcPct val="120000"/>
              </a:lnSpc>
            </a:pPr>
            <a:r>
              <a:rPr lang="en-US" dirty="0">
                <a:latin typeface="Segoe UI Light" panose="020B0502040204020203" pitchFamily="34" charset="0"/>
                <a:cs typeface="Segoe UI Light" panose="020B0502040204020203" pitchFamily="34" charset="0"/>
              </a:rPr>
              <a:t>Effective August 3, 2019: </a:t>
            </a:r>
          </a:p>
          <a:p>
            <a:pPr lvl="1">
              <a:lnSpc>
                <a:spcPct val="120000"/>
              </a:lnSpc>
            </a:pPr>
            <a:r>
              <a:rPr lang="en-US"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dirty="0">
                <a:latin typeface="Segoe UI Light" panose="020B0502040204020203" pitchFamily="34" charset="0"/>
                <a:cs typeface="Segoe UI Light" panose="020B0502040204020203" pitchFamily="34" charset="0"/>
              </a:rPr>
              <a:t>Final rule: 84 Fed. Reg. 31498 (July 2, 2019).</a:t>
            </a:r>
          </a:p>
          <a:p>
            <a:pPr>
              <a:lnSpc>
                <a:spcPct val="120000"/>
              </a:lnSpc>
            </a:pPr>
            <a:r>
              <a:rPr lang="en-US" dirty="0">
                <a:latin typeface="Segoe UI Light" panose="020B0502040204020203" pitchFamily="34" charset="0"/>
                <a:cs typeface="Segoe UI Light" panose="020B0502040204020203" pitchFamily="34" charset="0"/>
              </a:rPr>
              <a:t>Canadian patent agents are no longer able to represent Canadian parties in U.S. TM matters.</a:t>
            </a:r>
          </a:p>
          <a:p>
            <a:pPr>
              <a:lnSpc>
                <a:spcPct val="120000"/>
              </a:lnSpc>
            </a:pPr>
            <a:r>
              <a:rPr lang="en-US" dirty="0">
                <a:latin typeface="Segoe UI Light" panose="020B0502040204020203" pitchFamily="34" charset="0"/>
                <a:cs typeface="Segoe UI Light" panose="020B0502040204020203" pitchFamily="34" charset="0"/>
              </a:rPr>
              <a:t>Canadian TM attorneys and agents will only be able to serve as additionally appointed practitioners:</a:t>
            </a:r>
          </a:p>
          <a:p>
            <a:pPr lvl="1">
              <a:lnSpc>
                <a:spcPct val="120000"/>
              </a:lnSpc>
            </a:pPr>
            <a:r>
              <a:rPr lang="en-US" dirty="0"/>
              <a:t>Clients must appoint U.S.-licensed attorney to file formal responses; and </a:t>
            </a:r>
          </a:p>
          <a:p>
            <a:pPr lvl="1">
              <a:lnSpc>
                <a:spcPct val="120000"/>
              </a:lnSpc>
            </a:pPr>
            <a:r>
              <a:rPr lang="en-US" dirty="0"/>
              <a:t>The USPTO will only correspond with U.S. licensed attorney.</a:t>
            </a:r>
          </a:p>
        </p:txBody>
      </p:sp>
      <p:sp>
        <p:nvSpPr>
          <p:cNvPr id="2" name="Title 1"/>
          <p:cNvSpPr>
            <a:spLocks noGrp="1"/>
          </p:cNvSpPr>
          <p:nvPr>
            <p:ph type="title"/>
          </p:nvPr>
        </p:nvSpPr>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sp>
        <p:nvSpPr>
          <p:cNvPr id="4" name="Slide Number Placeholder 3"/>
          <p:cNvSpPr>
            <a:spLocks noGrp="1"/>
          </p:cNvSpPr>
          <p:nvPr>
            <p:ph type="sldNum" sz="quarter" idx="10"/>
          </p:nvPr>
        </p:nvSpPr>
        <p:spPr/>
        <p:txBody>
          <a:bodyPr/>
          <a:lstStyle/>
          <a:p>
            <a:fld id="{92DA454B-C859-4892-B9FA-68B588C9F547}" type="slidenum">
              <a:rPr lang="en-US" smtClean="0"/>
              <a:t>26</a:t>
            </a:fld>
            <a:endParaRPr lang="en-US" dirty="0"/>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Segoe UI Light" panose="020B0502040204020203" pitchFamily="34" charset="0"/>
                <a:cs typeface="Segoe UI Light" panose="020B0502040204020203" pitchFamily="34" charset="0"/>
              </a:rPr>
              <a:t>US_Trademark_Agent</a:t>
            </a: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&lt;</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tony@zcompany.com</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Reply-To: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0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3676"/>
            <a:ext cx="8229600" cy="4053812"/>
          </a:xfrm>
        </p:spPr>
        <p:txBody>
          <a:bodyPr>
            <a:normAutofit fontScale="40000" lnSpcReduction="20000"/>
          </a:bodyPr>
          <a:lstStyle/>
          <a:p>
            <a:pPr marL="0" lvl="0" indent="0">
              <a:buNone/>
            </a:pPr>
            <a:r>
              <a:rPr lang="en-US" sz="4000" b="1" i="1" dirty="0">
                <a:latin typeface="Segoe UI Light" panose="020B0502040204020203" pitchFamily="34" charset="0"/>
                <a:cs typeface="Segoe UI Light" panose="020B0502040204020203" pitchFamily="34" charset="0"/>
              </a:rPr>
              <a:t>In re Lou</a:t>
            </a:r>
            <a:r>
              <a:rPr lang="en-US" sz="4000" dirty="0">
                <a:latin typeface="Segoe UI Light" panose="020B0502040204020203" pitchFamily="34" charset="0"/>
                <a:cs typeface="Segoe UI Light" panose="020B0502040204020203" pitchFamily="34" charset="0"/>
              </a:rPr>
              <a:t>, Proceeding No. D2021-04 (USPTO May 12, 2021):</a:t>
            </a:r>
          </a:p>
          <a:p>
            <a:r>
              <a:rPr lang="en-US" dirty="0">
                <a:latin typeface="Segoe UI Light" panose="020B0502040204020203" pitchFamily="34" charset="0"/>
                <a:cs typeface="Segoe UI Light" panose="020B0502040204020203" pitchFamily="34" charset="0"/>
              </a:rPr>
              <a:t>Trademark (TM) attorney had business relationship with foreign company that provided IP services to merchants;</a:t>
            </a:r>
          </a:p>
          <a:p>
            <a:r>
              <a:rPr lang="en-US" dirty="0">
                <a:latin typeface="Segoe UI Light" panose="020B0502040204020203" pitchFamily="34" charset="0"/>
                <a:cs typeface="Segoe UI Light" panose="020B0502040204020203" pitchFamily="34" charset="0"/>
              </a:rPr>
              <a:t>Attorney reviewed up to 500 TM applications per month and received over $10,000 in total compensation;</a:t>
            </a:r>
          </a:p>
          <a:p>
            <a:r>
              <a:rPr lang="en-US" dirty="0">
                <a:latin typeface="Segoe UI Light" panose="020B0502040204020203" pitchFamily="34" charset="0"/>
                <a:cs typeface="Segoe UI Light" panose="020B0502040204020203" pitchFamily="34" charset="0"/>
              </a:rPr>
              <a:t>As of Oct. 12, 2020, all of the attorney’s TM cases were received from the foreign company;</a:t>
            </a:r>
          </a:p>
          <a:p>
            <a:r>
              <a:rPr lang="en-US" dirty="0">
                <a:latin typeface="Segoe UI Light" panose="020B0502040204020203" pitchFamily="34" charset="0"/>
                <a:cs typeface="Segoe UI Light" panose="020B0502040204020203" pitchFamily="34" charset="0"/>
              </a:rPr>
              <a:t>Attorney gave company authorization to improperly enter his signature directly in the applications.</a:t>
            </a:r>
          </a:p>
          <a:p>
            <a:r>
              <a:rPr lang="en-US" dirty="0">
                <a:latin typeface="Segoe UI Light" panose="020B0502040204020203" pitchFamily="34" charset="0"/>
                <a:cs typeface="Segoe UI Light" panose="020B0502040204020203" pitchFamily="34" charset="0"/>
              </a:rPr>
              <a:t>Provided the company’s email address as correspondence address, did not monitor, and relied on company to provide him updates on USPTO correspondence.</a:t>
            </a:r>
          </a:p>
          <a:p>
            <a:r>
              <a:rPr lang="en-US" dirty="0">
                <a:latin typeface="Segoe UI Light" panose="020B0502040204020203" pitchFamily="34" charset="0"/>
                <a:cs typeface="Segoe UI Light" panose="020B0502040204020203" pitchFamily="34" charset="0"/>
              </a:rPr>
              <a:t>Did not conduct conflicts checks for clients received from the foreign company.</a:t>
            </a:r>
          </a:p>
          <a:p>
            <a:r>
              <a:rPr lang="en-US" dirty="0">
                <a:latin typeface="Segoe UI Light" panose="020B0502040204020203" pitchFamily="34" charset="0"/>
                <a:cs typeface="Segoe UI Light" panose="020B0502040204020203" pitchFamily="34" charset="0"/>
              </a:rPr>
              <a:t>Settlement: three-month suspension. </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11.104(a) and (b) – Client communications;</a:t>
            </a:r>
          </a:p>
          <a:p>
            <a:pPr lvl="1"/>
            <a:r>
              <a:rPr lang="en-US" dirty="0"/>
              <a:t>37 C.F.R. § 11.303(a)(1), (a)(2), (b) and (d) – Candor toward tribunal;</a:t>
            </a:r>
          </a:p>
          <a:p>
            <a:pPr lvl="1"/>
            <a:r>
              <a:rPr lang="en-US" dirty="0"/>
              <a:t>37 C.F.R. § 11.503(b) – Responsibilities regarding non-practitioner assistance; and</a:t>
            </a:r>
          </a:p>
          <a:p>
            <a:pPr lvl="1"/>
            <a:r>
              <a:rPr lang="en-US" dirty="0"/>
              <a:t>37 C.F.R. § 11.505 – Assisting UPL.</a:t>
            </a:r>
          </a:p>
        </p:txBody>
      </p:sp>
      <p:sp>
        <p:nvSpPr>
          <p:cNvPr id="2" name="Title 1"/>
          <p:cNvSpPr>
            <a:spLocks noGrp="1"/>
          </p:cNvSpPr>
          <p:nvPr>
            <p:ph type="title"/>
          </p:nvPr>
        </p:nvSpPr>
        <p:spPr>
          <a:xfrm>
            <a:off x="457200" y="279843"/>
            <a:ext cx="8229600" cy="952500"/>
          </a:xfrm>
        </p:spPr>
        <p:txBody>
          <a:bodyPr>
            <a:normAutofit fontScale="90000"/>
          </a:bodyPr>
          <a:lstStyle/>
          <a:p>
            <a:r>
              <a:rPr lang="en-US" dirty="0"/>
              <a:t>Improper signatures/communication</a:t>
            </a:r>
          </a:p>
        </p:txBody>
      </p:sp>
      <p:sp>
        <p:nvSpPr>
          <p:cNvPr id="4" name="Slide Number Placeholder 3"/>
          <p:cNvSpPr>
            <a:spLocks noGrp="1"/>
          </p:cNvSpPr>
          <p:nvPr>
            <p:ph type="sldNum" sz="quarter" idx="10"/>
          </p:nvPr>
        </p:nvSpPr>
        <p:spPr/>
        <p:txBody>
          <a:bodyPr/>
          <a:lstStyle/>
          <a:p>
            <a:pPr lvl="0"/>
            <a:fld id="{A95F3E7E-263A-4B26-8260-43677B4C109F}" type="slidenum">
              <a:rPr lang="en-US" noProof="0" smtClean="0"/>
              <a:pPr lvl="0"/>
              <a:t>28</a:t>
            </a:fld>
            <a:endParaRPr lang="en-US" noProof="0" dirty="0"/>
          </a:p>
        </p:txBody>
      </p:sp>
    </p:spTree>
    <p:extLst>
      <p:ext uri="{BB962C8B-B14F-4D97-AF65-F5344CB8AC3E}">
        <p14:creationId xmlns:p14="http://schemas.microsoft.com/office/powerpoint/2010/main" val="291399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29046"/>
            <a:ext cx="8229600" cy="3786267"/>
          </a:xfrm>
        </p:spPr>
        <p:txBody>
          <a:bodyPr>
            <a:normAutofit fontScale="40000" lnSpcReduction="20000"/>
          </a:bodyPr>
          <a:lstStyle/>
          <a:p>
            <a:pPr marL="0" indent="0">
              <a:buNone/>
            </a:pPr>
            <a:r>
              <a:rPr lang="en-US" sz="4000" b="1" i="1" dirty="0">
                <a:latin typeface="Segoe UI Light" panose="020B0502040204020203" pitchFamily="34" charset="0"/>
                <a:cs typeface="Segoe UI Light" panose="020B0502040204020203" pitchFamily="34" charset="0"/>
              </a:rPr>
              <a:t>In re </a:t>
            </a:r>
            <a:r>
              <a:rPr lang="en-US" sz="4000" b="1" i="1" dirty="0" err="1">
                <a:latin typeface="Segoe UI Light" panose="020B0502040204020203" pitchFamily="34" charset="0"/>
                <a:cs typeface="Segoe UI Light" panose="020B0502040204020203" pitchFamily="34" charset="0"/>
              </a:rPr>
              <a:t>Hom</a:t>
            </a:r>
            <a:r>
              <a:rPr lang="en-US" sz="4000" dirty="0">
                <a:latin typeface="Segoe UI Light" panose="020B0502040204020203" pitchFamily="34" charset="0"/>
                <a:cs typeface="Segoe UI Light" panose="020B0502040204020203" pitchFamily="34" charset="0"/>
              </a:rPr>
              <a:t>, Proceeding No. D2021-10 (USPTO Dec. 12, 2021):</a:t>
            </a:r>
          </a:p>
          <a:p>
            <a:r>
              <a:rPr lang="en-US" dirty="0">
                <a:latin typeface="Segoe UI Light" panose="020B0502040204020203" pitchFamily="34" charset="0"/>
                <a:cs typeface="Segoe UI Light" panose="020B0502040204020203" pitchFamily="34" charset="0"/>
              </a:rPr>
              <a:t>Patent attorney listed as attorney of record in &gt;13k trademark (TM) applications;</a:t>
            </a:r>
          </a:p>
          <a:p>
            <a:r>
              <a:rPr lang="en-US" dirty="0">
                <a:latin typeface="Segoe UI Light" panose="020B0502040204020203" pitchFamily="34" charset="0"/>
                <a:cs typeface="Segoe UI Light" panose="020B0502040204020203" pitchFamily="34" charset="0"/>
              </a:rPr>
              <a:t>Before U.S. counsel rule, he was listed in 2k; afterwards listed in 11k TM applications;</a:t>
            </a:r>
          </a:p>
          <a:p>
            <a:r>
              <a:rPr lang="en-US" dirty="0">
                <a:latin typeface="Segoe UI Light" panose="020B0502040204020203" pitchFamily="34" charset="0"/>
                <a:cs typeface="Segoe UI Light" panose="020B0502040204020203" pitchFamily="34" charset="0"/>
              </a:rPr>
              <a:t>Received instructions from foreign intermediaries; and</a:t>
            </a:r>
          </a:p>
          <a:p>
            <a:r>
              <a:rPr lang="en-US" dirty="0">
                <a:latin typeface="Segoe UI Light" panose="020B0502040204020203" pitchFamily="34" charset="0"/>
                <a:cs typeface="Segoe UI Light" panose="020B0502040204020203" pitchFamily="34" charset="0"/>
              </a:rPr>
              <a:t>Failed to review specimens which appeared in more than one application for a different applicant; didn’t speak to applicants; and did not personally enter his signature on most apps. </a:t>
            </a:r>
          </a:p>
          <a:p>
            <a:r>
              <a:rPr lang="en-US" dirty="0">
                <a:latin typeface="Segoe UI Light" panose="020B0502040204020203" pitchFamily="34" charset="0"/>
                <a:cs typeface="Segoe UI Light" panose="020B0502040204020203" pitchFamily="34" charset="0"/>
              </a:rPr>
              <a:t>Settlement: two-year suspension.</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a:t>Improper signatures/communication</a:t>
            </a:r>
            <a:endParaRPr lang="en-US" dirty="0"/>
          </a:p>
        </p:txBody>
      </p:sp>
      <p:sp>
        <p:nvSpPr>
          <p:cNvPr id="4" name="Slide Number Placeholder 3" descr="Slide number 28"/>
          <p:cNvSpPr>
            <a:spLocks noGrp="1"/>
          </p:cNvSpPr>
          <p:nvPr>
            <p:ph type="sldNum" sz="quarter" idx="10"/>
          </p:nvPr>
        </p:nvSpPr>
        <p:spPr/>
        <p:txBody>
          <a:bodyPr/>
          <a:lstStyle/>
          <a:p>
            <a:pPr lvl="0"/>
            <a:fld id="{57130853-60C6-4629-A3B3-CF87A0408725}" type="slidenum">
              <a:rPr lang="en-US" noProof="0" smtClean="0"/>
              <a:t>29</a:t>
            </a:fld>
            <a:endParaRPr lang="en-US" noProof="0" dirty="0"/>
          </a:p>
        </p:txBody>
      </p:sp>
    </p:spTree>
    <p:extLst>
      <p:ext uri="{BB962C8B-B14F-4D97-AF65-F5344CB8AC3E}">
        <p14:creationId xmlns:p14="http://schemas.microsoft.com/office/powerpoint/2010/main" val="274744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Authorization to practice before the USPTO in patent matters:</a:t>
            </a:r>
          </a:p>
          <a:p>
            <a:pPr lvl="1"/>
            <a:r>
              <a:rPr lang="en-US" dirty="0"/>
              <a:t>Attorneys, agents, limited recognition.</a:t>
            </a:r>
          </a:p>
          <a:p>
            <a:r>
              <a:rPr lang="en-US" dirty="0">
                <a:latin typeface="Segoe UI Light" panose="020B0502040204020203" pitchFamily="34" charset="0"/>
                <a:cs typeface="Segoe UI Light" panose="020B0502040204020203" pitchFamily="34" charset="0"/>
              </a:rPr>
              <a:t>3 factors for registration:</a:t>
            </a:r>
          </a:p>
          <a:p>
            <a:pPr lvl="1"/>
            <a:r>
              <a:rPr lang="en-US" dirty="0"/>
              <a:t>Scientific and technical qualifications;</a:t>
            </a:r>
          </a:p>
          <a:p>
            <a:pPr lvl="1"/>
            <a:r>
              <a:rPr lang="en-US" dirty="0"/>
              <a:t>Legal competence: registration exam; and</a:t>
            </a:r>
          </a:p>
          <a:p>
            <a:pPr lvl="1"/>
            <a:r>
              <a:rPr lang="en-US" dirty="0"/>
              <a:t>Moral character.</a:t>
            </a:r>
          </a:p>
          <a:p>
            <a:pPr marL="457200" lvl="1" indent="0">
              <a:buNone/>
            </a:pPr>
            <a:r>
              <a:rPr lang="en-US" i="1" dirty="0"/>
              <a:t>See</a:t>
            </a:r>
            <a:r>
              <a:rPr lang="en-US" dirty="0"/>
              <a:t> 37 C.F.R. § 11.7 and General Requirements Bulletin.</a:t>
            </a:r>
          </a:p>
        </p:txBody>
      </p:sp>
      <p:sp>
        <p:nvSpPr>
          <p:cNvPr id="2" name="Title 1"/>
          <p:cNvSpPr>
            <a:spLocks noGrp="1"/>
          </p:cNvSpPr>
          <p:nvPr>
            <p:ph type="title"/>
          </p:nvPr>
        </p:nvSpPr>
        <p:spPr/>
        <p:txBody>
          <a:bodyPr/>
          <a:lstStyle/>
          <a:p>
            <a:r>
              <a:rPr lang="en-US"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262080"/>
            <a:ext cx="8229600" cy="3971771"/>
          </a:xfrm>
        </p:spPr>
        <p:txBody>
          <a:bodyPr>
            <a:normAutofit fontScale="40000" lnSpcReduction="20000"/>
          </a:bodyPr>
          <a:lstStyle/>
          <a:p>
            <a:pPr marL="0" indent="0">
              <a:buNone/>
            </a:pPr>
            <a:r>
              <a:rPr lang="en-US" sz="4000" b="1" i="1" dirty="0">
                <a:latin typeface="Segoe UI Light" panose="020B0502040204020203" pitchFamily="34" charset="0"/>
                <a:cs typeface="Segoe UI Light" panose="020B0502040204020203" pitchFamily="34" charset="0"/>
              </a:rPr>
              <a:t>In re Yang</a:t>
            </a:r>
            <a:r>
              <a:rPr lang="en-US" sz="4000" dirty="0">
                <a:latin typeface="Segoe UI Light" panose="020B0502040204020203" pitchFamily="34" charset="0"/>
                <a:cs typeface="Segoe UI Light" panose="020B0502040204020203" pitchFamily="34" charset="0"/>
              </a:rPr>
              <a:t>, Proceeding No. D2021-11 (USPTO Dec. 17, 2021):</a:t>
            </a:r>
          </a:p>
          <a:p>
            <a:r>
              <a:rPr lang="en-US" dirty="0">
                <a:latin typeface="Segoe UI Light" panose="020B0502040204020203" pitchFamily="34" charset="0"/>
                <a:cs typeface="Segoe UI Light" panose="020B0502040204020203" pitchFamily="34" charset="0"/>
              </a:rPr>
              <a:t>Patent attorney agreed to allow foreign company to use her name to file TM applications as a domestic representative in exchange for $1500.00 a month for one year;</a:t>
            </a:r>
          </a:p>
          <a:p>
            <a:r>
              <a:rPr lang="en-US" dirty="0">
                <a:latin typeface="Segoe UI Light" panose="020B0502040204020203" pitchFamily="34" charset="0"/>
                <a:cs typeface="Segoe UI Light" panose="020B0502040204020203" pitchFamily="34" charset="0"/>
              </a:rPr>
              <a:t>Failed to review specimens; didn’t speak to TM applicants;</a:t>
            </a:r>
          </a:p>
          <a:p>
            <a:r>
              <a:rPr lang="en-US" dirty="0">
                <a:latin typeface="Segoe UI Light" panose="020B0502040204020203" pitchFamily="34" charset="0"/>
                <a:cs typeface="Segoe UI Light" panose="020B0502040204020203" pitchFamily="34" charset="0"/>
              </a:rPr>
              <a:t>Terminated her business arrangement with company; and</a:t>
            </a:r>
          </a:p>
          <a:p>
            <a:r>
              <a:rPr lang="en-US" dirty="0">
                <a:latin typeface="Segoe UI Light" panose="020B0502040204020203" pitchFamily="34" charset="0"/>
                <a:cs typeface="Segoe UI Light" panose="020B0502040204020203" pitchFamily="34" charset="0"/>
              </a:rPr>
              <a:t>Ended company’s access to a joint email address and informed applicants about impermissible signatures and unauthorized filings; informed the USPTO about the impermissible signatures. </a:t>
            </a:r>
          </a:p>
          <a:p>
            <a:r>
              <a:rPr lang="en-US" dirty="0">
                <a:latin typeface="Segoe UI Light" panose="020B0502040204020203" pitchFamily="34" charset="0"/>
                <a:cs typeface="Segoe UI Light" panose="020B0502040204020203" pitchFamily="34" charset="0"/>
              </a:rPr>
              <a:t>30-day suspension and probation for 12 months thereafter.</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 </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dirty="0"/>
              <a:t>Improper signatures/communication</a:t>
            </a:r>
          </a:p>
        </p:txBody>
      </p:sp>
      <p:sp>
        <p:nvSpPr>
          <p:cNvPr id="4" name="Slide Number Placeholder 3" descr="slide number 32">
            <a:extLst>
              <a:ext uri="{C183D7F6-B498-43B3-948B-1728B52AA6E4}">
                <adec:decorative xmlns:adec="http://schemas.microsoft.com/office/drawing/2017/decorative" val="0"/>
              </a:ext>
            </a:extLst>
          </p:cNvPr>
          <p:cNvSpPr>
            <a:spLocks noGrp="1"/>
          </p:cNvSpPr>
          <p:nvPr>
            <p:ph type="sldNum" sz="quarter" idx="10"/>
          </p:nvPr>
        </p:nvSpPr>
        <p:spPr/>
        <p:txBody>
          <a:bodyPr/>
          <a:lstStyle/>
          <a:p>
            <a:pPr lvl="0"/>
            <a:fld id="{92DA454B-C859-4892-B9FA-68B588C9F547}" type="slidenum">
              <a:rPr lang="en-US" noProof="0" smtClean="0"/>
              <a:pPr lvl="0"/>
              <a:t>30</a:t>
            </a:fld>
            <a:endParaRPr lang="en-US" noProof="0" dirty="0"/>
          </a:p>
        </p:txBody>
      </p:sp>
    </p:spTree>
    <p:extLst>
      <p:ext uri="{BB962C8B-B14F-4D97-AF65-F5344CB8AC3E}">
        <p14:creationId xmlns:p14="http://schemas.microsoft.com/office/powerpoint/2010/main" val="365849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Light" panose="020B0502040204020203" pitchFamily="34" charset="0"/>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Light" panose="020B0502040204020203" pitchFamily="34" charset="0"/>
              <a:cs typeface="Segoe UI Light" panose="020B0502040204020203" pitchFamily="34" charset="0"/>
            </a:endParaRPr>
          </a:p>
          <a:p>
            <a:r>
              <a:rPr lang="en-US" sz="2400" dirty="0">
                <a:latin typeface="Segoe UI Light" panose="020B0502040204020203" pitchFamily="34" charset="0"/>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25000" lnSpcReduction="20000"/>
          </a:bodyPr>
          <a:lstStyle/>
          <a:p>
            <a:pPr marL="0" indent="0">
              <a:buNone/>
            </a:pPr>
            <a:r>
              <a:rPr lang="en-US" altLang="en-US" sz="5600" b="1" i="1" dirty="0">
                <a:latin typeface="Segoe UI Light" panose="020B0502040204020203" pitchFamily="34" charset="0"/>
                <a:cs typeface="Segoe UI Light" panose="020B0502040204020203" pitchFamily="34" charset="0"/>
              </a:rPr>
              <a:t>In re </a:t>
            </a:r>
            <a:r>
              <a:rPr lang="en-US" altLang="en-US" sz="5600" b="1" i="1" dirty="0" err="1">
                <a:latin typeface="Segoe UI Light" panose="020B0502040204020203" pitchFamily="34" charset="0"/>
                <a:cs typeface="Segoe UI Light" panose="020B0502040204020203" pitchFamily="34" charset="0"/>
              </a:rPr>
              <a:t>Chirnomas</a:t>
            </a:r>
            <a:r>
              <a:rPr lang="en-US" altLang="en-US" sz="5600" dirty="0">
                <a:latin typeface="Segoe UI Light" panose="020B0502040204020203" pitchFamily="34" charset="0"/>
                <a:cs typeface="Segoe UI Light" panose="020B0502040204020203" pitchFamily="34" charset="0"/>
              </a:rPr>
              <a:t>, Proceeding No. D2020-29 (USPTO Apr. 29, 2021):</a:t>
            </a:r>
          </a:p>
          <a:p>
            <a:r>
              <a:rPr lang="en-US" altLang="en-US" sz="4400" dirty="0">
                <a:latin typeface="Segoe UI Light" panose="020B0502040204020203" pitchFamily="34" charset="0"/>
                <a:cs typeface="Segoe UI Light" panose="020B0502040204020203" pitchFamily="34" charset="0"/>
              </a:rPr>
              <a:t>Disciplinary complaint alleged:</a:t>
            </a:r>
          </a:p>
          <a:p>
            <a:pPr lvl="1"/>
            <a:r>
              <a:rPr lang="en-US" altLang="en-US" sz="4400" dirty="0"/>
              <a:t>Respondent retained by foreign client to prepare and file a national stage utility patent application with the USPTO; </a:t>
            </a:r>
          </a:p>
          <a:p>
            <a:pPr lvl="1"/>
            <a:r>
              <a:rPr lang="en-US" altLang="en-US" sz="4400" dirty="0"/>
              <a:t>Filed the application but did not submit payment to the USPTO for any of the filing fees;</a:t>
            </a:r>
          </a:p>
          <a:p>
            <a:pPr lvl="1"/>
            <a:r>
              <a:rPr lang="en-US" altLang="en-US" sz="4400" dirty="0"/>
              <a:t>Invoiced client for fees associated with filing the application and Respondent’s legal services;  </a:t>
            </a:r>
          </a:p>
          <a:p>
            <a:pPr lvl="1"/>
            <a:r>
              <a:rPr lang="en-US" altLang="en-US" sz="4400" dirty="0"/>
              <a:t>Had client wire funds for the total amount of fees (including an advance payment of expenses) to personal bank account;</a:t>
            </a:r>
          </a:p>
          <a:p>
            <a:pPr lvl="1"/>
            <a:r>
              <a:rPr lang="en-US" altLang="en-US" sz="4400" dirty="0"/>
              <a:t>Failed to notify the client of Notice of Insufficient Basic National Fee Required and subsequent Notice of Abandonment sent by USPTO; and </a:t>
            </a:r>
          </a:p>
          <a:p>
            <a:pPr lvl="1"/>
            <a:r>
              <a:rPr lang="en-US" altLang="en-US" sz="4400" dirty="0"/>
              <a:t>Client attempted to contact Respondent on several occasions regarding the abandonment but Respondent never responded.</a:t>
            </a:r>
          </a:p>
          <a:p>
            <a:r>
              <a:rPr lang="en-US" altLang="en-US" sz="4400" dirty="0">
                <a:latin typeface="Segoe UI Light" panose="020B0502040204020203" pitchFamily="34" charset="0"/>
                <a:cs typeface="Segoe UI Light" panose="020B0502040204020203" pitchFamily="34" charset="0"/>
              </a:rPr>
              <a:t>Exclusion from practice before the Office.</a:t>
            </a:r>
          </a:p>
          <a:p>
            <a:r>
              <a:rPr lang="en-US" altLang="en-US" sz="4400" dirty="0">
                <a:latin typeface="Segoe UI Light" panose="020B0502040204020203" pitchFamily="34" charset="0"/>
                <a:cs typeface="Segoe UI Light" panose="020B0502040204020203" pitchFamily="34" charset="0"/>
              </a:rPr>
              <a:t>Rule highlights:</a:t>
            </a:r>
          </a:p>
          <a:p>
            <a:pPr lvl="1"/>
            <a:r>
              <a:rPr lang="en-US" altLang="en-US" sz="4400" dirty="0"/>
              <a:t>37 C.F.R. § 11.103 – Diligence and promptness in representing a client;</a:t>
            </a:r>
          </a:p>
          <a:p>
            <a:pPr lvl="1"/>
            <a:r>
              <a:rPr lang="en-US" altLang="en-US" sz="4400" dirty="0"/>
              <a:t>37 C.F.R. § 11.104(a)(3) and (a)(4) – Client communication; </a:t>
            </a:r>
          </a:p>
          <a:p>
            <a:pPr lvl="1"/>
            <a:r>
              <a:rPr lang="en-US" altLang="en-US" sz="4400" dirty="0"/>
              <a:t>37 C.F.R. § 11.115(a), (c) and (d) – Safekeeping property;</a:t>
            </a:r>
          </a:p>
          <a:p>
            <a:pPr lvl="1"/>
            <a:r>
              <a:rPr lang="en-US" altLang="en-US" sz="4400" dirty="0"/>
              <a:t>37 C.F.R. § 11.116 – Protecting client’s interests on termination; and </a:t>
            </a:r>
          </a:p>
          <a:p>
            <a:pPr lvl="1"/>
            <a:r>
              <a:rPr lang="en-US" altLang="en-US" sz="4400" dirty="0"/>
              <a:t>37 C.F.R. § 11.804(c) – Dishonesty, fraud, deceit or misrepresentation.</a:t>
            </a:r>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Commingling funds/neglect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32</a:t>
            </a:fld>
            <a:endParaRPr lang="en-US" noProof="0" dirty="0"/>
          </a:p>
        </p:txBody>
      </p:sp>
    </p:spTree>
    <p:extLst>
      <p:ext uri="{BB962C8B-B14F-4D97-AF65-F5344CB8AC3E}">
        <p14:creationId xmlns:p14="http://schemas.microsoft.com/office/powerpoint/2010/main" val="170985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n-US" altLang="en-US" b="1" i="1" dirty="0">
                <a:latin typeface="Segoe UI Light" panose="020B0502040204020203" pitchFamily="34" charset="0"/>
                <a:cs typeface="Segoe UI Light" panose="020B0502040204020203" pitchFamily="34" charset="0"/>
              </a:rPr>
              <a:t>In re Anonymous</a:t>
            </a:r>
            <a:r>
              <a:rPr lang="en-US" altLang="en-US" dirty="0">
                <a:latin typeface="Segoe UI Light" panose="020B0502040204020203" pitchFamily="34" charset="0"/>
                <a:cs typeface="Segoe UI Light" panose="020B0502040204020203" pitchFamily="34" charset="0"/>
              </a:rPr>
              <a:t>, Proceeding No. D2014-05 (USPTO Apr. 1, 2014):</a:t>
            </a:r>
          </a:p>
          <a:p>
            <a:r>
              <a:rPr lang="en-US" altLang="en-US" dirty="0">
                <a:latin typeface="Segoe UI Light" panose="020B0502040204020203" pitchFamily="34" charset="0"/>
                <a:cs typeface="Segoe UI Light" panose="020B0502040204020203" pitchFamily="34" charset="0"/>
              </a:rPr>
              <a:t>Trademark attorney:</a:t>
            </a:r>
          </a:p>
          <a:p>
            <a:pPr lvl="1"/>
            <a:r>
              <a:rPr lang="en-US" altLang="en-US" dirty="0"/>
              <a:t>Submitted sworn statements from himself and his client to the USPTO attesting that the client’s mark had acquired distinctiveness and should be registered due to the client’s “substantially continuous and exclusive use” of the mark in commerce.  </a:t>
            </a:r>
          </a:p>
          <a:p>
            <a:pPr lvl="1"/>
            <a:r>
              <a:rPr lang="en-US" altLang="en-US" dirty="0"/>
              <a:t>Prior to submitting the statements, practitioner was informed that materials provided to him contained evidence contrary to the claim of acquired distinctiveness.  </a:t>
            </a:r>
          </a:p>
          <a:p>
            <a:pPr lvl="1"/>
            <a:r>
              <a:rPr lang="en-US" altLang="en-US" dirty="0"/>
              <a:t>Practitioner failed to look at materials or share them with his client before submitting the statements to the USPTO.</a:t>
            </a:r>
          </a:p>
          <a:p>
            <a:r>
              <a:rPr lang="en-US" altLang="en-US" dirty="0">
                <a:latin typeface="Segoe UI Light" panose="020B0502040204020203" pitchFamily="34" charset="0"/>
                <a:cs typeface="Segoe UI Light" panose="020B0502040204020203" pitchFamily="34" charset="0"/>
              </a:rPr>
              <a:t>Settlement: Private reprimand.</a:t>
            </a:r>
          </a:p>
          <a:p>
            <a:r>
              <a:rPr lang="en-US" altLang="en-US" dirty="0">
                <a:latin typeface="Segoe UI Light" panose="020B0502040204020203" pitchFamily="34" charset="0"/>
                <a:cs typeface="Segoe UI Light" panose="020B0502040204020203" pitchFamily="34" charset="0"/>
              </a:rPr>
              <a:t>Actions were deemed to constitute violations for the inadequate preparation  (37 C.F.R. § 10.77(b)) and presenting a paper in violation of 37 C.F.R. § 11.18       (37 C.F.R. § 10.23(c)(15)). </a:t>
            </a:r>
          </a:p>
          <a:p>
            <a:pPr lvl="2"/>
            <a:endParaRPr lang="en-US" dirty="0"/>
          </a:p>
          <a:p>
            <a:pPr lvl="2"/>
            <a:endParaRPr lang="en-US" dirty="0"/>
          </a:p>
          <a:p>
            <a:pPr lvl="2"/>
            <a:endParaRPr lang="en-US" dirty="0"/>
          </a:p>
          <a:p>
            <a:endParaRPr lang="en-US" dirty="0"/>
          </a:p>
        </p:txBody>
      </p:sp>
      <p:sp>
        <p:nvSpPr>
          <p:cNvPr id="2" name="Title 1"/>
          <p:cNvSpPr>
            <a:spLocks noGrp="1"/>
          </p:cNvSpPr>
          <p:nvPr>
            <p:ph type="title"/>
          </p:nvPr>
        </p:nvSpPr>
        <p:spPr/>
        <p:txBody>
          <a:bodyPr/>
          <a:lstStyle/>
          <a:p>
            <a:r>
              <a:rPr lang="en-US"/>
              <a:t>Misrepresentation</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33</a:t>
            </a:fld>
            <a:endParaRPr lang="en-US" noProof="0" dirty="0"/>
          </a:p>
        </p:txBody>
      </p:sp>
    </p:spTree>
    <p:extLst>
      <p:ext uri="{BB962C8B-B14F-4D97-AF65-F5344CB8AC3E}">
        <p14:creationId xmlns:p14="http://schemas.microsoft.com/office/powerpoint/2010/main" val="358474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r>
              <a:rPr lang="en-US" dirty="0">
                <a:latin typeface="Segoe UI Light" panose="020B0502040204020203" pitchFamily="34" charset="0"/>
                <a:cs typeface="Segoe UI Light" panose="020B0502040204020203" pitchFamily="34" charset="0"/>
              </a:rPr>
              <a:t>All those who practice TM matters before the USPTO are required to conduct their business with decorum and courtesy.  </a:t>
            </a:r>
            <a:r>
              <a:rPr lang="en-US" i="1" dirty="0">
                <a:latin typeface="Segoe UI Light" panose="020B0502040204020203" pitchFamily="34" charset="0"/>
                <a:cs typeface="Segoe UI Light" panose="020B0502040204020203" pitchFamily="34" charset="0"/>
              </a:rPr>
              <a:t>See</a:t>
            </a:r>
            <a:r>
              <a:rPr lang="en-US" dirty="0">
                <a:latin typeface="Segoe UI Light" panose="020B0502040204020203" pitchFamily="34" charset="0"/>
                <a:cs typeface="Segoe UI Light" panose="020B0502040204020203" pitchFamily="34" charset="0"/>
              </a:rPr>
              <a:t> 37 C.F.R. § 2.192; TMEP 709.07.</a:t>
            </a:r>
          </a:p>
          <a:p>
            <a:r>
              <a:rPr lang="en-US" dirty="0">
                <a:latin typeface="Segoe UI Light" panose="020B0502040204020203" pitchFamily="34" charset="0"/>
                <a:cs typeface="Segoe UI Light" panose="020B0502040204020203" pitchFamily="34" charset="0"/>
              </a:rPr>
              <a:t>If a submitted document contains rude or discourteous remarks, it may be referred to the Deputy Commissioner for Trademark Examination Policy for review.</a:t>
            </a:r>
          </a:p>
          <a:p>
            <a:r>
              <a:rPr lang="en-US" dirty="0">
                <a:latin typeface="Segoe UI Light" panose="020B0502040204020203" pitchFamily="34" charset="0"/>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34</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Ethics Scenario: 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3800" b="1" i="1" dirty="0">
                <a:latin typeface="Segoe UI Light" panose="020B0502040204020203" pitchFamily="34" charset="0"/>
                <a:cs typeface="Segoe UI Light" panose="020B0502040204020203" pitchFamily="34" charset="0"/>
              </a:rPr>
              <a:t>In re Schroeder</a:t>
            </a:r>
            <a:r>
              <a:rPr lang="en-US" altLang="en-US" sz="3800" dirty="0">
                <a:latin typeface="Segoe UI Light" panose="020B0502040204020203" pitchFamily="34" charset="0"/>
                <a:cs typeface="Segoe UI Light" panose="020B0502040204020203" pitchFamily="34" charset="0"/>
              </a:rPr>
              <a:t>, Proceeding No. D2014-08 (USPTO May 18, 2015):</a:t>
            </a:r>
          </a:p>
          <a:p>
            <a:r>
              <a:rPr lang="en-US" altLang="en-US" dirty="0">
                <a:latin typeface="Segoe UI Light" panose="020B0502040204020203" pitchFamily="34" charset="0"/>
                <a:cs typeface="Segoe UI Light" panose="020B0502040204020203" pitchFamily="34" charset="0"/>
              </a:rPr>
              <a:t>Patent attorney:</a:t>
            </a:r>
          </a:p>
          <a:p>
            <a:pPr lvl="1"/>
            <a:r>
              <a:rPr lang="en-US" altLang="en-US" dirty="0"/>
              <a:t>Submitted unprofessional remarks in two separate Office action responses;</a:t>
            </a:r>
          </a:p>
          <a:p>
            <a:pPr lvl="1"/>
            <a:r>
              <a:rPr lang="en-US" altLang="en-US" dirty="0"/>
              <a:t>Remarks were ultimately stricken from application files pursuant to 37 C.F.R. § 11.18(c)(1);</a:t>
            </a:r>
          </a:p>
          <a:p>
            <a:pPr lvl="1"/>
            <a:r>
              <a:rPr lang="en-US" altLang="en-US" dirty="0"/>
              <a:t>Order noted that behavior was outside of the ordinary standard of professional obligation and client’s interests; and</a:t>
            </a:r>
          </a:p>
          <a:p>
            <a:pPr lvl="1"/>
            <a:r>
              <a:rPr lang="en-US" altLang="en-US" dirty="0"/>
              <a:t>Aggravating factor: has not accepted responsibility or shown remorse for remarks.</a:t>
            </a:r>
          </a:p>
          <a:p>
            <a:r>
              <a:rPr lang="en-US" altLang="en-US" dirty="0">
                <a:latin typeface="Segoe UI Light" panose="020B0502040204020203" pitchFamily="34" charset="0"/>
                <a:cs typeface="Segoe UI Light" panose="020B0502040204020203" pitchFamily="34" charset="0"/>
              </a:rPr>
              <a:t>Default: 6-month suspension.</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a:t>
            </a:r>
            <a:r>
              <a:rPr lang="en-US" dirty="0"/>
              <a:t>§ 10.23(a) – Disreputable or gross misconduct;</a:t>
            </a:r>
          </a:p>
          <a:p>
            <a:pPr lvl="1"/>
            <a:r>
              <a:rPr lang="en-US" altLang="en-US" dirty="0"/>
              <a:t>37 C.F.R. </a:t>
            </a:r>
            <a:r>
              <a:rPr lang="en-US" dirty="0"/>
              <a:t>§ 10.89(c)(5) – Discourteous conduct before the Office;</a:t>
            </a:r>
          </a:p>
          <a:p>
            <a:pPr lvl="1"/>
            <a:r>
              <a:rPr lang="en-US" altLang="en-US" dirty="0"/>
              <a:t>37 C.F.R. </a:t>
            </a:r>
            <a:r>
              <a:rPr lang="en-US" dirty="0"/>
              <a:t>§ 10.23(b)(5) – Conduct prejudicial to the administration of justice; and </a:t>
            </a:r>
          </a:p>
          <a:p>
            <a:pPr lvl="1"/>
            <a:r>
              <a:rPr lang="en-US" altLang="en-US" dirty="0"/>
              <a:t>37 C.F.R. </a:t>
            </a:r>
            <a:r>
              <a:rPr lang="en-US" dirty="0"/>
              <a:t>§ 11.18 – Certification upon filing of papers.</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36</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714"/>
            <a:ext cx="8229600" cy="3491345"/>
          </a:xfrm>
        </p:spPr>
        <p:txBody>
          <a:bodyPr>
            <a:normAutofit fontScale="62500" lnSpcReduction="20000"/>
          </a:bodyPr>
          <a:lstStyle/>
          <a:p>
            <a:pPr marL="0" indent="0">
              <a:buNone/>
            </a:pPr>
            <a:r>
              <a:rPr lang="en-US" sz="3600" b="1" i="1" dirty="0">
                <a:latin typeface="Segoe UI Light" panose="020B0502040204020203" pitchFamily="34" charset="0"/>
                <a:cs typeface="Segoe UI Light" panose="020B0502040204020203" pitchFamily="34" charset="0"/>
              </a:rPr>
              <a:t>In re </a:t>
            </a:r>
            <a:r>
              <a:rPr lang="en-US" sz="3600" b="1" i="1" dirty="0" err="1">
                <a:latin typeface="Segoe UI Light" panose="020B0502040204020203" pitchFamily="34" charset="0"/>
                <a:cs typeface="Segoe UI Light" panose="020B0502040204020203" pitchFamily="34" charset="0"/>
              </a:rPr>
              <a:t>Tassan</a:t>
            </a:r>
            <a:r>
              <a:rPr lang="en-US" sz="3600" dirty="0">
                <a:latin typeface="Segoe UI Light" panose="020B0502040204020203" pitchFamily="34" charset="0"/>
                <a:cs typeface="Segoe UI Light" panose="020B0502040204020203" pitchFamily="34" charset="0"/>
              </a:rPr>
              <a:t>, Proceeding No. D2003-10 (USPTO Sept. 8, 2003):</a:t>
            </a:r>
          </a:p>
          <a:p>
            <a:r>
              <a:rPr lang="en-US" dirty="0">
                <a:latin typeface="Segoe UI Light" panose="020B0502040204020203" pitchFamily="34" charset="0"/>
                <a:cs typeface="Segoe UI Light" panose="020B0502040204020203" pitchFamily="34" charset="0"/>
              </a:rPr>
              <a:t>Registered practitioner who became upset when a case was decided against his client, and left profane voicemails with TTAB judges.</a:t>
            </a:r>
          </a:p>
          <a:p>
            <a:r>
              <a:rPr lang="en-US" dirty="0">
                <a:latin typeface="Segoe UI Light" panose="020B0502040204020203" pitchFamily="34" charset="0"/>
                <a:cs typeface="Segoe UI Light" panose="020B0502040204020203" pitchFamily="34" charset="0"/>
              </a:rPr>
              <a:t>Called and apologized one week later; said he had the flu and was taking strong cough medicine.</a:t>
            </a:r>
          </a:p>
          <a:p>
            <a:r>
              <a:rPr lang="en-US" dirty="0">
                <a:latin typeface="Segoe UI Light" panose="020B0502040204020203" pitchFamily="34" charset="0"/>
                <a:cs typeface="Segoe UI Light" panose="020B0502040204020203" pitchFamily="34" charset="0"/>
              </a:rPr>
              <a:t>Also had a floral arrangement and an apology note sent to each judge.</a:t>
            </a:r>
          </a:p>
          <a:p>
            <a:r>
              <a:rPr lang="en-US" dirty="0">
                <a:latin typeface="Segoe UI Light" panose="020B0502040204020203" pitchFamily="34" charset="0"/>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dirty="0">
                <a:latin typeface="Segoe UI Light" panose="020B0502040204020203" pitchFamily="34" charset="0"/>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37</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8679"/>
            <a:ext cx="8229600" cy="3296093"/>
          </a:xfrm>
        </p:spPr>
        <p:txBody>
          <a:bodyPr>
            <a:noAutofit/>
          </a:bodyPr>
          <a:lstStyle/>
          <a:p>
            <a:pPr>
              <a:lnSpc>
                <a:spcPct val="107000"/>
              </a:lnSpc>
              <a:spcBef>
                <a:spcPts val="0"/>
              </a:spcBef>
              <a:spcAft>
                <a:spcPts val="800"/>
              </a:spcAft>
            </a:pPr>
            <a:r>
              <a:rPr lang="en-US" sz="1800" dirty="0">
                <a:latin typeface="Segoe Light"/>
              </a:rPr>
              <a:t>Practitioner referred to patent examiner as “delusional,” that he </a:t>
            </a:r>
            <a:r>
              <a:rPr lang="en-US" sz="1800" dirty="0">
                <a:latin typeface="Segoe Light"/>
                <a:ea typeface="Calibri" panose="020F0502020204030204" pitchFamily="34" charset="0"/>
                <a:cs typeface="Times New Roman" panose="02020603050405020304" pitchFamily="18" charset="0"/>
              </a:rPr>
              <a:t>“will publish examiner’s statements … along with assessment of their adequacy by a certified psychologist/MD, on Internet/You [T]ube …” and that he will report his “public safety and mental health concerns [about the examiner] to Office of Human Resources of [the] USPTO.”</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accused examiner of “irrational statements, delusions/hallucinations,” and stated that examiner “could become a t[h]reat for himself if such confusions/hallucinations or delusions happen at driving a car, operating an elevator, …”</a:t>
            </a:r>
          </a:p>
          <a:p>
            <a:endParaRPr lang="en-US" dirty="0"/>
          </a:p>
        </p:txBody>
      </p:sp>
      <p:sp>
        <p:nvSpPr>
          <p:cNvPr id="2" name="Title 1"/>
          <p:cNvSpPr>
            <a:spLocks noGrp="1"/>
          </p:cNvSpPr>
          <p:nvPr>
            <p:ph type="title"/>
          </p:nvPr>
        </p:nvSpPr>
        <p:spPr>
          <a:xfrm>
            <a:off x="457200" y="281354"/>
            <a:ext cx="8229600" cy="406218"/>
          </a:xfrm>
        </p:spPr>
        <p:txBody>
          <a:bodyPr>
            <a:noAutofit/>
          </a:bodyPr>
          <a:lstStyle/>
          <a:p>
            <a:r>
              <a:rPr lang="en-US" sz="3200" dirty="0">
                <a:latin typeface="Segoe UI" pitchFamily="34" charset="0"/>
              </a:rPr>
              <a:t>Other examples of disreputable or gross misconduct</a:t>
            </a:r>
            <a:endParaRPr lang="en-US" sz="32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3261760"/>
          </a:xfrm>
        </p:spPr>
        <p:txBody>
          <a:bodyPr>
            <a:noAutofit/>
          </a:bodyPr>
          <a:lstStyle/>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left a voicemail message, asking that the interlocutory call him back “so I don’t have to file another identical motion  … that you’ll probably kick back again for fear that maybe you’d have to work,” and “[m]aybe that’s too much to ask of a government official but I don’t think so.”</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accused the interlocutory of “posturing and drama,” and closed his voicemail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3"/>
            <a:ext cx="8229600" cy="772343"/>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Pro Bono programs:</a:t>
            </a:r>
          </a:p>
          <a:p>
            <a:pPr lvl="1"/>
            <a:r>
              <a:rPr lang="en-US" dirty="0"/>
              <a:t>Law School Clinic Certification Program; and</a:t>
            </a:r>
          </a:p>
          <a:p>
            <a:pPr lvl="1"/>
            <a:r>
              <a:rPr lang="en-US" dirty="0"/>
              <a:t>Patent Pro Bono Program.</a:t>
            </a:r>
          </a:p>
          <a:p>
            <a:r>
              <a:rPr lang="en-US" dirty="0">
                <a:latin typeface="Segoe UI Light" panose="020B0502040204020203" pitchFamily="34" charset="0"/>
                <a:cs typeface="Segoe UI Light" panose="020B0502040204020203" pitchFamily="34" charset="0"/>
              </a:rPr>
              <a:t>Outreach:</a:t>
            </a:r>
          </a:p>
          <a:p>
            <a:pPr lvl="1"/>
            <a:r>
              <a:rPr lang="en-US" dirty="0"/>
              <a:t>Speaking engagements: continuing legal education, roundtables/panels, diversion, pro bono, recent rulemaking, etc.</a:t>
            </a:r>
          </a:p>
          <a:p>
            <a:r>
              <a:rPr lang="en-US" dirty="0">
                <a:latin typeface="Segoe UI Light" panose="020B0502040204020203" pitchFamily="34" charset="0"/>
                <a:cs typeface="Segoe UI Light" panose="020B0502040204020203" pitchFamily="34" charset="0"/>
              </a:rPr>
              <a:t>Rulemaking:</a:t>
            </a:r>
          </a:p>
          <a:p>
            <a:pPr lvl="1"/>
            <a:r>
              <a:rPr lang="en-US" dirty="0"/>
              <a:t>New ethics rules in 2013, law school program, update disciplinary procedural rules, registration statement, voluntary CLE, etc.</a:t>
            </a:r>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213"/>
            <a:ext cx="8229600" cy="3162409"/>
          </a:xfrm>
        </p:spPr>
        <p:txBody>
          <a:bodyPr>
            <a:noAutofit/>
          </a:bodyPr>
          <a:lstStyle/>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When he spoke to another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While yelling at an interlocutory over the phone, Practitioner also claimed to be a friend of Judge Rogers and that he should receive special treatment, and again attacked the character of PTO employees, and demanded that the interlocutory on his case be replaced.  Another instance, after yelling at the interlocutory, he hung up on her.</a:t>
            </a:r>
          </a:p>
          <a:p>
            <a:pPr marR="0">
              <a:lnSpc>
                <a:spcPct val="107000"/>
              </a:lnSpc>
              <a:spcBef>
                <a:spcPts val="0"/>
              </a:spcBef>
              <a:spcAft>
                <a:spcPts val="800"/>
              </a:spcAft>
              <a:buFont typeface="Arial" panose="020B0604020202020204" pitchFamily="34" charset="0"/>
              <a:buChar char="•"/>
            </a:pPr>
            <a:endParaRPr lang="en-US" sz="1800" dirty="0">
              <a:latin typeface="Segoe Ligh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4"/>
            <a:ext cx="8229600" cy="604911"/>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41</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Activities that constitute practice before the USPTO are broadly defined in        37 C.F.R. §§ 11.5(b) and 11.14:</a:t>
            </a:r>
          </a:p>
          <a:p>
            <a:pPr lvl="1"/>
            <a:r>
              <a:rPr lang="en-US" dirty="0"/>
              <a:t>Includes communicating with and advising a client concerning matters pending or contemplated to be presented before the USPTO (37 C.F.R. § 11.5(b));</a:t>
            </a:r>
          </a:p>
          <a:p>
            <a:pPr lvl="1"/>
            <a:r>
              <a:rPr lang="en-US" dirty="0"/>
              <a:t>Consulting with or giving advice to a client in contemplation of filing a </a:t>
            </a:r>
            <a:r>
              <a:rPr lang="en-US" b="1" dirty="0"/>
              <a:t>patent application </a:t>
            </a:r>
            <a:r>
              <a:rPr lang="en-US" dirty="0"/>
              <a:t>or other document with the USPTO (37 C.F.R. § 11.5(b)(1)); or</a:t>
            </a:r>
          </a:p>
          <a:p>
            <a:pPr lvl="1"/>
            <a:r>
              <a:rPr lang="en-US" dirty="0"/>
              <a:t>Consulting with or giving advice to a client in contemplation of filing a </a:t>
            </a:r>
            <a:r>
              <a:rPr lang="en-US" b="1" dirty="0"/>
              <a:t>trademark application </a:t>
            </a:r>
            <a:r>
              <a:rPr lang="en-US" dirty="0"/>
              <a:t>or other document with the USPTO (37 C.F.R. § 11.5(b)(2)).</a:t>
            </a:r>
          </a:p>
          <a:p>
            <a:pPr lvl="1"/>
            <a:r>
              <a:rPr lang="en-US" dirty="0"/>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t>See also </a:t>
            </a:r>
            <a:r>
              <a:rPr lang="en-US" dirty="0"/>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latin typeface="Segoe UI Light" panose="020B0502040204020203" pitchFamily="34" charset="0"/>
                <a:cs typeface="Segoe UI Light" panose="020B0502040204020203" pitchFamily="34" charset="0"/>
              </a:rPr>
              <a:t>Mission: protect the public and the integrity of the patent and trademark systems.</a:t>
            </a:r>
          </a:p>
          <a:p>
            <a:r>
              <a:rPr lang="en-US" dirty="0">
                <a:latin typeface="Segoe UI Light" panose="020B0502040204020203" pitchFamily="34" charset="0"/>
                <a:cs typeface="Segoe UI Light" panose="020B0502040204020203" pitchFamily="34" charset="0"/>
              </a:rPr>
              <a:t>Statutory authority:</a:t>
            </a:r>
          </a:p>
          <a:p>
            <a:pPr lvl="1"/>
            <a:r>
              <a:rPr lang="en-US" dirty="0"/>
              <a:t>35 U.S.C. §§ 2(b)(2)(D) and 32. </a:t>
            </a:r>
          </a:p>
          <a:p>
            <a:r>
              <a:rPr lang="en-US" dirty="0">
                <a:latin typeface="Segoe UI Light" panose="020B0502040204020203" pitchFamily="34" charset="0"/>
                <a:cs typeface="Segoe UI Light" panose="020B0502040204020203" pitchFamily="34" charset="0"/>
              </a:rPr>
              <a:t>Disciplinary jurisdiction (37 C.F.R. § 11.19):</a:t>
            </a:r>
          </a:p>
          <a:p>
            <a:pPr lvl="1"/>
            <a:r>
              <a:rPr lang="en-US" dirty="0"/>
              <a:t>All practitioners engaged in practice before the USPTO; and</a:t>
            </a:r>
          </a:p>
          <a:p>
            <a:pPr lvl="1"/>
            <a:r>
              <a:rPr lang="en-US" dirty="0"/>
              <a:t>Non-practitioners who engage in or offer to engage in practice before the USPTO.</a:t>
            </a:r>
          </a:p>
          <a:p>
            <a:r>
              <a:rPr lang="en-US" dirty="0">
                <a:latin typeface="Segoe UI Light" panose="020B0502040204020203" pitchFamily="34" charset="0"/>
                <a:cs typeface="Segoe UI Light" panose="020B0502040204020203" pitchFamily="34" charset="0"/>
              </a:rPr>
              <a:t>Governing regulations:</a:t>
            </a:r>
          </a:p>
          <a:p>
            <a:pPr lvl="1"/>
            <a:r>
              <a:rPr lang="en-US" dirty="0"/>
              <a:t>USPTO Rules of Professional Conduct 37 C.F.R. §§ 11.101-11.901; and</a:t>
            </a:r>
          </a:p>
          <a:p>
            <a:pPr lvl="1"/>
            <a:r>
              <a:rPr lang="en-US" dirty="0"/>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0"/>
            <a:ext cx="8229600" cy="4065451"/>
          </a:xfrm>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OED investigation begins with receipt of a grievance by the OED Director.</a:t>
            </a:r>
          </a:p>
          <a:p>
            <a:pPr lvl="1"/>
            <a:r>
              <a:rPr lang="en-US" dirty="0"/>
              <a:t>Grievance: a written submission from any source received by the OED Director that presents possible grounds for discipline of a specified practitioner. </a:t>
            </a:r>
            <a:r>
              <a:rPr lang="en-US" i="1" dirty="0"/>
              <a:t>See</a:t>
            </a:r>
            <a:r>
              <a:rPr lang="en-US" dirty="0"/>
              <a:t> 37 C.F.R. § 11.1.</a:t>
            </a:r>
          </a:p>
          <a:p>
            <a:pPr lvl="1"/>
            <a:r>
              <a:rPr lang="en-US" altLang="en-US" dirty="0"/>
              <a:t>Self-reporting is often considered as a mitigating factor in the disciplinary process.</a:t>
            </a:r>
            <a:endParaRPr lang="en-US" dirty="0"/>
          </a:p>
          <a:p>
            <a:r>
              <a:rPr lang="en-US" dirty="0">
                <a:latin typeface="Segoe UI Light" panose="020B0502040204020203" pitchFamily="34" charset="0"/>
                <a:cs typeface="Segoe UI Light" panose="020B0502040204020203" pitchFamily="34" charset="0"/>
              </a:rPr>
              <a:t>Time period for filing formal complaint = 1 year from receipt of grievance or 10 years from date of misconduct.</a:t>
            </a:r>
          </a:p>
          <a:p>
            <a:pPr lvl="1"/>
            <a:r>
              <a:rPr lang="en-US" i="1" dirty="0"/>
              <a:t>See</a:t>
            </a:r>
            <a:r>
              <a:rPr lang="en-US" dirty="0"/>
              <a:t> 35 U.S.C. § 32 and 37 C.F.R. § 11.34(d).</a:t>
            </a:r>
          </a:p>
          <a:p>
            <a:r>
              <a:rPr lang="en-US" dirty="0">
                <a:latin typeface="Segoe UI Light" panose="020B0502040204020203" pitchFamily="34" charset="0"/>
                <a:cs typeface="Segoe UI Light" panose="020B0502040204020203" pitchFamily="34" charset="0"/>
              </a:rPr>
              <a:t>After investigation, OED Director may:</a:t>
            </a:r>
          </a:p>
          <a:p>
            <a:pPr lvl="1"/>
            <a:r>
              <a:rPr lang="en-US" dirty="0"/>
              <a:t>Terminate investigation with no action;</a:t>
            </a:r>
          </a:p>
          <a:p>
            <a:pPr lvl="1"/>
            <a:r>
              <a:rPr lang="en-US" dirty="0"/>
              <a:t>Issue a warning to the practitioner;</a:t>
            </a:r>
          </a:p>
          <a:p>
            <a:pPr lvl="1"/>
            <a:r>
              <a:rPr lang="en-US" dirty="0"/>
              <a:t>Institute formal charges with the approval of the Committee on Discipline; or</a:t>
            </a:r>
          </a:p>
          <a:p>
            <a:pPr lvl="1"/>
            <a:r>
              <a:rPr lang="en-US" dirty="0"/>
              <a:t>Enter into a settlement agreement with the practitioner and submit the same to the USPTO Director for approval.</a:t>
            </a:r>
          </a:p>
          <a:p>
            <a:pPr marL="457200" lvl="1" indent="0">
              <a:buNone/>
            </a:pPr>
            <a:r>
              <a:rPr lang="en-US" dirty="0"/>
              <a:t>37 C.F.R. § 11.22(h).</a:t>
            </a:r>
          </a:p>
        </p:txBody>
      </p:sp>
      <p:sp>
        <p:nvSpPr>
          <p:cNvPr id="2" name="Title 1"/>
          <p:cNvSpPr>
            <a:spLocks noGrp="1"/>
          </p:cNvSpPr>
          <p:nvPr>
            <p:ph type="title"/>
          </p:nvPr>
        </p:nvSpPr>
        <p:spPr/>
        <p:txBody>
          <a:bodyPr/>
          <a:lstStyle/>
          <a:p>
            <a:r>
              <a:rPr lang="en-US" dirty="0"/>
              <a:t>OED: disciplinary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Segoe UI Light" panose="020B0502040204020203" pitchFamily="34" charset="0"/>
                <a:cs typeface="Segoe UI Light" panose="020B0502040204020203" pitchFamily="34" charset="0"/>
              </a:rPr>
              <a:t>Referral to the Committee on Discipline (COD)</a:t>
            </a:r>
          </a:p>
          <a:p>
            <a:pPr lvl="1"/>
            <a:r>
              <a:rPr lang="en-US" dirty="0"/>
              <a:t>OED presents results of investigation to the COD;</a:t>
            </a:r>
          </a:p>
          <a:p>
            <a:pPr lvl="1"/>
            <a:r>
              <a:rPr lang="en-US" dirty="0"/>
              <a:t>COD determines if probable cause of misconduct exists;</a:t>
            </a:r>
          </a:p>
          <a:p>
            <a:pPr lvl="1"/>
            <a:r>
              <a:rPr lang="en-US" dirty="0"/>
              <a:t>If probable cause is found, Solicitor’s Office files formal complaint with hearing officer;</a:t>
            </a:r>
          </a:p>
          <a:p>
            <a:pPr lvl="1"/>
            <a:r>
              <a:rPr lang="en-US" dirty="0"/>
              <a:t>Hearing officer issues an initial decision (37 C.F.R. § 11.54); and</a:t>
            </a:r>
          </a:p>
          <a:p>
            <a:pPr lvl="1"/>
            <a:r>
              <a:rPr lang="en-US" dirty="0"/>
              <a:t>Either party may appeal initial decision to USPTO Director, otherwise it becomes the final decision of the USPTO Director.</a:t>
            </a:r>
          </a:p>
          <a:p>
            <a:pPr marL="457200" lvl="1" indent="0">
              <a:buNone/>
            </a:pPr>
            <a:r>
              <a:rPr lang="en-US" dirty="0"/>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381031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7062"/>
            <a:ext cx="8229600" cy="3438918"/>
          </a:xfrm>
        </p:spPr>
        <p:txBody>
          <a:bodyPr>
            <a:normAutofit fontScale="92500" lnSpcReduction="20000"/>
          </a:bodyPr>
          <a:lstStyle/>
          <a:p>
            <a:r>
              <a:rPr lang="en-US" altLang="en-US" dirty="0">
                <a:latin typeface="Segoe UI Light" panose="020B0502040204020203" pitchFamily="34" charset="0"/>
                <a:cs typeface="Segoe UI Light" panose="020B0502040204020203" pitchFamily="34" charset="0"/>
              </a:rPr>
              <a:t>Reciprocal discipline (37 C.F.R. § 11.24):</a:t>
            </a:r>
          </a:p>
          <a:p>
            <a:pPr lvl="1"/>
            <a:r>
              <a:rPr lang="en-US" altLang="en-US" dirty="0"/>
              <a:t>Based on discipline by a state or federal program or agency, and</a:t>
            </a:r>
          </a:p>
          <a:p>
            <a:pPr lvl="1"/>
            <a:r>
              <a:rPr lang="en-US" altLang="en-US" dirty="0"/>
              <a:t>Often conducted on documentary record only.</a:t>
            </a:r>
          </a:p>
          <a:p>
            <a:r>
              <a:rPr lang="en-US" altLang="en-US" dirty="0">
                <a:latin typeface="Segoe UI Light" panose="020B0502040204020203" pitchFamily="34" charset="0"/>
                <a:cs typeface="Segoe UI Light" panose="020B0502040204020203" pitchFamily="34" charset="0"/>
              </a:rPr>
              <a:t>Interim suspension based on conviction of a serious crime (37 C.F.R. § 11.25):</a:t>
            </a:r>
          </a:p>
          <a:p>
            <a:pPr lvl="1"/>
            <a:r>
              <a:rPr lang="en-US" altLang="en-US" dirty="0"/>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a:t>Other types of discipline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165074002"/>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3.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5420</Words>
  <Application>Microsoft Office PowerPoint</Application>
  <PresentationFormat>On-screen Show (16:10)</PresentationFormat>
  <Paragraphs>456</Paragraphs>
  <Slides>42</Slides>
  <Notes>32</Notes>
  <HiddenSlides>0</HiddenSlides>
  <MMClips>1</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Arial</vt:lpstr>
      <vt:lpstr>Calibri</vt:lpstr>
      <vt:lpstr>Courier New</vt:lpstr>
      <vt:lpstr>Segoe Light</vt:lpstr>
      <vt:lpstr>Segoe UI</vt:lpstr>
      <vt:lpstr>Segoe UI Light</vt:lpstr>
      <vt:lpstr>Segoe UI Semibold</vt:lpstr>
      <vt:lpstr>Times New Roman</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PowerPoint Presentation</vt:lpstr>
      <vt:lpstr>Professional responsibility and  practice before the USPTO</vt:lpstr>
      <vt:lpstr>OED: enrollment</vt:lpstr>
      <vt:lpstr>OED: other functions</vt:lpstr>
      <vt:lpstr>Practice before the USPTO</vt:lpstr>
      <vt:lpstr>OED: discipline</vt:lpstr>
      <vt:lpstr>OED: disciplinary process</vt:lpstr>
      <vt:lpstr>OED: disciplinary process cont.</vt:lpstr>
      <vt:lpstr>Other types of discipline</vt:lpstr>
      <vt:lpstr>OED Diversion Pilot Program</vt:lpstr>
      <vt:lpstr>OED Diversion Pilot Program – criteria</vt:lpstr>
      <vt:lpstr>USPTO disciplinary matters</vt:lpstr>
      <vt:lpstr>USPTO disciplinary matters</vt:lpstr>
      <vt:lpstr>Pro bono programs</vt:lpstr>
      <vt:lpstr>Office of Enrollment and Discipline </vt:lpstr>
      <vt:lpstr>OED: Examples of misconduct</vt:lpstr>
      <vt:lpstr>Neglect/candor</vt:lpstr>
      <vt:lpstr>Conflict of interest</vt:lpstr>
      <vt:lpstr>Conflict of interest</vt:lpstr>
      <vt:lpstr>Conflicts of interest/improper signatures</vt:lpstr>
      <vt:lpstr>Improper signatures/failure to supervise</vt:lpstr>
      <vt:lpstr>Improper signatures/failure to supervise</vt:lpstr>
      <vt:lpstr>Signatures on patent documents</vt:lpstr>
      <vt:lpstr>Signatures on trademark documents</vt:lpstr>
      <vt:lpstr>Trademarks: U.S. counsel rule</vt:lpstr>
      <vt:lpstr>U.S. counsel rule – solicitation</vt:lpstr>
      <vt:lpstr>U.S. counsel rule – solicitation</vt:lpstr>
      <vt:lpstr>Improper signatures/communication</vt:lpstr>
      <vt:lpstr>Improper signatures/communication</vt:lpstr>
      <vt:lpstr>Improper signatures/communication</vt:lpstr>
      <vt:lpstr>Hijacking of U.S. practitioner data </vt:lpstr>
      <vt:lpstr>Commingling funds/neglect</vt:lpstr>
      <vt:lpstr>Misrepresentation</vt:lpstr>
      <vt:lpstr>Decorum required in trademark (TM) communications </vt:lpstr>
      <vt:lpstr>PowerPoint Presentation</vt:lpstr>
      <vt:lpstr>Disreputable or gross misconduct</vt:lpstr>
      <vt:lpstr>Disreputable or gross misconduct</vt:lpstr>
      <vt:lpstr>Other examples of disreputable or gross misconduct</vt:lpstr>
      <vt:lpstr>Other examples of 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2022-10-25T16:27:12Z</dcterms:modified>
</cp:coreProperties>
</file>