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790" r:id="rId14"/>
  </p:sldMasterIdLst>
  <p:notesMasterIdLst>
    <p:notesMasterId r:id="rId38"/>
  </p:notesMasterIdLst>
  <p:handoutMasterIdLst>
    <p:handoutMasterId r:id="rId39"/>
  </p:handoutMasterIdLst>
  <p:sldIdLst>
    <p:sldId id="261" r:id="rId15"/>
    <p:sldId id="920" r:id="rId16"/>
    <p:sldId id="1066" r:id="rId17"/>
    <p:sldId id="911" r:id="rId18"/>
    <p:sldId id="353" r:id="rId19"/>
    <p:sldId id="921" r:id="rId20"/>
    <p:sldId id="471" r:id="rId21"/>
    <p:sldId id="1059" r:id="rId22"/>
    <p:sldId id="528" r:id="rId23"/>
    <p:sldId id="1060" r:id="rId24"/>
    <p:sldId id="1056" r:id="rId25"/>
    <p:sldId id="537" r:id="rId26"/>
    <p:sldId id="1062" r:id="rId27"/>
    <p:sldId id="536" r:id="rId28"/>
    <p:sldId id="1058" r:id="rId29"/>
    <p:sldId id="1061" r:id="rId30"/>
    <p:sldId id="1039" r:id="rId31"/>
    <p:sldId id="905" r:id="rId32"/>
    <p:sldId id="655" r:id="rId33"/>
    <p:sldId id="704" r:id="rId34"/>
    <p:sldId id="666" r:id="rId35"/>
    <p:sldId id="512" r:id="rId36"/>
    <p:sldId id="556" r:id="rId37"/>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20" autoAdjust="0"/>
  </p:normalViewPr>
  <p:slideViewPr>
    <p:cSldViewPr snapToGrid="0" snapToObjects="1">
      <p:cViewPr varScale="1">
        <p:scale>
          <a:sx n="99" d="100"/>
          <a:sy n="99" d="100"/>
        </p:scale>
        <p:origin x="96" y="90"/>
      </p:cViewPr>
      <p:guideLst>
        <p:guide orient="horz" pos="1800"/>
        <p:guide pos="2880"/>
      </p:guideLst>
    </p:cSldViewPr>
  </p:slideViewPr>
  <p:outlineViewPr>
    <p:cViewPr>
      <p:scale>
        <a:sx n="33" d="100"/>
        <a:sy n="33" d="100"/>
      </p:scale>
      <p:origin x="0" y="-24024"/>
    </p:cViewPr>
  </p:outlin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2/27/2024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6:59.163"/>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43">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00.480"/>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53">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12.367"/>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2/27/2024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Scenario: Gross and Disreputable Misconduct – Are you Drunk?</a:t>
            </a:r>
          </a:p>
          <a:p>
            <a:endParaRPr lang="en-US" dirty="0"/>
          </a:p>
          <a:p>
            <a:r>
              <a:rPr lang="en-US" dirty="0"/>
              <a:t>Scene 1: In Patent Attorney’s office.  Patent Attorney picks up the phone and Client is on the other line.</a:t>
            </a:r>
          </a:p>
          <a:p>
            <a:r>
              <a:rPr lang="en-US" dirty="0"/>
              <a:t>Patent Attorney to Client: Hello Client.  I have filed a utility patent application for your method of conducting mergers and acquisitions with the USPTO.  It will probably be at least one year until we get a response from the USPTO.</a:t>
            </a:r>
          </a:p>
          <a:p>
            <a:endParaRPr lang="en-US" dirty="0"/>
          </a:p>
          <a:p>
            <a:r>
              <a:rPr lang="en-US" dirty="0"/>
              <a:t>Client to Patent Attorney: Okay, great. Thank you! Please let me know when you hear something from the Office.</a:t>
            </a:r>
          </a:p>
          <a:p>
            <a:endParaRPr lang="en-US" dirty="0"/>
          </a:p>
          <a:p>
            <a:r>
              <a:rPr lang="en-US" dirty="0"/>
              <a:t>[Show moving calendar, ticking clock, or sun rising and setting to demonstrate time]</a:t>
            </a:r>
          </a:p>
          <a:p>
            <a:endParaRPr lang="en-US" dirty="0"/>
          </a:p>
          <a:p>
            <a:r>
              <a:rPr lang="en-US" dirty="0"/>
              <a:t>Text Reads: Over 1 year later.</a:t>
            </a:r>
          </a:p>
          <a:p>
            <a:endParaRPr lang="en-US" dirty="0"/>
          </a:p>
          <a:p>
            <a:r>
              <a:rPr lang="en-US" dirty="0"/>
              <a:t>Patent Attorney over phone to Client: Hello Client! I just received a non-final Office action in your application, rejecting the claims as being directed to patent ineligible subject matter under 35 U.S.C. § 101.  But don’t worry! I will request an interview with the Examiner to resolve this issue.</a:t>
            </a:r>
          </a:p>
          <a:p>
            <a:endParaRPr lang="en-US" dirty="0"/>
          </a:p>
          <a:p>
            <a:r>
              <a:rPr lang="en-US" dirty="0"/>
              <a:t>Client: Okay. I hope you are able to overcome the rejection.  Thank you!</a:t>
            </a:r>
          </a:p>
          <a:p>
            <a:r>
              <a:rPr lang="en-US" dirty="0"/>
              <a:t>Scene 2: Patent Attorney sitting in front of Examiner in new location.</a:t>
            </a:r>
          </a:p>
          <a:p>
            <a:r>
              <a:rPr lang="en-US" dirty="0"/>
              <a:t>Patent Attorney: Hello, Examiner. I would like to discuss your subject matter eligibility rejection. I do not agree with your rejection and do not believe the claimed invention is directed to patent ineligible subject matter.</a:t>
            </a:r>
          </a:p>
          <a:p>
            <a:endParaRPr lang="en-US" dirty="0"/>
          </a:p>
          <a:p>
            <a:r>
              <a:rPr lang="en-US" dirty="0"/>
              <a:t>Examiner: I’m sorry, sir, but the claimed invention does not recite eligible subject matter because it is directed to an abstract idea. </a:t>
            </a:r>
          </a:p>
          <a:p>
            <a:endParaRPr lang="en-US" dirty="0"/>
          </a:p>
          <a:p>
            <a:r>
              <a:rPr lang="en-US" dirty="0"/>
              <a:t>Patent Attorney: What do you mean the claimed invention does not recite eligible subject matter? Are you drunk? No, seriously . . . are you drinking scotch and whiskey with a side of crack cocaine while you ‘examine’ patent applications?</a:t>
            </a:r>
          </a:p>
          <a:p>
            <a:r>
              <a:rPr lang="en-US" dirty="0"/>
              <a:t>Patent Attorney gets up and walks out of interview room.  Examiner picks up phone. Phone rings.</a:t>
            </a:r>
          </a:p>
          <a:p>
            <a:r>
              <a:rPr lang="en-US" dirty="0"/>
              <a:t>Examiner:  Hi OED.  I’m an Examiner in 3700 and I would like to file a complaint against a practitioner.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8256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56588" rtl="0" eaLnBrk="1" fontAlgn="auto" latinLnBrk="0" hangingPunct="1">
              <a:lnSpc>
                <a:spcPct val="100000"/>
              </a:lnSpc>
              <a:spcBef>
                <a:spcPts val="0"/>
              </a:spcBef>
              <a:spcAft>
                <a:spcPts val="0"/>
              </a:spcAft>
              <a:buClrTx/>
              <a:buSzTx/>
              <a:buFontTx/>
              <a:buNone/>
              <a:tabLst/>
              <a:defRPr/>
            </a:pPr>
            <a:fld id="{5D11BCFF-AED1-4D3E-891F-5DCDAEFB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5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51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56588" rtl="0" eaLnBrk="1" fontAlgn="auto" latinLnBrk="0" hangingPunct="1">
              <a:lnSpc>
                <a:spcPct val="100000"/>
              </a:lnSpc>
              <a:spcBef>
                <a:spcPts val="0"/>
              </a:spcBef>
              <a:spcAft>
                <a:spcPts val="0"/>
              </a:spcAft>
              <a:buClrTx/>
              <a:buSzTx/>
              <a:buFontTx/>
              <a:buNone/>
              <a:tabLst/>
              <a:defRPr/>
            </a:pPr>
            <a:fld id="{5D11BCFF-AED1-4D3E-891F-5DCDAEFB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58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32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56588" rtl="0" eaLnBrk="1" fontAlgn="auto" latinLnBrk="0" hangingPunct="1">
              <a:lnSpc>
                <a:spcPct val="100000"/>
              </a:lnSpc>
              <a:spcBef>
                <a:spcPts val="0"/>
              </a:spcBef>
              <a:spcAft>
                <a:spcPts val="0"/>
              </a:spcAft>
              <a:buClrTx/>
              <a:buSzTx/>
              <a:buFontTx/>
              <a:buNone/>
              <a:tabLst/>
              <a:defRPr/>
            </a:pPr>
            <a:fld id="{5D11BCFF-AED1-4D3E-891F-5DCDAEFB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58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79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56588" rtl="0" eaLnBrk="1" fontAlgn="auto" latinLnBrk="0" hangingPunct="1">
              <a:lnSpc>
                <a:spcPct val="100000"/>
              </a:lnSpc>
              <a:spcBef>
                <a:spcPts val="0"/>
              </a:spcBef>
              <a:spcAft>
                <a:spcPts val="0"/>
              </a:spcAft>
              <a:buClrTx/>
              <a:buSzTx/>
              <a:buFontTx/>
              <a:buNone/>
              <a:tabLst/>
              <a:defRPr/>
            </a:pPr>
            <a:fld id="{5D11BCFF-AED1-4D3E-891F-5DCDAEFB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58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54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56588" rtl="0" eaLnBrk="1" fontAlgn="auto" latinLnBrk="0" hangingPunct="1">
              <a:lnSpc>
                <a:spcPct val="100000"/>
              </a:lnSpc>
              <a:spcBef>
                <a:spcPts val="0"/>
              </a:spcBef>
              <a:spcAft>
                <a:spcPts val="0"/>
              </a:spcAft>
              <a:buClrTx/>
              <a:buSzTx/>
              <a:buFontTx/>
              <a:buNone/>
              <a:tabLst/>
              <a:defRPr/>
            </a:pPr>
            <a:fld id="{5D11BCFF-AED1-4D3E-891F-5DCDAEFBDD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58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34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7"/>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60" indent="0" algn="ctr">
              <a:buNone/>
              <a:defRPr>
                <a:solidFill>
                  <a:schemeClr val="tx1">
                    <a:tint val="75000"/>
                  </a:schemeClr>
                </a:solidFill>
              </a:defRPr>
            </a:lvl2pPr>
            <a:lvl3pPr marL="822920" indent="0" algn="ctr">
              <a:buNone/>
              <a:defRPr>
                <a:solidFill>
                  <a:schemeClr val="tx1">
                    <a:tint val="75000"/>
                  </a:schemeClr>
                </a:solidFill>
              </a:defRPr>
            </a:lvl3pPr>
            <a:lvl4pPr marL="1234379" indent="0" algn="ctr">
              <a:buNone/>
              <a:defRPr>
                <a:solidFill>
                  <a:schemeClr val="tx1">
                    <a:tint val="75000"/>
                  </a:schemeClr>
                </a:solidFill>
              </a:defRPr>
            </a:lvl4pPr>
            <a:lvl5pPr marL="1645838" indent="0" algn="ctr">
              <a:buNone/>
              <a:defRPr>
                <a:solidFill>
                  <a:schemeClr val="tx1">
                    <a:tint val="75000"/>
                  </a:schemeClr>
                </a:solidFill>
              </a:defRPr>
            </a:lvl5pPr>
            <a:lvl6pPr marL="2057297" indent="0" algn="ctr">
              <a:buNone/>
              <a:defRPr>
                <a:solidFill>
                  <a:schemeClr val="tx1">
                    <a:tint val="75000"/>
                  </a:schemeClr>
                </a:solidFill>
              </a:defRPr>
            </a:lvl6pPr>
            <a:lvl7pPr marL="2468757" indent="0" algn="ctr">
              <a:buNone/>
              <a:defRPr>
                <a:solidFill>
                  <a:schemeClr val="tx1">
                    <a:tint val="75000"/>
                  </a:schemeClr>
                </a:solidFill>
              </a:defRPr>
            </a:lvl7pPr>
            <a:lvl8pPr marL="2880216" indent="0" algn="ctr">
              <a:buNone/>
              <a:defRPr>
                <a:solidFill>
                  <a:schemeClr val="tx1">
                    <a:tint val="75000"/>
                  </a:schemeClr>
                </a:solidFill>
              </a:defRPr>
            </a:lvl8pPr>
            <a:lvl9pPr marL="3291676"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1"/>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5" y="4995139"/>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Tree>
    <p:extLst>
      <p:ext uri="{BB962C8B-B14F-4D97-AF65-F5344CB8AC3E}">
        <p14:creationId xmlns:p14="http://schemas.microsoft.com/office/powerpoint/2010/main" val="26587161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3"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60" indent="0" algn="ctr">
              <a:buNone/>
              <a:defRPr>
                <a:solidFill>
                  <a:schemeClr val="tx1">
                    <a:tint val="75000"/>
                  </a:schemeClr>
                </a:solidFill>
              </a:defRPr>
            </a:lvl2pPr>
            <a:lvl3pPr marL="822920" indent="0" algn="ctr">
              <a:buNone/>
              <a:defRPr>
                <a:solidFill>
                  <a:schemeClr val="tx1">
                    <a:tint val="75000"/>
                  </a:schemeClr>
                </a:solidFill>
              </a:defRPr>
            </a:lvl3pPr>
            <a:lvl4pPr marL="1234379" indent="0" algn="ctr">
              <a:buNone/>
              <a:defRPr>
                <a:solidFill>
                  <a:schemeClr val="tx1">
                    <a:tint val="75000"/>
                  </a:schemeClr>
                </a:solidFill>
              </a:defRPr>
            </a:lvl4pPr>
            <a:lvl5pPr marL="1645838" indent="0" algn="ctr">
              <a:buNone/>
              <a:defRPr>
                <a:solidFill>
                  <a:schemeClr val="tx1">
                    <a:tint val="75000"/>
                  </a:schemeClr>
                </a:solidFill>
              </a:defRPr>
            </a:lvl5pPr>
            <a:lvl6pPr marL="2057297" indent="0" algn="ctr">
              <a:buNone/>
              <a:defRPr>
                <a:solidFill>
                  <a:schemeClr val="tx1">
                    <a:tint val="75000"/>
                  </a:schemeClr>
                </a:solidFill>
              </a:defRPr>
            </a:lvl6pPr>
            <a:lvl7pPr marL="2468757" indent="0" algn="ctr">
              <a:buNone/>
              <a:defRPr>
                <a:solidFill>
                  <a:schemeClr val="tx1">
                    <a:tint val="75000"/>
                  </a:schemeClr>
                </a:solidFill>
              </a:defRPr>
            </a:lvl7pPr>
            <a:lvl8pPr marL="2880216" indent="0" algn="ctr">
              <a:buNone/>
              <a:defRPr>
                <a:solidFill>
                  <a:schemeClr val="tx1">
                    <a:tint val="75000"/>
                  </a:schemeClr>
                </a:solidFill>
              </a:defRPr>
            </a:lvl8pPr>
            <a:lvl9pPr marL="3291676"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1"/>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7"/>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5" y="4995139"/>
            <a:ext cx="3442007" cy="417213"/>
          </a:xfrm>
          <a:prstGeom prst="rect">
            <a:avLst/>
          </a:prstGeom>
        </p:spPr>
      </p:pic>
    </p:spTree>
    <p:extLst>
      <p:ext uri="{BB962C8B-B14F-4D97-AF65-F5344CB8AC3E}">
        <p14:creationId xmlns:p14="http://schemas.microsoft.com/office/powerpoint/2010/main" val="7058644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7"/>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9049D663-9219-47F8-9050-2747768B8269}" type="slidenum">
              <a:rPr lang="en-US" smtClean="0"/>
              <a:t>‹#›</a:t>
            </a:fld>
            <a:endParaRPr lang="en-US" dirty="0"/>
          </a:p>
        </p:txBody>
      </p:sp>
    </p:spTree>
    <p:extLst>
      <p:ext uri="{BB962C8B-B14F-4D97-AF65-F5344CB8AC3E}">
        <p14:creationId xmlns:p14="http://schemas.microsoft.com/office/powerpoint/2010/main" val="11960121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1033167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9"/>
            <a:ext cx="7772400" cy="1135063"/>
          </a:xfrm>
        </p:spPr>
        <p:txBody>
          <a:bodyPr anchor="t"/>
          <a:lstStyle>
            <a:lvl1pPr algn="l">
              <a:defRPr sz="36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60" indent="0">
              <a:buNone/>
              <a:defRPr sz="1620">
                <a:solidFill>
                  <a:schemeClr val="tx1">
                    <a:tint val="75000"/>
                  </a:schemeClr>
                </a:solidFill>
              </a:defRPr>
            </a:lvl2pPr>
            <a:lvl3pPr marL="822920" indent="0">
              <a:buNone/>
              <a:defRPr sz="1440">
                <a:solidFill>
                  <a:schemeClr val="tx1">
                    <a:tint val="75000"/>
                  </a:schemeClr>
                </a:solidFill>
              </a:defRPr>
            </a:lvl3pPr>
            <a:lvl4pPr marL="1234379" indent="0">
              <a:buNone/>
              <a:defRPr sz="1260">
                <a:solidFill>
                  <a:schemeClr val="tx1">
                    <a:tint val="75000"/>
                  </a:schemeClr>
                </a:solidFill>
              </a:defRPr>
            </a:lvl4pPr>
            <a:lvl5pPr marL="1645838" indent="0">
              <a:buNone/>
              <a:defRPr sz="1260">
                <a:solidFill>
                  <a:schemeClr val="tx1">
                    <a:tint val="75000"/>
                  </a:schemeClr>
                </a:solidFill>
              </a:defRPr>
            </a:lvl5pPr>
            <a:lvl6pPr marL="2057297" indent="0">
              <a:buNone/>
              <a:defRPr sz="1260">
                <a:solidFill>
                  <a:schemeClr val="tx1">
                    <a:tint val="75000"/>
                  </a:schemeClr>
                </a:solidFill>
              </a:defRPr>
            </a:lvl6pPr>
            <a:lvl7pPr marL="2468757" indent="0">
              <a:buNone/>
              <a:defRPr sz="1260">
                <a:solidFill>
                  <a:schemeClr val="tx1">
                    <a:tint val="75000"/>
                  </a:schemeClr>
                </a:solidFill>
              </a:defRPr>
            </a:lvl7pPr>
            <a:lvl8pPr marL="2880216" indent="0">
              <a:buNone/>
              <a:defRPr sz="1260">
                <a:solidFill>
                  <a:schemeClr val="tx1">
                    <a:tint val="75000"/>
                  </a:schemeClr>
                </a:solidFill>
              </a:defRPr>
            </a:lvl8pPr>
            <a:lvl9pPr marL="3291676"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4315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3"/>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3"/>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39527162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9" y="1956338"/>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423203"/>
            <a:ext cx="4041775" cy="533135"/>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en-US"/>
              <a:t>Edit Master text styles</a:t>
            </a:r>
          </a:p>
        </p:txBody>
      </p:sp>
      <p:sp>
        <p:nvSpPr>
          <p:cNvPr id="4" name="Content Placeholder 3"/>
          <p:cNvSpPr>
            <a:spLocks noGrp="1"/>
          </p:cNvSpPr>
          <p:nvPr>
            <p:ph sz="half" idx="2"/>
          </p:nvPr>
        </p:nvSpPr>
        <p:spPr>
          <a:xfrm>
            <a:off x="457200" y="1956338"/>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3"/>
            <a:ext cx="4040188" cy="533135"/>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9488429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14653760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3026826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Content Placeholder 5"/>
          <p:cNvSpPr>
            <a:spLocks noGrp="1"/>
          </p:cNvSpPr>
          <p:nvPr>
            <p:ph sz="quarter" idx="4" hasCustomPrompt="1"/>
          </p:nvPr>
        </p:nvSpPr>
        <p:spPr>
          <a:xfrm>
            <a:off x="1065009" y="4131484"/>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46" indent="-308595">
              <a:buFont typeface="Arial" panose="020B0604020202020204" pitchFamily="34" charset="0"/>
              <a:buChar char="•"/>
              <a:defRPr sz="2160"/>
            </a:lvl2pPr>
            <a:lvl3pPr marL="1234379" indent="-246876">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a:t>- CREDIT IN ALL CAPS</a:t>
            </a:r>
          </a:p>
        </p:txBody>
      </p:sp>
      <p:sp>
        <p:nvSpPr>
          <p:cNvPr id="7" name="Title 1"/>
          <p:cNvSpPr>
            <a:spLocks noGrp="1"/>
          </p:cNvSpPr>
          <p:nvPr>
            <p:ph type="title" hasCustomPrompt="1"/>
          </p:nvPr>
        </p:nvSpPr>
        <p:spPr>
          <a:xfrm>
            <a:off x="747426" y="834890"/>
            <a:ext cx="7999012" cy="3101009"/>
          </a:xfrm>
        </p:spPr>
        <p:txBody>
          <a:bodyPr anchor="t">
            <a:normAutofit/>
          </a:bodyPr>
          <a:lstStyle>
            <a:lvl1pPr algn="l">
              <a:defRPr sz="36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049D663-9219-47F8-9050-2747768B8269}" type="slidenum">
              <a:rPr lang="en-US" smtClean="0"/>
              <a:t>‹#›</a:t>
            </a:fld>
            <a:endParaRPr lang="en-US" dirty="0"/>
          </a:p>
        </p:txBody>
      </p:sp>
    </p:spTree>
    <p:extLst>
      <p:ext uri="{BB962C8B-B14F-4D97-AF65-F5344CB8AC3E}">
        <p14:creationId xmlns:p14="http://schemas.microsoft.com/office/powerpoint/2010/main" val="21421990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6" name="Subtitle 2"/>
          <p:cNvSpPr>
            <a:spLocks noGrp="1"/>
          </p:cNvSpPr>
          <p:nvPr>
            <p:ph type="subTitle" idx="1" hasCustomPrompt="1"/>
          </p:nvPr>
        </p:nvSpPr>
        <p:spPr>
          <a:xfrm>
            <a:off x="685799" y="4348637"/>
            <a:ext cx="7885827" cy="746877"/>
          </a:xfrm>
        </p:spPr>
        <p:txBody>
          <a:bodyPr anchor="b">
            <a:normAutofit/>
          </a:bodyPr>
          <a:lstStyle>
            <a:lvl1pPr marL="0" indent="0" algn="ctr">
              <a:buNone/>
              <a:defRPr sz="2520">
                <a:solidFill>
                  <a:schemeClr val="bg1"/>
                </a:solidFill>
              </a:defRPr>
            </a:lvl1pPr>
            <a:lvl2pPr marL="411460" indent="0" algn="ctr">
              <a:buNone/>
              <a:defRPr>
                <a:solidFill>
                  <a:schemeClr val="tx1">
                    <a:tint val="75000"/>
                  </a:schemeClr>
                </a:solidFill>
              </a:defRPr>
            </a:lvl2pPr>
            <a:lvl3pPr marL="822920" indent="0" algn="ctr">
              <a:buNone/>
              <a:defRPr>
                <a:solidFill>
                  <a:schemeClr val="tx1">
                    <a:tint val="75000"/>
                  </a:schemeClr>
                </a:solidFill>
              </a:defRPr>
            </a:lvl3pPr>
            <a:lvl4pPr marL="1234379" indent="0" algn="ctr">
              <a:buNone/>
              <a:defRPr>
                <a:solidFill>
                  <a:schemeClr val="tx1">
                    <a:tint val="75000"/>
                  </a:schemeClr>
                </a:solidFill>
              </a:defRPr>
            </a:lvl4pPr>
            <a:lvl5pPr marL="1645838" indent="0" algn="ctr">
              <a:buNone/>
              <a:defRPr>
                <a:solidFill>
                  <a:schemeClr val="tx1">
                    <a:tint val="75000"/>
                  </a:schemeClr>
                </a:solidFill>
              </a:defRPr>
            </a:lvl5pPr>
            <a:lvl6pPr marL="2057297" indent="0" algn="ctr">
              <a:buNone/>
              <a:defRPr>
                <a:solidFill>
                  <a:schemeClr val="tx1">
                    <a:tint val="75000"/>
                  </a:schemeClr>
                </a:solidFill>
              </a:defRPr>
            </a:lvl6pPr>
            <a:lvl7pPr marL="2468757" indent="0" algn="ctr">
              <a:buNone/>
              <a:defRPr>
                <a:solidFill>
                  <a:schemeClr val="tx1">
                    <a:tint val="75000"/>
                  </a:schemeClr>
                </a:solidFill>
              </a:defRPr>
            </a:lvl7pPr>
            <a:lvl8pPr marL="2880216" indent="0" algn="ctr">
              <a:buNone/>
              <a:defRPr>
                <a:solidFill>
                  <a:schemeClr val="tx1">
                    <a:tint val="75000"/>
                  </a:schemeClr>
                </a:solidFill>
              </a:defRPr>
            </a:lvl8pPr>
            <a:lvl9pPr marL="3291676"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7" y="1391176"/>
            <a:ext cx="4263263" cy="1990696"/>
          </a:xfrm>
          <a:prstGeom prst="rect">
            <a:avLst/>
          </a:prstGeom>
        </p:spPr>
      </p:pic>
    </p:spTree>
    <p:extLst>
      <p:ext uri="{BB962C8B-B14F-4D97-AF65-F5344CB8AC3E}">
        <p14:creationId xmlns:p14="http://schemas.microsoft.com/office/powerpoint/2010/main" val="18424996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507725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8" y="916906"/>
            <a:ext cx="3881188" cy="3881188"/>
          </a:xfrm>
          <a:prstGeom prst="rect">
            <a:avLst/>
          </a:prstGeom>
        </p:spPr>
      </p:pic>
    </p:spTree>
    <p:extLst>
      <p:ext uri="{BB962C8B-B14F-4D97-AF65-F5344CB8AC3E}">
        <p14:creationId xmlns:p14="http://schemas.microsoft.com/office/powerpoint/2010/main" val="4575227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8" y="916906"/>
            <a:ext cx="3881188" cy="3881188"/>
          </a:xfrm>
          <a:prstGeom prst="rect">
            <a:avLst/>
          </a:prstGeom>
        </p:spPr>
      </p:pic>
      <p:sp>
        <p:nvSpPr>
          <p:cNvPr id="2" name="TextBox 1"/>
          <p:cNvSpPr txBox="1"/>
          <p:nvPr/>
        </p:nvSpPr>
        <p:spPr>
          <a:xfrm>
            <a:off x="2499413" y="5129411"/>
            <a:ext cx="4145175" cy="237757"/>
          </a:xfrm>
          <a:prstGeom prst="rect">
            <a:avLst/>
          </a:prstGeom>
          <a:noFill/>
        </p:spPr>
        <p:txBody>
          <a:bodyPr wrap="square" rtlCol="0">
            <a:spAutoFit/>
          </a:bodyPr>
          <a:lstStyle/>
          <a:p>
            <a:pPr algn="ctr"/>
            <a:r>
              <a:rPr lang="en-US" sz="945" dirty="0">
                <a:solidFill>
                  <a:schemeClr val="bg1"/>
                </a:solidFill>
              </a:rPr>
              <a:t>Images used in this presentation are</a:t>
            </a:r>
            <a:r>
              <a:rPr lang="en-US" sz="945" baseline="0" dirty="0">
                <a:solidFill>
                  <a:schemeClr val="bg1"/>
                </a:solidFill>
              </a:rPr>
              <a:t> for educational purposes only.</a:t>
            </a:r>
            <a:endParaRPr lang="en-US" sz="945" dirty="0">
              <a:solidFill>
                <a:schemeClr val="bg1"/>
              </a:solidFill>
            </a:endParaRPr>
          </a:p>
        </p:txBody>
      </p:sp>
    </p:spTree>
    <p:extLst>
      <p:ext uri="{BB962C8B-B14F-4D97-AF65-F5344CB8AC3E}">
        <p14:creationId xmlns:p14="http://schemas.microsoft.com/office/powerpoint/2010/main" val="1851743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8" y="916906"/>
            <a:ext cx="3881188" cy="3881188"/>
          </a:xfrm>
          <a:prstGeom prst="rect">
            <a:avLst/>
          </a:prstGeom>
        </p:spPr>
      </p:pic>
      <p:sp>
        <p:nvSpPr>
          <p:cNvPr id="18" name="TextBox 17"/>
          <p:cNvSpPr txBox="1"/>
          <p:nvPr/>
        </p:nvSpPr>
        <p:spPr>
          <a:xfrm>
            <a:off x="5303523" y="4210159"/>
            <a:ext cx="2816225" cy="341632"/>
          </a:xfrm>
          <a:prstGeom prst="rect">
            <a:avLst/>
          </a:prstGeom>
          <a:noFill/>
        </p:spPr>
        <p:txBody>
          <a:bodyPr wrap="square" rtlCol="0">
            <a:spAutoFit/>
          </a:bodyPr>
          <a:lstStyle/>
          <a:p>
            <a:pPr marL="0" marR="0" lvl="0" indent="0" algn="l" defTabSz="411460" rtl="0" eaLnBrk="1" fontAlgn="auto" latinLnBrk="0" hangingPunct="1">
              <a:lnSpc>
                <a:spcPct val="100000"/>
              </a:lnSpc>
              <a:spcBef>
                <a:spcPts val="0"/>
              </a:spcBef>
              <a:spcAft>
                <a:spcPts val="0"/>
              </a:spcAft>
              <a:buClrTx/>
              <a:buSzTx/>
              <a:buFontTx/>
              <a:buNone/>
              <a:tabLst/>
              <a:defRPr/>
            </a:pPr>
            <a:r>
              <a:rPr lang="en-US" sz="162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2" y="3828585"/>
            <a:ext cx="2816225" cy="386576"/>
          </a:xfrm>
        </p:spPr>
        <p:txBody>
          <a:bodyPr>
            <a:normAutofit/>
          </a:bodyPr>
          <a:lstStyle>
            <a:lvl1pPr marL="0" indent="0">
              <a:buNone/>
              <a:defRPr sz="162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3" y="3462967"/>
            <a:ext cx="2816225" cy="365618"/>
          </a:xfrm>
        </p:spPr>
        <p:txBody>
          <a:bodyPr>
            <a:normAutofit/>
          </a:bodyPr>
          <a:lstStyle>
            <a:lvl1pPr marL="0" indent="0">
              <a:buNone/>
              <a:defRPr sz="162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3" y="2637699"/>
            <a:ext cx="2816225" cy="519383"/>
          </a:xfrm>
        </p:spPr>
        <p:txBody>
          <a:bodyPr>
            <a:normAutofit/>
          </a:bodyPr>
          <a:lstStyle>
            <a:lvl1pPr marL="0" indent="0">
              <a:buNone/>
              <a:defRPr sz="162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3" y="2103449"/>
            <a:ext cx="2816225" cy="519383"/>
          </a:xfrm>
        </p:spPr>
        <p:txBody>
          <a:bodyPr>
            <a:normAutofit/>
          </a:bodyPr>
          <a:lstStyle>
            <a:lvl1pPr marL="0" indent="0">
              <a:buNone/>
              <a:defRPr sz="2520" b="1">
                <a:solidFill>
                  <a:schemeClr val="bg1"/>
                </a:solidFill>
              </a:defRPr>
            </a:lvl1pPr>
          </a:lstStyle>
          <a:p>
            <a:pPr lvl="0"/>
            <a:r>
              <a:rPr lang="en-US" dirty="0"/>
              <a:t>Name</a:t>
            </a:r>
          </a:p>
        </p:txBody>
      </p:sp>
      <p:sp>
        <p:nvSpPr>
          <p:cNvPr id="2" name="TextBox 1"/>
          <p:cNvSpPr txBox="1"/>
          <p:nvPr/>
        </p:nvSpPr>
        <p:spPr>
          <a:xfrm>
            <a:off x="5303523" y="975745"/>
            <a:ext cx="3396343" cy="701731"/>
          </a:xfrm>
          <a:prstGeom prst="rect">
            <a:avLst/>
          </a:prstGeom>
          <a:noFill/>
        </p:spPr>
        <p:txBody>
          <a:bodyPr wrap="square" rtlCol="0">
            <a:spAutoFit/>
          </a:bodyPr>
          <a:lstStyle/>
          <a:p>
            <a:r>
              <a:rPr lang="en-US" sz="3960" b="1" dirty="0">
                <a:solidFill>
                  <a:schemeClr val="bg1"/>
                </a:solidFill>
              </a:rPr>
              <a:t>Thank</a:t>
            </a:r>
            <a:r>
              <a:rPr lang="en-US" sz="3960" b="1" baseline="0" dirty="0">
                <a:solidFill>
                  <a:schemeClr val="bg1"/>
                </a:solidFill>
              </a:rPr>
              <a:t> you!</a:t>
            </a:r>
          </a:p>
        </p:txBody>
      </p:sp>
    </p:spTree>
    <p:extLst>
      <p:ext uri="{BB962C8B-B14F-4D97-AF65-F5344CB8AC3E}">
        <p14:creationId xmlns:p14="http://schemas.microsoft.com/office/powerpoint/2010/main" val="362100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8" y="916906"/>
            <a:ext cx="3881188" cy="3881188"/>
          </a:xfrm>
          <a:prstGeom prst="rect">
            <a:avLst/>
          </a:prstGeom>
        </p:spPr>
      </p:pic>
      <p:sp>
        <p:nvSpPr>
          <p:cNvPr id="10" name="TextBox 9"/>
          <p:cNvSpPr txBox="1"/>
          <p:nvPr/>
        </p:nvSpPr>
        <p:spPr>
          <a:xfrm>
            <a:off x="792533" y="5129411"/>
            <a:ext cx="4145175" cy="237757"/>
          </a:xfrm>
          <a:prstGeom prst="rect">
            <a:avLst/>
          </a:prstGeom>
          <a:noFill/>
        </p:spPr>
        <p:txBody>
          <a:bodyPr wrap="square" rtlCol="0">
            <a:spAutoFit/>
          </a:bodyPr>
          <a:lstStyle/>
          <a:p>
            <a:pPr algn="ctr"/>
            <a:r>
              <a:rPr lang="en-US" sz="945" dirty="0">
                <a:solidFill>
                  <a:schemeClr val="bg1"/>
                </a:solidFill>
              </a:rPr>
              <a:t>Images used in this presentation are</a:t>
            </a:r>
            <a:r>
              <a:rPr lang="en-US" sz="945" baseline="0" dirty="0">
                <a:solidFill>
                  <a:schemeClr val="bg1"/>
                </a:solidFill>
              </a:rPr>
              <a:t> for educational purposes only.</a:t>
            </a:r>
            <a:endParaRPr lang="en-US" sz="945" dirty="0">
              <a:solidFill>
                <a:schemeClr val="bg1"/>
              </a:solidFill>
            </a:endParaRPr>
          </a:p>
        </p:txBody>
      </p:sp>
      <p:sp>
        <p:nvSpPr>
          <p:cNvPr id="18" name="TextBox 17"/>
          <p:cNvSpPr txBox="1"/>
          <p:nvPr/>
        </p:nvSpPr>
        <p:spPr>
          <a:xfrm>
            <a:off x="5303523" y="4210159"/>
            <a:ext cx="2816225" cy="341632"/>
          </a:xfrm>
          <a:prstGeom prst="rect">
            <a:avLst/>
          </a:prstGeom>
          <a:noFill/>
        </p:spPr>
        <p:txBody>
          <a:bodyPr wrap="square" rtlCol="0">
            <a:spAutoFit/>
          </a:bodyPr>
          <a:lstStyle/>
          <a:p>
            <a:pPr marL="0" marR="0" lvl="0" indent="0" algn="l" defTabSz="411460" rtl="0" eaLnBrk="1" fontAlgn="auto" latinLnBrk="0" hangingPunct="1">
              <a:lnSpc>
                <a:spcPct val="100000"/>
              </a:lnSpc>
              <a:spcBef>
                <a:spcPts val="0"/>
              </a:spcBef>
              <a:spcAft>
                <a:spcPts val="0"/>
              </a:spcAft>
              <a:buClrTx/>
              <a:buSzTx/>
              <a:buFontTx/>
              <a:buNone/>
              <a:tabLst/>
              <a:defRPr/>
            </a:pPr>
            <a:r>
              <a:rPr lang="en-US" sz="162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2" y="3828585"/>
            <a:ext cx="2816225" cy="386576"/>
          </a:xfrm>
        </p:spPr>
        <p:txBody>
          <a:bodyPr>
            <a:normAutofit/>
          </a:bodyPr>
          <a:lstStyle>
            <a:lvl1pPr marL="0" indent="0">
              <a:buNone/>
              <a:defRPr sz="162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3" y="3462967"/>
            <a:ext cx="2816225" cy="365618"/>
          </a:xfrm>
        </p:spPr>
        <p:txBody>
          <a:bodyPr>
            <a:normAutofit/>
          </a:bodyPr>
          <a:lstStyle>
            <a:lvl1pPr marL="0" indent="0">
              <a:buNone/>
              <a:defRPr sz="162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3" y="2637699"/>
            <a:ext cx="2816225" cy="519383"/>
          </a:xfrm>
        </p:spPr>
        <p:txBody>
          <a:bodyPr>
            <a:normAutofit/>
          </a:bodyPr>
          <a:lstStyle>
            <a:lvl1pPr marL="0" indent="0">
              <a:buNone/>
              <a:defRPr sz="162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3" y="2103449"/>
            <a:ext cx="2816225" cy="519383"/>
          </a:xfrm>
        </p:spPr>
        <p:txBody>
          <a:bodyPr>
            <a:normAutofit/>
          </a:bodyPr>
          <a:lstStyle>
            <a:lvl1pPr marL="0" indent="0">
              <a:buNone/>
              <a:defRPr sz="2520" b="1">
                <a:solidFill>
                  <a:schemeClr val="bg1"/>
                </a:solidFill>
              </a:defRPr>
            </a:lvl1pPr>
          </a:lstStyle>
          <a:p>
            <a:pPr lvl="0"/>
            <a:r>
              <a:rPr lang="en-US" dirty="0"/>
              <a:t>Name</a:t>
            </a:r>
          </a:p>
        </p:txBody>
      </p:sp>
      <p:sp>
        <p:nvSpPr>
          <p:cNvPr id="2" name="TextBox 1"/>
          <p:cNvSpPr txBox="1"/>
          <p:nvPr/>
        </p:nvSpPr>
        <p:spPr>
          <a:xfrm>
            <a:off x="5303523" y="975745"/>
            <a:ext cx="3396343" cy="701731"/>
          </a:xfrm>
          <a:prstGeom prst="rect">
            <a:avLst/>
          </a:prstGeom>
          <a:noFill/>
        </p:spPr>
        <p:txBody>
          <a:bodyPr wrap="square" rtlCol="0">
            <a:spAutoFit/>
          </a:bodyPr>
          <a:lstStyle/>
          <a:p>
            <a:r>
              <a:rPr lang="en-US" sz="3960" b="1" dirty="0">
                <a:solidFill>
                  <a:schemeClr val="bg1"/>
                </a:solidFill>
              </a:rPr>
              <a:t>Thank</a:t>
            </a:r>
            <a:r>
              <a:rPr lang="en-US" sz="3960" b="1" baseline="0" dirty="0">
                <a:solidFill>
                  <a:schemeClr val="bg1"/>
                </a:solidFill>
              </a:rPr>
              <a:t> you!</a:t>
            </a:r>
          </a:p>
        </p:txBody>
      </p:sp>
    </p:spTree>
    <p:extLst>
      <p:ext uri="{BB962C8B-B14F-4D97-AF65-F5344CB8AC3E}">
        <p14:creationId xmlns:p14="http://schemas.microsoft.com/office/powerpoint/2010/main" val="296505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7.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450913DC-EA5A-4183-976F-53BC30E31B43}"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lvl="0" algn="ctr"/>
            <a:endParaRPr lang="en-US" sz="162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2" y="4876697"/>
            <a:ext cx="1426531" cy="471579"/>
          </a:xfrm>
          <a:prstGeom prst="rect">
            <a:avLst/>
          </a:prstGeom>
        </p:spPr>
      </p:pic>
    </p:spTree>
    <p:extLst>
      <p:ext uri="{BB962C8B-B14F-4D97-AF65-F5344CB8AC3E}">
        <p14:creationId xmlns:p14="http://schemas.microsoft.com/office/powerpoint/2010/main" val="191810583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11460" rtl="0" eaLnBrk="1" latinLnBrk="0" hangingPunct="1">
        <a:spcBef>
          <a:spcPct val="0"/>
        </a:spcBef>
        <a:buNone/>
        <a:defRPr sz="3600" b="1" kern="1200">
          <a:solidFill>
            <a:schemeClr val="tx1"/>
          </a:solidFill>
          <a:latin typeface="Segoe UI"/>
          <a:ea typeface="+mj-ea"/>
          <a:cs typeface="+mj-cs"/>
        </a:defRPr>
      </a:lvl1pPr>
    </p:titleStyle>
    <p:bodyStyle>
      <a:lvl1pPr marL="308595" indent="-308595" algn="l" defTabSz="41146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22" indent="-257162" algn="l" defTabSz="41146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649" indent="-205730" algn="l" defTabSz="41146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08" indent="-205730" algn="l" defTabSz="41146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568" indent="-205730" algn="l" defTabSz="41146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028" indent="-205730" algn="l" defTabSz="411460" rtl="0" eaLnBrk="1" latinLnBrk="0" hangingPunct="1">
        <a:spcBef>
          <a:spcPct val="20000"/>
        </a:spcBef>
        <a:buFont typeface="Arial"/>
        <a:buChar char="•"/>
        <a:defRPr sz="1800" kern="1200">
          <a:solidFill>
            <a:schemeClr val="tx1"/>
          </a:solidFill>
          <a:latin typeface="+mn-lt"/>
          <a:ea typeface="+mn-ea"/>
          <a:cs typeface="+mn-cs"/>
        </a:defRPr>
      </a:lvl6pPr>
      <a:lvl7pPr marL="2674487" indent="-205730" algn="l" defTabSz="411460" rtl="0" eaLnBrk="1" latinLnBrk="0" hangingPunct="1">
        <a:spcBef>
          <a:spcPct val="20000"/>
        </a:spcBef>
        <a:buFont typeface="Arial"/>
        <a:buChar char="•"/>
        <a:defRPr sz="1800" kern="1200">
          <a:solidFill>
            <a:schemeClr val="tx1"/>
          </a:solidFill>
          <a:latin typeface="+mn-lt"/>
          <a:ea typeface="+mn-ea"/>
          <a:cs typeface="+mn-cs"/>
        </a:defRPr>
      </a:lvl7pPr>
      <a:lvl8pPr marL="3085946" indent="-205730" algn="l" defTabSz="411460" rtl="0" eaLnBrk="1" latinLnBrk="0" hangingPunct="1">
        <a:spcBef>
          <a:spcPct val="20000"/>
        </a:spcBef>
        <a:buFont typeface="Arial"/>
        <a:buChar char="•"/>
        <a:defRPr sz="1800" kern="1200">
          <a:solidFill>
            <a:schemeClr val="tx1"/>
          </a:solidFill>
          <a:latin typeface="+mn-lt"/>
          <a:ea typeface="+mn-ea"/>
          <a:cs typeface="+mn-cs"/>
        </a:defRPr>
      </a:lvl8pPr>
      <a:lvl9pPr marL="3497405" indent="-205730" algn="l" defTabSz="41146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60" rtl="0" eaLnBrk="1" latinLnBrk="0" hangingPunct="1">
        <a:defRPr sz="1620" kern="1200">
          <a:solidFill>
            <a:schemeClr val="tx1"/>
          </a:solidFill>
          <a:latin typeface="+mn-lt"/>
          <a:ea typeface="+mn-ea"/>
          <a:cs typeface="+mn-cs"/>
        </a:defRPr>
      </a:lvl1pPr>
      <a:lvl2pPr marL="411460" algn="l" defTabSz="411460" rtl="0" eaLnBrk="1" latinLnBrk="0" hangingPunct="1">
        <a:defRPr sz="1620" kern="1200">
          <a:solidFill>
            <a:schemeClr val="tx1"/>
          </a:solidFill>
          <a:latin typeface="+mn-lt"/>
          <a:ea typeface="+mn-ea"/>
          <a:cs typeface="+mn-cs"/>
        </a:defRPr>
      </a:lvl2pPr>
      <a:lvl3pPr marL="822920" algn="l" defTabSz="411460" rtl="0" eaLnBrk="1" latinLnBrk="0" hangingPunct="1">
        <a:defRPr sz="1620" kern="1200">
          <a:solidFill>
            <a:schemeClr val="tx1"/>
          </a:solidFill>
          <a:latin typeface="+mn-lt"/>
          <a:ea typeface="+mn-ea"/>
          <a:cs typeface="+mn-cs"/>
        </a:defRPr>
      </a:lvl3pPr>
      <a:lvl4pPr marL="1234379" algn="l" defTabSz="411460" rtl="0" eaLnBrk="1" latinLnBrk="0" hangingPunct="1">
        <a:defRPr sz="1620" kern="1200">
          <a:solidFill>
            <a:schemeClr val="tx1"/>
          </a:solidFill>
          <a:latin typeface="+mn-lt"/>
          <a:ea typeface="+mn-ea"/>
          <a:cs typeface="+mn-cs"/>
        </a:defRPr>
      </a:lvl4pPr>
      <a:lvl5pPr marL="1645838" algn="l" defTabSz="411460" rtl="0" eaLnBrk="1" latinLnBrk="0" hangingPunct="1">
        <a:defRPr sz="1620" kern="1200">
          <a:solidFill>
            <a:schemeClr val="tx1"/>
          </a:solidFill>
          <a:latin typeface="+mn-lt"/>
          <a:ea typeface="+mn-ea"/>
          <a:cs typeface="+mn-cs"/>
        </a:defRPr>
      </a:lvl5pPr>
      <a:lvl6pPr marL="2057297" algn="l" defTabSz="411460" rtl="0" eaLnBrk="1" latinLnBrk="0" hangingPunct="1">
        <a:defRPr sz="1620" kern="1200">
          <a:solidFill>
            <a:schemeClr val="tx1"/>
          </a:solidFill>
          <a:latin typeface="+mn-lt"/>
          <a:ea typeface="+mn-ea"/>
          <a:cs typeface="+mn-cs"/>
        </a:defRPr>
      </a:lvl6pPr>
      <a:lvl7pPr marL="2468757" algn="l" defTabSz="411460" rtl="0" eaLnBrk="1" latinLnBrk="0" hangingPunct="1">
        <a:defRPr sz="1620" kern="1200">
          <a:solidFill>
            <a:schemeClr val="tx1"/>
          </a:solidFill>
          <a:latin typeface="+mn-lt"/>
          <a:ea typeface="+mn-ea"/>
          <a:cs typeface="+mn-cs"/>
        </a:defRPr>
      </a:lvl7pPr>
      <a:lvl8pPr marL="2880216" algn="l" defTabSz="411460" rtl="0" eaLnBrk="1" latinLnBrk="0" hangingPunct="1">
        <a:defRPr sz="1620" kern="1200">
          <a:solidFill>
            <a:schemeClr val="tx1"/>
          </a:solidFill>
          <a:latin typeface="+mn-lt"/>
          <a:ea typeface="+mn-ea"/>
          <a:cs typeface="+mn-cs"/>
        </a:defRPr>
      </a:lvl8pPr>
      <a:lvl9pPr marL="3291676" algn="l" defTabSz="4114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3.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78.xml"/><Relationship Id="rId6" Type="http://schemas.openxmlformats.org/officeDocument/2006/relationships/image" Target="../media/image12.emf"/><Relationship Id="rId5" Type="http://schemas.openxmlformats.org/officeDocument/2006/relationships/customXml" Target="../ink/ink3.xml"/><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E1965-1683-4AC0-A3EA-7D4FB24532E4}"/>
              </a:ext>
            </a:extLst>
          </p:cNvPr>
          <p:cNvSpPr>
            <a:spLocks noGrp="1"/>
          </p:cNvSpPr>
          <p:nvPr>
            <p:ph type="title"/>
          </p:nvPr>
        </p:nvSpPr>
        <p:spPr/>
        <p:txBody>
          <a:bodyPr>
            <a:normAutofit/>
          </a:bodyPr>
          <a:lstStyle/>
          <a:p>
            <a:r>
              <a:rPr lang="en-US" dirty="0"/>
              <a:t>Sanctions</a:t>
            </a:r>
          </a:p>
        </p:txBody>
      </p:sp>
      <p:sp>
        <p:nvSpPr>
          <p:cNvPr id="5" name="Text Placeholder 4">
            <a:extLst>
              <a:ext uri="{FF2B5EF4-FFF2-40B4-BE49-F238E27FC236}">
                <a16:creationId xmlns:a16="http://schemas.microsoft.com/office/drawing/2014/main" id="{24AC8079-FA06-4EDC-A4E2-55434D2087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889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Sanctions </a:t>
            </a:r>
            <a:br>
              <a:rPr lang="fr-FR" dirty="0"/>
            </a:br>
            <a:r>
              <a:rPr lang="fr-FR" dirty="0"/>
              <a:t>37 C.F.R. § 42.12(a)</a:t>
            </a:r>
            <a:endParaRPr lang="en-US" dirty="0"/>
          </a:p>
        </p:txBody>
      </p:sp>
      <p:sp>
        <p:nvSpPr>
          <p:cNvPr id="3" name="Content Placeholder 2"/>
          <p:cNvSpPr>
            <a:spLocks noGrp="1"/>
          </p:cNvSpPr>
          <p:nvPr>
            <p:ph idx="1"/>
          </p:nvPr>
        </p:nvSpPr>
        <p:spPr>
          <a:xfrm>
            <a:off x="457200" y="1460206"/>
            <a:ext cx="8027581" cy="3763926"/>
          </a:xfrm>
        </p:spPr>
        <p:txBody>
          <a:bodyPr>
            <a:normAutofit fontScale="92500" lnSpcReduction="20000"/>
          </a:bodyPr>
          <a:lstStyle/>
          <a:p>
            <a:pPr marL="0" indent="0">
              <a:spcAft>
                <a:spcPts val="400"/>
              </a:spcAft>
              <a:buNone/>
            </a:pPr>
            <a:r>
              <a:rPr lang="en-US" sz="2200" dirty="0"/>
              <a:t>“(a) The Board may impose a sanction against a party for misconduct, including:</a:t>
            </a:r>
          </a:p>
          <a:p>
            <a:pPr marL="360027" lvl="1" indent="0">
              <a:spcAft>
                <a:spcPts val="400"/>
              </a:spcAft>
              <a:buNone/>
            </a:pPr>
            <a:r>
              <a:rPr lang="en-US" sz="1900" dirty="0">
                <a:latin typeface="Segoe UI" panose="020B0502040204020203" pitchFamily="34" charset="0"/>
                <a:cs typeface="Segoe UI" panose="020B0502040204020203" pitchFamily="34" charset="0"/>
              </a:rPr>
              <a:t>(1) Failure to comply with an applicable rule or order in the proceeding;</a:t>
            </a:r>
          </a:p>
          <a:p>
            <a:pPr marL="360027" lvl="1" indent="0">
              <a:spcAft>
                <a:spcPts val="400"/>
              </a:spcAft>
              <a:buNone/>
            </a:pPr>
            <a:r>
              <a:rPr lang="en-US" sz="1900" dirty="0">
                <a:latin typeface="Segoe UI" panose="020B0502040204020203" pitchFamily="34" charset="0"/>
                <a:cs typeface="Segoe UI" panose="020B0502040204020203" pitchFamily="34" charset="0"/>
              </a:rPr>
              <a:t>(2) Advancing a misleading or frivolous argument or request for relief;</a:t>
            </a:r>
          </a:p>
          <a:p>
            <a:pPr marL="360027" lvl="1" indent="0">
              <a:spcAft>
                <a:spcPts val="400"/>
              </a:spcAft>
              <a:buNone/>
            </a:pPr>
            <a:r>
              <a:rPr lang="en-US" sz="1900" dirty="0">
                <a:latin typeface="Segoe UI" panose="020B0502040204020203" pitchFamily="34" charset="0"/>
                <a:cs typeface="Segoe UI" panose="020B0502040204020203" pitchFamily="34" charset="0"/>
              </a:rPr>
              <a:t>(3) Misrepresentation of a fact;</a:t>
            </a:r>
          </a:p>
          <a:p>
            <a:pPr marL="360027" lvl="1" indent="0">
              <a:spcAft>
                <a:spcPts val="400"/>
              </a:spcAft>
              <a:buNone/>
            </a:pPr>
            <a:r>
              <a:rPr lang="en-US" sz="1900" dirty="0">
                <a:latin typeface="Segoe UI" panose="020B0502040204020203" pitchFamily="34" charset="0"/>
                <a:cs typeface="Segoe UI" panose="020B0502040204020203" pitchFamily="34" charset="0"/>
              </a:rPr>
              <a:t>(4) Engaging in dilatory tactics;</a:t>
            </a:r>
          </a:p>
          <a:p>
            <a:pPr marL="360027" lvl="1" indent="0">
              <a:spcAft>
                <a:spcPts val="400"/>
              </a:spcAft>
              <a:buNone/>
            </a:pPr>
            <a:r>
              <a:rPr lang="en-US" sz="1900" dirty="0">
                <a:latin typeface="Segoe UI" panose="020B0502040204020203" pitchFamily="34" charset="0"/>
                <a:cs typeface="Segoe UI" panose="020B0502040204020203" pitchFamily="34" charset="0"/>
              </a:rPr>
              <a:t>(5) Abuse of discovery;</a:t>
            </a:r>
          </a:p>
          <a:p>
            <a:pPr marL="360027" lvl="1" indent="0">
              <a:spcAft>
                <a:spcPts val="400"/>
              </a:spcAft>
              <a:buNone/>
            </a:pPr>
            <a:r>
              <a:rPr lang="en-US" sz="1900" dirty="0">
                <a:latin typeface="Segoe UI" panose="020B0502040204020203" pitchFamily="34" charset="0"/>
                <a:cs typeface="Segoe UI" panose="020B0502040204020203" pitchFamily="34" charset="0"/>
              </a:rPr>
              <a:t>(6) Abuse of process; or</a:t>
            </a:r>
          </a:p>
          <a:p>
            <a:pPr marL="360027" lvl="1" indent="0">
              <a:spcAft>
                <a:spcPts val="600"/>
              </a:spcAft>
              <a:buNone/>
            </a:pPr>
            <a:r>
              <a:rPr lang="en-US" sz="1900" dirty="0">
                <a:latin typeface="Segoe UI" panose="020B0502040204020203" pitchFamily="34" charset="0"/>
                <a:cs typeface="Segoe UI" panose="020B0502040204020203" pitchFamily="34" charset="0"/>
              </a:rPr>
              <a:t>(7) Any other improper use of the proceeding, including actions that harass or cause unnecessary delay or an unnecessary increase in the cost of the proceeding.”</a:t>
            </a:r>
          </a:p>
        </p:txBody>
      </p:sp>
      <p:sp>
        <p:nvSpPr>
          <p:cNvPr id="4" name="Slide Number Placeholder 4">
            <a:extLst>
              <a:ext uri="{FF2B5EF4-FFF2-40B4-BE49-F238E27FC236}">
                <a16:creationId xmlns:a16="http://schemas.microsoft.com/office/drawing/2014/main" id="{A4E8424E-04C6-423F-8109-A63D764FB19C}"/>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11</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9900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Sanctions</a:t>
            </a:r>
          </a:p>
        </p:txBody>
      </p:sp>
      <p:sp>
        <p:nvSpPr>
          <p:cNvPr id="3" name="Content Placeholder 2"/>
          <p:cNvSpPr>
            <a:spLocks noGrp="1"/>
          </p:cNvSpPr>
          <p:nvPr>
            <p:ph idx="1"/>
          </p:nvPr>
        </p:nvSpPr>
        <p:spPr>
          <a:xfrm>
            <a:off x="457200" y="1140877"/>
            <a:ext cx="8229600" cy="4264543"/>
          </a:xfrm>
        </p:spPr>
        <p:txBody>
          <a:bodyPr>
            <a:normAutofit fontScale="85000" lnSpcReduction="20000"/>
          </a:bodyPr>
          <a:lstStyle/>
          <a:p>
            <a:pPr marL="0" indent="0">
              <a:spcAft>
                <a:spcPts val="600"/>
              </a:spcAft>
              <a:buNone/>
            </a:pPr>
            <a:r>
              <a:rPr lang="en-US" sz="3300" i="1" dirty="0"/>
              <a:t>Amneal Pharmaceuticals LLC v. Almirall, LLC</a:t>
            </a:r>
            <a:r>
              <a:rPr lang="en-US" sz="3300" dirty="0"/>
              <a:t>, 960 F.3d 1368, 1372 n.* (Fed. Cir. 2020) </a:t>
            </a:r>
          </a:p>
          <a:p>
            <a:pPr marL="702927" lvl="1" indent="-342900">
              <a:spcAft>
                <a:spcPts val="1200"/>
              </a:spcAft>
            </a:pPr>
            <a:r>
              <a:rPr lang="en-US" sz="2700" dirty="0">
                <a:latin typeface="Segoe UI "/>
              </a:rPr>
              <a:t>Noting that “§ 42.12 allows the Board to impose sanctions including ‘attorney fees’” </a:t>
            </a:r>
          </a:p>
          <a:p>
            <a:pPr marL="0" indent="0">
              <a:spcAft>
                <a:spcPts val="600"/>
              </a:spcAft>
              <a:buNone/>
            </a:pPr>
            <a:r>
              <a:rPr lang="en-US" sz="3300" i="1" dirty="0"/>
              <a:t>Apple Inc. v. Voip-Pal.com, Inc</a:t>
            </a:r>
            <a:r>
              <a:rPr lang="en-US" sz="3300" dirty="0"/>
              <a:t>., 976 F.3d 1316, 1323 (Fed. Cir. 2020) </a:t>
            </a:r>
          </a:p>
          <a:p>
            <a:pPr lvl="1">
              <a:spcAft>
                <a:spcPts val="600"/>
              </a:spcAft>
            </a:pPr>
            <a:r>
              <a:rPr lang="en-US" sz="2700" dirty="0">
                <a:latin typeface="Segoe UI "/>
              </a:rPr>
              <a:t>Affirming a PTAB order sanctioning a party under § 42.12 for certain </a:t>
            </a:r>
            <a:r>
              <a:rPr lang="en-US" sz="2700" i="1" dirty="0">
                <a:latin typeface="Segoe UI "/>
              </a:rPr>
              <a:t>ex parte </a:t>
            </a:r>
            <a:r>
              <a:rPr lang="en-US" sz="2700" dirty="0">
                <a:latin typeface="Segoe UI "/>
              </a:rPr>
              <a:t>communications</a:t>
            </a:r>
          </a:p>
          <a:p>
            <a:pPr lvl="1">
              <a:spcAft>
                <a:spcPts val="600"/>
              </a:spcAft>
            </a:pPr>
            <a:r>
              <a:rPr lang="en-US" sz="2700" dirty="0">
                <a:latin typeface="Segoe UI "/>
              </a:rPr>
              <a:t>Noting the Board has the ability to “issue sanctions not explicitly provided in the regulation”</a:t>
            </a:r>
          </a:p>
        </p:txBody>
      </p:sp>
      <p:sp>
        <p:nvSpPr>
          <p:cNvPr id="4" name="Slide Number Placeholder 4">
            <a:extLst>
              <a:ext uri="{FF2B5EF4-FFF2-40B4-BE49-F238E27FC236}">
                <a16:creationId xmlns:a16="http://schemas.microsoft.com/office/drawing/2014/main" id="{0B6E0548-673F-4B51-8543-CFC2228A315C}"/>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12</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0984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Sanctions – discovery</a:t>
            </a:r>
          </a:p>
        </p:txBody>
      </p:sp>
      <p:sp>
        <p:nvSpPr>
          <p:cNvPr id="3" name="Content Placeholder 2"/>
          <p:cNvSpPr>
            <a:spLocks noGrp="1"/>
          </p:cNvSpPr>
          <p:nvPr>
            <p:ph idx="1"/>
          </p:nvPr>
        </p:nvSpPr>
        <p:spPr>
          <a:xfrm>
            <a:off x="457200" y="1262080"/>
            <a:ext cx="8229600" cy="3514274"/>
          </a:xfrm>
        </p:spPr>
        <p:txBody>
          <a:bodyPr>
            <a:normAutofit/>
          </a:bodyPr>
          <a:lstStyle/>
          <a:p>
            <a:pPr marL="0" indent="0">
              <a:spcAft>
                <a:spcPts val="600"/>
              </a:spcAft>
              <a:buNone/>
            </a:pPr>
            <a:r>
              <a:rPr lang="en-US" sz="2800" i="1" dirty="0"/>
              <a:t>Dynamic Drinkware v. National Graphics</a:t>
            </a:r>
            <a:r>
              <a:rPr lang="en-US" sz="2800" dirty="0"/>
              <a:t>, IPR2013-00131, Paper 31 (PTAB Apr. 29, 2014)</a:t>
            </a:r>
          </a:p>
          <a:p>
            <a:pPr lvl="1">
              <a:spcAft>
                <a:spcPts val="600"/>
              </a:spcAft>
            </a:pPr>
            <a:r>
              <a:rPr lang="en-US" sz="2300" dirty="0">
                <a:latin typeface="Segoe UI "/>
              </a:rPr>
              <a:t>Counsel instructed deposition witness not to answer certain questions</a:t>
            </a:r>
          </a:p>
          <a:p>
            <a:pPr lvl="1">
              <a:spcAft>
                <a:spcPts val="600"/>
              </a:spcAft>
            </a:pPr>
            <a:r>
              <a:rPr lang="en-US" sz="2300" dirty="0">
                <a:latin typeface="Segoe UI "/>
              </a:rPr>
              <a:t>Counsel failed to initiate a conference call with the Board</a:t>
            </a:r>
          </a:p>
          <a:p>
            <a:pPr lvl="1">
              <a:spcAft>
                <a:spcPts val="600"/>
              </a:spcAft>
            </a:pPr>
            <a:r>
              <a:rPr lang="en-US" sz="2300" dirty="0">
                <a:latin typeface="Segoe UI "/>
              </a:rPr>
              <a:t>No sanctions, but party required to produce the witness again and pay for the court reporter</a:t>
            </a:r>
          </a:p>
          <a:p>
            <a:endParaRPr lang="en-US" dirty="0"/>
          </a:p>
        </p:txBody>
      </p:sp>
      <p:sp>
        <p:nvSpPr>
          <p:cNvPr id="4" name="Slide Number Placeholder 4">
            <a:extLst>
              <a:ext uri="{FF2B5EF4-FFF2-40B4-BE49-F238E27FC236}">
                <a16:creationId xmlns:a16="http://schemas.microsoft.com/office/drawing/2014/main" id="{D20321FE-8938-4905-B017-AB7A583F045F}"/>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13</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6975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Sanctions – rules</a:t>
            </a:r>
          </a:p>
        </p:txBody>
      </p:sp>
      <p:sp>
        <p:nvSpPr>
          <p:cNvPr id="3" name="Content Placeholder 2"/>
          <p:cNvSpPr>
            <a:spLocks noGrp="1"/>
          </p:cNvSpPr>
          <p:nvPr>
            <p:ph idx="1"/>
          </p:nvPr>
        </p:nvSpPr>
        <p:spPr>
          <a:xfrm>
            <a:off x="457200" y="1262080"/>
            <a:ext cx="8229600" cy="3786267"/>
          </a:xfrm>
        </p:spPr>
        <p:txBody>
          <a:bodyPr>
            <a:normAutofit/>
          </a:bodyPr>
          <a:lstStyle/>
          <a:p>
            <a:pPr marL="0" indent="0">
              <a:buNone/>
            </a:pPr>
            <a:r>
              <a:rPr lang="en-US" sz="2800" i="1" dirty="0"/>
              <a:t>DealerSocket v. AutoAlert, </a:t>
            </a:r>
            <a:r>
              <a:rPr lang="en-US" sz="2800" dirty="0"/>
              <a:t>CBM2014-00142, Paper 8 (PTAB Sept. 8, 2014)</a:t>
            </a:r>
          </a:p>
          <a:p>
            <a:pPr lvl="1">
              <a:spcAft>
                <a:spcPts val="600"/>
              </a:spcAft>
            </a:pPr>
            <a:r>
              <a:rPr lang="en-US" sz="2300" dirty="0">
                <a:latin typeface="Segoe UI "/>
              </a:rPr>
              <a:t>Board gave petitioner five days to correct petition</a:t>
            </a:r>
          </a:p>
          <a:p>
            <a:pPr lvl="1">
              <a:spcAft>
                <a:spcPts val="600"/>
              </a:spcAft>
            </a:pPr>
            <a:r>
              <a:rPr lang="en-US" sz="2300" dirty="0">
                <a:latin typeface="Segoe UI "/>
              </a:rPr>
              <a:t>Corrected petition filed 74 days late</a:t>
            </a:r>
          </a:p>
          <a:p>
            <a:pPr lvl="1">
              <a:spcAft>
                <a:spcPts val="600"/>
              </a:spcAft>
            </a:pPr>
            <a:r>
              <a:rPr lang="en-US" sz="2300" dirty="0">
                <a:latin typeface="Segoe UI "/>
              </a:rPr>
              <a:t>No showing of “good cause” for delay</a:t>
            </a:r>
          </a:p>
          <a:p>
            <a:pPr lvl="1">
              <a:spcAft>
                <a:spcPts val="600"/>
              </a:spcAft>
            </a:pPr>
            <a:r>
              <a:rPr lang="en-US" sz="2300" dirty="0">
                <a:latin typeface="Segoe UI "/>
              </a:rPr>
              <a:t>Board dismissed the petition</a:t>
            </a:r>
          </a:p>
          <a:p>
            <a:endParaRPr lang="en-US" dirty="0"/>
          </a:p>
        </p:txBody>
      </p:sp>
      <p:sp>
        <p:nvSpPr>
          <p:cNvPr id="4" name="Slide Number Placeholder 4">
            <a:extLst>
              <a:ext uri="{FF2B5EF4-FFF2-40B4-BE49-F238E27FC236}">
                <a16:creationId xmlns:a16="http://schemas.microsoft.com/office/drawing/2014/main" id="{5FF1A072-409E-425D-AE2D-5828622AF6BC}"/>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14</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4855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Sanctions – rules</a:t>
            </a:r>
          </a:p>
        </p:txBody>
      </p:sp>
      <p:sp>
        <p:nvSpPr>
          <p:cNvPr id="3" name="Content Placeholder 2"/>
          <p:cNvSpPr>
            <a:spLocks noGrp="1"/>
          </p:cNvSpPr>
          <p:nvPr>
            <p:ph idx="1"/>
          </p:nvPr>
        </p:nvSpPr>
        <p:spPr>
          <a:xfrm>
            <a:off x="457200" y="1262080"/>
            <a:ext cx="8229600" cy="3786267"/>
          </a:xfrm>
        </p:spPr>
        <p:txBody>
          <a:bodyPr>
            <a:normAutofit/>
          </a:bodyPr>
          <a:lstStyle/>
          <a:p>
            <a:pPr marL="0" indent="0">
              <a:spcAft>
                <a:spcPts val="600"/>
              </a:spcAft>
              <a:buNone/>
            </a:pPr>
            <a:r>
              <a:rPr lang="en-US" sz="2800" i="1" dirty="0"/>
              <a:t>Euro-Pro Operating LLC v. Acorne Enterprises, LLC</a:t>
            </a:r>
            <a:r>
              <a:rPr lang="en-US" sz="2800" dirty="0"/>
              <a:t>, IPR2014-00351, Paper 35 (PTAB Feb. 13, 2015)</a:t>
            </a:r>
          </a:p>
          <a:p>
            <a:pPr lvl="1">
              <a:spcAft>
                <a:spcPts val="600"/>
              </a:spcAft>
            </a:pPr>
            <a:r>
              <a:rPr lang="en-US" sz="2300" dirty="0">
                <a:latin typeface="Segoe UI "/>
              </a:rPr>
              <a:t>Motions filed with missing pages</a:t>
            </a:r>
          </a:p>
          <a:p>
            <a:pPr lvl="1">
              <a:spcAft>
                <a:spcPts val="600"/>
              </a:spcAft>
            </a:pPr>
            <a:r>
              <a:rPr lang="en-US" sz="2300" dirty="0">
                <a:latin typeface="Segoe UI "/>
              </a:rPr>
              <a:t>Substitutes filed without authorization</a:t>
            </a:r>
          </a:p>
          <a:p>
            <a:pPr lvl="1">
              <a:spcAft>
                <a:spcPts val="600"/>
              </a:spcAft>
            </a:pPr>
            <a:r>
              <a:rPr lang="en-US" sz="2300" dirty="0">
                <a:latin typeface="Segoe UI "/>
              </a:rPr>
              <a:t>Same party missed two scheduled conference calls</a:t>
            </a:r>
          </a:p>
          <a:p>
            <a:pPr lvl="1">
              <a:spcAft>
                <a:spcPts val="600"/>
              </a:spcAft>
            </a:pPr>
            <a:r>
              <a:rPr lang="en-US" sz="2300" dirty="0">
                <a:latin typeface="Segoe UI "/>
              </a:rPr>
              <a:t>Motions expunged</a:t>
            </a:r>
          </a:p>
          <a:p>
            <a:pPr lvl="1">
              <a:spcAft>
                <a:spcPts val="600"/>
              </a:spcAft>
            </a:pPr>
            <a:r>
              <a:rPr lang="en-US" sz="2300" dirty="0">
                <a:latin typeface="Segoe UI "/>
              </a:rPr>
              <a:t>Further filings restricted</a:t>
            </a:r>
          </a:p>
        </p:txBody>
      </p:sp>
      <p:sp>
        <p:nvSpPr>
          <p:cNvPr id="4" name="Slide Number Placeholder 4">
            <a:extLst>
              <a:ext uri="{FF2B5EF4-FFF2-40B4-BE49-F238E27FC236}">
                <a16:creationId xmlns:a16="http://schemas.microsoft.com/office/drawing/2014/main" id="{39BC34D1-496E-4BB3-8B20-0CDD89D7CA5C}"/>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15</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4996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E1965-1683-4AC0-A3EA-7D4FB24532E4}"/>
              </a:ext>
            </a:extLst>
          </p:cNvPr>
          <p:cNvSpPr>
            <a:spLocks noGrp="1"/>
          </p:cNvSpPr>
          <p:nvPr>
            <p:ph type="title"/>
          </p:nvPr>
        </p:nvSpPr>
        <p:spPr/>
        <p:txBody>
          <a:bodyPr>
            <a:normAutofit/>
          </a:bodyPr>
          <a:lstStyle/>
          <a:p>
            <a:r>
              <a:rPr lang="en-US" dirty="0"/>
              <a:t>Decorum</a:t>
            </a:r>
          </a:p>
        </p:txBody>
      </p:sp>
      <p:sp>
        <p:nvSpPr>
          <p:cNvPr id="5" name="Text Placeholder 4">
            <a:extLst>
              <a:ext uri="{FF2B5EF4-FFF2-40B4-BE49-F238E27FC236}">
                <a16:creationId xmlns:a16="http://schemas.microsoft.com/office/drawing/2014/main" id="{24AC8079-FA06-4EDC-A4E2-55434D2087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165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6440-2538-4676-9FD6-005FCCE13DDA}"/>
              </a:ext>
            </a:extLst>
          </p:cNvPr>
          <p:cNvSpPr>
            <a:spLocks noGrp="1"/>
          </p:cNvSpPr>
          <p:nvPr>
            <p:ph idx="1"/>
          </p:nvPr>
        </p:nvSpPr>
        <p:spPr>
          <a:xfrm>
            <a:off x="457200" y="2099717"/>
            <a:ext cx="8229600" cy="3786267"/>
          </a:xfrm>
        </p:spPr>
        <p:txBody>
          <a:bodyPr>
            <a:normAutofit/>
          </a:bodyPr>
          <a:lstStyle/>
          <a:p>
            <a:pPr marL="0" indent="0">
              <a:buNone/>
            </a:pPr>
            <a:r>
              <a:rPr lang="en-US" sz="2800" dirty="0"/>
              <a:t>“Every party must act with courtesy and decorum in all proceedings before the Board, including in interactions with other parties.”</a:t>
            </a:r>
          </a:p>
          <a:p>
            <a:pPr marL="0" indent="0">
              <a:buNone/>
            </a:pPr>
            <a:r>
              <a:rPr lang="en-US" sz="2800" dirty="0"/>
              <a:t> </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7316DB8A-A695-4C0A-8542-9B12E62760C2}"/>
              </a:ext>
            </a:extLst>
          </p:cNvPr>
          <p:cNvSpPr>
            <a:spLocks noGrp="1"/>
          </p:cNvSpPr>
          <p:nvPr>
            <p:ph type="title"/>
          </p:nvPr>
        </p:nvSpPr>
        <p:spPr/>
        <p:txBody>
          <a:bodyPr>
            <a:noAutofit/>
          </a:bodyPr>
          <a:lstStyle/>
          <a:p>
            <a:r>
              <a:rPr lang="en-US" sz="3200" dirty="0"/>
              <a:t>Decorum</a:t>
            </a:r>
            <a:br>
              <a:rPr lang="en-US" sz="3200" dirty="0"/>
            </a:br>
            <a:r>
              <a:rPr lang="en-US" sz="3200" dirty="0"/>
              <a:t>37 C.F.R. §§ 41.1(c), 42.1(c)</a:t>
            </a:r>
            <a:br>
              <a:rPr lang="en-US" sz="3200" dirty="0"/>
            </a:br>
            <a:endParaRPr lang="en-US" sz="3200" dirty="0"/>
          </a:p>
        </p:txBody>
      </p:sp>
      <p:sp>
        <p:nvSpPr>
          <p:cNvPr id="4" name="Slide Number Placeholder 4">
            <a:extLst>
              <a:ext uri="{FF2B5EF4-FFF2-40B4-BE49-F238E27FC236}">
                <a16:creationId xmlns:a16="http://schemas.microsoft.com/office/drawing/2014/main" id="{EDFBC637-24F4-4DCD-BBD0-DA49E04FE273}"/>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17</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633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8" y="1159617"/>
            <a:ext cx="4285037"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4" y="2688910"/>
            <a:ext cx="350398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C97">
                    <a:lumMod val="75000"/>
                  </a:srgbClr>
                </a:solidFill>
                <a:effectLst/>
                <a:uLnTx/>
                <a:uFillTx/>
                <a:latin typeface="Segoe UI"/>
                <a:ea typeface="+mn-ea"/>
                <a:cs typeface="+mn-cs"/>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2">
            <a:extLst>
              <a:ext uri="{FF2B5EF4-FFF2-40B4-BE49-F238E27FC236}">
                <a16:creationId xmlns:a16="http://schemas.microsoft.com/office/drawing/2014/main" id="{3D590A74-7D0B-48C4-BE43-67B435AD52A2}"/>
              </a:ext>
            </a:extLst>
          </p:cNvPr>
          <p:cNvSpPr>
            <a:spLocks noGrp="1"/>
          </p:cNvSpPr>
          <p:nvPr>
            <p:ph type="title"/>
          </p:nvPr>
        </p:nvSpPr>
        <p:spPr>
          <a:xfrm>
            <a:off x="457200" y="-952500"/>
            <a:ext cx="8229600" cy="952500"/>
          </a:xfrm>
        </p:spPr>
        <p:txBody>
          <a:bodyPr vert="horz" lIns="91440" tIns="45720" rIns="91440" bIns="45720" rtlCol="0" anchor="b" anchorCtr="0">
            <a:normAutofit/>
          </a:bodyPr>
          <a:lstStyle/>
          <a:p>
            <a:pPr lvl="0">
              <a:spcBef>
                <a:spcPts val="0"/>
              </a:spcBef>
              <a:defRPr/>
            </a:pPr>
            <a:r>
              <a:rPr lang="en-US" dirty="0">
                <a:solidFill>
                  <a:srgbClr val="004C97">
                    <a:lumMod val="75000"/>
                  </a:srgbClr>
                </a:solidFill>
              </a:rPr>
              <a:t>37 C.F.R. § 1.3</a:t>
            </a:r>
          </a:p>
        </p:txBody>
      </p:sp>
    </p:spTree>
    <p:extLst>
      <p:ext uri="{BB962C8B-B14F-4D97-AF65-F5344CB8AC3E}">
        <p14:creationId xmlns:p14="http://schemas.microsoft.com/office/powerpoint/2010/main" val="190440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Ethics Scenario: 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 name="Title 3">
            <a:extLst>
              <a:ext uri="{FF2B5EF4-FFF2-40B4-BE49-F238E27FC236}">
                <a16:creationId xmlns:a16="http://schemas.microsoft.com/office/drawing/2014/main" id="{83D141C5-95FB-44AD-8EA9-F4036D1030C4}"/>
              </a:ext>
            </a:extLst>
          </p:cNvPr>
          <p:cNvSpPr>
            <a:spLocks noGrp="1"/>
          </p:cNvSpPr>
          <p:nvPr>
            <p:ph type="title"/>
          </p:nvPr>
        </p:nvSpPr>
        <p:spPr>
          <a:xfrm>
            <a:off x="457200" y="-952500"/>
            <a:ext cx="8229600" cy="952500"/>
          </a:xfrm>
        </p:spPr>
        <p:txBody>
          <a:bodyPr vert="horz" lIns="91440" tIns="45720" rIns="91440" bIns="45720" rtlCol="0" anchor="b" anchorCtr="0">
            <a:normAutofit/>
          </a:bodyPr>
          <a:lstStyle/>
          <a:p>
            <a:r>
              <a:rPr lang="en-US" dirty="0"/>
              <a:t>Animation video</a:t>
            </a: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962400"/>
          </a:xfrm>
        </p:spPr>
        <p:txBody>
          <a:bodyPr>
            <a:normAutofit fontScale="47500" lnSpcReduction="20000"/>
          </a:bodyPr>
          <a:lstStyle/>
          <a:p>
            <a:r>
              <a:rPr lang="en-US" sz="3400" dirty="0">
                <a:latin typeface="Segoe UI "/>
                <a:cs typeface="Segoe UI Light" panose="020B0502040204020203" pitchFamily="34" charset="0"/>
              </a:rPr>
              <a:t>On November 16, 2023, the USPTO published a final rule establishing scientific and technical criteria for design patent practitioner applicants.</a:t>
            </a:r>
          </a:p>
          <a:p>
            <a:r>
              <a:rPr lang="en-US" sz="3400" dirty="0">
                <a:latin typeface="Segoe UI "/>
                <a:cs typeface="Segoe UI Light" panose="020B0502040204020203" pitchFamily="34" charset="0"/>
              </a:rPr>
              <a:t>Applicants should have a bachelor’s, master’s or doctorate of </a:t>
            </a:r>
            <a:r>
              <a:rPr lang="en-US" sz="3400" b="0" i="0" dirty="0">
                <a:solidFill>
                  <a:srgbClr val="1B1B1B"/>
                </a:solidFill>
                <a:effectLst/>
                <a:latin typeface="Segoe UI "/>
              </a:rPr>
              <a:t>philosophy degree in any of the following areas from an accredited college or university: </a:t>
            </a:r>
          </a:p>
          <a:p>
            <a:pPr lvl="1"/>
            <a:r>
              <a:rPr lang="en-US" sz="2900" b="0" i="0" dirty="0">
                <a:solidFill>
                  <a:srgbClr val="1B1B1B"/>
                </a:solidFill>
                <a:effectLst/>
                <a:latin typeface="Segoe UI "/>
              </a:rPr>
              <a:t>industrial design, product design, architecture, applied arts, graphic design, fine/studio arts, art teacher education, or a degree equivalent to one of the listed degrees.</a:t>
            </a:r>
            <a:r>
              <a:rPr lang="en-US" sz="2900" dirty="0">
                <a:latin typeface="Segoe UI "/>
              </a:rPr>
              <a:t> </a:t>
            </a:r>
          </a:p>
          <a:p>
            <a:pPr lvl="1"/>
            <a:r>
              <a:rPr lang="en-US" sz="2900" dirty="0">
                <a:latin typeface="Segoe UI "/>
              </a:rPr>
              <a:t>Once scientific and technical criteria are met, </a:t>
            </a:r>
            <a:r>
              <a:rPr lang="en-US" sz="2900" b="0" i="0" dirty="0">
                <a:solidFill>
                  <a:srgbClr val="1B1B1B"/>
                </a:solidFill>
                <a:effectLst/>
                <a:latin typeface="Segoe UI "/>
              </a:rPr>
              <a:t>design patent practitioner applicants must take and pass the current registration examination, and pass a moral character evaluation. </a:t>
            </a:r>
          </a:p>
          <a:p>
            <a:pPr lvl="1"/>
            <a:r>
              <a:rPr lang="en-US" sz="2900" b="0" i="0" dirty="0">
                <a:solidFill>
                  <a:srgbClr val="1B1B1B"/>
                </a:solidFill>
                <a:effectLst/>
                <a:latin typeface="Segoe UI "/>
              </a:rPr>
              <a:t>Upon registration, design patent practitioners may practice in design patent matters only.</a:t>
            </a:r>
          </a:p>
          <a:p>
            <a:pPr lvl="1"/>
            <a:r>
              <a:rPr lang="en-US" sz="2900" dirty="0">
                <a:latin typeface="Segoe UI "/>
              </a:rPr>
              <a:t>The application process for design patent practitioner applicants began January 2, 2024. </a:t>
            </a:r>
          </a:p>
          <a:p>
            <a:r>
              <a:rPr lang="en-US" sz="3400" b="0" i="0" dirty="0">
                <a:solidFill>
                  <a:srgbClr val="1B1B1B"/>
                </a:solidFill>
                <a:effectLst/>
                <a:latin typeface="Segoe UI "/>
              </a:rPr>
              <a:t>The design patent practitioner bar does not impact the ability of those already registered, and does not impact the ability of applicants who meet the current criteria, to practice in any patent matters, including design patent matters.</a:t>
            </a:r>
          </a:p>
          <a:p>
            <a:r>
              <a:rPr lang="en-US" sz="3400" dirty="0">
                <a:solidFill>
                  <a:srgbClr val="1B1B1B"/>
                </a:solidFill>
                <a:latin typeface="Segoe UI "/>
              </a:rPr>
              <a:t>Additional information may be found at https://www.uspto.gov/sites/default/files/docuemnts/OEDDesignBarFlyer.pdf.</a:t>
            </a:r>
            <a:endParaRPr lang="en-US" sz="3400" dirty="0">
              <a:latin typeface="Segoe UI "/>
            </a:endParaRPr>
          </a:p>
        </p:txBody>
      </p:sp>
      <p:sp>
        <p:nvSpPr>
          <p:cNvPr id="2" name="Title 1"/>
          <p:cNvSpPr>
            <a:spLocks noGrp="1"/>
          </p:cNvSpPr>
          <p:nvPr>
            <p:ph type="title"/>
          </p:nvPr>
        </p:nvSpPr>
        <p:spPr>
          <a:xfrm>
            <a:off x="457200" y="200026"/>
            <a:ext cx="8229600" cy="571499"/>
          </a:xfrm>
        </p:spPr>
        <p:txBody>
          <a:bodyPr>
            <a:normAutofit fontScale="90000"/>
          </a:bodyPr>
          <a:lstStyle/>
          <a:p>
            <a:r>
              <a:rPr lang="en-US" sz="3600" dirty="0"/>
              <a:t>Design Patent Practitioner Bar             </a:t>
            </a: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93831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5"/>
            <a:ext cx="8229600" cy="4115643"/>
          </a:xfrm>
        </p:spPr>
        <p:txBody>
          <a:bodyPr>
            <a:normAutofit fontScale="55000" lnSpcReduction="20000"/>
          </a:bodyPr>
          <a:lstStyle/>
          <a:p>
            <a:pPr marL="0" indent="0">
              <a:buNone/>
            </a:pPr>
            <a:r>
              <a:rPr lang="en-US" altLang="en-US" sz="3800" b="1"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has not accepted responsibility or shown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rmAutofit fontScale="90000"/>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20</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5"/>
            <a:ext cx="8305800" cy="3862775"/>
          </a:xfrm>
        </p:spPr>
        <p:txBody>
          <a:bodyPr>
            <a:normAutofit fontScale="77500" lnSpcReduction="20000"/>
          </a:bodyPr>
          <a:lstStyle/>
          <a:p>
            <a:pPr marL="0" indent="0">
              <a:buNone/>
            </a:pPr>
            <a:r>
              <a:rPr lang="en-US" sz="2600" b="1" i="1" dirty="0">
                <a:latin typeface="SegoeUI"/>
                <a:cs typeface="Segoe UI Light" panose="020B0502040204020203" pitchFamily="34" charset="0"/>
              </a:rPr>
              <a:t>In re 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0"/>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21</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foiadocuments.uspto.gov/oed/</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571-272-4097</a:t>
            </a:r>
          </a:p>
        </p:txBody>
      </p:sp>
      <p:sp>
        <p:nvSpPr>
          <p:cNvPr id="5" name="Text Placeholder 4"/>
          <p:cNvSpPr>
            <a:spLocks noGrp="1"/>
          </p:cNvSpPr>
          <p:nvPr>
            <p:ph type="body" sz="quarter" idx="10"/>
          </p:nvPr>
        </p:nvSpPr>
        <p:spPr/>
        <p:txBody>
          <a:bodyPr/>
          <a:lstStyle/>
          <a:p>
            <a:r>
              <a:rPr lang="en-US" dirty="0"/>
              <a:t>OED</a:t>
            </a:r>
          </a:p>
        </p:txBody>
      </p:sp>
      <p:sp>
        <p:nvSpPr>
          <p:cNvPr id="2" name="Title 1">
            <a:extLst>
              <a:ext uri="{FF2B5EF4-FFF2-40B4-BE49-F238E27FC236}">
                <a16:creationId xmlns:a16="http://schemas.microsoft.com/office/drawing/2014/main" id="{CE9C68D6-2BCE-4A39-83A1-F926FF3DE8AF}"/>
              </a:ext>
            </a:extLst>
          </p:cNvPr>
          <p:cNvSpPr>
            <a:spLocks noGrp="1"/>
          </p:cNvSpPr>
          <p:nvPr>
            <p:ph type="title" idx="4294967295"/>
          </p:nvPr>
        </p:nvSpPr>
        <p:spPr>
          <a:xfrm>
            <a:off x="457200" y="-952500"/>
            <a:ext cx="8229600" cy="952500"/>
          </a:xfrm>
        </p:spPr>
        <p:txBody>
          <a:bodyPr vert="horz" lIns="91440" tIns="45720" rIns="91440" bIns="45720" rtlCol="0" anchor="b" anchorCtr="0">
            <a:normAutofit/>
          </a:bodyPr>
          <a:lstStyle/>
          <a:p>
            <a:r>
              <a:rPr lang="en-US" dirty="0"/>
              <a:t>OED Contact information</a:t>
            </a:r>
          </a:p>
        </p:txBody>
      </p:sp>
    </p:spTree>
    <p:extLst>
      <p:ext uri="{BB962C8B-B14F-4D97-AF65-F5344CB8AC3E}">
        <p14:creationId xmlns:p14="http://schemas.microsoft.com/office/powerpoint/2010/main" val="6313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414820"/>
          </a:xfrm>
        </p:spPr>
        <p:txBody>
          <a:bodyPr>
            <a:noAutofit/>
          </a:bodyPr>
          <a:lstStyle/>
          <a:p>
            <a:r>
              <a:rPr lang="en-US" sz="1600" dirty="0">
                <a:latin typeface="Segoe UI "/>
                <a:cs typeface="Segoe UI Light" panose="020B0502040204020203" pitchFamily="34" charset="0"/>
              </a:rPr>
              <a:t>On Feb 6, 2024, the USPTO issued a Memorandum regarding the applicability of the USPTO Rules of Professional Conduct related to the use of AI.</a:t>
            </a:r>
          </a:p>
          <a:p>
            <a:r>
              <a:rPr lang="en-US" sz="1600" dirty="0">
                <a:latin typeface="Segoe UI "/>
                <a:cs typeface="Segoe UI Light" panose="020B0502040204020203" pitchFamily="34" charset="0"/>
              </a:rPr>
              <a:t>When practicing before the USPTO, practitioners' use of IA may implicate ethical considerations. </a:t>
            </a:r>
            <a:endParaRPr lang="en-US" sz="1600" strike="sngStrike" dirty="0">
              <a:solidFill>
                <a:srgbClr val="FF0000"/>
              </a:solidFill>
              <a:latin typeface="Segoe UI "/>
              <a:cs typeface="Segoe UI Light" panose="020B0502040204020203" pitchFamily="34" charset="0"/>
            </a:endParaRPr>
          </a:p>
          <a:p>
            <a:r>
              <a:rPr lang="en-US" sz="1600" dirty="0">
                <a:latin typeface="Segoe UI "/>
                <a:cs typeface="Segoe UI Light" panose="020B0502040204020203" pitchFamily="34" charset="0"/>
              </a:rPr>
              <a:t>While the Feb 6 Memorandum addressed PTAB and TTAB proceedings, the ethical implications of the use of AI-generated information may be similar when prosecuting and filing patent and TM applications.</a:t>
            </a:r>
          </a:p>
          <a:p>
            <a:r>
              <a:rPr lang="en-US" sz="1600" dirty="0">
                <a:latin typeface="Segoe UI "/>
                <a:cs typeface="Segoe UI Light" panose="020B0502040204020203" pitchFamily="34" charset="0"/>
              </a:rPr>
              <a:t>37 C.F.R. </a:t>
            </a:r>
            <a:r>
              <a:rPr kumimoji="0" lang="en-US" sz="1600" i="0" u="none" strike="noStrike" kern="1200" cap="none" spc="0" normalizeH="0" baseline="0" noProof="0" dirty="0">
                <a:ln>
                  <a:noFill/>
                </a:ln>
                <a:solidFill>
                  <a:prstClr val="black"/>
                </a:solidFill>
                <a:effectLst/>
                <a:uLnTx/>
                <a:uFillTx/>
                <a:latin typeface="Segoe UI "/>
                <a:ea typeface="+mj-ea"/>
                <a:cs typeface="+mj-cs"/>
              </a:rPr>
              <a:t>§</a:t>
            </a:r>
            <a:r>
              <a:rPr kumimoji="0" lang="en-US" sz="1600" b="1" i="0" u="none" strike="noStrike" kern="1200" cap="none" spc="0" normalizeH="0" baseline="0" noProof="0" dirty="0">
                <a:ln>
                  <a:noFill/>
                </a:ln>
                <a:solidFill>
                  <a:prstClr val="black"/>
                </a:solidFill>
                <a:effectLst/>
                <a:uLnTx/>
                <a:uFillTx/>
                <a:latin typeface="Segoe UI "/>
                <a:ea typeface="+mj-ea"/>
                <a:cs typeface="+mj-cs"/>
              </a:rPr>
              <a:t> </a:t>
            </a:r>
            <a:r>
              <a:rPr lang="en-US" sz="1600" dirty="0">
                <a:latin typeface="Segoe UI "/>
                <a:cs typeface="Segoe UI Light" panose="020B0502040204020203" pitchFamily="34" charset="0"/>
              </a:rPr>
              <a:t>11.18 imposes duties on parties and practitioners in connection with submissions before the USPTO.</a:t>
            </a:r>
          </a:p>
          <a:p>
            <a:r>
              <a:rPr lang="en-US" sz="1600" dirty="0">
                <a:latin typeface="Segoe UI "/>
                <a:cs typeface="Segoe UI Light" panose="020B0502040204020203" pitchFamily="34" charset="0"/>
              </a:rPr>
              <a:t>37 C.F.R. </a:t>
            </a:r>
            <a:r>
              <a:rPr kumimoji="0" lang="en-US" sz="1600" i="0" u="none" strike="noStrike" kern="1200" cap="none" spc="0" normalizeH="0" baseline="0" noProof="0" dirty="0">
                <a:ln>
                  <a:noFill/>
                </a:ln>
                <a:solidFill>
                  <a:prstClr val="black"/>
                </a:solidFill>
                <a:effectLst/>
                <a:uLnTx/>
                <a:uFillTx/>
                <a:latin typeface="Segoe UI "/>
              </a:rPr>
              <a:t>§</a:t>
            </a:r>
            <a:r>
              <a:rPr kumimoji="0" lang="en-US" sz="1600" b="1" i="0" u="none" strike="noStrike" kern="1200" cap="none" spc="0" normalizeH="0" baseline="0" noProof="0" dirty="0">
                <a:ln>
                  <a:noFill/>
                </a:ln>
                <a:solidFill>
                  <a:prstClr val="black"/>
                </a:solidFill>
                <a:effectLst/>
                <a:uLnTx/>
                <a:uFillTx/>
                <a:latin typeface="Segoe UI "/>
              </a:rPr>
              <a:t> </a:t>
            </a:r>
            <a:r>
              <a:rPr lang="en-US" sz="1600" dirty="0">
                <a:latin typeface="Segoe UI "/>
                <a:cs typeface="Segoe UI Light" panose="020B0502040204020203" pitchFamily="34" charset="0"/>
              </a:rPr>
              <a:t>11.18(b), in part, stipulates that parties presenting papers to the Office make a certification, formed after a reasonable inquiry, as to evidentiary support for factual contentions and allegations.</a:t>
            </a:r>
            <a:r>
              <a:rPr lang="en-US" sz="1600" u="sng" dirty="0">
                <a:solidFill>
                  <a:srgbClr val="FF0000"/>
                </a:solidFill>
                <a:latin typeface="Segoe UI "/>
                <a:cs typeface="Segoe UI Light" panose="020B0502040204020203" pitchFamily="34" charset="0"/>
              </a:rPr>
              <a:t> </a:t>
            </a:r>
            <a:r>
              <a:rPr lang="en-US" sz="1600" strike="sngStrike" dirty="0">
                <a:solidFill>
                  <a:srgbClr val="FF0000"/>
                </a:solidFill>
                <a:latin typeface="Segoe UI "/>
                <a:cs typeface="Segoe UI Light" panose="020B0502040204020203" pitchFamily="34" charset="0"/>
              </a:rPr>
              <a:t> </a:t>
            </a:r>
          </a:p>
          <a:p>
            <a:r>
              <a:rPr lang="en-US" sz="1600" dirty="0">
                <a:latin typeface="Segoe UI "/>
                <a:cs typeface="Segoe UI Light" panose="020B0502040204020203" pitchFamily="34" charset="0"/>
              </a:rPr>
              <a:t>37 C.F.R.</a:t>
            </a:r>
            <a:r>
              <a:rPr kumimoji="0" lang="en-US" sz="1600" b="1" i="0" strike="noStrike" kern="1200" cap="none" spc="0" normalizeH="0" baseline="0" noProof="0" dirty="0">
                <a:ln>
                  <a:noFill/>
                </a:ln>
                <a:effectLst/>
                <a:uLnTx/>
                <a:uFillTx/>
                <a:latin typeface="Segoe UI "/>
              </a:rPr>
              <a:t> </a:t>
            </a:r>
            <a:r>
              <a:rPr kumimoji="0" lang="en-US" sz="1600" i="0" strike="noStrike" kern="1200" cap="none" spc="0" normalizeH="0" baseline="0" noProof="0" dirty="0">
                <a:ln>
                  <a:noFill/>
                </a:ln>
                <a:effectLst/>
                <a:uLnTx/>
                <a:uFillTx/>
                <a:latin typeface="Segoe UI "/>
              </a:rPr>
              <a:t>§</a:t>
            </a:r>
            <a:r>
              <a:rPr kumimoji="0" lang="en-US" sz="1600" b="1" i="0" strike="noStrike" kern="1200" cap="none" spc="0" normalizeH="0" baseline="0" noProof="0" dirty="0">
                <a:ln>
                  <a:noFill/>
                </a:ln>
                <a:effectLst/>
                <a:uLnTx/>
                <a:uFillTx/>
                <a:latin typeface="Segoe UI "/>
              </a:rPr>
              <a:t> </a:t>
            </a:r>
            <a:r>
              <a:rPr lang="en-US" sz="1600" dirty="0">
                <a:latin typeface="Segoe UI "/>
                <a:cs typeface="Segoe UI Light" panose="020B0502040204020203" pitchFamily="34" charset="0"/>
              </a:rPr>
              <a:t>11.18(a) stipulates that each piece of correspondence filed with the Office by a practitioner must bear the practitioner’s signature pursuant to 37 C.F.R</a:t>
            </a:r>
            <a:r>
              <a:rPr lang="en-US" sz="1600">
                <a:latin typeface="Segoe UI "/>
                <a:cs typeface="Segoe UI Light" panose="020B0502040204020203" pitchFamily="34" charset="0"/>
              </a:rPr>
              <a:t>.              </a:t>
            </a:r>
            <a:r>
              <a:rPr kumimoji="0" lang="en-US" sz="1600" i="0" u="none" strike="noStrike" kern="1200" cap="none" spc="0" normalizeH="0" baseline="0" noProof="0">
                <a:ln>
                  <a:noFill/>
                </a:ln>
                <a:solidFill>
                  <a:prstClr val="black"/>
                </a:solidFill>
                <a:effectLst/>
                <a:uLnTx/>
                <a:uFillTx/>
                <a:latin typeface="Segoe UI "/>
                <a:ea typeface="+mj-ea"/>
                <a:cs typeface="+mj-cs"/>
              </a:rPr>
              <a:t>§</a:t>
            </a:r>
            <a:r>
              <a:rPr kumimoji="0" lang="en-US" sz="1600" i="0" u="none" strike="noStrike" kern="1200" cap="none" spc="0" normalizeH="0" baseline="0" noProof="0">
                <a:ln>
                  <a:noFill/>
                </a:ln>
                <a:solidFill>
                  <a:prstClr val="black"/>
                </a:solidFill>
                <a:effectLst/>
                <a:uLnTx/>
                <a:uFillTx/>
                <a:latin typeface="Segoe UI "/>
              </a:rPr>
              <a:t>§ </a:t>
            </a:r>
            <a:r>
              <a:rPr kumimoji="0" lang="en-US" sz="1600" i="0" u="none" strike="noStrike" kern="1200" cap="none" spc="0" normalizeH="0" baseline="0" noProof="0" dirty="0">
                <a:ln>
                  <a:noFill/>
                </a:ln>
                <a:solidFill>
                  <a:prstClr val="black"/>
                </a:solidFill>
                <a:effectLst/>
                <a:uLnTx/>
                <a:uFillTx/>
                <a:latin typeface="Segoe UI "/>
              </a:rPr>
              <a:t>1.4(d)(1), 2.193. </a:t>
            </a:r>
            <a:endParaRPr lang="en-US" sz="1600" strike="sngStrike" dirty="0">
              <a:solidFill>
                <a:srgbClr val="FF0000"/>
              </a:solidFill>
              <a:latin typeface="Segoe UI "/>
              <a:cs typeface="Segoe UI Light" panose="020B0502040204020203" pitchFamily="34" charset="0"/>
            </a:endParaRP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Title 5">
            <a:extLst>
              <a:ext uri="{FF2B5EF4-FFF2-40B4-BE49-F238E27FC236}">
                <a16:creationId xmlns:a16="http://schemas.microsoft.com/office/drawing/2014/main" id="{99E774F8-87C9-49CC-B720-E63D71166D85}"/>
              </a:ext>
            </a:extLst>
          </p:cNvPr>
          <p:cNvSpPr>
            <a:spLocks noGrp="1"/>
          </p:cNvSpPr>
          <p:nvPr>
            <p:ph type="title"/>
          </p:nvPr>
        </p:nvSpPr>
        <p:spPr>
          <a:xfrm>
            <a:off x="457200" y="231006"/>
            <a:ext cx="8229600" cy="759594"/>
          </a:xfrm>
        </p:spPr>
        <p:txBody>
          <a:bodyPr>
            <a:normAutofit fontScale="90000"/>
          </a:bodyPr>
          <a:lstStyle/>
          <a:p>
            <a:r>
              <a:rPr lang="en-US" sz="2400" dirty="0"/>
              <a:t>Practice before the USPTO and Artificial Intelligence (AI) – ethical implications</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95DB250-D889-4622-8A9F-3F2579CF5F82}"/>
                  </a:ext>
                </a:extLst>
              </p14:cNvPr>
              <p14:cNvContentPartPr/>
              <p14:nvPr/>
            </p14:nvContentPartPr>
            <p14:xfrm>
              <a:off x="5589903" y="1759897"/>
              <a:ext cx="360" cy="360"/>
            </p14:xfrm>
          </p:contentPart>
        </mc:Choice>
        <mc:Fallback xmlns="">
          <p:pic>
            <p:nvPicPr>
              <p:cNvPr id="7" name="Ink 6">
                <a:extLst>
                  <a:ext uri="{FF2B5EF4-FFF2-40B4-BE49-F238E27FC236}">
                    <a16:creationId xmlns:a16="http://schemas.microsoft.com/office/drawing/2014/main" id="{595DB250-D889-4622-8A9F-3F2579CF5F82}"/>
                  </a:ext>
                </a:extLst>
              </p:cNvPr>
              <p:cNvPicPr/>
              <p:nvPr/>
            </p:nvPicPr>
            <p:blipFill>
              <a:blip r:embed="rId3"/>
              <a:stretch>
                <a:fillRect/>
              </a:stretch>
            </p:blipFill>
            <p:spPr>
              <a:xfrm>
                <a:off x="5580903" y="17508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6582472-3A78-4EE7-B01A-C4DCA7A2B80E}"/>
                  </a:ext>
                </a:extLst>
              </p14:cNvPr>
              <p14:cNvContentPartPr/>
              <p14:nvPr/>
            </p14:nvContentPartPr>
            <p14:xfrm>
              <a:off x="5624463" y="1768537"/>
              <a:ext cx="360" cy="360"/>
            </p14:xfrm>
          </p:contentPart>
        </mc:Choice>
        <mc:Fallback xmlns="">
          <p:pic>
            <p:nvPicPr>
              <p:cNvPr id="10" name="Ink 9">
                <a:extLst>
                  <a:ext uri="{FF2B5EF4-FFF2-40B4-BE49-F238E27FC236}">
                    <a16:creationId xmlns:a16="http://schemas.microsoft.com/office/drawing/2014/main" id="{76582472-3A78-4EE7-B01A-C4DCA7A2B80E}"/>
                  </a:ext>
                </a:extLst>
              </p:cNvPr>
              <p:cNvPicPr/>
              <p:nvPr/>
            </p:nvPicPr>
            <p:blipFill>
              <a:blip r:embed="rId3"/>
              <a:stretch>
                <a:fillRect/>
              </a:stretch>
            </p:blipFill>
            <p:spPr>
              <a:xfrm>
                <a:off x="5615463" y="17595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35284C3-452B-457B-88F3-E8A4184E7E21}"/>
                  </a:ext>
                </a:extLst>
              </p14:cNvPr>
              <p14:cNvContentPartPr/>
              <p14:nvPr/>
            </p14:nvContentPartPr>
            <p14:xfrm>
              <a:off x="5684943" y="1811377"/>
              <a:ext cx="360" cy="360"/>
            </p14:xfrm>
          </p:contentPart>
        </mc:Choice>
        <mc:Fallback xmlns="">
          <p:pic>
            <p:nvPicPr>
              <p:cNvPr id="11" name="Ink 10">
                <a:extLst>
                  <a:ext uri="{FF2B5EF4-FFF2-40B4-BE49-F238E27FC236}">
                    <a16:creationId xmlns:a16="http://schemas.microsoft.com/office/drawing/2014/main" id="{F35284C3-452B-457B-88F3-E8A4184E7E21}"/>
                  </a:ext>
                </a:extLst>
              </p:cNvPr>
              <p:cNvPicPr/>
              <p:nvPr/>
            </p:nvPicPr>
            <p:blipFill>
              <a:blip r:embed="rId6"/>
              <a:stretch>
                <a:fillRect/>
              </a:stretch>
            </p:blipFill>
            <p:spPr>
              <a:xfrm>
                <a:off x="5675943" y="1802377"/>
                <a:ext cx="18000" cy="18000"/>
              </a:xfrm>
              <a:prstGeom prst="rect">
                <a:avLst/>
              </a:prstGeom>
            </p:spPr>
          </p:pic>
        </mc:Fallback>
      </mc:AlternateContent>
    </p:spTree>
    <p:extLst>
      <p:ext uri="{BB962C8B-B14F-4D97-AF65-F5344CB8AC3E}">
        <p14:creationId xmlns:p14="http://schemas.microsoft.com/office/powerpoint/2010/main" val="402995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2" y="1126837"/>
            <a:ext cx="8335818" cy="4170651"/>
          </a:xfrm>
        </p:spPr>
        <p:txBody>
          <a:bodyPr>
            <a:noAutofit/>
          </a:bodyPr>
          <a:lstStyle/>
          <a:p>
            <a:pPr>
              <a:lnSpc>
                <a:spcPct val="120000"/>
              </a:lnSpc>
            </a:pPr>
            <a:r>
              <a:rPr lang="en-US" sz="1400" dirty="0">
                <a:latin typeface="Segoe UI "/>
              </a:rPr>
              <a:t>Patent attorney filed Rule 131 declaration re: reduction to practice with USPTO.</a:t>
            </a:r>
          </a:p>
          <a:p>
            <a:pPr>
              <a:lnSpc>
                <a:spcPct val="120000"/>
              </a:lnSpc>
            </a:pPr>
            <a:r>
              <a:rPr lang="en-US" sz="1300" dirty="0">
                <a:latin typeface="Segoe UI "/>
              </a:rPr>
              <a:t>Soon after, attorney learned that the inventor did not review the declaration and that declaration contained inaccurate information.</a:t>
            </a:r>
          </a:p>
          <a:p>
            <a:pPr>
              <a:lnSpc>
                <a:spcPct val="120000"/>
              </a:lnSpc>
            </a:pPr>
            <a:r>
              <a:rPr lang="en-US" sz="1300" dirty="0">
                <a:latin typeface="Segoe UI "/>
              </a:rPr>
              <a:t>Respondent did not advise the office in writing of the inaccurate information and did not fully correct the record in writing.</a:t>
            </a:r>
          </a:p>
          <a:p>
            <a:pPr>
              <a:lnSpc>
                <a:spcPct val="120000"/>
              </a:lnSpc>
            </a:pPr>
            <a:r>
              <a:rPr lang="en-US" sz="1300" dirty="0">
                <a:latin typeface="Segoe UI "/>
              </a:rPr>
              <a:t>District court held resultant patent unenforceable due to inequitable conduct, in part, because of false declaration.  </a:t>
            </a:r>
            <a:r>
              <a:rPr lang="en-US" sz="1300" i="1" dirty="0">
                <a:latin typeface="Segoe UI "/>
              </a:rPr>
              <a:t>Intellect Wireless v. HTC Corp</a:t>
            </a:r>
            <a:r>
              <a:rPr lang="en-US" sz="1300" dirty="0">
                <a:latin typeface="Segoe UI "/>
              </a:rPr>
              <a:t>., 910 F. Supp. 1056 (N.D. Ill. 2012). Federal Circuit upheld.</a:t>
            </a:r>
          </a:p>
          <a:p>
            <a:pPr lvl="1">
              <a:lnSpc>
                <a:spcPct val="120000"/>
              </a:lnSpc>
            </a:pPr>
            <a:r>
              <a:rPr lang="en-US" sz="1300" dirty="0">
                <a:latin typeface="Segoe UI "/>
              </a:rPr>
              <a:t>First requirement is to expressly advise the USPTO of existence of misrepresentation, stating specifically where it resides.</a:t>
            </a:r>
          </a:p>
          <a:p>
            <a:pPr lvl="1">
              <a:lnSpc>
                <a:spcPct val="120000"/>
              </a:lnSpc>
            </a:pPr>
            <a:r>
              <a:rPr lang="en-US" sz="13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300" dirty="0">
                <a:latin typeface="Segoe UI "/>
              </a:rPr>
              <a:t>It does not suffice to merely supply the office with accurate facts without calling attention to the misrepresentation.</a:t>
            </a:r>
          </a:p>
          <a:p>
            <a:pPr>
              <a:lnSpc>
                <a:spcPct val="120000"/>
              </a:lnSpc>
            </a:pPr>
            <a:r>
              <a:rPr lang="en-US" sz="1300" dirty="0">
                <a:latin typeface="Segoe UI "/>
              </a:rPr>
              <a:t>Settlement: Four-year suspension (eligible for reinstatement after two years).</a:t>
            </a:r>
          </a:p>
        </p:txBody>
      </p:sp>
      <p:sp>
        <p:nvSpPr>
          <p:cNvPr id="2" name="Title 1"/>
          <p:cNvSpPr>
            <a:spLocks noGrp="1"/>
          </p:cNvSpPr>
          <p:nvPr>
            <p:ph type="title"/>
          </p:nvPr>
        </p:nvSpPr>
        <p:spPr>
          <a:xfrm>
            <a:off x="457200" y="203200"/>
            <a:ext cx="8229600" cy="860001"/>
          </a:xfrm>
        </p:spPr>
        <p:txBody>
          <a:bodyPr>
            <a:normAutofit fontScale="90000"/>
          </a:bodyPr>
          <a:lstStyle/>
          <a:p>
            <a:r>
              <a:rPr lang="en-US" sz="3600" dirty="0"/>
              <a:t>Inequitable conduct:</a:t>
            </a:r>
            <a:br>
              <a:rPr lang="en-US" sz="3600"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5695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62500" lnSpcReduction="20000"/>
          </a:bodyPr>
          <a:lstStyle/>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p:txBody>
          <a:bodyPr>
            <a:noAutofit/>
          </a:bodyPr>
          <a:lstStyle/>
          <a:p>
            <a:r>
              <a:rPr lang="en-US" sz="36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90806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486"/>
              </a:spcBef>
              <a:spcAft>
                <a:spcPts val="486"/>
              </a:spcAft>
            </a:pPr>
            <a:r>
              <a:rPr lang="en-US" sz="2880" dirty="0"/>
              <a:t>Practice before the PTAB</a:t>
            </a:r>
            <a:br>
              <a:rPr lang="en-US" sz="2880" dirty="0"/>
            </a:br>
            <a:r>
              <a:rPr lang="en-US" sz="2880" dirty="0"/>
              <a:t>37 C.F.R. Parts 41 and 42  </a:t>
            </a:r>
            <a:endParaRPr lang="en-US" sz="2160" dirty="0"/>
          </a:p>
        </p:txBody>
      </p:sp>
    </p:spTree>
    <p:extLst>
      <p:ext uri="{BB962C8B-B14F-4D97-AF65-F5344CB8AC3E}">
        <p14:creationId xmlns:p14="http://schemas.microsoft.com/office/powerpoint/2010/main" val="158907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10654"/>
            <a:ext cx="8229600" cy="4071710"/>
          </a:xfrm>
        </p:spPr>
        <p:txBody>
          <a:bodyPr>
            <a:normAutofit fontScale="25000" lnSpcReduction="20000"/>
          </a:bodyPr>
          <a:lstStyle/>
          <a:p>
            <a:r>
              <a:rPr lang="en-US" sz="8800" dirty="0">
                <a:latin typeface="Segoe UI "/>
              </a:rPr>
              <a:t>Disclosure rules</a:t>
            </a:r>
          </a:p>
          <a:p>
            <a:pPr lvl="1"/>
            <a:r>
              <a:rPr lang="en-US" sz="8800" dirty="0">
                <a:latin typeface="Segoe UI "/>
              </a:rPr>
              <a:t>Duty of candor </a:t>
            </a:r>
          </a:p>
          <a:p>
            <a:pPr lvl="1"/>
            <a:r>
              <a:rPr lang="en-US" sz="8800" dirty="0">
                <a:latin typeface="Segoe UI "/>
              </a:rPr>
              <a:t>Mandatory notices</a:t>
            </a:r>
          </a:p>
          <a:p>
            <a:pPr lvl="1"/>
            <a:r>
              <a:rPr lang="en-US" sz="8800" dirty="0">
                <a:latin typeface="Segoe UI "/>
              </a:rPr>
              <a:t>Routine discovery: information inconsistent with a position advanced</a:t>
            </a:r>
          </a:p>
          <a:p>
            <a:pPr lvl="1"/>
            <a:r>
              <a:rPr lang="en-US" sz="8800" dirty="0">
                <a:latin typeface="Segoe UI "/>
              </a:rPr>
              <a:t>Signature</a:t>
            </a:r>
          </a:p>
          <a:p>
            <a:pPr lvl="1">
              <a:spcAft>
                <a:spcPts val="1800"/>
              </a:spcAft>
            </a:pPr>
            <a:r>
              <a:rPr lang="en-US" sz="8800" dirty="0">
                <a:latin typeface="Segoe UI "/>
              </a:rPr>
              <a:t>Representations to the Board</a:t>
            </a:r>
          </a:p>
          <a:p>
            <a:pPr>
              <a:spcAft>
                <a:spcPts val="1200"/>
              </a:spcAft>
            </a:pPr>
            <a:r>
              <a:rPr lang="en-US" sz="8800" i="1" dirty="0">
                <a:latin typeface="Segoe UI "/>
              </a:rPr>
              <a:t>Ex parte </a:t>
            </a:r>
            <a:r>
              <a:rPr lang="en-US" sz="8800" dirty="0">
                <a:latin typeface="Segoe UI "/>
              </a:rPr>
              <a:t>communications</a:t>
            </a:r>
          </a:p>
          <a:p>
            <a:pPr>
              <a:spcAft>
                <a:spcPts val="1200"/>
              </a:spcAft>
            </a:pPr>
            <a:r>
              <a:rPr lang="en-US" sz="8800" dirty="0">
                <a:latin typeface="Segoe UI "/>
              </a:rPr>
              <a:t>Sanctions</a:t>
            </a:r>
          </a:p>
          <a:p>
            <a:pPr>
              <a:spcAft>
                <a:spcPts val="1200"/>
              </a:spcAft>
            </a:pPr>
            <a:r>
              <a:rPr lang="en-US" sz="8800" dirty="0">
                <a:latin typeface="Segoe UI "/>
              </a:rPr>
              <a:t>Decorum</a:t>
            </a:r>
          </a:p>
          <a:p>
            <a:pPr lvl="0"/>
            <a:endParaRPr lang="en-US" dirty="0"/>
          </a:p>
        </p:txBody>
      </p:sp>
      <p:sp>
        <p:nvSpPr>
          <p:cNvPr id="2" name="object 2"/>
          <p:cNvSpPr txBox="1">
            <a:spLocks noGrp="1"/>
          </p:cNvSpPr>
          <p:nvPr>
            <p:ph type="title"/>
          </p:nvPr>
        </p:nvSpPr>
        <p:spPr/>
        <p:txBody>
          <a:bodyPr>
            <a:noAutofit/>
          </a:bodyPr>
          <a:lstStyle/>
          <a:p>
            <a:r>
              <a:rPr lang="en-US" dirty="0"/>
              <a:t>PTAB: Areas of interest</a:t>
            </a:r>
            <a:endParaRPr lang="en-US" i="1" dirty="0"/>
          </a:p>
        </p:txBody>
      </p:sp>
      <p:sp>
        <p:nvSpPr>
          <p:cNvPr id="5" name="Slide Number Placeholder 4"/>
          <p:cNvSpPr>
            <a:spLocks noGrp="1"/>
          </p:cNvSpPr>
          <p:nvPr>
            <p:ph type="sldNum" sz="quarter" idx="10"/>
          </p:nvPr>
        </p:nvSpPr>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7</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9124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E1965-1683-4AC0-A3EA-7D4FB24532E4}"/>
              </a:ext>
            </a:extLst>
          </p:cNvPr>
          <p:cNvSpPr>
            <a:spLocks noGrp="1"/>
          </p:cNvSpPr>
          <p:nvPr>
            <p:ph type="title"/>
          </p:nvPr>
        </p:nvSpPr>
        <p:spPr/>
        <p:txBody>
          <a:bodyPr>
            <a:normAutofit/>
          </a:bodyPr>
          <a:lstStyle/>
          <a:p>
            <a:r>
              <a:rPr lang="en-US" i="1" dirty="0"/>
              <a:t>Ex parte </a:t>
            </a:r>
            <a:r>
              <a:rPr lang="en-US" dirty="0"/>
              <a:t>communications</a:t>
            </a:r>
          </a:p>
        </p:txBody>
      </p:sp>
      <p:sp>
        <p:nvSpPr>
          <p:cNvPr id="5" name="Text Placeholder 4">
            <a:extLst>
              <a:ext uri="{FF2B5EF4-FFF2-40B4-BE49-F238E27FC236}">
                <a16:creationId xmlns:a16="http://schemas.microsoft.com/office/drawing/2014/main" id="{24AC8079-FA06-4EDC-A4E2-55434D2087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597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Ex parte </a:t>
            </a:r>
            <a:r>
              <a:rPr lang="en-US" dirty="0"/>
              <a:t>communications</a:t>
            </a:r>
          </a:p>
        </p:txBody>
      </p:sp>
      <p:sp>
        <p:nvSpPr>
          <p:cNvPr id="3" name="Content Placeholder 2"/>
          <p:cNvSpPr>
            <a:spLocks noGrp="1"/>
          </p:cNvSpPr>
          <p:nvPr>
            <p:ph idx="1"/>
          </p:nvPr>
        </p:nvSpPr>
        <p:spPr>
          <a:xfrm>
            <a:off x="457200" y="1155755"/>
            <a:ext cx="8229600" cy="3786267"/>
          </a:xfrm>
        </p:spPr>
        <p:txBody>
          <a:bodyPr>
            <a:normAutofit fontScale="92500" lnSpcReduction="20000"/>
          </a:bodyPr>
          <a:lstStyle/>
          <a:p>
            <a:r>
              <a:rPr lang="en-US" sz="2667" dirty="0"/>
              <a:t>“Communication regarding a specific proceeding with a Board member defined in 35 U.S.C. 6(a) is </a:t>
            </a:r>
            <a:r>
              <a:rPr lang="en-US" sz="2667" b="1" dirty="0"/>
              <a:t>not permitted unless both parties have an opportunity to be involved</a:t>
            </a:r>
            <a:r>
              <a:rPr lang="en-US" sz="2667" dirty="0"/>
              <a:t> in the communication.”</a:t>
            </a:r>
          </a:p>
          <a:p>
            <a:pPr lvl="1"/>
            <a:r>
              <a:rPr lang="en-US" sz="2307" dirty="0"/>
              <a:t>37 CFR § 42.5(d); </a:t>
            </a:r>
            <a:r>
              <a:rPr lang="en-US" sz="2307" i="1" dirty="0"/>
              <a:t>see also </a:t>
            </a:r>
            <a:r>
              <a:rPr lang="en-US" sz="2307" dirty="0"/>
              <a:t>§ 41.11.</a:t>
            </a:r>
          </a:p>
          <a:p>
            <a:pPr marL="411460" lvl="1" indent="0">
              <a:buNone/>
            </a:pPr>
            <a:r>
              <a:rPr lang="en-US" sz="2307" dirty="0"/>
              <a:t>  </a:t>
            </a:r>
          </a:p>
          <a:p>
            <a:r>
              <a:rPr lang="en-US" sz="2667" dirty="0"/>
              <a:t>“All substantive communications with the Board regarding a proceeding </a:t>
            </a:r>
            <a:r>
              <a:rPr lang="en-US" sz="2667" b="1" dirty="0"/>
              <a:t>must include all parties </a:t>
            </a:r>
            <a:r>
              <a:rPr lang="en-US" sz="2667" dirty="0"/>
              <a:t>to the proceeding, except as  otherwise authorized.” </a:t>
            </a:r>
          </a:p>
          <a:p>
            <a:pPr lvl="1"/>
            <a:r>
              <a:rPr lang="en-US" sz="2307" i="1" dirty="0"/>
              <a:t>PTAB </a:t>
            </a:r>
            <a:r>
              <a:rPr lang="en-US" i="1" dirty="0"/>
              <a:t>Consolidated Trial Practice Guide </a:t>
            </a:r>
            <a:r>
              <a:rPr lang="en-US" dirty="0"/>
              <a:t>(Nov. 2019) at 9. </a:t>
            </a:r>
            <a:r>
              <a:rPr lang="en-US" sz="2307" dirty="0"/>
              <a:t>  </a:t>
            </a:r>
          </a:p>
          <a:p>
            <a:pPr marL="411460" lvl="1" indent="0">
              <a:buNone/>
            </a:pPr>
            <a:endParaRPr lang="en-US" sz="2307" dirty="0"/>
          </a:p>
          <a:p>
            <a:pPr marL="0" indent="0">
              <a:buNone/>
            </a:pPr>
            <a:endParaRPr lang="en-US" sz="2667" dirty="0">
              <a:highlight>
                <a:srgbClr val="FFFF00"/>
              </a:highlight>
            </a:endParaRPr>
          </a:p>
        </p:txBody>
      </p:sp>
      <p:sp>
        <p:nvSpPr>
          <p:cNvPr id="4" name="Slide Number Placeholder 4">
            <a:extLst>
              <a:ext uri="{FF2B5EF4-FFF2-40B4-BE49-F238E27FC236}">
                <a16:creationId xmlns:a16="http://schemas.microsoft.com/office/drawing/2014/main" id="{C2E9A0A6-C117-43D9-BA55-1DC765D9A1A1}"/>
              </a:ext>
            </a:extLst>
          </p:cNvPr>
          <p:cNvSpPr>
            <a:spLocks noGrp="1"/>
          </p:cNvSpPr>
          <p:nvPr>
            <p:ph type="sldNum" sz="quarter" idx="10"/>
          </p:nvPr>
        </p:nvSpPr>
        <p:spPr>
          <a:xfrm>
            <a:off x="457200" y="5297488"/>
            <a:ext cx="2057400" cy="303212"/>
          </a:xfrm>
        </p:spPr>
        <p:txBody>
          <a:bodyPr/>
          <a:lstStyle/>
          <a:p>
            <a:pPr marL="0" marR="0" lvl="0" indent="0" algn="l" defTabSz="356588"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588" rtl="0" eaLnBrk="1" fontAlgn="auto" latinLnBrk="0" hangingPunct="1">
                <a:lnSpc>
                  <a:spcPct val="100000"/>
                </a:lnSpc>
                <a:spcBef>
                  <a:spcPts val="0"/>
                </a:spcBef>
                <a:spcAft>
                  <a:spcPts val="0"/>
                </a:spcAft>
                <a:buClrTx/>
                <a:buSzTx/>
                <a:buFontTx/>
                <a:buNone/>
                <a:tabLst/>
                <a:defRPr/>
              </a:pPr>
              <a:t>9</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0157223"/>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1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2.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6E1D56-0087-4600-BBD7-3EBBD265CA3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2124</Words>
  <Application>Microsoft Office PowerPoint</Application>
  <PresentationFormat>On-screen Show (16:10)</PresentationFormat>
  <Paragraphs>173</Paragraphs>
  <Slides>23</Slides>
  <Notes>14</Notes>
  <HiddenSlides>0</HiddenSlides>
  <MMClips>1</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23</vt:i4>
      </vt:variant>
    </vt:vector>
  </HeadingPairs>
  <TitlesOfParts>
    <vt:vector size="43" baseType="lpstr">
      <vt:lpstr>Arial</vt:lpstr>
      <vt:lpstr>Calibri</vt:lpstr>
      <vt:lpstr>Courier New</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13_Brand master navy</vt:lpstr>
      <vt:lpstr>Professional responsibility and  practice before the USPTO</vt:lpstr>
      <vt:lpstr>Design Patent Practitioner Bar             </vt:lpstr>
      <vt:lpstr>Practice before the USPTO and Artificial Intelligence (AI) – ethical implications</vt:lpstr>
      <vt:lpstr>Inequitable conduct: In re Tendler, Proceeding No. D2013-17 (USPTO Jan. 8, 2014) </vt:lpstr>
      <vt:lpstr>Candor toward tribunal In re Hicks, Proceeding No. D2013-11 (USPTO Sept. 10, 2013) </vt:lpstr>
      <vt:lpstr>Practice before the PTAB 37 C.F.R. Parts 41 and 42  </vt:lpstr>
      <vt:lpstr>PTAB: Areas of interest</vt:lpstr>
      <vt:lpstr>Ex parte communications</vt:lpstr>
      <vt:lpstr>Ex parte communications</vt:lpstr>
      <vt:lpstr>Sanctions</vt:lpstr>
      <vt:lpstr>Sanctions  37 C.F.R. § 42.12(a)</vt:lpstr>
      <vt:lpstr>Sanctions</vt:lpstr>
      <vt:lpstr>Sanctions – discovery</vt:lpstr>
      <vt:lpstr>Sanctions – rules</vt:lpstr>
      <vt:lpstr>Sanctions – rules</vt:lpstr>
      <vt:lpstr>Decorum</vt:lpstr>
      <vt:lpstr>Decorum 37 C.F.R. §§ 41.1(c), 42.1(c) </vt:lpstr>
      <vt:lpstr>37 C.F.R. § 1.3</vt:lpstr>
      <vt:lpstr>Animation video</vt:lpstr>
      <vt:lpstr>Disreputable or gross misconduct</vt:lpstr>
      <vt:lpstr>Disreputable or gross misconduct</vt:lpstr>
      <vt:lpstr>Decisions imposing public discipline available in “FOIA Reading Room”</vt:lpstr>
      <vt:lpstr>OED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2024-02-27T16:52:17Z</dcterms:modified>
</cp:coreProperties>
</file>