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3" r:id="rId5"/>
    <p:sldMasterId id="2147483691" r:id="rId6"/>
    <p:sldMasterId id="2147483708" r:id="rId7"/>
  </p:sldMasterIdLst>
  <p:notesMasterIdLst>
    <p:notesMasterId r:id="rId54"/>
  </p:notesMasterIdLst>
  <p:handoutMasterIdLst>
    <p:handoutMasterId r:id="rId55"/>
  </p:handoutMasterIdLst>
  <p:sldIdLst>
    <p:sldId id="637" r:id="rId8"/>
    <p:sldId id="638" r:id="rId9"/>
    <p:sldId id="679" r:id="rId10"/>
    <p:sldId id="999" r:id="rId11"/>
    <p:sldId id="259" r:id="rId12"/>
    <p:sldId id="258" r:id="rId13"/>
    <p:sldId id="699" r:id="rId14"/>
    <p:sldId id="719" r:id="rId15"/>
    <p:sldId id="388" r:id="rId16"/>
    <p:sldId id="673" r:id="rId17"/>
    <p:sldId id="688" r:id="rId18"/>
    <p:sldId id="680" r:id="rId19"/>
    <p:sldId id="689" r:id="rId20"/>
    <p:sldId id="642" r:id="rId21"/>
    <p:sldId id="700" r:id="rId22"/>
    <p:sldId id="702" r:id="rId23"/>
    <p:sldId id="681" r:id="rId24"/>
    <p:sldId id="709" r:id="rId25"/>
    <p:sldId id="710" r:id="rId26"/>
    <p:sldId id="711" r:id="rId27"/>
    <p:sldId id="712" r:id="rId28"/>
    <p:sldId id="683" r:id="rId29"/>
    <p:sldId id="684" r:id="rId30"/>
    <p:sldId id="713" r:id="rId31"/>
    <p:sldId id="714" r:id="rId32"/>
    <p:sldId id="685" r:id="rId33"/>
    <p:sldId id="715" r:id="rId34"/>
    <p:sldId id="716" r:id="rId35"/>
    <p:sldId id="717" r:id="rId36"/>
    <p:sldId id="718" r:id="rId37"/>
    <p:sldId id="658" r:id="rId38"/>
    <p:sldId id="694" r:id="rId39"/>
    <p:sldId id="696" r:id="rId40"/>
    <p:sldId id="692" r:id="rId41"/>
    <p:sldId id="707" r:id="rId42"/>
    <p:sldId id="691" r:id="rId43"/>
    <p:sldId id="695" r:id="rId44"/>
    <p:sldId id="663" r:id="rId45"/>
    <p:sldId id="426" r:id="rId46"/>
    <p:sldId id="664" r:id="rId47"/>
    <p:sldId id="466" r:id="rId48"/>
    <p:sldId id="708" r:id="rId49"/>
    <p:sldId id="698" r:id="rId50"/>
    <p:sldId id="677" r:id="rId51"/>
    <p:sldId id="678" r:id="rId52"/>
    <p:sldId id="323" r:id="rId53"/>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4B10F7-F672-39C1-5C1D-3FB4F5DF6548}" name="Lockard, Brett" initials="LB" userId="S::clockard@uspto.gov::3a4e3408-c4cf-45a7-8530-41617316921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berts, Brian" initials="RB" lastIdx="66" clrIdx="0">
    <p:extLst>
      <p:ext uri="{19B8F6BF-5375-455C-9EA6-DF929625EA0E}">
        <p15:presenceInfo xmlns:p15="http://schemas.microsoft.com/office/powerpoint/2012/main" userId="S-1-5-21-185489447-88882503-980507067-404428" providerId="AD"/>
      </p:ext>
    </p:extLst>
  </p:cmAuthor>
  <p:cmAuthor id="2" name="Zimmermann, Jason" initials="ZJ" lastIdx="11" clrIdx="1">
    <p:extLst>
      <p:ext uri="{19B8F6BF-5375-455C-9EA6-DF929625EA0E}">
        <p15:presenceInfo xmlns:p15="http://schemas.microsoft.com/office/powerpoint/2012/main" userId="S-1-5-21-185489447-88882503-980507067-411816" providerId="AD"/>
      </p:ext>
    </p:extLst>
  </p:cmAuthor>
  <p:cmAuthor id="3" name="Zimmermann, Jason" initials="ZJ [2]" lastIdx="4" clrIdx="2">
    <p:extLst>
      <p:ext uri="{19B8F6BF-5375-455C-9EA6-DF929625EA0E}">
        <p15:presenceInfo xmlns:p15="http://schemas.microsoft.com/office/powerpoint/2012/main" userId="S::jzimmermann1@uspto.gov::c170620e-c72e-4cf1-8a18-091936f8bd2d" providerId="AD"/>
      </p:ext>
    </p:extLst>
  </p:cmAuthor>
  <p:cmAuthor id="4" name="Lockard, Brett" initials="LB" lastIdx="4" clrIdx="3">
    <p:extLst>
      <p:ext uri="{19B8F6BF-5375-455C-9EA6-DF929625EA0E}">
        <p15:presenceInfo xmlns:p15="http://schemas.microsoft.com/office/powerpoint/2012/main" userId="S::clockard@uspto.gov::3a4e3408-c4cf-45a7-8530-416173169210" providerId="AD"/>
      </p:ext>
    </p:extLst>
  </p:cmAuthor>
  <p:cmAuthor id="5" name="Young, Dakota" initials="YD" lastIdx="13" clrIdx="4">
    <p:extLst>
      <p:ext uri="{19B8F6BF-5375-455C-9EA6-DF929625EA0E}">
        <p15:presenceInfo xmlns:p15="http://schemas.microsoft.com/office/powerpoint/2012/main" userId="S-1-5-21-185489447-88882503-980507067-420636" providerId="AD"/>
      </p:ext>
    </p:extLst>
  </p:cmAuthor>
  <p:cmAuthor id="6" name="Scheve, Greta" initials="SG" lastIdx="14" clrIdx="5">
    <p:extLst>
      <p:ext uri="{19B8F6BF-5375-455C-9EA6-DF929625EA0E}">
        <p15:presenceInfo xmlns:p15="http://schemas.microsoft.com/office/powerpoint/2012/main" userId="S-1-5-21-185489447-88882503-980507067-453813" providerId="AD"/>
      </p:ext>
    </p:extLst>
  </p:cmAuthor>
  <p:cmAuthor id="7" name="Gross, Matthew" initials="GM" lastIdx="2" clrIdx="6">
    <p:extLst>
      <p:ext uri="{19B8F6BF-5375-455C-9EA6-DF929625EA0E}">
        <p15:presenceInfo xmlns:p15="http://schemas.microsoft.com/office/powerpoint/2012/main" userId="S-1-5-21-185489447-88882503-980507067-453815" providerId="AD"/>
      </p:ext>
    </p:extLst>
  </p:cmAuthor>
  <p:cmAuthor id="8" name="Scheve, Greta" initials="SG [2]" lastIdx="1" clrIdx="7">
    <p:extLst>
      <p:ext uri="{19B8F6BF-5375-455C-9EA6-DF929625EA0E}">
        <p15:presenceInfo xmlns:p15="http://schemas.microsoft.com/office/powerpoint/2012/main" userId="S::gscheve@uspto.gov::18f04f06-ba45-4d7b-83d8-96ce931d0cae" providerId="AD"/>
      </p:ext>
    </p:extLst>
  </p:cmAuthor>
  <p:cmAuthor id="9" name="Berry, Tommy" initials="BT" lastIdx="15" clrIdx="8">
    <p:extLst>
      <p:ext uri="{19B8F6BF-5375-455C-9EA6-DF929625EA0E}">
        <p15:presenceInfo xmlns:p15="http://schemas.microsoft.com/office/powerpoint/2012/main" userId="S-1-5-21-185489447-88882503-980507067-352971" providerId="AD"/>
      </p:ext>
    </p:extLst>
  </p:cmAuthor>
  <p:cmAuthor id="10" name="Picard, Michelle" initials="PM" lastIdx="5" clrIdx="9">
    <p:extLst>
      <p:ext uri="{19B8F6BF-5375-455C-9EA6-DF929625EA0E}">
        <p15:presenceInfo xmlns:p15="http://schemas.microsoft.com/office/powerpoint/2012/main" userId="S::mpicard@uspto.gov::7092e0b4-4c13-4fe6-a657-16df9feb211a" providerId="AD"/>
      </p:ext>
    </p:extLst>
  </p:cmAuthor>
  <p:cmAuthor id="11" name="Breckenridge, Julie" initials="BJ" lastIdx="7" clrIdx="10">
    <p:extLst>
      <p:ext uri="{19B8F6BF-5375-455C-9EA6-DF929625EA0E}">
        <p15:presenceInfo xmlns:p15="http://schemas.microsoft.com/office/powerpoint/2012/main" userId="S-1-5-21-185489447-88882503-980507067-454683" providerId="AD"/>
      </p:ext>
    </p:extLst>
  </p:cmAuthor>
  <p:cmAuthor id="12" name="Hoffman, Jay" initials="HJ" lastIdx="12" clrIdx="11">
    <p:extLst>
      <p:ext uri="{19B8F6BF-5375-455C-9EA6-DF929625EA0E}">
        <p15:presenceInfo xmlns:p15="http://schemas.microsoft.com/office/powerpoint/2012/main" userId="S-1-5-21-185489447-88882503-980507067-408261" providerId="AD"/>
      </p:ext>
    </p:extLst>
  </p:cmAuthor>
  <p:cmAuthor id="13" name="Picard, Michelle" initials="PM [2]" lastIdx="20" clrIdx="12">
    <p:extLst>
      <p:ext uri="{19B8F6BF-5375-455C-9EA6-DF929625EA0E}">
        <p15:presenceInfo xmlns:p15="http://schemas.microsoft.com/office/powerpoint/2012/main" userId="S-1-5-21-185489447-88882503-980507067-7890" providerId="AD"/>
      </p:ext>
    </p:extLst>
  </p:cmAuthor>
  <p:cmAuthor id="14" name="Ladino, Marie" initials="LM" lastIdx="0" clrIdx="13">
    <p:extLst>
      <p:ext uri="{19B8F6BF-5375-455C-9EA6-DF929625EA0E}">
        <p15:presenceInfo xmlns:p15="http://schemas.microsoft.com/office/powerpoint/2012/main" userId="S-1-5-21-185489447-88882503-980507067-4061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3A64"/>
    <a:srgbClr val="003660"/>
    <a:srgbClr val="C2DCED"/>
    <a:srgbClr val="E6E6E6"/>
    <a:srgbClr val="D9D9D6"/>
    <a:srgbClr val="009CDE"/>
    <a:srgbClr val="A6192E"/>
    <a:srgbClr val="007A33"/>
    <a:srgbClr val="F2A901"/>
    <a:srgbClr val="7A9A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9" autoAdjust="0"/>
    <p:restoredTop sz="93340" autoAdjust="0"/>
  </p:normalViewPr>
  <p:slideViewPr>
    <p:cSldViewPr snapToGrid="0">
      <p:cViewPr varScale="1">
        <p:scale>
          <a:sx n="108" d="100"/>
          <a:sy n="108" d="100"/>
        </p:scale>
        <p:origin x="114" y="720"/>
      </p:cViewPr>
      <p:guideLst>
        <p:guide orient="horz" pos="1800"/>
        <p:guide pos="2880"/>
      </p:guideLst>
    </p:cSldViewPr>
  </p:slideViewPr>
  <p:outlineViewPr>
    <p:cViewPr>
      <p:scale>
        <a:sx n="33" d="100"/>
        <a:sy n="33" d="100"/>
      </p:scale>
      <p:origin x="0" y="-332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handoutMaster" Target="handoutMasters/handout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notesMaster" Target="notesMasters/notesMaster1.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immermann, Jason" userId="c170620e-c72e-4cf1-8a18-091936f8bd2d" providerId="ADAL" clId="{3DD369C8-2233-4114-AA2B-9162FE9EE739}"/>
    <pc:docChg chg="modSld">
      <pc:chgData name="Zimmermann, Jason" userId="c170620e-c72e-4cf1-8a18-091936f8bd2d" providerId="ADAL" clId="{3DD369C8-2233-4114-AA2B-9162FE9EE739}" dt="2025-04-14T18:00:07.629" v="750"/>
      <pc:docMkLst>
        <pc:docMk/>
      </pc:docMkLst>
      <pc:sldChg chg="modSp mod">
        <pc:chgData name="Zimmermann, Jason" userId="c170620e-c72e-4cf1-8a18-091936f8bd2d" providerId="ADAL" clId="{3DD369C8-2233-4114-AA2B-9162FE9EE739}" dt="2025-04-14T17:53:27.117" v="642"/>
        <pc:sldMkLst>
          <pc:docMk/>
          <pc:sldMk cId="2516516128" sldId="259"/>
        </pc:sldMkLst>
        <pc:spChg chg="mod">
          <ac:chgData name="Zimmermann, Jason" userId="c170620e-c72e-4cf1-8a18-091936f8bd2d" providerId="ADAL" clId="{3DD369C8-2233-4114-AA2B-9162FE9EE739}" dt="2025-04-14T17:48:58.132" v="577" actId="962"/>
          <ac:spMkLst>
            <pc:docMk/>
            <pc:sldMk cId="2516516128" sldId="259"/>
            <ac:spMk id="2" creationId="{CDD04B05-5C46-4360-9E53-E71F6792D250}"/>
          </ac:spMkLst>
        </pc:spChg>
        <pc:spChg chg="mod">
          <ac:chgData name="Zimmermann, Jason" userId="c170620e-c72e-4cf1-8a18-091936f8bd2d" providerId="ADAL" clId="{3DD369C8-2233-4114-AA2B-9162FE9EE739}" dt="2025-04-14T17:53:22.961" v="639"/>
          <ac:spMkLst>
            <pc:docMk/>
            <pc:sldMk cId="2516516128" sldId="259"/>
            <ac:spMk id="4" creationId="{8ED58250-78B3-4730-BDB1-6B6EC3E65B75}"/>
          </ac:spMkLst>
        </pc:spChg>
        <pc:spChg chg="mod">
          <ac:chgData name="Zimmermann, Jason" userId="c170620e-c72e-4cf1-8a18-091936f8bd2d" providerId="ADAL" clId="{3DD369C8-2233-4114-AA2B-9162FE9EE739}" dt="2025-04-14T17:53:27.117" v="642"/>
          <ac:spMkLst>
            <pc:docMk/>
            <pc:sldMk cId="2516516128" sldId="259"/>
            <ac:spMk id="5" creationId="{3C3D5AA9-06F6-46BD-9AE7-8C9736628DE1}"/>
          </ac:spMkLst>
        </pc:spChg>
        <pc:graphicFrameChg chg="mod">
          <ac:chgData name="Zimmermann, Jason" userId="c170620e-c72e-4cf1-8a18-091936f8bd2d" providerId="ADAL" clId="{3DD369C8-2233-4114-AA2B-9162FE9EE739}" dt="2025-04-14T17:46:33.695" v="277" actId="962"/>
          <ac:graphicFrameMkLst>
            <pc:docMk/>
            <pc:sldMk cId="2516516128" sldId="259"/>
            <ac:graphicFrameMk id="6" creationId="{8332524E-45F9-4FD1-AEAD-D56406C973C2}"/>
          </ac:graphicFrameMkLst>
        </pc:graphicFrameChg>
      </pc:sldChg>
      <pc:sldChg chg="addSp modSp">
        <pc:chgData name="Zimmermann, Jason" userId="c170620e-c72e-4cf1-8a18-091936f8bd2d" providerId="ADAL" clId="{3DD369C8-2233-4114-AA2B-9162FE9EE739}" dt="2025-04-14T17:50:11.978" v="615" actId="1076"/>
        <pc:sldMkLst>
          <pc:docMk/>
          <pc:sldMk cId="1126150937" sldId="323"/>
        </pc:sldMkLst>
        <pc:spChg chg="add mod">
          <ac:chgData name="Zimmermann, Jason" userId="c170620e-c72e-4cf1-8a18-091936f8bd2d" providerId="ADAL" clId="{3DD369C8-2233-4114-AA2B-9162FE9EE739}" dt="2025-04-14T17:50:11.978" v="615" actId="1076"/>
          <ac:spMkLst>
            <pc:docMk/>
            <pc:sldMk cId="1126150937" sldId="323"/>
            <ac:spMk id="2" creationId="{5B5BEAE6-D4DE-C3AC-BD4E-AEB085BAFF1A}"/>
          </ac:spMkLst>
        </pc:spChg>
      </pc:sldChg>
      <pc:sldChg chg="modSp">
        <pc:chgData name="Zimmermann, Jason" userId="c170620e-c72e-4cf1-8a18-091936f8bd2d" providerId="ADAL" clId="{3DD369C8-2233-4114-AA2B-9162FE9EE739}" dt="2025-04-14T17:53:54.884" v="648"/>
        <pc:sldMkLst>
          <pc:docMk/>
          <pc:sldMk cId="3354812054" sldId="388"/>
        </pc:sldMkLst>
        <pc:spChg chg="mod">
          <ac:chgData name="Zimmermann, Jason" userId="c170620e-c72e-4cf1-8a18-091936f8bd2d" providerId="ADAL" clId="{3DD369C8-2233-4114-AA2B-9162FE9EE739}" dt="2025-04-14T17:53:52.415" v="645"/>
          <ac:spMkLst>
            <pc:docMk/>
            <pc:sldMk cId="3354812054" sldId="388"/>
            <ac:spMk id="2" creationId="{00000000-0000-0000-0000-000000000000}"/>
          </ac:spMkLst>
        </pc:spChg>
        <pc:spChg chg="mod">
          <ac:chgData name="Zimmermann, Jason" userId="c170620e-c72e-4cf1-8a18-091936f8bd2d" providerId="ADAL" clId="{3DD369C8-2233-4114-AA2B-9162FE9EE739}" dt="2025-04-14T17:53:54.884" v="648"/>
          <ac:spMkLst>
            <pc:docMk/>
            <pc:sldMk cId="3354812054" sldId="388"/>
            <ac:spMk id="3" creationId="{00000000-0000-0000-0000-000000000000}"/>
          </ac:spMkLst>
        </pc:spChg>
      </pc:sldChg>
      <pc:sldChg chg="modSp mod">
        <pc:chgData name="Zimmermann, Jason" userId="c170620e-c72e-4cf1-8a18-091936f8bd2d" providerId="ADAL" clId="{3DD369C8-2233-4114-AA2B-9162FE9EE739}" dt="2025-04-14T17:59:14.254" v="738"/>
        <pc:sldMkLst>
          <pc:docMk/>
          <pc:sldMk cId="1061514633" sldId="426"/>
        </pc:sldMkLst>
        <pc:spChg chg="mod">
          <ac:chgData name="Zimmermann, Jason" userId="c170620e-c72e-4cf1-8a18-091936f8bd2d" providerId="ADAL" clId="{3DD369C8-2233-4114-AA2B-9162FE9EE739}" dt="2025-04-14T17:59:14.254" v="738"/>
          <ac:spMkLst>
            <pc:docMk/>
            <pc:sldMk cId="1061514633" sldId="426"/>
            <ac:spMk id="3" creationId="{00000000-0000-0000-0000-000000000000}"/>
          </ac:spMkLst>
        </pc:spChg>
      </pc:sldChg>
      <pc:sldChg chg="modSp mod">
        <pc:chgData name="Zimmermann, Jason" userId="c170620e-c72e-4cf1-8a18-091936f8bd2d" providerId="ADAL" clId="{3DD369C8-2233-4114-AA2B-9162FE9EE739}" dt="2025-04-14T17:59:35.388" v="744"/>
        <pc:sldMkLst>
          <pc:docMk/>
          <pc:sldMk cId="2177163241" sldId="466"/>
        </pc:sldMkLst>
        <pc:spChg chg="mod">
          <ac:chgData name="Zimmermann, Jason" userId="c170620e-c72e-4cf1-8a18-091936f8bd2d" providerId="ADAL" clId="{3DD369C8-2233-4114-AA2B-9162FE9EE739}" dt="2025-04-14T17:59:35.388" v="744"/>
          <ac:spMkLst>
            <pc:docMk/>
            <pc:sldMk cId="2177163241" sldId="466"/>
            <ac:spMk id="4" creationId="{00000000-0000-0000-0000-000000000000}"/>
          </ac:spMkLst>
        </pc:spChg>
      </pc:sldChg>
      <pc:sldChg chg="addSp modSp">
        <pc:chgData name="Zimmermann, Jason" userId="c170620e-c72e-4cf1-8a18-091936f8bd2d" providerId="ADAL" clId="{3DD369C8-2233-4114-AA2B-9162FE9EE739}" dt="2025-04-14T17:49:43.922" v="592" actId="1076"/>
        <pc:sldMkLst>
          <pc:docMk/>
          <pc:sldMk cId="306043898" sldId="637"/>
        </pc:sldMkLst>
        <pc:spChg chg="add mod">
          <ac:chgData name="Zimmermann, Jason" userId="c170620e-c72e-4cf1-8a18-091936f8bd2d" providerId="ADAL" clId="{3DD369C8-2233-4114-AA2B-9162FE9EE739}" dt="2025-04-14T17:49:43.922" v="592" actId="1076"/>
          <ac:spMkLst>
            <pc:docMk/>
            <pc:sldMk cId="306043898" sldId="637"/>
            <ac:spMk id="2" creationId="{D5F5151E-B7E4-BDAE-484D-FD21487D26B7}"/>
          </ac:spMkLst>
        </pc:spChg>
      </pc:sldChg>
      <pc:sldChg chg="modSp">
        <pc:chgData name="Zimmermann, Jason" userId="c170620e-c72e-4cf1-8a18-091936f8bd2d" providerId="ADAL" clId="{3DD369C8-2233-4114-AA2B-9162FE9EE739}" dt="2025-04-14T17:55:04.673" v="663"/>
        <pc:sldMkLst>
          <pc:docMk/>
          <pc:sldMk cId="3536382478" sldId="642"/>
        </pc:sldMkLst>
        <pc:spChg chg="mod">
          <ac:chgData name="Zimmermann, Jason" userId="c170620e-c72e-4cf1-8a18-091936f8bd2d" providerId="ADAL" clId="{3DD369C8-2233-4114-AA2B-9162FE9EE739}" dt="2025-04-14T17:55:02.640" v="661"/>
          <ac:spMkLst>
            <pc:docMk/>
            <pc:sldMk cId="3536382478" sldId="642"/>
            <ac:spMk id="3" creationId="{7331A973-C1FC-BAA7-23A1-F61862445A3C}"/>
          </ac:spMkLst>
        </pc:spChg>
        <pc:spChg chg="mod">
          <ac:chgData name="Zimmermann, Jason" userId="c170620e-c72e-4cf1-8a18-091936f8bd2d" providerId="ADAL" clId="{3DD369C8-2233-4114-AA2B-9162FE9EE739}" dt="2025-04-14T17:55:04.673" v="663"/>
          <ac:spMkLst>
            <pc:docMk/>
            <pc:sldMk cId="3536382478" sldId="642"/>
            <ac:spMk id="5" creationId="{F1FA6176-7FAE-4EC4-ACC1-87B7ED71C467}"/>
          </ac:spMkLst>
        </pc:spChg>
      </pc:sldChg>
      <pc:sldChg chg="modSp">
        <pc:chgData name="Zimmermann, Jason" userId="c170620e-c72e-4cf1-8a18-091936f8bd2d" providerId="ADAL" clId="{3DD369C8-2233-4114-AA2B-9162FE9EE739}" dt="2025-04-14T17:59:04.602" v="734"/>
        <pc:sldMkLst>
          <pc:docMk/>
          <pc:sldMk cId="404838414" sldId="663"/>
        </pc:sldMkLst>
        <pc:spChg chg="mod">
          <ac:chgData name="Zimmermann, Jason" userId="c170620e-c72e-4cf1-8a18-091936f8bd2d" providerId="ADAL" clId="{3DD369C8-2233-4114-AA2B-9162FE9EE739}" dt="2025-04-14T17:59:04.602" v="734"/>
          <ac:spMkLst>
            <pc:docMk/>
            <pc:sldMk cId="404838414" sldId="663"/>
            <ac:spMk id="5" creationId="{6AD1B2EE-0D9E-4146-A736-5A5445D037CB}"/>
          </ac:spMkLst>
        </pc:spChg>
      </pc:sldChg>
      <pc:sldChg chg="modSp">
        <pc:chgData name="Zimmermann, Jason" userId="c170620e-c72e-4cf1-8a18-091936f8bd2d" providerId="ADAL" clId="{3DD369C8-2233-4114-AA2B-9162FE9EE739}" dt="2025-04-14T17:59:25.792" v="740"/>
        <pc:sldMkLst>
          <pc:docMk/>
          <pc:sldMk cId="600279509" sldId="664"/>
        </pc:sldMkLst>
        <pc:spChg chg="mod">
          <ac:chgData name="Zimmermann, Jason" userId="c170620e-c72e-4cf1-8a18-091936f8bd2d" providerId="ADAL" clId="{3DD369C8-2233-4114-AA2B-9162FE9EE739}" dt="2025-04-14T17:59:25.792" v="740"/>
          <ac:spMkLst>
            <pc:docMk/>
            <pc:sldMk cId="600279509" sldId="664"/>
            <ac:spMk id="5" creationId="{05BEB386-DEB6-40F8-9C50-28460B723626}"/>
          </ac:spMkLst>
        </pc:spChg>
      </pc:sldChg>
      <pc:sldChg chg="modSp">
        <pc:chgData name="Zimmermann, Jason" userId="c170620e-c72e-4cf1-8a18-091936f8bd2d" providerId="ADAL" clId="{3DD369C8-2233-4114-AA2B-9162FE9EE739}" dt="2025-04-14T17:59:59.167" v="749"/>
        <pc:sldMkLst>
          <pc:docMk/>
          <pc:sldMk cId="3881600180" sldId="677"/>
        </pc:sldMkLst>
        <pc:spChg chg="mod">
          <ac:chgData name="Zimmermann, Jason" userId="c170620e-c72e-4cf1-8a18-091936f8bd2d" providerId="ADAL" clId="{3DD369C8-2233-4114-AA2B-9162FE9EE739}" dt="2025-04-14T17:59:59.167" v="749"/>
          <ac:spMkLst>
            <pc:docMk/>
            <pc:sldMk cId="3881600180" sldId="677"/>
            <ac:spMk id="2" creationId="{16B049BF-E861-4F91-BC00-0F7FAB790A4C}"/>
          </ac:spMkLst>
        </pc:spChg>
        <pc:spChg chg="mod">
          <ac:chgData name="Zimmermann, Jason" userId="c170620e-c72e-4cf1-8a18-091936f8bd2d" providerId="ADAL" clId="{3DD369C8-2233-4114-AA2B-9162FE9EE739}" dt="2025-04-14T17:59:55.894" v="748"/>
          <ac:spMkLst>
            <pc:docMk/>
            <pc:sldMk cId="3881600180" sldId="677"/>
            <ac:spMk id="3" creationId="{00000000-0000-0000-0000-000000000000}"/>
          </ac:spMkLst>
        </pc:spChg>
        <pc:spChg chg="mod">
          <ac:chgData name="Zimmermann, Jason" userId="c170620e-c72e-4cf1-8a18-091936f8bd2d" providerId="ADAL" clId="{3DD369C8-2233-4114-AA2B-9162FE9EE739}" dt="2025-04-14T17:59:52.579" v="747"/>
          <ac:spMkLst>
            <pc:docMk/>
            <pc:sldMk cId="3881600180" sldId="677"/>
            <ac:spMk id="5" creationId="{25E62F8A-E6EB-4104-86AA-706779553785}"/>
          </ac:spMkLst>
        </pc:spChg>
      </pc:sldChg>
      <pc:sldChg chg="modSp">
        <pc:chgData name="Zimmermann, Jason" userId="c170620e-c72e-4cf1-8a18-091936f8bd2d" providerId="ADAL" clId="{3DD369C8-2233-4114-AA2B-9162FE9EE739}" dt="2025-04-14T18:00:07.629" v="750"/>
        <pc:sldMkLst>
          <pc:docMk/>
          <pc:sldMk cId="3638840408" sldId="678"/>
        </pc:sldMkLst>
        <pc:spChg chg="mod">
          <ac:chgData name="Zimmermann, Jason" userId="c170620e-c72e-4cf1-8a18-091936f8bd2d" providerId="ADAL" clId="{3DD369C8-2233-4114-AA2B-9162FE9EE739}" dt="2025-04-14T18:00:07.629" v="750"/>
          <ac:spMkLst>
            <pc:docMk/>
            <pc:sldMk cId="3638840408" sldId="678"/>
            <ac:spMk id="2" creationId="{00000000-0000-0000-0000-000000000000}"/>
          </ac:spMkLst>
        </pc:spChg>
      </pc:sldChg>
      <pc:sldChg chg="modSp">
        <pc:chgData name="Zimmermann, Jason" userId="c170620e-c72e-4cf1-8a18-091936f8bd2d" providerId="ADAL" clId="{3DD369C8-2233-4114-AA2B-9162FE9EE739}" dt="2025-04-14T17:50:24.740" v="616"/>
        <pc:sldMkLst>
          <pc:docMk/>
          <pc:sldMk cId="314303700" sldId="679"/>
        </pc:sldMkLst>
        <pc:spChg chg="mod">
          <ac:chgData name="Zimmermann, Jason" userId="c170620e-c72e-4cf1-8a18-091936f8bd2d" providerId="ADAL" clId="{3DD369C8-2233-4114-AA2B-9162FE9EE739}" dt="2025-04-14T17:50:24.740" v="616"/>
          <ac:spMkLst>
            <pc:docMk/>
            <pc:sldMk cId="314303700" sldId="679"/>
            <ac:spMk id="5" creationId="{9E3D1960-B3C6-468B-B2F8-2902FB370DDB}"/>
          </ac:spMkLst>
        </pc:spChg>
      </pc:sldChg>
      <pc:sldChg chg="modSp">
        <pc:chgData name="Zimmermann, Jason" userId="c170620e-c72e-4cf1-8a18-091936f8bd2d" providerId="ADAL" clId="{3DD369C8-2233-4114-AA2B-9162FE9EE739}" dt="2025-04-14T17:54:38.927" v="656"/>
        <pc:sldMkLst>
          <pc:docMk/>
          <pc:sldMk cId="3588833766" sldId="680"/>
        </pc:sldMkLst>
        <pc:spChg chg="mod">
          <ac:chgData name="Zimmermann, Jason" userId="c170620e-c72e-4cf1-8a18-091936f8bd2d" providerId="ADAL" clId="{3DD369C8-2233-4114-AA2B-9162FE9EE739}" dt="2025-04-14T17:54:36.418" v="653"/>
          <ac:spMkLst>
            <pc:docMk/>
            <pc:sldMk cId="3588833766" sldId="680"/>
            <ac:spMk id="3" creationId="{BE38DDF1-5F61-8CB9-36AE-AA1FFD34FA6F}"/>
          </ac:spMkLst>
        </pc:spChg>
        <pc:spChg chg="mod">
          <ac:chgData name="Zimmermann, Jason" userId="c170620e-c72e-4cf1-8a18-091936f8bd2d" providerId="ADAL" clId="{3DD369C8-2233-4114-AA2B-9162FE9EE739}" dt="2025-04-14T17:54:38.927" v="656"/>
          <ac:spMkLst>
            <pc:docMk/>
            <pc:sldMk cId="3588833766" sldId="680"/>
            <ac:spMk id="10" creationId="{D7F4E5CE-0E59-4221-89F9-C2DE155A71FF}"/>
          </ac:spMkLst>
        </pc:spChg>
      </pc:sldChg>
      <pc:sldChg chg="modSp">
        <pc:chgData name="Zimmermann, Jason" userId="c170620e-c72e-4cf1-8a18-091936f8bd2d" providerId="ADAL" clId="{3DD369C8-2233-4114-AA2B-9162FE9EE739}" dt="2025-04-14T17:55:58.047" v="679"/>
        <pc:sldMkLst>
          <pc:docMk/>
          <pc:sldMk cId="2939936714" sldId="681"/>
        </pc:sldMkLst>
        <pc:spChg chg="mod">
          <ac:chgData name="Zimmermann, Jason" userId="c170620e-c72e-4cf1-8a18-091936f8bd2d" providerId="ADAL" clId="{3DD369C8-2233-4114-AA2B-9162FE9EE739}" dt="2025-04-14T17:55:55.976" v="676"/>
          <ac:spMkLst>
            <pc:docMk/>
            <pc:sldMk cId="2939936714" sldId="681"/>
            <ac:spMk id="3" creationId="{13FB028C-9484-57A9-8D27-F75B37F03A5E}"/>
          </ac:spMkLst>
        </pc:spChg>
        <pc:spChg chg="mod">
          <ac:chgData name="Zimmermann, Jason" userId="c170620e-c72e-4cf1-8a18-091936f8bd2d" providerId="ADAL" clId="{3DD369C8-2233-4114-AA2B-9162FE9EE739}" dt="2025-04-14T17:55:58.047" v="679"/>
          <ac:spMkLst>
            <pc:docMk/>
            <pc:sldMk cId="2939936714" sldId="681"/>
            <ac:spMk id="5" creationId="{D65507D1-3152-41D3-91E8-5E0508772034}"/>
          </ac:spMkLst>
        </pc:spChg>
      </pc:sldChg>
      <pc:sldChg chg="modSp">
        <pc:chgData name="Zimmermann, Jason" userId="c170620e-c72e-4cf1-8a18-091936f8bd2d" providerId="ADAL" clId="{3DD369C8-2233-4114-AA2B-9162FE9EE739}" dt="2025-04-14T17:56:38.895" v="691"/>
        <pc:sldMkLst>
          <pc:docMk/>
          <pc:sldMk cId="420168937" sldId="683"/>
        </pc:sldMkLst>
        <pc:spChg chg="mod">
          <ac:chgData name="Zimmermann, Jason" userId="c170620e-c72e-4cf1-8a18-091936f8bd2d" providerId="ADAL" clId="{3DD369C8-2233-4114-AA2B-9162FE9EE739}" dt="2025-04-14T17:56:36.979" v="688"/>
          <ac:spMkLst>
            <pc:docMk/>
            <pc:sldMk cId="420168937" sldId="683"/>
            <ac:spMk id="3" creationId="{F2283738-2B9E-D6A4-2D94-67BD12967610}"/>
          </ac:spMkLst>
        </pc:spChg>
        <pc:spChg chg="mod">
          <ac:chgData name="Zimmermann, Jason" userId="c170620e-c72e-4cf1-8a18-091936f8bd2d" providerId="ADAL" clId="{3DD369C8-2233-4114-AA2B-9162FE9EE739}" dt="2025-04-14T17:56:38.895" v="691"/>
          <ac:spMkLst>
            <pc:docMk/>
            <pc:sldMk cId="420168937" sldId="683"/>
            <ac:spMk id="5" creationId="{3D4F8783-229C-4F3B-BFE3-4DDCB325FFEB}"/>
          </ac:spMkLst>
        </pc:spChg>
      </pc:sldChg>
      <pc:sldChg chg="modSp">
        <pc:chgData name="Zimmermann, Jason" userId="c170620e-c72e-4cf1-8a18-091936f8bd2d" providerId="ADAL" clId="{3DD369C8-2233-4114-AA2B-9162FE9EE739}" dt="2025-04-14T17:56:47.882" v="695"/>
        <pc:sldMkLst>
          <pc:docMk/>
          <pc:sldMk cId="2299073509" sldId="684"/>
        </pc:sldMkLst>
        <pc:spChg chg="mod">
          <ac:chgData name="Zimmermann, Jason" userId="c170620e-c72e-4cf1-8a18-091936f8bd2d" providerId="ADAL" clId="{3DD369C8-2233-4114-AA2B-9162FE9EE739}" dt="2025-04-14T17:56:47.882" v="695"/>
          <ac:spMkLst>
            <pc:docMk/>
            <pc:sldMk cId="2299073509" sldId="684"/>
            <ac:spMk id="5" creationId="{EE333FC0-A654-4E0E-A83C-C020E13E5E35}"/>
          </ac:spMkLst>
        </pc:spChg>
      </pc:sldChg>
      <pc:sldChg chg="modSp">
        <pc:chgData name="Zimmermann, Jason" userId="c170620e-c72e-4cf1-8a18-091936f8bd2d" providerId="ADAL" clId="{3DD369C8-2233-4114-AA2B-9162FE9EE739}" dt="2025-04-14T17:57:28.310" v="706"/>
        <pc:sldMkLst>
          <pc:docMk/>
          <pc:sldMk cId="3453243331" sldId="685"/>
        </pc:sldMkLst>
        <pc:spChg chg="mod">
          <ac:chgData name="Zimmermann, Jason" userId="c170620e-c72e-4cf1-8a18-091936f8bd2d" providerId="ADAL" clId="{3DD369C8-2233-4114-AA2B-9162FE9EE739}" dt="2025-04-14T17:57:28.310" v="706"/>
          <ac:spMkLst>
            <pc:docMk/>
            <pc:sldMk cId="3453243331" sldId="685"/>
            <ac:spMk id="5" creationId="{103D9ADD-0F2A-46DC-AD16-9A3C05726B91}"/>
          </ac:spMkLst>
        </pc:spChg>
      </pc:sldChg>
      <pc:sldChg chg="modSp">
        <pc:chgData name="Zimmermann, Jason" userId="c170620e-c72e-4cf1-8a18-091936f8bd2d" providerId="ADAL" clId="{3DD369C8-2233-4114-AA2B-9162FE9EE739}" dt="2025-04-14T17:54:07.027" v="652"/>
        <pc:sldMkLst>
          <pc:docMk/>
          <pc:sldMk cId="4071886400" sldId="688"/>
        </pc:sldMkLst>
        <pc:spChg chg="mod">
          <ac:chgData name="Zimmermann, Jason" userId="c170620e-c72e-4cf1-8a18-091936f8bd2d" providerId="ADAL" clId="{3DD369C8-2233-4114-AA2B-9162FE9EE739}" dt="2025-04-14T17:54:07.027" v="652"/>
          <ac:spMkLst>
            <pc:docMk/>
            <pc:sldMk cId="4071886400" sldId="688"/>
            <ac:spMk id="5" creationId="{620510FE-C381-4D84-A7D8-919B63BEC219}"/>
          </ac:spMkLst>
        </pc:spChg>
      </pc:sldChg>
      <pc:sldChg chg="modSp">
        <pc:chgData name="Zimmermann, Jason" userId="c170620e-c72e-4cf1-8a18-091936f8bd2d" providerId="ADAL" clId="{3DD369C8-2233-4114-AA2B-9162FE9EE739}" dt="2025-04-14T17:54:50.782" v="660"/>
        <pc:sldMkLst>
          <pc:docMk/>
          <pc:sldMk cId="848304708" sldId="689"/>
        </pc:sldMkLst>
        <pc:spChg chg="mod">
          <ac:chgData name="Zimmermann, Jason" userId="c170620e-c72e-4cf1-8a18-091936f8bd2d" providerId="ADAL" clId="{3DD369C8-2233-4114-AA2B-9162FE9EE739}" dt="2025-04-14T17:54:50.782" v="660"/>
          <ac:spMkLst>
            <pc:docMk/>
            <pc:sldMk cId="848304708" sldId="689"/>
            <ac:spMk id="5" creationId="{605CBC90-F75F-4FA8-A7CC-3719EE7BF6AD}"/>
          </ac:spMkLst>
        </pc:spChg>
      </pc:sldChg>
      <pc:sldChg chg="modSp">
        <pc:chgData name="Zimmermann, Jason" userId="c170620e-c72e-4cf1-8a18-091936f8bd2d" providerId="ADAL" clId="{3DD369C8-2233-4114-AA2B-9162FE9EE739}" dt="2025-04-14T17:58:55.098" v="732"/>
        <pc:sldMkLst>
          <pc:docMk/>
          <pc:sldMk cId="4280314542" sldId="691"/>
        </pc:sldMkLst>
        <pc:spChg chg="mod">
          <ac:chgData name="Zimmermann, Jason" userId="c170620e-c72e-4cf1-8a18-091936f8bd2d" providerId="ADAL" clId="{3DD369C8-2233-4114-AA2B-9162FE9EE739}" dt="2025-04-14T17:58:55.098" v="732"/>
          <ac:spMkLst>
            <pc:docMk/>
            <pc:sldMk cId="4280314542" sldId="691"/>
            <ac:spMk id="5" creationId="{25DF7690-8262-483C-9B11-576E39AC39A0}"/>
          </ac:spMkLst>
        </pc:spChg>
        <pc:spChg chg="mod">
          <ac:chgData name="Zimmermann, Jason" userId="c170620e-c72e-4cf1-8a18-091936f8bd2d" providerId="ADAL" clId="{3DD369C8-2233-4114-AA2B-9162FE9EE739}" dt="2025-04-14T17:58:51.656" v="730"/>
          <ac:spMkLst>
            <pc:docMk/>
            <pc:sldMk cId="4280314542" sldId="691"/>
            <ac:spMk id="8" creationId="{09131957-34DE-4FEB-9CA1-DCE214698FB3}"/>
          </ac:spMkLst>
        </pc:spChg>
      </pc:sldChg>
      <pc:sldChg chg="modSp">
        <pc:chgData name="Zimmermann, Jason" userId="c170620e-c72e-4cf1-8a18-091936f8bd2d" providerId="ADAL" clId="{3DD369C8-2233-4114-AA2B-9162FE9EE739}" dt="2025-04-14T17:58:29.532" v="722"/>
        <pc:sldMkLst>
          <pc:docMk/>
          <pc:sldMk cId="436788899" sldId="692"/>
        </pc:sldMkLst>
        <pc:spChg chg="mod">
          <ac:chgData name="Zimmermann, Jason" userId="c170620e-c72e-4cf1-8a18-091936f8bd2d" providerId="ADAL" clId="{3DD369C8-2233-4114-AA2B-9162FE9EE739}" dt="2025-04-14T17:58:28.227" v="721"/>
          <ac:spMkLst>
            <pc:docMk/>
            <pc:sldMk cId="436788899" sldId="692"/>
            <ac:spMk id="2" creationId="{6B83B156-7842-1134-AA1B-53A5D386EC8A}"/>
          </ac:spMkLst>
        </pc:spChg>
        <pc:spChg chg="mod">
          <ac:chgData name="Zimmermann, Jason" userId="c170620e-c72e-4cf1-8a18-091936f8bd2d" providerId="ADAL" clId="{3DD369C8-2233-4114-AA2B-9162FE9EE739}" dt="2025-04-14T17:58:29.532" v="722"/>
          <ac:spMkLst>
            <pc:docMk/>
            <pc:sldMk cId="436788899" sldId="692"/>
            <ac:spMk id="5" creationId="{DAB3281E-35B0-4DB4-8E85-3FAD009A33FF}"/>
          </ac:spMkLst>
        </pc:spChg>
      </pc:sldChg>
      <pc:sldChg chg="modSp">
        <pc:chgData name="Zimmermann, Jason" userId="c170620e-c72e-4cf1-8a18-091936f8bd2d" providerId="ADAL" clId="{3DD369C8-2233-4114-AA2B-9162FE9EE739}" dt="2025-04-14T17:58:12.959" v="717"/>
        <pc:sldMkLst>
          <pc:docMk/>
          <pc:sldMk cId="1578265982" sldId="694"/>
        </pc:sldMkLst>
        <pc:spChg chg="mod">
          <ac:chgData name="Zimmermann, Jason" userId="c170620e-c72e-4cf1-8a18-091936f8bd2d" providerId="ADAL" clId="{3DD369C8-2233-4114-AA2B-9162FE9EE739}" dt="2025-04-14T17:58:11.362" v="716"/>
          <ac:spMkLst>
            <pc:docMk/>
            <pc:sldMk cId="1578265982" sldId="694"/>
            <ac:spMk id="2" creationId="{00000000-0000-0000-0000-000000000000}"/>
          </ac:spMkLst>
        </pc:spChg>
        <pc:spChg chg="mod">
          <ac:chgData name="Zimmermann, Jason" userId="c170620e-c72e-4cf1-8a18-091936f8bd2d" providerId="ADAL" clId="{3DD369C8-2233-4114-AA2B-9162FE9EE739}" dt="2025-04-14T17:58:12.959" v="717"/>
          <ac:spMkLst>
            <pc:docMk/>
            <pc:sldMk cId="1578265982" sldId="694"/>
            <ac:spMk id="3" creationId="{371DA14F-0753-41F2-AAAF-F16F9730E1D3}"/>
          </ac:spMkLst>
        </pc:spChg>
      </pc:sldChg>
      <pc:sldChg chg="modSp">
        <pc:chgData name="Zimmermann, Jason" userId="c170620e-c72e-4cf1-8a18-091936f8bd2d" providerId="ADAL" clId="{3DD369C8-2233-4114-AA2B-9162FE9EE739}" dt="2025-04-14T17:58:20.467" v="720"/>
        <pc:sldMkLst>
          <pc:docMk/>
          <pc:sldMk cId="56895411" sldId="696"/>
        </pc:sldMkLst>
        <pc:spChg chg="mod">
          <ac:chgData name="Zimmermann, Jason" userId="c170620e-c72e-4cf1-8a18-091936f8bd2d" providerId="ADAL" clId="{3DD369C8-2233-4114-AA2B-9162FE9EE739}" dt="2025-04-14T17:58:18.657" v="718"/>
          <ac:spMkLst>
            <pc:docMk/>
            <pc:sldMk cId="56895411" sldId="696"/>
            <ac:spMk id="3" creationId="{8B7D3554-6132-4C0E-92EC-98CCFDFF178C}"/>
          </ac:spMkLst>
        </pc:spChg>
        <pc:spChg chg="mod">
          <ac:chgData name="Zimmermann, Jason" userId="c170620e-c72e-4cf1-8a18-091936f8bd2d" providerId="ADAL" clId="{3DD369C8-2233-4114-AA2B-9162FE9EE739}" dt="2025-04-14T17:58:20.467" v="720"/>
          <ac:spMkLst>
            <pc:docMk/>
            <pc:sldMk cId="56895411" sldId="696"/>
            <ac:spMk id="4" creationId="{2E6EFB16-E735-4643-B319-721BBF5A1260}"/>
          </ac:spMkLst>
        </pc:spChg>
      </pc:sldChg>
      <pc:sldChg chg="modSp">
        <pc:chgData name="Zimmermann, Jason" userId="c170620e-c72e-4cf1-8a18-091936f8bd2d" providerId="ADAL" clId="{3DD369C8-2233-4114-AA2B-9162FE9EE739}" dt="2025-04-14T17:53:38.353" v="643"/>
        <pc:sldMkLst>
          <pc:docMk/>
          <pc:sldMk cId="2866242945" sldId="699"/>
        </pc:sldMkLst>
        <pc:spChg chg="mod">
          <ac:chgData name="Zimmermann, Jason" userId="c170620e-c72e-4cf1-8a18-091936f8bd2d" providerId="ADAL" clId="{3DD369C8-2233-4114-AA2B-9162FE9EE739}" dt="2025-04-14T17:53:38.353" v="643"/>
          <ac:spMkLst>
            <pc:docMk/>
            <pc:sldMk cId="2866242945" sldId="699"/>
            <ac:spMk id="3" creationId="{A099FE38-B175-4C27-8746-58B0CA18A68D}"/>
          </ac:spMkLst>
        </pc:spChg>
      </pc:sldChg>
      <pc:sldChg chg="modSp">
        <pc:chgData name="Zimmermann, Jason" userId="c170620e-c72e-4cf1-8a18-091936f8bd2d" providerId="ADAL" clId="{3DD369C8-2233-4114-AA2B-9162FE9EE739}" dt="2025-04-14T17:55:13.740" v="666"/>
        <pc:sldMkLst>
          <pc:docMk/>
          <pc:sldMk cId="4053468816" sldId="700"/>
        </pc:sldMkLst>
        <pc:spChg chg="mod">
          <ac:chgData name="Zimmermann, Jason" userId="c170620e-c72e-4cf1-8a18-091936f8bd2d" providerId="ADAL" clId="{3DD369C8-2233-4114-AA2B-9162FE9EE739}" dt="2025-04-14T17:55:11.588" v="664"/>
          <ac:spMkLst>
            <pc:docMk/>
            <pc:sldMk cId="4053468816" sldId="700"/>
            <ac:spMk id="3" creationId="{64327011-B2E4-4763-A2A2-3DBB8FF7AD9C}"/>
          </ac:spMkLst>
        </pc:spChg>
        <pc:spChg chg="mod">
          <ac:chgData name="Zimmermann, Jason" userId="c170620e-c72e-4cf1-8a18-091936f8bd2d" providerId="ADAL" clId="{3DD369C8-2233-4114-AA2B-9162FE9EE739}" dt="2025-04-14T17:55:13.740" v="666"/>
          <ac:spMkLst>
            <pc:docMk/>
            <pc:sldMk cId="4053468816" sldId="700"/>
            <ac:spMk id="4" creationId="{0D230696-BB82-4192-BBC4-DBD2A72190B5}"/>
          </ac:spMkLst>
        </pc:spChg>
      </pc:sldChg>
      <pc:sldChg chg="modSp">
        <pc:chgData name="Zimmermann, Jason" userId="c170620e-c72e-4cf1-8a18-091936f8bd2d" providerId="ADAL" clId="{3DD369C8-2233-4114-AA2B-9162FE9EE739}" dt="2025-04-14T17:55:37.756" v="675"/>
        <pc:sldMkLst>
          <pc:docMk/>
          <pc:sldMk cId="2578446538" sldId="702"/>
        </pc:sldMkLst>
        <pc:spChg chg="mod">
          <ac:chgData name="Zimmermann, Jason" userId="c170620e-c72e-4cf1-8a18-091936f8bd2d" providerId="ADAL" clId="{3DD369C8-2233-4114-AA2B-9162FE9EE739}" dt="2025-04-14T17:55:37.756" v="675"/>
          <ac:spMkLst>
            <pc:docMk/>
            <pc:sldMk cId="2578446538" sldId="702"/>
            <ac:spMk id="4" creationId="{00000000-0000-0000-0000-000000000000}"/>
          </ac:spMkLst>
        </pc:spChg>
      </pc:sldChg>
      <pc:sldChg chg="modSp">
        <pc:chgData name="Zimmermann, Jason" userId="c170620e-c72e-4cf1-8a18-091936f8bd2d" providerId="ADAL" clId="{3DD369C8-2233-4114-AA2B-9162FE9EE739}" dt="2025-04-14T17:58:36.519" v="725"/>
        <pc:sldMkLst>
          <pc:docMk/>
          <pc:sldMk cId="645029957" sldId="707"/>
        </pc:sldMkLst>
        <pc:spChg chg="mod">
          <ac:chgData name="Zimmermann, Jason" userId="c170620e-c72e-4cf1-8a18-091936f8bd2d" providerId="ADAL" clId="{3DD369C8-2233-4114-AA2B-9162FE9EE739}" dt="2025-04-14T17:58:35.050" v="723"/>
          <ac:spMkLst>
            <pc:docMk/>
            <pc:sldMk cId="645029957" sldId="707"/>
            <ac:spMk id="3" creationId="{66D5E897-C1F5-512B-0310-9C864D05D467}"/>
          </ac:spMkLst>
        </pc:spChg>
        <pc:spChg chg="mod">
          <ac:chgData name="Zimmermann, Jason" userId="c170620e-c72e-4cf1-8a18-091936f8bd2d" providerId="ADAL" clId="{3DD369C8-2233-4114-AA2B-9162FE9EE739}" dt="2025-04-14T17:58:36.519" v="725"/>
          <ac:spMkLst>
            <pc:docMk/>
            <pc:sldMk cId="645029957" sldId="707"/>
            <ac:spMk id="4" creationId="{2031FF41-58E0-6A28-2C38-462727F0FB33}"/>
          </ac:spMkLst>
        </pc:spChg>
      </pc:sldChg>
      <pc:sldChg chg="modSp">
        <pc:chgData name="Zimmermann, Jason" userId="c170620e-c72e-4cf1-8a18-091936f8bd2d" providerId="ADAL" clId="{3DD369C8-2233-4114-AA2B-9162FE9EE739}" dt="2025-04-14T17:59:44.483" v="746"/>
        <pc:sldMkLst>
          <pc:docMk/>
          <pc:sldMk cId="285268876" sldId="708"/>
        </pc:sldMkLst>
        <pc:spChg chg="mod">
          <ac:chgData name="Zimmermann, Jason" userId="c170620e-c72e-4cf1-8a18-091936f8bd2d" providerId="ADAL" clId="{3DD369C8-2233-4114-AA2B-9162FE9EE739}" dt="2025-04-14T17:59:44.483" v="746"/>
          <ac:spMkLst>
            <pc:docMk/>
            <pc:sldMk cId="285268876" sldId="708"/>
            <ac:spMk id="4" creationId="{2031FF41-58E0-6A28-2C38-462727F0FB33}"/>
          </ac:spMkLst>
        </pc:spChg>
      </pc:sldChg>
      <pc:sldChg chg="modSp">
        <pc:chgData name="Zimmermann, Jason" userId="c170620e-c72e-4cf1-8a18-091936f8bd2d" providerId="ADAL" clId="{3DD369C8-2233-4114-AA2B-9162FE9EE739}" dt="2025-04-14T17:56:10.785" v="682"/>
        <pc:sldMkLst>
          <pc:docMk/>
          <pc:sldMk cId="1826398200" sldId="709"/>
        </pc:sldMkLst>
        <pc:spChg chg="mod">
          <ac:chgData name="Zimmermann, Jason" userId="c170620e-c72e-4cf1-8a18-091936f8bd2d" providerId="ADAL" clId="{3DD369C8-2233-4114-AA2B-9162FE9EE739}" dt="2025-04-14T17:56:08.663" v="680"/>
          <ac:spMkLst>
            <pc:docMk/>
            <pc:sldMk cId="1826398200" sldId="709"/>
            <ac:spMk id="3" creationId="{1A0037CB-988F-6058-B26A-49FD2B554E00}"/>
          </ac:spMkLst>
        </pc:spChg>
        <pc:spChg chg="mod">
          <ac:chgData name="Zimmermann, Jason" userId="c170620e-c72e-4cf1-8a18-091936f8bd2d" providerId="ADAL" clId="{3DD369C8-2233-4114-AA2B-9162FE9EE739}" dt="2025-04-14T17:56:10.785" v="682"/>
          <ac:spMkLst>
            <pc:docMk/>
            <pc:sldMk cId="1826398200" sldId="709"/>
            <ac:spMk id="5" creationId="{A6A7A199-D122-4481-900F-631DD4A66C64}"/>
          </ac:spMkLst>
        </pc:spChg>
      </pc:sldChg>
      <pc:sldChg chg="modSp">
        <pc:chgData name="Zimmermann, Jason" userId="c170620e-c72e-4cf1-8a18-091936f8bd2d" providerId="ADAL" clId="{3DD369C8-2233-4114-AA2B-9162FE9EE739}" dt="2025-04-14T17:56:20.561" v="684"/>
        <pc:sldMkLst>
          <pc:docMk/>
          <pc:sldMk cId="4096314503" sldId="710"/>
        </pc:sldMkLst>
        <pc:spChg chg="mod">
          <ac:chgData name="Zimmermann, Jason" userId="c170620e-c72e-4cf1-8a18-091936f8bd2d" providerId="ADAL" clId="{3DD369C8-2233-4114-AA2B-9162FE9EE739}" dt="2025-04-14T17:56:20.561" v="684"/>
          <ac:spMkLst>
            <pc:docMk/>
            <pc:sldMk cId="4096314503" sldId="710"/>
            <ac:spMk id="5" creationId="{A6A7A199-D122-4481-900F-631DD4A66C64}"/>
          </ac:spMkLst>
        </pc:spChg>
      </pc:sldChg>
      <pc:sldChg chg="modSp">
        <pc:chgData name="Zimmermann, Jason" userId="c170620e-c72e-4cf1-8a18-091936f8bd2d" providerId="ADAL" clId="{3DD369C8-2233-4114-AA2B-9162FE9EE739}" dt="2025-04-14T17:56:29.847" v="687"/>
        <pc:sldMkLst>
          <pc:docMk/>
          <pc:sldMk cId="1161672804" sldId="712"/>
        </pc:sldMkLst>
        <pc:spChg chg="mod">
          <ac:chgData name="Zimmermann, Jason" userId="c170620e-c72e-4cf1-8a18-091936f8bd2d" providerId="ADAL" clId="{3DD369C8-2233-4114-AA2B-9162FE9EE739}" dt="2025-04-14T17:56:29.847" v="687"/>
          <ac:spMkLst>
            <pc:docMk/>
            <pc:sldMk cId="1161672804" sldId="712"/>
            <ac:spMk id="4" creationId="{2031FF41-58E0-6A28-2C38-462727F0FB33}"/>
          </ac:spMkLst>
        </pc:spChg>
      </pc:sldChg>
      <pc:sldChg chg="modSp">
        <pc:chgData name="Zimmermann, Jason" userId="c170620e-c72e-4cf1-8a18-091936f8bd2d" providerId="ADAL" clId="{3DD369C8-2233-4114-AA2B-9162FE9EE739}" dt="2025-04-14T17:57:04.365" v="698"/>
        <pc:sldMkLst>
          <pc:docMk/>
          <pc:sldMk cId="864469754" sldId="713"/>
        </pc:sldMkLst>
        <pc:spChg chg="mod">
          <ac:chgData name="Zimmermann, Jason" userId="c170620e-c72e-4cf1-8a18-091936f8bd2d" providerId="ADAL" clId="{3DD369C8-2233-4114-AA2B-9162FE9EE739}" dt="2025-04-14T17:57:04.365" v="698"/>
          <ac:spMkLst>
            <pc:docMk/>
            <pc:sldMk cId="864469754" sldId="713"/>
            <ac:spMk id="5" creationId="{85CFF2E5-3064-4D6D-9369-C2C0C1214470}"/>
          </ac:spMkLst>
        </pc:spChg>
      </pc:sldChg>
      <pc:sldChg chg="modSp">
        <pc:chgData name="Zimmermann, Jason" userId="c170620e-c72e-4cf1-8a18-091936f8bd2d" providerId="ADAL" clId="{3DD369C8-2233-4114-AA2B-9162FE9EE739}" dt="2025-04-14T17:57:16.422" v="702"/>
        <pc:sldMkLst>
          <pc:docMk/>
          <pc:sldMk cId="276978087" sldId="714"/>
        </pc:sldMkLst>
        <pc:spChg chg="mod">
          <ac:chgData name="Zimmermann, Jason" userId="c170620e-c72e-4cf1-8a18-091936f8bd2d" providerId="ADAL" clId="{3DD369C8-2233-4114-AA2B-9162FE9EE739}" dt="2025-04-14T17:57:16.422" v="702"/>
          <ac:spMkLst>
            <pc:docMk/>
            <pc:sldMk cId="276978087" sldId="714"/>
            <ac:spMk id="4" creationId="{2031FF41-58E0-6A28-2C38-462727F0FB33}"/>
          </ac:spMkLst>
        </pc:spChg>
      </pc:sldChg>
      <pc:sldChg chg="modSp">
        <pc:chgData name="Zimmermann, Jason" userId="c170620e-c72e-4cf1-8a18-091936f8bd2d" providerId="ADAL" clId="{3DD369C8-2233-4114-AA2B-9162FE9EE739}" dt="2025-04-14T17:57:41.751" v="709"/>
        <pc:sldMkLst>
          <pc:docMk/>
          <pc:sldMk cId="3876311499" sldId="716"/>
        </pc:sldMkLst>
        <pc:spChg chg="mod">
          <ac:chgData name="Zimmermann, Jason" userId="c170620e-c72e-4cf1-8a18-091936f8bd2d" providerId="ADAL" clId="{3DD369C8-2233-4114-AA2B-9162FE9EE739}" dt="2025-04-14T17:57:40" v="707"/>
          <ac:spMkLst>
            <pc:docMk/>
            <pc:sldMk cId="3876311499" sldId="716"/>
            <ac:spMk id="3" creationId="{66D5E897-C1F5-512B-0310-9C864D05D467}"/>
          </ac:spMkLst>
        </pc:spChg>
        <pc:spChg chg="mod">
          <ac:chgData name="Zimmermann, Jason" userId="c170620e-c72e-4cf1-8a18-091936f8bd2d" providerId="ADAL" clId="{3DD369C8-2233-4114-AA2B-9162FE9EE739}" dt="2025-04-14T17:57:41.751" v="709"/>
          <ac:spMkLst>
            <pc:docMk/>
            <pc:sldMk cId="3876311499" sldId="716"/>
            <ac:spMk id="4" creationId="{2031FF41-58E0-6A28-2C38-462727F0FB33}"/>
          </ac:spMkLst>
        </pc:spChg>
      </pc:sldChg>
      <pc:sldChg chg="modSp">
        <pc:chgData name="Zimmermann, Jason" userId="c170620e-c72e-4cf1-8a18-091936f8bd2d" providerId="ADAL" clId="{3DD369C8-2233-4114-AA2B-9162FE9EE739}" dt="2025-04-14T17:57:50.639" v="712"/>
        <pc:sldMkLst>
          <pc:docMk/>
          <pc:sldMk cId="4170698328" sldId="717"/>
        </pc:sldMkLst>
        <pc:spChg chg="mod">
          <ac:chgData name="Zimmermann, Jason" userId="c170620e-c72e-4cf1-8a18-091936f8bd2d" providerId="ADAL" clId="{3DD369C8-2233-4114-AA2B-9162FE9EE739}" dt="2025-04-14T17:57:49.034" v="710"/>
          <ac:spMkLst>
            <pc:docMk/>
            <pc:sldMk cId="4170698328" sldId="717"/>
            <ac:spMk id="3" creationId="{F5D5350A-153B-EEC5-7AAF-47967B75A7D7}"/>
          </ac:spMkLst>
        </pc:spChg>
        <pc:spChg chg="mod">
          <ac:chgData name="Zimmermann, Jason" userId="c170620e-c72e-4cf1-8a18-091936f8bd2d" providerId="ADAL" clId="{3DD369C8-2233-4114-AA2B-9162FE9EE739}" dt="2025-04-14T17:57:50.639" v="712"/>
          <ac:spMkLst>
            <pc:docMk/>
            <pc:sldMk cId="4170698328" sldId="717"/>
            <ac:spMk id="6" creationId="{0FE33D34-C868-4AD2-8C97-E05ACDA6E6A1}"/>
          </ac:spMkLst>
        </pc:spChg>
      </pc:sldChg>
      <pc:sldChg chg="modSp">
        <pc:chgData name="Zimmermann, Jason" userId="c170620e-c72e-4cf1-8a18-091936f8bd2d" providerId="ADAL" clId="{3DD369C8-2233-4114-AA2B-9162FE9EE739}" dt="2025-04-14T17:58:03.252" v="715"/>
        <pc:sldMkLst>
          <pc:docMk/>
          <pc:sldMk cId="2349660816" sldId="718"/>
        </pc:sldMkLst>
        <pc:spChg chg="mod">
          <ac:chgData name="Zimmermann, Jason" userId="c170620e-c72e-4cf1-8a18-091936f8bd2d" providerId="ADAL" clId="{3DD369C8-2233-4114-AA2B-9162FE9EE739}" dt="2025-04-14T17:58:01.672" v="713"/>
          <ac:spMkLst>
            <pc:docMk/>
            <pc:sldMk cId="2349660816" sldId="718"/>
            <ac:spMk id="3" creationId="{F5D5350A-153B-EEC5-7AAF-47967B75A7D7}"/>
          </ac:spMkLst>
        </pc:spChg>
        <pc:spChg chg="mod">
          <ac:chgData name="Zimmermann, Jason" userId="c170620e-c72e-4cf1-8a18-091936f8bd2d" providerId="ADAL" clId="{3DD369C8-2233-4114-AA2B-9162FE9EE739}" dt="2025-04-14T17:58:03.252" v="715"/>
          <ac:spMkLst>
            <pc:docMk/>
            <pc:sldMk cId="2349660816" sldId="718"/>
            <ac:spMk id="6" creationId="{0FE33D34-C868-4AD2-8C97-E05ACDA6E6A1}"/>
          </ac:spMkLst>
        </pc:spChg>
      </pc:sldChg>
      <pc:sldChg chg="modSp">
        <pc:chgData name="Zimmermann, Jason" userId="c170620e-c72e-4cf1-8a18-091936f8bd2d" providerId="ADAL" clId="{3DD369C8-2233-4114-AA2B-9162FE9EE739}" dt="2025-04-14T17:53:44.748" v="644"/>
        <pc:sldMkLst>
          <pc:docMk/>
          <pc:sldMk cId="2449627803" sldId="719"/>
        </pc:sldMkLst>
        <pc:spChg chg="mod">
          <ac:chgData name="Zimmermann, Jason" userId="c170620e-c72e-4cf1-8a18-091936f8bd2d" providerId="ADAL" clId="{3DD369C8-2233-4114-AA2B-9162FE9EE739}" dt="2025-04-14T17:53:44.748" v="644"/>
          <ac:spMkLst>
            <pc:docMk/>
            <pc:sldMk cId="2449627803" sldId="719"/>
            <ac:spMk id="3" creationId="{DCAB4909-D92F-4084-979A-D9ABB4A68B7E}"/>
          </ac:spMkLst>
        </pc:spChg>
      </pc:sldChg>
      <pc:sldChg chg="addSp delSp modSp">
        <pc:chgData name="Zimmermann, Jason" userId="c170620e-c72e-4cf1-8a18-091936f8bd2d" providerId="ADAL" clId="{3DD369C8-2233-4114-AA2B-9162FE9EE739}" dt="2025-04-14T17:53:11.876" v="638"/>
        <pc:sldMkLst>
          <pc:docMk/>
          <pc:sldMk cId="3794896830" sldId="999"/>
        </pc:sldMkLst>
        <pc:spChg chg="mod">
          <ac:chgData name="Zimmermann, Jason" userId="c170620e-c72e-4cf1-8a18-091936f8bd2d" providerId="ADAL" clId="{3DD369C8-2233-4114-AA2B-9162FE9EE739}" dt="2025-04-14T17:50:33.037" v="617"/>
          <ac:spMkLst>
            <pc:docMk/>
            <pc:sldMk cId="3794896830" sldId="999"/>
            <ac:spMk id="4" creationId="{27DA18EB-A491-426D-931B-67E96029316D}"/>
          </ac:spMkLst>
        </pc:spChg>
        <pc:spChg chg="del mod">
          <ac:chgData name="Zimmermann, Jason" userId="c170620e-c72e-4cf1-8a18-091936f8bd2d" providerId="ADAL" clId="{3DD369C8-2233-4114-AA2B-9162FE9EE739}" dt="2025-04-14T17:52:50.330" v="636" actId="478"/>
          <ac:spMkLst>
            <pc:docMk/>
            <pc:sldMk cId="3794896830" sldId="999"/>
            <ac:spMk id="11" creationId="{00340DD5-C7F6-41DB-802F-43184EFFF408}"/>
          </ac:spMkLst>
        </pc:spChg>
        <pc:spChg chg="add del mod">
          <ac:chgData name="Zimmermann, Jason" userId="c170620e-c72e-4cf1-8a18-091936f8bd2d" providerId="ADAL" clId="{3DD369C8-2233-4114-AA2B-9162FE9EE739}" dt="2025-04-14T17:52:32.194" v="635" actId="478"/>
          <ac:spMkLst>
            <pc:docMk/>
            <pc:sldMk cId="3794896830" sldId="999"/>
            <ac:spMk id="12" creationId="{32C4268A-5212-4C90-A3E1-2CC8DAC710D5}"/>
          </ac:spMkLst>
        </pc:spChg>
        <pc:spChg chg="mod">
          <ac:chgData name="Zimmermann, Jason" userId="c170620e-c72e-4cf1-8a18-091936f8bd2d" providerId="ADAL" clId="{3DD369C8-2233-4114-AA2B-9162FE9EE739}" dt="2025-04-14T17:50:55.711" v="624"/>
          <ac:spMkLst>
            <pc:docMk/>
            <pc:sldMk cId="3794896830" sldId="999"/>
            <ac:spMk id="13" creationId="{DF0B8770-48E0-4862-98CA-B8BD894333C5}"/>
          </ac:spMkLst>
        </pc:spChg>
        <pc:spChg chg="mod">
          <ac:chgData name="Zimmermann, Jason" userId="c170620e-c72e-4cf1-8a18-091936f8bd2d" providerId="ADAL" clId="{3DD369C8-2233-4114-AA2B-9162FE9EE739}" dt="2025-04-14T17:53:11.876" v="638"/>
          <ac:spMkLst>
            <pc:docMk/>
            <pc:sldMk cId="3794896830" sldId="999"/>
            <ac:spMk id="14" creationId="{24A006B6-FBC7-48AF-AACC-97248908F636}"/>
          </ac:spMkLst>
        </pc:spChg>
        <pc:picChg chg="mod">
          <ac:chgData name="Zimmermann, Jason" userId="c170620e-c72e-4cf1-8a18-091936f8bd2d" providerId="ADAL" clId="{3DD369C8-2233-4114-AA2B-9162FE9EE739}" dt="2025-04-14T17:50:39.370" v="619"/>
          <ac:picMkLst>
            <pc:docMk/>
            <pc:sldMk cId="3794896830" sldId="999"/>
            <ac:picMk id="6" creationId="{C7F728AF-960B-4FCE-B2B5-265E6D3589C9}"/>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Sheet1!$A$2</c:f>
              <c:strCache>
                <c:ptCount val="1"/>
                <c:pt idx="0">
                  <c:v>Pre-UAIA</c:v>
                </c:pt>
              </c:strCache>
            </c:strRef>
          </c:tx>
          <c:spPr>
            <a:pattFill prst="narVert">
              <a:fgClr>
                <a:srgbClr val="A73A64"/>
              </a:fgClr>
              <a:bgClr>
                <a:schemeClr val="bg1"/>
              </a:bgClr>
            </a:pattFill>
            <a:ln>
              <a:noFill/>
            </a:ln>
            <a:effectLst/>
          </c:spPr>
          <c:dLbls>
            <c:delete val="1"/>
          </c:dLbls>
          <c:cat>
            <c:strRef>
              <c:f>Sheet1!$B$1:$G$1</c:f>
              <c:strCache>
                <c:ptCount val="6"/>
                <c:pt idx="0">
                  <c:v>FY 2022</c:v>
                </c:pt>
                <c:pt idx="1">
                  <c:v>FY 2023</c:v>
                </c:pt>
                <c:pt idx="2">
                  <c:v>FY 2024</c:v>
                </c:pt>
                <c:pt idx="3">
                  <c:v>FY 2025</c:v>
                </c:pt>
                <c:pt idx="4">
                  <c:v>FY 2026</c:v>
                </c:pt>
                <c:pt idx="5">
                  <c:v>FY 2027</c:v>
                </c:pt>
              </c:strCache>
            </c:strRef>
          </c:cat>
          <c:val>
            <c:numRef>
              <c:f>Sheet1!$B$2:$G$2</c:f>
              <c:numCache>
                <c:formatCode>"$"#,##0</c:formatCode>
                <c:ptCount val="6"/>
                <c:pt idx="0" formatCode="&quot;$&quot;#,##0_);[Red]\(&quot;$&quot;#,##0\)">
                  <c:v>3629910022</c:v>
                </c:pt>
                <c:pt idx="1">
                  <c:v>3703900000</c:v>
                </c:pt>
                <c:pt idx="2">
                  <c:v>3796200000</c:v>
                </c:pt>
                <c:pt idx="3">
                  <c:v>3840500000</c:v>
                </c:pt>
                <c:pt idx="4">
                  <c:v>3957300000</c:v>
                </c:pt>
                <c:pt idx="5">
                  <c:v>4055800000</c:v>
                </c:pt>
              </c:numCache>
            </c:numRef>
          </c:val>
          <c:extLst>
            <c:ext xmlns:c16="http://schemas.microsoft.com/office/drawing/2014/chart" uri="{C3380CC4-5D6E-409C-BE32-E72D297353CC}">
              <c16:uniqueId val="{00000000-A60E-4A80-85B5-FC2DBFB5B67C}"/>
            </c:ext>
          </c:extLst>
        </c:ser>
        <c:ser>
          <c:idx val="1"/>
          <c:order val="1"/>
          <c:tx>
            <c:strRef>
              <c:f>Sheet1!$A$3</c:f>
              <c:strCache>
                <c:ptCount val="1"/>
                <c:pt idx="0">
                  <c:v>Post-UAIA</c:v>
                </c:pt>
              </c:strCache>
            </c:strRef>
          </c:tx>
          <c:spPr>
            <a:solidFill>
              <a:srgbClr val="A73A64"/>
            </a:solidFill>
            <a:ln>
              <a:noFill/>
            </a:ln>
            <a:effectLst/>
          </c:spPr>
          <c:dLbls>
            <c:delete val="1"/>
          </c:dLbls>
          <c:cat>
            <c:strRef>
              <c:f>Sheet1!$B$1:$G$1</c:f>
              <c:strCache>
                <c:ptCount val="6"/>
                <c:pt idx="0">
                  <c:v>FY 2022</c:v>
                </c:pt>
                <c:pt idx="1">
                  <c:v>FY 2023</c:v>
                </c:pt>
                <c:pt idx="2">
                  <c:v>FY 2024</c:v>
                </c:pt>
                <c:pt idx="3">
                  <c:v>FY 2025</c:v>
                </c:pt>
                <c:pt idx="4">
                  <c:v>FY 2026</c:v>
                </c:pt>
                <c:pt idx="5">
                  <c:v>FY 2027</c:v>
                </c:pt>
              </c:strCache>
            </c:strRef>
          </c:cat>
          <c:val>
            <c:numRef>
              <c:f>Sheet1!$B$3:$G$3</c:f>
              <c:numCache>
                <c:formatCode>"$"#,##0_);[Red]\("$"#,##0\)</c:formatCode>
                <c:ptCount val="6"/>
                <c:pt idx="0">
                  <c:v>3629910022</c:v>
                </c:pt>
                <c:pt idx="1">
                  <c:v>3629800000</c:v>
                </c:pt>
                <c:pt idx="2">
                  <c:v>3696100000</c:v>
                </c:pt>
                <c:pt idx="3">
                  <c:v>3737700000</c:v>
                </c:pt>
                <c:pt idx="4">
                  <c:v>3852600000</c:v>
                </c:pt>
                <c:pt idx="5">
                  <c:v>3947900000</c:v>
                </c:pt>
              </c:numCache>
            </c:numRef>
          </c:val>
          <c:extLst>
            <c:ext xmlns:c16="http://schemas.microsoft.com/office/drawing/2014/chart" uri="{C3380CC4-5D6E-409C-BE32-E72D297353CC}">
              <c16:uniqueId val="{00000001-A60E-4A80-85B5-FC2DBFB5B67C}"/>
            </c:ext>
          </c:extLst>
        </c:ser>
        <c:dLbls>
          <c:showLegendKey val="0"/>
          <c:showVal val="1"/>
          <c:showCatName val="0"/>
          <c:showSerName val="0"/>
          <c:showPercent val="0"/>
          <c:showBubbleSize val="0"/>
        </c:dLbls>
        <c:axId val="683887344"/>
        <c:axId val="683892920"/>
      </c:areaChart>
      <c:catAx>
        <c:axId val="68388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83892920"/>
        <c:crosses val="autoZero"/>
        <c:auto val="1"/>
        <c:lblAlgn val="ctr"/>
        <c:lblOffset val="100"/>
        <c:noMultiLvlLbl val="0"/>
      </c:catAx>
      <c:valAx>
        <c:axId val="68389292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83887344"/>
        <c:crosses val="autoZero"/>
        <c:crossBetween val="midCat"/>
        <c:dispUnits>
          <c:builtInUnit val="billions"/>
          <c:dispUnitsLbl>
            <c:layout>
              <c:manualLayout>
                <c:xMode val="edge"/>
                <c:yMode val="edge"/>
                <c:x val="1.7497812773403325E-2"/>
                <c:y val="0.44274783765801728"/>
              </c:manualLayout>
            </c:layout>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dirty="0"/>
              <a:t>Basic utility patent: small entity fees</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Sheet1!$B$2</c:f>
              <c:strCache>
                <c:ptCount val="1"/>
                <c:pt idx="0">
                  <c:v>Filing</c:v>
                </c:pt>
              </c:strCache>
            </c:strRef>
          </c:tx>
          <c:spPr>
            <a:solidFill>
              <a:srgbClr val="004C97"/>
            </a:solidFill>
            <a:ln>
              <a:solidFill>
                <a:srgbClr val="004C97"/>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Sheet1!$C$1:$E$1</c:f>
              <c:strCache>
                <c:ptCount val="3"/>
                <c:pt idx="0">
                  <c:v>Pre-UAIA rate</c:v>
                </c:pt>
                <c:pt idx="1">
                  <c:v>UAIA rate</c:v>
                </c:pt>
                <c:pt idx="2">
                  <c:v>Proposed rate</c:v>
                </c:pt>
              </c:strCache>
            </c:strRef>
          </c:cat>
          <c:val>
            <c:numRef>
              <c:f>Sheet1!$C$2:$E$2</c:f>
              <c:numCache>
                <c:formatCode>"$"#,##0</c:formatCode>
                <c:ptCount val="3"/>
                <c:pt idx="0">
                  <c:v>80</c:v>
                </c:pt>
                <c:pt idx="1">
                  <c:v>64</c:v>
                </c:pt>
                <c:pt idx="2">
                  <c:v>70</c:v>
                </c:pt>
              </c:numCache>
            </c:numRef>
          </c:val>
          <c:extLst>
            <c:ext xmlns:c16="http://schemas.microsoft.com/office/drawing/2014/chart" uri="{C3380CC4-5D6E-409C-BE32-E72D297353CC}">
              <c16:uniqueId val="{00000000-4539-4CE3-8BBD-70F699E4D1C3}"/>
            </c:ext>
          </c:extLst>
        </c:ser>
        <c:ser>
          <c:idx val="1"/>
          <c:order val="1"/>
          <c:tx>
            <c:strRef>
              <c:f>Sheet1!$B$3</c:f>
              <c:strCache>
                <c:ptCount val="1"/>
                <c:pt idx="0">
                  <c:v>Search</c:v>
                </c:pt>
              </c:strCache>
            </c:strRef>
          </c:tx>
          <c:spPr>
            <a:solidFill>
              <a:srgbClr val="FF671F"/>
            </a:solidFill>
            <a:ln>
              <a:solidFill>
                <a:srgbClr val="FF671F"/>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Sheet1!$C$1:$E$1</c:f>
              <c:strCache>
                <c:ptCount val="3"/>
                <c:pt idx="0">
                  <c:v>Pre-UAIA rate</c:v>
                </c:pt>
                <c:pt idx="1">
                  <c:v>UAIA rate</c:v>
                </c:pt>
                <c:pt idx="2">
                  <c:v>Proposed rate</c:v>
                </c:pt>
              </c:strCache>
            </c:strRef>
          </c:cat>
          <c:val>
            <c:numRef>
              <c:f>Sheet1!$C$3:$E$3</c:f>
              <c:numCache>
                <c:formatCode>"$"#,##0</c:formatCode>
                <c:ptCount val="3"/>
                <c:pt idx="0">
                  <c:v>350</c:v>
                </c:pt>
                <c:pt idx="1">
                  <c:v>280</c:v>
                </c:pt>
                <c:pt idx="2">
                  <c:v>308</c:v>
                </c:pt>
              </c:numCache>
            </c:numRef>
          </c:val>
          <c:extLst>
            <c:ext xmlns:c16="http://schemas.microsoft.com/office/drawing/2014/chart" uri="{C3380CC4-5D6E-409C-BE32-E72D297353CC}">
              <c16:uniqueId val="{00000001-4539-4CE3-8BBD-70F699E4D1C3}"/>
            </c:ext>
          </c:extLst>
        </c:ser>
        <c:ser>
          <c:idx val="2"/>
          <c:order val="2"/>
          <c:tx>
            <c:strRef>
              <c:f>Sheet1!$B$4</c:f>
              <c:strCache>
                <c:ptCount val="1"/>
                <c:pt idx="0">
                  <c:v>Exam</c:v>
                </c:pt>
              </c:strCache>
            </c:strRef>
          </c:tx>
          <c:spPr>
            <a:solidFill>
              <a:schemeClr val="accent3"/>
            </a:solidFill>
            <a:ln>
              <a:solidFill>
                <a:srgbClr val="007A33"/>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Sheet1!$C$1:$E$1</c:f>
              <c:strCache>
                <c:ptCount val="3"/>
                <c:pt idx="0">
                  <c:v>Pre-UAIA rate</c:v>
                </c:pt>
                <c:pt idx="1">
                  <c:v>UAIA rate</c:v>
                </c:pt>
                <c:pt idx="2">
                  <c:v>Proposed rate</c:v>
                </c:pt>
              </c:strCache>
            </c:strRef>
          </c:cat>
          <c:val>
            <c:numRef>
              <c:f>Sheet1!$C$4:$E$4</c:f>
              <c:numCache>
                <c:formatCode>"$"#,##0</c:formatCode>
                <c:ptCount val="3"/>
                <c:pt idx="0">
                  <c:v>400</c:v>
                </c:pt>
                <c:pt idx="1">
                  <c:v>320</c:v>
                </c:pt>
                <c:pt idx="2">
                  <c:v>352</c:v>
                </c:pt>
              </c:numCache>
            </c:numRef>
          </c:val>
          <c:extLst>
            <c:ext xmlns:c16="http://schemas.microsoft.com/office/drawing/2014/chart" uri="{C3380CC4-5D6E-409C-BE32-E72D297353CC}">
              <c16:uniqueId val="{00000002-4539-4CE3-8BBD-70F699E4D1C3}"/>
            </c:ext>
          </c:extLst>
        </c:ser>
        <c:dLbls>
          <c:dLblPos val="ctr"/>
          <c:showLegendKey val="0"/>
          <c:showVal val="1"/>
          <c:showCatName val="0"/>
          <c:showSerName val="0"/>
          <c:showPercent val="0"/>
          <c:showBubbleSize val="0"/>
        </c:dLbls>
        <c:gapWidth val="150"/>
        <c:overlap val="100"/>
        <c:axId val="875000296"/>
        <c:axId val="874998328"/>
      </c:barChart>
      <c:catAx>
        <c:axId val="875000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74998328"/>
        <c:crosses val="autoZero"/>
        <c:auto val="1"/>
        <c:lblAlgn val="ctr"/>
        <c:lblOffset val="100"/>
        <c:noMultiLvlLbl val="0"/>
      </c:catAx>
      <c:valAx>
        <c:axId val="87499832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75000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Filing, search, and exam fees</c:v>
                </c:pt>
              </c:strCache>
            </c:strRef>
          </c:tx>
          <c:spPr>
            <a:solidFill>
              <a:srgbClr val="009CDE"/>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 2022 unit cost</c:v>
                </c:pt>
                <c:pt idx="1">
                  <c:v>Current fee (small)</c:v>
                </c:pt>
                <c:pt idx="2">
                  <c:v>Proposed fee (small)</c:v>
                </c:pt>
                <c:pt idx="3">
                  <c:v>Current fee (micro)</c:v>
                </c:pt>
                <c:pt idx="4">
                  <c:v>Proposed fee (micro)</c:v>
                </c:pt>
              </c:strCache>
            </c:strRef>
          </c:cat>
          <c:val>
            <c:numRef>
              <c:f>Sheet1!$B$2:$B$6</c:f>
              <c:numCache>
                <c:formatCode>General</c:formatCode>
                <c:ptCount val="5"/>
                <c:pt idx="0">
                  <c:v>1659</c:v>
                </c:pt>
                <c:pt idx="1">
                  <c:v>472</c:v>
                </c:pt>
                <c:pt idx="2">
                  <c:v>520</c:v>
                </c:pt>
                <c:pt idx="3">
                  <c:v>236</c:v>
                </c:pt>
                <c:pt idx="4">
                  <c:v>260</c:v>
                </c:pt>
              </c:numCache>
            </c:numRef>
          </c:val>
          <c:extLst>
            <c:ext xmlns:c16="http://schemas.microsoft.com/office/drawing/2014/chart" uri="{C3380CC4-5D6E-409C-BE32-E72D297353CC}">
              <c16:uniqueId val="{00000000-A2AF-46AD-96F7-2B3254F966FF}"/>
            </c:ext>
          </c:extLst>
        </c:ser>
        <c:ser>
          <c:idx val="1"/>
          <c:order val="1"/>
          <c:tx>
            <c:strRef>
              <c:f>Sheet1!$C$1</c:f>
              <c:strCache>
                <c:ptCount val="1"/>
                <c:pt idx="0">
                  <c:v>Issue fee</c:v>
                </c:pt>
              </c:strCache>
            </c:strRef>
          </c:tx>
          <c:spPr>
            <a:solidFill>
              <a:srgbClr val="A6192E"/>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 2022 unit cost</c:v>
                </c:pt>
                <c:pt idx="1">
                  <c:v>Current fee (small)</c:v>
                </c:pt>
                <c:pt idx="2">
                  <c:v>Proposed fee (small)</c:v>
                </c:pt>
                <c:pt idx="3">
                  <c:v>Current fee (micro)</c:v>
                </c:pt>
                <c:pt idx="4">
                  <c:v>Proposed fee (micro)</c:v>
                </c:pt>
              </c:strCache>
            </c:strRef>
          </c:cat>
          <c:val>
            <c:numRef>
              <c:f>Sheet1!$C$2:$C$6</c:f>
              <c:numCache>
                <c:formatCode>General</c:formatCode>
                <c:ptCount val="5"/>
                <c:pt idx="0">
                  <c:v>574</c:v>
                </c:pt>
                <c:pt idx="1">
                  <c:v>296</c:v>
                </c:pt>
                <c:pt idx="2">
                  <c:v>520</c:v>
                </c:pt>
                <c:pt idx="3">
                  <c:v>148</c:v>
                </c:pt>
                <c:pt idx="4">
                  <c:v>260</c:v>
                </c:pt>
              </c:numCache>
            </c:numRef>
          </c:val>
          <c:extLst>
            <c:ext xmlns:c16="http://schemas.microsoft.com/office/drawing/2014/chart" uri="{C3380CC4-5D6E-409C-BE32-E72D297353CC}">
              <c16:uniqueId val="{00000001-A2AF-46AD-96F7-2B3254F966FF}"/>
            </c:ext>
          </c:extLst>
        </c:ser>
        <c:dLbls>
          <c:showLegendKey val="0"/>
          <c:showVal val="0"/>
          <c:showCatName val="0"/>
          <c:showSerName val="0"/>
          <c:showPercent val="0"/>
          <c:showBubbleSize val="0"/>
        </c:dLbls>
        <c:gapWidth val="100"/>
        <c:overlap val="100"/>
        <c:axId val="739279312"/>
        <c:axId val="739275048"/>
      </c:barChart>
      <c:catAx>
        <c:axId val="739279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39275048"/>
        <c:crosses val="autoZero"/>
        <c:auto val="1"/>
        <c:lblAlgn val="ctr"/>
        <c:lblOffset val="100"/>
        <c:noMultiLvlLbl val="0"/>
      </c:catAx>
      <c:valAx>
        <c:axId val="73927504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927931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US" sz="1400" dirty="0">
                <a:solidFill>
                  <a:schemeClr val="tx1"/>
                </a:solidFill>
                <a:latin typeface="+mn-lt"/>
              </a:rPr>
              <a:t>Current and proposed </a:t>
            </a:r>
            <a:r>
              <a:rPr lang="en-US" sz="1400" b="0" i="0" u="none" strike="noStrike" baseline="0" dirty="0">
                <a:solidFill>
                  <a:schemeClr val="tx1"/>
                </a:solidFill>
                <a:effectLst/>
              </a:rPr>
              <a:t>undiscounted </a:t>
            </a:r>
            <a:r>
              <a:rPr lang="en-US" sz="1400" dirty="0">
                <a:solidFill>
                  <a:schemeClr val="tx1"/>
                </a:solidFill>
                <a:latin typeface="+mn-lt"/>
              </a:rPr>
              <a:t>maintenance fees</a:t>
            </a:r>
          </a:p>
        </c:rich>
      </c:tx>
      <c:layout>
        <c:manualLayout>
          <c:xMode val="edge"/>
          <c:yMode val="edge"/>
          <c:x val="0.22753961310391757"/>
          <c:y val="1.626121048400132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836919311107866"/>
          <c:y val="0.13193409180070617"/>
          <c:w val="0.61566320885654346"/>
          <c:h val="0.76628784485501489"/>
        </c:manualLayout>
      </c:layout>
      <c:barChart>
        <c:barDir val="col"/>
        <c:grouping val="stacked"/>
        <c:varyColors val="0"/>
        <c:ser>
          <c:idx val="0"/>
          <c:order val="0"/>
          <c:tx>
            <c:strRef>
              <c:f>Maint!$A$2</c:f>
              <c:strCache>
                <c:ptCount val="1"/>
                <c:pt idx="0">
                  <c:v>1st stage</c:v>
                </c:pt>
              </c:strCache>
            </c:strRef>
          </c:tx>
          <c:spPr>
            <a:solidFill>
              <a:srgbClr val="009CD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Maint!$B$1:$C$1</c:f>
              <c:strCache>
                <c:ptCount val="2"/>
                <c:pt idx="0">
                  <c:v>Current</c:v>
                </c:pt>
                <c:pt idx="1">
                  <c:v>Proposed</c:v>
                </c:pt>
              </c:strCache>
            </c:strRef>
          </c:cat>
          <c:val>
            <c:numRef>
              <c:f>Maint!$B$2:$C$2</c:f>
              <c:numCache>
                <c:formatCode>"$"#,##0</c:formatCode>
                <c:ptCount val="2"/>
                <c:pt idx="0">
                  <c:v>2000</c:v>
                </c:pt>
                <c:pt idx="1">
                  <c:v>2100</c:v>
                </c:pt>
              </c:numCache>
            </c:numRef>
          </c:val>
          <c:extLst>
            <c:ext xmlns:c16="http://schemas.microsoft.com/office/drawing/2014/chart" uri="{C3380CC4-5D6E-409C-BE32-E72D297353CC}">
              <c16:uniqueId val="{00000000-AE8E-40FD-9567-41D518E253BC}"/>
            </c:ext>
          </c:extLst>
        </c:ser>
        <c:ser>
          <c:idx val="1"/>
          <c:order val="1"/>
          <c:tx>
            <c:strRef>
              <c:f>Maint!$A$3</c:f>
              <c:strCache>
                <c:ptCount val="1"/>
                <c:pt idx="0">
                  <c:v>2nd stage</c:v>
                </c:pt>
              </c:strCache>
            </c:strRef>
          </c:tx>
          <c:spPr>
            <a:solidFill>
              <a:srgbClr val="A619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Maint!$B$1:$C$1</c:f>
              <c:strCache>
                <c:ptCount val="2"/>
                <c:pt idx="0">
                  <c:v>Current</c:v>
                </c:pt>
                <c:pt idx="1">
                  <c:v>Proposed</c:v>
                </c:pt>
              </c:strCache>
            </c:strRef>
          </c:cat>
          <c:val>
            <c:numRef>
              <c:f>Maint!$B$3:$C$3</c:f>
              <c:numCache>
                <c:formatCode>"$"#,##0</c:formatCode>
                <c:ptCount val="2"/>
                <c:pt idx="0">
                  <c:v>3760</c:v>
                </c:pt>
                <c:pt idx="1">
                  <c:v>3950</c:v>
                </c:pt>
              </c:numCache>
            </c:numRef>
          </c:val>
          <c:extLst>
            <c:ext xmlns:c16="http://schemas.microsoft.com/office/drawing/2014/chart" uri="{C3380CC4-5D6E-409C-BE32-E72D297353CC}">
              <c16:uniqueId val="{00000001-AE8E-40FD-9567-41D518E253BC}"/>
            </c:ext>
          </c:extLst>
        </c:ser>
        <c:ser>
          <c:idx val="2"/>
          <c:order val="2"/>
          <c:tx>
            <c:strRef>
              <c:f>Maint!$A$4</c:f>
              <c:strCache>
                <c:ptCount val="1"/>
                <c:pt idx="0">
                  <c:v>3rd stage</c:v>
                </c:pt>
              </c:strCache>
            </c:strRef>
          </c:tx>
          <c:spPr>
            <a:solidFill>
              <a:srgbClr val="007A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Maint!$B$1:$C$1</c:f>
              <c:strCache>
                <c:ptCount val="2"/>
                <c:pt idx="0">
                  <c:v>Current</c:v>
                </c:pt>
                <c:pt idx="1">
                  <c:v>Proposed</c:v>
                </c:pt>
              </c:strCache>
            </c:strRef>
          </c:cat>
          <c:val>
            <c:numRef>
              <c:f>Maint!$B$4:$C$4</c:f>
              <c:numCache>
                <c:formatCode>"$"#,##0</c:formatCode>
                <c:ptCount val="2"/>
                <c:pt idx="0">
                  <c:v>7700</c:v>
                </c:pt>
                <c:pt idx="1">
                  <c:v>8085</c:v>
                </c:pt>
              </c:numCache>
            </c:numRef>
          </c:val>
          <c:extLst>
            <c:ext xmlns:c16="http://schemas.microsoft.com/office/drawing/2014/chart" uri="{C3380CC4-5D6E-409C-BE32-E72D297353CC}">
              <c16:uniqueId val="{00000002-AE8E-40FD-9567-41D518E253BC}"/>
            </c:ext>
          </c:extLst>
        </c:ser>
        <c:dLbls>
          <c:dLblPos val="ctr"/>
          <c:showLegendKey val="0"/>
          <c:showVal val="1"/>
          <c:showCatName val="0"/>
          <c:showSerName val="0"/>
          <c:showPercent val="0"/>
          <c:showBubbleSize val="0"/>
        </c:dLbls>
        <c:gapWidth val="150"/>
        <c:overlap val="100"/>
        <c:axId val="799101040"/>
        <c:axId val="799108584"/>
      </c:barChart>
      <c:catAx>
        <c:axId val="79910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99108584"/>
        <c:crosses val="autoZero"/>
        <c:auto val="1"/>
        <c:lblAlgn val="ctr"/>
        <c:lblOffset val="100"/>
        <c:noMultiLvlLbl val="0"/>
      </c:catAx>
      <c:valAx>
        <c:axId val="799108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solidFill>
                      <a:schemeClr val="tx1"/>
                    </a:solidFill>
                  </a:rPr>
                  <a:t>Fee amount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991010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chemeClr val="tx1"/>
                </a:solidFill>
              </a:rPr>
              <a:t>Current and</a:t>
            </a:r>
            <a:r>
              <a:rPr lang="en-US" baseline="0" dirty="0">
                <a:solidFill>
                  <a:schemeClr val="tx1"/>
                </a:solidFill>
              </a:rPr>
              <a:t> </a:t>
            </a:r>
            <a:r>
              <a:rPr lang="en-US" strike="noStrike" baseline="0" dirty="0">
                <a:solidFill>
                  <a:schemeClr val="tx1"/>
                </a:solidFill>
              </a:rPr>
              <a:t>proposed </a:t>
            </a:r>
            <a:r>
              <a:rPr lang="en-US" sz="1400" b="0" i="0" u="none" strike="noStrike" baseline="0" dirty="0">
                <a:solidFill>
                  <a:schemeClr val="tx1"/>
                </a:solidFill>
                <a:effectLst/>
              </a:rPr>
              <a:t>undiscounted </a:t>
            </a:r>
            <a:r>
              <a:rPr lang="en-US" strike="noStrike" baseline="0" dirty="0">
                <a:solidFill>
                  <a:schemeClr val="tx1"/>
                </a:solidFill>
              </a:rPr>
              <a:t>fees </a:t>
            </a:r>
            <a:r>
              <a:rPr lang="en-US" baseline="0" dirty="0">
                <a:solidFill>
                  <a:schemeClr val="tx1"/>
                </a:solidFill>
              </a:rPr>
              <a:t>for u</a:t>
            </a:r>
            <a:r>
              <a:rPr lang="en-US" dirty="0">
                <a:solidFill>
                  <a:schemeClr val="tx1"/>
                </a:solidFill>
              </a:rPr>
              <a:t>tility filing, search,</a:t>
            </a:r>
            <a:r>
              <a:rPr lang="en-US" baseline="0" dirty="0">
                <a:solidFill>
                  <a:schemeClr val="tx1"/>
                </a:solidFill>
              </a:rPr>
              <a:t> and examination</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'Front-end'!$A$2</c:f>
              <c:strCache>
                <c:ptCount val="1"/>
                <c:pt idx="0">
                  <c:v>Filing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'Front-end'!$B$1:$C$1</c:f>
              <c:strCache>
                <c:ptCount val="2"/>
                <c:pt idx="0">
                  <c:v>Current</c:v>
                </c:pt>
                <c:pt idx="1">
                  <c:v>Proposed</c:v>
                </c:pt>
              </c:strCache>
            </c:strRef>
          </c:cat>
          <c:val>
            <c:numRef>
              <c:f>'Front-end'!$B$2:$C$2</c:f>
              <c:numCache>
                <c:formatCode>"$"#,##0</c:formatCode>
                <c:ptCount val="2"/>
                <c:pt idx="0">
                  <c:v>320</c:v>
                </c:pt>
                <c:pt idx="1">
                  <c:v>350</c:v>
                </c:pt>
              </c:numCache>
            </c:numRef>
          </c:val>
          <c:extLst>
            <c:ext xmlns:c16="http://schemas.microsoft.com/office/drawing/2014/chart" uri="{C3380CC4-5D6E-409C-BE32-E72D297353CC}">
              <c16:uniqueId val="{00000000-4BFE-401F-8F8C-191D7D23524B}"/>
            </c:ext>
          </c:extLst>
        </c:ser>
        <c:ser>
          <c:idx val="1"/>
          <c:order val="1"/>
          <c:tx>
            <c:strRef>
              <c:f>'Front-end'!$A$3</c:f>
              <c:strCache>
                <c:ptCount val="1"/>
                <c:pt idx="0">
                  <c:v>Search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'Front-end'!$B$1:$C$1</c:f>
              <c:strCache>
                <c:ptCount val="2"/>
                <c:pt idx="0">
                  <c:v>Current</c:v>
                </c:pt>
                <c:pt idx="1">
                  <c:v>Proposed</c:v>
                </c:pt>
              </c:strCache>
            </c:strRef>
          </c:cat>
          <c:val>
            <c:numRef>
              <c:f>'Front-end'!$B$3:$C$3</c:f>
              <c:numCache>
                <c:formatCode>"$"#,##0</c:formatCode>
                <c:ptCount val="2"/>
                <c:pt idx="0">
                  <c:v>700</c:v>
                </c:pt>
                <c:pt idx="1">
                  <c:v>770</c:v>
                </c:pt>
              </c:numCache>
            </c:numRef>
          </c:val>
          <c:extLst>
            <c:ext xmlns:c16="http://schemas.microsoft.com/office/drawing/2014/chart" uri="{C3380CC4-5D6E-409C-BE32-E72D297353CC}">
              <c16:uniqueId val="{00000001-4BFE-401F-8F8C-191D7D23524B}"/>
            </c:ext>
          </c:extLst>
        </c:ser>
        <c:ser>
          <c:idx val="2"/>
          <c:order val="2"/>
          <c:tx>
            <c:strRef>
              <c:f>'Front-end'!$A$4</c:f>
              <c:strCache>
                <c:ptCount val="1"/>
                <c:pt idx="0">
                  <c:v>Exam</c:v>
                </c:pt>
              </c:strCache>
            </c:strRef>
          </c:tx>
          <c:spPr>
            <a:solidFill>
              <a:srgbClr val="007A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'Front-end'!$B$1:$C$1</c:f>
              <c:strCache>
                <c:ptCount val="2"/>
                <c:pt idx="0">
                  <c:v>Current</c:v>
                </c:pt>
                <c:pt idx="1">
                  <c:v>Proposed</c:v>
                </c:pt>
              </c:strCache>
            </c:strRef>
          </c:cat>
          <c:val>
            <c:numRef>
              <c:f>'Front-end'!$B$4:$C$4</c:f>
              <c:numCache>
                <c:formatCode>"$"#,##0</c:formatCode>
                <c:ptCount val="2"/>
                <c:pt idx="0">
                  <c:v>800</c:v>
                </c:pt>
                <c:pt idx="1">
                  <c:v>880</c:v>
                </c:pt>
              </c:numCache>
            </c:numRef>
          </c:val>
          <c:extLst>
            <c:ext xmlns:c16="http://schemas.microsoft.com/office/drawing/2014/chart" uri="{C3380CC4-5D6E-409C-BE32-E72D297353CC}">
              <c16:uniqueId val="{00000002-4BFE-401F-8F8C-191D7D23524B}"/>
            </c:ext>
          </c:extLst>
        </c:ser>
        <c:dLbls>
          <c:dLblPos val="ctr"/>
          <c:showLegendKey val="0"/>
          <c:showVal val="1"/>
          <c:showCatName val="0"/>
          <c:showSerName val="0"/>
          <c:showPercent val="0"/>
          <c:showBubbleSize val="0"/>
        </c:dLbls>
        <c:gapWidth val="150"/>
        <c:overlap val="100"/>
        <c:axId val="797231448"/>
        <c:axId val="797229152"/>
      </c:barChart>
      <c:catAx>
        <c:axId val="797231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97229152"/>
        <c:crosses val="autoZero"/>
        <c:auto val="1"/>
        <c:lblAlgn val="ctr"/>
        <c:lblOffset val="100"/>
        <c:noMultiLvlLbl val="0"/>
      </c:catAx>
      <c:valAx>
        <c:axId val="797229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dirty="0">
                    <a:solidFill>
                      <a:schemeClr val="tx1"/>
                    </a:solidFill>
                  </a:rPr>
                  <a:t>Fee amount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9723144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0.78029</cdr:x>
      <cdr:y>0.19273</cdr:y>
    </cdr:from>
    <cdr:to>
      <cdr:x>0.88371</cdr:x>
      <cdr:y>0.27366</cdr:y>
    </cdr:to>
    <cdr:sp macro="" textlink="">
      <cdr:nvSpPr>
        <cdr:cNvPr id="2" name="TextBox 1">
          <a:extLst xmlns:a="http://schemas.openxmlformats.org/drawingml/2006/main">
            <a:ext uri="{FF2B5EF4-FFF2-40B4-BE49-F238E27FC236}">
              <a16:creationId xmlns:a16="http://schemas.microsoft.com/office/drawing/2014/main" id="{2E4D8A6E-91C3-4A66-9C0D-3CF191213C0E}"/>
            </a:ext>
          </a:extLst>
        </cdr:cNvPr>
        <cdr:cNvSpPr txBox="1"/>
      </cdr:nvSpPr>
      <cdr:spPr>
        <a:xfrm xmlns:a="http://schemas.openxmlformats.org/drawingml/2006/main">
          <a:off x="4115374" y="659632"/>
          <a:ext cx="54543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dirty="0"/>
            <a:t>$730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50A3BB-CAF4-1D4E-B3B2-E95D9B9E66DF}" type="datetimeFigureOut">
              <a:rPr lang="en-US" smtClean="0">
                <a:latin typeface="Segoe UI"/>
              </a:rPr>
              <a:t>4/14/2025</a:t>
            </a:fld>
            <a:endParaRPr lang="en-US" dirty="0">
              <a:latin typeface="Segoe UI"/>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a:defRPr>
            </a:lvl1pPr>
          </a:lstStyle>
          <a:p>
            <a:fld id="{139B48F8-1A14-4941-902A-1D33547A0B6A}" type="datetimeFigureOut">
              <a:rPr lang="en-US" smtClean="0"/>
              <a:pPr/>
              <a:t>4/14/2025</a:t>
            </a:fld>
            <a:endParaRPr lang="en-US" dirty="0"/>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a:t>
            </a:fld>
            <a:endParaRPr lang="en-US" dirty="0"/>
          </a:p>
        </p:txBody>
      </p:sp>
    </p:spTree>
    <p:extLst>
      <p:ext uri="{BB962C8B-B14F-4D97-AF65-F5344CB8AC3E}">
        <p14:creationId xmlns:p14="http://schemas.microsoft.com/office/powerpoint/2010/main" val="1966482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14</a:t>
            </a:fld>
            <a:endParaRPr lang="en-US" dirty="0"/>
          </a:p>
        </p:txBody>
      </p:sp>
    </p:spTree>
    <p:extLst>
      <p:ext uri="{BB962C8B-B14F-4D97-AF65-F5344CB8AC3E}">
        <p14:creationId xmlns:p14="http://schemas.microsoft.com/office/powerpoint/2010/main" val="991415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15</a:t>
            </a:fld>
            <a:endParaRPr lang="en-US" dirty="0"/>
          </a:p>
        </p:txBody>
      </p:sp>
    </p:spTree>
    <p:extLst>
      <p:ext uri="{BB962C8B-B14F-4D97-AF65-F5344CB8AC3E}">
        <p14:creationId xmlns:p14="http://schemas.microsoft.com/office/powerpoint/2010/main" val="305547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16</a:t>
            </a:fld>
            <a:endParaRPr lang="en-US" dirty="0"/>
          </a:p>
        </p:txBody>
      </p:sp>
    </p:spTree>
    <p:extLst>
      <p:ext uri="{BB962C8B-B14F-4D97-AF65-F5344CB8AC3E}">
        <p14:creationId xmlns:p14="http://schemas.microsoft.com/office/powerpoint/2010/main" val="1287165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17</a:t>
            </a:fld>
            <a:endParaRPr lang="en-US" dirty="0"/>
          </a:p>
        </p:txBody>
      </p:sp>
    </p:spTree>
    <p:extLst>
      <p:ext uri="{BB962C8B-B14F-4D97-AF65-F5344CB8AC3E}">
        <p14:creationId xmlns:p14="http://schemas.microsoft.com/office/powerpoint/2010/main" val="3345610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18</a:t>
            </a:fld>
            <a:endParaRPr lang="en-US" dirty="0"/>
          </a:p>
        </p:txBody>
      </p:sp>
    </p:spTree>
    <p:extLst>
      <p:ext uri="{BB962C8B-B14F-4D97-AF65-F5344CB8AC3E}">
        <p14:creationId xmlns:p14="http://schemas.microsoft.com/office/powerpoint/2010/main" val="3040819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19</a:t>
            </a:fld>
            <a:endParaRPr lang="en-US" dirty="0"/>
          </a:p>
        </p:txBody>
      </p:sp>
    </p:spTree>
    <p:extLst>
      <p:ext uri="{BB962C8B-B14F-4D97-AF65-F5344CB8AC3E}">
        <p14:creationId xmlns:p14="http://schemas.microsoft.com/office/powerpoint/2010/main" val="1612368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20</a:t>
            </a:fld>
            <a:endParaRPr lang="en-US" dirty="0"/>
          </a:p>
        </p:txBody>
      </p:sp>
    </p:spTree>
    <p:extLst>
      <p:ext uri="{BB962C8B-B14F-4D97-AF65-F5344CB8AC3E}">
        <p14:creationId xmlns:p14="http://schemas.microsoft.com/office/powerpoint/2010/main" val="1676794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21</a:t>
            </a:fld>
            <a:endParaRPr lang="en-US" dirty="0"/>
          </a:p>
        </p:txBody>
      </p:sp>
    </p:spTree>
    <p:extLst>
      <p:ext uri="{BB962C8B-B14F-4D97-AF65-F5344CB8AC3E}">
        <p14:creationId xmlns:p14="http://schemas.microsoft.com/office/powerpoint/2010/main" val="2726463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22</a:t>
            </a:fld>
            <a:endParaRPr lang="en-US" dirty="0"/>
          </a:p>
        </p:txBody>
      </p:sp>
    </p:spTree>
    <p:extLst>
      <p:ext uri="{BB962C8B-B14F-4D97-AF65-F5344CB8AC3E}">
        <p14:creationId xmlns:p14="http://schemas.microsoft.com/office/powerpoint/2010/main" val="2002606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23</a:t>
            </a:fld>
            <a:endParaRPr lang="en-US" dirty="0"/>
          </a:p>
        </p:txBody>
      </p:sp>
    </p:spTree>
    <p:extLst>
      <p:ext uri="{BB962C8B-B14F-4D97-AF65-F5344CB8AC3E}">
        <p14:creationId xmlns:p14="http://schemas.microsoft.com/office/powerpoint/2010/main" val="1134400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3</a:t>
            </a:fld>
            <a:endParaRPr lang="en-US" dirty="0"/>
          </a:p>
        </p:txBody>
      </p:sp>
    </p:spTree>
    <p:extLst>
      <p:ext uri="{BB962C8B-B14F-4D97-AF65-F5344CB8AC3E}">
        <p14:creationId xmlns:p14="http://schemas.microsoft.com/office/powerpoint/2010/main" val="2152214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24</a:t>
            </a:fld>
            <a:endParaRPr lang="en-US" dirty="0"/>
          </a:p>
        </p:txBody>
      </p:sp>
    </p:spTree>
    <p:extLst>
      <p:ext uri="{BB962C8B-B14F-4D97-AF65-F5344CB8AC3E}">
        <p14:creationId xmlns:p14="http://schemas.microsoft.com/office/powerpoint/2010/main" val="279325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25</a:t>
            </a:fld>
            <a:endParaRPr lang="en-US" dirty="0"/>
          </a:p>
        </p:txBody>
      </p:sp>
    </p:spTree>
    <p:extLst>
      <p:ext uri="{BB962C8B-B14F-4D97-AF65-F5344CB8AC3E}">
        <p14:creationId xmlns:p14="http://schemas.microsoft.com/office/powerpoint/2010/main" val="3781971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26</a:t>
            </a:fld>
            <a:endParaRPr lang="en-US" dirty="0"/>
          </a:p>
        </p:txBody>
      </p:sp>
    </p:spTree>
    <p:extLst>
      <p:ext uri="{BB962C8B-B14F-4D97-AF65-F5344CB8AC3E}">
        <p14:creationId xmlns:p14="http://schemas.microsoft.com/office/powerpoint/2010/main" val="2709699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27</a:t>
            </a:fld>
            <a:endParaRPr lang="en-US" dirty="0"/>
          </a:p>
        </p:txBody>
      </p:sp>
    </p:spTree>
    <p:extLst>
      <p:ext uri="{BB962C8B-B14F-4D97-AF65-F5344CB8AC3E}">
        <p14:creationId xmlns:p14="http://schemas.microsoft.com/office/powerpoint/2010/main" val="3358158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28</a:t>
            </a:fld>
            <a:endParaRPr lang="en-US" dirty="0"/>
          </a:p>
        </p:txBody>
      </p:sp>
    </p:spTree>
    <p:extLst>
      <p:ext uri="{BB962C8B-B14F-4D97-AF65-F5344CB8AC3E}">
        <p14:creationId xmlns:p14="http://schemas.microsoft.com/office/powerpoint/2010/main" val="290464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29</a:t>
            </a:fld>
            <a:endParaRPr lang="en-US" dirty="0"/>
          </a:p>
        </p:txBody>
      </p:sp>
    </p:spTree>
    <p:extLst>
      <p:ext uri="{BB962C8B-B14F-4D97-AF65-F5344CB8AC3E}">
        <p14:creationId xmlns:p14="http://schemas.microsoft.com/office/powerpoint/2010/main" val="2643452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30</a:t>
            </a:fld>
            <a:endParaRPr lang="en-US" dirty="0"/>
          </a:p>
        </p:txBody>
      </p:sp>
    </p:spTree>
    <p:extLst>
      <p:ext uri="{BB962C8B-B14F-4D97-AF65-F5344CB8AC3E}">
        <p14:creationId xmlns:p14="http://schemas.microsoft.com/office/powerpoint/2010/main" val="4038253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31</a:t>
            </a:fld>
            <a:endParaRPr lang="en-US" dirty="0"/>
          </a:p>
        </p:txBody>
      </p:sp>
    </p:spTree>
    <p:extLst>
      <p:ext uri="{BB962C8B-B14F-4D97-AF65-F5344CB8AC3E}">
        <p14:creationId xmlns:p14="http://schemas.microsoft.com/office/powerpoint/2010/main" val="237359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32</a:t>
            </a:fld>
            <a:endParaRPr lang="en-US" dirty="0"/>
          </a:p>
        </p:txBody>
      </p:sp>
    </p:spTree>
    <p:extLst>
      <p:ext uri="{BB962C8B-B14F-4D97-AF65-F5344CB8AC3E}">
        <p14:creationId xmlns:p14="http://schemas.microsoft.com/office/powerpoint/2010/main" val="5890712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33</a:t>
            </a:fld>
            <a:endParaRPr lang="en-US" dirty="0"/>
          </a:p>
        </p:txBody>
      </p:sp>
    </p:spTree>
    <p:extLst>
      <p:ext uri="{BB962C8B-B14F-4D97-AF65-F5344CB8AC3E}">
        <p14:creationId xmlns:p14="http://schemas.microsoft.com/office/powerpoint/2010/main" val="3677184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194 fees impacted by UAIA discounts, 28 will be greater than the pre-UAIA fee rates under this proposal</a:t>
            </a:r>
          </a:p>
        </p:txBody>
      </p:sp>
      <p:sp>
        <p:nvSpPr>
          <p:cNvPr id="4" name="Slide Number Placeholder 3"/>
          <p:cNvSpPr>
            <a:spLocks noGrp="1"/>
          </p:cNvSpPr>
          <p:nvPr>
            <p:ph type="sldNum" sz="quarter" idx="5"/>
          </p:nvPr>
        </p:nvSpPr>
        <p:spPr/>
        <p:txBody>
          <a:bodyPr/>
          <a:lstStyle/>
          <a:p>
            <a:fld id="{5539C54A-299F-4033-AEA4-8FDBC1654340}" type="slidenum">
              <a:rPr lang="en-US" smtClean="0"/>
              <a:t>6</a:t>
            </a:fld>
            <a:endParaRPr lang="en-US" dirty="0"/>
          </a:p>
        </p:txBody>
      </p:sp>
    </p:spTree>
    <p:extLst>
      <p:ext uri="{BB962C8B-B14F-4D97-AF65-F5344CB8AC3E}">
        <p14:creationId xmlns:p14="http://schemas.microsoft.com/office/powerpoint/2010/main" val="662178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34</a:t>
            </a:fld>
            <a:endParaRPr lang="en-US" dirty="0"/>
          </a:p>
        </p:txBody>
      </p:sp>
    </p:spTree>
    <p:extLst>
      <p:ext uri="{BB962C8B-B14F-4D97-AF65-F5344CB8AC3E}">
        <p14:creationId xmlns:p14="http://schemas.microsoft.com/office/powerpoint/2010/main" val="25765219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35</a:t>
            </a:fld>
            <a:endParaRPr lang="en-US" dirty="0"/>
          </a:p>
        </p:txBody>
      </p:sp>
    </p:spTree>
    <p:extLst>
      <p:ext uri="{BB962C8B-B14F-4D97-AF65-F5344CB8AC3E}">
        <p14:creationId xmlns:p14="http://schemas.microsoft.com/office/powerpoint/2010/main" val="17177864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36</a:t>
            </a:fld>
            <a:endParaRPr lang="en-US" dirty="0"/>
          </a:p>
        </p:txBody>
      </p:sp>
    </p:spTree>
    <p:extLst>
      <p:ext uri="{BB962C8B-B14F-4D97-AF65-F5344CB8AC3E}">
        <p14:creationId xmlns:p14="http://schemas.microsoft.com/office/powerpoint/2010/main" val="40953112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37</a:t>
            </a:fld>
            <a:endParaRPr lang="en-US" dirty="0"/>
          </a:p>
        </p:txBody>
      </p:sp>
    </p:spTree>
    <p:extLst>
      <p:ext uri="{BB962C8B-B14F-4D97-AF65-F5344CB8AC3E}">
        <p14:creationId xmlns:p14="http://schemas.microsoft.com/office/powerpoint/2010/main" val="5547065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38</a:t>
            </a:fld>
            <a:endParaRPr lang="en-US" dirty="0"/>
          </a:p>
        </p:txBody>
      </p:sp>
    </p:spTree>
    <p:extLst>
      <p:ext uri="{BB962C8B-B14F-4D97-AF65-F5344CB8AC3E}">
        <p14:creationId xmlns:p14="http://schemas.microsoft.com/office/powerpoint/2010/main" val="17894747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39</a:t>
            </a:fld>
            <a:endParaRPr lang="en-US" dirty="0"/>
          </a:p>
        </p:txBody>
      </p:sp>
    </p:spTree>
    <p:extLst>
      <p:ext uri="{BB962C8B-B14F-4D97-AF65-F5344CB8AC3E}">
        <p14:creationId xmlns:p14="http://schemas.microsoft.com/office/powerpoint/2010/main" val="33050109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40</a:t>
            </a:fld>
            <a:endParaRPr lang="en-US" dirty="0"/>
          </a:p>
        </p:txBody>
      </p:sp>
    </p:spTree>
    <p:extLst>
      <p:ext uri="{BB962C8B-B14F-4D97-AF65-F5344CB8AC3E}">
        <p14:creationId xmlns:p14="http://schemas.microsoft.com/office/powerpoint/2010/main" val="29627804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41</a:t>
            </a:fld>
            <a:endParaRPr lang="en-US" dirty="0"/>
          </a:p>
        </p:txBody>
      </p:sp>
    </p:spTree>
    <p:extLst>
      <p:ext uri="{BB962C8B-B14F-4D97-AF65-F5344CB8AC3E}">
        <p14:creationId xmlns:p14="http://schemas.microsoft.com/office/powerpoint/2010/main" val="19736249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42</a:t>
            </a:fld>
            <a:endParaRPr lang="en-US" dirty="0"/>
          </a:p>
        </p:txBody>
      </p:sp>
    </p:spTree>
    <p:extLst>
      <p:ext uri="{BB962C8B-B14F-4D97-AF65-F5344CB8AC3E}">
        <p14:creationId xmlns:p14="http://schemas.microsoft.com/office/powerpoint/2010/main" val="8357052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43</a:t>
            </a:fld>
            <a:endParaRPr lang="en-US" dirty="0"/>
          </a:p>
        </p:txBody>
      </p:sp>
    </p:spTree>
    <p:extLst>
      <p:ext uri="{BB962C8B-B14F-4D97-AF65-F5344CB8AC3E}">
        <p14:creationId xmlns:p14="http://schemas.microsoft.com/office/powerpoint/2010/main" val="45789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7</a:t>
            </a:fld>
            <a:endParaRPr lang="en-US" dirty="0"/>
          </a:p>
        </p:txBody>
      </p:sp>
    </p:spTree>
    <p:extLst>
      <p:ext uri="{BB962C8B-B14F-4D97-AF65-F5344CB8AC3E}">
        <p14:creationId xmlns:p14="http://schemas.microsoft.com/office/powerpoint/2010/main" val="6644176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44</a:t>
            </a:fld>
            <a:endParaRPr lang="en-US" dirty="0"/>
          </a:p>
        </p:txBody>
      </p:sp>
    </p:spTree>
    <p:extLst>
      <p:ext uri="{BB962C8B-B14F-4D97-AF65-F5344CB8AC3E}">
        <p14:creationId xmlns:p14="http://schemas.microsoft.com/office/powerpoint/2010/main" val="39752424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4675" y="701675"/>
            <a:ext cx="5622925" cy="3514725"/>
          </a:xfrm>
        </p:spPr>
      </p:sp>
      <p:sp>
        <p:nvSpPr>
          <p:cNvPr id="3" name="Notes Placeholder 2"/>
          <p:cNvSpPr>
            <a:spLocks noGrp="1"/>
          </p:cNvSpPr>
          <p:nvPr>
            <p:ph type="body" idx="1"/>
          </p:nvPr>
        </p:nvSpPr>
        <p:spPr>
          <a:xfrm>
            <a:off x="702310" y="4450706"/>
            <a:ext cx="5618480" cy="4532652"/>
          </a:xfrm>
        </p:spPr>
        <p:txBody>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041627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9</a:t>
            </a:fld>
            <a:endParaRPr lang="en-US" dirty="0"/>
          </a:p>
        </p:txBody>
      </p:sp>
    </p:spTree>
    <p:extLst>
      <p:ext uri="{BB962C8B-B14F-4D97-AF65-F5344CB8AC3E}">
        <p14:creationId xmlns:p14="http://schemas.microsoft.com/office/powerpoint/2010/main" val="1079633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10</a:t>
            </a:fld>
            <a:endParaRPr lang="en-US" dirty="0"/>
          </a:p>
        </p:txBody>
      </p:sp>
    </p:spTree>
    <p:extLst>
      <p:ext uri="{BB962C8B-B14F-4D97-AF65-F5344CB8AC3E}">
        <p14:creationId xmlns:p14="http://schemas.microsoft.com/office/powerpoint/2010/main" val="459642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11</a:t>
            </a:fld>
            <a:endParaRPr lang="en-US" dirty="0"/>
          </a:p>
        </p:txBody>
      </p:sp>
    </p:spTree>
    <p:extLst>
      <p:ext uri="{BB962C8B-B14F-4D97-AF65-F5344CB8AC3E}">
        <p14:creationId xmlns:p14="http://schemas.microsoft.com/office/powerpoint/2010/main" val="2096296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12</a:t>
            </a:fld>
            <a:endParaRPr lang="en-US" dirty="0"/>
          </a:p>
        </p:txBody>
      </p:sp>
    </p:spTree>
    <p:extLst>
      <p:ext uri="{BB962C8B-B14F-4D97-AF65-F5344CB8AC3E}">
        <p14:creationId xmlns:p14="http://schemas.microsoft.com/office/powerpoint/2010/main" val="2999269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13</a:t>
            </a:fld>
            <a:endParaRPr lang="en-US" dirty="0"/>
          </a:p>
        </p:txBody>
      </p:sp>
    </p:spTree>
    <p:extLst>
      <p:ext uri="{BB962C8B-B14F-4D97-AF65-F5344CB8AC3E}">
        <p14:creationId xmlns:p14="http://schemas.microsoft.com/office/powerpoint/2010/main" val="80172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userDrawn="1"/>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9" name="Rectangle 8">
            <a:extLst>
              <a:ext uri="{FF2B5EF4-FFF2-40B4-BE49-F238E27FC236}">
                <a16:creationId xmlns:a16="http://schemas.microsoft.com/office/drawing/2014/main" id="{8625F02B-4393-4638-9487-98FC36F3351D}"/>
              </a:ext>
            </a:extLst>
          </p:cNvPr>
          <p:cNvSpPr/>
          <p:nvPr userDrawn="1"/>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userDrawn="1"/>
        </p:nvPicPr>
        <p:blipFill>
          <a:blip r:embed="rId2"/>
          <a:stretch>
            <a:fillRect/>
          </a:stretch>
        </p:blipFill>
        <p:spPr>
          <a:xfrm>
            <a:off x="5510462" y="4995136"/>
            <a:ext cx="3442007"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196351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00114768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slide with text">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userDrawn="1"/>
        </p:nvPicPr>
        <p:blipFill>
          <a:blip r:embed="rId2"/>
          <a:stretch>
            <a:fillRect/>
          </a:stretch>
        </p:blipFill>
        <p:spPr>
          <a:xfrm>
            <a:off x="2563844" y="1391176"/>
            <a:ext cx="4263263" cy="1990696"/>
          </a:xfrm>
          <a:prstGeom prst="rect">
            <a:avLst/>
          </a:prstGeom>
        </p:spPr>
      </p:pic>
    </p:spTree>
    <p:extLst>
      <p:ext uri="{BB962C8B-B14F-4D97-AF65-F5344CB8AC3E}">
        <p14:creationId xmlns:p14="http://schemas.microsoft.com/office/powerpoint/2010/main" val="274598681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 logo"/>
          <p:cNvPicPr>
            <a:picLocks noChangeAspect="1"/>
          </p:cNvPicPr>
          <p:nvPr userDrawn="1"/>
        </p:nvPicPr>
        <p:blipFill>
          <a:blip r:embed="rId2"/>
          <a:stretch>
            <a:fillRect/>
          </a:stretch>
        </p:blipFill>
        <p:spPr>
          <a:xfrm>
            <a:off x="2561450" y="1867964"/>
            <a:ext cx="4129734" cy="1928346"/>
          </a:xfrm>
          <a:prstGeom prst="rect">
            <a:avLst/>
          </a:prstGeom>
        </p:spPr>
      </p:pic>
    </p:spTree>
    <p:extLst>
      <p:ext uri="{BB962C8B-B14F-4D97-AF65-F5344CB8AC3E}">
        <p14:creationId xmlns:p14="http://schemas.microsoft.com/office/powerpoint/2010/main" val="192893723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with image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userDrawn="1"/>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35058338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with contact info">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a:t>Name</a:t>
            </a:r>
          </a:p>
        </p:txBody>
      </p:sp>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337889059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w/ contact info and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0" name="TextBox 9"/>
          <p:cNvSpPr txBox="1"/>
          <p:nvPr userDrawn="1"/>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a:t>Name</a:t>
            </a:r>
          </a:p>
        </p:txBody>
      </p:sp>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283423183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1547868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13362726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95940456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531CA9-CD88-46D8-B961-5D0D80692AB8}"/>
              </a:ext>
            </a:extLst>
          </p:cNvPr>
          <p:cNvPicPr>
            <a:picLocks noChangeAspect="1"/>
          </p:cNvPicPr>
          <p:nvPr userDrawn="1"/>
        </p:nvPicPr>
        <p:blipFill rotWithShape="1">
          <a:blip r:embed="rId2"/>
          <a:srcRect l="12408" t="11681" r="2939" b="25459"/>
          <a:stretch/>
        </p:blipFill>
        <p:spPr>
          <a:xfrm>
            <a:off x="1" y="-6167"/>
            <a:ext cx="9144000" cy="5247343"/>
          </a:xfrm>
          <a:prstGeom prst="rect">
            <a:avLst/>
          </a:prstGeom>
        </p:spPr>
      </p:pic>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D47750E4-82AA-4845-9B45-E30EEC1FB7FA}"/>
              </a:ext>
            </a:extLst>
          </p:cNvPr>
          <p:cNvSpPr/>
          <p:nvPr userDrawn="1"/>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11" name="Rectangle 8">
            <a:extLst>
              <a:ext uri="{FF2B5EF4-FFF2-40B4-BE49-F238E27FC236}">
                <a16:creationId xmlns:a16="http://schemas.microsoft.com/office/drawing/2014/main" id="{93AA097B-91BE-4997-B48C-79834B5304EA}"/>
              </a:ext>
            </a:extLst>
          </p:cNvPr>
          <p:cNvSpPr/>
          <p:nvPr userDrawn="1"/>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4">
            <a:extLst>
              <a:ext uri="{FF2B5EF4-FFF2-40B4-BE49-F238E27FC236}">
                <a16:creationId xmlns:a16="http://schemas.microsoft.com/office/drawing/2014/main" id="{46030774-377F-4EB6-AADB-7D5DE162977D}"/>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userDrawn="1"/>
        </p:nvPicPr>
        <p:blipFill>
          <a:blip r:embed="rId3"/>
          <a:stretch>
            <a:fillRect/>
          </a:stretch>
        </p:blipFill>
        <p:spPr>
          <a:xfrm>
            <a:off x="5510462" y="4995136"/>
            <a:ext cx="3442007" cy="417213"/>
          </a:xfrm>
          <a:prstGeom prst="rect">
            <a:avLst/>
          </a:prstGeom>
        </p:spPr>
      </p:pic>
    </p:spTree>
    <p:extLst>
      <p:ext uri="{BB962C8B-B14F-4D97-AF65-F5344CB8AC3E}">
        <p14:creationId xmlns:p14="http://schemas.microsoft.com/office/powerpoint/2010/main" val="168242484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858377936"/>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2593009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50259604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3814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Divider slide">
    <p:spTree>
      <p:nvGrpSpPr>
        <p:cNvPr id="1" name=""/>
        <p:cNvGrpSpPr/>
        <p:nvPr/>
      </p:nvGrpSpPr>
      <p:grpSpPr>
        <a:xfrm>
          <a:off x="0" y="0"/>
          <a:ext cx="0" cy="0"/>
          <a:chOff x="0" y="0"/>
          <a:chExt cx="0" cy="0"/>
        </a:xfrm>
      </p:grpSpPr>
      <p:sp>
        <p:nvSpPr>
          <p:cNvPr id="4" name="Rectangle 3"/>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51084963"/>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userDrawn="1"/>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9" name="Rectangle 8">
            <a:extLst>
              <a:ext uri="{FF2B5EF4-FFF2-40B4-BE49-F238E27FC236}">
                <a16:creationId xmlns:a16="http://schemas.microsoft.com/office/drawing/2014/main" id="{8625F02B-4393-4638-9487-98FC36F3351D}"/>
              </a:ext>
            </a:extLst>
          </p:cNvPr>
          <p:cNvSpPr/>
          <p:nvPr userDrawn="1"/>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userDrawn="1"/>
        </p:nvPicPr>
        <p:blipFill>
          <a:blip r:embed="rId2"/>
          <a:stretch>
            <a:fillRect/>
          </a:stretch>
        </p:blipFill>
        <p:spPr>
          <a:xfrm>
            <a:off x="5510462" y="4995136"/>
            <a:ext cx="3442007"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8168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531CA9-CD88-46D8-B961-5D0D80692AB8}"/>
              </a:ext>
            </a:extLst>
          </p:cNvPr>
          <p:cNvPicPr>
            <a:picLocks noChangeAspect="1"/>
          </p:cNvPicPr>
          <p:nvPr userDrawn="1"/>
        </p:nvPicPr>
        <p:blipFill rotWithShape="1">
          <a:blip r:embed="rId2"/>
          <a:srcRect l="12408" t="11681" r="2939" b="25459"/>
          <a:stretch/>
        </p:blipFill>
        <p:spPr>
          <a:xfrm>
            <a:off x="1" y="-6167"/>
            <a:ext cx="9144000" cy="5247343"/>
          </a:xfrm>
          <a:prstGeom prst="rect">
            <a:avLst/>
          </a:prstGeom>
        </p:spPr>
      </p:pic>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D47750E4-82AA-4845-9B45-E30EEC1FB7FA}"/>
              </a:ext>
            </a:extLst>
          </p:cNvPr>
          <p:cNvSpPr/>
          <p:nvPr userDrawn="1"/>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11" name="Rectangle 8">
            <a:extLst>
              <a:ext uri="{FF2B5EF4-FFF2-40B4-BE49-F238E27FC236}">
                <a16:creationId xmlns:a16="http://schemas.microsoft.com/office/drawing/2014/main" id="{93AA097B-91BE-4997-B48C-79834B5304EA}"/>
              </a:ext>
            </a:extLst>
          </p:cNvPr>
          <p:cNvSpPr/>
          <p:nvPr userDrawn="1"/>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4">
            <a:extLst>
              <a:ext uri="{FF2B5EF4-FFF2-40B4-BE49-F238E27FC236}">
                <a16:creationId xmlns:a16="http://schemas.microsoft.com/office/drawing/2014/main" id="{46030774-377F-4EB6-AADB-7D5DE162977D}"/>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userDrawn="1"/>
        </p:nvPicPr>
        <p:blipFill>
          <a:blip r:embed="rId3"/>
          <a:stretch>
            <a:fillRect/>
          </a:stretch>
        </p:blipFill>
        <p:spPr>
          <a:xfrm>
            <a:off x="5510462" y="4995136"/>
            <a:ext cx="3442007" cy="417213"/>
          </a:xfrm>
          <a:prstGeom prst="rect">
            <a:avLst/>
          </a:prstGeom>
        </p:spPr>
      </p:pic>
    </p:spTree>
    <p:extLst>
      <p:ext uri="{BB962C8B-B14F-4D97-AF65-F5344CB8AC3E}">
        <p14:creationId xmlns:p14="http://schemas.microsoft.com/office/powerpoint/2010/main" val="3140839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583514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1593722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14854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8672297"/>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039515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5132942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071224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0283760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458283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pening slide with text">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userDrawn="1"/>
        </p:nvPicPr>
        <p:blipFill>
          <a:blip r:embed="rId2"/>
          <a:stretch>
            <a:fillRect/>
          </a:stretch>
        </p:blipFill>
        <p:spPr>
          <a:xfrm>
            <a:off x="2563844" y="1391176"/>
            <a:ext cx="4263263" cy="1990696"/>
          </a:xfrm>
          <a:prstGeom prst="rect">
            <a:avLst/>
          </a:prstGeom>
        </p:spPr>
      </p:pic>
    </p:spTree>
    <p:extLst>
      <p:ext uri="{BB962C8B-B14F-4D97-AF65-F5344CB8AC3E}">
        <p14:creationId xmlns:p14="http://schemas.microsoft.com/office/powerpoint/2010/main" val="612510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 logo"/>
          <p:cNvPicPr>
            <a:picLocks noChangeAspect="1"/>
          </p:cNvPicPr>
          <p:nvPr userDrawn="1"/>
        </p:nvPicPr>
        <p:blipFill>
          <a:blip r:embed="rId2"/>
          <a:stretch>
            <a:fillRect/>
          </a:stretch>
        </p:blipFill>
        <p:spPr>
          <a:xfrm>
            <a:off x="2561450" y="1867964"/>
            <a:ext cx="4129734" cy="1928346"/>
          </a:xfrm>
          <a:prstGeom prst="rect">
            <a:avLst/>
          </a:prstGeom>
        </p:spPr>
      </p:pic>
    </p:spTree>
    <p:extLst>
      <p:ext uri="{BB962C8B-B14F-4D97-AF65-F5344CB8AC3E}">
        <p14:creationId xmlns:p14="http://schemas.microsoft.com/office/powerpoint/2010/main" val="33964638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24215117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sing slide with image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userDrawn="1"/>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42641116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slide with contact info">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a:t>Name</a:t>
            </a:r>
          </a:p>
        </p:txBody>
      </p:sp>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970281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52428591"/>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slide w/ contact info and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0" name="TextBox 9"/>
          <p:cNvSpPr txBox="1"/>
          <p:nvPr userDrawn="1"/>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a:t>Name</a:t>
            </a:r>
          </a:p>
        </p:txBody>
      </p:sp>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28512463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342839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6088446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8877288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0251030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2117576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0625030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250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2223124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23340544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16434985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89213069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3820294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1.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userDrawn="1"/>
        </p:nvPicPr>
        <p:blipFill>
          <a:blip r:embed="rId18"/>
          <a:stretch>
            <a:fillRect/>
          </a:stretch>
        </p:blipFill>
        <p:spPr>
          <a:xfrm>
            <a:off x="7412669" y="4876694"/>
            <a:ext cx="1426531" cy="471579"/>
          </a:xfrm>
          <a:prstGeom prst="rect">
            <a:avLst/>
          </a:prstGeom>
        </p:spPr>
      </p:pic>
    </p:spTree>
    <p:extLst>
      <p:ext uri="{BB962C8B-B14F-4D97-AF65-F5344CB8AC3E}">
        <p14:creationId xmlns:p14="http://schemas.microsoft.com/office/powerpoint/2010/main" val="6328470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70" r:id="rId4"/>
    <p:sldLayoutId id="2147483651" r:id="rId5"/>
    <p:sldLayoutId id="2147483652" r:id="rId6"/>
    <p:sldLayoutId id="2147483653" r:id="rId7"/>
    <p:sldLayoutId id="2147483654" r:id="rId8"/>
    <p:sldLayoutId id="2147483655" r:id="rId9"/>
    <p:sldLayoutId id="2147483687" r:id="rId10"/>
    <p:sldLayoutId id="2147483658" r:id="rId11"/>
    <p:sldLayoutId id="2147483671" r:id="rId12"/>
    <p:sldLayoutId id="2147483659" r:id="rId13"/>
    <p:sldLayoutId id="2147483689" r:id="rId14"/>
    <p:sldLayoutId id="2147483672" r:id="rId15"/>
    <p:sldLayoutId id="2147483690"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6" name="Isosceles Triangle 14">
            <a:extLst>
              <a:ext uri="{FF2B5EF4-FFF2-40B4-BE49-F238E27FC236}">
                <a16:creationId xmlns:a16="http://schemas.microsoft.com/office/drawing/2014/main" id="{8744B0B0-8A1A-4583-B0F2-6FDA3020753D}"/>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effectLst/>
              <a:latin typeface="Segoe UI"/>
            </a:endParaRPr>
          </a:p>
        </p:txBody>
      </p:sp>
    </p:spTree>
    <p:extLst>
      <p:ext uri="{BB962C8B-B14F-4D97-AF65-F5344CB8AC3E}">
        <p14:creationId xmlns:p14="http://schemas.microsoft.com/office/powerpoint/2010/main" val="79154715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1" r:id="rId3"/>
    <p:sldLayoutId id="2147483682" r:id="rId4"/>
    <p:sldLayoutId id="2147483688" r:id="rId5"/>
    <p:sldLayoutId id="2147483685" r:id="rId6"/>
    <p:sldLayoutId id="2147483686" r:id="rId7"/>
    <p:sldLayoutId id="2147483716" r:id="rId8"/>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userDrawn="1"/>
        </p:nvPicPr>
        <p:blipFill>
          <a:blip r:embed="rId18"/>
          <a:stretch>
            <a:fillRect/>
          </a:stretch>
        </p:blipFill>
        <p:spPr>
          <a:xfrm>
            <a:off x="7412669" y="4876694"/>
            <a:ext cx="1426531" cy="471579"/>
          </a:xfrm>
          <a:prstGeom prst="rect">
            <a:avLst/>
          </a:prstGeom>
        </p:spPr>
      </p:pic>
    </p:spTree>
    <p:extLst>
      <p:ext uri="{BB962C8B-B14F-4D97-AF65-F5344CB8AC3E}">
        <p14:creationId xmlns:p14="http://schemas.microsoft.com/office/powerpoint/2010/main" val="181103153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6" name="Isosceles Triangle 14">
            <a:extLst>
              <a:ext uri="{FF2B5EF4-FFF2-40B4-BE49-F238E27FC236}">
                <a16:creationId xmlns:a16="http://schemas.microsoft.com/office/drawing/2014/main" id="{8744B0B0-8A1A-4583-B0F2-6FDA3020753D}"/>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effectLst/>
              <a:latin typeface="Segoe UI"/>
            </a:endParaRPr>
          </a:p>
        </p:txBody>
      </p:sp>
    </p:spTree>
    <p:extLst>
      <p:ext uri="{BB962C8B-B14F-4D97-AF65-F5344CB8AC3E}">
        <p14:creationId xmlns:p14="http://schemas.microsoft.com/office/powerpoint/2010/main" val="41374905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www.regulations.gov/" TargetMode="External"/><Relationship Id="rId2" Type="http://schemas.openxmlformats.org/officeDocument/2006/relationships/notesSlide" Target="../notesSlides/notesSlide40.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5151E-B7E4-BDAE-484D-FD21487D26B7}"/>
              </a:ext>
            </a:extLst>
          </p:cNvPr>
          <p:cNvSpPr>
            <a:spLocks noGrp="1"/>
          </p:cNvSpPr>
          <p:nvPr>
            <p:ph type="title" idx="4294967295"/>
          </p:nvPr>
        </p:nvSpPr>
        <p:spPr>
          <a:xfrm>
            <a:off x="173114" y="-1039826"/>
            <a:ext cx="8229600" cy="952500"/>
          </a:xfrm>
        </p:spPr>
        <p:txBody>
          <a:bodyPr/>
          <a:lstStyle/>
          <a:p>
            <a:r>
              <a:rPr lang="en-US" dirty="0"/>
              <a:t>Opening slide</a:t>
            </a:r>
          </a:p>
        </p:txBody>
      </p:sp>
    </p:spTree>
    <p:extLst>
      <p:ext uri="{BB962C8B-B14F-4D97-AF65-F5344CB8AC3E}">
        <p14:creationId xmlns:p14="http://schemas.microsoft.com/office/powerpoint/2010/main" val="306043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88C55-E011-4EA7-B99F-63042FB31A86}"/>
              </a:ext>
            </a:extLst>
          </p:cNvPr>
          <p:cNvSpPr>
            <a:spLocks noGrp="1"/>
          </p:cNvSpPr>
          <p:nvPr>
            <p:ph type="title"/>
          </p:nvPr>
        </p:nvSpPr>
        <p:spPr/>
        <p:txBody>
          <a:bodyPr>
            <a:normAutofit fontScale="90000"/>
          </a:bodyPr>
          <a:lstStyle/>
          <a:p>
            <a:r>
              <a:rPr lang="en-US" dirty="0"/>
              <a:t>Targeted patent proposals</a:t>
            </a:r>
            <a:br>
              <a:rPr lang="en-US" dirty="0"/>
            </a:br>
            <a:endParaRPr lang="en-US" dirty="0"/>
          </a:p>
        </p:txBody>
      </p:sp>
    </p:spTree>
    <p:extLst>
      <p:ext uri="{BB962C8B-B14F-4D97-AF65-F5344CB8AC3E}">
        <p14:creationId xmlns:p14="http://schemas.microsoft.com/office/powerpoint/2010/main" val="148939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0EF0AB-0D94-CE2A-1634-1D0BAA51EC4A}"/>
              </a:ext>
            </a:extLst>
          </p:cNvPr>
          <p:cNvSpPr>
            <a:spLocks noGrp="1"/>
          </p:cNvSpPr>
          <p:nvPr>
            <p:ph type="title"/>
          </p:nvPr>
        </p:nvSpPr>
        <p:spPr/>
        <p:txBody>
          <a:bodyPr>
            <a:noAutofit/>
          </a:bodyPr>
          <a:lstStyle/>
          <a:p>
            <a:r>
              <a:rPr lang="en-US" sz="3600" dirty="0"/>
              <a:t>After-Final Consideration Pilot </a:t>
            </a:r>
            <a:br>
              <a:rPr lang="en-US" sz="3600" dirty="0"/>
            </a:br>
            <a:r>
              <a:rPr lang="en-US" sz="3600" dirty="0"/>
              <a:t>(AFCP 2.0)</a:t>
            </a:r>
          </a:p>
        </p:txBody>
      </p:sp>
      <p:sp>
        <p:nvSpPr>
          <p:cNvPr id="2" name="Content Placeholder 1">
            <a:extLst>
              <a:ext uri="{FF2B5EF4-FFF2-40B4-BE49-F238E27FC236}">
                <a16:creationId xmlns:a16="http://schemas.microsoft.com/office/drawing/2014/main" id="{865465AA-BDA4-6F4A-42D4-561663FFDB55}"/>
              </a:ext>
            </a:extLst>
          </p:cNvPr>
          <p:cNvSpPr>
            <a:spLocks noGrp="1"/>
          </p:cNvSpPr>
          <p:nvPr>
            <p:ph idx="1"/>
          </p:nvPr>
        </p:nvSpPr>
        <p:spPr/>
        <p:txBody>
          <a:bodyPr vert="horz" lIns="91440" tIns="45720" rIns="91440" bIns="45720" rtlCol="0" anchor="t">
            <a:normAutofit/>
          </a:bodyPr>
          <a:lstStyle/>
          <a:p>
            <a:r>
              <a:rPr lang="en-US" sz="1800" dirty="0">
                <a:latin typeface="Segoe UI"/>
                <a:cs typeface="Segoe UI"/>
              </a:rPr>
              <a:t>Propose a new fee for participating in the existing AFCP 2.0 Program, in which applicants may submit certain papers for consideration after final action without filing a request for continued examination (RCE) or continued prosecution application (CPA).</a:t>
            </a:r>
          </a:p>
          <a:p>
            <a:pPr lvl="1"/>
            <a:r>
              <a:rPr lang="en-US" sz="1600" dirty="0"/>
              <a:t>The fee will improve cost recovery.</a:t>
            </a:r>
          </a:p>
          <a:p>
            <a:pPr lvl="2"/>
            <a:r>
              <a:rPr lang="en-US" sz="1200" dirty="0"/>
              <a:t>Around 60,000 requests for AFCP 2.0 were filed in FY 2022, representing more than 10% of disposals.</a:t>
            </a:r>
          </a:p>
          <a:p>
            <a:pPr lvl="2"/>
            <a:r>
              <a:rPr lang="en-US" sz="1200" dirty="0"/>
              <a:t>More than half of AFCP 2.0 filings resulted in an examiner interview and more than 100,000 hours of patent examiner time charged to AFCP 2.0 in FY 2022, resulting in higher examination costs.</a:t>
            </a:r>
          </a:p>
          <a:p>
            <a:pPr lvl="1"/>
            <a:r>
              <a:rPr lang="en-US" sz="1600" dirty="0"/>
              <a:t>By charging this fee, the USPTO will be able to continue providing the AFCP 2.0. option to applicants.</a:t>
            </a:r>
          </a:p>
        </p:txBody>
      </p:sp>
      <p:graphicFrame>
        <p:nvGraphicFramePr>
          <p:cNvPr id="7" name="Table 6" descr="A table showing unit costs, current fees, proposed fees, and changes in fees for Consideration of AFCP 2.0 request fees">
            <a:extLst>
              <a:ext uri="{FF2B5EF4-FFF2-40B4-BE49-F238E27FC236}">
                <a16:creationId xmlns:a16="http://schemas.microsoft.com/office/drawing/2014/main" id="{D7CE62FF-E2F2-15AA-CB73-DDD5A30AEBE4}"/>
              </a:ext>
            </a:extLst>
          </p:cNvPr>
          <p:cNvGraphicFramePr>
            <a:graphicFrameLocks noGrp="1"/>
          </p:cNvGraphicFramePr>
          <p:nvPr>
            <p:extLst>
              <p:ext uri="{D42A27DB-BD31-4B8C-83A1-F6EECF244321}">
                <p14:modId xmlns:p14="http://schemas.microsoft.com/office/powerpoint/2010/main" val="136637937"/>
              </p:ext>
            </p:extLst>
          </p:nvPr>
        </p:nvGraphicFramePr>
        <p:xfrm>
          <a:off x="457200" y="4203280"/>
          <a:ext cx="8218637" cy="1078499"/>
        </p:xfrm>
        <a:graphic>
          <a:graphicData uri="http://schemas.openxmlformats.org/drawingml/2006/table">
            <a:tbl>
              <a:tblPr firstRow="1" firstCol="1" bandRow="1">
                <a:tableStyleId>{073A0DAA-6AF3-43AB-8588-CEC1D06C72B9}</a:tableStyleId>
              </a:tblPr>
              <a:tblGrid>
                <a:gridCol w="1679075">
                  <a:extLst>
                    <a:ext uri="{9D8B030D-6E8A-4147-A177-3AD203B41FA5}">
                      <a16:colId xmlns:a16="http://schemas.microsoft.com/office/drawing/2014/main" val="20000"/>
                    </a:ext>
                  </a:extLst>
                </a:gridCol>
                <a:gridCol w="2032567">
                  <a:extLst>
                    <a:ext uri="{9D8B030D-6E8A-4147-A177-3AD203B41FA5}">
                      <a16:colId xmlns:a16="http://schemas.microsoft.com/office/drawing/2014/main" val="20001"/>
                    </a:ext>
                  </a:extLst>
                </a:gridCol>
                <a:gridCol w="972097">
                  <a:extLst>
                    <a:ext uri="{9D8B030D-6E8A-4147-A177-3AD203B41FA5}">
                      <a16:colId xmlns:a16="http://schemas.microsoft.com/office/drawing/2014/main" val="20002"/>
                    </a:ext>
                  </a:extLst>
                </a:gridCol>
                <a:gridCol w="972097">
                  <a:extLst>
                    <a:ext uri="{9D8B030D-6E8A-4147-A177-3AD203B41FA5}">
                      <a16:colId xmlns:a16="http://schemas.microsoft.com/office/drawing/2014/main" val="20003"/>
                    </a:ext>
                  </a:extLst>
                </a:gridCol>
                <a:gridCol w="972097">
                  <a:extLst>
                    <a:ext uri="{9D8B030D-6E8A-4147-A177-3AD203B41FA5}">
                      <a16:colId xmlns:a16="http://schemas.microsoft.com/office/drawing/2014/main" val="20004"/>
                    </a:ext>
                  </a:extLst>
                </a:gridCol>
                <a:gridCol w="795352">
                  <a:extLst>
                    <a:ext uri="{9D8B030D-6E8A-4147-A177-3AD203B41FA5}">
                      <a16:colId xmlns:a16="http://schemas.microsoft.com/office/drawing/2014/main" val="20005"/>
                    </a:ext>
                  </a:extLst>
                </a:gridCol>
                <a:gridCol w="795352">
                  <a:extLst>
                    <a:ext uri="{9D8B030D-6E8A-4147-A177-3AD203B41FA5}">
                      <a16:colId xmlns:a16="http://schemas.microsoft.com/office/drawing/2014/main" val="20006"/>
                    </a:ext>
                  </a:extLst>
                </a:gridCol>
              </a:tblGrid>
              <a:tr h="633111">
                <a:tc>
                  <a:txBody>
                    <a:bodyPr/>
                    <a:lstStyle/>
                    <a:p>
                      <a:pPr marL="0" marR="0" algn="ctr"/>
                      <a:r>
                        <a:rPr lang="en-US" sz="1200" dirty="0">
                          <a:effectLst/>
                        </a:rPr>
                        <a:t>Fee code</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r>
                        <a:rPr lang="en-US" sz="1200" dirty="0">
                          <a:effectLst/>
                        </a:rPr>
                        <a:t>Description</a:t>
                      </a:r>
                      <a:endParaRPr lang="en-US" sz="1200" baseline="300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rPr>
                        <a:t>Historical cost</a:t>
                      </a:r>
                    </a:p>
                    <a:p>
                      <a:pPr marL="0" marR="0" algn="ctr">
                        <a:spcBef>
                          <a:spcPts val="0"/>
                        </a:spcBef>
                        <a:spcAft>
                          <a:spcPts val="0"/>
                        </a:spcAft>
                      </a:pPr>
                      <a:r>
                        <a:rPr lang="en-US" sz="1200" dirty="0">
                          <a:effectLst/>
                        </a:rPr>
                        <a:t>(FY 2022)</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rPr>
                        <a:t>Current fee* </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rPr>
                        <a:t>Proposed fee*</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rPr>
                        <a:t>Percent change</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extLst>
                  <a:ext uri="{0D108BD9-81ED-4DB2-BD59-A6C34878D82A}">
                    <a16:rowId xmlns:a16="http://schemas.microsoft.com/office/drawing/2014/main" val="10000"/>
                  </a:ext>
                </a:extLst>
              </a:tr>
              <a:tr h="445388">
                <a:tc>
                  <a:txBody>
                    <a:bodyPr/>
                    <a:lstStyle/>
                    <a:p>
                      <a:pPr marL="0" marR="0" algn="ctr">
                        <a:lnSpc>
                          <a:spcPct val="100000"/>
                        </a:lnSpc>
                        <a:spcBef>
                          <a:spcPts val="600"/>
                        </a:spcBef>
                        <a:spcAft>
                          <a:spcPts val="600"/>
                        </a:spcAft>
                      </a:pPr>
                      <a:r>
                        <a:rPr lang="en-US" sz="1200" dirty="0">
                          <a:effectLst/>
                        </a:rPr>
                        <a:t>New fee code</a:t>
                      </a:r>
                    </a:p>
                  </a:txBody>
                  <a:tcPr marL="68580" marR="68580" marT="0" marB="0" anchor="ctr">
                    <a:solidFill>
                      <a:schemeClr val="tx2">
                        <a:lumMod val="75000"/>
                      </a:schemeClr>
                    </a:solidFill>
                  </a:tcPr>
                </a:tc>
                <a:tc>
                  <a:txBody>
                    <a:bodyPr/>
                    <a:lstStyle/>
                    <a:p>
                      <a:pPr marL="0" marR="0" algn="l">
                        <a:lnSpc>
                          <a:spcPct val="100000"/>
                        </a:lnSpc>
                        <a:spcBef>
                          <a:spcPts val="600"/>
                        </a:spcBef>
                        <a:spcAft>
                          <a:spcPts val="600"/>
                        </a:spcAft>
                      </a:pPr>
                      <a:r>
                        <a:rPr lang="en-US" sz="1200" dirty="0">
                          <a:solidFill>
                            <a:schemeClr val="tx1"/>
                          </a:solidFill>
                          <a:effectLst/>
                        </a:rPr>
                        <a:t>Consideration of AFCP 2.0 request</a:t>
                      </a: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rPr>
                        <a:t>n/a</a:t>
                      </a:r>
                      <a:endParaRPr lang="en-US" sz="1200" b="1" dirty="0">
                        <a:solidFill>
                          <a:schemeClr val="tx1"/>
                        </a:solidFill>
                        <a:effectLst/>
                        <a:latin typeface="Calibri"/>
                        <a:ea typeface="Times New Roman"/>
                        <a:cs typeface="Times New Roman"/>
                      </a:endParaRP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kern="1200" dirty="0">
                          <a:solidFill>
                            <a:schemeClr val="tx1"/>
                          </a:solidFill>
                          <a:effectLst/>
                          <a:latin typeface="+mn-lt"/>
                          <a:ea typeface="+mn-ea"/>
                          <a:cs typeface="+mn-cs"/>
                        </a:rPr>
                        <a:t>n/a</a:t>
                      </a:r>
                      <a:endParaRPr lang="en-US" sz="1200" b="1" dirty="0">
                        <a:solidFill>
                          <a:schemeClr val="tx1"/>
                        </a:solidFill>
                        <a:effectLst/>
                        <a:latin typeface="Calibri"/>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mn-lt"/>
                        </a:rPr>
                        <a:t>$500</a:t>
                      </a:r>
                      <a:endParaRPr lang="en-US" sz="1200" b="1" dirty="0">
                        <a:solidFill>
                          <a:schemeClr val="tx1"/>
                        </a:solidFill>
                        <a:effectLst/>
                        <a:latin typeface="+mn-lt"/>
                        <a:ea typeface="Times New Roman"/>
                        <a:cs typeface="Times New Roman"/>
                      </a:endParaRP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b="0" dirty="0">
                          <a:solidFill>
                            <a:schemeClr val="tx1"/>
                          </a:solidFill>
                          <a:effectLst/>
                          <a:latin typeface="+mn-lt"/>
                          <a:ea typeface="Times New Roman"/>
                          <a:cs typeface="Times New Roman"/>
                        </a:rPr>
                        <a:t>n/a</a:t>
                      </a: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kern="1200" dirty="0">
                          <a:solidFill>
                            <a:schemeClr val="tx1"/>
                          </a:solidFill>
                          <a:effectLst/>
                          <a:latin typeface="+mn-lt"/>
                          <a:ea typeface="+mn-ea"/>
                          <a:cs typeface="+mn-cs"/>
                        </a:rPr>
                        <a:t>n/a</a:t>
                      </a:r>
                      <a:endParaRPr lang="en-US" sz="1200" b="1" dirty="0">
                        <a:solidFill>
                          <a:schemeClr val="tx1"/>
                        </a:solidFill>
                        <a:effectLst/>
                        <a:latin typeface="Calibri"/>
                        <a:ea typeface="Times New Roman"/>
                        <a:cs typeface="Times New Roman"/>
                      </a:endParaRPr>
                    </a:p>
                  </a:txBody>
                  <a:tcPr marL="68580" marR="68580" marT="0" marB="0" anchor="ctr">
                    <a:solidFill>
                      <a:srgbClr val="D9D9D6"/>
                    </a:solidFill>
                  </a:tcPr>
                </a:tc>
                <a:extLst>
                  <a:ext uri="{0D108BD9-81ED-4DB2-BD59-A6C34878D82A}">
                    <a16:rowId xmlns:a16="http://schemas.microsoft.com/office/drawing/2014/main" val="10001"/>
                  </a:ext>
                </a:extLst>
              </a:tr>
            </a:tbl>
          </a:graphicData>
        </a:graphic>
      </p:graphicFrame>
      <p:sp>
        <p:nvSpPr>
          <p:cNvPr id="8" name="TextBox 7">
            <a:extLst>
              <a:ext uri="{FF2B5EF4-FFF2-40B4-BE49-F238E27FC236}">
                <a16:creationId xmlns:a16="http://schemas.microsoft.com/office/drawing/2014/main" id="{D16A7377-EF5C-403D-A5CF-F284B4625DD5}"/>
              </a:ext>
            </a:extLst>
          </p:cNvPr>
          <p:cNvSpPr txBox="1"/>
          <p:nvPr/>
        </p:nvSpPr>
        <p:spPr>
          <a:xfrm>
            <a:off x="7217103" y="5280452"/>
            <a:ext cx="1587990" cy="246221"/>
          </a:xfrm>
          <a:prstGeom prst="rect">
            <a:avLst/>
          </a:prstGeom>
          <a:noFill/>
        </p:spPr>
        <p:txBody>
          <a:bodyPr wrap="square" rtlCol="0">
            <a:spAutoFit/>
          </a:bodyPr>
          <a:lstStyle/>
          <a:p>
            <a:r>
              <a:rPr lang="en-US" sz="1000" dirty="0"/>
              <a:t>* Undiscounted fee rate</a:t>
            </a:r>
          </a:p>
        </p:txBody>
      </p:sp>
      <p:sp>
        <p:nvSpPr>
          <p:cNvPr id="5" name="Slide Number Placeholder 4">
            <a:extLst>
              <a:ext uri="{FF2B5EF4-FFF2-40B4-BE49-F238E27FC236}">
                <a16:creationId xmlns:a16="http://schemas.microsoft.com/office/drawing/2014/main" id="{620510FE-C381-4D84-A7D8-919B63BEC219}"/>
              </a:ext>
            </a:extLst>
          </p:cNvPr>
          <p:cNvSpPr>
            <a:spLocks noGrp="1"/>
          </p:cNvSpPr>
          <p:nvPr>
            <p:ph type="sldNum" sz="quarter" idx="10"/>
          </p:nvPr>
        </p:nvSpPr>
        <p:spPr/>
        <p:txBody>
          <a:bodyPr/>
          <a:lstStyle/>
          <a:p>
            <a:fld id="{1D648693-0942-45E9-83AE-76FC568F9452}" type="slidenum">
              <a:rPr lang="en-US" smtClean="0"/>
              <a:pPr/>
              <a:t>11</a:t>
            </a:fld>
            <a:endParaRPr lang="en-US" dirty="0"/>
          </a:p>
        </p:txBody>
      </p:sp>
    </p:spTree>
    <p:extLst>
      <p:ext uri="{BB962C8B-B14F-4D97-AF65-F5344CB8AC3E}">
        <p14:creationId xmlns:p14="http://schemas.microsoft.com/office/powerpoint/2010/main" val="4071886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38DDF1-5F61-8CB9-36AE-AA1FFD34FA6F}"/>
              </a:ext>
            </a:extLst>
          </p:cNvPr>
          <p:cNvSpPr>
            <a:spLocks noGrp="1"/>
          </p:cNvSpPr>
          <p:nvPr>
            <p:ph type="title"/>
          </p:nvPr>
        </p:nvSpPr>
        <p:spPr>
          <a:xfrm>
            <a:off x="457200" y="285087"/>
            <a:ext cx="8229600" cy="952500"/>
          </a:xfrm>
        </p:spPr>
        <p:txBody>
          <a:bodyPr>
            <a:normAutofit/>
          </a:bodyPr>
          <a:lstStyle/>
          <a:p>
            <a:r>
              <a:rPr lang="en-US" sz="3600" dirty="0"/>
              <a:t>Assignments</a:t>
            </a:r>
          </a:p>
        </p:txBody>
      </p:sp>
      <p:sp>
        <p:nvSpPr>
          <p:cNvPr id="2" name="Content Placeholder 1">
            <a:extLst>
              <a:ext uri="{FF2B5EF4-FFF2-40B4-BE49-F238E27FC236}">
                <a16:creationId xmlns:a16="http://schemas.microsoft.com/office/drawing/2014/main" id="{795CCC18-8E3E-379C-BF30-9C702D4C7610}"/>
              </a:ext>
            </a:extLst>
          </p:cNvPr>
          <p:cNvSpPr>
            <a:spLocks noGrp="1"/>
          </p:cNvSpPr>
          <p:nvPr>
            <p:ph idx="1"/>
          </p:nvPr>
        </p:nvSpPr>
        <p:spPr>
          <a:xfrm>
            <a:off x="457200" y="1173804"/>
            <a:ext cx="8229600" cy="2040629"/>
          </a:xfrm>
        </p:spPr>
        <p:txBody>
          <a:bodyPr vert="horz" lIns="91440" tIns="45720" rIns="91440" bIns="45720" rtlCol="0" anchor="t">
            <a:normAutofit lnSpcReduction="10000"/>
          </a:bodyPr>
          <a:lstStyle/>
          <a:p>
            <a:pPr>
              <a:lnSpc>
                <a:spcPct val="120000"/>
              </a:lnSpc>
            </a:pPr>
            <a:r>
              <a:rPr lang="en-US" sz="1400" dirty="0"/>
              <a:t>Propose reinstating a nominal fee for recording assignments and related documents submitted electronically and increasing the fee for recording assignments submitted via paper.</a:t>
            </a:r>
          </a:p>
          <a:p>
            <a:pPr>
              <a:lnSpc>
                <a:spcPct val="120000"/>
              </a:lnSpc>
            </a:pPr>
            <a:r>
              <a:rPr lang="en-US" sz="1400" dirty="0"/>
              <a:t>Since the previous fee for recording an electronic assignment was eliminated in 2014, the number of frivolous submissions has increased.</a:t>
            </a:r>
            <a:endParaRPr lang="en-US" sz="1400" strike="sngStrike" dirty="0"/>
          </a:p>
          <a:p>
            <a:pPr lvl="1">
              <a:lnSpc>
                <a:spcPct val="120000"/>
              </a:lnSpc>
            </a:pPr>
            <a:r>
              <a:rPr lang="en-US" sz="1200" dirty="0">
                <a:latin typeface="Segoe UI Light"/>
                <a:cs typeface="Segoe UI Light"/>
              </a:rPr>
              <a:t>The fee for electronic submissions will discourage frivolous submissions, and the higher paper assignment fee encourages applicants to opt for the less expensive electronic submission.</a:t>
            </a:r>
          </a:p>
          <a:p>
            <a:pPr lvl="1">
              <a:lnSpc>
                <a:spcPct val="120000"/>
              </a:lnSpc>
            </a:pPr>
            <a:r>
              <a:rPr lang="en-US" sz="1200" dirty="0"/>
              <a:t>This fee will help recover processing costs and fund improvements to assignment recordation.</a:t>
            </a:r>
          </a:p>
        </p:txBody>
      </p:sp>
      <p:graphicFrame>
        <p:nvGraphicFramePr>
          <p:cNvPr id="7" name="Table 6" descr="A table showing unit costs, current fees, proposed fees, and changes in fees for assignments">
            <a:extLst>
              <a:ext uri="{FF2B5EF4-FFF2-40B4-BE49-F238E27FC236}">
                <a16:creationId xmlns:a16="http://schemas.microsoft.com/office/drawing/2014/main" id="{B205896E-7997-3D21-BE61-0491D32338E3}"/>
              </a:ext>
            </a:extLst>
          </p:cNvPr>
          <p:cNvGraphicFramePr>
            <a:graphicFrameLocks noGrp="1"/>
          </p:cNvGraphicFramePr>
          <p:nvPr>
            <p:extLst>
              <p:ext uri="{D42A27DB-BD31-4B8C-83A1-F6EECF244321}">
                <p14:modId xmlns:p14="http://schemas.microsoft.com/office/powerpoint/2010/main" val="891736956"/>
              </p:ext>
            </p:extLst>
          </p:nvPr>
        </p:nvGraphicFramePr>
        <p:xfrm>
          <a:off x="457200" y="3222668"/>
          <a:ext cx="8296273" cy="1869077"/>
        </p:xfrm>
        <a:graphic>
          <a:graphicData uri="http://schemas.openxmlformats.org/drawingml/2006/table">
            <a:tbl>
              <a:tblPr firstRow="1" firstCol="1" bandRow="1">
                <a:tableStyleId>{073A0DAA-6AF3-43AB-8588-CEC1D06C72B9}</a:tableStyleId>
              </a:tblPr>
              <a:tblGrid>
                <a:gridCol w="982738">
                  <a:extLst>
                    <a:ext uri="{9D8B030D-6E8A-4147-A177-3AD203B41FA5}">
                      <a16:colId xmlns:a16="http://schemas.microsoft.com/office/drawing/2014/main" val="20000"/>
                    </a:ext>
                  </a:extLst>
                </a:gridCol>
                <a:gridCol w="2763965">
                  <a:extLst>
                    <a:ext uri="{9D8B030D-6E8A-4147-A177-3AD203B41FA5}">
                      <a16:colId xmlns:a16="http://schemas.microsoft.com/office/drawing/2014/main" val="20001"/>
                    </a:ext>
                  </a:extLst>
                </a:gridCol>
                <a:gridCol w="981280">
                  <a:extLst>
                    <a:ext uri="{9D8B030D-6E8A-4147-A177-3AD203B41FA5}">
                      <a16:colId xmlns:a16="http://schemas.microsoft.com/office/drawing/2014/main" val="20002"/>
                    </a:ext>
                  </a:extLst>
                </a:gridCol>
                <a:gridCol w="981280">
                  <a:extLst>
                    <a:ext uri="{9D8B030D-6E8A-4147-A177-3AD203B41FA5}">
                      <a16:colId xmlns:a16="http://schemas.microsoft.com/office/drawing/2014/main" val="20003"/>
                    </a:ext>
                  </a:extLst>
                </a:gridCol>
                <a:gridCol w="981280">
                  <a:extLst>
                    <a:ext uri="{9D8B030D-6E8A-4147-A177-3AD203B41FA5}">
                      <a16:colId xmlns:a16="http://schemas.microsoft.com/office/drawing/2014/main" val="20004"/>
                    </a:ext>
                  </a:extLst>
                </a:gridCol>
                <a:gridCol w="802865">
                  <a:extLst>
                    <a:ext uri="{9D8B030D-6E8A-4147-A177-3AD203B41FA5}">
                      <a16:colId xmlns:a16="http://schemas.microsoft.com/office/drawing/2014/main" val="20005"/>
                    </a:ext>
                  </a:extLst>
                </a:gridCol>
                <a:gridCol w="802865">
                  <a:extLst>
                    <a:ext uri="{9D8B030D-6E8A-4147-A177-3AD203B41FA5}">
                      <a16:colId xmlns:a16="http://schemas.microsoft.com/office/drawing/2014/main" val="20006"/>
                    </a:ext>
                  </a:extLst>
                </a:gridCol>
              </a:tblGrid>
              <a:tr h="680357">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68580" marR="68580" marT="0" marB="0" anchor="ctr">
                    <a:solidFill>
                      <a:schemeClr val="tx2">
                        <a:lumMod val="75000"/>
                      </a:schemeClr>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68580" marR="68580" marT="0" marB="0" anchor="ctr">
                    <a:solidFill>
                      <a:schemeClr val="tx2">
                        <a:lumMod val="75000"/>
                      </a:schemeClr>
                    </a:solidFill>
                  </a:tcPr>
                </a:tc>
                <a:extLst>
                  <a:ext uri="{0D108BD9-81ED-4DB2-BD59-A6C34878D82A}">
                    <a16:rowId xmlns:a16="http://schemas.microsoft.com/office/drawing/2014/main" val="10000"/>
                  </a:ext>
                </a:extLst>
              </a:tr>
              <a:tr h="208492">
                <a:tc>
                  <a:txBody>
                    <a:bodyPr/>
                    <a:lstStyle/>
                    <a:p>
                      <a:pPr marL="0" marR="0" lvl="0" algn="ctr">
                        <a:lnSpc>
                          <a:spcPct val="100000"/>
                        </a:lnSpc>
                        <a:spcBef>
                          <a:spcPts val="600"/>
                        </a:spcBef>
                        <a:spcAft>
                          <a:spcPts val="600"/>
                        </a:spcAft>
                        <a:buNone/>
                      </a:pPr>
                      <a:r>
                        <a:rPr lang="en-US" sz="1200" dirty="0">
                          <a:effectLst/>
                          <a:latin typeface="Segoe UI"/>
                        </a:rPr>
                        <a:t>New fee code</a:t>
                      </a:r>
                      <a:endParaRPr lang="en-US" dirty="0"/>
                    </a:p>
                  </a:txBody>
                  <a:tcPr marL="68580" marR="68580" marT="0" marB="0" anchor="ctr">
                    <a:solidFill>
                      <a:schemeClr val="tx2">
                        <a:lumMod val="75000"/>
                      </a:schemeClr>
                    </a:solidFill>
                  </a:tcPr>
                </a:tc>
                <a:tc>
                  <a:txBody>
                    <a:bodyPr/>
                    <a:lstStyle/>
                    <a:p>
                      <a:pPr marL="0" marR="0" lvl="0" algn="l">
                        <a:lnSpc>
                          <a:spcPct val="100000"/>
                        </a:lnSpc>
                        <a:spcBef>
                          <a:spcPts val="600"/>
                        </a:spcBef>
                        <a:spcAft>
                          <a:spcPts val="600"/>
                        </a:spcAft>
                        <a:buNone/>
                      </a:pPr>
                      <a:r>
                        <a:rPr lang="en-US" sz="1100" b="0" i="0" u="none" strike="noStrike" baseline="0" noProof="0" dirty="0">
                          <a:solidFill>
                            <a:srgbClr val="000000"/>
                          </a:solidFill>
                          <a:effectLst/>
                          <a:latin typeface="+mn-lt"/>
                        </a:rPr>
                        <a:t>Recording each patent assignment, agreement, or other paper, per property – if submitted electronically</a:t>
                      </a:r>
                      <a:endParaRPr lang="en-US" sz="1100" b="0" i="0" u="none" strike="noStrike" baseline="0" noProof="0" dirty="0">
                        <a:solidFill>
                          <a:srgbClr val="000000"/>
                        </a:solidFill>
                        <a:latin typeface="+mn-lt"/>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$3</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200" dirty="0">
                          <a:solidFill>
                            <a:schemeClr val="tx1"/>
                          </a:solidFill>
                          <a:effectLst/>
                          <a:latin typeface="+mn-lt"/>
                        </a:rPr>
                        <a:t>$0</a:t>
                      </a:r>
                      <a:endParaRPr lang="en-US" sz="1200" b="1" dirty="0">
                        <a:solidFill>
                          <a:schemeClr val="tx1"/>
                        </a:solidFill>
                        <a:effectLst/>
                        <a:latin typeface="+mn-lt"/>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$40</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$40</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extLst>
                  <a:ext uri="{0D108BD9-81ED-4DB2-BD59-A6C34878D82A}">
                    <a16:rowId xmlns:a16="http://schemas.microsoft.com/office/drawing/2014/main" val="10001"/>
                  </a:ext>
                </a:extLst>
              </a:tr>
              <a:tr h="208492">
                <a:tc>
                  <a:txBody>
                    <a:bodyPr/>
                    <a:lstStyle/>
                    <a:p>
                      <a:pPr marL="0" lvl="0" algn="ctr">
                        <a:lnSpc>
                          <a:spcPct val="100000"/>
                        </a:lnSpc>
                        <a:spcBef>
                          <a:spcPts val="600"/>
                        </a:spcBef>
                        <a:spcAft>
                          <a:spcPts val="600"/>
                        </a:spcAft>
                        <a:buNone/>
                      </a:pPr>
                      <a:r>
                        <a:rPr lang="en-US" sz="1200" dirty="0">
                          <a:effectLst/>
                          <a:latin typeface="Segoe UI"/>
                        </a:rPr>
                        <a:t>8021</a:t>
                      </a:r>
                    </a:p>
                  </a:txBody>
                  <a:tcPr marL="68580" marR="68580" marT="0" marB="0" anchor="ctr">
                    <a:solidFill>
                      <a:schemeClr val="tx2">
                        <a:lumMod val="75000"/>
                      </a:schemeClr>
                    </a:solidFill>
                  </a:tcPr>
                </a:tc>
                <a:tc>
                  <a:txBody>
                    <a:bodyPr/>
                    <a:lstStyle/>
                    <a:p>
                      <a:pPr marL="0" lvl="0" algn="l">
                        <a:lnSpc>
                          <a:spcPct val="100000"/>
                        </a:lnSpc>
                        <a:spcBef>
                          <a:spcPts val="600"/>
                        </a:spcBef>
                        <a:spcAft>
                          <a:spcPts val="600"/>
                        </a:spcAft>
                        <a:buNone/>
                      </a:pPr>
                      <a:r>
                        <a:rPr lang="en-US" sz="1100" b="0" i="0" u="none" strike="noStrike" baseline="0" noProof="0" dirty="0">
                          <a:solidFill>
                            <a:srgbClr val="000000"/>
                          </a:solidFill>
                          <a:effectLst/>
                          <a:latin typeface="+mn-lt"/>
                        </a:rPr>
                        <a:t>Recording each patent assignment, agreement, or other paper, per property – if not submitted electronically</a:t>
                      </a:r>
                      <a:endParaRPr lang="en-US" sz="1100" dirty="0"/>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$3</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$50</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$60</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$10</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20%</a:t>
                      </a:r>
                    </a:p>
                  </a:txBody>
                  <a:tcPr marL="68580" marR="68580" marT="0" marB="0" anchor="ctr">
                    <a:solidFill>
                      <a:srgbClr val="D9D9D6"/>
                    </a:solidFill>
                  </a:tcPr>
                </a:tc>
                <a:extLst>
                  <a:ext uri="{0D108BD9-81ED-4DB2-BD59-A6C34878D82A}">
                    <a16:rowId xmlns:a16="http://schemas.microsoft.com/office/drawing/2014/main" val="4002887103"/>
                  </a:ext>
                </a:extLst>
              </a:tr>
            </a:tbl>
          </a:graphicData>
        </a:graphic>
      </p:graphicFrame>
      <p:sp>
        <p:nvSpPr>
          <p:cNvPr id="5" name="TextBox 4">
            <a:extLst>
              <a:ext uri="{FF2B5EF4-FFF2-40B4-BE49-F238E27FC236}">
                <a16:creationId xmlns:a16="http://schemas.microsoft.com/office/drawing/2014/main" id="{F2FC9FE8-ABC9-6021-CFC8-137316C56F86}"/>
              </a:ext>
            </a:extLst>
          </p:cNvPr>
          <p:cNvSpPr txBox="1"/>
          <p:nvPr/>
        </p:nvSpPr>
        <p:spPr>
          <a:xfrm>
            <a:off x="453390" y="5178831"/>
            <a:ext cx="8389809" cy="246221"/>
          </a:xfrm>
          <a:prstGeom prst="rect">
            <a:avLst/>
          </a:prstGeom>
          <a:noFill/>
        </p:spPr>
        <p:txBody>
          <a:bodyPr wrap="square" lIns="91440" tIns="45720" rIns="91440" bIns="45720" rtlCol="0" anchor="t">
            <a:spAutoFit/>
          </a:bodyPr>
          <a:lstStyle/>
          <a:p>
            <a:pPr algn="r"/>
            <a:r>
              <a:rPr lang="en-US" sz="1000" dirty="0"/>
              <a:t>Undiscounted fees not available</a:t>
            </a:r>
            <a:endParaRPr lang="en-US" dirty="0"/>
          </a:p>
        </p:txBody>
      </p:sp>
      <p:sp>
        <p:nvSpPr>
          <p:cNvPr id="10" name="Slide Number Placeholder 4">
            <a:extLst>
              <a:ext uri="{FF2B5EF4-FFF2-40B4-BE49-F238E27FC236}">
                <a16:creationId xmlns:a16="http://schemas.microsoft.com/office/drawing/2014/main" id="{D7F4E5CE-0E59-4221-89F9-C2DE155A71FF}"/>
              </a:ext>
            </a:extLst>
          </p:cNvPr>
          <p:cNvSpPr>
            <a:spLocks noGrp="1"/>
          </p:cNvSpPr>
          <p:nvPr>
            <p:ph type="sldNum" sz="quarter" idx="10"/>
          </p:nvPr>
        </p:nvSpPr>
        <p:spPr/>
        <p:txBody>
          <a:bodyPr/>
          <a:lstStyle/>
          <a:p>
            <a:fld id="{1D648693-0942-45E9-83AE-76FC568F9452}" type="slidenum">
              <a:rPr lang="en-US" smtClean="0"/>
              <a:pPr/>
              <a:t>12</a:t>
            </a:fld>
            <a:endParaRPr lang="en-US" dirty="0"/>
          </a:p>
        </p:txBody>
      </p:sp>
    </p:spTree>
    <p:extLst>
      <p:ext uri="{BB962C8B-B14F-4D97-AF65-F5344CB8AC3E}">
        <p14:creationId xmlns:p14="http://schemas.microsoft.com/office/powerpoint/2010/main" val="3588833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234B77-A091-9D17-43CE-03058480C918}"/>
              </a:ext>
            </a:extLst>
          </p:cNvPr>
          <p:cNvSpPr>
            <a:spLocks noGrp="1"/>
          </p:cNvSpPr>
          <p:nvPr>
            <p:ph type="title"/>
          </p:nvPr>
        </p:nvSpPr>
        <p:spPr/>
        <p:txBody>
          <a:bodyPr>
            <a:normAutofit/>
          </a:bodyPr>
          <a:lstStyle/>
          <a:p>
            <a:r>
              <a:rPr lang="en-US" sz="3600" dirty="0"/>
              <a:t>Continuing applications</a:t>
            </a:r>
          </a:p>
        </p:txBody>
      </p:sp>
      <p:sp>
        <p:nvSpPr>
          <p:cNvPr id="2" name="Content Placeholder 1">
            <a:extLst>
              <a:ext uri="{FF2B5EF4-FFF2-40B4-BE49-F238E27FC236}">
                <a16:creationId xmlns:a16="http://schemas.microsoft.com/office/drawing/2014/main" id="{62138A7A-AF8A-E3EF-6C20-DAAEB8B0BCAF}"/>
              </a:ext>
            </a:extLst>
          </p:cNvPr>
          <p:cNvSpPr>
            <a:spLocks noGrp="1"/>
          </p:cNvSpPr>
          <p:nvPr>
            <p:ph idx="1"/>
          </p:nvPr>
        </p:nvSpPr>
        <p:spPr>
          <a:xfrm>
            <a:off x="457200" y="1048136"/>
            <a:ext cx="8229600" cy="2788353"/>
          </a:xfrm>
        </p:spPr>
        <p:txBody>
          <a:bodyPr vert="horz" lIns="91440" tIns="45720" rIns="91440" bIns="45720" rtlCol="0" anchor="t">
            <a:normAutofit fontScale="32500" lnSpcReduction="20000"/>
          </a:bodyPr>
          <a:lstStyle/>
          <a:p>
            <a:pPr>
              <a:lnSpc>
                <a:spcPct val="120000"/>
              </a:lnSpc>
            </a:pPr>
            <a:r>
              <a:rPr lang="en-US" sz="3400" dirty="0">
                <a:latin typeface="Segoe UI"/>
                <a:cs typeface="Segoe UI"/>
              </a:rPr>
              <a:t>Propose a new tiered fee for filing continuing applications more than three or seven years after the earliest benefit date, or presenting delayed benefit claims that would achieve the same effect. </a:t>
            </a:r>
          </a:p>
          <a:p>
            <a:pPr lvl="1">
              <a:lnSpc>
                <a:spcPct val="120000"/>
              </a:lnSpc>
            </a:pPr>
            <a:r>
              <a:rPr lang="en-US" sz="3100" dirty="0">
                <a:latin typeface="Segoe UI Light"/>
                <a:cs typeface="Segoe UI Light"/>
              </a:rPr>
              <a:t>These fees would affect about half of continuing applications, or about 15% of total applications filed each year.</a:t>
            </a:r>
          </a:p>
          <a:p>
            <a:pPr lvl="2">
              <a:lnSpc>
                <a:spcPct val="120000"/>
              </a:lnSpc>
            </a:pPr>
            <a:r>
              <a:rPr lang="en-US" sz="3100" dirty="0">
                <a:latin typeface="Segoe UI Light"/>
                <a:cs typeface="Segoe UI Light"/>
              </a:rPr>
              <a:t>About 36% of continuing applications fall into the first tier (over 50,000 per year).</a:t>
            </a:r>
          </a:p>
          <a:p>
            <a:pPr lvl="2">
              <a:lnSpc>
                <a:spcPct val="120000"/>
              </a:lnSpc>
            </a:pPr>
            <a:r>
              <a:rPr lang="en-US" sz="3100" dirty="0">
                <a:latin typeface="Segoe UI Light"/>
                <a:cs typeface="Segoe UI Light"/>
              </a:rPr>
              <a:t>About 15% of continuing applications fall into the second tier (over 20,000 per year).</a:t>
            </a:r>
          </a:p>
          <a:p>
            <a:pPr>
              <a:lnSpc>
                <a:spcPct val="120000"/>
              </a:lnSpc>
            </a:pPr>
            <a:r>
              <a:rPr lang="en-US" sz="3400" dirty="0"/>
              <a:t>Because maintenance fees are based on the issue date, while the patent term is based on the earliest benefit date, these affected applications have less term remaining at issue (if granted), and this, therefore, reduces potential future maintenance fees that eventually recover the examination costs incurred for these applications.</a:t>
            </a:r>
          </a:p>
          <a:p>
            <a:pPr lvl="1">
              <a:lnSpc>
                <a:spcPct val="120000"/>
              </a:lnSpc>
            </a:pPr>
            <a:r>
              <a:rPr lang="en-US" sz="3100" dirty="0">
                <a:latin typeface="Segoe UI Light"/>
                <a:cs typeface="Segoe UI Light"/>
              </a:rPr>
              <a:t>The proposed fee would partially offset foregone maintenance fee revenue resulting from later-filed continuing applications.</a:t>
            </a:r>
          </a:p>
          <a:p>
            <a:pPr lvl="1">
              <a:lnSpc>
                <a:spcPct val="120000"/>
              </a:lnSpc>
            </a:pPr>
            <a:r>
              <a:rPr lang="en-US" sz="3100" dirty="0">
                <a:latin typeface="Segoe UI Light"/>
                <a:cs typeface="Segoe UI Light"/>
              </a:rPr>
              <a:t>The proposed fee would recover the front-end costs of continuing-type applications with extended benefit claim practice and encourage more efficient filing and prosecution behavior from applicants.</a:t>
            </a:r>
          </a:p>
        </p:txBody>
      </p:sp>
      <p:graphicFrame>
        <p:nvGraphicFramePr>
          <p:cNvPr id="7" name="Table 6" descr="A table showing unit costs, current fees, proposed fees, and changes in fees for continuing application fees">
            <a:extLst>
              <a:ext uri="{FF2B5EF4-FFF2-40B4-BE49-F238E27FC236}">
                <a16:creationId xmlns:a16="http://schemas.microsoft.com/office/drawing/2014/main" id="{0173F9C7-BB25-DDF9-88AA-6873E8772AAA}"/>
              </a:ext>
            </a:extLst>
          </p:cNvPr>
          <p:cNvGraphicFramePr>
            <a:graphicFrameLocks noGrp="1"/>
          </p:cNvGraphicFramePr>
          <p:nvPr>
            <p:extLst>
              <p:ext uri="{D42A27DB-BD31-4B8C-83A1-F6EECF244321}">
                <p14:modId xmlns:p14="http://schemas.microsoft.com/office/powerpoint/2010/main" val="1514341485"/>
              </p:ext>
            </p:extLst>
          </p:nvPr>
        </p:nvGraphicFramePr>
        <p:xfrm>
          <a:off x="711263" y="3582563"/>
          <a:ext cx="8045939" cy="1674944"/>
        </p:xfrm>
        <a:graphic>
          <a:graphicData uri="http://schemas.openxmlformats.org/drawingml/2006/table">
            <a:tbl>
              <a:tblPr firstRow="1" firstCol="1" bandRow="1">
                <a:tableStyleId>{073A0DAA-6AF3-43AB-8588-CEC1D06C72B9}</a:tableStyleId>
              </a:tblPr>
              <a:tblGrid>
                <a:gridCol w="861441">
                  <a:extLst>
                    <a:ext uri="{9D8B030D-6E8A-4147-A177-3AD203B41FA5}">
                      <a16:colId xmlns:a16="http://schemas.microsoft.com/office/drawing/2014/main" val="20000"/>
                    </a:ext>
                  </a:extLst>
                </a:gridCol>
                <a:gridCol w="2772207">
                  <a:extLst>
                    <a:ext uri="{9D8B030D-6E8A-4147-A177-3AD203B41FA5}">
                      <a16:colId xmlns:a16="http://schemas.microsoft.com/office/drawing/2014/main" val="20001"/>
                    </a:ext>
                  </a:extLst>
                </a:gridCol>
                <a:gridCol w="951671">
                  <a:extLst>
                    <a:ext uri="{9D8B030D-6E8A-4147-A177-3AD203B41FA5}">
                      <a16:colId xmlns:a16="http://schemas.microsoft.com/office/drawing/2014/main" val="20002"/>
                    </a:ext>
                  </a:extLst>
                </a:gridCol>
                <a:gridCol w="951671">
                  <a:extLst>
                    <a:ext uri="{9D8B030D-6E8A-4147-A177-3AD203B41FA5}">
                      <a16:colId xmlns:a16="http://schemas.microsoft.com/office/drawing/2014/main" val="20003"/>
                    </a:ext>
                  </a:extLst>
                </a:gridCol>
                <a:gridCol w="951671">
                  <a:extLst>
                    <a:ext uri="{9D8B030D-6E8A-4147-A177-3AD203B41FA5}">
                      <a16:colId xmlns:a16="http://schemas.microsoft.com/office/drawing/2014/main" val="20004"/>
                    </a:ext>
                  </a:extLst>
                </a:gridCol>
                <a:gridCol w="778639">
                  <a:extLst>
                    <a:ext uri="{9D8B030D-6E8A-4147-A177-3AD203B41FA5}">
                      <a16:colId xmlns:a16="http://schemas.microsoft.com/office/drawing/2014/main" val="20005"/>
                    </a:ext>
                  </a:extLst>
                </a:gridCol>
                <a:gridCol w="778639">
                  <a:extLst>
                    <a:ext uri="{9D8B030D-6E8A-4147-A177-3AD203B41FA5}">
                      <a16:colId xmlns:a16="http://schemas.microsoft.com/office/drawing/2014/main" val="20006"/>
                    </a:ext>
                  </a:extLst>
                </a:gridCol>
              </a:tblGrid>
              <a:tr h="577664">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68580" marR="68580" marT="0" marB="0" anchor="ctr">
                    <a:solidFill>
                      <a:schemeClr val="tx2">
                        <a:lumMod val="75000"/>
                      </a:schemeClr>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68580" marR="68580" marT="0" marB="0" anchor="ctr">
                    <a:solidFill>
                      <a:schemeClr val="tx2">
                        <a:lumMod val="75000"/>
                      </a:schemeClr>
                    </a:solidFill>
                  </a:tcPr>
                </a:tc>
                <a:extLst>
                  <a:ext uri="{0D108BD9-81ED-4DB2-BD59-A6C34878D82A}">
                    <a16:rowId xmlns:a16="http://schemas.microsoft.com/office/drawing/2014/main" val="10000"/>
                  </a:ext>
                </a:extLst>
              </a:tr>
              <a:tr h="343996">
                <a:tc>
                  <a:txBody>
                    <a:bodyPr/>
                    <a:lstStyle/>
                    <a:p>
                      <a:pPr marL="0" marR="0" algn="ctr">
                        <a:lnSpc>
                          <a:spcPct val="100000"/>
                        </a:lnSpc>
                        <a:spcBef>
                          <a:spcPts val="600"/>
                        </a:spcBef>
                        <a:spcAft>
                          <a:spcPts val="600"/>
                        </a:spcAft>
                      </a:pPr>
                      <a:r>
                        <a:rPr lang="en-US" sz="1200" dirty="0">
                          <a:effectLst/>
                          <a:latin typeface="Segoe UI"/>
                        </a:rPr>
                        <a:t>New fee code</a:t>
                      </a:r>
                    </a:p>
                  </a:txBody>
                  <a:tcPr marL="68580" marR="68580" marT="0" marB="0" anchor="ctr">
                    <a:solidFill>
                      <a:schemeClr val="tx2">
                        <a:lumMod val="75000"/>
                      </a:schemeClr>
                    </a:solidFill>
                  </a:tcPr>
                </a:tc>
                <a:tc>
                  <a:txBody>
                    <a:bodyPr/>
                    <a:lstStyle/>
                    <a:p>
                      <a:pPr marL="0" marR="0" lvl="0" algn="l">
                        <a:lnSpc>
                          <a:spcPct val="100000"/>
                        </a:lnSpc>
                        <a:spcBef>
                          <a:spcPts val="600"/>
                        </a:spcBef>
                        <a:spcAft>
                          <a:spcPts val="600"/>
                        </a:spcAft>
                        <a:buNone/>
                      </a:pPr>
                      <a:r>
                        <a:rPr lang="en-US" sz="1200" b="0" i="0" u="none" strike="noStrike" noProof="0" dirty="0">
                          <a:solidFill>
                            <a:schemeClr val="tx1"/>
                          </a:solidFill>
                          <a:effectLst/>
                          <a:latin typeface="Segoe UI"/>
                        </a:rPr>
                        <a:t>Filing an application or presentation of benefit claim more than three years after earliest benefit date</a:t>
                      </a:r>
                      <a:endParaRPr lang="en-US" sz="1200" dirty="0">
                        <a:solidFill>
                          <a:schemeClr val="tx1"/>
                        </a:solidFill>
                        <a:latin typeface="Segoe UI"/>
                      </a:endParaRP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Segoe UI"/>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Segoe UI"/>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$1,500</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mn-lt"/>
                        </a:rPr>
                        <a:t>n/a</a:t>
                      </a:r>
                      <a:endParaRPr lang="en-US" sz="1200" b="1" dirty="0">
                        <a:solidFill>
                          <a:schemeClr val="tx1"/>
                        </a:solidFill>
                        <a:effectLst/>
                        <a:latin typeface="+mn-lt"/>
                        <a:ea typeface="Times New Roman"/>
                        <a:cs typeface="Times New Roman"/>
                      </a:endParaRP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Segoe UI"/>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extLst>
                  <a:ext uri="{0D108BD9-81ED-4DB2-BD59-A6C34878D82A}">
                    <a16:rowId xmlns:a16="http://schemas.microsoft.com/office/drawing/2014/main" val="10001"/>
                  </a:ext>
                </a:extLst>
              </a:tr>
              <a:tr h="343996">
                <a:tc>
                  <a:txBody>
                    <a:bodyPr/>
                    <a:lstStyle/>
                    <a:p>
                      <a:pPr marL="0" lvl="0" algn="ctr">
                        <a:lnSpc>
                          <a:spcPct val="100000"/>
                        </a:lnSpc>
                        <a:spcBef>
                          <a:spcPts val="600"/>
                        </a:spcBef>
                        <a:spcAft>
                          <a:spcPts val="600"/>
                        </a:spcAft>
                        <a:buNone/>
                      </a:pPr>
                      <a:r>
                        <a:rPr lang="en-US" sz="1200" dirty="0">
                          <a:effectLst/>
                          <a:latin typeface="Segoe UI"/>
                        </a:rPr>
                        <a:t>New fee code</a:t>
                      </a:r>
                    </a:p>
                  </a:txBody>
                  <a:tcPr marL="68580" marR="68580" marT="0" marB="0" anchor="ctr">
                    <a:solidFill>
                      <a:schemeClr val="tx2">
                        <a:lumMod val="75000"/>
                      </a:schemeClr>
                    </a:solidFill>
                  </a:tcPr>
                </a:tc>
                <a:tc>
                  <a:txBody>
                    <a:bodyPr/>
                    <a:lstStyle/>
                    <a:p>
                      <a:pPr marL="0" lvl="0" algn="l">
                        <a:lnSpc>
                          <a:spcPct val="100000"/>
                        </a:lnSpc>
                        <a:spcBef>
                          <a:spcPts val="600"/>
                        </a:spcBef>
                        <a:spcAft>
                          <a:spcPts val="600"/>
                        </a:spcAft>
                        <a:buNone/>
                      </a:pPr>
                      <a:r>
                        <a:rPr lang="en-US" sz="1200" b="0" i="0" u="none" strike="noStrike" noProof="0" dirty="0">
                          <a:solidFill>
                            <a:schemeClr val="tx1"/>
                          </a:solidFill>
                          <a:effectLst/>
                          <a:latin typeface="Segoe UI"/>
                        </a:rPr>
                        <a:t>Filing an application or presentation of benefit claim more than seven years after earliest benefit date</a:t>
                      </a:r>
                      <a:endParaRPr lang="en-US" sz="1200" dirty="0">
                        <a:solidFill>
                          <a:schemeClr val="tx1"/>
                        </a:solidFill>
                        <a:latin typeface="Segoe UI"/>
                      </a:endParaRPr>
                    </a:p>
                  </a:txBody>
                  <a:tcPr marL="68580" marR="68580" marT="0" marB="0" anchor="ctr">
                    <a:solidFill>
                      <a:srgbClr val="D9D9D6"/>
                    </a:solidFill>
                  </a:tcPr>
                </a:tc>
                <a:tc>
                  <a:txBody>
                    <a:bodyPr/>
                    <a:lstStyle/>
                    <a:p>
                      <a:pPr marL="0" lvl="0" algn="ctr">
                        <a:lnSpc>
                          <a:spcPct val="100000"/>
                        </a:lnSpc>
                        <a:spcBef>
                          <a:spcPts val="600"/>
                        </a:spcBef>
                        <a:spcAft>
                          <a:spcPts val="600"/>
                        </a:spcAft>
                        <a:buNone/>
                      </a:pPr>
                      <a:r>
                        <a:rPr lang="en-US" sz="1200" dirty="0">
                          <a:solidFill>
                            <a:schemeClr val="tx1"/>
                          </a:solidFill>
                          <a:effectLst/>
                          <a:latin typeface="Segoe UI"/>
                        </a:rPr>
                        <a:t>n/a</a:t>
                      </a:r>
                    </a:p>
                  </a:txBody>
                  <a:tcPr marL="68580" marR="68580" marT="0" marB="0" anchor="ctr">
                    <a:solidFill>
                      <a:srgbClr val="D9D9D6"/>
                    </a:solidFill>
                  </a:tcPr>
                </a:tc>
                <a:tc>
                  <a:txBody>
                    <a:bodyPr/>
                    <a:lstStyle/>
                    <a:p>
                      <a:pPr marL="0" lvl="0" algn="ctr">
                        <a:lnSpc>
                          <a:spcPct val="100000"/>
                        </a:lnSpc>
                        <a:spcBef>
                          <a:spcPts val="600"/>
                        </a:spcBef>
                        <a:spcAft>
                          <a:spcPts val="600"/>
                        </a:spcAft>
                        <a:buNone/>
                      </a:pPr>
                      <a:r>
                        <a:rPr lang="en-US" sz="1200" dirty="0">
                          <a:solidFill>
                            <a:schemeClr val="tx1"/>
                          </a:solidFill>
                          <a:effectLst/>
                          <a:latin typeface="Segoe UI"/>
                        </a:rPr>
                        <a:t>n/a</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$3,000</a:t>
                      </a: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mn-lt"/>
                        </a:rPr>
                        <a:t>n/a</a:t>
                      </a:r>
                      <a:endParaRPr lang="en-US" sz="1200" b="1" dirty="0">
                        <a:solidFill>
                          <a:schemeClr val="tx1"/>
                        </a:solidFill>
                        <a:effectLst/>
                        <a:latin typeface="+mn-lt"/>
                        <a:ea typeface="Times New Roman"/>
                        <a:cs typeface="Times New Roman"/>
                      </a:endParaRPr>
                    </a:p>
                  </a:txBody>
                  <a:tcPr marL="68580" marR="68580" marT="0" marB="0" anchor="ctr">
                    <a:solidFill>
                      <a:srgbClr val="D9D9D6"/>
                    </a:solidFill>
                  </a:tcPr>
                </a:tc>
                <a:tc>
                  <a:txBody>
                    <a:bodyPr/>
                    <a:lstStyle/>
                    <a:p>
                      <a:pPr marL="0" lvl="0" algn="ctr">
                        <a:lnSpc>
                          <a:spcPct val="100000"/>
                        </a:lnSpc>
                        <a:spcBef>
                          <a:spcPts val="600"/>
                        </a:spcBef>
                        <a:spcAft>
                          <a:spcPts val="600"/>
                        </a:spcAft>
                        <a:buNone/>
                      </a:pPr>
                      <a:r>
                        <a:rPr lang="en-US" sz="1200" dirty="0">
                          <a:solidFill>
                            <a:schemeClr val="tx1"/>
                          </a:solidFill>
                          <a:effectLst/>
                          <a:latin typeface="Segoe UI"/>
                        </a:rPr>
                        <a:t>n/a</a:t>
                      </a:r>
                    </a:p>
                  </a:txBody>
                  <a:tcPr marL="68580" marR="68580" marT="0" marB="0" anchor="ctr">
                    <a:solidFill>
                      <a:srgbClr val="D9D9D6"/>
                    </a:solidFill>
                  </a:tcPr>
                </a:tc>
                <a:extLst>
                  <a:ext uri="{0D108BD9-81ED-4DB2-BD59-A6C34878D82A}">
                    <a16:rowId xmlns:a16="http://schemas.microsoft.com/office/drawing/2014/main" val="1418719577"/>
                  </a:ext>
                </a:extLst>
              </a:tr>
            </a:tbl>
          </a:graphicData>
        </a:graphic>
      </p:graphicFrame>
      <p:sp>
        <p:nvSpPr>
          <p:cNvPr id="8" name="TextBox 7">
            <a:extLst>
              <a:ext uri="{FF2B5EF4-FFF2-40B4-BE49-F238E27FC236}">
                <a16:creationId xmlns:a16="http://schemas.microsoft.com/office/drawing/2014/main" id="{87267815-DAF9-4926-A20F-1839467BCC35}"/>
              </a:ext>
            </a:extLst>
          </p:cNvPr>
          <p:cNvSpPr txBox="1"/>
          <p:nvPr/>
        </p:nvSpPr>
        <p:spPr>
          <a:xfrm>
            <a:off x="711263" y="5257507"/>
            <a:ext cx="8116342" cy="246221"/>
          </a:xfrm>
          <a:prstGeom prst="rect">
            <a:avLst/>
          </a:prstGeom>
          <a:noFill/>
        </p:spPr>
        <p:txBody>
          <a:bodyPr wrap="square" rtlCol="0">
            <a:spAutoFit/>
          </a:bodyPr>
          <a:lstStyle/>
          <a:p>
            <a:pPr algn="r"/>
            <a:r>
              <a:rPr lang="en-US" sz="1000" dirty="0"/>
              <a:t>* Undiscounted fee rate</a:t>
            </a:r>
          </a:p>
        </p:txBody>
      </p:sp>
      <p:sp>
        <p:nvSpPr>
          <p:cNvPr id="5" name="Slide Number Placeholder 4">
            <a:extLst>
              <a:ext uri="{FF2B5EF4-FFF2-40B4-BE49-F238E27FC236}">
                <a16:creationId xmlns:a16="http://schemas.microsoft.com/office/drawing/2014/main" id="{605CBC90-F75F-4FA8-A7CC-3719EE7BF6AD}"/>
              </a:ext>
            </a:extLst>
          </p:cNvPr>
          <p:cNvSpPr>
            <a:spLocks noGrp="1"/>
          </p:cNvSpPr>
          <p:nvPr>
            <p:ph type="sldNum" sz="quarter" idx="10"/>
          </p:nvPr>
        </p:nvSpPr>
        <p:spPr>
          <a:xfrm>
            <a:off x="457200" y="5297488"/>
            <a:ext cx="2057400" cy="303212"/>
          </a:xfrm>
        </p:spPr>
        <p:txBody>
          <a:bodyPr/>
          <a:lstStyle/>
          <a:p>
            <a:fld id="{1D648693-0942-45E9-83AE-76FC568F9452}" type="slidenum">
              <a:rPr lang="en-US" smtClean="0"/>
              <a:pPr/>
              <a:t>13</a:t>
            </a:fld>
            <a:endParaRPr lang="en-US" dirty="0"/>
          </a:p>
        </p:txBody>
      </p:sp>
    </p:spTree>
    <p:extLst>
      <p:ext uri="{BB962C8B-B14F-4D97-AF65-F5344CB8AC3E}">
        <p14:creationId xmlns:p14="http://schemas.microsoft.com/office/powerpoint/2010/main" val="848304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31A973-C1FC-BAA7-23A1-F61862445A3C}"/>
              </a:ext>
            </a:extLst>
          </p:cNvPr>
          <p:cNvSpPr>
            <a:spLocks noGrp="1"/>
          </p:cNvSpPr>
          <p:nvPr>
            <p:ph type="title"/>
          </p:nvPr>
        </p:nvSpPr>
        <p:spPr/>
        <p:txBody>
          <a:bodyPr>
            <a:normAutofit/>
          </a:bodyPr>
          <a:lstStyle/>
          <a:p>
            <a:r>
              <a:rPr lang="en-US" sz="3600" dirty="0"/>
              <a:t>Design patents</a:t>
            </a:r>
          </a:p>
        </p:txBody>
      </p:sp>
      <p:sp>
        <p:nvSpPr>
          <p:cNvPr id="7" name="Content Placeholder 6">
            <a:extLst>
              <a:ext uri="{FF2B5EF4-FFF2-40B4-BE49-F238E27FC236}">
                <a16:creationId xmlns:a16="http://schemas.microsoft.com/office/drawing/2014/main" id="{BED882E5-525C-4F30-B84F-68B3EF4C3064}"/>
              </a:ext>
            </a:extLst>
          </p:cNvPr>
          <p:cNvSpPr>
            <a:spLocks noGrp="1"/>
          </p:cNvSpPr>
          <p:nvPr>
            <p:ph idx="1"/>
          </p:nvPr>
        </p:nvSpPr>
        <p:spPr/>
        <p:txBody>
          <a:bodyPr>
            <a:normAutofit/>
          </a:bodyPr>
          <a:lstStyle/>
          <a:p>
            <a:pPr>
              <a:spcBef>
                <a:spcPts val="600"/>
              </a:spcBef>
            </a:pPr>
            <a:r>
              <a:rPr lang="en-US" sz="1600" dirty="0"/>
              <a:t>Propose increasing fees for filing, search, examination, and issuance of design applications.</a:t>
            </a:r>
          </a:p>
          <a:p>
            <a:pPr lvl="1">
              <a:spcBef>
                <a:spcPts val="600"/>
              </a:spcBef>
            </a:pPr>
            <a:r>
              <a:rPr lang="en-US" sz="1400" dirty="0"/>
              <a:t>Current fee rates do not sufficiently recover the cost of examination of design patents and are subsequently subsidized by utility applicants, including discounted and undiscounted entities.</a:t>
            </a:r>
          </a:p>
          <a:p>
            <a:pPr lvl="1">
              <a:spcBef>
                <a:spcPts val="600"/>
              </a:spcBef>
            </a:pPr>
            <a:r>
              <a:rPr lang="en-US" sz="1400" dirty="0"/>
              <a:t>Rapid growth in applications among micro entities (mostly foreign) has compounded this shortfall.</a:t>
            </a:r>
          </a:p>
          <a:p>
            <a:pPr lvl="2">
              <a:spcBef>
                <a:spcPts val="600"/>
              </a:spcBef>
            </a:pPr>
            <a:r>
              <a:rPr lang="en-US" sz="1200" dirty="0"/>
              <a:t>In FY 2022, about 28% of design filings paid micro entity fee rates, up from just 10% in FY 2014.</a:t>
            </a:r>
          </a:p>
          <a:p>
            <a:pPr lvl="1">
              <a:spcBef>
                <a:spcPts val="600"/>
              </a:spcBef>
            </a:pPr>
            <a:r>
              <a:rPr lang="en-US" sz="1400" dirty="0"/>
              <a:t>Design patentees do not pay maintenance fees; any shortfall must be subsidized by utility collections.</a:t>
            </a:r>
          </a:p>
          <a:p>
            <a:pPr lvl="2">
              <a:spcBef>
                <a:spcPts val="600"/>
              </a:spcBef>
            </a:pPr>
            <a:r>
              <a:rPr lang="en-US" sz="1400" dirty="0"/>
              <a:t>With the current number of small and micro entity applicants, about 61% of design costs are subsidized by utility collections.</a:t>
            </a:r>
            <a:endParaRPr lang="en-US" sz="1100" strike="sngStrike" dirty="0"/>
          </a:p>
          <a:p>
            <a:pPr>
              <a:spcBef>
                <a:spcPts val="600"/>
              </a:spcBef>
            </a:pPr>
            <a:r>
              <a:rPr lang="en-US" sz="1600" dirty="0"/>
              <a:t>Targeted design fee increases will recover a higher percentage of costs from design applicants and reduce subsidization from other fee sources. </a:t>
            </a:r>
            <a:endParaRPr lang="en-US" sz="1600" strike="sngStrike" dirty="0"/>
          </a:p>
        </p:txBody>
      </p:sp>
      <p:sp>
        <p:nvSpPr>
          <p:cNvPr id="2" name="Rectangle 1">
            <a:extLst>
              <a:ext uri="{FF2B5EF4-FFF2-40B4-BE49-F238E27FC236}">
                <a16:creationId xmlns:a16="http://schemas.microsoft.com/office/drawing/2014/main" id="{BB07CEAA-0B53-45C6-BC65-7A753266118A}"/>
              </a:ext>
            </a:extLst>
          </p:cNvPr>
          <p:cNvSpPr/>
          <p:nvPr/>
        </p:nvSpPr>
        <p:spPr>
          <a:xfrm>
            <a:off x="752451" y="4956852"/>
            <a:ext cx="1812869" cy="276999"/>
          </a:xfrm>
          <a:prstGeom prst="rect">
            <a:avLst/>
          </a:prstGeom>
        </p:spPr>
        <p:txBody>
          <a:bodyPr wrap="none">
            <a:spAutoFit/>
          </a:bodyPr>
          <a:lstStyle/>
          <a:p>
            <a:r>
              <a:rPr lang="en-US" sz="1200" dirty="0"/>
              <a:t>(see table on next page)</a:t>
            </a:r>
          </a:p>
        </p:txBody>
      </p:sp>
      <p:sp>
        <p:nvSpPr>
          <p:cNvPr id="5" name="Slide Number Placeholder 4">
            <a:extLst>
              <a:ext uri="{FF2B5EF4-FFF2-40B4-BE49-F238E27FC236}">
                <a16:creationId xmlns:a16="http://schemas.microsoft.com/office/drawing/2014/main" id="{F1FA6176-7FAE-4EC4-ACC1-87B7ED71C467}"/>
              </a:ext>
            </a:extLst>
          </p:cNvPr>
          <p:cNvSpPr>
            <a:spLocks noGrp="1"/>
          </p:cNvSpPr>
          <p:nvPr>
            <p:ph type="sldNum" sz="quarter" idx="10"/>
          </p:nvPr>
        </p:nvSpPr>
        <p:spPr/>
        <p:txBody>
          <a:bodyPr/>
          <a:lstStyle/>
          <a:p>
            <a:fld id="{1D648693-0942-45E9-83AE-76FC568F9452}" type="slidenum">
              <a:rPr lang="en-US" smtClean="0"/>
              <a:pPr/>
              <a:t>14</a:t>
            </a:fld>
            <a:endParaRPr lang="en-US" dirty="0"/>
          </a:p>
        </p:txBody>
      </p:sp>
    </p:spTree>
    <p:extLst>
      <p:ext uri="{BB962C8B-B14F-4D97-AF65-F5344CB8AC3E}">
        <p14:creationId xmlns:p14="http://schemas.microsoft.com/office/powerpoint/2010/main" val="3536382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327011-B2E4-4763-A2A2-3DBB8FF7AD9C}"/>
              </a:ext>
            </a:extLst>
          </p:cNvPr>
          <p:cNvSpPr>
            <a:spLocks noGrp="1"/>
          </p:cNvSpPr>
          <p:nvPr>
            <p:ph type="title"/>
          </p:nvPr>
        </p:nvSpPr>
        <p:spPr/>
        <p:txBody>
          <a:bodyPr/>
          <a:lstStyle/>
          <a:p>
            <a:r>
              <a:rPr lang="en-US" sz="3600" dirty="0"/>
              <a:t>Design patents</a:t>
            </a:r>
            <a:r>
              <a:rPr lang="en-US" sz="2200" dirty="0"/>
              <a:t> </a:t>
            </a:r>
            <a:r>
              <a:rPr lang="en-US" sz="2200" b="0" dirty="0"/>
              <a:t>(cont.)</a:t>
            </a:r>
            <a:endParaRPr lang="en-US" sz="2200" dirty="0"/>
          </a:p>
        </p:txBody>
      </p:sp>
      <p:graphicFrame>
        <p:nvGraphicFramePr>
          <p:cNvPr id="7" name="Content Placeholder 6">
            <a:extLst>
              <a:ext uri="{FF2B5EF4-FFF2-40B4-BE49-F238E27FC236}">
                <a16:creationId xmlns:a16="http://schemas.microsoft.com/office/drawing/2014/main" id="{8C66B464-DD1F-4A35-8436-2984F0D6D059}"/>
              </a:ext>
            </a:extLst>
          </p:cNvPr>
          <p:cNvGraphicFramePr>
            <a:graphicFrameLocks noGrp="1"/>
          </p:cNvGraphicFramePr>
          <p:nvPr>
            <p:ph idx="1"/>
            <p:extLst>
              <p:ext uri="{D42A27DB-BD31-4B8C-83A1-F6EECF244321}">
                <p14:modId xmlns:p14="http://schemas.microsoft.com/office/powerpoint/2010/main" val="4171828856"/>
              </p:ext>
            </p:extLst>
          </p:nvPr>
        </p:nvGraphicFramePr>
        <p:xfrm>
          <a:off x="457200" y="1447800"/>
          <a:ext cx="8229599" cy="3774440"/>
        </p:xfrm>
        <a:graphic>
          <a:graphicData uri="http://schemas.openxmlformats.org/drawingml/2006/table">
            <a:tbl>
              <a:tblPr firstRow="1" bandRow="1">
                <a:tableStyleId>{5C22544A-7EE6-4342-B048-85BDC9FD1C3A}</a:tableStyleId>
              </a:tblPr>
              <a:tblGrid>
                <a:gridCol w="804272">
                  <a:extLst>
                    <a:ext uri="{9D8B030D-6E8A-4147-A177-3AD203B41FA5}">
                      <a16:colId xmlns:a16="http://schemas.microsoft.com/office/drawing/2014/main" val="61437456"/>
                    </a:ext>
                  </a:extLst>
                </a:gridCol>
                <a:gridCol w="2709827">
                  <a:extLst>
                    <a:ext uri="{9D8B030D-6E8A-4147-A177-3AD203B41FA5}">
                      <a16:colId xmlns:a16="http://schemas.microsoft.com/office/drawing/2014/main" val="3395745816"/>
                    </a:ext>
                  </a:extLst>
                </a:gridCol>
                <a:gridCol w="967796">
                  <a:extLst>
                    <a:ext uri="{9D8B030D-6E8A-4147-A177-3AD203B41FA5}">
                      <a16:colId xmlns:a16="http://schemas.microsoft.com/office/drawing/2014/main" val="1063622744"/>
                    </a:ext>
                  </a:extLst>
                </a:gridCol>
                <a:gridCol w="1001168">
                  <a:extLst>
                    <a:ext uri="{9D8B030D-6E8A-4147-A177-3AD203B41FA5}">
                      <a16:colId xmlns:a16="http://schemas.microsoft.com/office/drawing/2014/main" val="2190688285"/>
                    </a:ext>
                  </a:extLst>
                </a:gridCol>
                <a:gridCol w="994493">
                  <a:extLst>
                    <a:ext uri="{9D8B030D-6E8A-4147-A177-3AD203B41FA5}">
                      <a16:colId xmlns:a16="http://schemas.microsoft.com/office/drawing/2014/main" val="795270830"/>
                    </a:ext>
                  </a:extLst>
                </a:gridCol>
                <a:gridCol w="814283">
                  <a:extLst>
                    <a:ext uri="{9D8B030D-6E8A-4147-A177-3AD203B41FA5}">
                      <a16:colId xmlns:a16="http://schemas.microsoft.com/office/drawing/2014/main" val="2005462687"/>
                    </a:ext>
                  </a:extLst>
                </a:gridCol>
                <a:gridCol w="937760">
                  <a:extLst>
                    <a:ext uri="{9D8B030D-6E8A-4147-A177-3AD203B41FA5}">
                      <a16:colId xmlns:a16="http://schemas.microsoft.com/office/drawing/2014/main" val="1825629930"/>
                    </a:ext>
                  </a:extLst>
                </a:gridCol>
              </a:tblGrid>
              <a:tr h="370840">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45720" marR="45720" anchor="ctr">
                    <a:solidFill>
                      <a:schemeClr val="tx2">
                        <a:lumMod val="75000"/>
                      </a:schemeClr>
                    </a:solidFill>
                  </a:tcPr>
                </a:tc>
                <a:extLst>
                  <a:ext uri="{0D108BD9-81ED-4DB2-BD59-A6C34878D82A}">
                    <a16:rowId xmlns:a16="http://schemas.microsoft.com/office/drawing/2014/main" val="361727044"/>
                  </a:ext>
                </a:extLst>
              </a:tr>
              <a:tr h="370840">
                <a:tc>
                  <a:txBody>
                    <a:bodyPr/>
                    <a:lstStyle/>
                    <a:p>
                      <a:pPr marL="0" marR="0" algn="ctr">
                        <a:lnSpc>
                          <a:spcPct val="100000"/>
                        </a:lnSpc>
                        <a:spcBef>
                          <a:spcPts val="600"/>
                        </a:spcBef>
                        <a:spcAft>
                          <a:spcPts val="600"/>
                        </a:spcAft>
                      </a:pPr>
                      <a:r>
                        <a:rPr lang="en-US" sz="1200" b="1" dirty="0">
                          <a:solidFill>
                            <a:schemeClr val="bg1"/>
                          </a:solidFill>
                          <a:effectLst/>
                          <a:latin typeface="Segoe UI"/>
                        </a:rPr>
                        <a:t>1012</a:t>
                      </a:r>
                    </a:p>
                  </a:txBody>
                  <a:tcPr marL="45720" marR="45720" anchor="ctr">
                    <a:solidFill>
                      <a:schemeClr val="tx2">
                        <a:lumMod val="75000"/>
                      </a:schemeClr>
                    </a:solidFill>
                  </a:tcPr>
                </a:tc>
                <a:tc>
                  <a:txBody>
                    <a:bodyPr/>
                    <a:lstStyle/>
                    <a:p>
                      <a:pPr marL="0" marR="0" lvl="0" algn="l">
                        <a:lnSpc>
                          <a:spcPct val="100000"/>
                        </a:lnSpc>
                        <a:spcBef>
                          <a:spcPts val="600"/>
                        </a:spcBef>
                        <a:spcAft>
                          <a:spcPts val="600"/>
                        </a:spcAft>
                        <a:buNone/>
                      </a:pPr>
                      <a:r>
                        <a:rPr lang="en-US" sz="1200" b="0" i="0" u="none" strike="noStrike" noProof="0" dirty="0">
                          <a:solidFill>
                            <a:schemeClr val="tx1"/>
                          </a:solidFill>
                          <a:effectLst/>
                          <a:latin typeface="+mn-lt"/>
                        </a:rPr>
                        <a:t>Basic filing fee – Design</a:t>
                      </a:r>
                      <a:endParaRPr lang="en-US" sz="1200" b="0" i="0" u="none" strike="noStrike" noProof="0" dirty="0">
                        <a:solidFill>
                          <a:schemeClr val="tx1"/>
                        </a:solidFill>
                        <a:effectLst/>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$250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$220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$300</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 $80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36%</a:t>
                      </a:r>
                    </a:p>
                  </a:txBody>
                  <a:tcPr marL="45720" marR="45720" anchor="ctr">
                    <a:solidFill>
                      <a:srgbClr val="D9D9D6"/>
                    </a:solidFill>
                  </a:tcPr>
                </a:tc>
                <a:extLst>
                  <a:ext uri="{0D108BD9-81ED-4DB2-BD59-A6C34878D82A}">
                    <a16:rowId xmlns:a16="http://schemas.microsoft.com/office/drawing/2014/main" val="1506373860"/>
                  </a:ext>
                </a:extLst>
              </a:tr>
              <a:tr h="370840">
                <a:tc>
                  <a:txBody>
                    <a:bodyPr/>
                    <a:lstStyle/>
                    <a:p>
                      <a:pPr marL="0" marR="0" algn="ctr">
                        <a:lnSpc>
                          <a:spcPct val="100000"/>
                        </a:lnSpc>
                        <a:spcBef>
                          <a:spcPts val="600"/>
                        </a:spcBef>
                        <a:spcAft>
                          <a:spcPts val="600"/>
                        </a:spcAft>
                      </a:pPr>
                      <a:r>
                        <a:rPr lang="en-US" sz="1200" b="1" dirty="0">
                          <a:solidFill>
                            <a:schemeClr val="bg1"/>
                          </a:solidFill>
                          <a:effectLst/>
                          <a:latin typeface="Segoe UI"/>
                        </a:rPr>
                        <a:t>1017</a:t>
                      </a:r>
                    </a:p>
                  </a:txBody>
                  <a:tcPr marL="45720" marR="45720" anchor="ctr">
                    <a:solidFill>
                      <a:schemeClr val="tx2">
                        <a:lumMod val="75000"/>
                      </a:schemeClr>
                    </a:solidFill>
                  </a:tcPr>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200" b="0" i="0" u="none" strike="noStrike" noProof="0" dirty="0">
                          <a:solidFill>
                            <a:schemeClr val="tx1"/>
                          </a:solidFill>
                          <a:effectLst/>
                          <a:latin typeface="+mn-lt"/>
                        </a:rPr>
                        <a:t>Basic filing fee – Design CPA</a:t>
                      </a:r>
                    </a:p>
                  </a:txBody>
                  <a:tcPr marL="45720" marR="4572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200" dirty="0">
                          <a:solidFill>
                            <a:schemeClr val="tx1"/>
                          </a:solidFill>
                          <a:effectLst/>
                          <a:latin typeface="+mn-lt"/>
                        </a:rPr>
                        <a:t>$930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$220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$300</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 $80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36%</a:t>
                      </a:r>
                    </a:p>
                  </a:txBody>
                  <a:tcPr marL="45720" marR="45720" anchor="ctr">
                    <a:solidFill>
                      <a:srgbClr val="D9D9D6"/>
                    </a:solidFill>
                  </a:tcPr>
                </a:tc>
                <a:extLst>
                  <a:ext uri="{0D108BD9-81ED-4DB2-BD59-A6C34878D82A}">
                    <a16:rowId xmlns:a16="http://schemas.microsoft.com/office/drawing/2014/main" val="3298624937"/>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1112</a:t>
                      </a:r>
                    </a:p>
                  </a:txBody>
                  <a:tcPr marL="45720" marR="45720" anchor="ctr">
                    <a:solidFill>
                      <a:schemeClr val="tx2">
                        <a:lumMod val="75000"/>
                      </a:schemeClr>
                    </a:solidFill>
                  </a:tcPr>
                </a:tc>
                <a:tc>
                  <a:txBody>
                    <a:bodyPr/>
                    <a:lstStyle/>
                    <a:p>
                      <a:pPr marL="0" lvl="0" algn="l">
                        <a:lnSpc>
                          <a:spcPct val="100000"/>
                        </a:lnSpc>
                        <a:spcBef>
                          <a:spcPts val="600"/>
                        </a:spcBef>
                        <a:spcAft>
                          <a:spcPts val="600"/>
                        </a:spcAft>
                        <a:buNone/>
                      </a:pPr>
                      <a:r>
                        <a:rPr lang="en-US" sz="1200" b="0" i="0" u="none" strike="noStrike" noProof="0" dirty="0">
                          <a:effectLst/>
                          <a:latin typeface="Segoe UI"/>
                        </a:rPr>
                        <a:t>Search fee for design and CPA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$574</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$160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$300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 $140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88%</a:t>
                      </a:r>
                    </a:p>
                  </a:txBody>
                  <a:tcPr marL="45720" marR="45720" anchor="ctr">
                    <a:solidFill>
                      <a:srgbClr val="D9D9D6"/>
                    </a:solidFill>
                  </a:tcPr>
                </a:tc>
                <a:extLst>
                  <a:ext uri="{0D108BD9-81ED-4DB2-BD59-A6C34878D82A}">
                    <a16:rowId xmlns:a16="http://schemas.microsoft.com/office/drawing/2014/main" val="2614465446"/>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1312</a:t>
                      </a:r>
                    </a:p>
                  </a:txBody>
                  <a:tcPr marL="45720" marR="45720" anchor="ctr">
                    <a:solidFill>
                      <a:schemeClr val="tx2">
                        <a:lumMod val="75000"/>
                      </a:schemeClr>
                    </a:solidFill>
                  </a:tcPr>
                </a:tc>
                <a:tc>
                  <a:txBody>
                    <a:bodyPr/>
                    <a:lstStyle/>
                    <a:p>
                      <a:pPr marL="0" lvl="0" algn="l">
                        <a:lnSpc>
                          <a:spcPct val="100000"/>
                        </a:lnSpc>
                        <a:spcBef>
                          <a:spcPts val="600"/>
                        </a:spcBef>
                        <a:spcAft>
                          <a:spcPts val="600"/>
                        </a:spcAft>
                        <a:buNone/>
                      </a:pPr>
                      <a:r>
                        <a:rPr lang="en-US" sz="1200" b="0" i="0" u="none" strike="noStrike" noProof="0" dirty="0">
                          <a:effectLst/>
                          <a:latin typeface="Segoe UI"/>
                        </a:rPr>
                        <a:t>Examination fee for design and CPA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$835</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$640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$700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 $60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9%</a:t>
                      </a:r>
                    </a:p>
                  </a:txBody>
                  <a:tcPr marL="45720" marR="45720" anchor="ctr">
                    <a:solidFill>
                      <a:srgbClr val="D9D9D6"/>
                    </a:solidFill>
                  </a:tcPr>
                </a:tc>
                <a:extLst>
                  <a:ext uri="{0D108BD9-81ED-4DB2-BD59-A6C34878D82A}">
                    <a16:rowId xmlns:a16="http://schemas.microsoft.com/office/drawing/2014/main" val="2694597081"/>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1502</a:t>
                      </a:r>
                    </a:p>
                  </a:txBody>
                  <a:tcPr marL="45720" marR="45720" anchor="ctr">
                    <a:solidFill>
                      <a:schemeClr val="tx2">
                        <a:lumMod val="75000"/>
                      </a:schemeClr>
                    </a:solidFill>
                  </a:tcPr>
                </a:tc>
                <a:tc>
                  <a:txBody>
                    <a:bodyPr/>
                    <a:lstStyle/>
                    <a:p>
                      <a:pPr marL="0" lvl="0" algn="l">
                        <a:lnSpc>
                          <a:spcPct val="100000"/>
                        </a:lnSpc>
                        <a:spcBef>
                          <a:spcPts val="600"/>
                        </a:spcBef>
                        <a:spcAft>
                          <a:spcPts val="600"/>
                        </a:spcAft>
                        <a:buNone/>
                      </a:pPr>
                      <a:r>
                        <a:rPr lang="en-US" sz="1200" b="0" i="0" u="none" strike="noStrike" noProof="0" dirty="0">
                          <a:effectLst/>
                          <a:latin typeface="Segoe UI"/>
                        </a:rPr>
                        <a:t>Issue fee for design</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$574</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$740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$1,300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 $560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76%</a:t>
                      </a:r>
                    </a:p>
                  </a:txBody>
                  <a:tcPr marL="45720" marR="45720" anchor="ctr">
                    <a:solidFill>
                      <a:srgbClr val="D9D9D6"/>
                    </a:solidFill>
                  </a:tcPr>
                </a:tc>
                <a:extLst>
                  <a:ext uri="{0D108BD9-81ED-4DB2-BD59-A6C34878D82A}">
                    <a16:rowId xmlns:a16="http://schemas.microsoft.com/office/drawing/2014/main" val="433339421"/>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1791</a:t>
                      </a:r>
                    </a:p>
                  </a:txBody>
                  <a:tcPr marL="45720" marR="45720" anchor="ctr">
                    <a:solidFill>
                      <a:schemeClr val="tx2">
                        <a:lumMod val="75000"/>
                      </a:schemeClr>
                    </a:solidFill>
                  </a:tcPr>
                </a:tc>
                <a:tc>
                  <a:txBody>
                    <a:bodyPr/>
                    <a:lstStyle/>
                    <a:p>
                      <a:pPr marL="0" lvl="0" algn="l">
                        <a:lnSpc>
                          <a:spcPct val="100000"/>
                        </a:lnSpc>
                        <a:spcBef>
                          <a:spcPts val="600"/>
                        </a:spcBef>
                        <a:spcAft>
                          <a:spcPts val="600"/>
                        </a:spcAft>
                        <a:buNone/>
                      </a:pPr>
                      <a:r>
                        <a:rPr lang="en-US" sz="1200" b="0" i="0" u="none" strike="noStrike" noProof="0" dirty="0">
                          <a:effectLst/>
                          <a:latin typeface="+mn-lt"/>
                        </a:rPr>
                        <a:t>International design application first part U.S. designation fee</a:t>
                      </a:r>
                      <a:endParaRPr lang="en-US" sz="1200" b="0" i="0" u="none" strike="noStrike" noProof="0" dirty="0">
                        <a:effectLst/>
                        <a:latin typeface="Segoe UI"/>
                      </a:endParaRP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$1,020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$1,300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$280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27%</a:t>
                      </a:r>
                    </a:p>
                  </a:txBody>
                  <a:tcPr marL="45720" marR="45720" anchor="ctr">
                    <a:solidFill>
                      <a:srgbClr val="D9D9D6"/>
                    </a:solidFill>
                  </a:tcPr>
                </a:tc>
                <a:extLst>
                  <a:ext uri="{0D108BD9-81ED-4DB2-BD59-A6C34878D82A}">
                    <a16:rowId xmlns:a16="http://schemas.microsoft.com/office/drawing/2014/main" val="208752315"/>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1792</a:t>
                      </a:r>
                    </a:p>
                  </a:txBody>
                  <a:tcPr marL="45720" marR="45720" anchor="ctr">
                    <a:solidFill>
                      <a:schemeClr val="tx2">
                        <a:lumMod val="75000"/>
                      </a:schemeClr>
                    </a:solidFill>
                  </a:tcPr>
                </a:tc>
                <a:tc>
                  <a:txBody>
                    <a:bodyPr/>
                    <a:lstStyle/>
                    <a:p>
                      <a:pPr marL="0" lvl="0" algn="l">
                        <a:lnSpc>
                          <a:spcPct val="100000"/>
                        </a:lnSpc>
                        <a:spcBef>
                          <a:spcPts val="600"/>
                        </a:spcBef>
                        <a:spcAft>
                          <a:spcPts val="600"/>
                        </a:spcAft>
                        <a:buNone/>
                      </a:pPr>
                      <a:r>
                        <a:rPr lang="en-US" sz="1200" b="0" i="0" u="none" strike="noStrike" noProof="0" dirty="0">
                          <a:effectLst/>
                          <a:latin typeface="+mn-lt"/>
                        </a:rPr>
                        <a:t>Issue fee paid through the International Bureau in an international design application (part II designation fee) </a:t>
                      </a:r>
                      <a:endParaRPr lang="en-US" sz="1200" b="0" i="0" u="none" strike="noStrike" noProof="0" dirty="0">
                        <a:effectLst/>
                        <a:latin typeface="Segoe UI"/>
                      </a:endParaRPr>
                    </a:p>
                  </a:txBody>
                  <a:tcPr marL="45720" marR="4572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200" dirty="0">
                          <a:solidFill>
                            <a:schemeClr val="tx1"/>
                          </a:solidFill>
                          <a:effectLst/>
                          <a:latin typeface="+mn-lt"/>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$740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$1,300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 $560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76%</a:t>
                      </a:r>
                    </a:p>
                  </a:txBody>
                  <a:tcPr marL="45720" marR="45720" anchor="ctr">
                    <a:solidFill>
                      <a:srgbClr val="D9D9D6"/>
                    </a:solidFill>
                  </a:tcPr>
                </a:tc>
                <a:extLst>
                  <a:ext uri="{0D108BD9-81ED-4DB2-BD59-A6C34878D82A}">
                    <a16:rowId xmlns:a16="http://schemas.microsoft.com/office/drawing/2014/main" val="1413518062"/>
                  </a:ext>
                </a:extLst>
              </a:tr>
            </a:tbl>
          </a:graphicData>
        </a:graphic>
      </p:graphicFrame>
      <p:sp>
        <p:nvSpPr>
          <p:cNvPr id="5" name="TextBox 4">
            <a:extLst>
              <a:ext uri="{FF2B5EF4-FFF2-40B4-BE49-F238E27FC236}">
                <a16:creationId xmlns:a16="http://schemas.microsoft.com/office/drawing/2014/main" id="{EFF23708-2788-427C-BFD4-C532E54C0A5F}"/>
              </a:ext>
            </a:extLst>
          </p:cNvPr>
          <p:cNvSpPr txBox="1"/>
          <p:nvPr/>
        </p:nvSpPr>
        <p:spPr>
          <a:xfrm>
            <a:off x="6925141" y="5233039"/>
            <a:ext cx="1825666" cy="246221"/>
          </a:xfrm>
          <a:prstGeom prst="rect">
            <a:avLst/>
          </a:prstGeom>
          <a:noFill/>
        </p:spPr>
        <p:txBody>
          <a:bodyPr wrap="square" rtlCol="0">
            <a:spAutoFit/>
          </a:bodyPr>
          <a:lstStyle/>
          <a:p>
            <a:pPr algn="r"/>
            <a:r>
              <a:rPr lang="en-US" sz="1000" dirty="0"/>
              <a:t>* Undiscounted fee rate</a:t>
            </a:r>
          </a:p>
        </p:txBody>
      </p:sp>
      <p:sp>
        <p:nvSpPr>
          <p:cNvPr id="4" name="Slide Number Placeholder 3">
            <a:extLst>
              <a:ext uri="{FF2B5EF4-FFF2-40B4-BE49-F238E27FC236}">
                <a16:creationId xmlns:a16="http://schemas.microsoft.com/office/drawing/2014/main" id="{0D230696-BB82-4192-BBC4-DBD2A72190B5}"/>
              </a:ext>
            </a:extLst>
          </p:cNvPr>
          <p:cNvSpPr>
            <a:spLocks noGrp="1"/>
          </p:cNvSpPr>
          <p:nvPr>
            <p:ph type="sldNum" sz="quarter" idx="10"/>
          </p:nvPr>
        </p:nvSpPr>
        <p:spPr/>
        <p:txBody>
          <a:bodyPr/>
          <a:lstStyle/>
          <a:p>
            <a:fld id="{1D648693-0942-45E9-83AE-76FC568F9452}" type="slidenum">
              <a:rPr lang="en-US" smtClean="0"/>
              <a:pPr/>
              <a:t>15</a:t>
            </a:fld>
            <a:endParaRPr lang="en-US" dirty="0"/>
          </a:p>
        </p:txBody>
      </p:sp>
    </p:spTree>
    <p:extLst>
      <p:ext uri="{BB962C8B-B14F-4D97-AF65-F5344CB8AC3E}">
        <p14:creationId xmlns:p14="http://schemas.microsoft.com/office/powerpoint/2010/main" val="4053468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Design patents</a:t>
            </a:r>
            <a:r>
              <a:rPr lang="en-US" sz="2200" dirty="0"/>
              <a:t> </a:t>
            </a:r>
            <a:r>
              <a:rPr lang="en-US" sz="2200" b="0" dirty="0"/>
              <a:t>(cont.)</a:t>
            </a:r>
          </a:p>
        </p:txBody>
      </p:sp>
      <p:sp>
        <p:nvSpPr>
          <p:cNvPr id="13" name="Content Placeholder 12">
            <a:extLst>
              <a:ext uri="{FF2B5EF4-FFF2-40B4-BE49-F238E27FC236}">
                <a16:creationId xmlns:a16="http://schemas.microsoft.com/office/drawing/2014/main" id="{FF922656-1A51-40A8-8965-FBDB8E08FB4C}"/>
              </a:ext>
            </a:extLst>
          </p:cNvPr>
          <p:cNvSpPr>
            <a:spLocks noGrp="1"/>
          </p:cNvSpPr>
          <p:nvPr>
            <p:ph sz="half" idx="1"/>
          </p:nvPr>
        </p:nvSpPr>
        <p:spPr>
          <a:xfrm>
            <a:off x="457200" y="1333500"/>
            <a:ext cx="4038600" cy="3963988"/>
          </a:xfrm>
        </p:spPr>
        <p:txBody>
          <a:bodyPr vert="horz" lIns="91440" tIns="45720" rIns="91440" bIns="45720" rtlCol="0" anchor="t">
            <a:normAutofit/>
          </a:bodyPr>
          <a:lstStyle/>
          <a:p>
            <a:pPr>
              <a:lnSpc>
                <a:spcPct val="110000"/>
              </a:lnSpc>
            </a:pPr>
            <a:r>
              <a:rPr lang="en-US" sz="1400" dirty="0">
                <a:latin typeface="Segoe UI"/>
                <a:cs typeface="Segoe UI"/>
              </a:rPr>
              <a:t>Propose to increase overall design fees by 48%. </a:t>
            </a:r>
            <a:endParaRPr lang="en-US" sz="1400" dirty="0"/>
          </a:p>
          <a:p>
            <a:pPr lvl="1">
              <a:lnSpc>
                <a:spcPct val="110000"/>
              </a:lnSpc>
              <a:buFont typeface="Segoe UI" panose="020B0502040204020203" pitchFamily="34" charset="0"/>
              <a:buChar char="–"/>
            </a:pPr>
            <a:r>
              <a:rPr lang="en-US" sz="1400" dirty="0">
                <a:latin typeface="Segoe UI Light"/>
                <a:cs typeface="Segoe UI Light"/>
              </a:rPr>
              <a:t>Entry fees (i.e., filing, search, and examination) will increase collectively </a:t>
            </a:r>
            <a:br>
              <a:rPr lang="en-US" sz="1400" dirty="0">
                <a:latin typeface="Segoe UI Light"/>
                <a:cs typeface="Segoe UI Light"/>
              </a:rPr>
            </a:br>
            <a:r>
              <a:rPr lang="en-US" sz="1400" dirty="0">
                <a:latin typeface="Segoe UI Light"/>
                <a:cs typeface="Segoe UI Light"/>
              </a:rPr>
              <a:t>by 27% to recover a larger portion of </a:t>
            </a:r>
            <a:br>
              <a:rPr lang="en-US" sz="1400" dirty="0">
                <a:latin typeface="Segoe UI Light"/>
                <a:cs typeface="Segoe UI Light"/>
              </a:rPr>
            </a:br>
            <a:r>
              <a:rPr lang="en-US" sz="1400" dirty="0">
                <a:latin typeface="Segoe UI Light"/>
                <a:cs typeface="Segoe UI Light"/>
              </a:rPr>
              <a:t>the costs for these services.</a:t>
            </a:r>
          </a:p>
          <a:p>
            <a:pPr lvl="1">
              <a:lnSpc>
                <a:spcPct val="110000"/>
              </a:lnSpc>
              <a:buFont typeface="Segoe UI" panose="020B0502040204020203" pitchFamily="34" charset="0"/>
              <a:buChar char="–"/>
            </a:pPr>
            <a:r>
              <a:rPr lang="en-US" sz="1400" dirty="0">
                <a:latin typeface="Segoe UI Light"/>
                <a:cs typeface="Segoe UI Light"/>
              </a:rPr>
              <a:t>Most of the proposed increase in design fees will be paid after a patent has been allowed (issue fee increasing by 76%), consistent with 2014 fee life cycle proportions.</a:t>
            </a:r>
          </a:p>
          <a:p>
            <a:pPr lvl="1">
              <a:lnSpc>
                <a:spcPct val="110000"/>
              </a:lnSpc>
              <a:buFont typeface="Segoe UI" panose="020B0502040204020203" pitchFamily="34" charset="0"/>
              <a:buChar char="–"/>
            </a:pPr>
            <a:r>
              <a:rPr lang="en-US" sz="1400" dirty="0">
                <a:latin typeface="Segoe UI Light"/>
                <a:cs typeface="Segoe UI Light"/>
              </a:rPr>
              <a:t>Small and micro entities will continue to be subsidized.</a:t>
            </a:r>
          </a:p>
        </p:txBody>
      </p:sp>
      <p:sp>
        <p:nvSpPr>
          <p:cNvPr id="3" name="Rectangle 2">
            <a:extLst>
              <a:ext uri="{FF2B5EF4-FFF2-40B4-BE49-F238E27FC236}">
                <a16:creationId xmlns:a16="http://schemas.microsoft.com/office/drawing/2014/main" id="{4CF24FD0-5A07-4F5A-8BDE-CBF8CB6FB5B2}"/>
              </a:ext>
            </a:extLst>
          </p:cNvPr>
          <p:cNvSpPr/>
          <p:nvPr/>
        </p:nvSpPr>
        <p:spPr>
          <a:xfrm>
            <a:off x="4919057" y="1265795"/>
            <a:ext cx="3991449" cy="665439"/>
          </a:xfrm>
          <a:prstGeom prst="rect">
            <a:avLst/>
          </a:prstGeom>
        </p:spPr>
        <p:txBody>
          <a:bodyPr wrap="square">
            <a:spAutoFit/>
          </a:bodyPr>
          <a:lstStyle/>
          <a:p>
            <a:pPr algn="ctr">
              <a:defRPr sz="1862" b="0" i="0" u="none" strike="noStrike" kern="1200" spc="0" baseline="0">
                <a:solidFill>
                  <a:prstClr val="black">
                    <a:lumMod val="65000"/>
                    <a:lumOff val="35000"/>
                  </a:prstClr>
                </a:solidFill>
                <a:latin typeface="+mn-lt"/>
                <a:ea typeface="+mn-ea"/>
                <a:cs typeface="+mn-cs"/>
              </a:defRPr>
            </a:pPr>
            <a:r>
              <a:rPr lang="en-US" dirty="0"/>
              <a:t>Unit cost, current fees, and proposed fees for design patents</a:t>
            </a:r>
          </a:p>
        </p:txBody>
      </p:sp>
      <p:graphicFrame>
        <p:nvGraphicFramePr>
          <p:cNvPr id="7" name="Content Placeholder 6" descr="Stacked column chart comparing current and proposed fees for small and micro entities for filing, search, exam, and issue of design patents. The cumulative unit cost for those services is $2,223, but small entities only pay $768 currently and micro entities only pay $384. Under the proposed schedule small entities would pay $1,040 and micro entities would pay $520, still well below the actual cost to the USPTO.">
            <a:extLst>
              <a:ext uri="{FF2B5EF4-FFF2-40B4-BE49-F238E27FC236}">
                <a16:creationId xmlns:a16="http://schemas.microsoft.com/office/drawing/2014/main" id="{241BD0C6-7C25-4C63-A16A-9179E05307E8}"/>
              </a:ext>
              <a:ext uri="{C183D7F6-B498-43B3-948B-1728B52AA6E4}">
                <adec:decorative xmlns:adec="http://schemas.microsoft.com/office/drawing/2017/decorative" val="0"/>
              </a:ext>
            </a:extLst>
          </p:cNvPr>
          <p:cNvGraphicFramePr>
            <a:graphicFrameLocks noGrp="1"/>
          </p:cNvGraphicFramePr>
          <p:nvPr>
            <p:ph sz="half" idx="2"/>
            <p:extLst>
              <p:ext uri="{D42A27DB-BD31-4B8C-83A1-F6EECF244321}">
                <p14:modId xmlns:p14="http://schemas.microsoft.com/office/powerpoint/2010/main" val="445562411"/>
              </p:ext>
            </p:extLst>
          </p:nvPr>
        </p:nvGraphicFramePr>
        <p:xfrm>
          <a:off x="4572000" y="1828800"/>
          <a:ext cx="4185202" cy="2922662"/>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145D171D-326C-4186-B971-F79533DEB4B4}"/>
              </a:ext>
              <a:ext uri="{C183D7F6-B498-43B3-948B-1728B52AA6E4}">
                <adec:decorative xmlns:adec="http://schemas.microsoft.com/office/drawing/2017/decorative" val="1"/>
              </a:ext>
            </a:extLst>
          </p:cNvPr>
          <p:cNvSpPr/>
          <p:nvPr/>
        </p:nvSpPr>
        <p:spPr>
          <a:xfrm>
            <a:off x="5279528" y="2000200"/>
            <a:ext cx="593978" cy="246221"/>
          </a:xfrm>
          <a:prstGeom prst="rect">
            <a:avLst/>
          </a:prstGeom>
          <a:noFill/>
        </p:spPr>
        <p:txBody>
          <a:bodyPr wrap="square" lIns="91440" tIns="45720" rIns="91440" bIns="45720">
            <a:spAutoFit/>
          </a:bodyPr>
          <a:lstStyle/>
          <a:p>
            <a:pPr algn="ctr"/>
            <a:r>
              <a:rPr lang="en-US" sz="1000" cap="none" spc="0" dirty="0">
                <a:ln w="0"/>
                <a:solidFill>
                  <a:schemeClr val="tx1"/>
                </a:solidFill>
              </a:rPr>
              <a:t>$2,233</a:t>
            </a:r>
          </a:p>
        </p:txBody>
      </p:sp>
      <p:sp>
        <p:nvSpPr>
          <p:cNvPr id="15" name="Rectangle 14">
            <a:extLst>
              <a:ext uri="{FF2B5EF4-FFF2-40B4-BE49-F238E27FC236}">
                <a16:creationId xmlns:a16="http://schemas.microsoft.com/office/drawing/2014/main" id="{A25CCCDF-9FEC-4F7D-97E2-80BA8A382F3D}"/>
              </a:ext>
              <a:ext uri="{C183D7F6-B498-43B3-948B-1728B52AA6E4}">
                <adec:decorative xmlns:adec="http://schemas.microsoft.com/office/drawing/2017/decorative" val="1"/>
              </a:ext>
            </a:extLst>
          </p:cNvPr>
          <p:cNvSpPr/>
          <p:nvPr/>
        </p:nvSpPr>
        <p:spPr>
          <a:xfrm>
            <a:off x="5947615" y="3134364"/>
            <a:ext cx="593978" cy="246221"/>
          </a:xfrm>
          <a:prstGeom prst="rect">
            <a:avLst/>
          </a:prstGeom>
          <a:noFill/>
        </p:spPr>
        <p:txBody>
          <a:bodyPr wrap="square" lIns="91440" tIns="45720" rIns="91440" bIns="45720">
            <a:spAutoFit/>
          </a:bodyPr>
          <a:lstStyle/>
          <a:p>
            <a:pPr algn="ctr"/>
            <a:r>
              <a:rPr lang="en-US" sz="1000" cap="none" spc="0" dirty="0">
                <a:ln w="0"/>
                <a:solidFill>
                  <a:schemeClr val="tx1"/>
                </a:solidFill>
              </a:rPr>
              <a:t>$768</a:t>
            </a:r>
          </a:p>
        </p:txBody>
      </p:sp>
      <p:sp>
        <p:nvSpPr>
          <p:cNvPr id="12" name="Rectangle 11">
            <a:extLst>
              <a:ext uri="{FF2B5EF4-FFF2-40B4-BE49-F238E27FC236}">
                <a16:creationId xmlns:a16="http://schemas.microsoft.com/office/drawing/2014/main" id="{1019F87D-1D6C-466E-81F3-C614031670D9}"/>
              </a:ext>
              <a:ext uri="{C183D7F6-B498-43B3-948B-1728B52AA6E4}">
                <adec:decorative xmlns:adec="http://schemas.microsoft.com/office/drawing/2017/decorative" val="1"/>
              </a:ext>
            </a:extLst>
          </p:cNvPr>
          <p:cNvSpPr/>
          <p:nvPr/>
        </p:nvSpPr>
        <p:spPr>
          <a:xfrm>
            <a:off x="6617793" y="2916735"/>
            <a:ext cx="593978" cy="246221"/>
          </a:xfrm>
          <a:prstGeom prst="rect">
            <a:avLst/>
          </a:prstGeom>
          <a:noFill/>
        </p:spPr>
        <p:txBody>
          <a:bodyPr wrap="square" lIns="91440" tIns="45720" rIns="91440" bIns="45720">
            <a:spAutoFit/>
          </a:bodyPr>
          <a:lstStyle/>
          <a:p>
            <a:pPr algn="ctr"/>
            <a:r>
              <a:rPr lang="en-US" sz="1000" cap="none" spc="0" dirty="0">
                <a:ln w="0"/>
                <a:solidFill>
                  <a:schemeClr val="tx1"/>
                </a:solidFill>
              </a:rPr>
              <a:t>$1,040</a:t>
            </a:r>
          </a:p>
        </p:txBody>
      </p:sp>
      <p:sp>
        <p:nvSpPr>
          <p:cNvPr id="8" name="Rectangle 7">
            <a:extLst>
              <a:ext uri="{FF2B5EF4-FFF2-40B4-BE49-F238E27FC236}">
                <a16:creationId xmlns:a16="http://schemas.microsoft.com/office/drawing/2014/main" id="{5F365C3F-CE29-4E07-92E3-A1CFC593C925}"/>
              </a:ext>
              <a:ext uri="{C183D7F6-B498-43B3-948B-1728B52AA6E4}">
                <adec:decorative xmlns:adec="http://schemas.microsoft.com/office/drawing/2017/decorative" val="1"/>
              </a:ext>
            </a:extLst>
          </p:cNvPr>
          <p:cNvSpPr/>
          <p:nvPr/>
        </p:nvSpPr>
        <p:spPr>
          <a:xfrm>
            <a:off x="7298343" y="3432345"/>
            <a:ext cx="593978" cy="246221"/>
          </a:xfrm>
          <a:prstGeom prst="rect">
            <a:avLst/>
          </a:prstGeom>
          <a:noFill/>
        </p:spPr>
        <p:txBody>
          <a:bodyPr wrap="square" lIns="91440" tIns="45720" rIns="91440" bIns="45720">
            <a:spAutoFit/>
          </a:bodyPr>
          <a:lstStyle/>
          <a:p>
            <a:pPr algn="ctr"/>
            <a:r>
              <a:rPr lang="en-US" sz="1000" cap="none" spc="0" dirty="0">
                <a:ln w="0"/>
                <a:solidFill>
                  <a:schemeClr val="tx1"/>
                </a:solidFill>
              </a:rPr>
              <a:t>$384</a:t>
            </a:r>
          </a:p>
        </p:txBody>
      </p:sp>
      <p:sp>
        <p:nvSpPr>
          <p:cNvPr id="14" name="Rectangle 13">
            <a:extLst>
              <a:ext uri="{FF2B5EF4-FFF2-40B4-BE49-F238E27FC236}">
                <a16:creationId xmlns:a16="http://schemas.microsoft.com/office/drawing/2014/main" id="{DEC72635-0134-4C0D-A27B-6D4BE985883B}"/>
              </a:ext>
              <a:ext uri="{C183D7F6-B498-43B3-948B-1728B52AA6E4}">
                <adec:decorative xmlns:adec="http://schemas.microsoft.com/office/drawing/2017/decorative" val="1"/>
              </a:ext>
            </a:extLst>
          </p:cNvPr>
          <p:cNvSpPr/>
          <p:nvPr/>
        </p:nvSpPr>
        <p:spPr>
          <a:xfrm>
            <a:off x="7968521" y="3319791"/>
            <a:ext cx="593978" cy="246221"/>
          </a:xfrm>
          <a:prstGeom prst="rect">
            <a:avLst/>
          </a:prstGeom>
          <a:noFill/>
        </p:spPr>
        <p:txBody>
          <a:bodyPr wrap="square" lIns="91440" tIns="45720" rIns="91440" bIns="45720">
            <a:spAutoFit/>
          </a:bodyPr>
          <a:lstStyle/>
          <a:p>
            <a:pPr algn="ctr"/>
            <a:r>
              <a:rPr lang="en-US" sz="1000" cap="none" spc="0" dirty="0">
                <a:ln w="0"/>
                <a:solidFill>
                  <a:schemeClr val="tx1"/>
                </a:solidFill>
              </a:rPr>
              <a:t>$520</a:t>
            </a:r>
          </a:p>
        </p:txBody>
      </p:sp>
      <p:sp>
        <p:nvSpPr>
          <p:cNvPr id="4" name="Slide Number Placeholder 3"/>
          <p:cNvSpPr>
            <a:spLocks noGrp="1"/>
          </p:cNvSpPr>
          <p:nvPr>
            <p:ph type="sldNum" sz="quarter" idx="10"/>
          </p:nvPr>
        </p:nvSpPr>
        <p:spPr/>
        <p:txBody>
          <a:bodyPr/>
          <a:lstStyle/>
          <a:p>
            <a:fld id="{92DA454B-C859-4892-B9FA-68B588C9F547}" type="slidenum">
              <a:rPr lang="en-US" smtClean="0"/>
              <a:pPr/>
              <a:t>16</a:t>
            </a:fld>
            <a:endParaRPr lang="en-US" dirty="0"/>
          </a:p>
        </p:txBody>
      </p:sp>
    </p:spTree>
    <p:extLst>
      <p:ext uri="{BB962C8B-B14F-4D97-AF65-F5344CB8AC3E}">
        <p14:creationId xmlns:p14="http://schemas.microsoft.com/office/powerpoint/2010/main" val="2578446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FB028C-9484-57A9-8D27-F75B37F03A5E}"/>
              </a:ext>
            </a:extLst>
          </p:cNvPr>
          <p:cNvSpPr>
            <a:spLocks noGrp="1"/>
          </p:cNvSpPr>
          <p:nvPr>
            <p:ph type="title"/>
          </p:nvPr>
        </p:nvSpPr>
        <p:spPr/>
        <p:txBody>
          <a:bodyPr>
            <a:normAutofit/>
          </a:bodyPr>
          <a:lstStyle/>
          <a:p>
            <a:r>
              <a:rPr lang="en-US" sz="3600" dirty="0"/>
              <a:t>Excess claims</a:t>
            </a:r>
          </a:p>
        </p:txBody>
      </p:sp>
      <p:sp>
        <p:nvSpPr>
          <p:cNvPr id="2" name="Content Placeholder 1">
            <a:extLst>
              <a:ext uri="{FF2B5EF4-FFF2-40B4-BE49-F238E27FC236}">
                <a16:creationId xmlns:a16="http://schemas.microsoft.com/office/drawing/2014/main" id="{F1DCE9EE-03BF-9DDC-32DA-F398421D9395}"/>
              </a:ext>
            </a:extLst>
          </p:cNvPr>
          <p:cNvSpPr>
            <a:spLocks noGrp="1"/>
          </p:cNvSpPr>
          <p:nvPr>
            <p:ph idx="1"/>
          </p:nvPr>
        </p:nvSpPr>
        <p:spPr>
          <a:xfrm>
            <a:off x="457200" y="1447585"/>
            <a:ext cx="8229600" cy="1975554"/>
          </a:xfrm>
        </p:spPr>
        <p:txBody>
          <a:bodyPr vert="horz" lIns="91440" tIns="45720" rIns="91440" bIns="45720" rtlCol="0" anchor="t">
            <a:normAutofit fontScale="62500" lnSpcReduction="20000"/>
          </a:bodyPr>
          <a:lstStyle/>
          <a:p>
            <a:pPr>
              <a:lnSpc>
                <a:spcPct val="120000"/>
              </a:lnSpc>
            </a:pPr>
            <a:r>
              <a:rPr lang="en-US" dirty="0">
                <a:latin typeface="Segoe UI"/>
                <a:cs typeface="Segoe UI"/>
              </a:rPr>
              <a:t>Propose increasing fees for presenting claims in excess of the statutory thresholds. </a:t>
            </a:r>
          </a:p>
          <a:p>
            <a:pPr lvl="1">
              <a:lnSpc>
                <a:spcPct val="120000"/>
              </a:lnSpc>
            </a:pPr>
            <a:r>
              <a:rPr lang="en-US" sz="2900" dirty="0">
                <a:latin typeface="Segoe UI Light"/>
                <a:cs typeface="Segoe UI Light"/>
              </a:rPr>
              <a:t>Better alignment with the cost of examining an application with excess claims.</a:t>
            </a:r>
          </a:p>
          <a:p>
            <a:pPr lvl="1">
              <a:lnSpc>
                <a:spcPct val="120000"/>
              </a:lnSpc>
            </a:pPr>
            <a:r>
              <a:rPr lang="en-US" sz="2900" dirty="0">
                <a:latin typeface="Segoe UI Light"/>
                <a:cs typeface="Segoe UI Light"/>
              </a:rPr>
              <a:t>Encourages applicants to be more efficient in the number of claims filed.</a:t>
            </a:r>
          </a:p>
        </p:txBody>
      </p:sp>
      <p:graphicFrame>
        <p:nvGraphicFramePr>
          <p:cNvPr id="7" name="Table 6" descr="A table showing unit costs, current fees, proposed fees, and changes in fees for excess claims fees">
            <a:extLst>
              <a:ext uri="{FF2B5EF4-FFF2-40B4-BE49-F238E27FC236}">
                <a16:creationId xmlns:a16="http://schemas.microsoft.com/office/drawing/2014/main" id="{DE4A192F-1DB6-E10D-283E-E61B0AC703AA}"/>
              </a:ext>
            </a:extLst>
          </p:cNvPr>
          <p:cNvGraphicFramePr>
            <a:graphicFrameLocks noGrp="1"/>
          </p:cNvGraphicFramePr>
          <p:nvPr>
            <p:extLst>
              <p:ext uri="{D42A27DB-BD31-4B8C-83A1-F6EECF244321}">
                <p14:modId xmlns:p14="http://schemas.microsoft.com/office/powerpoint/2010/main" val="521633094"/>
              </p:ext>
            </p:extLst>
          </p:nvPr>
        </p:nvGraphicFramePr>
        <p:xfrm>
          <a:off x="457200" y="3250364"/>
          <a:ext cx="8285249" cy="1276860"/>
        </p:xfrm>
        <a:graphic>
          <a:graphicData uri="http://schemas.openxmlformats.org/drawingml/2006/table">
            <a:tbl>
              <a:tblPr firstRow="1" firstCol="1" bandRow="1">
                <a:tableStyleId>{073A0DAA-6AF3-43AB-8588-CEC1D06C72B9}</a:tableStyleId>
              </a:tblPr>
              <a:tblGrid>
                <a:gridCol w="887063">
                  <a:extLst>
                    <a:ext uri="{9D8B030D-6E8A-4147-A177-3AD203B41FA5}">
                      <a16:colId xmlns:a16="http://schemas.microsoft.com/office/drawing/2014/main" val="20000"/>
                    </a:ext>
                  </a:extLst>
                </a:gridCol>
                <a:gridCol w="2854662">
                  <a:extLst>
                    <a:ext uri="{9D8B030D-6E8A-4147-A177-3AD203B41FA5}">
                      <a16:colId xmlns:a16="http://schemas.microsoft.com/office/drawing/2014/main" val="20001"/>
                    </a:ext>
                  </a:extLst>
                </a:gridCol>
                <a:gridCol w="979976">
                  <a:extLst>
                    <a:ext uri="{9D8B030D-6E8A-4147-A177-3AD203B41FA5}">
                      <a16:colId xmlns:a16="http://schemas.microsoft.com/office/drawing/2014/main" val="20002"/>
                    </a:ext>
                  </a:extLst>
                </a:gridCol>
                <a:gridCol w="979976">
                  <a:extLst>
                    <a:ext uri="{9D8B030D-6E8A-4147-A177-3AD203B41FA5}">
                      <a16:colId xmlns:a16="http://schemas.microsoft.com/office/drawing/2014/main" val="20003"/>
                    </a:ext>
                  </a:extLst>
                </a:gridCol>
                <a:gridCol w="979976">
                  <a:extLst>
                    <a:ext uri="{9D8B030D-6E8A-4147-A177-3AD203B41FA5}">
                      <a16:colId xmlns:a16="http://schemas.microsoft.com/office/drawing/2014/main" val="20004"/>
                    </a:ext>
                  </a:extLst>
                </a:gridCol>
                <a:gridCol w="801798">
                  <a:extLst>
                    <a:ext uri="{9D8B030D-6E8A-4147-A177-3AD203B41FA5}">
                      <a16:colId xmlns:a16="http://schemas.microsoft.com/office/drawing/2014/main" val="20005"/>
                    </a:ext>
                  </a:extLst>
                </a:gridCol>
                <a:gridCol w="801798">
                  <a:extLst>
                    <a:ext uri="{9D8B030D-6E8A-4147-A177-3AD203B41FA5}">
                      <a16:colId xmlns:a16="http://schemas.microsoft.com/office/drawing/2014/main" val="20006"/>
                    </a:ext>
                  </a:extLst>
                </a:gridCol>
              </a:tblGrid>
              <a:tr h="643457">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68580" marR="68580" marT="0" marB="0" anchor="ctr">
                    <a:solidFill>
                      <a:schemeClr val="tx2">
                        <a:lumMod val="75000"/>
                      </a:schemeClr>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68580" marR="68580" marT="0" marB="0" anchor="ctr">
                    <a:solidFill>
                      <a:schemeClr val="tx2">
                        <a:lumMod val="75000"/>
                      </a:schemeClr>
                    </a:solidFill>
                  </a:tcPr>
                </a:tc>
                <a:extLst>
                  <a:ext uri="{0D108BD9-81ED-4DB2-BD59-A6C34878D82A}">
                    <a16:rowId xmlns:a16="http://schemas.microsoft.com/office/drawing/2014/main" val="10000"/>
                  </a:ext>
                </a:extLst>
              </a:tr>
              <a:tr h="321728">
                <a:tc>
                  <a:txBody>
                    <a:bodyPr/>
                    <a:lstStyle/>
                    <a:p>
                      <a:pPr marL="0" marR="0" algn="ctr">
                        <a:lnSpc>
                          <a:spcPct val="100000"/>
                        </a:lnSpc>
                        <a:spcBef>
                          <a:spcPts val="600"/>
                        </a:spcBef>
                        <a:spcAft>
                          <a:spcPts val="600"/>
                        </a:spcAft>
                      </a:pPr>
                      <a:r>
                        <a:rPr lang="en-US" sz="1200" dirty="0">
                          <a:effectLst/>
                          <a:latin typeface="Segoe UI"/>
                        </a:rPr>
                        <a:t>1202</a:t>
                      </a:r>
                    </a:p>
                  </a:txBody>
                  <a:tcPr marL="68580" marR="68580" marT="0" marB="0" anchor="ctr">
                    <a:solidFill>
                      <a:schemeClr val="tx2">
                        <a:lumMod val="75000"/>
                      </a:schemeClr>
                    </a:solidFill>
                  </a:tcPr>
                </a:tc>
                <a:tc>
                  <a:txBody>
                    <a:bodyPr/>
                    <a:lstStyle/>
                    <a:p>
                      <a:pPr marL="0" marR="0" lvl="0" algn="l">
                        <a:lnSpc>
                          <a:spcPct val="100000"/>
                        </a:lnSpc>
                        <a:spcBef>
                          <a:spcPts val="600"/>
                        </a:spcBef>
                        <a:spcAft>
                          <a:spcPts val="600"/>
                        </a:spcAft>
                        <a:buNone/>
                      </a:pPr>
                      <a:r>
                        <a:rPr lang="en-US" sz="1200" b="0" i="0" u="none" strike="noStrike" noProof="0" dirty="0">
                          <a:effectLst/>
                          <a:latin typeface="Segoe UI"/>
                        </a:rPr>
                        <a:t>Each claim in excess of 20</a:t>
                      </a:r>
                      <a:endParaRPr lang="en-US" sz="1200" dirty="0">
                        <a:latin typeface="Segoe UI"/>
                      </a:endParaRP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Segoe UI"/>
                        </a:rPr>
                        <a:t>n/a</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$100</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$200</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 $100</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100%</a:t>
                      </a:r>
                    </a:p>
                  </a:txBody>
                  <a:tcPr marL="68580" marR="68580" marT="0" marB="0" anchor="ctr">
                    <a:solidFill>
                      <a:srgbClr val="D9D9D6"/>
                    </a:solidFill>
                  </a:tcPr>
                </a:tc>
                <a:extLst>
                  <a:ext uri="{0D108BD9-81ED-4DB2-BD59-A6C34878D82A}">
                    <a16:rowId xmlns:a16="http://schemas.microsoft.com/office/drawing/2014/main" val="10001"/>
                  </a:ext>
                </a:extLst>
              </a:tr>
              <a:tr h="311675">
                <a:tc>
                  <a:txBody>
                    <a:bodyPr/>
                    <a:lstStyle/>
                    <a:p>
                      <a:pPr marL="0" lvl="0" algn="ctr">
                        <a:lnSpc>
                          <a:spcPct val="100000"/>
                        </a:lnSpc>
                        <a:spcBef>
                          <a:spcPts val="600"/>
                        </a:spcBef>
                        <a:spcAft>
                          <a:spcPts val="600"/>
                        </a:spcAft>
                        <a:buNone/>
                      </a:pPr>
                      <a:r>
                        <a:rPr lang="en-US" sz="1200" dirty="0">
                          <a:effectLst/>
                          <a:latin typeface="Segoe UI"/>
                        </a:rPr>
                        <a:t>1201</a:t>
                      </a:r>
                    </a:p>
                  </a:txBody>
                  <a:tcPr marL="68580" marR="68580" marT="0" marB="0" anchor="ctr">
                    <a:solidFill>
                      <a:schemeClr val="tx2">
                        <a:lumMod val="75000"/>
                      </a:schemeClr>
                    </a:solidFill>
                  </a:tcPr>
                </a:tc>
                <a:tc>
                  <a:txBody>
                    <a:bodyPr/>
                    <a:lstStyle/>
                    <a:p>
                      <a:pPr marL="0" lvl="0" algn="l">
                        <a:lnSpc>
                          <a:spcPct val="100000"/>
                        </a:lnSpc>
                        <a:spcBef>
                          <a:spcPts val="600"/>
                        </a:spcBef>
                        <a:spcAft>
                          <a:spcPts val="600"/>
                        </a:spcAft>
                        <a:buNone/>
                      </a:pPr>
                      <a:r>
                        <a:rPr lang="en-US" sz="1200" b="0" i="0" u="none" strike="noStrike" noProof="0" dirty="0">
                          <a:effectLst/>
                          <a:latin typeface="Segoe UI"/>
                        </a:rPr>
                        <a:t>Each independent claim in excess of 3</a:t>
                      </a:r>
                      <a:endParaRPr lang="en-US" sz="1200" dirty="0">
                        <a:latin typeface="Segoe UI"/>
                      </a:endParaRPr>
                    </a:p>
                  </a:txBody>
                  <a:tcPr marL="68580" marR="68580" marT="0" marB="0" anchor="ctr">
                    <a:solidFill>
                      <a:srgbClr val="D9D9D6"/>
                    </a:solidFill>
                  </a:tcPr>
                </a:tc>
                <a:tc>
                  <a:txBody>
                    <a:bodyPr/>
                    <a:lstStyle/>
                    <a:p>
                      <a:pPr marL="0" lvl="0" algn="ctr">
                        <a:lnSpc>
                          <a:spcPct val="100000"/>
                        </a:lnSpc>
                        <a:spcBef>
                          <a:spcPts val="600"/>
                        </a:spcBef>
                        <a:spcAft>
                          <a:spcPts val="600"/>
                        </a:spcAft>
                        <a:buNone/>
                      </a:pPr>
                      <a:r>
                        <a:rPr lang="en-US" sz="1200" dirty="0">
                          <a:solidFill>
                            <a:schemeClr val="tx1"/>
                          </a:solidFill>
                          <a:effectLst/>
                          <a:latin typeface="Segoe UI"/>
                        </a:rPr>
                        <a:t>n/a</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$480</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$600</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 $120</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25%</a:t>
                      </a:r>
                    </a:p>
                  </a:txBody>
                  <a:tcPr marL="68580" marR="68580" marT="0" marB="0" anchor="ctr">
                    <a:solidFill>
                      <a:srgbClr val="D9D9D6"/>
                    </a:solidFill>
                  </a:tcPr>
                </a:tc>
                <a:extLst>
                  <a:ext uri="{0D108BD9-81ED-4DB2-BD59-A6C34878D82A}">
                    <a16:rowId xmlns:a16="http://schemas.microsoft.com/office/drawing/2014/main" val="1418719577"/>
                  </a:ext>
                </a:extLst>
              </a:tr>
            </a:tbl>
          </a:graphicData>
        </a:graphic>
      </p:graphicFrame>
      <p:sp>
        <p:nvSpPr>
          <p:cNvPr id="8" name="TextBox 7">
            <a:extLst>
              <a:ext uri="{FF2B5EF4-FFF2-40B4-BE49-F238E27FC236}">
                <a16:creationId xmlns:a16="http://schemas.microsoft.com/office/drawing/2014/main" id="{FE6295D6-EABB-4CF3-8FB9-972EB5D1791A}"/>
              </a:ext>
            </a:extLst>
          </p:cNvPr>
          <p:cNvSpPr txBox="1"/>
          <p:nvPr/>
        </p:nvSpPr>
        <p:spPr>
          <a:xfrm>
            <a:off x="642436" y="4537484"/>
            <a:ext cx="8116342" cy="246221"/>
          </a:xfrm>
          <a:prstGeom prst="rect">
            <a:avLst/>
          </a:prstGeom>
          <a:noFill/>
        </p:spPr>
        <p:txBody>
          <a:bodyPr wrap="square" rtlCol="0">
            <a:spAutoFit/>
          </a:bodyPr>
          <a:lstStyle/>
          <a:p>
            <a:pPr algn="r"/>
            <a:r>
              <a:rPr lang="en-US" sz="1000" dirty="0"/>
              <a:t>* Undiscounted fee rate</a:t>
            </a:r>
          </a:p>
        </p:txBody>
      </p:sp>
      <p:sp>
        <p:nvSpPr>
          <p:cNvPr id="5" name="Slide Number Placeholder 4">
            <a:extLst>
              <a:ext uri="{FF2B5EF4-FFF2-40B4-BE49-F238E27FC236}">
                <a16:creationId xmlns:a16="http://schemas.microsoft.com/office/drawing/2014/main" id="{D65507D1-3152-41D3-91E8-5E0508772034}"/>
              </a:ext>
            </a:extLst>
          </p:cNvPr>
          <p:cNvSpPr>
            <a:spLocks noGrp="1"/>
          </p:cNvSpPr>
          <p:nvPr>
            <p:ph type="sldNum" sz="quarter" idx="10"/>
          </p:nvPr>
        </p:nvSpPr>
        <p:spPr/>
        <p:txBody>
          <a:bodyPr/>
          <a:lstStyle/>
          <a:p>
            <a:fld id="{1D648693-0942-45E9-83AE-76FC568F9452}" type="slidenum">
              <a:rPr lang="en-US" smtClean="0"/>
              <a:pPr/>
              <a:t>17</a:t>
            </a:fld>
            <a:endParaRPr lang="en-US" dirty="0"/>
          </a:p>
        </p:txBody>
      </p:sp>
    </p:spTree>
    <p:extLst>
      <p:ext uri="{BB962C8B-B14F-4D97-AF65-F5344CB8AC3E}">
        <p14:creationId xmlns:p14="http://schemas.microsoft.com/office/powerpoint/2010/main" val="2939936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0037CB-988F-6058-B26A-49FD2B554E00}"/>
              </a:ext>
            </a:extLst>
          </p:cNvPr>
          <p:cNvSpPr>
            <a:spLocks noGrp="1"/>
          </p:cNvSpPr>
          <p:nvPr>
            <p:ph type="title"/>
          </p:nvPr>
        </p:nvSpPr>
        <p:spPr/>
        <p:txBody>
          <a:bodyPr>
            <a:normAutofit fontScale="90000"/>
          </a:bodyPr>
          <a:lstStyle/>
          <a:p>
            <a:r>
              <a:rPr lang="en-US" dirty="0"/>
              <a:t>Extension of time (EOT) for provisional applications</a:t>
            </a:r>
          </a:p>
        </p:txBody>
      </p:sp>
      <p:sp>
        <p:nvSpPr>
          <p:cNvPr id="7" name="Content Placeholder 6">
            <a:extLst>
              <a:ext uri="{FF2B5EF4-FFF2-40B4-BE49-F238E27FC236}">
                <a16:creationId xmlns:a16="http://schemas.microsoft.com/office/drawing/2014/main" id="{C8450DCE-62EE-48BF-B815-325BBDEED5A4}"/>
              </a:ext>
            </a:extLst>
          </p:cNvPr>
          <p:cNvSpPr>
            <a:spLocks noGrp="1"/>
          </p:cNvSpPr>
          <p:nvPr>
            <p:ph idx="1"/>
          </p:nvPr>
        </p:nvSpPr>
        <p:spPr>
          <a:xfrm>
            <a:off x="457200" y="1687719"/>
            <a:ext cx="8229600" cy="3491345"/>
          </a:xfrm>
        </p:spPr>
        <p:txBody>
          <a:bodyPr vert="horz" lIns="91440" tIns="45720" rIns="91440" bIns="45720" rtlCol="0" anchor="t">
            <a:normAutofit lnSpcReduction="10000"/>
          </a:bodyPr>
          <a:lstStyle/>
          <a:p>
            <a:pPr>
              <a:lnSpc>
                <a:spcPct val="120000"/>
              </a:lnSpc>
            </a:pPr>
            <a:r>
              <a:rPr lang="en-US" sz="1600" dirty="0">
                <a:latin typeface="Segoe UI"/>
                <a:cs typeface="Segoe UI"/>
              </a:rPr>
              <a:t>Propose decreasing EOT fees in provisional applications.</a:t>
            </a:r>
          </a:p>
          <a:p>
            <a:pPr lvl="1">
              <a:lnSpc>
                <a:spcPct val="120000"/>
              </a:lnSpc>
            </a:pPr>
            <a:r>
              <a:rPr lang="en-US" sz="1400" dirty="0">
                <a:latin typeface="Segoe UI Light"/>
                <a:cs typeface="Segoe UI Light"/>
              </a:rPr>
              <a:t>Provisional applications are not examined; therefore, it is not urgent to expedite processing.</a:t>
            </a:r>
          </a:p>
          <a:p>
            <a:pPr lvl="1">
              <a:lnSpc>
                <a:spcPct val="120000"/>
              </a:lnSpc>
            </a:pPr>
            <a:r>
              <a:rPr lang="en-US" sz="1400" dirty="0">
                <a:latin typeface="Segoe UI Light"/>
                <a:cs typeface="Segoe UI Light"/>
              </a:rPr>
              <a:t>Reduces the financial burden on applicants who are still determining whether to move forward with a nonprovisional application.</a:t>
            </a:r>
          </a:p>
          <a:p>
            <a:pPr lvl="1">
              <a:lnSpc>
                <a:spcPct val="120000"/>
              </a:lnSpc>
            </a:pPr>
            <a:r>
              <a:rPr lang="en-US" sz="1400" dirty="0">
                <a:latin typeface="Segoe UI Light"/>
                <a:cs typeface="Segoe UI Light"/>
              </a:rPr>
              <a:t>Reduces the financial burden on micro entity filers, who are disproportionally affected by EOT fees in provisional applications.</a:t>
            </a:r>
          </a:p>
          <a:p>
            <a:pPr lvl="2">
              <a:lnSpc>
                <a:spcPct val="120000"/>
              </a:lnSpc>
            </a:pPr>
            <a:r>
              <a:rPr lang="en-US" sz="1400" dirty="0">
                <a:latin typeface="Segoe UI Light"/>
                <a:cs typeface="Segoe UI Light"/>
              </a:rPr>
              <a:t>Between 2014 and 2021, micro entities paid over 36% of EOT fees in provisional applications while filing only 17% of applications.</a:t>
            </a:r>
          </a:p>
          <a:p>
            <a:pPr lvl="2">
              <a:lnSpc>
                <a:spcPct val="120000"/>
              </a:lnSpc>
            </a:pPr>
            <a:r>
              <a:rPr lang="en-US" sz="1400" dirty="0">
                <a:latin typeface="Segoe UI Light"/>
                <a:cs typeface="Segoe UI Light"/>
              </a:rPr>
              <a:t>Micro entity applicants may accrue EOT fees for no other reason than trying to formally establish micro entity status due to signature errors or omissions.</a:t>
            </a:r>
          </a:p>
          <a:p>
            <a:pPr lvl="1">
              <a:lnSpc>
                <a:spcPct val="120000"/>
              </a:lnSpc>
            </a:pPr>
            <a:r>
              <a:rPr lang="en-US" sz="1400" dirty="0">
                <a:latin typeface="Segoe UI Light"/>
                <a:cs typeface="Segoe UI Light"/>
              </a:rPr>
              <a:t>Aligns with our objective to foster inclusive innovation and increase access to the patent system.</a:t>
            </a:r>
          </a:p>
          <a:p>
            <a:pPr lvl="1">
              <a:lnSpc>
                <a:spcPct val="120000"/>
              </a:lnSpc>
            </a:pPr>
            <a:endParaRPr lang="en-US" sz="1300" dirty="0"/>
          </a:p>
          <a:p>
            <a:pPr marL="457200" lvl="1" indent="0">
              <a:lnSpc>
                <a:spcPct val="120000"/>
              </a:lnSpc>
              <a:buNone/>
            </a:pPr>
            <a:endParaRPr lang="en-US" i="1" dirty="0"/>
          </a:p>
        </p:txBody>
      </p:sp>
      <p:sp>
        <p:nvSpPr>
          <p:cNvPr id="2" name="Rectangle 1">
            <a:extLst>
              <a:ext uri="{FF2B5EF4-FFF2-40B4-BE49-F238E27FC236}">
                <a16:creationId xmlns:a16="http://schemas.microsoft.com/office/drawing/2014/main" id="{A4BFF6E8-63E4-4635-BCBB-A5921A494271}"/>
              </a:ext>
            </a:extLst>
          </p:cNvPr>
          <p:cNvSpPr/>
          <p:nvPr/>
        </p:nvSpPr>
        <p:spPr>
          <a:xfrm>
            <a:off x="1154190" y="5154861"/>
            <a:ext cx="1870577" cy="276999"/>
          </a:xfrm>
          <a:prstGeom prst="rect">
            <a:avLst/>
          </a:prstGeom>
        </p:spPr>
        <p:txBody>
          <a:bodyPr wrap="none">
            <a:spAutoFit/>
          </a:bodyPr>
          <a:lstStyle/>
          <a:p>
            <a:pPr marL="57150" indent="0">
              <a:buNone/>
            </a:pPr>
            <a:r>
              <a:rPr lang="en-US" sz="1200" dirty="0"/>
              <a:t>(see table on next page)</a:t>
            </a:r>
          </a:p>
        </p:txBody>
      </p:sp>
      <p:sp>
        <p:nvSpPr>
          <p:cNvPr id="5" name="Slide Number Placeholder 4">
            <a:extLst>
              <a:ext uri="{FF2B5EF4-FFF2-40B4-BE49-F238E27FC236}">
                <a16:creationId xmlns:a16="http://schemas.microsoft.com/office/drawing/2014/main" id="{A6A7A199-D122-4481-900F-631DD4A66C64}"/>
              </a:ext>
            </a:extLst>
          </p:cNvPr>
          <p:cNvSpPr>
            <a:spLocks noGrp="1"/>
          </p:cNvSpPr>
          <p:nvPr>
            <p:ph type="sldNum" sz="quarter" idx="10"/>
          </p:nvPr>
        </p:nvSpPr>
        <p:spPr/>
        <p:txBody>
          <a:bodyPr/>
          <a:lstStyle/>
          <a:p>
            <a:fld id="{1D648693-0942-45E9-83AE-76FC568F9452}" type="slidenum">
              <a:rPr lang="en-US" smtClean="0"/>
              <a:pPr/>
              <a:t>18</a:t>
            </a:fld>
            <a:endParaRPr lang="en-US" dirty="0"/>
          </a:p>
        </p:txBody>
      </p:sp>
    </p:spTree>
    <p:extLst>
      <p:ext uri="{BB962C8B-B14F-4D97-AF65-F5344CB8AC3E}">
        <p14:creationId xmlns:p14="http://schemas.microsoft.com/office/powerpoint/2010/main" val="1826398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0037CB-988F-6058-B26A-49FD2B554E00}"/>
              </a:ext>
            </a:extLst>
          </p:cNvPr>
          <p:cNvSpPr>
            <a:spLocks noGrp="1"/>
          </p:cNvSpPr>
          <p:nvPr>
            <p:ph type="title"/>
          </p:nvPr>
        </p:nvSpPr>
        <p:spPr/>
        <p:txBody>
          <a:bodyPr>
            <a:normAutofit fontScale="90000"/>
          </a:bodyPr>
          <a:lstStyle/>
          <a:p>
            <a:r>
              <a:rPr lang="en-US" dirty="0"/>
              <a:t>Extension of time (EOT) for provisional applications </a:t>
            </a:r>
            <a:r>
              <a:rPr lang="en-US" sz="2400" b="0" dirty="0"/>
              <a:t>(cont.)</a:t>
            </a:r>
            <a:endParaRPr lang="en-US" sz="2400" dirty="0"/>
          </a:p>
        </p:txBody>
      </p:sp>
      <p:graphicFrame>
        <p:nvGraphicFramePr>
          <p:cNvPr id="7" name="Table 6" descr="A table showing unit costs, current fees, proposed fees, and changes in fees for extension of time fees for provisional applications">
            <a:extLst>
              <a:ext uri="{FF2B5EF4-FFF2-40B4-BE49-F238E27FC236}">
                <a16:creationId xmlns:a16="http://schemas.microsoft.com/office/drawing/2014/main" id="{CBF145CE-7087-4315-A2B9-E4B679B39213}"/>
              </a:ext>
            </a:extLst>
          </p:cNvPr>
          <p:cNvGraphicFramePr>
            <a:graphicFrameLocks noGrp="1"/>
          </p:cNvGraphicFramePr>
          <p:nvPr>
            <p:extLst>
              <p:ext uri="{D42A27DB-BD31-4B8C-83A1-F6EECF244321}">
                <p14:modId xmlns:p14="http://schemas.microsoft.com/office/powerpoint/2010/main" val="2074730098"/>
              </p:ext>
            </p:extLst>
          </p:nvPr>
        </p:nvGraphicFramePr>
        <p:xfrm>
          <a:off x="457200" y="1935725"/>
          <a:ext cx="8217877" cy="2926080"/>
        </p:xfrm>
        <a:graphic>
          <a:graphicData uri="http://schemas.openxmlformats.org/drawingml/2006/table">
            <a:tbl>
              <a:tblPr firstRow="1" firstCol="1" bandRow="1">
                <a:tableStyleId>{073A0DAA-6AF3-43AB-8588-CEC1D06C72B9}</a:tableStyleId>
              </a:tblPr>
              <a:tblGrid>
                <a:gridCol w="879851">
                  <a:extLst>
                    <a:ext uri="{9D8B030D-6E8A-4147-A177-3AD203B41FA5}">
                      <a16:colId xmlns:a16="http://schemas.microsoft.com/office/drawing/2014/main" val="20000"/>
                    </a:ext>
                  </a:extLst>
                </a:gridCol>
                <a:gridCol w="3196574">
                  <a:extLst>
                    <a:ext uri="{9D8B030D-6E8A-4147-A177-3AD203B41FA5}">
                      <a16:colId xmlns:a16="http://schemas.microsoft.com/office/drawing/2014/main" val="20001"/>
                    </a:ext>
                  </a:extLst>
                </a:gridCol>
                <a:gridCol w="916688">
                  <a:extLst>
                    <a:ext uri="{9D8B030D-6E8A-4147-A177-3AD203B41FA5}">
                      <a16:colId xmlns:a16="http://schemas.microsoft.com/office/drawing/2014/main" val="20002"/>
                    </a:ext>
                  </a:extLst>
                </a:gridCol>
                <a:gridCol w="721993">
                  <a:extLst>
                    <a:ext uri="{9D8B030D-6E8A-4147-A177-3AD203B41FA5}">
                      <a16:colId xmlns:a16="http://schemas.microsoft.com/office/drawing/2014/main" val="20003"/>
                    </a:ext>
                  </a:extLst>
                </a:gridCol>
                <a:gridCol w="912213">
                  <a:extLst>
                    <a:ext uri="{9D8B030D-6E8A-4147-A177-3AD203B41FA5}">
                      <a16:colId xmlns:a16="http://schemas.microsoft.com/office/drawing/2014/main" val="20004"/>
                    </a:ext>
                  </a:extLst>
                </a:gridCol>
                <a:gridCol w="795279">
                  <a:extLst>
                    <a:ext uri="{9D8B030D-6E8A-4147-A177-3AD203B41FA5}">
                      <a16:colId xmlns:a16="http://schemas.microsoft.com/office/drawing/2014/main" val="20005"/>
                    </a:ext>
                  </a:extLst>
                </a:gridCol>
                <a:gridCol w="795279">
                  <a:extLst>
                    <a:ext uri="{9D8B030D-6E8A-4147-A177-3AD203B41FA5}">
                      <a16:colId xmlns:a16="http://schemas.microsoft.com/office/drawing/2014/main" val="20006"/>
                    </a:ext>
                  </a:extLst>
                </a:gridCol>
              </a:tblGrid>
              <a:tr h="550932">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45720" marR="45720" anchor="ctr">
                    <a:solidFill>
                      <a:schemeClr val="tx2">
                        <a:lumMod val="75000"/>
                      </a:schemeClr>
                    </a:solidFill>
                  </a:tcPr>
                </a:tc>
                <a:extLst>
                  <a:ext uri="{0D108BD9-81ED-4DB2-BD59-A6C34878D82A}">
                    <a16:rowId xmlns:a16="http://schemas.microsoft.com/office/drawing/2014/main" val="10000"/>
                  </a:ext>
                </a:extLst>
              </a:tr>
              <a:tr h="397871">
                <a:tc>
                  <a:txBody>
                    <a:bodyPr/>
                    <a:lstStyle/>
                    <a:p>
                      <a:pPr marL="0" marR="0" algn="ctr">
                        <a:lnSpc>
                          <a:spcPct val="100000"/>
                        </a:lnSpc>
                        <a:spcBef>
                          <a:spcPts val="600"/>
                        </a:spcBef>
                        <a:spcAft>
                          <a:spcPts val="600"/>
                        </a:spcAft>
                      </a:pPr>
                      <a:r>
                        <a:rPr lang="en-US" sz="1200" dirty="0">
                          <a:effectLst/>
                          <a:latin typeface="Segoe UI"/>
                        </a:rPr>
                        <a:t>New fee code</a:t>
                      </a:r>
                    </a:p>
                  </a:txBody>
                  <a:tcPr marL="45720" marR="45720" anchor="ctr">
                    <a:solidFill>
                      <a:schemeClr val="tx2">
                        <a:lumMod val="75000"/>
                      </a:schemeClr>
                    </a:solidFill>
                  </a:tcPr>
                </a:tc>
                <a:tc>
                  <a:txBody>
                    <a:bodyPr/>
                    <a:lstStyle/>
                    <a:p>
                      <a:pPr marL="0" marR="0" lvl="0" algn="l">
                        <a:lnSpc>
                          <a:spcPct val="100000"/>
                        </a:lnSpc>
                        <a:spcBef>
                          <a:spcPts val="600"/>
                        </a:spcBef>
                        <a:spcAft>
                          <a:spcPts val="600"/>
                        </a:spcAft>
                        <a:buNone/>
                      </a:pPr>
                      <a:r>
                        <a:rPr lang="en-US" sz="1200" b="0" i="0" u="none" strike="noStrike" noProof="0" dirty="0">
                          <a:effectLst/>
                          <a:latin typeface="Segoe UI"/>
                        </a:rPr>
                        <a:t>Extension for response within first month, provisional application</a:t>
                      </a:r>
                      <a:endParaRPr lang="en-US" dirty="0"/>
                    </a:p>
                  </a:txBody>
                  <a:tcPr marL="45720" marR="4572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Segoe UI"/>
                        </a:rPr>
                        <a:t>n/a</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$220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$50</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 $170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-77%</a:t>
                      </a:r>
                    </a:p>
                  </a:txBody>
                  <a:tcPr marL="45720" marR="45720" anchor="ctr">
                    <a:solidFill>
                      <a:srgbClr val="D9D9D6"/>
                    </a:solidFill>
                  </a:tcPr>
                </a:tc>
                <a:extLst>
                  <a:ext uri="{0D108BD9-81ED-4DB2-BD59-A6C34878D82A}">
                    <a16:rowId xmlns:a16="http://schemas.microsoft.com/office/drawing/2014/main" val="10001"/>
                  </a:ext>
                </a:extLst>
              </a:tr>
              <a:tr h="397871">
                <a:tc>
                  <a:txBody>
                    <a:bodyPr/>
                    <a:lstStyle/>
                    <a:p>
                      <a:pPr marL="0" lvl="0" algn="ctr">
                        <a:lnSpc>
                          <a:spcPct val="100000"/>
                        </a:lnSpc>
                        <a:spcBef>
                          <a:spcPts val="600"/>
                        </a:spcBef>
                        <a:spcAft>
                          <a:spcPts val="600"/>
                        </a:spcAft>
                        <a:buNone/>
                      </a:pPr>
                      <a:r>
                        <a:rPr lang="en-US" sz="1200" dirty="0">
                          <a:effectLst/>
                          <a:latin typeface="Segoe UI"/>
                        </a:rPr>
                        <a:t>New fee code</a:t>
                      </a:r>
                    </a:p>
                  </a:txBody>
                  <a:tcPr marL="45720" marR="45720" anchor="ctr">
                    <a:solidFill>
                      <a:schemeClr val="tx2">
                        <a:lumMod val="75000"/>
                      </a:schemeClr>
                    </a:solidFill>
                  </a:tcPr>
                </a:tc>
                <a:tc>
                  <a:txBody>
                    <a:bodyPr/>
                    <a:lstStyle/>
                    <a:p>
                      <a:pPr marL="0" lvl="0" algn="l">
                        <a:lnSpc>
                          <a:spcPct val="100000"/>
                        </a:lnSpc>
                        <a:spcBef>
                          <a:spcPts val="600"/>
                        </a:spcBef>
                        <a:spcAft>
                          <a:spcPts val="600"/>
                        </a:spcAft>
                        <a:buNone/>
                      </a:pPr>
                      <a:r>
                        <a:rPr lang="en-US" sz="1200" b="0" i="0" u="none" strike="noStrike" noProof="0" dirty="0">
                          <a:effectLst/>
                          <a:latin typeface="Segoe UI"/>
                        </a:rPr>
                        <a:t>Extension for response within second month, provisional application</a:t>
                      </a:r>
                      <a:endParaRPr lang="en-US" dirty="0"/>
                    </a:p>
                  </a:txBody>
                  <a:tcPr marL="45720" marR="4572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dirty="0">
                          <a:solidFill>
                            <a:schemeClr val="tx1"/>
                          </a:solidFill>
                          <a:effectLst/>
                          <a:latin typeface="+mn-lt"/>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$640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$100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 $540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-84%</a:t>
                      </a:r>
                    </a:p>
                  </a:txBody>
                  <a:tcPr marL="45720" marR="45720" anchor="ctr">
                    <a:solidFill>
                      <a:srgbClr val="D9D9D6"/>
                    </a:solidFill>
                  </a:tcPr>
                </a:tc>
                <a:extLst>
                  <a:ext uri="{0D108BD9-81ED-4DB2-BD59-A6C34878D82A}">
                    <a16:rowId xmlns:a16="http://schemas.microsoft.com/office/drawing/2014/main" val="1418719577"/>
                  </a:ext>
                </a:extLst>
              </a:tr>
              <a:tr h="349591">
                <a:tc>
                  <a:txBody>
                    <a:bodyPr/>
                    <a:lstStyle/>
                    <a:p>
                      <a:pPr marL="0" lvl="0" algn="ctr">
                        <a:lnSpc>
                          <a:spcPct val="100000"/>
                        </a:lnSpc>
                        <a:spcBef>
                          <a:spcPts val="600"/>
                        </a:spcBef>
                        <a:spcAft>
                          <a:spcPts val="600"/>
                        </a:spcAft>
                        <a:buNone/>
                      </a:pPr>
                      <a:r>
                        <a:rPr lang="en-US" sz="1200" dirty="0">
                          <a:effectLst/>
                          <a:latin typeface="Segoe UI"/>
                        </a:rPr>
                        <a:t>New fee code</a:t>
                      </a:r>
                    </a:p>
                  </a:txBody>
                  <a:tcPr marL="45720" marR="45720" anchor="ctr">
                    <a:solidFill>
                      <a:schemeClr val="tx2">
                        <a:lumMod val="75000"/>
                      </a:schemeClr>
                    </a:solidFill>
                  </a:tcPr>
                </a:tc>
                <a:tc>
                  <a:txBody>
                    <a:bodyPr/>
                    <a:lstStyle/>
                    <a:p>
                      <a:pPr marL="0" lvl="0" algn="l">
                        <a:lnSpc>
                          <a:spcPct val="100000"/>
                        </a:lnSpc>
                        <a:spcBef>
                          <a:spcPts val="600"/>
                        </a:spcBef>
                        <a:spcAft>
                          <a:spcPts val="600"/>
                        </a:spcAft>
                        <a:buNone/>
                      </a:pPr>
                      <a:r>
                        <a:rPr lang="en-US" sz="1200" b="0" i="0" u="none" strike="noStrike" noProof="0" dirty="0">
                          <a:effectLst/>
                          <a:latin typeface="Segoe UI"/>
                        </a:rPr>
                        <a:t>Extension for response within third month, provisional application</a:t>
                      </a:r>
                      <a:endParaRPr lang="en-US" dirty="0"/>
                    </a:p>
                  </a:txBody>
                  <a:tcPr marL="45720" marR="4572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dirty="0">
                          <a:solidFill>
                            <a:schemeClr val="tx1"/>
                          </a:solidFill>
                          <a:effectLst/>
                          <a:latin typeface="+mn-lt"/>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$1,480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$200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 $1,280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-86%</a:t>
                      </a:r>
                    </a:p>
                  </a:txBody>
                  <a:tcPr marL="45720" marR="45720" anchor="ctr">
                    <a:solidFill>
                      <a:srgbClr val="D9D9D6"/>
                    </a:solidFill>
                  </a:tcPr>
                </a:tc>
                <a:extLst>
                  <a:ext uri="{0D108BD9-81ED-4DB2-BD59-A6C34878D82A}">
                    <a16:rowId xmlns:a16="http://schemas.microsoft.com/office/drawing/2014/main" val="3668552225"/>
                  </a:ext>
                </a:extLst>
              </a:tr>
              <a:tr h="349591">
                <a:tc>
                  <a:txBody>
                    <a:bodyPr/>
                    <a:lstStyle/>
                    <a:p>
                      <a:pPr marL="0" lvl="0" algn="ctr">
                        <a:lnSpc>
                          <a:spcPct val="100000"/>
                        </a:lnSpc>
                        <a:spcBef>
                          <a:spcPts val="600"/>
                        </a:spcBef>
                        <a:spcAft>
                          <a:spcPts val="600"/>
                        </a:spcAft>
                        <a:buNone/>
                      </a:pPr>
                      <a:r>
                        <a:rPr lang="en-US" sz="1200" dirty="0">
                          <a:effectLst/>
                          <a:latin typeface="Segoe UI"/>
                        </a:rPr>
                        <a:t>New fee code</a:t>
                      </a:r>
                    </a:p>
                  </a:txBody>
                  <a:tcPr marL="45720" marR="45720" anchor="ctr">
                    <a:solidFill>
                      <a:schemeClr val="tx2">
                        <a:lumMod val="75000"/>
                      </a:schemeClr>
                    </a:solidFill>
                  </a:tcPr>
                </a:tc>
                <a:tc>
                  <a:txBody>
                    <a:bodyPr/>
                    <a:lstStyle/>
                    <a:p>
                      <a:pPr marL="0" lvl="0" algn="l">
                        <a:lnSpc>
                          <a:spcPct val="100000"/>
                        </a:lnSpc>
                        <a:spcBef>
                          <a:spcPts val="600"/>
                        </a:spcBef>
                        <a:spcAft>
                          <a:spcPts val="600"/>
                        </a:spcAft>
                        <a:buNone/>
                      </a:pPr>
                      <a:r>
                        <a:rPr lang="en-US" sz="1200" b="0" i="0" u="none" strike="noStrike" noProof="0" dirty="0">
                          <a:effectLst/>
                          <a:latin typeface="Segoe UI"/>
                        </a:rPr>
                        <a:t>Extension for response within fourth month, provisional application</a:t>
                      </a:r>
                      <a:endParaRPr lang="en-US" dirty="0"/>
                    </a:p>
                  </a:txBody>
                  <a:tcPr marL="45720" marR="4572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dirty="0">
                          <a:solidFill>
                            <a:schemeClr val="tx1"/>
                          </a:solidFill>
                          <a:effectLst/>
                          <a:latin typeface="+mn-lt"/>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$2,320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$400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 $1,920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-83%</a:t>
                      </a:r>
                    </a:p>
                  </a:txBody>
                  <a:tcPr marL="45720" marR="45720" anchor="ctr">
                    <a:solidFill>
                      <a:srgbClr val="D9D9D6"/>
                    </a:solidFill>
                  </a:tcPr>
                </a:tc>
                <a:extLst>
                  <a:ext uri="{0D108BD9-81ED-4DB2-BD59-A6C34878D82A}">
                    <a16:rowId xmlns:a16="http://schemas.microsoft.com/office/drawing/2014/main" val="1844158712"/>
                  </a:ext>
                </a:extLst>
              </a:tr>
              <a:tr h="349591">
                <a:tc>
                  <a:txBody>
                    <a:bodyPr/>
                    <a:lstStyle/>
                    <a:p>
                      <a:pPr marL="0" lvl="0" algn="ctr">
                        <a:lnSpc>
                          <a:spcPct val="100000"/>
                        </a:lnSpc>
                        <a:spcBef>
                          <a:spcPts val="600"/>
                        </a:spcBef>
                        <a:spcAft>
                          <a:spcPts val="600"/>
                        </a:spcAft>
                        <a:buNone/>
                      </a:pPr>
                      <a:r>
                        <a:rPr lang="en-US" sz="1200" dirty="0">
                          <a:effectLst/>
                          <a:latin typeface="Segoe UI"/>
                        </a:rPr>
                        <a:t>New fee code</a:t>
                      </a:r>
                    </a:p>
                  </a:txBody>
                  <a:tcPr marL="45720" marR="45720" anchor="ctr">
                    <a:solidFill>
                      <a:schemeClr val="tx2">
                        <a:lumMod val="75000"/>
                      </a:schemeClr>
                    </a:solidFill>
                  </a:tcPr>
                </a:tc>
                <a:tc>
                  <a:txBody>
                    <a:bodyPr/>
                    <a:lstStyle/>
                    <a:p>
                      <a:pPr marL="0" lvl="0" algn="l">
                        <a:lnSpc>
                          <a:spcPct val="100000"/>
                        </a:lnSpc>
                        <a:spcBef>
                          <a:spcPts val="600"/>
                        </a:spcBef>
                        <a:spcAft>
                          <a:spcPts val="600"/>
                        </a:spcAft>
                        <a:buNone/>
                      </a:pPr>
                      <a:r>
                        <a:rPr lang="en-US" sz="1200" b="0" i="0" u="none" strike="noStrike" noProof="0" dirty="0">
                          <a:effectLst/>
                          <a:latin typeface="Segoe UI"/>
                        </a:rPr>
                        <a:t>Extension for response within fifth month, provisional application</a:t>
                      </a:r>
                      <a:endParaRPr lang="en-US" dirty="0"/>
                    </a:p>
                  </a:txBody>
                  <a:tcPr marL="45720" marR="4572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dirty="0">
                          <a:solidFill>
                            <a:schemeClr val="tx1"/>
                          </a:solidFill>
                          <a:effectLst/>
                          <a:latin typeface="+mn-lt"/>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$3,160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$800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 $2,360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-75%</a:t>
                      </a:r>
                    </a:p>
                  </a:txBody>
                  <a:tcPr marL="45720" marR="45720" anchor="ctr">
                    <a:solidFill>
                      <a:srgbClr val="D9D9D6"/>
                    </a:solidFill>
                  </a:tcPr>
                </a:tc>
                <a:extLst>
                  <a:ext uri="{0D108BD9-81ED-4DB2-BD59-A6C34878D82A}">
                    <a16:rowId xmlns:a16="http://schemas.microsoft.com/office/drawing/2014/main" val="2897572086"/>
                  </a:ext>
                </a:extLst>
              </a:tr>
            </a:tbl>
          </a:graphicData>
        </a:graphic>
      </p:graphicFrame>
      <p:sp>
        <p:nvSpPr>
          <p:cNvPr id="8" name="TextBox 7">
            <a:extLst>
              <a:ext uri="{FF2B5EF4-FFF2-40B4-BE49-F238E27FC236}">
                <a16:creationId xmlns:a16="http://schemas.microsoft.com/office/drawing/2014/main" id="{7403DD97-48D7-4108-A149-7F94D53C2127}"/>
              </a:ext>
            </a:extLst>
          </p:cNvPr>
          <p:cNvSpPr txBox="1"/>
          <p:nvPr/>
        </p:nvSpPr>
        <p:spPr>
          <a:xfrm>
            <a:off x="6779194" y="4956536"/>
            <a:ext cx="1907606" cy="246221"/>
          </a:xfrm>
          <a:prstGeom prst="rect">
            <a:avLst/>
          </a:prstGeom>
          <a:noFill/>
        </p:spPr>
        <p:txBody>
          <a:bodyPr wrap="square" rtlCol="0">
            <a:spAutoFit/>
          </a:bodyPr>
          <a:lstStyle/>
          <a:p>
            <a:pPr algn="r"/>
            <a:r>
              <a:rPr lang="en-US" sz="1000" dirty="0"/>
              <a:t>* Undiscounted fee rate</a:t>
            </a:r>
          </a:p>
        </p:txBody>
      </p:sp>
      <p:sp>
        <p:nvSpPr>
          <p:cNvPr id="5" name="Slide Number Placeholder 4">
            <a:extLst>
              <a:ext uri="{FF2B5EF4-FFF2-40B4-BE49-F238E27FC236}">
                <a16:creationId xmlns:a16="http://schemas.microsoft.com/office/drawing/2014/main" id="{A6A7A199-D122-4481-900F-631DD4A66C64}"/>
              </a:ext>
            </a:extLst>
          </p:cNvPr>
          <p:cNvSpPr>
            <a:spLocks noGrp="1"/>
          </p:cNvSpPr>
          <p:nvPr>
            <p:ph type="sldNum" sz="quarter" idx="10"/>
          </p:nvPr>
        </p:nvSpPr>
        <p:spPr/>
        <p:txBody>
          <a:bodyPr/>
          <a:lstStyle/>
          <a:p>
            <a:fld id="{1D648693-0942-45E9-83AE-76FC568F9452}" type="slidenum">
              <a:rPr lang="en-US" smtClean="0"/>
              <a:pPr/>
              <a:t>19</a:t>
            </a:fld>
            <a:endParaRPr lang="en-US" dirty="0"/>
          </a:p>
        </p:txBody>
      </p:sp>
    </p:spTree>
    <p:extLst>
      <p:ext uri="{BB962C8B-B14F-4D97-AF65-F5344CB8AC3E}">
        <p14:creationId xmlns:p14="http://schemas.microsoft.com/office/powerpoint/2010/main" val="4096314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DEA34-7193-4FB5-808D-961177DF6F41}"/>
              </a:ext>
            </a:extLst>
          </p:cNvPr>
          <p:cNvSpPr>
            <a:spLocks noGrp="1"/>
          </p:cNvSpPr>
          <p:nvPr>
            <p:ph type="ctrTitle"/>
          </p:nvPr>
        </p:nvSpPr>
        <p:spPr/>
        <p:txBody>
          <a:bodyPr>
            <a:noAutofit/>
          </a:bodyPr>
          <a:lstStyle/>
          <a:p>
            <a:r>
              <a:rPr lang="en-US" sz="4400" dirty="0"/>
              <a:t>Patent Fee Proposal</a:t>
            </a:r>
            <a:br>
              <a:rPr lang="en-US" sz="2800" dirty="0"/>
            </a:br>
            <a:r>
              <a:rPr lang="en-US" sz="2800" dirty="0"/>
              <a:t>PPAC Fee Setting Hearing</a:t>
            </a:r>
          </a:p>
        </p:txBody>
      </p:sp>
      <p:sp>
        <p:nvSpPr>
          <p:cNvPr id="3" name="Subtitle 2">
            <a:extLst>
              <a:ext uri="{FF2B5EF4-FFF2-40B4-BE49-F238E27FC236}">
                <a16:creationId xmlns:a16="http://schemas.microsoft.com/office/drawing/2014/main" id="{3A2C0E27-E517-481D-A62C-01D7FE85BA54}"/>
              </a:ext>
            </a:extLst>
          </p:cNvPr>
          <p:cNvSpPr>
            <a:spLocks noGrp="1"/>
          </p:cNvSpPr>
          <p:nvPr>
            <p:ph type="subTitle" idx="1"/>
          </p:nvPr>
        </p:nvSpPr>
        <p:spPr/>
        <p:txBody>
          <a:bodyPr>
            <a:normAutofit/>
          </a:bodyPr>
          <a:lstStyle/>
          <a:p>
            <a:r>
              <a:rPr lang="en-US" sz="1800" dirty="0"/>
              <a:t>May 18, 2023</a:t>
            </a:r>
          </a:p>
        </p:txBody>
      </p:sp>
    </p:spTree>
    <p:extLst>
      <p:ext uri="{BB962C8B-B14F-4D97-AF65-F5344CB8AC3E}">
        <p14:creationId xmlns:p14="http://schemas.microsoft.com/office/powerpoint/2010/main" val="2998452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FB629F0-164F-4EA6-828A-4ED5F7074F51}"/>
              </a:ext>
            </a:extLst>
          </p:cNvPr>
          <p:cNvSpPr>
            <a:spLocks noGrp="1"/>
          </p:cNvSpPr>
          <p:nvPr>
            <p:ph idx="1"/>
          </p:nvPr>
        </p:nvSpPr>
        <p:spPr>
          <a:xfrm>
            <a:off x="230271" y="946999"/>
            <a:ext cx="8229600" cy="3786267"/>
          </a:xfrm>
        </p:spPr>
        <p:txBody>
          <a:bodyPr>
            <a:normAutofit fontScale="25000" lnSpcReduction="20000"/>
          </a:bodyPr>
          <a:lstStyle/>
          <a:p>
            <a:pPr>
              <a:lnSpc>
                <a:spcPct val="120000"/>
              </a:lnSpc>
            </a:pPr>
            <a:r>
              <a:rPr lang="en-US" sz="5600" dirty="0"/>
              <a:t>Propose a separate surcharge the first time each pre-determined threshold is exceeded based on the cumulative number of applicant citations listed in an application.</a:t>
            </a:r>
          </a:p>
          <a:p>
            <a:pPr lvl="1">
              <a:lnSpc>
                <a:spcPct val="120000"/>
              </a:lnSpc>
            </a:pPr>
            <a:r>
              <a:rPr lang="en-US" sz="4800" dirty="0"/>
              <a:t>Better reflects the additional costs and time provided to examiners to consider these large IDS submissions.</a:t>
            </a:r>
          </a:p>
          <a:p>
            <a:pPr lvl="2">
              <a:lnSpc>
                <a:spcPct val="120000"/>
              </a:lnSpc>
            </a:pPr>
            <a:r>
              <a:rPr lang="en-US" sz="4800" dirty="0"/>
              <a:t>The USPTO receives a large number of cited references on IDS submissions, sometimes in the thousands, for a small percentage of applications.</a:t>
            </a:r>
          </a:p>
          <a:p>
            <a:pPr lvl="2">
              <a:lnSpc>
                <a:spcPct val="120000"/>
              </a:lnSpc>
            </a:pPr>
            <a:r>
              <a:rPr lang="en-US" sz="4800" dirty="0"/>
              <a:t>Large IDS submissions negatively impact prosecution time and burden examiners.</a:t>
            </a:r>
          </a:p>
          <a:p>
            <a:pPr lvl="2">
              <a:lnSpc>
                <a:spcPct val="120000"/>
              </a:lnSpc>
            </a:pPr>
            <a:r>
              <a:rPr lang="en-US" sz="4800" dirty="0"/>
              <a:t>These applications have a higher cost because the USPTO provides examiners extra time to review large IDS submissions.</a:t>
            </a:r>
          </a:p>
          <a:p>
            <a:pPr lvl="1">
              <a:lnSpc>
                <a:spcPct val="120000"/>
              </a:lnSpc>
            </a:pPr>
            <a:r>
              <a:rPr lang="en-US" sz="4800" dirty="0"/>
              <a:t>Encourages more efficient filing and prosecution behavior from applicants.</a:t>
            </a:r>
          </a:p>
          <a:p>
            <a:pPr>
              <a:lnSpc>
                <a:spcPct val="120000"/>
              </a:lnSpc>
            </a:pPr>
            <a:r>
              <a:rPr lang="en-US" sz="5600" dirty="0"/>
              <a:t>The three proposed thresholds are:</a:t>
            </a:r>
          </a:p>
          <a:p>
            <a:pPr lvl="1">
              <a:lnSpc>
                <a:spcPct val="120000"/>
              </a:lnSpc>
            </a:pPr>
            <a:r>
              <a:rPr lang="en-US" sz="4800" dirty="0"/>
              <a:t>50 references: about 13% of applications currently exceed this threshold</a:t>
            </a:r>
          </a:p>
          <a:p>
            <a:pPr lvl="1">
              <a:lnSpc>
                <a:spcPct val="120000"/>
              </a:lnSpc>
            </a:pPr>
            <a:r>
              <a:rPr lang="en-US" sz="4800" dirty="0"/>
              <a:t>100 references: about 8% of applications currently exceed this threshold</a:t>
            </a:r>
          </a:p>
          <a:p>
            <a:pPr lvl="1">
              <a:lnSpc>
                <a:spcPct val="120000"/>
              </a:lnSpc>
            </a:pPr>
            <a:r>
              <a:rPr lang="en-US" sz="4800" dirty="0"/>
              <a:t>200 references: about 4% of applications currently exceed this threshold</a:t>
            </a:r>
          </a:p>
          <a:p>
            <a:pPr lvl="2">
              <a:lnSpc>
                <a:spcPct val="120000"/>
              </a:lnSpc>
            </a:pPr>
            <a:r>
              <a:rPr lang="en-US" sz="4800" dirty="0"/>
              <a:t>Note: Applicants would pay the surcharge at each individual threshold (e.g., an applicant filing over 200 references would pay three surcharges—at 50 references, 100 references, and 200 references). </a:t>
            </a:r>
          </a:p>
          <a:p>
            <a:pPr lvl="1">
              <a:lnSpc>
                <a:spcPct val="120000"/>
              </a:lnSpc>
            </a:pPr>
            <a:endParaRPr lang="en-US" dirty="0"/>
          </a:p>
          <a:p>
            <a:pPr marL="457200" lvl="1" indent="0">
              <a:lnSpc>
                <a:spcPct val="120000"/>
              </a:lnSpc>
              <a:buNone/>
            </a:pPr>
            <a:endParaRPr lang="en-US" dirty="0"/>
          </a:p>
          <a:p>
            <a:pPr>
              <a:lnSpc>
                <a:spcPct val="120000"/>
              </a:lnSpc>
            </a:pPr>
            <a:endParaRPr lang="en-US" dirty="0"/>
          </a:p>
        </p:txBody>
      </p:sp>
      <p:sp>
        <p:nvSpPr>
          <p:cNvPr id="3" name="Title 2">
            <a:extLst>
              <a:ext uri="{FF2B5EF4-FFF2-40B4-BE49-F238E27FC236}">
                <a16:creationId xmlns:a16="http://schemas.microsoft.com/office/drawing/2014/main" id="{66D5E897-C1F5-512B-0310-9C864D05D467}"/>
              </a:ext>
            </a:extLst>
          </p:cNvPr>
          <p:cNvSpPr>
            <a:spLocks noGrp="1"/>
          </p:cNvSpPr>
          <p:nvPr>
            <p:ph type="title"/>
          </p:nvPr>
        </p:nvSpPr>
        <p:spPr/>
        <p:txBody>
          <a:bodyPr>
            <a:noAutofit/>
          </a:bodyPr>
          <a:lstStyle/>
          <a:p>
            <a:r>
              <a:rPr lang="en-US" sz="3200" dirty="0"/>
              <a:t>Information disclosure statement (IDS)</a:t>
            </a:r>
            <a:endParaRPr lang="en-US" sz="3200" b="0" i="1" dirty="0"/>
          </a:p>
        </p:txBody>
      </p:sp>
      <p:sp>
        <p:nvSpPr>
          <p:cNvPr id="4" name="Slide Number Placeholder 3">
            <a:extLst>
              <a:ext uri="{FF2B5EF4-FFF2-40B4-BE49-F238E27FC236}">
                <a16:creationId xmlns:a16="http://schemas.microsoft.com/office/drawing/2014/main" id="{2031FF41-58E0-6A28-2C38-462727F0FB33}"/>
              </a:ext>
            </a:extLst>
          </p:cNvPr>
          <p:cNvSpPr>
            <a:spLocks noGrp="1"/>
          </p:cNvSpPr>
          <p:nvPr>
            <p:ph type="sldNum" sz="quarter" idx="10"/>
          </p:nvPr>
        </p:nvSpPr>
        <p:spPr/>
        <p:txBody>
          <a:bodyPr/>
          <a:lstStyle/>
          <a:p>
            <a:fld id="{1D648693-0942-45E9-83AE-76FC568F9452}" type="slidenum">
              <a:rPr lang="en-US" smtClean="0"/>
              <a:pPr/>
              <a:t>20</a:t>
            </a:fld>
            <a:endParaRPr lang="en-US" dirty="0"/>
          </a:p>
        </p:txBody>
      </p:sp>
      <p:sp>
        <p:nvSpPr>
          <p:cNvPr id="2" name="Rectangle 1">
            <a:extLst>
              <a:ext uri="{FF2B5EF4-FFF2-40B4-BE49-F238E27FC236}">
                <a16:creationId xmlns:a16="http://schemas.microsoft.com/office/drawing/2014/main" id="{F5893DBD-19E8-4EC9-AD96-B924363BC17E}"/>
              </a:ext>
            </a:extLst>
          </p:cNvPr>
          <p:cNvSpPr/>
          <p:nvPr/>
        </p:nvSpPr>
        <p:spPr>
          <a:xfrm>
            <a:off x="1163423" y="5142356"/>
            <a:ext cx="1870577" cy="276999"/>
          </a:xfrm>
          <a:prstGeom prst="rect">
            <a:avLst/>
          </a:prstGeom>
        </p:spPr>
        <p:txBody>
          <a:bodyPr wrap="none">
            <a:spAutoFit/>
          </a:bodyPr>
          <a:lstStyle/>
          <a:p>
            <a:pPr marL="57150" indent="0">
              <a:buNone/>
            </a:pPr>
            <a:r>
              <a:rPr lang="en-US" sz="1200" dirty="0"/>
              <a:t>(see table on next page)</a:t>
            </a:r>
          </a:p>
        </p:txBody>
      </p:sp>
    </p:spTree>
    <p:extLst>
      <p:ext uri="{BB962C8B-B14F-4D97-AF65-F5344CB8AC3E}">
        <p14:creationId xmlns:p14="http://schemas.microsoft.com/office/powerpoint/2010/main" val="2839497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D5E897-C1F5-512B-0310-9C864D05D467}"/>
              </a:ext>
            </a:extLst>
          </p:cNvPr>
          <p:cNvSpPr>
            <a:spLocks noGrp="1"/>
          </p:cNvSpPr>
          <p:nvPr>
            <p:ph type="title"/>
          </p:nvPr>
        </p:nvSpPr>
        <p:spPr/>
        <p:txBody>
          <a:bodyPr>
            <a:noAutofit/>
          </a:bodyPr>
          <a:lstStyle/>
          <a:p>
            <a:r>
              <a:rPr lang="en-US" sz="3200" dirty="0"/>
              <a:t>Information disclosure statement (IDS) </a:t>
            </a:r>
            <a:r>
              <a:rPr lang="en-US" sz="2200" b="0" dirty="0"/>
              <a:t>(cont.)</a:t>
            </a:r>
            <a:br>
              <a:rPr lang="en-US" sz="3200" dirty="0"/>
            </a:br>
            <a:endParaRPr lang="en-US" sz="2200" b="0" i="1" dirty="0"/>
          </a:p>
        </p:txBody>
      </p:sp>
      <p:graphicFrame>
        <p:nvGraphicFramePr>
          <p:cNvPr id="8" name="Content Placeholder 7">
            <a:extLst>
              <a:ext uri="{FF2B5EF4-FFF2-40B4-BE49-F238E27FC236}">
                <a16:creationId xmlns:a16="http://schemas.microsoft.com/office/drawing/2014/main" id="{2125A208-A4BA-4C43-95BE-6B23A860DC83}"/>
              </a:ext>
            </a:extLst>
          </p:cNvPr>
          <p:cNvGraphicFramePr>
            <a:graphicFrameLocks noGrp="1"/>
          </p:cNvGraphicFramePr>
          <p:nvPr>
            <p:ph idx="1"/>
            <p:extLst>
              <p:ext uri="{D42A27DB-BD31-4B8C-83A1-F6EECF244321}">
                <p14:modId xmlns:p14="http://schemas.microsoft.com/office/powerpoint/2010/main" val="3575209678"/>
              </p:ext>
            </p:extLst>
          </p:nvPr>
        </p:nvGraphicFramePr>
        <p:xfrm>
          <a:off x="457200" y="1849438"/>
          <a:ext cx="8229599" cy="2560320"/>
        </p:xfrm>
        <a:graphic>
          <a:graphicData uri="http://schemas.openxmlformats.org/drawingml/2006/table">
            <a:tbl>
              <a:tblPr firstRow="1" bandRow="1">
                <a:tableStyleId>{5C22544A-7EE6-4342-B048-85BDC9FD1C3A}</a:tableStyleId>
              </a:tblPr>
              <a:tblGrid>
                <a:gridCol w="910492">
                  <a:extLst>
                    <a:ext uri="{9D8B030D-6E8A-4147-A177-3AD203B41FA5}">
                      <a16:colId xmlns:a16="http://schemas.microsoft.com/office/drawing/2014/main" val="2519037266"/>
                    </a:ext>
                  </a:extLst>
                </a:gridCol>
                <a:gridCol w="2805723">
                  <a:extLst>
                    <a:ext uri="{9D8B030D-6E8A-4147-A177-3AD203B41FA5}">
                      <a16:colId xmlns:a16="http://schemas.microsoft.com/office/drawing/2014/main" val="234241504"/>
                    </a:ext>
                  </a:extLst>
                </a:gridCol>
                <a:gridCol w="976923">
                  <a:extLst>
                    <a:ext uri="{9D8B030D-6E8A-4147-A177-3AD203B41FA5}">
                      <a16:colId xmlns:a16="http://schemas.microsoft.com/office/drawing/2014/main" val="2060039602"/>
                    </a:ext>
                  </a:extLst>
                </a:gridCol>
                <a:gridCol w="961293">
                  <a:extLst>
                    <a:ext uri="{9D8B030D-6E8A-4147-A177-3AD203B41FA5}">
                      <a16:colId xmlns:a16="http://schemas.microsoft.com/office/drawing/2014/main" val="2617128575"/>
                    </a:ext>
                  </a:extLst>
                </a:gridCol>
                <a:gridCol w="984738">
                  <a:extLst>
                    <a:ext uri="{9D8B030D-6E8A-4147-A177-3AD203B41FA5}">
                      <a16:colId xmlns:a16="http://schemas.microsoft.com/office/drawing/2014/main" val="3243458886"/>
                    </a:ext>
                  </a:extLst>
                </a:gridCol>
                <a:gridCol w="797169">
                  <a:extLst>
                    <a:ext uri="{9D8B030D-6E8A-4147-A177-3AD203B41FA5}">
                      <a16:colId xmlns:a16="http://schemas.microsoft.com/office/drawing/2014/main" val="2616910419"/>
                    </a:ext>
                  </a:extLst>
                </a:gridCol>
                <a:gridCol w="793261">
                  <a:extLst>
                    <a:ext uri="{9D8B030D-6E8A-4147-A177-3AD203B41FA5}">
                      <a16:colId xmlns:a16="http://schemas.microsoft.com/office/drawing/2014/main" val="3724731327"/>
                    </a:ext>
                  </a:extLst>
                </a:gridCol>
              </a:tblGrid>
              <a:tr h="370840">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45720" marR="45720" anchor="ctr">
                    <a:solidFill>
                      <a:schemeClr val="tx2">
                        <a:lumMod val="75000"/>
                      </a:schemeClr>
                    </a:solidFill>
                  </a:tcPr>
                </a:tc>
                <a:extLst>
                  <a:ext uri="{0D108BD9-81ED-4DB2-BD59-A6C34878D82A}">
                    <a16:rowId xmlns:a16="http://schemas.microsoft.com/office/drawing/2014/main" val="3114698231"/>
                  </a:ext>
                </a:extLst>
              </a:tr>
              <a:tr h="370840">
                <a:tc>
                  <a:txBody>
                    <a:bodyPr/>
                    <a:lstStyle/>
                    <a:p>
                      <a:pPr marL="0" marR="0" algn="ctr">
                        <a:lnSpc>
                          <a:spcPct val="100000"/>
                        </a:lnSpc>
                        <a:spcBef>
                          <a:spcPts val="600"/>
                        </a:spcBef>
                        <a:spcAft>
                          <a:spcPts val="600"/>
                        </a:spcAft>
                      </a:pPr>
                      <a:r>
                        <a:rPr lang="en-US" sz="1200" b="1" dirty="0">
                          <a:solidFill>
                            <a:schemeClr val="bg1"/>
                          </a:solidFill>
                          <a:effectLst/>
                          <a:latin typeface="Segoe UI"/>
                        </a:rPr>
                        <a:t>New fee code</a:t>
                      </a:r>
                    </a:p>
                  </a:txBody>
                  <a:tcPr marL="45720" marR="45720" anchor="ctr">
                    <a:solidFill>
                      <a:schemeClr val="tx2">
                        <a:lumMod val="75000"/>
                      </a:schemeClr>
                    </a:solidFill>
                  </a:tcPr>
                </a:tc>
                <a:tc>
                  <a:txBody>
                    <a:bodyPr/>
                    <a:lstStyle/>
                    <a:p>
                      <a:pPr marL="0" marR="0" lvl="0" algn="l">
                        <a:lnSpc>
                          <a:spcPct val="100000"/>
                        </a:lnSpc>
                        <a:spcBef>
                          <a:spcPts val="600"/>
                        </a:spcBef>
                        <a:spcAft>
                          <a:spcPts val="600"/>
                        </a:spcAft>
                        <a:buNone/>
                      </a:pPr>
                      <a:r>
                        <a:rPr lang="en-US" sz="1200" b="0" i="0" u="none" strike="noStrike" noProof="0" dirty="0">
                          <a:solidFill>
                            <a:schemeClr val="tx1"/>
                          </a:solidFill>
                          <a:effectLst/>
                          <a:latin typeface="+mn-lt"/>
                        </a:rPr>
                        <a:t>First time filing an IDS that causes the cumulative number of applicant-provided citations to exceed 50</a:t>
                      </a:r>
                      <a:endParaRPr lang="en-US" sz="1200" dirty="0">
                        <a:solidFill>
                          <a:schemeClr val="tx1"/>
                        </a:solidFill>
                        <a:latin typeface="Segoe UI"/>
                      </a:endParaRPr>
                    </a:p>
                  </a:txBody>
                  <a:tcPr marL="45720" marR="4572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Segoe UI"/>
                        </a:rPr>
                        <a:t>n/a</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Segoe UI"/>
                        </a:rPr>
                        <a:t>n/a</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$200</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mn-lt"/>
                        </a:rPr>
                        <a:t>n/a</a:t>
                      </a:r>
                      <a:endParaRPr lang="en-US" sz="1200" b="1" dirty="0">
                        <a:solidFill>
                          <a:schemeClr val="tx1"/>
                        </a:solidFill>
                        <a:effectLst/>
                        <a:latin typeface="+mn-lt"/>
                        <a:ea typeface="Times New Roman"/>
                        <a:cs typeface="Times New Roman"/>
                      </a:endParaRPr>
                    </a:p>
                  </a:txBody>
                  <a:tcPr marL="45720" marR="4572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Segoe UI"/>
                        </a:rPr>
                        <a:t>n/a</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234780657"/>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New fee code</a:t>
                      </a:r>
                    </a:p>
                  </a:txBody>
                  <a:tcPr marL="45720" marR="45720" anchor="ctr">
                    <a:solidFill>
                      <a:schemeClr val="tx2">
                        <a:lumMod val="75000"/>
                      </a:schemeClr>
                    </a:solidFill>
                  </a:tcPr>
                </a:tc>
                <a:tc>
                  <a:txBody>
                    <a:bodyPr/>
                    <a:lstStyle/>
                    <a:p>
                      <a:pPr marL="0" lvl="0" algn="l">
                        <a:lnSpc>
                          <a:spcPct val="100000"/>
                        </a:lnSpc>
                        <a:spcBef>
                          <a:spcPts val="600"/>
                        </a:spcBef>
                        <a:spcAft>
                          <a:spcPts val="600"/>
                        </a:spcAft>
                        <a:buNone/>
                      </a:pPr>
                      <a:r>
                        <a:rPr lang="en-US" sz="1200" b="0" i="0" u="none" strike="noStrike" noProof="0" dirty="0">
                          <a:solidFill>
                            <a:schemeClr val="tx1"/>
                          </a:solidFill>
                          <a:effectLst/>
                          <a:latin typeface="+mn-lt"/>
                        </a:rPr>
                        <a:t>First time filing an IDS that causes the cumulative number of applicant-provided citations to exceed 100</a:t>
                      </a:r>
                      <a:endParaRPr lang="en-US" sz="1200" dirty="0">
                        <a:solidFill>
                          <a:schemeClr val="tx1"/>
                        </a:solidFill>
                        <a:latin typeface="Segoe UI"/>
                      </a:endParaRPr>
                    </a:p>
                  </a:txBody>
                  <a:tcPr marL="45720" marR="45720" anchor="ctr">
                    <a:solidFill>
                      <a:srgbClr val="D9D9D6"/>
                    </a:solidFill>
                  </a:tcPr>
                </a:tc>
                <a:tc>
                  <a:txBody>
                    <a:bodyPr/>
                    <a:lstStyle/>
                    <a:p>
                      <a:pPr marL="0" lvl="0" algn="ctr">
                        <a:lnSpc>
                          <a:spcPct val="100000"/>
                        </a:lnSpc>
                        <a:spcBef>
                          <a:spcPts val="600"/>
                        </a:spcBef>
                        <a:spcAft>
                          <a:spcPts val="600"/>
                        </a:spcAft>
                        <a:buNone/>
                      </a:pPr>
                      <a:r>
                        <a:rPr lang="en-US" sz="1200" dirty="0">
                          <a:solidFill>
                            <a:schemeClr val="tx1"/>
                          </a:solidFill>
                          <a:effectLst/>
                          <a:latin typeface="Segoe UI"/>
                        </a:rPr>
                        <a:t>n/a</a:t>
                      </a:r>
                    </a:p>
                  </a:txBody>
                  <a:tcPr marL="45720" marR="45720" anchor="ctr">
                    <a:solidFill>
                      <a:srgbClr val="D9D9D6"/>
                    </a:solidFill>
                  </a:tcPr>
                </a:tc>
                <a:tc>
                  <a:txBody>
                    <a:bodyPr/>
                    <a:lstStyle/>
                    <a:p>
                      <a:pPr marL="0" lvl="0" algn="ctr">
                        <a:lnSpc>
                          <a:spcPct val="100000"/>
                        </a:lnSpc>
                        <a:spcBef>
                          <a:spcPts val="600"/>
                        </a:spcBef>
                        <a:spcAft>
                          <a:spcPts val="600"/>
                        </a:spcAft>
                        <a:buNone/>
                      </a:pPr>
                      <a:r>
                        <a:rPr lang="en-US" sz="1200" dirty="0">
                          <a:solidFill>
                            <a:schemeClr val="tx1"/>
                          </a:solidFill>
                          <a:effectLst/>
                          <a:latin typeface="Segoe UI"/>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$300</a:t>
                      </a:r>
                    </a:p>
                  </a:txBody>
                  <a:tcPr marL="45720" marR="4572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mn-lt"/>
                        </a:rPr>
                        <a:t>n/a</a:t>
                      </a:r>
                      <a:endParaRPr lang="en-US" sz="1200" b="1" dirty="0">
                        <a:solidFill>
                          <a:schemeClr val="tx1"/>
                        </a:solidFill>
                        <a:effectLst/>
                        <a:latin typeface="+mn-lt"/>
                        <a:ea typeface="Times New Roman"/>
                        <a:cs typeface="Times New Roman"/>
                      </a:endParaRPr>
                    </a:p>
                  </a:txBody>
                  <a:tcPr marL="45720" marR="45720" anchor="ctr">
                    <a:solidFill>
                      <a:srgbClr val="D9D9D6"/>
                    </a:solidFill>
                  </a:tcPr>
                </a:tc>
                <a:tc>
                  <a:txBody>
                    <a:bodyPr/>
                    <a:lstStyle/>
                    <a:p>
                      <a:pPr marL="0" lvl="0" algn="ctr">
                        <a:lnSpc>
                          <a:spcPct val="100000"/>
                        </a:lnSpc>
                        <a:spcBef>
                          <a:spcPts val="600"/>
                        </a:spcBef>
                        <a:spcAft>
                          <a:spcPts val="600"/>
                        </a:spcAft>
                        <a:buNone/>
                      </a:pPr>
                      <a:r>
                        <a:rPr lang="en-US" sz="1200" dirty="0">
                          <a:solidFill>
                            <a:schemeClr val="tx1"/>
                          </a:solidFill>
                          <a:effectLst/>
                          <a:latin typeface="Segoe UI"/>
                        </a:rPr>
                        <a:t>n/a</a:t>
                      </a:r>
                    </a:p>
                  </a:txBody>
                  <a:tcPr marL="45720" marR="45720" anchor="ctr">
                    <a:solidFill>
                      <a:srgbClr val="D9D9D6"/>
                    </a:solidFill>
                  </a:tcPr>
                </a:tc>
                <a:extLst>
                  <a:ext uri="{0D108BD9-81ED-4DB2-BD59-A6C34878D82A}">
                    <a16:rowId xmlns:a16="http://schemas.microsoft.com/office/drawing/2014/main" val="3806593833"/>
                  </a:ext>
                </a:extLst>
              </a:tr>
              <a:tr h="370840">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b="1" dirty="0">
                          <a:solidFill>
                            <a:schemeClr val="bg1"/>
                          </a:solidFill>
                          <a:effectLst/>
                          <a:latin typeface="+mn-lt"/>
                        </a:rPr>
                        <a:t>New fee code</a:t>
                      </a:r>
                    </a:p>
                  </a:txBody>
                  <a:tcPr marL="45720" marR="45720" anchor="ctr">
                    <a:solidFill>
                      <a:schemeClr val="tx2">
                        <a:lumMod val="75000"/>
                      </a:schemeClr>
                    </a:solidFill>
                  </a:tcPr>
                </a:tc>
                <a:tc>
                  <a:txBody>
                    <a:bodyPr/>
                    <a:lstStyle/>
                    <a:p>
                      <a:pPr marL="0" lvl="0" algn="l">
                        <a:lnSpc>
                          <a:spcPct val="100000"/>
                        </a:lnSpc>
                        <a:spcBef>
                          <a:spcPts val="600"/>
                        </a:spcBef>
                        <a:spcAft>
                          <a:spcPts val="600"/>
                        </a:spcAft>
                        <a:buNone/>
                      </a:pPr>
                      <a:r>
                        <a:rPr lang="en-US" sz="1200" dirty="0">
                          <a:solidFill>
                            <a:schemeClr val="tx1"/>
                          </a:solidFill>
                          <a:latin typeface="+mn-lt"/>
                        </a:rPr>
                        <a:t>First time filing an IDS that causes the cumulative number of applicant-provided citations to exceed 200</a:t>
                      </a:r>
                      <a:endParaRPr lang="en-US" sz="1200" dirty="0">
                        <a:solidFill>
                          <a:schemeClr val="tx1"/>
                        </a:solidFill>
                        <a:latin typeface="Segoe UI"/>
                      </a:endParaRPr>
                    </a:p>
                  </a:txBody>
                  <a:tcPr marL="45720" marR="45720" anchor="ctr">
                    <a:solidFill>
                      <a:srgbClr val="D9D9D6"/>
                    </a:solidFill>
                  </a:tcPr>
                </a:tc>
                <a:tc>
                  <a:txBody>
                    <a:bodyPr/>
                    <a:lstStyle/>
                    <a:p>
                      <a:pPr marL="0" lvl="0" algn="ctr">
                        <a:lnSpc>
                          <a:spcPct val="100000"/>
                        </a:lnSpc>
                        <a:spcBef>
                          <a:spcPts val="600"/>
                        </a:spcBef>
                        <a:spcAft>
                          <a:spcPts val="600"/>
                        </a:spcAft>
                        <a:buNone/>
                      </a:pPr>
                      <a:r>
                        <a:rPr lang="en-US" sz="1200" dirty="0">
                          <a:solidFill>
                            <a:schemeClr val="tx1"/>
                          </a:solidFill>
                          <a:effectLst/>
                          <a:latin typeface="Segoe UI"/>
                        </a:rPr>
                        <a:t>n/a</a:t>
                      </a:r>
                    </a:p>
                  </a:txBody>
                  <a:tcPr marL="45720" marR="45720" anchor="ctr">
                    <a:solidFill>
                      <a:srgbClr val="D9D9D6"/>
                    </a:solidFill>
                  </a:tcPr>
                </a:tc>
                <a:tc>
                  <a:txBody>
                    <a:bodyPr/>
                    <a:lstStyle/>
                    <a:p>
                      <a:pPr marL="0" lvl="0" algn="ctr">
                        <a:lnSpc>
                          <a:spcPct val="100000"/>
                        </a:lnSpc>
                        <a:spcBef>
                          <a:spcPts val="600"/>
                        </a:spcBef>
                        <a:spcAft>
                          <a:spcPts val="600"/>
                        </a:spcAft>
                        <a:buNone/>
                      </a:pPr>
                      <a:r>
                        <a:rPr lang="en-US" sz="1200" dirty="0">
                          <a:solidFill>
                            <a:schemeClr val="tx1"/>
                          </a:solidFill>
                          <a:effectLst/>
                          <a:latin typeface="Segoe UI"/>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$300</a:t>
                      </a:r>
                    </a:p>
                  </a:txBody>
                  <a:tcPr marL="45720" marR="45720" anchor="ctr">
                    <a:solidFill>
                      <a:srgbClr val="D9D9D6"/>
                    </a:solidFill>
                  </a:tcPr>
                </a:tc>
                <a:tc>
                  <a:txBody>
                    <a:bodyPr/>
                    <a:lstStyle/>
                    <a:p>
                      <a:pPr marL="0" lvl="0" algn="ctr">
                        <a:lnSpc>
                          <a:spcPct val="100000"/>
                        </a:lnSpc>
                        <a:spcBef>
                          <a:spcPts val="600"/>
                        </a:spcBef>
                        <a:spcAft>
                          <a:spcPts val="600"/>
                        </a:spcAft>
                        <a:buNone/>
                      </a:pPr>
                      <a:r>
                        <a:rPr lang="en-US" sz="1200" dirty="0">
                          <a:solidFill>
                            <a:schemeClr val="tx1"/>
                          </a:solidFill>
                          <a:effectLst/>
                          <a:latin typeface="Segoe UI"/>
                        </a:rPr>
                        <a:t>n/a</a:t>
                      </a:r>
                    </a:p>
                  </a:txBody>
                  <a:tcPr marL="45720" marR="45720" anchor="ctr">
                    <a:solidFill>
                      <a:srgbClr val="D9D9D6"/>
                    </a:solidFill>
                  </a:tcPr>
                </a:tc>
                <a:tc>
                  <a:txBody>
                    <a:bodyPr/>
                    <a:lstStyle/>
                    <a:p>
                      <a:pPr marL="0" lvl="0" algn="ctr">
                        <a:lnSpc>
                          <a:spcPct val="100000"/>
                        </a:lnSpc>
                        <a:spcBef>
                          <a:spcPts val="600"/>
                        </a:spcBef>
                        <a:spcAft>
                          <a:spcPts val="600"/>
                        </a:spcAft>
                        <a:buNone/>
                      </a:pPr>
                      <a:r>
                        <a:rPr lang="en-US" sz="1200" dirty="0">
                          <a:solidFill>
                            <a:schemeClr val="tx1"/>
                          </a:solidFill>
                          <a:effectLst/>
                          <a:latin typeface="Segoe UI"/>
                        </a:rPr>
                        <a:t>n/a</a:t>
                      </a:r>
                    </a:p>
                  </a:txBody>
                  <a:tcPr marL="45720" marR="45720" anchor="ctr">
                    <a:solidFill>
                      <a:srgbClr val="D9D9D6"/>
                    </a:solidFill>
                  </a:tcPr>
                </a:tc>
                <a:extLst>
                  <a:ext uri="{0D108BD9-81ED-4DB2-BD59-A6C34878D82A}">
                    <a16:rowId xmlns:a16="http://schemas.microsoft.com/office/drawing/2014/main" val="3981263772"/>
                  </a:ext>
                </a:extLst>
              </a:tr>
            </a:tbl>
          </a:graphicData>
        </a:graphic>
      </p:graphicFrame>
      <p:sp>
        <p:nvSpPr>
          <p:cNvPr id="5" name="TextBox 4">
            <a:extLst>
              <a:ext uri="{FF2B5EF4-FFF2-40B4-BE49-F238E27FC236}">
                <a16:creationId xmlns:a16="http://schemas.microsoft.com/office/drawing/2014/main" id="{D704C845-8F88-400C-954A-BA04194A18BE}"/>
              </a:ext>
            </a:extLst>
          </p:cNvPr>
          <p:cNvSpPr txBox="1"/>
          <p:nvPr/>
        </p:nvSpPr>
        <p:spPr>
          <a:xfrm>
            <a:off x="6165669" y="4484291"/>
            <a:ext cx="2601234" cy="246221"/>
          </a:xfrm>
          <a:prstGeom prst="rect">
            <a:avLst/>
          </a:prstGeom>
          <a:noFill/>
        </p:spPr>
        <p:txBody>
          <a:bodyPr wrap="square" lIns="91440" tIns="45720" rIns="91440" bIns="45720" rtlCol="0" anchor="t">
            <a:spAutoFit/>
          </a:bodyPr>
          <a:lstStyle/>
          <a:p>
            <a:pPr algn="r"/>
            <a:r>
              <a:rPr lang="en-US" sz="1000" dirty="0"/>
              <a:t>Undiscounted fees not available</a:t>
            </a:r>
            <a:endParaRPr lang="en-US" dirty="0"/>
          </a:p>
        </p:txBody>
      </p:sp>
      <p:sp>
        <p:nvSpPr>
          <p:cNvPr id="4" name="Slide Number Placeholder 3">
            <a:extLst>
              <a:ext uri="{FF2B5EF4-FFF2-40B4-BE49-F238E27FC236}">
                <a16:creationId xmlns:a16="http://schemas.microsoft.com/office/drawing/2014/main" id="{2031FF41-58E0-6A28-2C38-462727F0FB33}"/>
              </a:ext>
            </a:extLst>
          </p:cNvPr>
          <p:cNvSpPr>
            <a:spLocks noGrp="1"/>
          </p:cNvSpPr>
          <p:nvPr>
            <p:ph type="sldNum" sz="quarter" idx="10"/>
          </p:nvPr>
        </p:nvSpPr>
        <p:spPr/>
        <p:txBody>
          <a:bodyPr/>
          <a:lstStyle/>
          <a:p>
            <a:fld id="{1D648693-0942-45E9-83AE-76FC568F9452}" type="slidenum">
              <a:rPr lang="en-US" smtClean="0"/>
              <a:pPr/>
              <a:t>21</a:t>
            </a:fld>
            <a:endParaRPr lang="en-US" dirty="0"/>
          </a:p>
        </p:txBody>
      </p:sp>
    </p:spTree>
    <p:extLst>
      <p:ext uri="{BB962C8B-B14F-4D97-AF65-F5344CB8AC3E}">
        <p14:creationId xmlns:p14="http://schemas.microsoft.com/office/powerpoint/2010/main" val="1161672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283738-2B9E-D6A4-2D94-67BD12967610}"/>
              </a:ext>
            </a:extLst>
          </p:cNvPr>
          <p:cNvSpPr>
            <a:spLocks noGrp="1"/>
          </p:cNvSpPr>
          <p:nvPr>
            <p:ph type="title"/>
          </p:nvPr>
        </p:nvSpPr>
        <p:spPr/>
        <p:txBody>
          <a:bodyPr>
            <a:normAutofit/>
          </a:bodyPr>
          <a:lstStyle/>
          <a:p>
            <a:r>
              <a:rPr lang="en-US" sz="3600" dirty="0"/>
              <a:t>Patent term adjustment (PTA)</a:t>
            </a:r>
          </a:p>
        </p:txBody>
      </p:sp>
      <p:sp>
        <p:nvSpPr>
          <p:cNvPr id="2" name="Content Placeholder 1">
            <a:extLst>
              <a:ext uri="{FF2B5EF4-FFF2-40B4-BE49-F238E27FC236}">
                <a16:creationId xmlns:a16="http://schemas.microsoft.com/office/drawing/2014/main" id="{0BC17BA7-B18C-410C-6381-44A5C86E0657}"/>
              </a:ext>
            </a:extLst>
          </p:cNvPr>
          <p:cNvSpPr>
            <a:spLocks noGrp="1"/>
          </p:cNvSpPr>
          <p:nvPr>
            <p:ph idx="1"/>
          </p:nvPr>
        </p:nvSpPr>
        <p:spPr>
          <a:xfrm>
            <a:off x="457200" y="1447585"/>
            <a:ext cx="8229600" cy="1989732"/>
          </a:xfrm>
        </p:spPr>
        <p:txBody>
          <a:bodyPr vert="horz" lIns="91440" tIns="45720" rIns="91440" bIns="45720" rtlCol="0" anchor="t">
            <a:normAutofit fontScale="62500" lnSpcReduction="20000"/>
          </a:bodyPr>
          <a:lstStyle/>
          <a:p>
            <a:pPr>
              <a:lnSpc>
                <a:spcPct val="120000"/>
              </a:lnSpc>
            </a:pPr>
            <a:r>
              <a:rPr lang="en-US" dirty="0">
                <a:latin typeface="Segoe UI"/>
                <a:cs typeface="Segoe UI"/>
              </a:rPr>
              <a:t>Propose increasing the fee for patentees requesting reconsideration of their PTA indicated on the patent.</a:t>
            </a:r>
          </a:p>
          <a:p>
            <a:pPr lvl="1">
              <a:lnSpc>
                <a:spcPct val="120000"/>
              </a:lnSpc>
            </a:pPr>
            <a:r>
              <a:rPr lang="en-US" dirty="0">
                <a:latin typeface="Segoe UI Light"/>
                <a:cs typeface="Segoe UI Light"/>
              </a:rPr>
              <a:t>Improves recovery of the costs the USPTO incurs to reconsider the PTA.</a:t>
            </a:r>
          </a:p>
          <a:p>
            <a:pPr lvl="1">
              <a:lnSpc>
                <a:spcPct val="120000"/>
              </a:lnSpc>
            </a:pPr>
            <a:r>
              <a:rPr lang="en-US" dirty="0">
                <a:latin typeface="Segoe UI Light"/>
                <a:cs typeface="Segoe UI Light"/>
              </a:rPr>
              <a:t>Distributes the costs of the service to only those applicants requesting the service.</a:t>
            </a:r>
          </a:p>
          <a:p>
            <a:endParaRPr lang="en-US" dirty="0"/>
          </a:p>
          <a:p>
            <a:endParaRPr lang="en-US" dirty="0"/>
          </a:p>
        </p:txBody>
      </p:sp>
      <p:graphicFrame>
        <p:nvGraphicFramePr>
          <p:cNvPr id="8" name="Table 7" descr="A table showing unit costs, current fees, proposed fees, and changes in fees for patent term adjustments">
            <a:extLst>
              <a:ext uri="{FF2B5EF4-FFF2-40B4-BE49-F238E27FC236}">
                <a16:creationId xmlns:a16="http://schemas.microsoft.com/office/drawing/2014/main" id="{99DED5DC-7E41-AD14-0CC7-5F49BAB30CCB}"/>
              </a:ext>
            </a:extLst>
          </p:cNvPr>
          <p:cNvGraphicFramePr>
            <a:graphicFrameLocks noGrp="1"/>
          </p:cNvGraphicFramePr>
          <p:nvPr>
            <p:extLst>
              <p:ext uri="{D42A27DB-BD31-4B8C-83A1-F6EECF244321}">
                <p14:modId xmlns:p14="http://schemas.microsoft.com/office/powerpoint/2010/main" val="491223030"/>
              </p:ext>
            </p:extLst>
          </p:nvPr>
        </p:nvGraphicFramePr>
        <p:xfrm>
          <a:off x="468441" y="3379253"/>
          <a:ext cx="8037989" cy="1097280"/>
        </p:xfrm>
        <a:graphic>
          <a:graphicData uri="http://schemas.openxmlformats.org/drawingml/2006/table">
            <a:tbl>
              <a:tblPr firstRow="1" firstCol="1" bandRow="1">
                <a:tableStyleId>{073A0DAA-6AF3-43AB-8588-CEC1D06C72B9}</a:tableStyleId>
              </a:tblPr>
              <a:tblGrid>
                <a:gridCol w="985238">
                  <a:extLst>
                    <a:ext uri="{9D8B030D-6E8A-4147-A177-3AD203B41FA5}">
                      <a16:colId xmlns:a16="http://schemas.microsoft.com/office/drawing/2014/main" val="20000"/>
                    </a:ext>
                  </a:extLst>
                </a:gridCol>
                <a:gridCol w="2644825">
                  <a:extLst>
                    <a:ext uri="{9D8B030D-6E8A-4147-A177-3AD203B41FA5}">
                      <a16:colId xmlns:a16="http://schemas.microsoft.com/office/drawing/2014/main" val="20001"/>
                    </a:ext>
                  </a:extLst>
                </a:gridCol>
                <a:gridCol w="950728">
                  <a:extLst>
                    <a:ext uri="{9D8B030D-6E8A-4147-A177-3AD203B41FA5}">
                      <a16:colId xmlns:a16="http://schemas.microsoft.com/office/drawing/2014/main" val="20002"/>
                    </a:ext>
                  </a:extLst>
                </a:gridCol>
                <a:gridCol w="950728">
                  <a:extLst>
                    <a:ext uri="{9D8B030D-6E8A-4147-A177-3AD203B41FA5}">
                      <a16:colId xmlns:a16="http://schemas.microsoft.com/office/drawing/2014/main" val="20003"/>
                    </a:ext>
                  </a:extLst>
                </a:gridCol>
                <a:gridCol w="950728">
                  <a:extLst>
                    <a:ext uri="{9D8B030D-6E8A-4147-A177-3AD203B41FA5}">
                      <a16:colId xmlns:a16="http://schemas.microsoft.com/office/drawing/2014/main" val="20004"/>
                    </a:ext>
                  </a:extLst>
                </a:gridCol>
                <a:gridCol w="777871">
                  <a:extLst>
                    <a:ext uri="{9D8B030D-6E8A-4147-A177-3AD203B41FA5}">
                      <a16:colId xmlns:a16="http://schemas.microsoft.com/office/drawing/2014/main" val="20005"/>
                    </a:ext>
                  </a:extLst>
                </a:gridCol>
                <a:gridCol w="777871">
                  <a:extLst>
                    <a:ext uri="{9D8B030D-6E8A-4147-A177-3AD203B41FA5}">
                      <a16:colId xmlns:a16="http://schemas.microsoft.com/office/drawing/2014/main" val="20006"/>
                    </a:ext>
                  </a:extLst>
                </a:gridCol>
              </a:tblGrid>
              <a:tr h="558988">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45720" marR="45720" anchor="ctr">
                    <a:solidFill>
                      <a:schemeClr val="tx2">
                        <a:lumMod val="75000"/>
                      </a:schemeClr>
                    </a:solidFill>
                  </a:tcPr>
                </a:tc>
                <a:extLst>
                  <a:ext uri="{0D108BD9-81ED-4DB2-BD59-A6C34878D82A}">
                    <a16:rowId xmlns:a16="http://schemas.microsoft.com/office/drawing/2014/main" val="10000"/>
                  </a:ext>
                </a:extLst>
              </a:tr>
              <a:tr h="386991">
                <a:tc>
                  <a:txBody>
                    <a:bodyPr/>
                    <a:lstStyle/>
                    <a:p>
                      <a:pPr marL="0" marR="0" lvl="0" algn="ctr">
                        <a:lnSpc>
                          <a:spcPct val="100000"/>
                        </a:lnSpc>
                        <a:spcBef>
                          <a:spcPts val="600"/>
                        </a:spcBef>
                        <a:spcAft>
                          <a:spcPts val="600"/>
                        </a:spcAft>
                        <a:buNone/>
                      </a:pPr>
                      <a:r>
                        <a:rPr lang="en-US" sz="1200" dirty="0">
                          <a:effectLst/>
                          <a:latin typeface="Segoe UI"/>
                        </a:rPr>
                        <a:t>1455/2455/3455</a:t>
                      </a:r>
                      <a:endParaRPr lang="en-US" sz="1200" dirty="0">
                        <a:latin typeface="Segoe UI"/>
                      </a:endParaRPr>
                    </a:p>
                  </a:txBody>
                  <a:tcPr marL="45720" marR="45720" anchor="ctr">
                    <a:solidFill>
                      <a:schemeClr val="tx2">
                        <a:lumMod val="75000"/>
                      </a:schemeClr>
                    </a:solidFill>
                  </a:tcPr>
                </a:tc>
                <a:tc>
                  <a:txBody>
                    <a:bodyPr/>
                    <a:lstStyle/>
                    <a:p>
                      <a:pPr marL="0" marR="0" lvl="0" algn="l">
                        <a:spcBef>
                          <a:spcPts val="600"/>
                        </a:spcBef>
                        <a:spcAft>
                          <a:spcPts val="600"/>
                        </a:spcAft>
                        <a:buNone/>
                      </a:pPr>
                      <a:r>
                        <a:rPr lang="en-US" sz="1200" b="0" i="0" u="none" strike="noStrike" kern="1200" noProof="0" dirty="0">
                          <a:effectLst/>
                          <a:latin typeface="+mn-lt"/>
                        </a:rPr>
                        <a:t>Filing an application for </a:t>
                      </a:r>
                      <a:br>
                        <a:rPr lang="en-US" sz="1200" b="0" i="0" u="none" strike="noStrike" kern="1200" noProof="0" dirty="0">
                          <a:effectLst/>
                          <a:latin typeface="+mn-lt"/>
                        </a:rPr>
                      </a:br>
                      <a:r>
                        <a:rPr lang="en-US" sz="1200" b="0" i="0" u="none" strike="noStrike" kern="1200" noProof="0" dirty="0">
                          <a:effectLst/>
                          <a:latin typeface="+mn-lt"/>
                        </a:rPr>
                        <a:t>patent term adjustment</a:t>
                      </a:r>
                      <a:endParaRPr lang="en-US" sz="1200" dirty="0"/>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i="0" u="none" strike="noStrike" noProof="0" dirty="0">
                          <a:effectLst/>
                          <a:latin typeface="Segoe UI"/>
                        </a:rPr>
                        <a:t>$745</a:t>
                      </a:r>
                      <a:endParaRPr lang="en-US" sz="1200" b="0" dirty="0">
                        <a:latin typeface="Segoe UI"/>
                      </a:endParaRPr>
                    </a:p>
                  </a:txBody>
                  <a:tcPr marL="45720" marR="45720" anchor="ctr">
                    <a:solidFill>
                      <a:srgbClr val="D9D9D6"/>
                    </a:solidFill>
                  </a:tcPr>
                </a:tc>
                <a:tc>
                  <a:txBody>
                    <a:bodyPr/>
                    <a:lstStyle/>
                    <a:p>
                      <a:pPr marL="0" marR="0" lvl="0" indent="0" algn="r" rtl="0">
                        <a:spcBef>
                          <a:spcPts val="0"/>
                        </a:spcBef>
                        <a:spcAft>
                          <a:spcPts val="0"/>
                        </a:spcAft>
                        <a:buNone/>
                      </a:pPr>
                      <a:r>
                        <a:rPr lang="en-US" sz="1200" kern="1200" dirty="0">
                          <a:effectLst/>
                          <a:latin typeface="Segoe UI"/>
                        </a:rPr>
                        <a:t> $210</a:t>
                      </a:r>
                      <a:endParaRPr lang="en-US" sz="1200" dirty="0">
                        <a:effectLst/>
                        <a:latin typeface="Segoe UI"/>
                      </a:endParaRPr>
                    </a:p>
                  </a:txBody>
                  <a:tcPr marL="45720" marR="45720" anchor="ctr">
                    <a:solidFill>
                      <a:srgbClr val="D9D9D6"/>
                    </a:solidFill>
                  </a:tcPr>
                </a:tc>
                <a:tc>
                  <a:txBody>
                    <a:bodyPr/>
                    <a:lstStyle/>
                    <a:p>
                      <a:pPr marL="0" lvl="0" algn="r" rtl="0">
                        <a:spcBef>
                          <a:spcPts val="0"/>
                        </a:spcBef>
                        <a:spcAft>
                          <a:spcPts val="0"/>
                        </a:spcAft>
                        <a:buNone/>
                      </a:pPr>
                      <a:r>
                        <a:rPr lang="en-US" sz="1200" kern="1200" dirty="0">
                          <a:effectLst/>
                          <a:latin typeface="Segoe UI"/>
                        </a:rPr>
                        <a:t> $300</a:t>
                      </a:r>
                      <a:endParaRPr lang="en-US" sz="1200" dirty="0">
                        <a:effectLst/>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$90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43%</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10001"/>
                  </a:ext>
                </a:extLst>
              </a:tr>
            </a:tbl>
          </a:graphicData>
        </a:graphic>
      </p:graphicFrame>
      <p:sp>
        <p:nvSpPr>
          <p:cNvPr id="6" name="TextBox 5">
            <a:extLst>
              <a:ext uri="{FF2B5EF4-FFF2-40B4-BE49-F238E27FC236}">
                <a16:creationId xmlns:a16="http://schemas.microsoft.com/office/drawing/2014/main" id="{D1722EF9-B576-F8D6-0745-5C2DA528277D}"/>
              </a:ext>
            </a:extLst>
          </p:cNvPr>
          <p:cNvSpPr txBox="1"/>
          <p:nvPr/>
        </p:nvSpPr>
        <p:spPr>
          <a:xfrm>
            <a:off x="198985" y="4497529"/>
            <a:ext cx="8389809" cy="246221"/>
          </a:xfrm>
          <a:prstGeom prst="rect">
            <a:avLst/>
          </a:prstGeom>
          <a:noFill/>
        </p:spPr>
        <p:txBody>
          <a:bodyPr wrap="square" lIns="91440" tIns="45720" rIns="91440" bIns="45720" rtlCol="0" anchor="t">
            <a:spAutoFit/>
          </a:bodyPr>
          <a:lstStyle/>
          <a:p>
            <a:pPr algn="r"/>
            <a:r>
              <a:rPr lang="en-US" sz="1000" dirty="0"/>
              <a:t>Undiscounted fees not available</a:t>
            </a:r>
            <a:endParaRPr lang="en-US" dirty="0"/>
          </a:p>
        </p:txBody>
      </p:sp>
      <p:sp>
        <p:nvSpPr>
          <p:cNvPr id="5" name="Slide Number Placeholder 4">
            <a:extLst>
              <a:ext uri="{FF2B5EF4-FFF2-40B4-BE49-F238E27FC236}">
                <a16:creationId xmlns:a16="http://schemas.microsoft.com/office/drawing/2014/main" id="{3D4F8783-229C-4F3B-BFE3-4DDCB325FFEB}"/>
              </a:ext>
            </a:extLst>
          </p:cNvPr>
          <p:cNvSpPr>
            <a:spLocks noGrp="1"/>
          </p:cNvSpPr>
          <p:nvPr>
            <p:ph type="sldNum" sz="quarter" idx="10"/>
          </p:nvPr>
        </p:nvSpPr>
        <p:spPr/>
        <p:txBody>
          <a:bodyPr/>
          <a:lstStyle/>
          <a:p>
            <a:fld id="{1D648693-0942-45E9-83AE-76FC568F9452}" type="slidenum">
              <a:rPr lang="en-US" smtClean="0"/>
              <a:pPr/>
              <a:t>22</a:t>
            </a:fld>
            <a:endParaRPr lang="en-US" dirty="0"/>
          </a:p>
        </p:txBody>
      </p:sp>
    </p:spTree>
    <p:extLst>
      <p:ext uri="{BB962C8B-B14F-4D97-AF65-F5344CB8AC3E}">
        <p14:creationId xmlns:p14="http://schemas.microsoft.com/office/powerpoint/2010/main" val="420168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1A32BA-D3B1-FD15-E803-F3C8D3ABCAB9}"/>
              </a:ext>
            </a:extLst>
          </p:cNvPr>
          <p:cNvSpPr>
            <a:spLocks noGrp="1"/>
          </p:cNvSpPr>
          <p:nvPr>
            <p:ph type="title"/>
          </p:nvPr>
        </p:nvSpPr>
        <p:spPr/>
        <p:txBody>
          <a:bodyPr>
            <a:normAutofit/>
          </a:bodyPr>
          <a:lstStyle/>
          <a:p>
            <a:r>
              <a:rPr lang="en-US" sz="3600" dirty="0"/>
              <a:t>Patent term extension (PTE)</a:t>
            </a:r>
          </a:p>
        </p:txBody>
      </p:sp>
      <p:sp>
        <p:nvSpPr>
          <p:cNvPr id="2" name="Content Placeholder 1">
            <a:extLst>
              <a:ext uri="{FF2B5EF4-FFF2-40B4-BE49-F238E27FC236}">
                <a16:creationId xmlns:a16="http://schemas.microsoft.com/office/drawing/2014/main" id="{FB10EAC0-576D-622C-3008-C85FF8751606}"/>
              </a:ext>
            </a:extLst>
          </p:cNvPr>
          <p:cNvSpPr>
            <a:spLocks noGrp="1"/>
          </p:cNvSpPr>
          <p:nvPr>
            <p:ph idx="1"/>
          </p:nvPr>
        </p:nvSpPr>
        <p:spPr>
          <a:xfrm>
            <a:off x="457200" y="1061236"/>
            <a:ext cx="8229600" cy="2206070"/>
          </a:xfrm>
        </p:spPr>
        <p:txBody>
          <a:bodyPr>
            <a:normAutofit fontScale="25000" lnSpcReduction="20000"/>
          </a:bodyPr>
          <a:lstStyle/>
          <a:p>
            <a:pPr>
              <a:lnSpc>
                <a:spcPct val="120000"/>
              </a:lnSpc>
            </a:pPr>
            <a:r>
              <a:rPr lang="en-US" sz="4800" dirty="0"/>
              <a:t>Propose increasing the fees for patentees seeking to extend the patent term under 35 U.S.C. 156 in conjunction with the Food and Drug Administration/U.S. Department of Agriculture approval process. </a:t>
            </a:r>
          </a:p>
          <a:p>
            <a:pPr lvl="1">
              <a:lnSpc>
                <a:spcPct val="120000"/>
              </a:lnSpc>
            </a:pPr>
            <a:r>
              <a:rPr lang="en-US" sz="4800" dirty="0"/>
              <a:t>Current fees cover only a small percentage of the costs of reviewing a PTE application, which is a complex and lengthy process.</a:t>
            </a:r>
          </a:p>
          <a:p>
            <a:pPr lvl="1">
              <a:lnSpc>
                <a:spcPct val="120000"/>
              </a:lnSpc>
            </a:pPr>
            <a:r>
              <a:rPr lang="en-US" sz="4800" dirty="0"/>
              <a:t>Distributes the costs of the service to only those applicants requesting the service.</a:t>
            </a:r>
          </a:p>
          <a:p>
            <a:pPr>
              <a:lnSpc>
                <a:spcPct val="120000"/>
              </a:lnSpc>
            </a:pPr>
            <a:r>
              <a:rPr lang="en-US" sz="4800" dirty="0"/>
              <a:t>Propose creating a supplemental redetermination fee for patentees who choose to disclaim a term late in the PTE process. Supplemental redeterminations require the USPTO to recalculate the PTE determination, which is costly.</a:t>
            </a:r>
          </a:p>
          <a:p>
            <a:pPr lvl="1">
              <a:lnSpc>
                <a:spcPct val="120000"/>
              </a:lnSpc>
            </a:pPr>
            <a:r>
              <a:rPr lang="en-US" sz="4800" dirty="0"/>
              <a:t>Encourages patentees to disclaim a term earlier in the PTE process, improving USPTO efficiency.</a:t>
            </a:r>
          </a:p>
          <a:p>
            <a:pPr marL="0" indent="0">
              <a:lnSpc>
                <a:spcPct val="120000"/>
              </a:lnSpc>
              <a:buNone/>
            </a:pPr>
            <a:endParaRPr lang="en-US" sz="4800" dirty="0"/>
          </a:p>
          <a:p>
            <a:pPr>
              <a:lnSpc>
                <a:spcPct val="120000"/>
              </a:lnSpc>
            </a:pPr>
            <a:endParaRPr lang="en-US" dirty="0"/>
          </a:p>
          <a:p>
            <a:pPr>
              <a:lnSpc>
                <a:spcPct val="120000"/>
              </a:lnSpc>
            </a:pPr>
            <a:endParaRPr lang="en-US" dirty="0"/>
          </a:p>
        </p:txBody>
      </p:sp>
      <p:graphicFrame>
        <p:nvGraphicFramePr>
          <p:cNvPr id="8" name="Table 7" descr="A table showing unit costs, current fees, proposed fees, and changes in fees for patent term extensions">
            <a:extLst>
              <a:ext uri="{FF2B5EF4-FFF2-40B4-BE49-F238E27FC236}">
                <a16:creationId xmlns:a16="http://schemas.microsoft.com/office/drawing/2014/main" id="{E5B3CB8C-0D1E-E108-EEFE-C9F935F2415D}"/>
              </a:ext>
            </a:extLst>
          </p:cNvPr>
          <p:cNvGraphicFramePr>
            <a:graphicFrameLocks noGrp="1"/>
          </p:cNvGraphicFramePr>
          <p:nvPr>
            <p:extLst>
              <p:ext uri="{D42A27DB-BD31-4B8C-83A1-F6EECF244321}">
                <p14:modId xmlns:p14="http://schemas.microsoft.com/office/powerpoint/2010/main" val="3932775688"/>
              </p:ext>
            </p:extLst>
          </p:nvPr>
        </p:nvGraphicFramePr>
        <p:xfrm>
          <a:off x="449674" y="3116739"/>
          <a:ext cx="8229600" cy="2468880"/>
        </p:xfrm>
        <a:graphic>
          <a:graphicData uri="http://schemas.openxmlformats.org/drawingml/2006/table">
            <a:tbl>
              <a:tblPr firstRow="1" firstCol="1" bandRow="1">
                <a:tableStyleId>{073A0DAA-6AF3-43AB-8588-CEC1D06C72B9}</a:tableStyleId>
              </a:tblPr>
              <a:tblGrid>
                <a:gridCol w="1003435">
                  <a:extLst>
                    <a:ext uri="{9D8B030D-6E8A-4147-A177-3AD203B41FA5}">
                      <a16:colId xmlns:a16="http://schemas.microsoft.com/office/drawing/2014/main" val="20000"/>
                    </a:ext>
                  </a:extLst>
                </a:gridCol>
                <a:gridCol w="2708224">
                  <a:extLst>
                    <a:ext uri="{9D8B030D-6E8A-4147-A177-3AD203B41FA5}">
                      <a16:colId xmlns:a16="http://schemas.microsoft.com/office/drawing/2014/main" val="20001"/>
                    </a:ext>
                  </a:extLst>
                </a:gridCol>
                <a:gridCol w="974457">
                  <a:extLst>
                    <a:ext uri="{9D8B030D-6E8A-4147-A177-3AD203B41FA5}">
                      <a16:colId xmlns:a16="http://schemas.microsoft.com/office/drawing/2014/main" val="20002"/>
                    </a:ext>
                  </a:extLst>
                </a:gridCol>
                <a:gridCol w="974457">
                  <a:extLst>
                    <a:ext uri="{9D8B030D-6E8A-4147-A177-3AD203B41FA5}">
                      <a16:colId xmlns:a16="http://schemas.microsoft.com/office/drawing/2014/main" val="20003"/>
                    </a:ext>
                  </a:extLst>
                </a:gridCol>
                <a:gridCol w="974457">
                  <a:extLst>
                    <a:ext uri="{9D8B030D-6E8A-4147-A177-3AD203B41FA5}">
                      <a16:colId xmlns:a16="http://schemas.microsoft.com/office/drawing/2014/main" val="20004"/>
                    </a:ext>
                  </a:extLst>
                </a:gridCol>
                <a:gridCol w="797285">
                  <a:extLst>
                    <a:ext uri="{9D8B030D-6E8A-4147-A177-3AD203B41FA5}">
                      <a16:colId xmlns:a16="http://schemas.microsoft.com/office/drawing/2014/main" val="20005"/>
                    </a:ext>
                  </a:extLst>
                </a:gridCol>
                <a:gridCol w="797285">
                  <a:extLst>
                    <a:ext uri="{9D8B030D-6E8A-4147-A177-3AD203B41FA5}">
                      <a16:colId xmlns:a16="http://schemas.microsoft.com/office/drawing/2014/main" val="20006"/>
                    </a:ext>
                  </a:extLst>
                </a:gridCol>
              </a:tblGrid>
              <a:tr h="558988">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45720" marR="45720" anchor="ctr">
                    <a:solidFill>
                      <a:schemeClr val="tx2">
                        <a:lumMod val="75000"/>
                      </a:schemeClr>
                    </a:solidFill>
                  </a:tcPr>
                </a:tc>
                <a:extLst>
                  <a:ext uri="{0D108BD9-81ED-4DB2-BD59-A6C34878D82A}">
                    <a16:rowId xmlns:a16="http://schemas.microsoft.com/office/drawing/2014/main" val="10000"/>
                  </a:ext>
                </a:extLst>
              </a:tr>
              <a:tr h="365760">
                <a:tc>
                  <a:txBody>
                    <a:bodyPr/>
                    <a:lstStyle/>
                    <a:p>
                      <a:pPr marL="0" marR="0" lvl="0" algn="ctr">
                        <a:lnSpc>
                          <a:spcPct val="100000"/>
                        </a:lnSpc>
                        <a:spcBef>
                          <a:spcPts val="600"/>
                        </a:spcBef>
                        <a:spcAft>
                          <a:spcPts val="600"/>
                        </a:spcAft>
                        <a:buNone/>
                      </a:pPr>
                      <a:r>
                        <a:rPr lang="en-US" sz="1200" dirty="0">
                          <a:effectLst/>
                          <a:latin typeface="Segoe UI"/>
                        </a:rPr>
                        <a:t>1457/2457/3457</a:t>
                      </a:r>
                      <a:endParaRPr lang="en-US" sz="1200" dirty="0">
                        <a:latin typeface="Segoe UI"/>
                      </a:endParaRPr>
                    </a:p>
                  </a:txBody>
                  <a:tcPr marL="45720" marR="45720" anchor="ctr">
                    <a:solidFill>
                      <a:schemeClr val="tx2">
                        <a:lumMod val="75000"/>
                      </a:schemeClr>
                    </a:solidFill>
                  </a:tcPr>
                </a:tc>
                <a:tc>
                  <a:txBody>
                    <a:bodyPr/>
                    <a:lstStyle/>
                    <a:p>
                      <a:pPr marL="0" marR="0" lvl="0" algn="l">
                        <a:spcBef>
                          <a:spcPts val="600"/>
                        </a:spcBef>
                        <a:spcAft>
                          <a:spcPts val="600"/>
                        </a:spcAft>
                        <a:buNone/>
                      </a:pPr>
                      <a:r>
                        <a:rPr lang="en-US" sz="1200" b="0" i="0" u="none" strike="noStrike" kern="1200" noProof="0" dirty="0">
                          <a:solidFill>
                            <a:schemeClr val="tx1"/>
                          </a:solidFill>
                          <a:effectLst/>
                          <a:latin typeface="Segoe UI"/>
                        </a:rPr>
                        <a:t>Application for extension of term of patent</a:t>
                      </a:r>
                      <a:endParaRPr lang="en-US" sz="1800" dirty="0">
                        <a:solidFill>
                          <a:schemeClr val="tx1"/>
                        </a:solidFill>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i="0" u="none" strike="noStrike" noProof="0" dirty="0">
                          <a:effectLst/>
                          <a:latin typeface="Segoe UI"/>
                        </a:rPr>
                        <a:t>$2,581</a:t>
                      </a:r>
                      <a:endParaRPr lang="en-US" sz="1200" b="0" dirty="0">
                        <a:latin typeface="Segoe UI"/>
                      </a:endParaRPr>
                    </a:p>
                  </a:txBody>
                  <a:tcPr marL="45720" marR="45720" anchor="ctr">
                    <a:solidFill>
                      <a:srgbClr val="D9D9D6"/>
                    </a:solidFill>
                  </a:tcPr>
                </a:tc>
                <a:tc>
                  <a:txBody>
                    <a:bodyPr/>
                    <a:lstStyle/>
                    <a:p>
                      <a:pPr marL="0" lvl="0" algn="r" rtl="0">
                        <a:spcBef>
                          <a:spcPts val="0"/>
                        </a:spcBef>
                        <a:spcAft>
                          <a:spcPts val="0"/>
                        </a:spcAft>
                        <a:buNone/>
                      </a:pPr>
                      <a:r>
                        <a:rPr lang="en-US" sz="1200" b="0" kern="1200" dirty="0">
                          <a:effectLst/>
                          <a:latin typeface="Segoe UI"/>
                        </a:rPr>
                        <a:t>$1,180</a:t>
                      </a:r>
                      <a:endParaRPr lang="en-US" sz="1200" b="0" dirty="0">
                        <a:effectLst/>
                        <a:latin typeface="Segoe UI"/>
                      </a:endParaRPr>
                    </a:p>
                  </a:txBody>
                  <a:tcPr marL="45720" marR="45720" anchor="ctr">
                    <a:solidFill>
                      <a:srgbClr val="D9D9D6"/>
                    </a:solidFill>
                  </a:tcPr>
                </a:tc>
                <a:tc>
                  <a:txBody>
                    <a:bodyPr/>
                    <a:lstStyle/>
                    <a:p>
                      <a:pPr marL="0" lvl="0" algn="r" rtl="0">
                        <a:spcBef>
                          <a:spcPts val="0"/>
                        </a:spcBef>
                        <a:spcAft>
                          <a:spcPts val="0"/>
                        </a:spcAft>
                        <a:buNone/>
                      </a:pPr>
                      <a:r>
                        <a:rPr lang="en-US" sz="1200" b="0" kern="1200" dirty="0">
                          <a:effectLst/>
                          <a:latin typeface="Segoe UI"/>
                        </a:rPr>
                        <a:t> $6,700</a:t>
                      </a:r>
                      <a:endParaRPr lang="en-US" sz="1200" b="0" dirty="0">
                        <a:effectLst/>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$5,520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468%</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10001"/>
                  </a:ext>
                </a:extLst>
              </a:tr>
              <a:tr h="365760">
                <a:tc>
                  <a:txBody>
                    <a:bodyPr/>
                    <a:lstStyle/>
                    <a:p>
                      <a:pPr marL="0" marR="0" lvl="0" algn="ctr">
                        <a:lnSpc>
                          <a:spcPct val="100000"/>
                        </a:lnSpc>
                        <a:spcBef>
                          <a:spcPts val="600"/>
                        </a:spcBef>
                        <a:spcAft>
                          <a:spcPts val="600"/>
                        </a:spcAft>
                        <a:buNone/>
                      </a:pPr>
                      <a:r>
                        <a:rPr lang="en-US" sz="1200" dirty="0">
                          <a:effectLst/>
                          <a:latin typeface="Segoe UI"/>
                        </a:rPr>
                        <a:t>1458/2458/3458</a:t>
                      </a:r>
                      <a:endParaRPr lang="en-US" sz="1200" dirty="0">
                        <a:latin typeface="Segoe UI"/>
                      </a:endParaRPr>
                    </a:p>
                  </a:txBody>
                  <a:tcPr marL="45720" marR="45720" anchor="ctr">
                    <a:solidFill>
                      <a:schemeClr val="tx2">
                        <a:lumMod val="75000"/>
                      </a:schemeClr>
                    </a:solidFill>
                  </a:tcPr>
                </a:tc>
                <a:tc>
                  <a:txBody>
                    <a:bodyPr/>
                    <a:lstStyle/>
                    <a:p>
                      <a:pPr marL="0" marR="0" lvl="0" algn="l">
                        <a:spcBef>
                          <a:spcPts val="600"/>
                        </a:spcBef>
                        <a:spcAft>
                          <a:spcPts val="600"/>
                        </a:spcAft>
                        <a:buNone/>
                      </a:pPr>
                      <a:r>
                        <a:rPr lang="en-US" sz="1200" b="0" i="0" u="none" strike="noStrike" kern="1200" noProof="0" dirty="0">
                          <a:effectLst/>
                          <a:latin typeface="Segoe UI"/>
                        </a:rPr>
                        <a:t>Initial application for interim extension</a:t>
                      </a:r>
                      <a:endParaRPr lang="en-US" sz="1800" b="0" i="0" u="none" strike="noStrike" noProof="0" dirty="0">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i="0" u="none" strike="noStrike" noProof="0" dirty="0">
                          <a:effectLst/>
                          <a:latin typeface="Segoe UI"/>
                        </a:rPr>
                        <a:t>$2,347</a:t>
                      </a:r>
                      <a:endParaRPr lang="en-US" sz="1200" b="0" dirty="0">
                        <a:latin typeface="Segoe UI"/>
                      </a:endParaRPr>
                    </a:p>
                  </a:txBody>
                  <a:tcPr marL="45720" marR="45720" anchor="ctr">
                    <a:solidFill>
                      <a:srgbClr val="D9D9D6"/>
                    </a:solidFill>
                  </a:tcPr>
                </a:tc>
                <a:tc>
                  <a:txBody>
                    <a:bodyPr/>
                    <a:lstStyle/>
                    <a:p>
                      <a:pPr marL="0" lvl="0" algn="r" rtl="0">
                        <a:spcBef>
                          <a:spcPts val="0"/>
                        </a:spcBef>
                        <a:spcAft>
                          <a:spcPts val="0"/>
                        </a:spcAft>
                        <a:buNone/>
                      </a:pPr>
                      <a:r>
                        <a:rPr lang="en-US" sz="1200" b="0" kern="1200" dirty="0">
                          <a:effectLst/>
                          <a:latin typeface="Segoe UI"/>
                        </a:rPr>
                        <a:t> $440</a:t>
                      </a:r>
                      <a:endParaRPr lang="en-US" sz="1200" b="0" dirty="0">
                        <a:effectLst/>
                        <a:latin typeface="Segoe UI"/>
                      </a:endParaRPr>
                    </a:p>
                  </a:txBody>
                  <a:tcPr marL="45720" marR="45720" anchor="ctr">
                    <a:solidFill>
                      <a:srgbClr val="D9D9D6"/>
                    </a:solidFill>
                  </a:tcPr>
                </a:tc>
                <a:tc>
                  <a:txBody>
                    <a:bodyPr/>
                    <a:lstStyle/>
                    <a:p>
                      <a:pPr marL="0" lvl="0" algn="r" rtl="0">
                        <a:spcBef>
                          <a:spcPts val="0"/>
                        </a:spcBef>
                        <a:spcAft>
                          <a:spcPts val="0"/>
                        </a:spcAft>
                        <a:buNone/>
                      </a:pPr>
                      <a:r>
                        <a:rPr lang="en-US" sz="1200" b="0" kern="1200" dirty="0">
                          <a:effectLst/>
                          <a:latin typeface="Segoe UI"/>
                        </a:rPr>
                        <a:t> $1,320</a:t>
                      </a:r>
                      <a:endParaRPr lang="en-US" sz="1200" b="0" dirty="0">
                        <a:effectLst/>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dirty="0">
                          <a:solidFill>
                            <a:schemeClr val="tx1"/>
                          </a:solidFill>
                          <a:effectLst/>
                          <a:latin typeface="Segoe UI"/>
                          <a:cs typeface="Times New Roman"/>
                        </a:rPr>
                        <a:t>$880</a:t>
                      </a:r>
                      <a:endParaRPr lang="en-US" sz="1200" b="0" dirty="0">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dirty="0">
                          <a:solidFill>
                            <a:schemeClr val="tx1"/>
                          </a:solidFill>
                          <a:effectLst/>
                          <a:latin typeface="Segoe UI"/>
                        </a:rPr>
                        <a:t>200%</a:t>
                      </a:r>
                      <a:endParaRPr lang="en-US" sz="1200" b="0" dirty="0">
                        <a:solidFill>
                          <a:schemeClr val="tx1"/>
                        </a:solidFill>
                        <a:effectLst/>
                        <a:latin typeface="Segoe UI"/>
                        <a:cs typeface="Times New Roman"/>
                      </a:endParaRPr>
                    </a:p>
                  </a:txBody>
                  <a:tcPr marL="45720" marR="45720" anchor="ctr">
                    <a:solidFill>
                      <a:srgbClr val="D9D9D6"/>
                    </a:solidFill>
                  </a:tcPr>
                </a:tc>
                <a:extLst>
                  <a:ext uri="{0D108BD9-81ED-4DB2-BD59-A6C34878D82A}">
                    <a16:rowId xmlns:a16="http://schemas.microsoft.com/office/drawing/2014/main" val="3652945907"/>
                  </a:ext>
                </a:extLst>
              </a:tr>
              <a:tr h="365760">
                <a:tc>
                  <a:txBody>
                    <a:bodyPr/>
                    <a:lstStyle/>
                    <a:p>
                      <a:pPr marL="0" marR="0" lvl="0" algn="ctr">
                        <a:lnSpc>
                          <a:spcPct val="100000"/>
                        </a:lnSpc>
                        <a:spcBef>
                          <a:spcPts val="600"/>
                        </a:spcBef>
                        <a:spcAft>
                          <a:spcPts val="600"/>
                        </a:spcAft>
                        <a:buNone/>
                      </a:pPr>
                      <a:r>
                        <a:rPr lang="en-US" sz="1200" dirty="0">
                          <a:effectLst/>
                          <a:latin typeface="Segoe UI"/>
                        </a:rPr>
                        <a:t>1459/2459/3459</a:t>
                      </a:r>
                      <a:endParaRPr lang="en-US" sz="1200" dirty="0">
                        <a:latin typeface="Segoe UI"/>
                      </a:endParaRPr>
                    </a:p>
                  </a:txBody>
                  <a:tcPr marL="45720" marR="45720" anchor="ctr">
                    <a:solidFill>
                      <a:schemeClr val="tx2">
                        <a:lumMod val="75000"/>
                      </a:schemeClr>
                    </a:solidFill>
                  </a:tcPr>
                </a:tc>
                <a:tc>
                  <a:txBody>
                    <a:bodyPr/>
                    <a:lstStyle/>
                    <a:p>
                      <a:pPr marL="0" marR="0" lvl="0" algn="l">
                        <a:spcBef>
                          <a:spcPts val="600"/>
                        </a:spcBef>
                        <a:spcAft>
                          <a:spcPts val="600"/>
                        </a:spcAft>
                        <a:buNone/>
                      </a:pPr>
                      <a:r>
                        <a:rPr lang="en-US" sz="1200" b="0" i="0" u="none" strike="noStrike" kern="1200" noProof="0" dirty="0">
                          <a:effectLst/>
                          <a:latin typeface="Segoe UI"/>
                        </a:rPr>
                        <a:t>Subsequent application for interim extension</a:t>
                      </a:r>
                      <a:endParaRPr lang="en-US" sz="1800" b="0" i="0" u="none" strike="noStrike" noProof="0" dirty="0">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i="0" u="none" strike="noStrike" noProof="0" dirty="0">
                          <a:effectLst/>
                          <a:latin typeface="Segoe UI"/>
                        </a:rPr>
                        <a:t>$2,347</a:t>
                      </a:r>
                      <a:endParaRPr lang="en-US" sz="1200" b="0" dirty="0">
                        <a:latin typeface="Segoe UI"/>
                      </a:endParaRPr>
                    </a:p>
                  </a:txBody>
                  <a:tcPr marL="45720" marR="45720" anchor="ctr">
                    <a:solidFill>
                      <a:srgbClr val="D9D9D6"/>
                    </a:solidFill>
                  </a:tcPr>
                </a:tc>
                <a:tc>
                  <a:txBody>
                    <a:bodyPr/>
                    <a:lstStyle/>
                    <a:p>
                      <a:pPr marL="0" lvl="0" algn="r" rtl="0">
                        <a:spcBef>
                          <a:spcPts val="0"/>
                        </a:spcBef>
                        <a:spcAft>
                          <a:spcPts val="0"/>
                        </a:spcAft>
                        <a:buNone/>
                      </a:pPr>
                      <a:r>
                        <a:rPr lang="en-US" sz="1200" b="0" kern="1200" dirty="0">
                          <a:effectLst/>
                          <a:latin typeface="Segoe UI"/>
                        </a:rPr>
                        <a:t> $230</a:t>
                      </a:r>
                      <a:endParaRPr lang="en-US" sz="1200" b="0" dirty="0">
                        <a:effectLst/>
                        <a:latin typeface="Segoe UI"/>
                      </a:endParaRPr>
                    </a:p>
                  </a:txBody>
                  <a:tcPr marL="45720" marR="45720" anchor="ctr">
                    <a:solidFill>
                      <a:srgbClr val="D9D9D6"/>
                    </a:solidFill>
                  </a:tcPr>
                </a:tc>
                <a:tc>
                  <a:txBody>
                    <a:bodyPr/>
                    <a:lstStyle/>
                    <a:p>
                      <a:pPr marL="0" lvl="0" algn="r" rtl="0">
                        <a:spcBef>
                          <a:spcPts val="0"/>
                        </a:spcBef>
                        <a:spcAft>
                          <a:spcPts val="0"/>
                        </a:spcAft>
                        <a:buNone/>
                      </a:pPr>
                      <a:r>
                        <a:rPr lang="en-US" sz="1200" b="0" kern="1200" dirty="0">
                          <a:effectLst/>
                          <a:latin typeface="Segoe UI"/>
                        </a:rPr>
                        <a:t> $680</a:t>
                      </a:r>
                      <a:endParaRPr lang="en-US" sz="1200" b="0" dirty="0">
                        <a:effectLst/>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dirty="0">
                          <a:solidFill>
                            <a:schemeClr val="tx1"/>
                          </a:solidFill>
                          <a:effectLst/>
                          <a:latin typeface="Segoe UI"/>
                          <a:cs typeface="Times New Roman"/>
                        </a:rPr>
                        <a:t>$450</a:t>
                      </a:r>
                      <a:endParaRPr lang="en-US" sz="1200" b="0" dirty="0">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dirty="0">
                          <a:solidFill>
                            <a:schemeClr val="tx1"/>
                          </a:solidFill>
                          <a:effectLst/>
                          <a:latin typeface="Segoe UI"/>
                        </a:rPr>
                        <a:t>196%</a:t>
                      </a:r>
                      <a:endParaRPr lang="en-US" sz="1200" b="0" dirty="0">
                        <a:solidFill>
                          <a:schemeClr val="tx1"/>
                        </a:solidFill>
                        <a:effectLst/>
                        <a:latin typeface="Segoe UI"/>
                        <a:cs typeface="Times New Roman"/>
                      </a:endParaRPr>
                    </a:p>
                  </a:txBody>
                  <a:tcPr marL="45720" marR="45720" anchor="ctr">
                    <a:solidFill>
                      <a:srgbClr val="D9D9D6"/>
                    </a:solidFill>
                  </a:tcPr>
                </a:tc>
                <a:extLst>
                  <a:ext uri="{0D108BD9-81ED-4DB2-BD59-A6C34878D82A}">
                    <a16:rowId xmlns:a16="http://schemas.microsoft.com/office/drawing/2014/main" val="4220032102"/>
                  </a:ext>
                </a:extLst>
              </a:tr>
              <a:tr h="365760">
                <a:tc>
                  <a:txBody>
                    <a:bodyPr/>
                    <a:lstStyle/>
                    <a:p>
                      <a:pPr marL="0" marR="0" algn="ctr">
                        <a:lnSpc>
                          <a:spcPct val="100000"/>
                        </a:lnSpc>
                        <a:spcBef>
                          <a:spcPts val="600"/>
                        </a:spcBef>
                        <a:spcAft>
                          <a:spcPts val="600"/>
                        </a:spcAft>
                      </a:pPr>
                      <a:r>
                        <a:rPr lang="en-US" sz="1200" dirty="0">
                          <a:effectLst/>
                          <a:latin typeface="Segoe UI"/>
                        </a:rPr>
                        <a:t>New fee code</a:t>
                      </a:r>
                    </a:p>
                  </a:txBody>
                  <a:tcPr marL="45720" marR="45720" anchor="ctr">
                    <a:solidFill>
                      <a:schemeClr val="tx2">
                        <a:lumMod val="75000"/>
                      </a:schemeClr>
                    </a:solidFill>
                  </a:tcPr>
                </a:tc>
                <a:tc>
                  <a:txBody>
                    <a:bodyPr/>
                    <a:lstStyle/>
                    <a:p>
                      <a:pPr marL="0" marR="0" lvl="0" algn="l" rtl="0">
                        <a:spcBef>
                          <a:spcPts val="600"/>
                        </a:spcBef>
                        <a:spcAft>
                          <a:spcPts val="600"/>
                        </a:spcAft>
                        <a:buNone/>
                      </a:pPr>
                      <a:r>
                        <a:rPr lang="en-US" sz="1200" kern="1200" dirty="0">
                          <a:effectLst/>
                        </a:rPr>
                        <a:t>Supplemental</a:t>
                      </a:r>
                      <a:r>
                        <a:rPr lang="en-US" sz="1200" kern="1200" baseline="0" dirty="0">
                          <a:effectLst/>
                        </a:rPr>
                        <a:t> r</a:t>
                      </a:r>
                      <a:r>
                        <a:rPr lang="en-US" sz="1200" kern="1200" dirty="0">
                          <a:effectLst/>
                        </a:rPr>
                        <a:t>edetermination after notice of final determination</a:t>
                      </a:r>
                      <a:endParaRPr lang="en-US" sz="1200" b="0" dirty="0">
                        <a:solidFill>
                          <a:schemeClr val="tx1"/>
                        </a:solidFill>
                        <a:effectLst/>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i="0" u="none" strike="noStrike" noProof="0" dirty="0">
                          <a:effectLst/>
                          <a:latin typeface="Segoe UI"/>
                        </a:rPr>
                        <a:t>n/a</a:t>
                      </a:r>
                      <a:endParaRPr lang="en-US" sz="1200" b="0" dirty="0">
                        <a:latin typeface="Segoe UI"/>
                      </a:endParaRPr>
                    </a:p>
                  </a:txBody>
                  <a:tcPr marL="45720" marR="45720" anchor="ctr">
                    <a:solidFill>
                      <a:srgbClr val="D9D9D6"/>
                    </a:solidFill>
                  </a:tcPr>
                </a:tc>
                <a:tc>
                  <a:txBody>
                    <a:bodyPr/>
                    <a:lstStyle/>
                    <a:p>
                      <a:pPr marL="0" lvl="0" algn="r" rtl="0">
                        <a:spcBef>
                          <a:spcPts val="0"/>
                        </a:spcBef>
                        <a:spcAft>
                          <a:spcPts val="0"/>
                        </a:spcAft>
                        <a:buNone/>
                      </a:pPr>
                      <a:r>
                        <a:rPr lang="en-US" sz="1200" b="0" kern="1200" dirty="0">
                          <a:effectLst/>
                          <a:latin typeface="Segoe UI"/>
                        </a:rPr>
                        <a:t>n/a</a:t>
                      </a:r>
                    </a:p>
                  </a:txBody>
                  <a:tcPr marL="45720" marR="45720" anchor="ctr">
                    <a:solidFill>
                      <a:srgbClr val="D9D9D6"/>
                    </a:solidFill>
                  </a:tcPr>
                </a:tc>
                <a:tc>
                  <a:txBody>
                    <a:bodyPr/>
                    <a:lstStyle/>
                    <a:p>
                      <a:pPr marL="0" lvl="0" algn="r" rtl="0">
                        <a:spcBef>
                          <a:spcPts val="0"/>
                        </a:spcBef>
                        <a:spcAft>
                          <a:spcPts val="0"/>
                        </a:spcAft>
                        <a:buNone/>
                      </a:pPr>
                      <a:r>
                        <a:rPr lang="en-US" sz="1200" b="0" kern="1200" dirty="0">
                          <a:effectLst/>
                          <a:latin typeface="Segoe UI"/>
                        </a:rPr>
                        <a:t> $1,440</a:t>
                      </a:r>
                      <a:endParaRPr lang="en-US" sz="1200" b="0" dirty="0">
                        <a:effectLst/>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$1,440</a:t>
                      </a:r>
                      <a:endParaRPr lang="en-US" sz="1200" b="0" dirty="0">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n/a</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4175566089"/>
                  </a:ext>
                </a:extLst>
              </a:tr>
            </a:tbl>
          </a:graphicData>
        </a:graphic>
      </p:graphicFrame>
      <p:sp>
        <p:nvSpPr>
          <p:cNvPr id="6" name="TextBox 5">
            <a:extLst>
              <a:ext uri="{FF2B5EF4-FFF2-40B4-BE49-F238E27FC236}">
                <a16:creationId xmlns:a16="http://schemas.microsoft.com/office/drawing/2014/main" id="{6F546D94-5FF4-B006-7CA9-801E3FCC7378}"/>
              </a:ext>
            </a:extLst>
          </p:cNvPr>
          <p:cNvSpPr txBox="1"/>
          <p:nvPr/>
        </p:nvSpPr>
        <p:spPr>
          <a:xfrm>
            <a:off x="6629402" y="5511718"/>
            <a:ext cx="2129976" cy="246221"/>
          </a:xfrm>
          <a:prstGeom prst="rect">
            <a:avLst/>
          </a:prstGeom>
          <a:noFill/>
        </p:spPr>
        <p:txBody>
          <a:bodyPr wrap="square" lIns="91440" tIns="45720" rIns="91440" bIns="45720" rtlCol="0" anchor="t">
            <a:spAutoFit/>
          </a:bodyPr>
          <a:lstStyle/>
          <a:p>
            <a:pPr algn="r"/>
            <a:r>
              <a:rPr lang="en-US" sz="1000" dirty="0"/>
              <a:t>Undiscounted fees not available</a:t>
            </a:r>
            <a:endParaRPr lang="en-US" dirty="0"/>
          </a:p>
        </p:txBody>
      </p:sp>
      <p:sp>
        <p:nvSpPr>
          <p:cNvPr id="5" name="Slide Number Placeholder 4">
            <a:extLst>
              <a:ext uri="{FF2B5EF4-FFF2-40B4-BE49-F238E27FC236}">
                <a16:creationId xmlns:a16="http://schemas.microsoft.com/office/drawing/2014/main" id="{EE333FC0-A654-4E0E-A83C-C020E13E5E35}"/>
              </a:ext>
            </a:extLst>
          </p:cNvPr>
          <p:cNvSpPr>
            <a:spLocks noGrp="1"/>
          </p:cNvSpPr>
          <p:nvPr>
            <p:ph type="sldNum" sz="quarter" idx="10"/>
          </p:nvPr>
        </p:nvSpPr>
        <p:spPr/>
        <p:txBody>
          <a:bodyPr/>
          <a:lstStyle/>
          <a:p>
            <a:fld id="{1D648693-0942-45E9-83AE-76FC568F9452}" type="slidenum">
              <a:rPr lang="en-US" smtClean="0"/>
              <a:pPr/>
              <a:t>23</a:t>
            </a:fld>
            <a:endParaRPr lang="en-US" dirty="0"/>
          </a:p>
        </p:txBody>
      </p:sp>
    </p:spTree>
    <p:extLst>
      <p:ext uri="{BB962C8B-B14F-4D97-AF65-F5344CB8AC3E}">
        <p14:creationId xmlns:p14="http://schemas.microsoft.com/office/powerpoint/2010/main" val="2299073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090EF5-EF6A-0872-E9B4-0072EC87DD5E}"/>
              </a:ext>
            </a:extLst>
          </p:cNvPr>
          <p:cNvSpPr>
            <a:spLocks noGrp="1"/>
          </p:cNvSpPr>
          <p:nvPr>
            <p:ph type="title"/>
          </p:nvPr>
        </p:nvSpPr>
        <p:spPr/>
        <p:txBody>
          <a:bodyPr>
            <a:noAutofit/>
          </a:bodyPr>
          <a:lstStyle/>
          <a:p>
            <a:r>
              <a:rPr lang="en-US" sz="3600" dirty="0"/>
              <a:t>Request for continued examination (RCE)</a:t>
            </a:r>
          </a:p>
        </p:txBody>
      </p:sp>
      <p:sp>
        <p:nvSpPr>
          <p:cNvPr id="10" name="Content Placeholder 9">
            <a:extLst>
              <a:ext uri="{FF2B5EF4-FFF2-40B4-BE49-F238E27FC236}">
                <a16:creationId xmlns:a16="http://schemas.microsoft.com/office/drawing/2014/main" id="{167CF1BF-F99B-4F26-A38C-F7D8ACF5F3DA}"/>
              </a:ext>
            </a:extLst>
          </p:cNvPr>
          <p:cNvSpPr>
            <a:spLocks noGrp="1"/>
          </p:cNvSpPr>
          <p:nvPr>
            <p:ph idx="1"/>
          </p:nvPr>
        </p:nvSpPr>
        <p:spPr>
          <a:xfrm>
            <a:off x="457200" y="1849583"/>
            <a:ext cx="8229600" cy="3187782"/>
          </a:xfrm>
        </p:spPr>
        <p:txBody>
          <a:bodyPr vert="horz" lIns="91440" tIns="45720" rIns="91440" bIns="45720" rtlCol="0" anchor="t">
            <a:normAutofit fontScale="77500" lnSpcReduction="20000"/>
          </a:bodyPr>
          <a:lstStyle/>
          <a:p>
            <a:pPr>
              <a:lnSpc>
                <a:spcPct val="120000"/>
              </a:lnSpc>
            </a:pPr>
            <a:r>
              <a:rPr lang="en-US" sz="1700" dirty="0"/>
              <a:t>Propose increasing fees for a first RCE by 10% and splitting the current fee for second and subsequent RCEs into an increased fee for a second RCE and a new, higher fee for a third and subsequent RCE.</a:t>
            </a:r>
          </a:p>
          <a:p>
            <a:pPr lvl="1">
              <a:lnSpc>
                <a:spcPct val="120000"/>
              </a:lnSpc>
            </a:pPr>
            <a:r>
              <a:rPr lang="en-US" sz="1700" dirty="0"/>
              <a:t>Proposed fees for multiple RCEs allow the costs of continued examinations to be recovered directly from those applicants requesting multiple RCEs, instead of relying on other fees to subsidize the costs.</a:t>
            </a:r>
          </a:p>
          <a:p>
            <a:pPr lvl="2">
              <a:lnSpc>
                <a:spcPct val="120000"/>
              </a:lnSpc>
            </a:pPr>
            <a:r>
              <a:rPr lang="en-US" sz="1500" dirty="0"/>
              <a:t>The proposal continues to set the first RCE below cost.</a:t>
            </a:r>
          </a:p>
          <a:p>
            <a:pPr lvl="1">
              <a:lnSpc>
                <a:spcPct val="120000"/>
              </a:lnSpc>
            </a:pPr>
            <a:r>
              <a:rPr lang="en-US" sz="1700" dirty="0"/>
              <a:t>Encourages applicants to be more efficient when considering filing multiple RCE requests.</a:t>
            </a:r>
          </a:p>
          <a:p>
            <a:pPr lvl="2">
              <a:lnSpc>
                <a:spcPct val="120000"/>
              </a:lnSpc>
            </a:pPr>
            <a:r>
              <a:rPr lang="en-US" sz="1500" dirty="0">
                <a:latin typeface="Segoe UI Light"/>
                <a:cs typeface="Segoe UI Light"/>
              </a:rPr>
              <a:t>About 9% of RCEs filed are for third and subsequent RCEs.</a:t>
            </a:r>
          </a:p>
          <a:p>
            <a:pPr lvl="1">
              <a:lnSpc>
                <a:spcPct val="120000"/>
              </a:lnSpc>
            </a:pPr>
            <a:r>
              <a:rPr lang="en-US" sz="1700" dirty="0">
                <a:latin typeface="Segoe UI Light"/>
                <a:cs typeface="Segoe UI Light"/>
              </a:rPr>
              <a:t>Delays in prosecution resulting from multiple RCEs may </a:t>
            </a:r>
            <a:r>
              <a:rPr lang="en-US" sz="1700" dirty="0"/>
              <a:t>reduce the potential for future maintenance fees that eventually recover the examination costs incurred for these applications.</a:t>
            </a:r>
          </a:p>
          <a:p>
            <a:pPr lvl="1">
              <a:lnSpc>
                <a:spcPct val="120000"/>
              </a:lnSpc>
            </a:pPr>
            <a:r>
              <a:rPr lang="en-US" sz="1700" dirty="0">
                <a:latin typeface="Segoe UI Light"/>
                <a:cs typeface="Segoe UI Light"/>
              </a:rPr>
              <a:t>Balances RCEs as a path to allowance with other after-final options to provide efficient and effective paths to final disposal.</a:t>
            </a:r>
            <a:endParaRPr lang="en-US" sz="1700" dirty="0"/>
          </a:p>
          <a:p>
            <a:pPr marL="457200" lvl="1" indent="0">
              <a:lnSpc>
                <a:spcPct val="120000"/>
              </a:lnSpc>
              <a:buNone/>
            </a:pPr>
            <a:endParaRPr lang="en-US" sz="2000" dirty="0"/>
          </a:p>
          <a:p>
            <a:pPr marL="0" indent="0">
              <a:buNone/>
            </a:pPr>
            <a:endParaRPr lang="en-US" dirty="0"/>
          </a:p>
        </p:txBody>
      </p:sp>
      <p:sp>
        <p:nvSpPr>
          <p:cNvPr id="2" name="Rectangle 1">
            <a:extLst>
              <a:ext uri="{FF2B5EF4-FFF2-40B4-BE49-F238E27FC236}">
                <a16:creationId xmlns:a16="http://schemas.microsoft.com/office/drawing/2014/main" id="{E90DBD48-C084-46CB-ABFF-AB0C7197073C}"/>
              </a:ext>
            </a:extLst>
          </p:cNvPr>
          <p:cNvSpPr/>
          <p:nvPr/>
        </p:nvSpPr>
        <p:spPr>
          <a:xfrm>
            <a:off x="799296" y="5011530"/>
            <a:ext cx="1870577" cy="293350"/>
          </a:xfrm>
          <a:prstGeom prst="rect">
            <a:avLst/>
          </a:prstGeom>
        </p:spPr>
        <p:txBody>
          <a:bodyPr wrap="none">
            <a:spAutoFit/>
          </a:bodyPr>
          <a:lstStyle/>
          <a:p>
            <a:pPr marL="57150" indent="0">
              <a:lnSpc>
                <a:spcPct val="120000"/>
              </a:lnSpc>
              <a:buNone/>
            </a:pPr>
            <a:r>
              <a:rPr lang="en-US" sz="1200" dirty="0">
                <a:cs typeface="Segoe UI Light"/>
              </a:rPr>
              <a:t>(see table on next page)</a:t>
            </a:r>
          </a:p>
        </p:txBody>
      </p:sp>
      <p:sp>
        <p:nvSpPr>
          <p:cNvPr id="5" name="Slide Number Placeholder 4">
            <a:extLst>
              <a:ext uri="{FF2B5EF4-FFF2-40B4-BE49-F238E27FC236}">
                <a16:creationId xmlns:a16="http://schemas.microsoft.com/office/drawing/2014/main" id="{85CFF2E5-3064-4D6D-9369-C2C0C1214470}"/>
              </a:ext>
            </a:extLst>
          </p:cNvPr>
          <p:cNvSpPr>
            <a:spLocks noGrp="1"/>
          </p:cNvSpPr>
          <p:nvPr>
            <p:ph type="sldNum" sz="quarter" idx="10"/>
          </p:nvPr>
        </p:nvSpPr>
        <p:spPr/>
        <p:txBody>
          <a:bodyPr/>
          <a:lstStyle/>
          <a:p>
            <a:fld id="{1D648693-0942-45E9-83AE-76FC568F9452}" type="slidenum">
              <a:rPr lang="en-US" smtClean="0"/>
              <a:pPr/>
              <a:t>24</a:t>
            </a:fld>
            <a:endParaRPr lang="en-US" dirty="0"/>
          </a:p>
        </p:txBody>
      </p:sp>
    </p:spTree>
    <p:extLst>
      <p:ext uri="{BB962C8B-B14F-4D97-AF65-F5344CB8AC3E}">
        <p14:creationId xmlns:p14="http://schemas.microsoft.com/office/powerpoint/2010/main" val="864469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D5E897-C1F5-512B-0310-9C864D05D467}"/>
              </a:ext>
            </a:extLst>
          </p:cNvPr>
          <p:cNvSpPr>
            <a:spLocks noGrp="1"/>
          </p:cNvSpPr>
          <p:nvPr>
            <p:ph type="title"/>
          </p:nvPr>
        </p:nvSpPr>
        <p:spPr/>
        <p:txBody>
          <a:bodyPr>
            <a:noAutofit/>
          </a:bodyPr>
          <a:lstStyle/>
          <a:p>
            <a:r>
              <a:rPr lang="en-US" sz="3600" dirty="0"/>
              <a:t>Request for continued examination (RCE) </a:t>
            </a:r>
            <a:r>
              <a:rPr lang="en-US" sz="2200" b="0" dirty="0"/>
              <a:t>(cont.)</a:t>
            </a:r>
            <a:br>
              <a:rPr lang="en-US" sz="3200" dirty="0"/>
            </a:br>
            <a:endParaRPr lang="en-US" sz="2200" b="0" i="1" dirty="0"/>
          </a:p>
        </p:txBody>
      </p:sp>
      <p:graphicFrame>
        <p:nvGraphicFramePr>
          <p:cNvPr id="8" name="Content Placeholder 7">
            <a:extLst>
              <a:ext uri="{FF2B5EF4-FFF2-40B4-BE49-F238E27FC236}">
                <a16:creationId xmlns:a16="http://schemas.microsoft.com/office/drawing/2014/main" id="{2125A208-A4BA-4C43-95BE-6B23A860DC83}"/>
              </a:ext>
            </a:extLst>
          </p:cNvPr>
          <p:cNvGraphicFramePr>
            <a:graphicFrameLocks noGrp="1"/>
          </p:cNvGraphicFramePr>
          <p:nvPr>
            <p:ph idx="1"/>
            <p:extLst>
              <p:ext uri="{D42A27DB-BD31-4B8C-83A1-F6EECF244321}">
                <p14:modId xmlns:p14="http://schemas.microsoft.com/office/powerpoint/2010/main" val="2824714454"/>
              </p:ext>
            </p:extLst>
          </p:nvPr>
        </p:nvGraphicFramePr>
        <p:xfrm>
          <a:off x="457200" y="1849438"/>
          <a:ext cx="8229599" cy="2121981"/>
        </p:xfrm>
        <a:graphic>
          <a:graphicData uri="http://schemas.openxmlformats.org/drawingml/2006/table">
            <a:tbl>
              <a:tblPr firstRow="1" bandRow="1">
                <a:tableStyleId>{5C22544A-7EE6-4342-B048-85BDC9FD1C3A}</a:tableStyleId>
              </a:tblPr>
              <a:tblGrid>
                <a:gridCol w="910492">
                  <a:extLst>
                    <a:ext uri="{9D8B030D-6E8A-4147-A177-3AD203B41FA5}">
                      <a16:colId xmlns:a16="http://schemas.microsoft.com/office/drawing/2014/main" val="2519037266"/>
                    </a:ext>
                  </a:extLst>
                </a:gridCol>
                <a:gridCol w="2805723">
                  <a:extLst>
                    <a:ext uri="{9D8B030D-6E8A-4147-A177-3AD203B41FA5}">
                      <a16:colId xmlns:a16="http://schemas.microsoft.com/office/drawing/2014/main" val="234241504"/>
                    </a:ext>
                  </a:extLst>
                </a:gridCol>
                <a:gridCol w="976923">
                  <a:extLst>
                    <a:ext uri="{9D8B030D-6E8A-4147-A177-3AD203B41FA5}">
                      <a16:colId xmlns:a16="http://schemas.microsoft.com/office/drawing/2014/main" val="2060039602"/>
                    </a:ext>
                  </a:extLst>
                </a:gridCol>
                <a:gridCol w="961293">
                  <a:extLst>
                    <a:ext uri="{9D8B030D-6E8A-4147-A177-3AD203B41FA5}">
                      <a16:colId xmlns:a16="http://schemas.microsoft.com/office/drawing/2014/main" val="2617128575"/>
                    </a:ext>
                  </a:extLst>
                </a:gridCol>
                <a:gridCol w="984738">
                  <a:extLst>
                    <a:ext uri="{9D8B030D-6E8A-4147-A177-3AD203B41FA5}">
                      <a16:colId xmlns:a16="http://schemas.microsoft.com/office/drawing/2014/main" val="3243458886"/>
                    </a:ext>
                  </a:extLst>
                </a:gridCol>
                <a:gridCol w="797169">
                  <a:extLst>
                    <a:ext uri="{9D8B030D-6E8A-4147-A177-3AD203B41FA5}">
                      <a16:colId xmlns:a16="http://schemas.microsoft.com/office/drawing/2014/main" val="2616910419"/>
                    </a:ext>
                  </a:extLst>
                </a:gridCol>
                <a:gridCol w="793261">
                  <a:extLst>
                    <a:ext uri="{9D8B030D-6E8A-4147-A177-3AD203B41FA5}">
                      <a16:colId xmlns:a16="http://schemas.microsoft.com/office/drawing/2014/main" val="3724731327"/>
                    </a:ext>
                  </a:extLst>
                </a:gridCol>
              </a:tblGrid>
              <a:tr h="370840">
                <a:tc>
                  <a:txBody>
                    <a:bodyPr/>
                    <a:lstStyle/>
                    <a:p>
                      <a:pPr marL="0" marR="0" lvl="0" algn="ctr">
                        <a:buNone/>
                      </a:pPr>
                      <a:r>
                        <a:rPr lang="en-US" sz="1200" b="1" dirty="0">
                          <a:solidFill>
                            <a:schemeClr val="bg1"/>
                          </a:solidFill>
                          <a:effectLst/>
                          <a:latin typeface="Segoe UI"/>
                        </a:rPr>
                        <a:t>Fee code</a:t>
                      </a:r>
                      <a:endParaRPr lang="en-US" sz="1200" b="1" dirty="0">
                        <a:solidFill>
                          <a:schemeClr val="bg1"/>
                        </a:solidFill>
                        <a:effectLst/>
                        <a:latin typeface="Segoe UI"/>
                        <a:ea typeface="Times New Roman"/>
                        <a:cs typeface="Times New Roman"/>
                      </a:endParaRPr>
                    </a:p>
                  </a:txBody>
                  <a:tcPr marL="45720" marR="45720" anchor="ctr">
                    <a:solidFill>
                      <a:schemeClr val="tx2">
                        <a:lumMod val="75000"/>
                      </a:schemeClr>
                    </a:solidFill>
                  </a:tcPr>
                </a:tc>
                <a:tc>
                  <a:txBody>
                    <a:bodyPr/>
                    <a:lstStyle/>
                    <a:p>
                      <a:pPr marL="0" marR="0" lvl="0" algn="ctr">
                        <a:buNone/>
                      </a:pPr>
                      <a:r>
                        <a:rPr lang="en-US" sz="1200" dirty="0">
                          <a:effectLst/>
                          <a:latin typeface="Segoe UI"/>
                        </a:rPr>
                        <a:t>Description</a:t>
                      </a:r>
                      <a:endParaRPr lang="en-US" sz="1200" baseline="300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lvl="0" algn="ctr">
                        <a:spcBef>
                          <a:spcPts val="0"/>
                        </a:spcBef>
                        <a:spcAft>
                          <a:spcPts val="0"/>
                        </a:spcAft>
                        <a:buNone/>
                      </a:pPr>
                      <a:r>
                        <a:rPr lang="en-US" sz="1200" dirty="0">
                          <a:effectLst/>
                          <a:latin typeface="Segoe UI"/>
                        </a:rPr>
                        <a:t>Historical cost</a:t>
                      </a:r>
                    </a:p>
                    <a:p>
                      <a:pPr marL="0" marR="0" lvl="0" algn="ctr">
                        <a:spcBef>
                          <a:spcPts val="0"/>
                        </a:spcBef>
                        <a:spcAft>
                          <a:spcPts val="0"/>
                        </a:spcAft>
                        <a:buNone/>
                      </a:pPr>
                      <a:r>
                        <a:rPr lang="en-US" sz="1200" dirty="0">
                          <a:effectLst/>
                          <a:latin typeface="Segoe UI"/>
                        </a:rPr>
                        <a:t>(FY 2022)</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lvl="0" algn="ctr">
                        <a:spcBef>
                          <a:spcPts val="0"/>
                        </a:spcBef>
                        <a:spcAft>
                          <a:spcPts val="0"/>
                        </a:spcAft>
                        <a:buNone/>
                      </a:pPr>
                      <a:r>
                        <a:rPr lang="en-US" sz="1200" dirty="0">
                          <a:effectLst/>
                          <a:latin typeface="Segoe UI"/>
                        </a:rPr>
                        <a:t>Current fee* </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lvl="0" algn="ctr">
                        <a:spcBef>
                          <a:spcPts val="0"/>
                        </a:spcBef>
                        <a:spcAft>
                          <a:spcPts val="0"/>
                        </a:spcAft>
                        <a:buNone/>
                      </a:pPr>
                      <a:r>
                        <a:rPr lang="en-US" sz="1200" dirty="0">
                          <a:effectLst/>
                          <a:latin typeface="Segoe UI"/>
                        </a:rPr>
                        <a:t>Proposed fee*</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lvl="0" algn="ctr">
                        <a:spcBef>
                          <a:spcPts val="0"/>
                        </a:spcBef>
                        <a:spcAft>
                          <a:spcPts val="0"/>
                        </a:spcAft>
                        <a:buNone/>
                      </a:pPr>
                      <a:r>
                        <a:rPr lang="en-US" sz="1200" dirty="0">
                          <a:effectLst/>
                          <a:latin typeface="Segoe UI"/>
                          <a:ea typeface="Times New Roman"/>
                          <a:cs typeface="Times New Roman"/>
                        </a:rPr>
                        <a:t>Dollar change</a:t>
                      </a:r>
                    </a:p>
                  </a:txBody>
                  <a:tcPr marL="45720" marR="45720" anchor="ctr">
                    <a:solidFill>
                      <a:schemeClr val="tx2">
                        <a:lumMod val="75000"/>
                      </a:schemeClr>
                    </a:solidFill>
                  </a:tcPr>
                </a:tc>
                <a:tc>
                  <a:txBody>
                    <a:bodyPr/>
                    <a:lstStyle/>
                    <a:p>
                      <a:pPr marL="0" marR="0" lvl="0" algn="ctr">
                        <a:spcBef>
                          <a:spcPts val="0"/>
                        </a:spcBef>
                        <a:spcAft>
                          <a:spcPts val="0"/>
                        </a:spcAft>
                        <a:buNone/>
                      </a:pPr>
                      <a:r>
                        <a:rPr lang="en-US" sz="1200" dirty="0">
                          <a:effectLst/>
                          <a:latin typeface="Segoe UI"/>
                        </a:rPr>
                        <a:t>Percent change</a:t>
                      </a:r>
                      <a:endParaRPr lang="en-US" sz="1200" dirty="0">
                        <a:effectLst/>
                        <a:latin typeface="Segoe UI"/>
                        <a:ea typeface="Times New Roman"/>
                        <a:cs typeface="Times New Roman"/>
                      </a:endParaRPr>
                    </a:p>
                  </a:txBody>
                  <a:tcPr marL="45720" marR="45720" anchor="ctr">
                    <a:solidFill>
                      <a:schemeClr val="tx2">
                        <a:lumMod val="75000"/>
                      </a:schemeClr>
                    </a:solidFill>
                  </a:tcPr>
                </a:tc>
                <a:extLst>
                  <a:ext uri="{0D108BD9-81ED-4DB2-BD59-A6C34878D82A}">
                    <a16:rowId xmlns:a16="http://schemas.microsoft.com/office/drawing/2014/main" val="3114698231"/>
                  </a:ext>
                </a:extLst>
              </a:tr>
              <a:tr h="370840">
                <a:tc>
                  <a:txBody>
                    <a:bodyPr/>
                    <a:lstStyle/>
                    <a:p>
                      <a:pPr marL="0" marR="0" lvl="0" algn="ctr">
                        <a:lnSpc>
                          <a:spcPct val="100000"/>
                        </a:lnSpc>
                        <a:spcBef>
                          <a:spcPts val="600"/>
                        </a:spcBef>
                        <a:spcAft>
                          <a:spcPts val="600"/>
                        </a:spcAft>
                        <a:buNone/>
                      </a:pPr>
                      <a:r>
                        <a:rPr lang="en-US" sz="1200" b="1" dirty="0">
                          <a:solidFill>
                            <a:schemeClr val="bg1"/>
                          </a:solidFill>
                          <a:effectLst/>
                          <a:latin typeface="Segoe UI"/>
                        </a:rPr>
                        <a:t>1801</a:t>
                      </a:r>
                    </a:p>
                  </a:txBody>
                  <a:tcPr marL="45720" marR="45720" anchor="ctr">
                    <a:solidFill>
                      <a:schemeClr val="tx2">
                        <a:lumMod val="75000"/>
                      </a:schemeClr>
                    </a:solidFill>
                  </a:tcPr>
                </a:tc>
                <a:tc>
                  <a:txBody>
                    <a:bodyPr/>
                    <a:lstStyle/>
                    <a:p>
                      <a:pPr marL="0" marR="0" lvl="0" indent="0" algn="l" rtl="0">
                        <a:lnSpc>
                          <a:spcPct val="114999"/>
                        </a:lnSpc>
                        <a:spcBef>
                          <a:spcPts val="0"/>
                        </a:spcBef>
                        <a:spcAft>
                          <a:spcPts val="300"/>
                        </a:spcAft>
                        <a:buNone/>
                      </a:pPr>
                      <a:r>
                        <a:rPr lang="en-US" sz="1200" b="0" kern="1200" dirty="0">
                          <a:effectLst/>
                          <a:latin typeface="+mn-lt"/>
                        </a:rPr>
                        <a:t>Request for continued examination (RCE) ‒ first request</a:t>
                      </a:r>
                      <a:endParaRPr lang="en-US" sz="1200" b="0" dirty="0">
                        <a:effectLst/>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i="0" u="none" strike="noStrike" noProof="0" dirty="0">
                          <a:effectLst/>
                          <a:latin typeface="Segoe UI"/>
                        </a:rPr>
                        <a:t>$3,059</a:t>
                      </a:r>
                      <a:endParaRPr lang="en-US" sz="1200" b="0" dirty="0">
                        <a:latin typeface="Segoe UI"/>
                      </a:endParaRP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$1,360</a:t>
                      </a: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$1,500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$140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10%</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234780657"/>
                  </a:ext>
                </a:extLst>
              </a:tr>
              <a:tr h="370840">
                <a:tc>
                  <a:txBody>
                    <a:bodyPr/>
                    <a:lstStyle/>
                    <a:p>
                      <a:pPr marL="0" marR="0" algn="ctr">
                        <a:lnSpc>
                          <a:spcPct val="100000"/>
                        </a:lnSpc>
                        <a:spcBef>
                          <a:spcPts val="600"/>
                        </a:spcBef>
                        <a:spcAft>
                          <a:spcPts val="600"/>
                        </a:spcAft>
                      </a:pPr>
                      <a:r>
                        <a:rPr lang="en-US" sz="1200" b="1" dirty="0">
                          <a:solidFill>
                            <a:schemeClr val="bg1"/>
                          </a:solidFill>
                          <a:effectLst/>
                          <a:latin typeface="Segoe UI"/>
                        </a:rPr>
                        <a:t>1820</a:t>
                      </a:r>
                    </a:p>
                  </a:txBody>
                  <a:tcPr marL="45720" marR="45720" anchor="ctr">
                    <a:solidFill>
                      <a:schemeClr val="tx2">
                        <a:lumMod val="75000"/>
                      </a:schemeClr>
                    </a:solidFill>
                  </a:tcPr>
                </a:tc>
                <a:tc>
                  <a:txBody>
                    <a:bodyPr/>
                    <a:lstStyle/>
                    <a:p>
                      <a:pPr marL="0" marR="0" lvl="0" indent="0" algn="l" rtl="0">
                        <a:lnSpc>
                          <a:spcPct val="114999"/>
                        </a:lnSpc>
                        <a:spcBef>
                          <a:spcPts val="0"/>
                        </a:spcBef>
                        <a:spcAft>
                          <a:spcPts val="300"/>
                        </a:spcAft>
                        <a:buNone/>
                      </a:pPr>
                      <a:r>
                        <a:rPr lang="en-US" sz="1200" b="0" kern="1200" dirty="0">
                          <a:effectLst/>
                          <a:latin typeface="+mn-lt"/>
                        </a:rPr>
                        <a:t>Request for continued examination (RCE) ‒ second request</a:t>
                      </a:r>
                      <a:endParaRPr lang="en-US" sz="1200" b="0" dirty="0">
                        <a:effectLst/>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i="0" u="none" strike="noStrike" noProof="0" dirty="0">
                          <a:effectLst/>
                          <a:latin typeface="+mn-lt"/>
                        </a:rPr>
                        <a:t>$2,191**</a:t>
                      </a:r>
                      <a:endParaRPr lang="en-US" sz="1200" b="0" dirty="0">
                        <a:latin typeface="+mn-lt"/>
                      </a:endParaRP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 $2,000</a:t>
                      </a: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$2,500</a:t>
                      </a:r>
                      <a:endParaRPr lang="en-US" sz="1200" b="0" dirty="0">
                        <a:effectLst/>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$500</a:t>
                      </a:r>
                      <a:endParaRPr lang="en-US" sz="1200" b="0" dirty="0">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25%</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3806593833"/>
                  </a:ext>
                </a:extLst>
              </a:tr>
              <a:tr h="370840">
                <a:tc>
                  <a:txBody>
                    <a:bodyPr/>
                    <a:lstStyle/>
                    <a:p>
                      <a:pPr marL="0" marR="0" lvl="0" algn="ctr">
                        <a:lnSpc>
                          <a:spcPct val="100000"/>
                        </a:lnSpc>
                        <a:spcBef>
                          <a:spcPts val="600"/>
                        </a:spcBef>
                        <a:spcAft>
                          <a:spcPts val="600"/>
                        </a:spcAft>
                        <a:buNone/>
                      </a:pPr>
                      <a:r>
                        <a:rPr lang="en-US" sz="1200" b="1" dirty="0">
                          <a:solidFill>
                            <a:schemeClr val="bg1"/>
                          </a:solidFill>
                          <a:effectLst/>
                          <a:latin typeface="Segoe UI"/>
                        </a:rPr>
                        <a:t>New fee code</a:t>
                      </a:r>
                    </a:p>
                  </a:txBody>
                  <a:tcPr marL="45720" marR="45720" anchor="ctr">
                    <a:solidFill>
                      <a:schemeClr val="tx2">
                        <a:lumMod val="75000"/>
                      </a:schemeClr>
                    </a:solidFill>
                  </a:tcPr>
                </a:tc>
                <a:tc>
                  <a:txBody>
                    <a:bodyPr/>
                    <a:lstStyle/>
                    <a:p>
                      <a:pPr marL="0" marR="0" lvl="0" indent="0" algn="l" rtl="0">
                        <a:lnSpc>
                          <a:spcPct val="114999"/>
                        </a:lnSpc>
                        <a:spcBef>
                          <a:spcPts val="0"/>
                        </a:spcBef>
                        <a:spcAft>
                          <a:spcPts val="300"/>
                        </a:spcAft>
                        <a:buNone/>
                      </a:pPr>
                      <a:r>
                        <a:rPr lang="en-US" sz="1200" b="0" kern="1200" dirty="0">
                          <a:effectLst/>
                          <a:latin typeface="+mn-lt"/>
                        </a:rPr>
                        <a:t>Request for continued examination (RCE) ‒ third and subsequent request </a:t>
                      </a:r>
                      <a:endParaRPr lang="en-US" sz="1200" b="0" dirty="0">
                        <a:effectLst/>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i="0" u="none" strike="noStrike" noProof="0" dirty="0">
                          <a:effectLst/>
                          <a:latin typeface="+mn-lt"/>
                        </a:rPr>
                        <a:t>$2,191**</a:t>
                      </a:r>
                      <a:endParaRPr lang="en-US" sz="1200" b="0" dirty="0">
                        <a:latin typeface="+mn-lt"/>
                      </a:endParaRP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$2,000</a:t>
                      </a: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$3,600</a:t>
                      </a: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dirty="0">
                          <a:solidFill>
                            <a:schemeClr val="tx1"/>
                          </a:solidFill>
                          <a:effectLst/>
                          <a:latin typeface="Segoe UI"/>
                          <a:cs typeface="Times New Roman"/>
                        </a:rPr>
                        <a:t>$1,600</a:t>
                      </a:r>
                      <a:endParaRPr lang="en-US" sz="1200" b="0" dirty="0">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dirty="0">
                          <a:solidFill>
                            <a:schemeClr val="tx1"/>
                          </a:solidFill>
                          <a:effectLst/>
                          <a:latin typeface="Segoe UI"/>
                        </a:rPr>
                        <a:t>80%</a:t>
                      </a:r>
                      <a:endParaRPr lang="en-US" sz="1200" b="0" dirty="0">
                        <a:solidFill>
                          <a:schemeClr val="tx1"/>
                        </a:solidFill>
                        <a:effectLst/>
                        <a:latin typeface="Segoe UI"/>
                        <a:cs typeface="Times New Roman"/>
                      </a:endParaRPr>
                    </a:p>
                  </a:txBody>
                  <a:tcPr marL="45720" marR="45720" anchor="ctr">
                    <a:solidFill>
                      <a:srgbClr val="D9D9D6"/>
                    </a:solidFill>
                  </a:tcPr>
                </a:tc>
                <a:extLst>
                  <a:ext uri="{0D108BD9-81ED-4DB2-BD59-A6C34878D82A}">
                    <a16:rowId xmlns:a16="http://schemas.microsoft.com/office/drawing/2014/main" val="3981263772"/>
                  </a:ext>
                </a:extLst>
              </a:tr>
            </a:tbl>
          </a:graphicData>
        </a:graphic>
      </p:graphicFrame>
      <p:sp>
        <p:nvSpPr>
          <p:cNvPr id="7" name="TextBox 6">
            <a:extLst>
              <a:ext uri="{FF2B5EF4-FFF2-40B4-BE49-F238E27FC236}">
                <a16:creationId xmlns:a16="http://schemas.microsoft.com/office/drawing/2014/main" id="{E69142A8-CB7F-4CC3-8B8A-113CC7D4CFF7}"/>
              </a:ext>
            </a:extLst>
          </p:cNvPr>
          <p:cNvSpPr txBox="1"/>
          <p:nvPr/>
        </p:nvSpPr>
        <p:spPr>
          <a:xfrm>
            <a:off x="525366" y="4030762"/>
            <a:ext cx="8229600" cy="246221"/>
          </a:xfrm>
          <a:prstGeom prst="rect">
            <a:avLst/>
          </a:prstGeom>
          <a:noFill/>
        </p:spPr>
        <p:txBody>
          <a:bodyPr wrap="square" rtlCol="0">
            <a:spAutoFit/>
          </a:bodyPr>
          <a:lstStyle/>
          <a:p>
            <a:pPr algn="r"/>
            <a:r>
              <a:rPr lang="en-US" sz="1000" dirty="0"/>
              <a:t>* Undiscounted fee rate</a:t>
            </a:r>
          </a:p>
        </p:txBody>
      </p:sp>
      <p:sp>
        <p:nvSpPr>
          <p:cNvPr id="6" name="TextBox 5">
            <a:extLst>
              <a:ext uri="{FF2B5EF4-FFF2-40B4-BE49-F238E27FC236}">
                <a16:creationId xmlns:a16="http://schemas.microsoft.com/office/drawing/2014/main" id="{90885222-9AC8-4D34-9253-5CF528329072}"/>
              </a:ext>
            </a:extLst>
          </p:cNvPr>
          <p:cNvSpPr txBox="1"/>
          <p:nvPr/>
        </p:nvSpPr>
        <p:spPr>
          <a:xfrm>
            <a:off x="368397" y="4030762"/>
            <a:ext cx="8229600" cy="246221"/>
          </a:xfrm>
          <a:prstGeom prst="rect">
            <a:avLst/>
          </a:prstGeom>
          <a:noFill/>
        </p:spPr>
        <p:txBody>
          <a:bodyPr wrap="square" rtlCol="0">
            <a:spAutoFit/>
          </a:bodyPr>
          <a:lstStyle/>
          <a:p>
            <a:r>
              <a:rPr lang="en-US" sz="1000" dirty="0"/>
              <a:t>** FY 2022 historical cost is based on the current fee structure, which combines second and subsequent RCEs.</a:t>
            </a:r>
          </a:p>
        </p:txBody>
      </p:sp>
      <p:sp>
        <p:nvSpPr>
          <p:cNvPr id="4" name="Slide Number Placeholder 3">
            <a:extLst>
              <a:ext uri="{FF2B5EF4-FFF2-40B4-BE49-F238E27FC236}">
                <a16:creationId xmlns:a16="http://schemas.microsoft.com/office/drawing/2014/main" id="{2031FF41-58E0-6A28-2C38-462727F0FB33}"/>
              </a:ext>
            </a:extLst>
          </p:cNvPr>
          <p:cNvSpPr>
            <a:spLocks noGrp="1"/>
          </p:cNvSpPr>
          <p:nvPr>
            <p:ph type="sldNum" sz="quarter" idx="10"/>
          </p:nvPr>
        </p:nvSpPr>
        <p:spPr>
          <a:xfrm>
            <a:off x="457200" y="5253814"/>
            <a:ext cx="2057400" cy="303212"/>
          </a:xfrm>
        </p:spPr>
        <p:txBody>
          <a:bodyPr/>
          <a:lstStyle/>
          <a:p>
            <a:fld id="{1D648693-0942-45E9-83AE-76FC568F9452}" type="slidenum">
              <a:rPr lang="en-US" smtClean="0"/>
              <a:pPr/>
              <a:t>25</a:t>
            </a:fld>
            <a:endParaRPr lang="en-US" dirty="0"/>
          </a:p>
        </p:txBody>
      </p:sp>
    </p:spTree>
    <p:extLst>
      <p:ext uri="{BB962C8B-B14F-4D97-AF65-F5344CB8AC3E}">
        <p14:creationId xmlns:p14="http://schemas.microsoft.com/office/powerpoint/2010/main" val="276978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68AD91-7A47-E77C-6142-76AF39D94839}"/>
              </a:ext>
            </a:extLst>
          </p:cNvPr>
          <p:cNvSpPr>
            <a:spLocks noGrp="1"/>
          </p:cNvSpPr>
          <p:nvPr>
            <p:ph type="title"/>
          </p:nvPr>
        </p:nvSpPr>
        <p:spPr/>
        <p:txBody>
          <a:bodyPr>
            <a:normAutofit/>
          </a:bodyPr>
          <a:lstStyle/>
          <a:p>
            <a:r>
              <a:rPr lang="en-US" sz="3600" dirty="0"/>
              <a:t>Suspension of action</a:t>
            </a:r>
          </a:p>
        </p:txBody>
      </p:sp>
      <p:sp>
        <p:nvSpPr>
          <p:cNvPr id="2" name="Content Placeholder 1">
            <a:extLst>
              <a:ext uri="{FF2B5EF4-FFF2-40B4-BE49-F238E27FC236}">
                <a16:creationId xmlns:a16="http://schemas.microsoft.com/office/drawing/2014/main" id="{0CB1D937-BA09-4405-9EFB-D788E76283B4}"/>
              </a:ext>
            </a:extLst>
          </p:cNvPr>
          <p:cNvSpPr>
            <a:spLocks noGrp="1"/>
          </p:cNvSpPr>
          <p:nvPr>
            <p:ph idx="1"/>
          </p:nvPr>
        </p:nvSpPr>
        <p:spPr>
          <a:xfrm>
            <a:off x="457200" y="1447584"/>
            <a:ext cx="8229600" cy="1961042"/>
          </a:xfrm>
        </p:spPr>
        <p:txBody>
          <a:bodyPr vert="horz" lIns="91440" tIns="45720" rIns="91440" bIns="45720" rtlCol="0" anchor="t">
            <a:normAutofit/>
          </a:bodyPr>
          <a:lstStyle/>
          <a:p>
            <a:r>
              <a:rPr lang="en-US" sz="1800" dirty="0"/>
              <a:t>Propose removing fees for suspensions of action under 37 CFR 1.103(a) from the broad category described in 37 CFR 1.17(g) and creating a tiered system in which the fees for subsequent suspensions are charged at a higher rate.  </a:t>
            </a:r>
          </a:p>
          <a:p>
            <a:pPr lvl="1"/>
            <a:r>
              <a:rPr lang="en-US" sz="1400" dirty="0">
                <a:latin typeface="Segoe UI Light"/>
                <a:cs typeface="Segoe UI Light"/>
              </a:rPr>
              <a:t>Would not affect fees for suspensions of action requested at the time of filing a CPA or RCE.</a:t>
            </a:r>
          </a:p>
          <a:p>
            <a:pPr lvl="1">
              <a:spcBef>
                <a:spcPts val="600"/>
              </a:spcBef>
            </a:pPr>
            <a:r>
              <a:rPr lang="en-US" sz="1400" dirty="0">
                <a:latin typeface="Segoe UI Light"/>
                <a:cs typeface="Segoe UI Light"/>
              </a:rPr>
              <a:t>Encourages efficient applicant behavior and promotes efficient examination.</a:t>
            </a:r>
            <a:endParaRPr lang="en-US" sz="1400" dirty="0"/>
          </a:p>
          <a:p>
            <a:endParaRPr lang="en-US" sz="1400" dirty="0"/>
          </a:p>
        </p:txBody>
      </p:sp>
      <p:graphicFrame>
        <p:nvGraphicFramePr>
          <p:cNvPr id="7" name="Table 6" descr="A table showing unit costs, current fees, proposed fees, and changes in fees for suspension of action fees">
            <a:extLst>
              <a:ext uri="{FF2B5EF4-FFF2-40B4-BE49-F238E27FC236}">
                <a16:creationId xmlns:a16="http://schemas.microsoft.com/office/drawing/2014/main" id="{1F6C88C8-468A-AF7D-962A-FB8513202F0E}"/>
              </a:ext>
            </a:extLst>
          </p:cNvPr>
          <p:cNvGraphicFramePr>
            <a:graphicFrameLocks noGrp="1"/>
          </p:cNvGraphicFramePr>
          <p:nvPr>
            <p:extLst>
              <p:ext uri="{D42A27DB-BD31-4B8C-83A1-F6EECF244321}">
                <p14:modId xmlns:p14="http://schemas.microsoft.com/office/powerpoint/2010/main" val="2879439786"/>
              </p:ext>
            </p:extLst>
          </p:nvPr>
        </p:nvGraphicFramePr>
        <p:xfrm>
          <a:off x="495969" y="3180026"/>
          <a:ext cx="8152061" cy="1554480"/>
        </p:xfrm>
        <a:graphic>
          <a:graphicData uri="http://schemas.openxmlformats.org/drawingml/2006/table">
            <a:tbl>
              <a:tblPr firstRow="1" firstCol="1" bandRow="1">
                <a:tableStyleId>{073A0DAA-6AF3-43AB-8588-CEC1D06C72B9}</a:tableStyleId>
              </a:tblPr>
              <a:tblGrid>
                <a:gridCol w="887110">
                  <a:extLst>
                    <a:ext uri="{9D8B030D-6E8A-4147-A177-3AD203B41FA5}">
                      <a16:colId xmlns:a16="http://schemas.microsoft.com/office/drawing/2014/main" val="20000"/>
                    </a:ext>
                  </a:extLst>
                </a:gridCol>
                <a:gridCol w="2794470">
                  <a:extLst>
                    <a:ext uri="{9D8B030D-6E8A-4147-A177-3AD203B41FA5}">
                      <a16:colId xmlns:a16="http://schemas.microsoft.com/office/drawing/2014/main" val="20001"/>
                    </a:ext>
                  </a:extLst>
                </a:gridCol>
                <a:gridCol w="964221">
                  <a:extLst>
                    <a:ext uri="{9D8B030D-6E8A-4147-A177-3AD203B41FA5}">
                      <a16:colId xmlns:a16="http://schemas.microsoft.com/office/drawing/2014/main" val="20002"/>
                    </a:ext>
                  </a:extLst>
                </a:gridCol>
                <a:gridCol w="964221">
                  <a:extLst>
                    <a:ext uri="{9D8B030D-6E8A-4147-A177-3AD203B41FA5}">
                      <a16:colId xmlns:a16="http://schemas.microsoft.com/office/drawing/2014/main" val="20003"/>
                    </a:ext>
                  </a:extLst>
                </a:gridCol>
                <a:gridCol w="964221">
                  <a:extLst>
                    <a:ext uri="{9D8B030D-6E8A-4147-A177-3AD203B41FA5}">
                      <a16:colId xmlns:a16="http://schemas.microsoft.com/office/drawing/2014/main" val="20004"/>
                    </a:ext>
                  </a:extLst>
                </a:gridCol>
                <a:gridCol w="788909">
                  <a:extLst>
                    <a:ext uri="{9D8B030D-6E8A-4147-A177-3AD203B41FA5}">
                      <a16:colId xmlns:a16="http://schemas.microsoft.com/office/drawing/2014/main" val="20005"/>
                    </a:ext>
                  </a:extLst>
                </a:gridCol>
                <a:gridCol w="788909">
                  <a:extLst>
                    <a:ext uri="{9D8B030D-6E8A-4147-A177-3AD203B41FA5}">
                      <a16:colId xmlns:a16="http://schemas.microsoft.com/office/drawing/2014/main" val="20006"/>
                    </a:ext>
                  </a:extLst>
                </a:gridCol>
              </a:tblGrid>
              <a:tr h="615774">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45720" marR="45720" anchor="ctr">
                    <a:solidFill>
                      <a:schemeClr val="tx2">
                        <a:lumMod val="75000"/>
                      </a:schemeClr>
                    </a:solidFill>
                  </a:tcPr>
                </a:tc>
                <a:extLst>
                  <a:ext uri="{0D108BD9-81ED-4DB2-BD59-A6C34878D82A}">
                    <a16:rowId xmlns:a16="http://schemas.microsoft.com/office/drawing/2014/main" val="10000"/>
                  </a:ext>
                </a:extLst>
              </a:tr>
              <a:tr h="272700">
                <a:tc>
                  <a:txBody>
                    <a:bodyPr/>
                    <a:lstStyle/>
                    <a:p>
                      <a:pPr marL="0" marR="0" lvl="0" algn="ctr">
                        <a:lnSpc>
                          <a:spcPct val="100000"/>
                        </a:lnSpc>
                        <a:spcBef>
                          <a:spcPts val="600"/>
                        </a:spcBef>
                        <a:spcAft>
                          <a:spcPts val="600"/>
                        </a:spcAft>
                        <a:buNone/>
                      </a:pPr>
                      <a:r>
                        <a:rPr lang="en-US" sz="1200" dirty="0">
                          <a:effectLst/>
                          <a:latin typeface="Segoe UI"/>
                        </a:rPr>
                        <a:t>New fee code</a:t>
                      </a:r>
                    </a:p>
                  </a:txBody>
                  <a:tcPr marL="45720" marR="45720" anchor="ctr">
                    <a:solidFill>
                      <a:schemeClr val="tx2">
                        <a:lumMod val="75000"/>
                      </a:schemeClr>
                    </a:solidFill>
                  </a:tcPr>
                </a:tc>
                <a:tc>
                  <a:txBody>
                    <a:bodyPr/>
                    <a:lstStyle/>
                    <a:p>
                      <a:pPr marL="0" lvl="0" algn="l" rtl="0">
                        <a:spcBef>
                          <a:spcPts val="0"/>
                        </a:spcBef>
                        <a:spcAft>
                          <a:spcPts val="0"/>
                        </a:spcAft>
                        <a:buNone/>
                      </a:pPr>
                      <a:r>
                        <a:rPr lang="en-US" sz="1200" kern="1200" dirty="0">
                          <a:effectLst/>
                        </a:rPr>
                        <a:t>First request for suspension of action</a:t>
                      </a:r>
                      <a:endParaRPr lang="en-US" sz="1200" b="0" dirty="0">
                        <a:solidFill>
                          <a:schemeClr val="tx1"/>
                        </a:solidFill>
                        <a:effectLst/>
                        <a:latin typeface="Segoe UI"/>
                      </a:endParaRPr>
                    </a:p>
                  </a:txBody>
                  <a:tcPr marL="45720" marR="45720" anchor="ctr">
                    <a:solidFill>
                      <a:srgbClr val="D9D9D6"/>
                    </a:solidFill>
                  </a:tcPr>
                </a:tc>
                <a:tc>
                  <a:txBody>
                    <a:bodyPr/>
                    <a:lstStyle/>
                    <a:p>
                      <a:pPr marL="0" marR="0" lvl="0" algn="ctr">
                        <a:lnSpc>
                          <a:spcPct val="100000"/>
                        </a:lnSpc>
                        <a:spcBef>
                          <a:spcPts val="600"/>
                        </a:spcBef>
                        <a:spcAft>
                          <a:spcPts val="600"/>
                        </a:spcAft>
                        <a:buNone/>
                      </a:pPr>
                      <a:r>
                        <a:rPr lang="en-US" sz="1200" b="0" i="0" u="none" strike="noStrike" noProof="0" dirty="0">
                          <a:effectLst/>
                          <a:latin typeface="Segoe UI"/>
                        </a:rPr>
                        <a:t>n/a</a:t>
                      </a:r>
                      <a:endParaRPr lang="en-US" sz="1200" b="0" dirty="0">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$220</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$300</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$80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36%</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10001"/>
                  </a:ext>
                </a:extLst>
              </a:tr>
              <a:tr h="272700">
                <a:tc>
                  <a:txBody>
                    <a:bodyPr/>
                    <a:lstStyle/>
                    <a:p>
                      <a:pPr marL="0" marR="0" algn="ctr">
                        <a:lnSpc>
                          <a:spcPct val="100000"/>
                        </a:lnSpc>
                        <a:spcBef>
                          <a:spcPts val="600"/>
                        </a:spcBef>
                        <a:spcAft>
                          <a:spcPts val="600"/>
                        </a:spcAft>
                      </a:pPr>
                      <a:r>
                        <a:rPr lang="en-US" sz="1200" dirty="0">
                          <a:effectLst/>
                          <a:latin typeface="Segoe UI"/>
                        </a:rPr>
                        <a:t>New fee code</a:t>
                      </a:r>
                    </a:p>
                  </a:txBody>
                  <a:tcPr marL="45720" marR="45720" anchor="ctr">
                    <a:solidFill>
                      <a:schemeClr val="tx2">
                        <a:lumMod val="75000"/>
                      </a:schemeClr>
                    </a:solidFill>
                  </a:tcPr>
                </a:tc>
                <a:tc>
                  <a:txBody>
                    <a:bodyPr/>
                    <a:lstStyle/>
                    <a:p>
                      <a:pPr marL="0" lvl="0" algn="l" rtl="0">
                        <a:spcBef>
                          <a:spcPts val="0"/>
                        </a:spcBef>
                        <a:spcAft>
                          <a:spcPts val="0"/>
                        </a:spcAft>
                        <a:buNone/>
                      </a:pPr>
                      <a:r>
                        <a:rPr lang="en-US" sz="1200" kern="1200" dirty="0">
                          <a:effectLst/>
                        </a:rPr>
                        <a:t>Subsequent request</a:t>
                      </a:r>
                      <a:r>
                        <a:rPr lang="en-US" sz="1200" kern="1200" baseline="0" dirty="0">
                          <a:effectLst/>
                        </a:rPr>
                        <a:t> for suspension of action</a:t>
                      </a:r>
                      <a:endParaRPr lang="en-US" sz="1200" b="0" dirty="0">
                        <a:solidFill>
                          <a:schemeClr val="tx1"/>
                        </a:solidFill>
                        <a:effectLst/>
                        <a:latin typeface="Segoe UI"/>
                      </a:endParaRPr>
                    </a:p>
                  </a:txBody>
                  <a:tcPr marL="45720" marR="45720" anchor="ctr">
                    <a:solidFill>
                      <a:srgbClr val="D9D9D6"/>
                    </a:solidFill>
                  </a:tcPr>
                </a:tc>
                <a:tc>
                  <a:txBody>
                    <a:bodyPr/>
                    <a:lstStyle/>
                    <a:p>
                      <a:pPr marL="0" marR="0" lvl="0" algn="ctr">
                        <a:lnSpc>
                          <a:spcPct val="100000"/>
                        </a:lnSpc>
                        <a:spcBef>
                          <a:spcPts val="600"/>
                        </a:spcBef>
                        <a:spcAft>
                          <a:spcPts val="600"/>
                        </a:spcAft>
                        <a:buNone/>
                      </a:pPr>
                      <a:r>
                        <a:rPr lang="en-US" sz="1200" b="0" i="0" u="none" strike="noStrike" noProof="0" dirty="0">
                          <a:effectLst/>
                          <a:latin typeface="Segoe UI"/>
                        </a:rPr>
                        <a:t>n/a</a:t>
                      </a:r>
                      <a:endParaRPr lang="en-US" sz="1200" b="0" dirty="0">
                        <a:latin typeface="Segoe UI"/>
                      </a:endParaRPr>
                    </a:p>
                  </a:txBody>
                  <a:tcPr marL="45720" marR="45720" anchor="ctr">
                    <a:solidFill>
                      <a:srgbClr val="D9D9D6"/>
                    </a:solidFill>
                  </a:tcPr>
                </a:tc>
                <a:tc>
                  <a:txBody>
                    <a:bodyPr/>
                    <a:lstStyle/>
                    <a:p>
                      <a:pPr lvl="0" algn="r">
                        <a:lnSpc>
                          <a:spcPct val="100000"/>
                        </a:lnSpc>
                        <a:spcBef>
                          <a:spcPts val="0"/>
                        </a:spcBef>
                        <a:spcAft>
                          <a:spcPts val="0"/>
                        </a:spcAft>
                        <a:buNone/>
                      </a:pPr>
                      <a:r>
                        <a:rPr lang="en-US" sz="1200" b="0" i="0" u="none" strike="noStrike" noProof="0" dirty="0">
                          <a:solidFill>
                            <a:schemeClr val="tx1"/>
                          </a:solidFill>
                          <a:effectLst/>
                          <a:latin typeface="Segoe UI"/>
                        </a:rPr>
                        <a:t>$220</a:t>
                      </a:r>
                      <a:endParaRPr lang="en-US" sz="1200" b="0" i="0" u="none" strike="noStrike" noProof="0" dirty="0">
                        <a:effectLst/>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$450</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$230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105%</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C81E1AE9-9AD5-47D3-8543-C8152C0AD023}"/>
              </a:ext>
            </a:extLst>
          </p:cNvPr>
          <p:cNvSpPr txBox="1"/>
          <p:nvPr/>
        </p:nvSpPr>
        <p:spPr>
          <a:xfrm>
            <a:off x="5140234" y="4769775"/>
            <a:ext cx="1991898" cy="246221"/>
          </a:xfrm>
          <a:prstGeom prst="rect">
            <a:avLst/>
          </a:prstGeom>
          <a:noFill/>
        </p:spPr>
        <p:txBody>
          <a:bodyPr wrap="square" lIns="91440" tIns="45720" rIns="91440" bIns="45720" rtlCol="0" anchor="t">
            <a:spAutoFit/>
          </a:bodyPr>
          <a:lstStyle/>
          <a:p>
            <a:pPr lvl="1" algn="r"/>
            <a:r>
              <a:rPr lang="en-US" sz="1000" dirty="0"/>
              <a:t>* Undiscounted fee rate</a:t>
            </a:r>
            <a:endParaRPr lang="en-US" dirty="0">
              <a:cs typeface="Segoe UI"/>
            </a:endParaRPr>
          </a:p>
        </p:txBody>
      </p:sp>
      <p:sp>
        <p:nvSpPr>
          <p:cNvPr id="5" name="Slide Number Placeholder 4">
            <a:extLst>
              <a:ext uri="{FF2B5EF4-FFF2-40B4-BE49-F238E27FC236}">
                <a16:creationId xmlns:a16="http://schemas.microsoft.com/office/drawing/2014/main" id="{103D9ADD-0F2A-46DC-AD16-9A3C05726B91}"/>
              </a:ext>
            </a:extLst>
          </p:cNvPr>
          <p:cNvSpPr>
            <a:spLocks noGrp="1"/>
          </p:cNvSpPr>
          <p:nvPr>
            <p:ph type="sldNum" sz="quarter" idx="10"/>
          </p:nvPr>
        </p:nvSpPr>
        <p:spPr/>
        <p:txBody>
          <a:bodyPr/>
          <a:lstStyle/>
          <a:p>
            <a:fld id="{1D648693-0942-45E9-83AE-76FC568F9452}" type="slidenum">
              <a:rPr lang="en-US" smtClean="0"/>
              <a:pPr/>
              <a:t>26</a:t>
            </a:fld>
            <a:endParaRPr lang="en-US" dirty="0"/>
          </a:p>
        </p:txBody>
      </p:sp>
    </p:spTree>
    <p:extLst>
      <p:ext uri="{BB962C8B-B14F-4D97-AF65-F5344CB8AC3E}">
        <p14:creationId xmlns:p14="http://schemas.microsoft.com/office/powerpoint/2010/main" val="3453243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79806C3-F544-44FA-B906-EE32E1ACC270}"/>
              </a:ext>
            </a:extLst>
          </p:cNvPr>
          <p:cNvSpPr>
            <a:spLocks noGrp="1"/>
          </p:cNvSpPr>
          <p:nvPr>
            <p:ph idx="1"/>
          </p:nvPr>
        </p:nvSpPr>
        <p:spPr>
          <a:xfrm>
            <a:off x="457200" y="1168030"/>
            <a:ext cx="8229600" cy="4065822"/>
          </a:xfrm>
        </p:spPr>
        <p:txBody>
          <a:bodyPr>
            <a:normAutofit fontScale="40000" lnSpcReduction="20000"/>
          </a:bodyPr>
          <a:lstStyle/>
          <a:p>
            <a:pPr>
              <a:lnSpc>
                <a:spcPct val="120000"/>
              </a:lnSpc>
            </a:pPr>
            <a:r>
              <a:rPr lang="en-US" sz="4000" dirty="0"/>
              <a:t>Propose separating the terminal disclaimer fee from the broad statutory disclaimer fee and charging a sliding scale of fees for filing a terminal disclaimer, based on when it is filed.</a:t>
            </a:r>
          </a:p>
          <a:p>
            <a:pPr lvl="1">
              <a:lnSpc>
                <a:spcPct val="120000"/>
              </a:lnSpc>
            </a:pPr>
            <a:r>
              <a:rPr lang="en-US" sz="3500" dirty="0"/>
              <a:t>The cost to process a terminal disclaimer increases greatly after certain milestones, such as final action or appeal.</a:t>
            </a:r>
          </a:p>
          <a:p>
            <a:pPr lvl="1">
              <a:lnSpc>
                <a:spcPct val="120000"/>
              </a:lnSpc>
            </a:pPr>
            <a:r>
              <a:rPr lang="en-US" sz="3500" dirty="0"/>
              <a:t>Over 53,000 terminal disclaimers are filed annually, 90% of which are filed after the first action on the merits, with 21% filed after final rejection, on appeal, or after allowance.</a:t>
            </a:r>
          </a:p>
          <a:p>
            <a:pPr lvl="1">
              <a:lnSpc>
                <a:spcPct val="120000"/>
              </a:lnSpc>
            </a:pPr>
            <a:r>
              <a:rPr lang="en-US" sz="3500" dirty="0"/>
              <a:t>A sliding fee scale encourages applicants to file a terminal disclaimer as early as possible during the examination process.</a:t>
            </a:r>
          </a:p>
          <a:p>
            <a:pPr lvl="1">
              <a:lnSpc>
                <a:spcPct val="120000"/>
              </a:lnSpc>
            </a:pPr>
            <a:r>
              <a:rPr lang="en-US" sz="3500" dirty="0"/>
              <a:t>Earlier terminal disclaimer submissions permit the USPTO to reduce unnecessary examination costs, reduce appeal costs, provide greater certainty for the public, and promote overall efficiency of operations.</a:t>
            </a:r>
          </a:p>
          <a:p>
            <a:pPr>
              <a:lnSpc>
                <a:spcPct val="120000"/>
              </a:lnSpc>
            </a:pPr>
            <a:endParaRPr lang="en-US" dirty="0"/>
          </a:p>
          <a:p>
            <a:pPr marL="857250" lvl="2" indent="0">
              <a:lnSpc>
                <a:spcPct val="120000"/>
              </a:lnSpc>
              <a:buNone/>
            </a:pPr>
            <a:r>
              <a:rPr lang="en-US" sz="3000" dirty="0">
                <a:latin typeface="+mn-lt"/>
                <a:cs typeface="Segoe UI" panose="020B0502040204020203" pitchFamily="34" charset="0"/>
              </a:rPr>
              <a:t>(see table on next page)</a:t>
            </a:r>
          </a:p>
          <a:p>
            <a:pPr>
              <a:lnSpc>
                <a:spcPct val="120000"/>
              </a:lnSpc>
            </a:pPr>
            <a:endParaRPr lang="en-US" dirty="0"/>
          </a:p>
        </p:txBody>
      </p:sp>
      <p:sp>
        <p:nvSpPr>
          <p:cNvPr id="3" name="Title 2">
            <a:extLst>
              <a:ext uri="{FF2B5EF4-FFF2-40B4-BE49-F238E27FC236}">
                <a16:creationId xmlns:a16="http://schemas.microsoft.com/office/drawing/2014/main" id="{C526A19C-C875-D215-CE9B-91D92EEEFA6B}"/>
              </a:ext>
            </a:extLst>
          </p:cNvPr>
          <p:cNvSpPr>
            <a:spLocks noGrp="1"/>
          </p:cNvSpPr>
          <p:nvPr>
            <p:ph type="title"/>
          </p:nvPr>
        </p:nvSpPr>
        <p:spPr/>
        <p:txBody>
          <a:bodyPr/>
          <a:lstStyle/>
          <a:p>
            <a:r>
              <a:rPr lang="en-US" dirty="0"/>
              <a:t>Terminal disclaimer</a:t>
            </a:r>
          </a:p>
        </p:txBody>
      </p:sp>
      <p:sp>
        <p:nvSpPr>
          <p:cNvPr id="5" name="Slide Number Placeholder 4">
            <a:extLst>
              <a:ext uri="{FF2B5EF4-FFF2-40B4-BE49-F238E27FC236}">
                <a16:creationId xmlns:a16="http://schemas.microsoft.com/office/drawing/2014/main" id="{421915FC-10F1-4584-9DDD-98E6FBF27DC3}"/>
              </a:ext>
            </a:extLst>
          </p:cNvPr>
          <p:cNvSpPr>
            <a:spLocks noGrp="1"/>
          </p:cNvSpPr>
          <p:nvPr>
            <p:ph type="sldNum" sz="quarter" idx="10"/>
          </p:nvPr>
        </p:nvSpPr>
        <p:spPr/>
        <p:txBody>
          <a:bodyPr/>
          <a:lstStyle/>
          <a:p>
            <a:fld id="{1D648693-0942-45E9-83AE-76FC568F9452}" type="slidenum">
              <a:rPr lang="en-US" smtClean="0"/>
              <a:pPr/>
              <a:t>27</a:t>
            </a:fld>
            <a:endParaRPr lang="en-US" dirty="0"/>
          </a:p>
        </p:txBody>
      </p:sp>
    </p:spTree>
    <p:extLst>
      <p:ext uri="{BB962C8B-B14F-4D97-AF65-F5344CB8AC3E}">
        <p14:creationId xmlns:p14="http://schemas.microsoft.com/office/powerpoint/2010/main" val="2105068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D5E897-C1F5-512B-0310-9C864D05D467}"/>
              </a:ext>
            </a:extLst>
          </p:cNvPr>
          <p:cNvSpPr>
            <a:spLocks noGrp="1"/>
          </p:cNvSpPr>
          <p:nvPr>
            <p:ph type="title"/>
          </p:nvPr>
        </p:nvSpPr>
        <p:spPr/>
        <p:txBody>
          <a:bodyPr>
            <a:noAutofit/>
          </a:bodyPr>
          <a:lstStyle/>
          <a:p>
            <a:r>
              <a:rPr lang="en-US" sz="3600" dirty="0"/>
              <a:t>Terminal disclaimer </a:t>
            </a:r>
            <a:r>
              <a:rPr lang="en-US" sz="2200" b="0" dirty="0"/>
              <a:t>(cont.)</a:t>
            </a:r>
            <a:br>
              <a:rPr lang="en-US" sz="3200" dirty="0"/>
            </a:br>
            <a:endParaRPr lang="en-US" sz="2200" b="0" i="1" dirty="0"/>
          </a:p>
        </p:txBody>
      </p:sp>
      <p:graphicFrame>
        <p:nvGraphicFramePr>
          <p:cNvPr id="8" name="Content Placeholder 7">
            <a:extLst>
              <a:ext uri="{FF2B5EF4-FFF2-40B4-BE49-F238E27FC236}">
                <a16:creationId xmlns:a16="http://schemas.microsoft.com/office/drawing/2014/main" id="{2125A208-A4BA-4C43-95BE-6B23A860DC83}"/>
              </a:ext>
            </a:extLst>
          </p:cNvPr>
          <p:cNvGraphicFramePr>
            <a:graphicFrameLocks noGrp="1"/>
          </p:cNvGraphicFramePr>
          <p:nvPr>
            <p:ph idx="1"/>
            <p:extLst>
              <p:ext uri="{D42A27DB-BD31-4B8C-83A1-F6EECF244321}">
                <p14:modId xmlns:p14="http://schemas.microsoft.com/office/powerpoint/2010/main" val="179110613"/>
              </p:ext>
            </p:extLst>
          </p:nvPr>
        </p:nvGraphicFramePr>
        <p:xfrm>
          <a:off x="457200" y="1447800"/>
          <a:ext cx="8229599" cy="3109915"/>
        </p:xfrm>
        <a:graphic>
          <a:graphicData uri="http://schemas.openxmlformats.org/drawingml/2006/table">
            <a:tbl>
              <a:tblPr firstRow="1" bandRow="1">
                <a:tableStyleId>{5C22544A-7EE6-4342-B048-85BDC9FD1C3A}</a:tableStyleId>
              </a:tblPr>
              <a:tblGrid>
                <a:gridCol w="910492">
                  <a:extLst>
                    <a:ext uri="{9D8B030D-6E8A-4147-A177-3AD203B41FA5}">
                      <a16:colId xmlns:a16="http://schemas.microsoft.com/office/drawing/2014/main" val="2519037266"/>
                    </a:ext>
                  </a:extLst>
                </a:gridCol>
                <a:gridCol w="2805723">
                  <a:extLst>
                    <a:ext uri="{9D8B030D-6E8A-4147-A177-3AD203B41FA5}">
                      <a16:colId xmlns:a16="http://schemas.microsoft.com/office/drawing/2014/main" val="234241504"/>
                    </a:ext>
                  </a:extLst>
                </a:gridCol>
                <a:gridCol w="976923">
                  <a:extLst>
                    <a:ext uri="{9D8B030D-6E8A-4147-A177-3AD203B41FA5}">
                      <a16:colId xmlns:a16="http://schemas.microsoft.com/office/drawing/2014/main" val="2060039602"/>
                    </a:ext>
                  </a:extLst>
                </a:gridCol>
                <a:gridCol w="961293">
                  <a:extLst>
                    <a:ext uri="{9D8B030D-6E8A-4147-A177-3AD203B41FA5}">
                      <a16:colId xmlns:a16="http://schemas.microsoft.com/office/drawing/2014/main" val="2617128575"/>
                    </a:ext>
                  </a:extLst>
                </a:gridCol>
                <a:gridCol w="984738">
                  <a:extLst>
                    <a:ext uri="{9D8B030D-6E8A-4147-A177-3AD203B41FA5}">
                      <a16:colId xmlns:a16="http://schemas.microsoft.com/office/drawing/2014/main" val="3243458886"/>
                    </a:ext>
                  </a:extLst>
                </a:gridCol>
                <a:gridCol w="797169">
                  <a:extLst>
                    <a:ext uri="{9D8B030D-6E8A-4147-A177-3AD203B41FA5}">
                      <a16:colId xmlns:a16="http://schemas.microsoft.com/office/drawing/2014/main" val="2616910419"/>
                    </a:ext>
                  </a:extLst>
                </a:gridCol>
                <a:gridCol w="793261">
                  <a:extLst>
                    <a:ext uri="{9D8B030D-6E8A-4147-A177-3AD203B41FA5}">
                      <a16:colId xmlns:a16="http://schemas.microsoft.com/office/drawing/2014/main" val="3724731327"/>
                    </a:ext>
                  </a:extLst>
                </a:gridCol>
              </a:tblGrid>
              <a:tr h="401637">
                <a:tc>
                  <a:txBody>
                    <a:bodyPr/>
                    <a:lstStyle/>
                    <a:p>
                      <a:pPr marL="0" marR="0" lvl="0" algn="ctr">
                        <a:buNone/>
                      </a:pPr>
                      <a:r>
                        <a:rPr lang="en-US" sz="1200" b="1" dirty="0">
                          <a:solidFill>
                            <a:schemeClr val="bg1"/>
                          </a:solidFill>
                          <a:effectLst/>
                          <a:latin typeface="Segoe UI"/>
                        </a:rPr>
                        <a:t>Fee code</a:t>
                      </a:r>
                      <a:endParaRPr lang="en-US" sz="1200" b="1" dirty="0">
                        <a:solidFill>
                          <a:schemeClr val="bg1"/>
                        </a:solidFill>
                        <a:effectLst/>
                        <a:latin typeface="Segoe UI"/>
                        <a:ea typeface="Times New Roman"/>
                        <a:cs typeface="Times New Roman"/>
                      </a:endParaRPr>
                    </a:p>
                  </a:txBody>
                  <a:tcPr marL="45720" marR="45720" anchor="ctr">
                    <a:solidFill>
                      <a:schemeClr val="tx2">
                        <a:lumMod val="75000"/>
                      </a:schemeClr>
                    </a:solidFill>
                  </a:tcPr>
                </a:tc>
                <a:tc>
                  <a:txBody>
                    <a:bodyPr/>
                    <a:lstStyle/>
                    <a:p>
                      <a:pPr marL="0" marR="0" lvl="0" algn="ctr">
                        <a:buNone/>
                      </a:pPr>
                      <a:r>
                        <a:rPr lang="en-US" sz="1200" dirty="0">
                          <a:effectLst/>
                          <a:latin typeface="Segoe UI"/>
                        </a:rPr>
                        <a:t>Description</a:t>
                      </a:r>
                      <a:endParaRPr lang="en-US" sz="1200" baseline="300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lvl="0" algn="ctr">
                        <a:spcBef>
                          <a:spcPts val="0"/>
                        </a:spcBef>
                        <a:spcAft>
                          <a:spcPts val="0"/>
                        </a:spcAft>
                        <a:buNone/>
                      </a:pPr>
                      <a:r>
                        <a:rPr lang="en-US" sz="1200" dirty="0">
                          <a:effectLst/>
                          <a:latin typeface="Segoe UI"/>
                        </a:rPr>
                        <a:t>Historical cost</a:t>
                      </a:r>
                    </a:p>
                    <a:p>
                      <a:pPr marL="0" marR="0" lvl="0" algn="ctr">
                        <a:spcBef>
                          <a:spcPts val="0"/>
                        </a:spcBef>
                        <a:spcAft>
                          <a:spcPts val="0"/>
                        </a:spcAft>
                        <a:buNone/>
                      </a:pPr>
                      <a:r>
                        <a:rPr lang="en-US" sz="1200" dirty="0">
                          <a:effectLst/>
                          <a:latin typeface="Segoe UI"/>
                        </a:rPr>
                        <a:t>(FY 2022)</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lvl="0" algn="ctr">
                        <a:spcBef>
                          <a:spcPts val="0"/>
                        </a:spcBef>
                        <a:spcAft>
                          <a:spcPts val="0"/>
                        </a:spcAft>
                        <a:buNone/>
                      </a:pPr>
                      <a:r>
                        <a:rPr lang="en-US" sz="1200" dirty="0">
                          <a:effectLst/>
                          <a:latin typeface="Segoe UI"/>
                        </a:rPr>
                        <a:t>Current fee</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lvl="0" algn="ctr">
                        <a:spcBef>
                          <a:spcPts val="0"/>
                        </a:spcBef>
                        <a:spcAft>
                          <a:spcPts val="0"/>
                        </a:spcAft>
                        <a:buNone/>
                      </a:pPr>
                      <a:r>
                        <a:rPr lang="en-US" sz="1200" dirty="0">
                          <a:effectLst/>
                          <a:latin typeface="Segoe UI"/>
                        </a:rPr>
                        <a:t>Proposed fee</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lvl="0" algn="ctr">
                        <a:spcBef>
                          <a:spcPts val="0"/>
                        </a:spcBef>
                        <a:spcAft>
                          <a:spcPts val="0"/>
                        </a:spcAft>
                        <a:buNone/>
                      </a:pPr>
                      <a:r>
                        <a:rPr lang="en-US" sz="1200" dirty="0">
                          <a:effectLst/>
                          <a:latin typeface="Segoe UI"/>
                          <a:ea typeface="Times New Roman"/>
                          <a:cs typeface="Times New Roman"/>
                        </a:rPr>
                        <a:t>Dollar change</a:t>
                      </a:r>
                    </a:p>
                  </a:txBody>
                  <a:tcPr marL="45720" marR="45720" anchor="ctr">
                    <a:solidFill>
                      <a:schemeClr val="tx2">
                        <a:lumMod val="75000"/>
                      </a:schemeClr>
                    </a:solidFill>
                  </a:tcPr>
                </a:tc>
                <a:tc>
                  <a:txBody>
                    <a:bodyPr/>
                    <a:lstStyle/>
                    <a:p>
                      <a:pPr marL="0" marR="0" lvl="0" algn="ctr">
                        <a:spcBef>
                          <a:spcPts val="0"/>
                        </a:spcBef>
                        <a:spcAft>
                          <a:spcPts val="0"/>
                        </a:spcAft>
                        <a:buNone/>
                      </a:pPr>
                      <a:r>
                        <a:rPr lang="en-US" sz="1200" dirty="0">
                          <a:effectLst/>
                          <a:latin typeface="Segoe UI"/>
                        </a:rPr>
                        <a:t>Percent change</a:t>
                      </a:r>
                      <a:endParaRPr lang="en-US" sz="1200" dirty="0">
                        <a:effectLst/>
                        <a:latin typeface="Segoe UI"/>
                        <a:ea typeface="Times New Roman"/>
                        <a:cs typeface="Times New Roman"/>
                      </a:endParaRPr>
                    </a:p>
                  </a:txBody>
                  <a:tcPr marL="45720" marR="45720" anchor="ctr">
                    <a:solidFill>
                      <a:schemeClr val="tx2">
                        <a:lumMod val="75000"/>
                      </a:schemeClr>
                    </a:solidFill>
                  </a:tcPr>
                </a:tc>
                <a:extLst>
                  <a:ext uri="{0D108BD9-81ED-4DB2-BD59-A6C34878D82A}">
                    <a16:rowId xmlns:a16="http://schemas.microsoft.com/office/drawing/2014/main" val="3114698231"/>
                  </a:ext>
                </a:extLst>
              </a:tr>
              <a:tr h="370840">
                <a:tc>
                  <a:txBody>
                    <a:bodyPr/>
                    <a:lstStyle/>
                    <a:p>
                      <a:pPr marL="0" marR="0" algn="ctr">
                        <a:lnSpc>
                          <a:spcPct val="100000"/>
                        </a:lnSpc>
                        <a:spcBef>
                          <a:spcPts val="600"/>
                        </a:spcBef>
                        <a:spcAft>
                          <a:spcPts val="600"/>
                        </a:spcAft>
                      </a:pPr>
                      <a:r>
                        <a:rPr lang="en-US" sz="1200" b="1" dirty="0">
                          <a:solidFill>
                            <a:schemeClr val="bg1"/>
                          </a:solidFill>
                          <a:effectLst/>
                          <a:latin typeface="+mn-lt"/>
                        </a:rPr>
                        <a:t>New fee code</a:t>
                      </a:r>
                    </a:p>
                  </a:txBody>
                  <a:tcPr marL="45720" marR="45720" anchor="ctr">
                    <a:solidFill>
                      <a:schemeClr val="tx2">
                        <a:lumMod val="75000"/>
                      </a:schemeClr>
                    </a:solidFill>
                  </a:tcPr>
                </a:tc>
                <a:tc>
                  <a:txBody>
                    <a:bodyPr/>
                    <a:lstStyle/>
                    <a:p>
                      <a:pPr marL="0" marR="0" lvl="0" indent="0" algn="l">
                        <a:lnSpc>
                          <a:spcPct val="114999"/>
                        </a:lnSpc>
                        <a:spcBef>
                          <a:spcPts val="0"/>
                        </a:spcBef>
                        <a:spcAft>
                          <a:spcPts val="300"/>
                        </a:spcAft>
                        <a:buNone/>
                      </a:pPr>
                      <a:r>
                        <a:rPr lang="en-US" sz="1200" b="0" i="0" u="none" strike="noStrike" kern="1200" noProof="0" dirty="0">
                          <a:effectLst/>
                          <a:latin typeface="Segoe UI"/>
                        </a:rPr>
                        <a:t>Terminal disclaimer, filed prior to the first action on the merits</a:t>
                      </a:r>
                      <a:endParaRPr lang="en-US" b="0" i="0" u="none" strike="noStrike" noProof="0" dirty="0">
                        <a:latin typeface="Segoe UI"/>
                      </a:endParaRPr>
                    </a:p>
                  </a:txBody>
                  <a:tcPr marL="45720" marR="45720" anchor="ctr">
                    <a:solidFill>
                      <a:srgbClr val="D9D9D6"/>
                    </a:solidFill>
                  </a:tcPr>
                </a:tc>
                <a:tc>
                  <a:txBody>
                    <a:bodyPr/>
                    <a:lstStyle/>
                    <a:p>
                      <a:pPr marL="0" marR="0" lvl="0" algn="ctr">
                        <a:lnSpc>
                          <a:spcPct val="100000"/>
                        </a:lnSpc>
                        <a:spcBef>
                          <a:spcPts val="600"/>
                        </a:spcBef>
                        <a:spcAft>
                          <a:spcPts val="600"/>
                        </a:spcAft>
                        <a:buNone/>
                      </a:pPr>
                      <a:r>
                        <a:rPr lang="en-US" sz="1200" b="0" i="0" u="none" strike="noStrike" noProof="0" dirty="0">
                          <a:effectLst/>
                          <a:latin typeface="Segoe UI"/>
                        </a:rPr>
                        <a:t>n/a</a:t>
                      </a:r>
                      <a:endParaRPr lang="en-US" sz="1200" b="0" dirty="0">
                        <a:latin typeface="Segoe UI"/>
                      </a:endParaRP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 $170</a:t>
                      </a:r>
                      <a:endParaRPr lang="en-US" sz="1200" b="0" dirty="0">
                        <a:effectLst/>
                        <a:latin typeface="Segoe UI"/>
                      </a:endParaRP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 $200</a:t>
                      </a:r>
                      <a:endParaRPr lang="en-US" sz="1200" b="0" dirty="0">
                        <a:effectLst/>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$30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18%</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234780657"/>
                  </a:ext>
                </a:extLst>
              </a:tr>
              <a:tr h="370840">
                <a:tc>
                  <a:txBody>
                    <a:bodyPr/>
                    <a:lstStyle/>
                    <a:p>
                      <a:pPr marL="0" marR="0" algn="ctr">
                        <a:lnSpc>
                          <a:spcPct val="100000"/>
                        </a:lnSpc>
                        <a:spcBef>
                          <a:spcPts val="600"/>
                        </a:spcBef>
                        <a:spcAft>
                          <a:spcPts val="600"/>
                        </a:spcAft>
                      </a:pPr>
                      <a:r>
                        <a:rPr lang="en-US" sz="1200" b="1" dirty="0">
                          <a:solidFill>
                            <a:schemeClr val="bg1"/>
                          </a:solidFill>
                          <a:effectLst/>
                          <a:latin typeface="Segoe UI"/>
                        </a:rPr>
                        <a:t>New fee code</a:t>
                      </a:r>
                    </a:p>
                  </a:txBody>
                  <a:tcPr marL="45720" marR="45720" anchor="ctr">
                    <a:solidFill>
                      <a:schemeClr val="tx2">
                        <a:lumMod val="75000"/>
                      </a:schemeClr>
                    </a:solidFill>
                  </a:tcPr>
                </a:tc>
                <a:tc>
                  <a:txBody>
                    <a:bodyPr/>
                    <a:lstStyle/>
                    <a:p>
                      <a:pPr marL="0" marR="0" lvl="0" indent="0" algn="l">
                        <a:lnSpc>
                          <a:spcPct val="114999"/>
                        </a:lnSpc>
                        <a:spcBef>
                          <a:spcPts val="0"/>
                        </a:spcBef>
                        <a:spcAft>
                          <a:spcPts val="300"/>
                        </a:spcAft>
                        <a:buNone/>
                      </a:pPr>
                      <a:r>
                        <a:rPr lang="en-US" sz="1200" b="0" i="0" u="none" strike="noStrike" kern="1200" noProof="0" dirty="0">
                          <a:effectLst/>
                          <a:latin typeface="Segoe UI"/>
                        </a:rPr>
                        <a:t>Terminal disclaimer, filed prior to a final action</a:t>
                      </a:r>
                      <a:endParaRPr lang="en-US" b="0" i="0" u="none" strike="noStrike" noProof="0" dirty="0">
                        <a:latin typeface="Segoe UI"/>
                      </a:endParaRPr>
                    </a:p>
                  </a:txBody>
                  <a:tcPr marL="45720" marR="4572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b="0" i="0" u="none" strike="noStrike" noProof="0" dirty="0">
                          <a:effectLst/>
                          <a:latin typeface="+mn-lt"/>
                        </a:rPr>
                        <a:t>n/a</a:t>
                      </a:r>
                      <a:endParaRPr lang="en-US" sz="1200" b="0" dirty="0">
                        <a:latin typeface="+mn-lt"/>
                      </a:endParaRP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 $170</a:t>
                      </a:r>
                      <a:endParaRPr lang="en-US" sz="1200" b="0" dirty="0">
                        <a:effectLst/>
                        <a:latin typeface="Segoe UI"/>
                      </a:endParaRP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 $500</a:t>
                      </a:r>
                      <a:endParaRPr lang="en-US" sz="1200" b="0" dirty="0">
                        <a:effectLst/>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$330</a:t>
                      </a:r>
                      <a:endParaRPr lang="en-US" sz="1200" b="0" dirty="0">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194%</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3806593833"/>
                  </a:ext>
                </a:extLst>
              </a:tr>
              <a:tr h="370840">
                <a:tc>
                  <a:txBody>
                    <a:bodyPr/>
                    <a:lstStyle/>
                    <a:p>
                      <a:pPr marL="0" marR="0" lvl="0" algn="ctr">
                        <a:lnSpc>
                          <a:spcPct val="100000"/>
                        </a:lnSpc>
                        <a:spcBef>
                          <a:spcPts val="600"/>
                        </a:spcBef>
                        <a:spcAft>
                          <a:spcPts val="600"/>
                        </a:spcAft>
                        <a:buNone/>
                      </a:pPr>
                      <a:r>
                        <a:rPr lang="en-US" sz="1200" b="1" dirty="0">
                          <a:solidFill>
                            <a:schemeClr val="bg1"/>
                          </a:solidFill>
                          <a:effectLst/>
                          <a:latin typeface="Segoe UI"/>
                        </a:rPr>
                        <a:t>New fee code</a:t>
                      </a:r>
                      <a:endParaRPr lang="en-US" sz="1200" b="1" dirty="0">
                        <a:solidFill>
                          <a:schemeClr val="bg1"/>
                        </a:solidFill>
                        <a:latin typeface="Segoe UI"/>
                      </a:endParaRPr>
                    </a:p>
                  </a:txBody>
                  <a:tcPr marL="45720" marR="45720" anchor="ctr">
                    <a:solidFill>
                      <a:schemeClr val="tx2">
                        <a:lumMod val="75000"/>
                      </a:schemeClr>
                    </a:solidFill>
                  </a:tcPr>
                </a:tc>
                <a:tc>
                  <a:txBody>
                    <a:bodyPr/>
                    <a:lstStyle/>
                    <a:p>
                      <a:pPr marL="0" marR="0" lvl="0" indent="0" algn="l">
                        <a:lnSpc>
                          <a:spcPct val="114999"/>
                        </a:lnSpc>
                        <a:spcBef>
                          <a:spcPts val="0"/>
                        </a:spcBef>
                        <a:spcAft>
                          <a:spcPts val="300"/>
                        </a:spcAft>
                        <a:buNone/>
                      </a:pPr>
                      <a:r>
                        <a:rPr lang="en-US" sz="1200" b="0" i="0" u="none" strike="noStrike" kern="1200" noProof="0" dirty="0">
                          <a:effectLst/>
                          <a:latin typeface="Segoe UI"/>
                        </a:rPr>
                        <a:t>Terminal disclaimer, filed after final or allowance</a:t>
                      </a:r>
                      <a:endParaRPr lang="en-US" b="0" i="0" u="none" strike="noStrike" noProof="0" dirty="0">
                        <a:latin typeface="Segoe UI"/>
                      </a:endParaRPr>
                    </a:p>
                  </a:txBody>
                  <a:tcPr marL="45720" marR="4572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b="0" i="0" u="none" strike="noStrike" noProof="0" dirty="0">
                          <a:effectLst/>
                          <a:latin typeface="+mn-lt"/>
                        </a:rPr>
                        <a:t>n/a</a:t>
                      </a:r>
                      <a:endParaRPr lang="en-US" sz="1200" b="0" dirty="0">
                        <a:latin typeface="+mn-lt"/>
                      </a:endParaRP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 $170</a:t>
                      </a:r>
                      <a:endParaRPr lang="en-US" sz="1200" b="0" dirty="0">
                        <a:effectLst/>
                        <a:latin typeface="Segoe UI"/>
                      </a:endParaRP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$800</a:t>
                      </a:r>
                      <a:endParaRPr lang="en-US" sz="1200" b="0" dirty="0">
                        <a:effectLst/>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dirty="0">
                          <a:solidFill>
                            <a:schemeClr val="tx1"/>
                          </a:solidFill>
                          <a:effectLst/>
                          <a:latin typeface="Segoe UI"/>
                          <a:cs typeface="Times New Roman"/>
                        </a:rPr>
                        <a:t>$630</a:t>
                      </a:r>
                      <a:endParaRPr lang="en-US" sz="1200" b="0" dirty="0">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dirty="0">
                          <a:solidFill>
                            <a:schemeClr val="tx1"/>
                          </a:solidFill>
                          <a:effectLst/>
                          <a:latin typeface="Segoe UI"/>
                        </a:rPr>
                        <a:t>371%</a:t>
                      </a:r>
                      <a:endParaRPr lang="en-US" sz="1200" b="0" dirty="0">
                        <a:solidFill>
                          <a:schemeClr val="tx1"/>
                        </a:solidFill>
                        <a:effectLst/>
                        <a:latin typeface="Segoe UI"/>
                        <a:cs typeface="Times New Roman"/>
                      </a:endParaRPr>
                    </a:p>
                  </a:txBody>
                  <a:tcPr marL="45720" marR="45720" anchor="ctr">
                    <a:solidFill>
                      <a:srgbClr val="D9D9D6"/>
                    </a:solidFill>
                  </a:tcPr>
                </a:tc>
                <a:extLst>
                  <a:ext uri="{0D108BD9-81ED-4DB2-BD59-A6C34878D82A}">
                    <a16:rowId xmlns:a16="http://schemas.microsoft.com/office/drawing/2014/main" val="3981263772"/>
                  </a:ext>
                </a:extLst>
              </a:tr>
              <a:tr h="370840">
                <a:tc>
                  <a:txBody>
                    <a:bodyPr/>
                    <a:lstStyle/>
                    <a:p>
                      <a:pPr marL="0" marR="0" lvl="0" algn="ctr">
                        <a:lnSpc>
                          <a:spcPct val="100000"/>
                        </a:lnSpc>
                        <a:spcBef>
                          <a:spcPts val="600"/>
                        </a:spcBef>
                        <a:spcAft>
                          <a:spcPts val="600"/>
                        </a:spcAft>
                        <a:buNone/>
                      </a:pPr>
                      <a:r>
                        <a:rPr lang="en-US" sz="1200" b="1" dirty="0">
                          <a:solidFill>
                            <a:schemeClr val="bg1"/>
                          </a:solidFill>
                          <a:effectLst/>
                          <a:latin typeface="Segoe UI"/>
                        </a:rPr>
                        <a:t>New fee code</a:t>
                      </a:r>
                      <a:endParaRPr lang="en-US" sz="1200" b="1" dirty="0">
                        <a:solidFill>
                          <a:schemeClr val="bg1"/>
                        </a:solidFill>
                        <a:latin typeface="Segoe UI"/>
                      </a:endParaRPr>
                    </a:p>
                  </a:txBody>
                  <a:tcPr marL="45720" marR="45720" anchor="ctr">
                    <a:solidFill>
                      <a:schemeClr val="tx2">
                        <a:lumMod val="75000"/>
                      </a:schemeClr>
                    </a:solidFill>
                  </a:tcPr>
                </a:tc>
                <a:tc>
                  <a:txBody>
                    <a:bodyPr/>
                    <a:lstStyle/>
                    <a:p>
                      <a:pPr marL="0" marR="0" lvl="0" indent="0" algn="l">
                        <a:lnSpc>
                          <a:spcPct val="114999"/>
                        </a:lnSpc>
                        <a:spcBef>
                          <a:spcPts val="0"/>
                        </a:spcBef>
                        <a:spcAft>
                          <a:spcPts val="300"/>
                        </a:spcAft>
                        <a:buNone/>
                      </a:pPr>
                      <a:r>
                        <a:rPr lang="en-US" sz="1200" b="0" i="0" u="none" strike="noStrike" kern="1200" noProof="0" dirty="0">
                          <a:solidFill>
                            <a:schemeClr val="tx1"/>
                          </a:solidFill>
                          <a:effectLst/>
                          <a:latin typeface="Segoe UI"/>
                        </a:rPr>
                        <a:t>Terminal disclaimer, filed on or after a notice of appeal</a:t>
                      </a:r>
                      <a:endParaRPr lang="en-US" b="0" i="0" u="none" strike="noStrike" noProof="0" dirty="0">
                        <a:solidFill>
                          <a:schemeClr val="tx1"/>
                        </a:solidFill>
                        <a:latin typeface="Segoe UI"/>
                      </a:endParaRPr>
                    </a:p>
                  </a:txBody>
                  <a:tcPr marL="45720" marR="4572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b="0" i="0" u="none" strike="noStrike" noProof="0" dirty="0">
                          <a:effectLst/>
                          <a:latin typeface="+mn-lt"/>
                        </a:rPr>
                        <a:t>n/a</a:t>
                      </a:r>
                      <a:endParaRPr lang="en-US" sz="1200" b="0" dirty="0">
                        <a:latin typeface="+mn-lt"/>
                      </a:endParaRP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 $170</a:t>
                      </a:r>
                      <a:endParaRPr lang="en-US" sz="1200" b="0" dirty="0">
                        <a:effectLst/>
                        <a:latin typeface="Segoe UI"/>
                      </a:endParaRP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 $1,100</a:t>
                      </a:r>
                      <a:endParaRPr lang="en-US" sz="1200" b="0" dirty="0">
                        <a:effectLst/>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dirty="0">
                          <a:solidFill>
                            <a:schemeClr val="tx1"/>
                          </a:solidFill>
                          <a:effectLst/>
                          <a:latin typeface="Segoe UI"/>
                          <a:cs typeface="Times New Roman"/>
                        </a:rPr>
                        <a:t>$930</a:t>
                      </a:r>
                      <a:endParaRPr lang="en-US" sz="1200" b="0" dirty="0">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dirty="0">
                          <a:solidFill>
                            <a:schemeClr val="tx1"/>
                          </a:solidFill>
                          <a:effectLst/>
                          <a:latin typeface="Segoe UI"/>
                        </a:rPr>
                        <a:t>547%</a:t>
                      </a:r>
                      <a:endParaRPr lang="en-US" sz="1200" b="0" dirty="0">
                        <a:solidFill>
                          <a:schemeClr val="tx1"/>
                        </a:solidFill>
                        <a:effectLst/>
                        <a:latin typeface="Segoe UI"/>
                        <a:cs typeface="Times New Roman"/>
                      </a:endParaRPr>
                    </a:p>
                  </a:txBody>
                  <a:tcPr marL="45720" marR="45720" anchor="ctr">
                    <a:solidFill>
                      <a:srgbClr val="D9D9D6"/>
                    </a:solidFill>
                  </a:tcPr>
                </a:tc>
                <a:extLst>
                  <a:ext uri="{0D108BD9-81ED-4DB2-BD59-A6C34878D82A}">
                    <a16:rowId xmlns:a16="http://schemas.microsoft.com/office/drawing/2014/main" val="2810437678"/>
                  </a:ext>
                </a:extLst>
              </a:tr>
              <a:tr h="370840">
                <a:tc>
                  <a:txBody>
                    <a:bodyPr/>
                    <a:lstStyle/>
                    <a:p>
                      <a:pPr marL="0" marR="0" lvl="0" algn="ctr">
                        <a:lnSpc>
                          <a:spcPct val="100000"/>
                        </a:lnSpc>
                        <a:spcBef>
                          <a:spcPts val="600"/>
                        </a:spcBef>
                        <a:spcAft>
                          <a:spcPts val="600"/>
                        </a:spcAft>
                        <a:buNone/>
                      </a:pPr>
                      <a:r>
                        <a:rPr lang="en-US" sz="1200" b="1" dirty="0">
                          <a:solidFill>
                            <a:schemeClr val="bg1"/>
                          </a:solidFill>
                          <a:effectLst/>
                          <a:latin typeface="Segoe UI"/>
                        </a:rPr>
                        <a:t>New fee code</a:t>
                      </a:r>
                      <a:endParaRPr lang="en-US" sz="1200" b="1" dirty="0">
                        <a:solidFill>
                          <a:schemeClr val="bg1"/>
                        </a:solidFill>
                        <a:latin typeface="Segoe UI"/>
                      </a:endParaRPr>
                    </a:p>
                  </a:txBody>
                  <a:tcPr marL="45720" marR="45720" anchor="ctr">
                    <a:solidFill>
                      <a:schemeClr val="tx2">
                        <a:lumMod val="75000"/>
                      </a:schemeClr>
                    </a:solidFill>
                  </a:tcPr>
                </a:tc>
                <a:tc>
                  <a:txBody>
                    <a:bodyPr/>
                    <a:lstStyle/>
                    <a:p>
                      <a:pPr marL="0" marR="0" lvl="0" indent="0" algn="l">
                        <a:lnSpc>
                          <a:spcPct val="114999"/>
                        </a:lnSpc>
                        <a:spcBef>
                          <a:spcPts val="0"/>
                        </a:spcBef>
                        <a:spcAft>
                          <a:spcPts val="300"/>
                        </a:spcAft>
                        <a:buNone/>
                      </a:pPr>
                      <a:r>
                        <a:rPr lang="en-US" sz="1200" b="0" i="0" u="none" strike="noStrike" kern="1200" noProof="0" dirty="0">
                          <a:effectLst/>
                          <a:latin typeface="Segoe UI"/>
                        </a:rPr>
                        <a:t>Terminal disclaimer, filed in a patented case</a:t>
                      </a:r>
                      <a:endParaRPr lang="en-US" b="0" i="0" u="none" strike="noStrike" noProof="0" dirty="0">
                        <a:latin typeface="Segoe UI"/>
                      </a:endParaRPr>
                    </a:p>
                  </a:txBody>
                  <a:tcPr marL="45720" marR="4572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b="0" i="0" u="none" strike="noStrike" noProof="0" dirty="0">
                          <a:effectLst/>
                          <a:latin typeface="+mn-lt"/>
                        </a:rPr>
                        <a:t>n/a</a:t>
                      </a:r>
                      <a:endParaRPr lang="en-US" sz="1200" b="0" dirty="0">
                        <a:latin typeface="+mn-lt"/>
                      </a:endParaRP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 $170</a:t>
                      </a:r>
                      <a:endParaRPr lang="en-US" sz="1200" b="0" dirty="0">
                        <a:effectLst/>
                        <a:latin typeface="Segoe UI"/>
                      </a:endParaRP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$1,400</a:t>
                      </a:r>
                      <a:endParaRPr lang="en-US" sz="1200" b="0" dirty="0">
                        <a:effectLst/>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dirty="0">
                          <a:solidFill>
                            <a:schemeClr val="tx1"/>
                          </a:solidFill>
                          <a:effectLst/>
                          <a:latin typeface="Segoe UI"/>
                          <a:cs typeface="Times New Roman"/>
                        </a:rPr>
                        <a:t>$1,230</a:t>
                      </a:r>
                      <a:endParaRPr lang="en-US" sz="1200" b="0" dirty="0">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dirty="0">
                          <a:solidFill>
                            <a:schemeClr val="tx1"/>
                          </a:solidFill>
                          <a:effectLst/>
                          <a:latin typeface="Segoe UI"/>
                        </a:rPr>
                        <a:t>724%</a:t>
                      </a:r>
                      <a:endParaRPr lang="en-US" sz="1200" b="0" dirty="0">
                        <a:solidFill>
                          <a:schemeClr val="tx1"/>
                        </a:solidFill>
                        <a:effectLst/>
                        <a:latin typeface="Segoe UI"/>
                        <a:cs typeface="Times New Roman"/>
                      </a:endParaRPr>
                    </a:p>
                  </a:txBody>
                  <a:tcPr marL="45720" marR="45720" anchor="ctr">
                    <a:solidFill>
                      <a:srgbClr val="D9D9D6"/>
                    </a:solidFill>
                  </a:tcPr>
                </a:tc>
                <a:extLst>
                  <a:ext uri="{0D108BD9-81ED-4DB2-BD59-A6C34878D82A}">
                    <a16:rowId xmlns:a16="http://schemas.microsoft.com/office/drawing/2014/main" val="1982244353"/>
                  </a:ext>
                </a:extLst>
              </a:tr>
            </a:tbl>
          </a:graphicData>
        </a:graphic>
      </p:graphicFrame>
      <p:sp>
        <p:nvSpPr>
          <p:cNvPr id="5" name="TextBox 4">
            <a:extLst>
              <a:ext uri="{FF2B5EF4-FFF2-40B4-BE49-F238E27FC236}">
                <a16:creationId xmlns:a16="http://schemas.microsoft.com/office/drawing/2014/main" id="{C8F10A7D-7278-3C18-475B-DC7445766D3D}"/>
              </a:ext>
            </a:extLst>
          </p:cNvPr>
          <p:cNvSpPr txBox="1"/>
          <p:nvPr/>
        </p:nvSpPr>
        <p:spPr>
          <a:xfrm>
            <a:off x="6298490" y="4558270"/>
            <a:ext cx="2468413" cy="246221"/>
          </a:xfrm>
          <a:prstGeom prst="rect">
            <a:avLst/>
          </a:prstGeom>
          <a:noFill/>
        </p:spPr>
        <p:txBody>
          <a:bodyPr wrap="square" lIns="91440" tIns="45720" rIns="91440" bIns="45720" rtlCol="0" anchor="t">
            <a:spAutoFit/>
          </a:bodyPr>
          <a:lstStyle/>
          <a:p>
            <a:pPr algn="r"/>
            <a:r>
              <a:rPr lang="en-US" sz="1000" dirty="0"/>
              <a:t>Undiscounted fees not available</a:t>
            </a:r>
            <a:endParaRPr lang="en-US" dirty="0"/>
          </a:p>
        </p:txBody>
      </p:sp>
      <p:sp>
        <p:nvSpPr>
          <p:cNvPr id="4" name="Slide Number Placeholder 3">
            <a:extLst>
              <a:ext uri="{FF2B5EF4-FFF2-40B4-BE49-F238E27FC236}">
                <a16:creationId xmlns:a16="http://schemas.microsoft.com/office/drawing/2014/main" id="{2031FF41-58E0-6A28-2C38-462727F0FB33}"/>
              </a:ext>
            </a:extLst>
          </p:cNvPr>
          <p:cNvSpPr>
            <a:spLocks noGrp="1"/>
          </p:cNvSpPr>
          <p:nvPr>
            <p:ph type="sldNum" sz="quarter" idx="10"/>
          </p:nvPr>
        </p:nvSpPr>
        <p:spPr/>
        <p:txBody>
          <a:bodyPr/>
          <a:lstStyle/>
          <a:p>
            <a:fld id="{1D648693-0942-45E9-83AE-76FC568F9452}" type="slidenum">
              <a:rPr lang="en-US" smtClean="0"/>
              <a:pPr/>
              <a:t>28</a:t>
            </a:fld>
            <a:endParaRPr lang="en-US" dirty="0"/>
          </a:p>
        </p:txBody>
      </p:sp>
    </p:spTree>
    <p:extLst>
      <p:ext uri="{BB962C8B-B14F-4D97-AF65-F5344CB8AC3E}">
        <p14:creationId xmlns:p14="http://schemas.microsoft.com/office/powerpoint/2010/main" val="3876311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D5350A-153B-EEC5-7AAF-47967B75A7D7}"/>
              </a:ext>
            </a:extLst>
          </p:cNvPr>
          <p:cNvSpPr>
            <a:spLocks noGrp="1"/>
          </p:cNvSpPr>
          <p:nvPr>
            <p:ph type="title"/>
          </p:nvPr>
        </p:nvSpPr>
        <p:spPr/>
        <p:txBody>
          <a:bodyPr>
            <a:normAutofit/>
          </a:bodyPr>
          <a:lstStyle/>
          <a:p>
            <a:r>
              <a:rPr lang="en-US" sz="3600" dirty="0"/>
              <a:t>Unintentional delay petitions</a:t>
            </a:r>
          </a:p>
        </p:txBody>
      </p:sp>
      <p:sp>
        <p:nvSpPr>
          <p:cNvPr id="8" name="Content Placeholder 7">
            <a:extLst>
              <a:ext uri="{FF2B5EF4-FFF2-40B4-BE49-F238E27FC236}">
                <a16:creationId xmlns:a16="http://schemas.microsoft.com/office/drawing/2014/main" id="{2B2DDB56-E418-4CB9-BE64-422FDBEE39EF}"/>
              </a:ext>
            </a:extLst>
          </p:cNvPr>
          <p:cNvSpPr>
            <a:spLocks noGrp="1"/>
          </p:cNvSpPr>
          <p:nvPr>
            <p:ph idx="1"/>
          </p:nvPr>
        </p:nvSpPr>
        <p:spPr>
          <a:xfrm>
            <a:off x="463874" y="1141332"/>
            <a:ext cx="8229600" cy="4001844"/>
          </a:xfrm>
        </p:spPr>
        <p:txBody>
          <a:bodyPr vert="horz" lIns="91440" tIns="45720" rIns="91440" bIns="45720" rtlCol="0" anchor="t">
            <a:normAutofit fontScale="92500" lnSpcReduction="20000"/>
          </a:bodyPr>
          <a:lstStyle/>
          <a:p>
            <a:pPr>
              <a:lnSpc>
                <a:spcPct val="120000"/>
              </a:lnSpc>
            </a:pPr>
            <a:r>
              <a:rPr lang="en-US" sz="2100" dirty="0">
                <a:latin typeface="Segoe UI"/>
                <a:cs typeface="Segoe UI"/>
              </a:rPr>
              <a:t>Propose increasing the fee for petitions based on unintentional delay and creating a higher tier for unintentional delay petitions for delays of more than two years.</a:t>
            </a:r>
          </a:p>
          <a:p>
            <a:pPr lvl="1">
              <a:lnSpc>
                <a:spcPct val="120000"/>
              </a:lnSpc>
            </a:pPr>
            <a:r>
              <a:rPr lang="en-US" sz="1500" dirty="0"/>
              <a:t>Fee increase for petitions with a delay less than or equal to two years is designed to offset the rising costs of new procedures.</a:t>
            </a:r>
          </a:p>
          <a:p>
            <a:pPr lvl="2">
              <a:lnSpc>
                <a:spcPct val="120000"/>
              </a:lnSpc>
            </a:pPr>
            <a:r>
              <a:rPr lang="en-US" sz="1300" dirty="0"/>
              <a:t>Under new procedures established in March 2020, petitions based on unintentional delay for a period of more than two years require the petitioner to provide additional information, receive higher scrutiny, and go through a more rigorous review by petitions attorneys. </a:t>
            </a:r>
          </a:p>
          <a:p>
            <a:pPr lvl="2">
              <a:lnSpc>
                <a:spcPct val="120000"/>
              </a:lnSpc>
            </a:pPr>
            <a:r>
              <a:rPr lang="en-US" sz="1300" dirty="0">
                <a:latin typeface="Segoe UI Light"/>
                <a:cs typeface="Segoe UI Light"/>
              </a:rPr>
              <a:t>As a result, existing fees for unintentional delay petitions no longer recover the costs for evaluating and deciding these petitions. </a:t>
            </a:r>
            <a:endParaRPr lang="en-US" sz="1300" dirty="0"/>
          </a:p>
          <a:p>
            <a:pPr lvl="1">
              <a:lnSpc>
                <a:spcPct val="120000"/>
              </a:lnSpc>
            </a:pPr>
            <a:r>
              <a:rPr lang="en-US" sz="1500" dirty="0">
                <a:latin typeface="Segoe UI Light"/>
                <a:cs typeface="Segoe UI Light"/>
              </a:rPr>
              <a:t>Creation of a higher tier aligns with increased costs to the USPTO when deciding a petition with a longer delay.</a:t>
            </a:r>
          </a:p>
          <a:p>
            <a:pPr lvl="1">
              <a:lnSpc>
                <a:spcPct val="120000"/>
              </a:lnSpc>
            </a:pPr>
            <a:r>
              <a:rPr lang="en-US" sz="1500" dirty="0">
                <a:latin typeface="Segoe UI Light"/>
                <a:cs typeface="Segoe UI Light"/>
              </a:rPr>
              <a:t>Only approximately 10% of unintentional delay petitions have a delay of more than two years and would incur the higher cost.</a:t>
            </a:r>
          </a:p>
        </p:txBody>
      </p:sp>
      <p:sp>
        <p:nvSpPr>
          <p:cNvPr id="2" name="TextBox 1">
            <a:extLst>
              <a:ext uri="{FF2B5EF4-FFF2-40B4-BE49-F238E27FC236}">
                <a16:creationId xmlns:a16="http://schemas.microsoft.com/office/drawing/2014/main" id="{7ECA7153-505E-0DDA-2A1E-207A736F6343}"/>
              </a:ext>
            </a:extLst>
          </p:cNvPr>
          <p:cNvSpPr txBox="1"/>
          <p:nvPr/>
        </p:nvSpPr>
        <p:spPr>
          <a:xfrm>
            <a:off x="940208" y="5048329"/>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(see table on next page)</a:t>
            </a:r>
          </a:p>
        </p:txBody>
      </p:sp>
      <p:sp>
        <p:nvSpPr>
          <p:cNvPr id="6" name="Slide Number Placeholder 4">
            <a:extLst>
              <a:ext uri="{FF2B5EF4-FFF2-40B4-BE49-F238E27FC236}">
                <a16:creationId xmlns:a16="http://schemas.microsoft.com/office/drawing/2014/main" id="{0FE33D34-C868-4AD2-8C97-E05ACDA6E6A1}"/>
              </a:ext>
            </a:extLst>
          </p:cNvPr>
          <p:cNvSpPr>
            <a:spLocks noGrp="1"/>
          </p:cNvSpPr>
          <p:nvPr>
            <p:ph type="sldNum" sz="quarter" idx="10"/>
          </p:nvPr>
        </p:nvSpPr>
        <p:spPr/>
        <p:txBody>
          <a:bodyPr/>
          <a:lstStyle/>
          <a:p>
            <a:fld id="{1D648693-0942-45E9-83AE-76FC568F9452}" type="slidenum">
              <a:rPr lang="en-US" smtClean="0"/>
              <a:pPr/>
              <a:t>29</a:t>
            </a:fld>
            <a:endParaRPr lang="en-US" dirty="0"/>
          </a:p>
        </p:txBody>
      </p:sp>
    </p:spTree>
    <p:extLst>
      <p:ext uri="{BB962C8B-B14F-4D97-AF65-F5344CB8AC3E}">
        <p14:creationId xmlns:p14="http://schemas.microsoft.com/office/powerpoint/2010/main" val="4170698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3600" b="1" dirty="0">
                <a:latin typeface="+mn-lt"/>
              </a:rPr>
              <a:t>Agenda</a:t>
            </a:r>
          </a:p>
        </p:txBody>
      </p:sp>
      <p:sp>
        <p:nvSpPr>
          <p:cNvPr id="5" name="Content Placeholder 4">
            <a:extLst>
              <a:ext uri="{FF2B5EF4-FFF2-40B4-BE49-F238E27FC236}">
                <a16:creationId xmlns:a16="http://schemas.microsoft.com/office/drawing/2014/main" id="{9E3D1960-B3C6-468B-B2F8-2902FB370DDB}"/>
              </a:ext>
            </a:extLst>
          </p:cNvPr>
          <p:cNvSpPr>
            <a:spLocks noGrp="1"/>
          </p:cNvSpPr>
          <p:nvPr>
            <p:ph idx="1"/>
          </p:nvPr>
        </p:nvSpPr>
        <p:spPr/>
        <p:txBody>
          <a:bodyPr/>
          <a:lstStyle/>
          <a:p>
            <a:r>
              <a:rPr lang="en-US" dirty="0"/>
              <a:t>Financial outlook</a:t>
            </a:r>
          </a:p>
          <a:p>
            <a:r>
              <a:rPr lang="en-US" dirty="0"/>
              <a:t>Fee setting objectives and benefits</a:t>
            </a:r>
          </a:p>
          <a:p>
            <a:r>
              <a:rPr lang="en-US" dirty="0"/>
              <a:t>Detailed proposals</a:t>
            </a:r>
          </a:p>
          <a:p>
            <a:pPr lvl="1"/>
            <a:r>
              <a:rPr lang="en-US" dirty="0"/>
              <a:t>Targeted patent proposals</a:t>
            </a:r>
          </a:p>
          <a:p>
            <a:pPr lvl="1"/>
            <a:r>
              <a:rPr lang="en-US" dirty="0"/>
              <a:t>Targeted PTAB proposals</a:t>
            </a:r>
          </a:p>
          <a:p>
            <a:pPr lvl="1"/>
            <a:r>
              <a:rPr lang="en-US" dirty="0"/>
              <a:t>Other proposals</a:t>
            </a:r>
          </a:p>
          <a:p>
            <a:pPr lvl="1"/>
            <a:endParaRPr lang="en-US" dirty="0"/>
          </a:p>
          <a:p>
            <a:endParaRPr lang="en-US" dirty="0"/>
          </a:p>
          <a:p>
            <a:endParaRPr lang="en-US" dirty="0"/>
          </a:p>
        </p:txBody>
      </p:sp>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14303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D5350A-153B-EEC5-7AAF-47967B75A7D7}"/>
              </a:ext>
            </a:extLst>
          </p:cNvPr>
          <p:cNvSpPr>
            <a:spLocks noGrp="1"/>
          </p:cNvSpPr>
          <p:nvPr>
            <p:ph type="title"/>
          </p:nvPr>
        </p:nvSpPr>
        <p:spPr/>
        <p:txBody>
          <a:bodyPr>
            <a:normAutofit/>
          </a:bodyPr>
          <a:lstStyle/>
          <a:p>
            <a:r>
              <a:rPr lang="en-US" sz="3600" dirty="0"/>
              <a:t>Unintentional delay petitions </a:t>
            </a:r>
            <a:r>
              <a:rPr lang="en-US" sz="2000" b="0" dirty="0"/>
              <a:t>(cont.)</a:t>
            </a:r>
            <a:endParaRPr lang="en-US" sz="2000" dirty="0"/>
          </a:p>
        </p:txBody>
      </p:sp>
      <p:graphicFrame>
        <p:nvGraphicFramePr>
          <p:cNvPr id="7" name="Table 6" descr="A table showing unit costs, current fees, proposed fees, and changes in fees for unintentional delay petitions">
            <a:extLst>
              <a:ext uri="{FF2B5EF4-FFF2-40B4-BE49-F238E27FC236}">
                <a16:creationId xmlns:a16="http://schemas.microsoft.com/office/drawing/2014/main" id="{2E556538-CB6C-78F9-62C1-9039D929C41E}"/>
              </a:ext>
            </a:extLst>
          </p:cNvPr>
          <p:cNvGraphicFramePr>
            <a:graphicFrameLocks noGrp="1"/>
          </p:cNvGraphicFramePr>
          <p:nvPr>
            <p:extLst>
              <p:ext uri="{D42A27DB-BD31-4B8C-83A1-F6EECF244321}">
                <p14:modId xmlns:p14="http://schemas.microsoft.com/office/powerpoint/2010/main" val="3147101737"/>
              </p:ext>
            </p:extLst>
          </p:nvPr>
        </p:nvGraphicFramePr>
        <p:xfrm>
          <a:off x="457200" y="2139605"/>
          <a:ext cx="8381075" cy="1618669"/>
        </p:xfrm>
        <a:graphic>
          <a:graphicData uri="http://schemas.openxmlformats.org/drawingml/2006/table">
            <a:tbl>
              <a:tblPr firstRow="1" firstCol="1" bandRow="1">
                <a:tableStyleId>{073A0DAA-6AF3-43AB-8588-CEC1D06C72B9}</a:tableStyleId>
              </a:tblPr>
              <a:tblGrid>
                <a:gridCol w="1417320">
                  <a:extLst>
                    <a:ext uri="{9D8B030D-6E8A-4147-A177-3AD203B41FA5}">
                      <a16:colId xmlns:a16="http://schemas.microsoft.com/office/drawing/2014/main" val="20000"/>
                    </a:ext>
                  </a:extLst>
                </a:gridCol>
                <a:gridCol w="2367682">
                  <a:extLst>
                    <a:ext uri="{9D8B030D-6E8A-4147-A177-3AD203B41FA5}">
                      <a16:colId xmlns:a16="http://schemas.microsoft.com/office/drawing/2014/main" val="20001"/>
                    </a:ext>
                  </a:extLst>
                </a:gridCol>
                <a:gridCol w="1231041">
                  <a:extLst>
                    <a:ext uri="{9D8B030D-6E8A-4147-A177-3AD203B41FA5}">
                      <a16:colId xmlns:a16="http://schemas.microsoft.com/office/drawing/2014/main" val="20002"/>
                    </a:ext>
                  </a:extLst>
                </a:gridCol>
                <a:gridCol w="751577">
                  <a:extLst>
                    <a:ext uri="{9D8B030D-6E8A-4147-A177-3AD203B41FA5}">
                      <a16:colId xmlns:a16="http://schemas.microsoft.com/office/drawing/2014/main" val="20003"/>
                    </a:ext>
                  </a:extLst>
                </a:gridCol>
                <a:gridCol w="991309">
                  <a:extLst>
                    <a:ext uri="{9D8B030D-6E8A-4147-A177-3AD203B41FA5}">
                      <a16:colId xmlns:a16="http://schemas.microsoft.com/office/drawing/2014/main" val="20004"/>
                    </a:ext>
                  </a:extLst>
                </a:gridCol>
                <a:gridCol w="811073">
                  <a:extLst>
                    <a:ext uri="{9D8B030D-6E8A-4147-A177-3AD203B41FA5}">
                      <a16:colId xmlns:a16="http://schemas.microsoft.com/office/drawing/2014/main" val="20005"/>
                    </a:ext>
                  </a:extLst>
                </a:gridCol>
                <a:gridCol w="811073">
                  <a:extLst>
                    <a:ext uri="{9D8B030D-6E8A-4147-A177-3AD203B41FA5}">
                      <a16:colId xmlns:a16="http://schemas.microsoft.com/office/drawing/2014/main" val="20006"/>
                    </a:ext>
                  </a:extLst>
                </a:gridCol>
              </a:tblGrid>
              <a:tr h="704269">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45720" marR="45720" anchor="ctr">
                    <a:solidFill>
                      <a:schemeClr val="tx2">
                        <a:lumMod val="75000"/>
                      </a:schemeClr>
                    </a:solidFill>
                  </a:tcPr>
                </a:tc>
                <a:extLst>
                  <a:ext uri="{0D108BD9-81ED-4DB2-BD59-A6C34878D82A}">
                    <a16:rowId xmlns:a16="http://schemas.microsoft.com/office/drawing/2014/main" val="10000"/>
                  </a:ext>
                </a:extLst>
              </a:tr>
              <a:tr h="313951">
                <a:tc>
                  <a:txBody>
                    <a:bodyPr/>
                    <a:lstStyle/>
                    <a:p>
                      <a:pPr marL="0" marR="0" lvl="0" algn="ctr">
                        <a:lnSpc>
                          <a:spcPct val="100000"/>
                        </a:lnSpc>
                        <a:spcBef>
                          <a:spcPts val="600"/>
                        </a:spcBef>
                        <a:spcAft>
                          <a:spcPts val="600"/>
                        </a:spcAft>
                        <a:buNone/>
                      </a:pPr>
                      <a:r>
                        <a:rPr lang="en-US" sz="1200" dirty="0">
                          <a:effectLst/>
                          <a:latin typeface="Segoe UI"/>
                        </a:rPr>
                        <a:t>1558/1784/1454</a:t>
                      </a:r>
                      <a:endParaRPr lang="en-US" sz="1200" dirty="0">
                        <a:latin typeface="Segoe UI"/>
                      </a:endParaRPr>
                    </a:p>
                  </a:txBody>
                  <a:tcPr marL="45720" marR="45720" anchor="ctr">
                    <a:solidFill>
                      <a:schemeClr val="tx2">
                        <a:lumMod val="75000"/>
                      </a:schemeClr>
                    </a:solidFill>
                  </a:tcPr>
                </a:tc>
                <a:tc>
                  <a:txBody>
                    <a:bodyPr/>
                    <a:lstStyle/>
                    <a:p>
                      <a:pPr marL="0" marR="0" lvl="0" algn="l">
                        <a:lnSpc>
                          <a:spcPct val="100000"/>
                        </a:lnSpc>
                        <a:spcBef>
                          <a:spcPts val="600"/>
                        </a:spcBef>
                        <a:spcAft>
                          <a:spcPts val="600"/>
                        </a:spcAft>
                        <a:buNone/>
                      </a:pPr>
                      <a:r>
                        <a:rPr lang="en-US" sz="1200" b="0" i="0" u="none" strike="noStrike" kern="1200" noProof="0" dirty="0">
                          <a:effectLst/>
                          <a:latin typeface="Segoe UI"/>
                        </a:rPr>
                        <a:t>Unintentional delay less than or equal to two years</a:t>
                      </a:r>
                      <a:endParaRPr lang="en-US" b="0" i="0" dirty="0">
                        <a:latin typeface="Segoe UI"/>
                      </a:endParaRPr>
                    </a:p>
                  </a:txBody>
                  <a:tcPr marL="45720" marR="45720" anchor="ctr">
                    <a:solidFill>
                      <a:srgbClr val="D9D9D6"/>
                    </a:solidFill>
                  </a:tcPr>
                </a:tc>
                <a:tc>
                  <a:txBody>
                    <a:bodyPr/>
                    <a:lstStyle/>
                    <a:p>
                      <a:pPr marL="0" marR="0" lvl="0" algn="ctr">
                        <a:lnSpc>
                          <a:spcPct val="100000"/>
                        </a:lnSpc>
                        <a:spcBef>
                          <a:spcPts val="600"/>
                        </a:spcBef>
                        <a:spcAft>
                          <a:spcPts val="600"/>
                        </a:spcAft>
                        <a:buNone/>
                      </a:pPr>
                      <a:r>
                        <a:rPr lang="en-US" sz="1200" b="0" i="0" u="none" strike="noStrike" noProof="0" dirty="0">
                          <a:effectLst/>
                          <a:latin typeface="Segoe UI"/>
                        </a:rPr>
                        <a:t>n/a</a:t>
                      </a:r>
                      <a:endParaRPr lang="en-US" sz="1200" b="0" u="none" dirty="0">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$2,100</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$2,200</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$100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5%</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10001"/>
                  </a:ext>
                </a:extLst>
              </a:tr>
              <a:tr h="313951">
                <a:tc>
                  <a:txBody>
                    <a:bodyPr/>
                    <a:lstStyle/>
                    <a:p>
                      <a:pPr marL="0" marR="0" algn="ctr">
                        <a:lnSpc>
                          <a:spcPct val="100000"/>
                        </a:lnSpc>
                        <a:spcBef>
                          <a:spcPts val="600"/>
                        </a:spcBef>
                        <a:spcAft>
                          <a:spcPts val="600"/>
                        </a:spcAft>
                      </a:pPr>
                      <a:r>
                        <a:rPr lang="en-US" sz="1200" dirty="0">
                          <a:effectLst/>
                          <a:latin typeface="Segoe UI"/>
                        </a:rPr>
                        <a:t>New fee codes</a:t>
                      </a:r>
                    </a:p>
                  </a:txBody>
                  <a:tcPr marL="45720" marR="45720" anchor="ctr">
                    <a:solidFill>
                      <a:schemeClr val="tx2">
                        <a:lumMod val="75000"/>
                      </a:schemeClr>
                    </a:solidFill>
                  </a:tcPr>
                </a:tc>
                <a:tc>
                  <a:txBody>
                    <a:bodyPr/>
                    <a:lstStyle/>
                    <a:p>
                      <a:pPr marL="0" marR="0" lvl="0" algn="l">
                        <a:lnSpc>
                          <a:spcPct val="100000"/>
                        </a:lnSpc>
                        <a:spcBef>
                          <a:spcPts val="600"/>
                        </a:spcBef>
                        <a:spcAft>
                          <a:spcPts val="600"/>
                        </a:spcAft>
                        <a:buNone/>
                      </a:pPr>
                      <a:r>
                        <a:rPr lang="en-US" sz="1200" b="0" i="0" u="none" strike="noStrike" kern="1200" noProof="0" dirty="0">
                          <a:effectLst/>
                          <a:latin typeface="Segoe UI"/>
                        </a:rPr>
                        <a:t>Unintentional delay greater than two years</a:t>
                      </a:r>
                      <a:endParaRPr lang="en-US" b="0" i="0" dirty="0">
                        <a:latin typeface="Segoe UI"/>
                      </a:endParaRPr>
                    </a:p>
                  </a:txBody>
                  <a:tcPr marL="45720" marR="45720" anchor="ctr">
                    <a:solidFill>
                      <a:srgbClr val="D9D9D6"/>
                    </a:solidFill>
                  </a:tcPr>
                </a:tc>
                <a:tc>
                  <a:txBody>
                    <a:bodyPr/>
                    <a:lstStyle/>
                    <a:p>
                      <a:pPr marL="0" marR="0" lvl="0" algn="ctr">
                        <a:lnSpc>
                          <a:spcPct val="100000"/>
                        </a:lnSpc>
                        <a:spcBef>
                          <a:spcPts val="600"/>
                        </a:spcBef>
                        <a:spcAft>
                          <a:spcPts val="600"/>
                        </a:spcAft>
                        <a:buNone/>
                      </a:pPr>
                      <a:r>
                        <a:rPr lang="en-US" sz="1200" b="0" i="0" u="none" strike="noStrike" noProof="0" dirty="0">
                          <a:effectLst/>
                          <a:latin typeface="Segoe UI"/>
                        </a:rPr>
                        <a:t>n/a</a:t>
                      </a:r>
                      <a:endParaRPr lang="en-US" sz="1200" b="0" dirty="0">
                        <a:latin typeface="Segoe UI"/>
                      </a:endParaRPr>
                    </a:p>
                  </a:txBody>
                  <a:tcPr marL="45720" marR="45720" anchor="ctr">
                    <a:solidFill>
                      <a:srgbClr val="D9D9D6"/>
                    </a:solidFill>
                  </a:tcPr>
                </a:tc>
                <a:tc>
                  <a:txBody>
                    <a:bodyPr/>
                    <a:lstStyle/>
                    <a:p>
                      <a:pPr lvl="0" algn="r">
                        <a:lnSpc>
                          <a:spcPct val="100000"/>
                        </a:lnSpc>
                        <a:spcBef>
                          <a:spcPts val="0"/>
                        </a:spcBef>
                        <a:spcAft>
                          <a:spcPts val="0"/>
                        </a:spcAft>
                        <a:buNone/>
                      </a:pPr>
                      <a:r>
                        <a:rPr lang="en-US" sz="1200" b="0" i="0" u="none" strike="noStrike" noProof="0" dirty="0">
                          <a:solidFill>
                            <a:schemeClr val="tx1"/>
                          </a:solidFill>
                          <a:effectLst/>
                          <a:latin typeface="Segoe UI"/>
                        </a:rPr>
                        <a:t>$2,100</a:t>
                      </a:r>
                      <a:endParaRPr lang="en-US" sz="1200" b="0" i="0" u="none" strike="noStrike" noProof="0" dirty="0">
                        <a:effectLst/>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$3,000</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$900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43%</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10002"/>
                  </a:ext>
                </a:extLst>
              </a:tr>
            </a:tbl>
          </a:graphicData>
        </a:graphic>
      </p:graphicFrame>
      <p:sp>
        <p:nvSpPr>
          <p:cNvPr id="10" name="TextBox 9">
            <a:extLst>
              <a:ext uri="{FF2B5EF4-FFF2-40B4-BE49-F238E27FC236}">
                <a16:creationId xmlns:a16="http://schemas.microsoft.com/office/drawing/2014/main" id="{4C778B73-D339-4F8C-8667-7F5922FA0102}"/>
              </a:ext>
            </a:extLst>
          </p:cNvPr>
          <p:cNvSpPr txBox="1"/>
          <p:nvPr/>
        </p:nvSpPr>
        <p:spPr>
          <a:xfrm>
            <a:off x="762780" y="3758274"/>
            <a:ext cx="8116342" cy="246221"/>
          </a:xfrm>
          <a:prstGeom prst="rect">
            <a:avLst/>
          </a:prstGeom>
          <a:noFill/>
        </p:spPr>
        <p:txBody>
          <a:bodyPr wrap="square" lIns="91440" tIns="45720" rIns="91440" bIns="45720" rtlCol="0" anchor="t">
            <a:spAutoFit/>
          </a:bodyPr>
          <a:lstStyle/>
          <a:p>
            <a:pPr algn="r"/>
            <a:r>
              <a:rPr lang="en-US" sz="1000" dirty="0"/>
              <a:t>* Undiscounted fee rate</a:t>
            </a:r>
            <a:endParaRPr lang="en-US" dirty="0"/>
          </a:p>
        </p:txBody>
      </p:sp>
      <p:sp>
        <p:nvSpPr>
          <p:cNvPr id="6" name="Slide Number Placeholder 4">
            <a:extLst>
              <a:ext uri="{FF2B5EF4-FFF2-40B4-BE49-F238E27FC236}">
                <a16:creationId xmlns:a16="http://schemas.microsoft.com/office/drawing/2014/main" id="{0FE33D34-C868-4AD2-8C97-E05ACDA6E6A1}"/>
              </a:ext>
            </a:extLst>
          </p:cNvPr>
          <p:cNvSpPr>
            <a:spLocks noGrp="1"/>
          </p:cNvSpPr>
          <p:nvPr>
            <p:ph type="sldNum" sz="quarter" idx="10"/>
          </p:nvPr>
        </p:nvSpPr>
        <p:spPr/>
        <p:txBody>
          <a:bodyPr/>
          <a:lstStyle/>
          <a:p>
            <a:fld id="{1D648693-0942-45E9-83AE-76FC568F9452}" type="slidenum">
              <a:rPr lang="en-US" smtClean="0"/>
              <a:pPr/>
              <a:t>30</a:t>
            </a:fld>
            <a:endParaRPr lang="en-US" dirty="0"/>
          </a:p>
        </p:txBody>
      </p:sp>
    </p:spTree>
    <p:extLst>
      <p:ext uri="{BB962C8B-B14F-4D97-AF65-F5344CB8AC3E}">
        <p14:creationId xmlns:p14="http://schemas.microsoft.com/office/powerpoint/2010/main" val="2349660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CC3046-D4A2-3ECF-EBE3-13852E443A41}"/>
              </a:ext>
            </a:extLst>
          </p:cNvPr>
          <p:cNvSpPr>
            <a:spLocks noGrp="1"/>
          </p:cNvSpPr>
          <p:nvPr>
            <p:ph type="title"/>
          </p:nvPr>
        </p:nvSpPr>
        <p:spPr/>
        <p:txBody>
          <a:bodyPr/>
          <a:lstStyle/>
          <a:p>
            <a:r>
              <a:rPr lang="en-US" dirty="0">
                <a:cs typeface="Segoe UI"/>
              </a:rPr>
              <a:t>Targeted PTAB proposals</a:t>
            </a:r>
            <a:endParaRPr lang="en-US" dirty="0"/>
          </a:p>
        </p:txBody>
      </p:sp>
      <p:sp>
        <p:nvSpPr>
          <p:cNvPr id="4" name="Text Placeholder 3">
            <a:extLst>
              <a:ext uri="{FF2B5EF4-FFF2-40B4-BE49-F238E27FC236}">
                <a16:creationId xmlns:a16="http://schemas.microsoft.com/office/drawing/2014/main" id="{37E3295E-0F39-4151-B44B-C730CD22236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8348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America Invents Act (AIA) trial fees </a:t>
            </a:r>
          </a:p>
        </p:txBody>
      </p:sp>
      <p:sp>
        <p:nvSpPr>
          <p:cNvPr id="7" name="Content Placeholder 6">
            <a:extLst>
              <a:ext uri="{FF2B5EF4-FFF2-40B4-BE49-F238E27FC236}">
                <a16:creationId xmlns:a16="http://schemas.microsoft.com/office/drawing/2014/main" id="{6FC05DC0-4336-4C97-A518-E82A2F8F99F7}"/>
              </a:ext>
            </a:extLst>
          </p:cNvPr>
          <p:cNvSpPr>
            <a:spLocks noGrp="1"/>
          </p:cNvSpPr>
          <p:nvPr>
            <p:ph idx="1"/>
          </p:nvPr>
        </p:nvSpPr>
        <p:spPr/>
        <p:txBody>
          <a:bodyPr vert="horz" lIns="91440" tIns="45720" rIns="91440" bIns="45720" rtlCol="0" anchor="t">
            <a:normAutofit/>
          </a:bodyPr>
          <a:lstStyle/>
          <a:p>
            <a:r>
              <a:rPr lang="en-US" sz="2800" dirty="0">
                <a:latin typeface="Segoe UI"/>
                <a:cs typeface="Segoe UI"/>
              </a:rPr>
              <a:t>Propose increasing AIA trial fees by 25%.</a:t>
            </a:r>
          </a:p>
          <a:p>
            <a:pPr lvl="1"/>
            <a:r>
              <a:rPr lang="en-US" sz="2400" dirty="0"/>
              <a:t>The costs associated with IPR have continued to increase as a result of recent court cases and higher operating costs caused, in part, by inflation.</a:t>
            </a:r>
            <a:endParaRPr lang="en-US" sz="2400" strike="sngStrike" dirty="0"/>
          </a:p>
          <a:p>
            <a:pPr lvl="1"/>
            <a:r>
              <a:rPr lang="en-US" sz="2400" dirty="0"/>
              <a:t>These fee increases support aggregate cost recovery for USPTO operations. </a:t>
            </a:r>
            <a:endParaRPr lang="en-US" sz="2000" i="1" strike="sngStrike" dirty="0">
              <a:latin typeface="+mn-lt"/>
            </a:endParaRPr>
          </a:p>
          <a:p>
            <a:pPr marL="457200" lvl="1" indent="0">
              <a:buNone/>
            </a:pPr>
            <a:endParaRPr lang="en-US" sz="1200" i="1" dirty="0">
              <a:latin typeface="+mn-lt"/>
            </a:endParaRPr>
          </a:p>
          <a:p>
            <a:pPr marL="57150" indent="0">
              <a:buNone/>
            </a:pPr>
            <a:r>
              <a:rPr lang="en-US" sz="1200" dirty="0">
                <a:latin typeface="+mn-lt"/>
              </a:rPr>
              <a:t>(see table on next page)</a:t>
            </a:r>
          </a:p>
        </p:txBody>
      </p:sp>
      <p:sp>
        <p:nvSpPr>
          <p:cNvPr id="3" name="Slide Number Placeholder 2">
            <a:extLst>
              <a:ext uri="{FF2B5EF4-FFF2-40B4-BE49-F238E27FC236}">
                <a16:creationId xmlns:a16="http://schemas.microsoft.com/office/drawing/2014/main" id="{371DA14F-0753-41F2-AAAF-F16F9730E1D3}"/>
              </a:ext>
            </a:extLst>
          </p:cNvPr>
          <p:cNvSpPr>
            <a:spLocks noGrp="1"/>
          </p:cNvSpPr>
          <p:nvPr>
            <p:ph type="sldNum" sz="quarter" idx="10"/>
          </p:nvPr>
        </p:nvSpPr>
        <p:spPr/>
        <p:txBody>
          <a:bodyPr/>
          <a:lstStyle/>
          <a:p>
            <a:fld id="{1D648693-0942-45E9-83AE-76FC568F9452}" type="slidenum">
              <a:rPr lang="en-US" smtClean="0"/>
              <a:pPr/>
              <a:t>32</a:t>
            </a:fld>
            <a:endParaRPr lang="en-US" dirty="0"/>
          </a:p>
        </p:txBody>
      </p:sp>
    </p:spTree>
    <p:extLst>
      <p:ext uri="{BB962C8B-B14F-4D97-AF65-F5344CB8AC3E}">
        <p14:creationId xmlns:p14="http://schemas.microsoft.com/office/powerpoint/2010/main" val="1578265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7D3554-6132-4C0E-92EC-98CCFDFF178C}"/>
              </a:ext>
            </a:extLst>
          </p:cNvPr>
          <p:cNvSpPr>
            <a:spLocks noGrp="1"/>
          </p:cNvSpPr>
          <p:nvPr>
            <p:ph type="title"/>
          </p:nvPr>
        </p:nvSpPr>
        <p:spPr/>
        <p:txBody>
          <a:bodyPr/>
          <a:lstStyle/>
          <a:p>
            <a:r>
              <a:rPr lang="en-US" sz="3600" dirty="0"/>
              <a:t>AIA trial fees </a:t>
            </a:r>
            <a:r>
              <a:rPr lang="en-US" sz="2200" b="0" dirty="0"/>
              <a:t>(cont.)</a:t>
            </a:r>
            <a:endParaRPr lang="en-US" sz="2200" dirty="0"/>
          </a:p>
        </p:txBody>
      </p:sp>
      <p:graphicFrame>
        <p:nvGraphicFramePr>
          <p:cNvPr id="6" name="Content Placeholder 7">
            <a:extLst>
              <a:ext uri="{FF2B5EF4-FFF2-40B4-BE49-F238E27FC236}">
                <a16:creationId xmlns:a16="http://schemas.microsoft.com/office/drawing/2014/main" id="{918EB329-3A80-4D9F-8199-CA18DDE46C1C}"/>
              </a:ext>
            </a:extLst>
          </p:cNvPr>
          <p:cNvGraphicFramePr>
            <a:graphicFrameLocks noGrp="1"/>
          </p:cNvGraphicFramePr>
          <p:nvPr>
            <p:ph idx="1"/>
            <p:extLst>
              <p:ext uri="{D42A27DB-BD31-4B8C-83A1-F6EECF244321}">
                <p14:modId xmlns:p14="http://schemas.microsoft.com/office/powerpoint/2010/main" val="2610130933"/>
              </p:ext>
            </p:extLst>
          </p:nvPr>
        </p:nvGraphicFramePr>
        <p:xfrm>
          <a:off x="457200" y="1447800"/>
          <a:ext cx="8229599" cy="3889151"/>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2519037266"/>
                    </a:ext>
                  </a:extLst>
                </a:gridCol>
                <a:gridCol w="3000375">
                  <a:extLst>
                    <a:ext uri="{9D8B030D-6E8A-4147-A177-3AD203B41FA5}">
                      <a16:colId xmlns:a16="http://schemas.microsoft.com/office/drawing/2014/main" val="234241504"/>
                    </a:ext>
                  </a:extLst>
                </a:gridCol>
                <a:gridCol w="942975">
                  <a:extLst>
                    <a:ext uri="{9D8B030D-6E8A-4147-A177-3AD203B41FA5}">
                      <a16:colId xmlns:a16="http://schemas.microsoft.com/office/drawing/2014/main" val="2060039602"/>
                    </a:ext>
                  </a:extLst>
                </a:gridCol>
                <a:gridCol w="891931">
                  <a:extLst>
                    <a:ext uri="{9D8B030D-6E8A-4147-A177-3AD203B41FA5}">
                      <a16:colId xmlns:a16="http://schemas.microsoft.com/office/drawing/2014/main" val="2617128575"/>
                    </a:ext>
                  </a:extLst>
                </a:gridCol>
                <a:gridCol w="984738">
                  <a:extLst>
                    <a:ext uri="{9D8B030D-6E8A-4147-A177-3AD203B41FA5}">
                      <a16:colId xmlns:a16="http://schemas.microsoft.com/office/drawing/2014/main" val="3243458886"/>
                    </a:ext>
                  </a:extLst>
                </a:gridCol>
                <a:gridCol w="797169">
                  <a:extLst>
                    <a:ext uri="{9D8B030D-6E8A-4147-A177-3AD203B41FA5}">
                      <a16:colId xmlns:a16="http://schemas.microsoft.com/office/drawing/2014/main" val="2616910419"/>
                    </a:ext>
                  </a:extLst>
                </a:gridCol>
                <a:gridCol w="793261">
                  <a:extLst>
                    <a:ext uri="{9D8B030D-6E8A-4147-A177-3AD203B41FA5}">
                      <a16:colId xmlns:a16="http://schemas.microsoft.com/office/drawing/2014/main" val="3724731327"/>
                    </a:ext>
                  </a:extLst>
                </a:gridCol>
              </a:tblGrid>
              <a:tr h="473407">
                <a:tc>
                  <a:txBody>
                    <a:bodyPr/>
                    <a:lstStyle/>
                    <a:p>
                      <a:pPr marL="0" marR="0" lvl="0" algn="ctr">
                        <a:buNone/>
                      </a:pPr>
                      <a:r>
                        <a:rPr lang="en-US" sz="1000" b="1" dirty="0">
                          <a:solidFill>
                            <a:schemeClr val="bg1"/>
                          </a:solidFill>
                          <a:effectLst/>
                          <a:latin typeface="Segoe UI"/>
                        </a:rPr>
                        <a:t>Fee code</a:t>
                      </a:r>
                      <a:endParaRPr lang="en-US" sz="1000" b="1" dirty="0">
                        <a:solidFill>
                          <a:schemeClr val="bg1"/>
                        </a:solidFill>
                        <a:effectLst/>
                        <a:latin typeface="Segoe UI"/>
                        <a:ea typeface="Times New Roman"/>
                        <a:cs typeface="Times New Roman"/>
                      </a:endParaRPr>
                    </a:p>
                  </a:txBody>
                  <a:tcPr marL="45720" marR="45720" anchor="ctr">
                    <a:solidFill>
                      <a:schemeClr val="tx2">
                        <a:lumMod val="75000"/>
                      </a:schemeClr>
                    </a:solidFill>
                  </a:tcPr>
                </a:tc>
                <a:tc>
                  <a:txBody>
                    <a:bodyPr/>
                    <a:lstStyle/>
                    <a:p>
                      <a:pPr marL="0" marR="0" lvl="0" algn="ctr">
                        <a:buNone/>
                      </a:pPr>
                      <a:r>
                        <a:rPr lang="en-US" sz="1000" dirty="0">
                          <a:effectLst/>
                          <a:latin typeface="Segoe UI"/>
                        </a:rPr>
                        <a:t>Description</a:t>
                      </a:r>
                      <a:endParaRPr lang="en-US" sz="1000" baseline="300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lvl="0" algn="ctr">
                        <a:spcBef>
                          <a:spcPts val="0"/>
                        </a:spcBef>
                        <a:spcAft>
                          <a:spcPts val="0"/>
                        </a:spcAft>
                        <a:buNone/>
                      </a:pPr>
                      <a:r>
                        <a:rPr lang="en-US" sz="1000" dirty="0">
                          <a:effectLst/>
                          <a:latin typeface="Segoe UI"/>
                        </a:rPr>
                        <a:t>Historical cost</a:t>
                      </a:r>
                    </a:p>
                    <a:p>
                      <a:pPr marL="0" marR="0" lvl="0" algn="ctr">
                        <a:spcBef>
                          <a:spcPts val="0"/>
                        </a:spcBef>
                        <a:spcAft>
                          <a:spcPts val="0"/>
                        </a:spcAft>
                        <a:buNone/>
                      </a:pPr>
                      <a:r>
                        <a:rPr lang="en-US" sz="1000" dirty="0">
                          <a:effectLst/>
                          <a:latin typeface="Segoe UI"/>
                        </a:rPr>
                        <a:t>(FY 2022)</a:t>
                      </a:r>
                      <a:endParaRPr lang="en-US" sz="10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lvl="0" algn="ctr">
                        <a:spcBef>
                          <a:spcPts val="0"/>
                        </a:spcBef>
                        <a:spcAft>
                          <a:spcPts val="0"/>
                        </a:spcAft>
                        <a:buNone/>
                      </a:pPr>
                      <a:r>
                        <a:rPr lang="en-US" sz="1000" dirty="0">
                          <a:effectLst/>
                          <a:latin typeface="Segoe UI"/>
                        </a:rPr>
                        <a:t>Current fee</a:t>
                      </a:r>
                      <a:endParaRPr lang="en-US" sz="10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lvl="0" algn="ctr">
                        <a:spcBef>
                          <a:spcPts val="0"/>
                        </a:spcBef>
                        <a:spcAft>
                          <a:spcPts val="0"/>
                        </a:spcAft>
                        <a:buNone/>
                      </a:pPr>
                      <a:r>
                        <a:rPr lang="en-US" sz="1000" dirty="0">
                          <a:effectLst/>
                          <a:latin typeface="Segoe UI"/>
                        </a:rPr>
                        <a:t>Proposed fee</a:t>
                      </a:r>
                      <a:endParaRPr lang="en-US" sz="10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lvl="0" algn="ctr">
                        <a:spcBef>
                          <a:spcPts val="0"/>
                        </a:spcBef>
                        <a:spcAft>
                          <a:spcPts val="0"/>
                        </a:spcAft>
                        <a:buNone/>
                      </a:pPr>
                      <a:r>
                        <a:rPr lang="en-US" sz="1000" dirty="0">
                          <a:effectLst/>
                          <a:latin typeface="Segoe UI"/>
                          <a:ea typeface="Times New Roman"/>
                          <a:cs typeface="Times New Roman"/>
                        </a:rPr>
                        <a:t>Dollar change</a:t>
                      </a:r>
                    </a:p>
                  </a:txBody>
                  <a:tcPr marL="45720" marR="45720" anchor="ctr">
                    <a:solidFill>
                      <a:schemeClr val="tx2">
                        <a:lumMod val="75000"/>
                      </a:schemeClr>
                    </a:solidFill>
                  </a:tcPr>
                </a:tc>
                <a:tc>
                  <a:txBody>
                    <a:bodyPr/>
                    <a:lstStyle/>
                    <a:p>
                      <a:pPr marL="0" marR="0" lvl="0" algn="ctr">
                        <a:spcBef>
                          <a:spcPts val="0"/>
                        </a:spcBef>
                        <a:spcAft>
                          <a:spcPts val="0"/>
                        </a:spcAft>
                        <a:buNone/>
                      </a:pPr>
                      <a:r>
                        <a:rPr lang="en-US" sz="1000" dirty="0">
                          <a:effectLst/>
                          <a:latin typeface="Segoe UI"/>
                        </a:rPr>
                        <a:t>Percent change</a:t>
                      </a:r>
                      <a:endParaRPr lang="en-US" sz="1000" dirty="0">
                        <a:effectLst/>
                        <a:latin typeface="Segoe UI"/>
                        <a:ea typeface="Times New Roman"/>
                        <a:cs typeface="Times New Roman"/>
                      </a:endParaRPr>
                    </a:p>
                  </a:txBody>
                  <a:tcPr marL="45720" marR="45720" anchor="ctr">
                    <a:solidFill>
                      <a:schemeClr val="tx2">
                        <a:lumMod val="75000"/>
                      </a:schemeClr>
                    </a:solidFill>
                  </a:tcPr>
                </a:tc>
                <a:extLst>
                  <a:ext uri="{0D108BD9-81ED-4DB2-BD59-A6C34878D82A}">
                    <a16:rowId xmlns:a16="http://schemas.microsoft.com/office/drawing/2014/main" val="3114698231"/>
                  </a:ext>
                </a:extLst>
              </a:tr>
              <a:tr h="322180">
                <a:tc>
                  <a:txBody>
                    <a:bodyPr/>
                    <a:lstStyle/>
                    <a:p>
                      <a:pPr marL="0" marR="0" algn="ctr" defTabSz="457200" rtl="0" eaLnBrk="1" fontAlgn="ctr" latinLnBrk="0" hangingPunct="1">
                        <a:lnSpc>
                          <a:spcPct val="100000"/>
                        </a:lnSpc>
                        <a:spcBef>
                          <a:spcPts val="600"/>
                        </a:spcBef>
                        <a:spcAft>
                          <a:spcPts val="600"/>
                        </a:spcAft>
                      </a:pPr>
                      <a:r>
                        <a:rPr lang="en-US" sz="1000" b="1" kern="1200" dirty="0">
                          <a:solidFill>
                            <a:schemeClr val="lt1"/>
                          </a:solidFill>
                          <a:effectLst/>
                          <a:latin typeface="+mn-lt"/>
                          <a:ea typeface="+mn-ea"/>
                          <a:cs typeface="+mn-cs"/>
                        </a:rPr>
                        <a:t>1406</a:t>
                      </a:r>
                    </a:p>
                  </a:txBody>
                  <a:tcPr marL="45720" marR="45720" anchor="ctr">
                    <a:solidFill>
                      <a:schemeClr val="tx2">
                        <a:lumMod val="75000"/>
                      </a:schemeClr>
                    </a:solidFill>
                  </a:tcPr>
                </a:tc>
                <a:tc>
                  <a:txBody>
                    <a:bodyPr/>
                    <a:lstStyle/>
                    <a:p>
                      <a:pPr marL="0" marR="0" algn="l" rtl="0" eaLnBrk="1" fontAlgn="ctr" latinLnBrk="0" hangingPunct="1">
                        <a:lnSpc>
                          <a:spcPct val="100000"/>
                        </a:lnSpc>
                        <a:spcBef>
                          <a:spcPts val="600"/>
                        </a:spcBef>
                        <a:spcAft>
                          <a:spcPts val="600"/>
                        </a:spcAft>
                      </a:pPr>
                      <a:r>
                        <a:rPr lang="en-US" sz="1000" kern="1200" dirty="0">
                          <a:effectLst/>
                        </a:rPr>
                        <a:t>Inter partes review request fee </a:t>
                      </a:r>
                      <a:r>
                        <a:rPr lang="en-US" sz="1000" b="0" kern="1200" dirty="0">
                          <a:effectLst/>
                          <a:latin typeface="+mn-lt"/>
                        </a:rPr>
                        <a:t>‒</a:t>
                      </a:r>
                      <a:r>
                        <a:rPr lang="en-US" sz="1000" kern="1200" dirty="0">
                          <a:effectLst/>
                        </a:rPr>
                        <a:t> up to 20 claims</a:t>
                      </a:r>
                      <a:endParaRPr lang="en-US" sz="1000" b="0" kern="1200" dirty="0">
                        <a:solidFill>
                          <a:schemeClr val="tx1"/>
                        </a:solidFill>
                        <a:effectLst/>
                        <a:latin typeface="+mn-lt"/>
                        <a:ea typeface="+mn-ea"/>
                        <a:cs typeface="+mn-cs"/>
                      </a:endParaRPr>
                    </a:p>
                  </a:txBody>
                  <a:tcPr marL="45720" marR="45720" anchor="ctr">
                    <a:solidFill>
                      <a:srgbClr val="D9D9D6"/>
                    </a:solidFill>
                  </a:tcPr>
                </a:tc>
                <a:tc>
                  <a:txBody>
                    <a:bodyPr/>
                    <a:lstStyle/>
                    <a:p>
                      <a:pPr marL="0" marR="0" algn="r" defTabSz="457200" rtl="0" eaLnBrk="1" latinLnBrk="0" hangingPunct="1">
                        <a:lnSpc>
                          <a:spcPct val="100000"/>
                        </a:lnSpc>
                        <a:spcBef>
                          <a:spcPts val="600"/>
                        </a:spcBef>
                        <a:spcAft>
                          <a:spcPts val="600"/>
                        </a:spcAft>
                      </a:pPr>
                      <a:r>
                        <a:rPr lang="en-US" sz="1000" kern="1200" dirty="0">
                          <a:solidFill>
                            <a:schemeClr val="tx1"/>
                          </a:solidFill>
                          <a:effectLst/>
                          <a:latin typeface="+mn-lt"/>
                          <a:ea typeface="+mn-ea"/>
                          <a:cs typeface="+mn-cs"/>
                        </a:rPr>
                        <a:t>$21,980</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$19,000</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$23,750 </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$4,750 </a:t>
                      </a:r>
                    </a:p>
                  </a:txBody>
                  <a:tcPr marL="45720" marR="45720" anchor="ctr">
                    <a:solidFill>
                      <a:srgbClr val="D9D9D6"/>
                    </a:solidFill>
                  </a:tcPr>
                </a:tc>
                <a:tc>
                  <a:txBody>
                    <a:bodyPr/>
                    <a:lstStyle/>
                    <a:p>
                      <a:pPr marL="0" marR="0" algn="r" defTabSz="457200"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25%</a:t>
                      </a:r>
                    </a:p>
                  </a:txBody>
                  <a:tcPr marL="45720" marR="45720" anchor="ctr">
                    <a:solidFill>
                      <a:srgbClr val="D9D9D6"/>
                    </a:solidFill>
                  </a:tcPr>
                </a:tc>
                <a:extLst>
                  <a:ext uri="{0D108BD9-81ED-4DB2-BD59-A6C34878D82A}">
                    <a16:rowId xmlns:a16="http://schemas.microsoft.com/office/drawing/2014/main" val="234780657"/>
                  </a:ext>
                </a:extLst>
              </a:tr>
              <a:tr h="322180">
                <a:tc>
                  <a:txBody>
                    <a:bodyPr/>
                    <a:lstStyle/>
                    <a:p>
                      <a:pPr marL="0" marR="0" algn="ctr" defTabSz="457200" rtl="0" eaLnBrk="1" fontAlgn="ctr" latinLnBrk="0" hangingPunct="1">
                        <a:lnSpc>
                          <a:spcPct val="100000"/>
                        </a:lnSpc>
                        <a:spcBef>
                          <a:spcPts val="600"/>
                        </a:spcBef>
                        <a:spcAft>
                          <a:spcPts val="600"/>
                        </a:spcAft>
                      </a:pPr>
                      <a:r>
                        <a:rPr lang="en-US" sz="1000" b="1" kern="1200" dirty="0">
                          <a:solidFill>
                            <a:schemeClr val="lt1"/>
                          </a:solidFill>
                          <a:effectLst/>
                          <a:latin typeface="+mn-lt"/>
                          <a:ea typeface="+mn-ea"/>
                          <a:cs typeface="+mn-cs"/>
                        </a:rPr>
                        <a:t>1414</a:t>
                      </a:r>
                    </a:p>
                  </a:txBody>
                  <a:tcPr marL="45720" marR="45720" anchor="ctr">
                    <a:solidFill>
                      <a:schemeClr val="tx2">
                        <a:lumMod val="75000"/>
                      </a:schemeClr>
                    </a:solidFill>
                  </a:tcPr>
                </a:tc>
                <a:tc>
                  <a:txBody>
                    <a:bodyPr/>
                    <a:lstStyle/>
                    <a:p>
                      <a:pPr marL="0" marR="0" algn="l" rtl="0" eaLnBrk="1" fontAlgn="ctr" latinLnBrk="0" hangingPunct="1">
                        <a:lnSpc>
                          <a:spcPct val="100000"/>
                        </a:lnSpc>
                        <a:spcBef>
                          <a:spcPts val="600"/>
                        </a:spcBef>
                        <a:spcAft>
                          <a:spcPts val="600"/>
                        </a:spcAft>
                      </a:pPr>
                      <a:r>
                        <a:rPr lang="en-US" sz="1000" kern="1200" dirty="0">
                          <a:effectLst/>
                        </a:rPr>
                        <a:t>Inter partes review post-institution fee </a:t>
                      </a:r>
                      <a:r>
                        <a:rPr lang="en-US" sz="1000" b="0" kern="1200" dirty="0">
                          <a:effectLst/>
                          <a:latin typeface="+mn-lt"/>
                        </a:rPr>
                        <a:t>‒</a:t>
                      </a:r>
                      <a:r>
                        <a:rPr lang="en-US" sz="1000" kern="1200" dirty="0">
                          <a:effectLst/>
                        </a:rPr>
                        <a:t> up to 20 claims</a:t>
                      </a:r>
                      <a:endParaRPr lang="en-US" sz="1000" b="0" kern="1200" dirty="0">
                        <a:solidFill>
                          <a:schemeClr val="tx1"/>
                        </a:solidFill>
                        <a:effectLst/>
                        <a:latin typeface="+mn-lt"/>
                        <a:ea typeface="+mn-ea"/>
                        <a:cs typeface="+mn-cs"/>
                      </a:endParaRPr>
                    </a:p>
                  </a:txBody>
                  <a:tcPr marL="45720" marR="45720" anchor="ctr">
                    <a:solidFill>
                      <a:srgbClr val="D9D9D6"/>
                    </a:solidFill>
                  </a:tcPr>
                </a:tc>
                <a:tc>
                  <a:txBody>
                    <a:bodyPr/>
                    <a:lstStyle/>
                    <a:p>
                      <a:pPr marL="0" marR="0" algn="r" defTabSz="457200" rtl="0" eaLnBrk="1" latinLnBrk="0" hangingPunct="1">
                        <a:lnSpc>
                          <a:spcPct val="100000"/>
                        </a:lnSpc>
                        <a:spcBef>
                          <a:spcPts val="600"/>
                        </a:spcBef>
                        <a:spcAft>
                          <a:spcPts val="600"/>
                        </a:spcAft>
                      </a:pPr>
                      <a:r>
                        <a:rPr lang="en-US" sz="1000" kern="1200" dirty="0">
                          <a:solidFill>
                            <a:schemeClr val="tx1"/>
                          </a:solidFill>
                          <a:effectLst/>
                          <a:latin typeface="+mn-lt"/>
                          <a:ea typeface="+mn-ea"/>
                          <a:cs typeface="+mn-cs"/>
                        </a:rPr>
                        <a:t>$37,563</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$22,500 </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$28,125 </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$5,625 </a:t>
                      </a:r>
                    </a:p>
                  </a:txBody>
                  <a:tcPr marL="45720" marR="45720" anchor="ctr">
                    <a:solidFill>
                      <a:srgbClr val="D9D9D6"/>
                    </a:solidFill>
                  </a:tcPr>
                </a:tc>
                <a:tc>
                  <a:txBody>
                    <a:bodyPr/>
                    <a:lstStyle/>
                    <a:p>
                      <a:pPr marL="0" marR="0" algn="r" defTabSz="457200"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25%</a:t>
                      </a:r>
                    </a:p>
                  </a:txBody>
                  <a:tcPr marL="45720" marR="45720" anchor="ctr">
                    <a:solidFill>
                      <a:srgbClr val="D9D9D6"/>
                    </a:solidFill>
                  </a:tcPr>
                </a:tc>
                <a:extLst>
                  <a:ext uri="{0D108BD9-81ED-4DB2-BD59-A6C34878D82A}">
                    <a16:rowId xmlns:a16="http://schemas.microsoft.com/office/drawing/2014/main" val="3806593833"/>
                  </a:ext>
                </a:extLst>
              </a:tr>
              <a:tr h="322180">
                <a:tc>
                  <a:txBody>
                    <a:bodyPr/>
                    <a:lstStyle/>
                    <a:p>
                      <a:pPr marL="0" marR="0" algn="ctr" defTabSz="457200" rtl="0" eaLnBrk="1" fontAlgn="ctr" latinLnBrk="0" hangingPunct="1">
                        <a:lnSpc>
                          <a:spcPct val="100000"/>
                        </a:lnSpc>
                        <a:spcBef>
                          <a:spcPts val="600"/>
                        </a:spcBef>
                        <a:spcAft>
                          <a:spcPts val="600"/>
                        </a:spcAft>
                      </a:pPr>
                      <a:r>
                        <a:rPr lang="en-US" sz="1000" b="1" kern="1200" dirty="0">
                          <a:solidFill>
                            <a:schemeClr val="lt1"/>
                          </a:solidFill>
                          <a:effectLst/>
                          <a:latin typeface="+mn-lt"/>
                          <a:ea typeface="+mn-ea"/>
                          <a:cs typeface="+mn-cs"/>
                        </a:rPr>
                        <a:t>1407</a:t>
                      </a:r>
                    </a:p>
                  </a:txBody>
                  <a:tcPr marL="45720" marR="45720" anchor="ctr">
                    <a:solidFill>
                      <a:schemeClr val="tx2">
                        <a:lumMod val="75000"/>
                      </a:schemeClr>
                    </a:solidFill>
                  </a:tcPr>
                </a:tc>
                <a:tc>
                  <a:txBody>
                    <a:bodyPr/>
                    <a:lstStyle/>
                    <a:p>
                      <a:pPr marL="0" marR="0" algn="l" defTabSz="457200" rtl="0" eaLnBrk="1" fontAlgn="ctr" latinLnBrk="0" hangingPunct="1">
                        <a:lnSpc>
                          <a:spcPct val="100000"/>
                        </a:lnSpc>
                        <a:spcBef>
                          <a:spcPts val="600"/>
                        </a:spcBef>
                        <a:spcAft>
                          <a:spcPts val="600"/>
                        </a:spcAft>
                      </a:pPr>
                      <a:r>
                        <a:rPr lang="en-US" sz="1000" kern="1200" dirty="0">
                          <a:effectLst/>
                        </a:rPr>
                        <a:t>Inter partes review request of each claim in excess of 20</a:t>
                      </a:r>
                      <a:endParaRPr lang="en-US" sz="1000" b="0" kern="1200" dirty="0">
                        <a:solidFill>
                          <a:schemeClr val="tx1"/>
                        </a:solidFill>
                        <a:effectLst/>
                        <a:latin typeface="+mn-lt"/>
                        <a:ea typeface="+mn-ea"/>
                        <a:cs typeface="+mn-cs"/>
                      </a:endParaRPr>
                    </a:p>
                  </a:txBody>
                  <a:tcPr marL="45720" marR="45720" anchor="ctr">
                    <a:solidFill>
                      <a:srgbClr val="D9D9D6"/>
                    </a:solidFill>
                  </a:tcPr>
                </a:tc>
                <a:tc>
                  <a:txBody>
                    <a:bodyPr/>
                    <a:lstStyle/>
                    <a:p>
                      <a:pPr marL="0" marR="0" algn="r" defTabSz="457200" rtl="0" eaLnBrk="1" latinLnBrk="0" hangingPunct="1">
                        <a:lnSpc>
                          <a:spcPct val="100000"/>
                        </a:lnSpc>
                        <a:spcBef>
                          <a:spcPts val="600"/>
                        </a:spcBef>
                        <a:spcAft>
                          <a:spcPts val="600"/>
                        </a:spcAft>
                      </a:pPr>
                      <a:r>
                        <a:rPr lang="en-US" sz="1000" kern="1200" dirty="0">
                          <a:solidFill>
                            <a:schemeClr val="tx1"/>
                          </a:solidFill>
                          <a:effectLst/>
                          <a:latin typeface="+mn-lt"/>
                          <a:ea typeface="+mn-ea"/>
                          <a:cs typeface="+mn-cs"/>
                        </a:rPr>
                        <a:t>n/a</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$375 </a:t>
                      </a: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000" kern="1200" dirty="0">
                          <a:solidFill>
                            <a:schemeClr val="tx1"/>
                          </a:solidFill>
                          <a:effectLst/>
                          <a:latin typeface="+mn-lt"/>
                          <a:ea typeface="+mn-ea"/>
                          <a:cs typeface="+mn-cs"/>
                        </a:rPr>
                        <a:t>$470</a:t>
                      </a:r>
                      <a:endParaRPr lang="en-US" sz="1000" dirty="0"/>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000" kern="1200" dirty="0">
                          <a:solidFill>
                            <a:schemeClr val="tx1"/>
                          </a:solidFill>
                          <a:effectLst/>
                          <a:latin typeface="+mn-lt"/>
                          <a:ea typeface="+mn-ea"/>
                          <a:cs typeface="+mn-cs"/>
                        </a:rPr>
                        <a:t>$95</a:t>
                      </a:r>
                      <a:endParaRPr lang="en-US" sz="1000" dirty="0"/>
                    </a:p>
                  </a:txBody>
                  <a:tcPr marL="45720" marR="45720" anchor="ctr">
                    <a:solidFill>
                      <a:srgbClr val="D9D9D6"/>
                    </a:solidFill>
                  </a:tcPr>
                </a:tc>
                <a:tc>
                  <a:txBody>
                    <a:bodyPr/>
                    <a:lstStyle/>
                    <a:p>
                      <a:pPr marL="0" marR="0" algn="r" defTabSz="457200"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25%</a:t>
                      </a:r>
                    </a:p>
                  </a:txBody>
                  <a:tcPr marL="45720" marR="45720" anchor="ctr">
                    <a:solidFill>
                      <a:srgbClr val="D9D9D6"/>
                    </a:solidFill>
                  </a:tcPr>
                </a:tc>
                <a:extLst>
                  <a:ext uri="{0D108BD9-81ED-4DB2-BD59-A6C34878D82A}">
                    <a16:rowId xmlns:a16="http://schemas.microsoft.com/office/drawing/2014/main" val="3981263772"/>
                  </a:ext>
                </a:extLst>
              </a:tr>
              <a:tr h="322180">
                <a:tc>
                  <a:txBody>
                    <a:bodyPr/>
                    <a:lstStyle/>
                    <a:p>
                      <a:pPr marL="0" marR="0" algn="ctr" defTabSz="457200" rtl="0" eaLnBrk="1" fontAlgn="ctr" latinLnBrk="0" hangingPunct="1">
                        <a:lnSpc>
                          <a:spcPct val="100000"/>
                        </a:lnSpc>
                        <a:spcBef>
                          <a:spcPts val="600"/>
                        </a:spcBef>
                        <a:spcAft>
                          <a:spcPts val="600"/>
                        </a:spcAft>
                      </a:pPr>
                      <a:r>
                        <a:rPr lang="en-US" sz="1000" b="1" kern="1200" dirty="0">
                          <a:solidFill>
                            <a:schemeClr val="lt1"/>
                          </a:solidFill>
                          <a:effectLst/>
                          <a:latin typeface="+mn-lt"/>
                          <a:ea typeface="+mn-ea"/>
                          <a:cs typeface="+mn-cs"/>
                        </a:rPr>
                        <a:t>1415</a:t>
                      </a:r>
                    </a:p>
                  </a:txBody>
                  <a:tcPr marL="45720" marR="45720" anchor="ctr">
                    <a:solidFill>
                      <a:schemeClr val="tx2">
                        <a:lumMod val="75000"/>
                      </a:schemeClr>
                    </a:solidFill>
                  </a:tcPr>
                </a:tc>
                <a:tc>
                  <a:txBody>
                    <a:bodyPr/>
                    <a:lstStyle/>
                    <a:p>
                      <a:pPr marL="0" marR="0" algn="l" rtl="0" eaLnBrk="1" fontAlgn="ctr" latinLnBrk="0" hangingPunct="1">
                        <a:lnSpc>
                          <a:spcPct val="100000"/>
                        </a:lnSpc>
                        <a:spcBef>
                          <a:spcPts val="600"/>
                        </a:spcBef>
                        <a:spcAft>
                          <a:spcPts val="600"/>
                        </a:spcAft>
                      </a:pPr>
                      <a:r>
                        <a:rPr lang="en-US" sz="1000" kern="1200" dirty="0">
                          <a:effectLst/>
                        </a:rPr>
                        <a:t>Inter partes post-institution request of each claim in excess of </a:t>
                      </a:r>
                      <a:r>
                        <a:rPr lang="en-US" sz="1000" u="none" kern="1200" dirty="0">
                          <a:effectLst/>
                        </a:rPr>
                        <a:t>20</a:t>
                      </a:r>
                      <a:endParaRPr lang="en-US" sz="1000" b="0" kern="1200" dirty="0">
                        <a:solidFill>
                          <a:schemeClr val="dk1"/>
                        </a:solidFill>
                        <a:effectLst/>
                        <a:latin typeface="+mn-lt"/>
                        <a:ea typeface="+mn-ea"/>
                        <a:cs typeface="+mn-cs"/>
                      </a:endParaRPr>
                    </a:p>
                  </a:txBody>
                  <a:tcPr marL="45720" marR="45720" anchor="ctr">
                    <a:solidFill>
                      <a:srgbClr val="D9D9D6"/>
                    </a:solidFill>
                  </a:tcPr>
                </a:tc>
                <a:tc>
                  <a:txBody>
                    <a:bodyPr/>
                    <a:lstStyle/>
                    <a:p>
                      <a:pPr marL="0" marR="0" algn="r" defTabSz="457200" rtl="0" eaLnBrk="1" latinLnBrk="0" hangingPunct="1">
                        <a:lnSpc>
                          <a:spcPct val="100000"/>
                        </a:lnSpc>
                        <a:spcBef>
                          <a:spcPts val="600"/>
                        </a:spcBef>
                        <a:spcAft>
                          <a:spcPts val="600"/>
                        </a:spcAft>
                      </a:pPr>
                      <a:r>
                        <a:rPr lang="en-US" sz="1000" kern="1200" dirty="0">
                          <a:solidFill>
                            <a:schemeClr val="tx1"/>
                          </a:solidFill>
                          <a:effectLst/>
                          <a:latin typeface="+mn-lt"/>
                          <a:ea typeface="+mn-ea"/>
                          <a:cs typeface="+mn-cs"/>
                        </a:rPr>
                        <a:t>n/a</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$750 </a:t>
                      </a:r>
                    </a:p>
                  </a:txBody>
                  <a:tcPr marL="45720" marR="45720" anchor="ctr">
                    <a:solidFill>
                      <a:srgbClr val="D9D9D6"/>
                    </a:solidFill>
                  </a:tcPr>
                </a:tc>
                <a:tc>
                  <a:txBody>
                    <a:bodyPr/>
                    <a:lstStyle/>
                    <a:p>
                      <a:pPr marL="0" marR="0" algn="r" defTabSz="457200"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$940</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$190 </a:t>
                      </a:r>
                    </a:p>
                  </a:txBody>
                  <a:tcPr marL="45720" marR="45720" anchor="ctr">
                    <a:solidFill>
                      <a:srgbClr val="D9D9D6"/>
                    </a:solidFill>
                  </a:tcPr>
                </a:tc>
                <a:tc>
                  <a:txBody>
                    <a:bodyPr/>
                    <a:lstStyle/>
                    <a:p>
                      <a:pPr marL="0" marR="0" algn="r" defTabSz="457200"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25%</a:t>
                      </a:r>
                    </a:p>
                  </a:txBody>
                  <a:tcPr marL="45720" marR="45720" anchor="ctr">
                    <a:solidFill>
                      <a:srgbClr val="D9D9D6"/>
                    </a:solidFill>
                  </a:tcPr>
                </a:tc>
                <a:extLst>
                  <a:ext uri="{0D108BD9-81ED-4DB2-BD59-A6C34878D82A}">
                    <a16:rowId xmlns:a16="http://schemas.microsoft.com/office/drawing/2014/main" val="2810437678"/>
                  </a:ext>
                </a:extLst>
              </a:tr>
              <a:tr h="322180">
                <a:tc>
                  <a:txBody>
                    <a:bodyPr/>
                    <a:lstStyle/>
                    <a:p>
                      <a:pPr marL="0" marR="0" algn="ctr" defTabSz="457200" rtl="0" eaLnBrk="1" fontAlgn="ctr" latinLnBrk="0" hangingPunct="1">
                        <a:lnSpc>
                          <a:spcPct val="100000"/>
                        </a:lnSpc>
                        <a:spcBef>
                          <a:spcPts val="600"/>
                        </a:spcBef>
                        <a:spcAft>
                          <a:spcPts val="600"/>
                        </a:spcAft>
                      </a:pPr>
                      <a:r>
                        <a:rPr lang="en-US" sz="1000" b="1" kern="1200" dirty="0">
                          <a:solidFill>
                            <a:schemeClr val="lt1"/>
                          </a:solidFill>
                          <a:effectLst/>
                          <a:latin typeface="+mn-lt"/>
                          <a:ea typeface="+mn-ea"/>
                          <a:cs typeface="+mn-cs"/>
                        </a:rPr>
                        <a:t>1408</a:t>
                      </a:r>
                    </a:p>
                  </a:txBody>
                  <a:tcPr marL="45720" marR="45720" anchor="ctr">
                    <a:solidFill>
                      <a:schemeClr val="tx2">
                        <a:lumMod val="75000"/>
                      </a:schemeClr>
                    </a:solidFill>
                  </a:tcPr>
                </a:tc>
                <a:tc>
                  <a:txBody>
                    <a:bodyPr/>
                    <a:lstStyle/>
                    <a:p>
                      <a:pPr algn="l" fontAlgn="b"/>
                      <a:r>
                        <a:rPr lang="en-US" sz="1000" b="0" i="0" u="none" strike="noStrike" dirty="0">
                          <a:solidFill>
                            <a:srgbClr val="000000"/>
                          </a:solidFill>
                          <a:effectLst/>
                          <a:latin typeface="+mn-lt"/>
                        </a:rPr>
                        <a:t>Post-grant or covered business method review request fee </a:t>
                      </a:r>
                      <a:r>
                        <a:rPr lang="en-US" sz="1000" b="0" kern="1200" dirty="0">
                          <a:effectLst/>
                          <a:latin typeface="+mn-lt"/>
                        </a:rPr>
                        <a:t>‒</a:t>
                      </a:r>
                      <a:r>
                        <a:rPr lang="en-US" sz="1000" b="0" i="0" u="none" strike="noStrike" dirty="0">
                          <a:solidFill>
                            <a:srgbClr val="000000"/>
                          </a:solidFill>
                          <a:effectLst/>
                          <a:latin typeface="+mn-lt"/>
                        </a:rPr>
                        <a:t> up to 20 claims</a:t>
                      </a:r>
                    </a:p>
                  </a:txBody>
                  <a:tcPr marL="45720" marR="45720" anchor="b">
                    <a:solidFill>
                      <a:srgbClr val="D9D9D6"/>
                    </a:solidFill>
                  </a:tcPr>
                </a:tc>
                <a:tc>
                  <a:txBody>
                    <a:bodyPr/>
                    <a:lstStyle/>
                    <a:p>
                      <a:pPr marL="0" marR="0" algn="r" defTabSz="457200" rtl="0" eaLnBrk="1" latinLnBrk="0" hangingPunct="1">
                        <a:lnSpc>
                          <a:spcPct val="100000"/>
                        </a:lnSpc>
                        <a:spcBef>
                          <a:spcPts val="600"/>
                        </a:spcBef>
                        <a:spcAft>
                          <a:spcPts val="600"/>
                        </a:spcAft>
                      </a:pPr>
                      <a:r>
                        <a:rPr lang="en-US" sz="1000" kern="1200" dirty="0">
                          <a:solidFill>
                            <a:schemeClr val="tx1"/>
                          </a:solidFill>
                          <a:effectLst/>
                          <a:latin typeface="+mn-lt"/>
                          <a:ea typeface="+mn-ea"/>
                          <a:cs typeface="+mn-cs"/>
                        </a:rPr>
                        <a:t>$37,683</a:t>
                      </a: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000" kern="1200" dirty="0">
                          <a:solidFill>
                            <a:schemeClr val="tx1"/>
                          </a:solidFill>
                          <a:effectLst/>
                          <a:latin typeface="+mn-lt"/>
                          <a:ea typeface="+mn-ea"/>
                          <a:cs typeface="+mn-cs"/>
                        </a:rPr>
                        <a:t>$20,000</a:t>
                      </a:r>
                      <a:endParaRPr lang="en-US" sz="1000" dirty="0"/>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000" kern="1200" dirty="0">
                          <a:solidFill>
                            <a:schemeClr val="tx1"/>
                          </a:solidFill>
                          <a:effectLst/>
                          <a:latin typeface="+mn-lt"/>
                          <a:ea typeface="+mn-ea"/>
                          <a:cs typeface="+mn-cs"/>
                        </a:rPr>
                        <a:t>$25,000</a:t>
                      </a:r>
                      <a:endParaRPr lang="en-US" sz="1000" dirty="0"/>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000" kern="1200" dirty="0">
                          <a:solidFill>
                            <a:schemeClr val="tx1"/>
                          </a:solidFill>
                          <a:effectLst/>
                          <a:latin typeface="+mn-lt"/>
                          <a:ea typeface="+mn-ea"/>
                          <a:cs typeface="+mn-cs"/>
                        </a:rPr>
                        <a:t>$5,000</a:t>
                      </a:r>
                      <a:endParaRPr lang="en-US" sz="1000" dirty="0"/>
                    </a:p>
                  </a:txBody>
                  <a:tcPr marL="45720" marR="45720" anchor="ctr">
                    <a:solidFill>
                      <a:srgbClr val="D9D9D6"/>
                    </a:solidFill>
                  </a:tcPr>
                </a:tc>
                <a:tc>
                  <a:txBody>
                    <a:bodyPr/>
                    <a:lstStyle/>
                    <a:p>
                      <a:pPr marL="0" marR="0" algn="r" defTabSz="457200"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25%</a:t>
                      </a:r>
                    </a:p>
                  </a:txBody>
                  <a:tcPr marL="45720" marR="45720" anchor="ctr">
                    <a:solidFill>
                      <a:srgbClr val="D9D9D6"/>
                    </a:solidFill>
                  </a:tcPr>
                </a:tc>
                <a:extLst>
                  <a:ext uri="{0D108BD9-81ED-4DB2-BD59-A6C34878D82A}">
                    <a16:rowId xmlns:a16="http://schemas.microsoft.com/office/drawing/2014/main" val="1982244353"/>
                  </a:ext>
                </a:extLst>
              </a:tr>
              <a:tr h="479982">
                <a:tc>
                  <a:txBody>
                    <a:bodyPr/>
                    <a:lstStyle/>
                    <a:p>
                      <a:pPr marL="0" marR="0" algn="ctr" defTabSz="457200" rtl="0" eaLnBrk="1" fontAlgn="ctr" latinLnBrk="0" hangingPunct="1">
                        <a:lnSpc>
                          <a:spcPct val="100000"/>
                        </a:lnSpc>
                        <a:spcBef>
                          <a:spcPts val="600"/>
                        </a:spcBef>
                        <a:spcAft>
                          <a:spcPts val="600"/>
                        </a:spcAft>
                      </a:pPr>
                      <a:r>
                        <a:rPr lang="en-US" sz="1000" b="1" kern="1200" dirty="0">
                          <a:solidFill>
                            <a:schemeClr val="lt1"/>
                          </a:solidFill>
                          <a:effectLst/>
                          <a:latin typeface="+mn-lt"/>
                          <a:ea typeface="+mn-ea"/>
                          <a:cs typeface="+mn-cs"/>
                        </a:rPr>
                        <a:t>1416</a:t>
                      </a:r>
                    </a:p>
                  </a:txBody>
                  <a:tcPr marL="45720" marR="45720" anchor="ctr">
                    <a:solidFill>
                      <a:schemeClr val="tx2">
                        <a:lumMod val="75000"/>
                      </a:schemeClr>
                    </a:solidFill>
                  </a:tcPr>
                </a:tc>
                <a:tc>
                  <a:txBody>
                    <a:bodyPr/>
                    <a:lstStyle/>
                    <a:p>
                      <a:pPr algn="l" fontAlgn="b"/>
                      <a:r>
                        <a:rPr lang="en-US" sz="1000" b="0" i="0" u="none" strike="noStrike" dirty="0">
                          <a:solidFill>
                            <a:srgbClr val="000000"/>
                          </a:solidFill>
                          <a:effectLst/>
                          <a:latin typeface="+mn-lt"/>
                        </a:rPr>
                        <a:t>Post-grant or covered business method review post-institution fee </a:t>
                      </a:r>
                      <a:r>
                        <a:rPr lang="en-US" sz="1000" b="0" kern="1200" dirty="0">
                          <a:effectLst/>
                          <a:latin typeface="+mn-lt"/>
                        </a:rPr>
                        <a:t>‒</a:t>
                      </a:r>
                      <a:r>
                        <a:rPr lang="en-US" sz="1000" b="0" i="0" u="none" strike="noStrike" dirty="0">
                          <a:solidFill>
                            <a:srgbClr val="000000"/>
                          </a:solidFill>
                          <a:effectLst/>
                          <a:latin typeface="+mn-lt"/>
                        </a:rPr>
                        <a:t> up to 20 claims</a:t>
                      </a:r>
                    </a:p>
                  </a:txBody>
                  <a:tcPr marL="45720" marR="45720" anchor="b">
                    <a:solidFill>
                      <a:srgbClr val="D9D9D6"/>
                    </a:solidFill>
                  </a:tcPr>
                </a:tc>
                <a:tc>
                  <a:txBody>
                    <a:bodyPr/>
                    <a:lstStyle/>
                    <a:p>
                      <a:pPr marL="0" marR="0" algn="r" defTabSz="457200" rtl="0" eaLnBrk="1" latinLnBrk="0" hangingPunct="1">
                        <a:lnSpc>
                          <a:spcPct val="100000"/>
                        </a:lnSpc>
                        <a:spcBef>
                          <a:spcPts val="600"/>
                        </a:spcBef>
                        <a:spcAft>
                          <a:spcPts val="600"/>
                        </a:spcAft>
                      </a:pPr>
                      <a:r>
                        <a:rPr lang="en-US" sz="1000" kern="1200" dirty="0">
                          <a:solidFill>
                            <a:schemeClr val="tx1"/>
                          </a:solidFill>
                          <a:effectLst/>
                          <a:latin typeface="+mn-lt"/>
                          <a:ea typeface="+mn-ea"/>
                          <a:cs typeface="+mn-cs"/>
                        </a:rPr>
                        <a:t>$49,198</a:t>
                      </a: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000" kern="1200" dirty="0">
                          <a:solidFill>
                            <a:schemeClr val="tx1"/>
                          </a:solidFill>
                          <a:effectLst/>
                          <a:latin typeface="+mn-lt"/>
                          <a:ea typeface="+mn-ea"/>
                          <a:cs typeface="+mn-cs"/>
                        </a:rPr>
                        <a:t>$27,500</a:t>
                      </a:r>
                      <a:endParaRPr lang="en-US" sz="1000" dirty="0"/>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000" kern="1200" dirty="0">
                          <a:solidFill>
                            <a:schemeClr val="tx1"/>
                          </a:solidFill>
                          <a:effectLst/>
                          <a:latin typeface="+mn-lt"/>
                          <a:ea typeface="+mn-ea"/>
                          <a:cs typeface="+mn-cs"/>
                        </a:rPr>
                        <a:t>$34,375</a:t>
                      </a:r>
                      <a:endParaRPr lang="en-US" sz="1000" dirty="0"/>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000" kern="1200" dirty="0">
                          <a:solidFill>
                            <a:schemeClr val="tx1"/>
                          </a:solidFill>
                          <a:effectLst/>
                          <a:latin typeface="+mn-lt"/>
                          <a:ea typeface="+mn-ea"/>
                          <a:cs typeface="+mn-cs"/>
                        </a:rPr>
                        <a:t>$6,875</a:t>
                      </a:r>
                      <a:endParaRPr lang="en-US" sz="1000" dirty="0"/>
                    </a:p>
                  </a:txBody>
                  <a:tcPr marL="45720" marR="45720" anchor="ctr">
                    <a:solidFill>
                      <a:srgbClr val="D9D9D6"/>
                    </a:solidFill>
                  </a:tcPr>
                </a:tc>
                <a:tc>
                  <a:txBody>
                    <a:bodyPr/>
                    <a:lstStyle/>
                    <a:p>
                      <a:pPr marL="0" marR="0" algn="r" defTabSz="457200"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25%</a:t>
                      </a:r>
                    </a:p>
                  </a:txBody>
                  <a:tcPr marL="45720" marR="45720" anchor="ctr">
                    <a:solidFill>
                      <a:srgbClr val="D9D9D6"/>
                    </a:solidFill>
                  </a:tcPr>
                </a:tc>
                <a:extLst>
                  <a:ext uri="{0D108BD9-81ED-4DB2-BD59-A6C34878D82A}">
                    <a16:rowId xmlns:a16="http://schemas.microsoft.com/office/drawing/2014/main" val="760758462"/>
                  </a:ext>
                </a:extLst>
              </a:tr>
              <a:tr h="479982">
                <a:tc>
                  <a:txBody>
                    <a:bodyPr/>
                    <a:lstStyle/>
                    <a:p>
                      <a:pPr marL="0" marR="0" algn="ctr" defTabSz="457200" rtl="0" eaLnBrk="1" fontAlgn="ctr" latinLnBrk="0" hangingPunct="1">
                        <a:lnSpc>
                          <a:spcPct val="100000"/>
                        </a:lnSpc>
                        <a:spcBef>
                          <a:spcPts val="600"/>
                        </a:spcBef>
                        <a:spcAft>
                          <a:spcPts val="600"/>
                        </a:spcAft>
                      </a:pPr>
                      <a:r>
                        <a:rPr lang="en-US" sz="1000" b="1" kern="1200" dirty="0">
                          <a:solidFill>
                            <a:schemeClr val="lt1"/>
                          </a:solidFill>
                          <a:effectLst/>
                          <a:latin typeface="+mn-lt"/>
                          <a:ea typeface="+mn-ea"/>
                          <a:cs typeface="+mn-cs"/>
                        </a:rPr>
                        <a:t>1409</a:t>
                      </a:r>
                    </a:p>
                  </a:txBody>
                  <a:tcPr marL="45720" marR="45720" anchor="ctr">
                    <a:solidFill>
                      <a:schemeClr val="tx2">
                        <a:lumMod val="75000"/>
                      </a:schemeClr>
                    </a:solidFill>
                  </a:tcPr>
                </a:tc>
                <a:tc>
                  <a:txBody>
                    <a:bodyPr/>
                    <a:lstStyle/>
                    <a:p>
                      <a:pPr algn="l" fontAlgn="b"/>
                      <a:r>
                        <a:rPr lang="en-US" sz="1000" b="0" i="0" u="none" strike="noStrike" dirty="0">
                          <a:solidFill>
                            <a:srgbClr val="000000"/>
                          </a:solidFill>
                          <a:effectLst/>
                          <a:latin typeface="+mn-lt"/>
                        </a:rPr>
                        <a:t>Post-grant or covered business method review request of each claim in excess of 20</a:t>
                      </a:r>
                    </a:p>
                  </a:txBody>
                  <a:tcPr marL="45720" marR="45720" anchor="b">
                    <a:solidFill>
                      <a:srgbClr val="D9D9D6"/>
                    </a:solidFill>
                  </a:tcPr>
                </a:tc>
                <a:tc>
                  <a:txBody>
                    <a:bodyPr/>
                    <a:lstStyle/>
                    <a:p>
                      <a:pPr marL="0" marR="0" algn="r" defTabSz="457200" rtl="0" eaLnBrk="1" latinLnBrk="0" hangingPunct="1">
                        <a:lnSpc>
                          <a:spcPct val="100000"/>
                        </a:lnSpc>
                        <a:spcBef>
                          <a:spcPts val="600"/>
                        </a:spcBef>
                        <a:spcAft>
                          <a:spcPts val="600"/>
                        </a:spcAft>
                      </a:pPr>
                      <a:r>
                        <a:rPr lang="en-US" sz="1000" kern="1200" dirty="0">
                          <a:solidFill>
                            <a:schemeClr val="tx1"/>
                          </a:solidFill>
                          <a:effectLst/>
                          <a:latin typeface="+mn-lt"/>
                          <a:ea typeface="+mn-ea"/>
                          <a:cs typeface="+mn-cs"/>
                        </a:rPr>
                        <a:t>n/a</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$475 </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$595 </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$120 </a:t>
                      </a:r>
                    </a:p>
                  </a:txBody>
                  <a:tcPr marL="45720" marR="45720" anchor="ctr">
                    <a:solidFill>
                      <a:srgbClr val="D9D9D6"/>
                    </a:solidFill>
                  </a:tcPr>
                </a:tc>
                <a:tc>
                  <a:txBody>
                    <a:bodyPr/>
                    <a:lstStyle/>
                    <a:p>
                      <a:pPr marL="0" marR="0" algn="r" defTabSz="457200"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25%</a:t>
                      </a:r>
                    </a:p>
                  </a:txBody>
                  <a:tcPr marL="45720" marR="45720" anchor="ctr">
                    <a:solidFill>
                      <a:srgbClr val="D9D9D6"/>
                    </a:solidFill>
                  </a:tcPr>
                </a:tc>
                <a:extLst>
                  <a:ext uri="{0D108BD9-81ED-4DB2-BD59-A6C34878D82A}">
                    <a16:rowId xmlns:a16="http://schemas.microsoft.com/office/drawing/2014/main" val="3763542075"/>
                  </a:ext>
                </a:extLst>
              </a:tr>
              <a:tr h="479982">
                <a:tc>
                  <a:txBody>
                    <a:bodyPr/>
                    <a:lstStyle/>
                    <a:p>
                      <a:pPr marL="0" marR="0" algn="ctr" defTabSz="457200" rtl="0" eaLnBrk="1" fontAlgn="ctr" latinLnBrk="0" hangingPunct="1">
                        <a:lnSpc>
                          <a:spcPct val="100000"/>
                        </a:lnSpc>
                        <a:spcBef>
                          <a:spcPts val="600"/>
                        </a:spcBef>
                        <a:spcAft>
                          <a:spcPts val="600"/>
                        </a:spcAft>
                      </a:pPr>
                      <a:r>
                        <a:rPr lang="en-US" sz="1000" b="1" kern="1200" dirty="0">
                          <a:solidFill>
                            <a:schemeClr val="lt1"/>
                          </a:solidFill>
                          <a:effectLst/>
                          <a:latin typeface="+mn-lt"/>
                          <a:ea typeface="+mn-ea"/>
                          <a:cs typeface="+mn-cs"/>
                        </a:rPr>
                        <a:t>1417</a:t>
                      </a:r>
                    </a:p>
                  </a:txBody>
                  <a:tcPr marL="45720" marR="45720" anchor="ctr">
                    <a:solidFill>
                      <a:schemeClr val="tx2">
                        <a:lumMod val="75000"/>
                      </a:schemeClr>
                    </a:solidFill>
                  </a:tcPr>
                </a:tc>
                <a:tc>
                  <a:txBody>
                    <a:bodyPr/>
                    <a:lstStyle/>
                    <a:p>
                      <a:pPr algn="l" fontAlgn="b"/>
                      <a:r>
                        <a:rPr lang="en-US" sz="1000" b="0" i="0" u="none" strike="noStrike" dirty="0">
                          <a:solidFill>
                            <a:srgbClr val="000000"/>
                          </a:solidFill>
                          <a:effectLst/>
                          <a:latin typeface="+mn-lt"/>
                        </a:rPr>
                        <a:t>Post-grant or covered business method review post-institution request of each claim in excess of 20</a:t>
                      </a:r>
                    </a:p>
                  </a:txBody>
                  <a:tcPr marL="45720" marR="45720" anchor="b">
                    <a:solidFill>
                      <a:srgbClr val="D9D9D6"/>
                    </a:solidFill>
                  </a:tcPr>
                </a:tc>
                <a:tc>
                  <a:txBody>
                    <a:bodyPr/>
                    <a:lstStyle/>
                    <a:p>
                      <a:pPr marL="0" marR="0" algn="r" defTabSz="457200" rtl="0" eaLnBrk="1" latinLnBrk="0" hangingPunct="1">
                        <a:lnSpc>
                          <a:spcPct val="100000"/>
                        </a:lnSpc>
                        <a:spcBef>
                          <a:spcPts val="600"/>
                        </a:spcBef>
                        <a:spcAft>
                          <a:spcPts val="600"/>
                        </a:spcAft>
                      </a:pPr>
                      <a:r>
                        <a:rPr lang="en-US" sz="1000" kern="1200" dirty="0">
                          <a:solidFill>
                            <a:schemeClr val="tx1"/>
                          </a:solidFill>
                          <a:effectLst/>
                          <a:latin typeface="+mn-lt"/>
                          <a:ea typeface="+mn-ea"/>
                          <a:cs typeface="+mn-cs"/>
                        </a:rPr>
                        <a:t>n/a</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$1,050 </a:t>
                      </a:r>
                    </a:p>
                  </a:txBody>
                  <a:tcPr marL="45720" marR="45720" anchor="ctr">
                    <a:solidFill>
                      <a:srgbClr val="D9D9D6"/>
                    </a:solidFill>
                  </a:tcPr>
                </a:tc>
                <a:tc>
                  <a:txBody>
                    <a:bodyPr/>
                    <a:lstStyle/>
                    <a:p>
                      <a:pPr marL="0" marR="0" algn="r" defTabSz="457200"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$1,315</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$265 </a:t>
                      </a:r>
                    </a:p>
                  </a:txBody>
                  <a:tcPr marL="45720" marR="45720" anchor="ctr">
                    <a:solidFill>
                      <a:srgbClr val="D9D9D6"/>
                    </a:solidFill>
                  </a:tcPr>
                </a:tc>
                <a:tc>
                  <a:txBody>
                    <a:bodyPr/>
                    <a:lstStyle/>
                    <a:p>
                      <a:pPr marL="0" marR="0" algn="r" defTabSz="457200"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25%</a:t>
                      </a:r>
                    </a:p>
                  </a:txBody>
                  <a:tcPr marL="45720" marR="45720" anchor="ctr">
                    <a:solidFill>
                      <a:srgbClr val="D9D9D6"/>
                    </a:solidFill>
                  </a:tcPr>
                </a:tc>
                <a:extLst>
                  <a:ext uri="{0D108BD9-81ED-4DB2-BD59-A6C34878D82A}">
                    <a16:rowId xmlns:a16="http://schemas.microsoft.com/office/drawing/2014/main" val="2866919350"/>
                  </a:ext>
                </a:extLst>
              </a:tr>
            </a:tbl>
          </a:graphicData>
        </a:graphic>
      </p:graphicFrame>
      <p:sp>
        <p:nvSpPr>
          <p:cNvPr id="5" name="TextBox 4">
            <a:extLst>
              <a:ext uri="{FF2B5EF4-FFF2-40B4-BE49-F238E27FC236}">
                <a16:creationId xmlns:a16="http://schemas.microsoft.com/office/drawing/2014/main" id="{1871739C-CFAE-7088-F500-768059CDD701}"/>
              </a:ext>
            </a:extLst>
          </p:cNvPr>
          <p:cNvSpPr txBox="1"/>
          <p:nvPr/>
        </p:nvSpPr>
        <p:spPr>
          <a:xfrm>
            <a:off x="369570" y="5362258"/>
            <a:ext cx="8389809" cy="246221"/>
          </a:xfrm>
          <a:prstGeom prst="rect">
            <a:avLst/>
          </a:prstGeom>
          <a:noFill/>
        </p:spPr>
        <p:txBody>
          <a:bodyPr wrap="square" lIns="91440" tIns="45720" rIns="91440" bIns="45720" rtlCol="0" anchor="t">
            <a:spAutoFit/>
          </a:bodyPr>
          <a:lstStyle/>
          <a:p>
            <a:pPr algn="r"/>
            <a:r>
              <a:rPr lang="en-US" sz="1000" dirty="0"/>
              <a:t>Undiscounted fees not available</a:t>
            </a:r>
            <a:endParaRPr lang="en-US" dirty="0"/>
          </a:p>
        </p:txBody>
      </p:sp>
      <p:sp>
        <p:nvSpPr>
          <p:cNvPr id="4" name="Slide Number Placeholder 3">
            <a:extLst>
              <a:ext uri="{FF2B5EF4-FFF2-40B4-BE49-F238E27FC236}">
                <a16:creationId xmlns:a16="http://schemas.microsoft.com/office/drawing/2014/main" id="{2E6EFB16-E735-4643-B319-721BBF5A1260}"/>
              </a:ext>
            </a:extLst>
          </p:cNvPr>
          <p:cNvSpPr>
            <a:spLocks noGrp="1"/>
          </p:cNvSpPr>
          <p:nvPr>
            <p:ph type="sldNum" sz="quarter" idx="10"/>
          </p:nvPr>
        </p:nvSpPr>
        <p:spPr/>
        <p:txBody>
          <a:bodyPr/>
          <a:lstStyle/>
          <a:p>
            <a:fld id="{1D648693-0942-45E9-83AE-76FC568F9452}" type="slidenum">
              <a:rPr lang="en-US" smtClean="0"/>
              <a:pPr/>
              <a:t>33</a:t>
            </a:fld>
            <a:endParaRPr lang="en-US" dirty="0"/>
          </a:p>
        </p:txBody>
      </p:sp>
    </p:spTree>
    <p:extLst>
      <p:ext uri="{BB962C8B-B14F-4D97-AF65-F5344CB8AC3E}">
        <p14:creationId xmlns:p14="http://schemas.microsoft.com/office/powerpoint/2010/main" val="56895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3B156-7842-1134-AA1B-53A5D386EC8A}"/>
              </a:ext>
            </a:extLst>
          </p:cNvPr>
          <p:cNvSpPr>
            <a:spLocks noGrp="1"/>
          </p:cNvSpPr>
          <p:nvPr>
            <p:ph type="title"/>
          </p:nvPr>
        </p:nvSpPr>
        <p:spPr/>
        <p:txBody>
          <a:bodyPr>
            <a:normAutofit/>
          </a:bodyPr>
          <a:lstStyle/>
          <a:p>
            <a:r>
              <a:rPr lang="en-US" sz="3600" dirty="0"/>
              <a:t>Word count limits</a:t>
            </a:r>
          </a:p>
        </p:txBody>
      </p:sp>
      <p:sp>
        <p:nvSpPr>
          <p:cNvPr id="3" name="Content Placeholder 2">
            <a:extLst>
              <a:ext uri="{FF2B5EF4-FFF2-40B4-BE49-F238E27FC236}">
                <a16:creationId xmlns:a16="http://schemas.microsoft.com/office/drawing/2014/main" id="{3F775024-DAAB-4AB0-9752-020C2DDE7DD4}"/>
              </a:ext>
            </a:extLst>
          </p:cNvPr>
          <p:cNvSpPr>
            <a:spLocks noGrp="1"/>
          </p:cNvSpPr>
          <p:nvPr>
            <p:ph idx="1"/>
          </p:nvPr>
        </p:nvSpPr>
        <p:spPr/>
        <p:txBody>
          <a:bodyPr vert="horz" lIns="91440" tIns="45720" rIns="91440" bIns="45720" rtlCol="0" anchor="t">
            <a:normAutofit fontScale="62500" lnSpcReduction="20000"/>
          </a:bodyPr>
          <a:lstStyle/>
          <a:p>
            <a:pPr>
              <a:lnSpc>
                <a:spcPct val="120000"/>
              </a:lnSpc>
            </a:pPr>
            <a:r>
              <a:rPr lang="en-US" sz="3500" dirty="0">
                <a:latin typeface="Segoe UI"/>
                <a:cs typeface="Segoe UI"/>
              </a:rPr>
              <a:t>Propose establishing new fees for IPR and PGR petitions that exceed proposed word count limits.</a:t>
            </a:r>
          </a:p>
          <a:p>
            <a:pPr lvl="1">
              <a:lnSpc>
                <a:spcPct val="120000"/>
              </a:lnSpc>
            </a:pPr>
            <a:r>
              <a:rPr lang="en-US" sz="3500" dirty="0"/>
              <a:t>A 50% higher fee for 50% more words per defined limits.</a:t>
            </a:r>
          </a:p>
          <a:p>
            <a:pPr lvl="1">
              <a:lnSpc>
                <a:spcPct val="120000"/>
              </a:lnSpc>
            </a:pPr>
            <a:r>
              <a:rPr lang="en-US" sz="3500" dirty="0">
                <a:latin typeface="Segoe UI Light"/>
                <a:cs typeface="Segoe UI Light"/>
              </a:rPr>
              <a:t>A 100% higher fee for 100% more words </a:t>
            </a:r>
            <a:r>
              <a:rPr lang="en-US" sz="3500" dirty="0"/>
              <a:t>per defined limits</a:t>
            </a:r>
            <a:r>
              <a:rPr lang="en-US" sz="3500" dirty="0">
                <a:latin typeface="Segoe UI Light"/>
                <a:cs typeface="Segoe UI Light"/>
              </a:rPr>
              <a:t>.</a:t>
            </a:r>
            <a:endParaRPr lang="en-US" dirty="0"/>
          </a:p>
          <a:p>
            <a:pPr>
              <a:lnSpc>
                <a:spcPct val="120000"/>
              </a:lnSpc>
            </a:pPr>
            <a:r>
              <a:rPr lang="en-US" sz="3500" dirty="0">
                <a:latin typeface="Segoe UI"/>
                <a:cs typeface="Segoe UI"/>
              </a:rPr>
              <a:t>Providing the option to pay for more words in a single petition will reduce the number of parallel petitions filed and promote efficiency in reviewing petitions.</a:t>
            </a:r>
          </a:p>
          <a:p>
            <a:pPr marL="457200" lvl="1" indent="0">
              <a:lnSpc>
                <a:spcPct val="120000"/>
              </a:lnSpc>
              <a:buNone/>
            </a:pPr>
            <a:endParaRPr lang="en-US" sz="2000" i="1" dirty="0">
              <a:latin typeface="Segoe UI"/>
            </a:endParaRPr>
          </a:p>
          <a:p>
            <a:pPr marL="57150" indent="0">
              <a:lnSpc>
                <a:spcPct val="120000"/>
              </a:lnSpc>
              <a:buNone/>
            </a:pPr>
            <a:r>
              <a:rPr lang="en-US" sz="1900" dirty="0">
                <a:latin typeface="+mn-lt"/>
                <a:cs typeface="Segoe UI Light"/>
              </a:rPr>
              <a:t>(see table on next page)</a:t>
            </a:r>
          </a:p>
          <a:p>
            <a:endParaRPr lang="en-US" dirty="0"/>
          </a:p>
        </p:txBody>
      </p:sp>
      <p:sp>
        <p:nvSpPr>
          <p:cNvPr id="5" name="Slide Number Placeholder 4">
            <a:extLst>
              <a:ext uri="{FF2B5EF4-FFF2-40B4-BE49-F238E27FC236}">
                <a16:creationId xmlns:a16="http://schemas.microsoft.com/office/drawing/2014/main" id="{DAB3281E-35B0-4DB4-8E85-3FAD009A33FF}"/>
              </a:ext>
            </a:extLst>
          </p:cNvPr>
          <p:cNvSpPr>
            <a:spLocks noGrp="1"/>
          </p:cNvSpPr>
          <p:nvPr>
            <p:ph type="sldNum" sz="quarter" idx="10"/>
          </p:nvPr>
        </p:nvSpPr>
        <p:spPr/>
        <p:txBody>
          <a:bodyPr/>
          <a:lstStyle/>
          <a:p>
            <a:fld id="{1D648693-0942-45E9-83AE-76FC568F9452}" type="slidenum">
              <a:rPr lang="en-US" smtClean="0"/>
              <a:pPr/>
              <a:t>34</a:t>
            </a:fld>
            <a:endParaRPr lang="en-US" dirty="0"/>
          </a:p>
        </p:txBody>
      </p:sp>
    </p:spTree>
    <p:extLst>
      <p:ext uri="{BB962C8B-B14F-4D97-AF65-F5344CB8AC3E}">
        <p14:creationId xmlns:p14="http://schemas.microsoft.com/office/powerpoint/2010/main" val="436788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D5E897-C1F5-512B-0310-9C864D05D467}"/>
              </a:ext>
            </a:extLst>
          </p:cNvPr>
          <p:cNvSpPr>
            <a:spLocks noGrp="1"/>
          </p:cNvSpPr>
          <p:nvPr>
            <p:ph type="title"/>
          </p:nvPr>
        </p:nvSpPr>
        <p:spPr/>
        <p:txBody>
          <a:bodyPr>
            <a:noAutofit/>
          </a:bodyPr>
          <a:lstStyle/>
          <a:p>
            <a:r>
              <a:rPr lang="en-US" sz="3600" dirty="0"/>
              <a:t>Word count limits </a:t>
            </a:r>
            <a:r>
              <a:rPr lang="en-US" sz="2200" b="0" dirty="0"/>
              <a:t>(cont.)</a:t>
            </a:r>
          </a:p>
        </p:txBody>
      </p:sp>
      <p:graphicFrame>
        <p:nvGraphicFramePr>
          <p:cNvPr id="8" name="Content Placeholder 7">
            <a:extLst>
              <a:ext uri="{FF2B5EF4-FFF2-40B4-BE49-F238E27FC236}">
                <a16:creationId xmlns:a16="http://schemas.microsoft.com/office/drawing/2014/main" id="{2125A208-A4BA-4C43-95BE-6B23A860DC83}"/>
              </a:ext>
            </a:extLst>
          </p:cNvPr>
          <p:cNvGraphicFramePr>
            <a:graphicFrameLocks noGrp="1"/>
          </p:cNvGraphicFramePr>
          <p:nvPr>
            <p:ph idx="1"/>
            <p:extLst>
              <p:ext uri="{D42A27DB-BD31-4B8C-83A1-F6EECF244321}">
                <p14:modId xmlns:p14="http://schemas.microsoft.com/office/powerpoint/2010/main" val="3945715219"/>
              </p:ext>
            </p:extLst>
          </p:nvPr>
        </p:nvGraphicFramePr>
        <p:xfrm>
          <a:off x="457200" y="1447800"/>
          <a:ext cx="8229599" cy="3817386"/>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2519037266"/>
                    </a:ext>
                  </a:extLst>
                </a:gridCol>
                <a:gridCol w="3000375">
                  <a:extLst>
                    <a:ext uri="{9D8B030D-6E8A-4147-A177-3AD203B41FA5}">
                      <a16:colId xmlns:a16="http://schemas.microsoft.com/office/drawing/2014/main" val="234241504"/>
                    </a:ext>
                  </a:extLst>
                </a:gridCol>
                <a:gridCol w="942975">
                  <a:extLst>
                    <a:ext uri="{9D8B030D-6E8A-4147-A177-3AD203B41FA5}">
                      <a16:colId xmlns:a16="http://schemas.microsoft.com/office/drawing/2014/main" val="2060039602"/>
                    </a:ext>
                  </a:extLst>
                </a:gridCol>
                <a:gridCol w="891931">
                  <a:extLst>
                    <a:ext uri="{9D8B030D-6E8A-4147-A177-3AD203B41FA5}">
                      <a16:colId xmlns:a16="http://schemas.microsoft.com/office/drawing/2014/main" val="2617128575"/>
                    </a:ext>
                  </a:extLst>
                </a:gridCol>
                <a:gridCol w="984738">
                  <a:extLst>
                    <a:ext uri="{9D8B030D-6E8A-4147-A177-3AD203B41FA5}">
                      <a16:colId xmlns:a16="http://schemas.microsoft.com/office/drawing/2014/main" val="3243458886"/>
                    </a:ext>
                  </a:extLst>
                </a:gridCol>
                <a:gridCol w="797169">
                  <a:extLst>
                    <a:ext uri="{9D8B030D-6E8A-4147-A177-3AD203B41FA5}">
                      <a16:colId xmlns:a16="http://schemas.microsoft.com/office/drawing/2014/main" val="2616910419"/>
                    </a:ext>
                  </a:extLst>
                </a:gridCol>
                <a:gridCol w="793261">
                  <a:extLst>
                    <a:ext uri="{9D8B030D-6E8A-4147-A177-3AD203B41FA5}">
                      <a16:colId xmlns:a16="http://schemas.microsoft.com/office/drawing/2014/main" val="3724731327"/>
                    </a:ext>
                  </a:extLst>
                </a:gridCol>
              </a:tblGrid>
              <a:tr h="473407">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68580" marR="68580" marT="0" marB="0" anchor="ctr">
                    <a:solidFill>
                      <a:schemeClr val="tx2">
                        <a:lumMod val="75000"/>
                      </a:schemeClr>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Historical cost (FY 2022)</a:t>
                      </a:r>
                      <a:endParaRPr lang="en-US" sz="1200" dirty="0">
                        <a:effectLst/>
                        <a:latin typeface="Segoe U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68580" marR="68580" marT="0" marB="0" anchor="ctr">
                    <a:solidFill>
                      <a:schemeClr val="tx2">
                        <a:lumMod val="75000"/>
                      </a:schemeClr>
                    </a:solidFill>
                  </a:tcPr>
                </a:tc>
                <a:extLst>
                  <a:ext uri="{0D108BD9-81ED-4DB2-BD59-A6C34878D82A}">
                    <a16:rowId xmlns:a16="http://schemas.microsoft.com/office/drawing/2014/main" val="3114698231"/>
                  </a:ext>
                </a:extLst>
              </a:tr>
              <a:tr h="322180">
                <a:tc>
                  <a:txBody>
                    <a:bodyPr/>
                    <a:lstStyle/>
                    <a:p>
                      <a:pPr marL="0" marR="0" algn="ctr">
                        <a:lnSpc>
                          <a:spcPct val="100000"/>
                        </a:lnSpc>
                        <a:spcBef>
                          <a:spcPts val="600"/>
                        </a:spcBef>
                        <a:spcAft>
                          <a:spcPts val="600"/>
                        </a:spcAft>
                      </a:pPr>
                      <a:r>
                        <a:rPr lang="en-US" sz="1200" b="1" dirty="0">
                          <a:solidFill>
                            <a:schemeClr val="bg1"/>
                          </a:solidFill>
                          <a:effectLst/>
                          <a:latin typeface="Segoe UI"/>
                          <a:ea typeface="Times New Roman"/>
                          <a:cs typeface="Times New Roman"/>
                        </a:rPr>
                        <a:t>New fee code</a:t>
                      </a:r>
                    </a:p>
                  </a:txBody>
                  <a:tcPr marL="68580" marR="68580" marT="0" marB="0" anchor="ctr">
                    <a:solidFill>
                      <a:schemeClr val="tx2">
                        <a:lumMod val="75000"/>
                      </a:schemeClr>
                    </a:solidFill>
                  </a:tcPr>
                </a:tc>
                <a:tc>
                  <a:txBody>
                    <a:bodyPr/>
                    <a:lstStyle/>
                    <a:p>
                      <a:pPr marL="0" marR="0" lvl="0" algn="l">
                        <a:lnSpc>
                          <a:spcPct val="100000"/>
                        </a:lnSpc>
                        <a:spcBef>
                          <a:spcPts val="600"/>
                        </a:spcBef>
                        <a:spcAft>
                          <a:spcPts val="600"/>
                        </a:spcAft>
                        <a:buNone/>
                      </a:pPr>
                      <a:r>
                        <a:rPr lang="en-US" sz="1200" b="0" i="0" u="none" strike="noStrike" baseline="0" noProof="0" dirty="0">
                          <a:effectLst/>
                          <a:latin typeface="Segoe UI"/>
                        </a:rPr>
                        <a:t>IPR request </a:t>
                      </a:r>
                      <a:r>
                        <a:rPr lang="en-US" sz="1200" b="0" kern="1200" dirty="0">
                          <a:effectLst/>
                          <a:latin typeface="+mn-lt"/>
                        </a:rPr>
                        <a:t>‒</a:t>
                      </a:r>
                      <a:r>
                        <a:rPr lang="en-US" sz="1200" b="0" i="0" u="none" strike="noStrike" baseline="0" noProof="0" dirty="0">
                          <a:effectLst/>
                          <a:latin typeface="Segoe UI"/>
                        </a:rPr>
                        <a:t> additional 7,000 words</a:t>
                      </a:r>
                      <a:endParaRPr lang="en-US" sz="1200" dirty="0">
                        <a:latin typeface="Segoe UI"/>
                      </a:endParaRP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$11,875</a:t>
                      </a:r>
                      <a:endParaRPr lang="en-US" sz="1200" b="0"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extLst>
                  <a:ext uri="{0D108BD9-81ED-4DB2-BD59-A6C34878D82A}">
                    <a16:rowId xmlns:a16="http://schemas.microsoft.com/office/drawing/2014/main" val="234780657"/>
                  </a:ext>
                </a:extLst>
              </a:tr>
              <a:tr h="322180">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b="1" dirty="0">
                          <a:solidFill>
                            <a:schemeClr val="bg1"/>
                          </a:solidFill>
                          <a:effectLst/>
                          <a:latin typeface="+mn-lt"/>
                          <a:ea typeface="Times New Roman"/>
                          <a:cs typeface="Times New Roman"/>
                        </a:rPr>
                        <a:t>New fee code</a:t>
                      </a:r>
                    </a:p>
                  </a:txBody>
                  <a:tcPr marL="68580" marR="68580" marT="0" marB="0" anchor="ctr">
                    <a:solidFill>
                      <a:schemeClr val="tx2">
                        <a:lumMod val="75000"/>
                      </a:schemeClr>
                    </a:solidFill>
                  </a:tcPr>
                </a:tc>
                <a:tc>
                  <a:txBody>
                    <a:bodyPr/>
                    <a:lstStyle/>
                    <a:p>
                      <a:pPr marL="0" marR="0" lvl="0" algn="l">
                        <a:lnSpc>
                          <a:spcPct val="100000"/>
                        </a:lnSpc>
                        <a:spcBef>
                          <a:spcPts val="600"/>
                        </a:spcBef>
                        <a:spcAft>
                          <a:spcPts val="600"/>
                        </a:spcAft>
                        <a:buNone/>
                      </a:pPr>
                      <a:r>
                        <a:rPr lang="en-US" sz="1200" dirty="0">
                          <a:latin typeface="Segoe UI"/>
                        </a:rPr>
                        <a:t>IPR request </a:t>
                      </a:r>
                      <a:r>
                        <a:rPr lang="en-US" sz="1200" b="0" kern="1200" dirty="0">
                          <a:effectLst/>
                          <a:latin typeface="+mn-lt"/>
                        </a:rPr>
                        <a:t>‒</a:t>
                      </a:r>
                      <a:r>
                        <a:rPr lang="en-US" sz="1200" dirty="0">
                          <a:latin typeface="Segoe UI"/>
                        </a:rPr>
                        <a:t> additional 14,000 words</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$23,750</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extLst>
                  <a:ext uri="{0D108BD9-81ED-4DB2-BD59-A6C34878D82A}">
                    <a16:rowId xmlns:a16="http://schemas.microsoft.com/office/drawing/2014/main" val="3806593833"/>
                  </a:ext>
                </a:extLst>
              </a:tr>
              <a:tr h="322180">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b="1" dirty="0">
                          <a:solidFill>
                            <a:schemeClr val="bg1"/>
                          </a:solidFill>
                          <a:effectLst/>
                          <a:latin typeface="+mn-lt"/>
                          <a:ea typeface="Times New Roman"/>
                          <a:cs typeface="Times New Roman"/>
                        </a:rPr>
                        <a:t>New fee code</a:t>
                      </a:r>
                    </a:p>
                  </a:txBody>
                  <a:tcPr marL="68580" marR="68580" marT="0" marB="0" anchor="ctr">
                    <a:solidFill>
                      <a:schemeClr val="tx2">
                        <a:lumMod val="75000"/>
                      </a:schemeClr>
                    </a:solidFill>
                  </a:tcPr>
                </a:tc>
                <a:tc>
                  <a:txBody>
                    <a:bodyPr/>
                    <a:lstStyle/>
                    <a:p>
                      <a:pPr marL="0" marR="0" lvl="0" algn="l">
                        <a:lnSpc>
                          <a:spcPct val="100000"/>
                        </a:lnSpc>
                        <a:spcBef>
                          <a:spcPts val="600"/>
                        </a:spcBef>
                        <a:spcAft>
                          <a:spcPts val="600"/>
                        </a:spcAft>
                        <a:buNone/>
                      </a:pPr>
                      <a:r>
                        <a:rPr lang="en-US" sz="1200" dirty="0">
                          <a:latin typeface="Segoe UI"/>
                        </a:rPr>
                        <a:t>IPR post-institution </a:t>
                      </a:r>
                      <a:r>
                        <a:rPr lang="en-US" sz="1200" b="0" kern="1200" dirty="0">
                          <a:effectLst/>
                          <a:latin typeface="+mn-lt"/>
                        </a:rPr>
                        <a:t>‒</a:t>
                      </a:r>
                      <a:r>
                        <a:rPr lang="en-US" sz="1200" dirty="0">
                          <a:latin typeface="Segoe UI"/>
                        </a:rPr>
                        <a:t> additional 7,000 words</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$14,065</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extLst>
                  <a:ext uri="{0D108BD9-81ED-4DB2-BD59-A6C34878D82A}">
                    <a16:rowId xmlns:a16="http://schemas.microsoft.com/office/drawing/2014/main" val="3981263772"/>
                  </a:ext>
                </a:extLst>
              </a:tr>
              <a:tr h="322180">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b="1" dirty="0">
                          <a:solidFill>
                            <a:schemeClr val="bg1"/>
                          </a:solidFill>
                          <a:effectLst/>
                          <a:latin typeface="+mn-lt"/>
                          <a:ea typeface="Times New Roman"/>
                          <a:cs typeface="Times New Roman"/>
                        </a:rPr>
                        <a:t>New fee code</a:t>
                      </a:r>
                    </a:p>
                  </a:txBody>
                  <a:tcPr marL="68580" marR="68580" marT="0" marB="0" anchor="ctr">
                    <a:solidFill>
                      <a:schemeClr val="tx2">
                        <a:lumMod val="75000"/>
                      </a:schemeClr>
                    </a:solidFill>
                  </a:tcPr>
                </a:tc>
                <a:tc>
                  <a:txBody>
                    <a:bodyPr/>
                    <a:lstStyle/>
                    <a:p>
                      <a:pPr marL="0" marR="0" lvl="0" algn="l">
                        <a:lnSpc>
                          <a:spcPct val="100000"/>
                        </a:lnSpc>
                        <a:spcBef>
                          <a:spcPts val="600"/>
                        </a:spcBef>
                        <a:spcAft>
                          <a:spcPts val="600"/>
                        </a:spcAft>
                        <a:buNone/>
                      </a:pPr>
                      <a:r>
                        <a:rPr lang="en-US" sz="1200" dirty="0">
                          <a:latin typeface="Segoe UI"/>
                        </a:rPr>
                        <a:t>IPR post-institution </a:t>
                      </a:r>
                      <a:r>
                        <a:rPr lang="en-US" sz="1200" b="0" kern="1200" dirty="0">
                          <a:effectLst/>
                          <a:latin typeface="+mn-lt"/>
                        </a:rPr>
                        <a:t>‒</a:t>
                      </a:r>
                      <a:r>
                        <a:rPr lang="en-US" sz="1200" dirty="0">
                          <a:latin typeface="Segoe UI"/>
                        </a:rPr>
                        <a:t> additional 14,000 words</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$28,125</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extLst>
                  <a:ext uri="{0D108BD9-81ED-4DB2-BD59-A6C34878D82A}">
                    <a16:rowId xmlns:a16="http://schemas.microsoft.com/office/drawing/2014/main" val="2810437678"/>
                  </a:ext>
                </a:extLst>
              </a:tr>
              <a:tr h="322180">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b="1" dirty="0">
                          <a:solidFill>
                            <a:schemeClr val="bg1"/>
                          </a:solidFill>
                          <a:effectLst/>
                          <a:latin typeface="+mn-lt"/>
                          <a:ea typeface="Times New Roman"/>
                          <a:cs typeface="Times New Roman"/>
                        </a:rPr>
                        <a:t>New fee code</a:t>
                      </a:r>
                    </a:p>
                  </a:txBody>
                  <a:tcPr marL="68580" marR="68580" marT="0" marB="0" anchor="ctr">
                    <a:solidFill>
                      <a:schemeClr val="tx2">
                        <a:lumMod val="75000"/>
                      </a:schemeClr>
                    </a:solidFill>
                  </a:tcPr>
                </a:tc>
                <a:tc>
                  <a:txBody>
                    <a:bodyPr/>
                    <a:lstStyle/>
                    <a:p>
                      <a:pPr marL="0" marR="0" lvl="0" algn="l">
                        <a:lnSpc>
                          <a:spcPct val="100000"/>
                        </a:lnSpc>
                        <a:spcBef>
                          <a:spcPts val="600"/>
                        </a:spcBef>
                        <a:spcAft>
                          <a:spcPts val="600"/>
                        </a:spcAft>
                        <a:buNone/>
                      </a:pPr>
                      <a:r>
                        <a:rPr lang="en-US" sz="1200" dirty="0">
                          <a:latin typeface="Segoe UI"/>
                        </a:rPr>
                        <a:t>PGR request </a:t>
                      </a:r>
                      <a:r>
                        <a:rPr lang="en-US" sz="1200" b="0" kern="1200" dirty="0">
                          <a:effectLst/>
                          <a:latin typeface="+mn-lt"/>
                        </a:rPr>
                        <a:t>‒</a:t>
                      </a:r>
                      <a:r>
                        <a:rPr lang="en-US" sz="1200" dirty="0">
                          <a:latin typeface="Segoe UI"/>
                        </a:rPr>
                        <a:t> additional 9,350 words</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$12,500</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extLst>
                  <a:ext uri="{0D108BD9-81ED-4DB2-BD59-A6C34878D82A}">
                    <a16:rowId xmlns:a16="http://schemas.microsoft.com/office/drawing/2014/main" val="1982244353"/>
                  </a:ext>
                </a:extLst>
              </a:tr>
              <a:tr h="479982">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b="1" dirty="0">
                          <a:solidFill>
                            <a:schemeClr val="bg1"/>
                          </a:solidFill>
                          <a:effectLst/>
                          <a:latin typeface="+mn-lt"/>
                          <a:ea typeface="Times New Roman"/>
                          <a:cs typeface="Times New Roman"/>
                        </a:rPr>
                        <a:t>New fee code</a:t>
                      </a:r>
                    </a:p>
                  </a:txBody>
                  <a:tcPr marL="68580" marR="68580" marT="0" marB="0" anchor="ctr">
                    <a:solidFill>
                      <a:schemeClr val="tx2">
                        <a:lumMod val="75000"/>
                      </a:schemeClr>
                    </a:solidFill>
                  </a:tcPr>
                </a:tc>
                <a:tc>
                  <a:txBody>
                    <a:bodyPr/>
                    <a:lstStyle/>
                    <a:p>
                      <a:pPr marL="0" marR="0" lvl="0" algn="l">
                        <a:lnSpc>
                          <a:spcPct val="100000"/>
                        </a:lnSpc>
                        <a:spcBef>
                          <a:spcPts val="600"/>
                        </a:spcBef>
                        <a:spcAft>
                          <a:spcPts val="600"/>
                        </a:spcAft>
                        <a:buNone/>
                      </a:pPr>
                      <a:r>
                        <a:rPr lang="en-US" sz="1200" dirty="0">
                          <a:latin typeface="Segoe UI"/>
                        </a:rPr>
                        <a:t>PGR request </a:t>
                      </a:r>
                      <a:r>
                        <a:rPr lang="en-US" sz="1200" b="0" kern="1200" dirty="0">
                          <a:effectLst/>
                          <a:latin typeface="+mn-lt"/>
                        </a:rPr>
                        <a:t>‒</a:t>
                      </a:r>
                      <a:r>
                        <a:rPr lang="en-US" sz="1200" dirty="0">
                          <a:latin typeface="Segoe UI"/>
                        </a:rPr>
                        <a:t> additional 18,700 words</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$25,000</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extLst>
                  <a:ext uri="{0D108BD9-81ED-4DB2-BD59-A6C34878D82A}">
                    <a16:rowId xmlns:a16="http://schemas.microsoft.com/office/drawing/2014/main" val="760758462"/>
                  </a:ext>
                </a:extLst>
              </a:tr>
              <a:tr h="479982">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b="1" dirty="0">
                          <a:solidFill>
                            <a:schemeClr val="bg1"/>
                          </a:solidFill>
                          <a:effectLst/>
                          <a:latin typeface="+mn-lt"/>
                          <a:ea typeface="Times New Roman"/>
                          <a:cs typeface="Times New Roman"/>
                        </a:rPr>
                        <a:t>New fee code</a:t>
                      </a:r>
                    </a:p>
                  </a:txBody>
                  <a:tcPr marL="68580" marR="68580" marT="0" marB="0" anchor="ctr">
                    <a:solidFill>
                      <a:schemeClr val="tx2">
                        <a:lumMod val="75000"/>
                      </a:schemeClr>
                    </a:solidFill>
                  </a:tcPr>
                </a:tc>
                <a:tc>
                  <a:txBody>
                    <a:bodyPr/>
                    <a:lstStyle/>
                    <a:p>
                      <a:pPr marL="0" marR="0" lvl="0" algn="l">
                        <a:lnSpc>
                          <a:spcPct val="100000"/>
                        </a:lnSpc>
                        <a:spcBef>
                          <a:spcPts val="600"/>
                        </a:spcBef>
                        <a:spcAft>
                          <a:spcPts val="600"/>
                        </a:spcAft>
                        <a:buNone/>
                      </a:pPr>
                      <a:r>
                        <a:rPr lang="en-US" sz="1200" dirty="0">
                          <a:latin typeface="Segoe UI"/>
                        </a:rPr>
                        <a:t>PGR post-institution </a:t>
                      </a:r>
                      <a:r>
                        <a:rPr lang="en-US" sz="1200" b="0" kern="1200" dirty="0">
                          <a:effectLst/>
                          <a:latin typeface="+mn-lt"/>
                        </a:rPr>
                        <a:t>‒</a:t>
                      </a:r>
                      <a:r>
                        <a:rPr lang="en-US" sz="1200" dirty="0">
                          <a:latin typeface="Segoe UI"/>
                        </a:rPr>
                        <a:t> additional 9,350 words</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$17,190</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extLst>
                  <a:ext uri="{0D108BD9-81ED-4DB2-BD59-A6C34878D82A}">
                    <a16:rowId xmlns:a16="http://schemas.microsoft.com/office/drawing/2014/main" val="3763542075"/>
                  </a:ext>
                </a:extLst>
              </a:tr>
              <a:tr h="479982">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b="1" dirty="0">
                          <a:solidFill>
                            <a:schemeClr val="bg1"/>
                          </a:solidFill>
                          <a:effectLst/>
                          <a:latin typeface="+mn-lt"/>
                          <a:ea typeface="Times New Roman"/>
                          <a:cs typeface="Times New Roman"/>
                        </a:rPr>
                        <a:t>New fee code</a:t>
                      </a:r>
                    </a:p>
                  </a:txBody>
                  <a:tcPr marL="68580" marR="68580" marT="0" marB="0" anchor="ctr">
                    <a:solidFill>
                      <a:schemeClr val="tx2">
                        <a:lumMod val="75000"/>
                      </a:schemeClr>
                    </a:solidFill>
                  </a:tcPr>
                </a:tc>
                <a:tc>
                  <a:txBody>
                    <a:bodyPr/>
                    <a:lstStyle/>
                    <a:p>
                      <a:pPr marL="0" marR="0" lvl="0" algn="l">
                        <a:lnSpc>
                          <a:spcPct val="100000"/>
                        </a:lnSpc>
                        <a:spcBef>
                          <a:spcPts val="600"/>
                        </a:spcBef>
                        <a:spcAft>
                          <a:spcPts val="600"/>
                        </a:spcAft>
                        <a:buNone/>
                      </a:pPr>
                      <a:r>
                        <a:rPr lang="en-US" sz="1200" dirty="0">
                          <a:latin typeface="Segoe UI"/>
                        </a:rPr>
                        <a:t>PGR post-institution </a:t>
                      </a:r>
                      <a:r>
                        <a:rPr lang="en-US" sz="1200" b="0" kern="1200" dirty="0">
                          <a:effectLst/>
                          <a:latin typeface="+mn-lt"/>
                        </a:rPr>
                        <a:t>‒</a:t>
                      </a:r>
                      <a:r>
                        <a:rPr lang="en-US" sz="1200" dirty="0">
                          <a:latin typeface="Segoe UI"/>
                        </a:rPr>
                        <a:t> additional 18,700 words</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$34,375</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extLst>
                  <a:ext uri="{0D108BD9-81ED-4DB2-BD59-A6C34878D82A}">
                    <a16:rowId xmlns:a16="http://schemas.microsoft.com/office/drawing/2014/main" val="2866919350"/>
                  </a:ext>
                </a:extLst>
              </a:tr>
            </a:tbl>
          </a:graphicData>
        </a:graphic>
      </p:graphicFrame>
      <p:sp>
        <p:nvSpPr>
          <p:cNvPr id="5" name="TextBox 4">
            <a:extLst>
              <a:ext uri="{FF2B5EF4-FFF2-40B4-BE49-F238E27FC236}">
                <a16:creationId xmlns:a16="http://schemas.microsoft.com/office/drawing/2014/main" id="{6BC5A68F-6106-D8E3-B59E-2A1942A2855D}"/>
              </a:ext>
            </a:extLst>
          </p:cNvPr>
          <p:cNvSpPr txBox="1"/>
          <p:nvPr/>
        </p:nvSpPr>
        <p:spPr>
          <a:xfrm>
            <a:off x="361950" y="5278438"/>
            <a:ext cx="8389809" cy="246221"/>
          </a:xfrm>
          <a:prstGeom prst="rect">
            <a:avLst/>
          </a:prstGeom>
          <a:noFill/>
        </p:spPr>
        <p:txBody>
          <a:bodyPr wrap="square" lIns="91440" tIns="45720" rIns="91440" bIns="45720" rtlCol="0" anchor="t">
            <a:spAutoFit/>
          </a:bodyPr>
          <a:lstStyle/>
          <a:p>
            <a:pPr algn="r"/>
            <a:r>
              <a:rPr lang="en-US" sz="1000" dirty="0"/>
              <a:t>Undiscounted fees not available</a:t>
            </a:r>
            <a:endParaRPr lang="en-US" dirty="0"/>
          </a:p>
        </p:txBody>
      </p:sp>
      <p:sp>
        <p:nvSpPr>
          <p:cNvPr id="4" name="Slide Number Placeholder 3">
            <a:extLst>
              <a:ext uri="{FF2B5EF4-FFF2-40B4-BE49-F238E27FC236}">
                <a16:creationId xmlns:a16="http://schemas.microsoft.com/office/drawing/2014/main" id="{2031FF41-58E0-6A28-2C38-462727F0FB33}"/>
              </a:ext>
            </a:extLst>
          </p:cNvPr>
          <p:cNvSpPr>
            <a:spLocks noGrp="1"/>
          </p:cNvSpPr>
          <p:nvPr>
            <p:ph type="sldNum" sz="quarter" idx="10"/>
          </p:nvPr>
        </p:nvSpPr>
        <p:spPr/>
        <p:txBody>
          <a:bodyPr/>
          <a:lstStyle/>
          <a:p>
            <a:fld id="{1D648693-0942-45E9-83AE-76FC568F9452}" type="slidenum">
              <a:rPr lang="en-US" smtClean="0"/>
              <a:pPr/>
              <a:t>35</a:t>
            </a:fld>
            <a:endParaRPr lang="en-US" dirty="0"/>
          </a:p>
        </p:txBody>
      </p:sp>
    </p:spTree>
    <p:extLst>
      <p:ext uri="{BB962C8B-B14F-4D97-AF65-F5344CB8AC3E}">
        <p14:creationId xmlns:p14="http://schemas.microsoft.com/office/powerpoint/2010/main" val="645029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4ADDB-618E-4D96-564F-C989E59BAFA2}"/>
              </a:ext>
            </a:extLst>
          </p:cNvPr>
          <p:cNvSpPr>
            <a:spLocks noGrp="1"/>
          </p:cNvSpPr>
          <p:nvPr>
            <p:ph type="title"/>
          </p:nvPr>
        </p:nvSpPr>
        <p:spPr/>
        <p:txBody>
          <a:bodyPr>
            <a:normAutofit/>
          </a:bodyPr>
          <a:lstStyle/>
          <a:p>
            <a:r>
              <a:rPr lang="en-US" sz="3600" dirty="0"/>
              <a:t>Director review of a PTAB decision</a:t>
            </a:r>
          </a:p>
        </p:txBody>
      </p:sp>
      <p:sp>
        <p:nvSpPr>
          <p:cNvPr id="8" name="Content Placeholder 7">
            <a:extLst>
              <a:ext uri="{FF2B5EF4-FFF2-40B4-BE49-F238E27FC236}">
                <a16:creationId xmlns:a16="http://schemas.microsoft.com/office/drawing/2014/main" id="{09131957-34DE-4FEB-9CA1-DCE214698FB3}"/>
              </a:ext>
            </a:extLst>
          </p:cNvPr>
          <p:cNvSpPr>
            <a:spLocks noGrp="1"/>
          </p:cNvSpPr>
          <p:nvPr>
            <p:ph idx="1"/>
          </p:nvPr>
        </p:nvSpPr>
        <p:spPr>
          <a:xfrm>
            <a:off x="457200" y="1447584"/>
            <a:ext cx="8229600" cy="1915873"/>
          </a:xfrm>
        </p:spPr>
        <p:txBody>
          <a:bodyPr vert="horz" lIns="91440" tIns="45720" rIns="91440" bIns="45720" rtlCol="0" anchor="t">
            <a:normAutofit/>
          </a:bodyPr>
          <a:lstStyle/>
          <a:p>
            <a:r>
              <a:rPr lang="en-US" sz="2000" dirty="0">
                <a:latin typeface="Segoe UI"/>
                <a:cs typeface="Segoe UI"/>
              </a:rPr>
              <a:t>Propose a new fee for parties requesting review of a PTAB decision by the Director.</a:t>
            </a:r>
          </a:p>
          <a:p>
            <a:pPr lvl="1"/>
            <a:r>
              <a:rPr lang="en-US" sz="1800" dirty="0">
                <a:latin typeface="Segoe UI Light"/>
                <a:cs typeface="Segoe UI Light"/>
              </a:rPr>
              <a:t>Fee is for the review process established by the USPTO in response to the </a:t>
            </a:r>
            <a:r>
              <a:rPr lang="en-US" sz="1800" i="1" dirty="0">
                <a:latin typeface="Segoe UI Light"/>
                <a:cs typeface="Segoe UI Light"/>
              </a:rPr>
              <a:t>Arthrex </a:t>
            </a:r>
            <a:r>
              <a:rPr lang="en-US" sz="1800" dirty="0">
                <a:latin typeface="Segoe UI Light"/>
                <a:cs typeface="Segoe UI Light"/>
              </a:rPr>
              <a:t>decision.</a:t>
            </a:r>
            <a:endParaRPr lang="en-US" sz="1800" dirty="0"/>
          </a:p>
          <a:p>
            <a:pPr lvl="1"/>
            <a:r>
              <a:rPr lang="en-US" sz="1800" dirty="0">
                <a:latin typeface="Segoe UI Light"/>
                <a:cs typeface="Segoe UI Light"/>
              </a:rPr>
              <a:t>Proposal is set to match the Petitions to the Chief Administrative Judge fee.</a:t>
            </a:r>
            <a:endParaRPr lang="en-US" sz="1800" dirty="0"/>
          </a:p>
        </p:txBody>
      </p:sp>
      <p:graphicFrame>
        <p:nvGraphicFramePr>
          <p:cNvPr id="6" name="Table 5" descr="A table showing unit costs, current fees, proposed fees, and changes in fees for Director review of PTAB decision fees">
            <a:extLst>
              <a:ext uri="{FF2B5EF4-FFF2-40B4-BE49-F238E27FC236}">
                <a16:creationId xmlns:a16="http://schemas.microsoft.com/office/drawing/2014/main" id="{27AF0C59-3F41-530E-2263-B5AAEA19EAAC}"/>
              </a:ext>
            </a:extLst>
          </p:cNvPr>
          <p:cNvGraphicFramePr>
            <a:graphicFrameLocks noGrp="1"/>
          </p:cNvGraphicFramePr>
          <p:nvPr>
            <p:extLst>
              <p:ext uri="{D42A27DB-BD31-4B8C-83A1-F6EECF244321}">
                <p14:modId xmlns:p14="http://schemas.microsoft.com/office/powerpoint/2010/main" val="3971427530"/>
              </p:ext>
            </p:extLst>
          </p:nvPr>
        </p:nvGraphicFramePr>
        <p:xfrm>
          <a:off x="457200" y="3860274"/>
          <a:ext cx="8229599" cy="1097280"/>
        </p:xfrm>
        <a:graphic>
          <a:graphicData uri="http://schemas.openxmlformats.org/drawingml/2006/table">
            <a:tbl>
              <a:tblPr firstRow="1" firstCol="1" bandRow="1">
                <a:tableStyleId>{073A0DAA-6AF3-43AB-8588-CEC1D06C72B9}</a:tableStyleId>
              </a:tblPr>
              <a:tblGrid>
                <a:gridCol w="921003">
                  <a:extLst>
                    <a:ext uri="{9D8B030D-6E8A-4147-A177-3AD203B41FA5}">
                      <a16:colId xmlns:a16="http://schemas.microsoft.com/office/drawing/2014/main" val="20000"/>
                    </a:ext>
                  </a:extLst>
                </a:gridCol>
                <a:gridCol w="2873017">
                  <a:extLst>
                    <a:ext uri="{9D8B030D-6E8A-4147-A177-3AD203B41FA5}">
                      <a16:colId xmlns:a16="http://schemas.microsoft.com/office/drawing/2014/main" val="20001"/>
                    </a:ext>
                  </a:extLst>
                </a:gridCol>
                <a:gridCol w="895965">
                  <a:extLst>
                    <a:ext uri="{9D8B030D-6E8A-4147-A177-3AD203B41FA5}">
                      <a16:colId xmlns:a16="http://schemas.microsoft.com/office/drawing/2014/main" val="20002"/>
                    </a:ext>
                  </a:extLst>
                </a:gridCol>
                <a:gridCol w="973393">
                  <a:extLst>
                    <a:ext uri="{9D8B030D-6E8A-4147-A177-3AD203B41FA5}">
                      <a16:colId xmlns:a16="http://schemas.microsoft.com/office/drawing/2014/main" val="20003"/>
                    </a:ext>
                  </a:extLst>
                </a:gridCol>
                <a:gridCol w="973393">
                  <a:extLst>
                    <a:ext uri="{9D8B030D-6E8A-4147-A177-3AD203B41FA5}">
                      <a16:colId xmlns:a16="http://schemas.microsoft.com/office/drawing/2014/main" val="20004"/>
                    </a:ext>
                  </a:extLst>
                </a:gridCol>
                <a:gridCol w="796414">
                  <a:extLst>
                    <a:ext uri="{9D8B030D-6E8A-4147-A177-3AD203B41FA5}">
                      <a16:colId xmlns:a16="http://schemas.microsoft.com/office/drawing/2014/main" val="20005"/>
                    </a:ext>
                  </a:extLst>
                </a:gridCol>
                <a:gridCol w="796414">
                  <a:extLst>
                    <a:ext uri="{9D8B030D-6E8A-4147-A177-3AD203B41FA5}">
                      <a16:colId xmlns:a16="http://schemas.microsoft.com/office/drawing/2014/main" val="20006"/>
                    </a:ext>
                  </a:extLst>
                </a:gridCol>
              </a:tblGrid>
              <a:tr h="525821">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45720" marR="45720" anchor="ctr">
                    <a:solidFill>
                      <a:schemeClr val="tx2">
                        <a:lumMod val="75000"/>
                      </a:schemeClr>
                    </a:solidFill>
                  </a:tcPr>
                </a:tc>
                <a:extLst>
                  <a:ext uri="{0D108BD9-81ED-4DB2-BD59-A6C34878D82A}">
                    <a16:rowId xmlns:a16="http://schemas.microsoft.com/office/drawing/2014/main" val="10000"/>
                  </a:ext>
                </a:extLst>
              </a:tr>
              <a:tr h="317855">
                <a:tc>
                  <a:txBody>
                    <a:bodyPr/>
                    <a:lstStyle/>
                    <a:p>
                      <a:pPr marL="0" marR="0" algn="ctr">
                        <a:lnSpc>
                          <a:spcPct val="100000"/>
                        </a:lnSpc>
                        <a:spcBef>
                          <a:spcPts val="600"/>
                        </a:spcBef>
                        <a:spcAft>
                          <a:spcPts val="600"/>
                        </a:spcAft>
                      </a:pPr>
                      <a:r>
                        <a:rPr lang="en-US" sz="1200" b="1" dirty="0">
                          <a:effectLst/>
                          <a:latin typeface="Segoe UI"/>
                          <a:ea typeface="Times New Roman"/>
                          <a:cs typeface="Times New Roman"/>
                        </a:rPr>
                        <a:t>New fee code</a:t>
                      </a:r>
                    </a:p>
                  </a:txBody>
                  <a:tcPr marL="45720" marR="45720" anchor="ctr">
                    <a:solidFill>
                      <a:schemeClr val="tx2">
                        <a:lumMod val="75000"/>
                      </a:schemeClr>
                    </a:solidFill>
                  </a:tcPr>
                </a:tc>
                <a:tc>
                  <a:txBody>
                    <a:bodyPr/>
                    <a:lstStyle/>
                    <a:p>
                      <a:pPr marL="0" marR="0" lvl="0" algn="l">
                        <a:lnSpc>
                          <a:spcPct val="100000"/>
                        </a:lnSpc>
                        <a:spcBef>
                          <a:spcPts val="600"/>
                        </a:spcBef>
                        <a:spcAft>
                          <a:spcPts val="600"/>
                        </a:spcAft>
                        <a:buNone/>
                      </a:pPr>
                      <a:r>
                        <a:rPr lang="en-US" sz="1200" b="0" i="0" u="none" strike="noStrike" baseline="0" noProof="0" dirty="0">
                          <a:effectLst/>
                          <a:latin typeface="Segoe UI"/>
                        </a:rPr>
                        <a:t>Request for review of PTAB decision by the Director</a:t>
                      </a:r>
                      <a:endParaRPr lang="en-US" sz="1200" dirty="0">
                        <a:latin typeface="Segoe UI"/>
                      </a:endParaRPr>
                    </a:p>
                  </a:txBody>
                  <a:tcPr marL="45720" marR="45720" anchor="ctr">
                    <a:solidFill>
                      <a:srgbClr val="D9D9D6"/>
                    </a:solidFill>
                  </a:tcPr>
                </a:tc>
                <a:tc>
                  <a:txBody>
                    <a:bodyPr/>
                    <a:lstStyle/>
                    <a:p>
                      <a:pPr marL="0" marR="0" algn="ctr">
                        <a:lnSpc>
                          <a:spcPct val="100000"/>
                        </a:lnSpc>
                        <a:spcBef>
                          <a:spcPts val="600"/>
                        </a:spcBef>
                        <a:spcAft>
                          <a:spcPts val="600"/>
                        </a:spcAft>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Segoe UI"/>
                        </a:rPr>
                        <a:t>n/a</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$440</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ctr">
                        <a:lnSpc>
                          <a:spcPct val="100000"/>
                        </a:lnSpc>
                        <a:spcBef>
                          <a:spcPts val="600"/>
                        </a:spcBef>
                        <a:spcAft>
                          <a:spcPts val="600"/>
                        </a:spcAft>
                      </a:pPr>
                      <a:r>
                        <a:rPr lang="en-US" sz="1200" b="0" dirty="0">
                          <a:solidFill>
                            <a:schemeClr val="tx1"/>
                          </a:solidFill>
                          <a:effectLst/>
                          <a:latin typeface="Segoe UI"/>
                          <a:ea typeface="Times New Roman"/>
                          <a:cs typeface="Times New Roman"/>
                        </a:rPr>
                        <a:t>n/a</a:t>
                      </a:r>
                    </a:p>
                  </a:txBody>
                  <a:tcPr marL="45720" marR="4572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Segoe UI"/>
                        </a:rPr>
                        <a:t>n/a</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10001"/>
                  </a:ext>
                </a:extLst>
              </a:tr>
            </a:tbl>
          </a:graphicData>
        </a:graphic>
      </p:graphicFrame>
      <p:sp>
        <p:nvSpPr>
          <p:cNvPr id="4" name="TextBox 3">
            <a:extLst>
              <a:ext uri="{FF2B5EF4-FFF2-40B4-BE49-F238E27FC236}">
                <a16:creationId xmlns:a16="http://schemas.microsoft.com/office/drawing/2014/main" id="{C7629525-7225-348D-5CFC-48A49F4A68C9}"/>
              </a:ext>
            </a:extLst>
          </p:cNvPr>
          <p:cNvSpPr txBox="1"/>
          <p:nvPr/>
        </p:nvSpPr>
        <p:spPr>
          <a:xfrm>
            <a:off x="4232366" y="4999409"/>
            <a:ext cx="2976849" cy="246221"/>
          </a:xfrm>
          <a:prstGeom prst="rect">
            <a:avLst/>
          </a:prstGeom>
          <a:noFill/>
        </p:spPr>
        <p:txBody>
          <a:bodyPr wrap="square" lIns="91440" tIns="45720" rIns="91440" bIns="45720" rtlCol="0" anchor="t">
            <a:spAutoFit/>
          </a:bodyPr>
          <a:lstStyle/>
          <a:p>
            <a:pPr algn="r"/>
            <a:r>
              <a:rPr lang="en-US" sz="1000" dirty="0"/>
              <a:t>Undiscounted fees not available</a:t>
            </a:r>
            <a:endParaRPr lang="en-US" dirty="0"/>
          </a:p>
        </p:txBody>
      </p:sp>
      <p:sp>
        <p:nvSpPr>
          <p:cNvPr id="5" name="Slide Number Placeholder 4">
            <a:extLst>
              <a:ext uri="{FF2B5EF4-FFF2-40B4-BE49-F238E27FC236}">
                <a16:creationId xmlns:a16="http://schemas.microsoft.com/office/drawing/2014/main" id="{25DF7690-8262-483C-9B11-576E39AC39A0}"/>
              </a:ext>
            </a:extLst>
          </p:cNvPr>
          <p:cNvSpPr>
            <a:spLocks noGrp="1"/>
          </p:cNvSpPr>
          <p:nvPr>
            <p:ph type="sldNum" sz="quarter" idx="10"/>
          </p:nvPr>
        </p:nvSpPr>
        <p:spPr/>
        <p:txBody>
          <a:bodyPr/>
          <a:lstStyle/>
          <a:p>
            <a:fld id="{1D648693-0942-45E9-83AE-76FC568F9452}" type="slidenum">
              <a:rPr lang="en-US" smtClean="0"/>
              <a:pPr/>
              <a:t>36</a:t>
            </a:fld>
            <a:endParaRPr lang="en-US" dirty="0"/>
          </a:p>
        </p:txBody>
      </p:sp>
    </p:spTree>
    <p:extLst>
      <p:ext uri="{BB962C8B-B14F-4D97-AF65-F5344CB8AC3E}">
        <p14:creationId xmlns:p14="http://schemas.microsoft.com/office/powerpoint/2010/main" val="42803145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CC3046-D4A2-3ECF-EBE3-13852E443A41}"/>
              </a:ext>
            </a:extLst>
          </p:cNvPr>
          <p:cNvSpPr>
            <a:spLocks noGrp="1"/>
          </p:cNvSpPr>
          <p:nvPr>
            <p:ph type="title"/>
          </p:nvPr>
        </p:nvSpPr>
        <p:spPr/>
        <p:txBody>
          <a:bodyPr/>
          <a:lstStyle/>
          <a:p>
            <a:r>
              <a:rPr lang="en-US" dirty="0">
                <a:cs typeface="Segoe UI"/>
              </a:rPr>
              <a:t>Other proposals</a:t>
            </a:r>
            <a:endParaRPr lang="en-US" dirty="0"/>
          </a:p>
        </p:txBody>
      </p:sp>
    </p:spTree>
    <p:extLst>
      <p:ext uri="{BB962C8B-B14F-4D97-AF65-F5344CB8AC3E}">
        <p14:creationId xmlns:p14="http://schemas.microsoft.com/office/powerpoint/2010/main" val="1648641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6F87E-FA90-C392-C464-1286622BB798}"/>
              </a:ext>
            </a:extLst>
          </p:cNvPr>
          <p:cNvSpPr>
            <a:spLocks noGrp="1"/>
          </p:cNvSpPr>
          <p:nvPr>
            <p:ph type="title"/>
          </p:nvPr>
        </p:nvSpPr>
        <p:spPr/>
        <p:txBody>
          <a:bodyPr>
            <a:normAutofit fontScale="90000"/>
          </a:bodyPr>
          <a:lstStyle/>
          <a:p>
            <a:r>
              <a:rPr lang="en-US" dirty="0"/>
              <a:t>Across-the-board </a:t>
            </a:r>
            <a:br>
              <a:rPr lang="en-US" dirty="0"/>
            </a:br>
            <a:r>
              <a:rPr lang="en-US" dirty="0"/>
              <a:t>inflationary adjustment</a:t>
            </a:r>
          </a:p>
        </p:txBody>
      </p:sp>
      <p:sp>
        <p:nvSpPr>
          <p:cNvPr id="4" name="Content Placeholder 3">
            <a:extLst>
              <a:ext uri="{FF2B5EF4-FFF2-40B4-BE49-F238E27FC236}">
                <a16:creationId xmlns:a16="http://schemas.microsoft.com/office/drawing/2014/main" id="{70819990-5D49-2288-4604-C4C68EEB71F5}"/>
              </a:ext>
            </a:extLst>
          </p:cNvPr>
          <p:cNvSpPr>
            <a:spLocks noGrp="1"/>
          </p:cNvSpPr>
          <p:nvPr>
            <p:ph idx="1"/>
          </p:nvPr>
        </p:nvSpPr>
        <p:spPr>
          <a:xfrm>
            <a:off x="457200" y="1849583"/>
            <a:ext cx="8229600" cy="3073481"/>
          </a:xfrm>
        </p:spPr>
        <p:txBody>
          <a:bodyPr vert="horz" lIns="91440" tIns="45720" rIns="91440" bIns="45720" rtlCol="0" anchor="t">
            <a:normAutofit fontScale="62500" lnSpcReduction="20000"/>
          </a:bodyPr>
          <a:lstStyle/>
          <a:p>
            <a:pPr>
              <a:lnSpc>
                <a:spcPct val="120000"/>
              </a:lnSpc>
            </a:pPr>
            <a:r>
              <a:rPr lang="en-US" dirty="0">
                <a:latin typeface="Segoe UI"/>
                <a:cs typeface="Segoe UI"/>
              </a:rPr>
              <a:t>Propose increasing patent and PTAB fees not covered by targeted adjustments by approximately 5%.</a:t>
            </a:r>
          </a:p>
          <a:p>
            <a:pPr lvl="1">
              <a:lnSpc>
                <a:spcPct val="120000"/>
              </a:lnSpc>
            </a:pPr>
            <a:r>
              <a:rPr lang="en-US" dirty="0">
                <a:latin typeface="Segoe UI Light"/>
                <a:cs typeface="Segoe UI Light"/>
              </a:rPr>
              <a:t>Additional revenue generated from proposed increases will ensure that aggregate revenue recovers aggregate costs to achieve the mission, and will advance policies and activities that provide robust and reliable patents and enhance the country’s innovation ecosystem.</a:t>
            </a:r>
          </a:p>
          <a:p>
            <a:pPr lvl="1">
              <a:lnSpc>
                <a:spcPct val="120000"/>
              </a:lnSpc>
            </a:pPr>
            <a:r>
              <a:rPr lang="en-US" dirty="0">
                <a:latin typeface="Segoe UI Light"/>
                <a:cs typeface="Segoe UI Light"/>
              </a:rPr>
              <a:t>This increase is an approximate 1.2% annual adjustment when considering the likely four-year gap between implementation of the proposed fee rule and the last major fee rule that was implemented in October 2020. </a:t>
            </a:r>
            <a:endParaRPr lang="en-US" strike="sngStrike" dirty="0">
              <a:latin typeface="Segoe UI Light"/>
              <a:cs typeface="Segoe UI Light"/>
            </a:endParaRPr>
          </a:p>
        </p:txBody>
      </p:sp>
      <p:sp>
        <p:nvSpPr>
          <p:cNvPr id="5" name="Slide Number Placeholder 4">
            <a:extLst>
              <a:ext uri="{FF2B5EF4-FFF2-40B4-BE49-F238E27FC236}">
                <a16:creationId xmlns:a16="http://schemas.microsoft.com/office/drawing/2014/main" id="{6AD1B2EE-0D9E-4146-A736-5A5445D037CB}"/>
              </a:ext>
            </a:extLst>
          </p:cNvPr>
          <p:cNvSpPr>
            <a:spLocks noGrp="1"/>
          </p:cNvSpPr>
          <p:nvPr>
            <p:ph type="sldNum" sz="quarter" idx="10"/>
          </p:nvPr>
        </p:nvSpPr>
        <p:spPr/>
        <p:txBody>
          <a:bodyPr/>
          <a:lstStyle/>
          <a:p>
            <a:fld id="{1D648693-0942-45E9-83AE-76FC568F9452}" type="slidenum">
              <a:rPr lang="en-US" smtClean="0"/>
              <a:pPr/>
              <a:t>38</a:t>
            </a:fld>
            <a:endParaRPr lang="en-US" dirty="0"/>
          </a:p>
        </p:txBody>
      </p:sp>
    </p:spTree>
    <p:extLst>
      <p:ext uri="{BB962C8B-B14F-4D97-AF65-F5344CB8AC3E}">
        <p14:creationId xmlns:p14="http://schemas.microsoft.com/office/powerpoint/2010/main" val="404838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defTabSz="457200" rtl="0">
              <a:spcBef>
                <a:spcPct val="0"/>
              </a:spcBef>
            </a:pPr>
            <a:r>
              <a:rPr lang="en-US" sz="3600" b="1" dirty="0">
                <a:latin typeface="+mn-lt"/>
              </a:rPr>
              <a:t>Across-the-board example</a:t>
            </a:r>
            <a:br>
              <a:rPr lang="en-US" sz="3600" b="1" dirty="0">
                <a:latin typeface="+mn-lt"/>
              </a:rPr>
            </a:br>
            <a:r>
              <a:rPr lang="en-US" sz="2200" dirty="0">
                <a:latin typeface="+mn-lt"/>
              </a:rPr>
              <a:t>Utility patents, maintenance</a:t>
            </a:r>
            <a:endParaRPr lang="en-US" sz="2200" dirty="0">
              <a:solidFill>
                <a:srgbClr val="FF0000"/>
              </a:solidFill>
              <a:latin typeface="+mn-lt"/>
            </a:endParaRPr>
          </a:p>
        </p:txBody>
      </p:sp>
      <p:graphicFrame>
        <p:nvGraphicFramePr>
          <p:cNvPr id="14" name="Content Placeholder 13" descr="Stacked column chart comparing current and proposed maintenance fees for large entities. First stage fee will increase from $2.000 to $2,100; the second stage fee will increase from $3,760 to $3,950; and the third stage will increase from $7,700 to $8,085. The total fee amount for all three stages will increase from $13,460 to $14,135.">
            <a:extLst>
              <a:ext uri="{FF2B5EF4-FFF2-40B4-BE49-F238E27FC236}">
                <a16:creationId xmlns:a16="http://schemas.microsoft.com/office/drawing/2014/main" id="{EFC1BD8F-40FC-4C4F-86ED-E9BE6FDBABB9}"/>
              </a:ext>
            </a:extLst>
          </p:cNvPr>
          <p:cNvGraphicFramePr>
            <a:graphicFrameLocks noGrp="1"/>
          </p:cNvGraphicFramePr>
          <p:nvPr>
            <p:ph idx="1"/>
            <p:extLst>
              <p:ext uri="{D42A27DB-BD31-4B8C-83A1-F6EECF244321}">
                <p14:modId xmlns:p14="http://schemas.microsoft.com/office/powerpoint/2010/main" val="851821870"/>
              </p:ext>
            </p:extLst>
          </p:nvPr>
        </p:nvGraphicFramePr>
        <p:xfrm>
          <a:off x="457200" y="1511300"/>
          <a:ext cx="8229600" cy="378618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D33FA979-E52C-4D3B-9E84-01DBCEC4CAAE}"/>
              </a:ext>
              <a:ext uri="{C183D7F6-B498-43B3-948B-1728B52AA6E4}">
                <adec:decorative xmlns:adec="http://schemas.microsoft.com/office/drawing/2017/decorative" val="1"/>
              </a:ext>
            </a:extLst>
          </p:cNvPr>
          <p:cNvSpPr/>
          <p:nvPr/>
        </p:nvSpPr>
        <p:spPr>
          <a:xfrm>
            <a:off x="2945130" y="2158062"/>
            <a:ext cx="667169" cy="261610"/>
          </a:xfrm>
          <a:prstGeom prst="rect">
            <a:avLst/>
          </a:prstGeom>
          <a:noFill/>
        </p:spPr>
        <p:txBody>
          <a:bodyPr wrap="none" lIns="91440" tIns="45720" rIns="91440" bIns="45720">
            <a:spAutoFit/>
          </a:bodyPr>
          <a:lstStyle/>
          <a:p>
            <a:pPr algn="ctr"/>
            <a:r>
              <a:rPr lang="en-US" sz="1100" b="0" cap="none" spc="0" dirty="0">
                <a:ln w="0"/>
                <a:solidFill>
                  <a:schemeClr val="tx1"/>
                </a:solidFill>
              </a:rPr>
              <a:t>$13,460</a:t>
            </a:r>
          </a:p>
        </p:txBody>
      </p:sp>
      <p:sp>
        <p:nvSpPr>
          <p:cNvPr id="10" name="Rectangle 9">
            <a:extLst>
              <a:ext uri="{FF2B5EF4-FFF2-40B4-BE49-F238E27FC236}">
                <a16:creationId xmlns:a16="http://schemas.microsoft.com/office/drawing/2014/main" id="{55E325DA-F896-4D64-BF1D-74672C163335}"/>
              </a:ext>
              <a:ext uri="{C183D7F6-B498-43B3-948B-1728B52AA6E4}">
                <adec:decorative xmlns:adec="http://schemas.microsoft.com/office/drawing/2017/decorative" val="1"/>
              </a:ext>
            </a:extLst>
          </p:cNvPr>
          <p:cNvSpPr/>
          <p:nvPr/>
        </p:nvSpPr>
        <p:spPr>
          <a:xfrm>
            <a:off x="5482380" y="2100736"/>
            <a:ext cx="667170" cy="261610"/>
          </a:xfrm>
          <a:prstGeom prst="rect">
            <a:avLst/>
          </a:prstGeom>
          <a:noFill/>
        </p:spPr>
        <p:txBody>
          <a:bodyPr wrap="none" lIns="91440" tIns="45720" rIns="91440" bIns="45720">
            <a:spAutoFit/>
          </a:bodyPr>
          <a:lstStyle/>
          <a:p>
            <a:pPr algn="ctr"/>
            <a:r>
              <a:rPr lang="en-US" sz="1100" b="0" cap="none" spc="0" dirty="0">
                <a:ln w="0"/>
                <a:solidFill>
                  <a:schemeClr val="tx1"/>
                </a:solidFill>
              </a:rPr>
              <a:t>$14,135</a:t>
            </a:r>
          </a:p>
        </p:txBody>
      </p:sp>
      <p:sp>
        <p:nvSpPr>
          <p:cNvPr id="3" name="Slide Number Placeholder 2"/>
          <p:cNvSpPr>
            <a:spLocks noGrp="1"/>
          </p:cNvSpPr>
          <p:nvPr>
            <p:ph type="sldNum" sz="quarter" idx="10"/>
          </p:nvPr>
        </p:nvSpPr>
        <p:spPr/>
        <p:txBody>
          <a:bodyPr/>
          <a:lstStyle/>
          <a:p>
            <a:fld id="{92DA454B-C859-4892-B9FA-68B588C9F547}" type="slidenum">
              <a:rPr lang="en-US" smtClean="0"/>
              <a:t>39</a:t>
            </a:fld>
            <a:endParaRPr lang="en-US" dirty="0"/>
          </a:p>
        </p:txBody>
      </p:sp>
    </p:spTree>
    <p:extLst>
      <p:ext uri="{BB962C8B-B14F-4D97-AF65-F5344CB8AC3E}">
        <p14:creationId xmlns:p14="http://schemas.microsoft.com/office/powerpoint/2010/main" val="1061514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DA18EB-A491-426D-931B-67E96029316D}"/>
              </a:ext>
            </a:extLst>
          </p:cNvPr>
          <p:cNvSpPr>
            <a:spLocks noGrp="1"/>
          </p:cNvSpPr>
          <p:nvPr>
            <p:ph type="title"/>
          </p:nvPr>
        </p:nvSpPr>
        <p:spPr/>
        <p:txBody>
          <a:bodyPr>
            <a:normAutofit fontScale="90000"/>
          </a:bodyPr>
          <a:lstStyle/>
          <a:p>
            <a:r>
              <a:rPr lang="en-US" dirty="0"/>
              <a:t>Patent financial outlook</a:t>
            </a:r>
            <a:br>
              <a:rPr lang="en-US" dirty="0"/>
            </a:br>
            <a:r>
              <a:rPr lang="en-US" sz="2400" b="0" i="1" dirty="0"/>
              <a:t>Five year cumulative cost increase and lost revenue is over $600M</a:t>
            </a:r>
          </a:p>
        </p:txBody>
      </p:sp>
      <p:pic>
        <p:nvPicPr>
          <p:cNvPr id="6" name="Content Placeholder 6" descr="The top chart shows the patent financial outlook as presented in the FY 2023 President's budget. Operating reserves are growing steadily from FY 2022 through FY 2027. The operating reserve achieves optimal balance in FY 2025. The bottom chart show the outlook in the FY 2024 President's budget is declining. Operating reserves begin declining in FY 2024 and approach minimum in FY 2027.">
            <a:extLst>
              <a:ext uri="{FF2B5EF4-FFF2-40B4-BE49-F238E27FC236}">
                <a16:creationId xmlns:a16="http://schemas.microsoft.com/office/drawing/2014/main" id="{C7F728AF-960B-4FCE-B2B5-265E6D3589C9}"/>
              </a:ext>
            </a:extLst>
          </p:cNvPr>
          <p:cNvPicPr>
            <a:picLocks noChangeAspect="1"/>
          </p:cNvPicPr>
          <p:nvPr/>
        </p:nvPicPr>
        <p:blipFill>
          <a:blip r:embed="rId2"/>
          <a:stretch>
            <a:fillRect/>
          </a:stretch>
        </p:blipFill>
        <p:spPr>
          <a:xfrm>
            <a:off x="507845" y="1433001"/>
            <a:ext cx="4028294" cy="3772807"/>
          </a:xfrm>
          <a:prstGeom prst="rect">
            <a:avLst/>
          </a:prstGeom>
        </p:spPr>
      </p:pic>
      <p:sp>
        <p:nvSpPr>
          <p:cNvPr id="13" name="Rectangle 12">
            <a:extLst>
              <a:ext uri="{FF2B5EF4-FFF2-40B4-BE49-F238E27FC236}">
                <a16:creationId xmlns:a16="http://schemas.microsoft.com/office/drawing/2014/main" id="{DF0B8770-48E0-4862-98CA-B8BD894333C5}"/>
              </a:ext>
              <a:ext uri="{C183D7F6-B498-43B3-948B-1728B52AA6E4}">
                <adec:decorative xmlns:adec="http://schemas.microsoft.com/office/drawing/2017/decorative" val="1"/>
              </a:ext>
            </a:extLst>
          </p:cNvPr>
          <p:cNvSpPr/>
          <p:nvPr/>
        </p:nvSpPr>
        <p:spPr>
          <a:xfrm>
            <a:off x="1420586" y="3356434"/>
            <a:ext cx="2000250" cy="1796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24A006B6-FBC7-48AF-AACC-97248908F636}"/>
              </a:ext>
              <a:ext uri="{C183D7F6-B498-43B3-948B-1728B52AA6E4}">
                <adec:decorative xmlns:adec="http://schemas.microsoft.com/office/drawing/2017/decorative" val="1"/>
              </a:ext>
            </a:extLst>
          </p:cNvPr>
          <p:cNvSpPr txBox="1"/>
          <p:nvPr/>
        </p:nvSpPr>
        <p:spPr>
          <a:xfrm>
            <a:off x="1225839" y="3319405"/>
            <a:ext cx="2465615" cy="338554"/>
          </a:xfrm>
          <a:prstGeom prst="rect">
            <a:avLst/>
          </a:prstGeom>
          <a:noFill/>
        </p:spPr>
        <p:txBody>
          <a:bodyPr wrap="square" lIns="0" tIns="0" rIns="0" bIns="0" rtlCol="0">
            <a:spAutoFit/>
          </a:bodyPr>
          <a:lstStyle/>
          <a:p>
            <a:pPr algn="ctr"/>
            <a:r>
              <a:rPr lang="en-US" sz="1100" b="1" dirty="0"/>
              <a:t>Operating reserve outlook in the </a:t>
            </a:r>
            <a:br>
              <a:rPr lang="en-US" sz="1100" b="1" dirty="0"/>
            </a:br>
            <a:r>
              <a:rPr lang="en-US" sz="1100" b="1" dirty="0"/>
              <a:t>FY 2024 President’s budget</a:t>
            </a:r>
          </a:p>
        </p:txBody>
      </p:sp>
      <p:sp>
        <p:nvSpPr>
          <p:cNvPr id="8" name="Content Placeholder 7">
            <a:extLst>
              <a:ext uri="{FF2B5EF4-FFF2-40B4-BE49-F238E27FC236}">
                <a16:creationId xmlns:a16="http://schemas.microsoft.com/office/drawing/2014/main" id="{5519FD72-EDAB-4C72-B2EE-AB4FE69A5E75}"/>
              </a:ext>
            </a:extLst>
          </p:cNvPr>
          <p:cNvSpPr>
            <a:spLocks noGrp="1"/>
          </p:cNvSpPr>
          <p:nvPr>
            <p:ph sz="half" idx="2"/>
          </p:nvPr>
        </p:nvSpPr>
        <p:spPr>
          <a:xfrm>
            <a:off x="4648200" y="1333500"/>
            <a:ext cx="4038600" cy="3772807"/>
          </a:xfrm>
        </p:spPr>
        <p:txBody>
          <a:bodyPr vert="horz" lIns="91440" tIns="45720" rIns="91440" bIns="45720" rtlCol="0" anchor="t">
            <a:normAutofit fontScale="55000" lnSpcReduction="20000"/>
          </a:bodyPr>
          <a:lstStyle/>
          <a:p>
            <a:r>
              <a:rPr lang="en-US" dirty="0">
                <a:cs typeface="Segoe UI"/>
              </a:rPr>
              <a:t>The operating reserve and current fee schedule no longer finance the increase.</a:t>
            </a:r>
          </a:p>
          <a:p>
            <a:r>
              <a:rPr lang="en-US" dirty="0">
                <a:latin typeface="Segoe UI"/>
                <a:cs typeface="Segoe UI"/>
              </a:rPr>
              <a:t>We forecasted a strong outlook in the</a:t>
            </a:r>
            <a:br>
              <a:rPr lang="en-US" dirty="0">
                <a:latin typeface="Segoe UI"/>
                <a:cs typeface="Segoe UI"/>
              </a:rPr>
            </a:br>
            <a:r>
              <a:rPr lang="en-US" dirty="0">
                <a:latin typeface="Segoe UI"/>
                <a:cs typeface="Segoe UI"/>
              </a:rPr>
              <a:t>FY 2023 President’s budget, issued in March 2022.</a:t>
            </a:r>
          </a:p>
          <a:p>
            <a:r>
              <a:rPr lang="en-US" dirty="0">
                <a:cs typeface="Segoe UI"/>
              </a:rPr>
              <a:t>In the FY 2024 President’s budget, issued in March 2023, we forecasted that patent spending will outpace fee collections beginning in FY 2024.</a:t>
            </a:r>
          </a:p>
          <a:p>
            <a:r>
              <a:rPr lang="en-US" dirty="0">
                <a:cs typeface="Segoe UI"/>
              </a:rPr>
              <a:t>The outlook changed for two primary reasons:</a:t>
            </a:r>
          </a:p>
          <a:p>
            <a:pPr lvl="1"/>
            <a:r>
              <a:rPr lang="en-US" sz="2200" dirty="0">
                <a:cs typeface="Segoe UI"/>
              </a:rPr>
              <a:t>Costs increased by ~$173 million cumulatively through 2027 due to inflationary pressures.</a:t>
            </a:r>
          </a:p>
          <a:p>
            <a:pPr lvl="1"/>
            <a:r>
              <a:rPr lang="en-US" sz="2200" dirty="0">
                <a:cs typeface="Segoe UI"/>
              </a:rPr>
              <a:t>Our fee collections forecast decreased by ~$449 million cumulatively over the same period, largely due to increased fee reductions under the Unleashing American Innovators Act (UAIA) of 2022.</a:t>
            </a:r>
            <a:endParaRPr lang="en-US" sz="2200" dirty="0"/>
          </a:p>
          <a:p>
            <a:endParaRPr lang="en-US" dirty="0"/>
          </a:p>
        </p:txBody>
      </p:sp>
      <p:sp>
        <p:nvSpPr>
          <p:cNvPr id="5" name="Slide Number Placeholder 4">
            <a:extLst>
              <a:ext uri="{FF2B5EF4-FFF2-40B4-BE49-F238E27FC236}">
                <a16:creationId xmlns:a16="http://schemas.microsoft.com/office/drawing/2014/main" id="{0443C068-C81E-432F-B20B-3727683A908C}"/>
              </a:ext>
            </a:extLst>
          </p:cNvPr>
          <p:cNvSpPr>
            <a:spLocks noGrp="1"/>
          </p:cNvSpPr>
          <p:nvPr>
            <p:ph type="sldNum" sz="quarter" idx="10"/>
          </p:nvPr>
        </p:nvSpPr>
        <p:spPr/>
        <p:txBody>
          <a:bodyPr/>
          <a:lstStyle/>
          <a:p>
            <a:fld id="{1D648693-0942-45E9-83AE-76FC568F9452}" type="slidenum">
              <a:rPr lang="en-US" smtClean="0"/>
              <a:pPr/>
              <a:t>4</a:t>
            </a:fld>
            <a:endParaRPr lang="en-US" dirty="0"/>
          </a:p>
        </p:txBody>
      </p:sp>
    </p:spTree>
    <p:extLst>
      <p:ext uri="{BB962C8B-B14F-4D97-AF65-F5344CB8AC3E}">
        <p14:creationId xmlns:p14="http://schemas.microsoft.com/office/powerpoint/2010/main" val="37948968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CA6A01-0ABE-ED29-E3E4-42DA1C3756B7}"/>
              </a:ext>
            </a:extLst>
          </p:cNvPr>
          <p:cNvSpPr>
            <a:spLocks noGrp="1"/>
          </p:cNvSpPr>
          <p:nvPr>
            <p:ph type="title"/>
          </p:nvPr>
        </p:nvSpPr>
        <p:spPr/>
        <p:txBody>
          <a:bodyPr>
            <a:normAutofit/>
          </a:bodyPr>
          <a:lstStyle/>
          <a:p>
            <a:r>
              <a:rPr lang="en-US" sz="3600" dirty="0"/>
              <a:t>Front-end fee proposal</a:t>
            </a:r>
          </a:p>
        </p:txBody>
      </p:sp>
      <p:sp>
        <p:nvSpPr>
          <p:cNvPr id="2" name="Content Placeholder 1">
            <a:extLst>
              <a:ext uri="{FF2B5EF4-FFF2-40B4-BE49-F238E27FC236}">
                <a16:creationId xmlns:a16="http://schemas.microsoft.com/office/drawing/2014/main" id="{6341FA81-CF62-E8B6-2B07-B6DF4F0924D2}"/>
              </a:ext>
            </a:extLst>
          </p:cNvPr>
          <p:cNvSpPr>
            <a:spLocks noGrp="1"/>
          </p:cNvSpPr>
          <p:nvPr>
            <p:ph idx="1"/>
          </p:nvPr>
        </p:nvSpPr>
        <p:spPr/>
        <p:txBody>
          <a:bodyPr vert="horz" lIns="91440" tIns="45720" rIns="91440" bIns="45720" rtlCol="0" anchor="t">
            <a:normAutofit fontScale="70000" lnSpcReduction="20000"/>
          </a:bodyPr>
          <a:lstStyle/>
          <a:p>
            <a:pPr>
              <a:lnSpc>
                <a:spcPct val="120000"/>
              </a:lnSpc>
            </a:pPr>
            <a:r>
              <a:rPr lang="en-US" sz="2600" dirty="0">
                <a:latin typeface="Segoe UI"/>
                <a:cs typeface="Segoe UI"/>
              </a:rPr>
              <a:t>Propose increasing filing, search, and examination fees by an additional 5% on top of the 5% across-the-board proposal (10% in total).</a:t>
            </a:r>
          </a:p>
          <a:p>
            <a:pPr lvl="1">
              <a:lnSpc>
                <a:spcPct val="120000"/>
              </a:lnSpc>
            </a:pPr>
            <a:r>
              <a:rPr lang="en-US" sz="2300" dirty="0"/>
              <a:t>To mitigate barriers to entry into the IP system, filing, search, and examination fees are lower than the costs incurred by the USPTO in performing those services.  </a:t>
            </a:r>
          </a:p>
          <a:p>
            <a:pPr lvl="1">
              <a:lnSpc>
                <a:spcPct val="120000"/>
              </a:lnSpc>
            </a:pPr>
            <a:r>
              <a:rPr lang="en-US" sz="2300" dirty="0"/>
              <a:t>Aggregate shortfalls are recovered through other fee collections, primarily maintenance fees, which are collected later in the patent life cycle. </a:t>
            </a:r>
          </a:p>
          <a:p>
            <a:pPr lvl="1">
              <a:lnSpc>
                <a:spcPct val="120000"/>
              </a:lnSpc>
            </a:pPr>
            <a:r>
              <a:rPr lang="en-US" sz="2300" dirty="0"/>
              <a:t>This proposal marginally recovers some additional filing, search, and examination costs earlier in the patent life cycle, but not all associated costs with those activities, thus remaining consistent with a low barrier to entry policy. </a:t>
            </a:r>
          </a:p>
          <a:p>
            <a:pPr lvl="1">
              <a:lnSpc>
                <a:spcPct val="120000"/>
              </a:lnSpc>
            </a:pPr>
            <a:endParaRPr lang="en-US" sz="2200" dirty="0">
              <a:latin typeface="Segoe UI Light"/>
              <a:cs typeface="Segoe UI Light"/>
            </a:endParaRPr>
          </a:p>
        </p:txBody>
      </p:sp>
      <p:sp>
        <p:nvSpPr>
          <p:cNvPr id="5" name="Slide Number Placeholder 4">
            <a:extLst>
              <a:ext uri="{FF2B5EF4-FFF2-40B4-BE49-F238E27FC236}">
                <a16:creationId xmlns:a16="http://schemas.microsoft.com/office/drawing/2014/main" id="{05BEB386-DEB6-40F8-9C50-28460B723626}"/>
              </a:ext>
            </a:extLst>
          </p:cNvPr>
          <p:cNvSpPr>
            <a:spLocks noGrp="1"/>
          </p:cNvSpPr>
          <p:nvPr>
            <p:ph type="sldNum" sz="quarter" idx="10"/>
          </p:nvPr>
        </p:nvSpPr>
        <p:spPr/>
        <p:txBody>
          <a:bodyPr/>
          <a:lstStyle/>
          <a:p>
            <a:fld id="{1D648693-0942-45E9-83AE-76FC568F9452}" type="slidenum">
              <a:rPr lang="en-US" smtClean="0"/>
              <a:pPr/>
              <a:t>40</a:t>
            </a:fld>
            <a:endParaRPr lang="en-US" dirty="0"/>
          </a:p>
        </p:txBody>
      </p:sp>
    </p:spTree>
    <p:extLst>
      <p:ext uri="{BB962C8B-B14F-4D97-AF65-F5344CB8AC3E}">
        <p14:creationId xmlns:p14="http://schemas.microsoft.com/office/powerpoint/2010/main" val="6002795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8E58C7B-9A88-412D-9B69-18B1CBDDE750}"/>
              </a:ext>
            </a:extLst>
          </p:cNvPr>
          <p:cNvSpPr>
            <a:spLocks noGrp="1"/>
          </p:cNvSpPr>
          <p:nvPr>
            <p:ph type="title"/>
          </p:nvPr>
        </p:nvSpPr>
        <p:spPr/>
        <p:txBody>
          <a:bodyPr>
            <a:normAutofit fontScale="90000"/>
          </a:bodyPr>
          <a:lstStyle/>
          <a:p>
            <a:r>
              <a:rPr lang="en-US" dirty="0"/>
              <a:t>Front-end fee proposal example</a:t>
            </a:r>
            <a:br>
              <a:rPr lang="en-US" sz="3600" dirty="0">
                <a:solidFill>
                  <a:prstClr val="black"/>
                </a:solidFill>
              </a:rPr>
            </a:br>
            <a:r>
              <a:rPr lang="en-US" sz="2400" b="0" dirty="0"/>
              <a:t>Utility filing, search, and examination fees</a:t>
            </a:r>
            <a:br>
              <a:rPr lang="en-US" sz="2800" b="0" i="1" dirty="0"/>
            </a:br>
            <a:br>
              <a:rPr lang="en-US" sz="2800" b="0" i="1" dirty="0"/>
            </a:br>
            <a:endParaRPr lang="en-US" dirty="0"/>
          </a:p>
        </p:txBody>
      </p:sp>
      <p:graphicFrame>
        <p:nvGraphicFramePr>
          <p:cNvPr id="17" name="Content Placeholder 16" descr="Stacked column chart providing an illustrative example of fee changed by the front end proposal by showing current and proposed large entity fees for filing, search, and exam for utility patents. These fees will increase from $1,820 under the current schedule to $2,000 under the proposed schedule.&#10;&#10;Filing fees will increase from $320 to $350; search fees from $700 to $770; and exam from $800 to $880. In total filing, search, and exam will increase from $1,820 to $2,000">
            <a:extLst>
              <a:ext uri="{FF2B5EF4-FFF2-40B4-BE49-F238E27FC236}">
                <a16:creationId xmlns:a16="http://schemas.microsoft.com/office/drawing/2014/main" id="{3FDFE5E3-AC50-4EB8-A0AE-64D8DA3F5F57}"/>
              </a:ext>
            </a:extLst>
          </p:cNvPr>
          <p:cNvGraphicFramePr>
            <a:graphicFrameLocks noGrp="1"/>
          </p:cNvGraphicFramePr>
          <p:nvPr>
            <p:ph idx="4294967295"/>
            <p:extLst>
              <p:ext uri="{D42A27DB-BD31-4B8C-83A1-F6EECF244321}">
                <p14:modId xmlns:p14="http://schemas.microsoft.com/office/powerpoint/2010/main" val="1193492139"/>
              </p:ext>
            </p:extLst>
          </p:nvPr>
        </p:nvGraphicFramePr>
        <p:xfrm>
          <a:off x="408561" y="1426385"/>
          <a:ext cx="8229600" cy="378618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8E3FCD54-12FE-451D-8078-FE7339B0458C}"/>
              </a:ext>
              <a:ext uri="{C183D7F6-B498-43B3-948B-1728B52AA6E4}">
                <adec:decorative xmlns:adec="http://schemas.microsoft.com/office/drawing/2017/decorative" val="1"/>
              </a:ext>
            </a:extLst>
          </p:cNvPr>
          <p:cNvSpPr/>
          <p:nvPr/>
        </p:nvSpPr>
        <p:spPr>
          <a:xfrm>
            <a:off x="2577183" y="2414221"/>
            <a:ext cx="635109" cy="276999"/>
          </a:xfrm>
          <a:prstGeom prst="rect">
            <a:avLst/>
          </a:prstGeom>
          <a:noFill/>
        </p:spPr>
        <p:txBody>
          <a:bodyPr wrap="none" lIns="91440" tIns="45720" rIns="91440" bIns="45720">
            <a:spAutoFit/>
          </a:bodyPr>
          <a:lstStyle/>
          <a:p>
            <a:pPr algn="ctr"/>
            <a:r>
              <a:rPr lang="en-US" sz="1200" b="0" cap="none" spc="0" dirty="0">
                <a:ln w="0"/>
                <a:solidFill>
                  <a:schemeClr val="tx1"/>
                </a:solidFill>
              </a:rPr>
              <a:t>$1,820</a:t>
            </a:r>
          </a:p>
        </p:txBody>
      </p:sp>
      <p:sp>
        <p:nvSpPr>
          <p:cNvPr id="9" name="Rectangle 8">
            <a:extLst>
              <a:ext uri="{FF2B5EF4-FFF2-40B4-BE49-F238E27FC236}">
                <a16:creationId xmlns:a16="http://schemas.microsoft.com/office/drawing/2014/main" id="{6FAFE61C-4866-43BD-86E7-3BBDA5EE607F}"/>
              </a:ext>
              <a:ext uri="{C183D7F6-B498-43B3-948B-1728B52AA6E4}">
                <adec:decorative xmlns:adec="http://schemas.microsoft.com/office/drawing/2017/decorative" val="1"/>
              </a:ext>
            </a:extLst>
          </p:cNvPr>
          <p:cNvSpPr/>
          <p:nvPr/>
        </p:nvSpPr>
        <p:spPr>
          <a:xfrm>
            <a:off x="5931710" y="2213565"/>
            <a:ext cx="635110" cy="276999"/>
          </a:xfrm>
          <a:prstGeom prst="rect">
            <a:avLst/>
          </a:prstGeom>
          <a:noFill/>
        </p:spPr>
        <p:txBody>
          <a:bodyPr wrap="none" lIns="91440" tIns="45720" rIns="91440" bIns="45720">
            <a:spAutoFit/>
          </a:bodyPr>
          <a:lstStyle/>
          <a:p>
            <a:pPr algn="ctr"/>
            <a:r>
              <a:rPr lang="en-US" sz="1200" b="0" cap="none" spc="0" dirty="0">
                <a:ln w="0"/>
                <a:solidFill>
                  <a:schemeClr val="tx1"/>
                </a:solidFill>
              </a:rPr>
              <a:t>$2,000</a:t>
            </a:r>
          </a:p>
        </p:txBody>
      </p:sp>
      <p:sp>
        <p:nvSpPr>
          <p:cNvPr id="4" name="Slide Number Placeholder 3"/>
          <p:cNvSpPr>
            <a:spLocks noGrp="1"/>
          </p:cNvSpPr>
          <p:nvPr>
            <p:ph type="sldNum" sz="quarter" idx="10"/>
          </p:nvPr>
        </p:nvSpPr>
        <p:spPr/>
        <p:txBody>
          <a:bodyPr/>
          <a:lstStyle/>
          <a:p>
            <a:fld id="{92DA454B-C859-4892-B9FA-68B588C9F547}" type="slidenum">
              <a:rPr lang="en-US" smtClean="0"/>
              <a:t>41</a:t>
            </a:fld>
            <a:endParaRPr lang="en-US" dirty="0"/>
          </a:p>
        </p:txBody>
      </p:sp>
    </p:spTree>
    <p:extLst>
      <p:ext uri="{BB962C8B-B14F-4D97-AF65-F5344CB8AC3E}">
        <p14:creationId xmlns:p14="http://schemas.microsoft.com/office/powerpoint/2010/main" val="21771632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D5E897-C1F5-512B-0310-9C864D05D467}"/>
              </a:ext>
            </a:extLst>
          </p:cNvPr>
          <p:cNvSpPr>
            <a:spLocks noGrp="1"/>
          </p:cNvSpPr>
          <p:nvPr>
            <p:ph type="title"/>
          </p:nvPr>
        </p:nvSpPr>
        <p:spPr/>
        <p:txBody>
          <a:bodyPr>
            <a:noAutofit/>
          </a:bodyPr>
          <a:lstStyle/>
          <a:p>
            <a:r>
              <a:rPr lang="en-US" sz="3600" dirty="0"/>
              <a:t>Basic patent life cycle fees for </a:t>
            </a:r>
            <a:br>
              <a:rPr lang="en-US" sz="3600" dirty="0"/>
            </a:br>
            <a:r>
              <a:rPr lang="en-US" sz="3600" dirty="0"/>
              <a:t>undiscounted</a:t>
            </a:r>
            <a:r>
              <a:rPr lang="en-US" sz="3600" dirty="0">
                <a:solidFill>
                  <a:srgbClr val="FF0000"/>
                </a:solidFill>
              </a:rPr>
              <a:t> </a:t>
            </a:r>
            <a:r>
              <a:rPr lang="en-US" sz="3600" dirty="0"/>
              <a:t>entities</a:t>
            </a:r>
            <a:br>
              <a:rPr lang="en-US" sz="3600" dirty="0"/>
            </a:br>
            <a:r>
              <a:rPr lang="en-US" sz="2200" b="0" dirty="0"/>
              <a:t>Current and proposed</a:t>
            </a:r>
          </a:p>
        </p:txBody>
      </p:sp>
      <p:graphicFrame>
        <p:nvGraphicFramePr>
          <p:cNvPr id="8" name="Content Placeholder 7">
            <a:extLst>
              <a:ext uri="{FF2B5EF4-FFF2-40B4-BE49-F238E27FC236}">
                <a16:creationId xmlns:a16="http://schemas.microsoft.com/office/drawing/2014/main" id="{2125A208-A4BA-4C43-95BE-6B23A860DC83}"/>
              </a:ext>
            </a:extLst>
          </p:cNvPr>
          <p:cNvGraphicFramePr>
            <a:graphicFrameLocks noGrp="1"/>
          </p:cNvGraphicFramePr>
          <p:nvPr>
            <p:ph idx="1"/>
            <p:extLst>
              <p:ext uri="{D42A27DB-BD31-4B8C-83A1-F6EECF244321}">
                <p14:modId xmlns:p14="http://schemas.microsoft.com/office/powerpoint/2010/main" val="3934428460"/>
              </p:ext>
            </p:extLst>
          </p:nvPr>
        </p:nvGraphicFramePr>
        <p:xfrm>
          <a:off x="457200" y="1873714"/>
          <a:ext cx="8229601" cy="3179291"/>
        </p:xfrm>
        <a:graphic>
          <a:graphicData uri="http://schemas.openxmlformats.org/drawingml/2006/table">
            <a:tbl>
              <a:tblPr firstRow="1" bandRow="1">
                <a:tableStyleId>{5C22544A-7EE6-4342-B048-85BDC9FD1C3A}</a:tableStyleId>
              </a:tblPr>
              <a:tblGrid>
                <a:gridCol w="1390650">
                  <a:extLst>
                    <a:ext uri="{9D8B030D-6E8A-4147-A177-3AD203B41FA5}">
                      <a16:colId xmlns:a16="http://schemas.microsoft.com/office/drawing/2014/main" val="2519037266"/>
                    </a:ext>
                  </a:extLst>
                </a:gridCol>
                <a:gridCol w="1514475">
                  <a:extLst>
                    <a:ext uri="{9D8B030D-6E8A-4147-A177-3AD203B41FA5}">
                      <a16:colId xmlns:a16="http://schemas.microsoft.com/office/drawing/2014/main" val="234241504"/>
                    </a:ext>
                  </a:extLst>
                </a:gridCol>
                <a:gridCol w="1485900">
                  <a:extLst>
                    <a:ext uri="{9D8B030D-6E8A-4147-A177-3AD203B41FA5}">
                      <a16:colId xmlns:a16="http://schemas.microsoft.com/office/drawing/2014/main" val="2060039602"/>
                    </a:ext>
                  </a:extLst>
                </a:gridCol>
                <a:gridCol w="1285875">
                  <a:extLst>
                    <a:ext uri="{9D8B030D-6E8A-4147-A177-3AD203B41FA5}">
                      <a16:colId xmlns:a16="http://schemas.microsoft.com/office/drawing/2014/main" val="2617128575"/>
                    </a:ext>
                  </a:extLst>
                </a:gridCol>
                <a:gridCol w="1352550">
                  <a:extLst>
                    <a:ext uri="{9D8B030D-6E8A-4147-A177-3AD203B41FA5}">
                      <a16:colId xmlns:a16="http://schemas.microsoft.com/office/drawing/2014/main" val="3243458886"/>
                    </a:ext>
                  </a:extLst>
                </a:gridCol>
                <a:gridCol w="1200151">
                  <a:extLst>
                    <a:ext uri="{9D8B030D-6E8A-4147-A177-3AD203B41FA5}">
                      <a16:colId xmlns:a16="http://schemas.microsoft.com/office/drawing/2014/main" val="2616910419"/>
                    </a:ext>
                  </a:extLst>
                </a:gridCol>
              </a:tblGrid>
              <a:tr h="473407">
                <a:tc>
                  <a:txBody>
                    <a:bodyPr/>
                    <a:lstStyle/>
                    <a:p>
                      <a:pPr algn="ctr" rtl="0" fontAlgn="b"/>
                      <a:r>
                        <a:rPr lang="en-US" sz="1200" b="1" i="0" u="none" strike="noStrike" dirty="0">
                          <a:solidFill>
                            <a:srgbClr val="FFFFFF"/>
                          </a:solidFill>
                          <a:effectLst/>
                          <a:latin typeface="+mn-lt"/>
                        </a:rPr>
                        <a:t>Description</a:t>
                      </a:r>
                    </a:p>
                  </a:txBody>
                  <a:tcPr marL="7620" marR="7620" marT="7620" marB="0" anchor="ctr">
                    <a:solidFill>
                      <a:schemeClr val="tx2">
                        <a:lumMod val="75000"/>
                      </a:schemeClr>
                    </a:solidFill>
                  </a:tcPr>
                </a:tc>
                <a:tc>
                  <a:txBody>
                    <a:bodyPr/>
                    <a:lstStyle/>
                    <a:p>
                      <a:pPr algn="ctr" rtl="0" fontAlgn="b"/>
                      <a:r>
                        <a:rPr lang="en-US" sz="1200" b="1" i="0" u="none" strike="noStrike" dirty="0">
                          <a:solidFill>
                            <a:srgbClr val="FFFFFF"/>
                          </a:solidFill>
                          <a:effectLst/>
                          <a:latin typeface="+mn-lt"/>
                        </a:rPr>
                        <a:t>Current fee</a:t>
                      </a:r>
                    </a:p>
                  </a:txBody>
                  <a:tcPr marL="7620" marR="7620" marT="7620" marB="0" anchor="ctr">
                    <a:solidFill>
                      <a:schemeClr val="tx2">
                        <a:lumMod val="75000"/>
                      </a:schemeClr>
                    </a:solidFill>
                  </a:tcPr>
                </a:tc>
                <a:tc>
                  <a:txBody>
                    <a:bodyPr/>
                    <a:lstStyle/>
                    <a:p>
                      <a:pPr algn="ctr" rtl="0" fontAlgn="b"/>
                      <a:r>
                        <a:rPr lang="en-US" sz="1200" b="1" i="0" u="none" strike="noStrike" dirty="0">
                          <a:solidFill>
                            <a:srgbClr val="FFFFFF"/>
                          </a:solidFill>
                          <a:effectLst/>
                          <a:latin typeface="+mn-lt"/>
                        </a:rPr>
                        <a:t>Cumulative fees, current</a:t>
                      </a:r>
                    </a:p>
                  </a:txBody>
                  <a:tcPr marL="7620" marR="7620" marT="7620" marB="0" anchor="ctr">
                    <a:solidFill>
                      <a:schemeClr val="tx2">
                        <a:lumMod val="75000"/>
                      </a:schemeClr>
                    </a:solidFill>
                  </a:tcPr>
                </a:tc>
                <a:tc>
                  <a:txBody>
                    <a:bodyPr/>
                    <a:lstStyle/>
                    <a:p>
                      <a:pPr algn="ctr" rtl="0" fontAlgn="b"/>
                      <a:r>
                        <a:rPr lang="en-US" sz="1200" b="1" i="0" u="none" strike="noStrike" dirty="0">
                          <a:solidFill>
                            <a:srgbClr val="FFFFFF"/>
                          </a:solidFill>
                          <a:effectLst/>
                          <a:latin typeface="+mn-lt"/>
                        </a:rPr>
                        <a:t>Proposed fee</a:t>
                      </a:r>
                    </a:p>
                  </a:txBody>
                  <a:tcPr marL="7620" marR="7620" marT="7620" marB="0" anchor="ctr">
                    <a:solidFill>
                      <a:schemeClr val="tx2">
                        <a:lumMod val="75000"/>
                      </a:schemeClr>
                    </a:solidFill>
                  </a:tcPr>
                </a:tc>
                <a:tc>
                  <a:txBody>
                    <a:bodyPr/>
                    <a:lstStyle/>
                    <a:p>
                      <a:pPr algn="ctr" rtl="0" fontAlgn="b"/>
                      <a:r>
                        <a:rPr lang="en-US" sz="1200" b="1" i="0" u="none" strike="noStrike" dirty="0">
                          <a:solidFill>
                            <a:srgbClr val="FFFFFF"/>
                          </a:solidFill>
                          <a:effectLst/>
                          <a:latin typeface="+mn-lt"/>
                        </a:rPr>
                        <a:t>Cumulative fees, proposed</a:t>
                      </a:r>
                    </a:p>
                  </a:txBody>
                  <a:tcPr marL="7620" marR="7620" marT="7620" marB="0" anchor="ctr">
                    <a:solidFill>
                      <a:schemeClr val="tx2">
                        <a:lumMod val="75000"/>
                      </a:schemeClr>
                    </a:solidFill>
                  </a:tcPr>
                </a:tc>
                <a:tc>
                  <a:txBody>
                    <a:bodyPr/>
                    <a:lstStyle/>
                    <a:p>
                      <a:pPr algn="ctr" rtl="0" fontAlgn="b"/>
                      <a:r>
                        <a:rPr lang="en-US" sz="1200" b="1" i="0" u="none" strike="noStrike" dirty="0">
                          <a:solidFill>
                            <a:srgbClr val="FFFFFF"/>
                          </a:solidFill>
                          <a:effectLst/>
                          <a:latin typeface="+mn-lt"/>
                        </a:rPr>
                        <a:t>Cumulative fees, percent change </a:t>
                      </a:r>
                    </a:p>
                  </a:txBody>
                  <a:tcPr marL="7620" marR="7620" marT="7620" marB="0" anchor="ctr">
                    <a:solidFill>
                      <a:schemeClr val="tx2">
                        <a:lumMod val="75000"/>
                      </a:schemeClr>
                    </a:solidFill>
                  </a:tcPr>
                </a:tc>
                <a:extLst>
                  <a:ext uri="{0D108BD9-81ED-4DB2-BD59-A6C34878D82A}">
                    <a16:rowId xmlns:a16="http://schemas.microsoft.com/office/drawing/2014/main" val="3114698231"/>
                  </a:ext>
                </a:extLst>
              </a:tr>
              <a:tr h="322180">
                <a:tc>
                  <a:txBody>
                    <a:bodyPr/>
                    <a:lstStyle/>
                    <a:p>
                      <a:pPr algn="l" rtl="0" fontAlgn="b"/>
                      <a:r>
                        <a:rPr lang="en-US" sz="1200" b="0" i="0" u="none" strike="noStrike" dirty="0">
                          <a:solidFill>
                            <a:srgbClr val="000000"/>
                          </a:solidFill>
                          <a:effectLst/>
                          <a:latin typeface="+mn-lt"/>
                        </a:rPr>
                        <a:t>Filing</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$320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$320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$350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$350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9%</a:t>
                      </a:r>
                    </a:p>
                  </a:txBody>
                  <a:tcPr marL="45720" marR="45720" anchor="ctr">
                    <a:solidFill>
                      <a:srgbClr val="D9D9D6"/>
                    </a:solidFill>
                  </a:tcPr>
                </a:tc>
                <a:extLst>
                  <a:ext uri="{0D108BD9-81ED-4DB2-BD59-A6C34878D82A}">
                    <a16:rowId xmlns:a16="http://schemas.microsoft.com/office/drawing/2014/main" val="234780657"/>
                  </a:ext>
                </a:extLst>
              </a:tr>
              <a:tr h="322180">
                <a:tc>
                  <a:txBody>
                    <a:bodyPr/>
                    <a:lstStyle/>
                    <a:p>
                      <a:pPr algn="l" rtl="0" fontAlgn="b"/>
                      <a:r>
                        <a:rPr lang="en-US" sz="1200" b="0" i="0" u="none" strike="noStrike" dirty="0">
                          <a:solidFill>
                            <a:srgbClr val="000000"/>
                          </a:solidFill>
                          <a:effectLst/>
                          <a:latin typeface="+mn-lt"/>
                        </a:rPr>
                        <a:t>Search</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$700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$1,020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$770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$1,120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10%</a:t>
                      </a:r>
                    </a:p>
                  </a:txBody>
                  <a:tcPr marL="45720" marR="45720" anchor="ctr">
                    <a:solidFill>
                      <a:srgbClr val="D9D9D6"/>
                    </a:solidFill>
                  </a:tcPr>
                </a:tc>
                <a:extLst>
                  <a:ext uri="{0D108BD9-81ED-4DB2-BD59-A6C34878D82A}">
                    <a16:rowId xmlns:a16="http://schemas.microsoft.com/office/drawing/2014/main" val="3806593833"/>
                  </a:ext>
                </a:extLst>
              </a:tr>
              <a:tr h="322180">
                <a:tc>
                  <a:txBody>
                    <a:bodyPr/>
                    <a:lstStyle/>
                    <a:p>
                      <a:pPr algn="l" rtl="0" fontAlgn="b"/>
                      <a:r>
                        <a:rPr lang="en-US" sz="1200" b="0" i="0" u="none" strike="noStrike" dirty="0">
                          <a:solidFill>
                            <a:srgbClr val="000000"/>
                          </a:solidFill>
                          <a:effectLst/>
                          <a:latin typeface="+mn-lt"/>
                        </a:rPr>
                        <a:t>Examination</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$800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$1,820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$880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$2,000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10%</a:t>
                      </a:r>
                    </a:p>
                  </a:txBody>
                  <a:tcPr marL="45720" marR="45720" anchor="ctr">
                    <a:solidFill>
                      <a:srgbClr val="D9D9D6"/>
                    </a:solidFill>
                  </a:tcPr>
                </a:tc>
                <a:extLst>
                  <a:ext uri="{0D108BD9-81ED-4DB2-BD59-A6C34878D82A}">
                    <a16:rowId xmlns:a16="http://schemas.microsoft.com/office/drawing/2014/main" val="3981263772"/>
                  </a:ext>
                </a:extLst>
              </a:tr>
              <a:tr h="322180">
                <a:tc>
                  <a:txBody>
                    <a:bodyPr/>
                    <a:lstStyle/>
                    <a:p>
                      <a:pPr algn="l" rtl="0" fontAlgn="b"/>
                      <a:r>
                        <a:rPr lang="en-US" sz="1200" b="0" i="0" u="none" strike="noStrike" dirty="0">
                          <a:solidFill>
                            <a:srgbClr val="000000"/>
                          </a:solidFill>
                          <a:effectLst/>
                          <a:latin typeface="+mn-lt"/>
                        </a:rPr>
                        <a:t>Issue</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$1,200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$3,020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$1,260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$3,260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8%</a:t>
                      </a:r>
                    </a:p>
                  </a:txBody>
                  <a:tcPr marL="45720" marR="45720" anchor="ctr">
                    <a:solidFill>
                      <a:srgbClr val="D9D9D6"/>
                    </a:solidFill>
                  </a:tcPr>
                </a:tc>
                <a:extLst>
                  <a:ext uri="{0D108BD9-81ED-4DB2-BD59-A6C34878D82A}">
                    <a16:rowId xmlns:a16="http://schemas.microsoft.com/office/drawing/2014/main" val="2810437678"/>
                  </a:ext>
                </a:extLst>
              </a:tr>
              <a:tr h="322180">
                <a:tc>
                  <a:txBody>
                    <a:bodyPr/>
                    <a:lstStyle/>
                    <a:p>
                      <a:pPr algn="l" rtl="0" fontAlgn="b"/>
                      <a:r>
                        <a:rPr lang="en-US" sz="1200" b="0" i="0" u="none" strike="noStrike" dirty="0">
                          <a:solidFill>
                            <a:srgbClr val="000000"/>
                          </a:solidFill>
                          <a:effectLst/>
                          <a:latin typeface="+mn-lt"/>
                        </a:rPr>
                        <a:t>1st stage maintenance</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$2,000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$5,020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$2,100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$5,360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7%</a:t>
                      </a:r>
                    </a:p>
                  </a:txBody>
                  <a:tcPr marL="45720" marR="45720" anchor="ctr">
                    <a:solidFill>
                      <a:srgbClr val="D9D9D6"/>
                    </a:solidFill>
                  </a:tcPr>
                </a:tc>
                <a:extLst>
                  <a:ext uri="{0D108BD9-81ED-4DB2-BD59-A6C34878D82A}">
                    <a16:rowId xmlns:a16="http://schemas.microsoft.com/office/drawing/2014/main" val="1982244353"/>
                  </a:ext>
                </a:extLst>
              </a:tr>
              <a:tr h="479982">
                <a:tc>
                  <a:txBody>
                    <a:bodyPr/>
                    <a:lstStyle/>
                    <a:p>
                      <a:pPr algn="l" rtl="0" fontAlgn="b"/>
                      <a:r>
                        <a:rPr lang="en-US" sz="1200" b="0" i="0" u="none" strike="noStrike" dirty="0">
                          <a:solidFill>
                            <a:srgbClr val="000000"/>
                          </a:solidFill>
                          <a:effectLst/>
                          <a:latin typeface="+mn-lt"/>
                        </a:rPr>
                        <a:t>2nd stage maintenance</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$3,760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$8,780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$3,950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$9,310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6%</a:t>
                      </a:r>
                    </a:p>
                  </a:txBody>
                  <a:tcPr marL="45720" marR="45720" anchor="ctr">
                    <a:solidFill>
                      <a:srgbClr val="D9D9D6"/>
                    </a:solidFill>
                  </a:tcPr>
                </a:tc>
                <a:extLst>
                  <a:ext uri="{0D108BD9-81ED-4DB2-BD59-A6C34878D82A}">
                    <a16:rowId xmlns:a16="http://schemas.microsoft.com/office/drawing/2014/main" val="760758462"/>
                  </a:ext>
                </a:extLst>
              </a:tr>
              <a:tr h="479982">
                <a:tc>
                  <a:txBody>
                    <a:bodyPr/>
                    <a:lstStyle/>
                    <a:p>
                      <a:pPr algn="l" rtl="0" fontAlgn="b"/>
                      <a:r>
                        <a:rPr lang="en-US" sz="1200" b="0" i="0" u="none" strike="noStrike" dirty="0">
                          <a:solidFill>
                            <a:srgbClr val="000000"/>
                          </a:solidFill>
                          <a:effectLst/>
                          <a:latin typeface="+mn-lt"/>
                        </a:rPr>
                        <a:t>3rd stage maintenance</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$7,700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$16,480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$8,085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$17,395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6%</a:t>
                      </a:r>
                    </a:p>
                  </a:txBody>
                  <a:tcPr marL="45720" marR="45720" anchor="ctr">
                    <a:solidFill>
                      <a:srgbClr val="D9D9D6"/>
                    </a:solidFill>
                  </a:tcPr>
                </a:tc>
                <a:extLst>
                  <a:ext uri="{0D108BD9-81ED-4DB2-BD59-A6C34878D82A}">
                    <a16:rowId xmlns:a16="http://schemas.microsoft.com/office/drawing/2014/main" val="3763542075"/>
                  </a:ext>
                </a:extLst>
              </a:tr>
            </a:tbl>
          </a:graphicData>
        </a:graphic>
      </p:graphicFrame>
      <p:sp>
        <p:nvSpPr>
          <p:cNvPr id="4" name="Slide Number Placeholder 3">
            <a:extLst>
              <a:ext uri="{FF2B5EF4-FFF2-40B4-BE49-F238E27FC236}">
                <a16:creationId xmlns:a16="http://schemas.microsoft.com/office/drawing/2014/main" id="{2031FF41-58E0-6A28-2C38-462727F0FB33}"/>
              </a:ext>
            </a:extLst>
          </p:cNvPr>
          <p:cNvSpPr>
            <a:spLocks noGrp="1"/>
          </p:cNvSpPr>
          <p:nvPr>
            <p:ph type="sldNum" sz="quarter" idx="10"/>
          </p:nvPr>
        </p:nvSpPr>
        <p:spPr/>
        <p:txBody>
          <a:bodyPr/>
          <a:lstStyle/>
          <a:p>
            <a:fld id="{1D648693-0942-45E9-83AE-76FC568F9452}" type="slidenum">
              <a:rPr lang="en-US" smtClean="0"/>
              <a:pPr/>
              <a:t>42</a:t>
            </a:fld>
            <a:endParaRPr lang="en-US" dirty="0"/>
          </a:p>
        </p:txBody>
      </p:sp>
    </p:spTree>
    <p:extLst>
      <p:ext uri="{BB962C8B-B14F-4D97-AF65-F5344CB8AC3E}">
        <p14:creationId xmlns:p14="http://schemas.microsoft.com/office/powerpoint/2010/main" val="285268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CC3046-D4A2-3ECF-EBE3-13852E443A41}"/>
              </a:ext>
            </a:extLst>
          </p:cNvPr>
          <p:cNvSpPr>
            <a:spLocks noGrp="1"/>
          </p:cNvSpPr>
          <p:nvPr>
            <p:ph type="title"/>
          </p:nvPr>
        </p:nvSpPr>
        <p:spPr/>
        <p:txBody>
          <a:bodyPr/>
          <a:lstStyle/>
          <a:p>
            <a:r>
              <a:rPr lang="en-US" dirty="0">
                <a:cs typeface="Segoe UI"/>
              </a:rPr>
              <a:t>Path forward</a:t>
            </a:r>
            <a:endParaRPr lang="en-US" dirty="0"/>
          </a:p>
        </p:txBody>
      </p:sp>
    </p:spTree>
    <p:extLst>
      <p:ext uri="{BB962C8B-B14F-4D97-AF65-F5344CB8AC3E}">
        <p14:creationId xmlns:p14="http://schemas.microsoft.com/office/powerpoint/2010/main" val="3050326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E62F8A-E6EB-4104-86AA-706779553785}"/>
              </a:ext>
            </a:extLst>
          </p:cNvPr>
          <p:cNvSpPr>
            <a:spLocks noGrp="1"/>
          </p:cNvSpPr>
          <p:nvPr>
            <p:ph type="title"/>
          </p:nvPr>
        </p:nvSpPr>
        <p:spPr/>
        <p:txBody>
          <a:bodyPr>
            <a:normAutofit/>
          </a:bodyPr>
          <a:lstStyle/>
          <a:p>
            <a:r>
              <a:rPr lang="en-US" sz="3600" dirty="0"/>
              <a:t>Path forward</a:t>
            </a:r>
          </a:p>
        </p:txBody>
      </p:sp>
      <p:sp>
        <p:nvSpPr>
          <p:cNvPr id="2" name="Rectangle 1">
            <a:extLst>
              <a:ext uri="{FF2B5EF4-FFF2-40B4-BE49-F238E27FC236}">
                <a16:creationId xmlns:a16="http://schemas.microsoft.com/office/drawing/2014/main" id="{16B049BF-E861-4F91-BC00-0F7FAB790A4C}"/>
              </a:ext>
            </a:extLst>
          </p:cNvPr>
          <p:cNvSpPr/>
          <p:nvPr/>
        </p:nvSpPr>
        <p:spPr>
          <a:xfrm>
            <a:off x="1072236" y="1321333"/>
            <a:ext cx="7013121" cy="3755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All comments welcomed through </a:t>
            </a:r>
            <a:r>
              <a:rPr lang="en-US" dirty="0">
                <a:solidFill>
                  <a:srgbClr val="C2DCED"/>
                </a:solidFill>
                <a:hlinkClick r:id="rId3">
                  <a:extLst>
                    <a:ext uri="{A12FA001-AC4F-418D-AE19-62706E023703}">
                      <ahyp:hlinkClr xmlns:ahyp="http://schemas.microsoft.com/office/drawing/2018/hyperlinkcolor" val="tx"/>
                    </a:ext>
                  </a:extLst>
                </a:hlinkClick>
              </a:rPr>
              <a:t>www.regulations.gov</a:t>
            </a:r>
            <a:r>
              <a:rPr lang="en-US" dirty="0"/>
              <a:t> by May 25! </a:t>
            </a:r>
          </a:p>
        </p:txBody>
      </p:sp>
      <p:sp>
        <p:nvSpPr>
          <p:cNvPr id="4" name="Content Placeholder 3">
            <a:extLst>
              <a:ext uri="{FF2B5EF4-FFF2-40B4-BE49-F238E27FC236}">
                <a16:creationId xmlns:a16="http://schemas.microsoft.com/office/drawing/2014/main" id="{38612A5F-D215-41B0-9583-E854322F661D}"/>
              </a:ext>
            </a:extLst>
          </p:cNvPr>
          <p:cNvSpPr>
            <a:spLocks noGrp="1"/>
          </p:cNvSpPr>
          <p:nvPr>
            <p:ph idx="1"/>
          </p:nvPr>
        </p:nvSpPr>
        <p:spPr/>
        <p:txBody>
          <a:bodyPr vert="horz" lIns="91440" tIns="45720" rIns="91440" bIns="45720" rtlCol="0" anchor="t">
            <a:normAutofit fontScale="92500" lnSpcReduction="10000"/>
          </a:bodyPr>
          <a:lstStyle/>
          <a:p>
            <a:pPr>
              <a:lnSpc>
                <a:spcPct val="120000"/>
              </a:lnSpc>
            </a:pPr>
            <a:r>
              <a:rPr lang="en-US" sz="2400" dirty="0">
                <a:latin typeface="Segoe UI"/>
                <a:cs typeface="Segoe UI"/>
              </a:rPr>
              <a:t>This proposal is not final; it is a starting point. We look forward to your comments and suggestions.</a:t>
            </a:r>
          </a:p>
          <a:p>
            <a:pPr lvl="1">
              <a:lnSpc>
                <a:spcPct val="120000"/>
              </a:lnSpc>
            </a:pPr>
            <a:r>
              <a:rPr lang="en-US" sz="2000" dirty="0"/>
              <a:t>Please directly associate comments, favorable or critical, with the specific proposals under consideration so we can appropriately consider them.</a:t>
            </a:r>
          </a:p>
          <a:p>
            <a:pPr>
              <a:lnSpc>
                <a:spcPct val="120000"/>
              </a:lnSpc>
            </a:pPr>
            <a:r>
              <a:rPr lang="en-US" sz="2400" dirty="0">
                <a:latin typeface="Segoe UI"/>
                <a:cs typeface="Segoe UI"/>
              </a:rPr>
              <a:t>We will consider and analyze all input before preparing a notice of proposed rulemaking.</a:t>
            </a:r>
          </a:p>
          <a:p>
            <a:pPr>
              <a:lnSpc>
                <a:spcPct val="120000"/>
              </a:lnSpc>
            </a:pPr>
            <a:r>
              <a:rPr lang="en-US" sz="2400" dirty="0"/>
              <a:t>We look forward to a productive dialogue over the next few months. Thank you!</a:t>
            </a:r>
          </a:p>
          <a:p>
            <a:pPr>
              <a:lnSpc>
                <a:spcPct val="120000"/>
              </a:lnSpc>
            </a:pPr>
            <a:endParaRPr lang="en-US" sz="1800" dirty="0"/>
          </a:p>
        </p:txBody>
      </p:sp>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44</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8816001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Approximate future milestones</a:t>
            </a:r>
          </a:p>
        </p:txBody>
      </p:sp>
      <p:sp>
        <p:nvSpPr>
          <p:cNvPr id="3" name="Content Placeholder 2"/>
          <p:cNvSpPr>
            <a:spLocks noGrp="1"/>
          </p:cNvSpPr>
          <p:nvPr>
            <p:ph idx="1"/>
          </p:nvPr>
        </p:nvSpPr>
        <p:spPr/>
        <p:txBody>
          <a:bodyPr>
            <a:normAutofit/>
          </a:bodyPr>
          <a:lstStyle/>
          <a:p>
            <a:r>
              <a:rPr lang="en-US" sz="2400" dirty="0"/>
              <a:t>May 2023: PPAC hearing</a:t>
            </a:r>
          </a:p>
          <a:p>
            <a:r>
              <a:rPr lang="en-US" sz="2400" dirty="0"/>
              <a:t>January‒March 2024: Publish notice of proposed rulemaking</a:t>
            </a:r>
          </a:p>
          <a:p>
            <a:r>
              <a:rPr lang="en-US" sz="2400" dirty="0"/>
              <a:t>March‒June 2024: 60-day public comment period</a:t>
            </a:r>
          </a:p>
          <a:p>
            <a:r>
              <a:rPr lang="en-US" sz="2400" dirty="0"/>
              <a:t>October–December 2024: Publish final rule</a:t>
            </a:r>
          </a:p>
          <a:p>
            <a:r>
              <a:rPr lang="en-US" sz="2400" dirty="0"/>
              <a:t>January 2025: Anticipated effective date of fee changes</a:t>
            </a:r>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45</a:t>
            </a:fld>
            <a:endParaRPr lang="en-US" noProof="0" dirty="0"/>
          </a:p>
        </p:txBody>
      </p:sp>
    </p:spTree>
    <p:extLst>
      <p:ext uri="{BB962C8B-B14F-4D97-AF65-F5344CB8AC3E}">
        <p14:creationId xmlns:p14="http://schemas.microsoft.com/office/powerpoint/2010/main" val="36388404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BEAE6-D4DE-C3AC-BD4E-AEB085BAFF1A}"/>
              </a:ext>
            </a:extLst>
          </p:cNvPr>
          <p:cNvSpPr>
            <a:spLocks noGrp="1"/>
          </p:cNvSpPr>
          <p:nvPr>
            <p:ph type="title" idx="4294967295"/>
          </p:nvPr>
        </p:nvSpPr>
        <p:spPr>
          <a:xfrm>
            <a:off x="235258" y="-1062175"/>
            <a:ext cx="8229600" cy="952500"/>
          </a:xfrm>
        </p:spPr>
        <p:txBody>
          <a:bodyPr/>
          <a:lstStyle/>
          <a:p>
            <a:r>
              <a:rPr lang="en-US" dirty="0"/>
              <a:t>End of presentation </a:t>
            </a:r>
          </a:p>
        </p:txBody>
      </p:sp>
    </p:spTree>
    <p:extLst>
      <p:ext uri="{BB962C8B-B14F-4D97-AF65-F5344CB8AC3E}">
        <p14:creationId xmlns:p14="http://schemas.microsoft.com/office/powerpoint/2010/main" val="1126150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D58250-78B3-4730-BDB1-6B6EC3E65B75}"/>
              </a:ext>
            </a:extLst>
          </p:cNvPr>
          <p:cNvSpPr>
            <a:spLocks noGrp="1"/>
          </p:cNvSpPr>
          <p:nvPr>
            <p:ph type="title"/>
          </p:nvPr>
        </p:nvSpPr>
        <p:spPr>
          <a:xfrm>
            <a:off x="457200" y="309580"/>
            <a:ext cx="8229600" cy="952500"/>
          </a:xfrm>
        </p:spPr>
        <p:txBody>
          <a:bodyPr>
            <a:normAutofit/>
          </a:bodyPr>
          <a:lstStyle/>
          <a:p>
            <a:r>
              <a:rPr lang="en-US" dirty="0"/>
              <a:t>UAIA financial implications</a:t>
            </a:r>
          </a:p>
        </p:txBody>
      </p:sp>
      <p:sp>
        <p:nvSpPr>
          <p:cNvPr id="3" name="Content Placeholder 2">
            <a:extLst>
              <a:ext uri="{FF2B5EF4-FFF2-40B4-BE49-F238E27FC236}">
                <a16:creationId xmlns:a16="http://schemas.microsoft.com/office/drawing/2014/main" id="{B0DBC3CD-163C-4E8F-9FC4-BF36B5A78413}"/>
              </a:ext>
            </a:extLst>
          </p:cNvPr>
          <p:cNvSpPr>
            <a:spLocks noGrp="1"/>
          </p:cNvSpPr>
          <p:nvPr>
            <p:ph sz="half" idx="1"/>
          </p:nvPr>
        </p:nvSpPr>
        <p:spPr>
          <a:xfrm>
            <a:off x="457200" y="1568724"/>
            <a:ext cx="4038600" cy="3422385"/>
          </a:xfrm>
        </p:spPr>
        <p:txBody>
          <a:bodyPr>
            <a:normAutofit fontScale="62500" lnSpcReduction="20000"/>
          </a:bodyPr>
          <a:lstStyle/>
          <a:p>
            <a:r>
              <a:rPr lang="en-US" dirty="0">
                <a:cs typeface="Segoe UI"/>
              </a:rPr>
              <a:t>The UAIA reduced barriers to entry into the patent system by increasing fee discounts:</a:t>
            </a:r>
          </a:p>
          <a:p>
            <a:pPr lvl="1"/>
            <a:r>
              <a:rPr lang="en-US" dirty="0">
                <a:cs typeface="Segoe UI"/>
              </a:rPr>
              <a:t>Small entity discounts from 50% to 60%; and </a:t>
            </a:r>
          </a:p>
          <a:p>
            <a:pPr lvl="1"/>
            <a:r>
              <a:rPr lang="en-US" dirty="0">
                <a:cs typeface="Segoe UI"/>
              </a:rPr>
              <a:t>Micro entity discounts from 75% to 80%.</a:t>
            </a:r>
          </a:p>
          <a:p>
            <a:r>
              <a:rPr lang="en-US" dirty="0"/>
              <a:t>Forecasted patent fee collections decreased by:</a:t>
            </a:r>
          </a:p>
          <a:p>
            <a:pPr lvl="1"/>
            <a:r>
              <a:rPr lang="en-US" dirty="0"/>
              <a:t>$74 million in FY 2023 (partial year); and</a:t>
            </a:r>
          </a:p>
          <a:p>
            <a:pPr lvl="1"/>
            <a:r>
              <a:rPr lang="en-US" dirty="0"/>
              <a:t>Approximately $100 million in each of the out years.</a:t>
            </a:r>
          </a:p>
        </p:txBody>
      </p:sp>
      <p:graphicFrame>
        <p:nvGraphicFramePr>
          <p:cNvPr id="6" name="Content Placeholder 5" descr="An area chart illustrating the cumulative revenue loss of $490 million between pre-UAIA and post-UAIA over FY 2022-2027. ">
            <a:extLst>
              <a:ext uri="{FF2B5EF4-FFF2-40B4-BE49-F238E27FC236}">
                <a16:creationId xmlns:a16="http://schemas.microsoft.com/office/drawing/2014/main" id="{8332524E-45F9-4FD1-AEAD-D56406C973C2}"/>
              </a:ext>
            </a:extLst>
          </p:cNvPr>
          <p:cNvGraphicFramePr>
            <a:graphicFrameLocks noGrp="1"/>
          </p:cNvGraphicFramePr>
          <p:nvPr>
            <p:ph sz="half" idx="2"/>
            <p:extLst>
              <p:ext uri="{D42A27DB-BD31-4B8C-83A1-F6EECF244321}">
                <p14:modId xmlns:p14="http://schemas.microsoft.com/office/powerpoint/2010/main" val="211663440"/>
              </p:ext>
            </p:extLst>
          </p:nvPr>
        </p:nvGraphicFramePr>
        <p:xfrm>
          <a:off x="4495800" y="1568459"/>
          <a:ext cx="4038600" cy="3422650"/>
        </p:xfrm>
        <a:graphic>
          <a:graphicData uri="http://schemas.openxmlformats.org/drawingml/2006/chart">
            <c:chart xmlns:c="http://schemas.openxmlformats.org/drawingml/2006/chart" xmlns:r="http://schemas.openxmlformats.org/officeDocument/2006/relationships" r:id="rId2"/>
          </a:graphicData>
        </a:graphic>
      </p:graphicFrame>
      <p:sp>
        <p:nvSpPr>
          <p:cNvPr id="2" name="Left Bracket 1" descr="An area chart illustrating the cumulative revenue loss of $490 million of pre-UAIA and post-UAIA from FY 2022 through FY 2027.">
            <a:extLst>
              <a:ext uri="{FF2B5EF4-FFF2-40B4-BE49-F238E27FC236}">
                <a16:creationId xmlns:a16="http://schemas.microsoft.com/office/drawing/2014/main" id="{CDD04B05-5C46-4360-9E53-E71F6792D250}"/>
              </a:ext>
            </a:extLst>
          </p:cNvPr>
          <p:cNvSpPr/>
          <p:nvPr/>
        </p:nvSpPr>
        <p:spPr>
          <a:xfrm rot="3656923">
            <a:off x="6650871" y="962286"/>
            <a:ext cx="45719" cy="3213917"/>
          </a:xfrm>
          <a:prstGeom prst="leftBracket">
            <a:avLst/>
          </a:prstGeom>
          <a:ln w="9525">
            <a:solidFill>
              <a:srgbClr val="A73A6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 name="Callout: Line 8">
            <a:extLst>
              <a:ext uri="{FF2B5EF4-FFF2-40B4-BE49-F238E27FC236}">
                <a16:creationId xmlns:a16="http://schemas.microsoft.com/office/drawing/2014/main" id="{6510AB99-5D77-4BAD-8A20-2E7DD6F8DF7E}"/>
              </a:ext>
            </a:extLst>
          </p:cNvPr>
          <p:cNvSpPr/>
          <p:nvPr/>
        </p:nvSpPr>
        <p:spPr>
          <a:xfrm>
            <a:off x="5257850" y="1720813"/>
            <a:ext cx="1175657" cy="722376"/>
          </a:xfrm>
          <a:prstGeom prst="borderCallout1">
            <a:avLst>
              <a:gd name="adj1" fmla="val 47658"/>
              <a:gd name="adj2" fmla="val 100695"/>
              <a:gd name="adj3" fmla="val 108604"/>
              <a:gd name="adj4" fmla="val 124166"/>
            </a:avLst>
          </a:prstGeom>
          <a:solidFill>
            <a:schemeClr val="bg1"/>
          </a:solidFill>
          <a:ln>
            <a:solidFill>
              <a:srgbClr val="A73A64"/>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200" dirty="0">
                <a:solidFill>
                  <a:schemeClr val="tx1"/>
                </a:solidFill>
                <a:latin typeface="Segoe UI Light"/>
                <a:cs typeface="Segoe UI Light"/>
              </a:rPr>
              <a:t>Cumulative revenue loss: $490 million</a:t>
            </a:r>
          </a:p>
        </p:txBody>
      </p:sp>
      <p:sp>
        <p:nvSpPr>
          <p:cNvPr id="5" name="Slide Number Placeholder 4">
            <a:extLst>
              <a:ext uri="{FF2B5EF4-FFF2-40B4-BE49-F238E27FC236}">
                <a16:creationId xmlns:a16="http://schemas.microsoft.com/office/drawing/2014/main" id="{3C3D5AA9-06F6-46BD-9AE7-8C9736628DE1}"/>
              </a:ext>
            </a:extLst>
          </p:cNvPr>
          <p:cNvSpPr>
            <a:spLocks noGrp="1"/>
          </p:cNvSpPr>
          <p:nvPr>
            <p:ph type="sldNum" sz="quarter" idx="10"/>
          </p:nvPr>
        </p:nvSpPr>
        <p:spPr/>
        <p:txBody>
          <a:bodyPr/>
          <a:lstStyle/>
          <a:p>
            <a:fld id="{1D648693-0942-45E9-83AE-76FC568F9452}" type="slidenum">
              <a:rPr lang="en-US" smtClean="0"/>
              <a:pPr/>
              <a:t>5</a:t>
            </a:fld>
            <a:endParaRPr lang="en-US" dirty="0"/>
          </a:p>
        </p:txBody>
      </p:sp>
    </p:spTree>
    <p:extLst>
      <p:ext uri="{BB962C8B-B14F-4D97-AF65-F5344CB8AC3E}">
        <p14:creationId xmlns:p14="http://schemas.microsoft.com/office/powerpoint/2010/main" val="2516516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ED1601-D207-4352-9C23-7BEEEB5BEFF8}"/>
              </a:ext>
            </a:extLst>
          </p:cNvPr>
          <p:cNvSpPr>
            <a:spLocks noGrp="1"/>
          </p:cNvSpPr>
          <p:nvPr>
            <p:ph type="title"/>
          </p:nvPr>
        </p:nvSpPr>
        <p:spPr/>
        <p:txBody>
          <a:bodyPr>
            <a:normAutofit fontScale="90000"/>
          </a:bodyPr>
          <a:lstStyle/>
          <a:p>
            <a:r>
              <a:rPr lang="en-US" dirty="0"/>
              <a:t>Fee rate comparison</a:t>
            </a:r>
            <a:br>
              <a:rPr lang="en-US" dirty="0">
                <a:cs typeface="Segoe UI"/>
              </a:rPr>
            </a:br>
            <a:r>
              <a:rPr lang="en-US" sz="2200" b="0" i="1" dirty="0"/>
              <a:t>Most discounted fee rates remain below pre-UAIA levels</a:t>
            </a:r>
            <a:endParaRPr lang="en-US" sz="2200" b="0" i="1" dirty="0">
              <a:cs typeface="Segoe UI"/>
            </a:endParaRPr>
          </a:p>
        </p:txBody>
      </p:sp>
      <p:graphicFrame>
        <p:nvGraphicFramePr>
          <p:cNvPr id="6" name="Content Placeholder 5" descr="A stacked column chart showing small entity fee rates for filing, search, and exam. Even with proposed increases, te proposed fees are still lower than what they were before the UAIA passed.">
            <a:extLst>
              <a:ext uri="{FF2B5EF4-FFF2-40B4-BE49-F238E27FC236}">
                <a16:creationId xmlns:a16="http://schemas.microsoft.com/office/drawing/2014/main" id="{E3B79DE0-50EE-42DE-B617-2C5489E24389}"/>
              </a:ext>
            </a:extLst>
          </p:cNvPr>
          <p:cNvGraphicFramePr>
            <a:graphicFrameLocks noGrp="1"/>
          </p:cNvGraphicFramePr>
          <p:nvPr>
            <p:ph sz="half" idx="2"/>
            <p:extLst>
              <p:ext uri="{D42A27DB-BD31-4B8C-83A1-F6EECF244321}">
                <p14:modId xmlns:p14="http://schemas.microsoft.com/office/powerpoint/2010/main" val="1123965781"/>
              </p:ext>
            </p:extLst>
          </p:nvPr>
        </p:nvGraphicFramePr>
        <p:xfrm>
          <a:off x="1934935" y="1586489"/>
          <a:ext cx="5274129" cy="342265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2E4D8A6E-91C3-4A66-9C0D-3CF191213C0E}"/>
              </a:ext>
            </a:extLst>
          </p:cNvPr>
          <p:cNvSpPr txBox="1"/>
          <p:nvPr/>
        </p:nvSpPr>
        <p:spPr>
          <a:xfrm>
            <a:off x="2978211" y="1993232"/>
            <a:ext cx="609600" cy="276999"/>
          </a:xfrm>
          <a:prstGeom prst="rect">
            <a:avLst/>
          </a:prstGeom>
          <a:noFill/>
        </p:spPr>
        <p:txBody>
          <a:bodyPr wrap="square" rtlCol="0">
            <a:spAutoFit/>
          </a:bodyPr>
          <a:lstStyle/>
          <a:p>
            <a:r>
              <a:rPr lang="en-US" sz="1200" dirty="0"/>
              <a:t>$830</a:t>
            </a:r>
          </a:p>
        </p:txBody>
      </p:sp>
      <p:sp>
        <p:nvSpPr>
          <p:cNvPr id="9" name="TextBox 8">
            <a:extLst>
              <a:ext uri="{FF2B5EF4-FFF2-40B4-BE49-F238E27FC236}">
                <a16:creationId xmlns:a16="http://schemas.microsoft.com/office/drawing/2014/main" id="{938B3672-C76B-4A8D-A283-0C59F6B74A81}"/>
              </a:ext>
            </a:extLst>
          </p:cNvPr>
          <p:cNvSpPr txBox="1"/>
          <p:nvPr/>
        </p:nvSpPr>
        <p:spPr>
          <a:xfrm>
            <a:off x="4510232" y="2348621"/>
            <a:ext cx="609600" cy="276999"/>
          </a:xfrm>
          <a:prstGeom prst="rect">
            <a:avLst/>
          </a:prstGeom>
          <a:noFill/>
        </p:spPr>
        <p:txBody>
          <a:bodyPr wrap="square" rtlCol="0">
            <a:spAutoFit/>
          </a:bodyPr>
          <a:lstStyle/>
          <a:p>
            <a:r>
              <a:rPr lang="en-US" sz="1200" dirty="0"/>
              <a:t>$664</a:t>
            </a:r>
          </a:p>
        </p:txBody>
      </p:sp>
    </p:spTree>
    <p:extLst>
      <p:ext uri="{BB962C8B-B14F-4D97-AF65-F5344CB8AC3E}">
        <p14:creationId xmlns:p14="http://schemas.microsoft.com/office/powerpoint/2010/main" val="2409661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99FE38-B175-4C27-8746-58B0CA18A68D}"/>
              </a:ext>
            </a:extLst>
          </p:cNvPr>
          <p:cNvSpPr>
            <a:spLocks noGrp="1"/>
          </p:cNvSpPr>
          <p:nvPr>
            <p:ph type="title"/>
          </p:nvPr>
        </p:nvSpPr>
        <p:spPr/>
        <p:txBody>
          <a:bodyPr/>
          <a:lstStyle/>
          <a:p>
            <a:r>
              <a:rPr lang="en-US" dirty="0"/>
              <a:t>Fee setting objectives</a:t>
            </a:r>
          </a:p>
        </p:txBody>
      </p:sp>
      <p:sp>
        <p:nvSpPr>
          <p:cNvPr id="2" name="Content Placeholder 1">
            <a:extLst>
              <a:ext uri="{FF2B5EF4-FFF2-40B4-BE49-F238E27FC236}">
                <a16:creationId xmlns:a16="http://schemas.microsoft.com/office/drawing/2014/main" id="{ABA01DA3-07EB-46F9-A4C3-D66BF4359F5A}"/>
              </a:ext>
            </a:extLst>
          </p:cNvPr>
          <p:cNvSpPr>
            <a:spLocks noGrp="1"/>
          </p:cNvSpPr>
          <p:nvPr>
            <p:ph idx="1"/>
          </p:nvPr>
        </p:nvSpPr>
        <p:spPr/>
        <p:txBody>
          <a:bodyPr>
            <a:normAutofit fontScale="77500" lnSpcReduction="20000"/>
          </a:bodyPr>
          <a:lstStyle/>
          <a:p>
            <a:pPr>
              <a:lnSpc>
                <a:spcPct val="120000"/>
              </a:lnSpc>
            </a:pPr>
            <a:r>
              <a:rPr lang="en-US" dirty="0"/>
              <a:t>Recover aggregate costs to finance the USPTO’s mission, strategic goals, and priorities</a:t>
            </a:r>
          </a:p>
          <a:p>
            <a:pPr>
              <a:lnSpc>
                <a:spcPct val="120000"/>
              </a:lnSpc>
            </a:pPr>
            <a:r>
              <a:rPr lang="en-US" dirty="0"/>
              <a:t>Enable financial sustainability </a:t>
            </a:r>
          </a:p>
          <a:p>
            <a:pPr>
              <a:lnSpc>
                <a:spcPct val="120000"/>
              </a:lnSpc>
            </a:pPr>
            <a:r>
              <a:rPr lang="en-US" dirty="0"/>
              <a:t>Promote efficient operations and filing behaviors</a:t>
            </a:r>
          </a:p>
          <a:p>
            <a:pPr>
              <a:lnSpc>
                <a:spcPct val="120000"/>
              </a:lnSpc>
            </a:pPr>
            <a:r>
              <a:rPr lang="en-US" dirty="0"/>
              <a:t>Better align fees with the costs of services provided</a:t>
            </a:r>
          </a:p>
          <a:p>
            <a:pPr>
              <a:lnSpc>
                <a:spcPct val="120000"/>
              </a:lnSpc>
            </a:pPr>
            <a:r>
              <a:rPr lang="en-US" dirty="0"/>
              <a:t>Encourage access to the patent system for all stakeholders </a:t>
            </a:r>
          </a:p>
        </p:txBody>
      </p:sp>
      <p:sp>
        <p:nvSpPr>
          <p:cNvPr id="4" name="Slide Number Placeholder 3">
            <a:extLst>
              <a:ext uri="{FF2B5EF4-FFF2-40B4-BE49-F238E27FC236}">
                <a16:creationId xmlns:a16="http://schemas.microsoft.com/office/drawing/2014/main" id="{A7C90384-8897-4191-81A4-3A7A44AFCC6F}"/>
              </a:ext>
            </a:extLst>
          </p:cNvPr>
          <p:cNvSpPr>
            <a:spLocks noGrp="1"/>
          </p:cNvSpPr>
          <p:nvPr>
            <p:ph type="sldNum" sz="quarter" idx="10"/>
          </p:nvPr>
        </p:nvSpPr>
        <p:spPr/>
        <p:txBody>
          <a:bodyPr/>
          <a:lstStyle/>
          <a:p>
            <a:fld id="{1D648693-0942-45E9-83AE-76FC568F9452}" type="slidenum">
              <a:rPr lang="en-US" smtClean="0"/>
              <a:pPr/>
              <a:t>7</a:t>
            </a:fld>
            <a:endParaRPr lang="en-US" dirty="0"/>
          </a:p>
        </p:txBody>
      </p:sp>
    </p:spTree>
    <p:extLst>
      <p:ext uri="{BB962C8B-B14F-4D97-AF65-F5344CB8AC3E}">
        <p14:creationId xmlns:p14="http://schemas.microsoft.com/office/powerpoint/2010/main" val="2866242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AB4909-D92F-4084-979A-D9ABB4A68B7E}"/>
              </a:ext>
            </a:extLst>
          </p:cNvPr>
          <p:cNvSpPr>
            <a:spLocks noGrp="1"/>
          </p:cNvSpPr>
          <p:nvPr>
            <p:ph type="title"/>
          </p:nvPr>
        </p:nvSpPr>
        <p:spPr/>
        <p:txBody>
          <a:bodyPr>
            <a:noAutofit/>
          </a:bodyPr>
          <a:lstStyle/>
          <a:p>
            <a:r>
              <a:rPr lang="en-US" sz="3200" dirty="0"/>
              <a:t>Resourcing mission benefits for intellectual property (IP) stakeholders</a:t>
            </a:r>
          </a:p>
        </p:txBody>
      </p:sp>
      <p:sp>
        <p:nvSpPr>
          <p:cNvPr id="2" name="Content Placeholder 1">
            <a:extLst>
              <a:ext uri="{FF2B5EF4-FFF2-40B4-BE49-F238E27FC236}">
                <a16:creationId xmlns:a16="http://schemas.microsoft.com/office/drawing/2014/main" id="{6D6A3EAD-C864-4F61-A073-C2B27261935B}"/>
              </a:ext>
            </a:extLst>
          </p:cNvPr>
          <p:cNvSpPr>
            <a:spLocks noGrp="1"/>
          </p:cNvSpPr>
          <p:nvPr>
            <p:ph idx="1"/>
          </p:nvPr>
        </p:nvSpPr>
        <p:spPr/>
        <p:txBody>
          <a:bodyPr>
            <a:normAutofit fontScale="40000" lnSpcReduction="20000"/>
          </a:bodyPr>
          <a:lstStyle/>
          <a:p>
            <a:r>
              <a:rPr lang="en-US" dirty="0"/>
              <a:t>Enhance the United States’ role as a global innovation leader</a:t>
            </a:r>
          </a:p>
          <a:p>
            <a:r>
              <a:rPr lang="en-US" dirty="0"/>
              <a:t>Promote inclusive innovation through active engagement and widespread access to IP resources and tools</a:t>
            </a:r>
          </a:p>
          <a:p>
            <a:r>
              <a:rPr lang="en-US" dirty="0"/>
              <a:t>Foster an innovation mindset in more Americans</a:t>
            </a:r>
          </a:p>
          <a:p>
            <a:r>
              <a:rPr lang="en-US" dirty="0"/>
              <a:t>Issue and maintain robust and reliable patents that incentivize and protect innovation</a:t>
            </a:r>
          </a:p>
          <a:p>
            <a:r>
              <a:rPr lang="en-US" dirty="0"/>
              <a:t>Improve patent application pendency</a:t>
            </a:r>
          </a:p>
          <a:p>
            <a:r>
              <a:rPr lang="en-US" dirty="0"/>
              <a:t>Optimize patent application processes to enable efficiencies for applicants and other stakeholders</a:t>
            </a:r>
          </a:p>
          <a:p>
            <a:r>
              <a:rPr lang="en-US" dirty="0"/>
              <a:t>Protect patents from fraudulent and abusive behaviors</a:t>
            </a:r>
          </a:p>
          <a:p>
            <a:r>
              <a:rPr lang="en-US" dirty="0"/>
              <a:t>Support the development and enforcement of clear IP laws</a:t>
            </a:r>
          </a:p>
          <a:p>
            <a:r>
              <a:rPr lang="en-US" dirty="0"/>
              <a:t>Help those pursuing IP protection to identify available funding sources</a:t>
            </a:r>
          </a:p>
          <a:p>
            <a:r>
              <a:rPr lang="en-US" dirty="0"/>
              <a:t>Continue to equitably deliver exceptional customer experiences</a:t>
            </a:r>
          </a:p>
          <a:p>
            <a:r>
              <a:rPr lang="en-US" dirty="0"/>
              <a:t>Develop modern information technology (IT) infrastructure and applications</a:t>
            </a:r>
          </a:p>
        </p:txBody>
      </p:sp>
      <p:sp>
        <p:nvSpPr>
          <p:cNvPr id="4" name="Slide Number Placeholder 3">
            <a:extLst>
              <a:ext uri="{FF2B5EF4-FFF2-40B4-BE49-F238E27FC236}">
                <a16:creationId xmlns:a16="http://schemas.microsoft.com/office/drawing/2014/main" id="{E98BEE8F-C0D6-4235-8B57-5DDEF8A6704D}"/>
              </a:ext>
            </a:extLst>
          </p:cNvPr>
          <p:cNvSpPr>
            <a:spLocks noGrp="1"/>
          </p:cNvSpPr>
          <p:nvPr>
            <p:ph type="sldNum" sz="quarter" idx="10"/>
          </p:nvPr>
        </p:nvSpPr>
        <p:spPr/>
        <p:txBody>
          <a:bodyPr/>
          <a:lstStyle/>
          <a:p>
            <a:fld id="{1D648693-0942-45E9-83AE-76FC568F9452}" type="slidenum">
              <a:rPr lang="en-US" smtClean="0"/>
              <a:pPr/>
              <a:t>8</a:t>
            </a:fld>
            <a:endParaRPr lang="en-US" dirty="0"/>
          </a:p>
        </p:txBody>
      </p:sp>
    </p:spTree>
    <p:extLst>
      <p:ext uri="{BB962C8B-B14F-4D97-AF65-F5344CB8AC3E}">
        <p14:creationId xmlns:p14="http://schemas.microsoft.com/office/powerpoint/2010/main" val="2449627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defTabSz="457200" rtl="0">
              <a:spcBef>
                <a:spcPct val="0"/>
              </a:spcBef>
            </a:pPr>
            <a:r>
              <a:rPr lang="en-US" sz="3600" b="1" dirty="0">
                <a:latin typeface="+mn-lt"/>
              </a:rPr>
              <a:t>Proposed fee structure changes</a:t>
            </a:r>
            <a:endParaRPr lang="en-US" sz="3600" b="1" i="1" dirty="0">
              <a:latin typeface="+mn-lt"/>
            </a:endParaRPr>
          </a:p>
        </p:txBody>
      </p:sp>
      <p:sp>
        <p:nvSpPr>
          <p:cNvPr id="12" name="Content Placeholder 11">
            <a:extLst>
              <a:ext uri="{FF2B5EF4-FFF2-40B4-BE49-F238E27FC236}">
                <a16:creationId xmlns:a16="http://schemas.microsoft.com/office/drawing/2014/main" id="{D1197050-2E79-4378-A67F-703E57E550B6}"/>
              </a:ext>
            </a:extLst>
          </p:cNvPr>
          <p:cNvSpPr>
            <a:spLocks noGrp="1"/>
          </p:cNvSpPr>
          <p:nvPr>
            <p:ph idx="1"/>
          </p:nvPr>
        </p:nvSpPr>
        <p:spPr>
          <a:xfrm>
            <a:off x="457200" y="1447585"/>
            <a:ext cx="8229600" cy="865769"/>
          </a:xfrm>
        </p:spPr>
        <p:txBody>
          <a:bodyPr vert="horz" lIns="91440" tIns="45720" rIns="91440" bIns="45720" rtlCol="0" anchor="t">
            <a:normAutofit fontScale="25000" lnSpcReduction="20000"/>
          </a:bodyPr>
          <a:lstStyle/>
          <a:p>
            <a:pPr>
              <a:lnSpc>
                <a:spcPct val="120000"/>
              </a:lnSpc>
            </a:pPr>
            <a:r>
              <a:rPr lang="en-US" sz="7200" dirty="0">
                <a:latin typeface="Segoe UI"/>
                <a:cs typeface="Segoe UI"/>
              </a:rPr>
              <a:t>The USPTO proposes to set or adjust fees contained in the </a:t>
            </a:r>
            <a:br>
              <a:rPr lang="en-US" sz="7200" dirty="0">
                <a:latin typeface="Segoe UI"/>
                <a:cs typeface="Segoe UI"/>
              </a:rPr>
            </a:br>
            <a:r>
              <a:rPr lang="en-US" sz="7200" dirty="0">
                <a:latin typeface="Segoe UI"/>
                <a:cs typeface="Segoe UI"/>
              </a:rPr>
              <a:t>table of proposed fee adjustments. The changes impact the following fee categories:</a:t>
            </a:r>
            <a:endParaRPr lang="en-US" sz="7200" dirty="0"/>
          </a:p>
          <a:p>
            <a:pPr>
              <a:lnSpc>
                <a:spcPct val="120000"/>
              </a:lnSpc>
            </a:pPr>
            <a:endParaRPr lang="en-US" dirty="0"/>
          </a:p>
        </p:txBody>
      </p:sp>
      <p:sp>
        <p:nvSpPr>
          <p:cNvPr id="5" name="Content Placeholder 2">
            <a:extLst>
              <a:ext uri="{FF2B5EF4-FFF2-40B4-BE49-F238E27FC236}">
                <a16:creationId xmlns:a16="http://schemas.microsoft.com/office/drawing/2014/main" id="{B043A470-190F-4E3B-8C7A-B07831AEE7E8}"/>
              </a:ext>
            </a:extLst>
          </p:cNvPr>
          <p:cNvSpPr txBox="1">
            <a:spLocks/>
          </p:cNvSpPr>
          <p:nvPr/>
        </p:nvSpPr>
        <p:spPr>
          <a:xfrm>
            <a:off x="457200" y="2441242"/>
            <a:ext cx="3801291" cy="2481283"/>
          </a:xfrm>
          <a:prstGeom prst="rect">
            <a:avLst/>
          </a:prstGeom>
        </p:spPr>
        <p:txBody>
          <a:bodyPr vert="horz" lIns="91440" tIns="45720" rIns="91440" bIns="45720" numCol="1" rtlCol="0" anchor="t">
            <a:noAutofit/>
          </a:bodyPr>
          <a:lst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Bef>
                <a:spcPts val="600"/>
              </a:spcBef>
            </a:pPr>
            <a:r>
              <a:rPr lang="en-US" sz="1200" dirty="0"/>
              <a:t>After-final consideration pilot</a:t>
            </a:r>
          </a:p>
          <a:p>
            <a:pPr lvl="1">
              <a:spcBef>
                <a:spcPts val="600"/>
              </a:spcBef>
            </a:pPr>
            <a:r>
              <a:rPr lang="en-US" sz="1200" dirty="0"/>
              <a:t>Assignments</a:t>
            </a:r>
          </a:p>
          <a:p>
            <a:pPr lvl="1">
              <a:spcBef>
                <a:spcPts val="600"/>
              </a:spcBef>
            </a:pPr>
            <a:r>
              <a:rPr lang="en-US" sz="1200" dirty="0"/>
              <a:t>Continuing applications</a:t>
            </a:r>
          </a:p>
          <a:p>
            <a:pPr lvl="1">
              <a:spcBef>
                <a:spcPts val="600"/>
              </a:spcBef>
            </a:pPr>
            <a:r>
              <a:rPr lang="en-US" sz="1200" dirty="0"/>
              <a:t>Design patents</a:t>
            </a:r>
          </a:p>
          <a:p>
            <a:pPr lvl="1">
              <a:spcBef>
                <a:spcPts val="600"/>
              </a:spcBef>
            </a:pPr>
            <a:r>
              <a:rPr lang="en-US" sz="1200" dirty="0"/>
              <a:t>Excess claims</a:t>
            </a:r>
          </a:p>
          <a:p>
            <a:pPr lvl="1">
              <a:spcBef>
                <a:spcPts val="600"/>
              </a:spcBef>
            </a:pPr>
            <a:r>
              <a:rPr lang="en-US" sz="1200" dirty="0"/>
              <a:t>Extension of time for provisional applications</a:t>
            </a:r>
          </a:p>
          <a:p>
            <a:pPr lvl="1">
              <a:spcBef>
                <a:spcPts val="600"/>
              </a:spcBef>
            </a:pPr>
            <a:r>
              <a:rPr lang="en-US" sz="1200" dirty="0"/>
              <a:t>Information disclosure statements</a:t>
            </a:r>
          </a:p>
          <a:p>
            <a:pPr lvl="1">
              <a:spcBef>
                <a:spcPts val="600"/>
              </a:spcBef>
            </a:pPr>
            <a:r>
              <a:rPr lang="en-US" sz="1200" dirty="0"/>
              <a:t>Patent term adjustment</a:t>
            </a:r>
          </a:p>
          <a:p>
            <a:pPr lvl="1">
              <a:spcBef>
                <a:spcPts val="600"/>
              </a:spcBef>
            </a:pPr>
            <a:r>
              <a:rPr lang="en-US" sz="1200" dirty="0"/>
              <a:t>Patent term extension</a:t>
            </a:r>
          </a:p>
          <a:p>
            <a:pPr lvl="1">
              <a:spcBef>
                <a:spcPts val="600"/>
              </a:spcBef>
            </a:pPr>
            <a:r>
              <a:rPr lang="en-US" sz="1200" dirty="0"/>
              <a:t>Request for continued examination</a:t>
            </a:r>
          </a:p>
          <a:p>
            <a:pPr>
              <a:spcBef>
                <a:spcPts val="600"/>
              </a:spcBef>
            </a:pPr>
            <a:endParaRPr lang="en-US" sz="1600" dirty="0"/>
          </a:p>
        </p:txBody>
      </p:sp>
      <p:sp>
        <p:nvSpPr>
          <p:cNvPr id="6" name="Content Placeholder 2">
            <a:extLst>
              <a:ext uri="{FF2B5EF4-FFF2-40B4-BE49-F238E27FC236}">
                <a16:creationId xmlns:a16="http://schemas.microsoft.com/office/drawing/2014/main" id="{E9E23075-923F-4BE1-8361-C257EA236975}"/>
              </a:ext>
            </a:extLst>
          </p:cNvPr>
          <p:cNvSpPr txBox="1">
            <a:spLocks/>
          </p:cNvSpPr>
          <p:nvPr/>
        </p:nvSpPr>
        <p:spPr>
          <a:xfrm>
            <a:off x="4114116" y="2441242"/>
            <a:ext cx="4006780" cy="2481283"/>
          </a:xfrm>
          <a:prstGeom prst="rect">
            <a:avLst/>
          </a:prstGeom>
        </p:spPr>
        <p:txBody>
          <a:bodyPr vert="horz" lIns="91440" tIns="45720" rIns="91440" bIns="45720" numCol="1" rtlCol="0" anchor="t">
            <a:noAutofit/>
          </a:bodyPr>
          <a:lst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Bef>
                <a:spcPts val="600"/>
              </a:spcBef>
            </a:pPr>
            <a:r>
              <a:rPr lang="en-US" sz="1200" dirty="0"/>
              <a:t>Suspension of action</a:t>
            </a:r>
          </a:p>
          <a:p>
            <a:pPr lvl="1">
              <a:spcBef>
                <a:spcPts val="600"/>
              </a:spcBef>
            </a:pPr>
            <a:r>
              <a:rPr lang="en-US" sz="1200" dirty="0"/>
              <a:t>Terminal disclaimer</a:t>
            </a:r>
          </a:p>
          <a:p>
            <a:pPr lvl="1">
              <a:spcBef>
                <a:spcPts val="600"/>
              </a:spcBef>
            </a:pPr>
            <a:r>
              <a:rPr lang="en-US" sz="1200" dirty="0"/>
              <a:t>Unintentional delay petitions</a:t>
            </a:r>
          </a:p>
          <a:p>
            <a:pPr lvl="1">
              <a:spcBef>
                <a:spcPts val="600"/>
              </a:spcBef>
            </a:pPr>
            <a:r>
              <a:rPr lang="en-US" sz="1200" dirty="0"/>
              <a:t>America Invents Act trial fees</a:t>
            </a:r>
          </a:p>
          <a:p>
            <a:pPr lvl="1">
              <a:spcBef>
                <a:spcPts val="600"/>
              </a:spcBef>
            </a:pPr>
            <a:r>
              <a:rPr lang="en-US" sz="1200" dirty="0"/>
              <a:t>Word count limits in inter partes review (IPR) and post grant review (PGR) petitions</a:t>
            </a:r>
          </a:p>
          <a:p>
            <a:pPr lvl="1">
              <a:spcBef>
                <a:spcPts val="600"/>
              </a:spcBef>
            </a:pPr>
            <a:r>
              <a:rPr lang="en-US" sz="1200" dirty="0"/>
              <a:t>Director review of Patent Trial and Appeal Board (PTAB) decision </a:t>
            </a:r>
          </a:p>
          <a:p>
            <a:pPr lvl="1">
              <a:spcBef>
                <a:spcPts val="600"/>
              </a:spcBef>
            </a:pPr>
            <a:r>
              <a:rPr lang="en-US" sz="1200" dirty="0"/>
              <a:t>Across-the-board adjustments to all fees and certain categories of fees</a:t>
            </a:r>
            <a:endParaRPr lang="en-US" sz="1600" dirty="0"/>
          </a:p>
        </p:txBody>
      </p:sp>
      <p:sp>
        <p:nvSpPr>
          <p:cNvPr id="3" name="Slide Number Placeholder 2"/>
          <p:cNvSpPr>
            <a:spLocks noGrp="1"/>
          </p:cNvSpPr>
          <p:nvPr>
            <p:ph type="sldNum" sz="quarter" idx="10"/>
          </p:nvPr>
        </p:nvSpPr>
        <p:spPr/>
        <p:txBody>
          <a:bodyPr/>
          <a:lstStyle/>
          <a:p>
            <a:fld id="{92DA454B-C859-4892-B9FA-68B588C9F547}" type="slidenum">
              <a:rPr lang="en-US" smtClean="0"/>
              <a:t>9</a:t>
            </a:fld>
            <a:endParaRPr lang="en-US" dirty="0"/>
          </a:p>
        </p:txBody>
      </p:sp>
    </p:spTree>
    <p:extLst>
      <p:ext uri="{BB962C8B-B14F-4D97-AF65-F5344CB8AC3E}">
        <p14:creationId xmlns:p14="http://schemas.microsoft.com/office/powerpoint/2010/main" val="3354812054"/>
      </p:ext>
    </p:extLst>
  </p:cSld>
  <p:clrMapOvr>
    <a:masterClrMapping/>
  </p:clrMapOvr>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81E55D4C-D4DE-4589-8633-27D980DF9B49}" vid="{B4B3D584-A102-4244-8B9D-E1A28DB6CA6F}"/>
    </a:ext>
  </a:ext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81E55D4C-D4DE-4589-8633-27D980DF9B49}" vid="{E0235037-989C-4C58-9900-547017BBC057}"/>
    </a:ext>
  </a:extLst>
</a:theme>
</file>

<file path=ppt/theme/theme3.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81E55D4C-D4DE-4589-8633-27D980DF9B49}" vid="{B4B3D584-A102-4244-8B9D-E1A28DB6CA6F}"/>
    </a:ext>
  </a:extLst>
</a:theme>
</file>

<file path=ppt/theme/theme4.xml><?xml version="1.0" encoding="utf-8"?>
<a:theme xmlns:a="http://schemas.openxmlformats.org/drawingml/2006/main" name="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81E55D4C-D4DE-4589-8633-27D980DF9B49}" vid="{E0235037-989C-4C58-9900-547017BBC05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a0085468-3db2-4b42-b7f6-9673b6f5ace4">
      <UserInfo>
        <DisplayName>Fletcher, Nicholas</DisplayName>
        <AccountId>133</AccountId>
        <AccountType/>
      </UserInfo>
      <UserInfo>
        <DisplayName>Forshee, Corey</DisplayName>
        <AccountId>135</AccountId>
        <AccountType/>
      </UserInfo>
      <UserInfo>
        <DisplayName>Floyd, Benjamin</DisplayName>
        <AccountId>134</AccountId>
        <AccountType/>
      </UserInfo>
      <UserInfo>
        <DisplayName>Zoks, Gita</DisplayName>
        <AccountId>27</AccountId>
        <AccountType/>
      </UserInfo>
      <UserInfo>
        <DisplayName>Brown, Sarah</DisplayName>
        <AccountId>19</AccountId>
        <AccountType/>
      </UserInfo>
      <UserInfo>
        <DisplayName>Berger, Stacey</DisplayName>
        <AccountId>49</AccountId>
        <AccountType/>
      </UserInfo>
      <UserInfo>
        <DisplayName>Davis-Maxfield, Jacqueline</DisplayName>
        <AccountId>24</AccountId>
        <AccountType/>
      </UserInfo>
      <UserInfo>
        <DisplayName>Chbouki, Nabil</DisplayName>
        <AccountId>41</AccountId>
        <AccountType/>
      </UserInfo>
      <UserInfo>
        <DisplayName>Robinson, Marla</DisplayName>
        <AccountId>42</AccountId>
        <AccountType/>
      </UserInfo>
      <UserInfo>
        <DisplayName>Buie, Dianne</DisplayName>
        <AccountId>33</AccountId>
        <AccountType/>
      </UserInfo>
      <UserInfo>
        <DisplayName>Santiago, Amalia</DisplayName>
        <AccountId>64</AccountId>
        <AccountType/>
      </UserInfo>
      <UserInfo>
        <DisplayName>Morgan, Shirlena</DisplayName>
        <AccountId>67</AccountId>
        <AccountType/>
      </UserInfo>
      <UserInfo>
        <DisplayName>CFO Directors</DisplayName>
        <AccountId>70</AccountId>
        <AccountType/>
      </UserInfo>
      <UserInfo>
        <DisplayName>La Fave, Jo Marie</DisplayName>
        <AccountId>34</AccountId>
        <AccountType/>
      </UserInfo>
      <UserInfo>
        <DisplayName>Dean, Loren</DisplayName>
        <AccountId>90</AccountId>
        <AccountType/>
      </UserInfo>
      <UserInfo>
        <DisplayName>Hourigan, Brendan</DisplayName>
        <AccountId>71</AccountId>
        <AccountType/>
      </UserInfo>
      <UserInfo>
        <DisplayName>Buckner, Nia</DisplayName>
        <AccountId>76</AccountId>
        <AccountType/>
      </UserInfo>
      <UserInfo>
        <DisplayName>Duncan, Amy</DisplayName>
        <AccountId>58</AccountId>
        <AccountType/>
      </UserInfo>
      <UserInfo>
        <DisplayName>Krieger, Mark</DisplayName>
        <AccountId>26</AccountId>
        <AccountType/>
      </UserInfo>
      <UserInfo>
        <DisplayName>Allen, Sakiyna</DisplayName>
        <AccountId>74</AccountId>
        <AccountType/>
      </UserInfo>
      <UserInfo>
        <DisplayName>Fucito, Britt</DisplayName>
        <AccountId>136</AccountId>
        <AccountType/>
      </UserInfo>
      <UserInfo>
        <DisplayName>Windsor, Amy</DisplayName>
        <AccountId>223</AccountId>
        <AccountType/>
      </UserInfo>
      <UserInfo>
        <DisplayName>Wuest, James</DisplayName>
        <AccountId>224</AccountId>
        <AccountType/>
      </UserInfo>
      <UserInfo>
        <DisplayName>svc.SiteCreationWizard</DisplayName>
        <AccountId>16</AccountId>
        <AccountType/>
      </UserInfo>
      <UserInfo>
        <DisplayName>Breckenridge, Julie</DisplayName>
        <AccountId>946</AccountId>
        <AccountType/>
      </UserInfo>
      <UserInfo>
        <DisplayName>Roberts, Brian</DisplayName>
        <AccountId>376</AccountId>
        <AccountType/>
      </UserInfo>
      <UserInfo>
        <DisplayName>Zimmermann, Jason</DisplayName>
        <AccountId>403</AccountId>
        <AccountType/>
      </UserInfo>
      <UserInfo>
        <DisplayName>Lockard, Brett</DisplayName>
        <AccountId>167</AccountId>
        <AccountType/>
      </UserInfo>
      <UserInfo>
        <DisplayName>Scheve, Greta</DisplayName>
        <AccountId>910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0E706FC5A2264E9A765CCB84A49BFB" ma:contentTypeVersion="12" ma:contentTypeDescription="Create a new document." ma:contentTypeScope="" ma:versionID="687eef6b7577c8311b9bfd6701ea302f">
  <xsd:schema xmlns:xsd="http://www.w3.org/2001/XMLSchema" xmlns:xs="http://www.w3.org/2001/XMLSchema" xmlns:p="http://schemas.microsoft.com/office/2006/metadata/properties" xmlns:ns2="bfd63782-5981-4242-a827-7da302a33bdf" xmlns:ns3="a0085468-3db2-4b42-b7f6-9673b6f5ace4" targetNamespace="http://schemas.microsoft.com/office/2006/metadata/properties" ma:root="true" ma:fieldsID="c7b22841d61f2168d7347958f5e6ef8a" ns2:_="" ns3:_="">
    <xsd:import namespace="bfd63782-5981-4242-a827-7da302a33bdf"/>
    <xsd:import namespace="a0085468-3db2-4b42-b7f6-9673b6f5ace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d63782-5981-4242-a827-7da302a33b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085468-3db2-4b42-b7f6-9673b6f5ace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6ECEE7-89C3-40B0-BD67-4971540F95D4}">
  <ds:schemaRefs>
    <ds:schemaRef ds:uri="http://schemas.microsoft.com/sharepoint/v3/contenttype/forms"/>
  </ds:schemaRefs>
</ds:datastoreItem>
</file>

<file path=customXml/itemProps2.xml><?xml version="1.0" encoding="utf-8"?>
<ds:datastoreItem xmlns:ds="http://schemas.openxmlformats.org/officeDocument/2006/customXml" ds:itemID="{DC9E2C64-C766-4C75-AAD9-B4ADD223D75F}">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a0085468-3db2-4b42-b7f6-9673b6f5ace4"/>
    <ds:schemaRef ds:uri="bfd63782-5981-4242-a827-7da302a33bdf"/>
    <ds:schemaRef ds:uri="http://www.w3.org/XML/1998/namespace"/>
  </ds:schemaRefs>
</ds:datastoreItem>
</file>

<file path=customXml/itemProps3.xml><?xml version="1.0" encoding="utf-8"?>
<ds:datastoreItem xmlns:ds="http://schemas.openxmlformats.org/officeDocument/2006/customXml" ds:itemID="{6F6BD9A4-0EE4-45BC-B246-D8995F334A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d63782-5981-4242-a827-7da302a33bdf"/>
    <ds:schemaRef ds:uri="a0085468-3db2-4b42-b7f6-9673b6f5ac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Brand master navy revised 9-2022</Template>
  <TotalTime>106</TotalTime>
  <Words>4946</Words>
  <Application>Microsoft Office PowerPoint</Application>
  <PresentationFormat>On-screen Show (16:10)</PresentationFormat>
  <Paragraphs>901</Paragraphs>
  <Slides>46</Slides>
  <Notes>41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46</vt:i4>
      </vt:variant>
    </vt:vector>
  </HeadingPairs>
  <TitlesOfParts>
    <vt:vector size="56" baseType="lpstr">
      <vt:lpstr>Arial</vt:lpstr>
      <vt:lpstr>Calibri</vt:lpstr>
      <vt:lpstr>Courier New</vt:lpstr>
      <vt:lpstr>Segoe UI</vt:lpstr>
      <vt:lpstr>Segoe UI Light</vt:lpstr>
      <vt:lpstr>Wingdings</vt:lpstr>
      <vt:lpstr>Brand master navy</vt:lpstr>
      <vt:lpstr>Brand master navy no logo</vt:lpstr>
      <vt:lpstr>1_Brand master navy</vt:lpstr>
      <vt:lpstr>1_Brand master navy no logo</vt:lpstr>
      <vt:lpstr>Opening slide</vt:lpstr>
      <vt:lpstr>Patent Fee Proposal PPAC Fee Setting Hearing</vt:lpstr>
      <vt:lpstr>Agenda</vt:lpstr>
      <vt:lpstr>Patent financial outlook Five year cumulative cost increase and lost revenue is over $600M</vt:lpstr>
      <vt:lpstr>UAIA financial implications</vt:lpstr>
      <vt:lpstr>Fee rate comparison Most discounted fee rates remain below pre-UAIA levels</vt:lpstr>
      <vt:lpstr>Fee setting objectives</vt:lpstr>
      <vt:lpstr>Resourcing mission benefits for intellectual property (IP) stakeholders</vt:lpstr>
      <vt:lpstr>Proposed fee structure changes</vt:lpstr>
      <vt:lpstr>Targeted patent proposals </vt:lpstr>
      <vt:lpstr>After-Final Consideration Pilot  (AFCP 2.0)</vt:lpstr>
      <vt:lpstr>Assignments</vt:lpstr>
      <vt:lpstr>Continuing applications</vt:lpstr>
      <vt:lpstr>Design patents</vt:lpstr>
      <vt:lpstr>Design patents (cont.)</vt:lpstr>
      <vt:lpstr>Design patents (cont.)</vt:lpstr>
      <vt:lpstr>Excess claims</vt:lpstr>
      <vt:lpstr>Extension of time (EOT) for provisional applications</vt:lpstr>
      <vt:lpstr>Extension of time (EOT) for provisional applications (cont.)</vt:lpstr>
      <vt:lpstr>Information disclosure statement (IDS)</vt:lpstr>
      <vt:lpstr>Information disclosure statement (IDS) (cont.) </vt:lpstr>
      <vt:lpstr>Patent term adjustment (PTA)</vt:lpstr>
      <vt:lpstr>Patent term extension (PTE)</vt:lpstr>
      <vt:lpstr>Request for continued examination (RCE)</vt:lpstr>
      <vt:lpstr>Request for continued examination (RCE) (cont.) </vt:lpstr>
      <vt:lpstr>Suspension of action</vt:lpstr>
      <vt:lpstr>Terminal disclaimer</vt:lpstr>
      <vt:lpstr>Terminal disclaimer (cont.) </vt:lpstr>
      <vt:lpstr>Unintentional delay petitions</vt:lpstr>
      <vt:lpstr>Unintentional delay petitions (cont.)</vt:lpstr>
      <vt:lpstr>Targeted PTAB proposals</vt:lpstr>
      <vt:lpstr>America Invents Act (AIA) trial fees </vt:lpstr>
      <vt:lpstr>AIA trial fees (cont.)</vt:lpstr>
      <vt:lpstr>Word count limits</vt:lpstr>
      <vt:lpstr>Word count limits (cont.)</vt:lpstr>
      <vt:lpstr>Director review of a PTAB decision</vt:lpstr>
      <vt:lpstr>Other proposals</vt:lpstr>
      <vt:lpstr>Across-the-board  inflationary adjustment</vt:lpstr>
      <vt:lpstr>Across-the-board example Utility patents, maintenance</vt:lpstr>
      <vt:lpstr>Front-end fee proposal</vt:lpstr>
      <vt:lpstr>Front-end fee proposal example Utility filing, search, and examination fees  </vt:lpstr>
      <vt:lpstr>Basic patent life cycle fees for  undiscounted entities Current and proposed</vt:lpstr>
      <vt:lpstr>Path forward</vt:lpstr>
      <vt:lpstr>Path forward</vt:lpstr>
      <vt:lpstr>Approximate future milestones</vt:lpstr>
      <vt:lpstr>End of presentation </vt:lpstr>
    </vt:vector>
  </TitlesOfParts>
  <Company>United States Patent and Trademark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Roberts, Brian</dc:creator>
  <dc:description>Revised 6-24-19</dc:description>
  <cp:lastModifiedBy>Zimmermann, Jason</cp:lastModifiedBy>
  <cp:revision>31</cp:revision>
  <dcterms:created xsi:type="dcterms:W3CDTF">2023-02-14T15:13:07Z</dcterms:created>
  <dcterms:modified xsi:type="dcterms:W3CDTF">2025-04-14T18:00:15Z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0x010100750E706FC5A2264E9A765CCB84A49BFB</vt:lpwstr>
  </property>
</Properties>
</file>