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handoutMasterIdLst>
    <p:handoutMasterId r:id="rId43"/>
  </p:handoutMasterIdLst>
  <p:sldIdLst>
    <p:sldId id="456" r:id="rId5"/>
    <p:sldId id="393" r:id="rId6"/>
    <p:sldId id="415" r:id="rId7"/>
    <p:sldId id="414" r:id="rId8"/>
    <p:sldId id="417" r:id="rId9"/>
    <p:sldId id="420" r:id="rId10"/>
    <p:sldId id="418" r:id="rId11"/>
    <p:sldId id="450" r:id="rId12"/>
    <p:sldId id="451" r:id="rId13"/>
    <p:sldId id="457" r:id="rId14"/>
    <p:sldId id="453" r:id="rId15"/>
    <p:sldId id="455" r:id="rId16"/>
    <p:sldId id="419" r:id="rId17"/>
    <p:sldId id="395" r:id="rId18"/>
    <p:sldId id="423" r:id="rId19"/>
    <p:sldId id="387" r:id="rId20"/>
    <p:sldId id="422" r:id="rId21"/>
    <p:sldId id="388" r:id="rId22"/>
    <p:sldId id="397" r:id="rId23"/>
    <p:sldId id="447" r:id="rId24"/>
    <p:sldId id="448" r:id="rId25"/>
    <p:sldId id="449" r:id="rId26"/>
    <p:sldId id="425" r:id="rId27"/>
    <p:sldId id="426" r:id="rId28"/>
    <p:sldId id="442" r:id="rId29"/>
    <p:sldId id="443" r:id="rId30"/>
    <p:sldId id="445" r:id="rId31"/>
    <p:sldId id="446" r:id="rId32"/>
    <p:sldId id="398" r:id="rId33"/>
    <p:sldId id="460" r:id="rId34"/>
    <p:sldId id="444" r:id="rId35"/>
    <p:sldId id="459" r:id="rId36"/>
    <p:sldId id="439" r:id="rId37"/>
    <p:sldId id="434" r:id="rId38"/>
    <p:sldId id="458" r:id="rId39"/>
    <p:sldId id="440" r:id="rId40"/>
    <p:sldId id="323" r:id="rId41"/>
  </p:sldIdLst>
  <p:sldSz cx="9144000" cy="5715000" type="screen16x1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1" autoAdjust="0"/>
    <p:restoredTop sz="98499" autoAdjust="0"/>
  </p:normalViewPr>
  <p:slideViewPr>
    <p:cSldViewPr snapToGrid="0" snapToObjects="1">
      <p:cViewPr>
        <p:scale>
          <a:sx n="130" d="100"/>
          <a:sy n="130" d="100"/>
        </p:scale>
        <p:origin x="-1338" y="-546"/>
      </p:cViewPr>
      <p:guideLst>
        <p:guide orient="horz" pos="1800"/>
        <p:guide pos="2880"/>
      </p:guideLst>
    </p:cSldViewPr>
  </p:slideViewPr>
  <p:outlineViewPr>
    <p:cViewPr>
      <p:scale>
        <a:sx n="33" d="100"/>
        <a:sy n="33" d="100"/>
      </p:scale>
      <p:origin x="62" y="2357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Current </a:t>
            </a:r>
            <a:r>
              <a:rPr lang="en-US" sz="1800" b="1" i="0" baseline="0" dirty="0" smtClean="0">
                <a:effectLst/>
              </a:rPr>
              <a:t>vs</a:t>
            </a:r>
            <a:r>
              <a:rPr lang="en-US" sz="1800" b="1" i="0" baseline="0" dirty="0">
                <a:effectLst/>
              </a:rPr>
              <a:t>. Proposed -</a:t>
            </a:r>
            <a:endParaRPr lang="en-US" dirty="0">
              <a:effectLst/>
            </a:endParaRPr>
          </a:p>
          <a:p>
            <a:pPr>
              <a:defRPr/>
            </a:pPr>
            <a:r>
              <a:rPr lang="en-US" sz="1800" b="1" i="0" baseline="0" dirty="0">
                <a:effectLst/>
              </a:rPr>
              <a:t>F/S/E &amp; Issue for Large Entities </a:t>
            </a:r>
            <a:endParaRPr lang="en-US" dirty="0">
              <a:effectLst/>
            </a:endParaRPr>
          </a:p>
        </c:rich>
      </c:tx>
      <c:layout>
        <c:manualLayout>
          <c:xMode val="edge"/>
          <c:yMode val="edge"/>
          <c:x val="0.12701908957415564"/>
          <c:y val="2.1164021164021163E-2"/>
        </c:manualLayout>
      </c:layout>
      <c:overlay val="0"/>
    </c:title>
    <c:autoTitleDeleted val="0"/>
    <c:plotArea>
      <c:layout/>
      <c:barChart>
        <c:barDir val="col"/>
        <c:grouping val="stacked"/>
        <c:varyColors val="0"/>
        <c:ser>
          <c:idx val="0"/>
          <c:order val="0"/>
          <c:tx>
            <c:strRef>
              <c:f>Filing!$A$2</c:f>
              <c:strCache>
                <c:ptCount val="1"/>
                <c:pt idx="0">
                  <c:v>File, Search, Exam</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Filing!$B$1:$C$1</c:f>
              <c:strCache>
                <c:ptCount val="2"/>
                <c:pt idx="0">
                  <c:v>Current (Alternative)</c:v>
                </c:pt>
                <c:pt idx="1">
                  <c:v>Proposed</c:v>
                </c:pt>
              </c:strCache>
            </c:strRef>
          </c:cat>
          <c:val>
            <c:numRef>
              <c:f>Filing!$B$2:$C$2</c:f>
              <c:numCache>
                <c:formatCode>_("$"* #,##0_);_("$"* \(#,##0\);_("$"* "-"??_);_(@_)</c:formatCode>
                <c:ptCount val="2"/>
                <c:pt idx="0">
                  <c:v>1600</c:v>
                </c:pt>
                <c:pt idx="1">
                  <c:v>1720</c:v>
                </c:pt>
              </c:numCache>
            </c:numRef>
          </c:val>
        </c:ser>
        <c:ser>
          <c:idx val="1"/>
          <c:order val="1"/>
          <c:tx>
            <c:strRef>
              <c:f>Filing!$A$3</c:f>
              <c:strCache>
                <c:ptCount val="1"/>
                <c:pt idx="0">
                  <c:v>Issue</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Filing!$B$1:$C$1</c:f>
              <c:strCache>
                <c:ptCount val="2"/>
                <c:pt idx="0">
                  <c:v>Current (Alternative)</c:v>
                </c:pt>
                <c:pt idx="1">
                  <c:v>Proposed</c:v>
                </c:pt>
              </c:strCache>
            </c:strRef>
          </c:cat>
          <c:val>
            <c:numRef>
              <c:f>Filing!$B$3:$C$3</c:f>
              <c:numCache>
                <c:formatCode>_("$"* #,##0_);_("$"* \(#,##0\);_("$"* "-"??_);_(@_)</c:formatCode>
                <c:ptCount val="2"/>
                <c:pt idx="0">
                  <c:v>960</c:v>
                </c:pt>
                <c:pt idx="1">
                  <c:v>1000</c:v>
                </c:pt>
              </c:numCache>
            </c:numRef>
          </c:val>
        </c:ser>
        <c:dLbls>
          <c:showLegendKey val="0"/>
          <c:showVal val="0"/>
          <c:showCatName val="0"/>
          <c:showSerName val="0"/>
          <c:showPercent val="0"/>
          <c:showBubbleSize val="0"/>
        </c:dLbls>
        <c:gapWidth val="150"/>
        <c:overlap val="100"/>
        <c:axId val="134139904"/>
        <c:axId val="134141440"/>
      </c:barChart>
      <c:catAx>
        <c:axId val="134139904"/>
        <c:scaling>
          <c:orientation val="minMax"/>
        </c:scaling>
        <c:delete val="0"/>
        <c:axPos val="b"/>
        <c:majorTickMark val="out"/>
        <c:minorTickMark val="none"/>
        <c:tickLblPos val="nextTo"/>
        <c:txPr>
          <a:bodyPr/>
          <a:lstStyle/>
          <a:p>
            <a:pPr>
              <a:defRPr b="1"/>
            </a:pPr>
            <a:endParaRPr lang="en-US"/>
          </a:p>
        </c:txPr>
        <c:crossAx val="134141440"/>
        <c:crosses val="autoZero"/>
        <c:auto val="1"/>
        <c:lblAlgn val="ctr"/>
        <c:lblOffset val="100"/>
        <c:noMultiLvlLbl val="0"/>
      </c:catAx>
      <c:valAx>
        <c:axId val="134141440"/>
        <c:scaling>
          <c:orientation val="minMax"/>
        </c:scaling>
        <c:delete val="0"/>
        <c:axPos val="l"/>
        <c:majorGridlines/>
        <c:title>
          <c:tx>
            <c:rich>
              <a:bodyPr rot="-5400000" vert="horz"/>
              <a:lstStyle/>
              <a:p>
                <a:pPr>
                  <a:defRPr/>
                </a:pPr>
                <a:r>
                  <a:rPr lang="en-US"/>
                  <a:t>Fee Amount</a:t>
                </a:r>
                <a:r>
                  <a:rPr lang="en-US" baseline="0"/>
                  <a:t> ($)</a:t>
                </a:r>
                <a:endParaRPr lang="en-US"/>
              </a:p>
            </c:rich>
          </c:tx>
          <c:layout/>
          <c:overlay val="0"/>
        </c:title>
        <c:numFmt formatCode="_(&quot;$&quot;* #,##0_);_(&quot;$&quot;* \(#,##0\);_(&quot;$&quot;* &quot;-&quot;??_);_(@_)" sourceLinked="1"/>
        <c:majorTickMark val="out"/>
        <c:minorTickMark val="none"/>
        <c:tickLblPos val="nextTo"/>
        <c:txPr>
          <a:bodyPr/>
          <a:lstStyle/>
          <a:p>
            <a:pPr>
              <a:defRPr b="1"/>
            </a:pPr>
            <a:endParaRPr lang="en-US"/>
          </a:p>
        </c:txPr>
        <c:crossAx val="134139904"/>
        <c:crosses val="autoZero"/>
        <c:crossBetween val="between"/>
      </c:valAx>
    </c:plotArea>
    <c:legend>
      <c:legendPos val="r"/>
      <c:layout>
        <c:manualLayout>
          <c:xMode val="edge"/>
          <c:yMode val="edge"/>
          <c:x val="0.63910555810680136"/>
          <c:y val="0.48559818911524949"/>
          <c:w val="0.28988884649330726"/>
          <c:h val="0.2116652085156022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Current </a:t>
            </a:r>
            <a:r>
              <a:rPr lang="en-US" sz="1800" b="1" i="0" baseline="0" dirty="0">
                <a:effectLst/>
              </a:rPr>
              <a:t>vs. Proposed -</a:t>
            </a:r>
            <a:endParaRPr lang="en-US" dirty="0">
              <a:effectLst/>
            </a:endParaRPr>
          </a:p>
          <a:p>
            <a:pPr>
              <a:defRPr/>
            </a:pPr>
            <a:r>
              <a:rPr lang="en-US" sz="1800" b="1" i="0" baseline="0" dirty="0">
                <a:effectLst/>
              </a:rPr>
              <a:t>RCEs for Large Entities </a:t>
            </a:r>
            <a:endParaRPr lang="en-US" dirty="0">
              <a:effectLst/>
            </a:endParaRPr>
          </a:p>
        </c:rich>
      </c:tx>
      <c:layout/>
      <c:overlay val="0"/>
    </c:title>
    <c:autoTitleDeleted val="0"/>
    <c:plotArea>
      <c:layout/>
      <c:barChart>
        <c:barDir val="col"/>
        <c:grouping val="stacked"/>
        <c:varyColors val="0"/>
        <c:ser>
          <c:idx val="0"/>
          <c:order val="0"/>
          <c:tx>
            <c:strRef>
              <c:f>RCE!$A$2</c:f>
              <c:strCache>
                <c:ptCount val="1"/>
                <c:pt idx="0">
                  <c:v>1st RCE</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RCE!$B$1:$C$1</c:f>
              <c:strCache>
                <c:ptCount val="2"/>
                <c:pt idx="0">
                  <c:v>Current (Alternative)</c:v>
                </c:pt>
                <c:pt idx="1">
                  <c:v>Proposed</c:v>
                </c:pt>
              </c:strCache>
            </c:strRef>
          </c:cat>
          <c:val>
            <c:numRef>
              <c:f>RCE!$B$2:$C$2</c:f>
              <c:numCache>
                <c:formatCode>_("$"* #,##0_);_("$"* \(#,##0\);_("$"* "-"??_);_(@_)</c:formatCode>
                <c:ptCount val="2"/>
                <c:pt idx="0">
                  <c:v>1200</c:v>
                </c:pt>
                <c:pt idx="1">
                  <c:v>1500</c:v>
                </c:pt>
              </c:numCache>
            </c:numRef>
          </c:val>
        </c:ser>
        <c:ser>
          <c:idx val="1"/>
          <c:order val="1"/>
          <c:tx>
            <c:strRef>
              <c:f>RCE!$A$3</c:f>
              <c:strCache>
                <c:ptCount val="1"/>
                <c:pt idx="0">
                  <c:v>2nd and Subsequent</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RCE!$B$1:$C$1</c:f>
              <c:strCache>
                <c:ptCount val="2"/>
                <c:pt idx="0">
                  <c:v>Current (Alternative)</c:v>
                </c:pt>
                <c:pt idx="1">
                  <c:v>Proposed</c:v>
                </c:pt>
              </c:strCache>
            </c:strRef>
          </c:cat>
          <c:val>
            <c:numRef>
              <c:f>RCE!$B$3:$C$3</c:f>
              <c:numCache>
                <c:formatCode>_("$"* #,##0_);_("$"* \(#,##0\);_("$"* "-"??_);_(@_)</c:formatCode>
                <c:ptCount val="2"/>
                <c:pt idx="0">
                  <c:v>1700</c:v>
                </c:pt>
                <c:pt idx="1">
                  <c:v>2000</c:v>
                </c:pt>
              </c:numCache>
            </c:numRef>
          </c:val>
        </c:ser>
        <c:dLbls>
          <c:showLegendKey val="0"/>
          <c:showVal val="0"/>
          <c:showCatName val="0"/>
          <c:showSerName val="0"/>
          <c:showPercent val="0"/>
          <c:showBubbleSize val="0"/>
        </c:dLbls>
        <c:gapWidth val="150"/>
        <c:overlap val="100"/>
        <c:axId val="133367680"/>
        <c:axId val="133369216"/>
      </c:barChart>
      <c:catAx>
        <c:axId val="133367680"/>
        <c:scaling>
          <c:orientation val="minMax"/>
        </c:scaling>
        <c:delete val="0"/>
        <c:axPos val="b"/>
        <c:majorTickMark val="out"/>
        <c:minorTickMark val="none"/>
        <c:tickLblPos val="nextTo"/>
        <c:txPr>
          <a:bodyPr/>
          <a:lstStyle/>
          <a:p>
            <a:pPr>
              <a:defRPr b="1"/>
            </a:pPr>
            <a:endParaRPr lang="en-US"/>
          </a:p>
        </c:txPr>
        <c:crossAx val="133369216"/>
        <c:crosses val="autoZero"/>
        <c:auto val="1"/>
        <c:lblAlgn val="ctr"/>
        <c:lblOffset val="100"/>
        <c:noMultiLvlLbl val="0"/>
      </c:catAx>
      <c:valAx>
        <c:axId val="133369216"/>
        <c:scaling>
          <c:orientation val="minMax"/>
        </c:scaling>
        <c:delete val="0"/>
        <c:axPos val="l"/>
        <c:majorGridlines/>
        <c:title>
          <c:tx>
            <c:rich>
              <a:bodyPr rot="-5400000" vert="horz"/>
              <a:lstStyle/>
              <a:p>
                <a:pPr>
                  <a:defRPr/>
                </a:pPr>
                <a:r>
                  <a:rPr lang="en-US"/>
                  <a:t>Fee Amount</a:t>
                </a:r>
                <a:r>
                  <a:rPr lang="en-US" baseline="0"/>
                  <a:t> ($)</a:t>
                </a:r>
                <a:endParaRPr lang="en-US"/>
              </a:p>
            </c:rich>
          </c:tx>
          <c:layout/>
          <c:overlay val="0"/>
        </c:title>
        <c:numFmt formatCode="_(&quot;$&quot;* #,##0_);_(&quot;$&quot;* \(#,##0\);_(&quot;$&quot;* &quot;-&quot;??_);_(@_)" sourceLinked="1"/>
        <c:majorTickMark val="out"/>
        <c:minorTickMark val="none"/>
        <c:tickLblPos val="nextTo"/>
        <c:txPr>
          <a:bodyPr/>
          <a:lstStyle/>
          <a:p>
            <a:pPr>
              <a:defRPr b="1"/>
            </a:pPr>
            <a:endParaRPr lang="en-US"/>
          </a:p>
        </c:txPr>
        <c:crossAx val="133367680"/>
        <c:crosses val="autoZero"/>
        <c:crossBetween val="between"/>
      </c:valAx>
    </c:plotArea>
    <c:legend>
      <c:legendPos val="r"/>
      <c:layout>
        <c:manualLayout>
          <c:xMode val="edge"/>
          <c:yMode val="edge"/>
          <c:x val="0.57057881531328403"/>
          <c:y val="0.47501617853323891"/>
          <c:w val="0.33510347496885468"/>
          <c:h val="0.16834209325849381"/>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Current </a:t>
            </a:r>
            <a:r>
              <a:rPr lang="en-US" sz="1800" b="1" i="0" baseline="0" dirty="0">
                <a:effectLst/>
              </a:rPr>
              <a:t>vs. Proposed -</a:t>
            </a:r>
            <a:endParaRPr lang="en-US" dirty="0">
              <a:effectLst/>
            </a:endParaRPr>
          </a:p>
          <a:p>
            <a:pPr>
              <a:defRPr/>
            </a:pPr>
            <a:r>
              <a:rPr lang="en-US" sz="1800" b="1" i="0" baseline="0" dirty="0">
                <a:effectLst/>
              </a:rPr>
              <a:t>IDS for Large Entities </a:t>
            </a:r>
            <a:endParaRPr lang="en-US" dirty="0">
              <a:effectLst/>
            </a:endParaRPr>
          </a:p>
        </c:rich>
      </c:tx>
      <c:layout/>
      <c:overlay val="0"/>
    </c:title>
    <c:autoTitleDeleted val="0"/>
    <c:plotArea>
      <c:layout/>
      <c:barChart>
        <c:barDir val="col"/>
        <c:grouping val="stacked"/>
        <c:varyColors val="0"/>
        <c:ser>
          <c:idx val="0"/>
          <c:order val="0"/>
          <c:tx>
            <c:strRef>
              <c:f>IDS!$A$2</c:f>
              <c:strCache>
                <c:ptCount val="1"/>
                <c:pt idx="0">
                  <c:v>IDS - 1st Tier</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IDS!$B$1:$C$1</c:f>
              <c:strCache>
                <c:ptCount val="2"/>
                <c:pt idx="0">
                  <c:v>Current (Alternative)</c:v>
                </c:pt>
                <c:pt idx="1">
                  <c:v>Proposed</c:v>
                </c:pt>
              </c:strCache>
            </c:strRef>
          </c:cat>
          <c:val>
            <c:numRef>
              <c:f>IDS!$B$2:$C$2</c:f>
              <c:numCache>
                <c:formatCode>_("$"* #,##0_);_("$"* \(#,##0\);_("$"* "-"??_);_(@_)</c:formatCode>
                <c:ptCount val="2"/>
                <c:pt idx="0">
                  <c:v>180</c:v>
                </c:pt>
                <c:pt idx="1">
                  <c:v>300</c:v>
                </c:pt>
              </c:numCache>
            </c:numRef>
          </c:val>
        </c:ser>
        <c:ser>
          <c:idx val="1"/>
          <c:order val="1"/>
          <c:tx>
            <c:strRef>
              <c:f>IDS!$A$3</c:f>
              <c:strCache>
                <c:ptCount val="1"/>
                <c:pt idx="0">
                  <c:v>IDS - 2nd Tier</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IDS!$B$1:$C$1</c:f>
              <c:strCache>
                <c:ptCount val="2"/>
                <c:pt idx="0">
                  <c:v>Current (Alternative)</c:v>
                </c:pt>
                <c:pt idx="1">
                  <c:v>Proposed</c:v>
                </c:pt>
              </c:strCache>
            </c:strRef>
          </c:cat>
          <c:val>
            <c:numRef>
              <c:f>IDS!$B$3:$C$3</c:f>
              <c:numCache>
                <c:formatCode>_("$"* #,##0_);_("$"* \(#,##0\);_("$"* "-"??_);_(@_)</c:formatCode>
                <c:ptCount val="2"/>
                <c:pt idx="0">
                  <c:v>180</c:v>
                </c:pt>
                <c:pt idx="1">
                  <c:v>600</c:v>
                </c:pt>
              </c:numCache>
            </c:numRef>
          </c:val>
        </c:ser>
        <c:dLbls>
          <c:showLegendKey val="0"/>
          <c:showVal val="0"/>
          <c:showCatName val="0"/>
          <c:showSerName val="0"/>
          <c:showPercent val="0"/>
          <c:showBubbleSize val="0"/>
        </c:dLbls>
        <c:gapWidth val="150"/>
        <c:overlap val="100"/>
        <c:axId val="134438912"/>
        <c:axId val="134440448"/>
      </c:barChart>
      <c:catAx>
        <c:axId val="134438912"/>
        <c:scaling>
          <c:orientation val="minMax"/>
        </c:scaling>
        <c:delete val="0"/>
        <c:axPos val="b"/>
        <c:majorTickMark val="out"/>
        <c:minorTickMark val="none"/>
        <c:tickLblPos val="nextTo"/>
        <c:txPr>
          <a:bodyPr/>
          <a:lstStyle/>
          <a:p>
            <a:pPr>
              <a:defRPr b="1"/>
            </a:pPr>
            <a:endParaRPr lang="en-US"/>
          </a:p>
        </c:txPr>
        <c:crossAx val="134440448"/>
        <c:crosses val="autoZero"/>
        <c:auto val="1"/>
        <c:lblAlgn val="ctr"/>
        <c:lblOffset val="100"/>
        <c:noMultiLvlLbl val="0"/>
      </c:catAx>
      <c:valAx>
        <c:axId val="134440448"/>
        <c:scaling>
          <c:orientation val="minMax"/>
        </c:scaling>
        <c:delete val="0"/>
        <c:axPos val="l"/>
        <c:majorGridlines/>
        <c:title>
          <c:tx>
            <c:rich>
              <a:bodyPr rot="-5400000" vert="horz"/>
              <a:lstStyle/>
              <a:p>
                <a:pPr>
                  <a:defRPr/>
                </a:pPr>
                <a:r>
                  <a:rPr lang="en-US"/>
                  <a:t>Fee Amount</a:t>
                </a:r>
                <a:r>
                  <a:rPr lang="en-US" baseline="0"/>
                  <a:t> ($)</a:t>
                </a:r>
                <a:endParaRPr lang="en-US"/>
              </a:p>
            </c:rich>
          </c:tx>
          <c:layout/>
          <c:overlay val="0"/>
        </c:title>
        <c:numFmt formatCode="_(&quot;$&quot;* #,##0_);_(&quot;$&quot;* \(#,##0\);_(&quot;$&quot;* &quot;-&quot;??_);_(@_)" sourceLinked="1"/>
        <c:majorTickMark val="out"/>
        <c:minorTickMark val="none"/>
        <c:tickLblPos val="nextTo"/>
        <c:txPr>
          <a:bodyPr/>
          <a:lstStyle/>
          <a:p>
            <a:pPr>
              <a:defRPr b="1"/>
            </a:pPr>
            <a:endParaRPr lang="en-US"/>
          </a:p>
        </c:txPr>
        <c:crossAx val="134438912"/>
        <c:crosses val="autoZero"/>
        <c:crossBetween val="between"/>
      </c:valAx>
    </c:plotArea>
    <c:legend>
      <c:legendPos val="r"/>
      <c:layout>
        <c:manualLayout>
          <c:xMode val="edge"/>
          <c:yMode val="edge"/>
          <c:x val="0.65762445016953519"/>
          <c:y val="0.49265286283658988"/>
          <c:w val="0.25317816780726021"/>
          <c:h val="0.15875515560554931"/>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Current </a:t>
            </a:r>
            <a:r>
              <a:rPr lang="en-US" sz="1800" b="1" i="0" baseline="0" dirty="0">
                <a:effectLst/>
              </a:rPr>
              <a:t>vs. Proposed -</a:t>
            </a:r>
            <a:endParaRPr lang="en-US" dirty="0">
              <a:effectLst/>
            </a:endParaRPr>
          </a:p>
          <a:p>
            <a:pPr>
              <a:defRPr/>
            </a:pPr>
            <a:r>
              <a:rPr lang="en-US" sz="1800" b="1" i="0" baseline="0" dirty="0">
                <a:effectLst/>
              </a:rPr>
              <a:t>Appeals for Large Entities </a:t>
            </a:r>
            <a:endParaRPr lang="en-US" dirty="0">
              <a:effectLst/>
            </a:endParaRPr>
          </a:p>
        </c:rich>
      </c:tx>
      <c:layout/>
      <c:overlay val="0"/>
    </c:title>
    <c:autoTitleDeleted val="0"/>
    <c:plotArea>
      <c:layout/>
      <c:barChart>
        <c:barDir val="col"/>
        <c:grouping val="stacked"/>
        <c:varyColors val="0"/>
        <c:ser>
          <c:idx val="0"/>
          <c:order val="0"/>
          <c:tx>
            <c:strRef>
              <c:f>Appeal!$A$2</c:f>
              <c:strCache>
                <c:ptCount val="1"/>
                <c:pt idx="0">
                  <c:v>Notice of Appeal</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Appeal!$B$1:$C$1</c:f>
              <c:strCache>
                <c:ptCount val="2"/>
                <c:pt idx="0">
                  <c:v>Current (Alternative)</c:v>
                </c:pt>
                <c:pt idx="1">
                  <c:v>Proposed</c:v>
                </c:pt>
              </c:strCache>
            </c:strRef>
          </c:cat>
          <c:val>
            <c:numRef>
              <c:f>Appeal!$B$2:$C$2</c:f>
              <c:numCache>
                <c:formatCode>_("$"* #,##0_);_("$"* \(#,##0\);_("$"* "-"??_);_(@_)</c:formatCode>
                <c:ptCount val="2"/>
                <c:pt idx="0">
                  <c:v>800</c:v>
                </c:pt>
                <c:pt idx="1">
                  <c:v>1000</c:v>
                </c:pt>
              </c:numCache>
            </c:numRef>
          </c:val>
        </c:ser>
        <c:ser>
          <c:idx val="1"/>
          <c:order val="1"/>
          <c:tx>
            <c:strRef>
              <c:f>Appeal!$A$3</c:f>
              <c:strCache>
                <c:ptCount val="1"/>
                <c:pt idx="0">
                  <c:v>Appeal Forwarding</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Appeal!$B$1:$C$1</c:f>
              <c:strCache>
                <c:ptCount val="2"/>
                <c:pt idx="0">
                  <c:v>Current (Alternative)</c:v>
                </c:pt>
                <c:pt idx="1">
                  <c:v>Proposed</c:v>
                </c:pt>
              </c:strCache>
            </c:strRef>
          </c:cat>
          <c:val>
            <c:numRef>
              <c:f>Appeal!$B$3:$C$3</c:f>
              <c:numCache>
                <c:formatCode>_("$"* #,##0_);_("$"* \(#,##0\);_("$"* "-"??_);_(@_)</c:formatCode>
                <c:ptCount val="2"/>
                <c:pt idx="0">
                  <c:v>2000</c:v>
                </c:pt>
                <c:pt idx="1">
                  <c:v>2500</c:v>
                </c:pt>
              </c:numCache>
            </c:numRef>
          </c:val>
        </c:ser>
        <c:dLbls>
          <c:showLegendKey val="0"/>
          <c:showVal val="0"/>
          <c:showCatName val="0"/>
          <c:showSerName val="0"/>
          <c:showPercent val="0"/>
          <c:showBubbleSize val="0"/>
        </c:dLbls>
        <c:gapWidth val="150"/>
        <c:overlap val="100"/>
        <c:axId val="134554752"/>
        <c:axId val="134556288"/>
      </c:barChart>
      <c:catAx>
        <c:axId val="134554752"/>
        <c:scaling>
          <c:orientation val="minMax"/>
        </c:scaling>
        <c:delete val="0"/>
        <c:axPos val="b"/>
        <c:majorTickMark val="out"/>
        <c:minorTickMark val="none"/>
        <c:tickLblPos val="nextTo"/>
        <c:txPr>
          <a:bodyPr/>
          <a:lstStyle/>
          <a:p>
            <a:pPr>
              <a:defRPr b="1"/>
            </a:pPr>
            <a:endParaRPr lang="en-US"/>
          </a:p>
        </c:txPr>
        <c:crossAx val="134556288"/>
        <c:crosses val="autoZero"/>
        <c:auto val="1"/>
        <c:lblAlgn val="ctr"/>
        <c:lblOffset val="100"/>
        <c:noMultiLvlLbl val="0"/>
      </c:catAx>
      <c:valAx>
        <c:axId val="134556288"/>
        <c:scaling>
          <c:orientation val="minMax"/>
        </c:scaling>
        <c:delete val="0"/>
        <c:axPos val="l"/>
        <c:majorGridlines/>
        <c:title>
          <c:tx>
            <c:rich>
              <a:bodyPr rot="-5400000" vert="horz"/>
              <a:lstStyle/>
              <a:p>
                <a:pPr>
                  <a:defRPr/>
                </a:pPr>
                <a:r>
                  <a:rPr lang="en-US"/>
                  <a:t>Fee Amount</a:t>
                </a:r>
                <a:r>
                  <a:rPr lang="en-US" baseline="0"/>
                  <a:t> ($)</a:t>
                </a:r>
                <a:endParaRPr lang="en-US"/>
              </a:p>
            </c:rich>
          </c:tx>
          <c:layout/>
          <c:overlay val="0"/>
        </c:title>
        <c:numFmt formatCode="_(&quot;$&quot;* #,##0_);_(&quot;$&quot;* \(#,##0\);_(&quot;$&quot;* &quot;-&quot;??_);_(@_)" sourceLinked="1"/>
        <c:majorTickMark val="out"/>
        <c:minorTickMark val="none"/>
        <c:tickLblPos val="nextTo"/>
        <c:txPr>
          <a:bodyPr/>
          <a:lstStyle/>
          <a:p>
            <a:pPr>
              <a:defRPr b="1"/>
            </a:pPr>
            <a:endParaRPr lang="en-US"/>
          </a:p>
        </c:txPr>
        <c:crossAx val="134554752"/>
        <c:crosses val="autoZero"/>
        <c:crossBetween val="between"/>
      </c:valAx>
    </c:plotArea>
    <c:legend>
      <c:legendPos val="r"/>
      <c:layout>
        <c:manualLayout>
          <c:xMode val="edge"/>
          <c:yMode val="edge"/>
          <c:x val="0.6015923408207231"/>
          <c:y val="0.47602777832322074"/>
          <c:w val="0.33964071689216524"/>
          <c:h val="0.16228249246621951"/>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Current </a:t>
            </a:r>
            <a:r>
              <a:rPr lang="en-US" sz="1800" b="1" i="0" baseline="0" dirty="0">
                <a:effectLst/>
              </a:rPr>
              <a:t>vs. Proposed -</a:t>
            </a:r>
            <a:endParaRPr lang="en-US" dirty="0">
              <a:effectLst/>
            </a:endParaRPr>
          </a:p>
          <a:p>
            <a:pPr>
              <a:defRPr/>
            </a:pPr>
            <a:r>
              <a:rPr lang="en-US" sz="1800" b="1" i="0" baseline="0" dirty="0">
                <a:effectLst/>
              </a:rPr>
              <a:t>IPRs for Large Entities </a:t>
            </a:r>
            <a:endParaRPr lang="en-US" dirty="0">
              <a:effectLst/>
            </a:endParaRPr>
          </a:p>
        </c:rich>
      </c:tx>
      <c:layout/>
      <c:overlay val="0"/>
    </c:title>
    <c:autoTitleDeleted val="0"/>
    <c:plotArea>
      <c:layout/>
      <c:barChart>
        <c:barDir val="col"/>
        <c:grouping val="stacked"/>
        <c:varyColors val="0"/>
        <c:ser>
          <c:idx val="0"/>
          <c:order val="0"/>
          <c:tx>
            <c:strRef>
              <c:f>IPR!$A$2</c:f>
              <c:strCache>
                <c:ptCount val="1"/>
                <c:pt idx="0">
                  <c:v>Request</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IPR!$B$1:$C$1</c:f>
              <c:strCache>
                <c:ptCount val="2"/>
                <c:pt idx="0">
                  <c:v>Current (Alternative)</c:v>
                </c:pt>
                <c:pt idx="1">
                  <c:v>Proposed</c:v>
                </c:pt>
              </c:strCache>
            </c:strRef>
          </c:cat>
          <c:val>
            <c:numRef>
              <c:f>IPR!$B$2:$C$2</c:f>
              <c:numCache>
                <c:formatCode>_("$"* #,##0_);_("$"* \(#,##0\);_("$"* "-"??_);_(@_)</c:formatCode>
                <c:ptCount val="2"/>
                <c:pt idx="0">
                  <c:v>9000</c:v>
                </c:pt>
                <c:pt idx="1">
                  <c:v>14000</c:v>
                </c:pt>
              </c:numCache>
            </c:numRef>
          </c:val>
        </c:ser>
        <c:ser>
          <c:idx val="1"/>
          <c:order val="1"/>
          <c:tx>
            <c:strRef>
              <c:f>IPR!$A$3</c:f>
              <c:strCache>
                <c:ptCount val="1"/>
                <c:pt idx="0">
                  <c:v>Post-Institution</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IPR!$B$1:$C$1</c:f>
              <c:strCache>
                <c:ptCount val="2"/>
                <c:pt idx="0">
                  <c:v>Current (Alternative)</c:v>
                </c:pt>
                <c:pt idx="1">
                  <c:v>Proposed</c:v>
                </c:pt>
              </c:strCache>
            </c:strRef>
          </c:cat>
          <c:val>
            <c:numRef>
              <c:f>IPR!$B$3:$C$3</c:f>
              <c:numCache>
                <c:formatCode>_("$"* #,##0_);_("$"* \(#,##0\);_("$"* "-"??_);_(@_)</c:formatCode>
                <c:ptCount val="2"/>
                <c:pt idx="0">
                  <c:v>14000</c:v>
                </c:pt>
                <c:pt idx="1">
                  <c:v>16500</c:v>
                </c:pt>
              </c:numCache>
            </c:numRef>
          </c:val>
        </c:ser>
        <c:dLbls>
          <c:showLegendKey val="0"/>
          <c:showVal val="0"/>
          <c:showCatName val="0"/>
          <c:showSerName val="0"/>
          <c:showPercent val="0"/>
          <c:showBubbleSize val="0"/>
        </c:dLbls>
        <c:gapWidth val="150"/>
        <c:overlap val="100"/>
        <c:axId val="134737280"/>
        <c:axId val="134751360"/>
      </c:barChart>
      <c:catAx>
        <c:axId val="134737280"/>
        <c:scaling>
          <c:orientation val="minMax"/>
        </c:scaling>
        <c:delete val="0"/>
        <c:axPos val="b"/>
        <c:majorTickMark val="out"/>
        <c:minorTickMark val="none"/>
        <c:tickLblPos val="nextTo"/>
        <c:txPr>
          <a:bodyPr/>
          <a:lstStyle/>
          <a:p>
            <a:pPr>
              <a:defRPr b="1"/>
            </a:pPr>
            <a:endParaRPr lang="en-US"/>
          </a:p>
        </c:txPr>
        <c:crossAx val="134751360"/>
        <c:crosses val="autoZero"/>
        <c:auto val="1"/>
        <c:lblAlgn val="ctr"/>
        <c:lblOffset val="100"/>
        <c:noMultiLvlLbl val="0"/>
      </c:catAx>
      <c:valAx>
        <c:axId val="134751360"/>
        <c:scaling>
          <c:orientation val="minMax"/>
        </c:scaling>
        <c:delete val="0"/>
        <c:axPos val="l"/>
        <c:majorGridlines/>
        <c:title>
          <c:tx>
            <c:rich>
              <a:bodyPr rot="-5400000" vert="horz"/>
              <a:lstStyle/>
              <a:p>
                <a:pPr>
                  <a:defRPr/>
                </a:pPr>
                <a:r>
                  <a:rPr lang="en-US"/>
                  <a:t>Fee Amount</a:t>
                </a:r>
                <a:r>
                  <a:rPr lang="en-US" baseline="0"/>
                  <a:t> ($)</a:t>
                </a:r>
                <a:endParaRPr lang="en-US"/>
              </a:p>
            </c:rich>
          </c:tx>
          <c:layout/>
          <c:overlay val="0"/>
        </c:title>
        <c:numFmt formatCode="_(&quot;$&quot;* #,##0_);_(&quot;$&quot;* \(#,##0\);_(&quot;$&quot;* &quot;-&quot;??_);_(@_)" sourceLinked="1"/>
        <c:majorTickMark val="out"/>
        <c:minorTickMark val="none"/>
        <c:tickLblPos val="nextTo"/>
        <c:txPr>
          <a:bodyPr/>
          <a:lstStyle/>
          <a:p>
            <a:pPr>
              <a:defRPr b="1"/>
            </a:pPr>
            <a:endParaRPr lang="en-US"/>
          </a:p>
        </c:txPr>
        <c:crossAx val="134737280"/>
        <c:crosses val="autoZero"/>
        <c:crossBetween val="between"/>
      </c:valAx>
    </c:plotArea>
    <c:legend>
      <c:legendPos val="r"/>
      <c:layout>
        <c:manualLayout>
          <c:xMode val="edge"/>
          <c:yMode val="edge"/>
          <c:x val="0.62434232011321167"/>
          <c:y val="0.52685144867758893"/>
          <c:w val="0.28902052566009895"/>
          <c:h val="0.11642711327750696"/>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Current </a:t>
            </a:r>
            <a:r>
              <a:rPr lang="en-US" sz="1800" b="1" i="0" baseline="0" dirty="0">
                <a:effectLst/>
              </a:rPr>
              <a:t>vs. Proposed -</a:t>
            </a:r>
            <a:endParaRPr lang="en-US" dirty="0">
              <a:effectLst/>
            </a:endParaRPr>
          </a:p>
          <a:p>
            <a:pPr>
              <a:defRPr/>
            </a:pPr>
            <a:r>
              <a:rPr lang="en-US" sz="1800" b="1" i="0" baseline="0" dirty="0">
                <a:effectLst/>
              </a:rPr>
              <a:t>PGRs and CBMS for Large Entities </a:t>
            </a:r>
            <a:endParaRPr lang="en-US" dirty="0">
              <a:effectLst/>
            </a:endParaRPr>
          </a:p>
        </c:rich>
      </c:tx>
      <c:layout/>
      <c:overlay val="0"/>
    </c:title>
    <c:autoTitleDeleted val="0"/>
    <c:plotArea>
      <c:layout/>
      <c:barChart>
        <c:barDir val="col"/>
        <c:grouping val="stacked"/>
        <c:varyColors val="0"/>
        <c:ser>
          <c:idx val="0"/>
          <c:order val="0"/>
          <c:tx>
            <c:strRef>
              <c:f>PGRCBM!$A$2</c:f>
              <c:strCache>
                <c:ptCount val="1"/>
                <c:pt idx="0">
                  <c:v>Request</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PGRCBM!$B$1:$C$1</c:f>
              <c:strCache>
                <c:ptCount val="2"/>
                <c:pt idx="0">
                  <c:v>Current (Alternative)</c:v>
                </c:pt>
                <c:pt idx="1">
                  <c:v>Proposed</c:v>
                </c:pt>
              </c:strCache>
            </c:strRef>
          </c:cat>
          <c:val>
            <c:numRef>
              <c:f>PGRCBM!$B$2:$C$2</c:f>
              <c:numCache>
                <c:formatCode>_("$"* #,##0_);_("$"* \(#,##0\);_("$"* "-"??_);_(@_)</c:formatCode>
                <c:ptCount val="2"/>
                <c:pt idx="0">
                  <c:v>12000</c:v>
                </c:pt>
                <c:pt idx="1">
                  <c:v>16000</c:v>
                </c:pt>
              </c:numCache>
            </c:numRef>
          </c:val>
        </c:ser>
        <c:ser>
          <c:idx val="1"/>
          <c:order val="1"/>
          <c:tx>
            <c:strRef>
              <c:f>PGRCBM!$A$3</c:f>
              <c:strCache>
                <c:ptCount val="1"/>
                <c:pt idx="0">
                  <c:v>Post-Institution</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PGRCBM!$B$1:$C$1</c:f>
              <c:strCache>
                <c:ptCount val="2"/>
                <c:pt idx="0">
                  <c:v>Current (Alternative)</c:v>
                </c:pt>
                <c:pt idx="1">
                  <c:v>Proposed</c:v>
                </c:pt>
              </c:strCache>
            </c:strRef>
          </c:cat>
          <c:val>
            <c:numRef>
              <c:f>PGRCBM!$B$3:$C$3</c:f>
              <c:numCache>
                <c:formatCode>_("$"* #,##0_);_("$"* \(#,##0\);_("$"* "-"??_);_(@_)</c:formatCode>
                <c:ptCount val="2"/>
                <c:pt idx="0">
                  <c:v>18000</c:v>
                </c:pt>
                <c:pt idx="1">
                  <c:v>22000</c:v>
                </c:pt>
              </c:numCache>
            </c:numRef>
          </c:val>
        </c:ser>
        <c:dLbls>
          <c:showLegendKey val="0"/>
          <c:showVal val="0"/>
          <c:showCatName val="0"/>
          <c:showSerName val="0"/>
          <c:showPercent val="0"/>
          <c:showBubbleSize val="0"/>
        </c:dLbls>
        <c:gapWidth val="150"/>
        <c:overlap val="100"/>
        <c:axId val="154506752"/>
        <c:axId val="154508288"/>
      </c:barChart>
      <c:catAx>
        <c:axId val="154506752"/>
        <c:scaling>
          <c:orientation val="minMax"/>
        </c:scaling>
        <c:delete val="0"/>
        <c:axPos val="b"/>
        <c:majorTickMark val="out"/>
        <c:minorTickMark val="none"/>
        <c:tickLblPos val="nextTo"/>
        <c:txPr>
          <a:bodyPr/>
          <a:lstStyle/>
          <a:p>
            <a:pPr>
              <a:defRPr b="1"/>
            </a:pPr>
            <a:endParaRPr lang="en-US"/>
          </a:p>
        </c:txPr>
        <c:crossAx val="154508288"/>
        <c:crosses val="autoZero"/>
        <c:auto val="1"/>
        <c:lblAlgn val="ctr"/>
        <c:lblOffset val="100"/>
        <c:noMultiLvlLbl val="0"/>
      </c:catAx>
      <c:valAx>
        <c:axId val="154508288"/>
        <c:scaling>
          <c:orientation val="minMax"/>
          <c:max val="45000"/>
        </c:scaling>
        <c:delete val="0"/>
        <c:axPos val="l"/>
        <c:majorGridlines/>
        <c:title>
          <c:tx>
            <c:rich>
              <a:bodyPr rot="-5400000" vert="horz"/>
              <a:lstStyle/>
              <a:p>
                <a:pPr>
                  <a:defRPr/>
                </a:pPr>
                <a:r>
                  <a:rPr lang="en-US"/>
                  <a:t>Fee Amount</a:t>
                </a:r>
                <a:r>
                  <a:rPr lang="en-US" baseline="0"/>
                  <a:t> ($)</a:t>
                </a:r>
                <a:endParaRPr lang="en-US"/>
              </a:p>
            </c:rich>
          </c:tx>
          <c:layout/>
          <c:overlay val="0"/>
        </c:title>
        <c:numFmt formatCode="_(&quot;$&quot;* #,##0_);_(&quot;$&quot;* \(#,##0\);_(&quot;$&quot;* &quot;-&quot;??_);_(@_)" sourceLinked="1"/>
        <c:majorTickMark val="out"/>
        <c:minorTickMark val="none"/>
        <c:tickLblPos val="nextTo"/>
        <c:txPr>
          <a:bodyPr/>
          <a:lstStyle/>
          <a:p>
            <a:pPr>
              <a:defRPr b="1"/>
            </a:pPr>
            <a:endParaRPr lang="en-US"/>
          </a:p>
        </c:txPr>
        <c:crossAx val="154506752"/>
        <c:crosses val="autoZero"/>
        <c:crossBetween val="between"/>
      </c:valAx>
    </c:plotArea>
    <c:legend>
      <c:legendPos val="r"/>
      <c:layout>
        <c:manualLayout>
          <c:xMode val="edge"/>
          <c:yMode val="edge"/>
          <c:x val="0.62690248396369808"/>
          <c:y val="0.53242416475529186"/>
          <c:w val="0.28902052566009895"/>
          <c:h val="0.11642711327750696"/>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0.21586</cdr:x>
      <cdr:y>0.2582</cdr:y>
    </cdr:from>
    <cdr:to>
      <cdr:x>0.39207</cdr:x>
      <cdr:y>0.33862</cdr:y>
    </cdr:to>
    <cdr:sp macro="" textlink="">
      <cdr:nvSpPr>
        <cdr:cNvPr id="3" name="TextBox 2"/>
        <cdr:cNvSpPr txBox="1"/>
      </cdr:nvSpPr>
      <cdr:spPr>
        <a:xfrm xmlns:a="http://schemas.openxmlformats.org/drawingml/2006/main">
          <a:off x="1120140" y="929640"/>
          <a:ext cx="914400" cy="2895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Total: $2,560</a:t>
          </a:r>
        </a:p>
      </cdr:txBody>
    </cdr:sp>
  </cdr:relSizeAnchor>
  <cdr:relSizeAnchor xmlns:cdr="http://schemas.openxmlformats.org/drawingml/2006/chartDrawing">
    <cdr:from>
      <cdr:x>0.47969</cdr:x>
      <cdr:y>0.2321</cdr:y>
    </cdr:from>
    <cdr:to>
      <cdr:x>0.6559</cdr:x>
      <cdr:y>0.31252</cdr:y>
    </cdr:to>
    <cdr:sp macro="" textlink="">
      <cdr:nvSpPr>
        <cdr:cNvPr id="4" name="TextBox 1"/>
        <cdr:cNvSpPr txBox="1"/>
      </cdr:nvSpPr>
      <cdr:spPr>
        <a:xfrm xmlns:a="http://schemas.openxmlformats.org/drawingml/2006/main">
          <a:off x="2489217" y="835672"/>
          <a:ext cx="914392" cy="2895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Total: $2,720</a:t>
          </a:r>
        </a:p>
      </cdr:txBody>
    </cdr:sp>
  </cdr:relSizeAnchor>
</c:userShapes>
</file>

<file path=ppt/drawings/drawing2.xml><?xml version="1.0" encoding="utf-8"?>
<c:userShapes xmlns:c="http://schemas.openxmlformats.org/drawingml/2006/chart">
  <cdr:relSizeAnchor xmlns:cdr="http://schemas.openxmlformats.org/drawingml/2006/chartDrawing">
    <cdr:from>
      <cdr:x>0.2174</cdr:x>
      <cdr:y>0.31534</cdr:y>
    </cdr:from>
    <cdr:to>
      <cdr:x>0.39361</cdr:x>
      <cdr:y>0.39576</cdr:y>
    </cdr:to>
    <cdr:sp macro="" textlink="">
      <cdr:nvSpPr>
        <cdr:cNvPr id="3" name="TextBox 2"/>
        <cdr:cNvSpPr txBox="1"/>
      </cdr:nvSpPr>
      <cdr:spPr>
        <a:xfrm xmlns:a="http://schemas.openxmlformats.org/drawingml/2006/main">
          <a:off x="1078419" y="1135376"/>
          <a:ext cx="874111" cy="2895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Total: $2,900</a:t>
          </a:r>
        </a:p>
      </cdr:txBody>
    </cdr:sp>
  </cdr:relSizeAnchor>
  <cdr:relSizeAnchor xmlns:cdr="http://schemas.openxmlformats.org/drawingml/2006/chartDrawing">
    <cdr:from>
      <cdr:x>0.43975</cdr:x>
      <cdr:y>0.22575</cdr:y>
    </cdr:from>
    <cdr:to>
      <cdr:x>0.61596</cdr:x>
      <cdr:y>0.30617</cdr:y>
    </cdr:to>
    <cdr:sp macro="" textlink="">
      <cdr:nvSpPr>
        <cdr:cNvPr id="4" name="TextBox 1"/>
        <cdr:cNvSpPr txBox="1"/>
      </cdr:nvSpPr>
      <cdr:spPr>
        <a:xfrm xmlns:a="http://schemas.openxmlformats.org/drawingml/2006/main">
          <a:off x="2181450" y="853657"/>
          <a:ext cx="874110" cy="3041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Total: $3,500</a:t>
          </a:r>
        </a:p>
      </cdr:txBody>
    </cdr:sp>
  </cdr:relSizeAnchor>
</c:userShapes>
</file>

<file path=ppt/drawings/drawing3.xml><?xml version="1.0" encoding="utf-8"?>
<c:userShapes xmlns:c="http://schemas.openxmlformats.org/drawingml/2006/chart">
  <cdr:relSizeAnchor xmlns:cdr="http://schemas.openxmlformats.org/drawingml/2006/chartDrawing">
    <cdr:from>
      <cdr:x>0.22427</cdr:x>
      <cdr:y>0.33439</cdr:y>
    </cdr:from>
    <cdr:to>
      <cdr:x>0.4086</cdr:x>
      <cdr:y>0.4127</cdr:y>
    </cdr:to>
    <cdr:sp macro="" textlink="">
      <cdr:nvSpPr>
        <cdr:cNvPr id="2" name="TextBox 1"/>
        <cdr:cNvSpPr txBox="1"/>
      </cdr:nvSpPr>
      <cdr:spPr>
        <a:xfrm xmlns:a="http://schemas.openxmlformats.org/drawingml/2006/main">
          <a:off x="1112520" y="1203960"/>
          <a:ext cx="914400" cy="281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Total: $2,800</a:t>
          </a:r>
        </a:p>
      </cdr:txBody>
    </cdr:sp>
  </cdr:relSizeAnchor>
  <cdr:relSizeAnchor xmlns:cdr="http://schemas.openxmlformats.org/drawingml/2006/chartDrawing">
    <cdr:from>
      <cdr:x>0.45571</cdr:x>
      <cdr:y>0.22575</cdr:y>
    </cdr:from>
    <cdr:to>
      <cdr:x>0.64004</cdr:x>
      <cdr:y>0.30406</cdr:y>
    </cdr:to>
    <cdr:sp macro="" textlink="">
      <cdr:nvSpPr>
        <cdr:cNvPr id="3" name="TextBox 1"/>
        <cdr:cNvSpPr txBox="1"/>
      </cdr:nvSpPr>
      <cdr:spPr>
        <a:xfrm xmlns:a="http://schemas.openxmlformats.org/drawingml/2006/main">
          <a:off x="2260600" y="812800"/>
          <a:ext cx="914400" cy="2819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Total: $3,500</a:t>
          </a:r>
        </a:p>
      </cdr:txBody>
    </cdr:sp>
  </cdr:relSizeAnchor>
</c:userShapes>
</file>

<file path=ppt/drawings/drawing4.xml><?xml version="1.0" encoding="utf-8"?>
<c:userShapes xmlns:c="http://schemas.openxmlformats.org/drawingml/2006/chart">
  <cdr:relSizeAnchor xmlns:cdr="http://schemas.openxmlformats.org/drawingml/2006/chartDrawing">
    <cdr:from>
      <cdr:x>0.23656</cdr:x>
      <cdr:y>0.34497</cdr:y>
    </cdr:from>
    <cdr:to>
      <cdr:x>0.42089</cdr:x>
      <cdr:y>0.42328</cdr:y>
    </cdr:to>
    <cdr:sp macro="" textlink="">
      <cdr:nvSpPr>
        <cdr:cNvPr id="2" name="TextBox 1"/>
        <cdr:cNvSpPr txBox="1"/>
      </cdr:nvSpPr>
      <cdr:spPr>
        <a:xfrm xmlns:a="http://schemas.openxmlformats.org/drawingml/2006/main">
          <a:off x="1173478" y="1242054"/>
          <a:ext cx="914391" cy="2819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Total: $23,000</a:t>
          </a:r>
        </a:p>
      </cdr:txBody>
    </cdr:sp>
  </cdr:relSizeAnchor>
  <cdr:relSizeAnchor xmlns:cdr="http://schemas.openxmlformats.org/drawingml/2006/chartDrawing">
    <cdr:from>
      <cdr:x>0.46851</cdr:x>
      <cdr:y>0.22787</cdr:y>
    </cdr:from>
    <cdr:to>
      <cdr:x>0.65284</cdr:x>
      <cdr:y>0.30618</cdr:y>
    </cdr:to>
    <cdr:sp macro="" textlink="">
      <cdr:nvSpPr>
        <cdr:cNvPr id="3" name="TextBox 1"/>
        <cdr:cNvSpPr txBox="1"/>
      </cdr:nvSpPr>
      <cdr:spPr>
        <a:xfrm xmlns:a="http://schemas.openxmlformats.org/drawingml/2006/main">
          <a:off x="2324104" y="888081"/>
          <a:ext cx="914391" cy="3051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Total: $30,500</a:t>
          </a:r>
        </a:p>
      </cdr:txBody>
    </cdr:sp>
  </cdr:relSizeAnchor>
</c:userShapes>
</file>

<file path=ppt/drawings/drawing5.xml><?xml version="1.0" encoding="utf-8"?>
<c:userShapes xmlns:c="http://schemas.openxmlformats.org/drawingml/2006/chart">
  <cdr:relSizeAnchor xmlns:cdr="http://schemas.openxmlformats.org/drawingml/2006/chartDrawing">
    <cdr:from>
      <cdr:x>0.23042</cdr:x>
      <cdr:y>0.37672</cdr:y>
    </cdr:from>
    <cdr:to>
      <cdr:x>0.41475</cdr:x>
      <cdr:y>0.45503</cdr:y>
    </cdr:to>
    <cdr:sp macro="" textlink="">
      <cdr:nvSpPr>
        <cdr:cNvPr id="2" name="TextBox 1"/>
        <cdr:cNvSpPr txBox="1"/>
      </cdr:nvSpPr>
      <cdr:spPr>
        <a:xfrm xmlns:a="http://schemas.openxmlformats.org/drawingml/2006/main">
          <a:off x="1143004" y="1356347"/>
          <a:ext cx="914391" cy="2819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Total: $30,000</a:t>
          </a:r>
        </a:p>
      </cdr:txBody>
    </cdr:sp>
  </cdr:relSizeAnchor>
  <cdr:relSizeAnchor xmlns:cdr="http://schemas.openxmlformats.org/drawingml/2006/chartDrawing">
    <cdr:from>
      <cdr:x>0.48336</cdr:x>
      <cdr:y>0.23018</cdr:y>
    </cdr:from>
    <cdr:to>
      <cdr:x>0.66769</cdr:x>
      <cdr:y>0.30849</cdr:y>
    </cdr:to>
    <cdr:sp macro="" textlink="">
      <cdr:nvSpPr>
        <cdr:cNvPr id="3" name="TextBox 1"/>
        <cdr:cNvSpPr txBox="1"/>
      </cdr:nvSpPr>
      <cdr:spPr>
        <a:xfrm xmlns:a="http://schemas.openxmlformats.org/drawingml/2006/main">
          <a:off x="2397760" y="912422"/>
          <a:ext cx="914391" cy="3104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Total: $38,000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2281" tIns="46141" rIns="92281" bIns="46141"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884613" y="2"/>
            <a:ext cx="2971800" cy="461804"/>
          </a:xfrm>
          <a:prstGeom prst="rect">
            <a:avLst/>
          </a:prstGeom>
        </p:spPr>
        <p:txBody>
          <a:bodyPr vert="horz" lIns="92281" tIns="46141" rIns="92281" bIns="46141" rtlCol="0"/>
          <a:lstStyle>
            <a:lvl1pPr algn="r">
              <a:defRPr sz="1100"/>
            </a:lvl1pPr>
          </a:lstStyle>
          <a:p>
            <a:fld id="{C950A3BB-CAF4-1D4E-B3B2-E95D9B9E66DF}" type="datetimeFigureOut">
              <a:rPr lang="en-US" smtClean="0">
                <a:latin typeface="Segoe UI"/>
              </a:rPr>
              <a:t>10/28/2015</a:t>
            </a:fld>
            <a:endParaRPr lang="en-US" dirty="0">
              <a:latin typeface="Segoe UI"/>
            </a:endParaRPr>
          </a:p>
        </p:txBody>
      </p:sp>
      <p:sp>
        <p:nvSpPr>
          <p:cNvPr id="4" name="Footer Placeholder 3"/>
          <p:cNvSpPr>
            <a:spLocks noGrp="1"/>
          </p:cNvSpPr>
          <p:nvPr>
            <p:ph type="ftr" sz="quarter" idx="2"/>
          </p:nvPr>
        </p:nvSpPr>
        <p:spPr>
          <a:xfrm>
            <a:off x="0" y="8772671"/>
            <a:ext cx="2971800" cy="461804"/>
          </a:xfrm>
          <a:prstGeom prst="rect">
            <a:avLst/>
          </a:prstGeom>
        </p:spPr>
        <p:txBody>
          <a:bodyPr vert="horz" lIns="92281" tIns="46141" rIns="92281" bIns="46141"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884613" y="8772671"/>
            <a:ext cx="2971800" cy="461804"/>
          </a:xfrm>
          <a:prstGeom prst="rect">
            <a:avLst/>
          </a:prstGeom>
        </p:spPr>
        <p:txBody>
          <a:bodyPr vert="horz" lIns="92281" tIns="46141" rIns="92281" bIns="46141"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2281" tIns="46141" rIns="92281" bIns="46141"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884613" y="2"/>
            <a:ext cx="2971800" cy="461804"/>
          </a:xfrm>
          <a:prstGeom prst="rect">
            <a:avLst/>
          </a:prstGeom>
        </p:spPr>
        <p:txBody>
          <a:bodyPr vert="horz" lIns="92281" tIns="46141" rIns="92281" bIns="46141" rtlCol="0"/>
          <a:lstStyle>
            <a:lvl1pPr algn="r">
              <a:defRPr sz="1100">
                <a:latin typeface="Segoe UI"/>
              </a:defRPr>
            </a:lvl1pPr>
          </a:lstStyle>
          <a:p>
            <a:fld id="{139B48F8-1A14-4941-902A-1D33547A0B6A}" type="datetimeFigureOut">
              <a:rPr lang="en-US" smtClean="0"/>
              <a:pPr/>
              <a:t>10/28/2015</a:t>
            </a:fld>
            <a:endParaRPr lang="en-US" dirty="0"/>
          </a:p>
        </p:txBody>
      </p:sp>
      <p:sp>
        <p:nvSpPr>
          <p:cNvPr id="4" name="Slide Image Placeholder 3"/>
          <p:cNvSpPr>
            <a:spLocks noGrp="1" noRot="1" noChangeAspect="1"/>
          </p:cNvSpPr>
          <p:nvPr>
            <p:ph type="sldImg" idx="2"/>
          </p:nvPr>
        </p:nvSpPr>
        <p:spPr>
          <a:xfrm>
            <a:off x="657225" y="692150"/>
            <a:ext cx="5543550" cy="3463925"/>
          </a:xfrm>
          <a:prstGeom prst="rect">
            <a:avLst/>
          </a:prstGeom>
          <a:noFill/>
          <a:ln w="12700">
            <a:solidFill>
              <a:prstClr val="black"/>
            </a:solidFill>
          </a:ln>
        </p:spPr>
        <p:txBody>
          <a:bodyPr vert="horz" lIns="92281" tIns="46141" rIns="92281" bIns="46141" rtlCol="0" anchor="ctr"/>
          <a:lstStyle/>
          <a:p>
            <a:endParaRPr lang="en-US" dirty="0"/>
          </a:p>
        </p:txBody>
      </p:sp>
      <p:sp>
        <p:nvSpPr>
          <p:cNvPr id="5" name="Notes Placeholder 4"/>
          <p:cNvSpPr>
            <a:spLocks noGrp="1"/>
          </p:cNvSpPr>
          <p:nvPr>
            <p:ph type="body" sz="quarter" idx="3"/>
          </p:nvPr>
        </p:nvSpPr>
        <p:spPr>
          <a:xfrm>
            <a:off x="685800" y="4387137"/>
            <a:ext cx="5486400" cy="4156234"/>
          </a:xfrm>
          <a:prstGeom prst="rect">
            <a:avLst/>
          </a:prstGeom>
        </p:spPr>
        <p:txBody>
          <a:bodyPr vert="horz" lIns="92281" tIns="46141" rIns="92281" bIns="4614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71"/>
            <a:ext cx="2971800" cy="461804"/>
          </a:xfrm>
          <a:prstGeom prst="rect">
            <a:avLst/>
          </a:prstGeom>
        </p:spPr>
        <p:txBody>
          <a:bodyPr vert="horz" lIns="92281" tIns="46141" rIns="92281" bIns="46141"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884613" y="8772671"/>
            <a:ext cx="2971800" cy="461804"/>
          </a:xfrm>
          <a:prstGeom prst="rect">
            <a:avLst/>
          </a:prstGeom>
        </p:spPr>
        <p:txBody>
          <a:bodyPr vert="horz" lIns="92281" tIns="46141" rIns="92281" bIns="46141"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692150"/>
            <a:ext cx="55435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646D3EF4-FDF6-4D1E-83C6-ACEA955C45A1}" type="datetime1">
              <a:rPr lang="en-US" smtClean="0"/>
              <a:t>10/28/2015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0D0B6-CF9E-4AB3-BDB1-7E1902DC8C74}" type="datetime1">
              <a:rPr lang="en-US" smtClean="0"/>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EC90722F-9E3E-481C-B227-6A90D597D07C}" type="datetime1">
              <a:rPr lang="en-US" smtClean="0"/>
              <a:t>10/28/2015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E7BEF-CAFB-4DB1-A6C3-ED58E033AD22}" type="datetime1">
              <a:rPr lang="en-US" smtClean="0"/>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C6E28-B89F-4DFD-86FD-0AB3B7B391C9}" type="datetime1">
              <a:rPr lang="en-US" smtClean="0"/>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F4ED6-A4FC-4A2E-8809-29B95F0CF91C}" type="datetime1">
              <a:rPr lang="en-US" smtClean="0"/>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A7D64-AD8B-44D8-AC43-8580B75C5E05}" type="datetime1">
              <a:rPr lang="en-US" smtClean="0"/>
              <a:t>10/28/2015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988063-A3B1-4016-8CA4-E73020A29143}" type="datetime1">
              <a:rPr lang="en-US" smtClean="0"/>
              <a:t>10/28/2015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6EAD7-376D-44B6-9635-88D35FB86AB1}" type="datetime1">
              <a:rPr lang="en-US" smtClean="0"/>
              <a:t>10/28/2015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6F46F-B72E-4A0F-AC57-F8CEC18EFBFB}" type="datetime1">
              <a:rPr lang="en-US" smtClean="0"/>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CC56D52-F8BD-4A61-9149-D9C7E85FFA82}" type="datetime1">
              <a:rPr lang="en-US" smtClean="0"/>
              <a:t>10/28/2015</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uspto.gov/about/stratplan/budget/index.jsp"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450"/>
            <a:ext cx="7772400" cy="1782510"/>
          </a:xfrm>
        </p:spPr>
        <p:txBody>
          <a:bodyPr anchor="t">
            <a:normAutofit/>
          </a:bodyPr>
          <a:lstStyle/>
          <a:p>
            <a:pPr marL="109728" algn="l"/>
            <a: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1000" b="0" dirty="0" smtClean="0">
                <a:solidFill>
                  <a:srgbClr val="002060"/>
                </a:solidFill>
              </a:rPr>
              <a:t/>
            </a:r>
            <a:br>
              <a:rPr lang="en-US" sz="1000" b="0" dirty="0" smtClean="0">
                <a:solidFill>
                  <a:srgbClr val="002060"/>
                </a:solidFill>
              </a:rPr>
            </a:br>
            <a:r>
              <a:rPr lang="en-US" sz="1000" b="0" dirty="0" smtClean="0">
                <a:solidFill>
                  <a:srgbClr val="002060"/>
                </a:solidFill>
              </a:rPr>
              <a:t/>
            </a:r>
            <a:br>
              <a:rPr lang="en-US" sz="1000" b="0" dirty="0" smtClean="0">
                <a:solidFill>
                  <a:srgbClr val="002060"/>
                </a:solidFill>
              </a:rPr>
            </a:br>
            <a:endParaRPr lang="en-US" sz="1000" dirty="0"/>
          </a:p>
        </p:txBody>
      </p:sp>
      <p:sp>
        <p:nvSpPr>
          <p:cNvPr id="3" name="Subtitle 2"/>
          <p:cNvSpPr>
            <a:spLocks noGrp="1"/>
          </p:cNvSpPr>
          <p:nvPr>
            <p:ph type="subTitle" idx="1"/>
          </p:nvPr>
        </p:nvSpPr>
        <p:spPr>
          <a:xfrm>
            <a:off x="685800" y="2399038"/>
            <a:ext cx="7772400" cy="1856611"/>
          </a:xfrm>
        </p:spPr>
        <p:txBody>
          <a:bodyPr>
            <a:normAutofit fontScale="25000" lnSpcReduction="20000"/>
          </a:bodyPr>
          <a:lstStyle/>
          <a:p>
            <a:pPr marL="109728"/>
            <a:r>
              <a:rPr lang="en-US" sz="16000" b="1" dirty="0" smtClean="0">
                <a:solidFill>
                  <a:srgbClr val="002060"/>
                </a:solidFill>
                <a:ea typeface="Arial Unicode MS" panose="020B0604020202020204" pitchFamily="34" charset="-128"/>
              </a:rPr>
              <a:t>Patent Fee Proposal</a:t>
            </a:r>
          </a:p>
          <a:p>
            <a:pPr marL="109728"/>
            <a:r>
              <a:rPr lang="en-US" sz="11200" b="1" dirty="0" smtClean="0">
                <a:solidFill>
                  <a:srgbClr val="002060"/>
                </a:solidFill>
                <a:ea typeface="Arial Unicode MS" panose="020B0604020202020204" pitchFamily="34" charset="-128"/>
              </a:rPr>
              <a:t>Executive Summary</a:t>
            </a:r>
          </a:p>
          <a:p>
            <a:pPr marL="109728"/>
            <a:endParaRPr lang="en-US" sz="9600" b="1" dirty="0" smtClean="0">
              <a:solidFill>
                <a:srgbClr val="002060"/>
              </a:solidFill>
              <a:ea typeface="Arial Unicode MS" panose="020B0604020202020204" pitchFamily="34" charset="-128"/>
            </a:endParaRPr>
          </a:p>
          <a:p>
            <a:pPr marL="109728"/>
            <a:r>
              <a:rPr lang="en-US" sz="6400" b="1" dirty="0" smtClean="0">
                <a:solidFill>
                  <a:srgbClr val="002060"/>
                </a:solidFill>
                <a:ea typeface="Arial Unicode MS" panose="020B0604020202020204" pitchFamily="34" charset="-128"/>
              </a:rPr>
              <a:t>Presented to:</a:t>
            </a:r>
            <a:endParaRPr lang="en-US" sz="6400" b="1" dirty="0">
              <a:solidFill>
                <a:srgbClr val="002060"/>
              </a:solidFill>
              <a:ea typeface="Arial Unicode MS" panose="020B0604020202020204" pitchFamily="34" charset="-128"/>
            </a:endParaRPr>
          </a:p>
          <a:p>
            <a:pPr marL="109728"/>
            <a:r>
              <a:rPr lang="en-US" sz="9600" b="1" dirty="0" smtClean="0">
                <a:solidFill>
                  <a:srgbClr val="002060"/>
                </a:solidFill>
                <a:ea typeface="Arial Unicode MS" panose="020B0604020202020204" pitchFamily="34" charset="-128"/>
              </a:rPr>
              <a:t>Patent Public Advisory Committee</a:t>
            </a:r>
            <a:endParaRPr lang="en-US" sz="9600" b="1" dirty="0">
              <a:solidFill>
                <a:srgbClr val="FF0000"/>
              </a:solidFill>
              <a:ea typeface="Arial Unicode MS" panose="020B0604020202020204" pitchFamily="34" charset="-128"/>
            </a:endParaRPr>
          </a:p>
          <a:p>
            <a:pPr marL="109728"/>
            <a:endParaRPr lang="en-US" sz="9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1538514" y="489824"/>
            <a:ext cx="6919686" cy="1754326"/>
          </a:xfrm>
          <a:prstGeom prst="rect">
            <a:avLst/>
          </a:prstGeom>
          <a:noFill/>
        </p:spPr>
        <p:txBody>
          <a:bodyPr wrap="square" rtlCol="0">
            <a:spAutoFit/>
          </a:bodyPr>
          <a:lstStyle/>
          <a:p>
            <a:pPr algn="r"/>
            <a:r>
              <a:rPr lang="en-US" b="1"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November, 2015</a:t>
            </a: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dirty="0" smtClean="0"/>
          </a:p>
          <a:p>
            <a:pPr algn="r"/>
            <a:endParaRPr lang="en-US" dirty="0"/>
          </a:p>
          <a:p>
            <a:pPr algn="r"/>
            <a:endParaRPr lang="en-US" dirty="0" smtClean="0"/>
          </a:p>
          <a:p>
            <a:pPr algn="r"/>
            <a:endParaRPr lang="en-US" dirty="0"/>
          </a:p>
        </p:txBody>
      </p:sp>
      <p:pic>
        <p:nvPicPr>
          <p:cNvPr id="7" name="Picture 6" descr="Logo"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Tree>
    <p:extLst>
      <p:ext uri="{BB962C8B-B14F-4D97-AF65-F5344CB8AC3E}">
        <p14:creationId xmlns:p14="http://schemas.microsoft.com/office/powerpoint/2010/main" val="109656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Aggregate Cost-Revenue Balance (cont.)</a:t>
            </a:r>
            <a:endParaRPr lang="en-US" sz="2400" b="1" i="1" dirty="0">
              <a:latin typeface="+mn-lt"/>
            </a:endParaRPr>
          </a:p>
        </p:txBody>
      </p:sp>
      <p:sp>
        <p:nvSpPr>
          <p:cNvPr id="4" name="Content Placeholder 2"/>
          <p:cNvSpPr>
            <a:spLocks noGrp="1"/>
          </p:cNvSpPr>
          <p:nvPr>
            <p:ph idx="1"/>
          </p:nvPr>
        </p:nvSpPr>
        <p:spPr>
          <a:xfrm>
            <a:off x="457198" y="944880"/>
            <a:ext cx="8229600" cy="4427220"/>
          </a:xfrm>
        </p:spPr>
        <p:txBody>
          <a:bodyPr>
            <a:normAutofit/>
          </a:bodyPr>
          <a:lstStyle/>
          <a:p>
            <a:pPr>
              <a:buFont typeface="Arial" panose="020B0604020202020204" pitchFamily="34" charset="0"/>
              <a:buChar char="•"/>
            </a:pPr>
            <a:r>
              <a:rPr lang="en-US" sz="1600" dirty="0" smtClean="0">
                <a:latin typeface="+mn-lt"/>
              </a:rPr>
              <a:t>The comprehensive funding review is currently under way and the results will be presented in the FY 2017 President’s Budget.   </a:t>
            </a:r>
          </a:p>
          <a:p>
            <a:pPr>
              <a:buFont typeface="Courier New" panose="02070309020205020404" pitchFamily="49" charset="0"/>
              <a:buChar char="o"/>
            </a:pPr>
            <a:endParaRPr lang="en-US" sz="1600" dirty="0">
              <a:latin typeface="+mn-lt"/>
            </a:endParaRPr>
          </a:p>
          <a:p>
            <a:pPr>
              <a:buFont typeface="Arial" panose="020B0604020202020204" pitchFamily="34" charset="0"/>
              <a:buChar char="•"/>
            </a:pPr>
            <a:r>
              <a:rPr lang="en-US" sz="1600" dirty="0" smtClean="0">
                <a:latin typeface="+mn-lt"/>
              </a:rPr>
              <a:t>The biennial fee review has resulted in the </a:t>
            </a:r>
            <a:r>
              <a:rPr lang="en-US" sz="1600" dirty="0">
                <a:latin typeface="+mn-lt"/>
              </a:rPr>
              <a:t>proposed fee </a:t>
            </a:r>
            <a:r>
              <a:rPr lang="en-US" sz="1600" dirty="0" smtClean="0">
                <a:latin typeface="+mn-lt"/>
              </a:rPr>
              <a:t>schedule addressed in this briefing.  Under this proposed schedule, targeted fees would be adjusted, as well as patent fee revenue </a:t>
            </a:r>
            <a:r>
              <a:rPr lang="en-US" sz="1600" dirty="0">
                <a:latin typeface="+mn-lt"/>
              </a:rPr>
              <a:t>[see Appendix F and Attachment </a:t>
            </a:r>
            <a:r>
              <a:rPr lang="en-US" sz="1600" dirty="0" smtClean="0">
                <a:latin typeface="+mn-lt"/>
              </a:rPr>
              <a:t>– Table of Patent fee Adjustments </a:t>
            </a:r>
            <a:r>
              <a:rPr lang="en-US" sz="1600" dirty="0">
                <a:latin typeface="+mn-lt"/>
              </a:rPr>
              <a:t>for details</a:t>
            </a:r>
            <a:r>
              <a:rPr lang="en-US" sz="1600" dirty="0" smtClean="0">
                <a:latin typeface="+mn-lt"/>
              </a:rPr>
              <a:t>]. </a:t>
            </a:r>
          </a:p>
          <a:p>
            <a:pPr>
              <a:buFont typeface="Courier New" panose="02070309020205020404" pitchFamily="49" charset="0"/>
              <a:buChar char="o"/>
            </a:pPr>
            <a:endParaRPr lang="en-US" sz="1600" dirty="0">
              <a:latin typeface="+mn-lt"/>
            </a:endParaRPr>
          </a:p>
          <a:p>
            <a:pPr>
              <a:buFont typeface="Arial" panose="020B0604020202020204" pitchFamily="34" charset="0"/>
              <a:buChar char="•"/>
            </a:pPr>
            <a:r>
              <a:rPr lang="en-US" sz="1600" dirty="0" smtClean="0">
                <a:latin typeface="+mn-lt"/>
              </a:rPr>
              <a:t>To ensure the USPTO’s core operations are shielded from financial shock, the USPTO has identified an optimal operating reserve balance that it wishes to maintain, and a minimum, or lower bound, operating reserve size in which the USPTO will operate while building the operating reserve to the optimal level [see </a:t>
            </a:r>
            <a:r>
              <a:rPr lang="en-US" sz="1600" dirty="0">
                <a:latin typeface="+mn-lt"/>
              </a:rPr>
              <a:t>Appendix J for details</a:t>
            </a:r>
            <a:r>
              <a:rPr lang="en-US" sz="1600" dirty="0" smtClean="0">
                <a:latin typeface="+mn-lt"/>
              </a:rPr>
              <a:t>].</a:t>
            </a:r>
          </a:p>
          <a:p>
            <a:pPr>
              <a:buFont typeface="Arial" panose="020B0604020202020204" pitchFamily="34" charset="0"/>
              <a:buChar char="•"/>
            </a:pPr>
            <a:endParaRPr lang="en-US" sz="1600" dirty="0">
              <a:latin typeface="+mn-lt"/>
            </a:endParaRPr>
          </a:p>
          <a:p>
            <a:pPr>
              <a:buFont typeface="Arial" panose="020B0604020202020204" pitchFamily="34" charset="0"/>
              <a:buChar char="•"/>
            </a:pPr>
            <a:r>
              <a:rPr lang="en-US" sz="1600" dirty="0" smtClean="0">
                <a:latin typeface="+mn-lt"/>
              </a:rPr>
              <a:t>The FY 2017 President’s Budget will provide the five year outlook of aggregated estimated resource needs, </a:t>
            </a:r>
            <a:r>
              <a:rPr lang="en-US" sz="1600" dirty="0"/>
              <a:t>revenues </a:t>
            </a:r>
            <a:r>
              <a:rPr lang="en-US" sz="1600" dirty="0" smtClean="0"/>
              <a:t>and </a:t>
            </a:r>
            <a:r>
              <a:rPr lang="en-US" sz="1600" dirty="0" smtClean="0">
                <a:latin typeface="+mn-lt"/>
              </a:rPr>
              <a:t>operating reserve levels.</a:t>
            </a:r>
            <a:endParaRPr lang="en-US" sz="1600" dirty="0">
              <a:latin typeface="+mn-lt"/>
            </a:endParaRPr>
          </a:p>
          <a:p>
            <a:pPr lvl="1">
              <a:buFont typeface="Arial" panose="020B0604020202020204" pitchFamily="34" charset="0"/>
              <a:buChar char="•"/>
            </a:pPr>
            <a:endParaRPr lang="en-US" sz="1500" dirty="0">
              <a:latin typeface="+mn-lt"/>
            </a:endParaRPr>
          </a:p>
          <a:p>
            <a:pPr marL="457200" lvl="1" indent="0">
              <a:buNone/>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333735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Impact of Proposed Fee Schedule Operating Reserve</a:t>
            </a:r>
            <a:endParaRPr lang="en-US" sz="2400" b="1" i="1" dirty="0">
              <a:latin typeface="+mn-lt"/>
            </a:endParaRPr>
          </a:p>
        </p:txBody>
      </p:sp>
      <p:sp>
        <p:nvSpPr>
          <p:cNvPr id="4" name="Content Placeholder 2"/>
          <p:cNvSpPr>
            <a:spLocks noGrp="1"/>
          </p:cNvSpPr>
          <p:nvPr>
            <p:ph idx="1"/>
          </p:nvPr>
        </p:nvSpPr>
        <p:spPr>
          <a:xfrm>
            <a:off x="388620" y="944880"/>
            <a:ext cx="8382000" cy="4427220"/>
          </a:xfrm>
        </p:spPr>
        <p:txBody>
          <a:bodyPr>
            <a:normAutofit/>
          </a:bodyPr>
          <a:lstStyle/>
          <a:p>
            <a:pPr>
              <a:buFont typeface="Arial" panose="020B0604020202020204" pitchFamily="34" charset="0"/>
              <a:buChar char="•"/>
            </a:pPr>
            <a:r>
              <a:rPr lang="en-US" sz="1600" dirty="0" smtClean="0"/>
              <a:t>Based on the FY 2017 estimates in the FY 2016 President’s Budget, the </a:t>
            </a:r>
            <a:r>
              <a:rPr lang="en-US" sz="1600" dirty="0"/>
              <a:t>proposed fee structure </a:t>
            </a:r>
            <a:r>
              <a:rPr lang="en-US" sz="1600" dirty="0" smtClean="0"/>
              <a:t>begins to build </a:t>
            </a:r>
            <a:r>
              <a:rPr lang="en-US" sz="1600" dirty="0"/>
              <a:t>the operating reserve to the </a:t>
            </a:r>
            <a:r>
              <a:rPr lang="en-US" sz="1600" dirty="0" smtClean="0"/>
              <a:t>minimal level of $300 million in FY 2016 and FY 2017, and provides momentum for achieving the optimal </a:t>
            </a:r>
            <a:r>
              <a:rPr lang="en-US" sz="1600" dirty="0"/>
              <a:t>level of three months of operating </a:t>
            </a:r>
            <a:r>
              <a:rPr lang="en-US" sz="1600" dirty="0" smtClean="0"/>
              <a:t>expenses in the future</a:t>
            </a:r>
            <a:r>
              <a:rPr lang="en-US" sz="1600" dirty="0"/>
              <a:t> </a:t>
            </a:r>
            <a:r>
              <a:rPr lang="en-US" sz="1600" dirty="0" smtClean="0"/>
              <a:t>[see </a:t>
            </a:r>
            <a:r>
              <a:rPr lang="en-US" sz="1600" dirty="0"/>
              <a:t>Appendix J for details</a:t>
            </a:r>
            <a:r>
              <a:rPr lang="en-US" sz="1600" dirty="0" smtClean="0"/>
              <a:t>].</a:t>
            </a:r>
            <a:endParaRPr lang="en-US" sz="1600" b="1" dirty="0" smtClean="0">
              <a:solidFill>
                <a:srgbClr val="FF0000"/>
              </a:solidFill>
            </a:endParaRPr>
          </a:p>
          <a:p>
            <a:pPr>
              <a:buFont typeface="Arial" panose="020B0604020202020204" pitchFamily="34" charset="0"/>
              <a:buChar char="•"/>
            </a:pPr>
            <a:r>
              <a:rPr lang="en-US" sz="1600" dirty="0" smtClean="0"/>
              <a:t>An </a:t>
            </a:r>
            <a:r>
              <a:rPr lang="en-US" sz="1600" dirty="0"/>
              <a:t>operating reserve increases the USPTO’s ability to </a:t>
            </a:r>
            <a:r>
              <a:rPr lang="en-US" sz="1600" dirty="0" smtClean="0"/>
              <a:t>address risk; and absorb </a:t>
            </a:r>
            <a:r>
              <a:rPr lang="en-US" sz="1600" dirty="0"/>
              <a:t>and respond to unanticipated shocks and temporary changes in its environment or circumstances. </a:t>
            </a:r>
          </a:p>
          <a:p>
            <a:pPr>
              <a:buFont typeface="Arial" panose="020B0604020202020204" pitchFamily="34" charset="0"/>
              <a:buChar char="•"/>
            </a:pPr>
            <a:r>
              <a:rPr lang="en-US" sz="1600" dirty="0"/>
              <a:t>Fee-funded operations are typically at high risk for cash flow stress and can be:</a:t>
            </a:r>
          </a:p>
          <a:p>
            <a:pPr lvl="1">
              <a:buFont typeface="Arial" panose="020B0604020202020204" pitchFamily="34" charset="0"/>
              <a:buChar char="•"/>
            </a:pPr>
            <a:r>
              <a:rPr lang="en-US" sz="1600" dirty="0"/>
              <a:t>Forced to make expensive, short-term, crisis-based decisions in exchange for strategic, </a:t>
            </a:r>
            <a:r>
              <a:rPr lang="en-US" sz="1600" dirty="0" smtClean="0"/>
              <a:t>long-term </a:t>
            </a:r>
            <a:r>
              <a:rPr lang="en-US" sz="1600" dirty="0"/>
              <a:t>decisions; or</a:t>
            </a:r>
          </a:p>
          <a:p>
            <a:pPr lvl="1">
              <a:buFont typeface="Arial" panose="020B0604020202020204" pitchFamily="34" charset="0"/>
              <a:buChar char="•"/>
            </a:pPr>
            <a:r>
              <a:rPr lang="en-US" sz="1600" dirty="0"/>
              <a:t>Left without the resources to continue the delivery of programs at designated performance levels.</a:t>
            </a:r>
          </a:p>
          <a:p>
            <a:pPr>
              <a:buFont typeface="Arial" panose="020B0604020202020204" pitchFamily="34" charset="0"/>
              <a:buChar char="•"/>
            </a:pPr>
            <a:r>
              <a:rPr lang="en-US" sz="1600" dirty="0"/>
              <a:t>Without typical business tools, such as the ability to borrow money, the operating reserve serves as </a:t>
            </a:r>
            <a:r>
              <a:rPr lang="en-US" sz="1600" dirty="0" smtClean="0"/>
              <a:t>a fiscally responsible </a:t>
            </a:r>
            <a:r>
              <a:rPr lang="en-US" sz="1600" dirty="0"/>
              <a:t>internal line of credit to cover normal fluctuations in </a:t>
            </a:r>
            <a:r>
              <a:rPr lang="en-US" sz="1600" dirty="0" smtClean="0"/>
              <a:t>revenues and thereby </a:t>
            </a:r>
            <a:r>
              <a:rPr lang="en-US" sz="1600" dirty="0"/>
              <a:t>sustain operations and execute on the goods and services requested by intellectual property stakeholders.</a:t>
            </a:r>
          </a:p>
          <a:p>
            <a:pPr lvl="1">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355551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Impact of Maintaining Current Fee Schedule</a:t>
            </a:r>
            <a:endParaRPr lang="en-US" b="1" i="1" dirty="0">
              <a:latin typeface="+mn-lt"/>
            </a:endParaRPr>
          </a:p>
        </p:txBody>
      </p:sp>
      <p:sp>
        <p:nvSpPr>
          <p:cNvPr id="4" name="Content Placeholder 2"/>
          <p:cNvSpPr>
            <a:spLocks noGrp="1"/>
          </p:cNvSpPr>
          <p:nvPr>
            <p:ph idx="1"/>
          </p:nvPr>
        </p:nvSpPr>
        <p:spPr>
          <a:xfrm>
            <a:off x="457200" y="1213168"/>
            <a:ext cx="8229600" cy="3556952"/>
          </a:xfrm>
        </p:spPr>
        <p:txBody>
          <a:bodyPr>
            <a:normAutofit/>
          </a:bodyPr>
          <a:lstStyle/>
          <a:p>
            <a:pPr>
              <a:buFont typeface="Arial" panose="020B0604020202020204" pitchFamily="34" charset="0"/>
              <a:buChar char="•"/>
            </a:pPr>
            <a:r>
              <a:rPr lang="en-US" sz="1600" dirty="0" smtClean="0"/>
              <a:t>Projected costs necessary to support patent operations, commitments to strategic priorities, continued and promised investments in IT systems, IP policy and USPTO programs will exceed available revenues and operating reserve minimum balances by FY 2017.</a:t>
            </a:r>
          </a:p>
          <a:p>
            <a:pPr>
              <a:buFont typeface="Arial" panose="020B0604020202020204" pitchFamily="34" charset="0"/>
              <a:buChar char="•"/>
            </a:pPr>
            <a:endParaRPr lang="en-US" sz="1600" dirty="0" smtClean="0">
              <a:solidFill>
                <a:srgbClr val="FF0000"/>
              </a:solidFill>
            </a:endParaRPr>
          </a:p>
          <a:p>
            <a:pPr>
              <a:buFont typeface="Arial" panose="020B0604020202020204" pitchFamily="34" charset="0"/>
              <a:buChar char="•"/>
            </a:pPr>
            <a:r>
              <a:rPr lang="en-US" sz="1600" dirty="0" smtClean="0"/>
              <a:t>Lower than minimal operating reserve balances </a:t>
            </a:r>
            <a:r>
              <a:rPr lang="en-US" sz="1600" dirty="0"/>
              <a:t>w</a:t>
            </a:r>
            <a:r>
              <a:rPr lang="en-US" sz="1600" dirty="0" smtClean="0"/>
              <a:t>ould </a:t>
            </a:r>
            <a:r>
              <a:rPr lang="en-US" sz="1600" dirty="0"/>
              <a:t>put the USPTO in jeopardy of being unable to respond to emergency situations, such as </a:t>
            </a:r>
            <a:r>
              <a:rPr lang="en-US" sz="1600" dirty="0" smtClean="0"/>
              <a:t>unexpected </a:t>
            </a:r>
            <a:r>
              <a:rPr lang="en-US" sz="1600" dirty="0"/>
              <a:t>economic </a:t>
            </a:r>
            <a:r>
              <a:rPr lang="en-US" sz="1600" dirty="0" smtClean="0"/>
              <a:t>downturns.  It </a:t>
            </a:r>
            <a:r>
              <a:rPr lang="en-US" sz="1600" dirty="0"/>
              <a:t>w</a:t>
            </a:r>
            <a:r>
              <a:rPr lang="en-US" sz="1600" dirty="0" smtClean="0"/>
              <a:t>ould also put the USPTO in the position of having to make short-term financial decisions, for example, stopping investment in IT plans that are crucial to operations and customer support; and in the event of a lapse in appropriation, having to shut down.  </a:t>
            </a:r>
            <a:endParaRPr lang="en-US" sz="1600" dirty="0"/>
          </a:p>
          <a:p>
            <a:pPr lvl="1">
              <a:buFont typeface="Arial" panose="020B0604020202020204" pitchFamily="34" charset="0"/>
              <a:buChar char="•"/>
            </a:pPr>
            <a:endParaRPr lang="en-US" sz="1400" dirty="0" smtClean="0">
              <a:solidFill>
                <a:srgbClr val="FF0000"/>
              </a:solidFill>
            </a:endParaRPr>
          </a:p>
          <a:p>
            <a:pPr lvl="1">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12</a:t>
            </a:fld>
            <a:endParaRPr lang="en-US" dirty="0"/>
          </a:p>
        </p:txBody>
      </p:sp>
    </p:spTree>
    <p:extLst>
      <p:ext uri="{BB962C8B-B14F-4D97-AF65-F5344CB8AC3E}">
        <p14:creationId xmlns:p14="http://schemas.microsoft.com/office/powerpoint/2010/main" val="745266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r>
              <a:rPr lang="en-US" dirty="0"/>
              <a:t>Proposed Fee Structure</a:t>
            </a:r>
            <a:br>
              <a:rPr lang="en-US" dirty="0"/>
            </a:br>
            <a:endParaRPr lang="en-US" dirty="0"/>
          </a:p>
        </p:txBody>
      </p:sp>
      <p:sp>
        <p:nvSpPr>
          <p:cNvPr id="4" name="Content Placeholder 2"/>
          <p:cNvSpPr>
            <a:spLocks noGrp="1"/>
          </p:cNvSpPr>
          <p:nvPr>
            <p:ph idx="1"/>
          </p:nvPr>
        </p:nvSpPr>
        <p:spPr/>
        <p:txBody>
          <a:bodyPr/>
          <a:lstStyle/>
          <a:p>
            <a:endParaRPr lang="en-US" dirty="0" smtClean="0"/>
          </a:p>
          <a:p>
            <a:endParaRPr lang="en-US" dirty="0" smtClean="0"/>
          </a:p>
          <a:p>
            <a:pPr marL="0" indent="0" algn="ctr">
              <a:buNone/>
            </a:pPr>
            <a:r>
              <a:rPr lang="en-US" dirty="0" smtClean="0"/>
              <a:t>Proposed Fee Structure</a:t>
            </a: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1411797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2989"/>
            <a:ext cx="8229600" cy="4474500"/>
          </a:xfrm>
        </p:spPr>
        <p:txBody>
          <a:bodyPr>
            <a:noAutofit/>
          </a:bodyPr>
          <a:lstStyle/>
          <a:p>
            <a:pPr marL="0" indent="0">
              <a:buNone/>
            </a:pPr>
            <a:endParaRPr lang="en-US" sz="1400" dirty="0"/>
          </a:p>
          <a:p>
            <a:pPr lvl="1">
              <a:buFont typeface="Arial" panose="020B0604020202020204" pitchFamily="34" charset="0"/>
              <a:buChar char="•"/>
            </a:pPr>
            <a:r>
              <a:rPr lang="en-US" sz="1600" dirty="0" smtClean="0"/>
              <a:t>Generally set </a:t>
            </a:r>
            <a:r>
              <a:rPr lang="en-US" sz="1600" dirty="0"/>
              <a:t>fees to achieve cost recovery for service, but also </a:t>
            </a:r>
            <a:r>
              <a:rPr lang="en-US" sz="1600" dirty="0" smtClean="0"/>
              <a:t>set fees either </a:t>
            </a:r>
            <a:r>
              <a:rPr lang="en-US" sz="1600" dirty="0"/>
              <a:t>below or above cost based on sound public policy, for example:</a:t>
            </a:r>
          </a:p>
          <a:p>
            <a:pPr lvl="2">
              <a:buFont typeface="Arial" panose="020B0604020202020204" pitchFamily="34" charset="0"/>
              <a:buChar char="•"/>
            </a:pPr>
            <a:r>
              <a:rPr lang="en-US" sz="1600" dirty="0" smtClean="0"/>
              <a:t>Subsidize </a:t>
            </a:r>
            <a:r>
              <a:rPr lang="en-US" sz="1600" dirty="0"/>
              <a:t>filing, search, and exam fees to enable lower cost of entry into </a:t>
            </a:r>
            <a:r>
              <a:rPr lang="en-US" sz="1600" dirty="0" smtClean="0"/>
              <a:t>patent system</a:t>
            </a:r>
            <a:endParaRPr lang="en-US" sz="1600" dirty="0"/>
          </a:p>
          <a:p>
            <a:pPr lvl="1">
              <a:buFont typeface="Arial" panose="020B0604020202020204" pitchFamily="34" charset="0"/>
              <a:buChar char="•"/>
            </a:pPr>
            <a:r>
              <a:rPr lang="en-US" sz="1600" dirty="0" smtClean="0"/>
              <a:t>Where </a:t>
            </a:r>
            <a:r>
              <a:rPr lang="en-US" sz="1600" dirty="0"/>
              <a:t>appropriate, </a:t>
            </a:r>
            <a:r>
              <a:rPr lang="en-US" sz="1600" dirty="0" smtClean="0"/>
              <a:t>set </a:t>
            </a:r>
            <a:r>
              <a:rPr lang="en-US" sz="1600" dirty="0"/>
              <a:t>fees </a:t>
            </a:r>
            <a:r>
              <a:rPr lang="en-US" sz="1600" dirty="0" smtClean="0"/>
              <a:t>so that, during patent prosecution, </a:t>
            </a:r>
            <a:r>
              <a:rPr lang="en-US" sz="1600" dirty="0"/>
              <a:t>an applicant </a:t>
            </a:r>
            <a:r>
              <a:rPr lang="en-US" sz="1600" dirty="0" smtClean="0"/>
              <a:t>pays individual fees </a:t>
            </a:r>
            <a:r>
              <a:rPr lang="en-US" sz="1600" dirty="0"/>
              <a:t>at </a:t>
            </a:r>
            <a:r>
              <a:rPr lang="en-US" sz="1600" dirty="0" smtClean="0"/>
              <a:t>points </a:t>
            </a:r>
            <a:r>
              <a:rPr lang="en-US" sz="1600" dirty="0"/>
              <a:t>in time where </a:t>
            </a:r>
            <a:r>
              <a:rPr lang="en-US" sz="1600" dirty="0" smtClean="0"/>
              <a:t>he/she has </a:t>
            </a:r>
            <a:r>
              <a:rPr lang="en-US" sz="1600" dirty="0"/>
              <a:t>more information to make a decision </a:t>
            </a:r>
            <a:r>
              <a:rPr lang="en-US" sz="1600" dirty="0" smtClean="0"/>
              <a:t>about proceeding with the payment</a:t>
            </a:r>
            <a:endParaRPr lang="en-US" sz="1600" dirty="0"/>
          </a:p>
          <a:p>
            <a:pPr lvl="1">
              <a:buFont typeface="Arial" panose="020B0604020202020204" pitchFamily="34" charset="0"/>
              <a:buChar char="•"/>
            </a:pPr>
            <a:r>
              <a:rPr lang="en-US" sz="1600" dirty="0" smtClean="0"/>
              <a:t>Recover </a:t>
            </a:r>
            <a:r>
              <a:rPr lang="en-US" sz="1600" dirty="0"/>
              <a:t>aggregate cost from FY </a:t>
            </a:r>
            <a:r>
              <a:rPr lang="en-US" sz="1600" dirty="0" smtClean="0"/>
              <a:t>2017 </a:t>
            </a:r>
            <a:r>
              <a:rPr lang="en-US" sz="1600" dirty="0"/>
              <a:t>through FY </a:t>
            </a:r>
            <a:r>
              <a:rPr lang="en-US" sz="1600" dirty="0" smtClean="0"/>
              <a:t>2021 </a:t>
            </a:r>
            <a:r>
              <a:rPr lang="en-US" sz="1600" dirty="0"/>
              <a:t>[see Appendix E for </a:t>
            </a:r>
            <a:r>
              <a:rPr lang="en-US" sz="1600" dirty="0" smtClean="0"/>
              <a:t>details] to enable USPTO </a:t>
            </a:r>
            <a:r>
              <a:rPr lang="en-US" sz="1600" dirty="0"/>
              <a:t>to meet </a:t>
            </a:r>
            <a:r>
              <a:rPr lang="en-US" sz="1600" dirty="0" smtClean="0"/>
              <a:t>its performance commitments to stakeholders</a:t>
            </a:r>
            <a:r>
              <a:rPr lang="en-US" sz="1600" dirty="0"/>
              <a:t>, as outlined in the USPTO </a:t>
            </a:r>
            <a:r>
              <a:rPr lang="en-US" sz="1600" dirty="0" smtClean="0"/>
              <a:t>2014 </a:t>
            </a:r>
            <a:r>
              <a:rPr lang="en-US" sz="1600" dirty="0"/>
              <a:t>– </a:t>
            </a:r>
            <a:r>
              <a:rPr lang="en-US" sz="1600" dirty="0" smtClean="0"/>
              <a:t>2018 </a:t>
            </a:r>
            <a:r>
              <a:rPr lang="en-US" sz="1600" dirty="0"/>
              <a:t>Strategic Plan and </a:t>
            </a:r>
            <a:r>
              <a:rPr lang="en-US" sz="1600" dirty="0" smtClean="0"/>
              <a:t>the President’s </a:t>
            </a:r>
            <a:r>
              <a:rPr lang="en-US" sz="1600" dirty="0"/>
              <a:t>FY </a:t>
            </a:r>
            <a:r>
              <a:rPr lang="en-US" sz="1600" dirty="0" smtClean="0"/>
              <a:t>2016 Budget</a:t>
            </a:r>
            <a:r>
              <a:rPr lang="en-US" sz="1600" baseline="30000" dirty="0" smtClean="0"/>
              <a:t>1</a:t>
            </a:r>
            <a:endParaRPr lang="en-US" sz="1600" dirty="0"/>
          </a:p>
          <a:p>
            <a:pPr lvl="1">
              <a:buFont typeface="Arial" panose="020B0604020202020204" pitchFamily="34" charset="0"/>
              <a:buChar char="•"/>
            </a:pPr>
            <a:r>
              <a:rPr lang="en-US" sz="1600" dirty="0" smtClean="0"/>
              <a:t>Provide multiple processing options</a:t>
            </a:r>
            <a:endParaRPr lang="en-US" sz="1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14</a:t>
            </a:fld>
            <a:endParaRPr lang="en-US" dirty="0"/>
          </a:p>
        </p:txBody>
      </p:sp>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2400" b="1" dirty="0" smtClean="0">
                <a:latin typeface="+mn-lt"/>
              </a:rPr>
              <a:t>Fee Structure Considerations</a:t>
            </a:r>
            <a:endParaRPr lang="en-US" sz="2400" b="1" i="1" dirty="0">
              <a:latin typeface="+mn-lt"/>
            </a:endParaRPr>
          </a:p>
        </p:txBody>
      </p:sp>
      <p:sp>
        <p:nvSpPr>
          <p:cNvPr id="2" name="Footer Placeholder 1" descr="&#10;" title="http://www.uspto.gov/about/stratplan/budget/index.jsp"/>
          <p:cNvSpPr>
            <a:spLocks noGrp="1"/>
          </p:cNvSpPr>
          <p:nvPr>
            <p:ph type="ftr" sz="quarter" idx="11"/>
          </p:nvPr>
        </p:nvSpPr>
        <p:spPr>
          <a:xfrm>
            <a:off x="373380" y="4739640"/>
            <a:ext cx="8374380" cy="647700"/>
          </a:xfrm>
        </p:spPr>
        <p:txBody>
          <a:bodyPr/>
          <a:lstStyle/>
          <a:p>
            <a:pPr algn="l"/>
            <a:r>
              <a:rPr lang="en-US" sz="1000" b="1" baseline="30000" dirty="0" smtClean="0"/>
              <a:t>1</a:t>
            </a:r>
            <a:r>
              <a:rPr lang="en-US" sz="1000" b="1" dirty="0" smtClean="0"/>
              <a:t> </a:t>
            </a:r>
            <a:r>
              <a:rPr lang="en-US" sz="900" b="1" dirty="0" smtClean="0"/>
              <a:t>Assumptions </a:t>
            </a:r>
            <a:r>
              <a:rPr lang="en-US" sz="900" b="1" dirty="0"/>
              <a:t>related to costs, production and filing levels, and economic outlooks can be found </a:t>
            </a:r>
            <a:r>
              <a:rPr lang="en-US" sz="900" b="1" dirty="0" smtClean="0"/>
              <a:t>at </a:t>
            </a:r>
            <a:r>
              <a:rPr lang="en-US" sz="900" b="1" dirty="0" smtClean="0">
                <a:hlinkClick r:id="rId2"/>
              </a:rPr>
              <a:t>http</a:t>
            </a:r>
            <a:r>
              <a:rPr lang="en-US" sz="900" b="1" dirty="0">
                <a:hlinkClick r:id="rId2"/>
              </a:rPr>
              <a:t>://www.uspto.gov/about/stratplan/budget/index.jsp</a:t>
            </a:r>
            <a:endParaRPr lang="en-US" sz="900" b="1" dirty="0"/>
          </a:p>
          <a:p>
            <a:endParaRPr lang="en-US" dirty="0"/>
          </a:p>
        </p:txBody>
      </p:sp>
    </p:spTree>
    <p:extLst>
      <p:ext uri="{BB962C8B-B14F-4D97-AF65-F5344CB8AC3E}">
        <p14:creationId xmlns:p14="http://schemas.microsoft.com/office/powerpoint/2010/main" val="80730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2989"/>
            <a:ext cx="8229600" cy="4474500"/>
          </a:xfrm>
        </p:spPr>
        <p:txBody>
          <a:bodyPr>
            <a:noAutofit/>
          </a:bodyPr>
          <a:lstStyle/>
          <a:p>
            <a:pPr marL="0" indent="0">
              <a:buNone/>
            </a:pPr>
            <a:endParaRPr lang="en-US" sz="1400" dirty="0"/>
          </a:p>
          <a:p>
            <a:pPr lvl="1">
              <a:buFont typeface="Arial" panose="020B0604020202020204" pitchFamily="34" charset="0"/>
              <a:buChar char="•"/>
            </a:pPr>
            <a:r>
              <a:rPr lang="en-US" sz="1600" dirty="0" smtClean="0"/>
              <a:t>Relationships </a:t>
            </a:r>
            <a:r>
              <a:rPr lang="en-US" sz="1600" dirty="0"/>
              <a:t>among individual fees and the cost of operational </a:t>
            </a:r>
            <a:r>
              <a:rPr lang="en-US" sz="1600" dirty="0" smtClean="0"/>
              <a:t>processes, including making </a:t>
            </a:r>
            <a:r>
              <a:rPr lang="en-US" sz="1600" dirty="0"/>
              <a:t>some targeted adjustments to fees where the gap between cost </a:t>
            </a:r>
            <a:r>
              <a:rPr lang="en-US" sz="1600" dirty="0" smtClean="0"/>
              <a:t>and current </a:t>
            </a:r>
            <a:r>
              <a:rPr lang="en-US" sz="1600" dirty="0"/>
              <a:t>fee rate is </a:t>
            </a:r>
            <a:r>
              <a:rPr lang="en-US" sz="1600" dirty="0" smtClean="0"/>
              <a:t>greatest</a:t>
            </a:r>
            <a:endParaRPr lang="en-US" sz="1600" dirty="0"/>
          </a:p>
          <a:p>
            <a:pPr lvl="1">
              <a:buFont typeface="Arial" panose="020B0604020202020204" pitchFamily="34" charset="0"/>
              <a:buChar char="•"/>
            </a:pPr>
            <a:r>
              <a:rPr lang="en-US" sz="1600" dirty="0" smtClean="0"/>
              <a:t>Economic </a:t>
            </a:r>
            <a:r>
              <a:rPr lang="en-US" sz="1600" dirty="0"/>
              <a:t>impact of patent fees and fee changes, and the relationship of fees </a:t>
            </a:r>
            <a:r>
              <a:rPr lang="en-US" sz="1600" dirty="0" smtClean="0"/>
              <a:t>to each </a:t>
            </a:r>
            <a:r>
              <a:rPr lang="en-US" sz="1600" dirty="0"/>
              <a:t>other and to beneficial </a:t>
            </a:r>
            <a:r>
              <a:rPr lang="en-US" sz="1600" dirty="0" smtClean="0"/>
              <a:t>outcomes</a:t>
            </a:r>
            <a:endParaRPr lang="en-US" sz="1600" dirty="0"/>
          </a:p>
          <a:p>
            <a:pPr lvl="1">
              <a:buFont typeface="Arial" panose="020B0604020202020204" pitchFamily="34" charset="0"/>
              <a:buChar char="•"/>
            </a:pPr>
            <a:r>
              <a:rPr lang="en-US" sz="1600" dirty="0" smtClean="0"/>
              <a:t>Fee </a:t>
            </a:r>
            <a:r>
              <a:rPr lang="en-US" sz="1600" dirty="0"/>
              <a:t>changes that could administratively improve application processing</a:t>
            </a:r>
            <a:r>
              <a:rPr lang="en-US" sz="1600" dirty="0" smtClean="0"/>
              <a:t>;</a:t>
            </a:r>
            <a:endParaRPr lang="en-US" sz="1600" dirty="0"/>
          </a:p>
          <a:p>
            <a:pPr lvl="1">
              <a:buFont typeface="Arial" panose="020B0604020202020204" pitchFamily="34" charset="0"/>
              <a:buChar char="•"/>
            </a:pPr>
            <a:r>
              <a:rPr lang="en-US" sz="1600" dirty="0" smtClean="0"/>
              <a:t>The </a:t>
            </a:r>
            <a:r>
              <a:rPr lang="en-US" sz="1600" dirty="0"/>
              <a:t>purpose and size of an operating reserve necessary to provide </a:t>
            </a:r>
            <a:r>
              <a:rPr lang="en-US" sz="1600" dirty="0" smtClean="0"/>
              <a:t>sustainable funding </a:t>
            </a:r>
            <a:r>
              <a:rPr lang="en-US" sz="1600" dirty="0"/>
              <a:t>[see Appendix J for details</a:t>
            </a:r>
            <a:r>
              <a:rPr lang="en-US" sz="1600" dirty="0" smtClean="0"/>
              <a:t>]</a:t>
            </a:r>
            <a:endParaRPr lang="en-US" sz="1600" dirty="0">
              <a:solidFill>
                <a:srgbClr val="FF0000"/>
              </a:solidFill>
            </a:endParaRPr>
          </a:p>
          <a:p>
            <a:pPr lvl="1">
              <a:buFont typeface="Arial" panose="020B0604020202020204" pitchFamily="34" charset="0"/>
              <a:buChar char="•"/>
            </a:pPr>
            <a:r>
              <a:rPr lang="en-US" sz="1600" dirty="0" smtClean="0"/>
              <a:t>Elasticity </a:t>
            </a:r>
            <a:r>
              <a:rPr lang="en-US" sz="1600" dirty="0"/>
              <a:t>of demand related to paying fees [see Appendix I for details] as it impacts </a:t>
            </a:r>
            <a:r>
              <a:rPr lang="en-US" sz="1600" dirty="0" smtClean="0"/>
              <a:t>the amount </a:t>
            </a:r>
            <a:r>
              <a:rPr lang="en-US" sz="1600" dirty="0"/>
              <a:t>of aggregate revenue required to fund the aggregate cost of </a:t>
            </a:r>
            <a:r>
              <a:rPr lang="en-US" sz="1600" dirty="0" smtClean="0"/>
              <a:t>operations over </a:t>
            </a:r>
            <a:r>
              <a:rPr lang="en-US" sz="1600" dirty="0"/>
              <a:t>multiple years [see Appendix F and Attachment </a:t>
            </a:r>
            <a:r>
              <a:rPr lang="en-US" sz="1600" dirty="0" smtClean="0"/>
              <a:t>– Table of Patent Fee Adjustments].</a:t>
            </a:r>
            <a:endParaRPr lang="en-US" sz="1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15</a:t>
            </a:fld>
            <a:endParaRPr lang="en-US" dirty="0"/>
          </a:p>
        </p:txBody>
      </p:sp>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2400" b="1" dirty="0" smtClean="0">
                <a:latin typeface="+mn-lt"/>
              </a:rPr>
              <a:t>Fee Structure Considerations (cont.)</a:t>
            </a:r>
            <a:endParaRPr lang="en-US" sz="2400" b="1" i="1" dirty="0">
              <a:latin typeface="+mn-lt"/>
            </a:endParaRPr>
          </a:p>
        </p:txBody>
      </p:sp>
    </p:spTree>
    <p:extLst>
      <p:ext uri="{BB962C8B-B14F-4D97-AF65-F5344CB8AC3E}">
        <p14:creationId xmlns:p14="http://schemas.microsoft.com/office/powerpoint/2010/main" val="415522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 y="129540"/>
            <a:ext cx="8229598" cy="468645"/>
          </a:xfrm>
        </p:spPr>
        <p:txBody>
          <a:bodyPr>
            <a:noAutofit/>
          </a:bodyPr>
          <a:lstStyle/>
          <a:p>
            <a:pPr lvl="1" algn="l" defTabSz="457200" rtl="0">
              <a:spcBef>
                <a:spcPct val="0"/>
              </a:spcBef>
            </a:pPr>
            <a:r>
              <a:rPr lang="en-US" sz="2400" b="1" dirty="0" smtClean="0">
                <a:latin typeface="+mn-lt"/>
              </a:rPr>
              <a:t>Biennial Fee Review Process</a:t>
            </a:r>
            <a:endParaRPr lang="en-US" sz="2400" b="1" i="1" dirty="0">
              <a:latin typeface="+mn-lt"/>
            </a:endParaRPr>
          </a:p>
        </p:txBody>
      </p:sp>
      <p:pic>
        <p:nvPicPr>
          <p:cNvPr id="4" name="Picture 3" descr="From October to December, the OCFO conducts a preliminary analysis and issue call for fee adjustment proposal, and submits the proposal to the Business Units&#10;From January to July, OCFO consolidates and reviews proposals. They draft a preliminary recommendation and present it to the Business Units&#10;From August to October, the Business Units and OCFO develop recommendations and present them to the Executive Committee and U/S and Director&#10;The U/S and Director approves or modifies the recommendations and sends them back to the OCFO and Business Units&#10;The OCFO and Business Units engage with stakeholders and the PACs&#10;The OCFO and Business Units engage with External Stakeholders to provide comments and questions&#10;In November, USPTO holds the Public Advisory Committee Hearing 30 days after they are notified of the proposed fee changes&#10;Then, USPTO proceeds with the Rulemaking process&#10;" title="Biennial Fee Review Proc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528760"/>
            <a:ext cx="9144000" cy="5186240"/>
          </a:xfrm>
          <a:prstGeom prst="rect">
            <a:avLst/>
          </a:prstGeom>
          <a:ln>
            <a:solidFill>
              <a:schemeClr val="accent1"/>
            </a:solidFill>
          </a:ln>
        </p:spPr>
      </p:pic>
      <p:sp>
        <p:nvSpPr>
          <p:cNvPr id="6" name="TextBox 5"/>
          <p:cNvSpPr txBox="1"/>
          <p:nvPr/>
        </p:nvSpPr>
        <p:spPr>
          <a:xfrm>
            <a:off x="8356600" y="5346700"/>
            <a:ext cx="444500" cy="276999"/>
          </a:xfrm>
          <a:prstGeom prst="rect">
            <a:avLst/>
          </a:prstGeom>
          <a:solidFill>
            <a:schemeClr val="bg1"/>
          </a:solidFill>
          <a:ln>
            <a:noFill/>
          </a:ln>
        </p:spPr>
        <p:txBody>
          <a:bodyPr wrap="square" rtlCol="0">
            <a:spAutoFit/>
          </a:bodyPr>
          <a:lstStyle/>
          <a:p>
            <a:r>
              <a:rPr lang="en-US" sz="1200" dirty="0" smtClean="0"/>
              <a:t>16</a:t>
            </a:r>
            <a:endParaRPr lang="en-US" dirty="0"/>
          </a:p>
        </p:txBody>
      </p:sp>
    </p:spTree>
    <p:extLst>
      <p:ext uri="{BB962C8B-B14F-4D97-AF65-F5344CB8AC3E}">
        <p14:creationId xmlns:p14="http://schemas.microsoft.com/office/powerpoint/2010/main" val="3888660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120"/>
            <a:ext cx="8229600" cy="4259579"/>
          </a:xfrm>
        </p:spPr>
        <p:txBody>
          <a:bodyPr>
            <a:normAutofit/>
          </a:bodyPr>
          <a:lstStyle/>
          <a:p>
            <a:pPr marL="0" indent="0">
              <a:buNone/>
            </a:pPr>
            <a:r>
              <a:rPr lang="en-US" sz="1600" dirty="0" smtClean="0"/>
              <a:t>The patent fee proposal rulemaking process assumes the following timeline:</a:t>
            </a:r>
          </a:p>
          <a:p>
            <a:pPr marL="0" indent="0">
              <a:buNone/>
            </a:pPr>
            <a:endParaRPr lang="en-US" sz="800" dirty="0"/>
          </a:p>
          <a:p>
            <a:pPr>
              <a:buFont typeface="Arial" panose="020B0604020202020204" pitchFamily="34" charset="0"/>
              <a:buChar char="•"/>
            </a:pPr>
            <a:r>
              <a:rPr lang="en-US" sz="1600" dirty="0" smtClean="0"/>
              <a:t>A draft Notice of Proposed Rulemaking (NPRM) will be transmitted to the Department of Commerce (DOC) and OMB no later than January 2016.</a:t>
            </a:r>
            <a:endParaRPr lang="en-US" sz="1600" dirty="0"/>
          </a:p>
          <a:p>
            <a:pPr>
              <a:buFont typeface="Arial" panose="020B0604020202020204" pitchFamily="34" charset="0"/>
              <a:buChar char="•"/>
            </a:pPr>
            <a:r>
              <a:rPr lang="en-US" sz="1600" dirty="0" smtClean="0"/>
              <a:t>The draft NPRM, along with </a:t>
            </a:r>
            <a:r>
              <a:rPr lang="en-US" sz="1600" dirty="0"/>
              <a:t>a</a:t>
            </a:r>
            <a:r>
              <a:rPr lang="en-US" sz="1600" dirty="0" smtClean="0"/>
              <a:t>dditional requirements including: updated budget plans, workload and fee forecasting, regulatory and economic impact assessment, paperwork reduction act compliance; would be published in the Federal Register by the end of April.</a:t>
            </a:r>
          </a:p>
          <a:p>
            <a:pPr>
              <a:buFont typeface="Arial" panose="020B0604020202020204" pitchFamily="34" charset="0"/>
              <a:buChar char="•"/>
            </a:pPr>
            <a:r>
              <a:rPr lang="en-US" sz="1600" dirty="0" smtClean="0"/>
              <a:t>There will be a 60 day period to allow for comments to the NPRM and accompanying materials.  </a:t>
            </a:r>
            <a:endParaRPr lang="en-US" sz="1600" dirty="0"/>
          </a:p>
          <a:p>
            <a:pPr>
              <a:buFont typeface="Arial" panose="020B0604020202020204" pitchFamily="34" charset="0"/>
              <a:buChar char="•"/>
            </a:pPr>
            <a:r>
              <a:rPr lang="en-US" sz="1600" dirty="0"/>
              <a:t>A</a:t>
            </a:r>
            <a:r>
              <a:rPr lang="en-US" sz="1600" dirty="0" smtClean="0"/>
              <a:t> final rule, including responses to all comments received during the public comment period, will be transmitted to the DOC and OMB no later than August 2016</a:t>
            </a:r>
          </a:p>
          <a:p>
            <a:pPr>
              <a:buFont typeface="Arial" panose="020B0604020202020204" pitchFamily="34" charset="0"/>
              <a:buChar char="•"/>
            </a:pPr>
            <a:r>
              <a:rPr lang="en-US" sz="1600" dirty="0" smtClean="0"/>
              <a:t>The final rule will be published in the Federal Register no later than November 2016.</a:t>
            </a:r>
            <a:endParaRPr lang="en-US" sz="1600" dirty="0"/>
          </a:p>
          <a:p>
            <a:pPr>
              <a:buFont typeface="Arial" panose="020B0604020202020204" pitchFamily="34" charset="0"/>
              <a:buChar char="•"/>
            </a:pPr>
            <a:r>
              <a:rPr lang="en-US" sz="1600" dirty="0" smtClean="0"/>
              <a:t>Implementation of the final rule is expected for early January 2017.</a:t>
            </a:r>
            <a:endParaRPr lang="en-US" sz="1600" dirty="0"/>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17</a:t>
            </a:fld>
            <a:endParaRPr lang="en-US" dirty="0"/>
          </a:p>
        </p:txBody>
      </p:sp>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2400" b="1" dirty="0" smtClean="0">
                <a:latin typeface="+mn-lt"/>
              </a:rPr>
              <a:t>Rulemaking Timeline Considerations</a:t>
            </a:r>
            <a:endParaRPr lang="en-US" sz="2400" b="1" i="1" dirty="0">
              <a:latin typeface="+mn-lt"/>
            </a:endParaRPr>
          </a:p>
        </p:txBody>
      </p:sp>
    </p:spTree>
    <p:extLst>
      <p:ext uri="{BB962C8B-B14F-4D97-AF65-F5344CB8AC3E}">
        <p14:creationId xmlns:p14="http://schemas.microsoft.com/office/powerpoint/2010/main" val="344407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Changes</a:t>
            </a:r>
            <a:endParaRPr lang="en-US" sz="2400" b="1" i="1" dirty="0">
              <a:latin typeface="+mn-lt"/>
            </a:endParaRPr>
          </a:p>
        </p:txBody>
      </p:sp>
      <p:sp>
        <p:nvSpPr>
          <p:cNvPr id="4" name="Content Placeholder 2"/>
          <p:cNvSpPr>
            <a:spLocks noGrp="1"/>
          </p:cNvSpPr>
          <p:nvPr>
            <p:ph idx="1"/>
          </p:nvPr>
        </p:nvSpPr>
        <p:spPr>
          <a:xfrm>
            <a:off x="457200" y="944880"/>
            <a:ext cx="8229600" cy="4442460"/>
          </a:xfrm>
        </p:spPr>
        <p:txBody>
          <a:bodyPr>
            <a:noAutofit/>
          </a:bodyPr>
          <a:lstStyle/>
          <a:p>
            <a:pPr marL="0" indent="0">
              <a:buNone/>
            </a:pPr>
            <a:r>
              <a:rPr lang="en-US" sz="1600" dirty="0"/>
              <a:t>The USPTO proposes to set or adjust the fees contained in Attachment 1 – Table </a:t>
            </a:r>
            <a:r>
              <a:rPr lang="en-US" sz="1600" dirty="0" smtClean="0"/>
              <a:t>of Patent </a:t>
            </a:r>
            <a:r>
              <a:rPr lang="en-US" sz="1600" dirty="0"/>
              <a:t>Fee </a:t>
            </a:r>
            <a:r>
              <a:rPr lang="en-US" sz="1600" dirty="0" smtClean="0"/>
              <a:t>Adjustments</a:t>
            </a:r>
            <a:r>
              <a:rPr lang="en-US" sz="1600" dirty="0"/>
              <a:t>. The more notable changes impact the following fee </a:t>
            </a:r>
            <a:r>
              <a:rPr lang="en-US" sz="1600" dirty="0" smtClean="0"/>
              <a:t>categories [See </a:t>
            </a:r>
            <a:r>
              <a:rPr lang="en-US" sz="1600" dirty="0"/>
              <a:t>Appendix G for more information]:</a:t>
            </a:r>
          </a:p>
          <a:p>
            <a:pPr lvl="1">
              <a:buFont typeface="Arial" panose="020B0604020202020204" pitchFamily="34" charset="0"/>
              <a:buChar char="•"/>
            </a:pPr>
            <a:r>
              <a:rPr lang="en-US" sz="1600" dirty="0" smtClean="0"/>
              <a:t>Basic </a:t>
            </a:r>
            <a:r>
              <a:rPr lang="en-US" sz="1600" dirty="0"/>
              <a:t>F</a:t>
            </a:r>
            <a:r>
              <a:rPr lang="en-US" sz="1600" dirty="0" smtClean="0"/>
              <a:t>iling</a:t>
            </a:r>
            <a:r>
              <a:rPr lang="en-US" sz="1600" dirty="0"/>
              <a:t>, </a:t>
            </a:r>
            <a:r>
              <a:rPr lang="en-US" sz="1600" dirty="0" smtClean="0"/>
              <a:t>Search</a:t>
            </a:r>
            <a:r>
              <a:rPr lang="en-US" sz="1600" dirty="0"/>
              <a:t>, and E</a:t>
            </a:r>
            <a:r>
              <a:rPr lang="en-US" sz="1600" dirty="0" smtClean="0"/>
              <a:t>xamination and Excess Claims</a:t>
            </a:r>
          </a:p>
          <a:p>
            <a:pPr lvl="1">
              <a:buFont typeface="Arial" panose="020B0604020202020204" pitchFamily="34" charset="0"/>
              <a:buChar char="•"/>
            </a:pPr>
            <a:r>
              <a:rPr lang="en-US" sz="1600" dirty="0" smtClean="0"/>
              <a:t>Mega Sequence Submissions</a:t>
            </a:r>
            <a:endParaRPr lang="en-US" sz="1600" dirty="0"/>
          </a:p>
          <a:p>
            <a:pPr lvl="1">
              <a:buFont typeface="Arial" panose="020B0604020202020204" pitchFamily="34" charset="0"/>
              <a:buChar char="•"/>
            </a:pPr>
            <a:r>
              <a:rPr lang="en-US" sz="1600" dirty="0" smtClean="0"/>
              <a:t>Request </a:t>
            </a:r>
            <a:r>
              <a:rPr lang="en-US" sz="1600" dirty="0"/>
              <a:t>for </a:t>
            </a:r>
            <a:r>
              <a:rPr lang="en-US" sz="1600" dirty="0" smtClean="0"/>
              <a:t>Continued </a:t>
            </a:r>
            <a:r>
              <a:rPr lang="en-US" sz="1600" dirty="0"/>
              <a:t>E</a:t>
            </a:r>
            <a:r>
              <a:rPr lang="en-US" sz="1600" dirty="0" smtClean="0"/>
              <a:t>xamination </a:t>
            </a:r>
            <a:r>
              <a:rPr lang="en-US" sz="1600" dirty="0"/>
              <a:t>(RCE</a:t>
            </a:r>
            <a:r>
              <a:rPr lang="en-US" sz="1600" dirty="0" smtClean="0"/>
              <a:t>)</a:t>
            </a:r>
          </a:p>
          <a:p>
            <a:pPr lvl="1">
              <a:buFont typeface="Arial" panose="020B0604020202020204" pitchFamily="34" charset="0"/>
              <a:buChar char="•"/>
            </a:pPr>
            <a:r>
              <a:rPr lang="en-US" sz="1600" dirty="0" smtClean="0"/>
              <a:t>Information Disclosure Statements (IDS)</a:t>
            </a:r>
            <a:endParaRPr lang="en-US" sz="1600" dirty="0"/>
          </a:p>
          <a:p>
            <a:pPr lvl="1">
              <a:buFont typeface="Arial" panose="020B0604020202020204" pitchFamily="34" charset="0"/>
              <a:buChar char="•"/>
            </a:pPr>
            <a:r>
              <a:rPr lang="en-US" sz="1600" dirty="0" smtClean="0"/>
              <a:t>Issue Fees</a:t>
            </a:r>
          </a:p>
          <a:p>
            <a:pPr lvl="1">
              <a:buFont typeface="Arial" panose="020B0604020202020204" pitchFamily="34" charset="0"/>
              <a:buChar char="•"/>
            </a:pPr>
            <a:r>
              <a:rPr lang="en-US" sz="1600" dirty="0" smtClean="0"/>
              <a:t>Maintaining Multiple Reissue Patents</a:t>
            </a:r>
          </a:p>
          <a:p>
            <a:pPr lvl="1">
              <a:buFont typeface="Arial" panose="020B0604020202020204" pitchFamily="34" charset="0"/>
              <a:buChar char="•"/>
            </a:pPr>
            <a:r>
              <a:rPr lang="en-US" sz="1600" dirty="0" smtClean="0"/>
              <a:t>Streamlined Re-examinations</a:t>
            </a:r>
          </a:p>
          <a:p>
            <a:pPr lvl="1">
              <a:buFont typeface="Arial" panose="020B0604020202020204" pitchFamily="34" charset="0"/>
              <a:buChar char="•"/>
            </a:pPr>
            <a:r>
              <a:rPr lang="en-US" sz="1600" dirty="0" smtClean="0"/>
              <a:t>Late Filing of Sequence Listings in an International Application</a:t>
            </a:r>
            <a:endParaRPr lang="en-US" sz="1600" dirty="0"/>
          </a:p>
          <a:p>
            <a:pPr lvl="1">
              <a:buFont typeface="Arial" panose="020B0604020202020204" pitchFamily="34" charset="0"/>
              <a:buChar char="•"/>
            </a:pPr>
            <a:r>
              <a:rPr lang="en-US" sz="1600" dirty="0" smtClean="0"/>
              <a:t>PTAB: Appeal, Inter-</a:t>
            </a:r>
            <a:r>
              <a:rPr lang="en-US" sz="1600" dirty="0" err="1" smtClean="0"/>
              <a:t>Partes</a:t>
            </a:r>
            <a:r>
              <a:rPr lang="en-US" sz="1600" dirty="0" smtClean="0"/>
              <a:t> Review, Post-Grant Review, and Covered Business Methods</a:t>
            </a:r>
          </a:p>
          <a:p>
            <a:pPr lvl="1">
              <a:buFont typeface="Arial" panose="020B0604020202020204" pitchFamily="34" charset="0"/>
              <a:buChar char="•"/>
            </a:pPr>
            <a:r>
              <a:rPr lang="en-US" sz="1600" dirty="0" smtClean="0"/>
              <a:t>Hague Agreement Fees</a:t>
            </a:r>
          </a:p>
          <a:p>
            <a:pPr lvl="1">
              <a:buFont typeface="Arial" panose="020B0604020202020204" pitchFamily="34" charset="0"/>
              <a:buChar char="•"/>
            </a:pPr>
            <a:r>
              <a:rPr lang="en-US" sz="1600" dirty="0" smtClean="0"/>
              <a:t>Office of Enrollment and Discipline Fees</a:t>
            </a:r>
          </a:p>
          <a:p>
            <a:pPr lvl="1">
              <a:buFont typeface="Arial" panose="020B0604020202020204" pitchFamily="34" charset="0"/>
              <a:buChar char="•"/>
            </a:pPr>
            <a:r>
              <a:rPr lang="en-US" sz="1600" dirty="0" smtClean="0"/>
              <a:t>Petition and Administrative Fees</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3354812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posed Fee Structure Changes –&#10;Summary of Significant Changes "/>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Changes –</a:t>
            </a:r>
            <a:br>
              <a:rPr lang="en-US" sz="2400" b="1" dirty="0" smtClean="0">
                <a:latin typeface="+mn-lt"/>
              </a:rPr>
            </a:br>
            <a:r>
              <a:rPr lang="en-US" sz="2400" b="1" dirty="0" smtClean="0">
                <a:latin typeface="+mn-lt"/>
              </a:rPr>
              <a:t>Summary of </a:t>
            </a:r>
            <a:r>
              <a:rPr lang="en-US" sz="2400" b="1" dirty="0">
                <a:latin typeface="+mn-lt"/>
              </a:rPr>
              <a:t>Significant Changes </a:t>
            </a:r>
          </a:p>
        </p:txBody>
      </p:sp>
      <p:sp>
        <p:nvSpPr>
          <p:cNvPr id="3" name="Slide Number Placeholder 2"/>
          <p:cNvSpPr>
            <a:spLocks noGrp="1"/>
          </p:cNvSpPr>
          <p:nvPr>
            <p:ph type="sldNum" sz="quarter" idx="12"/>
          </p:nvPr>
        </p:nvSpPr>
        <p:spPr/>
        <p:txBody>
          <a:bodyPr/>
          <a:lstStyle/>
          <a:p>
            <a:fld id="{92DA454B-C859-4892-B9FA-68B588C9F547}" type="slidenum">
              <a:rPr lang="en-US" smtClean="0"/>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01486043"/>
              </p:ext>
            </p:extLst>
          </p:nvPr>
        </p:nvGraphicFramePr>
        <p:xfrm>
          <a:off x="457199" y="1223735"/>
          <a:ext cx="8229602" cy="4121440"/>
        </p:xfrm>
        <a:graphic>
          <a:graphicData uri="http://schemas.openxmlformats.org/drawingml/2006/table">
            <a:tbl>
              <a:tblPr/>
              <a:tblGrid>
                <a:gridCol w="663028"/>
                <a:gridCol w="693628"/>
                <a:gridCol w="2233883"/>
                <a:gridCol w="387618"/>
                <a:gridCol w="387618"/>
                <a:gridCol w="387618"/>
                <a:gridCol w="387618"/>
                <a:gridCol w="397814"/>
                <a:gridCol w="387618"/>
                <a:gridCol w="387618"/>
                <a:gridCol w="387618"/>
                <a:gridCol w="387618"/>
                <a:gridCol w="387618"/>
                <a:gridCol w="387618"/>
                <a:gridCol w="365069"/>
              </a:tblGrid>
              <a:tr h="165954">
                <a:tc rowSpan="2">
                  <a:txBody>
                    <a:bodyPr/>
                    <a:lstStyle/>
                    <a:p>
                      <a:pPr algn="ctr" fontAlgn="ctr"/>
                      <a:r>
                        <a:rPr lang="en-US" sz="900" b="1" i="0" u="none" strike="noStrike" dirty="0">
                          <a:solidFill>
                            <a:srgbClr val="000000"/>
                          </a:solidFill>
                          <a:effectLst/>
                          <a:latin typeface="Calibri"/>
                        </a:rPr>
                        <a:t>Fee Code</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Calibri"/>
                        </a:rPr>
                        <a:t>37 CFR</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Calibri"/>
                        </a:rPr>
                        <a:t>Description</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900" b="1" i="0" u="none" strike="noStrike" dirty="0">
                          <a:solidFill>
                            <a:srgbClr val="000000"/>
                          </a:solidFill>
                          <a:effectLst/>
                          <a:latin typeface="Calibri"/>
                        </a:rPr>
                        <a:t>Current Fees</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a:rPr>
                        <a:t>Proposed Fees</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a:rPr>
                        <a:t>Increase/(Decrease)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a:rPr>
                        <a:t>Percentage Change</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4880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a:solidFill>
                            <a:srgbClr val="000000"/>
                          </a:solidFill>
                          <a:effectLst/>
                          <a:latin typeface="Calibri"/>
                        </a:rPr>
                        <a:t>Large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a:rPr>
                        <a:t>Small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Micro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Large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dirty="0">
                          <a:solidFill>
                            <a:srgbClr val="000000"/>
                          </a:solidFill>
                          <a:effectLst/>
                          <a:latin typeface="Calibri"/>
                        </a:rPr>
                        <a:t>Small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dirty="0">
                          <a:solidFill>
                            <a:srgbClr val="000000"/>
                          </a:solidFill>
                          <a:effectLst/>
                          <a:latin typeface="Calibri"/>
                        </a:rPr>
                        <a:t>Micro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dirty="0">
                          <a:solidFill>
                            <a:srgbClr val="000000"/>
                          </a:solidFill>
                          <a:effectLst/>
                          <a:latin typeface="Calibri"/>
                        </a:rPr>
                        <a:t>Large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Small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Micro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Large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Small Entity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Micro Entity Fee</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48059">
                <a:tc gridSpan="3">
                  <a:txBody>
                    <a:bodyPr/>
                    <a:lstStyle/>
                    <a:p>
                      <a:pPr algn="l" fontAlgn="ctr"/>
                      <a:r>
                        <a:rPr lang="en-US" sz="900" b="1" i="0" u="none" strike="noStrike" dirty="0">
                          <a:solidFill>
                            <a:srgbClr val="000000"/>
                          </a:solidFill>
                          <a:effectLst/>
                          <a:latin typeface="Calibri"/>
                        </a:rPr>
                        <a:t>Patent Application Filing Fees</a:t>
                      </a:r>
                    </a:p>
                  </a:txBody>
                  <a:tcPr marL="4185" marR="4185" marT="4185" marB="0" anchor="ctr">
                    <a:lnL w="190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l" fontAlgn="ctr"/>
                      <a:r>
                        <a:rPr lang="en-US" sz="900" b="1" i="0" u="none" strike="noStrike" dirty="0">
                          <a:solidFill>
                            <a:srgbClr val="000000"/>
                          </a:solidFill>
                          <a:effectLst/>
                          <a:latin typeface="Calibri"/>
                        </a:rPr>
                        <a:t> </a:t>
                      </a:r>
                    </a:p>
                  </a:txBody>
                  <a:tcPr marL="4185" marR="4185" marT="4185" marB="0" anchor="ctr">
                    <a:lnL>
                      <a:noFill/>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r>
              <a:tr h="219634">
                <a:tc>
                  <a:txBody>
                    <a:bodyPr/>
                    <a:lstStyle/>
                    <a:p>
                      <a:pPr algn="l" fontAlgn="b"/>
                      <a:r>
                        <a:rPr lang="en-US" sz="700" b="0" i="0" u="none" strike="noStrike" dirty="0">
                          <a:solidFill>
                            <a:srgbClr val="000000"/>
                          </a:solidFill>
                          <a:effectLst/>
                          <a:latin typeface="Calibri"/>
                        </a:rPr>
                        <a:t>1011/2011/3011</a:t>
                      </a:r>
                    </a:p>
                  </a:txBody>
                  <a:tcPr marL="4185" marR="4185" marT="4185" marB="0" anchor="b">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1.16(a)</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Basic Filing fee - Utility (Paper Filing – Also Requires Non-Electronic Filing Fee under 1.16(t))</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$280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$140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$300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$150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$75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$20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$5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a:t>
                      </a:r>
                    </a:p>
                  </a:txBody>
                  <a:tcPr marL="4185" marR="4185" marT="4185" marB="0" anchor="b">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1011/4011†/3011</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1.16(a)</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Basic Filing Fee - Utility (Electronic Filing)</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$75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$75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1012/2012/3012</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1.16(b)</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Basic Filing Fee - Design</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$90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1017/2017/3017</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1.16(b)</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Basic Filing Fee - Design (CPA)</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$90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1013/2013/3013</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1.16(c)</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Basic Filing Fee - Plant</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Calibri"/>
                        </a:rPr>
                        <a:t>$180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$90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1005/2005/3005</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1.16(d)</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Provisional Application Filing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$140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$70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8%</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8%</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8%</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1014/2014/3014</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Basic Filing Fee - Reissue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$75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1019/2019/3019</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Basic Filing Fee - Reissue (CPA)</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$70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$75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326994">
                <a:tc>
                  <a:txBody>
                    <a:bodyPr/>
                    <a:lstStyle/>
                    <a:p>
                      <a:pPr algn="l" fontAlgn="b"/>
                      <a:r>
                        <a:rPr lang="en-US" sz="700" b="0" i="0" u="none" strike="noStrike">
                          <a:solidFill>
                            <a:srgbClr val="000000"/>
                          </a:solidFill>
                          <a:effectLst/>
                          <a:latin typeface="Calibri"/>
                        </a:rPr>
                        <a:t>1051/2051/3051</a:t>
                      </a:r>
                    </a:p>
                  </a:txBody>
                  <a:tcPr marL="4185" marR="4185" marT="4185" marB="0" anchor="b">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1.16(f)</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Surcharge - Late Filing Fee, Search Fee, Examination Fee or Oath or Declaration, or Application Filed Without at least One Claim or by Reference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$140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$35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$160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$80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$40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$20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$10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$5 </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14%</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14%</a:t>
                      </a:r>
                    </a:p>
                  </a:txBody>
                  <a:tcPr marL="4185" marR="4185" marT="418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14%</a:t>
                      </a:r>
                    </a:p>
                  </a:txBody>
                  <a:tcPr marL="4185" marR="4185" marT="4185" marB="0" anchor="b">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dirty="0">
                          <a:solidFill>
                            <a:srgbClr val="000000"/>
                          </a:solidFill>
                          <a:effectLst/>
                          <a:latin typeface="Calibri"/>
                        </a:rPr>
                        <a:t>1201/2201/3201</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1.16(h)</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Each Independent Claim in Excess of Three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$115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1204/2204/3204</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1.16(h)</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Each Reissue Independent Claim in Excess of Three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$115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1202/2202/3202</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1.16(i)</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Each Claim in Excess of 20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25%</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25%</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1205/2205/3205</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1.16(i)</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Each Reissue Claim in Excess of 20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25%</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25%</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1203/2203/3203</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1.16(j)</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Multiple Dependent Claim</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$390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$195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$820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5%</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5%</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8912">
                <a:tc>
                  <a:txBody>
                    <a:bodyPr/>
                    <a:lstStyle/>
                    <a:p>
                      <a:pPr algn="l" fontAlgn="ctr"/>
                      <a:r>
                        <a:rPr lang="en-US" sz="700" b="0" i="0" u="none" strike="noStrike" dirty="0">
                          <a:solidFill>
                            <a:srgbClr val="FF0000"/>
                          </a:solidFill>
                          <a:effectLst/>
                          <a:latin typeface="Calibri"/>
                        </a:rPr>
                        <a:t>New Fee Code</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FF0000"/>
                          </a:solidFill>
                          <a:effectLst/>
                          <a:latin typeface="Calibri"/>
                        </a:rPr>
                        <a:t>Submission of sequence listings of 300MB to 800MB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4185" marR="4185" marT="418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4185" marR="4185" marT="418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$1,000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4185" marR="4185" marT="418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4185" marR="4185" marT="4185" marB="0" anchor="ctr">
                    <a:lnL>
                      <a:noFill/>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FF0000"/>
                          </a:solidFill>
                          <a:effectLst/>
                          <a:latin typeface="Calibri"/>
                        </a:rPr>
                        <a:t>New Fee Code</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FF0000"/>
                          </a:solidFill>
                          <a:effectLst/>
                          <a:latin typeface="Calibri"/>
                        </a:rPr>
                        <a:t>Submission of sequence listings of more than 800 MB</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4185" marR="4185" marT="418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4185" marR="4185" marT="418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$10,000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$5,000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4185" marR="4185" marT="418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4185" marR="4185" marT="4185"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4185" marR="4185" marT="4185" marB="0" anchor="ctr">
                    <a:lnL>
                      <a:noFill/>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48059">
                <a:tc gridSpan="15">
                  <a:txBody>
                    <a:bodyPr/>
                    <a:lstStyle/>
                    <a:p>
                      <a:pPr algn="l" fontAlgn="ctr"/>
                      <a:r>
                        <a:rPr lang="en-US" sz="900" b="1" i="0" u="none" strike="noStrike" dirty="0">
                          <a:solidFill>
                            <a:srgbClr val="000000"/>
                          </a:solidFill>
                          <a:effectLst/>
                          <a:latin typeface="Calibri"/>
                        </a:rPr>
                        <a:t>Patent Search Fees</a:t>
                      </a:r>
                    </a:p>
                  </a:txBody>
                  <a:tcPr marL="4185" marR="4185" marT="418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273">
                <a:tc>
                  <a:txBody>
                    <a:bodyPr/>
                    <a:lstStyle/>
                    <a:p>
                      <a:pPr algn="l" fontAlgn="ctr"/>
                      <a:r>
                        <a:rPr lang="en-US" sz="700" b="0" i="0" u="none" strike="noStrike" dirty="0">
                          <a:solidFill>
                            <a:srgbClr val="000000"/>
                          </a:solidFill>
                          <a:effectLst/>
                          <a:latin typeface="Calibri"/>
                        </a:rPr>
                        <a:t>1111/2111/3111</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1.16(k)</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Utility Search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$600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$330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$165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dirty="0">
                          <a:solidFill>
                            <a:srgbClr val="000000"/>
                          </a:solidFill>
                          <a:effectLst/>
                          <a:latin typeface="Calibri"/>
                        </a:rPr>
                        <a:t>1112/2112/3112</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1.16(l)</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Design Search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Calibri"/>
                        </a:rPr>
                        <a:t>$120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33%</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33%</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33%</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1113/2113/3113</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1.16(m)</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Plant Search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$380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$190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$95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$210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$105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11%</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1114/2114/3114</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1.16(n)</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Reissue Search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$600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$330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$165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48059">
                <a:tc gridSpan="15">
                  <a:txBody>
                    <a:bodyPr/>
                    <a:lstStyle/>
                    <a:p>
                      <a:pPr algn="l" fontAlgn="ctr"/>
                      <a:r>
                        <a:rPr lang="en-US" sz="900" b="1" i="0" u="none" strike="noStrike" dirty="0">
                          <a:solidFill>
                            <a:srgbClr val="000000"/>
                          </a:solidFill>
                          <a:effectLst/>
                          <a:latin typeface="Calibri"/>
                        </a:rPr>
                        <a:t>Patent Examination Fees</a:t>
                      </a:r>
                    </a:p>
                  </a:txBody>
                  <a:tcPr marL="4185" marR="4185" marT="418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273">
                <a:tc>
                  <a:txBody>
                    <a:bodyPr/>
                    <a:lstStyle/>
                    <a:p>
                      <a:pPr algn="l" fontAlgn="ctr"/>
                      <a:r>
                        <a:rPr lang="en-US" sz="700" b="0" i="0" u="none" strike="noStrike" dirty="0">
                          <a:solidFill>
                            <a:srgbClr val="000000"/>
                          </a:solidFill>
                          <a:effectLst/>
                          <a:latin typeface="Calibri"/>
                        </a:rPr>
                        <a:t>1311/2311/3311</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1.16(o)</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Utility Examination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$380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$190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6%</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dirty="0">
                          <a:solidFill>
                            <a:srgbClr val="000000"/>
                          </a:solidFill>
                          <a:effectLst/>
                          <a:latin typeface="Calibri"/>
                        </a:rPr>
                        <a:t>1312/2312/3312</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1.16(p)</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Design Examination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$230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$300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$35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1313/2313/3313</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1.16(q)</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Plant Examination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$290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$145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$310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$155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2273">
                <a:tc>
                  <a:txBody>
                    <a:bodyPr/>
                    <a:lstStyle/>
                    <a:p>
                      <a:pPr algn="l" fontAlgn="ctr"/>
                      <a:r>
                        <a:rPr lang="en-US" sz="700" b="0" i="0" u="none" strike="noStrike">
                          <a:solidFill>
                            <a:srgbClr val="000000"/>
                          </a:solidFill>
                          <a:effectLst/>
                          <a:latin typeface="Calibri"/>
                        </a:rPr>
                        <a:t>1314/2314/3314</a:t>
                      </a:r>
                    </a:p>
                  </a:txBody>
                  <a:tcPr marL="4185" marR="4185" marT="4185" marB="0" anchor="ctr">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1.16(r)</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Reissue Examination Fee</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Calibri"/>
                        </a:rPr>
                        <a:t>$2,160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$1,080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$2,200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$1,100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$550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 </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a:t>
                      </a:r>
                    </a:p>
                  </a:txBody>
                  <a:tcPr marL="4185" marR="4185" marT="418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a:t>
                      </a:r>
                    </a:p>
                  </a:txBody>
                  <a:tcPr marL="4185" marR="4185" marT="4185" marB="0" anchor="ctr">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96579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a:t>
            </a:r>
            <a:endParaRPr lang="en-US" sz="2400" b="1" i="1" dirty="0">
              <a:latin typeface="+mn-lt"/>
            </a:endParaRPr>
          </a:p>
        </p:txBody>
      </p:sp>
      <p:sp>
        <p:nvSpPr>
          <p:cNvPr id="4" name="Content Placeholder 2"/>
          <p:cNvSpPr>
            <a:spLocks noGrp="1"/>
          </p:cNvSpPr>
          <p:nvPr>
            <p:ph idx="1"/>
          </p:nvPr>
        </p:nvSpPr>
        <p:spPr>
          <a:xfrm>
            <a:off x="457198" y="990601"/>
            <a:ext cx="8069582" cy="4306888"/>
          </a:xfrm>
        </p:spPr>
        <p:txBody>
          <a:bodyPr>
            <a:normAutofit/>
          </a:bodyPr>
          <a:lstStyle/>
          <a:p>
            <a:pPr>
              <a:buFont typeface="Arial" panose="020B0604020202020204" pitchFamily="34" charset="0"/>
              <a:buChar char="•"/>
            </a:pPr>
            <a:r>
              <a:rPr lang="en-US" sz="1600" dirty="0" smtClean="0"/>
              <a:t>Section </a:t>
            </a:r>
            <a:r>
              <a:rPr lang="en-US" sz="1600" dirty="0"/>
              <a:t>10 of the Leahy‐Smith America Invents Act (AIA) authorizes the </a:t>
            </a:r>
            <a:r>
              <a:rPr lang="en-US" sz="1600" dirty="0" smtClean="0"/>
              <a:t>United States Patent and Trademark Office (USPTO) to, in </a:t>
            </a:r>
            <a:r>
              <a:rPr lang="en-US" sz="1600" dirty="0"/>
              <a:t>part, “set or adjust by rule any fee established, authorized, or charged” </a:t>
            </a:r>
            <a:r>
              <a:rPr lang="en-US" sz="1600" dirty="0" smtClean="0"/>
              <a:t>under Title </a:t>
            </a:r>
            <a:r>
              <a:rPr lang="en-US" sz="1600" dirty="0"/>
              <a:t>35 of the United States Code provided that the aggregate patent fee </a:t>
            </a:r>
            <a:r>
              <a:rPr lang="en-US" sz="1600" dirty="0" smtClean="0"/>
              <a:t>revenue equals </a:t>
            </a:r>
            <a:r>
              <a:rPr lang="en-US" sz="1600" dirty="0"/>
              <a:t>the aggregate estimated cost to for patent operations, </a:t>
            </a:r>
            <a:r>
              <a:rPr lang="en-US" sz="1600" dirty="0" smtClean="0"/>
              <a:t>including administrative </a:t>
            </a:r>
            <a:r>
              <a:rPr lang="en-US" sz="1600" dirty="0"/>
              <a:t>costs</a:t>
            </a:r>
            <a:r>
              <a:rPr lang="en-US" sz="1600" dirty="0" smtClean="0"/>
              <a:t>.</a:t>
            </a:r>
          </a:p>
          <a:p>
            <a:pPr>
              <a:buFont typeface="Courier New" panose="02070309020205020404" pitchFamily="49" charset="0"/>
              <a:buChar char="o"/>
            </a:pPr>
            <a:endParaRPr lang="en-US" sz="1600" dirty="0"/>
          </a:p>
          <a:p>
            <a:pPr>
              <a:buFont typeface="Arial" panose="020B0604020202020204" pitchFamily="34" charset="0"/>
              <a:buChar char="•"/>
            </a:pPr>
            <a:r>
              <a:rPr lang="en-US" sz="1600" dirty="0" smtClean="0"/>
              <a:t>USPTO </a:t>
            </a:r>
            <a:r>
              <a:rPr lang="en-US" sz="1600" dirty="0"/>
              <a:t>is exercising its fee setting authority to set and adjust patent fees </a:t>
            </a:r>
            <a:r>
              <a:rPr lang="en-US" sz="1600" dirty="0" smtClean="0"/>
              <a:t>to recover </a:t>
            </a:r>
            <a:r>
              <a:rPr lang="en-US" sz="1600" dirty="0"/>
              <a:t>the aggregate estimated cost of the patent </a:t>
            </a:r>
            <a:r>
              <a:rPr lang="en-US" sz="1600" dirty="0" smtClean="0"/>
              <a:t>operation and USPTO administrative services that support patent operations.</a:t>
            </a:r>
          </a:p>
          <a:p>
            <a:pPr>
              <a:buFont typeface="Courier New" panose="02070309020205020404" pitchFamily="49" charset="0"/>
              <a:buChar char="o"/>
            </a:pPr>
            <a:endParaRPr lang="en-US" sz="1600" dirty="0"/>
          </a:p>
          <a:p>
            <a:pPr>
              <a:buFont typeface="Arial" panose="020B0604020202020204" pitchFamily="34" charset="0"/>
              <a:buChar char="•"/>
            </a:pPr>
            <a:r>
              <a:rPr lang="en-US" sz="1600" dirty="0" smtClean="0"/>
              <a:t>The </a:t>
            </a:r>
            <a:r>
              <a:rPr lang="en-US" sz="1600" dirty="0"/>
              <a:t>fee structure summarized here is an initial proposal to enable the </a:t>
            </a:r>
            <a:r>
              <a:rPr lang="en-US" sz="1600" dirty="0" smtClean="0"/>
              <a:t>Patent Public </a:t>
            </a:r>
            <a:r>
              <a:rPr lang="en-US" sz="1600" dirty="0"/>
              <a:t>Advisory Committee (PPAC) to hold public hearings, gather feedback </a:t>
            </a:r>
            <a:r>
              <a:rPr lang="en-US" sz="1600" dirty="0" smtClean="0"/>
              <a:t>from the </a:t>
            </a:r>
            <a:r>
              <a:rPr lang="en-US" sz="1600" dirty="0"/>
              <a:t>public, and prepare a report for the USPTO </a:t>
            </a:r>
            <a:r>
              <a:rPr lang="en-US" sz="1600" dirty="0" smtClean="0"/>
              <a:t>as required by the AIA.</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dirty="0"/>
          </a:p>
        </p:txBody>
      </p:sp>
    </p:spTree>
    <p:extLst>
      <p:ext uri="{BB962C8B-B14F-4D97-AF65-F5344CB8AC3E}">
        <p14:creationId xmlns:p14="http://schemas.microsoft.com/office/powerpoint/2010/main" val="23788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78022"/>
            <a:ext cx="8229598" cy="468645"/>
          </a:xfrm>
        </p:spPr>
        <p:txBody>
          <a:bodyPr>
            <a:noAutofit/>
          </a:bodyPr>
          <a:lstStyle/>
          <a:p>
            <a:pPr lvl="1" algn="l" defTabSz="457200" rtl="0">
              <a:spcBef>
                <a:spcPct val="0"/>
              </a:spcBef>
            </a:pPr>
            <a:r>
              <a:rPr lang="en-US" sz="2400" b="1" dirty="0" smtClean="0">
                <a:latin typeface="+mn-lt"/>
              </a:rPr>
              <a:t>Proposed Fee Structure Changes –</a:t>
            </a:r>
            <a:br>
              <a:rPr lang="en-US" sz="2400" b="1" dirty="0" smtClean="0">
                <a:latin typeface="+mn-lt"/>
              </a:rPr>
            </a:br>
            <a:r>
              <a:rPr lang="en-US" sz="2400" b="1" dirty="0" smtClean="0">
                <a:latin typeface="+mn-lt"/>
              </a:rPr>
              <a:t>Summary </a:t>
            </a:r>
            <a:r>
              <a:rPr lang="en-US" sz="2400" b="1" dirty="0">
                <a:latin typeface="+mn-lt"/>
              </a:rPr>
              <a:t>of Significant </a:t>
            </a:r>
            <a:r>
              <a:rPr lang="en-US" sz="2400" b="1" dirty="0" smtClean="0">
                <a:latin typeface="+mn-lt"/>
              </a:rPr>
              <a:t>Changes (cont.) </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62887847"/>
              </p:ext>
            </p:extLst>
          </p:nvPr>
        </p:nvGraphicFramePr>
        <p:xfrm>
          <a:off x="457199" y="1234438"/>
          <a:ext cx="8229602" cy="4121167"/>
        </p:xfrm>
        <a:graphic>
          <a:graphicData uri="http://schemas.openxmlformats.org/drawingml/2006/table">
            <a:tbl>
              <a:tblPr/>
              <a:tblGrid>
                <a:gridCol w="667321"/>
                <a:gridCol w="698121"/>
                <a:gridCol w="2248361"/>
                <a:gridCol w="390125"/>
                <a:gridCol w="390125"/>
                <a:gridCol w="390125"/>
                <a:gridCol w="390125"/>
                <a:gridCol w="400394"/>
                <a:gridCol w="390125"/>
                <a:gridCol w="390125"/>
                <a:gridCol w="390125"/>
                <a:gridCol w="390125"/>
                <a:gridCol w="390125"/>
                <a:gridCol w="390125"/>
                <a:gridCol w="314155"/>
              </a:tblGrid>
              <a:tr h="148128">
                <a:tc rowSpan="2">
                  <a:txBody>
                    <a:bodyPr/>
                    <a:lstStyle/>
                    <a:p>
                      <a:pPr algn="ctr" fontAlgn="ctr"/>
                      <a:r>
                        <a:rPr lang="en-US" sz="900" b="1" i="0" u="none" strike="noStrike" dirty="0">
                          <a:solidFill>
                            <a:srgbClr val="000000"/>
                          </a:solidFill>
                          <a:effectLst/>
                          <a:latin typeface="Calibri"/>
                        </a:rPr>
                        <a:t>Fee Code</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Calibri"/>
                        </a:rPr>
                        <a:t>37 CFR</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Calibri"/>
                        </a:rPr>
                        <a:t>Description</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900" b="1" i="0" u="none" strike="noStrike">
                          <a:solidFill>
                            <a:srgbClr val="000000"/>
                          </a:solidFill>
                          <a:effectLst/>
                          <a:latin typeface="Calibri"/>
                        </a:rPr>
                        <a:t>Current Fees</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a:solidFill>
                            <a:srgbClr val="000000"/>
                          </a:solidFill>
                          <a:effectLst/>
                          <a:latin typeface="Calibri"/>
                        </a:rPr>
                        <a:t>Proposed Fees</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a:solidFill>
                            <a:srgbClr val="000000"/>
                          </a:solidFill>
                          <a:effectLst/>
                          <a:latin typeface="Calibri"/>
                        </a:rPr>
                        <a:t>Increase/(Decrease)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a:rPr>
                        <a:t>Percentage Change</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42339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a:solidFill>
                            <a:srgbClr val="000000"/>
                          </a:solidFill>
                          <a:effectLst/>
                          <a:latin typeface="Calibri"/>
                        </a:rPr>
                        <a:t>Large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Small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Micro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Large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dirty="0">
                          <a:solidFill>
                            <a:srgbClr val="000000"/>
                          </a:solidFill>
                          <a:effectLst/>
                          <a:latin typeface="Calibri"/>
                        </a:rPr>
                        <a:t>Small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dirty="0">
                          <a:solidFill>
                            <a:srgbClr val="000000"/>
                          </a:solidFill>
                          <a:effectLst/>
                          <a:latin typeface="Calibri"/>
                        </a:rPr>
                        <a:t>Micro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a:solidFill>
                            <a:srgbClr val="000000"/>
                          </a:solidFill>
                          <a:effectLst/>
                          <a:latin typeface="Calibri"/>
                        </a:rPr>
                        <a:t>Large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Small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Micro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Large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Small Entity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Micro Entity Fee</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2630">
                <a:tc gridSpan="15">
                  <a:txBody>
                    <a:bodyPr/>
                    <a:lstStyle/>
                    <a:p>
                      <a:pPr algn="l" fontAlgn="ctr"/>
                      <a:r>
                        <a:rPr lang="en-US" sz="900" b="1" i="0" u="none" strike="noStrike" dirty="0">
                          <a:solidFill>
                            <a:srgbClr val="000000"/>
                          </a:solidFill>
                          <a:effectLst/>
                          <a:latin typeface="Calibri"/>
                        </a:rPr>
                        <a:t>Patent Post-Allowance Fees</a:t>
                      </a:r>
                    </a:p>
                  </a:txBody>
                  <a:tcPr marL="5411" marR="5411" marT="541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266">
                <a:tc>
                  <a:txBody>
                    <a:bodyPr/>
                    <a:lstStyle/>
                    <a:p>
                      <a:pPr algn="l" fontAlgn="ctr"/>
                      <a:r>
                        <a:rPr lang="en-US" sz="700" b="0" i="0" u="none" strike="noStrike" dirty="0">
                          <a:solidFill>
                            <a:srgbClr val="000000"/>
                          </a:solidFill>
                          <a:effectLst/>
                          <a:latin typeface="Calibri"/>
                        </a:rPr>
                        <a:t>1501/2501/3501</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1.18(a)(1)</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Utility Issue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$960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$480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$240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7266">
                <a:tc>
                  <a:txBody>
                    <a:bodyPr/>
                    <a:lstStyle/>
                    <a:p>
                      <a:pPr algn="l" fontAlgn="ctr"/>
                      <a:r>
                        <a:rPr lang="en-US" sz="700" b="0" i="0" u="none" strike="noStrike">
                          <a:solidFill>
                            <a:srgbClr val="000000"/>
                          </a:solidFill>
                          <a:effectLst/>
                          <a:latin typeface="Calibri"/>
                        </a:rPr>
                        <a:t>1511/2511/3511</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1.18(a)(1)</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Reissue Issue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$960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$480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$240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$40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7266">
                <a:tc>
                  <a:txBody>
                    <a:bodyPr/>
                    <a:lstStyle/>
                    <a:p>
                      <a:pPr algn="l" fontAlgn="ctr"/>
                      <a:r>
                        <a:rPr lang="en-US" sz="700" b="0" i="0" u="none" strike="noStrike">
                          <a:solidFill>
                            <a:srgbClr val="000000"/>
                          </a:solidFill>
                          <a:effectLst/>
                          <a:latin typeface="Calibri"/>
                        </a:rPr>
                        <a:t>1502/2502/3502</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1.18(b)(1)</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Design Issue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$560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$280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$140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$440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$220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$110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79%</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79%</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79%</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7266">
                <a:tc>
                  <a:txBody>
                    <a:bodyPr/>
                    <a:lstStyle/>
                    <a:p>
                      <a:pPr algn="l" fontAlgn="ctr"/>
                      <a:r>
                        <a:rPr lang="en-US" sz="700" b="0" i="0" u="none" strike="noStrike">
                          <a:solidFill>
                            <a:srgbClr val="000000"/>
                          </a:solidFill>
                          <a:effectLst/>
                          <a:latin typeface="Calibri"/>
                        </a:rPr>
                        <a:t>1503/2503/3503</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1.18(c)(1)</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Plant Issue Fee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$760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$380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$190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$240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$120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32%</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32%</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32%</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2630">
                <a:tc gridSpan="15">
                  <a:txBody>
                    <a:bodyPr/>
                    <a:lstStyle/>
                    <a:p>
                      <a:pPr algn="l" fontAlgn="ctr"/>
                      <a:r>
                        <a:rPr lang="en-US" sz="900" b="1" i="0" u="none" strike="noStrike" dirty="0">
                          <a:solidFill>
                            <a:srgbClr val="000000"/>
                          </a:solidFill>
                          <a:effectLst/>
                          <a:latin typeface="Calibri"/>
                        </a:rPr>
                        <a:t>Patent Maintenance Fees</a:t>
                      </a:r>
                    </a:p>
                  </a:txBody>
                  <a:tcPr marL="5411" marR="5411" marT="541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266">
                <a:tc>
                  <a:txBody>
                    <a:bodyPr/>
                    <a:lstStyle/>
                    <a:p>
                      <a:pPr algn="l" fontAlgn="ctr"/>
                      <a:r>
                        <a:rPr lang="en-US" sz="700" b="0" i="0" u="none" strike="noStrike" dirty="0">
                          <a:solidFill>
                            <a:srgbClr val="FF0000"/>
                          </a:solidFill>
                          <a:effectLst/>
                          <a:latin typeface="Calibri"/>
                        </a:rPr>
                        <a:t>Rule Change</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l" fontAlgn="ctr"/>
                      <a:r>
                        <a:rPr lang="en-US" sz="700" b="0" i="0" u="none" strike="noStrike" dirty="0">
                          <a:solidFill>
                            <a:srgbClr val="FF0000"/>
                          </a:solidFill>
                          <a:effectLst/>
                          <a:latin typeface="Calibri"/>
                        </a:rPr>
                        <a:t>Revise Rules to Require Maintenance Fee Payments for All Reissue Patents</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a:noFill/>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40704">
                <a:tc>
                  <a:txBody>
                    <a:bodyPr/>
                    <a:lstStyle/>
                    <a:p>
                      <a:pPr algn="l" fontAlgn="b"/>
                      <a:r>
                        <a:rPr lang="en-US" sz="700" b="0" i="0" u="none" strike="noStrike">
                          <a:solidFill>
                            <a:srgbClr val="000000"/>
                          </a:solidFill>
                          <a:effectLst/>
                          <a:latin typeface="Calibri"/>
                        </a:rPr>
                        <a:t>1558/2558</a:t>
                      </a:r>
                    </a:p>
                  </a:txBody>
                  <a:tcPr marL="5411" marR="5411" marT="5411"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1.17(m)</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Petition for the Delayed Payment of the Fee for Maintaining a Patent in Force</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dirty="0">
                          <a:solidFill>
                            <a:srgbClr val="000000"/>
                          </a:solidFill>
                          <a:effectLst/>
                          <a:latin typeface="Calibri"/>
                        </a:rPr>
                        <a:t>$1,700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700" b="0" i="0" u="none" strike="noStrike" dirty="0">
                          <a:solidFill>
                            <a:srgbClr val="000000"/>
                          </a:solidFill>
                          <a:effectLst/>
                          <a:latin typeface="Calibri"/>
                        </a:rPr>
                        <a:t>$850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700" b="0" i="0" u="none" strike="noStrike" dirty="0">
                          <a:solidFill>
                            <a:srgbClr val="000000"/>
                          </a:solidFill>
                          <a:effectLst/>
                          <a:latin typeface="Calibri"/>
                        </a:rPr>
                        <a:t>$2,000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$1,000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$500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$300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($350)</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18%</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18%</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-41%</a:t>
                      </a:r>
                    </a:p>
                  </a:txBody>
                  <a:tcPr marL="5411" marR="5411" marT="5411"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2630">
                <a:tc gridSpan="15">
                  <a:txBody>
                    <a:bodyPr/>
                    <a:lstStyle/>
                    <a:p>
                      <a:pPr algn="l" fontAlgn="ctr"/>
                      <a:r>
                        <a:rPr lang="en-US" sz="900" b="1" i="0" u="none" strike="noStrike" dirty="0">
                          <a:solidFill>
                            <a:srgbClr val="000000"/>
                          </a:solidFill>
                          <a:effectLst/>
                          <a:latin typeface="Calibri"/>
                        </a:rPr>
                        <a:t>Miscellaneous Patent Fees</a:t>
                      </a:r>
                    </a:p>
                  </a:txBody>
                  <a:tcPr marL="5411" marR="5411" marT="541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0704">
                <a:tc>
                  <a:txBody>
                    <a:bodyPr/>
                    <a:lstStyle/>
                    <a:p>
                      <a:pPr algn="l" fontAlgn="b"/>
                      <a:r>
                        <a:rPr lang="en-US" sz="700" b="0" i="0" u="none" strike="noStrike" dirty="0">
                          <a:solidFill>
                            <a:srgbClr val="000000"/>
                          </a:solidFill>
                          <a:effectLst/>
                          <a:latin typeface="Calibri"/>
                        </a:rPr>
                        <a:t>1801/2801/3801</a:t>
                      </a:r>
                    </a:p>
                  </a:txBody>
                  <a:tcPr marL="5411" marR="5411" marT="5411"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1.17(e)(1)</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Request for Continued Examination (RCE) - 1st Request (see 37 CFR 1.114)</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$1,200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$600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$300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$1,500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$750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$375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$300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25%</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25%</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25%</a:t>
                      </a:r>
                    </a:p>
                  </a:txBody>
                  <a:tcPr marL="5411" marR="5411" marT="5411"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40704">
                <a:tc>
                  <a:txBody>
                    <a:bodyPr/>
                    <a:lstStyle/>
                    <a:p>
                      <a:pPr algn="l" fontAlgn="b"/>
                      <a:r>
                        <a:rPr lang="en-US" sz="700" b="0" i="0" u="none" strike="noStrike">
                          <a:solidFill>
                            <a:srgbClr val="000000"/>
                          </a:solidFill>
                          <a:effectLst/>
                          <a:latin typeface="Calibri"/>
                        </a:rPr>
                        <a:t>1820/2820/3820</a:t>
                      </a:r>
                    </a:p>
                  </a:txBody>
                  <a:tcPr marL="5411" marR="5411" marT="5411"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1.17(e)(2)</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Request for Continued Examination (RCE) - 2nd and Subsequent Request (see 37 CFR 1.114)</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$1,700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$850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$425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$2,000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$1,000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$500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$300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18%</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18%</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18%</a:t>
                      </a:r>
                    </a:p>
                  </a:txBody>
                  <a:tcPr marL="5411" marR="5411" marT="5411"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40704">
                <a:tc>
                  <a:txBody>
                    <a:bodyPr/>
                    <a:lstStyle/>
                    <a:p>
                      <a:pPr algn="l" fontAlgn="b"/>
                      <a:r>
                        <a:rPr lang="en-US" sz="700" b="0" i="0" u="none" strike="noStrike">
                          <a:solidFill>
                            <a:srgbClr val="000000"/>
                          </a:solidFill>
                          <a:effectLst/>
                          <a:latin typeface="Calibri"/>
                        </a:rPr>
                        <a:t>1806/2806/3806</a:t>
                      </a:r>
                    </a:p>
                  </a:txBody>
                  <a:tcPr marL="5411" marR="5411" marT="5411"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1.17(p)</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Submission of an Information Disclosure Statement</a:t>
                      </a:r>
                      <a:r>
                        <a:rPr lang="en-US" sz="700" b="0" i="0" u="none" strike="noStrike" dirty="0">
                          <a:solidFill>
                            <a:srgbClr val="FF0000"/>
                          </a:solidFill>
                          <a:effectLst/>
                          <a:latin typeface="Calibri"/>
                        </a:rPr>
                        <a:t> after FAOM, before Allowance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dirty="0">
                          <a:solidFill>
                            <a:srgbClr val="000000"/>
                          </a:solidFill>
                          <a:effectLst/>
                          <a:latin typeface="Calibri"/>
                        </a:rPr>
                        <a:t>$180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$90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$45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$300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$150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$75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$120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$60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$30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67%</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67%</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67%</a:t>
                      </a:r>
                    </a:p>
                  </a:txBody>
                  <a:tcPr marL="5411" marR="5411" marT="5411"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40704">
                <a:tc>
                  <a:txBody>
                    <a:bodyPr/>
                    <a:lstStyle/>
                    <a:p>
                      <a:pPr algn="l" fontAlgn="b"/>
                      <a:r>
                        <a:rPr lang="en-US" sz="700" b="0" i="0" u="none" strike="noStrike">
                          <a:solidFill>
                            <a:srgbClr val="FF0000"/>
                          </a:solidFill>
                          <a:effectLst/>
                          <a:latin typeface="Calibri"/>
                        </a:rPr>
                        <a:t>New Fee Code</a:t>
                      </a:r>
                    </a:p>
                  </a:txBody>
                  <a:tcPr marL="5411" marR="5411" marT="5411"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FF0000"/>
                          </a:solidFill>
                          <a:effectLst/>
                          <a:latin typeface="Calibri"/>
                        </a:rPr>
                        <a:t>Submission of an Information Disclosure Statement after Allowance</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$600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$300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$150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$600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$300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a:rPr>
                        <a:t>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a:rPr>
                        <a:t>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Calibri"/>
                        </a:rPr>
                        <a:t> </a:t>
                      </a:r>
                    </a:p>
                  </a:txBody>
                  <a:tcPr marL="5411" marR="5411" marT="5411"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62630">
                <a:tc gridSpan="15">
                  <a:txBody>
                    <a:bodyPr/>
                    <a:lstStyle/>
                    <a:p>
                      <a:pPr algn="l" fontAlgn="ctr"/>
                      <a:r>
                        <a:rPr lang="en-US" sz="900" b="1" i="0" u="none" strike="noStrike" dirty="0">
                          <a:solidFill>
                            <a:srgbClr val="000000"/>
                          </a:solidFill>
                          <a:effectLst/>
                          <a:latin typeface="Calibri"/>
                        </a:rPr>
                        <a:t>Post Issuance Fees</a:t>
                      </a:r>
                    </a:p>
                  </a:txBody>
                  <a:tcPr marL="5411" marR="5411" marT="541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266">
                <a:tc>
                  <a:txBody>
                    <a:bodyPr/>
                    <a:lstStyle/>
                    <a:p>
                      <a:pPr algn="l" fontAlgn="ctr"/>
                      <a:r>
                        <a:rPr lang="en-US" sz="700" b="0" i="0" u="none" strike="noStrike" dirty="0">
                          <a:solidFill>
                            <a:srgbClr val="000000"/>
                          </a:solidFill>
                          <a:effectLst/>
                          <a:latin typeface="Calibri"/>
                        </a:rPr>
                        <a:t>1811</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1.20(a)</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Certificate of Correction</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Calibri"/>
                        </a:rPr>
                        <a:t>$100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$150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$50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50%</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17266">
                <a:tc>
                  <a:txBody>
                    <a:bodyPr/>
                    <a:lstStyle/>
                    <a:p>
                      <a:pPr algn="l" fontAlgn="ctr"/>
                      <a:r>
                        <a:rPr lang="en-US" sz="700" b="0" i="0" u="none" strike="noStrike">
                          <a:solidFill>
                            <a:srgbClr val="000000"/>
                          </a:solidFill>
                          <a:effectLst/>
                          <a:latin typeface="Calibri"/>
                        </a:rPr>
                        <a:t>1816</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1.20(b)</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Processing Fee for Correcting </a:t>
                      </a:r>
                      <a:r>
                        <a:rPr lang="en-US" sz="700" b="0" i="0" u="none" strike="noStrike" dirty="0" err="1">
                          <a:solidFill>
                            <a:srgbClr val="000000"/>
                          </a:solidFill>
                          <a:effectLst/>
                          <a:latin typeface="Calibri"/>
                        </a:rPr>
                        <a:t>Inventorship</a:t>
                      </a:r>
                      <a:r>
                        <a:rPr lang="en-US" sz="700" b="0" i="0" u="none" strike="noStrike" dirty="0">
                          <a:solidFill>
                            <a:srgbClr val="000000"/>
                          </a:solidFill>
                          <a:effectLst/>
                          <a:latin typeface="Calibri"/>
                        </a:rPr>
                        <a:t> in a Patent</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Calibri"/>
                        </a:rPr>
                        <a:t>$130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$150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$20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15%</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17266">
                <a:tc>
                  <a:txBody>
                    <a:bodyPr/>
                    <a:lstStyle/>
                    <a:p>
                      <a:pPr algn="l" fontAlgn="ctr"/>
                      <a:r>
                        <a:rPr lang="en-US" sz="700" b="0" i="0" u="none" strike="noStrike">
                          <a:solidFill>
                            <a:srgbClr val="FF0000"/>
                          </a:solidFill>
                          <a:effectLst/>
                          <a:latin typeface="Calibri"/>
                        </a:rPr>
                        <a:t>New Fee Code</a:t>
                      </a:r>
                    </a:p>
                  </a:txBody>
                  <a:tcPr marL="5411" marR="5411" marT="5411"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700" b="0" i="0" u="none" strike="noStrike">
                          <a:solidFill>
                            <a:srgbClr val="FF0000"/>
                          </a:solidFill>
                          <a:effectLst/>
                          <a:latin typeface="Calibri"/>
                        </a:rPr>
                        <a:t>Request for Ex Parte Reexamination (&lt; 40 pages)</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$6,000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$3,000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1,500*</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$6,000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$1,500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411" marR="5411" marT="5411"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319088">
                <a:tc>
                  <a:txBody>
                    <a:bodyPr/>
                    <a:lstStyle/>
                    <a:p>
                      <a:pPr algn="l" fontAlgn="b"/>
                      <a:r>
                        <a:rPr lang="en-US" sz="700" b="0" i="0" u="none" strike="noStrike" dirty="0">
                          <a:solidFill>
                            <a:srgbClr val="000000"/>
                          </a:solidFill>
                          <a:effectLst/>
                          <a:latin typeface="Calibri"/>
                        </a:rPr>
                        <a:t>1821/2821/3821</a:t>
                      </a:r>
                    </a:p>
                  </a:txBody>
                  <a:tcPr marL="5411" marR="5411" marT="5411"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1.20(c)(3)</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Each Reexamination Independent Claim in Excess of Three and Also in Excess of the Number of Such Claims in the Patent Under Reexamination</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$420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$210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$105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$460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$230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$115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$40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$20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10%</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10%</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10%</a:t>
                      </a:r>
                    </a:p>
                  </a:txBody>
                  <a:tcPr marL="5411" marR="5411" marT="5411"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314764">
                <a:tc>
                  <a:txBody>
                    <a:bodyPr/>
                    <a:lstStyle/>
                    <a:p>
                      <a:pPr algn="l" fontAlgn="b"/>
                      <a:r>
                        <a:rPr lang="en-US" sz="700" b="0" i="0" u="none" strike="noStrike">
                          <a:solidFill>
                            <a:srgbClr val="000000"/>
                          </a:solidFill>
                          <a:effectLst/>
                          <a:latin typeface="Calibri"/>
                        </a:rPr>
                        <a:t>1822/2822/3822</a:t>
                      </a:r>
                    </a:p>
                  </a:txBody>
                  <a:tcPr marL="5411" marR="5411" marT="5411"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1.20(c)(4)</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Each Reexamination Claim in Excess of 20 and Also in Excess of the Number of Claims in the Patent Under Reexamination</a:t>
                      </a:r>
                    </a:p>
                  </a:txBody>
                  <a:tcPr marL="5411" marR="5411" marT="54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$80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$40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$20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$100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$50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$25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$20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$10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$5 </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25%</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25%</a:t>
                      </a:r>
                    </a:p>
                  </a:txBody>
                  <a:tcPr marL="5411" marR="5411" marT="54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25%</a:t>
                      </a:r>
                    </a:p>
                  </a:txBody>
                  <a:tcPr marL="5411" marR="5411" marT="5411"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17266">
                <a:tc gridSpan="15">
                  <a:txBody>
                    <a:bodyPr/>
                    <a:lstStyle/>
                    <a:p>
                      <a:pPr algn="l" fontAlgn="ctr"/>
                      <a:r>
                        <a:rPr lang="en-US" sz="700" b="0" i="0" u="none" strike="noStrike" dirty="0">
                          <a:solidFill>
                            <a:srgbClr val="000000"/>
                          </a:solidFill>
                          <a:effectLst/>
                          <a:latin typeface="Calibri"/>
                        </a:rPr>
                        <a:t>* Third-Party Filers Are Not Eligible for the Micro Entity Fee.</a:t>
                      </a:r>
                    </a:p>
                  </a:txBody>
                  <a:tcPr marL="5411" marR="5411" marT="541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834536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posed Fee Structure Changes –&#10;Summary of Significant Changes (cont.)"/>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Changes –</a:t>
            </a:r>
            <a:br>
              <a:rPr lang="en-US" sz="2400" b="1" dirty="0" smtClean="0">
                <a:latin typeface="+mn-lt"/>
              </a:rPr>
            </a:br>
            <a:r>
              <a:rPr lang="en-US" sz="2400" b="1" dirty="0" smtClean="0">
                <a:latin typeface="+mn-lt"/>
              </a:rPr>
              <a:t>Summary </a:t>
            </a:r>
            <a:r>
              <a:rPr lang="en-US" sz="2400" b="1" dirty="0">
                <a:latin typeface="+mn-lt"/>
              </a:rPr>
              <a:t>of Significant </a:t>
            </a:r>
            <a:r>
              <a:rPr lang="en-US" sz="2400" b="1" dirty="0" smtClean="0">
                <a:latin typeface="+mn-lt"/>
              </a:rPr>
              <a:t>Changes (cont.)</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05528674"/>
              </p:ext>
            </p:extLst>
          </p:nvPr>
        </p:nvGraphicFramePr>
        <p:xfrm>
          <a:off x="457199" y="1218990"/>
          <a:ext cx="8229602" cy="4222681"/>
        </p:xfrm>
        <a:graphic>
          <a:graphicData uri="http://schemas.openxmlformats.org/drawingml/2006/table">
            <a:tbl>
              <a:tblPr/>
              <a:tblGrid>
                <a:gridCol w="667318"/>
                <a:gridCol w="698120"/>
                <a:gridCol w="2248358"/>
                <a:gridCol w="390126"/>
                <a:gridCol w="390126"/>
                <a:gridCol w="390126"/>
                <a:gridCol w="390126"/>
                <a:gridCol w="400394"/>
                <a:gridCol w="390126"/>
                <a:gridCol w="390126"/>
                <a:gridCol w="390126"/>
                <a:gridCol w="390126"/>
                <a:gridCol w="390126"/>
                <a:gridCol w="390126"/>
                <a:gridCol w="314152"/>
              </a:tblGrid>
              <a:tr h="139519">
                <a:tc rowSpan="2">
                  <a:txBody>
                    <a:bodyPr/>
                    <a:lstStyle/>
                    <a:p>
                      <a:pPr algn="ctr" fontAlgn="ctr"/>
                      <a:r>
                        <a:rPr lang="en-US" sz="900" b="1" i="0" u="none" strike="noStrike" dirty="0">
                          <a:solidFill>
                            <a:srgbClr val="000000"/>
                          </a:solidFill>
                          <a:effectLst/>
                          <a:latin typeface="Calibri"/>
                        </a:rPr>
                        <a:t>Fee Code</a:t>
                      </a:r>
                    </a:p>
                  </a:txBody>
                  <a:tcPr marL="5073" marR="5073" marT="5073"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Calibri"/>
                        </a:rPr>
                        <a:t>37 CFR</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Calibri"/>
                        </a:rPr>
                        <a:t>Description</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900" b="1" i="0" u="none" strike="noStrike">
                          <a:solidFill>
                            <a:srgbClr val="000000"/>
                          </a:solidFill>
                          <a:effectLst/>
                          <a:latin typeface="Calibri"/>
                        </a:rPr>
                        <a:t>Current Fees</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a:solidFill>
                            <a:srgbClr val="000000"/>
                          </a:solidFill>
                          <a:effectLst/>
                          <a:latin typeface="Calibri"/>
                        </a:rPr>
                        <a:t>Proposed Fees</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a:solidFill>
                            <a:srgbClr val="000000"/>
                          </a:solidFill>
                          <a:effectLst/>
                          <a:latin typeface="Calibri"/>
                        </a:rPr>
                        <a:t>Increase/(Decrease)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a:rPr>
                        <a:t>Percentage Change</a:t>
                      </a:r>
                    </a:p>
                  </a:txBody>
                  <a:tcPr marL="5073" marR="5073" marT="5073"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4074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a:solidFill>
                            <a:srgbClr val="000000"/>
                          </a:solidFill>
                          <a:effectLst/>
                          <a:latin typeface="Calibri"/>
                        </a:rPr>
                        <a:t>Large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a:rPr>
                        <a:t>Small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Micro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Large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dirty="0">
                          <a:solidFill>
                            <a:srgbClr val="000000"/>
                          </a:solidFill>
                          <a:effectLst/>
                          <a:latin typeface="Calibri"/>
                        </a:rPr>
                        <a:t>Small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dirty="0">
                          <a:solidFill>
                            <a:srgbClr val="000000"/>
                          </a:solidFill>
                          <a:effectLst/>
                          <a:latin typeface="Calibri"/>
                        </a:rPr>
                        <a:t>Micro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dirty="0">
                          <a:solidFill>
                            <a:srgbClr val="000000"/>
                          </a:solidFill>
                          <a:effectLst/>
                          <a:latin typeface="Calibri"/>
                        </a:rPr>
                        <a:t>Large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Small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Micro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Large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Small Entity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Micro Entity Fee</a:t>
                      </a:r>
                    </a:p>
                  </a:txBody>
                  <a:tcPr marL="5073" marR="5073" marT="5073"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56262">
                <a:tc gridSpan="15">
                  <a:txBody>
                    <a:bodyPr/>
                    <a:lstStyle/>
                    <a:p>
                      <a:pPr algn="l" fontAlgn="ctr"/>
                      <a:r>
                        <a:rPr lang="en-US" sz="900" b="1" i="0" u="none" strike="noStrike" dirty="0">
                          <a:solidFill>
                            <a:srgbClr val="000000"/>
                          </a:solidFill>
                          <a:effectLst/>
                          <a:latin typeface="Calibri"/>
                        </a:rPr>
                        <a:t>Patent Trial and Appeal Fees</a:t>
                      </a:r>
                    </a:p>
                  </a:txBody>
                  <a:tcPr marL="5073" marR="5073" marT="507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031">
                <a:tc>
                  <a:txBody>
                    <a:bodyPr/>
                    <a:lstStyle/>
                    <a:p>
                      <a:pPr algn="l" fontAlgn="ctr"/>
                      <a:r>
                        <a:rPr lang="en-US" sz="700" b="0" i="0" u="none" strike="noStrike" dirty="0">
                          <a:solidFill>
                            <a:srgbClr val="000000"/>
                          </a:solidFill>
                          <a:effectLst/>
                          <a:latin typeface="Calibri"/>
                        </a:rPr>
                        <a:t>1401/2401/3401</a:t>
                      </a:r>
                    </a:p>
                  </a:txBody>
                  <a:tcPr marL="5073" marR="5073" marT="5073"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41.20(b)(1)</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Notice of Appeal</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200*</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250*</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25%</a:t>
                      </a:r>
                    </a:p>
                  </a:txBody>
                  <a:tcPr marL="5073" marR="5073" marT="5073"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17357">
                <a:tc>
                  <a:txBody>
                    <a:bodyPr/>
                    <a:lstStyle/>
                    <a:p>
                      <a:pPr algn="l" fontAlgn="b"/>
                      <a:r>
                        <a:rPr lang="en-US" sz="700" b="0" i="0" u="none" strike="noStrike" dirty="0">
                          <a:solidFill>
                            <a:srgbClr val="000000"/>
                          </a:solidFill>
                          <a:effectLst/>
                          <a:latin typeface="Calibri"/>
                        </a:rPr>
                        <a:t>1413/2413/3413</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41.20(b)(4)</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Forwarding an Appeal in an Application or Ex Parte Reexamination Proceeding to the Board</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Calibri"/>
                        </a:rPr>
                        <a:t>$2,000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500*</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$1,250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625*</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$125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5073" marR="5073" marT="5073"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06031">
                <a:tc>
                  <a:txBody>
                    <a:bodyPr/>
                    <a:lstStyle/>
                    <a:p>
                      <a:pPr algn="l" fontAlgn="ctr"/>
                      <a:r>
                        <a:rPr lang="en-US" sz="700" b="0" i="0" u="none" strike="noStrike">
                          <a:solidFill>
                            <a:srgbClr val="000000"/>
                          </a:solidFill>
                          <a:effectLst/>
                          <a:latin typeface="Calibri"/>
                        </a:rPr>
                        <a:t>1406</a:t>
                      </a:r>
                    </a:p>
                  </a:txBody>
                  <a:tcPr marL="5073" marR="5073" marT="5073"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42.15(a)(1)</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Inter Partes Review Request Fee - Up to 20 Claims</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dirty="0">
                          <a:solidFill>
                            <a:srgbClr val="000000"/>
                          </a:solidFill>
                          <a:effectLst/>
                          <a:latin typeface="Calibri"/>
                        </a:rPr>
                        <a:t>$9,000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$14,000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$5,000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56%</a:t>
                      </a:r>
                    </a:p>
                  </a:txBody>
                  <a:tcPr marL="5073" marR="5073" marT="5073"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06031">
                <a:tc>
                  <a:txBody>
                    <a:bodyPr/>
                    <a:lstStyle/>
                    <a:p>
                      <a:pPr algn="l" fontAlgn="ctr"/>
                      <a:r>
                        <a:rPr lang="en-US" sz="700" b="0" i="0" u="none" strike="noStrike">
                          <a:solidFill>
                            <a:srgbClr val="000000"/>
                          </a:solidFill>
                          <a:effectLst/>
                          <a:latin typeface="Calibri"/>
                        </a:rPr>
                        <a:t>1414</a:t>
                      </a:r>
                    </a:p>
                  </a:txBody>
                  <a:tcPr marL="5073" marR="5073" marT="5073"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42.15(a)(2)</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Inter </a:t>
                      </a:r>
                      <a:r>
                        <a:rPr lang="en-US" sz="700" b="0" i="0" u="none" strike="noStrike" dirty="0" err="1">
                          <a:solidFill>
                            <a:srgbClr val="000000"/>
                          </a:solidFill>
                          <a:effectLst/>
                          <a:latin typeface="Calibri"/>
                        </a:rPr>
                        <a:t>Partes</a:t>
                      </a:r>
                      <a:r>
                        <a:rPr lang="en-US" sz="700" b="0" i="0" u="none" strike="noStrike" dirty="0">
                          <a:solidFill>
                            <a:srgbClr val="000000"/>
                          </a:solidFill>
                          <a:effectLst/>
                          <a:latin typeface="Calibri"/>
                        </a:rPr>
                        <a:t> Review Post-Institution Fee - Up to 15 Claims</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Calibri"/>
                        </a:rPr>
                        <a:t>$14,000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$16,500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$2,500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18%</a:t>
                      </a:r>
                    </a:p>
                  </a:txBody>
                  <a:tcPr marL="5073" marR="5073" marT="5073"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06031">
                <a:tc>
                  <a:txBody>
                    <a:bodyPr/>
                    <a:lstStyle/>
                    <a:p>
                      <a:pPr algn="l" fontAlgn="ctr"/>
                      <a:r>
                        <a:rPr lang="en-US" sz="700" b="0" i="0" u="none" strike="noStrike">
                          <a:solidFill>
                            <a:srgbClr val="000000"/>
                          </a:solidFill>
                          <a:effectLst/>
                          <a:latin typeface="Calibri"/>
                        </a:rPr>
                        <a:t>1407</a:t>
                      </a:r>
                    </a:p>
                  </a:txBody>
                  <a:tcPr marL="5073" marR="5073" marT="5073"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42.15(a)(3)</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Inter </a:t>
                      </a:r>
                      <a:r>
                        <a:rPr lang="en-US" sz="700" b="0" i="0" u="none" strike="noStrike" dirty="0" err="1">
                          <a:solidFill>
                            <a:srgbClr val="000000"/>
                          </a:solidFill>
                          <a:effectLst/>
                          <a:latin typeface="Calibri"/>
                        </a:rPr>
                        <a:t>Partes</a:t>
                      </a:r>
                      <a:r>
                        <a:rPr lang="en-US" sz="700" b="0" i="0" u="none" strike="noStrike" dirty="0">
                          <a:solidFill>
                            <a:srgbClr val="000000"/>
                          </a:solidFill>
                          <a:effectLst/>
                          <a:latin typeface="Calibri"/>
                        </a:rPr>
                        <a:t> Review Request of Each Claim in Excess of 20</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Calibri"/>
                        </a:rPr>
                        <a:t>$200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$300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$100 </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50%</a:t>
                      </a:r>
                    </a:p>
                  </a:txBody>
                  <a:tcPr marL="5073" marR="5073" marT="5073"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17357">
                <a:tc>
                  <a:txBody>
                    <a:bodyPr/>
                    <a:lstStyle/>
                    <a:p>
                      <a:pPr algn="l" fontAlgn="b"/>
                      <a:r>
                        <a:rPr lang="en-US" sz="700" b="0" i="0" u="none" strike="noStrike">
                          <a:solidFill>
                            <a:srgbClr val="000000"/>
                          </a:solidFill>
                          <a:effectLst/>
                          <a:latin typeface="Calibri"/>
                        </a:rPr>
                        <a:t>1415</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42.15(a)(4)</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Inter </a:t>
                      </a:r>
                      <a:r>
                        <a:rPr lang="en-US" sz="700" b="0" i="0" u="none" strike="noStrike" dirty="0" err="1">
                          <a:solidFill>
                            <a:srgbClr val="000000"/>
                          </a:solidFill>
                          <a:effectLst/>
                          <a:latin typeface="Calibri"/>
                        </a:rPr>
                        <a:t>Partes</a:t>
                      </a:r>
                      <a:r>
                        <a:rPr lang="en-US" sz="700" b="0" i="0" u="none" strike="noStrike" dirty="0">
                          <a:solidFill>
                            <a:srgbClr val="000000"/>
                          </a:solidFill>
                          <a:effectLst/>
                          <a:latin typeface="Calibri"/>
                        </a:rPr>
                        <a:t> Post-Institution Request of Each Claim in Excess of 15</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dirty="0">
                          <a:solidFill>
                            <a:srgbClr val="000000"/>
                          </a:solidFill>
                          <a:effectLst/>
                          <a:latin typeface="Calibri"/>
                        </a:rPr>
                        <a:t>$400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a:rPr>
                        <a:t>$600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$200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a:rPr>
                        <a:t>50%</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17357">
                <a:tc>
                  <a:txBody>
                    <a:bodyPr/>
                    <a:lstStyle/>
                    <a:p>
                      <a:pPr algn="l" fontAlgn="b"/>
                      <a:r>
                        <a:rPr lang="en-US" sz="700" b="0" i="0" u="none" strike="noStrike">
                          <a:solidFill>
                            <a:srgbClr val="000000"/>
                          </a:solidFill>
                          <a:effectLst/>
                          <a:latin typeface="Calibri"/>
                        </a:rPr>
                        <a:t>1408</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42.15(b)(1)</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Post-Grant or Covered Business Method Review Request Fee - Up to 20 Claims</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a:rPr>
                        <a:t>$12,000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$16,000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$4,000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33%</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17357">
                <a:tc>
                  <a:txBody>
                    <a:bodyPr/>
                    <a:lstStyle/>
                    <a:p>
                      <a:pPr algn="l" fontAlgn="b"/>
                      <a:r>
                        <a:rPr lang="en-US" sz="700" b="0" i="0" u="none" strike="noStrike" dirty="0">
                          <a:solidFill>
                            <a:srgbClr val="000000"/>
                          </a:solidFill>
                          <a:effectLst/>
                          <a:latin typeface="Calibri"/>
                        </a:rPr>
                        <a:t>1416</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42.15(b)(2)</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Post-Grant or Covered Business Method Review Post-Institution Fee - Up to 15 Claims</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a:rPr>
                        <a:t>$18,000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$22,000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$4,000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22%</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17357">
                <a:tc>
                  <a:txBody>
                    <a:bodyPr/>
                    <a:lstStyle/>
                    <a:p>
                      <a:pPr algn="l" fontAlgn="b"/>
                      <a:r>
                        <a:rPr lang="en-US" sz="700" b="0" i="0" u="none" strike="noStrike">
                          <a:solidFill>
                            <a:srgbClr val="000000"/>
                          </a:solidFill>
                          <a:effectLst/>
                          <a:latin typeface="Calibri"/>
                        </a:rPr>
                        <a:t>1409</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42.15(b)(3)</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Post-Grant or Covered Business Method Review Request of Each Claim in Excess of 20</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a:rPr>
                        <a:t>$250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a:rPr>
                        <a:t>$375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a:rPr>
                        <a:t>$125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50%</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17357">
                <a:tc>
                  <a:txBody>
                    <a:bodyPr/>
                    <a:lstStyle/>
                    <a:p>
                      <a:pPr algn="l" fontAlgn="b"/>
                      <a:r>
                        <a:rPr lang="en-US" sz="700" b="0" i="0" u="none" strike="noStrike">
                          <a:solidFill>
                            <a:srgbClr val="000000"/>
                          </a:solidFill>
                          <a:effectLst/>
                          <a:latin typeface="Calibri"/>
                        </a:rPr>
                        <a:t>1417</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42.15(b)(4)</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Post-Grant or Covered Business Method Review Post-Institution Request of Each Claim in Excess of 15</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a:rPr>
                        <a:t>$550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a:rPr>
                        <a:t>$825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a:rPr>
                        <a:t>$275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50%</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05892">
                <a:tc gridSpan="15">
                  <a:txBody>
                    <a:bodyPr/>
                    <a:lstStyle/>
                    <a:p>
                      <a:pPr algn="l" fontAlgn="ctr"/>
                      <a:r>
                        <a:rPr lang="en-US" sz="700" b="0" i="0" u="none" strike="noStrike" dirty="0">
                          <a:solidFill>
                            <a:srgbClr val="000000"/>
                          </a:solidFill>
                          <a:effectLst/>
                          <a:latin typeface="Calibri"/>
                        </a:rPr>
                        <a:t>* Third-Party Filers Are Not Eligible for the Micro Entity Fee.</a:t>
                      </a:r>
                    </a:p>
                  </a:txBody>
                  <a:tcPr marL="5073" marR="5073" marT="507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6262">
                <a:tc gridSpan="15">
                  <a:txBody>
                    <a:bodyPr/>
                    <a:lstStyle/>
                    <a:p>
                      <a:pPr algn="l" fontAlgn="ctr"/>
                      <a:r>
                        <a:rPr lang="en-US" sz="900" b="1" i="0" u="none" strike="noStrike" dirty="0">
                          <a:solidFill>
                            <a:srgbClr val="000000"/>
                          </a:solidFill>
                          <a:effectLst/>
                          <a:latin typeface="Calibri"/>
                        </a:rPr>
                        <a:t>Patent Petition Fees</a:t>
                      </a:r>
                    </a:p>
                  </a:txBody>
                  <a:tcPr marL="5073" marR="5073" marT="507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984">
                <a:tc>
                  <a:txBody>
                    <a:bodyPr/>
                    <a:lstStyle/>
                    <a:p>
                      <a:pPr algn="l" fontAlgn="b"/>
                      <a:r>
                        <a:rPr lang="en-US" sz="700" b="0" i="0" u="none" strike="noStrike" dirty="0">
                          <a:solidFill>
                            <a:srgbClr val="000000"/>
                          </a:solidFill>
                          <a:effectLst/>
                          <a:latin typeface="Calibri"/>
                        </a:rPr>
                        <a:t>1453/2453</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1.17(m)</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Petition for Revival of an Abandoned Application for a Patent, for the Delayed Payment of the Fee for Issuing Each Patent, or for the Delayed Response by the Patent Owner in any Reexamination Proceeding</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dirty="0">
                          <a:solidFill>
                            <a:srgbClr val="000000"/>
                          </a:solidFill>
                          <a:effectLst/>
                          <a:latin typeface="Calibri"/>
                        </a:rPr>
                        <a:t>$1,700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$850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$850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$2,000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$1,000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$500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$300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($350)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18%</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18%</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-41%</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17357">
                <a:tc>
                  <a:txBody>
                    <a:bodyPr/>
                    <a:lstStyle/>
                    <a:p>
                      <a:pPr algn="l" fontAlgn="b"/>
                      <a:r>
                        <a:rPr lang="en-US" sz="700" b="0" i="0" u="none" strike="noStrike">
                          <a:solidFill>
                            <a:srgbClr val="000000"/>
                          </a:solidFill>
                          <a:effectLst/>
                          <a:latin typeface="Calibri"/>
                        </a:rPr>
                        <a:t>1454/2454/3454</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1.17(m)</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Petition for the Delayed Submission of a Priority or Benefit Claim, or to Restore the Right of Priority or Benefit</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$1,700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$850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$850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$2,000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$1,000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$500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$300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($350)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18%</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18%</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-41%</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17357">
                <a:tc>
                  <a:txBody>
                    <a:bodyPr/>
                    <a:lstStyle/>
                    <a:p>
                      <a:pPr algn="l" fontAlgn="b"/>
                      <a:r>
                        <a:rPr lang="en-US" sz="700" b="0" i="0" u="none" strike="noStrike">
                          <a:solidFill>
                            <a:srgbClr val="000000"/>
                          </a:solidFill>
                          <a:effectLst/>
                          <a:latin typeface="Calibri"/>
                        </a:rPr>
                        <a:t>1781</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1.1031(a)</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Hague International Design Application Fees - Transmittal Fee</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a:rPr>
                        <a:t>$120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r" fontAlgn="b"/>
                      <a:r>
                        <a:rPr lang="en-US" sz="700" b="0" i="0" u="none" strike="noStrike">
                          <a:solidFill>
                            <a:srgbClr val="000000"/>
                          </a:solidFill>
                          <a:effectLst/>
                          <a:latin typeface="Calibri"/>
                        </a:rPr>
                        <a:t>$120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$60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$30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dirty="0">
                          <a:solidFill>
                            <a:srgbClr val="000000"/>
                          </a:solidFill>
                          <a:effectLst/>
                          <a:latin typeface="Calibri"/>
                        </a:rPr>
                        <a:t>$0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($60)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($90)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-50%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-75%</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17357">
                <a:tc>
                  <a:txBody>
                    <a:bodyPr/>
                    <a:lstStyle/>
                    <a:p>
                      <a:pPr algn="l" fontAlgn="b"/>
                      <a:r>
                        <a:rPr lang="en-US" sz="700" b="0" i="0" u="none" strike="noStrike">
                          <a:solidFill>
                            <a:srgbClr val="000000"/>
                          </a:solidFill>
                          <a:effectLst/>
                          <a:latin typeface="Calibri"/>
                        </a:rPr>
                        <a:t>1783</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1.17(t)</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Petition to convert an international design application to a design application under 35 U.S.C. chapter 16</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a:rPr>
                        <a:t>$180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r" fontAlgn="b"/>
                      <a:r>
                        <a:rPr lang="en-US" sz="700" b="0" i="0" u="none" strike="noStrike">
                          <a:solidFill>
                            <a:srgbClr val="000000"/>
                          </a:solidFill>
                          <a:effectLst/>
                          <a:latin typeface="Calibri"/>
                        </a:rPr>
                        <a:t>$180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$90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$45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($90)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($135)</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-50%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-75%</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84239">
                <a:tc>
                  <a:txBody>
                    <a:bodyPr/>
                    <a:lstStyle/>
                    <a:p>
                      <a:pPr algn="l" fontAlgn="b"/>
                      <a:r>
                        <a:rPr lang="en-US" sz="700" b="0" i="0" u="none" strike="noStrike">
                          <a:solidFill>
                            <a:srgbClr val="000000"/>
                          </a:solidFill>
                          <a:effectLst/>
                          <a:latin typeface="Calibri"/>
                        </a:rPr>
                        <a:t>1784/2784</a:t>
                      </a:r>
                    </a:p>
                  </a:txBody>
                  <a:tcPr marL="5073" marR="5073" marT="5073"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1.17(m)</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Petition to Excuse Applicant's Failure to Act Within Prescribed Time Limits in an International Design Application</a:t>
                      </a:r>
                    </a:p>
                  </a:txBody>
                  <a:tcPr marL="5073" marR="5073" marT="50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$1,700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$850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$850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$2,000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$1,000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$500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$300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$150 </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($350)</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18%</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18%</a:t>
                      </a:r>
                    </a:p>
                  </a:txBody>
                  <a:tcPr marL="5073" marR="5073" marT="507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effectLst/>
                          <a:latin typeface="Calibri"/>
                        </a:rPr>
                        <a:t>-41%</a:t>
                      </a:r>
                    </a:p>
                  </a:txBody>
                  <a:tcPr marL="5073" marR="5073" marT="5073"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05892">
                <a:tc gridSpan="15">
                  <a:txBody>
                    <a:bodyPr/>
                    <a:lstStyle/>
                    <a:p>
                      <a:pPr algn="l" fontAlgn="ctr"/>
                      <a:r>
                        <a:rPr lang="en-US" sz="700" b="0" i="0" u="none" strike="noStrike" dirty="0">
                          <a:solidFill>
                            <a:srgbClr val="000000"/>
                          </a:solidFill>
                          <a:effectLst/>
                          <a:latin typeface="Calibri"/>
                        </a:rPr>
                        <a:t>* Third-Party Filers Are Not Eligible for the Micro Entity Fee.</a:t>
                      </a:r>
                    </a:p>
                  </a:txBody>
                  <a:tcPr marL="5073" marR="5073" marT="507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37789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Changes –</a:t>
            </a:r>
            <a:br>
              <a:rPr lang="en-US" sz="2400" b="1" dirty="0" smtClean="0">
                <a:latin typeface="+mn-lt"/>
              </a:rPr>
            </a:br>
            <a:r>
              <a:rPr lang="en-US" sz="2400" b="1" dirty="0" smtClean="0">
                <a:latin typeface="+mn-lt"/>
              </a:rPr>
              <a:t>Summary of Significant Changes (cont.)</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5911885"/>
              </p:ext>
            </p:extLst>
          </p:nvPr>
        </p:nvGraphicFramePr>
        <p:xfrm>
          <a:off x="457201" y="1200247"/>
          <a:ext cx="8229599" cy="4082620"/>
        </p:xfrm>
        <a:graphic>
          <a:graphicData uri="http://schemas.openxmlformats.org/drawingml/2006/table">
            <a:tbl>
              <a:tblPr/>
              <a:tblGrid>
                <a:gridCol w="667311"/>
                <a:gridCol w="698118"/>
                <a:gridCol w="2248331"/>
                <a:gridCol w="390130"/>
                <a:gridCol w="390130"/>
                <a:gridCol w="390130"/>
                <a:gridCol w="390130"/>
                <a:gridCol w="400393"/>
                <a:gridCol w="390130"/>
                <a:gridCol w="390130"/>
                <a:gridCol w="390130"/>
                <a:gridCol w="390130"/>
                <a:gridCol w="390130"/>
                <a:gridCol w="390130"/>
                <a:gridCol w="314146"/>
              </a:tblGrid>
              <a:tr h="125163">
                <a:tc rowSpan="2">
                  <a:txBody>
                    <a:bodyPr/>
                    <a:lstStyle/>
                    <a:p>
                      <a:pPr algn="ctr" fontAlgn="ctr"/>
                      <a:r>
                        <a:rPr lang="en-US" sz="900" b="1" i="0" u="none" strike="noStrike" dirty="0">
                          <a:solidFill>
                            <a:srgbClr val="000000"/>
                          </a:solidFill>
                          <a:effectLst/>
                          <a:latin typeface="Calibri"/>
                        </a:rPr>
                        <a:t>Fee Code</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Calibri"/>
                        </a:rPr>
                        <a:t>37 CFR</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Calibri"/>
                        </a:rPr>
                        <a:t>Description</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900" b="1" i="0" u="none" strike="noStrike">
                          <a:solidFill>
                            <a:srgbClr val="000000"/>
                          </a:solidFill>
                          <a:effectLst/>
                          <a:latin typeface="Calibri"/>
                        </a:rPr>
                        <a:t>Current Fees</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a:solidFill>
                            <a:srgbClr val="000000"/>
                          </a:solidFill>
                          <a:effectLst/>
                          <a:latin typeface="Calibri"/>
                        </a:rPr>
                        <a:t>Proposed Fees</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a:solidFill>
                            <a:srgbClr val="000000"/>
                          </a:solidFill>
                          <a:effectLst/>
                          <a:latin typeface="Calibri"/>
                        </a:rPr>
                        <a:t>Increase/(Decrease)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a:rPr>
                        <a:t>Percentage Change</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a:solidFill>
                            <a:srgbClr val="000000"/>
                          </a:solidFill>
                          <a:effectLst/>
                          <a:latin typeface="Calibri"/>
                        </a:rPr>
                        <a:t>Large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Small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Micro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Large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a:solidFill>
                            <a:srgbClr val="000000"/>
                          </a:solidFill>
                          <a:effectLst/>
                          <a:latin typeface="Calibri"/>
                        </a:rPr>
                        <a:t>Small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a:solidFill>
                            <a:srgbClr val="000000"/>
                          </a:solidFill>
                          <a:effectLst/>
                          <a:latin typeface="Calibri"/>
                        </a:rPr>
                        <a:t>Micro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ctr" fontAlgn="ctr"/>
                      <a:r>
                        <a:rPr lang="en-US" sz="900" b="1" i="0" u="none" strike="noStrike">
                          <a:solidFill>
                            <a:srgbClr val="000000"/>
                          </a:solidFill>
                          <a:effectLst/>
                          <a:latin typeface="Calibri"/>
                        </a:rPr>
                        <a:t>Large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Small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Micro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Large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a:rPr>
                        <a:t>Small Entity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Micro Entity Fee</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gridSpan="15">
                  <a:txBody>
                    <a:bodyPr/>
                    <a:lstStyle/>
                    <a:p>
                      <a:pPr algn="l" fontAlgn="ctr"/>
                      <a:r>
                        <a:rPr lang="en-US" sz="900" b="1" i="0" u="none" strike="noStrike" dirty="0">
                          <a:solidFill>
                            <a:srgbClr val="000000"/>
                          </a:solidFill>
                          <a:effectLst/>
                          <a:latin typeface="Calibri"/>
                        </a:rPr>
                        <a:t>PCT Fees - National Stage</a:t>
                      </a:r>
                    </a:p>
                  </a:txBody>
                  <a:tcPr marL="5210" marR="5210" marT="52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l" fontAlgn="ctr"/>
                      <a:r>
                        <a:rPr lang="en-US" sz="700" b="0" i="0" u="none" strike="noStrike" dirty="0">
                          <a:solidFill>
                            <a:srgbClr val="000000"/>
                          </a:solidFill>
                          <a:effectLst/>
                          <a:latin typeface="Calibri"/>
                        </a:rPr>
                        <a:t>1631/2631/3631</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1.492(a)</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Basic National Stage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$280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$140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$150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$75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dirty="0">
                          <a:solidFill>
                            <a:srgbClr val="000000"/>
                          </a:solidFill>
                          <a:effectLst/>
                          <a:latin typeface="Calibri"/>
                        </a:rPr>
                        <a:t>1641/2641/3641</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1.492(b)(2)</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National Stage Search Fee - U.S. Was the ISA</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Calibri"/>
                        </a:rPr>
                        <a:t>$120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$140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$70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$35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17%</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17%</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17%</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b"/>
                      <a:r>
                        <a:rPr lang="en-US" sz="700" b="0" i="0" u="none" strike="noStrike">
                          <a:solidFill>
                            <a:srgbClr val="000000"/>
                          </a:solidFill>
                          <a:effectLst/>
                          <a:latin typeface="Calibri"/>
                        </a:rPr>
                        <a:t>1642/2642/3642</a:t>
                      </a:r>
                    </a:p>
                  </a:txBody>
                  <a:tcPr marL="5210" marR="5210" marT="5210"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1.492(b)(3)</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National Stage Search Fee - Search Report Prepared and Provided to USPTO</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a:rPr>
                        <a:t>$480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$240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$120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$520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$260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$130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b"/>
                      <a:r>
                        <a:rPr lang="en-US" sz="700" b="0" i="0" u="none" strike="noStrike">
                          <a:solidFill>
                            <a:srgbClr val="000000"/>
                          </a:solidFill>
                          <a:effectLst/>
                          <a:latin typeface="Calibri"/>
                        </a:rPr>
                        <a:t>$40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$20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$10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8%</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8%</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a:rPr>
                        <a:t>8%</a:t>
                      </a:r>
                    </a:p>
                  </a:txBody>
                  <a:tcPr marL="5210" marR="5210" marT="5210"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a:solidFill>
                            <a:srgbClr val="000000"/>
                          </a:solidFill>
                          <a:effectLst/>
                          <a:latin typeface="Calibri"/>
                        </a:rPr>
                        <a:t>1632/2632/3632</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1.492(b)(4)</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National Stage Search Fee - All Other Situations</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$600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$150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$660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$330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$165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$60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a:solidFill>
                            <a:srgbClr val="000000"/>
                          </a:solidFill>
                          <a:effectLst/>
                          <a:latin typeface="Calibri"/>
                        </a:rPr>
                        <a:t>1633/2633/3633</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1.492(c)(2)</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National Stage Examination Fee - All Other Situations</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$360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$180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$760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$380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$190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6%</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a:solidFill>
                            <a:srgbClr val="000000"/>
                          </a:solidFill>
                          <a:effectLst/>
                          <a:latin typeface="Calibri"/>
                        </a:rPr>
                        <a:t>1614/2614/3614</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1.492(d)</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Each Independent Claim in Excess of Three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$460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$230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$115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$40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a:solidFill>
                            <a:srgbClr val="000000"/>
                          </a:solidFill>
                          <a:effectLst/>
                          <a:latin typeface="Calibri"/>
                        </a:rPr>
                        <a:t>1615/2615/3615</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1.492(e)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Each Claim in Excess of 20</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$40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$50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25%</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25%</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a:solidFill>
                            <a:srgbClr val="000000"/>
                          </a:solidFill>
                          <a:effectLst/>
                          <a:latin typeface="Calibri"/>
                        </a:rPr>
                        <a:t>1616/2616/3616</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1.492(f)</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Multiple Dependent Claim</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$780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$390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$195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$820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dirty="0">
                          <a:solidFill>
                            <a:srgbClr val="000000"/>
                          </a:solidFill>
                          <a:effectLst/>
                          <a:latin typeface="Calibri"/>
                        </a:rPr>
                        <a:t>$205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$40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$20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5%</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5%</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5%</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gridSpan="15">
                  <a:txBody>
                    <a:bodyPr/>
                    <a:lstStyle/>
                    <a:p>
                      <a:pPr algn="l" fontAlgn="ctr"/>
                      <a:r>
                        <a:rPr lang="en-US" sz="900" b="1" i="0" u="none" strike="noStrike" dirty="0">
                          <a:solidFill>
                            <a:srgbClr val="000000"/>
                          </a:solidFill>
                          <a:effectLst/>
                          <a:latin typeface="Calibri"/>
                        </a:rPr>
                        <a:t>PCT Fees - International Stage</a:t>
                      </a:r>
                    </a:p>
                  </a:txBody>
                  <a:tcPr marL="5210" marR="5210" marT="52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l" fontAlgn="ctr"/>
                      <a:r>
                        <a:rPr lang="en-US" sz="700" b="0" i="0" u="none" strike="noStrike" dirty="0">
                          <a:solidFill>
                            <a:srgbClr val="FF0000"/>
                          </a:solidFill>
                          <a:effectLst/>
                          <a:latin typeface="Calibri"/>
                        </a:rPr>
                        <a:t>New Fee Code</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FF0000"/>
                          </a:solidFill>
                          <a:effectLst/>
                          <a:latin typeface="Calibri"/>
                        </a:rPr>
                        <a:t>Late Filing of Sequence Listing</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000000"/>
                          </a:solidFill>
                          <a:effectLst/>
                          <a:latin typeface="Calibri"/>
                        </a:rPr>
                        <a:t>$300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$150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$75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a:txBody>
                    <a:bodyPr/>
                    <a:lstStyle/>
                    <a:p>
                      <a:pPr algn="r" fontAlgn="ctr"/>
                      <a:r>
                        <a:rPr lang="en-US" sz="700" b="0" i="0" u="none" strike="noStrike">
                          <a:solidFill>
                            <a:srgbClr val="000000"/>
                          </a:solidFill>
                          <a:effectLst/>
                          <a:latin typeface="Calibri"/>
                        </a:rPr>
                        <a:t>$300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$150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000000"/>
                          </a:solidFill>
                          <a:effectLst/>
                          <a:latin typeface="Calibri"/>
                        </a:rPr>
                        <a:t>$75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a:rPr>
                        <a:t> </a:t>
                      </a:r>
                    </a:p>
                  </a:txBody>
                  <a:tcPr marL="5210" marR="5210" marT="5210" marB="0" anchor="ctr">
                    <a:lnL>
                      <a:noFill/>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gridSpan="15">
                  <a:txBody>
                    <a:bodyPr/>
                    <a:lstStyle/>
                    <a:p>
                      <a:pPr algn="l" fontAlgn="ctr"/>
                      <a:r>
                        <a:rPr lang="en-US" sz="900" b="1" i="0" u="none" strike="noStrike" dirty="0">
                          <a:solidFill>
                            <a:srgbClr val="000000"/>
                          </a:solidFill>
                          <a:effectLst/>
                          <a:latin typeface="Calibri"/>
                        </a:rPr>
                        <a:t>Patent Enrollment Fees</a:t>
                      </a:r>
                    </a:p>
                  </a:txBody>
                  <a:tcPr marL="5210" marR="5210" marT="52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l" fontAlgn="ctr"/>
                      <a:r>
                        <a:rPr lang="en-US" sz="700" b="0" i="0" u="none" strike="noStrike" dirty="0">
                          <a:solidFill>
                            <a:srgbClr val="000000"/>
                          </a:solidFill>
                          <a:effectLst/>
                          <a:latin typeface="Calibri"/>
                        </a:rPr>
                        <a:t>9001</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1.21(a)(1)(i)</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Application Fee (Non-Refundable)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Calibri"/>
                        </a:rPr>
                        <a:t>$40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$100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$60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150%</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a:txBody>
                    <a:bodyPr/>
                    <a:lstStyle/>
                    <a:p>
                      <a:pPr algn="l" fontAlgn="b"/>
                      <a:r>
                        <a:rPr lang="en-US" sz="700" b="0" i="0" u="none" strike="noStrike">
                          <a:solidFill>
                            <a:srgbClr val="000000"/>
                          </a:solidFill>
                          <a:effectLst/>
                          <a:latin typeface="Calibri"/>
                        </a:rPr>
                        <a:t>9003</a:t>
                      </a:r>
                    </a:p>
                  </a:txBody>
                  <a:tcPr marL="5210" marR="5210" marT="5210"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1.21(a)(2)</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Registration to Practice or Grant of Limited Recognition Under §11.9(b) or (c)</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a:rPr>
                        <a:t>$100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a:rPr>
                        <a:t>$200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$100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100%</a:t>
                      </a:r>
                    </a:p>
                  </a:txBody>
                  <a:tcPr marL="5210" marR="5210" marT="5210"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a:txBody>
                    <a:bodyPr/>
                    <a:lstStyle/>
                    <a:p>
                      <a:pPr algn="l" fontAlgn="ctr"/>
                      <a:r>
                        <a:rPr lang="en-US" sz="700" b="0" i="0" u="none" strike="noStrike">
                          <a:solidFill>
                            <a:srgbClr val="FF0000"/>
                          </a:solidFill>
                          <a:effectLst/>
                          <a:latin typeface="Calibri"/>
                        </a:rPr>
                        <a:t>New Fee Code</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FF0000"/>
                          </a:solidFill>
                          <a:effectLst/>
                          <a:latin typeface="Calibri"/>
                        </a:rPr>
                        <a:t>1.21(a)(2)</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FF0000"/>
                          </a:solidFill>
                          <a:effectLst/>
                          <a:latin typeface="Calibri"/>
                        </a:rPr>
                        <a:t>Grant of Limited Recognition Under §11.9(b) or (c)</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$200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$200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a:solidFill>
                            <a:srgbClr val="000000"/>
                          </a:solidFill>
                          <a:effectLst/>
                          <a:latin typeface="Calibri"/>
                        </a:rPr>
                        <a:t>9005</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1.21(a)(4)</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Certificate of Good Standing as an Attorney or Agent</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dirty="0">
                          <a:solidFill>
                            <a:srgbClr val="000000"/>
                          </a:solidFill>
                          <a:effectLst/>
                          <a:latin typeface="Calibri"/>
                        </a:rPr>
                        <a:t>$10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$40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$30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300%</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a:txBody>
                    <a:bodyPr/>
                    <a:lstStyle/>
                    <a:p>
                      <a:pPr algn="l" fontAlgn="b"/>
                      <a:r>
                        <a:rPr lang="en-US" sz="700" b="0" i="0" u="none" strike="noStrike">
                          <a:solidFill>
                            <a:srgbClr val="000000"/>
                          </a:solidFill>
                          <a:effectLst/>
                          <a:latin typeface="Calibri"/>
                        </a:rPr>
                        <a:t>9006</a:t>
                      </a:r>
                    </a:p>
                  </a:txBody>
                  <a:tcPr marL="5210" marR="5210" marT="5210"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1.21(a)(4)(I)</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Certificate of Good Standing as an Attorney or Agent, Suitable for Framing</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dirty="0">
                          <a:solidFill>
                            <a:srgbClr val="000000"/>
                          </a:solidFill>
                          <a:effectLst/>
                          <a:latin typeface="Calibri"/>
                        </a:rPr>
                        <a:t>$20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$50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$30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150%</a:t>
                      </a:r>
                    </a:p>
                  </a:txBody>
                  <a:tcPr marL="5210" marR="5210" marT="5210"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a:txBody>
                    <a:bodyPr/>
                    <a:lstStyle/>
                    <a:p>
                      <a:pPr algn="l" fontAlgn="b"/>
                      <a:r>
                        <a:rPr lang="en-US" sz="700" b="0" i="0" u="none" strike="noStrike">
                          <a:solidFill>
                            <a:srgbClr val="000000"/>
                          </a:solidFill>
                          <a:effectLst/>
                          <a:latin typeface="Calibri"/>
                        </a:rPr>
                        <a:t>9012</a:t>
                      </a:r>
                    </a:p>
                  </a:txBody>
                  <a:tcPr marL="5210" marR="5210" marT="5210"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1.21(a)(5)(I)</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Review of Decision by the Director of Enrollment and Discipline Under §11.2(c)</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dirty="0">
                          <a:solidFill>
                            <a:srgbClr val="000000"/>
                          </a:solidFill>
                          <a:effectLst/>
                          <a:latin typeface="Calibri"/>
                        </a:rPr>
                        <a:t>$130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$400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$270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208%</a:t>
                      </a:r>
                    </a:p>
                  </a:txBody>
                  <a:tcPr marL="5210" marR="5210" marT="5210"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a:txBody>
                    <a:bodyPr/>
                    <a:lstStyle/>
                    <a:p>
                      <a:pPr algn="l" fontAlgn="b"/>
                      <a:r>
                        <a:rPr lang="en-US" sz="700" b="0" i="0" u="none" strike="noStrike">
                          <a:solidFill>
                            <a:srgbClr val="000000"/>
                          </a:solidFill>
                          <a:effectLst/>
                          <a:latin typeface="Calibri"/>
                        </a:rPr>
                        <a:t>9013</a:t>
                      </a:r>
                    </a:p>
                  </a:txBody>
                  <a:tcPr marL="5210" marR="5210" marT="5210"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1.21(a)(5)(ii)</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Review of Decision of the Director of Enrollment and Discipline Under §11.2(d)</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a:rPr>
                        <a:t>$130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$400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$270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208%</a:t>
                      </a:r>
                    </a:p>
                  </a:txBody>
                  <a:tcPr marL="5210" marR="5210" marT="5210" marB="0" anchor="b">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a:txBody>
                    <a:bodyPr/>
                    <a:lstStyle/>
                    <a:p>
                      <a:pPr algn="l" fontAlgn="ctr"/>
                      <a:r>
                        <a:rPr lang="en-US" sz="700" b="0" i="0" u="none" strike="noStrike" dirty="0">
                          <a:solidFill>
                            <a:srgbClr val="000000"/>
                          </a:solidFill>
                          <a:effectLst/>
                          <a:latin typeface="Calibri"/>
                        </a:rPr>
                        <a:t>9004</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1.21(a)(9)(ii)</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Administrative Reinstatement Fee</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Calibri"/>
                        </a:rPr>
                        <a:t>$100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$200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$100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Calibri"/>
                        </a:rPr>
                        <a:t>100%</a:t>
                      </a:r>
                    </a:p>
                  </a:txBody>
                  <a:tcPr marL="5210" marR="5210" marT="5210" marB="0" anchor="ctr">
                    <a:lnL w="6350" cap="flat" cmpd="sng" algn="ctr">
                      <a:solidFill>
                        <a:srgbClr val="80808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a:txBody>
                    <a:bodyPr/>
                    <a:lstStyle/>
                    <a:p>
                      <a:pPr algn="l" fontAlgn="b"/>
                      <a:r>
                        <a:rPr lang="en-US" sz="700" b="0" i="0" u="none" strike="noStrike" dirty="0">
                          <a:solidFill>
                            <a:srgbClr val="FF0000"/>
                          </a:solidFill>
                          <a:effectLst/>
                          <a:latin typeface="Calibri"/>
                        </a:rPr>
                        <a:t>New Fee Code</a:t>
                      </a:r>
                    </a:p>
                  </a:txBody>
                  <a:tcPr marL="5210" marR="5210" marT="5210"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dirty="0">
                          <a:solidFill>
                            <a:srgbClr val="FF0000"/>
                          </a:solidFill>
                          <a:effectLst/>
                          <a:latin typeface="Calibri"/>
                        </a:rPr>
                        <a:t>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FF0000"/>
                          </a:solidFill>
                          <a:effectLst/>
                          <a:latin typeface="Calibri"/>
                        </a:rPr>
                        <a:t>Establish OED Information System Customer Interface Account (ID &amp; Password) - Performed by OED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3">
                  <a:txBody>
                    <a:bodyPr/>
                    <a:lstStyle/>
                    <a:p>
                      <a:pPr algn="ctr" fontAlgn="b"/>
                      <a:r>
                        <a:rPr lang="en-US" sz="700" b="0" i="0" u="none" strike="noStrike">
                          <a:solidFill>
                            <a:srgbClr val="000000"/>
                          </a:solidFill>
                          <a:effectLst/>
                          <a:latin typeface="Calibri"/>
                        </a:rPr>
                        <a:t>$70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dirty="0">
                          <a:solidFill>
                            <a:srgbClr val="000000"/>
                          </a:solidFill>
                          <a:effectLst/>
                          <a:latin typeface="Calibri"/>
                        </a:rPr>
                        <a:t>$70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dirty="0">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b"/>
                      <a:r>
                        <a:rPr lang="en-US" sz="700" b="0" i="0" u="none" strike="noStrike">
                          <a:solidFill>
                            <a:srgbClr val="FF0000"/>
                          </a:solidFill>
                          <a:effectLst/>
                          <a:latin typeface="Calibri"/>
                        </a:rPr>
                        <a:t>New Fee Code</a:t>
                      </a:r>
                    </a:p>
                  </a:txBody>
                  <a:tcPr marL="5210" marR="5210" marT="5210" marB="0" anchor="b">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700" b="0" i="0" u="none" strike="noStrike">
                          <a:solidFill>
                            <a:srgbClr val="FF0000"/>
                          </a:solidFill>
                          <a:effectLst/>
                          <a:latin typeface="Calibri"/>
                        </a:rPr>
                        <a:t>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FF0000"/>
                          </a:solidFill>
                          <a:effectLst/>
                          <a:latin typeface="Calibri"/>
                        </a:rPr>
                        <a:t>Roster Maintenance in OED Information System Customer Interface (Change of Address) - Performed by OED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3">
                  <a:txBody>
                    <a:bodyPr/>
                    <a:lstStyle/>
                    <a:p>
                      <a:pPr algn="ctr" fontAlgn="b"/>
                      <a:r>
                        <a:rPr lang="en-US" sz="700" b="0" i="0" u="none" strike="noStrike">
                          <a:solidFill>
                            <a:srgbClr val="000000"/>
                          </a:solidFill>
                          <a:effectLst/>
                          <a:latin typeface="Calibri"/>
                        </a:rPr>
                        <a:t>$70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a:rPr>
                        <a:t>$70 </a:t>
                      </a:r>
                    </a:p>
                  </a:txBody>
                  <a:tcPr marL="5210" marR="5210" marT="521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dirty="0">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a:solidFill>
                            <a:srgbClr val="FF0000"/>
                          </a:solidFill>
                          <a:effectLst/>
                          <a:latin typeface="Calibri"/>
                        </a:rPr>
                        <a:t>New Fee Code</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FF0000"/>
                          </a:solidFill>
                          <a:effectLst/>
                          <a:latin typeface="Calibri"/>
                        </a:rPr>
                        <a:t>Registration Examination Review Session</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3">
                  <a:txBody>
                    <a:bodyPr/>
                    <a:lstStyle/>
                    <a:p>
                      <a:pPr algn="ctr" fontAlgn="ctr"/>
                      <a:r>
                        <a:rPr lang="en-US" sz="700" b="0" i="0" u="none" strike="noStrike">
                          <a:solidFill>
                            <a:srgbClr val="000000"/>
                          </a:solidFill>
                          <a:effectLst/>
                          <a:latin typeface="Calibri"/>
                        </a:rPr>
                        <a:t>$450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Calibri"/>
                        </a:rPr>
                        <a:t>$450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0">
                <a:tc>
                  <a:txBody>
                    <a:bodyPr/>
                    <a:lstStyle/>
                    <a:p>
                      <a:pPr algn="l" fontAlgn="ctr"/>
                      <a:r>
                        <a:rPr lang="en-US" sz="700" b="0" i="0" u="none" strike="noStrike">
                          <a:solidFill>
                            <a:srgbClr val="FF0000"/>
                          </a:solidFill>
                          <a:effectLst/>
                          <a:latin typeface="Calibri"/>
                        </a:rPr>
                        <a:t>New Fee Code</a:t>
                      </a:r>
                    </a:p>
                  </a:txBody>
                  <a:tcPr marL="5210" marR="5210" marT="5210" marB="0" anchor="ctr">
                    <a:lnL w="9525"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r>
                        <a:rPr lang="en-US" sz="700" b="0" i="0" u="none" strike="noStrike">
                          <a:solidFill>
                            <a:srgbClr val="FF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r>
                        <a:rPr lang="en-US" sz="700" b="0" i="0" u="none" strike="noStrike">
                          <a:solidFill>
                            <a:srgbClr val="FF0000"/>
                          </a:solidFill>
                          <a:effectLst/>
                          <a:latin typeface="Calibri"/>
                        </a:rPr>
                        <a:t>Disciplinary Proceeding</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3">
                  <a:txBody>
                    <a:bodyPr/>
                    <a:lstStyle/>
                    <a:p>
                      <a:pPr algn="ctr" fontAlgn="ctr"/>
                      <a:r>
                        <a:rPr lang="en-US" sz="700" b="0" i="0" u="none" strike="noStrike">
                          <a:solidFill>
                            <a:srgbClr val="000000"/>
                          </a:solidFill>
                          <a:effectLst/>
                          <a:latin typeface="Calibri"/>
                        </a:rPr>
                        <a:t>at cost</a:t>
                      </a:r>
                    </a:p>
                  </a:txBody>
                  <a:tcPr marL="5210" marR="5210" marT="521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a:rPr>
                        <a:t> </a:t>
                      </a:r>
                    </a:p>
                  </a:txBody>
                  <a:tcPr marL="5210" marR="5210" marT="521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a:noFill/>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Calibri"/>
                        </a:rPr>
                        <a:t> </a:t>
                      </a:r>
                    </a:p>
                  </a:txBody>
                  <a:tcPr marL="5210" marR="5210" marT="5210" marB="0" anchor="ctr">
                    <a:lnL>
                      <a:noFill/>
                    </a:lnL>
                    <a:lnR w="9525"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06821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for a Basic Patent – </a:t>
            </a:r>
            <a:br>
              <a:rPr lang="en-US" sz="2400" b="1" dirty="0" smtClean="0">
                <a:latin typeface="+mn-lt"/>
              </a:rPr>
            </a:br>
            <a:r>
              <a:rPr lang="en-US" sz="2400" b="1" dirty="0" smtClean="0">
                <a:latin typeface="+mn-lt"/>
              </a:rPr>
              <a:t>Compared to 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23</a:t>
            </a:fld>
            <a:endParaRPr lang="en-US" dirty="0"/>
          </a:p>
        </p:txBody>
      </p:sp>
      <p:sp>
        <p:nvSpPr>
          <p:cNvPr id="13" name="Rectangle 3"/>
          <p:cNvSpPr txBox="1">
            <a:spLocks noChangeArrowheads="1"/>
          </p:cNvSpPr>
          <p:nvPr/>
        </p:nvSpPr>
        <p:spPr>
          <a:xfrm>
            <a:off x="304800" y="1813560"/>
            <a:ext cx="3181350"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T</a:t>
            </a:r>
            <a:r>
              <a:rPr lang="en-US" sz="1600" dirty="0" smtClean="0"/>
              <a:t>he fees to obtain a basic patent (file/search/ exam and issue) will increase slightly. </a:t>
            </a:r>
          </a:p>
          <a:p>
            <a:r>
              <a:rPr lang="en-US" sz="1600" dirty="0" smtClean="0"/>
              <a:t>Maintenance fee rates will remain unchanged for all 3 stages.</a:t>
            </a:r>
          </a:p>
        </p:txBody>
      </p:sp>
      <p:graphicFrame>
        <p:nvGraphicFramePr>
          <p:cNvPr id="7" name="Chart 6" descr="Issue Fees would increase from $960 to $1000&#10;F/S/E would increase from $1600 to $1720&#10;" title="Current vs. Proposed -F/S/E &amp; Issue for Large Entities "/>
          <p:cNvGraphicFramePr>
            <a:graphicFrameLocks/>
          </p:cNvGraphicFramePr>
          <p:nvPr>
            <p:extLst>
              <p:ext uri="{D42A27DB-BD31-4B8C-83A1-F6EECF244321}">
                <p14:modId xmlns:p14="http://schemas.microsoft.com/office/powerpoint/2010/main" val="1482063916"/>
              </p:ext>
            </p:extLst>
          </p:nvPr>
        </p:nvGraphicFramePr>
        <p:xfrm>
          <a:off x="3467100" y="1278255"/>
          <a:ext cx="5189220" cy="3600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1556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for RCEs – </a:t>
            </a:r>
            <a:br>
              <a:rPr lang="en-US" sz="2400" b="1" dirty="0" smtClean="0">
                <a:latin typeface="+mn-lt"/>
              </a:rPr>
            </a:br>
            <a:r>
              <a:rPr lang="en-US" sz="2400" b="1" dirty="0" smtClean="0">
                <a:latin typeface="+mn-lt"/>
              </a:rPr>
              <a:t>Compared to 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24</a:t>
            </a:fld>
            <a:endParaRPr lang="en-US" dirty="0"/>
          </a:p>
        </p:txBody>
      </p:sp>
      <p:graphicFrame>
        <p:nvGraphicFramePr>
          <p:cNvPr id="8" name="Chart 7" descr="1st RCE will increase from $1200 to $1500&#10;2nd and Subsequent will increase from $1700 to $2000&#10;" title="Current vs. Proposed - RCEs for Large Entities "/>
          <p:cNvGraphicFramePr>
            <a:graphicFrameLocks/>
          </p:cNvGraphicFramePr>
          <p:nvPr>
            <p:extLst>
              <p:ext uri="{D42A27DB-BD31-4B8C-83A1-F6EECF244321}">
                <p14:modId xmlns:p14="http://schemas.microsoft.com/office/powerpoint/2010/main" val="3187011943"/>
              </p:ext>
            </p:extLst>
          </p:nvPr>
        </p:nvGraphicFramePr>
        <p:xfrm>
          <a:off x="3813810" y="1346834"/>
          <a:ext cx="4960620" cy="378142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txBox="1">
            <a:spLocks noChangeArrowheads="1"/>
          </p:cNvSpPr>
          <p:nvPr/>
        </p:nvSpPr>
        <p:spPr>
          <a:xfrm>
            <a:off x="556260" y="1607820"/>
            <a:ext cx="3181350"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Fees for both RCE tiers will increase slightly. </a:t>
            </a:r>
          </a:p>
          <a:p>
            <a:r>
              <a:rPr lang="en-US" sz="1600" dirty="0" smtClean="0"/>
              <a:t>The Office has implemented several initiatives to reduce the need to file RCEs.</a:t>
            </a:r>
          </a:p>
          <a:p>
            <a:r>
              <a:rPr lang="en-US" sz="1600" dirty="0" smtClean="0"/>
              <a:t>IDS proposal also aimed at reducing the need to file RCEs.</a:t>
            </a:r>
          </a:p>
        </p:txBody>
      </p:sp>
    </p:spTree>
    <p:extLst>
      <p:ext uri="{BB962C8B-B14F-4D97-AF65-F5344CB8AC3E}">
        <p14:creationId xmlns:p14="http://schemas.microsoft.com/office/powerpoint/2010/main" val="1371726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a:latin typeface="+mn-lt"/>
              </a:rPr>
              <a:t>Proposed Fee Structure for </a:t>
            </a:r>
            <a:r>
              <a:rPr lang="en-US" sz="2400" b="1" dirty="0" smtClean="0">
                <a:latin typeface="+mn-lt"/>
              </a:rPr>
              <a:t>IDS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25</a:t>
            </a:fld>
            <a:endParaRPr lang="en-US" dirty="0"/>
          </a:p>
        </p:txBody>
      </p:sp>
      <p:graphicFrame>
        <p:nvGraphicFramePr>
          <p:cNvPr id="4" name="Chart 3" descr="IDS 1st Tier will increase from $180 to $300&#10;IDS 2nd Tier will increase from $180 to $600&#10;" title="Proposed Fee Structure for IDS – Compared to Current"/>
          <p:cNvGraphicFramePr>
            <a:graphicFrameLocks/>
          </p:cNvGraphicFramePr>
          <p:nvPr>
            <p:extLst>
              <p:ext uri="{D42A27DB-BD31-4B8C-83A1-F6EECF244321}">
                <p14:modId xmlns:p14="http://schemas.microsoft.com/office/powerpoint/2010/main" val="2803327973"/>
              </p:ext>
            </p:extLst>
          </p:nvPr>
        </p:nvGraphicFramePr>
        <p:xfrm>
          <a:off x="4072890" y="1371600"/>
          <a:ext cx="4960620" cy="37814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txBox="1">
            <a:spLocks noChangeArrowheads="1"/>
          </p:cNvSpPr>
          <p:nvPr/>
        </p:nvSpPr>
        <p:spPr>
          <a:xfrm>
            <a:off x="243840" y="1203960"/>
            <a:ext cx="3916680" cy="43967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N</a:t>
            </a:r>
            <a:r>
              <a:rPr lang="en-US" sz="1600" dirty="0" smtClean="0"/>
              <a:t>o fee if submitted before FAOM or within 3 months after the filing date, whichever is later. </a:t>
            </a:r>
          </a:p>
          <a:p>
            <a:r>
              <a:rPr lang="en-US" sz="1600" dirty="0" smtClean="0"/>
              <a:t>Eliminates certification of IDS.</a:t>
            </a:r>
          </a:p>
          <a:p>
            <a:r>
              <a:rPr lang="en-US" sz="1600" dirty="0" smtClean="0"/>
              <a:t>Provides fees for all IDS submissions after FAOM.</a:t>
            </a:r>
          </a:p>
          <a:p>
            <a:r>
              <a:rPr lang="en-US" sz="1600" dirty="0" smtClean="0"/>
              <a:t>1</a:t>
            </a:r>
            <a:r>
              <a:rPr lang="en-US" sz="1600" baseline="30000" dirty="0" smtClean="0"/>
              <a:t>st</a:t>
            </a:r>
            <a:r>
              <a:rPr lang="en-US" sz="1600" dirty="0" smtClean="0"/>
              <a:t> tier for IDS submitted after FAOM but before notice of allowance.</a:t>
            </a:r>
          </a:p>
          <a:p>
            <a:r>
              <a:rPr lang="en-US" sz="1600" dirty="0" smtClean="0"/>
              <a:t>2</a:t>
            </a:r>
            <a:r>
              <a:rPr lang="en-US" sz="1600" baseline="30000" dirty="0" smtClean="0"/>
              <a:t>nd</a:t>
            </a:r>
            <a:r>
              <a:rPr lang="en-US" sz="1600" dirty="0" smtClean="0"/>
              <a:t> tier for IDS submitted after notice of allowance. Must be accompanied with petition to withdraw if filed after issue payment.</a:t>
            </a:r>
          </a:p>
          <a:p>
            <a:r>
              <a:rPr lang="en-US" sz="1600" dirty="0"/>
              <a:t>Applicants no longer need to use QPIDS or file an RCE to obtain consideration of an </a:t>
            </a:r>
            <a:r>
              <a:rPr lang="en-US" sz="1600" dirty="0" smtClean="0"/>
              <a:t>IDS.</a:t>
            </a:r>
            <a:endParaRPr lang="en-US" sz="1600" dirty="0"/>
          </a:p>
        </p:txBody>
      </p:sp>
    </p:spTree>
    <p:extLst>
      <p:ext uri="{BB962C8B-B14F-4D97-AF65-F5344CB8AC3E}">
        <p14:creationId xmlns:p14="http://schemas.microsoft.com/office/powerpoint/2010/main" val="1333962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a:latin typeface="+mn-lt"/>
              </a:rPr>
              <a:t>Proposed Fee Structure for </a:t>
            </a:r>
            <a:r>
              <a:rPr lang="en-US" sz="2400" b="1" dirty="0" smtClean="0">
                <a:latin typeface="+mn-lt"/>
              </a:rPr>
              <a:t>Appeals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26</a:t>
            </a:fld>
            <a:endParaRPr lang="en-US" dirty="0"/>
          </a:p>
        </p:txBody>
      </p:sp>
      <p:graphicFrame>
        <p:nvGraphicFramePr>
          <p:cNvPr id="4" name="Chart 3" descr="Notice of Appeal will increase from $800 to $1000&#10;Appeal Forwarding will increase from $2000 to $2500&#10;" title="Proposed Fee Structure for Appeals – Compared to Current"/>
          <p:cNvGraphicFramePr>
            <a:graphicFrameLocks/>
          </p:cNvGraphicFramePr>
          <p:nvPr>
            <p:extLst>
              <p:ext uri="{D42A27DB-BD31-4B8C-83A1-F6EECF244321}">
                <p14:modId xmlns:p14="http://schemas.microsoft.com/office/powerpoint/2010/main" val="1825180195"/>
              </p:ext>
            </p:extLst>
          </p:nvPr>
        </p:nvGraphicFramePr>
        <p:xfrm>
          <a:off x="3764280" y="1377314"/>
          <a:ext cx="5017770" cy="38195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txBox="1">
            <a:spLocks noChangeArrowheads="1"/>
          </p:cNvSpPr>
          <p:nvPr/>
        </p:nvSpPr>
        <p:spPr>
          <a:xfrm>
            <a:off x="350520" y="1699260"/>
            <a:ext cx="3421380" cy="22021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Fees will increase for both Notice of Appeal and Appeal Forwarding fee.</a:t>
            </a:r>
          </a:p>
          <a:p>
            <a:r>
              <a:rPr lang="en-US" sz="1600" dirty="0"/>
              <a:t>B</a:t>
            </a:r>
            <a:r>
              <a:rPr lang="en-US" sz="1600" dirty="0" smtClean="0"/>
              <a:t>etter align fees with cost, and allow continued progress on reducing the backlog of ex parte appeals.</a:t>
            </a:r>
          </a:p>
        </p:txBody>
      </p:sp>
    </p:spTree>
    <p:extLst>
      <p:ext uri="{BB962C8B-B14F-4D97-AF65-F5344CB8AC3E}">
        <p14:creationId xmlns:p14="http://schemas.microsoft.com/office/powerpoint/2010/main" val="2983862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a:latin typeface="+mn-lt"/>
              </a:rPr>
              <a:t>Proposed Fee Structure for </a:t>
            </a:r>
            <a:r>
              <a:rPr lang="en-US" sz="2400" b="1" dirty="0" smtClean="0">
                <a:latin typeface="+mn-lt"/>
              </a:rPr>
              <a:t>IPRs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27</a:t>
            </a:fld>
            <a:endParaRPr lang="en-US" dirty="0"/>
          </a:p>
        </p:txBody>
      </p:sp>
      <p:sp>
        <p:nvSpPr>
          <p:cNvPr id="5" name="Rectangle 3"/>
          <p:cNvSpPr txBox="1">
            <a:spLocks noChangeArrowheads="1"/>
          </p:cNvSpPr>
          <p:nvPr/>
        </p:nvSpPr>
        <p:spPr>
          <a:xfrm>
            <a:off x="350520" y="1440180"/>
            <a:ext cx="3421380" cy="27355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Fees will increase for Inter Parte Reviews.</a:t>
            </a:r>
          </a:p>
          <a:p>
            <a:r>
              <a:rPr lang="en-US" sz="1600" dirty="0"/>
              <a:t>B</a:t>
            </a:r>
            <a:r>
              <a:rPr lang="en-US" sz="1600" dirty="0" smtClean="0"/>
              <a:t>etter align fees with cost, and continue to meet deadlines required in the America Invents Act.</a:t>
            </a:r>
            <a:r>
              <a:rPr lang="en-US" sz="1600" dirty="0"/>
              <a:t> </a:t>
            </a:r>
            <a:endParaRPr lang="en-US" sz="1600" dirty="0" smtClean="0"/>
          </a:p>
          <a:p>
            <a:r>
              <a:rPr lang="en-US" sz="1600" dirty="0" smtClean="0"/>
              <a:t>Initial </a:t>
            </a:r>
            <a:r>
              <a:rPr lang="en-US" sz="1600" dirty="0"/>
              <a:t>fee setting required estimating potential cost.  A</a:t>
            </a:r>
            <a:r>
              <a:rPr lang="en-US" sz="1600" dirty="0" smtClean="0"/>
              <a:t>ctual</a:t>
            </a:r>
            <a:r>
              <a:rPr lang="en-US" sz="1600" dirty="0"/>
              <a:t>, historical cost </a:t>
            </a:r>
            <a:r>
              <a:rPr lang="en-US" sz="1600" dirty="0" smtClean="0"/>
              <a:t>is now available</a:t>
            </a:r>
            <a:r>
              <a:rPr lang="en-US" sz="1600" dirty="0"/>
              <a:t>.</a:t>
            </a:r>
          </a:p>
          <a:p>
            <a:endParaRPr lang="en-US" sz="1400" dirty="0" smtClean="0"/>
          </a:p>
        </p:txBody>
      </p:sp>
      <p:graphicFrame>
        <p:nvGraphicFramePr>
          <p:cNvPr id="6" name="Chart 5" descr="Request will increase from $9,000 to $14,000&#10;Post-Institution will increase from $14,000 to $16,500&#10;" title="Proposed Fee Structure for IPRs- Compared to Current"/>
          <p:cNvGraphicFramePr>
            <a:graphicFrameLocks/>
          </p:cNvGraphicFramePr>
          <p:nvPr>
            <p:extLst>
              <p:ext uri="{D42A27DB-BD31-4B8C-83A1-F6EECF244321}">
                <p14:modId xmlns:p14="http://schemas.microsoft.com/office/powerpoint/2010/main" val="3403254637"/>
              </p:ext>
            </p:extLst>
          </p:nvPr>
        </p:nvGraphicFramePr>
        <p:xfrm>
          <a:off x="3771900" y="1371600"/>
          <a:ext cx="4960620" cy="3897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1291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a:latin typeface="+mn-lt"/>
              </a:rPr>
              <a:t>Proposed Fee Structure for </a:t>
            </a:r>
            <a:r>
              <a:rPr lang="en-US" sz="2400" b="1" dirty="0" smtClean="0">
                <a:latin typeface="+mn-lt"/>
              </a:rPr>
              <a:t>PGRs/CBMs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28</a:t>
            </a:fld>
            <a:endParaRPr lang="en-US" dirty="0"/>
          </a:p>
        </p:txBody>
      </p:sp>
      <p:sp>
        <p:nvSpPr>
          <p:cNvPr id="6" name="Rectangle 3"/>
          <p:cNvSpPr txBox="1">
            <a:spLocks noChangeArrowheads="1"/>
          </p:cNvSpPr>
          <p:nvPr/>
        </p:nvSpPr>
        <p:spPr>
          <a:xfrm>
            <a:off x="350520" y="1440180"/>
            <a:ext cx="3421380" cy="3619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Fees will increase for both Post Grant Reviews (PGRs) and Covered Business Method Reviews (CBMs).</a:t>
            </a:r>
          </a:p>
          <a:p>
            <a:r>
              <a:rPr lang="en-US" sz="1600" dirty="0"/>
              <a:t>B</a:t>
            </a:r>
            <a:r>
              <a:rPr lang="en-US" sz="1600" dirty="0" smtClean="0"/>
              <a:t>etter align fees with cost, and continue to meet deadlines required in the America Invents Act.</a:t>
            </a:r>
          </a:p>
          <a:p>
            <a:r>
              <a:rPr lang="en-US" sz="1600" dirty="0" smtClean="0"/>
              <a:t>Initial fee setting required estimating potential cost.  </a:t>
            </a:r>
            <a:r>
              <a:rPr lang="en-US" sz="1600" dirty="0"/>
              <a:t>A</a:t>
            </a:r>
            <a:r>
              <a:rPr lang="en-US" sz="1600" dirty="0" smtClean="0"/>
              <a:t>ctual, historical cost is now available.</a:t>
            </a:r>
          </a:p>
        </p:txBody>
      </p:sp>
      <p:graphicFrame>
        <p:nvGraphicFramePr>
          <p:cNvPr id="8" name="Chart 7" descr="Request will Increase from $12,000 to $16,000&#10;Post-Institution will increase from $18,000 to $22,000&#10;" title="Proposed Fee Structure for PGRs/CBMs – Compared to Current"/>
          <p:cNvGraphicFramePr>
            <a:graphicFrameLocks/>
          </p:cNvGraphicFramePr>
          <p:nvPr>
            <p:extLst>
              <p:ext uri="{D42A27DB-BD31-4B8C-83A1-F6EECF244321}">
                <p14:modId xmlns:p14="http://schemas.microsoft.com/office/powerpoint/2010/main" val="1244662600"/>
              </p:ext>
            </p:extLst>
          </p:nvPr>
        </p:nvGraphicFramePr>
        <p:xfrm>
          <a:off x="3771900" y="1333500"/>
          <a:ext cx="4960620" cy="3963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099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of Proposed Fee Structure by Major Fee Category</a:t>
            </a:r>
          </a:p>
        </p:txBody>
      </p:sp>
      <p:sp>
        <p:nvSpPr>
          <p:cNvPr id="3" name="Slide Number Placeholder 2"/>
          <p:cNvSpPr>
            <a:spLocks noGrp="1"/>
          </p:cNvSpPr>
          <p:nvPr>
            <p:ph type="sldNum" sz="quarter" idx="12"/>
          </p:nvPr>
        </p:nvSpPr>
        <p:spPr/>
        <p:txBody>
          <a:bodyPr/>
          <a:lstStyle/>
          <a:p>
            <a:fld id="{92DA454B-C859-4892-B9FA-68B588C9F547}" type="slidenum">
              <a:rPr lang="en-US" smtClean="0"/>
              <a:t>29</a:t>
            </a:fld>
            <a:endParaRPr lang="en-US" dirty="0"/>
          </a:p>
        </p:txBody>
      </p:sp>
      <p:sp>
        <p:nvSpPr>
          <p:cNvPr id="7" name="Content Placeholder 2"/>
          <p:cNvSpPr txBox="1">
            <a:spLocks/>
          </p:cNvSpPr>
          <p:nvPr/>
        </p:nvSpPr>
        <p:spPr>
          <a:xfrm>
            <a:off x="304800" y="1432560"/>
            <a:ext cx="8267700" cy="4031712"/>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None/>
            </a:pPr>
            <a:r>
              <a:rPr lang="en-US" sz="1600" dirty="0" smtClean="0">
                <a:solidFill>
                  <a:schemeClr val="tx1"/>
                </a:solidFill>
              </a:rPr>
              <a:t>Filing/Search/Exam Fee Increases </a:t>
            </a:r>
          </a:p>
          <a:p>
            <a:pPr lvl="1">
              <a:buClrTx/>
              <a:buFont typeface="Arial" panose="020B0604020202020204" pitchFamily="34" charset="0"/>
              <a:buChar char="•"/>
            </a:pPr>
            <a:r>
              <a:rPr lang="en-US" sz="1600" dirty="0">
                <a:solidFill>
                  <a:schemeClr val="tx1"/>
                </a:solidFill>
              </a:rPr>
              <a:t>A</a:t>
            </a:r>
            <a:r>
              <a:rPr lang="en-US" sz="1600" dirty="0" smtClean="0">
                <a:solidFill>
                  <a:schemeClr val="tx1"/>
                </a:solidFill>
              </a:rPr>
              <a:t>dditional revenue generated from the proposed increases in the filing/search/exam fees will permit the USPTO to continue pursuing improvements in patent examination quality, backlog reduction, and compact prosecution.  </a:t>
            </a:r>
          </a:p>
          <a:p>
            <a:pPr lvl="2">
              <a:buClrTx/>
              <a:buFont typeface="Arial" panose="020B0604020202020204" pitchFamily="34" charset="0"/>
              <a:buChar char="•"/>
            </a:pPr>
            <a:r>
              <a:rPr lang="en-US" sz="1600" dirty="0" smtClean="0">
                <a:solidFill>
                  <a:schemeClr val="tx1"/>
                </a:solidFill>
              </a:rPr>
              <a:t>For </a:t>
            </a:r>
            <a:r>
              <a:rPr lang="en-US" sz="1600" dirty="0">
                <a:solidFill>
                  <a:schemeClr val="tx1"/>
                </a:solidFill>
              </a:rPr>
              <a:t>example</a:t>
            </a:r>
            <a:r>
              <a:rPr lang="en-US" sz="1600" dirty="0" smtClean="0">
                <a:solidFill>
                  <a:schemeClr val="tx1"/>
                </a:solidFill>
              </a:rPr>
              <a:t>, giving examiners </a:t>
            </a:r>
            <a:r>
              <a:rPr lang="en-US" sz="1600" dirty="0">
                <a:solidFill>
                  <a:schemeClr val="tx1"/>
                </a:solidFill>
              </a:rPr>
              <a:t>time to </a:t>
            </a:r>
            <a:r>
              <a:rPr lang="en-US" sz="1600" dirty="0" smtClean="0">
                <a:solidFill>
                  <a:schemeClr val="tx1"/>
                </a:solidFill>
              </a:rPr>
              <a:t>initiate </a:t>
            </a:r>
            <a:r>
              <a:rPr lang="en-US" sz="1600" dirty="0">
                <a:solidFill>
                  <a:schemeClr val="tx1"/>
                </a:solidFill>
              </a:rPr>
              <a:t>interviews with applicants to resolve </a:t>
            </a:r>
            <a:r>
              <a:rPr lang="en-US" sz="1600" dirty="0" smtClean="0">
                <a:solidFill>
                  <a:schemeClr val="tx1"/>
                </a:solidFill>
              </a:rPr>
              <a:t>issues earlier in prosecution makes the </a:t>
            </a:r>
            <a:r>
              <a:rPr lang="en-US" sz="1600" dirty="0">
                <a:solidFill>
                  <a:schemeClr val="tx1"/>
                </a:solidFill>
              </a:rPr>
              <a:t>O</a:t>
            </a:r>
            <a:r>
              <a:rPr lang="en-US" sz="1600" dirty="0" smtClean="0">
                <a:solidFill>
                  <a:schemeClr val="tx1"/>
                </a:solidFill>
              </a:rPr>
              <a:t>ffice more efficient and saves applicants money.  The USPTO has found that interview time per examiner is on the rise and the actions </a:t>
            </a:r>
            <a:r>
              <a:rPr lang="en-US" sz="1600" dirty="0">
                <a:solidFill>
                  <a:schemeClr val="tx1"/>
                </a:solidFill>
              </a:rPr>
              <a:t>needed to complete </a:t>
            </a:r>
            <a:r>
              <a:rPr lang="en-US" sz="1600" dirty="0" smtClean="0">
                <a:solidFill>
                  <a:schemeClr val="tx1"/>
                </a:solidFill>
              </a:rPr>
              <a:t>prosecution have been reduced. </a:t>
            </a:r>
          </a:p>
          <a:p>
            <a:pPr marL="0" indent="0">
              <a:spcAft>
                <a:spcPts val="600"/>
              </a:spcAft>
              <a:buNone/>
            </a:pPr>
            <a:endParaRPr lang="en-US" sz="2000" dirty="0" smtClean="0"/>
          </a:p>
          <a:p>
            <a:pPr marL="0" indent="0">
              <a:spcAft>
                <a:spcPts val="600"/>
              </a:spcAft>
              <a:buNone/>
            </a:pPr>
            <a:endParaRPr lang="en-US" sz="2000" dirty="0" smtClean="0"/>
          </a:p>
        </p:txBody>
      </p:sp>
    </p:spTree>
    <p:extLst>
      <p:ext uri="{BB962C8B-B14F-4D97-AF65-F5344CB8AC3E}">
        <p14:creationId xmlns:p14="http://schemas.microsoft.com/office/powerpoint/2010/main" val="244279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 (cont.)</a:t>
            </a:r>
            <a:endParaRPr lang="en-US" sz="2400" b="1" i="1" dirty="0">
              <a:latin typeface="+mn-lt"/>
            </a:endParaRPr>
          </a:p>
        </p:txBody>
      </p:sp>
      <p:sp>
        <p:nvSpPr>
          <p:cNvPr id="4" name="Content Placeholder 2"/>
          <p:cNvSpPr>
            <a:spLocks noGrp="1"/>
          </p:cNvSpPr>
          <p:nvPr>
            <p:ph idx="1"/>
          </p:nvPr>
        </p:nvSpPr>
        <p:spPr>
          <a:xfrm>
            <a:off x="457198" y="990601"/>
            <a:ext cx="8138162" cy="3909059"/>
          </a:xfrm>
        </p:spPr>
        <p:txBody>
          <a:bodyPr>
            <a:normAutofit/>
          </a:bodyPr>
          <a:lstStyle/>
          <a:p>
            <a:pPr>
              <a:buFont typeface="Arial" panose="020B0604020202020204" pitchFamily="34" charset="0"/>
              <a:buChar char="•"/>
            </a:pPr>
            <a:r>
              <a:rPr lang="en-US" sz="1600" dirty="0" smtClean="0"/>
              <a:t>Following </a:t>
            </a:r>
            <a:r>
              <a:rPr lang="en-US" sz="1600" dirty="0"/>
              <a:t>the PPAC </a:t>
            </a:r>
            <a:r>
              <a:rPr lang="en-US" sz="1600" dirty="0" smtClean="0"/>
              <a:t>hearing, </a:t>
            </a:r>
            <a:r>
              <a:rPr lang="en-US" sz="1600" dirty="0"/>
              <a:t>the USPTO will publish </a:t>
            </a:r>
            <a:r>
              <a:rPr lang="en-US" sz="1600" dirty="0" smtClean="0"/>
              <a:t>the </a:t>
            </a:r>
            <a:r>
              <a:rPr lang="en-US" sz="1600" dirty="0"/>
              <a:t>proposed fee schedule </a:t>
            </a:r>
            <a:r>
              <a:rPr lang="en-US" sz="1600" dirty="0" smtClean="0"/>
              <a:t>in a </a:t>
            </a:r>
            <a:r>
              <a:rPr lang="en-US" sz="1600" dirty="0"/>
              <a:t>Federal Register Notice of Proposed Rulemaking, anticipated in </a:t>
            </a:r>
            <a:r>
              <a:rPr lang="en-US" sz="1600" dirty="0" smtClean="0"/>
              <a:t>May 2016, which will </a:t>
            </a:r>
            <a:r>
              <a:rPr lang="en-US" sz="1600" dirty="0"/>
              <a:t>open a 60‐day comment period for the public to submit written </a:t>
            </a:r>
            <a:r>
              <a:rPr lang="en-US" sz="1600" dirty="0" smtClean="0"/>
              <a:t>feedback directly </a:t>
            </a:r>
            <a:r>
              <a:rPr lang="en-US" sz="1600" dirty="0"/>
              <a:t>to the USPTO</a:t>
            </a:r>
            <a:r>
              <a:rPr lang="en-US" sz="1600" dirty="0" smtClean="0"/>
              <a:t>.</a:t>
            </a:r>
          </a:p>
          <a:p>
            <a:pPr>
              <a:buFont typeface="Courier New" panose="02070309020205020404" pitchFamily="49" charset="0"/>
              <a:buChar char="o"/>
            </a:pPr>
            <a:endParaRPr lang="en-US" sz="1600" dirty="0"/>
          </a:p>
          <a:p>
            <a:pPr>
              <a:buFont typeface="Arial" panose="020B0604020202020204" pitchFamily="34" charset="0"/>
              <a:buChar char="•"/>
            </a:pPr>
            <a:r>
              <a:rPr lang="en-US" sz="1600" dirty="0" smtClean="0"/>
              <a:t>The </a:t>
            </a:r>
            <a:r>
              <a:rPr lang="en-US" sz="1600" dirty="0"/>
              <a:t>USPTO encourages public input about the proposed fee schedule to guide </a:t>
            </a:r>
            <a:r>
              <a:rPr lang="en-US" sz="1600" dirty="0" smtClean="0"/>
              <a:t>the Agency </a:t>
            </a:r>
            <a:r>
              <a:rPr lang="en-US" sz="1600" dirty="0"/>
              <a:t>in making adjustments</a:t>
            </a:r>
            <a:r>
              <a:rPr lang="en-US" sz="1600" dirty="0" smtClean="0"/>
              <a:t>.</a:t>
            </a:r>
          </a:p>
          <a:p>
            <a:pPr>
              <a:buFont typeface="Courier New" panose="02070309020205020404" pitchFamily="49" charset="0"/>
              <a:buChar char="o"/>
            </a:pPr>
            <a:endParaRPr lang="en-US" sz="1600" dirty="0"/>
          </a:p>
          <a:p>
            <a:pPr>
              <a:buFont typeface="Arial" panose="020B0604020202020204" pitchFamily="34" charset="0"/>
              <a:buChar char="•"/>
            </a:pPr>
            <a:r>
              <a:rPr lang="en-US" sz="1600" dirty="0" smtClean="0"/>
              <a:t>To </a:t>
            </a:r>
            <a:r>
              <a:rPr lang="en-US" sz="1600" dirty="0"/>
              <a:t>assist the PPAC and the public in providing input, the </a:t>
            </a:r>
            <a:r>
              <a:rPr lang="en-US" sz="1600" dirty="0" smtClean="0"/>
              <a:t>USPTO </a:t>
            </a:r>
            <a:r>
              <a:rPr lang="en-US" sz="1600" dirty="0"/>
              <a:t>is </a:t>
            </a:r>
            <a:r>
              <a:rPr lang="en-US" sz="1600" dirty="0" smtClean="0"/>
              <a:t>including a comparison of the current fees in </a:t>
            </a:r>
            <a:r>
              <a:rPr lang="en-US" sz="1600" dirty="0"/>
              <a:t>addition to its proposed </a:t>
            </a:r>
            <a:r>
              <a:rPr lang="en-US" sz="1600" dirty="0" smtClean="0"/>
              <a:t>fee schedule. </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dirty="0"/>
          </a:p>
        </p:txBody>
      </p:sp>
    </p:spTree>
    <p:extLst>
      <p:ext uri="{BB962C8B-B14F-4D97-AF65-F5344CB8AC3E}">
        <p14:creationId xmlns:p14="http://schemas.microsoft.com/office/powerpoint/2010/main" val="84969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of Proposed Fee Structure by Major Fee Category (cont.)</a:t>
            </a:r>
          </a:p>
        </p:txBody>
      </p:sp>
      <p:sp>
        <p:nvSpPr>
          <p:cNvPr id="3" name="Slide Number Placeholder 2"/>
          <p:cNvSpPr>
            <a:spLocks noGrp="1"/>
          </p:cNvSpPr>
          <p:nvPr>
            <p:ph type="sldNum" sz="quarter" idx="12"/>
          </p:nvPr>
        </p:nvSpPr>
        <p:spPr/>
        <p:txBody>
          <a:bodyPr/>
          <a:lstStyle/>
          <a:p>
            <a:fld id="{92DA454B-C859-4892-B9FA-68B588C9F547}" type="slidenum">
              <a:rPr lang="en-US" smtClean="0"/>
              <a:t>30</a:t>
            </a:fld>
            <a:endParaRPr lang="en-US" dirty="0"/>
          </a:p>
        </p:txBody>
      </p:sp>
      <p:sp>
        <p:nvSpPr>
          <p:cNvPr id="7" name="Content Placeholder 2"/>
          <p:cNvSpPr txBox="1">
            <a:spLocks/>
          </p:cNvSpPr>
          <p:nvPr/>
        </p:nvSpPr>
        <p:spPr>
          <a:xfrm>
            <a:off x="365760" y="1424940"/>
            <a:ext cx="8321040" cy="4175760"/>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None/>
            </a:pPr>
            <a:r>
              <a:rPr lang="en-US" sz="1600" dirty="0" smtClean="0">
                <a:solidFill>
                  <a:schemeClr val="tx1"/>
                </a:solidFill>
              </a:rPr>
              <a:t>Request for Continued Examination (RCE) Fee Increase</a:t>
            </a:r>
          </a:p>
          <a:p>
            <a:pPr lvl="1">
              <a:buClrTx/>
              <a:buFont typeface="Arial" panose="020B0604020202020204" pitchFamily="34" charset="0"/>
              <a:buChar char="•"/>
            </a:pPr>
            <a:r>
              <a:rPr lang="en-US" sz="1600" dirty="0" smtClean="0">
                <a:solidFill>
                  <a:schemeClr val="tx1"/>
                </a:solidFill>
              </a:rPr>
              <a:t>Fee set to recover cost</a:t>
            </a:r>
          </a:p>
          <a:p>
            <a:pPr lvl="1">
              <a:buClrTx/>
              <a:buFont typeface="Arial" panose="020B0604020202020204" pitchFamily="34" charset="0"/>
              <a:buChar char="•"/>
            </a:pPr>
            <a:r>
              <a:rPr lang="en-US" sz="1600" dirty="0" smtClean="0">
                <a:solidFill>
                  <a:schemeClr val="tx1"/>
                </a:solidFill>
              </a:rPr>
              <a:t>The USPTO previously received feedback from the public that there are situations in which some applicants may feel compelled to file an RCE.  The USPTO has addressed this feedback by implementing several processing options to address these types of situations, such as:  </a:t>
            </a:r>
          </a:p>
          <a:p>
            <a:pPr lvl="2">
              <a:buClrTx/>
              <a:buFont typeface="Arial" panose="020B0604020202020204" pitchFamily="34" charset="0"/>
              <a:buChar char="•"/>
            </a:pPr>
            <a:r>
              <a:rPr lang="en-US" sz="1600" dirty="0" smtClean="0">
                <a:solidFill>
                  <a:schemeClr val="tx1"/>
                </a:solidFill>
              </a:rPr>
              <a:t>Ways </a:t>
            </a:r>
            <a:r>
              <a:rPr lang="en-US" sz="1600" dirty="0">
                <a:solidFill>
                  <a:schemeClr val="tx1"/>
                </a:solidFill>
              </a:rPr>
              <a:t>to improve the ability to submit </a:t>
            </a:r>
            <a:r>
              <a:rPr lang="en-US" sz="1600" dirty="0" smtClean="0">
                <a:solidFill>
                  <a:schemeClr val="tx1"/>
                </a:solidFill>
              </a:rPr>
              <a:t>an </a:t>
            </a:r>
            <a:r>
              <a:rPr lang="en-US" sz="1600" dirty="0">
                <a:solidFill>
                  <a:schemeClr val="tx1"/>
                </a:solidFill>
              </a:rPr>
              <a:t>information disclosure statement </a:t>
            </a:r>
            <a:r>
              <a:rPr lang="en-US" sz="1600" dirty="0" smtClean="0">
                <a:solidFill>
                  <a:schemeClr val="tx1"/>
                </a:solidFill>
              </a:rPr>
              <a:t>(IDS) in </a:t>
            </a:r>
            <a:r>
              <a:rPr lang="en-US" sz="1600" dirty="0">
                <a:solidFill>
                  <a:schemeClr val="tx1"/>
                </a:solidFill>
              </a:rPr>
              <a:t>a manner other than through an </a:t>
            </a:r>
            <a:r>
              <a:rPr lang="en-US" sz="1600" dirty="0" smtClean="0">
                <a:solidFill>
                  <a:schemeClr val="tx1"/>
                </a:solidFill>
              </a:rPr>
              <a:t>RCE; and</a:t>
            </a:r>
          </a:p>
          <a:p>
            <a:pPr lvl="2">
              <a:buClrTx/>
              <a:buFont typeface="Arial" panose="020B0604020202020204" pitchFamily="34" charset="0"/>
              <a:buChar char="•"/>
            </a:pPr>
            <a:r>
              <a:rPr lang="en-US" sz="1600" dirty="0" smtClean="0">
                <a:solidFill>
                  <a:schemeClr val="tx1"/>
                </a:solidFill>
              </a:rPr>
              <a:t>Ways </a:t>
            </a:r>
            <a:r>
              <a:rPr lang="en-US" sz="1600" dirty="0">
                <a:solidFill>
                  <a:schemeClr val="tx1"/>
                </a:solidFill>
              </a:rPr>
              <a:t>to incentivize examiners </a:t>
            </a:r>
            <a:r>
              <a:rPr lang="en-US" sz="1600" dirty="0" smtClean="0">
                <a:solidFill>
                  <a:schemeClr val="tx1"/>
                </a:solidFill>
              </a:rPr>
              <a:t>for more consideration on amendments after </a:t>
            </a:r>
            <a:r>
              <a:rPr lang="en-US" sz="1600" dirty="0">
                <a:solidFill>
                  <a:schemeClr val="tx1"/>
                </a:solidFill>
              </a:rPr>
              <a:t>final </a:t>
            </a:r>
            <a:r>
              <a:rPr lang="en-US" sz="1600" dirty="0" smtClean="0">
                <a:solidFill>
                  <a:schemeClr val="tx1"/>
                </a:solidFill>
              </a:rPr>
              <a:t>rejection for the purpose of identifying and working out allowable subject matter.</a:t>
            </a:r>
            <a:endParaRPr lang="en-US" sz="1600" dirty="0">
              <a:solidFill>
                <a:schemeClr val="tx1"/>
              </a:solidFill>
            </a:endParaRPr>
          </a:p>
          <a:p>
            <a:pPr marL="0" indent="0">
              <a:spcAft>
                <a:spcPts val="600"/>
              </a:spcAft>
              <a:buNone/>
            </a:pPr>
            <a:endParaRPr lang="en-US" sz="2000" dirty="0" smtClean="0"/>
          </a:p>
          <a:p>
            <a:pPr marL="0" indent="0">
              <a:spcAft>
                <a:spcPts val="600"/>
              </a:spcAft>
              <a:buNone/>
            </a:pPr>
            <a:endParaRPr lang="en-US" sz="2000" dirty="0" smtClean="0"/>
          </a:p>
        </p:txBody>
      </p:sp>
    </p:spTree>
    <p:extLst>
      <p:ext uri="{BB962C8B-B14F-4D97-AF65-F5344CB8AC3E}">
        <p14:creationId xmlns:p14="http://schemas.microsoft.com/office/powerpoint/2010/main" val="1058369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of Proposed Fee Structure by Major Fee Category (cont.)</a:t>
            </a:r>
          </a:p>
        </p:txBody>
      </p:sp>
      <p:sp>
        <p:nvSpPr>
          <p:cNvPr id="3" name="Slide Number Placeholder 2"/>
          <p:cNvSpPr>
            <a:spLocks noGrp="1"/>
          </p:cNvSpPr>
          <p:nvPr>
            <p:ph type="sldNum" sz="quarter" idx="12"/>
          </p:nvPr>
        </p:nvSpPr>
        <p:spPr/>
        <p:txBody>
          <a:bodyPr/>
          <a:lstStyle/>
          <a:p>
            <a:fld id="{92DA454B-C859-4892-B9FA-68B588C9F547}" type="slidenum">
              <a:rPr lang="en-US" smtClean="0"/>
              <a:t>31</a:t>
            </a:fld>
            <a:endParaRPr lang="en-US" dirty="0"/>
          </a:p>
        </p:txBody>
      </p:sp>
      <p:sp>
        <p:nvSpPr>
          <p:cNvPr id="7" name="Content Placeholder 2"/>
          <p:cNvSpPr txBox="1">
            <a:spLocks/>
          </p:cNvSpPr>
          <p:nvPr/>
        </p:nvSpPr>
        <p:spPr>
          <a:xfrm>
            <a:off x="457200" y="1371600"/>
            <a:ext cx="8229600" cy="4152900"/>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None/>
            </a:pPr>
            <a:r>
              <a:rPr lang="en-US" sz="1600" dirty="0" smtClean="0">
                <a:solidFill>
                  <a:schemeClr val="tx1"/>
                </a:solidFill>
              </a:rPr>
              <a:t>Information Disclosure Statement (IDS) Restructure</a:t>
            </a:r>
          </a:p>
          <a:p>
            <a:pPr lvl="1">
              <a:buClrTx/>
              <a:buFont typeface="Arial" panose="020B0604020202020204" pitchFamily="34" charset="0"/>
              <a:buChar char="•"/>
            </a:pPr>
            <a:r>
              <a:rPr lang="en-US" sz="1600" dirty="0" smtClean="0">
                <a:solidFill>
                  <a:schemeClr val="tx1"/>
                </a:solidFill>
              </a:rPr>
              <a:t>Eliminating certification simplifies the process for both the Office and applicants.</a:t>
            </a:r>
          </a:p>
          <a:p>
            <a:pPr lvl="1">
              <a:buClrTx/>
              <a:buFont typeface="Arial" panose="020B0604020202020204" pitchFamily="34" charset="0"/>
              <a:buChar char="•"/>
            </a:pPr>
            <a:r>
              <a:rPr lang="en-US" sz="1600" dirty="0" smtClean="0">
                <a:solidFill>
                  <a:schemeClr val="tx1"/>
                </a:solidFill>
              </a:rPr>
              <a:t>Ability to submit IDS after allowance should reduce the need to file an RCE.</a:t>
            </a:r>
          </a:p>
          <a:p>
            <a:pPr lvl="1">
              <a:buClrTx/>
              <a:buFont typeface="Arial" panose="020B0604020202020204" pitchFamily="34" charset="0"/>
              <a:buChar char="•"/>
            </a:pPr>
            <a:endParaRPr lang="en-US" sz="1600" dirty="0" smtClean="0">
              <a:solidFill>
                <a:schemeClr val="tx1"/>
              </a:solidFill>
            </a:endParaRPr>
          </a:p>
          <a:p>
            <a:pPr marL="0" indent="0">
              <a:buClrTx/>
              <a:buNone/>
            </a:pPr>
            <a:r>
              <a:rPr lang="en-US" sz="1600" dirty="0" smtClean="0">
                <a:solidFill>
                  <a:schemeClr val="tx1"/>
                </a:solidFill>
              </a:rPr>
              <a:t>Streamlined Re-examination</a:t>
            </a:r>
          </a:p>
          <a:p>
            <a:pPr lvl="1">
              <a:buClrTx/>
              <a:buFont typeface="Arial" panose="020B0604020202020204" pitchFamily="34" charset="0"/>
              <a:buChar char="•"/>
            </a:pPr>
            <a:r>
              <a:rPr lang="en-US" sz="1600" dirty="0" smtClean="0">
                <a:solidFill>
                  <a:schemeClr val="tx1"/>
                </a:solidFill>
              </a:rPr>
              <a:t>A smaller, streamlined re-examination filing reduces the cost to the USPTO, allowing the Office to pass on the cost savings to applicants.</a:t>
            </a:r>
          </a:p>
          <a:p>
            <a:pPr lvl="1">
              <a:buClrTx/>
              <a:buFont typeface="Arial" panose="020B0604020202020204" pitchFamily="34" charset="0"/>
              <a:buChar char="•"/>
            </a:pPr>
            <a:endParaRPr lang="en-US" sz="1600" dirty="0" smtClean="0">
              <a:solidFill>
                <a:schemeClr val="tx1"/>
              </a:solidFill>
            </a:endParaRPr>
          </a:p>
          <a:p>
            <a:pPr marL="0" indent="0">
              <a:buClrTx/>
              <a:buNone/>
            </a:pPr>
            <a:r>
              <a:rPr lang="en-US" sz="1600" dirty="0" smtClean="0">
                <a:solidFill>
                  <a:schemeClr val="tx1"/>
                </a:solidFill>
              </a:rPr>
              <a:t>Appeal Fees</a:t>
            </a:r>
          </a:p>
          <a:p>
            <a:pPr lvl="1">
              <a:buClrTx/>
              <a:buFont typeface="Arial" panose="020B0604020202020204" pitchFamily="34" charset="0"/>
              <a:buChar char="•"/>
            </a:pPr>
            <a:r>
              <a:rPr lang="en-US" sz="1600" dirty="0" smtClean="0">
                <a:solidFill>
                  <a:schemeClr val="tx1"/>
                </a:solidFill>
              </a:rPr>
              <a:t>Better aligning costs with fees will allow PTAB to continue to make progress on lowering the backlog of Ex Parte Appeals.</a:t>
            </a:r>
          </a:p>
          <a:p>
            <a:pPr marL="0" indent="0">
              <a:spcAft>
                <a:spcPts val="600"/>
              </a:spcAft>
              <a:buNone/>
            </a:pPr>
            <a:endParaRPr lang="en-US" sz="2000" dirty="0" smtClean="0"/>
          </a:p>
        </p:txBody>
      </p:sp>
    </p:spTree>
    <p:extLst>
      <p:ext uri="{BB962C8B-B14F-4D97-AF65-F5344CB8AC3E}">
        <p14:creationId xmlns:p14="http://schemas.microsoft.com/office/powerpoint/2010/main" val="3009112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of Proposed Fee Structure by Major Fee Category (cont.)</a:t>
            </a:r>
          </a:p>
        </p:txBody>
      </p:sp>
      <p:sp>
        <p:nvSpPr>
          <p:cNvPr id="3" name="Slide Number Placeholder 2"/>
          <p:cNvSpPr>
            <a:spLocks noGrp="1"/>
          </p:cNvSpPr>
          <p:nvPr>
            <p:ph type="sldNum" sz="quarter" idx="12"/>
          </p:nvPr>
        </p:nvSpPr>
        <p:spPr/>
        <p:txBody>
          <a:bodyPr/>
          <a:lstStyle/>
          <a:p>
            <a:fld id="{92DA454B-C859-4892-B9FA-68B588C9F547}" type="slidenum">
              <a:rPr lang="en-US" smtClean="0"/>
              <a:t>32</a:t>
            </a:fld>
            <a:endParaRPr lang="en-US" dirty="0"/>
          </a:p>
        </p:txBody>
      </p:sp>
      <p:sp>
        <p:nvSpPr>
          <p:cNvPr id="7" name="Content Placeholder 2"/>
          <p:cNvSpPr txBox="1">
            <a:spLocks/>
          </p:cNvSpPr>
          <p:nvPr/>
        </p:nvSpPr>
        <p:spPr>
          <a:xfrm>
            <a:off x="586740" y="1492788"/>
            <a:ext cx="7924800" cy="3804700"/>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None/>
            </a:pPr>
            <a:r>
              <a:rPr lang="en-US" sz="1600" dirty="0" smtClean="0">
                <a:solidFill>
                  <a:schemeClr val="tx1"/>
                </a:solidFill>
              </a:rPr>
              <a:t>Inter </a:t>
            </a:r>
            <a:r>
              <a:rPr lang="en-US" sz="1600" dirty="0" err="1" smtClean="0">
                <a:solidFill>
                  <a:schemeClr val="tx1"/>
                </a:solidFill>
              </a:rPr>
              <a:t>Partes</a:t>
            </a:r>
            <a:r>
              <a:rPr lang="en-US" sz="1600" dirty="0" smtClean="0">
                <a:solidFill>
                  <a:schemeClr val="tx1"/>
                </a:solidFill>
              </a:rPr>
              <a:t> Review, Post Grant Review, Covered Business Method Review Fees</a:t>
            </a:r>
          </a:p>
          <a:p>
            <a:pPr lvl="1">
              <a:buClrTx/>
              <a:buFont typeface="Arial" panose="020B0604020202020204" pitchFamily="34" charset="0"/>
              <a:buChar char="•"/>
            </a:pPr>
            <a:r>
              <a:rPr lang="en-US" sz="1600" dirty="0">
                <a:solidFill>
                  <a:schemeClr val="tx1"/>
                </a:solidFill>
              </a:rPr>
              <a:t>Initial fee setting required estimating potential cost.  Now have actual, historical cost available.</a:t>
            </a:r>
          </a:p>
          <a:p>
            <a:pPr lvl="1">
              <a:buClrTx/>
              <a:buFont typeface="Arial" panose="020B0604020202020204" pitchFamily="34" charset="0"/>
              <a:buChar char="•"/>
            </a:pPr>
            <a:r>
              <a:rPr lang="en-US" sz="1600" dirty="0">
                <a:solidFill>
                  <a:schemeClr val="tx1"/>
                </a:solidFill>
              </a:rPr>
              <a:t>Better aligning costs with fees will allow PTAB to continue to </a:t>
            </a:r>
            <a:r>
              <a:rPr lang="en-US" sz="1600" dirty="0" smtClean="0">
                <a:solidFill>
                  <a:schemeClr val="tx1"/>
                </a:solidFill>
              </a:rPr>
              <a:t>provide these services in the timeline required in the America Invents Act.</a:t>
            </a:r>
          </a:p>
          <a:p>
            <a:pPr lvl="1">
              <a:buClrTx/>
              <a:buFont typeface="Arial" panose="020B0604020202020204" pitchFamily="34" charset="0"/>
              <a:buChar char="•"/>
            </a:pPr>
            <a:endParaRPr lang="en-US" sz="1600" dirty="0">
              <a:solidFill>
                <a:schemeClr val="tx1"/>
              </a:solidFill>
            </a:endParaRPr>
          </a:p>
          <a:p>
            <a:pPr marL="0" indent="0">
              <a:buClrTx/>
              <a:buNone/>
            </a:pPr>
            <a:r>
              <a:rPr lang="en-US" sz="1600" dirty="0" smtClean="0">
                <a:solidFill>
                  <a:schemeClr val="tx1"/>
                </a:solidFill>
              </a:rPr>
              <a:t>Office of Enrollment and Discipline Fees</a:t>
            </a:r>
          </a:p>
          <a:p>
            <a:pPr lvl="1">
              <a:buClrTx/>
              <a:buFont typeface="Arial" panose="020B0604020202020204" pitchFamily="34" charset="0"/>
              <a:buChar char="•"/>
            </a:pPr>
            <a:r>
              <a:rPr lang="en-US" sz="1600" dirty="0" smtClean="0">
                <a:solidFill>
                  <a:schemeClr val="tx1"/>
                </a:solidFill>
              </a:rPr>
              <a:t>Better aligning costs with fees (as actual, historical cost information was not available for these fees in the last fee setting rulemaking).</a:t>
            </a:r>
            <a:endParaRPr lang="en-US" sz="1600" dirty="0">
              <a:solidFill>
                <a:schemeClr val="tx1"/>
              </a:solidFill>
            </a:endParaRPr>
          </a:p>
          <a:p>
            <a:pPr marL="0" indent="0">
              <a:spcAft>
                <a:spcPts val="600"/>
              </a:spcAft>
              <a:buNone/>
            </a:pPr>
            <a:r>
              <a:rPr lang="en-US" sz="2000" dirty="0" smtClean="0"/>
              <a:t>	</a:t>
            </a:r>
          </a:p>
          <a:p>
            <a:pPr marL="0" indent="0">
              <a:spcAft>
                <a:spcPts val="600"/>
              </a:spcAft>
              <a:buNone/>
            </a:pPr>
            <a:endParaRPr lang="en-US" sz="2000" dirty="0" smtClean="0"/>
          </a:p>
        </p:txBody>
      </p:sp>
    </p:spTree>
    <p:extLst>
      <p:ext uri="{BB962C8B-B14F-4D97-AF65-F5344CB8AC3E}">
        <p14:creationId xmlns:p14="http://schemas.microsoft.com/office/powerpoint/2010/main" val="790333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20340"/>
            <a:ext cx="8404858" cy="625687"/>
          </a:xfrm>
        </p:spPr>
        <p:txBody>
          <a:bodyPr>
            <a:noAutofit/>
          </a:bodyPr>
          <a:lstStyle/>
          <a:p>
            <a:pPr lvl="1" algn="ctr" defTabSz="457200" rtl="0">
              <a:spcBef>
                <a:spcPct val="0"/>
              </a:spcBef>
            </a:pPr>
            <a:r>
              <a:rPr lang="en-US" sz="2400" b="1" dirty="0" smtClean="0">
                <a:latin typeface="+mn-lt"/>
              </a:rPr>
              <a:t>Conclusion</a:t>
            </a:r>
          </a:p>
        </p:txBody>
      </p:sp>
      <p:sp>
        <p:nvSpPr>
          <p:cNvPr id="3" name="Slide Number Placeholder 2"/>
          <p:cNvSpPr>
            <a:spLocks noGrp="1"/>
          </p:cNvSpPr>
          <p:nvPr>
            <p:ph type="sldNum" sz="quarter" idx="12"/>
          </p:nvPr>
        </p:nvSpPr>
        <p:spPr/>
        <p:txBody>
          <a:bodyPr/>
          <a:lstStyle/>
          <a:p>
            <a:fld id="{92DA454B-C859-4892-B9FA-68B588C9F547}" type="slidenum">
              <a:rPr lang="en-US" smtClean="0"/>
              <a:t>33</a:t>
            </a:fld>
            <a:endParaRPr lang="en-US" dirty="0"/>
          </a:p>
        </p:txBody>
      </p:sp>
    </p:spTree>
    <p:extLst>
      <p:ext uri="{BB962C8B-B14F-4D97-AF65-F5344CB8AC3E}">
        <p14:creationId xmlns:p14="http://schemas.microsoft.com/office/powerpoint/2010/main" val="2180936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Summary</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34</a:t>
            </a:fld>
            <a:endParaRPr lang="en-US" dirty="0"/>
          </a:p>
        </p:txBody>
      </p:sp>
      <p:sp>
        <p:nvSpPr>
          <p:cNvPr id="5" name="Rectangle 4"/>
          <p:cNvSpPr/>
          <p:nvPr/>
        </p:nvSpPr>
        <p:spPr>
          <a:xfrm>
            <a:off x="274320" y="799386"/>
            <a:ext cx="8564882" cy="4493538"/>
          </a:xfrm>
          <a:prstGeom prst="rect">
            <a:avLst/>
          </a:prstGeom>
        </p:spPr>
        <p:txBody>
          <a:bodyPr wrap="square">
            <a:spAutoFit/>
          </a:bodyPr>
          <a:lstStyle/>
          <a:p>
            <a:endParaRPr lang="en-US" sz="1400" b="1" dirty="0" smtClean="0">
              <a:solidFill>
                <a:srgbClr val="FF0000"/>
              </a:solidFill>
            </a:endParaRPr>
          </a:p>
          <a:p>
            <a:r>
              <a:rPr lang="en-US" sz="1600" dirty="0" smtClean="0"/>
              <a:t>Investing in the goals and objectives of the FY 2014 </a:t>
            </a:r>
            <a:r>
              <a:rPr lang="en-US" sz="1600" dirty="0"/>
              <a:t>– </a:t>
            </a:r>
            <a:r>
              <a:rPr lang="en-US" sz="1600" dirty="0" smtClean="0"/>
              <a:t>2018 </a:t>
            </a:r>
            <a:r>
              <a:rPr lang="en-US" sz="1600" dirty="0"/>
              <a:t>Strategic </a:t>
            </a:r>
            <a:r>
              <a:rPr lang="en-US" sz="1600" dirty="0" smtClean="0"/>
              <a:t>Plan has put the USPTO on the right path to success – patent quality enhancements are being implemented in response to stakeholder needs; patent pendency and backlog of unexamined cases are trending downward; the transition to next generation IT systems is under way; and global collaboration on patent processing enhancements is advancing.  </a:t>
            </a:r>
          </a:p>
          <a:p>
            <a:endParaRPr lang="en-US" sz="1600" dirty="0"/>
          </a:p>
          <a:p>
            <a:r>
              <a:rPr lang="en-US" sz="1600" dirty="0" smtClean="0"/>
              <a:t>If the USPTO is forced to stop this forward momentum, the future cost of restarting these activities could be prohibitive. </a:t>
            </a:r>
          </a:p>
          <a:p>
            <a:endParaRPr lang="en-US" sz="1600" dirty="0"/>
          </a:p>
          <a:p>
            <a:r>
              <a:rPr lang="en-US" sz="1600" dirty="0" smtClean="0"/>
              <a:t>Success also promotes increased demand, and the USPTO must be positioned to respond to this demand for quality and timely services that benefit the American business community.</a:t>
            </a:r>
          </a:p>
          <a:p>
            <a:endParaRPr lang="en-US" sz="1600" dirty="0"/>
          </a:p>
          <a:p>
            <a:r>
              <a:rPr lang="en-US" sz="1600" dirty="0" smtClean="0"/>
              <a:t>The </a:t>
            </a:r>
            <a:r>
              <a:rPr lang="en-US" sz="1600" dirty="0"/>
              <a:t>aggregate revenue for the proposed fee structure provides sufficient funds to </a:t>
            </a:r>
            <a:r>
              <a:rPr lang="en-US" sz="1600" dirty="0" smtClean="0"/>
              <a:t>continue fulfilling </a:t>
            </a:r>
            <a:r>
              <a:rPr lang="en-US" sz="1600" dirty="0"/>
              <a:t>the USPTO’s goals in a financially prudent and stable manner.</a:t>
            </a:r>
          </a:p>
          <a:p>
            <a:endParaRPr lang="en-US" sz="1600" dirty="0"/>
          </a:p>
          <a:p>
            <a:r>
              <a:rPr lang="en-US" sz="1600" dirty="0" smtClean="0"/>
              <a:t>Fees are reviewed and assessed on a biannual basis to ensure the USPTO is making progress on its goals and commitments and the fees are set at an appropriate level.  </a:t>
            </a:r>
            <a:endParaRPr lang="en-US" sz="1600" dirty="0"/>
          </a:p>
        </p:txBody>
      </p:sp>
    </p:spTree>
    <p:extLst>
      <p:ext uri="{BB962C8B-B14F-4D97-AF65-F5344CB8AC3E}">
        <p14:creationId xmlns:p14="http://schemas.microsoft.com/office/powerpoint/2010/main" val="3945802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Path Forward</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35</a:t>
            </a:fld>
            <a:endParaRPr lang="en-US" dirty="0"/>
          </a:p>
        </p:txBody>
      </p:sp>
      <p:sp>
        <p:nvSpPr>
          <p:cNvPr id="5" name="Rectangle 4"/>
          <p:cNvSpPr/>
          <p:nvPr/>
        </p:nvSpPr>
        <p:spPr>
          <a:xfrm>
            <a:off x="457200" y="1272540"/>
            <a:ext cx="8229602" cy="3293209"/>
          </a:xfrm>
          <a:prstGeom prst="rect">
            <a:avLst/>
          </a:prstGeom>
        </p:spPr>
        <p:txBody>
          <a:bodyPr wrap="square">
            <a:spAutoFit/>
          </a:bodyPr>
          <a:lstStyle/>
          <a:p>
            <a:r>
              <a:rPr lang="en-US" sz="1600" dirty="0"/>
              <a:t>The proposed fee structure and </a:t>
            </a:r>
            <a:r>
              <a:rPr lang="en-US" sz="1600" dirty="0" smtClean="0"/>
              <a:t>current fee structure </a:t>
            </a:r>
            <a:r>
              <a:rPr lang="en-US" sz="1600" dirty="0"/>
              <a:t>are intended to provide two </a:t>
            </a:r>
            <a:r>
              <a:rPr lang="en-US" sz="1600" dirty="0" smtClean="0"/>
              <a:t>perspectives </a:t>
            </a:r>
            <a:r>
              <a:rPr lang="en-US" sz="1600" dirty="0"/>
              <a:t>of information to the public to assist in considering </a:t>
            </a:r>
            <a:r>
              <a:rPr lang="en-US" sz="1600" dirty="0" smtClean="0"/>
              <a:t>this </a:t>
            </a:r>
            <a:r>
              <a:rPr lang="en-US" sz="1600" dirty="0"/>
              <a:t>proposal.</a:t>
            </a:r>
          </a:p>
          <a:p>
            <a:endParaRPr lang="en-US" sz="1600" dirty="0"/>
          </a:p>
          <a:p>
            <a:r>
              <a:rPr lang="en-US" sz="1600" dirty="0"/>
              <a:t>The proposal is far from final and we look forward to your insight, ideas, and suggestions for improvement that is beneficial for all – stakeholders, the </a:t>
            </a:r>
            <a:r>
              <a:rPr lang="en-US" sz="1600" dirty="0" smtClean="0"/>
              <a:t>USPTO, </a:t>
            </a:r>
            <a:r>
              <a:rPr lang="en-US" sz="1600" dirty="0"/>
              <a:t>and our country.</a:t>
            </a:r>
          </a:p>
          <a:p>
            <a:endParaRPr lang="en-US" sz="1600" dirty="0"/>
          </a:p>
          <a:p>
            <a:r>
              <a:rPr lang="en-US" sz="1600" dirty="0"/>
              <a:t>As you provide input, it is useful to frame it in goals, time periods, and which realignments within the proposed fee structure are favorable and which are not.</a:t>
            </a:r>
          </a:p>
          <a:p>
            <a:endParaRPr lang="en-US" sz="1600" dirty="0"/>
          </a:p>
          <a:p>
            <a:r>
              <a:rPr lang="en-US" sz="1600" dirty="0"/>
              <a:t>With this type of information, the Office would be armed to prepare a proposal for a notice of proposed rulemaking that achieves mutual objectives.</a:t>
            </a:r>
          </a:p>
          <a:p>
            <a:endParaRPr lang="en-US" sz="1600" dirty="0"/>
          </a:p>
          <a:p>
            <a:r>
              <a:rPr lang="en-US" sz="1600" dirty="0"/>
              <a:t>We look forward to a productive dialog over the next couple of </a:t>
            </a:r>
            <a:r>
              <a:rPr lang="en-US" sz="1600" dirty="0" smtClean="0"/>
              <a:t>months – thank you.</a:t>
            </a:r>
            <a:endParaRPr lang="en-US" sz="1600" dirty="0"/>
          </a:p>
        </p:txBody>
      </p:sp>
    </p:spTree>
    <p:extLst>
      <p:ext uri="{BB962C8B-B14F-4D97-AF65-F5344CB8AC3E}">
        <p14:creationId xmlns:p14="http://schemas.microsoft.com/office/powerpoint/2010/main" val="2417036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Additional Information</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36</a:t>
            </a:fld>
            <a:endParaRPr lang="en-US" dirty="0"/>
          </a:p>
        </p:txBody>
      </p:sp>
      <p:sp>
        <p:nvSpPr>
          <p:cNvPr id="5" name="Rectangle 4"/>
          <p:cNvSpPr/>
          <p:nvPr/>
        </p:nvSpPr>
        <p:spPr>
          <a:xfrm>
            <a:off x="457200" y="943481"/>
            <a:ext cx="8229600" cy="2800767"/>
          </a:xfrm>
          <a:prstGeom prst="rect">
            <a:avLst/>
          </a:prstGeom>
        </p:spPr>
        <p:txBody>
          <a:bodyPr wrap="square">
            <a:spAutoFit/>
          </a:bodyPr>
          <a:lstStyle/>
          <a:p>
            <a:r>
              <a:rPr lang="en-US" sz="1600" dirty="0"/>
              <a:t>The following additional documents, presented separately,</a:t>
            </a:r>
            <a:r>
              <a:rPr lang="en-US" sz="1600" i="1" dirty="0"/>
              <a:t> </a:t>
            </a:r>
            <a:r>
              <a:rPr lang="en-US" sz="1600" dirty="0"/>
              <a:t>provide background information and further details related to the proposed fee structure in this summary document and are integral part of the proposal:</a:t>
            </a:r>
          </a:p>
          <a:p>
            <a:endParaRPr lang="en-US" sz="1600" dirty="0"/>
          </a:p>
          <a:p>
            <a:pPr lvl="1"/>
            <a:r>
              <a:rPr lang="en-US" sz="1600" dirty="0"/>
              <a:t>Transmittal </a:t>
            </a:r>
            <a:r>
              <a:rPr lang="en-US" sz="1600" dirty="0" smtClean="0"/>
              <a:t>letter</a:t>
            </a:r>
            <a:endParaRPr lang="en-US" sz="1600" dirty="0"/>
          </a:p>
          <a:p>
            <a:pPr lvl="1"/>
            <a:endParaRPr lang="en-US" sz="1600" dirty="0"/>
          </a:p>
          <a:p>
            <a:pPr lvl="1"/>
            <a:r>
              <a:rPr lang="en-US" sz="1600" dirty="0" smtClean="0"/>
              <a:t>Patent Fee Proposal Detailed Appendices</a:t>
            </a:r>
            <a:endParaRPr lang="en-US" sz="1600" dirty="0"/>
          </a:p>
          <a:p>
            <a:pPr lvl="1"/>
            <a:endParaRPr lang="en-US" sz="1600" dirty="0"/>
          </a:p>
          <a:p>
            <a:pPr lvl="1"/>
            <a:r>
              <a:rPr lang="en-US" sz="1600" dirty="0"/>
              <a:t>Attachment 1 - </a:t>
            </a:r>
            <a:r>
              <a:rPr lang="en-US" sz="1600" i="1" dirty="0"/>
              <a:t>Table of Patent Fee </a:t>
            </a:r>
            <a:r>
              <a:rPr lang="en-US" sz="1600" i="1" dirty="0" smtClean="0"/>
              <a:t>Adjustments</a:t>
            </a:r>
            <a:endParaRPr lang="en-US" sz="1600" dirty="0"/>
          </a:p>
          <a:p>
            <a:pPr lvl="1"/>
            <a:endParaRPr lang="en-US" sz="1600" dirty="0"/>
          </a:p>
          <a:p>
            <a:pPr lvl="1"/>
            <a:r>
              <a:rPr lang="en-US" sz="1600" dirty="0"/>
              <a:t>Attachment 2 </a:t>
            </a:r>
            <a:r>
              <a:rPr lang="en-US" sz="1600" dirty="0" smtClean="0"/>
              <a:t>– </a:t>
            </a:r>
            <a:r>
              <a:rPr lang="en-US" sz="1600" i="1" dirty="0" smtClean="0"/>
              <a:t>Table of Patent Fees – Current, Proposed and Unit Cost</a:t>
            </a:r>
            <a:endParaRPr lang="en-US" sz="1600" dirty="0"/>
          </a:p>
        </p:txBody>
      </p:sp>
    </p:spTree>
    <p:extLst>
      <p:ext uri="{BB962C8B-B14F-4D97-AF65-F5344CB8AC3E}">
        <p14:creationId xmlns:p14="http://schemas.microsoft.com/office/powerpoint/2010/main" val="3463132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FY 2015 Biennial Fee Review</a:t>
            </a:r>
            <a:endParaRPr lang="en-US" sz="2400" b="1" i="1" dirty="0">
              <a:latin typeface="+mn-lt"/>
            </a:endParaRPr>
          </a:p>
        </p:txBody>
      </p:sp>
      <p:sp>
        <p:nvSpPr>
          <p:cNvPr id="4" name="Content Placeholder 2"/>
          <p:cNvSpPr>
            <a:spLocks noGrp="1"/>
          </p:cNvSpPr>
          <p:nvPr>
            <p:ph idx="1"/>
          </p:nvPr>
        </p:nvSpPr>
        <p:spPr>
          <a:xfrm>
            <a:off x="457200" y="1013461"/>
            <a:ext cx="8168640" cy="4390708"/>
          </a:xfrm>
        </p:spPr>
        <p:txBody>
          <a:bodyPr>
            <a:normAutofit/>
          </a:bodyPr>
          <a:lstStyle/>
          <a:p>
            <a:pPr marL="0" indent="0">
              <a:buNone/>
            </a:pPr>
            <a:r>
              <a:rPr lang="en-US" sz="1600" dirty="0" smtClean="0">
                <a:latin typeface="+mn-lt"/>
              </a:rPr>
              <a:t>Proposals were developed to align </a:t>
            </a:r>
            <a:r>
              <a:rPr lang="en-US" sz="1600" dirty="0">
                <a:latin typeface="+mn-lt"/>
              </a:rPr>
              <a:t>with the </a:t>
            </a:r>
            <a:r>
              <a:rPr lang="en-US" sz="1600" dirty="0" smtClean="0">
                <a:latin typeface="+mn-lt"/>
              </a:rPr>
              <a:t>USPTO </a:t>
            </a:r>
            <a:r>
              <a:rPr lang="en-US" sz="1600" dirty="0">
                <a:latin typeface="+mn-lt"/>
              </a:rPr>
              <a:t>F</a:t>
            </a:r>
            <a:r>
              <a:rPr lang="en-US" sz="1600" dirty="0" smtClean="0">
                <a:latin typeface="+mn-lt"/>
              </a:rPr>
              <a:t>ee </a:t>
            </a:r>
            <a:r>
              <a:rPr lang="en-US" sz="1600" dirty="0">
                <a:latin typeface="+mn-lt"/>
              </a:rPr>
              <a:t>S</a:t>
            </a:r>
            <a:r>
              <a:rPr lang="en-US" sz="1600" dirty="0" smtClean="0">
                <a:latin typeface="+mn-lt"/>
              </a:rPr>
              <a:t>tructure </a:t>
            </a:r>
            <a:r>
              <a:rPr lang="en-US" sz="1600" dirty="0">
                <a:latin typeface="+mn-lt"/>
              </a:rPr>
              <a:t>P</a:t>
            </a:r>
            <a:r>
              <a:rPr lang="en-US" sz="1600" dirty="0" smtClean="0">
                <a:latin typeface="+mn-lt"/>
              </a:rPr>
              <a:t>hilosophy </a:t>
            </a:r>
            <a:r>
              <a:rPr lang="en-US" sz="1600" dirty="0">
                <a:latin typeface="+mn-lt"/>
              </a:rPr>
              <a:t>and the goal to provide sufficient financial resources to facilitate the effective administration of the United States intellectual property system.  </a:t>
            </a:r>
            <a:endParaRPr lang="en-US" sz="1600" dirty="0" smtClean="0">
              <a:latin typeface="+mn-lt"/>
            </a:endParaRPr>
          </a:p>
          <a:p>
            <a:pPr marL="0" indent="0">
              <a:buNone/>
            </a:pPr>
            <a:endParaRPr lang="en-US" sz="1600" dirty="0">
              <a:latin typeface="+mn-lt"/>
            </a:endParaRPr>
          </a:p>
          <a:p>
            <a:pPr marL="0" indent="0">
              <a:buNone/>
            </a:pPr>
            <a:r>
              <a:rPr lang="en-US" sz="1600" dirty="0" smtClean="0">
                <a:latin typeface="+mn-lt"/>
              </a:rPr>
              <a:t>The </a:t>
            </a:r>
            <a:r>
              <a:rPr lang="en-US" sz="1600" dirty="0">
                <a:latin typeface="+mn-lt"/>
              </a:rPr>
              <a:t>following objectives have been established in support of this goal</a:t>
            </a:r>
            <a:r>
              <a:rPr lang="en-US" sz="1600" dirty="0" smtClean="0">
                <a:latin typeface="+mn-lt"/>
              </a:rPr>
              <a:t>:</a:t>
            </a:r>
            <a:endParaRPr lang="en-US" sz="1600" dirty="0">
              <a:latin typeface="+mn-lt"/>
            </a:endParaRPr>
          </a:p>
          <a:p>
            <a:pPr>
              <a:buFont typeface="Arial" panose="020B0604020202020204" pitchFamily="34" charset="0"/>
              <a:buChar char="•"/>
            </a:pPr>
            <a:r>
              <a:rPr lang="en-US" sz="1600" dirty="0" smtClean="0">
                <a:latin typeface="+mn-lt"/>
              </a:rPr>
              <a:t>Promote </a:t>
            </a:r>
            <a:r>
              <a:rPr lang="en-US" sz="1600" dirty="0">
                <a:latin typeface="+mn-lt"/>
              </a:rPr>
              <a:t>Administration innovation strategies</a:t>
            </a:r>
          </a:p>
          <a:p>
            <a:pPr>
              <a:buFont typeface="Arial" panose="020B0604020202020204" pitchFamily="34" charset="0"/>
              <a:buChar char="•"/>
            </a:pPr>
            <a:r>
              <a:rPr lang="en-US" sz="1600" dirty="0" smtClean="0">
                <a:latin typeface="+mn-lt"/>
              </a:rPr>
              <a:t>Align </a:t>
            </a:r>
            <a:r>
              <a:rPr lang="en-US" sz="1600" dirty="0">
                <a:latin typeface="+mn-lt"/>
              </a:rPr>
              <a:t>fees with the full cost of products and services</a:t>
            </a:r>
          </a:p>
          <a:p>
            <a:pPr>
              <a:buFont typeface="Arial" panose="020B0604020202020204" pitchFamily="34" charset="0"/>
              <a:buChar char="•"/>
            </a:pPr>
            <a:r>
              <a:rPr lang="en-US" sz="1600" dirty="0" smtClean="0">
                <a:latin typeface="+mn-lt"/>
              </a:rPr>
              <a:t>Set </a:t>
            </a:r>
            <a:r>
              <a:rPr lang="en-US" sz="1600" dirty="0">
                <a:latin typeface="+mn-lt"/>
              </a:rPr>
              <a:t>fees to facilitate the effective administration of the patent </a:t>
            </a:r>
            <a:r>
              <a:rPr lang="en-US" sz="1600" dirty="0" smtClean="0">
                <a:latin typeface="+mn-lt"/>
              </a:rPr>
              <a:t>and trademark </a:t>
            </a:r>
            <a:r>
              <a:rPr lang="en-US" sz="1600" dirty="0">
                <a:latin typeface="+mn-lt"/>
              </a:rPr>
              <a:t>systems</a:t>
            </a:r>
          </a:p>
          <a:p>
            <a:pPr>
              <a:buFont typeface="Arial" panose="020B0604020202020204" pitchFamily="34" charset="0"/>
              <a:buChar char="•"/>
            </a:pPr>
            <a:r>
              <a:rPr lang="en-US" sz="1600" dirty="0" smtClean="0">
                <a:latin typeface="+mn-lt"/>
              </a:rPr>
              <a:t>Offer </a:t>
            </a:r>
            <a:r>
              <a:rPr lang="en-US" sz="1600" dirty="0">
                <a:latin typeface="+mn-lt"/>
              </a:rPr>
              <a:t>application processing options</a:t>
            </a:r>
          </a:p>
          <a:p>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96507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Investing in the Future</a:t>
            </a:r>
            <a:endParaRPr lang="en-US" sz="2400" b="1" i="1" dirty="0">
              <a:latin typeface="+mn-lt"/>
            </a:endParaRPr>
          </a:p>
        </p:txBody>
      </p:sp>
      <p:sp>
        <p:nvSpPr>
          <p:cNvPr id="4" name="Content Placeholder 2"/>
          <p:cNvSpPr>
            <a:spLocks noGrp="1"/>
          </p:cNvSpPr>
          <p:nvPr>
            <p:ph idx="1"/>
          </p:nvPr>
        </p:nvSpPr>
        <p:spPr>
          <a:xfrm>
            <a:off x="457198" y="1013461"/>
            <a:ext cx="8229600" cy="4284028"/>
          </a:xfrm>
        </p:spPr>
        <p:txBody>
          <a:bodyPr>
            <a:normAutofit fontScale="40000" lnSpcReduction="20000"/>
          </a:bodyPr>
          <a:lstStyle/>
          <a:p>
            <a:pPr marL="0" indent="0">
              <a:buNone/>
            </a:pPr>
            <a:r>
              <a:rPr lang="en-US" sz="4000" dirty="0"/>
              <a:t>A</a:t>
            </a:r>
            <a:r>
              <a:rPr lang="en-US" sz="4000" dirty="0" smtClean="0"/>
              <a:t>djusting the patent fee schedule allows the Agency to continue to implement the patent-related strategic goals and objectives as documented in the </a:t>
            </a:r>
            <a:r>
              <a:rPr lang="en-US" sz="4000" i="1" dirty="0" smtClean="0"/>
              <a:t>USPTO 2014 </a:t>
            </a:r>
            <a:r>
              <a:rPr lang="en-US" sz="4000" i="1" dirty="0"/>
              <a:t>– </a:t>
            </a:r>
            <a:r>
              <a:rPr lang="en-US" sz="4000" i="1" dirty="0" smtClean="0"/>
              <a:t>2018 </a:t>
            </a:r>
            <a:r>
              <a:rPr lang="en-US" sz="4000" i="1" dirty="0"/>
              <a:t>Strategic </a:t>
            </a:r>
            <a:r>
              <a:rPr lang="en-US" sz="4000" i="1" dirty="0" smtClean="0"/>
              <a:t>Plan</a:t>
            </a:r>
            <a:r>
              <a:rPr lang="en-US" sz="4000" dirty="0" smtClean="0"/>
              <a:t>.  For FY 2017 through FY 2021, this includes:</a:t>
            </a:r>
          </a:p>
          <a:p>
            <a:pPr>
              <a:buFont typeface="Courier New" panose="02070309020205020404" pitchFamily="49" charset="0"/>
              <a:buChar char="o"/>
            </a:pPr>
            <a:endParaRPr lang="en-US" sz="4000" dirty="0"/>
          </a:p>
          <a:p>
            <a:pPr>
              <a:buFont typeface="Arial" panose="020B0604020202020204" pitchFamily="34" charset="0"/>
              <a:buChar char="•"/>
            </a:pPr>
            <a:r>
              <a:rPr lang="en-US" sz="4000" dirty="0" smtClean="0"/>
              <a:t>Enhancing patent quality by focusing on three patent quality pillars</a:t>
            </a:r>
          </a:p>
          <a:p>
            <a:pPr lvl="1">
              <a:buFont typeface="Arial" panose="020B0604020202020204" pitchFamily="34" charset="0"/>
              <a:buChar char="•"/>
            </a:pPr>
            <a:r>
              <a:rPr lang="en-US" sz="4000" dirty="0" smtClean="0"/>
              <a:t>Provide the best work products and services at every stage of the patent process</a:t>
            </a:r>
          </a:p>
          <a:p>
            <a:pPr lvl="1">
              <a:buFont typeface="Arial" panose="020B0604020202020204" pitchFamily="34" charset="0"/>
              <a:buChar char="•"/>
            </a:pPr>
            <a:r>
              <a:rPr lang="en-US" sz="4000" dirty="0"/>
              <a:t>Provide excellence in measuring patent quality by ensuring that appropriate quality metrics target examination issues requiring attention</a:t>
            </a:r>
          </a:p>
          <a:p>
            <a:pPr lvl="1">
              <a:buFont typeface="Arial" panose="020B0604020202020204" pitchFamily="34" charset="0"/>
              <a:buChar char="•"/>
            </a:pPr>
            <a:r>
              <a:rPr lang="en-US" sz="4000" dirty="0" smtClean="0"/>
              <a:t>Improve the customer experience with emphasis on excellent customer service</a:t>
            </a:r>
          </a:p>
          <a:p>
            <a:pPr lvl="1">
              <a:buFont typeface="Courier New" panose="02070309020205020404" pitchFamily="49" charset="0"/>
              <a:buChar char="o"/>
            </a:pPr>
            <a:endParaRPr lang="en-US" sz="4000" dirty="0"/>
          </a:p>
          <a:p>
            <a:pPr>
              <a:buFont typeface="Arial" panose="020B0604020202020204" pitchFamily="34" charset="0"/>
              <a:buChar char="•"/>
            </a:pPr>
            <a:r>
              <a:rPr lang="en-US" sz="4000" dirty="0" smtClean="0"/>
              <a:t>Continuing progress toward achieving an optimal working level inventory of unexamined patent applications, and performance targets of 10 months for first action pendency and 20 months for total pendency</a:t>
            </a:r>
          </a:p>
          <a:p>
            <a:pPr>
              <a:buFont typeface="Courier New" panose="02070309020205020404" pitchFamily="49" charset="0"/>
              <a:buChar char="o"/>
            </a:pPr>
            <a:endParaRPr lang="en-US" sz="4000" dirty="0"/>
          </a:p>
          <a:p>
            <a:pPr>
              <a:buFont typeface="Arial" panose="020B0604020202020204" pitchFamily="34" charset="0"/>
              <a:buChar char="•"/>
            </a:pPr>
            <a:r>
              <a:rPr lang="en-US" sz="4000" dirty="0" smtClean="0"/>
              <a:t>Maintaining the Patent Trial and Appeal Board (PTAB)’s ability to provide high quality and timely decisions, particularly the new AIA trials, reexamination appeals and ex parte appeals</a:t>
            </a:r>
          </a:p>
          <a:p>
            <a:pPr>
              <a:buFont typeface="Courier New" panose="02070309020205020404" pitchFamily="49" charset="0"/>
              <a:buChar char="o"/>
            </a:pPr>
            <a:endParaRPr lang="en-US" sz="4000" b="1" dirty="0"/>
          </a:p>
          <a:p>
            <a:pPr lvl="1">
              <a:buFont typeface="Courier New" panose="02070309020205020404" pitchFamily="49" charset="0"/>
              <a:buChar char="o"/>
            </a:pPr>
            <a:endParaRPr lang="en-US" sz="3600" b="1" dirty="0"/>
          </a:p>
          <a:p>
            <a:pPr lvl="1">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2"/>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141973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Investing in the Future (cont.)</a:t>
            </a:r>
            <a:endParaRPr lang="en-US" sz="2400" b="1" i="1" dirty="0">
              <a:latin typeface="+mn-lt"/>
            </a:endParaRPr>
          </a:p>
        </p:txBody>
      </p:sp>
      <p:sp>
        <p:nvSpPr>
          <p:cNvPr id="4" name="Content Placeholder 2"/>
          <p:cNvSpPr>
            <a:spLocks noGrp="1"/>
          </p:cNvSpPr>
          <p:nvPr>
            <p:ph idx="1"/>
          </p:nvPr>
        </p:nvSpPr>
        <p:spPr>
          <a:xfrm>
            <a:off x="457198" y="846666"/>
            <a:ext cx="8229600" cy="4700693"/>
          </a:xfrm>
        </p:spPr>
        <p:txBody>
          <a:bodyPr>
            <a:normAutofit lnSpcReduction="10000"/>
          </a:bodyPr>
          <a:lstStyle/>
          <a:p>
            <a:pPr>
              <a:buFont typeface="Arial" panose="020B0604020202020204" pitchFamily="34" charset="0"/>
              <a:buChar char="•"/>
            </a:pPr>
            <a:r>
              <a:rPr lang="en-US" sz="1600" dirty="0"/>
              <a:t>Continuing to ensure optimal IT service delivery to all users, including continued development and implementation of the Patent-End-to-End (PE2E) IT </a:t>
            </a:r>
            <a:r>
              <a:rPr lang="en-US" sz="1600" dirty="0" smtClean="0"/>
              <a:t>capability</a:t>
            </a:r>
            <a:endParaRPr lang="en-US" sz="1600" dirty="0"/>
          </a:p>
          <a:p>
            <a:pPr lvl="1">
              <a:buFont typeface="Arial" panose="020B0604020202020204" pitchFamily="34" charset="0"/>
              <a:buChar char="•"/>
            </a:pPr>
            <a:r>
              <a:rPr lang="en-US" sz="1600" dirty="0"/>
              <a:t>Expand upon the initial end-to-end processing capability to include specialized processing, thereby enabling the retirement of legacy systems and existing IT capabilities</a:t>
            </a:r>
          </a:p>
          <a:p>
            <a:pPr lvl="1">
              <a:buFont typeface="Arial" panose="020B0604020202020204" pitchFamily="34" charset="0"/>
              <a:buChar char="•"/>
            </a:pPr>
            <a:r>
              <a:rPr lang="en-US" sz="1600" dirty="0"/>
              <a:t>Expand the amount and use of intelligent data in end-to-end processing</a:t>
            </a:r>
          </a:p>
          <a:p>
            <a:pPr lvl="1">
              <a:buFont typeface="Arial" panose="020B0604020202020204" pitchFamily="34" charset="0"/>
              <a:buChar char="•"/>
            </a:pPr>
            <a:r>
              <a:rPr lang="en-US" sz="1600" dirty="0"/>
              <a:t>Continue development of tools for sharing patent processes and work products among global IP stakeholders</a:t>
            </a:r>
          </a:p>
          <a:p>
            <a:pPr lvl="1">
              <a:buFont typeface="Courier New" panose="02070309020205020404" pitchFamily="49" charset="0"/>
              <a:buChar char="o"/>
            </a:pPr>
            <a:endParaRPr lang="en-US" sz="900" dirty="0"/>
          </a:p>
          <a:p>
            <a:pPr>
              <a:buFont typeface="Arial" panose="020B0604020202020204" pitchFamily="34" charset="0"/>
              <a:buChar char="•"/>
            </a:pPr>
            <a:r>
              <a:rPr lang="en-US" sz="1600" dirty="0"/>
              <a:t>Pursuing a 21</a:t>
            </a:r>
            <a:r>
              <a:rPr lang="en-US" sz="1600" baseline="30000" dirty="0"/>
              <a:t>st</a:t>
            </a:r>
            <a:r>
              <a:rPr lang="en-US" sz="1600" dirty="0"/>
              <a:t> century globally harmonized patent system so American inventors and businesses can enjoy a predictable and level playing field when they do business </a:t>
            </a:r>
            <a:r>
              <a:rPr lang="en-US" sz="1600" dirty="0" smtClean="0"/>
              <a:t>worldwide</a:t>
            </a:r>
            <a:endParaRPr lang="en-US" sz="1600" dirty="0"/>
          </a:p>
          <a:p>
            <a:pPr>
              <a:buFont typeface="Courier New" panose="02070309020205020404" pitchFamily="49" charset="0"/>
              <a:buChar char="o"/>
            </a:pPr>
            <a:endParaRPr lang="en-US" sz="900" dirty="0"/>
          </a:p>
          <a:p>
            <a:pPr>
              <a:buFont typeface="Arial" panose="020B0604020202020204" pitchFamily="34" charset="0"/>
              <a:buChar char="•"/>
            </a:pPr>
            <a:r>
              <a:rPr lang="en-US" sz="1600" dirty="0"/>
              <a:t>Enhancing stakeholder and public outreach to promote the availability of educational resources for applicants and other users, particularly through the USPTO’s four regional </a:t>
            </a:r>
            <a:r>
              <a:rPr lang="en-US" sz="1600" dirty="0" smtClean="0"/>
              <a:t>offices</a:t>
            </a:r>
            <a:endParaRPr lang="en-US" sz="1600" dirty="0"/>
          </a:p>
          <a:p>
            <a:pPr>
              <a:buFont typeface="Courier New" panose="02070309020205020404" pitchFamily="49" charset="0"/>
              <a:buChar char="o"/>
            </a:pPr>
            <a:endParaRPr lang="en-US" sz="900" dirty="0"/>
          </a:p>
          <a:p>
            <a:pPr>
              <a:buFont typeface="Arial" panose="020B0604020202020204" pitchFamily="34" charset="0"/>
              <a:buChar char="•"/>
            </a:pPr>
            <a:r>
              <a:rPr lang="en-US" sz="1600" dirty="0"/>
              <a:t>Continuing the transition to a sustainable funding model, including fee setting authority, the establishment of the patent operating reserve, and efficient use of the Patent and Trademark Fee Reserve </a:t>
            </a:r>
            <a:r>
              <a:rPr lang="en-US" sz="1600" dirty="0" smtClean="0"/>
              <a:t>Fund</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319419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For Stakeholders</a:t>
            </a:r>
            <a:endParaRPr lang="en-US" sz="2400" b="1" i="1" dirty="0">
              <a:latin typeface="+mn-lt"/>
            </a:endParaRPr>
          </a:p>
        </p:txBody>
      </p:sp>
      <p:sp>
        <p:nvSpPr>
          <p:cNvPr id="4" name="Content Placeholder 2"/>
          <p:cNvSpPr>
            <a:spLocks noGrp="1"/>
          </p:cNvSpPr>
          <p:nvPr>
            <p:ph idx="1"/>
          </p:nvPr>
        </p:nvSpPr>
        <p:spPr>
          <a:xfrm>
            <a:off x="266700" y="793327"/>
            <a:ext cx="8580120" cy="4450821"/>
          </a:xfrm>
        </p:spPr>
        <p:txBody>
          <a:bodyPr>
            <a:noAutofit/>
          </a:bodyPr>
          <a:lstStyle/>
          <a:p>
            <a:pPr marL="0" indent="0">
              <a:buNone/>
            </a:pPr>
            <a:r>
              <a:rPr lang="en-US" sz="1600" dirty="0" smtClean="0"/>
              <a:t>Implementation of the </a:t>
            </a:r>
            <a:r>
              <a:rPr lang="en-US" sz="1600" dirty="0"/>
              <a:t>USPTO fee proposal </a:t>
            </a:r>
            <a:r>
              <a:rPr lang="en-US" sz="1600" dirty="0" smtClean="0"/>
              <a:t>would benefit </a:t>
            </a:r>
            <a:r>
              <a:rPr lang="en-US" sz="1600" dirty="0"/>
              <a:t>the </a:t>
            </a:r>
            <a:r>
              <a:rPr lang="en-US" sz="1600" dirty="0" smtClean="0"/>
              <a:t>IP community by enabling the USPTO to:</a:t>
            </a:r>
            <a:endParaRPr lang="en-US" sz="1600" dirty="0"/>
          </a:p>
          <a:p>
            <a:pPr lvl="1">
              <a:buFont typeface="Arial" panose="020B0604020202020204" pitchFamily="34" charset="0"/>
              <a:buChar char="•"/>
            </a:pPr>
            <a:r>
              <a:rPr lang="en-US" sz="1600" dirty="0" smtClean="0"/>
              <a:t>Continue to enhance the quality of patent examinations via enhanced initiatives based on public feedback during patent quality forums</a:t>
            </a:r>
          </a:p>
          <a:p>
            <a:pPr lvl="1">
              <a:buFont typeface="Arial" panose="020B0604020202020204" pitchFamily="34" charset="0"/>
              <a:buChar char="•"/>
            </a:pPr>
            <a:r>
              <a:rPr lang="en-US" sz="1600" dirty="0" smtClean="0"/>
              <a:t>Reach optimal </a:t>
            </a:r>
            <a:r>
              <a:rPr lang="en-US" sz="1600" dirty="0"/>
              <a:t>examination times </a:t>
            </a:r>
            <a:r>
              <a:rPr lang="en-US" sz="1600" dirty="0" smtClean="0"/>
              <a:t>that will facilitate bringing </a:t>
            </a:r>
            <a:r>
              <a:rPr lang="en-US" sz="1600" dirty="0"/>
              <a:t>valuable patent assets to market faster, and </a:t>
            </a:r>
            <a:r>
              <a:rPr lang="en-US" sz="1600" dirty="0" smtClean="0"/>
              <a:t>reducing </a:t>
            </a:r>
            <a:r>
              <a:rPr lang="en-US" sz="1600" dirty="0"/>
              <a:t>congestion for all other </a:t>
            </a:r>
            <a:r>
              <a:rPr lang="en-US" sz="1600" dirty="0" smtClean="0"/>
              <a:t>applicants</a:t>
            </a:r>
            <a:endParaRPr lang="en-US" sz="1600" dirty="0"/>
          </a:p>
          <a:p>
            <a:pPr lvl="1">
              <a:buFont typeface="Arial" panose="020B0604020202020204" pitchFamily="34" charset="0"/>
              <a:buChar char="•"/>
            </a:pPr>
            <a:r>
              <a:rPr lang="en-US" sz="1600" dirty="0" smtClean="0"/>
              <a:t>Provide more patent </a:t>
            </a:r>
            <a:r>
              <a:rPr lang="en-US" sz="1600" dirty="0"/>
              <a:t>prosecution options to enhance applicant choice and </a:t>
            </a:r>
            <a:r>
              <a:rPr lang="en-US" sz="1600" dirty="0" smtClean="0"/>
              <a:t>agency efficiency</a:t>
            </a:r>
          </a:p>
          <a:p>
            <a:pPr lvl="1">
              <a:buFont typeface="Arial" panose="020B0604020202020204" pitchFamily="34" charset="0"/>
              <a:buChar char="•"/>
            </a:pPr>
            <a:r>
              <a:rPr lang="en-US" sz="1600" dirty="0" smtClean="0"/>
              <a:t>Align PTAB fees with cost while maintaining high quality and efficient proceedings</a:t>
            </a:r>
          </a:p>
          <a:p>
            <a:pPr lvl="1">
              <a:buFont typeface="Arial" panose="020B0604020202020204" pitchFamily="34" charset="0"/>
              <a:buChar char="•"/>
            </a:pPr>
            <a:r>
              <a:rPr lang="en-US" sz="1600" dirty="0" smtClean="0"/>
              <a:t>Modernize patent IT systems </a:t>
            </a:r>
            <a:r>
              <a:rPr lang="en-US" sz="1600" dirty="0"/>
              <a:t>to increase efficiencies by providing a uniform platform for conducting business with the Office, including registering, entering, and updating information, and paying </a:t>
            </a:r>
            <a:r>
              <a:rPr lang="en-US" sz="1600" dirty="0" smtClean="0"/>
              <a:t>fees</a:t>
            </a:r>
            <a:endParaRPr lang="en-US" sz="1600" dirty="0"/>
          </a:p>
          <a:p>
            <a:pPr lvl="1">
              <a:buFont typeface="Arial" panose="020B0604020202020204" pitchFamily="34" charset="0"/>
              <a:buChar char="•"/>
            </a:pPr>
            <a:r>
              <a:rPr lang="en-US" sz="1600" dirty="0" smtClean="0"/>
              <a:t>Stabilize </a:t>
            </a:r>
            <a:r>
              <a:rPr lang="en-US" sz="1600" dirty="0"/>
              <a:t>USPTO operations to deliver quality patent examinations and </a:t>
            </a:r>
            <a:r>
              <a:rPr lang="en-US" sz="1600" dirty="0" smtClean="0"/>
              <a:t>avoid future </a:t>
            </a:r>
            <a:r>
              <a:rPr lang="en-US" sz="1600" dirty="0"/>
              <a:t>patent application backlogs, even in times of financial </a:t>
            </a:r>
            <a:r>
              <a:rPr lang="en-US" sz="1600" dirty="0" smtClean="0"/>
              <a:t>fluctuations</a:t>
            </a:r>
          </a:p>
          <a:p>
            <a:pPr lvl="1">
              <a:buFont typeface="Arial" panose="020B0604020202020204" pitchFamily="34" charset="0"/>
              <a:buChar char="•"/>
            </a:pPr>
            <a:r>
              <a:rPr lang="en-US" sz="1600" dirty="0" smtClean="0"/>
              <a:t>Deliver value to fee-paying customers and the public through a streamlined and more cost-based fee schedule</a:t>
            </a:r>
          </a:p>
          <a:p>
            <a:pPr lvl="1">
              <a:buFont typeface="Arial" panose="020B0604020202020204" pitchFamily="34" charset="0"/>
              <a:buChar char="•"/>
            </a:pPr>
            <a:r>
              <a:rPr lang="en-US" sz="1600" dirty="0" smtClean="0"/>
              <a:t>Recruit and retain the highest quality employees to accomplish the work of the Office</a:t>
            </a:r>
          </a:p>
        </p:txBody>
      </p:sp>
      <p:sp>
        <p:nvSpPr>
          <p:cNvPr id="3" name="Slide Number Placeholder 2"/>
          <p:cNvSpPr>
            <a:spLocks noGrp="1"/>
          </p:cNvSpPr>
          <p:nvPr>
            <p:ph type="sldNum" sz="quarter" idx="12"/>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1474536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2643059"/>
            <a:ext cx="8229598" cy="468645"/>
          </a:xfrm>
        </p:spPr>
        <p:txBody>
          <a:bodyPr>
            <a:noAutofit/>
          </a:bodyPr>
          <a:lstStyle/>
          <a:p>
            <a:pPr lvl="1" algn="ctr" defTabSz="457200" rtl="0">
              <a:spcBef>
                <a:spcPct val="0"/>
              </a:spcBef>
            </a:pPr>
            <a:r>
              <a:rPr lang="en-US" sz="2400" b="1" dirty="0" smtClean="0">
                <a:latin typeface="+mn-lt"/>
              </a:rPr>
              <a:t>Projected Outcome of Proposed Fee Structure</a:t>
            </a:r>
          </a:p>
        </p:txBody>
      </p:sp>
      <p:sp>
        <p:nvSpPr>
          <p:cNvPr id="3" name="Slide Number Placeholder 2"/>
          <p:cNvSpPr>
            <a:spLocks noGrp="1"/>
          </p:cNvSpPr>
          <p:nvPr>
            <p:ph type="sldNum" sz="quarter" idx="12"/>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333793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Aggregate Cost-Revenue Balance</a:t>
            </a:r>
            <a:endParaRPr lang="en-US" sz="2400" b="1" i="1" dirty="0">
              <a:latin typeface="+mn-lt"/>
            </a:endParaRPr>
          </a:p>
        </p:txBody>
      </p:sp>
      <p:sp>
        <p:nvSpPr>
          <p:cNvPr id="4" name="Content Placeholder 2"/>
          <p:cNvSpPr>
            <a:spLocks noGrp="1"/>
          </p:cNvSpPr>
          <p:nvPr>
            <p:ph idx="1"/>
          </p:nvPr>
        </p:nvSpPr>
        <p:spPr>
          <a:xfrm>
            <a:off x="457198" y="944880"/>
            <a:ext cx="8229600" cy="4427220"/>
          </a:xfrm>
        </p:spPr>
        <p:txBody>
          <a:bodyPr>
            <a:normAutofit/>
          </a:bodyPr>
          <a:lstStyle/>
          <a:p>
            <a:pPr>
              <a:buFont typeface="Arial" panose="020B0604020202020204" pitchFamily="34" charset="0"/>
              <a:buChar char="•"/>
            </a:pPr>
            <a:r>
              <a:rPr lang="en-US" sz="1600" dirty="0" smtClean="0">
                <a:latin typeface="+mn-lt"/>
              </a:rPr>
              <a:t>In the FY 2016 President’s Budget, the USPTO estimated </a:t>
            </a:r>
            <a:r>
              <a:rPr lang="en-US" sz="1600" dirty="0">
                <a:latin typeface="+mn-lt"/>
              </a:rPr>
              <a:t>that its aggregate </a:t>
            </a:r>
            <a:r>
              <a:rPr lang="en-US" sz="1600" dirty="0" smtClean="0">
                <a:latin typeface="+mn-lt"/>
              </a:rPr>
              <a:t>patent operating costs for FY 2017, </a:t>
            </a:r>
            <a:r>
              <a:rPr lang="en-US" sz="1600" dirty="0">
                <a:latin typeface="+mn-lt"/>
              </a:rPr>
              <a:t>including administrative </a:t>
            </a:r>
            <a:r>
              <a:rPr lang="en-US" sz="1600" dirty="0" smtClean="0">
                <a:latin typeface="+mn-lt"/>
              </a:rPr>
              <a:t>costs, would be $3.105 billion.  This requirement would be offset by projected fee collections of $3.007 billion and a withdrawal from the patent operating reserve of $97 million, leaving a $45 million balance in the patent operating reserve [see </a:t>
            </a:r>
            <a:r>
              <a:rPr lang="en-US" sz="1600" dirty="0">
                <a:latin typeface="+mn-lt"/>
              </a:rPr>
              <a:t>Appendix </a:t>
            </a:r>
            <a:r>
              <a:rPr lang="en-US" sz="1600" dirty="0" smtClean="0">
                <a:latin typeface="+mn-lt"/>
              </a:rPr>
              <a:t>J </a:t>
            </a:r>
            <a:r>
              <a:rPr lang="en-US" sz="1600" dirty="0">
                <a:latin typeface="+mn-lt"/>
              </a:rPr>
              <a:t>for details</a:t>
            </a:r>
            <a:r>
              <a:rPr lang="en-US" sz="1600" dirty="0" smtClean="0">
                <a:latin typeface="+mn-lt"/>
              </a:rPr>
              <a:t>].</a:t>
            </a:r>
          </a:p>
          <a:p>
            <a:pPr>
              <a:buFont typeface="Courier New" panose="02070309020205020404" pitchFamily="49" charset="0"/>
              <a:buChar char="o"/>
            </a:pPr>
            <a:endParaRPr lang="en-US" sz="1600" dirty="0">
              <a:latin typeface="+mn-lt"/>
            </a:endParaRPr>
          </a:p>
          <a:p>
            <a:pPr>
              <a:buFont typeface="Arial" panose="020B0604020202020204" pitchFamily="34" charset="0"/>
              <a:buChar char="•"/>
            </a:pPr>
            <a:r>
              <a:rPr lang="en-US" sz="1600" dirty="0">
                <a:latin typeface="+mn-lt"/>
              </a:rPr>
              <a:t>During FY 2015, the </a:t>
            </a:r>
            <a:r>
              <a:rPr lang="en-US" sz="1600" dirty="0" smtClean="0">
                <a:latin typeface="+mn-lt"/>
              </a:rPr>
              <a:t>USPTO focused on financial risk management, priorities for spending, revenue estimates and collections, and the size of operating reserves to mitigate financial and operational risk.  This included: </a:t>
            </a:r>
          </a:p>
          <a:p>
            <a:pPr lvl="1">
              <a:buFont typeface="Arial" panose="020B0604020202020204" pitchFamily="34" charset="0"/>
              <a:buChar char="•"/>
            </a:pPr>
            <a:r>
              <a:rPr lang="en-US" sz="1600" dirty="0" smtClean="0">
                <a:latin typeface="+mn-lt"/>
              </a:rPr>
              <a:t>Beginning a </a:t>
            </a:r>
            <a:r>
              <a:rPr lang="en-US" sz="1600" dirty="0">
                <a:latin typeface="+mn-lt"/>
              </a:rPr>
              <a:t>comprehensive review of all USPTO operating requirements, </a:t>
            </a:r>
            <a:endParaRPr lang="en-US" sz="1600" dirty="0" smtClean="0">
              <a:latin typeface="+mn-lt"/>
            </a:endParaRPr>
          </a:p>
          <a:p>
            <a:pPr lvl="1">
              <a:buFont typeface="Arial" panose="020B0604020202020204" pitchFamily="34" charset="0"/>
              <a:buChar char="•"/>
            </a:pPr>
            <a:r>
              <a:rPr lang="en-US" sz="1600" dirty="0" smtClean="0">
                <a:latin typeface="+mn-lt"/>
              </a:rPr>
              <a:t>Initiating </a:t>
            </a:r>
            <a:r>
              <a:rPr lang="en-US" sz="1600" dirty="0">
                <a:latin typeface="+mn-lt"/>
              </a:rPr>
              <a:t>the biennial patent </a:t>
            </a:r>
            <a:r>
              <a:rPr lang="en-US" sz="1600" dirty="0" smtClean="0">
                <a:latin typeface="+mn-lt"/>
              </a:rPr>
              <a:t>fee </a:t>
            </a:r>
            <a:r>
              <a:rPr lang="en-US" sz="1600" dirty="0">
                <a:latin typeface="+mn-lt"/>
              </a:rPr>
              <a:t>review </a:t>
            </a:r>
            <a:r>
              <a:rPr lang="en-US" sz="1600" dirty="0" smtClean="0">
                <a:latin typeface="+mn-lt"/>
              </a:rPr>
              <a:t>process, and </a:t>
            </a:r>
          </a:p>
          <a:p>
            <a:pPr lvl="1">
              <a:buFont typeface="Arial" panose="020B0604020202020204" pitchFamily="34" charset="0"/>
              <a:buChar char="•"/>
            </a:pPr>
            <a:r>
              <a:rPr lang="en-US" sz="1600" dirty="0" smtClean="0">
                <a:latin typeface="+mn-lt"/>
              </a:rPr>
              <a:t>Committing </a:t>
            </a:r>
            <a:r>
              <a:rPr lang="en-US" sz="1600" dirty="0">
                <a:latin typeface="+mn-lt"/>
              </a:rPr>
              <a:t>to maintaining a minimal patent operating reserve of $300 </a:t>
            </a:r>
            <a:r>
              <a:rPr lang="en-US" sz="1600" dirty="0" smtClean="0">
                <a:latin typeface="+mn-lt"/>
              </a:rPr>
              <a:t>million for FY 2016 and FY 2017.  </a:t>
            </a:r>
            <a:endParaRPr lang="en-US" sz="1600" dirty="0">
              <a:latin typeface="+mn-lt"/>
            </a:endParaRPr>
          </a:p>
          <a:p>
            <a:pPr>
              <a:buFont typeface="Arial" panose="020B0604020202020204" pitchFamily="34" charset="0"/>
              <a:buChar char="•"/>
            </a:pPr>
            <a:endParaRPr lang="en-US" sz="1400" dirty="0">
              <a:latin typeface="+mn-lt"/>
            </a:endParaRPr>
          </a:p>
          <a:p>
            <a:pPr lvl="1">
              <a:buFont typeface="Arial" panose="020B0604020202020204" pitchFamily="34" charset="0"/>
              <a:buChar char="•"/>
            </a:pPr>
            <a:endParaRPr lang="en-US" sz="1500" dirty="0">
              <a:latin typeface="+mn-lt"/>
            </a:endParaRPr>
          </a:p>
          <a:p>
            <a:pPr marL="457200" lvl="1" indent="0">
              <a:buNone/>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278511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C3E461E62D2F4A8AC5F08F3E4468D5" ma:contentTypeVersion="0" ma:contentTypeDescription="Create a new document." ma:contentTypeScope="" ma:versionID="de310b02eead8d9ba4f3f7e0d3248d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5B26722-4EE5-4725-B5D7-7F9021C52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3.xml><?xml version="1.0" encoding="utf-8"?>
<ds:datastoreItem xmlns:ds="http://schemas.openxmlformats.org/officeDocument/2006/customXml" ds:itemID="{31755427-F48A-41AF-BD41-81E91A395B51}">
  <ds:schemaRefs>
    <ds:schemaRef ds:uri="http://purl.org/dc/elements/1.1/"/>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10724</TotalTime>
  <Words>5935</Words>
  <Application>Microsoft Office PowerPoint</Application>
  <PresentationFormat>On-screen Show (16:10)</PresentationFormat>
  <Paragraphs>1367</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FAB - Group 1 -TTAB 4.28.15</vt:lpstr>
      <vt:lpstr>   </vt:lpstr>
      <vt:lpstr>Overview</vt:lpstr>
      <vt:lpstr>Overview (cont.)</vt:lpstr>
      <vt:lpstr>FY 2015 Biennial Fee Review</vt:lpstr>
      <vt:lpstr>Investing in the Future</vt:lpstr>
      <vt:lpstr>Investing in the Future (cont.)</vt:lpstr>
      <vt:lpstr>Benefits For Stakeholders</vt:lpstr>
      <vt:lpstr>Projected Outcome of Proposed Fee Structure</vt:lpstr>
      <vt:lpstr>Aggregate Cost-Revenue Balance</vt:lpstr>
      <vt:lpstr>Aggregate Cost-Revenue Balance (cont.)</vt:lpstr>
      <vt:lpstr>Impact of Proposed Fee Schedule Operating Reserve</vt:lpstr>
      <vt:lpstr>Impact of Maintaining Current Fee Schedule</vt:lpstr>
      <vt:lpstr>Proposed Fee Structure </vt:lpstr>
      <vt:lpstr>Fee Structure Considerations</vt:lpstr>
      <vt:lpstr>Fee Structure Considerations (cont.)</vt:lpstr>
      <vt:lpstr>Biennial Fee Review Process</vt:lpstr>
      <vt:lpstr>Rulemaking Timeline Considerations</vt:lpstr>
      <vt:lpstr>Proposed Fee Structure Changes</vt:lpstr>
      <vt:lpstr>Proposed Fee Structure Changes – Summary of Significant Changes </vt:lpstr>
      <vt:lpstr>Proposed Fee Structure Changes – Summary of Significant Changes (cont.) </vt:lpstr>
      <vt:lpstr>Proposed Fee Structure Changes – Summary of Significant Changes (cont.)</vt:lpstr>
      <vt:lpstr>Proposed Fee Structure Changes – Summary of Significant Changes (cont.)</vt:lpstr>
      <vt:lpstr>Proposed Fee Structure for a Basic Patent –  Compared to Current</vt:lpstr>
      <vt:lpstr>Proposed Fee Structure for RCEs –  Compared to Current</vt:lpstr>
      <vt:lpstr>Proposed Fee Structure for IDS –  Compared to Current</vt:lpstr>
      <vt:lpstr>Proposed Fee Structure for Appeals –  Compared to Current</vt:lpstr>
      <vt:lpstr>Proposed Fee Structure for IPRs –  Compared to Current</vt:lpstr>
      <vt:lpstr>Proposed Fee Structure for PGRs/CBMs –  Compared to Current</vt:lpstr>
      <vt:lpstr>Benefits of Proposed Fee Structure by Major Fee Category</vt:lpstr>
      <vt:lpstr>Benefits of Proposed Fee Structure by Major Fee Category (cont.)</vt:lpstr>
      <vt:lpstr>Benefits of Proposed Fee Structure by Major Fee Category (cont.)</vt:lpstr>
      <vt:lpstr>Benefits of Proposed Fee Structure by Major Fee Category (cont.)</vt:lpstr>
      <vt:lpstr>Conclusion</vt:lpstr>
      <vt:lpstr>Summary</vt:lpstr>
      <vt:lpstr>Path Forward</vt:lpstr>
      <vt:lpstr>Additional Information</vt:lpstr>
      <vt:lpstr>PowerPoint Presentation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USPTO</cp:lastModifiedBy>
  <cp:revision>475</cp:revision>
  <cp:lastPrinted>2015-10-20T17:51:44Z</cp:lastPrinted>
  <dcterms:created xsi:type="dcterms:W3CDTF">2015-04-28T14:14:46Z</dcterms:created>
  <dcterms:modified xsi:type="dcterms:W3CDTF">2015-10-28T21:24:42Z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0x010100D9C3E461E62D2F4A8AC5F08F3E4468D5</vt:lpwstr>
  </property>
  <property fmtid="{D5CDD505-2E9C-101B-9397-08002B2CF9AE}" pid="3" name="_MarkAsFinal">
    <vt:bool>true</vt:bool>
  </property>
</Properties>
</file>