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56" r:id="rId3"/>
    <p:sldId id="314" r:id="rId4"/>
    <p:sldId id="316" r:id="rId5"/>
    <p:sldId id="300" r:id="rId6"/>
    <p:sldId id="352" r:id="rId7"/>
    <p:sldId id="304" r:id="rId8"/>
    <p:sldId id="260" r:id="rId9"/>
    <p:sldId id="346" r:id="rId10"/>
    <p:sldId id="326" r:id="rId11"/>
    <p:sldId id="329" r:id="rId12"/>
    <p:sldId id="328" r:id="rId13"/>
    <p:sldId id="264" r:id="rId14"/>
    <p:sldId id="347" r:id="rId15"/>
    <p:sldId id="351" r:id="rId16"/>
    <p:sldId id="310" r:id="rId17"/>
    <p:sldId id="311" r:id="rId18"/>
    <p:sldId id="325" r:id="rId19"/>
    <p:sldId id="330" r:id="rId20"/>
    <p:sldId id="350" r:id="rId21"/>
    <p:sldId id="353" r:id="rId22"/>
    <p:sldId id="317" r:id="rId23"/>
    <p:sldId id="322" r:id="rId24"/>
    <p:sldId id="320" r:id="rId25"/>
    <p:sldId id="354" r:id="rId26"/>
    <p:sldId id="276" r:id="rId27"/>
    <p:sldId id="306" r:id="rId28"/>
    <p:sldId id="340" r:id="rId29"/>
    <p:sldId id="348" r:id="rId30"/>
    <p:sldId id="324" r:id="rId31"/>
    <p:sldId id="341" r:id="rId32"/>
    <p:sldId id="342" r:id="rId33"/>
    <p:sldId id="355" r:id="rId34"/>
    <p:sldId id="327" r:id="rId35"/>
    <p:sldId id="332" r:id="rId36"/>
    <p:sldId id="358" r:id="rId37"/>
    <p:sldId id="335" r:id="rId38"/>
    <p:sldId id="336" r:id="rId39"/>
    <p:sldId id="349" r:id="rId40"/>
    <p:sldId id="333" r:id="rId41"/>
    <p:sldId id="343" r:id="rId42"/>
    <p:sldId id="345" r:id="rId43"/>
    <p:sldId id="334" r:id="rId44"/>
    <p:sldId id="331" r:id="rId45"/>
    <p:sldId id="338" r:id="rId46"/>
    <p:sldId id="337" r:id="rId47"/>
    <p:sldId id="344" r:id="rId48"/>
    <p:sldId id="359" r:id="rId49"/>
    <p:sldId id="323" r:id="rId50"/>
    <p:sldId id="361" r:id="rId51"/>
    <p:sldId id="360" r:id="rId52"/>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558"/>
      </p:cViewPr>
      <p:guideLst>
        <p:guide orient="horz" pos="2160"/>
        <p:guide pos="2880"/>
      </p:guideLst>
    </p:cSldViewPr>
  </p:slideViewPr>
  <p:notesTextViewPr>
    <p:cViewPr>
      <p:scale>
        <a:sx n="1" d="1"/>
        <a:sy n="1" d="1"/>
      </p:scale>
      <p:origin x="0" y="0"/>
    </p:cViewPr>
  </p:notesTextViewPr>
  <p:sorterViewPr>
    <p:cViewPr>
      <p:scale>
        <a:sx n="100" d="100"/>
        <a:sy n="100" d="100"/>
      </p:scale>
      <p:origin x="0" y="12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5530" cy="465932"/>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sz="quarter" idx="1"/>
          </p:nvPr>
        </p:nvSpPr>
        <p:spPr>
          <a:xfrm>
            <a:off x="3979124" y="0"/>
            <a:ext cx="3045529" cy="465932"/>
          </a:xfrm>
          <a:prstGeom prst="rect">
            <a:avLst/>
          </a:prstGeom>
        </p:spPr>
        <p:txBody>
          <a:bodyPr vert="horz" lIns="91614" tIns="45807" rIns="91614" bIns="45807" rtlCol="0"/>
          <a:lstStyle>
            <a:lvl1pPr algn="r">
              <a:defRPr sz="1200"/>
            </a:lvl1pPr>
          </a:lstStyle>
          <a:p>
            <a:fld id="{235C540D-C52A-4E1A-9684-8B2219B14F46}" type="datetimeFigureOut">
              <a:rPr lang="en-US" smtClean="0"/>
              <a:t>12/10/2018</a:t>
            </a:fld>
            <a:endParaRPr lang="en-US" dirty="0"/>
          </a:p>
        </p:txBody>
      </p:sp>
      <p:sp>
        <p:nvSpPr>
          <p:cNvPr id="4" name="Footer Placeholder 3"/>
          <p:cNvSpPr>
            <a:spLocks noGrp="1"/>
          </p:cNvSpPr>
          <p:nvPr>
            <p:ph type="ftr" sz="quarter" idx="2"/>
          </p:nvPr>
        </p:nvSpPr>
        <p:spPr>
          <a:xfrm>
            <a:off x="1" y="8844753"/>
            <a:ext cx="3045530" cy="465932"/>
          </a:xfrm>
          <a:prstGeom prst="rect">
            <a:avLst/>
          </a:prstGeom>
        </p:spPr>
        <p:txBody>
          <a:bodyPr vert="horz" lIns="91614" tIns="45807" rIns="91614" bIns="458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124" y="8844753"/>
            <a:ext cx="3045529" cy="465932"/>
          </a:xfrm>
          <a:prstGeom prst="rect">
            <a:avLst/>
          </a:prstGeom>
        </p:spPr>
        <p:txBody>
          <a:bodyPr vert="horz" lIns="91614" tIns="45807" rIns="91614" bIns="45807" rtlCol="0" anchor="b"/>
          <a:lstStyle>
            <a:lvl1pPr algn="r">
              <a:defRPr sz="1200"/>
            </a:lvl1pPr>
          </a:lstStyle>
          <a:p>
            <a:fld id="{EE902DDD-655E-4BA2-B7BE-BF8AEB92F5AF}" type="slidenum">
              <a:rPr lang="en-US" smtClean="0"/>
              <a:t>‹#›</a:t>
            </a:fld>
            <a:endParaRPr lang="en-US" dirty="0"/>
          </a:p>
        </p:txBody>
      </p:sp>
    </p:spTree>
    <p:extLst>
      <p:ext uri="{BB962C8B-B14F-4D97-AF65-F5344CB8AC3E}">
        <p14:creationId xmlns:p14="http://schemas.microsoft.com/office/powerpoint/2010/main" val="191669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2622" tIns="46311" rIns="92622" bIns="46311" rtlCol="0"/>
          <a:lstStyle>
            <a:lvl1pPr algn="l">
              <a:defRPr sz="1200"/>
            </a:lvl1pPr>
          </a:lstStyle>
          <a:p>
            <a:endParaRPr lang="en-US" dirty="0"/>
          </a:p>
        </p:txBody>
      </p:sp>
      <p:sp>
        <p:nvSpPr>
          <p:cNvPr id="3" name="Date Placeholder 2"/>
          <p:cNvSpPr>
            <a:spLocks noGrp="1"/>
          </p:cNvSpPr>
          <p:nvPr>
            <p:ph type="dt" idx="1"/>
          </p:nvPr>
        </p:nvSpPr>
        <p:spPr>
          <a:xfrm>
            <a:off x="3979931" y="0"/>
            <a:ext cx="3044719" cy="465614"/>
          </a:xfrm>
          <a:prstGeom prst="rect">
            <a:avLst/>
          </a:prstGeom>
        </p:spPr>
        <p:txBody>
          <a:bodyPr vert="horz" lIns="92622" tIns="46311" rIns="92622" bIns="46311" rtlCol="0"/>
          <a:lstStyle>
            <a:lvl1pPr algn="r">
              <a:defRPr sz="1200"/>
            </a:lvl1pPr>
          </a:lstStyle>
          <a:p>
            <a:fld id="{09F5D3A3-7D13-4AB5-9265-BF0CA43686DC}" type="datetimeFigureOut">
              <a:rPr lang="en-US" smtClean="0"/>
              <a:t>12/10/2018</a:t>
            </a:fld>
            <a:endParaRPr lang="en-US" dirty="0"/>
          </a:p>
        </p:txBody>
      </p:sp>
      <p:sp>
        <p:nvSpPr>
          <p:cNvPr id="4" name="Slide Image Placeholder 3"/>
          <p:cNvSpPr>
            <a:spLocks noGrp="1" noRot="1" noChangeAspect="1"/>
          </p:cNvSpPr>
          <p:nvPr>
            <p:ph type="sldImg" idx="2"/>
          </p:nvPr>
        </p:nvSpPr>
        <p:spPr>
          <a:xfrm>
            <a:off x="1185863" y="698500"/>
            <a:ext cx="4656137" cy="3490913"/>
          </a:xfrm>
          <a:prstGeom prst="rect">
            <a:avLst/>
          </a:prstGeom>
          <a:noFill/>
          <a:ln w="12700">
            <a:solidFill>
              <a:prstClr val="black"/>
            </a:solidFill>
          </a:ln>
        </p:spPr>
        <p:txBody>
          <a:bodyPr vert="horz" lIns="92622" tIns="46311" rIns="92622" bIns="46311" rtlCol="0" anchor="ctr"/>
          <a:lstStyle/>
          <a:p>
            <a:endParaRPr lang="en-US" dirty="0"/>
          </a:p>
        </p:txBody>
      </p:sp>
      <p:sp>
        <p:nvSpPr>
          <p:cNvPr id="5" name="Notes Placeholder 4"/>
          <p:cNvSpPr>
            <a:spLocks noGrp="1"/>
          </p:cNvSpPr>
          <p:nvPr>
            <p:ph type="body" sz="quarter" idx="3"/>
          </p:nvPr>
        </p:nvSpPr>
        <p:spPr>
          <a:xfrm>
            <a:off x="702629" y="4423331"/>
            <a:ext cx="5621020" cy="4190524"/>
          </a:xfrm>
          <a:prstGeom prst="rect">
            <a:avLst/>
          </a:prstGeom>
        </p:spPr>
        <p:txBody>
          <a:bodyPr vert="horz" lIns="92622" tIns="46311" rIns="92622" bIns="463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045"/>
            <a:ext cx="3044719" cy="465614"/>
          </a:xfrm>
          <a:prstGeom prst="rect">
            <a:avLst/>
          </a:prstGeom>
        </p:spPr>
        <p:txBody>
          <a:bodyPr vert="horz" lIns="92622" tIns="46311" rIns="92622" bIns="46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2622" tIns="46311" rIns="92622" bIns="46311" rtlCol="0" anchor="b"/>
          <a:lstStyle>
            <a:lvl1pPr algn="r">
              <a:defRPr sz="1200"/>
            </a:lvl1pPr>
          </a:lstStyle>
          <a:p>
            <a:fld id="{47E5359E-89E8-4F3F-8818-5552D379D488}" type="slidenum">
              <a:rPr lang="en-US" smtClean="0"/>
              <a:t>‹#›</a:t>
            </a:fld>
            <a:endParaRPr lang="en-US" dirty="0"/>
          </a:p>
        </p:txBody>
      </p:sp>
    </p:spTree>
    <p:extLst>
      <p:ext uri="{BB962C8B-B14F-4D97-AF65-F5344CB8AC3E}">
        <p14:creationId xmlns:p14="http://schemas.microsoft.com/office/powerpoint/2010/main" val="290062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280954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368149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522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685800" y="1143000"/>
            <a:ext cx="7772400" cy="1143000"/>
          </a:xfrm>
        </p:spPr>
        <p:txBody>
          <a:bodyPr/>
          <a:lstStyle>
            <a:lvl1pPr algn="ctr">
              <a:defRPr sz="4200">
                <a:solidFill>
                  <a:srgbClr val="273C56"/>
                </a:solidFill>
              </a:defRPr>
            </a:lvl1pPr>
          </a:lstStyle>
          <a:p>
            <a:pPr lvl="0"/>
            <a:r>
              <a:rPr lang="en-US" noProof="0" smtClean="0"/>
              <a:t>Click to edit Master title style</a:t>
            </a:r>
          </a:p>
        </p:txBody>
      </p:sp>
      <p:sp>
        <p:nvSpPr>
          <p:cNvPr id="248835" name="Rectangle 3"/>
          <p:cNvSpPr>
            <a:spLocks noGrp="1" noChangeArrowheads="1"/>
          </p:cNvSpPr>
          <p:nvPr>
            <p:ph type="subTitle" idx="1"/>
          </p:nvPr>
        </p:nvSpPr>
        <p:spPr>
          <a:xfrm>
            <a:off x="2590800" y="3581400"/>
            <a:ext cx="6400800" cy="1752600"/>
          </a:xfrm>
        </p:spPr>
        <p:txBody>
          <a:bodyPr/>
          <a:lstStyle>
            <a:lvl1pPr marL="0" indent="0">
              <a:buFontTx/>
              <a:buNone/>
              <a:defRPr>
                <a:solidFill>
                  <a:schemeClr val="bg1"/>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a:defRPr sz="1400"/>
            </a:lvl1pPr>
          </a:lstStyle>
          <a:p>
            <a:fld id="{28BE3810-E331-DE47-8991-93CBBEF02B24}" type="datetime1">
              <a:rPr lang="en-US"/>
              <a:pPr/>
              <a:t>12/10/2018</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a:defRPr sz="140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a:defRPr sz="1400"/>
            </a:lvl1pPr>
          </a:lstStyle>
          <a:p>
            <a:fld id="{407DC070-38C1-9B40-809F-CC8AE91B33D4}" type="slidenum">
              <a:rPr lang="en-US"/>
              <a:pPr/>
              <a:t>‹#›</a:t>
            </a:fld>
            <a:endParaRPr lang="en-US" dirty="0"/>
          </a:p>
        </p:txBody>
      </p:sp>
    </p:spTree>
    <p:extLst>
      <p:ext uri="{BB962C8B-B14F-4D97-AF65-F5344CB8AC3E}">
        <p14:creationId xmlns:p14="http://schemas.microsoft.com/office/powerpoint/2010/main" val="572387942"/>
      </p:ext>
    </p:extLst>
  </p:cSld>
  <p:clrMapOvr>
    <a:masterClrMapping/>
  </p:clrMapOvr>
  <p:transition>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p:txBody>
          <a:bodyPr/>
          <a:lstStyle>
            <a:lvl1pPr>
              <a:defRPr/>
            </a:lvl1pPr>
          </a:lstStyle>
          <a:p>
            <a:fld id="{320A3BF6-BD4B-1D49-B2CA-A1640E2FE358}" type="datetime1">
              <a:rPr lang="en-US"/>
              <a:pPr/>
              <a:t>12/10/2018</a:t>
            </a:fld>
            <a:endParaRPr lang="en-US" dirty="0"/>
          </a:p>
        </p:txBody>
      </p:sp>
      <p:sp>
        <p:nvSpPr>
          <p:cNvPr id="5" name="Rectangle 2053"/>
          <p:cNvSpPr>
            <a:spLocks noGrp="1" noChangeArrowheads="1"/>
          </p:cNvSpPr>
          <p:nvPr>
            <p:ph type="ftr" sz="quarter" idx="11"/>
          </p:nvPr>
        </p:nvSpPr>
        <p:spPr/>
        <p:txBody>
          <a:bodyPr/>
          <a:lstStyle>
            <a:lvl1pPr>
              <a:defRPr/>
            </a:lvl1pPr>
          </a:lstStyle>
          <a:p>
            <a:pPr>
              <a:defRPr/>
            </a:pPr>
            <a:endParaRPr lang="en-US" dirty="0"/>
          </a:p>
        </p:txBody>
      </p:sp>
      <p:sp>
        <p:nvSpPr>
          <p:cNvPr id="6" name="Rectangle 2054"/>
          <p:cNvSpPr>
            <a:spLocks noGrp="1" noChangeArrowheads="1"/>
          </p:cNvSpPr>
          <p:nvPr>
            <p:ph type="sldNum" sz="quarter" idx="12"/>
          </p:nvPr>
        </p:nvSpPr>
        <p:spPr/>
        <p:txBody>
          <a:bodyPr/>
          <a:lstStyle>
            <a:lvl1pPr>
              <a:defRPr/>
            </a:lvl1pPr>
          </a:lstStyle>
          <a:p>
            <a:fld id="{5A70DACE-1503-8A4F-A52A-4588D29CE952}" type="slidenum">
              <a:rPr lang="en-US"/>
              <a:pPr/>
              <a:t>‹#›</a:t>
            </a:fld>
            <a:endParaRPr lang="en-US" dirty="0"/>
          </a:p>
        </p:txBody>
      </p:sp>
    </p:spTree>
    <p:extLst>
      <p:ext uri="{BB962C8B-B14F-4D97-AF65-F5344CB8AC3E}">
        <p14:creationId xmlns:p14="http://schemas.microsoft.com/office/powerpoint/2010/main" val="2331574417"/>
      </p:ext>
    </p:extLst>
  </p:cSld>
  <p:clrMapOvr>
    <a:masterClrMapping/>
  </p:clrMapOvr>
  <p:transition>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52"/>
          <p:cNvSpPr>
            <a:spLocks noGrp="1" noChangeArrowheads="1"/>
          </p:cNvSpPr>
          <p:nvPr>
            <p:ph type="dt" sz="half" idx="10"/>
          </p:nvPr>
        </p:nvSpPr>
        <p:spPr/>
        <p:txBody>
          <a:bodyPr/>
          <a:lstStyle>
            <a:lvl1pPr>
              <a:defRPr/>
            </a:lvl1pPr>
          </a:lstStyle>
          <a:p>
            <a:fld id="{ABA3E4B4-D5C3-DF4A-882B-10DEF37FFED8}" type="datetime1">
              <a:rPr lang="en-US"/>
              <a:pPr/>
              <a:t>12/10/2018</a:t>
            </a:fld>
            <a:endParaRPr lang="en-US" dirty="0"/>
          </a:p>
        </p:txBody>
      </p:sp>
      <p:sp>
        <p:nvSpPr>
          <p:cNvPr id="5" name="Rectangle 2053"/>
          <p:cNvSpPr>
            <a:spLocks noGrp="1" noChangeArrowheads="1"/>
          </p:cNvSpPr>
          <p:nvPr>
            <p:ph type="ftr" sz="quarter" idx="11"/>
          </p:nvPr>
        </p:nvSpPr>
        <p:spPr/>
        <p:txBody>
          <a:bodyPr/>
          <a:lstStyle>
            <a:lvl1pPr>
              <a:defRPr/>
            </a:lvl1pPr>
          </a:lstStyle>
          <a:p>
            <a:pPr>
              <a:defRPr/>
            </a:pPr>
            <a:endParaRPr lang="en-US" dirty="0"/>
          </a:p>
        </p:txBody>
      </p:sp>
      <p:sp>
        <p:nvSpPr>
          <p:cNvPr id="6" name="Rectangle 2054"/>
          <p:cNvSpPr>
            <a:spLocks noGrp="1" noChangeArrowheads="1"/>
          </p:cNvSpPr>
          <p:nvPr>
            <p:ph type="sldNum" sz="quarter" idx="12"/>
          </p:nvPr>
        </p:nvSpPr>
        <p:spPr/>
        <p:txBody>
          <a:bodyPr/>
          <a:lstStyle>
            <a:lvl1pPr>
              <a:defRPr/>
            </a:lvl1pPr>
          </a:lstStyle>
          <a:p>
            <a:fld id="{CEFFAA0C-2614-4C43-A0B3-2AC10C0B295E}" type="slidenum">
              <a:rPr lang="en-US"/>
              <a:pPr/>
              <a:t>‹#›</a:t>
            </a:fld>
            <a:endParaRPr lang="en-US" dirty="0"/>
          </a:p>
        </p:txBody>
      </p:sp>
    </p:spTree>
    <p:extLst>
      <p:ext uri="{BB962C8B-B14F-4D97-AF65-F5344CB8AC3E}">
        <p14:creationId xmlns:p14="http://schemas.microsoft.com/office/powerpoint/2010/main" val="4121484191"/>
      </p:ext>
    </p:extLst>
  </p:cSld>
  <p:clrMapOvr>
    <a:masterClrMapping/>
  </p:clrMapOvr>
  <p:transition>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2"/>
          <p:cNvSpPr>
            <a:spLocks noGrp="1" noChangeArrowheads="1"/>
          </p:cNvSpPr>
          <p:nvPr>
            <p:ph type="dt" sz="half" idx="10"/>
          </p:nvPr>
        </p:nvSpPr>
        <p:spPr/>
        <p:txBody>
          <a:bodyPr/>
          <a:lstStyle>
            <a:lvl1pPr>
              <a:defRPr/>
            </a:lvl1pPr>
          </a:lstStyle>
          <a:p>
            <a:fld id="{84A74996-18F1-4B47-A78C-3A460DEDBABE}" type="datetime1">
              <a:rPr lang="en-US"/>
              <a:pPr/>
              <a:t>12/10/2018</a:t>
            </a:fld>
            <a:endParaRPr lang="en-US" dirty="0"/>
          </a:p>
        </p:txBody>
      </p:sp>
      <p:sp>
        <p:nvSpPr>
          <p:cNvPr id="6" name="Rectangle 2053"/>
          <p:cNvSpPr>
            <a:spLocks noGrp="1" noChangeArrowheads="1"/>
          </p:cNvSpPr>
          <p:nvPr>
            <p:ph type="ftr" sz="quarter" idx="11"/>
          </p:nvPr>
        </p:nvSpPr>
        <p:spPr/>
        <p:txBody>
          <a:bodyPr/>
          <a:lstStyle>
            <a:lvl1pPr>
              <a:defRPr/>
            </a:lvl1pPr>
          </a:lstStyle>
          <a:p>
            <a:pPr>
              <a:defRPr/>
            </a:pPr>
            <a:endParaRPr lang="en-US" dirty="0"/>
          </a:p>
        </p:txBody>
      </p:sp>
      <p:sp>
        <p:nvSpPr>
          <p:cNvPr id="7" name="Rectangle 2054"/>
          <p:cNvSpPr>
            <a:spLocks noGrp="1" noChangeArrowheads="1"/>
          </p:cNvSpPr>
          <p:nvPr>
            <p:ph type="sldNum" sz="quarter" idx="12"/>
          </p:nvPr>
        </p:nvSpPr>
        <p:spPr/>
        <p:txBody>
          <a:bodyPr/>
          <a:lstStyle>
            <a:lvl1pPr>
              <a:defRPr/>
            </a:lvl1pPr>
          </a:lstStyle>
          <a:p>
            <a:fld id="{4AA9DD3D-20F8-7E40-A49C-B40CB222B66B}" type="slidenum">
              <a:rPr lang="en-US"/>
              <a:pPr/>
              <a:t>‹#›</a:t>
            </a:fld>
            <a:endParaRPr lang="en-US" dirty="0"/>
          </a:p>
        </p:txBody>
      </p:sp>
    </p:spTree>
    <p:extLst>
      <p:ext uri="{BB962C8B-B14F-4D97-AF65-F5344CB8AC3E}">
        <p14:creationId xmlns:p14="http://schemas.microsoft.com/office/powerpoint/2010/main" val="2311479441"/>
      </p:ext>
    </p:extLst>
  </p:cSld>
  <p:clrMapOvr>
    <a:masterClrMapping/>
  </p:clrMapOvr>
  <p:transition>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2"/>
          <p:cNvSpPr>
            <a:spLocks noGrp="1" noChangeArrowheads="1"/>
          </p:cNvSpPr>
          <p:nvPr>
            <p:ph type="dt" sz="half" idx="10"/>
          </p:nvPr>
        </p:nvSpPr>
        <p:spPr/>
        <p:txBody>
          <a:bodyPr/>
          <a:lstStyle>
            <a:lvl1pPr>
              <a:defRPr/>
            </a:lvl1pPr>
          </a:lstStyle>
          <a:p>
            <a:fld id="{98DB7331-8DEC-514D-8F85-1817637AFCE8}" type="datetime1">
              <a:rPr lang="en-US"/>
              <a:pPr/>
              <a:t>12/10/2018</a:t>
            </a:fld>
            <a:endParaRPr lang="en-US" dirty="0"/>
          </a:p>
        </p:txBody>
      </p:sp>
      <p:sp>
        <p:nvSpPr>
          <p:cNvPr id="8" name="Rectangle 2053"/>
          <p:cNvSpPr>
            <a:spLocks noGrp="1" noChangeArrowheads="1"/>
          </p:cNvSpPr>
          <p:nvPr>
            <p:ph type="ftr" sz="quarter" idx="11"/>
          </p:nvPr>
        </p:nvSpPr>
        <p:spPr/>
        <p:txBody>
          <a:bodyPr/>
          <a:lstStyle>
            <a:lvl1pPr>
              <a:defRPr/>
            </a:lvl1pPr>
          </a:lstStyle>
          <a:p>
            <a:pPr>
              <a:defRPr/>
            </a:pPr>
            <a:endParaRPr lang="en-US" dirty="0"/>
          </a:p>
        </p:txBody>
      </p:sp>
      <p:sp>
        <p:nvSpPr>
          <p:cNvPr id="9" name="Rectangle 2054"/>
          <p:cNvSpPr>
            <a:spLocks noGrp="1" noChangeArrowheads="1"/>
          </p:cNvSpPr>
          <p:nvPr>
            <p:ph type="sldNum" sz="quarter" idx="12"/>
          </p:nvPr>
        </p:nvSpPr>
        <p:spPr/>
        <p:txBody>
          <a:bodyPr/>
          <a:lstStyle>
            <a:lvl1pPr>
              <a:defRPr/>
            </a:lvl1pPr>
          </a:lstStyle>
          <a:p>
            <a:fld id="{0F7AF161-480B-A64A-922A-E3EBA9665C55}" type="slidenum">
              <a:rPr lang="en-US"/>
              <a:pPr/>
              <a:t>‹#›</a:t>
            </a:fld>
            <a:endParaRPr lang="en-US" dirty="0"/>
          </a:p>
        </p:txBody>
      </p:sp>
    </p:spTree>
    <p:extLst>
      <p:ext uri="{BB962C8B-B14F-4D97-AF65-F5344CB8AC3E}">
        <p14:creationId xmlns:p14="http://schemas.microsoft.com/office/powerpoint/2010/main" val="2041253336"/>
      </p:ext>
    </p:extLst>
  </p:cSld>
  <p:clrMapOvr>
    <a:masterClrMapping/>
  </p:clrMapOvr>
  <p:transition>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52"/>
          <p:cNvSpPr>
            <a:spLocks noGrp="1" noChangeArrowheads="1"/>
          </p:cNvSpPr>
          <p:nvPr>
            <p:ph type="dt" sz="half" idx="10"/>
          </p:nvPr>
        </p:nvSpPr>
        <p:spPr/>
        <p:txBody>
          <a:bodyPr/>
          <a:lstStyle>
            <a:lvl1pPr>
              <a:defRPr/>
            </a:lvl1pPr>
          </a:lstStyle>
          <a:p>
            <a:fld id="{15DCD2CF-F530-3948-AD77-6144306AB153}" type="datetime1">
              <a:rPr lang="en-US"/>
              <a:pPr/>
              <a:t>12/10/2018</a:t>
            </a:fld>
            <a:endParaRPr lang="en-US" dirty="0"/>
          </a:p>
        </p:txBody>
      </p:sp>
      <p:sp>
        <p:nvSpPr>
          <p:cNvPr id="4" name="Rectangle 2053"/>
          <p:cNvSpPr>
            <a:spLocks noGrp="1" noChangeArrowheads="1"/>
          </p:cNvSpPr>
          <p:nvPr>
            <p:ph type="ftr" sz="quarter" idx="11"/>
          </p:nvPr>
        </p:nvSpPr>
        <p:spPr/>
        <p:txBody>
          <a:bodyPr/>
          <a:lstStyle>
            <a:lvl1pPr>
              <a:defRPr/>
            </a:lvl1pPr>
          </a:lstStyle>
          <a:p>
            <a:pPr>
              <a:defRPr/>
            </a:pPr>
            <a:endParaRPr lang="en-US" dirty="0"/>
          </a:p>
        </p:txBody>
      </p:sp>
      <p:sp>
        <p:nvSpPr>
          <p:cNvPr id="5" name="Rectangle 2054"/>
          <p:cNvSpPr>
            <a:spLocks noGrp="1" noChangeArrowheads="1"/>
          </p:cNvSpPr>
          <p:nvPr>
            <p:ph type="sldNum" sz="quarter" idx="12"/>
          </p:nvPr>
        </p:nvSpPr>
        <p:spPr/>
        <p:txBody>
          <a:bodyPr/>
          <a:lstStyle>
            <a:lvl1pPr>
              <a:defRPr/>
            </a:lvl1pPr>
          </a:lstStyle>
          <a:p>
            <a:fld id="{9D387E55-C1E9-BB40-9FBF-4ECAB39ECB5D}" type="slidenum">
              <a:rPr lang="en-US"/>
              <a:pPr/>
              <a:t>‹#›</a:t>
            </a:fld>
            <a:endParaRPr lang="en-US" dirty="0"/>
          </a:p>
        </p:txBody>
      </p:sp>
    </p:spTree>
    <p:extLst>
      <p:ext uri="{BB962C8B-B14F-4D97-AF65-F5344CB8AC3E}">
        <p14:creationId xmlns:p14="http://schemas.microsoft.com/office/powerpoint/2010/main" val="1755068348"/>
      </p:ext>
    </p:extLst>
  </p:cSld>
  <p:clrMapOvr>
    <a:masterClrMapping/>
  </p:clrMapOvr>
  <p:transition>
    <p:checke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2"/>
          <p:cNvSpPr>
            <a:spLocks noGrp="1" noChangeArrowheads="1"/>
          </p:cNvSpPr>
          <p:nvPr>
            <p:ph type="dt" sz="half" idx="10"/>
          </p:nvPr>
        </p:nvSpPr>
        <p:spPr/>
        <p:txBody>
          <a:bodyPr/>
          <a:lstStyle>
            <a:lvl1pPr>
              <a:defRPr/>
            </a:lvl1pPr>
          </a:lstStyle>
          <a:p>
            <a:fld id="{FBCFD96A-67C7-FE4D-8C85-BF43F392C05D}" type="datetime1">
              <a:rPr lang="en-US"/>
              <a:pPr/>
              <a:t>12/10/2018</a:t>
            </a:fld>
            <a:endParaRPr lang="en-US" dirty="0"/>
          </a:p>
        </p:txBody>
      </p:sp>
      <p:sp>
        <p:nvSpPr>
          <p:cNvPr id="3" name="Rectangle 2053"/>
          <p:cNvSpPr>
            <a:spLocks noGrp="1" noChangeArrowheads="1"/>
          </p:cNvSpPr>
          <p:nvPr>
            <p:ph type="ftr" sz="quarter" idx="11"/>
          </p:nvPr>
        </p:nvSpPr>
        <p:spPr/>
        <p:txBody>
          <a:bodyPr/>
          <a:lstStyle>
            <a:lvl1pPr>
              <a:defRPr/>
            </a:lvl1pPr>
          </a:lstStyle>
          <a:p>
            <a:pPr>
              <a:defRPr/>
            </a:pPr>
            <a:endParaRPr lang="en-US" dirty="0"/>
          </a:p>
        </p:txBody>
      </p:sp>
      <p:sp>
        <p:nvSpPr>
          <p:cNvPr id="4" name="Rectangle 2054"/>
          <p:cNvSpPr>
            <a:spLocks noGrp="1" noChangeArrowheads="1"/>
          </p:cNvSpPr>
          <p:nvPr>
            <p:ph type="sldNum" sz="quarter" idx="12"/>
          </p:nvPr>
        </p:nvSpPr>
        <p:spPr/>
        <p:txBody>
          <a:bodyPr/>
          <a:lstStyle>
            <a:lvl1pPr>
              <a:defRPr/>
            </a:lvl1pPr>
          </a:lstStyle>
          <a:p>
            <a:fld id="{B0CEDB36-B487-4E4B-B425-63EA1A2D58F1}" type="slidenum">
              <a:rPr lang="en-US"/>
              <a:pPr/>
              <a:t>‹#›</a:t>
            </a:fld>
            <a:endParaRPr lang="en-US" dirty="0"/>
          </a:p>
        </p:txBody>
      </p:sp>
    </p:spTree>
    <p:extLst>
      <p:ext uri="{BB962C8B-B14F-4D97-AF65-F5344CB8AC3E}">
        <p14:creationId xmlns:p14="http://schemas.microsoft.com/office/powerpoint/2010/main" val="2142671102"/>
      </p:ext>
    </p:extLst>
  </p:cSld>
  <p:clrMapOvr>
    <a:masterClrMapping/>
  </p:clrMapOvr>
  <p:transition>
    <p:checke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2"/>
          <p:cNvSpPr>
            <a:spLocks noGrp="1" noChangeArrowheads="1"/>
          </p:cNvSpPr>
          <p:nvPr>
            <p:ph type="dt" sz="half" idx="10"/>
          </p:nvPr>
        </p:nvSpPr>
        <p:spPr/>
        <p:txBody>
          <a:bodyPr/>
          <a:lstStyle>
            <a:lvl1pPr>
              <a:defRPr/>
            </a:lvl1pPr>
          </a:lstStyle>
          <a:p>
            <a:fld id="{74949AF2-F842-864E-AF4A-FB41666BD9EC}" type="datetime1">
              <a:rPr lang="en-US"/>
              <a:pPr/>
              <a:t>12/10/2018</a:t>
            </a:fld>
            <a:endParaRPr lang="en-US" dirty="0"/>
          </a:p>
        </p:txBody>
      </p:sp>
      <p:sp>
        <p:nvSpPr>
          <p:cNvPr id="6" name="Rectangle 2053"/>
          <p:cNvSpPr>
            <a:spLocks noGrp="1" noChangeArrowheads="1"/>
          </p:cNvSpPr>
          <p:nvPr>
            <p:ph type="ftr" sz="quarter" idx="11"/>
          </p:nvPr>
        </p:nvSpPr>
        <p:spPr/>
        <p:txBody>
          <a:bodyPr/>
          <a:lstStyle>
            <a:lvl1pPr>
              <a:defRPr/>
            </a:lvl1pPr>
          </a:lstStyle>
          <a:p>
            <a:pPr>
              <a:defRPr/>
            </a:pPr>
            <a:endParaRPr lang="en-US" dirty="0"/>
          </a:p>
        </p:txBody>
      </p:sp>
      <p:sp>
        <p:nvSpPr>
          <p:cNvPr id="7" name="Rectangle 2054"/>
          <p:cNvSpPr>
            <a:spLocks noGrp="1" noChangeArrowheads="1"/>
          </p:cNvSpPr>
          <p:nvPr>
            <p:ph type="sldNum" sz="quarter" idx="12"/>
          </p:nvPr>
        </p:nvSpPr>
        <p:spPr/>
        <p:txBody>
          <a:bodyPr/>
          <a:lstStyle>
            <a:lvl1pPr>
              <a:defRPr/>
            </a:lvl1pPr>
          </a:lstStyle>
          <a:p>
            <a:fld id="{326D6384-E3F5-5644-9BB2-884F1C3267C6}" type="slidenum">
              <a:rPr lang="en-US"/>
              <a:pPr/>
              <a:t>‹#›</a:t>
            </a:fld>
            <a:endParaRPr lang="en-US" dirty="0"/>
          </a:p>
        </p:txBody>
      </p:sp>
    </p:spTree>
    <p:extLst>
      <p:ext uri="{BB962C8B-B14F-4D97-AF65-F5344CB8AC3E}">
        <p14:creationId xmlns:p14="http://schemas.microsoft.com/office/powerpoint/2010/main" val="1796817564"/>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249131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2"/>
          <p:cNvSpPr>
            <a:spLocks noGrp="1" noChangeArrowheads="1"/>
          </p:cNvSpPr>
          <p:nvPr>
            <p:ph type="dt" sz="half" idx="10"/>
          </p:nvPr>
        </p:nvSpPr>
        <p:spPr/>
        <p:txBody>
          <a:bodyPr/>
          <a:lstStyle>
            <a:lvl1pPr>
              <a:defRPr/>
            </a:lvl1pPr>
          </a:lstStyle>
          <a:p>
            <a:fld id="{C4FB3927-50B3-5B4A-AA87-8F063440016D}" type="datetime1">
              <a:rPr lang="en-US"/>
              <a:pPr/>
              <a:t>12/10/2018</a:t>
            </a:fld>
            <a:endParaRPr lang="en-US" dirty="0"/>
          </a:p>
        </p:txBody>
      </p:sp>
      <p:sp>
        <p:nvSpPr>
          <p:cNvPr id="6" name="Rectangle 2053"/>
          <p:cNvSpPr>
            <a:spLocks noGrp="1" noChangeArrowheads="1"/>
          </p:cNvSpPr>
          <p:nvPr>
            <p:ph type="ftr" sz="quarter" idx="11"/>
          </p:nvPr>
        </p:nvSpPr>
        <p:spPr/>
        <p:txBody>
          <a:bodyPr/>
          <a:lstStyle>
            <a:lvl1pPr>
              <a:defRPr/>
            </a:lvl1pPr>
          </a:lstStyle>
          <a:p>
            <a:pPr>
              <a:defRPr/>
            </a:pPr>
            <a:endParaRPr lang="en-US" dirty="0"/>
          </a:p>
        </p:txBody>
      </p:sp>
      <p:sp>
        <p:nvSpPr>
          <p:cNvPr id="7" name="Rectangle 2054"/>
          <p:cNvSpPr>
            <a:spLocks noGrp="1" noChangeArrowheads="1"/>
          </p:cNvSpPr>
          <p:nvPr>
            <p:ph type="sldNum" sz="quarter" idx="12"/>
          </p:nvPr>
        </p:nvSpPr>
        <p:spPr/>
        <p:txBody>
          <a:bodyPr/>
          <a:lstStyle>
            <a:lvl1pPr>
              <a:defRPr/>
            </a:lvl1pPr>
          </a:lstStyle>
          <a:p>
            <a:fld id="{25FC1CDB-0591-2748-80E3-FECE6EEC56C0}" type="slidenum">
              <a:rPr lang="en-US"/>
              <a:pPr/>
              <a:t>‹#›</a:t>
            </a:fld>
            <a:endParaRPr lang="en-US" dirty="0"/>
          </a:p>
        </p:txBody>
      </p:sp>
    </p:spTree>
    <p:extLst>
      <p:ext uri="{BB962C8B-B14F-4D97-AF65-F5344CB8AC3E}">
        <p14:creationId xmlns:p14="http://schemas.microsoft.com/office/powerpoint/2010/main" val="3222250836"/>
      </p:ext>
    </p:extLst>
  </p:cSld>
  <p:clrMapOvr>
    <a:masterClrMapping/>
  </p:clrMapOvr>
  <p:transition>
    <p:checke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p:txBody>
          <a:bodyPr/>
          <a:lstStyle>
            <a:lvl1pPr>
              <a:defRPr/>
            </a:lvl1pPr>
          </a:lstStyle>
          <a:p>
            <a:fld id="{A1DD75F5-322F-0845-A866-EE6F5434D210}" type="datetime1">
              <a:rPr lang="en-US"/>
              <a:pPr/>
              <a:t>12/10/2018</a:t>
            </a:fld>
            <a:endParaRPr lang="en-US" dirty="0"/>
          </a:p>
        </p:txBody>
      </p:sp>
      <p:sp>
        <p:nvSpPr>
          <p:cNvPr id="5" name="Rectangle 2053"/>
          <p:cNvSpPr>
            <a:spLocks noGrp="1" noChangeArrowheads="1"/>
          </p:cNvSpPr>
          <p:nvPr>
            <p:ph type="ftr" sz="quarter" idx="11"/>
          </p:nvPr>
        </p:nvSpPr>
        <p:spPr/>
        <p:txBody>
          <a:bodyPr/>
          <a:lstStyle>
            <a:lvl1pPr>
              <a:defRPr/>
            </a:lvl1pPr>
          </a:lstStyle>
          <a:p>
            <a:pPr>
              <a:defRPr/>
            </a:pPr>
            <a:endParaRPr lang="en-US" dirty="0"/>
          </a:p>
        </p:txBody>
      </p:sp>
      <p:sp>
        <p:nvSpPr>
          <p:cNvPr id="6" name="Rectangle 2054"/>
          <p:cNvSpPr>
            <a:spLocks noGrp="1" noChangeArrowheads="1"/>
          </p:cNvSpPr>
          <p:nvPr>
            <p:ph type="sldNum" sz="quarter" idx="12"/>
          </p:nvPr>
        </p:nvSpPr>
        <p:spPr/>
        <p:txBody>
          <a:bodyPr/>
          <a:lstStyle>
            <a:lvl1pPr>
              <a:defRPr/>
            </a:lvl1pPr>
          </a:lstStyle>
          <a:p>
            <a:fld id="{22FC5FE6-B4E1-2945-8DFF-F15D46AC180A}" type="slidenum">
              <a:rPr lang="en-US"/>
              <a:pPr/>
              <a:t>‹#›</a:t>
            </a:fld>
            <a:endParaRPr lang="en-US" dirty="0"/>
          </a:p>
        </p:txBody>
      </p:sp>
    </p:spTree>
    <p:extLst>
      <p:ext uri="{BB962C8B-B14F-4D97-AF65-F5344CB8AC3E}">
        <p14:creationId xmlns:p14="http://schemas.microsoft.com/office/powerpoint/2010/main" val="1025774643"/>
      </p:ext>
    </p:extLst>
  </p:cSld>
  <p:clrMapOvr>
    <a:masterClrMapping/>
  </p:clrMapOvr>
  <p:transition>
    <p:checke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p:txBody>
          <a:bodyPr/>
          <a:lstStyle>
            <a:lvl1pPr>
              <a:defRPr/>
            </a:lvl1pPr>
          </a:lstStyle>
          <a:p>
            <a:fld id="{747885BD-EBC8-C147-AD93-58C8591EB547}" type="datetime1">
              <a:rPr lang="en-US"/>
              <a:pPr/>
              <a:t>12/10/2018</a:t>
            </a:fld>
            <a:endParaRPr lang="en-US" dirty="0"/>
          </a:p>
        </p:txBody>
      </p:sp>
      <p:sp>
        <p:nvSpPr>
          <p:cNvPr id="5" name="Rectangle 2053"/>
          <p:cNvSpPr>
            <a:spLocks noGrp="1" noChangeArrowheads="1"/>
          </p:cNvSpPr>
          <p:nvPr>
            <p:ph type="ftr" sz="quarter" idx="11"/>
          </p:nvPr>
        </p:nvSpPr>
        <p:spPr/>
        <p:txBody>
          <a:bodyPr/>
          <a:lstStyle>
            <a:lvl1pPr>
              <a:defRPr/>
            </a:lvl1pPr>
          </a:lstStyle>
          <a:p>
            <a:pPr>
              <a:defRPr/>
            </a:pPr>
            <a:endParaRPr lang="en-US" dirty="0"/>
          </a:p>
        </p:txBody>
      </p:sp>
      <p:sp>
        <p:nvSpPr>
          <p:cNvPr id="6" name="Rectangle 2054"/>
          <p:cNvSpPr>
            <a:spLocks noGrp="1" noChangeArrowheads="1"/>
          </p:cNvSpPr>
          <p:nvPr>
            <p:ph type="sldNum" sz="quarter" idx="12"/>
          </p:nvPr>
        </p:nvSpPr>
        <p:spPr/>
        <p:txBody>
          <a:bodyPr/>
          <a:lstStyle>
            <a:lvl1pPr>
              <a:defRPr/>
            </a:lvl1pPr>
          </a:lstStyle>
          <a:p>
            <a:fld id="{B881B1DA-5F30-4147-84FC-D83567F6CBB5}" type="slidenum">
              <a:rPr lang="en-US"/>
              <a:pPr/>
              <a:t>‹#›</a:t>
            </a:fld>
            <a:endParaRPr lang="en-US" dirty="0"/>
          </a:p>
        </p:txBody>
      </p:sp>
    </p:spTree>
    <p:extLst>
      <p:ext uri="{BB962C8B-B14F-4D97-AF65-F5344CB8AC3E}">
        <p14:creationId xmlns:p14="http://schemas.microsoft.com/office/powerpoint/2010/main" val="2321842158"/>
      </p:ext>
    </p:extLst>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260265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147816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110067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105770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277752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17823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51CB7-BB6E-47E4-8CAA-790208D76423}"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530F0-511B-4D4D-8EC0-D2C3E6CCCE99}" type="slidenum">
              <a:rPr lang="en-US" smtClean="0"/>
              <a:t>‹#›</a:t>
            </a:fld>
            <a:endParaRPr lang="en-US" dirty="0"/>
          </a:p>
        </p:txBody>
      </p:sp>
    </p:spTree>
    <p:extLst>
      <p:ext uri="{BB962C8B-B14F-4D97-AF65-F5344CB8AC3E}">
        <p14:creationId xmlns:p14="http://schemas.microsoft.com/office/powerpoint/2010/main" val="313578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1CB7-BB6E-47E4-8CAA-790208D76423}" type="datetimeFigureOut">
              <a:rPr lang="en-US" smtClean="0"/>
              <a:t>12/10/2018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530F0-511B-4D4D-8EC0-D2C3E6CCCE99}" type="slidenum">
              <a:rPr lang="en-US" smtClean="0"/>
              <a:t>‹#›</a:t>
            </a:fld>
            <a:endParaRPr lang="en-US" dirty="0"/>
          </a:p>
        </p:txBody>
      </p:sp>
    </p:spTree>
    <p:extLst>
      <p:ext uri="{BB962C8B-B14F-4D97-AF65-F5344CB8AC3E}">
        <p14:creationId xmlns:p14="http://schemas.microsoft.com/office/powerpoint/2010/main" val="3404827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50"/>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2051"/>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7812" name="Rectangle 2052"/>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Helvetica" charset="0"/>
              </a:defRPr>
            </a:lvl1pPr>
          </a:lstStyle>
          <a:p>
            <a:pPr fontAlgn="base">
              <a:spcBef>
                <a:spcPct val="0"/>
              </a:spcBef>
              <a:spcAft>
                <a:spcPct val="0"/>
              </a:spcAft>
            </a:pPr>
            <a:fld id="{A1692266-7913-9344-9E23-B226378EB3FE}" type="datetime1">
              <a:rPr lang="en-US">
                <a:ea typeface="ＭＳ Ｐゴシック" charset="0"/>
              </a:rPr>
              <a:pPr fontAlgn="base">
                <a:spcBef>
                  <a:spcPct val="0"/>
                </a:spcBef>
                <a:spcAft>
                  <a:spcPct val="0"/>
                </a:spcAft>
              </a:pPr>
              <a:t>12/10/2018</a:t>
            </a:fld>
            <a:endParaRPr lang="en-US" dirty="0">
              <a:ea typeface="ＭＳ Ｐゴシック" charset="0"/>
            </a:endParaRPr>
          </a:p>
        </p:txBody>
      </p:sp>
      <p:sp>
        <p:nvSpPr>
          <p:cNvPr id="247813" name="Rectangle 2053"/>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rgbClr val="273C56"/>
                </a:solidFill>
                <a:latin typeface="+mn-lt"/>
                <a:ea typeface="+mn-ea"/>
              </a:defRPr>
            </a:lvl1pPr>
          </a:lstStyle>
          <a:p>
            <a:pPr fontAlgn="base">
              <a:spcBef>
                <a:spcPct val="0"/>
              </a:spcBef>
              <a:spcAft>
                <a:spcPct val="0"/>
              </a:spcAft>
              <a:defRPr/>
            </a:pPr>
            <a:endParaRPr lang="en-US" dirty="0"/>
          </a:p>
        </p:txBody>
      </p:sp>
      <p:sp>
        <p:nvSpPr>
          <p:cNvPr id="247814" name="Rectangle 2054"/>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Helvetica" charset="0"/>
              </a:defRPr>
            </a:lvl1pPr>
          </a:lstStyle>
          <a:p>
            <a:pPr fontAlgn="base">
              <a:spcBef>
                <a:spcPct val="0"/>
              </a:spcBef>
              <a:spcAft>
                <a:spcPct val="0"/>
              </a:spcAft>
            </a:pPr>
            <a:fld id="{9F0D685F-5FB3-EE4F-84D4-4B45F852E1E7}" type="slidenum">
              <a:rPr lang="en-US">
                <a:ea typeface="ＭＳ Ｐゴシック" charset="0"/>
              </a:rPr>
              <a:pPr fontAlgn="base">
                <a:spcBef>
                  <a:spcPct val="0"/>
                </a:spcBef>
                <a:spcAft>
                  <a:spcPct val="0"/>
                </a:spcAft>
              </a:pPr>
              <a:t>‹#›</a:t>
            </a:fld>
            <a:endParaRPr lang="en-US" dirty="0">
              <a:ea typeface="ＭＳ Ｐゴシック" charset="0"/>
            </a:endParaRPr>
          </a:p>
        </p:txBody>
      </p:sp>
    </p:spTree>
    <p:extLst>
      <p:ext uri="{BB962C8B-B14F-4D97-AF65-F5344CB8AC3E}">
        <p14:creationId xmlns:p14="http://schemas.microsoft.com/office/powerpoint/2010/main" val="1190118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hecker dir="vert"/>
  </p:transition>
  <p:hf hdr="0" ftr="0"/>
  <p:txStyles>
    <p:titleStyle>
      <a:lvl1pPr algn="l" rtl="0" eaLnBrk="0" fontAlgn="base" hangingPunct="0">
        <a:spcBef>
          <a:spcPct val="0"/>
        </a:spcBef>
        <a:spcAft>
          <a:spcPct val="0"/>
        </a:spcAft>
        <a:defRPr sz="3800">
          <a:solidFill>
            <a:schemeClr val="bg1"/>
          </a:solidFill>
          <a:latin typeface="+mj-lt"/>
          <a:ea typeface="ＭＳ Ｐゴシック" charset="0"/>
          <a:cs typeface="+mj-cs"/>
        </a:defRPr>
      </a:lvl1pPr>
      <a:lvl2pPr algn="l" rtl="0" eaLnBrk="0" fontAlgn="base" hangingPunct="0">
        <a:spcBef>
          <a:spcPct val="0"/>
        </a:spcBef>
        <a:spcAft>
          <a:spcPct val="0"/>
        </a:spcAft>
        <a:defRPr sz="3800">
          <a:solidFill>
            <a:schemeClr val="bg1"/>
          </a:solidFill>
          <a:latin typeface="Helvetica" pitchFamily="34" charset="0"/>
          <a:ea typeface="ＭＳ Ｐゴシック" charset="0"/>
        </a:defRPr>
      </a:lvl2pPr>
      <a:lvl3pPr algn="l" rtl="0" eaLnBrk="0" fontAlgn="base" hangingPunct="0">
        <a:spcBef>
          <a:spcPct val="0"/>
        </a:spcBef>
        <a:spcAft>
          <a:spcPct val="0"/>
        </a:spcAft>
        <a:defRPr sz="3800">
          <a:solidFill>
            <a:schemeClr val="bg1"/>
          </a:solidFill>
          <a:latin typeface="Helvetica" pitchFamily="34" charset="0"/>
          <a:ea typeface="ＭＳ Ｐゴシック" charset="0"/>
        </a:defRPr>
      </a:lvl3pPr>
      <a:lvl4pPr algn="l" rtl="0" eaLnBrk="0" fontAlgn="base" hangingPunct="0">
        <a:spcBef>
          <a:spcPct val="0"/>
        </a:spcBef>
        <a:spcAft>
          <a:spcPct val="0"/>
        </a:spcAft>
        <a:defRPr sz="3800">
          <a:solidFill>
            <a:schemeClr val="bg1"/>
          </a:solidFill>
          <a:latin typeface="Helvetica" pitchFamily="34" charset="0"/>
          <a:ea typeface="ＭＳ Ｐゴシック" charset="0"/>
        </a:defRPr>
      </a:lvl4pPr>
      <a:lvl5pPr algn="l" rtl="0" eaLnBrk="0" fontAlgn="base" hangingPunct="0">
        <a:spcBef>
          <a:spcPct val="0"/>
        </a:spcBef>
        <a:spcAft>
          <a:spcPct val="0"/>
        </a:spcAft>
        <a:defRPr sz="3800">
          <a:solidFill>
            <a:schemeClr val="bg1"/>
          </a:solidFill>
          <a:latin typeface="Helvetica" pitchFamily="34" charset="0"/>
          <a:ea typeface="ＭＳ Ｐゴシック" charset="0"/>
        </a:defRPr>
      </a:lvl5pPr>
      <a:lvl6pPr marL="457200" algn="l" rtl="0" fontAlgn="base">
        <a:spcBef>
          <a:spcPct val="0"/>
        </a:spcBef>
        <a:spcAft>
          <a:spcPct val="0"/>
        </a:spcAft>
        <a:defRPr sz="3800">
          <a:solidFill>
            <a:schemeClr val="bg1"/>
          </a:solidFill>
          <a:latin typeface="Helvetica" pitchFamily="34" charset="0"/>
        </a:defRPr>
      </a:lvl6pPr>
      <a:lvl7pPr marL="914400" algn="l" rtl="0" fontAlgn="base">
        <a:spcBef>
          <a:spcPct val="0"/>
        </a:spcBef>
        <a:spcAft>
          <a:spcPct val="0"/>
        </a:spcAft>
        <a:defRPr sz="3800">
          <a:solidFill>
            <a:schemeClr val="bg1"/>
          </a:solidFill>
          <a:latin typeface="Helvetica" pitchFamily="34" charset="0"/>
        </a:defRPr>
      </a:lvl7pPr>
      <a:lvl8pPr marL="1371600" algn="l" rtl="0" fontAlgn="base">
        <a:spcBef>
          <a:spcPct val="0"/>
        </a:spcBef>
        <a:spcAft>
          <a:spcPct val="0"/>
        </a:spcAft>
        <a:defRPr sz="3800">
          <a:solidFill>
            <a:schemeClr val="bg1"/>
          </a:solidFill>
          <a:latin typeface="Helvetica" pitchFamily="34" charset="0"/>
        </a:defRPr>
      </a:lvl8pPr>
      <a:lvl9pPr marL="1828800" algn="l" rtl="0" fontAlgn="base">
        <a:spcBef>
          <a:spcPct val="0"/>
        </a:spcBef>
        <a:spcAft>
          <a:spcPct val="0"/>
        </a:spcAft>
        <a:defRPr sz="3800">
          <a:solidFill>
            <a:schemeClr val="bg1"/>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273C5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273C5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273C5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273C5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273C56"/>
          </a:solidFill>
          <a:latin typeface="+mn-lt"/>
          <a:ea typeface="ＭＳ Ｐゴシック" charset="0"/>
        </a:defRPr>
      </a:lvl5pPr>
      <a:lvl6pPr marL="2514600" indent="-228600" algn="l" rtl="0" fontAlgn="base">
        <a:spcBef>
          <a:spcPct val="20000"/>
        </a:spcBef>
        <a:spcAft>
          <a:spcPct val="0"/>
        </a:spcAft>
        <a:buChar char="»"/>
        <a:defRPr sz="2000">
          <a:solidFill>
            <a:srgbClr val="273C56"/>
          </a:solidFill>
          <a:latin typeface="+mn-lt"/>
        </a:defRPr>
      </a:lvl6pPr>
      <a:lvl7pPr marL="2971800" indent="-228600" algn="l" rtl="0" fontAlgn="base">
        <a:spcBef>
          <a:spcPct val="20000"/>
        </a:spcBef>
        <a:spcAft>
          <a:spcPct val="0"/>
        </a:spcAft>
        <a:buChar char="»"/>
        <a:defRPr sz="2000">
          <a:solidFill>
            <a:srgbClr val="273C56"/>
          </a:solidFill>
          <a:latin typeface="+mn-lt"/>
        </a:defRPr>
      </a:lvl7pPr>
      <a:lvl8pPr marL="3429000" indent="-228600" algn="l" rtl="0" fontAlgn="base">
        <a:spcBef>
          <a:spcPct val="20000"/>
        </a:spcBef>
        <a:spcAft>
          <a:spcPct val="0"/>
        </a:spcAft>
        <a:buChar char="»"/>
        <a:defRPr sz="2000">
          <a:solidFill>
            <a:srgbClr val="273C56"/>
          </a:solidFill>
          <a:latin typeface="+mn-lt"/>
        </a:defRPr>
      </a:lvl8pPr>
      <a:lvl9pPr marL="3886200" indent="-228600" algn="l" rtl="0" fontAlgn="base">
        <a:spcBef>
          <a:spcPct val="20000"/>
        </a:spcBef>
        <a:spcAft>
          <a:spcPct val="0"/>
        </a:spcAft>
        <a:buChar char="»"/>
        <a:defRPr sz="2000">
          <a:solidFill>
            <a:srgbClr val="273C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143000"/>
            <a:ext cx="8458200" cy="1295400"/>
          </a:xfrm>
        </p:spPr>
        <p:txBody>
          <a:bodyPr/>
          <a:lstStyle/>
          <a:p>
            <a:pPr eaLnBrk="1" hangingPunct="1"/>
            <a:r>
              <a:rPr lang="en-US" b="1" dirty="0">
                <a:latin typeface="Helvetica" charset="0"/>
              </a:rPr>
              <a:t>PATENT LAW TREATY</a:t>
            </a:r>
          </a:p>
        </p:txBody>
      </p:sp>
      <p:sp>
        <p:nvSpPr>
          <p:cNvPr id="13315" name="Rectangle 3"/>
          <p:cNvSpPr>
            <a:spLocks noGrp="1" noChangeArrowheads="1"/>
          </p:cNvSpPr>
          <p:nvPr>
            <p:ph type="subTitle" idx="1"/>
          </p:nvPr>
        </p:nvSpPr>
        <p:spPr>
          <a:xfrm>
            <a:off x="2667000" y="3581400"/>
            <a:ext cx="6096000" cy="1524000"/>
          </a:xfrm>
        </p:spPr>
        <p:txBody>
          <a:bodyPr/>
          <a:lstStyle/>
          <a:p>
            <a:r>
              <a:rPr lang="en-US" sz="2000" dirty="0" smtClean="0"/>
              <a:t>Bob Bahr</a:t>
            </a:r>
          </a:p>
          <a:p>
            <a:r>
              <a:rPr lang="en-US" sz="2000" dirty="0" smtClean="0"/>
              <a:t>Senior Legal Advisor</a:t>
            </a:r>
          </a:p>
          <a:p>
            <a:r>
              <a:rPr lang="en-US" sz="2000" dirty="0" smtClean="0"/>
              <a:t>Office of the Deputy Commissioner for Patent Examination Policy</a:t>
            </a:r>
          </a:p>
          <a:p>
            <a:r>
              <a:rPr lang="en-US" sz="2000" dirty="0" smtClean="0"/>
              <a:t>Robert.Bahr@uspto.gov</a:t>
            </a:r>
            <a:endParaRPr lang="en-US" sz="2000" dirty="0"/>
          </a:p>
        </p:txBody>
      </p:sp>
    </p:spTree>
    <p:extLst>
      <p:ext uri="{BB962C8B-B14F-4D97-AF65-F5344CB8AC3E}">
        <p14:creationId xmlns:p14="http://schemas.microsoft.com/office/powerpoint/2010/main" val="3881950476"/>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Application </a:t>
            </a:r>
            <a:r>
              <a:rPr lang="en-US" sz="3600" b="1" dirty="0" smtClean="0"/>
              <a:t>Filing Date</a:t>
            </a:r>
            <a:endParaRPr lang="en-US" b="1" dirty="0"/>
          </a:p>
        </p:txBody>
      </p:sp>
      <p:sp>
        <p:nvSpPr>
          <p:cNvPr id="3" name="Content Placeholder 2"/>
          <p:cNvSpPr>
            <a:spLocks noGrp="1"/>
          </p:cNvSpPr>
          <p:nvPr>
            <p:ph idx="1"/>
          </p:nvPr>
        </p:nvSpPr>
        <p:spPr>
          <a:xfrm>
            <a:off x="685800" y="1828800"/>
            <a:ext cx="7696200" cy="3810000"/>
          </a:xfrm>
        </p:spPr>
        <p:txBody>
          <a:bodyPr/>
          <a:lstStyle/>
          <a:p>
            <a:r>
              <a:rPr lang="en-US" dirty="0" smtClean="0"/>
              <a:t>Any claim submitted after the filing date of the application must have 35 U.S.C. 112(a) support in the application as filed.</a:t>
            </a:r>
          </a:p>
          <a:p>
            <a:endParaRPr lang="en-US" dirty="0"/>
          </a:p>
          <a:p>
            <a:r>
              <a:rPr lang="en-US" dirty="0" smtClean="0"/>
              <a:t>Application will not be examined until it includes at least one claim.</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10</a:t>
            </a:fld>
            <a:endParaRPr lang="en-US" dirty="0"/>
          </a:p>
        </p:txBody>
      </p:sp>
    </p:spTree>
    <p:extLst>
      <p:ext uri="{BB962C8B-B14F-4D97-AF65-F5344CB8AC3E}">
        <p14:creationId xmlns:p14="http://schemas.microsoft.com/office/powerpoint/2010/main" val="2972836948"/>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Application </a:t>
            </a:r>
            <a:r>
              <a:rPr lang="en-US" sz="3600" b="1" dirty="0" smtClean="0"/>
              <a:t>Filing Date</a:t>
            </a:r>
            <a:endParaRPr lang="en-US" b="1" dirty="0"/>
          </a:p>
        </p:txBody>
      </p:sp>
      <p:sp>
        <p:nvSpPr>
          <p:cNvPr id="3" name="Content Placeholder 2"/>
          <p:cNvSpPr>
            <a:spLocks noGrp="1"/>
          </p:cNvSpPr>
          <p:nvPr>
            <p:ph idx="1"/>
          </p:nvPr>
        </p:nvSpPr>
        <p:spPr>
          <a:xfrm>
            <a:off x="457200" y="1752600"/>
            <a:ext cx="8001000" cy="4191000"/>
          </a:xfrm>
        </p:spPr>
        <p:txBody>
          <a:bodyPr/>
          <a:lstStyle/>
          <a:p>
            <a:r>
              <a:rPr lang="en-US" dirty="0"/>
              <a:t>If an application is filed without any </a:t>
            </a:r>
            <a:r>
              <a:rPr lang="en-US" dirty="0" smtClean="0"/>
              <a:t>drawings:</a:t>
            </a:r>
          </a:p>
          <a:p>
            <a:endParaRPr lang="en-US" dirty="0"/>
          </a:p>
          <a:p>
            <a:pPr lvl="1"/>
            <a:r>
              <a:rPr lang="en-US" dirty="0" smtClean="0"/>
              <a:t>Applicant will be notified if the examiner determines that a </a:t>
            </a:r>
            <a:r>
              <a:rPr lang="en-US" dirty="0"/>
              <a:t>drawing </a:t>
            </a:r>
            <a:r>
              <a:rPr lang="en-US" dirty="0" smtClean="0"/>
              <a:t>is necessary (35 U.S.C. 113); otherwise, drawings are not required.</a:t>
            </a:r>
          </a:p>
          <a:p>
            <a:endParaRPr lang="en-US" dirty="0"/>
          </a:p>
          <a:p>
            <a:r>
              <a:rPr lang="en-US" dirty="0"/>
              <a:t>Any </a:t>
            </a:r>
            <a:r>
              <a:rPr lang="en-US" dirty="0" smtClean="0"/>
              <a:t>drawing submitted </a:t>
            </a:r>
            <a:r>
              <a:rPr lang="en-US" dirty="0"/>
              <a:t>after the filing date of the application must have 35 U.S.C. 112(a) support in the application as filed.</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11</a:t>
            </a:fld>
            <a:endParaRPr lang="en-US" dirty="0"/>
          </a:p>
        </p:txBody>
      </p:sp>
    </p:spTree>
    <p:extLst>
      <p:ext uri="{BB962C8B-B14F-4D97-AF65-F5344CB8AC3E}">
        <p14:creationId xmlns:p14="http://schemas.microsoft.com/office/powerpoint/2010/main" val="546881637"/>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dirty="0" smtClean="0">
                <a:latin typeface="Helvetica" charset="0"/>
              </a:rPr>
              <a:t>Reference Filing</a:t>
            </a:r>
            <a:endParaRPr lang="en-US" sz="3600" b="1" dirty="0">
              <a:latin typeface="Helvetica" charset="0"/>
            </a:endParaRPr>
          </a:p>
        </p:txBody>
      </p:sp>
      <p:sp>
        <p:nvSpPr>
          <p:cNvPr id="3" name="Content Placeholder 2"/>
          <p:cNvSpPr>
            <a:spLocks noGrp="1"/>
          </p:cNvSpPr>
          <p:nvPr>
            <p:ph idx="1"/>
          </p:nvPr>
        </p:nvSpPr>
        <p:spPr>
          <a:xfrm>
            <a:off x="838200" y="2209800"/>
            <a:ext cx="7239000" cy="3581400"/>
          </a:xfrm>
        </p:spPr>
        <p:txBody>
          <a:bodyPr/>
          <a:lstStyle/>
          <a:p>
            <a:pPr eaLnBrk="1" hangingPunct="1"/>
            <a:r>
              <a:rPr lang="en-US" dirty="0" smtClean="0">
                <a:latin typeface="Helvetica" charset="0"/>
              </a:rPr>
              <a:t>Application may be filed “by reference” to a previously </a:t>
            </a:r>
            <a:r>
              <a:rPr lang="en-US" dirty="0">
                <a:latin typeface="Helvetica" charset="0"/>
              </a:rPr>
              <a:t>filed </a:t>
            </a:r>
            <a:r>
              <a:rPr lang="en-US" dirty="0" smtClean="0">
                <a:latin typeface="Helvetica" charset="0"/>
              </a:rPr>
              <a:t>application.</a:t>
            </a:r>
          </a:p>
          <a:p>
            <a:pPr eaLnBrk="1" hangingPunct="1"/>
            <a:endParaRPr lang="en-US" dirty="0" smtClean="0">
              <a:latin typeface="Helvetica" charset="0"/>
            </a:endParaRPr>
          </a:p>
          <a:p>
            <a:pPr eaLnBrk="1" hangingPunct="1"/>
            <a:r>
              <a:rPr lang="en-US" dirty="0">
                <a:latin typeface="Helvetica" charset="0"/>
              </a:rPr>
              <a:t>R</a:t>
            </a:r>
            <a:r>
              <a:rPr lang="en-US" dirty="0" smtClean="0">
                <a:latin typeface="Helvetica" charset="0"/>
              </a:rPr>
              <a:t>eference must be in English </a:t>
            </a:r>
            <a:r>
              <a:rPr lang="en-US" dirty="0">
                <a:latin typeface="Helvetica" charset="0"/>
              </a:rPr>
              <a:t>in an </a:t>
            </a:r>
            <a:r>
              <a:rPr lang="en-US" dirty="0" smtClean="0">
                <a:latin typeface="Helvetica" charset="0"/>
              </a:rPr>
              <a:t>application data sheet (ADS) or the PLT Model Request Form.</a:t>
            </a:r>
          </a:p>
          <a:p>
            <a:pPr marL="0" indent="0" eaLnBrk="1" hangingPunct="1">
              <a:buFontTx/>
              <a:buNone/>
            </a:pPr>
            <a:endParaRPr lang="en-US" dirty="0" smtClean="0">
              <a:latin typeface="Helvetica" charset="0"/>
            </a:endParaRPr>
          </a:p>
          <a:p>
            <a:pPr marL="400050" lvl="1" indent="0" eaLnBrk="1" hangingPunct="1"/>
            <a:endParaRPr lang="en-US" sz="2000" dirty="0">
              <a:latin typeface="Helvetica" charset="0"/>
            </a:endParaRPr>
          </a:p>
        </p:txBody>
      </p:sp>
      <p:sp>
        <p:nvSpPr>
          <p:cNvPr id="4" name="Date Placeholder 3"/>
          <p:cNvSpPr>
            <a:spLocks noGrp="1"/>
          </p:cNvSpPr>
          <p:nvPr>
            <p:ph type="dt" sz="quarter" idx="10"/>
          </p:nvPr>
        </p:nvSpPr>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1DB4213D-B311-1140-B3D5-FD5D18CB127A}" type="datetime1">
              <a:rPr lang="en-US" b="0" i="0">
                <a:solidFill>
                  <a:srgbClr val="273C56"/>
                </a:solidFill>
                <a:latin typeface="Helvetica" charset="0"/>
              </a:rPr>
              <a:pPr eaLnBrk="1" hangingPunct="1"/>
              <a:t>12/10/2018</a:t>
            </a:fld>
            <a:endParaRPr lang="en-US" b="0" i="0" dirty="0">
              <a:solidFill>
                <a:srgbClr val="273C56"/>
              </a:solidFill>
              <a:latin typeface="Helvetica" charset="0"/>
            </a:endParaRPr>
          </a:p>
        </p:txBody>
      </p:sp>
      <p:sp>
        <p:nvSpPr>
          <p:cNvPr id="5" name="Slide Number Placeholder 4"/>
          <p:cNvSpPr>
            <a:spLocks noGrp="1"/>
          </p:cNvSpPr>
          <p:nvPr>
            <p:ph type="sldNum" sz="quarter" idx="12"/>
          </p:nvPr>
        </p:nvSpPr>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015D43C7-137E-084D-9CA2-0833114B9E4A}" type="slidenum">
              <a:rPr lang="en-US" b="0" i="0">
                <a:solidFill>
                  <a:srgbClr val="273C56"/>
                </a:solidFill>
                <a:latin typeface="Helvetica" charset="0"/>
              </a:rPr>
              <a:pPr eaLnBrk="1" hangingPunct="1"/>
              <a:t>12</a:t>
            </a:fld>
            <a:endParaRPr lang="en-US" b="0" i="0" dirty="0">
              <a:solidFill>
                <a:srgbClr val="273C56"/>
              </a:solidFill>
              <a:latin typeface="Helvetica" charset="0"/>
            </a:endParaRPr>
          </a:p>
        </p:txBody>
      </p:sp>
    </p:spTree>
    <p:extLst>
      <p:ext uri="{BB962C8B-B14F-4D97-AF65-F5344CB8AC3E}">
        <p14:creationId xmlns:p14="http://schemas.microsoft.com/office/powerpoint/2010/main" val="2002025066"/>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dirty="0" smtClean="0">
                <a:latin typeface="Helvetica" charset="0"/>
              </a:rPr>
              <a:t>Reference Filing</a:t>
            </a:r>
            <a:endParaRPr lang="en-US" sz="3600" b="1" dirty="0">
              <a:latin typeface="Helvetica" charset="0"/>
            </a:endParaRPr>
          </a:p>
        </p:txBody>
      </p:sp>
      <p:sp>
        <p:nvSpPr>
          <p:cNvPr id="3" name="Content Placeholder 2"/>
          <p:cNvSpPr>
            <a:spLocks noGrp="1"/>
          </p:cNvSpPr>
          <p:nvPr>
            <p:ph idx="1"/>
          </p:nvPr>
        </p:nvSpPr>
        <p:spPr>
          <a:xfrm>
            <a:off x="838200" y="1600200"/>
            <a:ext cx="7543800" cy="4114800"/>
          </a:xfrm>
        </p:spPr>
        <p:txBody>
          <a:bodyPr/>
          <a:lstStyle/>
          <a:p>
            <a:pPr eaLnBrk="1" hangingPunct="1"/>
            <a:r>
              <a:rPr lang="en-US" dirty="0">
                <a:latin typeface="Helvetica" charset="0"/>
              </a:rPr>
              <a:t>R</a:t>
            </a:r>
            <a:r>
              <a:rPr lang="en-US" dirty="0" smtClean="0">
                <a:latin typeface="Helvetica" charset="0"/>
              </a:rPr>
              <a:t>eference must specify the </a:t>
            </a:r>
            <a:r>
              <a:rPr lang="en-US" dirty="0">
                <a:latin typeface="Helvetica" charset="0"/>
              </a:rPr>
              <a:t>previously filed application </a:t>
            </a:r>
            <a:r>
              <a:rPr lang="en-US" dirty="0" smtClean="0">
                <a:latin typeface="Helvetica" charset="0"/>
              </a:rPr>
              <a:t>by:</a:t>
            </a:r>
          </a:p>
          <a:p>
            <a:pPr marL="0" indent="0" eaLnBrk="1" hangingPunct="1">
              <a:buNone/>
            </a:pPr>
            <a:endParaRPr lang="en-US" dirty="0" smtClean="0">
              <a:latin typeface="Helvetica" charset="0"/>
            </a:endParaRPr>
          </a:p>
          <a:p>
            <a:pPr lvl="1" eaLnBrk="1" hangingPunct="1"/>
            <a:r>
              <a:rPr lang="en-US" dirty="0">
                <a:latin typeface="Helvetica" charset="0"/>
              </a:rPr>
              <a:t>A</a:t>
            </a:r>
            <a:r>
              <a:rPr lang="en-US" dirty="0" smtClean="0">
                <a:latin typeface="Helvetica" charset="0"/>
              </a:rPr>
              <a:t>pplication </a:t>
            </a:r>
            <a:r>
              <a:rPr lang="en-US" dirty="0">
                <a:latin typeface="Helvetica" charset="0"/>
              </a:rPr>
              <a:t>number, </a:t>
            </a:r>
            <a:endParaRPr lang="en-US" dirty="0" smtClean="0">
              <a:latin typeface="Helvetica" charset="0"/>
            </a:endParaRPr>
          </a:p>
          <a:p>
            <a:pPr lvl="1" eaLnBrk="1" hangingPunct="1"/>
            <a:endParaRPr lang="en-US" dirty="0">
              <a:latin typeface="Helvetica" charset="0"/>
            </a:endParaRPr>
          </a:p>
          <a:p>
            <a:pPr lvl="1" eaLnBrk="1" hangingPunct="1"/>
            <a:r>
              <a:rPr lang="en-US" dirty="0">
                <a:latin typeface="Helvetica" charset="0"/>
              </a:rPr>
              <a:t>F</a:t>
            </a:r>
            <a:r>
              <a:rPr lang="en-US" dirty="0" smtClean="0">
                <a:latin typeface="Helvetica" charset="0"/>
              </a:rPr>
              <a:t>iling </a:t>
            </a:r>
            <a:r>
              <a:rPr lang="en-US" dirty="0">
                <a:latin typeface="Helvetica" charset="0"/>
              </a:rPr>
              <a:t>date, and </a:t>
            </a:r>
            <a:endParaRPr lang="en-US" dirty="0" smtClean="0">
              <a:latin typeface="Helvetica" charset="0"/>
            </a:endParaRPr>
          </a:p>
          <a:p>
            <a:pPr marL="457200" lvl="1" indent="0" eaLnBrk="1" hangingPunct="1">
              <a:buNone/>
            </a:pPr>
            <a:endParaRPr lang="en-US" dirty="0">
              <a:latin typeface="Helvetica" charset="0"/>
            </a:endParaRPr>
          </a:p>
          <a:p>
            <a:pPr lvl="1" eaLnBrk="1" hangingPunct="1"/>
            <a:r>
              <a:rPr lang="en-US" dirty="0">
                <a:latin typeface="Helvetica" charset="0"/>
              </a:rPr>
              <a:t>I</a:t>
            </a:r>
            <a:r>
              <a:rPr lang="en-US" dirty="0" smtClean="0">
                <a:latin typeface="Helvetica" charset="0"/>
              </a:rPr>
              <a:t>ntellectual </a:t>
            </a:r>
            <a:r>
              <a:rPr lang="en-US" dirty="0">
                <a:latin typeface="Helvetica" charset="0"/>
              </a:rPr>
              <a:t>property authority or country in which the previously filed application was </a:t>
            </a:r>
            <a:r>
              <a:rPr lang="en-US" dirty="0" smtClean="0">
                <a:latin typeface="Helvetica" charset="0"/>
              </a:rPr>
              <a:t>filed.</a:t>
            </a:r>
          </a:p>
          <a:p>
            <a:pPr marL="0" indent="0" eaLnBrk="1" hangingPunct="1">
              <a:buFontTx/>
              <a:buNone/>
            </a:pPr>
            <a:endParaRPr lang="en-US" dirty="0">
              <a:latin typeface="Helvetica" charset="0"/>
            </a:endParaRPr>
          </a:p>
        </p:txBody>
      </p:sp>
      <p:sp>
        <p:nvSpPr>
          <p:cNvPr id="4" name="Date Placeholder 3"/>
          <p:cNvSpPr>
            <a:spLocks noGrp="1"/>
          </p:cNvSpPr>
          <p:nvPr>
            <p:ph type="dt" sz="quarter" idx="10"/>
          </p:nvPr>
        </p:nvSpPr>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1DB4213D-B311-1140-B3D5-FD5D18CB127A}" type="datetime1">
              <a:rPr lang="en-US" b="0" i="0">
                <a:solidFill>
                  <a:srgbClr val="273C56"/>
                </a:solidFill>
                <a:latin typeface="Helvetica" charset="0"/>
              </a:rPr>
              <a:pPr eaLnBrk="1" hangingPunct="1"/>
              <a:t>12/10/2018</a:t>
            </a:fld>
            <a:endParaRPr lang="en-US" b="0" i="0" dirty="0">
              <a:solidFill>
                <a:srgbClr val="273C56"/>
              </a:solidFill>
              <a:latin typeface="Helvetica" charset="0"/>
            </a:endParaRPr>
          </a:p>
        </p:txBody>
      </p:sp>
      <p:sp>
        <p:nvSpPr>
          <p:cNvPr id="5" name="Slide Number Placeholder 4"/>
          <p:cNvSpPr>
            <a:spLocks noGrp="1"/>
          </p:cNvSpPr>
          <p:nvPr>
            <p:ph type="sldNum" sz="quarter" idx="12"/>
          </p:nvPr>
        </p:nvSpPr>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015D43C7-137E-084D-9CA2-0833114B9E4A}" type="slidenum">
              <a:rPr lang="en-US" b="0" i="0">
                <a:solidFill>
                  <a:srgbClr val="273C56"/>
                </a:solidFill>
                <a:latin typeface="Helvetica" charset="0"/>
              </a:rPr>
              <a:pPr eaLnBrk="1" hangingPunct="1"/>
              <a:t>13</a:t>
            </a:fld>
            <a:endParaRPr lang="en-US" b="0" i="0" dirty="0">
              <a:solidFill>
                <a:srgbClr val="273C56"/>
              </a:solidFill>
              <a:latin typeface="Helvetica" charset="0"/>
            </a:endParaRPr>
          </a:p>
        </p:txBody>
      </p:sp>
    </p:spTree>
    <p:extLst>
      <p:ext uri="{BB962C8B-B14F-4D97-AF65-F5344CB8AC3E}">
        <p14:creationId xmlns:p14="http://schemas.microsoft.com/office/powerpoint/2010/main" val="1004648632"/>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dirty="0" smtClean="0">
                <a:latin typeface="Helvetica" charset="0"/>
              </a:rPr>
              <a:t>Reference Filing</a:t>
            </a:r>
            <a:endParaRPr lang="en-US" sz="3600" b="1" dirty="0">
              <a:latin typeface="Helvetica" charset="0"/>
            </a:endParaRPr>
          </a:p>
        </p:txBody>
      </p:sp>
      <p:sp>
        <p:nvSpPr>
          <p:cNvPr id="3" name="Content Placeholder 2"/>
          <p:cNvSpPr>
            <a:spLocks noGrp="1"/>
          </p:cNvSpPr>
          <p:nvPr>
            <p:ph idx="1"/>
          </p:nvPr>
        </p:nvSpPr>
        <p:spPr>
          <a:xfrm>
            <a:off x="685800" y="1676400"/>
            <a:ext cx="8153400" cy="4572000"/>
          </a:xfrm>
        </p:spPr>
        <p:txBody>
          <a:bodyPr/>
          <a:lstStyle/>
          <a:p>
            <a:r>
              <a:rPr lang="en-US" dirty="0"/>
              <a:t>Applicants filing by reference should take care to ensure that the </a:t>
            </a:r>
            <a:r>
              <a:rPr lang="en-US" dirty="0" smtClean="0"/>
              <a:t>correct previously </a:t>
            </a:r>
            <a:r>
              <a:rPr lang="en-US" dirty="0"/>
              <a:t>filed application is </a:t>
            </a:r>
            <a:r>
              <a:rPr lang="en-US" dirty="0" smtClean="0"/>
              <a:t>specified on the </a:t>
            </a:r>
            <a:r>
              <a:rPr lang="en-US" dirty="0" smtClean="0">
                <a:latin typeface="Helvetica" charset="0"/>
              </a:rPr>
              <a:t>ADS or </a:t>
            </a:r>
            <a:r>
              <a:rPr lang="en-US" dirty="0">
                <a:latin typeface="Helvetica" charset="0"/>
              </a:rPr>
              <a:t>the PLT Model Request Form</a:t>
            </a:r>
            <a:r>
              <a:rPr lang="en-US" dirty="0" smtClean="0"/>
              <a:t>.</a:t>
            </a:r>
          </a:p>
          <a:p>
            <a:endParaRPr lang="en-US" dirty="0"/>
          </a:p>
          <a:p>
            <a:r>
              <a:rPr lang="en-US" dirty="0" smtClean="0"/>
              <a:t>If </a:t>
            </a:r>
            <a:r>
              <a:rPr lang="en-US" dirty="0"/>
              <a:t>the wrong application is </a:t>
            </a:r>
            <a:r>
              <a:rPr lang="en-US" dirty="0" smtClean="0"/>
              <a:t>specified on </a:t>
            </a:r>
            <a:r>
              <a:rPr lang="en-US" dirty="0" smtClean="0">
                <a:latin typeface="Helvetica" charset="0"/>
              </a:rPr>
              <a:t>ADS or </a:t>
            </a:r>
            <a:r>
              <a:rPr lang="en-US" dirty="0">
                <a:latin typeface="Helvetica" charset="0"/>
              </a:rPr>
              <a:t>the PLT Model Request Form</a:t>
            </a:r>
            <a:r>
              <a:rPr lang="en-US" dirty="0" smtClean="0"/>
              <a:t>, the specification </a:t>
            </a:r>
            <a:r>
              <a:rPr lang="en-US" dirty="0"/>
              <a:t>and drawings of the </a:t>
            </a:r>
            <a:r>
              <a:rPr lang="en-US" dirty="0" smtClean="0"/>
              <a:t>wrong application will be the specification </a:t>
            </a:r>
            <a:r>
              <a:rPr lang="en-US" dirty="0"/>
              <a:t>and </a:t>
            </a:r>
            <a:r>
              <a:rPr lang="en-US" dirty="0" smtClean="0"/>
              <a:t>drawings of the application filed by reference.</a:t>
            </a:r>
            <a:endParaRPr lang="en-US" dirty="0">
              <a:latin typeface="Helvetica" charset="0"/>
            </a:endParaRPr>
          </a:p>
        </p:txBody>
      </p:sp>
      <p:sp>
        <p:nvSpPr>
          <p:cNvPr id="4" name="Date Placeholder 3"/>
          <p:cNvSpPr>
            <a:spLocks noGrp="1"/>
          </p:cNvSpPr>
          <p:nvPr>
            <p:ph type="dt" sz="quarter" idx="10"/>
          </p:nvPr>
        </p:nvSpPr>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1DB4213D-B311-1140-B3D5-FD5D18CB127A}" type="datetime1">
              <a:rPr lang="en-US" b="0" i="0">
                <a:solidFill>
                  <a:srgbClr val="273C56"/>
                </a:solidFill>
                <a:latin typeface="Helvetica" charset="0"/>
              </a:rPr>
              <a:pPr eaLnBrk="1" hangingPunct="1"/>
              <a:t>12/10/2018</a:t>
            </a:fld>
            <a:endParaRPr lang="en-US" b="0" i="0" dirty="0">
              <a:solidFill>
                <a:srgbClr val="273C56"/>
              </a:solidFill>
              <a:latin typeface="Helvetica" charset="0"/>
            </a:endParaRPr>
          </a:p>
        </p:txBody>
      </p:sp>
      <p:sp>
        <p:nvSpPr>
          <p:cNvPr id="5" name="Slide Number Placeholder 4"/>
          <p:cNvSpPr>
            <a:spLocks noGrp="1"/>
          </p:cNvSpPr>
          <p:nvPr>
            <p:ph type="sldNum" sz="quarter" idx="12"/>
          </p:nvPr>
        </p:nvSpPr>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015D43C7-137E-084D-9CA2-0833114B9E4A}" type="slidenum">
              <a:rPr lang="en-US" b="0" i="0">
                <a:solidFill>
                  <a:srgbClr val="273C56"/>
                </a:solidFill>
                <a:latin typeface="Helvetica" charset="0"/>
              </a:rPr>
              <a:pPr eaLnBrk="1" hangingPunct="1"/>
              <a:t>14</a:t>
            </a:fld>
            <a:endParaRPr lang="en-US" b="0" i="0" dirty="0">
              <a:solidFill>
                <a:srgbClr val="273C56"/>
              </a:solidFill>
              <a:latin typeface="Helvetica" charset="0"/>
            </a:endParaRPr>
          </a:p>
        </p:txBody>
      </p:sp>
    </p:spTree>
    <p:extLst>
      <p:ext uri="{BB962C8B-B14F-4D97-AF65-F5344CB8AC3E}">
        <p14:creationId xmlns:p14="http://schemas.microsoft.com/office/powerpoint/2010/main" val="2584559070"/>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 Filing</a:t>
            </a:r>
            <a:endParaRPr lang="en-US" b="1" dirty="0"/>
          </a:p>
        </p:txBody>
      </p:sp>
      <p:sp>
        <p:nvSpPr>
          <p:cNvPr id="3" name="Content Placeholder 2"/>
          <p:cNvSpPr>
            <a:spLocks noGrp="1"/>
          </p:cNvSpPr>
          <p:nvPr>
            <p:ph idx="1"/>
          </p:nvPr>
        </p:nvSpPr>
        <p:spPr>
          <a:xfrm>
            <a:off x="838200" y="1828800"/>
            <a:ext cx="7696200" cy="4572000"/>
          </a:xfrm>
        </p:spPr>
        <p:txBody>
          <a:bodyPr/>
          <a:lstStyle/>
          <a:p>
            <a:r>
              <a:rPr lang="en-US" dirty="0" smtClean="0"/>
              <a:t>Applicant will be notified and given a time period to file:</a:t>
            </a:r>
          </a:p>
          <a:p>
            <a:pPr lvl="1"/>
            <a:r>
              <a:rPr lang="en-US" dirty="0"/>
              <a:t>C</a:t>
            </a:r>
            <a:r>
              <a:rPr lang="en-US" dirty="0" smtClean="0"/>
              <a:t>opy of the specification and drawings from the previously filed application,</a:t>
            </a:r>
          </a:p>
          <a:p>
            <a:pPr lvl="1"/>
            <a:r>
              <a:rPr lang="en-US" dirty="0" smtClean="0"/>
              <a:t>English language translation and processing fee if the previously filed application is not in the English language, and</a:t>
            </a:r>
          </a:p>
          <a:p>
            <a:pPr lvl="1"/>
            <a:r>
              <a:rPr lang="en-US" dirty="0"/>
              <a:t>L</a:t>
            </a:r>
            <a:r>
              <a:rPr lang="en-US" dirty="0" smtClean="0"/>
              <a:t>ate filing surcharge.</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15</a:t>
            </a:fld>
            <a:endParaRPr lang="en-US" dirty="0"/>
          </a:p>
        </p:txBody>
      </p:sp>
    </p:spTree>
    <p:extLst>
      <p:ext uri="{BB962C8B-B14F-4D97-AF65-F5344CB8AC3E}">
        <p14:creationId xmlns:p14="http://schemas.microsoft.com/office/powerpoint/2010/main" val="3093301221"/>
      </p:ext>
    </p:extLst>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 Filing</a:t>
            </a:r>
            <a:endParaRPr lang="en-US" b="1" dirty="0"/>
          </a:p>
        </p:txBody>
      </p:sp>
      <p:sp>
        <p:nvSpPr>
          <p:cNvPr id="3" name="Content Placeholder 2"/>
          <p:cNvSpPr>
            <a:spLocks noGrp="1"/>
          </p:cNvSpPr>
          <p:nvPr>
            <p:ph idx="1"/>
          </p:nvPr>
        </p:nvSpPr>
        <p:spPr/>
        <p:txBody>
          <a:bodyPr/>
          <a:lstStyle/>
          <a:p>
            <a:r>
              <a:rPr lang="en-US" dirty="0" smtClean="0"/>
              <a:t>If the application is abandoned for failure to file a proper reply to the notice, the application will be treated as having never been filed unless:</a:t>
            </a:r>
          </a:p>
          <a:p>
            <a:pPr marL="0" indent="0">
              <a:buNone/>
            </a:pPr>
            <a:endParaRPr lang="en-US" dirty="0" smtClean="0"/>
          </a:p>
          <a:p>
            <a:pPr lvl="1"/>
            <a:r>
              <a:rPr lang="en-US" dirty="0"/>
              <a:t>A</a:t>
            </a:r>
            <a:r>
              <a:rPr lang="en-US" dirty="0" smtClean="0"/>
              <a:t>pplication is revived, and</a:t>
            </a:r>
          </a:p>
          <a:p>
            <a:pPr marL="457200" lvl="1" indent="0">
              <a:buNone/>
            </a:pPr>
            <a:endParaRPr lang="en-US" dirty="0" smtClean="0"/>
          </a:p>
          <a:p>
            <a:pPr lvl="1"/>
            <a:r>
              <a:rPr lang="en-US" dirty="0"/>
              <a:t>C</a:t>
            </a:r>
            <a:r>
              <a:rPr lang="en-US" dirty="0" smtClean="0"/>
              <a:t>opy of the specification and any drawings of the previously filed application are filed.</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16</a:t>
            </a:fld>
            <a:endParaRPr lang="en-US" dirty="0"/>
          </a:p>
        </p:txBody>
      </p:sp>
    </p:spTree>
    <p:extLst>
      <p:ext uri="{BB962C8B-B14F-4D97-AF65-F5344CB8AC3E}">
        <p14:creationId xmlns:p14="http://schemas.microsoft.com/office/powerpoint/2010/main" val="983159268"/>
      </p:ext>
    </p:extLst>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 Filing</a:t>
            </a:r>
            <a:endParaRPr lang="en-US" b="1" dirty="0"/>
          </a:p>
        </p:txBody>
      </p:sp>
      <p:sp>
        <p:nvSpPr>
          <p:cNvPr id="3" name="Content Placeholder 2"/>
          <p:cNvSpPr>
            <a:spLocks noGrp="1"/>
          </p:cNvSpPr>
          <p:nvPr>
            <p:ph idx="1"/>
          </p:nvPr>
        </p:nvSpPr>
        <p:spPr>
          <a:xfrm>
            <a:off x="685800" y="1905000"/>
            <a:ext cx="8229600" cy="3962400"/>
          </a:xfrm>
        </p:spPr>
        <p:txBody>
          <a:bodyPr/>
          <a:lstStyle/>
          <a:p>
            <a:r>
              <a:rPr lang="en-US" dirty="0" smtClean="0"/>
              <a:t>A certified copy of the previously filed application also must be filed unless:</a:t>
            </a:r>
          </a:p>
          <a:p>
            <a:pPr marL="0" indent="0">
              <a:buNone/>
            </a:pPr>
            <a:endParaRPr lang="en-US" dirty="0" smtClean="0"/>
          </a:p>
          <a:p>
            <a:pPr lvl="1"/>
            <a:r>
              <a:rPr lang="en-US" dirty="0"/>
              <a:t>P</a:t>
            </a:r>
            <a:r>
              <a:rPr lang="en-US" dirty="0" smtClean="0"/>
              <a:t>reviously </a:t>
            </a:r>
            <a:r>
              <a:rPr lang="en-US" dirty="0"/>
              <a:t>filed application </a:t>
            </a:r>
            <a:r>
              <a:rPr lang="en-US" dirty="0" smtClean="0"/>
              <a:t>is a U.S. or PCT application, or </a:t>
            </a:r>
          </a:p>
          <a:p>
            <a:pPr marL="457200" lvl="1" indent="0">
              <a:buNone/>
            </a:pPr>
            <a:endParaRPr lang="en-US" dirty="0" smtClean="0"/>
          </a:p>
          <a:p>
            <a:pPr lvl="1"/>
            <a:r>
              <a:rPr lang="en-US" dirty="0"/>
              <a:t>C</a:t>
            </a:r>
            <a:r>
              <a:rPr lang="en-US" dirty="0" smtClean="0"/>
              <a:t>ertified </a:t>
            </a:r>
            <a:r>
              <a:rPr lang="en-US" dirty="0"/>
              <a:t>copy of the previously filed application is </a:t>
            </a:r>
            <a:r>
              <a:rPr lang="en-US" dirty="0" smtClean="0"/>
              <a:t>available via PDX.</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17</a:t>
            </a:fld>
            <a:endParaRPr lang="en-US" dirty="0"/>
          </a:p>
        </p:txBody>
      </p:sp>
    </p:spTree>
    <p:extLst>
      <p:ext uri="{BB962C8B-B14F-4D97-AF65-F5344CB8AC3E}">
        <p14:creationId xmlns:p14="http://schemas.microsoft.com/office/powerpoint/2010/main" val="1532698607"/>
      </p:ext>
    </p:extLst>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 Filing</a:t>
            </a:r>
            <a:endParaRPr lang="en-US" b="1" dirty="0"/>
          </a:p>
        </p:txBody>
      </p:sp>
      <p:sp>
        <p:nvSpPr>
          <p:cNvPr id="3" name="Content Placeholder 2"/>
          <p:cNvSpPr>
            <a:spLocks noGrp="1"/>
          </p:cNvSpPr>
          <p:nvPr>
            <p:ph idx="1"/>
          </p:nvPr>
        </p:nvSpPr>
        <p:spPr/>
        <p:txBody>
          <a:bodyPr/>
          <a:lstStyle/>
          <a:p>
            <a:r>
              <a:rPr lang="en-US" dirty="0"/>
              <a:t>C</a:t>
            </a:r>
            <a:r>
              <a:rPr lang="en-US" dirty="0" smtClean="0"/>
              <a:t>ertified copy of the previously filed application (if required) must be filed within </a:t>
            </a:r>
            <a:r>
              <a:rPr lang="en-US" dirty="0"/>
              <a:t>the later </a:t>
            </a:r>
            <a:r>
              <a:rPr lang="en-US" dirty="0" smtClean="0"/>
              <a:t>of:</a:t>
            </a:r>
          </a:p>
          <a:p>
            <a:pPr marL="0" indent="0">
              <a:buNone/>
            </a:pPr>
            <a:endParaRPr lang="en-US" dirty="0" smtClean="0"/>
          </a:p>
          <a:p>
            <a:pPr lvl="1"/>
            <a:r>
              <a:rPr lang="en-US" dirty="0"/>
              <a:t>F</a:t>
            </a:r>
            <a:r>
              <a:rPr lang="en-US" dirty="0" smtClean="0"/>
              <a:t>our </a:t>
            </a:r>
            <a:r>
              <a:rPr lang="en-US" dirty="0"/>
              <a:t>months from the filing date of the </a:t>
            </a:r>
            <a:r>
              <a:rPr lang="en-US" dirty="0" smtClean="0"/>
              <a:t>application, </a:t>
            </a:r>
            <a:r>
              <a:rPr lang="en-US" dirty="0"/>
              <a:t>or </a:t>
            </a:r>
            <a:endParaRPr lang="en-US" dirty="0" smtClean="0"/>
          </a:p>
          <a:p>
            <a:pPr marL="457200" lvl="1" indent="0">
              <a:buNone/>
            </a:pPr>
            <a:endParaRPr lang="en-US" dirty="0" smtClean="0"/>
          </a:p>
          <a:p>
            <a:pPr lvl="1"/>
            <a:r>
              <a:rPr lang="en-US" dirty="0"/>
              <a:t>S</a:t>
            </a:r>
            <a:r>
              <a:rPr lang="en-US" dirty="0" smtClean="0"/>
              <a:t>ixteen </a:t>
            </a:r>
            <a:r>
              <a:rPr lang="en-US" dirty="0"/>
              <a:t>months from the filing date of the previously filed </a:t>
            </a:r>
            <a:r>
              <a:rPr lang="en-US" dirty="0" smtClean="0"/>
              <a:t>application.</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18</a:t>
            </a:fld>
            <a:endParaRPr lang="en-US" dirty="0"/>
          </a:p>
        </p:txBody>
      </p:sp>
    </p:spTree>
    <p:extLst>
      <p:ext uri="{BB962C8B-B14F-4D97-AF65-F5344CB8AC3E}">
        <p14:creationId xmlns:p14="http://schemas.microsoft.com/office/powerpoint/2010/main" val="1842244452"/>
      </p:ext>
    </p:extLst>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066800"/>
          </a:xfrm>
        </p:spPr>
        <p:txBody>
          <a:bodyPr/>
          <a:lstStyle/>
          <a:p>
            <a:r>
              <a:rPr lang="en-US" sz="4000" b="1" dirty="0"/>
              <a:t>Application Filing Provisions</a:t>
            </a:r>
            <a:endParaRPr lang="en-US" b="1" dirty="0"/>
          </a:p>
        </p:txBody>
      </p:sp>
      <p:sp>
        <p:nvSpPr>
          <p:cNvPr id="3" name="Content Placeholder 2"/>
          <p:cNvSpPr>
            <a:spLocks noGrp="1"/>
          </p:cNvSpPr>
          <p:nvPr>
            <p:ph idx="1"/>
          </p:nvPr>
        </p:nvSpPr>
        <p:spPr>
          <a:xfrm>
            <a:off x="990600" y="1676400"/>
            <a:ext cx="7772400" cy="4648200"/>
          </a:xfrm>
        </p:spPr>
        <p:txBody>
          <a:bodyPr/>
          <a:lstStyle/>
          <a:p>
            <a:r>
              <a:rPr lang="en-US" dirty="0"/>
              <a:t>A</a:t>
            </a:r>
            <a:r>
              <a:rPr lang="en-US" dirty="0" smtClean="0"/>
              <a:t>pplication </a:t>
            </a:r>
            <a:r>
              <a:rPr lang="en-US" dirty="0"/>
              <a:t>filing provisions of the </a:t>
            </a:r>
            <a:r>
              <a:rPr lang="en-US" dirty="0" smtClean="0"/>
              <a:t>PLT are </a:t>
            </a:r>
            <a:r>
              <a:rPr lang="en-US" dirty="0"/>
              <a:t>a safeguard against the loss of a filing date due to a </a:t>
            </a:r>
            <a:r>
              <a:rPr lang="en-US" dirty="0" smtClean="0"/>
              <a:t>technicality, e.g.,</a:t>
            </a:r>
          </a:p>
          <a:p>
            <a:pPr lvl="1"/>
            <a:r>
              <a:rPr lang="en-US" sz="2400" dirty="0" smtClean="0"/>
              <a:t>Application missing the claims or the drawings, or</a:t>
            </a:r>
          </a:p>
          <a:p>
            <a:pPr lvl="1"/>
            <a:r>
              <a:rPr lang="en-US" sz="2400" dirty="0"/>
              <a:t>C</a:t>
            </a:r>
            <a:r>
              <a:rPr lang="en-US" sz="2400" dirty="0" smtClean="0"/>
              <a:t>opy </a:t>
            </a:r>
            <a:r>
              <a:rPr lang="en-US" sz="2400" dirty="0"/>
              <a:t>of a previously filed </a:t>
            </a:r>
            <a:r>
              <a:rPr lang="en-US" sz="2400" dirty="0" smtClean="0"/>
              <a:t>application not being available for filing.</a:t>
            </a:r>
          </a:p>
          <a:p>
            <a:pPr marL="457200" lvl="1" indent="0">
              <a:buNone/>
            </a:pPr>
            <a:endParaRPr lang="en-US" dirty="0"/>
          </a:p>
          <a:p>
            <a:r>
              <a:rPr lang="en-US" dirty="0"/>
              <a:t>A</a:t>
            </a:r>
            <a:r>
              <a:rPr lang="en-US" dirty="0" smtClean="0"/>
              <a:t>pplication </a:t>
            </a:r>
            <a:r>
              <a:rPr lang="en-US" dirty="0"/>
              <a:t>filing provisions of the PLT should not be viewed as best practices.</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19</a:t>
            </a:fld>
            <a:endParaRPr lang="en-US" dirty="0"/>
          </a:p>
        </p:txBody>
      </p:sp>
    </p:spTree>
    <p:extLst>
      <p:ext uri="{BB962C8B-B14F-4D97-AF65-F5344CB8AC3E}">
        <p14:creationId xmlns:p14="http://schemas.microsoft.com/office/powerpoint/2010/main" val="3772575755"/>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Helvetica" charset="0"/>
              </a:rPr>
              <a:t>Patent Law Treaty</a:t>
            </a:r>
            <a:endParaRPr lang="en-US" b="1" dirty="0"/>
          </a:p>
        </p:txBody>
      </p:sp>
      <p:sp>
        <p:nvSpPr>
          <p:cNvPr id="8" name="Content Placeholder 7"/>
          <p:cNvSpPr>
            <a:spLocks noGrp="1"/>
          </p:cNvSpPr>
          <p:nvPr>
            <p:ph idx="1"/>
          </p:nvPr>
        </p:nvSpPr>
        <p:spPr>
          <a:xfrm>
            <a:off x="609600" y="1905000"/>
            <a:ext cx="8001000" cy="3429000"/>
          </a:xfrm>
        </p:spPr>
        <p:txBody>
          <a:bodyPr/>
          <a:lstStyle/>
          <a:p>
            <a:pPr eaLnBrk="1" hangingPunct="1">
              <a:defRPr/>
            </a:pPr>
            <a:r>
              <a:rPr lang="en-US" dirty="0" smtClean="0"/>
              <a:t>Patent Law Treaty (PLT) was </a:t>
            </a:r>
            <a:r>
              <a:rPr lang="en-US" dirty="0"/>
              <a:t>concluded on June 1, 2000, and entered into force on April 28, </a:t>
            </a:r>
            <a:r>
              <a:rPr lang="en-US" dirty="0" smtClean="0"/>
              <a:t>2005.</a:t>
            </a:r>
          </a:p>
          <a:p>
            <a:pPr eaLnBrk="1" hangingPunct="1">
              <a:defRPr/>
            </a:pPr>
            <a:endParaRPr lang="en-US" dirty="0" smtClean="0"/>
          </a:p>
          <a:p>
            <a:pPr eaLnBrk="1" hangingPunct="1">
              <a:defRPr/>
            </a:pPr>
            <a:r>
              <a:rPr lang="en-US" dirty="0" smtClean="0"/>
              <a:t>U.S. Senate </a:t>
            </a:r>
            <a:r>
              <a:rPr lang="en-US" dirty="0"/>
              <a:t>ratified </a:t>
            </a:r>
            <a:r>
              <a:rPr lang="en-US" dirty="0" smtClean="0"/>
              <a:t>the PLT on December </a:t>
            </a:r>
            <a:r>
              <a:rPr lang="en-US" dirty="0"/>
              <a:t>7, </a:t>
            </a:r>
            <a:r>
              <a:rPr lang="en-US" dirty="0" smtClean="0"/>
              <a:t>2007, but the PLT required implementing legislation.</a:t>
            </a:r>
          </a:p>
        </p:txBody>
      </p:sp>
      <p:sp>
        <p:nvSpPr>
          <p:cNvPr id="5" name="Date Placeholder 4"/>
          <p:cNvSpPr>
            <a:spLocks noGrp="1"/>
          </p:cNvSpPr>
          <p:nvPr>
            <p:ph type="dt" sz="half" idx="10"/>
          </p:nvPr>
        </p:nvSpPr>
        <p:spPr/>
        <p:txBody>
          <a:bodyPr/>
          <a:lstStyle/>
          <a:p>
            <a:fld id="{84A74996-18F1-4B47-A78C-3A460DEDBABE}" type="datetime1">
              <a:rPr lang="en-US" smtClean="0"/>
              <a:pPr/>
              <a:t>12/10/2018</a:t>
            </a:fld>
            <a:endParaRPr lang="en-US" dirty="0"/>
          </a:p>
        </p:txBody>
      </p:sp>
      <p:sp>
        <p:nvSpPr>
          <p:cNvPr id="6" name="Slide Number Placeholder 5"/>
          <p:cNvSpPr>
            <a:spLocks noGrp="1"/>
          </p:cNvSpPr>
          <p:nvPr>
            <p:ph type="sldNum" sz="quarter" idx="12"/>
          </p:nvPr>
        </p:nvSpPr>
        <p:spPr/>
        <p:txBody>
          <a:bodyPr/>
          <a:lstStyle/>
          <a:p>
            <a:fld id="{4AA9DD3D-20F8-7E40-A49C-B40CB222B66B}" type="slidenum">
              <a:rPr lang="en-US" smtClean="0"/>
              <a:pPr/>
              <a:t>2</a:t>
            </a:fld>
            <a:endParaRPr lang="en-US" dirty="0"/>
          </a:p>
        </p:txBody>
      </p:sp>
    </p:spTree>
    <p:extLst>
      <p:ext uri="{BB962C8B-B14F-4D97-AF65-F5344CB8AC3E}">
        <p14:creationId xmlns:p14="http://schemas.microsoft.com/office/powerpoint/2010/main" val="4045047509"/>
      </p:ext>
    </p:extLst>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85800" y="2895600"/>
            <a:ext cx="7772400" cy="1500187"/>
          </a:xfrm>
        </p:spPr>
        <p:txBody>
          <a:bodyPr/>
          <a:lstStyle/>
          <a:p>
            <a:pPr algn="ctr"/>
            <a:endParaRPr lang="en-US" sz="3600" b="1" dirty="0" smtClean="0"/>
          </a:p>
          <a:p>
            <a:pPr algn="ctr"/>
            <a:endParaRPr lang="en-US" sz="3600" b="1" dirty="0"/>
          </a:p>
          <a:p>
            <a:pPr algn="ctr"/>
            <a:r>
              <a:rPr lang="en-US" sz="3600" b="1" dirty="0" smtClean="0"/>
              <a:t>Restoration of  Foreign Priority or Domestic Benefit</a:t>
            </a:r>
            <a:endParaRPr lang="en-US" sz="3600" b="1" dirty="0"/>
          </a:p>
          <a:p>
            <a:endParaRPr lang="en-US" dirty="0"/>
          </a:p>
        </p:txBody>
      </p:sp>
      <p:sp>
        <p:nvSpPr>
          <p:cNvPr id="4" name="Date Placeholder 3"/>
          <p:cNvSpPr>
            <a:spLocks noGrp="1"/>
          </p:cNvSpPr>
          <p:nvPr>
            <p:ph type="dt" sz="half" idx="10"/>
          </p:nvPr>
        </p:nvSpPr>
        <p:spPr/>
        <p:txBody>
          <a:bodyPr/>
          <a:lstStyle/>
          <a:p>
            <a:fld id="{ABA3E4B4-D5C3-DF4A-882B-10DEF37FFED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CEFFAA0C-2614-4C43-A0B3-2AC10C0B295E}" type="slidenum">
              <a:rPr lang="en-US" smtClean="0"/>
              <a:pPr/>
              <a:t>20</a:t>
            </a:fld>
            <a:endParaRPr lang="en-US" dirty="0"/>
          </a:p>
        </p:txBody>
      </p:sp>
    </p:spTree>
    <p:extLst>
      <p:ext uri="{BB962C8B-B14F-4D97-AF65-F5344CB8AC3E}">
        <p14:creationId xmlns:p14="http://schemas.microsoft.com/office/powerpoint/2010/main" val="3236441079"/>
      </p:ext>
    </p:extLst>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Restoration of </a:t>
            </a:r>
            <a:r>
              <a:rPr lang="en-US" sz="4000" b="1" dirty="0" smtClean="0"/>
              <a:t>Priority or Benefit</a:t>
            </a:r>
            <a:endParaRPr lang="en-US" b="1" dirty="0"/>
          </a:p>
        </p:txBody>
      </p:sp>
      <p:sp>
        <p:nvSpPr>
          <p:cNvPr id="3" name="Content Placeholder 2"/>
          <p:cNvSpPr>
            <a:spLocks noGrp="1"/>
          </p:cNvSpPr>
          <p:nvPr>
            <p:ph idx="1"/>
          </p:nvPr>
        </p:nvSpPr>
        <p:spPr>
          <a:xfrm>
            <a:off x="457200" y="1600200"/>
            <a:ext cx="8686800" cy="5105400"/>
          </a:xfrm>
        </p:spPr>
        <p:txBody>
          <a:bodyPr/>
          <a:lstStyle/>
          <a:p>
            <a:r>
              <a:rPr lang="en-US" dirty="0" smtClean="0"/>
              <a:t>PLT and PLTIA provide for restoration of:</a:t>
            </a:r>
          </a:p>
          <a:p>
            <a:pPr marL="0" indent="0">
              <a:buNone/>
            </a:pPr>
            <a:endParaRPr lang="en-US" dirty="0" smtClean="0"/>
          </a:p>
          <a:p>
            <a:pPr lvl="1"/>
            <a:r>
              <a:rPr lang="en-US" dirty="0"/>
              <a:t>R</a:t>
            </a:r>
            <a:r>
              <a:rPr lang="en-US" dirty="0" smtClean="0"/>
              <a:t>ight of foreign priority in applications filed more than twelve months (six months in designs) after the filing date of the foreign application.</a:t>
            </a:r>
          </a:p>
          <a:p>
            <a:pPr marL="0" indent="0">
              <a:buNone/>
            </a:pPr>
            <a:endParaRPr lang="en-US" dirty="0"/>
          </a:p>
          <a:p>
            <a:pPr lvl="1"/>
            <a:r>
              <a:rPr lang="en-US" dirty="0"/>
              <a:t>D</a:t>
            </a:r>
            <a:r>
              <a:rPr lang="en-US" dirty="0" smtClean="0"/>
              <a:t>omestic benefit </a:t>
            </a:r>
            <a:r>
              <a:rPr lang="en-US" dirty="0"/>
              <a:t>of a provisional </a:t>
            </a:r>
            <a:r>
              <a:rPr lang="en-US" dirty="0" smtClean="0"/>
              <a:t>application in applications </a:t>
            </a:r>
            <a:r>
              <a:rPr lang="en-US" dirty="0"/>
              <a:t>filed </a:t>
            </a:r>
            <a:r>
              <a:rPr lang="en-US" dirty="0" smtClean="0"/>
              <a:t>more than twelve months after the filing date of the provisional application.</a:t>
            </a:r>
            <a:endParaRPr lang="en-US" b="1"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21</a:t>
            </a:fld>
            <a:endParaRPr lang="en-US" dirty="0"/>
          </a:p>
        </p:txBody>
      </p:sp>
    </p:spTree>
    <p:extLst>
      <p:ext uri="{BB962C8B-B14F-4D97-AF65-F5344CB8AC3E}">
        <p14:creationId xmlns:p14="http://schemas.microsoft.com/office/powerpoint/2010/main" val="2445491639"/>
      </p:ext>
    </p:extLst>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Restoration of </a:t>
            </a:r>
            <a:r>
              <a:rPr lang="en-US" sz="4000" b="1" dirty="0" smtClean="0"/>
              <a:t>Priority or Benefit</a:t>
            </a:r>
            <a:endParaRPr lang="en-US" b="1" dirty="0"/>
          </a:p>
        </p:txBody>
      </p:sp>
      <p:sp>
        <p:nvSpPr>
          <p:cNvPr id="3" name="Content Placeholder 2"/>
          <p:cNvSpPr>
            <a:spLocks noGrp="1"/>
          </p:cNvSpPr>
          <p:nvPr>
            <p:ph idx="1"/>
          </p:nvPr>
        </p:nvSpPr>
        <p:spPr>
          <a:xfrm>
            <a:off x="685800" y="1828800"/>
            <a:ext cx="8001000" cy="4648200"/>
          </a:xfrm>
        </p:spPr>
        <p:txBody>
          <a:bodyPr/>
          <a:lstStyle/>
          <a:p>
            <a:r>
              <a:rPr lang="en-US" dirty="0" smtClean="0"/>
              <a:t>PLT and PLTIA require that the delay in filing the “subsequent” application within the priority or benefit period have been unintentional.</a:t>
            </a:r>
          </a:p>
          <a:p>
            <a:pPr lvl="1"/>
            <a:r>
              <a:rPr lang="en-US" dirty="0" smtClean="0"/>
              <a:t>Not an “extension” of the priority or benefit period.</a:t>
            </a:r>
          </a:p>
          <a:p>
            <a:endParaRPr lang="en-US" dirty="0" smtClean="0"/>
          </a:p>
          <a:p>
            <a:r>
              <a:rPr lang="en-US" dirty="0" smtClean="0"/>
              <a:t>PLTIA requires that </a:t>
            </a:r>
            <a:r>
              <a:rPr lang="en-US" dirty="0"/>
              <a:t>the “subsequent” application </a:t>
            </a:r>
            <a:r>
              <a:rPr lang="en-US" dirty="0" smtClean="0"/>
              <a:t>have been filed within two months of the expiration of the twelve-month </a:t>
            </a:r>
            <a:br>
              <a:rPr lang="en-US" dirty="0" smtClean="0"/>
            </a:br>
            <a:r>
              <a:rPr lang="en-US" dirty="0" smtClean="0"/>
              <a:t>(six-month </a:t>
            </a:r>
            <a:r>
              <a:rPr lang="en-US" dirty="0"/>
              <a:t>in designs) </a:t>
            </a:r>
            <a:r>
              <a:rPr lang="en-US" dirty="0" smtClean="0"/>
              <a:t>priority or benefit period.</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22</a:t>
            </a:fld>
            <a:endParaRPr lang="en-US" dirty="0"/>
          </a:p>
        </p:txBody>
      </p:sp>
    </p:spTree>
    <p:extLst>
      <p:ext uri="{BB962C8B-B14F-4D97-AF65-F5344CB8AC3E}">
        <p14:creationId xmlns:p14="http://schemas.microsoft.com/office/powerpoint/2010/main" val="3263166790"/>
      </p:ext>
    </p:extLst>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752600" y="228600"/>
            <a:ext cx="7315200" cy="1066800"/>
          </a:xfrm>
        </p:spPr>
        <p:txBody>
          <a:bodyPr/>
          <a:lstStyle/>
          <a:p>
            <a:r>
              <a:rPr lang="en-US" b="1" dirty="0">
                <a:latin typeface="Helvetica" charset="0"/>
              </a:rPr>
              <a:t>Petition to R</a:t>
            </a:r>
            <a:r>
              <a:rPr lang="en-US" b="1" dirty="0" smtClean="0">
                <a:latin typeface="Helvetica" charset="0"/>
              </a:rPr>
              <a:t>estore the Right of Priority or Benefit</a:t>
            </a:r>
            <a:endParaRPr lang="en-US" b="1" dirty="0">
              <a:latin typeface="Helvetica" charset="0"/>
            </a:endParaRPr>
          </a:p>
        </p:txBody>
      </p:sp>
      <p:sp>
        <p:nvSpPr>
          <p:cNvPr id="3" name="Content Placeholder 2"/>
          <p:cNvSpPr>
            <a:spLocks noGrp="1"/>
          </p:cNvSpPr>
          <p:nvPr>
            <p:ph idx="1"/>
          </p:nvPr>
        </p:nvSpPr>
        <p:spPr>
          <a:xfrm>
            <a:off x="533400" y="1676400"/>
            <a:ext cx="8610600" cy="4648200"/>
          </a:xfrm>
          <a:extLst/>
        </p:spPr>
        <p:txBody>
          <a:bodyPr/>
          <a:lstStyle/>
          <a:p>
            <a:pPr>
              <a:defRPr/>
            </a:pPr>
            <a:r>
              <a:rPr lang="en-US" dirty="0">
                <a:ea typeface="+mn-ea"/>
              </a:rPr>
              <a:t>P</a:t>
            </a:r>
            <a:r>
              <a:rPr lang="en-US" dirty="0" smtClean="0">
                <a:ea typeface="+mn-ea"/>
              </a:rPr>
              <a:t>etition to restore the right of priority or benefit must include:</a:t>
            </a:r>
          </a:p>
          <a:p>
            <a:pPr marL="0" indent="0">
              <a:buNone/>
              <a:defRPr/>
            </a:pPr>
            <a:endParaRPr lang="en-US" dirty="0" smtClean="0">
              <a:ea typeface="+mn-ea"/>
            </a:endParaRPr>
          </a:p>
          <a:p>
            <a:pPr lvl="1">
              <a:defRPr/>
            </a:pPr>
            <a:r>
              <a:rPr lang="en-US" dirty="0">
                <a:ea typeface="+mn-ea"/>
              </a:rPr>
              <a:t>P</a:t>
            </a:r>
            <a:r>
              <a:rPr lang="en-US" dirty="0" smtClean="0">
                <a:ea typeface="+mn-ea"/>
              </a:rPr>
              <a:t>riority or benefit claim,</a:t>
            </a:r>
          </a:p>
          <a:p>
            <a:pPr marL="457200" lvl="1" indent="0">
              <a:buNone/>
              <a:defRPr/>
            </a:pPr>
            <a:endParaRPr lang="en-US" dirty="0" smtClean="0">
              <a:ea typeface="+mn-ea"/>
            </a:endParaRPr>
          </a:p>
          <a:p>
            <a:pPr lvl="1">
              <a:defRPr/>
            </a:pPr>
            <a:r>
              <a:rPr lang="en-US" dirty="0" smtClean="0">
                <a:ea typeface="+mn-ea"/>
              </a:rPr>
              <a:t>“</a:t>
            </a:r>
            <a:r>
              <a:rPr lang="en-US" dirty="0">
                <a:ea typeface="+mn-ea"/>
              </a:rPr>
              <a:t>U</a:t>
            </a:r>
            <a:r>
              <a:rPr lang="en-US" dirty="0" smtClean="0">
                <a:ea typeface="+mn-ea"/>
              </a:rPr>
              <a:t>nintentional” petition fee ($1700 for large entity and $850 for small entity), and</a:t>
            </a:r>
          </a:p>
          <a:p>
            <a:pPr marL="457200" lvl="1" indent="0">
              <a:buNone/>
              <a:defRPr/>
            </a:pPr>
            <a:endParaRPr lang="en-US" dirty="0" smtClean="0">
              <a:ea typeface="+mn-ea"/>
            </a:endParaRPr>
          </a:p>
          <a:p>
            <a:pPr lvl="1">
              <a:defRPr/>
            </a:pPr>
            <a:r>
              <a:rPr lang="en-US" dirty="0" smtClean="0">
                <a:ea typeface="+mn-ea"/>
              </a:rPr>
              <a:t>Statement that the delay in filing the subsequent application was unintentional.</a:t>
            </a:r>
            <a:endParaRPr lang="en-US" dirty="0">
              <a:ea typeface="+mn-ea"/>
            </a:endParaRPr>
          </a:p>
        </p:txBody>
      </p:sp>
      <p:sp>
        <p:nvSpPr>
          <p:cNvPr id="43012" name="Date Placeholder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5728DDE0-A099-6649-B731-E059F1768314}" type="datetime1">
              <a:rPr lang="en-US" b="0" i="0">
                <a:solidFill>
                  <a:srgbClr val="273C56"/>
                </a:solidFill>
                <a:latin typeface="Helvetica" charset="0"/>
                <a:cs typeface="ＭＳ Ｐゴシック" charset="0"/>
              </a:rPr>
              <a:pPr eaLnBrk="1" hangingPunct="1"/>
              <a:t>12/10/2018</a:t>
            </a:fld>
            <a:endParaRPr lang="en-US" b="0" i="0" dirty="0">
              <a:solidFill>
                <a:srgbClr val="273C56"/>
              </a:solidFill>
              <a:latin typeface="Helvetica" charset="0"/>
              <a:cs typeface="ＭＳ Ｐゴシック" charset="0"/>
            </a:endParaRPr>
          </a:p>
        </p:txBody>
      </p:sp>
      <p:sp>
        <p:nvSpPr>
          <p:cNvPr id="43013"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i="1">
                <a:solidFill>
                  <a:srgbClr val="FF0000"/>
                </a:solidFill>
                <a:latin typeface="Arial" charset="0"/>
                <a:ea typeface="ＭＳ Ｐゴシック" charset="0"/>
              </a:defRPr>
            </a:lvl1pPr>
            <a:lvl2pPr marL="742950" indent="-285750" eaLnBrk="0" hangingPunct="0">
              <a:defRPr b="1" i="1">
                <a:solidFill>
                  <a:srgbClr val="FF0000"/>
                </a:solidFill>
                <a:latin typeface="Arial" charset="0"/>
                <a:ea typeface="ＭＳ Ｐゴシック" charset="0"/>
              </a:defRPr>
            </a:lvl2pPr>
            <a:lvl3pPr marL="1143000" indent="-228600" eaLnBrk="0" hangingPunct="0">
              <a:defRPr b="1" i="1">
                <a:solidFill>
                  <a:srgbClr val="FF0000"/>
                </a:solidFill>
                <a:latin typeface="Arial" charset="0"/>
                <a:ea typeface="ＭＳ Ｐゴシック" charset="0"/>
              </a:defRPr>
            </a:lvl3pPr>
            <a:lvl4pPr marL="1600200" indent="-228600" eaLnBrk="0" hangingPunct="0">
              <a:defRPr b="1" i="1">
                <a:solidFill>
                  <a:srgbClr val="FF0000"/>
                </a:solidFill>
                <a:latin typeface="Arial" charset="0"/>
                <a:ea typeface="ＭＳ Ｐゴシック" charset="0"/>
              </a:defRPr>
            </a:lvl4pPr>
            <a:lvl5pPr marL="2057400" indent="-228600" eaLnBrk="0" hangingPunct="0">
              <a:defRPr b="1" i="1">
                <a:solidFill>
                  <a:srgbClr val="FF0000"/>
                </a:solidFill>
                <a:latin typeface="Arial" charset="0"/>
                <a:ea typeface="ＭＳ Ｐゴシック" charset="0"/>
              </a:defRPr>
            </a:lvl5pPr>
            <a:lvl6pPr marL="2514600" indent="-228600" eaLnBrk="0" fontAlgn="base" hangingPunct="0">
              <a:spcBef>
                <a:spcPct val="0"/>
              </a:spcBef>
              <a:spcAft>
                <a:spcPct val="0"/>
              </a:spcAft>
              <a:defRPr b="1" i="1">
                <a:solidFill>
                  <a:srgbClr val="FF0000"/>
                </a:solidFill>
                <a:latin typeface="Arial" charset="0"/>
                <a:ea typeface="ＭＳ Ｐゴシック" charset="0"/>
              </a:defRPr>
            </a:lvl6pPr>
            <a:lvl7pPr marL="2971800" indent="-228600" eaLnBrk="0" fontAlgn="base" hangingPunct="0">
              <a:spcBef>
                <a:spcPct val="0"/>
              </a:spcBef>
              <a:spcAft>
                <a:spcPct val="0"/>
              </a:spcAft>
              <a:defRPr b="1" i="1">
                <a:solidFill>
                  <a:srgbClr val="FF0000"/>
                </a:solidFill>
                <a:latin typeface="Arial" charset="0"/>
                <a:ea typeface="ＭＳ Ｐゴシック" charset="0"/>
              </a:defRPr>
            </a:lvl7pPr>
            <a:lvl8pPr marL="3429000" indent="-228600" eaLnBrk="0" fontAlgn="base" hangingPunct="0">
              <a:spcBef>
                <a:spcPct val="0"/>
              </a:spcBef>
              <a:spcAft>
                <a:spcPct val="0"/>
              </a:spcAft>
              <a:defRPr b="1" i="1">
                <a:solidFill>
                  <a:srgbClr val="FF0000"/>
                </a:solidFill>
                <a:latin typeface="Arial" charset="0"/>
                <a:ea typeface="ＭＳ Ｐゴシック" charset="0"/>
              </a:defRPr>
            </a:lvl8pPr>
            <a:lvl9pPr marL="3886200" indent="-228600" eaLnBrk="0" fontAlgn="base" hangingPunct="0">
              <a:spcBef>
                <a:spcPct val="0"/>
              </a:spcBef>
              <a:spcAft>
                <a:spcPct val="0"/>
              </a:spcAft>
              <a:defRPr b="1" i="1">
                <a:solidFill>
                  <a:srgbClr val="FF0000"/>
                </a:solidFill>
                <a:latin typeface="Arial" charset="0"/>
                <a:ea typeface="ＭＳ Ｐゴシック" charset="0"/>
              </a:defRPr>
            </a:lvl9pPr>
          </a:lstStyle>
          <a:p>
            <a:pPr eaLnBrk="1" hangingPunct="1"/>
            <a:fld id="{40A26290-3086-5543-BAF2-BAB613787200}" type="slidenum">
              <a:rPr lang="en-US" b="0" i="0">
                <a:solidFill>
                  <a:srgbClr val="273C56"/>
                </a:solidFill>
                <a:latin typeface="Helvetica" charset="0"/>
                <a:cs typeface="ＭＳ Ｐゴシック" charset="0"/>
              </a:rPr>
              <a:pPr eaLnBrk="1" hangingPunct="1"/>
              <a:t>23</a:t>
            </a:fld>
            <a:endParaRPr lang="en-US" b="0" i="0" dirty="0">
              <a:solidFill>
                <a:srgbClr val="273C56"/>
              </a:solidFill>
              <a:latin typeface="Helvetica" charset="0"/>
              <a:cs typeface="ＭＳ Ｐゴシック" charset="0"/>
            </a:endParaRPr>
          </a:p>
        </p:txBody>
      </p:sp>
    </p:spTree>
    <p:extLst>
      <p:ext uri="{BB962C8B-B14F-4D97-AF65-F5344CB8AC3E}">
        <p14:creationId xmlns:p14="http://schemas.microsoft.com/office/powerpoint/2010/main" val="4001946302"/>
      </p:ext>
    </p:extLst>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85800" y="2895600"/>
            <a:ext cx="7772400" cy="1500187"/>
          </a:xfrm>
        </p:spPr>
        <p:txBody>
          <a:bodyPr/>
          <a:lstStyle/>
          <a:p>
            <a:pPr algn="ctr"/>
            <a:endParaRPr lang="en-US" sz="3600" b="1" dirty="0" smtClean="0"/>
          </a:p>
          <a:p>
            <a:pPr algn="ctr"/>
            <a:endParaRPr lang="en-US" sz="3600" b="1" dirty="0"/>
          </a:p>
          <a:p>
            <a:pPr algn="ctr"/>
            <a:r>
              <a:rPr lang="en-US" sz="3600" b="1" dirty="0" smtClean="0"/>
              <a:t>Restoration of Patent Rights</a:t>
            </a:r>
            <a:endParaRPr lang="en-US" sz="3600" b="1" dirty="0"/>
          </a:p>
          <a:p>
            <a:endParaRPr lang="en-US" dirty="0"/>
          </a:p>
        </p:txBody>
      </p:sp>
      <p:sp>
        <p:nvSpPr>
          <p:cNvPr id="4" name="Date Placeholder 3"/>
          <p:cNvSpPr>
            <a:spLocks noGrp="1"/>
          </p:cNvSpPr>
          <p:nvPr>
            <p:ph type="dt" sz="half" idx="10"/>
          </p:nvPr>
        </p:nvSpPr>
        <p:spPr/>
        <p:txBody>
          <a:bodyPr/>
          <a:lstStyle/>
          <a:p>
            <a:fld id="{ABA3E4B4-D5C3-DF4A-882B-10DEF37FFED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CEFFAA0C-2614-4C43-A0B3-2AC10C0B295E}" type="slidenum">
              <a:rPr lang="en-US" smtClean="0"/>
              <a:pPr/>
              <a:t>24</a:t>
            </a:fld>
            <a:endParaRPr lang="en-US" dirty="0"/>
          </a:p>
        </p:txBody>
      </p:sp>
    </p:spTree>
    <p:extLst>
      <p:ext uri="{BB962C8B-B14F-4D97-AF65-F5344CB8AC3E}">
        <p14:creationId xmlns:p14="http://schemas.microsoft.com/office/powerpoint/2010/main" val="965489980"/>
      </p:ext>
    </p:extLst>
  </p:cSld>
  <p:clrMapOvr>
    <a:masterClrMapping/>
  </p:clrMapOvr>
  <p:transition>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Restoration of Patent Rights</a:t>
            </a:r>
            <a:endParaRPr lang="en-US" b="1" dirty="0"/>
          </a:p>
        </p:txBody>
      </p:sp>
      <p:sp>
        <p:nvSpPr>
          <p:cNvPr id="3" name="Content Placeholder 2"/>
          <p:cNvSpPr>
            <a:spLocks noGrp="1"/>
          </p:cNvSpPr>
          <p:nvPr>
            <p:ph idx="1"/>
          </p:nvPr>
        </p:nvSpPr>
        <p:spPr>
          <a:xfrm>
            <a:off x="228600" y="1828800"/>
            <a:ext cx="8763000" cy="4267200"/>
          </a:xfrm>
        </p:spPr>
        <p:txBody>
          <a:bodyPr/>
          <a:lstStyle/>
          <a:p>
            <a:r>
              <a:rPr lang="en-US" dirty="0" smtClean="0"/>
              <a:t>PLTIA </a:t>
            </a:r>
            <a:r>
              <a:rPr lang="en-US" dirty="0"/>
              <a:t>eliminates the “unavoidable” delay standard as a basis </a:t>
            </a:r>
            <a:r>
              <a:rPr lang="en-US" dirty="0" smtClean="0"/>
              <a:t>for:</a:t>
            </a:r>
          </a:p>
          <a:p>
            <a:pPr marL="0" indent="0">
              <a:buNone/>
            </a:pPr>
            <a:endParaRPr lang="en-US" dirty="0" smtClean="0"/>
          </a:p>
          <a:p>
            <a:pPr lvl="1"/>
            <a:r>
              <a:rPr lang="en-US" dirty="0"/>
              <a:t>R</a:t>
            </a:r>
            <a:r>
              <a:rPr lang="en-US" dirty="0" smtClean="0"/>
              <a:t>eviving </a:t>
            </a:r>
            <a:r>
              <a:rPr lang="en-US" dirty="0"/>
              <a:t>an abandoned application, </a:t>
            </a:r>
            <a:endParaRPr lang="en-US" dirty="0" smtClean="0"/>
          </a:p>
          <a:p>
            <a:pPr marL="457200" lvl="1" indent="0">
              <a:buNone/>
            </a:pPr>
            <a:endParaRPr lang="en-US" dirty="0" smtClean="0"/>
          </a:p>
          <a:p>
            <a:pPr lvl="1"/>
            <a:r>
              <a:rPr lang="en-US" dirty="0"/>
              <a:t>A</a:t>
            </a:r>
            <a:r>
              <a:rPr lang="en-US" dirty="0" smtClean="0"/>
              <a:t>ccepting </a:t>
            </a:r>
            <a:r>
              <a:rPr lang="en-US" dirty="0"/>
              <a:t>a delayed patent owner response in reexamination, or </a:t>
            </a:r>
            <a:endParaRPr lang="en-US" dirty="0" smtClean="0"/>
          </a:p>
          <a:p>
            <a:pPr marL="457200" lvl="1" indent="0">
              <a:buNone/>
            </a:pPr>
            <a:endParaRPr lang="en-US" dirty="0" smtClean="0"/>
          </a:p>
          <a:p>
            <a:pPr lvl="1"/>
            <a:r>
              <a:rPr lang="en-US" dirty="0"/>
              <a:t>A</a:t>
            </a:r>
            <a:r>
              <a:rPr lang="en-US" dirty="0" smtClean="0"/>
              <a:t>ccepting </a:t>
            </a:r>
            <a:r>
              <a:rPr lang="en-US" dirty="0"/>
              <a:t>a delayed maintenance fee </a:t>
            </a:r>
            <a:r>
              <a:rPr lang="en-US" dirty="0" smtClean="0"/>
              <a:t>payment.</a:t>
            </a:r>
          </a:p>
          <a:p>
            <a:endParaRPr lang="en-US" dirty="0" smtClean="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25</a:t>
            </a:fld>
            <a:endParaRPr lang="en-US" dirty="0"/>
          </a:p>
        </p:txBody>
      </p:sp>
    </p:spTree>
    <p:extLst>
      <p:ext uri="{BB962C8B-B14F-4D97-AF65-F5344CB8AC3E}">
        <p14:creationId xmlns:p14="http://schemas.microsoft.com/office/powerpoint/2010/main" val="2266096223"/>
      </p:ext>
    </p:extLst>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Restoration of Patent Rights</a:t>
            </a:r>
          </a:p>
        </p:txBody>
      </p:sp>
      <p:sp>
        <p:nvSpPr>
          <p:cNvPr id="3" name="Content Placeholder 2"/>
          <p:cNvSpPr>
            <a:spLocks noGrp="1"/>
          </p:cNvSpPr>
          <p:nvPr>
            <p:ph idx="1"/>
          </p:nvPr>
        </p:nvSpPr>
        <p:spPr>
          <a:xfrm>
            <a:off x="533400" y="1600200"/>
            <a:ext cx="8610600" cy="4724400"/>
          </a:xfrm>
        </p:spPr>
        <p:txBody>
          <a:bodyPr/>
          <a:lstStyle/>
          <a:p>
            <a:r>
              <a:rPr lang="en-US" sz="2400" dirty="0" smtClean="0"/>
              <a:t>PLTIA adds new 35 U.S.C. 27, which expressly provides that the Director may establish procedures to:</a:t>
            </a:r>
          </a:p>
          <a:p>
            <a:endParaRPr lang="en-US" sz="2400" dirty="0" smtClean="0"/>
          </a:p>
          <a:p>
            <a:pPr lvl="1"/>
            <a:r>
              <a:rPr lang="en-US" sz="2400" dirty="0" smtClean="0"/>
              <a:t>Revive an unintentionally abandoned patent application,</a:t>
            </a:r>
          </a:p>
          <a:p>
            <a:pPr lvl="1"/>
            <a:endParaRPr lang="en-US" sz="2400" dirty="0" smtClean="0"/>
          </a:p>
          <a:p>
            <a:pPr lvl="1"/>
            <a:r>
              <a:rPr lang="en-US" sz="2400" dirty="0" smtClean="0"/>
              <a:t>Accept an unintentionally delayed payment of the issue fee, and</a:t>
            </a:r>
          </a:p>
          <a:p>
            <a:pPr lvl="1"/>
            <a:endParaRPr lang="en-US" sz="2400" dirty="0" smtClean="0"/>
          </a:p>
          <a:p>
            <a:pPr lvl="1"/>
            <a:r>
              <a:rPr lang="en-US" sz="2400" dirty="0" smtClean="0"/>
              <a:t>Accept an unintentionally delayed response by the patent owner in a reexamination proceeding</a:t>
            </a:r>
            <a:r>
              <a:rPr lang="en-US" dirty="0" smtClean="0"/>
              <a:t>.</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26</a:t>
            </a:fld>
            <a:endParaRPr lang="en-US" dirty="0"/>
          </a:p>
        </p:txBody>
      </p:sp>
    </p:spTree>
    <p:extLst>
      <p:ext uri="{BB962C8B-B14F-4D97-AF65-F5344CB8AC3E}">
        <p14:creationId xmlns:p14="http://schemas.microsoft.com/office/powerpoint/2010/main" val="596304445"/>
      </p:ext>
    </p:extLst>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Restoration of Patent Rights</a:t>
            </a:r>
          </a:p>
        </p:txBody>
      </p:sp>
      <p:sp>
        <p:nvSpPr>
          <p:cNvPr id="3" name="Content Placeholder 2"/>
          <p:cNvSpPr>
            <a:spLocks noGrp="1"/>
          </p:cNvSpPr>
          <p:nvPr>
            <p:ph idx="1"/>
          </p:nvPr>
        </p:nvSpPr>
        <p:spPr>
          <a:xfrm>
            <a:off x="533400" y="1676400"/>
            <a:ext cx="8610600" cy="4648200"/>
          </a:xfrm>
        </p:spPr>
        <p:txBody>
          <a:bodyPr/>
          <a:lstStyle/>
          <a:p>
            <a:pPr>
              <a:spcBef>
                <a:spcPts val="0"/>
              </a:spcBef>
            </a:pPr>
            <a:r>
              <a:rPr lang="en-US" dirty="0" smtClean="0"/>
              <a:t>Under the PLTIA, there is a </a:t>
            </a:r>
            <a:r>
              <a:rPr lang="en-US" dirty="0"/>
              <a:t>single unintentional delay standard </a:t>
            </a:r>
            <a:r>
              <a:rPr lang="en-US" dirty="0" smtClean="0"/>
              <a:t>and </a:t>
            </a:r>
            <a:r>
              <a:rPr lang="en-US" dirty="0"/>
              <a:t>petition </a:t>
            </a:r>
            <a:r>
              <a:rPr lang="en-US" dirty="0" smtClean="0"/>
              <a:t>fee for:</a:t>
            </a:r>
          </a:p>
          <a:p>
            <a:pPr marL="0" indent="0">
              <a:spcBef>
                <a:spcPts val="0"/>
              </a:spcBef>
              <a:buNone/>
            </a:pPr>
            <a:endParaRPr lang="en-US" dirty="0" smtClean="0"/>
          </a:p>
          <a:p>
            <a:pPr lvl="1">
              <a:spcBef>
                <a:spcPts val="0"/>
              </a:spcBef>
            </a:pPr>
            <a:r>
              <a:rPr lang="en-US" dirty="0"/>
              <a:t>R</a:t>
            </a:r>
            <a:r>
              <a:rPr lang="en-US" dirty="0" smtClean="0"/>
              <a:t>eviving </a:t>
            </a:r>
            <a:r>
              <a:rPr lang="en-US" dirty="0"/>
              <a:t>an abandoned application</a:t>
            </a:r>
            <a:r>
              <a:rPr lang="en-US" dirty="0" smtClean="0"/>
              <a:t>,</a:t>
            </a:r>
          </a:p>
          <a:p>
            <a:pPr marL="457200" lvl="1" indent="0">
              <a:spcBef>
                <a:spcPts val="0"/>
              </a:spcBef>
              <a:buNone/>
            </a:pPr>
            <a:endParaRPr lang="en-US" dirty="0" smtClean="0"/>
          </a:p>
          <a:p>
            <a:pPr lvl="1">
              <a:spcBef>
                <a:spcPts val="0"/>
              </a:spcBef>
            </a:pPr>
            <a:r>
              <a:rPr lang="en-US" dirty="0"/>
              <a:t>A</a:t>
            </a:r>
            <a:r>
              <a:rPr lang="en-US" dirty="0" smtClean="0"/>
              <a:t>ccepting </a:t>
            </a:r>
            <a:r>
              <a:rPr lang="en-US" dirty="0"/>
              <a:t>a delayed patent owner response in reexamination, and </a:t>
            </a:r>
            <a:endParaRPr lang="en-US" dirty="0" smtClean="0"/>
          </a:p>
          <a:p>
            <a:pPr marL="457200" lvl="1" indent="0">
              <a:spcBef>
                <a:spcPts val="0"/>
              </a:spcBef>
              <a:buNone/>
            </a:pPr>
            <a:endParaRPr lang="en-US" dirty="0" smtClean="0"/>
          </a:p>
          <a:p>
            <a:pPr lvl="1">
              <a:spcBef>
                <a:spcPts val="0"/>
              </a:spcBef>
            </a:pPr>
            <a:r>
              <a:rPr lang="en-US" dirty="0"/>
              <a:t>A</a:t>
            </a:r>
            <a:r>
              <a:rPr lang="en-US" dirty="0" smtClean="0"/>
              <a:t>ccepting </a:t>
            </a:r>
            <a:r>
              <a:rPr lang="en-US" dirty="0"/>
              <a:t>a delayed maintenance fee </a:t>
            </a:r>
            <a:r>
              <a:rPr lang="en-US" dirty="0" smtClean="0"/>
              <a:t>payment.</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27</a:t>
            </a:fld>
            <a:endParaRPr lang="en-US" dirty="0"/>
          </a:p>
        </p:txBody>
      </p:sp>
    </p:spTree>
    <p:extLst>
      <p:ext uri="{BB962C8B-B14F-4D97-AF65-F5344CB8AC3E}">
        <p14:creationId xmlns:p14="http://schemas.microsoft.com/office/powerpoint/2010/main" val="1053001099"/>
      </p:ext>
    </p:extLst>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Restoration of Patent Rights</a:t>
            </a:r>
            <a:endParaRPr lang="en-US" b="1" dirty="0"/>
          </a:p>
        </p:txBody>
      </p:sp>
      <p:sp>
        <p:nvSpPr>
          <p:cNvPr id="3" name="Content Placeholder 2"/>
          <p:cNvSpPr>
            <a:spLocks noGrp="1"/>
          </p:cNvSpPr>
          <p:nvPr>
            <p:ph idx="1"/>
          </p:nvPr>
        </p:nvSpPr>
        <p:spPr>
          <a:xfrm>
            <a:off x="609600" y="1600200"/>
            <a:ext cx="8077200" cy="3429000"/>
          </a:xfrm>
        </p:spPr>
        <p:txBody>
          <a:bodyPr/>
          <a:lstStyle/>
          <a:p>
            <a:r>
              <a:rPr lang="en-US" dirty="0" smtClean="0"/>
              <a:t>PLTIA eliminates </a:t>
            </a:r>
            <a:r>
              <a:rPr lang="en-US" dirty="0"/>
              <a:t>the twenty-four month time period requirement for petitions to accept </a:t>
            </a:r>
            <a:r>
              <a:rPr lang="en-US" dirty="0" smtClean="0"/>
              <a:t>an unintentionally delayed </a:t>
            </a:r>
            <a:r>
              <a:rPr lang="en-US" dirty="0"/>
              <a:t>maintenance fee </a:t>
            </a:r>
            <a:r>
              <a:rPr lang="en-US" dirty="0" smtClean="0"/>
              <a:t>payment.</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28</a:t>
            </a:fld>
            <a:endParaRPr lang="en-US" dirty="0"/>
          </a:p>
        </p:txBody>
      </p:sp>
    </p:spTree>
    <p:extLst>
      <p:ext uri="{BB962C8B-B14F-4D97-AF65-F5344CB8AC3E}">
        <p14:creationId xmlns:p14="http://schemas.microsoft.com/office/powerpoint/2010/main" val="1971806212"/>
      </p:ext>
    </p:extLst>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Restoration of Patent Rights</a:t>
            </a:r>
          </a:p>
        </p:txBody>
      </p:sp>
      <p:sp>
        <p:nvSpPr>
          <p:cNvPr id="3" name="Content Placeholder 2"/>
          <p:cNvSpPr>
            <a:spLocks noGrp="1"/>
          </p:cNvSpPr>
          <p:nvPr>
            <p:ph idx="1"/>
          </p:nvPr>
        </p:nvSpPr>
        <p:spPr>
          <a:xfrm>
            <a:off x="152400" y="1524000"/>
            <a:ext cx="8534400" cy="4953000"/>
          </a:xfrm>
        </p:spPr>
        <p:txBody>
          <a:bodyPr/>
          <a:lstStyle/>
          <a:p>
            <a:r>
              <a:rPr lang="en-US" dirty="0" smtClean="0"/>
              <a:t>PLTIA “unintentional” fee applies to petitions for:</a:t>
            </a:r>
          </a:p>
          <a:p>
            <a:endParaRPr lang="en-US" sz="800" dirty="0" smtClean="0"/>
          </a:p>
          <a:p>
            <a:pPr lvl="1"/>
            <a:r>
              <a:rPr lang="en-US" sz="2200" dirty="0" smtClean="0"/>
              <a:t>Revival of an abandoned application,</a:t>
            </a:r>
          </a:p>
          <a:p>
            <a:pPr lvl="1"/>
            <a:endParaRPr lang="en-US" sz="800" dirty="0" smtClean="0"/>
          </a:p>
          <a:p>
            <a:pPr lvl="1"/>
            <a:r>
              <a:rPr lang="en-US" sz="2200" dirty="0" smtClean="0"/>
              <a:t>Delayed payment of the fee for issuing each patent,</a:t>
            </a:r>
          </a:p>
          <a:p>
            <a:pPr lvl="1"/>
            <a:endParaRPr lang="en-US" sz="800" dirty="0" smtClean="0"/>
          </a:p>
          <a:p>
            <a:pPr lvl="1"/>
            <a:r>
              <a:rPr lang="en-US" sz="2200" dirty="0" smtClean="0"/>
              <a:t>Delayed response by patent owner in any reexamination proceeding,</a:t>
            </a:r>
          </a:p>
          <a:p>
            <a:pPr lvl="1"/>
            <a:endParaRPr lang="en-US" sz="800" dirty="0" smtClean="0"/>
          </a:p>
          <a:p>
            <a:pPr lvl="1"/>
            <a:r>
              <a:rPr lang="en-US" sz="2200" dirty="0" smtClean="0"/>
              <a:t>Delayed maintenance fee payment,</a:t>
            </a:r>
          </a:p>
          <a:p>
            <a:pPr lvl="1"/>
            <a:endParaRPr lang="en-US" sz="800" dirty="0" smtClean="0"/>
          </a:p>
          <a:p>
            <a:pPr lvl="1"/>
            <a:r>
              <a:rPr lang="en-US" sz="2200" dirty="0" smtClean="0"/>
              <a:t>Delayed submission of a priority or benefit claim, and</a:t>
            </a:r>
          </a:p>
          <a:p>
            <a:pPr lvl="1"/>
            <a:endParaRPr lang="en-US" sz="800" dirty="0" smtClean="0"/>
          </a:p>
          <a:p>
            <a:pPr lvl="1"/>
            <a:r>
              <a:rPr lang="en-US" sz="2200" dirty="0" smtClean="0"/>
              <a:t>Delayed filing of an application claiming priority to a foreign or provisional application.</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29</a:t>
            </a:fld>
            <a:endParaRPr lang="en-US" dirty="0"/>
          </a:p>
        </p:txBody>
      </p:sp>
    </p:spTree>
    <p:extLst>
      <p:ext uri="{BB962C8B-B14F-4D97-AF65-F5344CB8AC3E}">
        <p14:creationId xmlns:p14="http://schemas.microsoft.com/office/powerpoint/2010/main" val="203116220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228600"/>
            <a:ext cx="7467600" cy="1066800"/>
          </a:xfrm>
        </p:spPr>
        <p:txBody>
          <a:bodyPr/>
          <a:lstStyle/>
          <a:p>
            <a:r>
              <a:rPr lang="en-US" b="1" dirty="0" smtClean="0">
                <a:latin typeface="Helvetica" charset="0"/>
              </a:rPr>
              <a:t>Patent Law Treaties Implementation Act</a:t>
            </a:r>
            <a:endParaRPr lang="en-US" b="1" dirty="0"/>
          </a:p>
        </p:txBody>
      </p:sp>
      <p:sp>
        <p:nvSpPr>
          <p:cNvPr id="8" name="Content Placeholder 7"/>
          <p:cNvSpPr>
            <a:spLocks noGrp="1"/>
          </p:cNvSpPr>
          <p:nvPr>
            <p:ph idx="1"/>
          </p:nvPr>
        </p:nvSpPr>
        <p:spPr>
          <a:xfrm>
            <a:off x="838200" y="1752600"/>
            <a:ext cx="7543800" cy="4419600"/>
          </a:xfrm>
        </p:spPr>
        <p:txBody>
          <a:bodyPr/>
          <a:lstStyle/>
          <a:p>
            <a:pPr eaLnBrk="1" hangingPunct="1">
              <a:defRPr/>
            </a:pPr>
            <a:r>
              <a:rPr lang="en-US" dirty="0" smtClean="0"/>
              <a:t>Patent Law Treaties Implementation Act of 2012 (PLTIA) was enacted on December 18, 2012.</a:t>
            </a:r>
          </a:p>
          <a:p>
            <a:pPr eaLnBrk="1" hangingPunct="1">
              <a:defRPr/>
            </a:pPr>
            <a:endParaRPr lang="en-US" dirty="0" smtClean="0"/>
          </a:p>
          <a:p>
            <a:pPr eaLnBrk="1" hangingPunct="1">
              <a:defRPr/>
            </a:pPr>
            <a:r>
              <a:rPr lang="en-US" dirty="0" smtClean="0"/>
              <a:t>Title II of the PLTIA amends 35 U.S.C. to </a:t>
            </a:r>
            <a:r>
              <a:rPr lang="en-US" dirty="0"/>
              <a:t>implement the </a:t>
            </a:r>
            <a:r>
              <a:rPr lang="en-US" dirty="0" smtClean="0"/>
              <a:t>PLT.</a:t>
            </a:r>
          </a:p>
          <a:p>
            <a:pPr eaLnBrk="1" hangingPunct="1">
              <a:defRPr/>
            </a:pPr>
            <a:endParaRPr lang="en-US" dirty="0"/>
          </a:p>
          <a:p>
            <a:pPr eaLnBrk="1" hangingPunct="1">
              <a:defRPr/>
            </a:pPr>
            <a:r>
              <a:rPr lang="en-US" dirty="0" smtClean="0"/>
              <a:t>Title II of the PLTIA is effective on December </a:t>
            </a:r>
            <a:r>
              <a:rPr lang="en-US" dirty="0"/>
              <a:t>18, </a:t>
            </a:r>
            <a:r>
              <a:rPr lang="en-US" dirty="0" smtClean="0"/>
              <a:t>2013.</a:t>
            </a:r>
            <a:endParaRPr lang="en-US" dirty="0"/>
          </a:p>
          <a:p>
            <a:pPr lvl="1" eaLnBrk="1" hangingPunct="1">
              <a:buFont typeface="Arial"/>
              <a:buChar char="•"/>
              <a:defRPr/>
            </a:pPr>
            <a:endParaRPr lang="en-US" sz="2000" dirty="0" smtClean="0"/>
          </a:p>
          <a:p>
            <a:pPr lvl="1"/>
            <a:endParaRPr lang="en-US" sz="2000" dirty="0" smtClean="0"/>
          </a:p>
        </p:txBody>
      </p:sp>
      <p:sp>
        <p:nvSpPr>
          <p:cNvPr id="5" name="Date Placeholder 4"/>
          <p:cNvSpPr>
            <a:spLocks noGrp="1"/>
          </p:cNvSpPr>
          <p:nvPr>
            <p:ph type="dt" sz="half" idx="10"/>
          </p:nvPr>
        </p:nvSpPr>
        <p:spPr/>
        <p:txBody>
          <a:bodyPr/>
          <a:lstStyle/>
          <a:p>
            <a:fld id="{84A74996-18F1-4B47-A78C-3A460DEDBABE}" type="datetime1">
              <a:rPr lang="en-US" smtClean="0"/>
              <a:pPr/>
              <a:t>12/10/2018</a:t>
            </a:fld>
            <a:endParaRPr lang="en-US" dirty="0"/>
          </a:p>
        </p:txBody>
      </p:sp>
      <p:sp>
        <p:nvSpPr>
          <p:cNvPr id="6" name="Slide Number Placeholder 5"/>
          <p:cNvSpPr>
            <a:spLocks noGrp="1"/>
          </p:cNvSpPr>
          <p:nvPr>
            <p:ph type="sldNum" sz="quarter" idx="12"/>
          </p:nvPr>
        </p:nvSpPr>
        <p:spPr/>
        <p:txBody>
          <a:bodyPr/>
          <a:lstStyle/>
          <a:p>
            <a:fld id="{4AA9DD3D-20F8-7E40-A49C-B40CB222B66B}" type="slidenum">
              <a:rPr lang="en-US" smtClean="0"/>
              <a:pPr/>
              <a:t>3</a:t>
            </a:fld>
            <a:endParaRPr lang="en-US" dirty="0"/>
          </a:p>
        </p:txBody>
      </p:sp>
    </p:spTree>
    <p:extLst>
      <p:ext uri="{BB962C8B-B14F-4D97-AF65-F5344CB8AC3E}">
        <p14:creationId xmlns:p14="http://schemas.microsoft.com/office/powerpoint/2010/main" val="2667059593"/>
      </p:ext>
    </p:extLst>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Restoration of Patent Rights</a:t>
            </a:r>
          </a:p>
        </p:txBody>
      </p:sp>
      <p:sp>
        <p:nvSpPr>
          <p:cNvPr id="3" name="Content Placeholder 2"/>
          <p:cNvSpPr>
            <a:spLocks noGrp="1"/>
          </p:cNvSpPr>
          <p:nvPr>
            <p:ph idx="1"/>
          </p:nvPr>
        </p:nvSpPr>
        <p:spPr>
          <a:xfrm>
            <a:off x="304800" y="1676400"/>
            <a:ext cx="8839200" cy="4648200"/>
          </a:xfrm>
        </p:spPr>
        <p:txBody>
          <a:bodyPr/>
          <a:lstStyle/>
          <a:p>
            <a:pPr>
              <a:spcBef>
                <a:spcPts val="0"/>
              </a:spcBef>
            </a:pPr>
            <a:r>
              <a:rPr lang="en-US" sz="2600" dirty="0" smtClean="0"/>
              <a:t>PLTIA “unintentional</a:t>
            </a:r>
            <a:r>
              <a:rPr lang="en-US" sz="2600" dirty="0"/>
              <a:t>” fee </a:t>
            </a:r>
            <a:r>
              <a:rPr lang="en-US" sz="2600" dirty="0" smtClean="0"/>
              <a:t>is $1,700 for a large entity and </a:t>
            </a:r>
            <a:r>
              <a:rPr lang="en-US" sz="2600" dirty="0"/>
              <a:t>$850 </a:t>
            </a:r>
            <a:r>
              <a:rPr lang="en-US" sz="2600" dirty="0" smtClean="0"/>
              <a:t>for a small entity.</a:t>
            </a:r>
          </a:p>
          <a:p>
            <a:pPr>
              <a:spcBef>
                <a:spcPts val="0"/>
              </a:spcBef>
            </a:pPr>
            <a:endParaRPr lang="en-US" sz="2600" dirty="0"/>
          </a:p>
          <a:p>
            <a:pPr>
              <a:spcBef>
                <a:spcPts val="0"/>
              </a:spcBef>
            </a:pPr>
            <a:r>
              <a:rPr lang="en-US" sz="2600" dirty="0" smtClean="0"/>
              <a:t>Micro entity discount does not currently apply to the PLTIA </a:t>
            </a:r>
            <a:r>
              <a:rPr lang="en-US" sz="2600" dirty="0"/>
              <a:t>“unintentional” </a:t>
            </a:r>
            <a:r>
              <a:rPr lang="en-US" sz="2600" dirty="0" smtClean="0"/>
              <a:t>petition fee.</a:t>
            </a:r>
          </a:p>
          <a:p>
            <a:pPr marL="0" indent="0">
              <a:spcBef>
                <a:spcPts val="0"/>
              </a:spcBef>
              <a:buNone/>
            </a:pPr>
            <a:endParaRPr lang="en-US" sz="2600" dirty="0" smtClean="0"/>
          </a:p>
          <a:p>
            <a:pPr>
              <a:spcBef>
                <a:spcPts val="0"/>
              </a:spcBef>
            </a:pPr>
            <a:r>
              <a:rPr lang="en-US" sz="2600" dirty="0"/>
              <a:t>M</a:t>
            </a:r>
            <a:r>
              <a:rPr lang="en-US" sz="2600" dirty="0" smtClean="0"/>
              <a:t>icro </a:t>
            </a:r>
            <a:r>
              <a:rPr lang="en-US" sz="2600" dirty="0"/>
              <a:t>entity discount applies to fees set under section 10(a) of the </a:t>
            </a:r>
            <a:r>
              <a:rPr lang="en-US" sz="2600" dirty="0" smtClean="0"/>
              <a:t>America Invents Act (AIA).</a:t>
            </a:r>
          </a:p>
          <a:p>
            <a:pPr marL="0" indent="0">
              <a:spcBef>
                <a:spcPts val="0"/>
              </a:spcBef>
              <a:buNone/>
            </a:pPr>
            <a:endParaRPr lang="en-US" sz="2600" dirty="0" smtClean="0"/>
          </a:p>
          <a:p>
            <a:pPr>
              <a:spcBef>
                <a:spcPts val="0"/>
              </a:spcBef>
            </a:pPr>
            <a:r>
              <a:rPr lang="en-US" sz="2600" dirty="0" smtClean="0"/>
              <a:t>“</a:t>
            </a:r>
            <a:r>
              <a:rPr lang="en-US" sz="2600" dirty="0"/>
              <a:t>U</a:t>
            </a:r>
            <a:r>
              <a:rPr lang="en-US" sz="2600" dirty="0" smtClean="0"/>
              <a:t>nintentional</a:t>
            </a:r>
            <a:r>
              <a:rPr lang="en-US" sz="2600" dirty="0"/>
              <a:t>” petition fee </a:t>
            </a:r>
            <a:r>
              <a:rPr lang="en-US" sz="2600" dirty="0" smtClean="0"/>
              <a:t>will </a:t>
            </a:r>
            <a:r>
              <a:rPr lang="en-US" sz="2600" dirty="0"/>
              <a:t>have a micro entity amount when patent fees are </a:t>
            </a:r>
            <a:r>
              <a:rPr lang="en-US" sz="2600" dirty="0" smtClean="0"/>
              <a:t>set </a:t>
            </a:r>
            <a:r>
              <a:rPr lang="en-US" sz="2600" dirty="0"/>
              <a:t>under section 10(a) of the </a:t>
            </a:r>
            <a:r>
              <a:rPr lang="en-US" sz="2600" dirty="0" smtClean="0"/>
              <a:t>AIA again.</a:t>
            </a:r>
          </a:p>
          <a:p>
            <a:endParaRPr lang="en-US" sz="2600" dirty="0" smtClean="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30</a:t>
            </a:fld>
            <a:endParaRPr lang="en-US" dirty="0"/>
          </a:p>
        </p:txBody>
      </p:sp>
    </p:spTree>
    <p:extLst>
      <p:ext uri="{BB962C8B-B14F-4D97-AF65-F5344CB8AC3E}">
        <p14:creationId xmlns:p14="http://schemas.microsoft.com/office/powerpoint/2010/main" val="1670563332"/>
      </p:ext>
    </p:extLst>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Restoration of Patent Rights</a:t>
            </a:r>
          </a:p>
        </p:txBody>
      </p:sp>
      <p:sp>
        <p:nvSpPr>
          <p:cNvPr id="3" name="Content Placeholder 2"/>
          <p:cNvSpPr>
            <a:spLocks noGrp="1"/>
          </p:cNvSpPr>
          <p:nvPr>
            <p:ph idx="1"/>
          </p:nvPr>
        </p:nvSpPr>
        <p:spPr>
          <a:xfrm>
            <a:off x="533400" y="1828800"/>
            <a:ext cx="8153400" cy="4267200"/>
          </a:xfrm>
        </p:spPr>
        <p:txBody>
          <a:bodyPr/>
          <a:lstStyle/>
          <a:p>
            <a:r>
              <a:rPr lang="en-US" dirty="0" smtClean="0"/>
              <a:t>PLTIA </a:t>
            </a:r>
            <a:r>
              <a:rPr lang="en-US" dirty="0"/>
              <a:t>provides that the </a:t>
            </a:r>
            <a:r>
              <a:rPr lang="en-US" dirty="0" smtClean="0"/>
              <a:t>Office may </a:t>
            </a:r>
            <a:r>
              <a:rPr lang="en-US" dirty="0"/>
              <a:t>refund any part of </a:t>
            </a:r>
            <a:r>
              <a:rPr lang="en-US" dirty="0" smtClean="0"/>
              <a:t>the “unintentional</a:t>
            </a:r>
            <a:r>
              <a:rPr lang="en-US" dirty="0"/>
              <a:t>” petition fee </a:t>
            </a:r>
            <a:r>
              <a:rPr lang="en-US" dirty="0" smtClean="0"/>
              <a:t>in </a:t>
            </a:r>
            <a:r>
              <a:rPr lang="en-US" dirty="0"/>
              <a:t>exceptional circumstances as determined by the Director</a:t>
            </a:r>
            <a:r>
              <a:rPr lang="en-US" dirty="0" smtClean="0"/>
              <a:t>.</a:t>
            </a:r>
          </a:p>
          <a:p>
            <a:pPr marL="0" indent="0">
              <a:buNone/>
            </a:pPr>
            <a:endParaRPr lang="en-US" dirty="0"/>
          </a:p>
          <a:p>
            <a:r>
              <a:rPr lang="en-US" dirty="0"/>
              <a:t>P</a:t>
            </a:r>
            <a:r>
              <a:rPr lang="en-US" dirty="0" smtClean="0"/>
              <a:t>rovision </a:t>
            </a:r>
            <a:r>
              <a:rPr lang="en-US" dirty="0"/>
              <a:t>permits the Office to refund (or waive) the “unintentional” petition fee </a:t>
            </a:r>
            <a:r>
              <a:rPr lang="en-US" dirty="0" smtClean="0"/>
              <a:t>where </a:t>
            </a:r>
            <a:r>
              <a:rPr lang="en-US" dirty="0"/>
              <a:t>there is a widespread disaster, such as a hurricane, earthquake, or </a:t>
            </a:r>
            <a:r>
              <a:rPr lang="en-US" dirty="0" smtClean="0"/>
              <a:t>flood.</a:t>
            </a:r>
            <a:endParaRPr lang="en-US" dirty="0"/>
          </a:p>
          <a:p>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31</a:t>
            </a:fld>
            <a:endParaRPr lang="en-US" dirty="0"/>
          </a:p>
        </p:txBody>
      </p:sp>
    </p:spTree>
    <p:extLst>
      <p:ext uri="{BB962C8B-B14F-4D97-AF65-F5344CB8AC3E}">
        <p14:creationId xmlns:p14="http://schemas.microsoft.com/office/powerpoint/2010/main" val="1670563332"/>
      </p:ext>
    </p:extLst>
  </p:cSld>
  <p:clrMapOvr>
    <a:masterClrMapping/>
  </p:clrMapOvr>
  <p:transition>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62000" y="2895600"/>
            <a:ext cx="7772400" cy="1500187"/>
          </a:xfrm>
        </p:spPr>
        <p:txBody>
          <a:bodyPr/>
          <a:lstStyle/>
          <a:p>
            <a:pPr algn="ctr"/>
            <a:endParaRPr lang="en-US" sz="3600" b="1" dirty="0" smtClean="0"/>
          </a:p>
          <a:p>
            <a:pPr algn="ctr"/>
            <a:endParaRPr lang="en-US" sz="3600" b="1" dirty="0"/>
          </a:p>
          <a:p>
            <a:pPr algn="ctr"/>
            <a:r>
              <a:rPr lang="en-US" sz="3600" b="1" dirty="0" smtClean="0"/>
              <a:t>Time Periods for Action by Applicants</a:t>
            </a:r>
            <a:endParaRPr lang="en-US" sz="3600" b="1" dirty="0"/>
          </a:p>
          <a:p>
            <a:endParaRPr lang="en-US" dirty="0"/>
          </a:p>
        </p:txBody>
      </p:sp>
      <p:sp>
        <p:nvSpPr>
          <p:cNvPr id="4" name="Date Placeholder 3"/>
          <p:cNvSpPr>
            <a:spLocks noGrp="1"/>
          </p:cNvSpPr>
          <p:nvPr>
            <p:ph type="dt" sz="half" idx="10"/>
          </p:nvPr>
        </p:nvSpPr>
        <p:spPr/>
        <p:txBody>
          <a:bodyPr/>
          <a:lstStyle/>
          <a:p>
            <a:fld id="{ABA3E4B4-D5C3-DF4A-882B-10DEF37FFED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CEFFAA0C-2614-4C43-A0B3-2AC10C0B295E}" type="slidenum">
              <a:rPr lang="en-US" smtClean="0"/>
              <a:pPr/>
              <a:t>32</a:t>
            </a:fld>
            <a:endParaRPr lang="en-US" dirty="0"/>
          </a:p>
        </p:txBody>
      </p:sp>
    </p:spTree>
    <p:extLst>
      <p:ext uri="{BB962C8B-B14F-4D97-AF65-F5344CB8AC3E}">
        <p14:creationId xmlns:p14="http://schemas.microsoft.com/office/powerpoint/2010/main" val="882860307"/>
      </p:ext>
    </p:extLst>
  </p:cSld>
  <p:clrMapOvr>
    <a:masterClrMapping/>
  </p:clrMapOvr>
  <p:transition>
    <p:checke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6600" cy="1066800"/>
          </a:xfrm>
        </p:spPr>
        <p:txBody>
          <a:bodyPr/>
          <a:lstStyle/>
          <a:p>
            <a:r>
              <a:rPr lang="en-US" b="1" dirty="0" smtClean="0"/>
              <a:t>Time Periods for Action by Applicant</a:t>
            </a:r>
            <a:endParaRPr lang="en-US" b="1" dirty="0"/>
          </a:p>
        </p:txBody>
      </p:sp>
      <p:sp>
        <p:nvSpPr>
          <p:cNvPr id="3" name="Content Placeholder 2"/>
          <p:cNvSpPr>
            <a:spLocks noGrp="1"/>
          </p:cNvSpPr>
          <p:nvPr>
            <p:ph idx="1"/>
          </p:nvPr>
        </p:nvSpPr>
        <p:spPr>
          <a:xfrm>
            <a:off x="685800" y="1905000"/>
            <a:ext cx="8458200" cy="4572000"/>
          </a:xfrm>
        </p:spPr>
        <p:txBody>
          <a:bodyPr/>
          <a:lstStyle/>
          <a:p>
            <a:r>
              <a:rPr lang="en-US" dirty="0" smtClean="0"/>
              <a:t>PLT provides a time </a:t>
            </a:r>
            <a:r>
              <a:rPr lang="en-US" dirty="0"/>
              <a:t>period of at least two months for replies to most Office actions and other notices.  </a:t>
            </a:r>
            <a:endParaRPr lang="en-US" dirty="0" smtClean="0"/>
          </a:p>
          <a:p>
            <a:pPr marL="0" indent="0">
              <a:buNone/>
            </a:pPr>
            <a:endParaRPr lang="en-US" dirty="0" smtClean="0"/>
          </a:p>
          <a:p>
            <a:r>
              <a:rPr lang="en-US" dirty="0"/>
              <a:t>P</a:t>
            </a:r>
            <a:r>
              <a:rPr lang="en-US" dirty="0" smtClean="0"/>
              <a:t>rimarily impacts:</a:t>
            </a:r>
          </a:p>
          <a:p>
            <a:pPr lvl="1"/>
            <a:r>
              <a:rPr lang="en-US" sz="2400" dirty="0" smtClean="0"/>
              <a:t>Requirement </a:t>
            </a:r>
            <a:r>
              <a:rPr lang="en-US" sz="2400" dirty="0"/>
              <a:t>for restriction or an election of species, </a:t>
            </a:r>
            <a:endParaRPr lang="en-US" sz="2400" dirty="0" smtClean="0"/>
          </a:p>
          <a:p>
            <a:pPr lvl="1"/>
            <a:r>
              <a:rPr lang="en-US" sz="2400" dirty="0" smtClean="0"/>
              <a:t>Notices of non-responsive </a:t>
            </a:r>
            <a:r>
              <a:rPr lang="en-US" sz="2400" dirty="0"/>
              <a:t>or </a:t>
            </a:r>
            <a:r>
              <a:rPr lang="en-US" sz="2400" dirty="0" smtClean="0"/>
              <a:t>noncompliant reply or amendment, and</a:t>
            </a:r>
          </a:p>
          <a:p>
            <a:pPr lvl="1"/>
            <a:r>
              <a:rPr lang="en-US" sz="2400" dirty="0" smtClean="0"/>
              <a:t>Requirements to comply with </a:t>
            </a:r>
            <a:r>
              <a:rPr lang="en-US" sz="2400" dirty="0"/>
              <a:t>the sequence regulations (37 CFR 1.821 et seq</a:t>
            </a:r>
            <a:r>
              <a:rPr lang="en-US" sz="2400" dirty="0" smtClean="0"/>
              <a:t>.).</a:t>
            </a:r>
            <a:endParaRPr lang="en-US" dirty="0" smtClean="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33</a:t>
            </a:fld>
            <a:endParaRPr lang="en-US" dirty="0"/>
          </a:p>
        </p:txBody>
      </p:sp>
    </p:spTree>
    <p:extLst>
      <p:ext uri="{BB962C8B-B14F-4D97-AF65-F5344CB8AC3E}">
        <p14:creationId xmlns:p14="http://schemas.microsoft.com/office/powerpoint/2010/main" val="3512519955"/>
      </p:ext>
    </p:extLst>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10400" cy="1066800"/>
          </a:xfrm>
        </p:spPr>
        <p:txBody>
          <a:bodyPr/>
          <a:lstStyle/>
          <a:p>
            <a:r>
              <a:rPr lang="en-US" b="1" dirty="0"/>
              <a:t>Time Periods for Action by Applicant</a:t>
            </a:r>
          </a:p>
        </p:txBody>
      </p:sp>
      <p:sp>
        <p:nvSpPr>
          <p:cNvPr id="3" name="Content Placeholder 2"/>
          <p:cNvSpPr>
            <a:spLocks noGrp="1"/>
          </p:cNvSpPr>
          <p:nvPr>
            <p:ph idx="1"/>
          </p:nvPr>
        </p:nvSpPr>
        <p:spPr>
          <a:xfrm>
            <a:off x="685800" y="1905000"/>
            <a:ext cx="8077200" cy="3886200"/>
          </a:xfrm>
        </p:spPr>
        <p:txBody>
          <a:bodyPr/>
          <a:lstStyle/>
          <a:p>
            <a:r>
              <a:rPr lang="en-US" dirty="0"/>
              <a:t>P</a:t>
            </a:r>
            <a:r>
              <a:rPr lang="en-US" dirty="0" smtClean="0"/>
              <a:t>ilot </a:t>
            </a:r>
            <a:r>
              <a:rPr lang="en-US" dirty="0"/>
              <a:t>programs </a:t>
            </a:r>
            <a:r>
              <a:rPr lang="en-US" dirty="0" smtClean="0"/>
              <a:t>are not </a:t>
            </a:r>
            <a:r>
              <a:rPr lang="en-US" dirty="0"/>
              <a:t>encompassed by this requirement of the </a:t>
            </a:r>
            <a:r>
              <a:rPr lang="en-US" dirty="0" smtClean="0"/>
              <a:t>PLT:</a:t>
            </a:r>
          </a:p>
          <a:p>
            <a:pPr marL="0" indent="0">
              <a:buNone/>
            </a:pPr>
            <a:endParaRPr lang="en-US" dirty="0" smtClean="0"/>
          </a:p>
          <a:p>
            <a:pPr lvl="1"/>
            <a:r>
              <a:rPr lang="en-US" dirty="0"/>
              <a:t>P</a:t>
            </a:r>
            <a:r>
              <a:rPr lang="en-US" dirty="0" smtClean="0"/>
              <a:t>re-appeal </a:t>
            </a:r>
            <a:r>
              <a:rPr lang="en-US" dirty="0"/>
              <a:t>brief conference </a:t>
            </a:r>
            <a:r>
              <a:rPr lang="en-US" dirty="0" smtClean="0"/>
              <a:t>program, and </a:t>
            </a:r>
          </a:p>
          <a:p>
            <a:pPr marL="457200" lvl="1" indent="0">
              <a:buNone/>
            </a:pPr>
            <a:endParaRPr lang="en-US" dirty="0" smtClean="0"/>
          </a:p>
          <a:p>
            <a:pPr lvl="1"/>
            <a:r>
              <a:rPr lang="en-US" dirty="0"/>
              <a:t>P</a:t>
            </a:r>
            <a:r>
              <a:rPr lang="en-US" dirty="0" smtClean="0"/>
              <a:t>re-first </a:t>
            </a:r>
            <a:r>
              <a:rPr lang="en-US" dirty="0"/>
              <a:t>Office action on the merits interview </a:t>
            </a:r>
            <a:r>
              <a:rPr lang="en-US" dirty="0" smtClean="0"/>
              <a:t>program.</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34</a:t>
            </a:fld>
            <a:endParaRPr lang="en-US" dirty="0"/>
          </a:p>
        </p:txBody>
      </p:sp>
    </p:spTree>
    <p:extLst>
      <p:ext uri="{BB962C8B-B14F-4D97-AF65-F5344CB8AC3E}">
        <p14:creationId xmlns:p14="http://schemas.microsoft.com/office/powerpoint/2010/main" val="1535331752"/>
      </p:ext>
    </p:extLst>
  </p:cSld>
  <p:clrMapOvr>
    <a:masterClrMapping/>
  </p:clrMapOvr>
  <p:transition>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62000" y="2895600"/>
            <a:ext cx="7772400" cy="1500187"/>
          </a:xfrm>
        </p:spPr>
        <p:txBody>
          <a:bodyPr/>
          <a:lstStyle/>
          <a:p>
            <a:pPr algn="ctr"/>
            <a:endParaRPr lang="en-US" sz="3600" b="1" dirty="0" smtClean="0"/>
          </a:p>
          <a:p>
            <a:pPr algn="ctr"/>
            <a:endParaRPr lang="en-US" sz="3600" b="1" dirty="0"/>
          </a:p>
          <a:p>
            <a:pPr algn="ctr"/>
            <a:r>
              <a:rPr lang="en-US" sz="3600" b="1" dirty="0" smtClean="0"/>
              <a:t>Miscellaneous</a:t>
            </a:r>
            <a:endParaRPr lang="en-US" sz="3600" b="1" dirty="0"/>
          </a:p>
          <a:p>
            <a:endParaRPr lang="en-US" dirty="0"/>
          </a:p>
        </p:txBody>
      </p:sp>
      <p:sp>
        <p:nvSpPr>
          <p:cNvPr id="4" name="Date Placeholder 3"/>
          <p:cNvSpPr>
            <a:spLocks noGrp="1"/>
          </p:cNvSpPr>
          <p:nvPr>
            <p:ph type="dt" sz="half" idx="10"/>
          </p:nvPr>
        </p:nvSpPr>
        <p:spPr/>
        <p:txBody>
          <a:bodyPr/>
          <a:lstStyle/>
          <a:p>
            <a:fld id="{ABA3E4B4-D5C3-DF4A-882B-10DEF37FFED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CEFFAA0C-2614-4C43-A0B3-2AC10C0B295E}" type="slidenum">
              <a:rPr lang="en-US" smtClean="0"/>
              <a:pPr/>
              <a:t>35</a:t>
            </a:fld>
            <a:endParaRPr lang="en-US" dirty="0"/>
          </a:p>
        </p:txBody>
      </p:sp>
    </p:spTree>
    <p:extLst>
      <p:ext uri="{BB962C8B-B14F-4D97-AF65-F5344CB8AC3E}">
        <p14:creationId xmlns:p14="http://schemas.microsoft.com/office/powerpoint/2010/main" val="3938894105"/>
      </p:ext>
    </p:extLst>
  </p:cSld>
  <p:clrMapOvr>
    <a:masterClrMapping/>
  </p:clrMapOvr>
  <p:transition>
    <p:checke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Patent Term Adjustment</a:t>
            </a:r>
            <a:endParaRPr lang="en-US" b="1" dirty="0"/>
          </a:p>
        </p:txBody>
      </p:sp>
      <p:sp>
        <p:nvSpPr>
          <p:cNvPr id="3" name="Content Placeholder 2"/>
          <p:cNvSpPr>
            <a:spLocks noGrp="1"/>
          </p:cNvSpPr>
          <p:nvPr>
            <p:ph idx="1"/>
          </p:nvPr>
        </p:nvSpPr>
        <p:spPr>
          <a:xfrm>
            <a:off x="533400" y="1676400"/>
            <a:ext cx="8382000" cy="4648200"/>
          </a:xfrm>
        </p:spPr>
        <p:txBody>
          <a:bodyPr/>
          <a:lstStyle/>
          <a:p>
            <a:r>
              <a:rPr lang="en-US" dirty="0" smtClean="0"/>
              <a:t>Rules for patent term adjustment (PTA) provide for </a:t>
            </a:r>
            <a:r>
              <a:rPr lang="en-US" dirty="0"/>
              <a:t>a reduction of any patent term adjustment if an application is not </a:t>
            </a:r>
            <a:r>
              <a:rPr lang="en-US" dirty="0" smtClean="0"/>
              <a:t>“in </a:t>
            </a:r>
            <a:r>
              <a:rPr lang="en-US" dirty="0"/>
              <a:t>condition for </a:t>
            </a:r>
            <a:r>
              <a:rPr lang="en-US" dirty="0" smtClean="0"/>
              <a:t>examination” </a:t>
            </a:r>
            <a:r>
              <a:rPr lang="en-US" dirty="0"/>
              <a:t>within eight months </a:t>
            </a:r>
            <a:r>
              <a:rPr lang="en-US" dirty="0" smtClean="0"/>
              <a:t>of:</a:t>
            </a:r>
          </a:p>
          <a:p>
            <a:endParaRPr lang="en-US" dirty="0" smtClean="0"/>
          </a:p>
          <a:p>
            <a:pPr lvl="1"/>
            <a:r>
              <a:rPr lang="en-US" dirty="0"/>
              <a:t>F</a:t>
            </a:r>
            <a:r>
              <a:rPr lang="en-US" dirty="0" smtClean="0"/>
              <a:t>iling date of an application under 35 U.S.C. 111(a), or</a:t>
            </a:r>
          </a:p>
          <a:p>
            <a:pPr lvl="1"/>
            <a:endParaRPr lang="en-US" dirty="0" smtClean="0"/>
          </a:p>
          <a:p>
            <a:pPr lvl="1"/>
            <a:r>
              <a:rPr lang="en-US" dirty="0"/>
              <a:t>D</a:t>
            </a:r>
            <a:r>
              <a:rPr lang="en-US" dirty="0" smtClean="0"/>
              <a:t>ate </a:t>
            </a:r>
            <a:r>
              <a:rPr lang="en-US" dirty="0"/>
              <a:t>of commencement of national stage in an international </a:t>
            </a:r>
            <a:r>
              <a:rPr lang="en-US" dirty="0" smtClean="0"/>
              <a:t>application.</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36</a:t>
            </a:fld>
            <a:endParaRPr lang="en-US" dirty="0"/>
          </a:p>
        </p:txBody>
      </p:sp>
    </p:spTree>
    <p:extLst>
      <p:ext uri="{BB962C8B-B14F-4D97-AF65-F5344CB8AC3E}">
        <p14:creationId xmlns:p14="http://schemas.microsoft.com/office/powerpoint/2010/main" val="2851257725"/>
      </p:ext>
    </p:extLst>
  </p:cSld>
  <p:clrMapOvr>
    <a:masterClrMapping/>
  </p:clrMapOvr>
  <p:transition>
    <p:checke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Patent Term Adjustment</a:t>
            </a:r>
            <a:endParaRPr lang="en-US" b="1" dirty="0"/>
          </a:p>
        </p:txBody>
      </p:sp>
      <p:sp>
        <p:nvSpPr>
          <p:cNvPr id="3" name="Content Placeholder 2"/>
          <p:cNvSpPr>
            <a:spLocks noGrp="1"/>
          </p:cNvSpPr>
          <p:nvPr>
            <p:ph idx="1"/>
          </p:nvPr>
        </p:nvSpPr>
        <p:spPr>
          <a:xfrm>
            <a:off x="304800" y="1447800"/>
            <a:ext cx="8458200" cy="4876800"/>
          </a:xfrm>
        </p:spPr>
        <p:txBody>
          <a:bodyPr/>
          <a:lstStyle/>
          <a:p>
            <a:pPr>
              <a:spcBef>
                <a:spcPts val="0"/>
              </a:spcBef>
            </a:pPr>
            <a:r>
              <a:rPr lang="en-US" dirty="0" smtClean="0"/>
              <a:t>Application in condition </a:t>
            </a:r>
            <a:r>
              <a:rPr lang="en-US" dirty="0"/>
              <a:t>for examination </a:t>
            </a:r>
            <a:r>
              <a:rPr lang="en-US" dirty="0" smtClean="0"/>
              <a:t>includes:</a:t>
            </a:r>
          </a:p>
          <a:p>
            <a:pPr>
              <a:spcBef>
                <a:spcPts val="0"/>
              </a:spcBef>
            </a:pPr>
            <a:endParaRPr lang="en-US" dirty="0" smtClean="0"/>
          </a:p>
          <a:p>
            <a:pPr lvl="1">
              <a:spcBef>
                <a:spcPts val="0"/>
              </a:spcBef>
            </a:pPr>
            <a:r>
              <a:rPr lang="en-US" sz="2400" dirty="0"/>
              <a:t>S</a:t>
            </a:r>
            <a:r>
              <a:rPr lang="en-US" sz="2400" dirty="0" smtClean="0"/>
              <a:t>pecification</a:t>
            </a:r>
            <a:r>
              <a:rPr lang="en-US" sz="2400" dirty="0"/>
              <a:t>, including at least one claim and an </a:t>
            </a:r>
            <a:r>
              <a:rPr lang="en-US" sz="2400" dirty="0" smtClean="0"/>
              <a:t>abstract, in publication quality papers,</a:t>
            </a:r>
          </a:p>
          <a:p>
            <a:pPr lvl="1">
              <a:spcBef>
                <a:spcPts val="0"/>
              </a:spcBef>
            </a:pPr>
            <a:endParaRPr lang="en-US" sz="2400" dirty="0" smtClean="0"/>
          </a:p>
          <a:p>
            <a:pPr lvl="1">
              <a:spcBef>
                <a:spcPts val="0"/>
              </a:spcBef>
            </a:pPr>
            <a:r>
              <a:rPr lang="en-US" sz="2400" dirty="0"/>
              <a:t>P</a:t>
            </a:r>
            <a:r>
              <a:rPr lang="en-US" sz="2400" dirty="0" smtClean="0"/>
              <a:t>ublication quality drawings,</a:t>
            </a:r>
          </a:p>
          <a:p>
            <a:pPr lvl="1">
              <a:spcBef>
                <a:spcPts val="0"/>
              </a:spcBef>
            </a:pPr>
            <a:endParaRPr lang="en-US" sz="2400" dirty="0" smtClean="0"/>
          </a:p>
          <a:p>
            <a:pPr lvl="1">
              <a:spcBef>
                <a:spcPts val="0"/>
              </a:spcBef>
            </a:pPr>
            <a:r>
              <a:rPr lang="en-US" sz="2400" dirty="0"/>
              <a:t>C</a:t>
            </a:r>
            <a:r>
              <a:rPr lang="en-US" sz="2400" dirty="0" smtClean="0"/>
              <a:t>ompliant sequence </a:t>
            </a:r>
            <a:r>
              <a:rPr lang="en-US" sz="2400" dirty="0"/>
              <a:t>listing </a:t>
            </a:r>
            <a:r>
              <a:rPr lang="en-US" sz="2400" dirty="0" smtClean="0"/>
              <a:t>(</a:t>
            </a:r>
            <a:r>
              <a:rPr lang="en-US" sz="2400" dirty="0"/>
              <a:t>if applicable</a:t>
            </a:r>
            <a:r>
              <a:rPr lang="en-US" sz="2400" dirty="0" smtClean="0"/>
              <a:t>),</a:t>
            </a:r>
          </a:p>
          <a:p>
            <a:pPr lvl="1">
              <a:spcBef>
                <a:spcPts val="0"/>
              </a:spcBef>
            </a:pPr>
            <a:endParaRPr lang="en-US" sz="2400" dirty="0" smtClean="0"/>
          </a:p>
          <a:p>
            <a:pPr lvl="1">
              <a:spcBef>
                <a:spcPts val="0"/>
              </a:spcBef>
            </a:pPr>
            <a:r>
              <a:rPr lang="en-US" sz="2400" dirty="0"/>
              <a:t>I</a:t>
            </a:r>
            <a:r>
              <a:rPr lang="en-US" sz="2400" dirty="0" smtClean="0"/>
              <a:t>nventor’s </a:t>
            </a:r>
            <a:r>
              <a:rPr lang="en-US" sz="2400" dirty="0"/>
              <a:t>oath or declaration or </a:t>
            </a:r>
            <a:r>
              <a:rPr lang="en-US" sz="2400" dirty="0" smtClean="0"/>
              <a:t>ADS containing inventor information, and</a:t>
            </a:r>
          </a:p>
          <a:p>
            <a:pPr lvl="1">
              <a:spcBef>
                <a:spcPts val="0"/>
              </a:spcBef>
            </a:pPr>
            <a:endParaRPr lang="en-US" sz="2400" dirty="0" smtClean="0"/>
          </a:p>
          <a:p>
            <a:pPr lvl="1">
              <a:spcBef>
                <a:spcPts val="0"/>
              </a:spcBef>
            </a:pPr>
            <a:r>
              <a:rPr lang="en-US" sz="2400" dirty="0" smtClean="0"/>
              <a:t>Basic filing, search, examination, and  any applicable application </a:t>
            </a:r>
            <a:r>
              <a:rPr lang="en-US" sz="2400" dirty="0"/>
              <a:t>size </a:t>
            </a:r>
            <a:r>
              <a:rPr lang="en-US" sz="2400" dirty="0" smtClean="0"/>
              <a:t>fee.</a:t>
            </a:r>
            <a:endParaRPr lang="en-US" sz="2400"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37</a:t>
            </a:fld>
            <a:endParaRPr lang="en-US" dirty="0"/>
          </a:p>
        </p:txBody>
      </p:sp>
    </p:spTree>
    <p:extLst>
      <p:ext uri="{BB962C8B-B14F-4D97-AF65-F5344CB8AC3E}">
        <p14:creationId xmlns:p14="http://schemas.microsoft.com/office/powerpoint/2010/main" val="1686158948"/>
      </p:ext>
    </p:extLst>
  </p:cSld>
  <p:clrMapOvr>
    <a:masterClrMapping/>
  </p:clrMapOvr>
  <p:transition>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Patent Term Adjustment</a:t>
            </a:r>
            <a:endParaRPr lang="en-US" b="1" dirty="0"/>
          </a:p>
        </p:txBody>
      </p:sp>
      <p:sp>
        <p:nvSpPr>
          <p:cNvPr id="3" name="Content Placeholder 2"/>
          <p:cNvSpPr>
            <a:spLocks noGrp="1"/>
          </p:cNvSpPr>
          <p:nvPr>
            <p:ph idx="1"/>
          </p:nvPr>
        </p:nvSpPr>
        <p:spPr>
          <a:xfrm>
            <a:off x="685800" y="1600200"/>
            <a:ext cx="7848600" cy="4495800"/>
          </a:xfrm>
        </p:spPr>
        <p:txBody>
          <a:bodyPr/>
          <a:lstStyle/>
          <a:p>
            <a:r>
              <a:rPr lang="en-US" dirty="0" smtClean="0"/>
              <a:t>Application </a:t>
            </a:r>
            <a:r>
              <a:rPr lang="en-US" dirty="0"/>
              <a:t>filed by reference to a previously filed application must </a:t>
            </a:r>
            <a:r>
              <a:rPr lang="en-US" dirty="0" smtClean="0"/>
              <a:t>include </a:t>
            </a:r>
            <a:r>
              <a:rPr lang="en-US" dirty="0"/>
              <a:t>a certified copy of the previously filed application if </a:t>
            </a:r>
            <a:r>
              <a:rPr lang="en-US" dirty="0" smtClean="0"/>
              <a:t>applicable </a:t>
            </a:r>
            <a:r>
              <a:rPr lang="en-US" dirty="0"/>
              <a:t>to be in condition for examination</a:t>
            </a:r>
            <a:r>
              <a:rPr lang="en-US" dirty="0" smtClean="0"/>
              <a:t>.</a:t>
            </a:r>
          </a:p>
          <a:p>
            <a:endParaRPr lang="en-US" dirty="0"/>
          </a:p>
          <a:p>
            <a:r>
              <a:rPr lang="en-US" dirty="0" smtClean="0"/>
              <a:t>Application </a:t>
            </a:r>
            <a:r>
              <a:rPr lang="en-US" dirty="0"/>
              <a:t>filed in a language other than English (including an application filed by reference) must </a:t>
            </a:r>
            <a:r>
              <a:rPr lang="en-US" dirty="0" smtClean="0"/>
              <a:t>include </a:t>
            </a:r>
            <a:r>
              <a:rPr lang="en-US" dirty="0"/>
              <a:t>an English translation to be in condition for examination</a:t>
            </a:r>
            <a:r>
              <a:rPr lang="en-US" dirty="0" smtClean="0"/>
              <a:t>.</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38</a:t>
            </a:fld>
            <a:endParaRPr lang="en-US" dirty="0"/>
          </a:p>
        </p:txBody>
      </p:sp>
    </p:spTree>
    <p:extLst>
      <p:ext uri="{BB962C8B-B14F-4D97-AF65-F5344CB8AC3E}">
        <p14:creationId xmlns:p14="http://schemas.microsoft.com/office/powerpoint/2010/main" val="4189122078"/>
      </p:ext>
    </p:extLst>
  </p:cSld>
  <p:clrMapOvr>
    <a:masterClrMapping/>
  </p:clrMapOvr>
  <p:transition>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PLT </a:t>
            </a:r>
            <a:r>
              <a:rPr lang="en-US" b="1" dirty="0" smtClean="0"/>
              <a:t>Model </a:t>
            </a:r>
            <a:r>
              <a:rPr lang="en-US" b="1" dirty="0"/>
              <a:t>Forms</a:t>
            </a:r>
          </a:p>
        </p:txBody>
      </p:sp>
      <p:sp>
        <p:nvSpPr>
          <p:cNvPr id="3" name="Content Placeholder 2"/>
          <p:cNvSpPr>
            <a:spLocks noGrp="1"/>
          </p:cNvSpPr>
          <p:nvPr>
            <p:ph idx="1"/>
          </p:nvPr>
        </p:nvSpPr>
        <p:spPr>
          <a:xfrm>
            <a:off x="762000" y="1905000"/>
            <a:ext cx="7391400" cy="4114800"/>
          </a:xfrm>
        </p:spPr>
        <p:txBody>
          <a:bodyPr/>
          <a:lstStyle/>
          <a:p>
            <a:r>
              <a:rPr lang="en-US" dirty="0" smtClean="0"/>
              <a:t>PLT Model Request Form may be used in place of the ADS for:</a:t>
            </a:r>
          </a:p>
          <a:p>
            <a:pPr marL="0" indent="0">
              <a:buNone/>
            </a:pPr>
            <a:endParaRPr lang="en-US" dirty="0" smtClean="0"/>
          </a:p>
          <a:p>
            <a:pPr lvl="1"/>
            <a:r>
              <a:rPr lang="en-US" dirty="0" smtClean="0"/>
              <a:t>filing an application by reference,</a:t>
            </a:r>
          </a:p>
          <a:p>
            <a:pPr marL="457200" lvl="1" indent="0">
              <a:buNone/>
            </a:pPr>
            <a:endParaRPr lang="en-US" dirty="0" smtClean="0"/>
          </a:p>
          <a:p>
            <a:pPr lvl="1"/>
            <a:r>
              <a:rPr lang="en-US" dirty="0" smtClean="0"/>
              <a:t>priority/benefit claims, and </a:t>
            </a:r>
          </a:p>
          <a:p>
            <a:pPr marL="457200" lvl="1" indent="0">
              <a:buNone/>
            </a:pPr>
            <a:endParaRPr lang="en-US" dirty="0" smtClean="0"/>
          </a:p>
          <a:p>
            <a:pPr lvl="1"/>
            <a:r>
              <a:rPr lang="en-US" dirty="0" smtClean="0"/>
              <a:t>naming a non-inventor applicant.</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39</a:t>
            </a:fld>
            <a:endParaRPr lang="en-US" dirty="0"/>
          </a:p>
        </p:txBody>
      </p:sp>
    </p:spTree>
    <p:extLst>
      <p:ext uri="{BB962C8B-B14F-4D97-AF65-F5344CB8AC3E}">
        <p14:creationId xmlns:p14="http://schemas.microsoft.com/office/powerpoint/2010/main" val="237337634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Helvetica" charset="0"/>
              </a:rPr>
              <a:t>Areas </a:t>
            </a:r>
            <a:r>
              <a:rPr lang="en-US" b="1" dirty="0">
                <a:latin typeface="Helvetica" charset="0"/>
              </a:rPr>
              <a:t>of </a:t>
            </a:r>
            <a:r>
              <a:rPr lang="en-US" b="1" dirty="0" smtClean="0">
                <a:latin typeface="Helvetica" charset="0"/>
              </a:rPr>
              <a:t>Major Changes</a:t>
            </a:r>
            <a:endParaRPr lang="en-US" b="1" dirty="0"/>
          </a:p>
        </p:txBody>
      </p:sp>
      <p:sp>
        <p:nvSpPr>
          <p:cNvPr id="8" name="Content Placeholder 7"/>
          <p:cNvSpPr>
            <a:spLocks noGrp="1"/>
          </p:cNvSpPr>
          <p:nvPr>
            <p:ph idx="1"/>
          </p:nvPr>
        </p:nvSpPr>
        <p:spPr>
          <a:xfrm>
            <a:off x="609600" y="1600200"/>
            <a:ext cx="7848600" cy="3962400"/>
          </a:xfrm>
        </p:spPr>
        <p:txBody>
          <a:bodyPr/>
          <a:lstStyle/>
          <a:p>
            <a:r>
              <a:rPr lang="en-US" dirty="0" smtClean="0"/>
              <a:t>Application filing date and reference filing provisions</a:t>
            </a:r>
          </a:p>
          <a:p>
            <a:endParaRPr lang="en-US" dirty="0" smtClean="0"/>
          </a:p>
          <a:p>
            <a:r>
              <a:rPr lang="en-US" dirty="0" smtClean="0"/>
              <a:t>Restoration of the right of priority to foreign applications and domestic benefit of provisional applications</a:t>
            </a:r>
          </a:p>
          <a:p>
            <a:endParaRPr lang="en-US" dirty="0" smtClean="0"/>
          </a:p>
          <a:p>
            <a:r>
              <a:rPr lang="en-US" dirty="0" smtClean="0"/>
              <a:t>Restoration of patent rights</a:t>
            </a:r>
          </a:p>
          <a:p>
            <a:endParaRPr lang="en-US" dirty="0"/>
          </a:p>
          <a:p>
            <a:r>
              <a:rPr lang="en-US" dirty="0" smtClean="0"/>
              <a:t>Time periods for action by applicants</a:t>
            </a:r>
          </a:p>
          <a:p>
            <a:pPr lvl="1"/>
            <a:endParaRPr lang="en-US" sz="2000" dirty="0" smtClean="0"/>
          </a:p>
        </p:txBody>
      </p:sp>
      <p:sp>
        <p:nvSpPr>
          <p:cNvPr id="5" name="Date Placeholder 4"/>
          <p:cNvSpPr>
            <a:spLocks noGrp="1"/>
          </p:cNvSpPr>
          <p:nvPr>
            <p:ph type="dt" sz="half" idx="10"/>
          </p:nvPr>
        </p:nvSpPr>
        <p:spPr/>
        <p:txBody>
          <a:bodyPr/>
          <a:lstStyle/>
          <a:p>
            <a:fld id="{84A74996-18F1-4B47-A78C-3A460DEDBABE}" type="datetime1">
              <a:rPr lang="en-US" smtClean="0"/>
              <a:pPr/>
              <a:t>12/10/2018</a:t>
            </a:fld>
            <a:endParaRPr lang="en-US" dirty="0"/>
          </a:p>
        </p:txBody>
      </p:sp>
      <p:sp>
        <p:nvSpPr>
          <p:cNvPr id="6" name="Slide Number Placeholder 5"/>
          <p:cNvSpPr>
            <a:spLocks noGrp="1"/>
          </p:cNvSpPr>
          <p:nvPr>
            <p:ph type="sldNum" sz="quarter" idx="12"/>
          </p:nvPr>
        </p:nvSpPr>
        <p:spPr/>
        <p:txBody>
          <a:bodyPr/>
          <a:lstStyle/>
          <a:p>
            <a:fld id="{4AA9DD3D-20F8-7E40-A49C-B40CB222B66B}" type="slidenum">
              <a:rPr lang="en-US" smtClean="0"/>
              <a:pPr/>
              <a:t>4</a:t>
            </a:fld>
            <a:endParaRPr lang="en-US" dirty="0"/>
          </a:p>
        </p:txBody>
      </p:sp>
    </p:spTree>
    <p:extLst>
      <p:ext uri="{BB962C8B-B14F-4D97-AF65-F5344CB8AC3E}">
        <p14:creationId xmlns:p14="http://schemas.microsoft.com/office/powerpoint/2010/main" val="133373338"/>
      </p:ext>
    </p:extLst>
  </p:cSld>
  <p:clrMapOvr>
    <a:masterClrMapping/>
  </p:clrMapOvr>
  <p:transition>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PLT </a:t>
            </a:r>
            <a:r>
              <a:rPr lang="en-US" b="1" dirty="0" smtClean="0"/>
              <a:t>Model </a:t>
            </a:r>
            <a:r>
              <a:rPr lang="en-US" b="1" dirty="0"/>
              <a:t>Forms</a:t>
            </a:r>
          </a:p>
        </p:txBody>
      </p:sp>
      <p:sp>
        <p:nvSpPr>
          <p:cNvPr id="3" name="Content Placeholder 2"/>
          <p:cNvSpPr>
            <a:spLocks noGrp="1"/>
          </p:cNvSpPr>
          <p:nvPr>
            <p:ph idx="1"/>
          </p:nvPr>
        </p:nvSpPr>
        <p:spPr>
          <a:xfrm>
            <a:off x="685800" y="1905000"/>
            <a:ext cx="7620000" cy="4419600"/>
          </a:xfrm>
        </p:spPr>
        <p:txBody>
          <a:bodyPr/>
          <a:lstStyle/>
          <a:p>
            <a:r>
              <a:rPr lang="en-US" dirty="0" smtClean="0"/>
              <a:t>AIA change to oath-declaration practice now allows applicants </a:t>
            </a:r>
            <a:r>
              <a:rPr lang="en-US" dirty="0"/>
              <a:t>to postpone submission of the inventor’s oath or declaration </a:t>
            </a:r>
            <a:r>
              <a:rPr lang="en-US" dirty="0" smtClean="0"/>
              <a:t>until allowance.</a:t>
            </a:r>
          </a:p>
          <a:p>
            <a:endParaRPr lang="en-US" dirty="0"/>
          </a:p>
          <a:p>
            <a:r>
              <a:rPr lang="en-US" dirty="0" smtClean="0"/>
              <a:t>ADS must be used to name the inventor(s) if applicant wants to postpone submission of the inventor’s oath or declaration.</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40</a:t>
            </a:fld>
            <a:endParaRPr lang="en-US" dirty="0"/>
          </a:p>
        </p:txBody>
      </p:sp>
    </p:spTree>
    <p:extLst>
      <p:ext uri="{BB962C8B-B14F-4D97-AF65-F5344CB8AC3E}">
        <p14:creationId xmlns:p14="http://schemas.microsoft.com/office/powerpoint/2010/main" val="2625894390"/>
      </p:ext>
    </p:extLst>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Representation</a:t>
            </a:r>
            <a:endParaRPr lang="en-US" b="1" dirty="0"/>
          </a:p>
        </p:txBody>
      </p:sp>
      <p:sp>
        <p:nvSpPr>
          <p:cNvPr id="3" name="Content Placeholder 2"/>
          <p:cNvSpPr>
            <a:spLocks noGrp="1"/>
          </p:cNvSpPr>
          <p:nvPr>
            <p:ph idx="1"/>
          </p:nvPr>
        </p:nvSpPr>
        <p:spPr>
          <a:xfrm>
            <a:off x="609600" y="1676400"/>
            <a:ext cx="8305800" cy="4800600"/>
          </a:xfrm>
        </p:spPr>
        <p:txBody>
          <a:bodyPr/>
          <a:lstStyle/>
          <a:p>
            <a:r>
              <a:rPr lang="en-US" dirty="0"/>
              <a:t>N</a:t>
            </a:r>
            <a:r>
              <a:rPr lang="en-US" dirty="0" smtClean="0"/>
              <a:t>atural person applicant may act pro se.</a:t>
            </a:r>
          </a:p>
          <a:p>
            <a:endParaRPr lang="en-US" dirty="0" smtClean="0"/>
          </a:p>
          <a:p>
            <a:r>
              <a:rPr lang="en-US" dirty="0"/>
              <a:t>J</a:t>
            </a:r>
            <a:r>
              <a:rPr lang="en-US" dirty="0" smtClean="0"/>
              <a:t>uristic entity applicant must be represented by a patent practitioner except for:</a:t>
            </a:r>
          </a:p>
          <a:p>
            <a:pPr marL="0" indent="0">
              <a:spcBef>
                <a:spcPts val="0"/>
              </a:spcBef>
              <a:buNone/>
            </a:pPr>
            <a:endParaRPr lang="en-US" dirty="0" smtClean="0"/>
          </a:p>
          <a:p>
            <a:pPr lvl="1">
              <a:spcBef>
                <a:spcPts val="0"/>
              </a:spcBef>
            </a:pPr>
            <a:r>
              <a:rPr lang="en-US" dirty="0"/>
              <a:t>F</a:t>
            </a:r>
            <a:r>
              <a:rPr lang="en-US" dirty="0" smtClean="0"/>
              <a:t>iling an application or submitting a copy of an application when filing by reference,</a:t>
            </a:r>
          </a:p>
          <a:p>
            <a:pPr marL="457200" lvl="1" indent="0">
              <a:spcBef>
                <a:spcPts val="0"/>
              </a:spcBef>
              <a:buNone/>
            </a:pPr>
            <a:endParaRPr lang="en-US" dirty="0" smtClean="0"/>
          </a:p>
          <a:p>
            <a:pPr lvl="1">
              <a:spcBef>
                <a:spcPts val="0"/>
              </a:spcBef>
            </a:pPr>
            <a:r>
              <a:rPr lang="en-US" dirty="0"/>
              <a:t>R</a:t>
            </a:r>
            <a:r>
              <a:rPr lang="en-US" dirty="0" smtClean="0"/>
              <a:t>equesting a filing receipt, and</a:t>
            </a:r>
          </a:p>
          <a:p>
            <a:pPr marL="457200" lvl="1" indent="0">
              <a:spcBef>
                <a:spcPts val="0"/>
              </a:spcBef>
              <a:buNone/>
            </a:pPr>
            <a:endParaRPr lang="en-US" dirty="0" smtClean="0"/>
          </a:p>
          <a:p>
            <a:pPr lvl="1">
              <a:spcBef>
                <a:spcPts val="0"/>
              </a:spcBef>
            </a:pPr>
            <a:r>
              <a:rPr lang="en-US" dirty="0"/>
              <a:t>P</a:t>
            </a:r>
            <a:r>
              <a:rPr lang="en-US" dirty="0" smtClean="0"/>
              <a:t>aying fees.</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41</a:t>
            </a:fld>
            <a:endParaRPr lang="en-US" dirty="0"/>
          </a:p>
        </p:txBody>
      </p:sp>
    </p:spTree>
    <p:extLst>
      <p:ext uri="{BB962C8B-B14F-4D97-AF65-F5344CB8AC3E}">
        <p14:creationId xmlns:p14="http://schemas.microsoft.com/office/powerpoint/2010/main" val="1012688965"/>
      </p:ext>
    </p:extLst>
  </p:cSld>
  <p:clrMapOvr>
    <a:masterClrMapping/>
  </p:clrMapOvr>
  <p:transition>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Lapsed Patent Practice</a:t>
            </a:r>
            <a:endParaRPr lang="en-US" b="1" dirty="0"/>
          </a:p>
        </p:txBody>
      </p:sp>
      <p:sp>
        <p:nvSpPr>
          <p:cNvPr id="3" name="Content Placeholder 2"/>
          <p:cNvSpPr>
            <a:spLocks noGrp="1"/>
          </p:cNvSpPr>
          <p:nvPr>
            <p:ph idx="1"/>
          </p:nvPr>
        </p:nvSpPr>
        <p:spPr/>
        <p:txBody>
          <a:bodyPr/>
          <a:lstStyle/>
          <a:p>
            <a:r>
              <a:rPr lang="en-US" dirty="0"/>
              <a:t>I</a:t>
            </a:r>
            <a:r>
              <a:rPr lang="en-US" dirty="0" smtClean="0"/>
              <a:t>ssue and publication fee due is fixed at the time of allowance.</a:t>
            </a:r>
          </a:p>
          <a:p>
            <a:pPr marL="0" indent="0">
              <a:buNone/>
            </a:pPr>
            <a:endParaRPr lang="en-US" dirty="0" smtClean="0"/>
          </a:p>
          <a:p>
            <a:r>
              <a:rPr lang="en-US" dirty="0"/>
              <a:t>I</a:t>
            </a:r>
            <a:r>
              <a:rPr lang="en-US" dirty="0" smtClean="0"/>
              <a:t>ssue </a:t>
            </a:r>
            <a:r>
              <a:rPr lang="en-US" dirty="0"/>
              <a:t>and publication </a:t>
            </a:r>
            <a:r>
              <a:rPr lang="en-US" dirty="0" smtClean="0"/>
              <a:t>fee </a:t>
            </a:r>
            <a:r>
              <a:rPr lang="en-US" dirty="0"/>
              <a:t>due </a:t>
            </a:r>
            <a:r>
              <a:rPr lang="en-US" dirty="0" smtClean="0"/>
              <a:t>is the amount specified in the notice of allowance,</a:t>
            </a:r>
          </a:p>
          <a:p>
            <a:pPr lvl="1"/>
            <a:r>
              <a:rPr lang="en-US" dirty="0" smtClean="0"/>
              <a:t>Even if there is a subsequent change in either the </a:t>
            </a:r>
            <a:r>
              <a:rPr lang="en-US" dirty="0"/>
              <a:t>issue </a:t>
            </a:r>
            <a:r>
              <a:rPr lang="en-US" dirty="0" smtClean="0"/>
              <a:t>fee or publication fee.</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42</a:t>
            </a:fld>
            <a:endParaRPr lang="en-US" dirty="0"/>
          </a:p>
        </p:txBody>
      </p:sp>
    </p:spTree>
    <p:extLst>
      <p:ext uri="{BB962C8B-B14F-4D97-AF65-F5344CB8AC3E}">
        <p14:creationId xmlns:p14="http://schemas.microsoft.com/office/powerpoint/2010/main" val="1792838511"/>
      </p:ext>
    </p:extLst>
  </p:cSld>
  <p:clrMapOvr>
    <a:masterClrMapping/>
  </p:clrMapOvr>
  <p:transition>
    <p:checke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Extensions in Reexamination</a:t>
            </a:r>
            <a:endParaRPr lang="en-US" b="1" dirty="0"/>
          </a:p>
        </p:txBody>
      </p:sp>
      <p:sp>
        <p:nvSpPr>
          <p:cNvPr id="3" name="Content Placeholder 2"/>
          <p:cNvSpPr>
            <a:spLocks noGrp="1"/>
          </p:cNvSpPr>
          <p:nvPr>
            <p:ph idx="1"/>
          </p:nvPr>
        </p:nvSpPr>
        <p:spPr>
          <a:xfrm>
            <a:off x="533400" y="1676400"/>
            <a:ext cx="8458200" cy="4876800"/>
          </a:xfrm>
        </p:spPr>
        <p:txBody>
          <a:bodyPr/>
          <a:lstStyle/>
          <a:p>
            <a:r>
              <a:rPr lang="en-US" dirty="0"/>
              <a:t>37 CFR 1.550(c) is amended to allow for </a:t>
            </a:r>
            <a:r>
              <a:rPr lang="en-US" dirty="0" smtClean="0"/>
              <a:t>a</a:t>
            </a:r>
            <a:br>
              <a:rPr lang="en-US" dirty="0" smtClean="0"/>
            </a:br>
            <a:r>
              <a:rPr lang="en-US" dirty="0" smtClean="0"/>
              <a:t>no-cause, </a:t>
            </a:r>
            <a:r>
              <a:rPr lang="en-US" dirty="0"/>
              <a:t>two-month extension of time </a:t>
            </a:r>
            <a:r>
              <a:rPr lang="en-US" dirty="0" smtClean="0"/>
              <a:t>in patent </a:t>
            </a:r>
            <a:r>
              <a:rPr lang="en-US" dirty="0"/>
              <a:t>owner requested or Director ordered </a:t>
            </a:r>
            <a:r>
              <a:rPr lang="en-US" u="sng" dirty="0"/>
              <a:t>ex parte</a:t>
            </a:r>
            <a:r>
              <a:rPr lang="en-US" dirty="0"/>
              <a:t> reexamination </a:t>
            </a:r>
            <a:r>
              <a:rPr lang="en-US" dirty="0" smtClean="0"/>
              <a:t>proceeding.</a:t>
            </a:r>
          </a:p>
          <a:p>
            <a:endParaRPr lang="en-US" dirty="0"/>
          </a:p>
          <a:p>
            <a:pPr lvl="1"/>
            <a:r>
              <a:rPr lang="en-US" sz="2400" dirty="0" smtClean="0"/>
              <a:t>No </a:t>
            </a:r>
            <a:r>
              <a:rPr lang="en-US" sz="2400" dirty="0"/>
              <a:t>change to extension of time practice in third party requested </a:t>
            </a:r>
            <a:r>
              <a:rPr lang="en-US" sz="2400" u="sng" dirty="0"/>
              <a:t>ex parte</a:t>
            </a:r>
            <a:r>
              <a:rPr lang="en-US" sz="2400" dirty="0"/>
              <a:t> </a:t>
            </a:r>
            <a:r>
              <a:rPr lang="en-US" sz="2400" dirty="0" smtClean="0"/>
              <a:t>reexaminations.</a:t>
            </a:r>
          </a:p>
          <a:p>
            <a:pPr lvl="1"/>
            <a:endParaRPr lang="en-US" sz="2400" dirty="0"/>
          </a:p>
          <a:p>
            <a:pPr lvl="1"/>
            <a:r>
              <a:rPr lang="en-US" sz="2400" dirty="0" smtClean="0"/>
              <a:t>No </a:t>
            </a:r>
            <a:r>
              <a:rPr lang="en-US" sz="2400" dirty="0"/>
              <a:t>change to extension of time practice in patent owner requested or Director ordered </a:t>
            </a:r>
            <a:r>
              <a:rPr lang="en-US" sz="2400" u="sng" dirty="0"/>
              <a:t>ex parte</a:t>
            </a:r>
            <a:r>
              <a:rPr lang="en-US" sz="2400" dirty="0"/>
              <a:t> reexaminations for extensions of more than two </a:t>
            </a:r>
            <a:r>
              <a:rPr lang="en-US" sz="2400" dirty="0" smtClean="0"/>
              <a:t>months.</a:t>
            </a:r>
            <a:endParaRPr lang="en-US" sz="2400"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43</a:t>
            </a:fld>
            <a:endParaRPr lang="en-US" dirty="0"/>
          </a:p>
        </p:txBody>
      </p:sp>
    </p:spTree>
    <p:extLst>
      <p:ext uri="{BB962C8B-B14F-4D97-AF65-F5344CB8AC3E}">
        <p14:creationId xmlns:p14="http://schemas.microsoft.com/office/powerpoint/2010/main" val="593374977"/>
      </p:ext>
    </p:extLst>
  </p:cSld>
  <p:clrMapOvr>
    <a:masterClrMapping/>
  </p:clrMapOvr>
  <p:transition>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066800"/>
          </a:xfrm>
        </p:spPr>
        <p:txBody>
          <a:bodyPr/>
          <a:lstStyle/>
          <a:p>
            <a:r>
              <a:rPr lang="en-US" b="1" dirty="0" smtClean="0"/>
              <a:t>Antedating-Disqualifying References</a:t>
            </a:r>
            <a:endParaRPr lang="en-US" b="1" dirty="0"/>
          </a:p>
        </p:txBody>
      </p:sp>
      <p:sp>
        <p:nvSpPr>
          <p:cNvPr id="3" name="Content Placeholder 2"/>
          <p:cNvSpPr>
            <a:spLocks noGrp="1"/>
          </p:cNvSpPr>
          <p:nvPr>
            <p:ph idx="1"/>
          </p:nvPr>
        </p:nvSpPr>
        <p:spPr>
          <a:xfrm>
            <a:off x="381000" y="1600200"/>
            <a:ext cx="8382000" cy="4419600"/>
          </a:xfrm>
        </p:spPr>
        <p:txBody>
          <a:bodyPr/>
          <a:lstStyle/>
          <a:p>
            <a:pPr>
              <a:spcBef>
                <a:spcPts val="0"/>
              </a:spcBef>
            </a:pPr>
            <a:r>
              <a:rPr lang="en-US" dirty="0"/>
              <a:t>37 CFR 1.131 amended to </a:t>
            </a:r>
            <a:r>
              <a:rPr lang="en-US" dirty="0" smtClean="0"/>
              <a:t>simply refer to “the </a:t>
            </a:r>
            <a:r>
              <a:rPr lang="en-US" dirty="0"/>
              <a:t>applicant or patent </a:t>
            </a:r>
            <a:r>
              <a:rPr lang="en-US" dirty="0" smtClean="0"/>
              <a:t>owner.”</a:t>
            </a:r>
          </a:p>
          <a:p>
            <a:pPr marL="0" indent="0">
              <a:spcBef>
                <a:spcPts val="0"/>
              </a:spcBef>
              <a:buNone/>
            </a:pPr>
            <a:endParaRPr lang="en-US" dirty="0" smtClean="0"/>
          </a:p>
          <a:p>
            <a:pPr lvl="1">
              <a:spcBef>
                <a:spcPts val="0"/>
              </a:spcBef>
            </a:pPr>
            <a:r>
              <a:rPr lang="en-US" sz="2400" dirty="0" smtClean="0"/>
              <a:t>Change due </a:t>
            </a:r>
            <a:r>
              <a:rPr lang="en-US" sz="2400" dirty="0"/>
              <a:t>to the changes to “the applicant” in the oath-declaration </a:t>
            </a:r>
            <a:r>
              <a:rPr lang="en-US" sz="2400" dirty="0" smtClean="0"/>
              <a:t>provisions of the AIA.</a:t>
            </a:r>
          </a:p>
          <a:p>
            <a:pPr lvl="1">
              <a:spcBef>
                <a:spcPts val="0"/>
              </a:spcBef>
            </a:pPr>
            <a:endParaRPr lang="en-US" sz="2400" dirty="0" smtClean="0"/>
          </a:p>
          <a:p>
            <a:pPr lvl="1">
              <a:spcBef>
                <a:spcPts val="0"/>
              </a:spcBef>
            </a:pPr>
            <a:r>
              <a:rPr lang="en-US" sz="2400" dirty="0"/>
              <a:t>P</a:t>
            </a:r>
            <a:r>
              <a:rPr lang="en-US" sz="2400" dirty="0" smtClean="0"/>
              <a:t>arty </a:t>
            </a:r>
            <a:r>
              <a:rPr lang="en-US" sz="2400" dirty="0"/>
              <a:t>qualified under former 37 CFR 1.42, 1.43, or 1.47 is the non-inventor applicant in an application filed before September 16, </a:t>
            </a:r>
            <a:r>
              <a:rPr lang="en-US" sz="2400" dirty="0" smtClean="0"/>
              <a:t>2012.</a:t>
            </a:r>
          </a:p>
          <a:p>
            <a:pPr lvl="1">
              <a:spcBef>
                <a:spcPts val="0"/>
              </a:spcBef>
            </a:pPr>
            <a:endParaRPr lang="en-US" sz="2400" dirty="0" smtClean="0"/>
          </a:p>
          <a:p>
            <a:pPr lvl="1">
              <a:spcBef>
                <a:spcPts val="0"/>
              </a:spcBef>
            </a:pPr>
            <a:r>
              <a:rPr lang="en-US" sz="2400" dirty="0"/>
              <a:t>P</a:t>
            </a:r>
            <a:r>
              <a:rPr lang="en-US" sz="2400" dirty="0" smtClean="0"/>
              <a:t>arty </a:t>
            </a:r>
            <a:r>
              <a:rPr lang="en-US" sz="2400" dirty="0"/>
              <a:t>qualified under </a:t>
            </a:r>
            <a:r>
              <a:rPr lang="en-US" sz="2400" dirty="0" smtClean="0"/>
              <a:t>37 CFR 1.42 or 1.46 </a:t>
            </a:r>
            <a:r>
              <a:rPr lang="en-US" sz="2400" dirty="0"/>
              <a:t>is the applicant in an application filed on or after September 16, </a:t>
            </a:r>
            <a:r>
              <a:rPr lang="en-US" sz="2400" dirty="0" smtClean="0"/>
              <a:t>2012.</a:t>
            </a:r>
            <a:endParaRPr lang="en-US" sz="2400"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44</a:t>
            </a:fld>
            <a:endParaRPr lang="en-US" dirty="0"/>
          </a:p>
        </p:txBody>
      </p:sp>
    </p:spTree>
    <p:extLst>
      <p:ext uri="{BB962C8B-B14F-4D97-AF65-F5344CB8AC3E}">
        <p14:creationId xmlns:p14="http://schemas.microsoft.com/office/powerpoint/2010/main" val="1863842045"/>
      </p:ext>
    </p:extLst>
  </p:cSld>
  <p:clrMapOvr>
    <a:masterClrMapping/>
  </p:clrMapOvr>
  <p:transition>
    <p:checke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Inventor’s Oath or Declaration</a:t>
            </a:r>
            <a:endParaRPr lang="en-US" b="1" dirty="0"/>
          </a:p>
        </p:txBody>
      </p:sp>
      <p:sp>
        <p:nvSpPr>
          <p:cNvPr id="3" name="Content Placeholder 2"/>
          <p:cNvSpPr>
            <a:spLocks noGrp="1"/>
          </p:cNvSpPr>
          <p:nvPr>
            <p:ph idx="1"/>
          </p:nvPr>
        </p:nvSpPr>
        <p:spPr>
          <a:xfrm>
            <a:off x="762000" y="1828800"/>
            <a:ext cx="8153400" cy="4876800"/>
          </a:xfrm>
        </p:spPr>
        <p:txBody>
          <a:bodyPr/>
          <a:lstStyle/>
          <a:p>
            <a:r>
              <a:rPr lang="en-US" dirty="0" smtClean="0"/>
              <a:t>AIA </a:t>
            </a:r>
            <a:r>
              <a:rPr lang="en-US" dirty="0"/>
              <a:t>Technical Corrections Act permits the </a:t>
            </a:r>
            <a:r>
              <a:rPr lang="en-US" dirty="0" smtClean="0"/>
              <a:t>USPTO to </a:t>
            </a:r>
            <a:r>
              <a:rPr lang="en-US" dirty="0"/>
              <a:t>issue a notice of allowance before the application includes the inventor’s oath or </a:t>
            </a:r>
            <a:r>
              <a:rPr lang="en-US" dirty="0" smtClean="0"/>
              <a:t>declaration</a:t>
            </a:r>
          </a:p>
          <a:p>
            <a:pPr marL="0" indent="0">
              <a:buNone/>
            </a:pPr>
            <a:endParaRPr lang="en-US" dirty="0" smtClean="0"/>
          </a:p>
          <a:p>
            <a:pPr lvl="1"/>
            <a:r>
              <a:rPr lang="en-US" dirty="0" smtClean="0"/>
              <a:t>AIA </a:t>
            </a:r>
            <a:r>
              <a:rPr lang="en-US" dirty="0"/>
              <a:t>35 U.S.C. 115(f) </a:t>
            </a:r>
            <a:r>
              <a:rPr lang="en-US" dirty="0" smtClean="0"/>
              <a:t>precluded </a:t>
            </a:r>
            <a:r>
              <a:rPr lang="en-US" dirty="0"/>
              <a:t>the </a:t>
            </a:r>
            <a:r>
              <a:rPr lang="en-US" dirty="0" smtClean="0"/>
              <a:t>USPTO from </a:t>
            </a:r>
            <a:r>
              <a:rPr lang="en-US" dirty="0"/>
              <a:t>issuing a notice of allowance until each required inventor’s oath or declaration has been </a:t>
            </a:r>
            <a:r>
              <a:rPr lang="en-US" dirty="0" smtClean="0"/>
              <a:t>filed.</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45</a:t>
            </a:fld>
            <a:endParaRPr lang="en-US" dirty="0"/>
          </a:p>
        </p:txBody>
      </p:sp>
    </p:spTree>
    <p:extLst>
      <p:ext uri="{BB962C8B-B14F-4D97-AF65-F5344CB8AC3E}">
        <p14:creationId xmlns:p14="http://schemas.microsoft.com/office/powerpoint/2010/main" val="2258748569"/>
      </p:ext>
    </p:extLst>
  </p:cSld>
  <p:clrMapOvr>
    <a:masterClrMapping/>
  </p:clrMapOvr>
  <p:transition>
    <p:checke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Inventor’s Oath or Declaration</a:t>
            </a:r>
            <a:endParaRPr lang="en-US" b="1" dirty="0"/>
          </a:p>
        </p:txBody>
      </p:sp>
      <p:sp>
        <p:nvSpPr>
          <p:cNvPr id="3" name="Content Placeholder 2"/>
          <p:cNvSpPr>
            <a:spLocks noGrp="1"/>
          </p:cNvSpPr>
          <p:nvPr>
            <p:ph idx="1"/>
          </p:nvPr>
        </p:nvSpPr>
        <p:spPr>
          <a:xfrm>
            <a:off x="609600" y="1828800"/>
            <a:ext cx="7620000" cy="3810000"/>
          </a:xfrm>
        </p:spPr>
        <p:txBody>
          <a:bodyPr/>
          <a:lstStyle/>
          <a:p>
            <a:r>
              <a:rPr lang="en-US" dirty="0" smtClean="0"/>
              <a:t>If applicant </a:t>
            </a:r>
            <a:r>
              <a:rPr lang="en-US" dirty="0"/>
              <a:t>is notified in a notice of allowability that </a:t>
            </a:r>
            <a:r>
              <a:rPr lang="en-US" dirty="0" smtClean="0"/>
              <a:t>each oath </a:t>
            </a:r>
            <a:r>
              <a:rPr lang="en-US" dirty="0"/>
              <a:t>or declaration </a:t>
            </a:r>
            <a:r>
              <a:rPr lang="en-US" dirty="0" smtClean="0"/>
              <a:t>has </a:t>
            </a:r>
            <a:r>
              <a:rPr lang="en-US" dirty="0"/>
              <a:t>not been filed, </a:t>
            </a:r>
            <a:endParaRPr lang="en-US" dirty="0" smtClean="0"/>
          </a:p>
          <a:p>
            <a:pPr lvl="1"/>
            <a:r>
              <a:rPr lang="en-US" dirty="0"/>
              <a:t>A</a:t>
            </a:r>
            <a:r>
              <a:rPr lang="en-US" dirty="0" smtClean="0"/>
              <a:t>pplicant </a:t>
            </a:r>
            <a:r>
              <a:rPr lang="en-US" dirty="0"/>
              <a:t>must file each </a:t>
            </a:r>
            <a:r>
              <a:rPr lang="en-US" dirty="0" smtClean="0"/>
              <a:t>oath </a:t>
            </a:r>
            <a:r>
              <a:rPr lang="en-US" dirty="0"/>
              <a:t>or declaration </a:t>
            </a:r>
            <a:r>
              <a:rPr lang="en-US" dirty="0" smtClean="0"/>
              <a:t>by the </a:t>
            </a:r>
            <a:r>
              <a:rPr lang="en-US" dirty="0"/>
              <a:t>date on which the issue fee is paid to avoid </a:t>
            </a:r>
            <a:r>
              <a:rPr lang="en-US" dirty="0" smtClean="0"/>
              <a:t>abandonment.</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46</a:t>
            </a:fld>
            <a:endParaRPr lang="en-US" dirty="0"/>
          </a:p>
        </p:txBody>
      </p:sp>
    </p:spTree>
    <p:extLst>
      <p:ext uri="{BB962C8B-B14F-4D97-AF65-F5344CB8AC3E}">
        <p14:creationId xmlns:p14="http://schemas.microsoft.com/office/powerpoint/2010/main" val="1550650982"/>
      </p:ext>
    </p:extLst>
  </p:cSld>
  <p:clrMapOvr>
    <a:masterClrMapping/>
  </p:clrMapOvr>
  <p:transition>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62000" y="2895600"/>
            <a:ext cx="7772400" cy="1500187"/>
          </a:xfrm>
        </p:spPr>
        <p:txBody>
          <a:bodyPr/>
          <a:lstStyle/>
          <a:p>
            <a:pPr algn="ctr"/>
            <a:endParaRPr lang="en-US" sz="3600" b="1" dirty="0" smtClean="0"/>
          </a:p>
          <a:p>
            <a:pPr algn="ctr"/>
            <a:endParaRPr lang="en-US" sz="3600" b="1" dirty="0"/>
          </a:p>
          <a:p>
            <a:pPr algn="ctr"/>
            <a:r>
              <a:rPr lang="en-US" sz="3600" b="1" dirty="0" smtClean="0"/>
              <a:t>Applicability Date</a:t>
            </a:r>
            <a:endParaRPr lang="en-US" sz="3600" b="1" dirty="0"/>
          </a:p>
          <a:p>
            <a:endParaRPr lang="en-US" dirty="0"/>
          </a:p>
        </p:txBody>
      </p:sp>
      <p:sp>
        <p:nvSpPr>
          <p:cNvPr id="4" name="Date Placeholder 3"/>
          <p:cNvSpPr>
            <a:spLocks noGrp="1"/>
          </p:cNvSpPr>
          <p:nvPr>
            <p:ph type="dt" sz="half" idx="10"/>
          </p:nvPr>
        </p:nvSpPr>
        <p:spPr/>
        <p:txBody>
          <a:bodyPr/>
          <a:lstStyle/>
          <a:p>
            <a:fld id="{ABA3E4B4-D5C3-DF4A-882B-10DEF37FFED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CEFFAA0C-2614-4C43-A0B3-2AC10C0B295E}" type="slidenum">
              <a:rPr lang="en-US" smtClean="0"/>
              <a:pPr/>
              <a:t>47</a:t>
            </a:fld>
            <a:endParaRPr lang="en-US" dirty="0"/>
          </a:p>
        </p:txBody>
      </p:sp>
    </p:spTree>
    <p:extLst>
      <p:ext uri="{BB962C8B-B14F-4D97-AF65-F5344CB8AC3E}">
        <p14:creationId xmlns:p14="http://schemas.microsoft.com/office/powerpoint/2010/main" val="1920803514"/>
      </p:ext>
    </p:extLst>
  </p:cSld>
  <p:clrMapOvr>
    <a:masterClrMapping/>
  </p:clrMapOvr>
  <p:transition>
    <p:checke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Applicability Date</a:t>
            </a:r>
            <a:endParaRPr lang="en-US" b="1" dirty="0"/>
          </a:p>
        </p:txBody>
      </p:sp>
      <p:sp>
        <p:nvSpPr>
          <p:cNvPr id="3" name="Content Placeholder 2"/>
          <p:cNvSpPr>
            <a:spLocks noGrp="1"/>
          </p:cNvSpPr>
          <p:nvPr>
            <p:ph idx="1"/>
          </p:nvPr>
        </p:nvSpPr>
        <p:spPr>
          <a:xfrm>
            <a:off x="533400" y="1524000"/>
            <a:ext cx="8382000" cy="5181600"/>
          </a:xfrm>
        </p:spPr>
        <p:txBody>
          <a:bodyPr/>
          <a:lstStyle/>
          <a:p>
            <a:pPr>
              <a:spcBef>
                <a:spcPts val="0"/>
              </a:spcBef>
            </a:pPr>
            <a:r>
              <a:rPr lang="en-US" dirty="0" smtClean="0"/>
              <a:t>PLTIA provisions (</a:t>
            </a:r>
            <a:r>
              <a:rPr lang="en-US" dirty="0"/>
              <a:t>other than application </a:t>
            </a:r>
            <a:r>
              <a:rPr lang="en-US" dirty="0" smtClean="0"/>
              <a:t>filing date and reference filing provisions) apply to:</a:t>
            </a:r>
          </a:p>
          <a:p>
            <a:pPr lvl="1">
              <a:spcBef>
                <a:spcPts val="0"/>
              </a:spcBef>
            </a:pPr>
            <a:r>
              <a:rPr lang="en-US" dirty="0"/>
              <a:t>P</a:t>
            </a:r>
            <a:r>
              <a:rPr lang="en-US" dirty="0" smtClean="0"/>
              <a:t>atents </a:t>
            </a:r>
            <a:r>
              <a:rPr lang="en-US" dirty="0"/>
              <a:t>issued before, on, or after December 18, </a:t>
            </a:r>
            <a:r>
              <a:rPr lang="en-US" dirty="0" smtClean="0"/>
              <a:t>2013, and</a:t>
            </a:r>
          </a:p>
          <a:p>
            <a:pPr lvl="1">
              <a:spcBef>
                <a:spcPts val="0"/>
              </a:spcBef>
            </a:pPr>
            <a:r>
              <a:rPr lang="en-US" dirty="0"/>
              <a:t>A</a:t>
            </a:r>
            <a:r>
              <a:rPr lang="en-US" dirty="0" smtClean="0"/>
              <a:t>pplications </a:t>
            </a:r>
            <a:r>
              <a:rPr lang="en-US" dirty="0"/>
              <a:t>for patent </a:t>
            </a:r>
            <a:r>
              <a:rPr lang="en-US" dirty="0" smtClean="0"/>
              <a:t>pending </a:t>
            </a:r>
            <a:r>
              <a:rPr lang="en-US" dirty="0"/>
              <a:t>on or filed after December 18, </a:t>
            </a:r>
            <a:r>
              <a:rPr lang="en-US" dirty="0" smtClean="0"/>
              <a:t>2013.</a:t>
            </a:r>
          </a:p>
          <a:p>
            <a:pPr lvl="1">
              <a:spcBef>
                <a:spcPts val="0"/>
              </a:spcBef>
            </a:pPr>
            <a:endParaRPr lang="en-US" dirty="0"/>
          </a:p>
          <a:p>
            <a:pPr>
              <a:spcBef>
                <a:spcPts val="0"/>
              </a:spcBef>
            </a:pPr>
            <a:r>
              <a:rPr lang="en-US" dirty="0"/>
              <a:t>A</a:t>
            </a:r>
            <a:r>
              <a:rPr lang="en-US" dirty="0" smtClean="0"/>
              <a:t>pplication </a:t>
            </a:r>
            <a:r>
              <a:rPr lang="en-US" dirty="0"/>
              <a:t>filing date and reference filing provisions of </a:t>
            </a:r>
            <a:r>
              <a:rPr lang="en-US" dirty="0" smtClean="0"/>
              <a:t>PLTIA </a:t>
            </a:r>
            <a:r>
              <a:rPr lang="en-US" dirty="0"/>
              <a:t>apply only to applications filed under 35 U.S.C. 111 on or after December 18, 2013.</a:t>
            </a:r>
          </a:p>
          <a:p>
            <a:pPr lvl="1"/>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48</a:t>
            </a:fld>
            <a:endParaRPr lang="en-US" dirty="0"/>
          </a:p>
        </p:txBody>
      </p:sp>
    </p:spTree>
    <p:extLst>
      <p:ext uri="{BB962C8B-B14F-4D97-AF65-F5344CB8AC3E}">
        <p14:creationId xmlns:p14="http://schemas.microsoft.com/office/powerpoint/2010/main" val="2393643779"/>
      </p:ext>
    </p:extLst>
  </p:cSld>
  <p:clrMapOvr>
    <a:masterClrMapping/>
  </p:clrMapOvr>
  <p:transition>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Applicability Date</a:t>
            </a:r>
            <a:endParaRPr lang="en-US" b="1" dirty="0"/>
          </a:p>
        </p:txBody>
      </p:sp>
      <p:sp>
        <p:nvSpPr>
          <p:cNvPr id="3" name="Content Placeholder 2"/>
          <p:cNvSpPr>
            <a:spLocks noGrp="1"/>
          </p:cNvSpPr>
          <p:nvPr>
            <p:ph idx="1"/>
          </p:nvPr>
        </p:nvSpPr>
        <p:spPr>
          <a:xfrm>
            <a:off x="533400" y="1981200"/>
            <a:ext cx="8382000" cy="4122717"/>
          </a:xfrm>
        </p:spPr>
        <p:txBody>
          <a:bodyPr/>
          <a:lstStyle/>
          <a:p>
            <a:pPr>
              <a:spcBef>
                <a:spcPts val="0"/>
              </a:spcBef>
            </a:pPr>
            <a:r>
              <a:rPr lang="en-US" dirty="0"/>
              <a:t>P</a:t>
            </a:r>
            <a:r>
              <a:rPr lang="en-US" dirty="0" smtClean="0"/>
              <a:t>atent </a:t>
            </a:r>
            <a:r>
              <a:rPr lang="en-US" dirty="0"/>
              <a:t>term adjustment changes apply only to applications filed under 35 U.S.C. 111 on or after December 18, 2013, and international applications in which the national stage commenced on or after December 18, </a:t>
            </a:r>
            <a:r>
              <a:rPr lang="en-US" dirty="0" smtClean="0"/>
              <a:t>2013.</a:t>
            </a:r>
          </a:p>
          <a:p>
            <a:pPr>
              <a:spcBef>
                <a:spcPts val="0"/>
              </a:spcBef>
            </a:pPr>
            <a:endParaRPr lang="en-US" dirty="0"/>
          </a:p>
          <a:p>
            <a:pPr>
              <a:spcBef>
                <a:spcPts val="0"/>
              </a:spcBef>
            </a:pPr>
            <a:r>
              <a:rPr lang="en-US" dirty="0" smtClean="0"/>
              <a:t>Oath-declaration </a:t>
            </a:r>
            <a:r>
              <a:rPr lang="en-US" dirty="0"/>
              <a:t>changes apply only to applications filed under 35 U.S.C. 111(a) or 363 on or after December 18, 2013.</a:t>
            </a:r>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49</a:t>
            </a:fld>
            <a:endParaRPr lang="en-US" dirty="0"/>
          </a:p>
        </p:txBody>
      </p:sp>
    </p:spTree>
    <p:extLst>
      <p:ext uri="{BB962C8B-B14F-4D97-AF65-F5344CB8AC3E}">
        <p14:creationId xmlns:p14="http://schemas.microsoft.com/office/powerpoint/2010/main" val="2684687376"/>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85800" y="3352800"/>
            <a:ext cx="7772400" cy="1500187"/>
          </a:xfrm>
        </p:spPr>
        <p:txBody>
          <a:bodyPr/>
          <a:lstStyle/>
          <a:p>
            <a:pPr algn="ctr"/>
            <a:endParaRPr lang="en-US" sz="3600" b="1" dirty="0" smtClean="0"/>
          </a:p>
          <a:p>
            <a:pPr algn="ctr"/>
            <a:endParaRPr lang="en-US" sz="3600" b="1" dirty="0"/>
          </a:p>
          <a:p>
            <a:pPr algn="ctr"/>
            <a:r>
              <a:rPr lang="en-US" sz="3600" b="1" dirty="0" smtClean="0"/>
              <a:t>Application Filing Date </a:t>
            </a:r>
          </a:p>
          <a:p>
            <a:pPr algn="ctr"/>
            <a:r>
              <a:rPr lang="en-US" sz="3600" b="1" dirty="0" smtClean="0"/>
              <a:t>and </a:t>
            </a:r>
            <a:br>
              <a:rPr lang="en-US" sz="3600" b="1" dirty="0" smtClean="0"/>
            </a:br>
            <a:r>
              <a:rPr lang="en-US" sz="3600" b="1" dirty="0" smtClean="0"/>
              <a:t>Reference Filing Provisions</a:t>
            </a:r>
            <a:endParaRPr lang="en-US" sz="3600" b="1" dirty="0"/>
          </a:p>
          <a:p>
            <a:endParaRPr lang="en-US" dirty="0"/>
          </a:p>
        </p:txBody>
      </p:sp>
      <p:sp>
        <p:nvSpPr>
          <p:cNvPr id="4" name="Date Placeholder 3"/>
          <p:cNvSpPr>
            <a:spLocks noGrp="1"/>
          </p:cNvSpPr>
          <p:nvPr>
            <p:ph type="dt" sz="half" idx="10"/>
          </p:nvPr>
        </p:nvSpPr>
        <p:spPr/>
        <p:txBody>
          <a:bodyPr/>
          <a:lstStyle/>
          <a:p>
            <a:fld id="{ABA3E4B4-D5C3-DF4A-882B-10DEF37FFED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CEFFAA0C-2614-4C43-A0B3-2AC10C0B295E}" type="slidenum">
              <a:rPr lang="en-US" smtClean="0"/>
              <a:pPr/>
              <a:t>5</a:t>
            </a:fld>
            <a:endParaRPr lang="en-US" dirty="0"/>
          </a:p>
        </p:txBody>
      </p:sp>
    </p:spTree>
    <p:extLst>
      <p:ext uri="{BB962C8B-B14F-4D97-AF65-F5344CB8AC3E}">
        <p14:creationId xmlns:p14="http://schemas.microsoft.com/office/powerpoint/2010/main" val="4094737405"/>
      </p:ext>
    </p:extLst>
  </p:cSld>
  <p:clrMapOvr>
    <a:masterClrMapping/>
  </p:clrMapOvr>
  <p:transition>
    <p:checke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143000"/>
            <a:ext cx="8458200" cy="1295400"/>
          </a:xfrm>
        </p:spPr>
        <p:txBody>
          <a:bodyPr/>
          <a:lstStyle/>
          <a:p>
            <a:pPr eaLnBrk="1" hangingPunct="1"/>
            <a:r>
              <a:rPr lang="en-US" b="1" dirty="0" smtClean="0">
                <a:latin typeface="Helvetica" charset="0"/>
              </a:rPr>
              <a:t>THANK YOU</a:t>
            </a:r>
            <a:endParaRPr lang="en-US" b="1" dirty="0">
              <a:latin typeface="Helvetica" charset="0"/>
            </a:endParaRPr>
          </a:p>
        </p:txBody>
      </p:sp>
      <p:sp>
        <p:nvSpPr>
          <p:cNvPr id="13315" name="Rectangle 3"/>
          <p:cNvSpPr>
            <a:spLocks noGrp="1" noChangeArrowheads="1"/>
          </p:cNvSpPr>
          <p:nvPr>
            <p:ph type="subTitle" idx="1"/>
          </p:nvPr>
        </p:nvSpPr>
        <p:spPr>
          <a:xfrm>
            <a:off x="2667000" y="3581400"/>
            <a:ext cx="6096000" cy="1524000"/>
          </a:xfrm>
        </p:spPr>
        <p:txBody>
          <a:bodyPr/>
          <a:lstStyle/>
          <a:p>
            <a:r>
              <a:rPr lang="en-US" sz="2000" dirty="0" smtClean="0"/>
              <a:t>Bob Bahr</a:t>
            </a:r>
          </a:p>
          <a:p>
            <a:r>
              <a:rPr lang="en-US" sz="2000" dirty="0" smtClean="0"/>
              <a:t>Senior Legal Advisor</a:t>
            </a:r>
          </a:p>
          <a:p>
            <a:r>
              <a:rPr lang="en-US" sz="2000" dirty="0" smtClean="0"/>
              <a:t>Office of the Deputy Commissioner for Patent Examination Policy</a:t>
            </a:r>
          </a:p>
          <a:p>
            <a:r>
              <a:rPr lang="en-US" sz="2000" dirty="0" smtClean="0"/>
              <a:t>Robert.Bahr@uspto.gov</a:t>
            </a:r>
            <a:endParaRPr lang="en-US" sz="2000" dirty="0"/>
          </a:p>
        </p:txBody>
      </p:sp>
    </p:spTree>
    <p:extLst>
      <p:ext uri="{BB962C8B-B14F-4D97-AF65-F5344CB8AC3E}">
        <p14:creationId xmlns:p14="http://schemas.microsoft.com/office/powerpoint/2010/main" val="2400788281"/>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Filing Provisions</a:t>
            </a:r>
            <a:endParaRPr lang="en-US" b="1" dirty="0"/>
          </a:p>
        </p:txBody>
      </p:sp>
      <p:sp>
        <p:nvSpPr>
          <p:cNvPr id="3" name="Content Placeholder 2"/>
          <p:cNvSpPr>
            <a:spLocks noGrp="1"/>
          </p:cNvSpPr>
          <p:nvPr>
            <p:ph idx="1"/>
          </p:nvPr>
        </p:nvSpPr>
        <p:spPr>
          <a:xfrm>
            <a:off x="685800" y="1828800"/>
            <a:ext cx="8153400" cy="4572000"/>
          </a:xfrm>
        </p:spPr>
        <p:txBody>
          <a:bodyPr/>
          <a:lstStyle/>
          <a:p>
            <a:r>
              <a:rPr lang="en-US" dirty="0"/>
              <a:t>PLT and </a:t>
            </a:r>
            <a:r>
              <a:rPr lang="en-US" dirty="0" smtClean="0"/>
              <a:t>PLTIA:</a:t>
            </a:r>
          </a:p>
          <a:p>
            <a:pPr marL="0" indent="0">
              <a:buNone/>
            </a:pPr>
            <a:endParaRPr lang="en-US" dirty="0"/>
          </a:p>
          <a:p>
            <a:pPr lvl="1"/>
            <a:r>
              <a:rPr lang="en-US" dirty="0" smtClean="0"/>
              <a:t>Change application filing date requirements (except for design applications) (aka “application data filing”) </a:t>
            </a:r>
          </a:p>
          <a:p>
            <a:endParaRPr lang="en-US" dirty="0" smtClean="0"/>
          </a:p>
          <a:p>
            <a:pPr lvl="1"/>
            <a:r>
              <a:rPr lang="en-US" dirty="0" smtClean="0"/>
              <a:t>Provide for filing an application “by reference” to a previously filed application (aka “reference filing”)</a:t>
            </a: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6</a:t>
            </a:fld>
            <a:endParaRPr lang="en-US" dirty="0"/>
          </a:p>
        </p:txBody>
      </p:sp>
    </p:spTree>
    <p:extLst>
      <p:ext uri="{BB962C8B-B14F-4D97-AF65-F5344CB8AC3E}">
        <p14:creationId xmlns:p14="http://schemas.microsoft.com/office/powerpoint/2010/main" val="1233769257"/>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066800"/>
          </a:xfrm>
        </p:spPr>
        <p:txBody>
          <a:bodyPr/>
          <a:lstStyle/>
          <a:p>
            <a:r>
              <a:rPr lang="en-US" b="1" dirty="0" smtClean="0"/>
              <a:t>Application Filing Date</a:t>
            </a:r>
            <a:endParaRPr lang="en-US" b="1" dirty="0"/>
          </a:p>
        </p:txBody>
      </p:sp>
      <p:sp>
        <p:nvSpPr>
          <p:cNvPr id="3" name="Content Placeholder 2"/>
          <p:cNvSpPr>
            <a:spLocks noGrp="1"/>
          </p:cNvSpPr>
          <p:nvPr>
            <p:ph sz="half" idx="1"/>
          </p:nvPr>
        </p:nvSpPr>
        <p:spPr>
          <a:xfrm>
            <a:off x="685800" y="2133600"/>
            <a:ext cx="7772400" cy="2971800"/>
          </a:xfrm>
        </p:spPr>
        <p:txBody>
          <a:bodyPr/>
          <a:lstStyle/>
          <a:p>
            <a:r>
              <a:rPr lang="en-US" dirty="0">
                <a:solidFill>
                  <a:srgbClr val="002060"/>
                </a:solidFill>
              </a:rPr>
              <a:t>F</a:t>
            </a:r>
            <a:r>
              <a:rPr lang="en-US" dirty="0" smtClean="0">
                <a:solidFill>
                  <a:srgbClr val="002060"/>
                </a:solidFill>
              </a:rPr>
              <a:t>iling </a:t>
            </a:r>
            <a:r>
              <a:rPr lang="en-US" dirty="0">
                <a:solidFill>
                  <a:srgbClr val="002060"/>
                </a:solidFill>
              </a:rPr>
              <a:t>date </a:t>
            </a:r>
            <a:r>
              <a:rPr lang="en-US" dirty="0" smtClean="0">
                <a:solidFill>
                  <a:srgbClr val="002060"/>
                </a:solidFill>
              </a:rPr>
              <a:t>of </a:t>
            </a:r>
            <a:r>
              <a:rPr lang="en-US" dirty="0">
                <a:solidFill>
                  <a:srgbClr val="002060"/>
                </a:solidFill>
              </a:rPr>
              <a:t>a provisional or </a:t>
            </a:r>
            <a:r>
              <a:rPr lang="en-US" dirty="0" smtClean="0">
                <a:solidFill>
                  <a:srgbClr val="002060"/>
                </a:solidFill>
              </a:rPr>
              <a:t>nonprovisional application (other than for a design patent) is:</a:t>
            </a:r>
          </a:p>
          <a:p>
            <a:pPr marL="0" indent="0">
              <a:buNone/>
            </a:pPr>
            <a:endParaRPr lang="en-US" dirty="0" smtClean="0">
              <a:solidFill>
                <a:srgbClr val="002060"/>
              </a:solidFill>
            </a:endParaRPr>
          </a:p>
          <a:p>
            <a:pPr lvl="1"/>
            <a:r>
              <a:rPr lang="en-US" sz="2800" dirty="0">
                <a:solidFill>
                  <a:srgbClr val="002060"/>
                </a:solidFill>
              </a:rPr>
              <a:t>D</a:t>
            </a:r>
            <a:r>
              <a:rPr lang="en-US" sz="2800" dirty="0" smtClean="0">
                <a:solidFill>
                  <a:srgbClr val="002060"/>
                </a:solidFill>
              </a:rPr>
              <a:t>ate </a:t>
            </a:r>
            <a:r>
              <a:rPr lang="en-US" sz="2800" dirty="0">
                <a:solidFill>
                  <a:srgbClr val="002060"/>
                </a:solidFill>
              </a:rPr>
              <a:t>on which a specification, with or without claims, is received </a:t>
            </a:r>
            <a:r>
              <a:rPr lang="en-US" sz="2800" dirty="0" smtClean="0">
                <a:solidFill>
                  <a:srgbClr val="002060"/>
                </a:solidFill>
              </a:rPr>
              <a:t>in </a:t>
            </a:r>
            <a:r>
              <a:rPr lang="en-US" sz="2800" dirty="0">
                <a:solidFill>
                  <a:srgbClr val="002060"/>
                </a:solidFill>
              </a:rPr>
              <a:t>the </a:t>
            </a:r>
            <a:r>
              <a:rPr lang="en-US" sz="2800" dirty="0" smtClean="0">
                <a:solidFill>
                  <a:srgbClr val="002060"/>
                </a:solidFill>
              </a:rPr>
              <a:t>Office.</a:t>
            </a:r>
            <a:endParaRPr lang="en-US" sz="2800" dirty="0">
              <a:solidFill>
                <a:srgbClr val="002060"/>
              </a:solidFill>
            </a:endParaRPr>
          </a:p>
          <a:p>
            <a:endParaRPr lang="en-US" dirty="0" smtClean="0"/>
          </a:p>
        </p:txBody>
      </p:sp>
      <p:sp>
        <p:nvSpPr>
          <p:cNvPr id="5" name="Date Placeholder 4"/>
          <p:cNvSpPr>
            <a:spLocks noGrp="1"/>
          </p:cNvSpPr>
          <p:nvPr>
            <p:ph type="dt" sz="half" idx="10"/>
          </p:nvPr>
        </p:nvSpPr>
        <p:spPr/>
        <p:txBody>
          <a:bodyPr/>
          <a:lstStyle/>
          <a:p>
            <a:fld id="{84A74996-18F1-4B47-A78C-3A460DEDBABE}" type="datetime1">
              <a:rPr lang="en-US" smtClean="0"/>
              <a:pPr/>
              <a:t>12/10/2018</a:t>
            </a:fld>
            <a:endParaRPr lang="en-US" dirty="0"/>
          </a:p>
        </p:txBody>
      </p:sp>
      <p:sp>
        <p:nvSpPr>
          <p:cNvPr id="6" name="Slide Number Placeholder 5"/>
          <p:cNvSpPr>
            <a:spLocks noGrp="1"/>
          </p:cNvSpPr>
          <p:nvPr>
            <p:ph type="sldNum" sz="quarter" idx="12"/>
          </p:nvPr>
        </p:nvSpPr>
        <p:spPr/>
        <p:txBody>
          <a:bodyPr/>
          <a:lstStyle/>
          <a:p>
            <a:fld id="{4AA9DD3D-20F8-7E40-A49C-B40CB222B66B}" type="slidenum">
              <a:rPr lang="en-US" smtClean="0"/>
              <a:pPr/>
              <a:t>7</a:t>
            </a:fld>
            <a:endParaRPr lang="en-US" dirty="0"/>
          </a:p>
        </p:txBody>
      </p:sp>
    </p:spTree>
    <p:extLst>
      <p:ext uri="{BB962C8B-B14F-4D97-AF65-F5344CB8AC3E}">
        <p14:creationId xmlns:p14="http://schemas.microsoft.com/office/powerpoint/2010/main" val="1404041770"/>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066800"/>
          </a:xfrm>
        </p:spPr>
        <p:txBody>
          <a:bodyPr/>
          <a:lstStyle/>
          <a:p>
            <a:r>
              <a:rPr lang="en-US" b="1" dirty="0" smtClean="0"/>
              <a:t>Application Filing Date</a:t>
            </a:r>
            <a:endParaRPr lang="en-US" b="1" dirty="0"/>
          </a:p>
        </p:txBody>
      </p:sp>
      <p:sp>
        <p:nvSpPr>
          <p:cNvPr id="3" name="Content Placeholder 2"/>
          <p:cNvSpPr>
            <a:spLocks noGrp="1"/>
          </p:cNvSpPr>
          <p:nvPr>
            <p:ph sz="half" idx="1"/>
          </p:nvPr>
        </p:nvSpPr>
        <p:spPr>
          <a:xfrm>
            <a:off x="457200" y="1981200"/>
            <a:ext cx="8305800" cy="3657600"/>
          </a:xfrm>
        </p:spPr>
        <p:txBody>
          <a:bodyPr/>
          <a:lstStyle/>
          <a:p>
            <a:pPr eaLnBrk="1" hangingPunct="1">
              <a:defRPr/>
            </a:pPr>
            <a:r>
              <a:rPr lang="en-US" dirty="0">
                <a:solidFill>
                  <a:srgbClr val="002060"/>
                </a:solidFill>
              </a:rPr>
              <a:t>F</a:t>
            </a:r>
            <a:r>
              <a:rPr lang="en-US" dirty="0" smtClean="0">
                <a:solidFill>
                  <a:srgbClr val="002060"/>
                </a:solidFill>
              </a:rPr>
              <a:t>iling </a:t>
            </a:r>
            <a:r>
              <a:rPr lang="en-US" dirty="0">
                <a:solidFill>
                  <a:srgbClr val="002060"/>
                </a:solidFill>
              </a:rPr>
              <a:t>date of an application for a design patent </a:t>
            </a:r>
            <a:r>
              <a:rPr lang="en-US" dirty="0" smtClean="0">
                <a:solidFill>
                  <a:srgbClr val="002060"/>
                </a:solidFill>
              </a:rPr>
              <a:t>continues to be the </a:t>
            </a:r>
            <a:r>
              <a:rPr lang="en-US" dirty="0">
                <a:solidFill>
                  <a:srgbClr val="002060"/>
                </a:solidFill>
              </a:rPr>
              <a:t>date on which the Office </a:t>
            </a:r>
            <a:r>
              <a:rPr lang="en-US" dirty="0" smtClean="0">
                <a:solidFill>
                  <a:srgbClr val="002060"/>
                </a:solidFill>
              </a:rPr>
              <a:t>receives:</a:t>
            </a:r>
          </a:p>
          <a:p>
            <a:pPr marL="0" indent="0" eaLnBrk="1" hangingPunct="1">
              <a:buNone/>
              <a:defRPr/>
            </a:pPr>
            <a:endParaRPr lang="en-US" dirty="0" smtClean="0">
              <a:solidFill>
                <a:srgbClr val="002060"/>
              </a:solidFill>
            </a:endParaRPr>
          </a:p>
          <a:p>
            <a:pPr lvl="1" eaLnBrk="1" hangingPunct="1">
              <a:defRPr/>
            </a:pPr>
            <a:r>
              <a:rPr lang="en-US" sz="2800" dirty="0">
                <a:solidFill>
                  <a:srgbClr val="002060"/>
                </a:solidFill>
              </a:rPr>
              <a:t>S</a:t>
            </a:r>
            <a:r>
              <a:rPr lang="en-US" sz="2800" dirty="0" smtClean="0">
                <a:solidFill>
                  <a:srgbClr val="002060"/>
                </a:solidFill>
              </a:rPr>
              <a:t>pecification </a:t>
            </a:r>
            <a:r>
              <a:rPr lang="en-US" sz="2800" dirty="0">
                <a:solidFill>
                  <a:srgbClr val="002060"/>
                </a:solidFill>
              </a:rPr>
              <a:t>as prescribed by 35 U.S.C. </a:t>
            </a:r>
            <a:r>
              <a:rPr lang="en-US" sz="2800" dirty="0" smtClean="0">
                <a:solidFill>
                  <a:srgbClr val="002060"/>
                </a:solidFill>
              </a:rPr>
              <a:t>112 (which </a:t>
            </a:r>
            <a:r>
              <a:rPr lang="en-US" sz="2800" dirty="0">
                <a:solidFill>
                  <a:srgbClr val="002060"/>
                </a:solidFill>
              </a:rPr>
              <a:t>requires at least one </a:t>
            </a:r>
            <a:r>
              <a:rPr lang="en-US" sz="2800" dirty="0" smtClean="0">
                <a:solidFill>
                  <a:srgbClr val="002060"/>
                </a:solidFill>
              </a:rPr>
              <a:t>claim), and</a:t>
            </a:r>
          </a:p>
          <a:p>
            <a:pPr marL="457200" lvl="1" indent="0" eaLnBrk="1" hangingPunct="1">
              <a:buNone/>
              <a:defRPr/>
            </a:pPr>
            <a:endParaRPr lang="en-US" sz="2800" dirty="0" smtClean="0">
              <a:solidFill>
                <a:srgbClr val="002060"/>
              </a:solidFill>
            </a:endParaRPr>
          </a:p>
          <a:p>
            <a:pPr lvl="1" eaLnBrk="1" hangingPunct="1">
              <a:defRPr/>
            </a:pPr>
            <a:r>
              <a:rPr lang="en-US" sz="2800" dirty="0" smtClean="0">
                <a:solidFill>
                  <a:srgbClr val="002060"/>
                </a:solidFill>
              </a:rPr>
              <a:t>Any </a:t>
            </a:r>
            <a:r>
              <a:rPr lang="en-US" sz="2800" dirty="0">
                <a:solidFill>
                  <a:srgbClr val="002060"/>
                </a:solidFill>
              </a:rPr>
              <a:t>required </a:t>
            </a:r>
            <a:r>
              <a:rPr lang="en-US" sz="2800" dirty="0" smtClean="0">
                <a:solidFill>
                  <a:srgbClr val="002060"/>
                </a:solidFill>
              </a:rPr>
              <a:t>drawings.</a:t>
            </a:r>
            <a:endParaRPr lang="en-US" sz="2800" dirty="0">
              <a:solidFill>
                <a:srgbClr val="002060"/>
              </a:solidFill>
            </a:endParaRPr>
          </a:p>
          <a:p>
            <a:endParaRPr lang="en-US" dirty="0"/>
          </a:p>
        </p:txBody>
      </p:sp>
      <p:sp>
        <p:nvSpPr>
          <p:cNvPr id="5" name="Date Placeholder 4"/>
          <p:cNvSpPr>
            <a:spLocks noGrp="1"/>
          </p:cNvSpPr>
          <p:nvPr>
            <p:ph type="dt" sz="half" idx="10"/>
          </p:nvPr>
        </p:nvSpPr>
        <p:spPr/>
        <p:txBody>
          <a:bodyPr/>
          <a:lstStyle/>
          <a:p>
            <a:fld id="{84A74996-18F1-4B47-A78C-3A460DEDBABE}" type="datetime1">
              <a:rPr lang="en-US" smtClean="0"/>
              <a:pPr/>
              <a:t>12/10/2018</a:t>
            </a:fld>
            <a:endParaRPr lang="en-US" dirty="0"/>
          </a:p>
        </p:txBody>
      </p:sp>
      <p:sp>
        <p:nvSpPr>
          <p:cNvPr id="6" name="Slide Number Placeholder 5"/>
          <p:cNvSpPr>
            <a:spLocks noGrp="1"/>
          </p:cNvSpPr>
          <p:nvPr>
            <p:ph type="sldNum" sz="quarter" idx="12"/>
          </p:nvPr>
        </p:nvSpPr>
        <p:spPr/>
        <p:txBody>
          <a:bodyPr/>
          <a:lstStyle/>
          <a:p>
            <a:fld id="{4AA9DD3D-20F8-7E40-A49C-B40CB222B66B}" type="slidenum">
              <a:rPr lang="en-US" smtClean="0"/>
              <a:pPr/>
              <a:t>8</a:t>
            </a:fld>
            <a:endParaRPr lang="en-US" dirty="0"/>
          </a:p>
        </p:txBody>
      </p:sp>
    </p:spTree>
    <p:extLst>
      <p:ext uri="{BB962C8B-B14F-4D97-AF65-F5344CB8AC3E}">
        <p14:creationId xmlns:p14="http://schemas.microsoft.com/office/powerpoint/2010/main" val="904296781"/>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Application </a:t>
            </a:r>
            <a:r>
              <a:rPr lang="en-US" sz="3600" b="1" dirty="0" smtClean="0"/>
              <a:t>Filing Date</a:t>
            </a:r>
            <a:endParaRPr lang="en-US" b="1" dirty="0"/>
          </a:p>
        </p:txBody>
      </p:sp>
      <p:sp>
        <p:nvSpPr>
          <p:cNvPr id="3" name="Content Placeholder 2"/>
          <p:cNvSpPr>
            <a:spLocks noGrp="1"/>
          </p:cNvSpPr>
          <p:nvPr>
            <p:ph idx="1"/>
          </p:nvPr>
        </p:nvSpPr>
        <p:spPr>
          <a:xfrm>
            <a:off x="685800" y="1828800"/>
            <a:ext cx="7848600" cy="3886200"/>
          </a:xfrm>
        </p:spPr>
        <p:txBody>
          <a:bodyPr/>
          <a:lstStyle/>
          <a:p>
            <a:r>
              <a:rPr lang="en-US" dirty="0" smtClean="0"/>
              <a:t>If an application is filed without any claim:</a:t>
            </a:r>
          </a:p>
          <a:p>
            <a:pPr marL="0" indent="0">
              <a:buNone/>
            </a:pPr>
            <a:endParaRPr lang="en-US" dirty="0" smtClean="0"/>
          </a:p>
          <a:p>
            <a:pPr lvl="1"/>
            <a:r>
              <a:rPr lang="en-US" dirty="0"/>
              <a:t>A</a:t>
            </a:r>
            <a:r>
              <a:rPr lang="en-US" dirty="0" smtClean="0"/>
              <a:t>pplicant will be notified and given a time period within which to submit at least one claim and the late filing surcharge.</a:t>
            </a:r>
          </a:p>
          <a:p>
            <a:endParaRPr lang="en-US" dirty="0" smtClean="0"/>
          </a:p>
          <a:p>
            <a:r>
              <a:rPr lang="en-US" dirty="0" smtClean="0"/>
              <a:t>Similar to current “missing parts” practice for applications filed without fees.</a:t>
            </a:r>
          </a:p>
          <a:p>
            <a:pPr marL="0" indent="0">
              <a:buNone/>
            </a:pPr>
            <a:endParaRPr lang="en-US" dirty="0"/>
          </a:p>
        </p:txBody>
      </p:sp>
      <p:sp>
        <p:nvSpPr>
          <p:cNvPr id="4" name="Date Placeholder 3"/>
          <p:cNvSpPr>
            <a:spLocks noGrp="1"/>
          </p:cNvSpPr>
          <p:nvPr>
            <p:ph type="dt" sz="half" idx="10"/>
          </p:nvPr>
        </p:nvSpPr>
        <p:spPr/>
        <p:txBody>
          <a:bodyPr/>
          <a:lstStyle/>
          <a:p>
            <a:fld id="{320A3BF6-BD4B-1D49-B2CA-A1640E2FE358}" type="datetime1">
              <a:rPr lang="en-US" smtClean="0"/>
              <a:pPr/>
              <a:t>12/10/2018</a:t>
            </a:fld>
            <a:endParaRPr lang="en-US" dirty="0"/>
          </a:p>
        </p:txBody>
      </p:sp>
      <p:sp>
        <p:nvSpPr>
          <p:cNvPr id="5" name="Slide Number Placeholder 4"/>
          <p:cNvSpPr>
            <a:spLocks noGrp="1"/>
          </p:cNvSpPr>
          <p:nvPr>
            <p:ph type="sldNum" sz="quarter" idx="12"/>
          </p:nvPr>
        </p:nvSpPr>
        <p:spPr/>
        <p:txBody>
          <a:bodyPr/>
          <a:lstStyle/>
          <a:p>
            <a:fld id="{5A70DACE-1503-8A4F-A52A-4588D29CE952}" type="slidenum">
              <a:rPr lang="en-US" smtClean="0"/>
              <a:pPr/>
              <a:t>9</a:t>
            </a:fld>
            <a:endParaRPr lang="en-US" dirty="0"/>
          </a:p>
        </p:txBody>
      </p:sp>
    </p:spTree>
    <p:extLst>
      <p:ext uri="{BB962C8B-B14F-4D97-AF65-F5344CB8AC3E}">
        <p14:creationId xmlns:p14="http://schemas.microsoft.com/office/powerpoint/2010/main" val="1117230528"/>
      </p:ext>
    </p:extLst>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PTO_campus">
  <a:themeElements>
    <a:clrScheme name="USPTO_camp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USPTO_campu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PTO_camp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PTO_campu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PTO_campu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PTO_camp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PTO_camp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PTO_camp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2220</Words>
  <Application>Microsoft Office PowerPoint</Application>
  <PresentationFormat>On-screen Show (4:3)</PresentationFormat>
  <Paragraphs>384</Paragraphs>
  <Slides>50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ＭＳ Ｐゴシック</vt:lpstr>
      <vt:lpstr>Arial</vt:lpstr>
      <vt:lpstr>Calibri</vt:lpstr>
      <vt:lpstr>Helvetica</vt:lpstr>
      <vt:lpstr>Office Theme</vt:lpstr>
      <vt:lpstr>USPTO_campus</vt:lpstr>
      <vt:lpstr>PATENT LAW TREATY</vt:lpstr>
      <vt:lpstr>Patent Law Treaty</vt:lpstr>
      <vt:lpstr>Patent Law Treaties Implementation Act</vt:lpstr>
      <vt:lpstr>Areas of Major Changes</vt:lpstr>
      <vt:lpstr>PowerPoint Presentation</vt:lpstr>
      <vt:lpstr>Filing Provisions</vt:lpstr>
      <vt:lpstr>Application Filing Date</vt:lpstr>
      <vt:lpstr>Application Filing Date</vt:lpstr>
      <vt:lpstr>Application Filing Date</vt:lpstr>
      <vt:lpstr>Application Filing Date</vt:lpstr>
      <vt:lpstr>Application Filing Date</vt:lpstr>
      <vt:lpstr>Reference Filing</vt:lpstr>
      <vt:lpstr>Reference Filing</vt:lpstr>
      <vt:lpstr>Reference Filing</vt:lpstr>
      <vt:lpstr>Reference Filing</vt:lpstr>
      <vt:lpstr>Reference Filing</vt:lpstr>
      <vt:lpstr>Reference Filing</vt:lpstr>
      <vt:lpstr>Reference Filing</vt:lpstr>
      <vt:lpstr>Application Filing Provisions</vt:lpstr>
      <vt:lpstr>PowerPoint Presentation</vt:lpstr>
      <vt:lpstr>Restoration of Priority or Benefit</vt:lpstr>
      <vt:lpstr>Restoration of Priority or Benefit</vt:lpstr>
      <vt:lpstr>Petition to Restore the Right of Priority or Benefit</vt:lpstr>
      <vt:lpstr>PowerPoint Presentation</vt:lpstr>
      <vt:lpstr>Restoration of Patent Rights</vt:lpstr>
      <vt:lpstr>Restoration of Patent Rights</vt:lpstr>
      <vt:lpstr>Restoration of Patent Rights</vt:lpstr>
      <vt:lpstr>Restoration of Patent Rights</vt:lpstr>
      <vt:lpstr>Restoration of Patent Rights</vt:lpstr>
      <vt:lpstr>Restoration of Patent Rights</vt:lpstr>
      <vt:lpstr>Restoration of Patent Rights</vt:lpstr>
      <vt:lpstr>PowerPoint Presentation</vt:lpstr>
      <vt:lpstr>Time Periods for Action by Applicant</vt:lpstr>
      <vt:lpstr>Time Periods for Action by Applicant</vt:lpstr>
      <vt:lpstr>PowerPoint Presentation</vt:lpstr>
      <vt:lpstr>Patent Term Adjustment</vt:lpstr>
      <vt:lpstr>Patent Term Adjustment</vt:lpstr>
      <vt:lpstr>Patent Term Adjustment</vt:lpstr>
      <vt:lpstr>PLT Model Forms</vt:lpstr>
      <vt:lpstr>PLT Model Forms</vt:lpstr>
      <vt:lpstr>Representation</vt:lpstr>
      <vt:lpstr>Lapsed Patent Practice</vt:lpstr>
      <vt:lpstr>Extensions in Reexamination</vt:lpstr>
      <vt:lpstr>Antedating-Disqualifying References</vt:lpstr>
      <vt:lpstr>Inventor’s Oath or Declaration</vt:lpstr>
      <vt:lpstr>Inventor’s Oath or Declaration</vt:lpstr>
      <vt:lpstr>PowerPoint Presentation</vt:lpstr>
      <vt:lpstr>Applicability Date</vt:lpstr>
      <vt:lpstr>Applicability Date</vt:lpstr>
      <vt:lpstr>THANK YOU</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LAW TREATY</dc:title>
  <dc:creator>USPTO</dc:creator>
  <cp:lastModifiedBy>Rinehart, Pamela</cp:lastModifiedBy>
  <cp:revision>133</cp:revision>
  <cp:lastPrinted>2013-10-08T16:04:01Z</cp:lastPrinted>
  <dcterms:created xsi:type="dcterms:W3CDTF">2013-08-07T14:50:59Z</dcterms:created>
  <dcterms:modified xsi:type="dcterms:W3CDTF">2018-12-10T22:07:30Z</dcterms:modified>
</cp:coreProperties>
</file>