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7.jpg" ContentType="image/jpg"/>
  <Override PartName="/ppt/media/image8.jpg" ContentType="image/jpg"/>
  <Override PartName="/ppt/media/image9.jpg" ContentType="image/jpg"/>
  <Override PartName="/ppt/media/image16.jpg" ContentType="image/jpg"/>
  <Override PartName="/ppt/media/image19.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51"/>
  </p:notesMasterIdLst>
  <p:handoutMasterIdLst>
    <p:handoutMasterId r:id="rId52"/>
  </p:handoutMasterIdLst>
  <p:sldIdLst>
    <p:sldId id="256" r:id="rId6"/>
    <p:sldId id="29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308" r:id="rId20"/>
    <p:sldId id="271" r:id="rId21"/>
    <p:sldId id="272" r:id="rId22"/>
    <p:sldId id="273" r:id="rId23"/>
    <p:sldId id="274" r:id="rId24"/>
    <p:sldId id="275" r:id="rId25"/>
    <p:sldId id="276" r:id="rId26"/>
    <p:sldId id="277" r:id="rId27"/>
    <p:sldId id="278" r:id="rId28"/>
    <p:sldId id="279" r:id="rId29"/>
    <p:sldId id="280" r:id="rId30"/>
    <p:sldId id="281" r:id="rId31"/>
    <p:sldId id="306"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301" r:id="rId45"/>
    <p:sldId id="303" r:id="rId46"/>
    <p:sldId id="305" r:id="rId47"/>
    <p:sldId id="307" r:id="rId48"/>
    <p:sldId id="300" r:id="rId49"/>
    <p:sldId id="295" r:id="rId50"/>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5C3F9"/>
    <a:srgbClr val="E3B8F6"/>
    <a:srgbClr val="F2DEF6"/>
    <a:srgbClr val="F3E1FB"/>
    <a:srgbClr val="F2A900"/>
    <a:srgbClr val="D9D9D6"/>
    <a:srgbClr val="A7A8AA"/>
    <a:srgbClr val="63666A"/>
    <a:srgbClr val="EFDB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821" autoAdjust="0"/>
  </p:normalViewPr>
  <p:slideViewPr>
    <p:cSldViewPr snapToGrid="0" snapToObjects="1">
      <p:cViewPr varScale="1">
        <p:scale>
          <a:sx n="132" d="100"/>
          <a:sy n="132" d="100"/>
        </p:scale>
        <p:origin x="1050" y="108"/>
      </p:cViewPr>
      <p:guideLst>
        <p:guide orient="horz" pos="1800"/>
        <p:guide pos="2880"/>
      </p:guideLst>
    </p:cSldViewPr>
  </p:slideViewPr>
  <p:outlineViewPr>
    <p:cViewPr>
      <p:scale>
        <a:sx n="33" d="100"/>
        <a:sy n="33" d="100"/>
      </p:scale>
      <p:origin x="0" y="-339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10/26/2022</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10/26/2022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21130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121261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7DEC4B-FE8E-4331-8871-A38053598CC9}" type="slidenum">
              <a:rPr lang="en-US" smtClean="0"/>
              <a:t>43</a:t>
            </a:fld>
            <a:endParaRPr lang="en-US" dirty="0"/>
          </a:p>
        </p:txBody>
      </p:sp>
    </p:spTree>
    <p:extLst>
      <p:ext uri="{BB962C8B-B14F-4D97-AF65-F5344CB8AC3E}">
        <p14:creationId xmlns:p14="http://schemas.microsoft.com/office/powerpoint/2010/main" val="1043649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2730"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dirty="0"/>
          </a:p>
        </p:txBody>
      </p:sp>
      <p:sp>
        <p:nvSpPr>
          <p:cNvPr id="17" name="bk object 17"/>
          <p:cNvSpPr/>
          <p:nvPr/>
        </p:nvSpPr>
        <p:spPr>
          <a:xfrm>
            <a:off x="7412735" y="4896611"/>
            <a:ext cx="1322831" cy="456826"/>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ctrTitle"/>
          </p:nvPr>
        </p:nvSpPr>
        <p:spPr>
          <a:xfrm>
            <a:off x="764540" y="1298036"/>
            <a:ext cx="7614919" cy="1122680"/>
          </a:xfrm>
          <a:prstGeom prst="rect">
            <a:avLst/>
          </a:prstGeom>
        </p:spPr>
        <p:txBody>
          <a:bodyPr wrap="square" lIns="0" tIns="0" rIns="0" bIns="0">
            <a:spAutoFit/>
          </a:bodyPr>
          <a:lstStyle>
            <a:lvl1pPr>
              <a:defRPr sz="3600" b="1" i="0">
                <a:solidFill>
                  <a:schemeClr val="tx1"/>
                </a:solidFill>
                <a:latin typeface="Segoe UI"/>
                <a:cs typeface="Segoe UI"/>
              </a:defRPr>
            </a:lvl1pPr>
          </a:lstStyle>
          <a:p>
            <a:endParaRPr/>
          </a:p>
        </p:txBody>
      </p:sp>
      <p:sp>
        <p:nvSpPr>
          <p:cNvPr id="3" name="Holder 3"/>
          <p:cNvSpPr>
            <a:spLocks noGrp="1"/>
          </p:cNvSpPr>
          <p:nvPr>
            <p:ph type="subTitle" idx="4"/>
          </p:nvPr>
        </p:nvSpPr>
        <p:spPr>
          <a:xfrm>
            <a:off x="1371600" y="3200400"/>
            <a:ext cx="6400800" cy="1428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extLst>
      <p:ext uri="{BB962C8B-B14F-4D97-AF65-F5344CB8AC3E}">
        <p14:creationId xmlns:p14="http://schemas.microsoft.com/office/powerpoint/2010/main" val="289601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2730"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dirty="0"/>
          </a:p>
        </p:txBody>
      </p:sp>
      <p:sp>
        <p:nvSpPr>
          <p:cNvPr id="17" name="bk object 17"/>
          <p:cNvSpPr/>
          <p:nvPr/>
        </p:nvSpPr>
        <p:spPr>
          <a:xfrm>
            <a:off x="7412735" y="4896611"/>
            <a:ext cx="1322831" cy="456826"/>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457200" y="1314450"/>
            <a:ext cx="3977640" cy="37719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4450"/>
            <a:ext cx="3977640" cy="3771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extLst>
      <p:ext uri="{BB962C8B-B14F-4D97-AF65-F5344CB8AC3E}">
        <p14:creationId xmlns:p14="http://schemas.microsoft.com/office/powerpoint/2010/main" val="1134570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5930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20"/>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 id="2147483691" r:id="rId17"/>
    <p:sldLayoutId id="2147483692" r:id="rId1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orldwide.espacenet.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uspto.go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patents.google.com/advanced" TargetMode="External"/><Relationship Id="rId7" Type="http://schemas.openxmlformats.org/officeDocument/2006/relationships/hyperlink" Target="http://www.cpcinfo.org/" TargetMode="External"/><Relationship Id="rId2" Type="http://schemas.openxmlformats.org/officeDocument/2006/relationships/hyperlink" Target="http://www.uspto.gov/patents/process/search" TargetMode="External"/><Relationship Id="rId1" Type="http://schemas.openxmlformats.org/officeDocument/2006/relationships/slideLayout" Target="../slideLayouts/slideLayout3.xml"/><Relationship Id="rId6" Type="http://schemas.openxmlformats.org/officeDocument/2006/relationships/hyperlink" Target="http://www.freepatentsonline.com/" TargetMode="External"/><Relationship Id="rId5" Type="http://schemas.openxmlformats.org/officeDocument/2006/relationships/hyperlink" Target="https://patentscope.wipo.int/" TargetMode="External"/><Relationship Id="rId4" Type="http://schemas.openxmlformats.org/officeDocument/2006/relationships/hyperlink" Target="https://worldwide.espacenet.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uspto.gov/ptrc"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mailto:ebc@uspto.gov"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uspto.gov/about-us/events/path-paten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uspto.gov/about-us/events/trademark-basics-boot-camp"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2027555" cy="566181"/>
          </a:xfrm>
          <a:prstGeom prst="rect">
            <a:avLst/>
          </a:prstGeom>
        </p:spPr>
        <p:txBody>
          <a:bodyPr vert="horz" wrap="square" lIns="0" tIns="12065" rIns="0" bIns="0" rtlCol="0">
            <a:spAutoFit/>
          </a:bodyPr>
          <a:lstStyle/>
          <a:p>
            <a:pPr marL="12700">
              <a:lnSpc>
                <a:spcPct val="100000"/>
              </a:lnSpc>
              <a:spcBef>
                <a:spcPts val="95"/>
              </a:spcBef>
            </a:pPr>
            <a:r>
              <a:rPr dirty="0"/>
              <a:t>Prior art</a:t>
            </a:r>
          </a:p>
        </p:txBody>
      </p:sp>
      <p:sp>
        <p:nvSpPr>
          <p:cNvPr id="4" name="object 4"/>
          <p:cNvSpPr txBox="1"/>
          <p:nvPr/>
        </p:nvSpPr>
        <p:spPr>
          <a:xfrm>
            <a:off x="535940" y="1257300"/>
            <a:ext cx="8455660" cy="3651641"/>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Lst>
            </a:pPr>
            <a:r>
              <a:rPr sz="2200" spc="-5" dirty="0">
                <a:latin typeface="Segoe UI"/>
                <a:cs typeface="Segoe UI"/>
              </a:rPr>
              <a:t>Prior </a:t>
            </a:r>
            <a:r>
              <a:rPr sz="2200" spc="15" dirty="0">
                <a:latin typeface="Segoe UI"/>
                <a:cs typeface="Segoe UI"/>
              </a:rPr>
              <a:t>art </a:t>
            </a:r>
            <a:r>
              <a:rPr sz="2200" spc="-5" dirty="0">
                <a:latin typeface="Segoe UI"/>
                <a:cs typeface="Segoe UI"/>
              </a:rPr>
              <a:t>consists </a:t>
            </a:r>
            <a:r>
              <a:rPr sz="2200" spc="-25" dirty="0">
                <a:latin typeface="Segoe UI"/>
                <a:cs typeface="Segoe UI"/>
              </a:rPr>
              <a:t>of </a:t>
            </a:r>
            <a:r>
              <a:rPr sz="2200" spc="-5" dirty="0">
                <a:latin typeface="Segoe UI"/>
                <a:cs typeface="Segoe UI"/>
              </a:rPr>
              <a:t>information disclosed </a:t>
            </a:r>
            <a:r>
              <a:rPr sz="2200" spc="-10" dirty="0">
                <a:latin typeface="Segoe UI"/>
                <a:cs typeface="Segoe UI"/>
              </a:rPr>
              <a:t>to </a:t>
            </a:r>
            <a:r>
              <a:rPr sz="2200" spc="-5" dirty="0">
                <a:latin typeface="Segoe UI"/>
                <a:cs typeface="Segoe UI"/>
              </a:rPr>
              <a:t>the public</a:t>
            </a:r>
            <a:r>
              <a:rPr lang="en-US" sz="2200" spc="-5" dirty="0">
                <a:latin typeface="Segoe UI"/>
                <a:cs typeface="Segoe UI"/>
              </a:rPr>
              <a:t>,</a:t>
            </a:r>
            <a:r>
              <a:rPr sz="2200" spc="-5" dirty="0">
                <a:latin typeface="Segoe UI"/>
                <a:cs typeface="Segoe UI"/>
              </a:rPr>
              <a:t> </a:t>
            </a:r>
            <a:br>
              <a:rPr lang="en-US" sz="2200" spc="-5" dirty="0">
                <a:latin typeface="Segoe UI"/>
                <a:cs typeface="Segoe UI"/>
              </a:rPr>
            </a:br>
            <a:r>
              <a:rPr sz="2200" spc="-5" dirty="0">
                <a:latin typeface="Segoe UI"/>
                <a:cs typeface="Segoe UI"/>
              </a:rPr>
              <a:t>including:</a:t>
            </a:r>
            <a:endParaRPr sz="2200" dirty="0">
              <a:latin typeface="Segoe UI"/>
              <a:cs typeface="Segoe UI"/>
            </a:endParaRPr>
          </a:p>
          <a:p>
            <a:pPr marL="756285" lvl="1" indent="-287020">
              <a:lnSpc>
                <a:spcPct val="100000"/>
              </a:lnSpc>
              <a:spcBef>
                <a:spcPts val="894"/>
              </a:spcBef>
              <a:buFont typeface="Arial"/>
              <a:buChar char="–"/>
              <a:tabLst>
                <a:tab pos="756285" algn="l"/>
                <a:tab pos="756920" algn="l"/>
              </a:tabLst>
            </a:pPr>
            <a:r>
              <a:rPr sz="2000" b="0" spc="-5" dirty="0">
                <a:latin typeface="Segoe UI Light"/>
                <a:cs typeface="Segoe UI Light"/>
              </a:rPr>
              <a:t>U.S. </a:t>
            </a:r>
            <a:r>
              <a:rPr sz="2000" b="0" dirty="0">
                <a:latin typeface="Segoe UI Light"/>
                <a:cs typeface="Segoe UI Light"/>
              </a:rPr>
              <a:t>patents and published patent</a:t>
            </a:r>
            <a:r>
              <a:rPr sz="2000" b="0" spc="30" dirty="0">
                <a:latin typeface="Segoe UI Light"/>
                <a:cs typeface="Segoe UI Light"/>
              </a:rPr>
              <a:t> </a:t>
            </a:r>
            <a:r>
              <a:rPr sz="2000" b="0" dirty="0">
                <a:latin typeface="Segoe UI Light"/>
                <a:cs typeface="Segoe UI Light"/>
              </a:rPr>
              <a:t>applications</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spc="-5" dirty="0">
                <a:latin typeface="Segoe UI Light"/>
                <a:cs typeface="Segoe UI Light"/>
              </a:rPr>
              <a:t>Foreign </a:t>
            </a:r>
            <a:r>
              <a:rPr sz="2000" b="0" dirty="0">
                <a:latin typeface="Segoe UI Light"/>
                <a:cs typeface="Segoe UI Light"/>
              </a:rPr>
              <a:t>patents and published patent</a:t>
            </a:r>
            <a:r>
              <a:rPr sz="2000" b="0" spc="-10" dirty="0">
                <a:latin typeface="Segoe UI Light"/>
                <a:cs typeface="Segoe UI Light"/>
              </a:rPr>
              <a:t> </a:t>
            </a:r>
            <a:r>
              <a:rPr sz="2000" b="0" dirty="0">
                <a:latin typeface="Segoe UI Light"/>
                <a:cs typeface="Segoe UI Light"/>
              </a:rPr>
              <a:t>applications</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spc="-5" dirty="0">
                <a:latin typeface="Segoe UI Light"/>
                <a:cs typeface="Segoe UI Light"/>
              </a:rPr>
              <a:t>Journal </a:t>
            </a:r>
            <a:r>
              <a:rPr sz="2000" b="0" dirty="0">
                <a:latin typeface="Segoe UI Light"/>
                <a:cs typeface="Segoe UI Light"/>
              </a:rPr>
              <a:t>and magazine</a:t>
            </a:r>
            <a:r>
              <a:rPr sz="2000" b="0" spc="-10" dirty="0">
                <a:latin typeface="Segoe UI Light"/>
                <a:cs typeface="Segoe UI Light"/>
              </a:rPr>
              <a:t> </a:t>
            </a:r>
            <a:r>
              <a:rPr sz="2000" b="0" spc="10" dirty="0">
                <a:latin typeface="Segoe UI Light"/>
                <a:cs typeface="Segoe UI Light"/>
              </a:rPr>
              <a:t>articles</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dirty="0">
                <a:latin typeface="Segoe UI Light"/>
                <a:cs typeface="Segoe UI Light"/>
              </a:rPr>
              <a:t>Books, manuals, and</a:t>
            </a:r>
            <a:r>
              <a:rPr sz="2000" b="0" spc="-20" dirty="0">
                <a:latin typeface="Segoe UI Light"/>
                <a:cs typeface="Segoe UI Light"/>
              </a:rPr>
              <a:t> </a:t>
            </a:r>
            <a:r>
              <a:rPr sz="2000" b="0" dirty="0">
                <a:latin typeface="Segoe UI Light"/>
                <a:cs typeface="Segoe UI Light"/>
              </a:rPr>
              <a:t>catalogs</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spc="-10" dirty="0">
                <a:latin typeface="Segoe UI Light"/>
                <a:cs typeface="Segoe UI Light"/>
              </a:rPr>
              <a:t>Websites</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spc="-10" dirty="0">
                <a:latin typeface="Segoe UI Light"/>
                <a:cs typeface="Segoe UI Light"/>
              </a:rPr>
              <a:t>Conference</a:t>
            </a:r>
            <a:r>
              <a:rPr sz="2000" b="0" spc="5" dirty="0">
                <a:latin typeface="Segoe UI Light"/>
                <a:cs typeface="Segoe UI Light"/>
              </a:rPr>
              <a:t> </a:t>
            </a:r>
            <a:r>
              <a:rPr sz="2000" b="0" spc="-5" dirty="0">
                <a:latin typeface="Segoe UI Light"/>
                <a:cs typeface="Segoe UI Light"/>
              </a:rPr>
              <a:t>proceedings</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spc="-5" dirty="0">
                <a:latin typeface="Segoe UI Light"/>
                <a:cs typeface="Segoe UI Light"/>
              </a:rPr>
              <a:t>Scientific</a:t>
            </a:r>
            <a:r>
              <a:rPr sz="2000" b="0" spc="20" dirty="0">
                <a:latin typeface="Segoe UI Light"/>
                <a:cs typeface="Segoe UI Light"/>
              </a:rPr>
              <a:t> </a:t>
            </a:r>
            <a:r>
              <a:rPr sz="2000" b="0" spc="5" dirty="0">
                <a:latin typeface="Segoe UI Light"/>
                <a:cs typeface="Segoe UI Light"/>
              </a:rPr>
              <a:t>papers</a:t>
            </a:r>
            <a:endParaRPr sz="2000" dirty="0">
              <a:latin typeface="Segoe UI Light"/>
              <a:cs typeface="Segoe UI Light"/>
            </a:endParaRPr>
          </a:p>
        </p:txBody>
      </p:sp>
      <p:sp>
        <p:nvSpPr>
          <p:cNvPr id="5" name="object 5">
            <a:extLst>
              <a:ext uri="{C183D7F6-B498-43B3-948B-1728B52AA6E4}">
                <adec:decorative xmlns:adec="http://schemas.microsoft.com/office/drawing/2017/decorative" val="1"/>
              </a:ext>
            </a:extLst>
          </p:cNvPr>
          <p:cNvSpPr/>
          <p:nvPr/>
        </p:nvSpPr>
        <p:spPr>
          <a:xfrm>
            <a:off x="5536691" y="2978805"/>
            <a:ext cx="1819452" cy="1596921"/>
          </a:xfrm>
          <a:prstGeom prst="rect">
            <a:avLst/>
          </a:prstGeom>
          <a:blipFill>
            <a:blip r:embed="rId2" cstate="print"/>
            <a:stretch>
              <a:fillRect/>
            </a:stretch>
          </a:blipFill>
        </p:spPr>
        <p:txBody>
          <a:bodyPr wrap="square" lIns="0" tIns="0" rIns="0" bIns="0" rtlCol="0"/>
          <a:lstStyle/>
          <a:p>
            <a:endParaRPr dirty="0"/>
          </a:p>
        </p:txBody>
      </p:sp>
      <p:sp>
        <p:nvSpPr>
          <p:cNvPr id="7" name="Slide Number Placeholder 6">
            <a:extLst>
              <a:ext uri="{FF2B5EF4-FFF2-40B4-BE49-F238E27FC236}">
                <a16:creationId xmlns:a16="http://schemas.microsoft.com/office/drawing/2014/main" id="{72F0AC7A-C427-4032-ACBC-91E7AC792131}"/>
              </a:ext>
            </a:extLst>
          </p:cNvPr>
          <p:cNvSpPr>
            <a:spLocks noGrp="1"/>
          </p:cNvSpPr>
          <p:nvPr>
            <p:ph type="sldNum" sz="quarter" idx="10"/>
          </p:nvPr>
        </p:nvSpPr>
        <p:spPr/>
        <p:txBody>
          <a:bodyPr/>
          <a:lstStyle/>
          <a:p>
            <a:fld id="{1D648693-0942-45E9-83AE-76FC568F9452}" type="slidenum">
              <a:rPr lang="en-US" smtClean="0"/>
              <a:pPr/>
              <a:t>10</a:t>
            </a:fld>
            <a:endParaRPr lang="en-US" dirty="0"/>
          </a:p>
        </p:txBody>
      </p:sp>
    </p:spTree>
    <p:extLst>
      <p:ext uri="{BB962C8B-B14F-4D97-AF65-F5344CB8AC3E}">
        <p14:creationId xmlns:p14="http://schemas.microsoft.com/office/powerpoint/2010/main" val="62974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6474460" cy="1120820"/>
          </a:xfrm>
          <a:prstGeom prst="rect">
            <a:avLst/>
          </a:prstGeom>
        </p:spPr>
        <p:txBody>
          <a:bodyPr vert="horz" wrap="square" lIns="0" tIns="12700" rIns="0" bIns="0" rtlCol="0">
            <a:spAutoFit/>
          </a:bodyPr>
          <a:lstStyle/>
          <a:p>
            <a:pPr marL="12700" marR="5080">
              <a:lnSpc>
                <a:spcPct val="100000"/>
              </a:lnSpc>
              <a:spcBef>
                <a:spcPts val="100"/>
              </a:spcBef>
            </a:pPr>
            <a:r>
              <a:rPr dirty="0"/>
              <a:t>Challenges with relying on  keyword searching</a:t>
            </a:r>
          </a:p>
        </p:txBody>
      </p:sp>
      <p:sp>
        <p:nvSpPr>
          <p:cNvPr id="4" name="object 4"/>
          <p:cNvSpPr txBox="1"/>
          <p:nvPr/>
        </p:nvSpPr>
        <p:spPr>
          <a:xfrm>
            <a:off x="535940" y="1574165"/>
            <a:ext cx="7693660" cy="3645535"/>
          </a:xfrm>
          <a:prstGeom prst="rect">
            <a:avLst/>
          </a:prstGeom>
        </p:spPr>
        <p:txBody>
          <a:bodyPr vert="horz" wrap="square" lIns="0" tIns="149225" rIns="0" bIns="0" rtlCol="0">
            <a:spAutoFit/>
          </a:bodyPr>
          <a:lstStyle/>
          <a:p>
            <a:pPr marL="355600" indent="-342900">
              <a:lnSpc>
                <a:spcPct val="100000"/>
              </a:lnSpc>
              <a:spcBef>
                <a:spcPts val="1175"/>
              </a:spcBef>
              <a:buFont typeface="Arial"/>
              <a:buChar char="•"/>
              <a:tabLst>
                <a:tab pos="354965" algn="l"/>
                <a:tab pos="355600" algn="l"/>
              </a:tabLst>
            </a:pPr>
            <a:r>
              <a:rPr sz="2400" spc="-40" dirty="0">
                <a:latin typeface="Segoe UI"/>
                <a:cs typeface="Segoe UI"/>
              </a:rPr>
              <a:t>Vague </a:t>
            </a:r>
            <a:r>
              <a:rPr sz="2400" spc="-5" dirty="0">
                <a:latin typeface="Segoe UI"/>
                <a:cs typeface="Segoe UI"/>
              </a:rPr>
              <a:t>or </a:t>
            </a:r>
            <a:r>
              <a:rPr sz="2400" spc="-10" dirty="0">
                <a:latin typeface="Segoe UI"/>
                <a:cs typeface="Segoe UI"/>
              </a:rPr>
              <a:t>inconsistent</a:t>
            </a:r>
            <a:r>
              <a:rPr sz="2400" spc="85" dirty="0">
                <a:latin typeface="Segoe UI"/>
                <a:cs typeface="Segoe UI"/>
              </a:rPr>
              <a:t> </a:t>
            </a:r>
            <a:r>
              <a:rPr sz="2400" spc="-5" dirty="0">
                <a:latin typeface="Segoe UI"/>
                <a:cs typeface="Segoe UI"/>
              </a:rPr>
              <a:t>terminology</a:t>
            </a:r>
            <a:endParaRPr sz="2400" dirty="0">
              <a:latin typeface="Segoe UI"/>
              <a:cs typeface="Segoe UI"/>
            </a:endParaRPr>
          </a:p>
          <a:p>
            <a:pPr marL="756285" lvl="1" indent="-287020">
              <a:lnSpc>
                <a:spcPct val="100000"/>
              </a:lnSpc>
              <a:spcBef>
                <a:spcPts val="905"/>
              </a:spcBef>
              <a:buFont typeface="Arial"/>
              <a:buChar char="–"/>
              <a:tabLst>
                <a:tab pos="756285" algn="l"/>
                <a:tab pos="756920" algn="l"/>
              </a:tabLst>
            </a:pPr>
            <a:r>
              <a:rPr sz="2000" b="0" spc="-50" dirty="0">
                <a:latin typeface="Segoe UI Light"/>
                <a:cs typeface="Segoe UI Light"/>
              </a:rPr>
              <a:t>“Toy </a:t>
            </a:r>
            <a:r>
              <a:rPr sz="2000" b="0" dirty="0">
                <a:latin typeface="Segoe UI Light"/>
                <a:cs typeface="Segoe UI Light"/>
              </a:rPr>
              <a:t>and </a:t>
            </a:r>
            <a:r>
              <a:rPr sz="2000" b="0" spc="-10" dirty="0">
                <a:latin typeface="Segoe UI Light"/>
                <a:cs typeface="Segoe UI Light"/>
              </a:rPr>
              <a:t>Process </a:t>
            </a:r>
            <a:r>
              <a:rPr sz="2000" b="0" spc="-25" dirty="0">
                <a:latin typeface="Segoe UI Light"/>
                <a:cs typeface="Segoe UI Light"/>
              </a:rPr>
              <a:t>of </a:t>
            </a:r>
            <a:r>
              <a:rPr sz="2000" b="0" spc="-5" dirty="0">
                <a:latin typeface="Segoe UI Light"/>
                <a:cs typeface="Segoe UI Light"/>
              </a:rPr>
              <a:t>Use” </a:t>
            </a:r>
            <a:r>
              <a:rPr sz="2000" b="0" spc="-15" dirty="0">
                <a:latin typeface="Segoe UI Light"/>
                <a:cs typeface="Segoe UI Light"/>
              </a:rPr>
              <a:t>(Patent</a:t>
            </a:r>
            <a:r>
              <a:rPr sz="2000" b="0" spc="90" dirty="0">
                <a:latin typeface="Segoe UI Light"/>
                <a:cs typeface="Segoe UI Light"/>
              </a:rPr>
              <a:t> </a:t>
            </a:r>
            <a:r>
              <a:rPr sz="2000" b="0" spc="-5" dirty="0">
                <a:latin typeface="Segoe UI Light"/>
                <a:cs typeface="Segoe UI Light"/>
              </a:rPr>
              <a:t>2,415,012)</a:t>
            </a:r>
            <a:endParaRPr sz="2000" dirty="0">
              <a:latin typeface="Segoe UI Light"/>
              <a:cs typeface="Segoe UI Light"/>
            </a:endParaRPr>
          </a:p>
          <a:p>
            <a:pPr marL="355600" indent="-342900">
              <a:lnSpc>
                <a:spcPct val="100000"/>
              </a:lnSpc>
              <a:spcBef>
                <a:spcPts val="894"/>
              </a:spcBef>
              <a:buFont typeface="Arial"/>
              <a:buChar char="•"/>
              <a:tabLst>
                <a:tab pos="354965" algn="l"/>
                <a:tab pos="355600" algn="l"/>
              </a:tabLst>
            </a:pPr>
            <a:r>
              <a:rPr sz="2400" spc="-5" dirty="0">
                <a:latin typeface="Segoe UI"/>
                <a:cs typeface="Segoe UI"/>
              </a:rPr>
              <a:t>Obsolete names and</a:t>
            </a:r>
            <a:r>
              <a:rPr sz="2400" dirty="0">
                <a:latin typeface="Segoe UI"/>
                <a:cs typeface="Segoe UI"/>
              </a:rPr>
              <a:t> </a:t>
            </a:r>
            <a:r>
              <a:rPr sz="2400" spc="-5" dirty="0">
                <a:latin typeface="Segoe UI"/>
                <a:cs typeface="Segoe UI"/>
              </a:rPr>
              <a:t>terms</a:t>
            </a:r>
            <a:endParaRPr sz="2400" dirty="0">
              <a:latin typeface="Segoe UI"/>
              <a:cs typeface="Segoe UI"/>
            </a:endParaRPr>
          </a:p>
          <a:p>
            <a:pPr marL="756285" lvl="1" indent="-287020">
              <a:lnSpc>
                <a:spcPct val="100000"/>
              </a:lnSpc>
              <a:spcBef>
                <a:spcPts val="905"/>
              </a:spcBef>
              <a:buFont typeface="Arial"/>
              <a:buChar char="–"/>
              <a:tabLst>
                <a:tab pos="756285" algn="l"/>
                <a:tab pos="756920" algn="l"/>
              </a:tabLst>
            </a:pPr>
            <a:r>
              <a:rPr sz="2000" b="0" spc="-5" dirty="0">
                <a:latin typeface="Segoe UI Light"/>
                <a:cs typeface="Segoe UI Light"/>
              </a:rPr>
              <a:t>“LP” </a:t>
            </a:r>
            <a:r>
              <a:rPr sz="2000" b="0" dirty="0">
                <a:latin typeface="Segoe UI Light"/>
                <a:cs typeface="Segoe UI Light"/>
              </a:rPr>
              <a:t>… </a:t>
            </a:r>
            <a:r>
              <a:rPr sz="2000" b="0" spc="-5" dirty="0">
                <a:latin typeface="Segoe UI Light"/>
                <a:cs typeface="Segoe UI Light"/>
              </a:rPr>
              <a:t>“hi-fi” </a:t>
            </a:r>
            <a:r>
              <a:rPr sz="2000" b="0" dirty="0">
                <a:latin typeface="Segoe UI Light"/>
                <a:cs typeface="Segoe UI Light"/>
              </a:rPr>
              <a:t>… “laser disc” … “water</a:t>
            </a:r>
            <a:r>
              <a:rPr sz="2000" b="0" spc="5" dirty="0">
                <a:latin typeface="Segoe UI Light"/>
                <a:cs typeface="Segoe UI Light"/>
              </a:rPr>
              <a:t> </a:t>
            </a:r>
            <a:r>
              <a:rPr sz="2000" b="0" dirty="0">
                <a:latin typeface="Segoe UI Light"/>
                <a:cs typeface="Segoe UI Light"/>
              </a:rPr>
              <a:t>closet”</a:t>
            </a:r>
            <a:endParaRPr sz="2000" dirty="0">
              <a:latin typeface="Segoe UI Light"/>
              <a:cs typeface="Segoe UI Light"/>
            </a:endParaRPr>
          </a:p>
          <a:p>
            <a:pPr marL="355600" indent="-342900">
              <a:lnSpc>
                <a:spcPct val="100000"/>
              </a:lnSpc>
              <a:spcBef>
                <a:spcPts val="894"/>
              </a:spcBef>
              <a:buFont typeface="Arial"/>
              <a:buChar char="•"/>
              <a:tabLst>
                <a:tab pos="354965" algn="l"/>
                <a:tab pos="355600" algn="l"/>
              </a:tabLst>
            </a:pPr>
            <a:r>
              <a:rPr sz="2400" spc="-10" dirty="0">
                <a:latin typeface="Segoe UI"/>
                <a:cs typeface="Segoe UI"/>
              </a:rPr>
              <a:t>Different </a:t>
            </a:r>
            <a:r>
              <a:rPr sz="2400" spc="-5" dirty="0">
                <a:latin typeface="Segoe UI"/>
                <a:cs typeface="Segoe UI"/>
              </a:rPr>
              <a:t>meanings in </a:t>
            </a:r>
            <a:r>
              <a:rPr sz="2400" spc="-10" dirty="0">
                <a:latin typeface="Segoe UI"/>
                <a:cs typeface="Segoe UI"/>
              </a:rPr>
              <a:t>different</a:t>
            </a:r>
            <a:r>
              <a:rPr sz="2400" spc="25" dirty="0">
                <a:latin typeface="Segoe UI"/>
                <a:cs typeface="Segoe UI"/>
              </a:rPr>
              <a:t> </a:t>
            </a:r>
            <a:r>
              <a:rPr sz="2400" spc="-5" dirty="0">
                <a:latin typeface="Segoe UI"/>
                <a:cs typeface="Segoe UI"/>
              </a:rPr>
              <a:t>fields</a:t>
            </a:r>
            <a:endParaRPr sz="2400" dirty="0">
              <a:latin typeface="Segoe UI"/>
              <a:cs typeface="Segoe UI"/>
            </a:endParaRPr>
          </a:p>
          <a:p>
            <a:pPr marL="756285" lvl="1" indent="-287020">
              <a:lnSpc>
                <a:spcPct val="100000"/>
              </a:lnSpc>
              <a:spcBef>
                <a:spcPts val="905"/>
              </a:spcBef>
              <a:buFont typeface="Arial"/>
              <a:buChar char="–"/>
              <a:tabLst>
                <a:tab pos="756285" algn="l"/>
                <a:tab pos="756920" algn="l"/>
              </a:tabLst>
            </a:pPr>
            <a:r>
              <a:rPr sz="2000" b="0" spc="-5" dirty="0">
                <a:latin typeface="Segoe UI Light"/>
                <a:cs typeface="Segoe UI Light"/>
              </a:rPr>
              <a:t>“mouse” </a:t>
            </a:r>
            <a:r>
              <a:rPr sz="2000" b="0" dirty="0">
                <a:latin typeface="Segoe UI Light"/>
                <a:cs typeface="Segoe UI Light"/>
              </a:rPr>
              <a:t>the animal </a:t>
            </a:r>
            <a:r>
              <a:rPr sz="2000" b="0" spc="-95" dirty="0">
                <a:latin typeface="Segoe UI Light"/>
                <a:cs typeface="Segoe UI Light"/>
              </a:rPr>
              <a:t>v. </a:t>
            </a:r>
            <a:r>
              <a:rPr sz="2000" b="0" dirty="0">
                <a:latin typeface="Segoe UI Light"/>
                <a:cs typeface="Segoe UI Light"/>
              </a:rPr>
              <a:t>computer</a:t>
            </a:r>
            <a:r>
              <a:rPr sz="2000" b="0" spc="90" dirty="0">
                <a:latin typeface="Segoe UI Light"/>
                <a:cs typeface="Segoe UI Light"/>
              </a:rPr>
              <a:t> </a:t>
            </a:r>
            <a:r>
              <a:rPr sz="2000" b="0" spc="-5" dirty="0">
                <a:latin typeface="Segoe UI Light"/>
                <a:cs typeface="Segoe UI Light"/>
              </a:rPr>
              <a:t>“mouse”</a:t>
            </a:r>
            <a:endParaRPr sz="2000" dirty="0">
              <a:latin typeface="Segoe UI Light"/>
              <a:cs typeface="Segoe UI Light"/>
            </a:endParaRPr>
          </a:p>
          <a:p>
            <a:pPr marL="355600" indent="-342900">
              <a:lnSpc>
                <a:spcPct val="100000"/>
              </a:lnSpc>
              <a:spcBef>
                <a:spcPts val="894"/>
              </a:spcBef>
              <a:buFont typeface="Arial"/>
              <a:buChar char="•"/>
              <a:tabLst>
                <a:tab pos="354965" algn="l"/>
                <a:tab pos="355600" algn="l"/>
              </a:tabLst>
            </a:pPr>
            <a:r>
              <a:rPr sz="2400" spc="-15" dirty="0">
                <a:latin typeface="Segoe UI"/>
                <a:cs typeface="Segoe UI"/>
              </a:rPr>
              <a:t>Synonyms</a:t>
            </a:r>
            <a:endParaRPr sz="2400" dirty="0">
              <a:latin typeface="Segoe UI"/>
              <a:cs typeface="Segoe UI"/>
            </a:endParaRPr>
          </a:p>
          <a:p>
            <a:pPr marL="756285" lvl="1" indent="-287020">
              <a:lnSpc>
                <a:spcPct val="100000"/>
              </a:lnSpc>
              <a:spcBef>
                <a:spcPts val="905"/>
              </a:spcBef>
              <a:buFont typeface="Arial"/>
              <a:buChar char="–"/>
              <a:tabLst>
                <a:tab pos="756285" algn="l"/>
                <a:tab pos="756920" algn="l"/>
              </a:tabLst>
            </a:pPr>
            <a:r>
              <a:rPr sz="2000" b="0" dirty="0">
                <a:latin typeface="Segoe UI Light"/>
                <a:cs typeface="Segoe UI Light"/>
              </a:rPr>
              <a:t>Rodent Extermination Device </a:t>
            </a:r>
            <a:r>
              <a:rPr sz="2000" b="0" spc="-15" dirty="0">
                <a:latin typeface="Segoe UI Light"/>
                <a:cs typeface="Segoe UI Light"/>
              </a:rPr>
              <a:t>(Patent</a:t>
            </a:r>
            <a:r>
              <a:rPr sz="2000" b="0" spc="-50" dirty="0">
                <a:latin typeface="Segoe UI Light"/>
                <a:cs typeface="Segoe UI Light"/>
              </a:rPr>
              <a:t> </a:t>
            </a:r>
            <a:r>
              <a:rPr sz="2000" b="0" spc="-5" dirty="0">
                <a:latin typeface="Segoe UI Light"/>
                <a:cs typeface="Segoe UI Light"/>
              </a:rPr>
              <a:t>5,185,953)</a:t>
            </a:r>
            <a:endParaRPr sz="2000" dirty="0">
              <a:latin typeface="Segoe UI Light"/>
              <a:cs typeface="Segoe UI Light"/>
            </a:endParaRPr>
          </a:p>
        </p:txBody>
      </p:sp>
      <p:sp>
        <p:nvSpPr>
          <p:cNvPr id="6" name="Slide Number Placeholder 5">
            <a:extLst>
              <a:ext uri="{FF2B5EF4-FFF2-40B4-BE49-F238E27FC236}">
                <a16:creationId xmlns:a16="http://schemas.microsoft.com/office/drawing/2014/main" id="{15D4890A-42EA-4351-A6D4-F81DEE408B52}"/>
              </a:ext>
            </a:extLst>
          </p:cNvPr>
          <p:cNvSpPr>
            <a:spLocks noGrp="1"/>
          </p:cNvSpPr>
          <p:nvPr>
            <p:ph type="sldNum" sz="quarter" idx="10"/>
          </p:nvPr>
        </p:nvSpPr>
        <p:spPr/>
        <p:txBody>
          <a:bodyPr/>
          <a:lstStyle/>
          <a:p>
            <a:fld id="{1D648693-0942-45E9-83AE-76FC568F9452}" type="slidenum">
              <a:rPr lang="en-US" smtClean="0"/>
              <a:pPr/>
              <a:t>11</a:t>
            </a:fld>
            <a:endParaRPr lang="en-US" dirty="0"/>
          </a:p>
        </p:txBody>
      </p:sp>
    </p:spTree>
    <p:extLst>
      <p:ext uri="{BB962C8B-B14F-4D97-AF65-F5344CB8AC3E}">
        <p14:creationId xmlns:p14="http://schemas.microsoft.com/office/powerpoint/2010/main" val="28892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7769860" cy="1120820"/>
          </a:xfrm>
          <a:prstGeom prst="rect">
            <a:avLst/>
          </a:prstGeom>
        </p:spPr>
        <p:txBody>
          <a:bodyPr vert="horz" wrap="square" lIns="0" tIns="12700" rIns="0" bIns="0" rtlCol="0">
            <a:spAutoFit/>
          </a:bodyPr>
          <a:lstStyle/>
          <a:p>
            <a:pPr marL="12700" marR="5080">
              <a:lnSpc>
                <a:spcPct val="100000"/>
              </a:lnSpc>
              <a:spcBef>
                <a:spcPts val="100"/>
              </a:spcBef>
            </a:pPr>
            <a:r>
              <a:rPr dirty="0"/>
              <a:t>Challenges with relying on  keyword searching (continued)</a:t>
            </a:r>
          </a:p>
        </p:txBody>
      </p:sp>
      <p:sp>
        <p:nvSpPr>
          <p:cNvPr id="4" name="object 4"/>
          <p:cNvSpPr txBox="1"/>
          <p:nvPr/>
        </p:nvSpPr>
        <p:spPr>
          <a:xfrm>
            <a:off x="535940" y="1752001"/>
            <a:ext cx="4849495" cy="3331210"/>
          </a:xfrm>
          <a:prstGeom prst="rect">
            <a:avLst/>
          </a:prstGeom>
        </p:spPr>
        <p:txBody>
          <a:bodyPr vert="horz" wrap="square" lIns="0" tIns="69215" rIns="0" bIns="0" rtlCol="0">
            <a:spAutoFit/>
          </a:bodyPr>
          <a:lstStyle/>
          <a:p>
            <a:pPr marL="355600" indent="-342900">
              <a:lnSpc>
                <a:spcPct val="100000"/>
              </a:lnSpc>
              <a:spcBef>
                <a:spcPts val="545"/>
              </a:spcBef>
              <a:buFont typeface="Arial"/>
              <a:buChar char="•"/>
              <a:tabLst>
                <a:tab pos="354965" algn="l"/>
                <a:tab pos="355600" algn="l"/>
              </a:tabLst>
            </a:pPr>
            <a:r>
              <a:rPr sz="2200" spc="-5" dirty="0">
                <a:latin typeface="Segoe UI"/>
                <a:cs typeface="Segoe UI"/>
              </a:rPr>
              <a:t>Some </a:t>
            </a:r>
            <a:r>
              <a:rPr sz="2200" spc="-10" dirty="0">
                <a:latin typeface="Segoe UI"/>
                <a:cs typeface="Segoe UI"/>
              </a:rPr>
              <a:t>text </a:t>
            </a:r>
            <a:r>
              <a:rPr sz="2200" spc="-5" dirty="0">
                <a:latin typeface="Segoe UI"/>
                <a:cs typeface="Segoe UI"/>
              </a:rPr>
              <a:t>may </a:t>
            </a:r>
            <a:r>
              <a:rPr sz="2200" spc="-10" dirty="0">
                <a:latin typeface="Segoe UI"/>
                <a:cs typeface="Segoe UI"/>
              </a:rPr>
              <a:t>have </a:t>
            </a:r>
            <a:r>
              <a:rPr sz="2200" spc="-5" dirty="0">
                <a:latin typeface="Segoe UI"/>
                <a:cs typeface="Segoe UI"/>
              </a:rPr>
              <a:t>British</a:t>
            </a:r>
            <a:r>
              <a:rPr sz="2200" spc="40" dirty="0">
                <a:latin typeface="Segoe UI"/>
                <a:cs typeface="Segoe UI"/>
              </a:rPr>
              <a:t> </a:t>
            </a:r>
            <a:r>
              <a:rPr sz="2200" spc="-5" dirty="0">
                <a:latin typeface="Segoe UI"/>
                <a:cs typeface="Segoe UI"/>
              </a:rPr>
              <a:t>spellings</a:t>
            </a:r>
            <a:endParaRPr sz="2200" dirty="0">
              <a:latin typeface="Segoe UI"/>
              <a:cs typeface="Segoe UI"/>
            </a:endParaRPr>
          </a:p>
          <a:p>
            <a:pPr marL="756285" lvl="1" indent="-287020">
              <a:lnSpc>
                <a:spcPct val="100000"/>
              </a:lnSpc>
              <a:spcBef>
                <a:spcPts val="420"/>
              </a:spcBef>
              <a:buFont typeface="Arial"/>
              <a:buChar char="–"/>
              <a:tabLst>
                <a:tab pos="756285" algn="l"/>
                <a:tab pos="756920" algn="l"/>
              </a:tabLst>
            </a:pPr>
            <a:r>
              <a:rPr sz="2000" b="0" dirty="0">
                <a:latin typeface="Segoe UI Light"/>
                <a:cs typeface="Segoe UI Light"/>
              </a:rPr>
              <a:t>Colour </a:t>
            </a:r>
            <a:r>
              <a:rPr sz="2000" b="0" spc="-95" dirty="0">
                <a:latin typeface="Segoe UI Light"/>
                <a:cs typeface="Segoe UI Light"/>
              </a:rPr>
              <a:t>v.</a:t>
            </a:r>
            <a:r>
              <a:rPr sz="2000" b="0" spc="-5" dirty="0">
                <a:latin typeface="Segoe UI Light"/>
                <a:cs typeface="Segoe UI Light"/>
              </a:rPr>
              <a:t> color</a:t>
            </a:r>
            <a:endParaRPr sz="2000" dirty="0">
              <a:latin typeface="Segoe UI Light"/>
              <a:cs typeface="Segoe UI Light"/>
            </a:endParaRPr>
          </a:p>
          <a:p>
            <a:pPr marL="756285" lvl="1" indent="-287020">
              <a:lnSpc>
                <a:spcPct val="100000"/>
              </a:lnSpc>
              <a:spcBef>
                <a:spcPts val="420"/>
              </a:spcBef>
              <a:buFont typeface="Arial"/>
              <a:buChar char="–"/>
              <a:tabLst>
                <a:tab pos="756285" algn="l"/>
                <a:tab pos="756920" algn="l"/>
              </a:tabLst>
            </a:pPr>
            <a:r>
              <a:rPr sz="2000" b="0" spc="-55" dirty="0">
                <a:latin typeface="Segoe UI Light"/>
                <a:cs typeface="Segoe UI Light"/>
              </a:rPr>
              <a:t>Tyre </a:t>
            </a:r>
            <a:r>
              <a:rPr sz="2000" b="0" spc="-95" dirty="0">
                <a:latin typeface="Segoe UI Light"/>
                <a:cs typeface="Segoe UI Light"/>
              </a:rPr>
              <a:t>v.</a:t>
            </a:r>
            <a:r>
              <a:rPr sz="2000" b="0" spc="60" dirty="0">
                <a:latin typeface="Segoe UI Light"/>
                <a:cs typeface="Segoe UI Light"/>
              </a:rPr>
              <a:t> </a:t>
            </a:r>
            <a:r>
              <a:rPr sz="2000" b="0" spc="-10" dirty="0">
                <a:latin typeface="Segoe UI Light"/>
                <a:cs typeface="Segoe UI Light"/>
              </a:rPr>
              <a:t>tire</a:t>
            </a:r>
            <a:endParaRPr sz="2000" dirty="0">
              <a:latin typeface="Segoe UI Light"/>
              <a:cs typeface="Segoe UI Light"/>
            </a:endParaRPr>
          </a:p>
          <a:p>
            <a:pPr marL="355600" indent="-342900">
              <a:lnSpc>
                <a:spcPct val="100000"/>
              </a:lnSpc>
              <a:spcBef>
                <a:spcPts val="375"/>
              </a:spcBef>
              <a:buFont typeface="Arial"/>
              <a:buChar char="•"/>
              <a:tabLst>
                <a:tab pos="354965" algn="l"/>
                <a:tab pos="355600" algn="l"/>
              </a:tabLst>
            </a:pPr>
            <a:r>
              <a:rPr sz="2200" spc="-5" dirty="0">
                <a:latin typeface="Segoe UI"/>
                <a:cs typeface="Segoe UI"/>
              </a:rPr>
              <a:t>Spelling errors and</a:t>
            </a:r>
            <a:r>
              <a:rPr sz="2200" spc="25" dirty="0">
                <a:latin typeface="Segoe UI"/>
                <a:cs typeface="Segoe UI"/>
              </a:rPr>
              <a:t> </a:t>
            </a:r>
            <a:r>
              <a:rPr sz="2200" spc="-10" dirty="0">
                <a:latin typeface="Segoe UI"/>
                <a:cs typeface="Segoe UI"/>
              </a:rPr>
              <a:t>variations</a:t>
            </a:r>
            <a:endParaRPr sz="2200" dirty="0">
              <a:latin typeface="Segoe UI"/>
              <a:cs typeface="Segoe UI"/>
            </a:endParaRPr>
          </a:p>
          <a:p>
            <a:pPr marL="756285" lvl="1" indent="-287020">
              <a:lnSpc>
                <a:spcPct val="100000"/>
              </a:lnSpc>
              <a:spcBef>
                <a:spcPts val="415"/>
              </a:spcBef>
              <a:buFont typeface="Arial"/>
              <a:buChar char="–"/>
              <a:tabLst>
                <a:tab pos="756285" algn="l"/>
                <a:tab pos="756920" algn="l"/>
              </a:tabLst>
            </a:pPr>
            <a:r>
              <a:rPr sz="2000" b="0" dirty="0">
                <a:latin typeface="Segoe UI Light"/>
                <a:cs typeface="Segoe UI Light"/>
              </a:rPr>
              <a:t>Repellant </a:t>
            </a:r>
            <a:r>
              <a:rPr sz="2000" b="0" spc="-95" dirty="0">
                <a:latin typeface="Segoe UI Light"/>
                <a:cs typeface="Segoe UI Light"/>
              </a:rPr>
              <a:t>v.</a:t>
            </a:r>
            <a:r>
              <a:rPr sz="2000" b="0" spc="15" dirty="0">
                <a:latin typeface="Segoe UI Light"/>
                <a:cs typeface="Segoe UI Light"/>
              </a:rPr>
              <a:t> </a:t>
            </a:r>
            <a:r>
              <a:rPr sz="2000" b="0" spc="-10" dirty="0">
                <a:latin typeface="Segoe UI Light"/>
                <a:cs typeface="Segoe UI Light"/>
              </a:rPr>
              <a:t>repellent</a:t>
            </a:r>
            <a:endParaRPr sz="2000" dirty="0">
              <a:latin typeface="Segoe UI Light"/>
              <a:cs typeface="Segoe UI Light"/>
            </a:endParaRPr>
          </a:p>
          <a:p>
            <a:pPr marL="756285" lvl="1" indent="-287020">
              <a:lnSpc>
                <a:spcPct val="100000"/>
              </a:lnSpc>
              <a:spcBef>
                <a:spcPts val="420"/>
              </a:spcBef>
              <a:buFont typeface="Arial"/>
              <a:buChar char="–"/>
              <a:tabLst>
                <a:tab pos="756285" algn="l"/>
                <a:tab pos="756920" algn="l"/>
              </a:tabLst>
            </a:pPr>
            <a:r>
              <a:rPr sz="2000" b="0" spc="-10" dirty="0">
                <a:latin typeface="Segoe UI Light"/>
                <a:cs typeface="Segoe UI Light"/>
              </a:rPr>
              <a:t>Three </a:t>
            </a:r>
            <a:r>
              <a:rPr sz="2000" b="0" spc="-5" dirty="0">
                <a:latin typeface="Segoe UI Light"/>
                <a:cs typeface="Segoe UI Light"/>
              </a:rPr>
              <a:t>wheeled </a:t>
            </a:r>
            <a:r>
              <a:rPr sz="2000" b="0" spc="-95" dirty="0">
                <a:latin typeface="Segoe UI Light"/>
                <a:cs typeface="Segoe UI Light"/>
              </a:rPr>
              <a:t>v.</a:t>
            </a:r>
            <a:r>
              <a:rPr sz="2000" b="0" spc="45" dirty="0">
                <a:latin typeface="Segoe UI Light"/>
                <a:cs typeface="Segoe UI Light"/>
              </a:rPr>
              <a:t> </a:t>
            </a:r>
            <a:r>
              <a:rPr sz="2000" b="0" spc="-5" dirty="0">
                <a:latin typeface="Segoe UI Light"/>
                <a:cs typeface="Segoe UI Light"/>
              </a:rPr>
              <a:t>tri-wheeled</a:t>
            </a:r>
            <a:endParaRPr sz="2000" dirty="0">
              <a:latin typeface="Segoe UI Light"/>
              <a:cs typeface="Segoe UI Light"/>
            </a:endParaRPr>
          </a:p>
          <a:p>
            <a:pPr marL="355600" indent="-342900">
              <a:lnSpc>
                <a:spcPct val="100000"/>
              </a:lnSpc>
              <a:spcBef>
                <a:spcPts val="375"/>
              </a:spcBef>
              <a:buFont typeface="Arial"/>
              <a:buChar char="•"/>
              <a:tabLst>
                <a:tab pos="354965" algn="l"/>
                <a:tab pos="355600" algn="l"/>
              </a:tabLst>
            </a:pPr>
            <a:r>
              <a:rPr sz="2200" spc="-10" dirty="0">
                <a:latin typeface="Segoe UI"/>
                <a:cs typeface="Segoe UI"/>
              </a:rPr>
              <a:t>Acronyms </a:t>
            </a:r>
            <a:r>
              <a:rPr sz="2200" spc="-5" dirty="0">
                <a:latin typeface="Segoe UI"/>
                <a:cs typeface="Segoe UI"/>
              </a:rPr>
              <a:t>and</a:t>
            </a:r>
            <a:r>
              <a:rPr sz="2200" spc="15" dirty="0">
                <a:latin typeface="Segoe UI"/>
                <a:cs typeface="Segoe UI"/>
              </a:rPr>
              <a:t> </a:t>
            </a:r>
            <a:r>
              <a:rPr sz="2200" spc="-10" dirty="0">
                <a:latin typeface="Segoe UI"/>
                <a:cs typeface="Segoe UI"/>
              </a:rPr>
              <a:t>abbreviations</a:t>
            </a:r>
            <a:endParaRPr sz="2200" dirty="0">
              <a:latin typeface="Segoe UI"/>
              <a:cs typeface="Segoe UI"/>
            </a:endParaRPr>
          </a:p>
          <a:p>
            <a:pPr marL="756285" lvl="1" indent="-287020">
              <a:lnSpc>
                <a:spcPct val="100000"/>
              </a:lnSpc>
              <a:spcBef>
                <a:spcPts val="415"/>
              </a:spcBef>
              <a:buFont typeface="Arial"/>
              <a:buChar char="–"/>
              <a:tabLst>
                <a:tab pos="756285" algn="l"/>
                <a:tab pos="756920" algn="l"/>
              </a:tabLst>
            </a:pPr>
            <a:r>
              <a:rPr sz="2000" b="0" spc="-50" dirty="0">
                <a:latin typeface="Segoe UI Light"/>
                <a:cs typeface="Segoe UI Light"/>
              </a:rPr>
              <a:t>LED, </a:t>
            </a:r>
            <a:r>
              <a:rPr sz="2000" b="0" spc="-5" dirty="0">
                <a:latin typeface="Segoe UI Light"/>
                <a:cs typeface="Segoe UI Light"/>
              </a:rPr>
              <a:t>light emitting</a:t>
            </a:r>
            <a:r>
              <a:rPr sz="2000" b="0" spc="80" dirty="0">
                <a:latin typeface="Segoe UI Light"/>
                <a:cs typeface="Segoe UI Light"/>
              </a:rPr>
              <a:t> </a:t>
            </a:r>
            <a:r>
              <a:rPr sz="2000" b="0" dirty="0">
                <a:latin typeface="Segoe UI Light"/>
                <a:cs typeface="Segoe UI Light"/>
              </a:rPr>
              <a:t>diode</a:t>
            </a:r>
            <a:endParaRPr sz="2000" dirty="0">
              <a:latin typeface="Segoe UI Light"/>
              <a:cs typeface="Segoe UI Light"/>
            </a:endParaRPr>
          </a:p>
          <a:p>
            <a:pPr marL="756285" lvl="1" indent="-287020">
              <a:lnSpc>
                <a:spcPct val="100000"/>
              </a:lnSpc>
              <a:spcBef>
                <a:spcPts val="420"/>
              </a:spcBef>
              <a:buFont typeface="Arial"/>
              <a:buChar char="–"/>
              <a:tabLst>
                <a:tab pos="756285" algn="l"/>
                <a:tab pos="756920" algn="l"/>
              </a:tabLst>
            </a:pPr>
            <a:r>
              <a:rPr sz="2000" b="0" spc="10" dirty="0">
                <a:latin typeface="Segoe UI Light"/>
                <a:cs typeface="Segoe UI Light"/>
              </a:rPr>
              <a:t>PDA, </a:t>
            </a:r>
            <a:r>
              <a:rPr sz="2000" b="0" dirty="0">
                <a:latin typeface="Segoe UI Light"/>
                <a:cs typeface="Segoe UI Light"/>
              </a:rPr>
              <a:t>personal digital</a:t>
            </a:r>
            <a:r>
              <a:rPr sz="2000" b="0" spc="-30" dirty="0">
                <a:latin typeface="Segoe UI Light"/>
                <a:cs typeface="Segoe UI Light"/>
              </a:rPr>
              <a:t> </a:t>
            </a:r>
            <a:r>
              <a:rPr sz="2000" b="0" dirty="0">
                <a:latin typeface="Segoe UI Light"/>
                <a:cs typeface="Segoe UI Light"/>
              </a:rPr>
              <a:t>assistant</a:t>
            </a:r>
            <a:endParaRPr sz="2000" dirty="0">
              <a:latin typeface="Segoe UI Light"/>
              <a:cs typeface="Segoe UI Light"/>
            </a:endParaRPr>
          </a:p>
        </p:txBody>
      </p:sp>
      <p:sp>
        <p:nvSpPr>
          <p:cNvPr id="6" name="Slide Number Placeholder 5">
            <a:extLst>
              <a:ext uri="{FF2B5EF4-FFF2-40B4-BE49-F238E27FC236}">
                <a16:creationId xmlns:a16="http://schemas.microsoft.com/office/drawing/2014/main" id="{1AE8F55F-9590-4E5B-9D91-93B05D49FDC0}"/>
              </a:ext>
            </a:extLst>
          </p:cNvPr>
          <p:cNvSpPr>
            <a:spLocks noGrp="1"/>
          </p:cNvSpPr>
          <p:nvPr>
            <p:ph type="sldNum" sz="quarter" idx="10"/>
          </p:nvPr>
        </p:nvSpPr>
        <p:spPr/>
        <p:txBody>
          <a:bodyPr/>
          <a:lstStyle/>
          <a:p>
            <a:fld id="{1D648693-0942-45E9-83AE-76FC568F9452}" type="slidenum">
              <a:rPr lang="en-US" smtClean="0"/>
              <a:pPr/>
              <a:t>12</a:t>
            </a:fld>
            <a:endParaRPr lang="en-US" dirty="0"/>
          </a:p>
        </p:txBody>
      </p:sp>
    </p:spTree>
    <p:extLst>
      <p:ext uri="{BB962C8B-B14F-4D97-AF65-F5344CB8AC3E}">
        <p14:creationId xmlns:p14="http://schemas.microsoft.com/office/powerpoint/2010/main" val="41259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4940" y="495300"/>
            <a:ext cx="8836660" cy="1243930"/>
          </a:xfrm>
          <a:prstGeom prst="rect">
            <a:avLst/>
          </a:prstGeom>
        </p:spPr>
        <p:txBody>
          <a:bodyPr vert="horz" wrap="square" lIns="0" tIns="12700" rIns="0" bIns="0" rtlCol="0">
            <a:spAutoFit/>
          </a:bodyPr>
          <a:lstStyle/>
          <a:p>
            <a:pPr marL="12700" marR="5080">
              <a:lnSpc>
                <a:spcPct val="100000"/>
              </a:lnSpc>
              <a:spcBef>
                <a:spcPts val="100"/>
              </a:spcBef>
            </a:pPr>
            <a:r>
              <a:rPr dirty="0"/>
              <a:t>Biggest challenge of keyword searching</a:t>
            </a:r>
          </a:p>
        </p:txBody>
      </p:sp>
      <p:sp>
        <p:nvSpPr>
          <p:cNvPr id="4" name="object 4"/>
          <p:cNvSpPr txBox="1"/>
          <p:nvPr/>
        </p:nvSpPr>
        <p:spPr>
          <a:xfrm>
            <a:off x="344170" y="2054967"/>
            <a:ext cx="8455660" cy="2082621"/>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65" dirty="0">
                <a:latin typeface="Segoe UI"/>
                <a:cs typeface="Segoe UI"/>
              </a:rPr>
              <a:t>Text </a:t>
            </a:r>
            <a:r>
              <a:rPr sz="2400" spc="-15" dirty="0">
                <a:latin typeface="Segoe UI"/>
                <a:cs typeface="Segoe UI"/>
              </a:rPr>
              <a:t>patent </a:t>
            </a:r>
            <a:r>
              <a:rPr sz="2400" spc="-5" dirty="0">
                <a:latin typeface="Segoe UI"/>
                <a:cs typeface="Segoe UI"/>
              </a:rPr>
              <a:t>databases </a:t>
            </a:r>
            <a:r>
              <a:rPr sz="2400" spc="-10" dirty="0">
                <a:latin typeface="Segoe UI"/>
                <a:cs typeface="Segoe UI"/>
              </a:rPr>
              <a:t>limit </a:t>
            </a:r>
            <a:r>
              <a:rPr sz="2400" spc="-15" dirty="0">
                <a:latin typeface="Segoe UI"/>
                <a:cs typeface="Segoe UI"/>
              </a:rPr>
              <a:t>keyword </a:t>
            </a:r>
            <a:r>
              <a:rPr sz="2400" spc="-10" dirty="0">
                <a:latin typeface="Segoe UI"/>
                <a:cs typeface="Segoe UI"/>
              </a:rPr>
              <a:t>searching </a:t>
            </a:r>
            <a:r>
              <a:rPr sz="2400" spc="-15" dirty="0">
                <a:latin typeface="Segoe UI"/>
                <a:cs typeface="Segoe UI"/>
              </a:rPr>
              <a:t>to </a:t>
            </a:r>
            <a:r>
              <a:rPr sz="2400" spc="-5" dirty="0">
                <a:latin typeface="Segoe UI"/>
                <a:cs typeface="Segoe UI"/>
              </a:rPr>
              <a:t>no </a:t>
            </a:r>
            <a:br>
              <a:rPr lang="en-US" sz="2400" spc="-5" dirty="0">
                <a:latin typeface="Segoe UI"/>
                <a:cs typeface="Segoe UI"/>
              </a:rPr>
            </a:br>
            <a:r>
              <a:rPr sz="2400" spc="-5" dirty="0">
                <a:latin typeface="Segoe UI"/>
                <a:cs typeface="Segoe UI"/>
              </a:rPr>
              <a:t>earlier</a:t>
            </a:r>
            <a:r>
              <a:rPr sz="2400" dirty="0">
                <a:latin typeface="Segoe UI"/>
                <a:cs typeface="Segoe UI"/>
              </a:rPr>
              <a:t> </a:t>
            </a:r>
            <a:r>
              <a:rPr sz="2400" spc="-5" dirty="0">
                <a:latin typeface="Segoe UI"/>
                <a:cs typeface="Segoe UI"/>
              </a:rPr>
              <a:t>than:</a:t>
            </a:r>
            <a:endParaRPr sz="2400" dirty="0">
              <a:latin typeface="Segoe UI"/>
              <a:cs typeface="Segoe UI"/>
            </a:endParaRPr>
          </a:p>
          <a:p>
            <a:pPr marL="756285" lvl="1" indent="-287020">
              <a:lnSpc>
                <a:spcPct val="100000"/>
              </a:lnSpc>
              <a:spcBef>
                <a:spcPts val="900"/>
              </a:spcBef>
              <a:buFont typeface="Arial"/>
              <a:buChar char="–"/>
              <a:tabLst>
                <a:tab pos="756285" algn="l"/>
                <a:tab pos="756920" algn="l"/>
              </a:tabLst>
            </a:pPr>
            <a:r>
              <a:rPr sz="2000" b="0" dirty="0">
                <a:latin typeface="Segoe UI Light"/>
                <a:cs typeface="Segoe UI Light"/>
              </a:rPr>
              <a:t>Google </a:t>
            </a:r>
            <a:r>
              <a:rPr sz="2000" b="0" spc="-15" dirty="0">
                <a:latin typeface="Segoe UI Light"/>
                <a:cs typeface="Segoe UI Light"/>
              </a:rPr>
              <a:t>Patents:</a:t>
            </a:r>
            <a:r>
              <a:rPr sz="2000" b="0" spc="-20" dirty="0">
                <a:latin typeface="Segoe UI Light"/>
                <a:cs typeface="Segoe UI Light"/>
              </a:rPr>
              <a:t> </a:t>
            </a:r>
            <a:r>
              <a:rPr sz="2000" b="0" spc="-30" dirty="0">
                <a:latin typeface="Segoe UI Light"/>
                <a:cs typeface="Segoe UI Light"/>
              </a:rPr>
              <a:t>1880’s</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spc="-30" dirty="0">
                <a:latin typeface="Segoe UI Light"/>
                <a:cs typeface="Segoe UI Light"/>
              </a:rPr>
              <a:t>USPTO </a:t>
            </a:r>
            <a:r>
              <a:rPr lang="en-US" sz="2000" b="0" dirty="0">
                <a:latin typeface="Segoe UI Light"/>
                <a:cs typeface="Segoe UI Light"/>
              </a:rPr>
              <a:t>Patent Public Search </a:t>
            </a:r>
            <a:r>
              <a:rPr sz="2000" b="0" dirty="0">
                <a:latin typeface="Segoe UI Light"/>
                <a:cs typeface="Segoe UI Light"/>
              </a:rPr>
              <a:t>1</a:t>
            </a:r>
            <a:r>
              <a:rPr lang="en-US" sz="2000" b="0" dirty="0">
                <a:latin typeface="Segoe UI Light"/>
                <a:cs typeface="Segoe UI Light"/>
              </a:rPr>
              <a:t>830’s</a:t>
            </a:r>
            <a:endParaRPr sz="2000" dirty="0">
              <a:latin typeface="Segoe UI Light"/>
              <a:cs typeface="Segoe UI Light"/>
            </a:endParaRPr>
          </a:p>
          <a:p>
            <a:pPr marL="355600" marR="259715" indent="-342900">
              <a:lnSpc>
                <a:spcPct val="100000"/>
              </a:lnSpc>
              <a:spcBef>
                <a:spcPts val="900"/>
              </a:spcBef>
              <a:buFont typeface="Arial"/>
              <a:buChar char="•"/>
              <a:tabLst>
                <a:tab pos="354965" algn="l"/>
                <a:tab pos="355600" algn="l"/>
              </a:tabLst>
            </a:pPr>
            <a:r>
              <a:rPr sz="2400" spc="-10" dirty="0">
                <a:latin typeface="Segoe UI"/>
                <a:cs typeface="Segoe UI"/>
              </a:rPr>
              <a:t>Searching </a:t>
            </a:r>
            <a:r>
              <a:rPr sz="2400" dirty="0">
                <a:latin typeface="Segoe UI"/>
                <a:cs typeface="Segoe UI"/>
              </a:rPr>
              <a:t>by </a:t>
            </a:r>
            <a:r>
              <a:rPr sz="2400" spc="-5" dirty="0">
                <a:latin typeface="Segoe UI"/>
                <a:cs typeface="Segoe UI"/>
              </a:rPr>
              <a:t>classification allows access </a:t>
            </a:r>
            <a:r>
              <a:rPr sz="2400" spc="-15" dirty="0">
                <a:latin typeface="Segoe UI"/>
                <a:cs typeface="Segoe UI"/>
              </a:rPr>
              <a:t>to </a:t>
            </a:r>
            <a:r>
              <a:rPr sz="2400" spc="-5" dirty="0">
                <a:latin typeface="Segoe UI"/>
                <a:cs typeface="Segoe UI"/>
              </a:rPr>
              <a:t>all U.S. </a:t>
            </a:r>
            <a:r>
              <a:rPr sz="2400" spc="-10" dirty="0">
                <a:latin typeface="Segoe UI"/>
                <a:cs typeface="Segoe UI"/>
              </a:rPr>
              <a:t>patents</a:t>
            </a:r>
            <a:r>
              <a:rPr lang="en-US" sz="2400" spc="-10" dirty="0">
                <a:latin typeface="Segoe UI"/>
                <a:cs typeface="Segoe UI"/>
              </a:rPr>
              <a:t>.</a:t>
            </a:r>
            <a:endParaRPr sz="2400" dirty="0">
              <a:latin typeface="Segoe UI"/>
              <a:cs typeface="Segoe UI"/>
            </a:endParaRPr>
          </a:p>
        </p:txBody>
      </p:sp>
      <p:sp>
        <p:nvSpPr>
          <p:cNvPr id="6" name="Slide Number Placeholder 5">
            <a:extLst>
              <a:ext uri="{FF2B5EF4-FFF2-40B4-BE49-F238E27FC236}">
                <a16:creationId xmlns:a16="http://schemas.microsoft.com/office/drawing/2014/main" id="{29173A92-4205-475C-9CAF-1C4354F4C3C7}"/>
              </a:ext>
            </a:extLst>
          </p:cNvPr>
          <p:cNvSpPr>
            <a:spLocks noGrp="1"/>
          </p:cNvSpPr>
          <p:nvPr>
            <p:ph type="sldNum" sz="quarter" idx="10"/>
          </p:nvPr>
        </p:nvSpPr>
        <p:spPr/>
        <p:txBody>
          <a:bodyPr/>
          <a:lstStyle/>
          <a:p>
            <a:fld id="{1D648693-0942-45E9-83AE-76FC568F9452}" type="slidenum">
              <a:rPr lang="en-US" smtClean="0"/>
              <a:pPr/>
              <a:t>13</a:t>
            </a:fld>
            <a:endParaRPr lang="en-US" dirty="0"/>
          </a:p>
        </p:txBody>
      </p:sp>
    </p:spTree>
    <p:extLst>
      <p:ext uri="{BB962C8B-B14F-4D97-AF65-F5344CB8AC3E}">
        <p14:creationId xmlns:p14="http://schemas.microsoft.com/office/powerpoint/2010/main" val="412498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5253990" cy="566181"/>
          </a:xfrm>
          <a:prstGeom prst="rect">
            <a:avLst/>
          </a:prstGeom>
        </p:spPr>
        <p:txBody>
          <a:bodyPr vert="horz" wrap="square" lIns="0" tIns="12065" rIns="0" bIns="0" rtlCol="0">
            <a:spAutoFit/>
          </a:bodyPr>
          <a:lstStyle/>
          <a:p>
            <a:pPr marL="12700">
              <a:lnSpc>
                <a:spcPct val="100000"/>
              </a:lnSpc>
              <a:spcBef>
                <a:spcPts val="95"/>
              </a:spcBef>
            </a:pPr>
            <a:r>
              <a:rPr dirty="0"/>
              <a:t>What is classification?</a:t>
            </a:r>
          </a:p>
        </p:txBody>
      </p:sp>
      <p:sp>
        <p:nvSpPr>
          <p:cNvPr id="4" name="object 4"/>
          <p:cNvSpPr txBox="1"/>
          <p:nvPr/>
        </p:nvSpPr>
        <p:spPr>
          <a:xfrm>
            <a:off x="535940" y="1329944"/>
            <a:ext cx="4721860" cy="3082895"/>
          </a:xfrm>
          <a:prstGeom prst="rect">
            <a:avLst/>
          </a:prstGeom>
        </p:spPr>
        <p:txBody>
          <a:bodyPr vert="horz" wrap="square" lIns="0" tIns="12700" rIns="0" bIns="0" rtlCol="0">
            <a:spAutoFit/>
          </a:bodyPr>
          <a:lstStyle/>
          <a:p>
            <a:pPr marL="355600" marR="5080" indent="-342900">
              <a:lnSpc>
                <a:spcPct val="120000"/>
              </a:lnSpc>
              <a:spcBef>
                <a:spcPts val="100"/>
              </a:spcBef>
              <a:buFont typeface="Arial"/>
              <a:buChar char="•"/>
              <a:tabLst>
                <a:tab pos="354965" algn="l"/>
                <a:tab pos="355600" algn="l"/>
              </a:tabLst>
            </a:pPr>
            <a:r>
              <a:rPr sz="2000" dirty="0">
                <a:latin typeface="Segoe UI"/>
                <a:cs typeface="Segoe UI"/>
              </a:rPr>
              <a:t>In </a:t>
            </a:r>
            <a:r>
              <a:rPr sz="2000" spc="-5" dirty="0">
                <a:latin typeface="Segoe UI"/>
                <a:cs typeface="Segoe UI"/>
              </a:rPr>
              <a:t>general, </a:t>
            </a:r>
            <a:r>
              <a:rPr sz="2000" dirty="0">
                <a:latin typeface="Segoe UI"/>
                <a:cs typeface="Segoe UI"/>
              </a:rPr>
              <a:t>a </a:t>
            </a:r>
            <a:r>
              <a:rPr sz="2000" spc="-5" dirty="0">
                <a:latin typeface="Segoe UI"/>
                <a:cs typeface="Segoe UI"/>
              </a:rPr>
              <a:t>classification system is </a:t>
            </a:r>
            <a:r>
              <a:rPr sz="2000" dirty="0">
                <a:latin typeface="Segoe UI"/>
                <a:cs typeface="Segoe UI"/>
              </a:rPr>
              <a:t>a </a:t>
            </a:r>
            <a:r>
              <a:rPr sz="2000" spc="-5" dirty="0">
                <a:latin typeface="Segoe UI"/>
                <a:cs typeface="Segoe UI"/>
              </a:rPr>
              <a:t>system </a:t>
            </a:r>
            <a:r>
              <a:rPr sz="2000" spc="-20" dirty="0">
                <a:latin typeface="Segoe UI"/>
                <a:cs typeface="Segoe UI"/>
              </a:rPr>
              <a:t>of </a:t>
            </a:r>
            <a:r>
              <a:rPr sz="2000" spc="-10" dirty="0">
                <a:latin typeface="Segoe UI"/>
                <a:cs typeface="Segoe UI"/>
              </a:rPr>
              <a:t>hierarchical categories </a:t>
            </a:r>
            <a:r>
              <a:rPr sz="2000" spc="-5" dirty="0">
                <a:latin typeface="Segoe UI"/>
                <a:cs typeface="Segoe UI"/>
              </a:rPr>
              <a:t>used to </a:t>
            </a:r>
            <a:r>
              <a:rPr sz="2000" spc="-10" dirty="0">
                <a:latin typeface="Segoe UI"/>
                <a:cs typeface="Segoe UI"/>
              </a:rPr>
              <a:t>organize </a:t>
            </a:r>
            <a:r>
              <a:rPr sz="2000" spc="-15" dirty="0">
                <a:latin typeface="Segoe UI"/>
                <a:cs typeface="Segoe UI"/>
              </a:rPr>
              <a:t>like </a:t>
            </a:r>
            <a:r>
              <a:rPr sz="2000" dirty="0">
                <a:latin typeface="Segoe UI"/>
                <a:cs typeface="Segoe UI"/>
              </a:rPr>
              <a:t>“things” </a:t>
            </a:r>
            <a:r>
              <a:rPr sz="2000" spc="-5" dirty="0">
                <a:latin typeface="Segoe UI"/>
                <a:cs typeface="Segoe UI"/>
              </a:rPr>
              <a:t>by their characteristics and</a:t>
            </a:r>
            <a:r>
              <a:rPr sz="2000" spc="-10" dirty="0">
                <a:latin typeface="Segoe UI"/>
                <a:cs typeface="Segoe UI"/>
              </a:rPr>
              <a:t> </a:t>
            </a:r>
            <a:r>
              <a:rPr sz="2000" spc="-5" dirty="0">
                <a:latin typeface="Segoe UI"/>
                <a:cs typeface="Segoe UI"/>
              </a:rPr>
              <a:t>relationships.</a:t>
            </a:r>
            <a:endParaRPr sz="2000" dirty="0">
              <a:latin typeface="Segoe UI"/>
              <a:cs typeface="Segoe UI"/>
            </a:endParaRPr>
          </a:p>
          <a:p>
            <a:pPr marL="355600" marR="142240" indent="-342900">
              <a:lnSpc>
                <a:spcPct val="120000"/>
              </a:lnSpc>
              <a:spcBef>
                <a:spcPts val="900"/>
              </a:spcBef>
              <a:buFont typeface="Arial"/>
              <a:buChar char="•"/>
              <a:tabLst>
                <a:tab pos="354965" algn="l"/>
                <a:tab pos="355600" algn="l"/>
              </a:tabLst>
            </a:pPr>
            <a:r>
              <a:rPr sz="2000" spc="-5" dirty="0">
                <a:latin typeface="Segoe UI"/>
                <a:cs typeface="Segoe UI"/>
              </a:rPr>
              <a:t>Classification systems </a:t>
            </a:r>
            <a:r>
              <a:rPr sz="2000" spc="-15" dirty="0">
                <a:latin typeface="Segoe UI"/>
                <a:cs typeface="Segoe UI"/>
              </a:rPr>
              <a:t>are </a:t>
            </a:r>
            <a:r>
              <a:rPr sz="2000" spc="10" dirty="0">
                <a:latin typeface="Segoe UI"/>
                <a:cs typeface="Segoe UI"/>
              </a:rPr>
              <a:t>very </a:t>
            </a:r>
            <a:r>
              <a:rPr sz="2000" spc="-5" dirty="0">
                <a:latin typeface="Segoe UI"/>
                <a:cs typeface="Segoe UI"/>
              </a:rPr>
              <a:t>useful </a:t>
            </a:r>
            <a:r>
              <a:rPr sz="2000" dirty="0">
                <a:latin typeface="Segoe UI"/>
                <a:cs typeface="Segoe UI"/>
              </a:rPr>
              <a:t>for </a:t>
            </a:r>
            <a:r>
              <a:rPr sz="2000" spc="5" dirty="0">
                <a:latin typeface="Segoe UI"/>
                <a:cs typeface="Segoe UI"/>
              </a:rPr>
              <a:t>sorting </a:t>
            </a:r>
            <a:r>
              <a:rPr sz="2000" spc="-5" dirty="0">
                <a:latin typeface="Segoe UI"/>
                <a:cs typeface="Segoe UI"/>
              </a:rPr>
              <a:t>and</a:t>
            </a:r>
            <a:r>
              <a:rPr sz="2000" spc="-85" dirty="0">
                <a:latin typeface="Segoe UI"/>
                <a:cs typeface="Segoe UI"/>
              </a:rPr>
              <a:t> </a:t>
            </a:r>
            <a:r>
              <a:rPr sz="2000" spc="-10" dirty="0">
                <a:latin typeface="Segoe UI"/>
                <a:cs typeface="Segoe UI"/>
              </a:rPr>
              <a:t>searching large </a:t>
            </a:r>
            <a:r>
              <a:rPr sz="2000" spc="-5" dirty="0">
                <a:latin typeface="Segoe UI"/>
                <a:cs typeface="Segoe UI"/>
              </a:rPr>
              <a:t>collections </a:t>
            </a:r>
            <a:r>
              <a:rPr sz="2000" spc="-20" dirty="0">
                <a:latin typeface="Segoe UI"/>
                <a:cs typeface="Segoe UI"/>
              </a:rPr>
              <a:t>of </a:t>
            </a:r>
            <a:r>
              <a:rPr sz="2000" spc="-5" dirty="0">
                <a:latin typeface="Segoe UI"/>
                <a:cs typeface="Segoe UI"/>
              </a:rPr>
              <a:t>information, including</a:t>
            </a:r>
            <a:r>
              <a:rPr sz="2000" dirty="0">
                <a:latin typeface="Segoe UI"/>
                <a:cs typeface="Segoe UI"/>
              </a:rPr>
              <a:t> </a:t>
            </a:r>
            <a:r>
              <a:rPr sz="2000" spc="-5" dirty="0">
                <a:latin typeface="Segoe UI"/>
                <a:cs typeface="Segoe UI"/>
              </a:rPr>
              <a:t>inventions.</a:t>
            </a:r>
            <a:endParaRPr sz="2000" dirty="0">
              <a:latin typeface="Segoe UI"/>
              <a:cs typeface="Segoe UI"/>
            </a:endParaRPr>
          </a:p>
        </p:txBody>
      </p:sp>
      <p:sp>
        <p:nvSpPr>
          <p:cNvPr id="5" name="object 5" descr="Example of drawer classifying screws and bolts. ">
            <a:extLst>
              <a:ext uri="{C183D7F6-B498-43B3-948B-1728B52AA6E4}">
                <adec:decorative xmlns:adec="http://schemas.microsoft.com/office/drawing/2017/decorative" val="0"/>
              </a:ext>
            </a:extLst>
          </p:cNvPr>
          <p:cNvSpPr/>
          <p:nvPr/>
        </p:nvSpPr>
        <p:spPr>
          <a:xfrm>
            <a:off x="5943600" y="1409700"/>
            <a:ext cx="2281935" cy="2829590"/>
          </a:xfrm>
          <a:prstGeom prst="rect">
            <a:avLst/>
          </a:prstGeom>
          <a:blipFill>
            <a:blip r:embed="rId2" cstate="print"/>
            <a:stretch>
              <a:fillRect/>
            </a:stretch>
          </a:blipFill>
        </p:spPr>
        <p:txBody>
          <a:bodyPr wrap="square" lIns="0" tIns="0" rIns="0" bIns="0" rtlCol="0"/>
          <a:lstStyle/>
          <a:p>
            <a:endParaRPr dirty="0"/>
          </a:p>
        </p:txBody>
      </p:sp>
      <p:sp>
        <p:nvSpPr>
          <p:cNvPr id="7" name="Slide Number Placeholder 6">
            <a:extLst>
              <a:ext uri="{FF2B5EF4-FFF2-40B4-BE49-F238E27FC236}">
                <a16:creationId xmlns:a16="http://schemas.microsoft.com/office/drawing/2014/main" id="{7E4801EE-DB56-438B-BCA3-10211CE2EFFA}"/>
              </a:ext>
            </a:extLst>
          </p:cNvPr>
          <p:cNvSpPr>
            <a:spLocks noGrp="1"/>
          </p:cNvSpPr>
          <p:nvPr>
            <p:ph type="sldNum" sz="quarter" idx="10"/>
          </p:nvPr>
        </p:nvSpPr>
        <p:spPr/>
        <p:txBody>
          <a:bodyPr/>
          <a:lstStyle/>
          <a:p>
            <a:fld id="{1D648693-0942-45E9-83AE-76FC568F9452}" type="slidenum">
              <a:rPr lang="en-US" smtClean="0"/>
              <a:pPr/>
              <a:t>14</a:t>
            </a:fld>
            <a:endParaRPr lang="en-US" dirty="0"/>
          </a:p>
        </p:txBody>
      </p:sp>
    </p:spTree>
    <p:extLst>
      <p:ext uri="{BB962C8B-B14F-4D97-AF65-F5344CB8AC3E}">
        <p14:creationId xmlns:p14="http://schemas.microsoft.com/office/powerpoint/2010/main" val="210904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00308"/>
            <a:ext cx="7998460" cy="566822"/>
          </a:xfrm>
          <a:prstGeom prst="rect">
            <a:avLst/>
          </a:prstGeom>
        </p:spPr>
        <p:txBody>
          <a:bodyPr vert="horz" wrap="square" lIns="0" tIns="12700" rIns="0" bIns="0" rtlCol="0">
            <a:spAutoFit/>
          </a:bodyPr>
          <a:lstStyle/>
          <a:p>
            <a:pPr marL="12700">
              <a:lnSpc>
                <a:spcPct val="100000"/>
              </a:lnSpc>
              <a:spcBef>
                <a:spcPts val="100"/>
              </a:spcBef>
            </a:pPr>
            <a:r>
              <a:rPr dirty="0"/>
              <a:t>Worldwide classification systems</a:t>
            </a:r>
          </a:p>
        </p:txBody>
      </p:sp>
      <p:sp>
        <p:nvSpPr>
          <p:cNvPr id="5" name="Slide Number Placeholder 4">
            <a:extLst>
              <a:ext uri="{FF2B5EF4-FFF2-40B4-BE49-F238E27FC236}">
                <a16:creationId xmlns:a16="http://schemas.microsoft.com/office/drawing/2014/main" id="{2220D3B0-B2B5-484A-809F-AAFB021B51A9}"/>
              </a:ext>
            </a:extLst>
          </p:cNvPr>
          <p:cNvSpPr>
            <a:spLocks noGrp="1"/>
          </p:cNvSpPr>
          <p:nvPr>
            <p:ph type="sldNum" sz="quarter" idx="10"/>
          </p:nvPr>
        </p:nvSpPr>
        <p:spPr/>
        <p:txBody>
          <a:bodyPr/>
          <a:lstStyle/>
          <a:p>
            <a:fld id="{1D648693-0942-45E9-83AE-76FC568F9452}" type="slidenum">
              <a:rPr lang="en-US" smtClean="0"/>
              <a:pPr/>
              <a:t>15</a:t>
            </a:fld>
            <a:endParaRPr lang="en-US"/>
          </a:p>
        </p:txBody>
      </p:sp>
      <p:graphicFrame>
        <p:nvGraphicFramePr>
          <p:cNvPr id="4" name="Table 3">
            <a:extLst>
              <a:ext uri="{FF2B5EF4-FFF2-40B4-BE49-F238E27FC236}">
                <a16:creationId xmlns:a16="http://schemas.microsoft.com/office/drawing/2014/main" id="{F39B55DF-FA2F-4200-A0B9-4FF4CDF0FF0A}"/>
              </a:ext>
            </a:extLst>
          </p:cNvPr>
          <p:cNvGraphicFramePr>
            <a:graphicFrameLocks noGrp="1"/>
          </p:cNvGraphicFramePr>
          <p:nvPr>
            <p:extLst>
              <p:ext uri="{D42A27DB-BD31-4B8C-83A1-F6EECF244321}">
                <p14:modId xmlns:p14="http://schemas.microsoft.com/office/powerpoint/2010/main" val="3940024320"/>
              </p:ext>
            </p:extLst>
          </p:nvPr>
        </p:nvGraphicFramePr>
        <p:xfrm>
          <a:off x="817145" y="1490152"/>
          <a:ext cx="7288703" cy="3407066"/>
        </p:xfrm>
        <a:graphic>
          <a:graphicData uri="http://schemas.openxmlformats.org/drawingml/2006/table">
            <a:tbl>
              <a:tblPr firstRow="1" bandRow="1">
                <a:tableStyleId>{5C22544A-7EE6-4342-B048-85BDC9FD1C3A}</a:tableStyleId>
              </a:tblPr>
              <a:tblGrid>
                <a:gridCol w="1389795">
                  <a:extLst>
                    <a:ext uri="{9D8B030D-6E8A-4147-A177-3AD203B41FA5}">
                      <a16:colId xmlns:a16="http://schemas.microsoft.com/office/drawing/2014/main" val="1369757657"/>
                    </a:ext>
                  </a:extLst>
                </a:gridCol>
                <a:gridCol w="1273979">
                  <a:extLst>
                    <a:ext uri="{9D8B030D-6E8A-4147-A177-3AD203B41FA5}">
                      <a16:colId xmlns:a16="http://schemas.microsoft.com/office/drawing/2014/main" val="2618267598"/>
                    </a:ext>
                  </a:extLst>
                </a:gridCol>
                <a:gridCol w="1080952">
                  <a:extLst>
                    <a:ext uri="{9D8B030D-6E8A-4147-A177-3AD203B41FA5}">
                      <a16:colId xmlns:a16="http://schemas.microsoft.com/office/drawing/2014/main" val="96238220"/>
                    </a:ext>
                  </a:extLst>
                </a:gridCol>
                <a:gridCol w="1172036">
                  <a:extLst>
                    <a:ext uri="{9D8B030D-6E8A-4147-A177-3AD203B41FA5}">
                      <a16:colId xmlns:a16="http://schemas.microsoft.com/office/drawing/2014/main" val="1890602379"/>
                    </a:ext>
                  </a:extLst>
                </a:gridCol>
                <a:gridCol w="1198336">
                  <a:extLst>
                    <a:ext uri="{9D8B030D-6E8A-4147-A177-3AD203B41FA5}">
                      <a16:colId xmlns:a16="http://schemas.microsoft.com/office/drawing/2014/main" val="3320553730"/>
                    </a:ext>
                  </a:extLst>
                </a:gridCol>
                <a:gridCol w="1173605">
                  <a:extLst>
                    <a:ext uri="{9D8B030D-6E8A-4147-A177-3AD203B41FA5}">
                      <a16:colId xmlns:a16="http://schemas.microsoft.com/office/drawing/2014/main" val="2801179606"/>
                    </a:ext>
                  </a:extLst>
                </a:gridCol>
              </a:tblGrid>
              <a:tr h="209784">
                <a:tc>
                  <a:txBody>
                    <a:bodyPr/>
                    <a:lstStyle/>
                    <a:p>
                      <a:endParaRPr lang="en-US" sz="10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C3F9"/>
                    </a:solidFill>
                  </a:tcPr>
                </a:tc>
                <a:tc>
                  <a:txBody>
                    <a:bodyPr/>
                    <a:lstStyle/>
                    <a:p>
                      <a:r>
                        <a:rPr lang="en-US" sz="1000" b="0" dirty="0">
                          <a:solidFill>
                            <a:schemeClr val="tx2"/>
                          </a:solidFill>
                        </a:rPr>
                        <a:t>USPC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C3F9"/>
                    </a:solidFill>
                  </a:tcPr>
                </a:tc>
                <a:tc>
                  <a:txBody>
                    <a:bodyPr/>
                    <a:lstStyle/>
                    <a:p>
                      <a:r>
                        <a:rPr lang="en-US" sz="1000" b="0" dirty="0">
                          <a:solidFill>
                            <a:schemeClr val="tx2"/>
                          </a:solidFill>
                        </a:rPr>
                        <a:t>IPC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C3F9"/>
                    </a:solidFill>
                  </a:tcPr>
                </a:tc>
                <a:tc>
                  <a:txBody>
                    <a:bodyPr/>
                    <a:lstStyle/>
                    <a:p>
                      <a:r>
                        <a:rPr lang="en-US" sz="1000" b="0" dirty="0">
                          <a:solidFill>
                            <a:schemeClr val="tx2"/>
                          </a:solidFill>
                        </a:rPr>
                        <a:t>ECLA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C3F9"/>
                    </a:solidFill>
                  </a:tcPr>
                </a:tc>
                <a:tc>
                  <a:txBody>
                    <a:bodyPr/>
                    <a:lstStyle/>
                    <a:p>
                      <a:r>
                        <a:rPr lang="en-US" sz="1000" b="0" dirty="0">
                          <a:solidFill>
                            <a:schemeClr val="tx2"/>
                          </a:solidFill>
                        </a:rPr>
                        <a:t>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C3F9"/>
                    </a:solidFill>
                  </a:tcPr>
                </a:tc>
                <a:tc>
                  <a:txBody>
                    <a:bodyPr/>
                    <a:lstStyle/>
                    <a:p>
                      <a:r>
                        <a:rPr lang="en-US" sz="1000" b="0" dirty="0">
                          <a:solidFill>
                            <a:schemeClr val="tx2"/>
                          </a:solidFill>
                        </a:rPr>
                        <a:t>CPC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5C3F9"/>
                    </a:solidFill>
                  </a:tcPr>
                </a:tc>
                <a:extLst>
                  <a:ext uri="{0D108BD9-81ED-4DB2-BD59-A6C34878D82A}">
                    <a16:rowId xmlns:a16="http://schemas.microsoft.com/office/drawing/2014/main" val="3634078635"/>
                  </a:ext>
                </a:extLst>
              </a:tr>
              <a:tr h="552751">
                <a:tc>
                  <a:txBody>
                    <a:bodyPr/>
                    <a:lstStyle/>
                    <a:p>
                      <a:r>
                        <a:rPr lang="en-US" sz="1000" i="1" dirty="0">
                          <a:solidFill>
                            <a:schemeClr val="tx2"/>
                          </a:solidFill>
                        </a:rPr>
                        <a:t>Documents classified into system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0"/>
                      </a:schemeClr>
                    </a:solidFill>
                  </a:tcPr>
                </a:tc>
                <a:tc>
                  <a:txBody>
                    <a:bodyPr/>
                    <a:lstStyle/>
                    <a:p>
                      <a:pPr algn="l"/>
                      <a:r>
                        <a:rPr lang="en-US" sz="1000" dirty="0"/>
                        <a:t>USPTO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lang="en-US" sz="1000" dirty="0"/>
                        <a:t>IPC union members (61)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EPO, member states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lang="en-US" sz="1000" dirty="0"/>
                        <a:t>Japan Patent Office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USPTO/EPO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3434311721"/>
                  </a:ext>
                </a:extLst>
              </a:tr>
              <a:tr h="562701">
                <a:tc>
                  <a:txBody>
                    <a:bodyPr/>
                    <a:lstStyle/>
                    <a:p>
                      <a:r>
                        <a:rPr lang="en-US" sz="1000" i="1" dirty="0">
                          <a:solidFill>
                            <a:schemeClr val="tx2"/>
                          </a:solidFill>
                        </a:rPr>
                        <a:t>Relationship to IPC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algn="l"/>
                      <a:r>
                        <a:rPr lang="en-US" sz="1000" dirty="0"/>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lang="en-US" sz="1000" dirty="0"/>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ECLA is an extension of IPC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lang="en-US" sz="1000" dirty="0"/>
                        <a:t>FI is an extension of IPC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CPC is an extension of IPC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3527129971"/>
                  </a:ext>
                </a:extLst>
              </a:tr>
              <a:tr h="627797">
                <a:tc>
                  <a:txBody>
                    <a:bodyPr/>
                    <a:lstStyle/>
                    <a:p>
                      <a:r>
                        <a:rPr lang="en-US" sz="1000" i="1" dirty="0">
                          <a:solidFill>
                            <a:schemeClr val="tx2"/>
                          </a:solidFill>
                        </a:rPr>
                        <a:t>Classification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0"/>
                      </a:schemeClr>
                    </a:solidFill>
                  </a:tcPr>
                </a:tc>
                <a:tc>
                  <a:txBody>
                    <a:bodyPr/>
                    <a:lstStyle/>
                    <a:p>
                      <a:pPr algn="l"/>
                      <a:r>
                        <a:rPr lang="en-US" sz="1000" dirty="0"/>
                        <a:t>2 standards for classification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lang="en-US" sz="1000" dirty="0"/>
                        <a:t>Invention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Invention information</a:t>
                      </a:r>
                    </a:p>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Invention information</a:t>
                      </a:r>
                    </a:p>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Invention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3676936799"/>
                  </a:ext>
                </a:extLst>
              </a:tr>
              <a:tr h="734242">
                <a:tc>
                  <a:txBody>
                    <a:bodyPr/>
                    <a:lstStyle/>
                    <a:p>
                      <a:r>
                        <a:rPr lang="en-US" sz="1000" i="1" dirty="0">
                          <a:solidFill>
                            <a:schemeClr val="tx2"/>
                          </a:solidFill>
                        </a:rPr>
                        <a:t>Rules for classification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algn="l"/>
                      <a:r>
                        <a:rPr lang="en-US" sz="1000" dirty="0"/>
                        <a:t>U.S. classification guidelines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lang="en-US" sz="1000" dirty="0"/>
                        <a:t>IPC guide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IPC guide</a:t>
                      </a:r>
                    </a:p>
                    <a:p>
                      <a:pPr algn="l"/>
                      <a:r>
                        <a:rPr lang="en-US" sz="1000" dirty="0"/>
                        <a:t>+</a:t>
                      </a:r>
                    </a:p>
                    <a:p>
                      <a:pPr algn="l"/>
                      <a:r>
                        <a:rPr lang="en-US" sz="1000" dirty="0"/>
                        <a:t>art specific rules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lang="en-US" sz="1000" dirty="0"/>
                        <a:t>IPC guide</a:t>
                      </a:r>
                    </a:p>
                    <a:p>
                      <a:pPr algn="l"/>
                      <a:r>
                        <a:rPr lang="en-US" sz="1000" dirty="0"/>
                        <a:t>+</a:t>
                      </a:r>
                    </a:p>
                    <a:p>
                      <a:pPr algn="l"/>
                      <a:r>
                        <a:rPr lang="en-US" sz="1000" dirty="0"/>
                        <a:t>deep indexing with F-terms</a:t>
                      </a:r>
                    </a:p>
                    <a:p>
                      <a:pPr algn="l"/>
                      <a:endParaRPr lang="en-US" sz="1000" dirty="0"/>
                    </a:p>
                  </a:txBody>
                  <a:tcPr marT="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IPC guide</a:t>
                      </a:r>
                    </a:p>
                    <a:p>
                      <a:pPr algn="l"/>
                      <a:r>
                        <a:rPr lang="en-US" sz="1000" dirty="0"/>
                        <a:t>+</a:t>
                      </a:r>
                    </a:p>
                    <a:p>
                      <a:pPr algn="l"/>
                      <a:r>
                        <a:rPr lang="en-US" sz="1000" dirty="0"/>
                        <a:t>art specific rules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1864711231"/>
                  </a:ext>
                </a:extLst>
              </a:tr>
              <a:tr h="447574">
                <a:tc>
                  <a:txBody>
                    <a:bodyPr/>
                    <a:lstStyle/>
                    <a:p>
                      <a:r>
                        <a:rPr lang="en-US" sz="1000" i="1" dirty="0">
                          <a:solidFill>
                            <a:schemeClr val="tx2"/>
                          </a:solidFill>
                        </a:rPr>
                        <a:t>Number of subdivisions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0"/>
                      </a:schemeClr>
                    </a:solidFill>
                  </a:tcPr>
                </a:tc>
                <a:tc>
                  <a:txBody>
                    <a:bodyPr/>
                    <a:lstStyle/>
                    <a:p>
                      <a:pPr algn="l"/>
                      <a:r>
                        <a:rPr lang="en-US" sz="1000" dirty="0"/>
                        <a:t>150,000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a:r>
                        <a:rPr lang="en-US" sz="1000" dirty="0"/>
                        <a:t>69,000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145,000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r>
                        <a:rPr lang="en-US" sz="1000" dirty="0"/>
                        <a:t>180,000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00" dirty="0"/>
                        <a:t>200,000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3465758917"/>
                  </a:ext>
                </a:extLst>
              </a:tr>
            </a:tbl>
          </a:graphicData>
        </a:graphic>
      </p:graphicFrame>
      <p:sp>
        <p:nvSpPr>
          <p:cNvPr id="6" name="TextBox 5">
            <a:extLst>
              <a:ext uri="{FF2B5EF4-FFF2-40B4-BE49-F238E27FC236}">
                <a16:creationId xmlns:a16="http://schemas.microsoft.com/office/drawing/2014/main" id="{8BD5FF0D-162D-4D5E-A6AE-72070660DE20}"/>
              </a:ext>
            </a:extLst>
          </p:cNvPr>
          <p:cNvSpPr txBox="1"/>
          <p:nvPr/>
        </p:nvSpPr>
        <p:spPr>
          <a:xfrm>
            <a:off x="2222978" y="980210"/>
            <a:ext cx="1104900" cy="507831"/>
          </a:xfrm>
          <a:prstGeom prst="rect">
            <a:avLst/>
          </a:prstGeom>
          <a:noFill/>
        </p:spPr>
        <p:txBody>
          <a:bodyPr wrap="square" rtlCol="0">
            <a:spAutoFit/>
          </a:bodyPr>
          <a:lstStyle/>
          <a:p>
            <a:r>
              <a:rPr lang="en-US" sz="900" dirty="0"/>
              <a:t>Replaced by CPC in 1/2015 for U.S. utility patents</a:t>
            </a:r>
          </a:p>
        </p:txBody>
      </p:sp>
      <p:sp>
        <p:nvSpPr>
          <p:cNvPr id="7" name="Rectangle 6">
            <a:extLst>
              <a:ext uri="{FF2B5EF4-FFF2-40B4-BE49-F238E27FC236}">
                <a16:creationId xmlns:a16="http://schemas.microsoft.com/office/drawing/2014/main" id="{10A627A1-57FC-4DDB-BBA8-2337A9D039E8}"/>
              </a:ext>
            </a:extLst>
          </p:cNvPr>
          <p:cNvSpPr/>
          <p:nvPr/>
        </p:nvSpPr>
        <p:spPr>
          <a:xfrm>
            <a:off x="4572000" y="1051755"/>
            <a:ext cx="948056" cy="369332"/>
          </a:xfrm>
          <a:prstGeom prst="rect">
            <a:avLst/>
          </a:prstGeom>
        </p:spPr>
        <p:txBody>
          <a:bodyPr wrap="square">
            <a:spAutoFit/>
          </a:bodyPr>
          <a:lstStyle/>
          <a:p>
            <a:r>
              <a:rPr lang="en-US" sz="900" dirty="0"/>
              <a:t>Replaced by CPC in 2013</a:t>
            </a:r>
          </a:p>
        </p:txBody>
      </p:sp>
      <p:graphicFrame>
        <p:nvGraphicFramePr>
          <p:cNvPr id="12" name="Table 11">
            <a:extLst>
              <a:ext uri="{FF2B5EF4-FFF2-40B4-BE49-F238E27FC236}">
                <a16:creationId xmlns:a16="http://schemas.microsoft.com/office/drawing/2014/main" id="{E92F6CF4-782B-423C-AEE2-99D3148B2947}"/>
              </a:ext>
            </a:extLst>
          </p:cNvPr>
          <p:cNvGraphicFramePr>
            <a:graphicFrameLocks noGrp="1"/>
          </p:cNvGraphicFramePr>
          <p:nvPr>
            <p:extLst>
              <p:ext uri="{D42A27DB-BD31-4B8C-83A1-F6EECF244321}">
                <p14:modId xmlns:p14="http://schemas.microsoft.com/office/powerpoint/2010/main" val="2994476465"/>
              </p:ext>
            </p:extLst>
          </p:nvPr>
        </p:nvGraphicFramePr>
        <p:xfrm>
          <a:off x="6937064" y="2282563"/>
          <a:ext cx="1168783" cy="574937"/>
        </p:xfrm>
        <a:graphic>
          <a:graphicData uri="http://schemas.openxmlformats.org/drawingml/2006/table">
            <a:tbl>
              <a:tblPr/>
              <a:tblGrid>
                <a:gridCol w="1168783">
                  <a:extLst>
                    <a:ext uri="{9D8B030D-6E8A-4147-A177-3AD203B41FA5}">
                      <a16:colId xmlns:a16="http://schemas.microsoft.com/office/drawing/2014/main" val="343862144"/>
                    </a:ext>
                  </a:extLst>
                </a:gridCol>
              </a:tblGrid>
              <a:tr h="574937">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3833511779"/>
                  </a:ext>
                </a:extLst>
              </a:tr>
            </a:tbl>
          </a:graphicData>
        </a:graphic>
      </p:graphicFrame>
      <p:graphicFrame>
        <p:nvGraphicFramePr>
          <p:cNvPr id="13" name="Table 12">
            <a:extLst>
              <a:ext uri="{FF2B5EF4-FFF2-40B4-BE49-F238E27FC236}">
                <a16:creationId xmlns:a16="http://schemas.microsoft.com/office/drawing/2014/main" id="{BEEDEDA0-2238-4ABF-A202-FA171A9068C9}"/>
              </a:ext>
            </a:extLst>
          </p:cNvPr>
          <p:cNvGraphicFramePr>
            <a:graphicFrameLocks noGrp="1"/>
          </p:cNvGraphicFramePr>
          <p:nvPr>
            <p:extLst>
              <p:ext uri="{D42A27DB-BD31-4B8C-83A1-F6EECF244321}">
                <p14:modId xmlns:p14="http://schemas.microsoft.com/office/powerpoint/2010/main" val="2296536182"/>
              </p:ext>
            </p:extLst>
          </p:nvPr>
        </p:nvGraphicFramePr>
        <p:xfrm>
          <a:off x="6937064" y="4384126"/>
          <a:ext cx="1168784" cy="439849"/>
        </p:xfrm>
        <a:graphic>
          <a:graphicData uri="http://schemas.openxmlformats.org/drawingml/2006/table">
            <a:tbl>
              <a:tblPr/>
              <a:tblGrid>
                <a:gridCol w="1168784">
                  <a:extLst>
                    <a:ext uri="{9D8B030D-6E8A-4147-A177-3AD203B41FA5}">
                      <a16:colId xmlns:a16="http://schemas.microsoft.com/office/drawing/2014/main" val="3933028546"/>
                    </a:ext>
                  </a:extLst>
                </a:gridCol>
              </a:tblGrid>
              <a:tr h="439849">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701036191"/>
                  </a:ext>
                </a:extLst>
              </a:tr>
            </a:tbl>
          </a:graphicData>
        </a:graphic>
      </p:graphicFrame>
    </p:spTree>
    <p:extLst>
      <p:ext uri="{BB962C8B-B14F-4D97-AF65-F5344CB8AC3E}">
        <p14:creationId xmlns:p14="http://schemas.microsoft.com/office/powerpoint/2010/main" val="199189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3136900" cy="566181"/>
          </a:xfrm>
          <a:prstGeom prst="rect">
            <a:avLst/>
          </a:prstGeom>
        </p:spPr>
        <p:txBody>
          <a:bodyPr vert="horz" wrap="square" lIns="0" tIns="12065" rIns="0" bIns="0" rtlCol="0">
            <a:spAutoFit/>
          </a:bodyPr>
          <a:lstStyle/>
          <a:p>
            <a:pPr marL="12700">
              <a:lnSpc>
                <a:spcPct val="100000"/>
              </a:lnSpc>
              <a:spcBef>
                <a:spcPts val="95"/>
              </a:spcBef>
            </a:pPr>
            <a:r>
              <a:rPr dirty="0"/>
              <a:t>What is CPC?</a:t>
            </a:r>
          </a:p>
        </p:txBody>
      </p:sp>
      <p:sp>
        <p:nvSpPr>
          <p:cNvPr id="4" name="object 4"/>
          <p:cNvSpPr txBox="1"/>
          <p:nvPr/>
        </p:nvSpPr>
        <p:spPr>
          <a:xfrm>
            <a:off x="535940" y="918112"/>
            <a:ext cx="6773123" cy="4237057"/>
          </a:xfrm>
          <a:prstGeom prst="rect">
            <a:avLst/>
          </a:prstGeom>
        </p:spPr>
        <p:txBody>
          <a:bodyPr vert="horz" wrap="square" lIns="0" tIns="127000" rIns="0" bIns="0" rtlCol="0">
            <a:spAutoFit/>
          </a:bodyPr>
          <a:lstStyle/>
          <a:p>
            <a:pPr marL="355600" indent="-342900">
              <a:lnSpc>
                <a:spcPct val="100000"/>
              </a:lnSpc>
              <a:spcBef>
                <a:spcPts val="1000"/>
              </a:spcBef>
              <a:buFont typeface="Arial"/>
              <a:buChar char="•"/>
              <a:tabLst>
                <a:tab pos="354965" algn="l"/>
                <a:tab pos="355600" algn="l"/>
              </a:tabLst>
            </a:pPr>
            <a:r>
              <a:rPr sz="1600" dirty="0">
                <a:latin typeface="Segoe UI"/>
                <a:cs typeface="Segoe UI"/>
              </a:rPr>
              <a:t>Joint partnership </a:t>
            </a:r>
            <a:r>
              <a:rPr sz="1600" spc="-5" dirty="0">
                <a:latin typeface="Segoe UI"/>
                <a:cs typeface="Segoe UI"/>
              </a:rPr>
              <a:t>with </a:t>
            </a:r>
            <a:r>
              <a:rPr sz="1600" dirty="0">
                <a:latin typeface="Segoe UI"/>
                <a:cs typeface="Segoe UI"/>
              </a:rPr>
              <a:t>the </a:t>
            </a:r>
            <a:r>
              <a:rPr sz="1600" spc="-10" dirty="0">
                <a:latin typeface="Segoe UI"/>
                <a:cs typeface="Segoe UI"/>
              </a:rPr>
              <a:t>European </a:t>
            </a:r>
            <a:r>
              <a:rPr sz="1600" spc="-15" dirty="0">
                <a:latin typeface="Segoe UI"/>
                <a:cs typeface="Segoe UI"/>
              </a:rPr>
              <a:t>Patent </a:t>
            </a:r>
            <a:r>
              <a:rPr sz="1600" spc="-5" dirty="0">
                <a:latin typeface="Segoe UI"/>
                <a:cs typeface="Segoe UI"/>
              </a:rPr>
              <a:t>Office</a:t>
            </a:r>
            <a:r>
              <a:rPr sz="1600" spc="-40" dirty="0">
                <a:latin typeface="Segoe UI"/>
                <a:cs typeface="Segoe UI"/>
              </a:rPr>
              <a:t> </a:t>
            </a:r>
            <a:r>
              <a:rPr sz="1600" spc="-5" dirty="0">
                <a:latin typeface="Segoe UI"/>
                <a:cs typeface="Segoe UI"/>
              </a:rPr>
              <a:t>(EPO)</a:t>
            </a:r>
            <a:endParaRPr sz="1600" dirty="0">
              <a:latin typeface="Segoe UI"/>
              <a:cs typeface="Segoe UI"/>
            </a:endParaRPr>
          </a:p>
          <a:p>
            <a:pPr marL="355600" indent="-342900">
              <a:lnSpc>
                <a:spcPct val="100000"/>
              </a:lnSpc>
              <a:spcBef>
                <a:spcPts val="900"/>
              </a:spcBef>
              <a:buFont typeface="Arial"/>
              <a:buChar char="•"/>
              <a:tabLst>
                <a:tab pos="354965" algn="l"/>
                <a:tab pos="355600" algn="l"/>
              </a:tabLst>
            </a:pPr>
            <a:r>
              <a:rPr sz="1600" spc="-5" dirty="0">
                <a:latin typeface="Segoe UI"/>
                <a:cs typeface="Segoe UI"/>
              </a:rPr>
              <a:t>Harmonization </a:t>
            </a:r>
            <a:r>
              <a:rPr sz="1600" spc="-20" dirty="0">
                <a:latin typeface="Segoe UI"/>
                <a:cs typeface="Segoe UI"/>
              </a:rPr>
              <a:t>of </a:t>
            </a:r>
            <a:r>
              <a:rPr sz="1600" dirty="0">
                <a:latin typeface="Segoe UI"/>
                <a:cs typeface="Segoe UI"/>
              </a:rPr>
              <a:t>the </a:t>
            </a:r>
            <a:r>
              <a:rPr sz="1600" spc="-5" dirty="0">
                <a:latin typeface="Segoe UI"/>
                <a:cs typeface="Segoe UI"/>
              </a:rPr>
              <a:t>USPC and</a:t>
            </a:r>
            <a:r>
              <a:rPr sz="1600" spc="-45" dirty="0">
                <a:latin typeface="Segoe UI"/>
                <a:cs typeface="Segoe UI"/>
              </a:rPr>
              <a:t> </a:t>
            </a:r>
            <a:r>
              <a:rPr sz="1600" spc="10" dirty="0">
                <a:latin typeface="Segoe UI"/>
                <a:cs typeface="Segoe UI"/>
              </a:rPr>
              <a:t>ECLA</a:t>
            </a:r>
            <a:endParaRPr sz="1600" dirty="0">
              <a:latin typeface="Segoe UI"/>
              <a:cs typeface="Segoe UI"/>
            </a:endParaRPr>
          </a:p>
          <a:p>
            <a:pPr marL="355600" indent="-342900">
              <a:lnSpc>
                <a:spcPct val="100000"/>
              </a:lnSpc>
              <a:spcBef>
                <a:spcPts val="900"/>
              </a:spcBef>
              <a:buFont typeface="Arial"/>
              <a:buChar char="•"/>
              <a:tabLst>
                <a:tab pos="354965" algn="l"/>
                <a:tab pos="355600" algn="l"/>
              </a:tabLst>
            </a:pPr>
            <a:r>
              <a:rPr sz="1600" dirty="0">
                <a:latin typeface="Segoe UI"/>
                <a:cs typeface="Segoe UI"/>
              </a:rPr>
              <a:t>The </a:t>
            </a:r>
            <a:r>
              <a:rPr sz="1600" spc="-5" dirty="0">
                <a:latin typeface="Segoe UI"/>
                <a:cs typeface="Segoe UI"/>
              </a:rPr>
              <a:t>CPC is divided into eight main </a:t>
            </a:r>
            <a:r>
              <a:rPr sz="1600" spc="-10" dirty="0">
                <a:latin typeface="Segoe UI"/>
                <a:cs typeface="Segoe UI"/>
              </a:rPr>
              <a:t>areas,</a:t>
            </a:r>
            <a:r>
              <a:rPr sz="1600" spc="-35" dirty="0">
                <a:latin typeface="Segoe UI"/>
                <a:cs typeface="Segoe UI"/>
              </a:rPr>
              <a:t> </a:t>
            </a:r>
            <a:r>
              <a:rPr sz="1600" spc="-10" dirty="0">
                <a:latin typeface="Segoe UI"/>
                <a:cs typeface="Segoe UI"/>
              </a:rPr>
              <a:t>A-H:</a:t>
            </a:r>
            <a:endParaRPr sz="1600" dirty="0">
              <a:latin typeface="Segoe UI"/>
              <a:cs typeface="Segoe UI"/>
            </a:endParaRPr>
          </a:p>
          <a:p>
            <a:pPr marL="756285" lvl="1" indent="-287020">
              <a:lnSpc>
                <a:spcPct val="100000"/>
              </a:lnSpc>
              <a:spcBef>
                <a:spcPts val="915"/>
              </a:spcBef>
              <a:buFont typeface="Arial"/>
              <a:buChar char="–"/>
              <a:tabLst>
                <a:tab pos="756285" algn="l"/>
                <a:tab pos="756920" algn="l"/>
              </a:tabLst>
            </a:pPr>
            <a:r>
              <a:rPr sz="1600" b="0" dirty="0">
                <a:latin typeface="Segoe UI Light"/>
                <a:cs typeface="Segoe UI Light"/>
              </a:rPr>
              <a:t>A: Human</a:t>
            </a:r>
            <a:r>
              <a:rPr sz="1600" b="0" spc="-30" dirty="0">
                <a:latin typeface="Segoe UI Light"/>
                <a:cs typeface="Segoe UI Light"/>
              </a:rPr>
              <a:t> </a:t>
            </a:r>
            <a:r>
              <a:rPr sz="1600" b="0" spc="-5" dirty="0">
                <a:latin typeface="Segoe UI Light"/>
                <a:cs typeface="Segoe UI Light"/>
              </a:rPr>
              <a:t>Necessities</a:t>
            </a:r>
            <a:endParaRPr sz="16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1600" b="0" dirty="0">
                <a:latin typeface="Segoe UI Light"/>
                <a:cs typeface="Segoe UI Light"/>
              </a:rPr>
              <a:t>B: </a:t>
            </a:r>
            <a:r>
              <a:rPr sz="1600" b="0" spc="-5" dirty="0">
                <a:latin typeface="Segoe UI Light"/>
                <a:cs typeface="Segoe UI Light"/>
              </a:rPr>
              <a:t>Performing </a:t>
            </a:r>
            <a:r>
              <a:rPr sz="1600" b="0" dirty="0">
                <a:latin typeface="Segoe UI Light"/>
                <a:cs typeface="Segoe UI Light"/>
              </a:rPr>
              <a:t>Operations;</a:t>
            </a:r>
            <a:r>
              <a:rPr sz="1600" b="0" spc="-60" dirty="0">
                <a:latin typeface="Segoe UI Light"/>
                <a:cs typeface="Segoe UI Light"/>
              </a:rPr>
              <a:t> </a:t>
            </a:r>
            <a:r>
              <a:rPr sz="1600" b="0" spc="-10" dirty="0">
                <a:latin typeface="Segoe UI Light"/>
                <a:cs typeface="Segoe UI Light"/>
              </a:rPr>
              <a:t>Transporting</a:t>
            </a:r>
            <a:endParaRPr sz="16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1600" b="0" dirty="0">
                <a:latin typeface="Segoe UI Light"/>
                <a:cs typeface="Segoe UI Light"/>
              </a:rPr>
              <a:t>C: </a:t>
            </a:r>
            <a:r>
              <a:rPr sz="1600" b="0" spc="5" dirty="0">
                <a:latin typeface="Segoe UI Light"/>
                <a:cs typeface="Segoe UI Light"/>
              </a:rPr>
              <a:t>Chemistry </a:t>
            </a:r>
            <a:r>
              <a:rPr sz="1600" b="0" dirty="0">
                <a:latin typeface="Segoe UI Light"/>
                <a:cs typeface="Segoe UI Light"/>
              </a:rPr>
              <a:t>and</a:t>
            </a:r>
            <a:r>
              <a:rPr sz="1600" b="0" spc="-35" dirty="0">
                <a:latin typeface="Segoe UI Light"/>
                <a:cs typeface="Segoe UI Light"/>
              </a:rPr>
              <a:t> </a:t>
            </a:r>
            <a:r>
              <a:rPr sz="1600" b="0" spc="-5" dirty="0">
                <a:latin typeface="Segoe UI Light"/>
                <a:cs typeface="Segoe UI Light"/>
              </a:rPr>
              <a:t>Metallurgy</a:t>
            </a:r>
            <a:endParaRPr sz="16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1600" b="0" dirty="0">
                <a:latin typeface="Segoe UI Light"/>
                <a:cs typeface="Segoe UI Light"/>
              </a:rPr>
              <a:t>D: </a:t>
            </a:r>
            <a:r>
              <a:rPr sz="1600" b="0" spc="-30" dirty="0">
                <a:latin typeface="Segoe UI Light"/>
                <a:cs typeface="Segoe UI Light"/>
              </a:rPr>
              <a:t>Textiles </a:t>
            </a:r>
            <a:r>
              <a:rPr sz="1600" b="0" dirty="0">
                <a:latin typeface="Segoe UI Light"/>
                <a:cs typeface="Segoe UI Light"/>
              </a:rPr>
              <a:t>and</a:t>
            </a:r>
            <a:r>
              <a:rPr sz="1600" b="0" spc="-15" dirty="0">
                <a:latin typeface="Segoe UI Light"/>
                <a:cs typeface="Segoe UI Light"/>
              </a:rPr>
              <a:t> Paper</a:t>
            </a:r>
            <a:endParaRPr sz="16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1600" b="0" dirty="0">
                <a:latin typeface="Segoe UI Light"/>
                <a:cs typeface="Segoe UI Light"/>
              </a:rPr>
              <a:t>E: </a:t>
            </a:r>
            <a:r>
              <a:rPr sz="1600" b="0" spc="-5" dirty="0">
                <a:latin typeface="Segoe UI Light"/>
                <a:cs typeface="Segoe UI Light"/>
              </a:rPr>
              <a:t>Fixed</a:t>
            </a:r>
            <a:r>
              <a:rPr sz="1600" b="0" dirty="0">
                <a:latin typeface="Segoe UI Light"/>
                <a:cs typeface="Segoe UI Light"/>
              </a:rPr>
              <a:t> Construction</a:t>
            </a:r>
            <a:endParaRPr sz="16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1600" b="0" spc="-5" dirty="0">
                <a:latin typeface="Segoe UI Light"/>
                <a:cs typeface="Segoe UI Light"/>
              </a:rPr>
              <a:t>F: </a:t>
            </a:r>
            <a:r>
              <a:rPr sz="1600" b="0" dirty="0">
                <a:latin typeface="Segoe UI Light"/>
                <a:cs typeface="Segoe UI Light"/>
              </a:rPr>
              <a:t>Mechanical Engineering; Lighting; Heating; </a:t>
            </a:r>
            <a:r>
              <a:rPr sz="1600" b="0" spc="-5" dirty="0">
                <a:latin typeface="Segoe UI Light"/>
                <a:cs typeface="Segoe UI Light"/>
              </a:rPr>
              <a:t>Weapons; </a:t>
            </a:r>
            <a:r>
              <a:rPr sz="1600" b="0" dirty="0">
                <a:latin typeface="Segoe UI Light"/>
                <a:cs typeface="Segoe UI Light"/>
              </a:rPr>
              <a:t>Blasting; Engines or</a:t>
            </a:r>
            <a:r>
              <a:rPr sz="1600" b="0" spc="-175" dirty="0">
                <a:latin typeface="Segoe UI Light"/>
                <a:cs typeface="Segoe UI Light"/>
              </a:rPr>
              <a:t> </a:t>
            </a:r>
            <a:r>
              <a:rPr sz="1600" b="0" dirty="0">
                <a:latin typeface="Segoe UI Light"/>
                <a:cs typeface="Segoe UI Light"/>
              </a:rPr>
              <a:t>Pumps</a:t>
            </a:r>
            <a:endParaRPr sz="16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1600" b="0" spc="-5" dirty="0">
                <a:latin typeface="Segoe UI Light"/>
                <a:cs typeface="Segoe UI Light"/>
              </a:rPr>
              <a:t>G: Physics</a:t>
            </a:r>
            <a:endParaRPr sz="16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1600" b="0" spc="-5" dirty="0">
                <a:latin typeface="Segoe UI Light"/>
                <a:cs typeface="Segoe UI Light"/>
              </a:rPr>
              <a:t>H: Electricity</a:t>
            </a:r>
            <a:endParaRPr sz="1600" dirty="0">
              <a:latin typeface="Segoe UI Light"/>
              <a:cs typeface="Segoe UI Light"/>
            </a:endParaRPr>
          </a:p>
        </p:txBody>
      </p:sp>
      <p:sp>
        <p:nvSpPr>
          <p:cNvPr id="6" name="Slide Number Placeholder 5">
            <a:extLst>
              <a:ext uri="{FF2B5EF4-FFF2-40B4-BE49-F238E27FC236}">
                <a16:creationId xmlns:a16="http://schemas.microsoft.com/office/drawing/2014/main" id="{4F482EDC-5822-4880-9B1F-BD9837C47568}"/>
              </a:ext>
            </a:extLst>
          </p:cNvPr>
          <p:cNvSpPr>
            <a:spLocks noGrp="1"/>
          </p:cNvSpPr>
          <p:nvPr>
            <p:ph type="sldNum" sz="quarter" idx="10"/>
          </p:nvPr>
        </p:nvSpPr>
        <p:spPr/>
        <p:txBody>
          <a:bodyPr/>
          <a:lstStyle/>
          <a:p>
            <a:fld id="{1D648693-0942-45E9-83AE-76FC568F9452}" type="slidenum">
              <a:rPr lang="en-US" smtClean="0"/>
              <a:pPr/>
              <a:t>16</a:t>
            </a:fld>
            <a:endParaRPr lang="en-US" dirty="0"/>
          </a:p>
        </p:txBody>
      </p:sp>
    </p:spTree>
    <p:extLst>
      <p:ext uri="{BB962C8B-B14F-4D97-AF65-F5344CB8AC3E}">
        <p14:creationId xmlns:p14="http://schemas.microsoft.com/office/powerpoint/2010/main" val="242064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46731"/>
            <a:ext cx="7922260" cy="566822"/>
          </a:xfrm>
          <a:prstGeom prst="rect">
            <a:avLst/>
          </a:prstGeom>
        </p:spPr>
        <p:txBody>
          <a:bodyPr vert="horz" wrap="square" lIns="0" tIns="12700" rIns="0" bIns="0" rtlCol="0">
            <a:spAutoFit/>
          </a:bodyPr>
          <a:lstStyle/>
          <a:p>
            <a:pPr marL="12700" marR="5080">
              <a:lnSpc>
                <a:spcPct val="100000"/>
              </a:lnSpc>
              <a:spcBef>
                <a:spcPts val="100"/>
              </a:spcBef>
            </a:pPr>
            <a:r>
              <a:rPr dirty="0"/>
              <a:t>Six-step U.S. patent  search strategy</a:t>
            </a:r>
          </a:p>
        </p:txBody>
      </p:sp>
      <p:sp>
        <p:nvSpPr>
          <p:cNvPr id="3" name="object 3"/>
          <p:cNvSpPr txBox="1"/>
          <p:nvPr/>
        </p:nvSpPr>
        <p:spPr>
          <a:xfrm>
            <a:off x="475615" y="1656787"/>
            <a:ext cx="8042909" cy="3545840"/>
          </a:xfrm>
          <a:prstGeom prst="rect">
            <a:avLst/>
          </a:prstGeom>
        </p:spPr>
        <p:txBody>
          <a:bodyPr vert="horz" wrap="square" lIns="0" tIns="73025" rIns="0" bIns="0" rtlCol="0">
            <a:spAutoFit/>
          </a:bodyPr>
          <a:lstStyle/>
          <a:p>
            <a:pPr marL="355600" indent="-342900">
              <a:lnSpc>
                <a:spcPct val="100000"/>
              </a:lnSpc>
              <a:spcBef>
                <a:spcPts val="575"/>
              </a:spcBef>
              <a:buFont typeface="Arial"/>
              <a:buChar char="•"/>
              <a:tabLst>
                <a:tab pos="354965" algn="l"/>
                <a:tab pos="355600" algn="l"/>
              </a:tabLst>
            </a:pPr>
            <a:r>
              <a:rPr sz="2000" dirty="0">
                <a:latin typeface="Segoe UI"/>
                <a:cs typeface="Segoe UI"/>
              </a:rPr>
              <a:t>The </a:t>
            </a:r>
            <a:r>
              <a:rPr sz="2000" spc="-5" dirty="0">
                <a:latin typeface="Segoe UI"/>
                <a:cs typeface="Segoe UI"/>
              </a:rPr>
              <a:t>six-step </a:t>
            </a:r>
            <a:r>
              <a:rPr sz="2000" dirty="0">
                <a:latin typeface="Segoe UI"/>
                <a:cs typeface="Segoe UI"/>
              </a:rPr>
              <a:t>U.S. </a:t>
            </a:r>
            <a:r>
              <a:rPr sz="2000" spc="-5" dirty="0">
                <a:latin typeface="Segoe UI"/>
                <a:cs typeface="Segoe UI"/>
              </a:rPr>
              <a:t>patent search strategy is </a:t>
            </a:r>
            <a:r>
              <a:rPr sz="2000" dirty="0">
                <a:latin typeface="Segoe UI"/>
                <a:cs typeface="Segoe UI"/>
              </a:rPr>
              <a:t>a </a:t>
            </a:r>
            <a:r>
              <a:rPr sz="2000" spc="-5" dirty="0">
                <a:latin typeface="Segoe UI"/>
                <a:cs typeface="Segoe UI"/>
              </a:rPr>
              <a:t>strategy </a:t>
            </a:r>
            <a:r>
              <a:rPr sz="2000" dirty="0">
                <a:latin typeface="Segoe UI"/>
                <a:cs typeface="Segoe UI"/>
              </a:rPr>
              <a:t>for</a:t>
            </a:r>
            <a:r>
              <a:rPr sz="2000" spc="-40" dirty="0">
                <a:latin typeface="Segoe UI"/>
                <a:cs typeface="Segoe UI"/>
              </a:rPr>
              <a:t> </a:t>
            </a:r>
            <a:r>
              <a:rPr sz="2000" spc="-5" dirty="0">
                <a:latin typeface="Segoe UI"/>
                <a:cs typeface="Segoe UI"/>
              </a:rPr>
              <a:t>searching</a:t>
            </a:r>
            <a:endParaRPr sz="2000" dirty="0">
              <a:latin typeface="Segoe UI"/>
              <a:cs typeface="Segoe UI"/>
            </a:endParaRPr>
          </a:p>
          <a:p>
            <a:pPr marL="355600" marR="5080">
              <a:lnSpc>
                <a:spcPct val="120000"/>
              </a:lnSpc>
            </a:pPr>
            <a:r>
              <a:rPr sz="2000" dirty="0">
                <a:latin typeface="Segoe UI"/>
                <a:cs typeface="Segoe UI"/>
              </a:rPr>
              <a:t>U.S. </a:t>
            </a:r>
            <a:r>
              <a:rPr sz="2000" spc="-5" dirty="0">
                <a:latin typeface="Segoe UI"/>
                <a:cs typeface="Segoe UI"/>
              </a:rPr>
              <a:t>patents </a:t>
            </a:r>
            <a:r>
              <a:rPr sz="2000" dirty="0">
                <a:latin typeface="Segoe UI"/>
                <a:cs typeface="Segoe UI"/>
              </a:rPr>
              <a:t>and </a:t>
            </a:r>
            <a:r>
              <a:rPr sz="2000" spc="-5" dirty="0">
                <a:latin typeface="Segoe UI"/>
                <a:cs typeface="Segoe UI"/>
              </a:rPr>
              <a:t>published patent applications to locate </a:t>
            </a:r>
            <a:r>
              <a:rPr sz="2000" dirty="0">
                <a:latin typeface="Segoe UI"/>
                <a:cs typeface="Segoe UI"/>
              </a:rPr>
              <a:t>and  </a:t>
            </a:r>
            <a:r>
              <a:rPr sz="2000" spc="-10" dirty="0">
                <a:latin typeface="Segoe UI"/>
                <a:cs typeface="Segoe UI"/>
              </a:rPr>
              <a:t>evaluate relevant </a:t>
            </a:r>
            <a:r>
              <a:rPr sz="2000" spc="-5" dirty="0">
                <a:latin typeface="Segoe UI"/>
                <a:cs typeface="Segoe UI"/>
              </a:rPr>
              <a:t>prior </a:t>
            </a:r>
            <a:r>
              <a:rPr sz="2000" spc="15" dirty="0">
                <a:latin typeface="Segoe UI"/>
                <a:cs typeface="Segoe UI"/>
              </a:rPr>
              <a:t>art; </a:t>
            </a:r>
            <a:r>
              <a:rPr sz="2000" dirty="0">
                <a:latin typeface="Segoe UI"/>
                <a:cs typeface="Segoe UI"/>
              </a:rPr>
              <a:t>any </a:t>
            </a:r>
            <a:r>
              <a:rPr sz="2000" spc="-5" dirty="0">
                <a:latin typeface="Segoe UI"/>
                <a:cs typeface="Segoe UI"/>
              </a:rPr>
              <a:t>previous publication </a:t>
            </a:r>
            <a:r>
              <a:rPr sz="2000" dirty="0">
                <a:latin typeface="Segoe UI"/>
                <a:cs typeface="Segoe UI"/>
              </a:rPr>
              <a:t>that </a:t>
            </a:r>
            <a:r>
              <a:rPr sz="2000" spc="-5" dirty="0">
                <a:latin typeface="Segoe UI"/>
                <a:cs typeface="Segoe UI"/>
              </a:rPr>
              <a:t>discloses </a:t>
            </a:r>
            <a:r>
              <a:rPr sz="2000" dirty="0">
                <a:latin typeface="Segoe UI"/>
                <a:cs typeface="Segoe UI"/>
              </a:rPr>
              <a:t>an  </a:t>
            </a:r>
            <a:r>
              <a:rPr sz="2000" spc="-5" dirty="0">
                <a:latin typeface="Segoe UI"/>
                <a:cs typeface="Segoe UI"/>
              </a:rPr>
              <a:t>invention </a:t>
            </a:r>
            <a:r>
              <a:rPr sz="2000" dirty="0">
                <a:latin typeface="Segoe UI"/>
                <a:cs typeface="Segoe UI"/>
              </a:rPr>
              <a:t>and would </a:t>
            </a:r>
            <a:r>
              <a:rPr sz="2000" spc="-5" dirty="0">
                <a:latin typeface="Segoe UI"/>
                <a:cs typeface="Segoe UI"/>
              </a:rPr>
              <a:t>preclude</a:t>
            </a:r>
            <a:r>
              <a:rPr sz="2000" spc="5" dirty="0">
                <a:latin typeface="Segoe UI"/>
                <a:cs typeface="Segoe UI"/>
              </a:rPr>
              <a:t> </a:t>
            </a:r>
            <a:r>
              <a:rPr sz="2000" dirty="0">
                <a:latin typeface="Segoe UI"/>
                <a:cs typeface="Segoe UI"/>
              </a:rPr>
              <a:t>issuance.</a:t>
            </a:r>
          </a:p>
          <a:p>
            <a:pPr marL="355600" marR="283845" indent="-342900">
              <a:lnSpc>
                <a:spcPct val="120000"/>
              </a:lnSpc>
              <a:spcBef>
                <a:spcPts val="905"/>
              </a:spcBef>
              <a:buFont typeface="Arial"/>
              <a:buChar char="•"/>
              <a:tabLst>
                <a:tab pos="354965" algn="l"/>
                <a:tab pos="355600" algn="l"/>
              </a:tabLst>
            </a:pPr>
            <a:r>
              <a:rPr sz="2000" dirty="0">
                <a:latin typeface="Segoe UI"/>
                <a:cs typeface="Segoe UI"/>
              </a:rPr>
              <a:t>A </a:t>
            </a:r>
            <a:r>
              <a:rPr sz="2000" spc="-5" dirty="0">
                <a:latin typeface="Segoe UI"/>
                <a:cs typeface="Segoe UI"/>
              </a:rPr>
              <a:t>more comprehensive prior </a:t>
            </a:r>
            <a:r>
              <a:rPr sz="2000" spc="15" dirty="0">
                <a:latin typeface="Segoe UI"/>
                <a:cs typeface="Segoe UI"/>
              </a:rPr>
              <a:t>art </a:t>
            </a:r>
            <a:r>
              <a:rPr sz="2000" spc="-5" dirty="0">
                <a:latin typeface="Segoe UI"/>
                <a:cs typeface="Segoe UI"/>
              </a:rPr>
              <a:t>search </a:t>
            </a:r>
            <a:r>
              <a:rPr sz="2000" dirty="0">
                <a:latin typeface="Segoe UI"/>
                <a:cs typeface="Segoe UI"/>
              </a:rPr>
              <a:t>would </a:t>
            </a:r>
            <a:r>
              <a:rPr sz="2000" spc="-5" dirty="0">
                <a:latin typeface="Segoe UI"/>
                <a:cs typeface="Segoe UI"/>
              </a:rPr>
              <a:t>also include </a:t>
            </a:r>
            <a:r>
              <a:rPr sz="2000" spc="-10" dirty="0">
                <a:latin typeface="Segoe UI"/>
                <a:cs typeface="Segoe UI"/>
              </a:rPr>
              <a:t>foreign  </a:t>
            </a:r>
            <a:r>
              <a:rPr sz="2000" spc="-5" dirty="0">
                <a:latin typeface="Segoe UI"/>
                <a:cs typeface="Segoe UI"/>
              </a:rPr>
              <a:t>patent publications </a:t>
            </a:r>
            <a:r>
              <a:rPr sz="2000" dirty="0">
                <a:latin typeface="Segoe UI"/>
                <a:cs typeface="Segoe UI"/>
              </a:rPr>
              <a:t>and </a:t>
            </a:r>
            <a:r>
              <a:rPr sz="2000" spc="-5" dirty="0">
                <a:latin typeface="Segoe UI"/>
                <a:cs typeface="Segoe UI"/>
              </a:rPr>
              <a:t>non-patent</a:t>
            </a:r>
            <a:r>
              <a:rPr sz="2000" spc="-60" dirty="0">
                <a:latin typeface="Segoe UI"/>
                <a:cs typeface="Segoe UI"/>
              </a:rPr>
              <a:t> </a:t>
            </a:r>
            <a:r>
              <a:rPr sz="2000" spc="-5" dirty="0">
                <a:latin typeface="Segoe UI"/>
                <a:cs typeface="Segoe UI"/>
              </a:rPr>
              <a:t>literature.</a:t>
            </a:r>
            <a:endParaRPr sz="2000" dirty="0">
              <a:latin typeface="Segoe UI"/>
              <a:cs typeface="Segoe UI"/>
            </a:endParaRPr>
          </a:p>
          <a:p>
            <a:pPr marL="355600" marR="326390" indent="-342900">
              <a:lnSpc>
                <a:spcPct val="120000"/>
              </a:lnSpc>
              <a:spcBef>
                <a:spcPts val="900"/>
              </a:spcBef>
              <a:buFont typeface="Arial"/>
              <a:buChar char="•"/>
              <a:tabLst>
                <a:tab pos="354965" algn="l"/>
                <a:tab pos="355600" algn="l"/>
              </a:tabLst>
            </a:pPr>
            <a:r>
              <a:rPr sz="2000" spc="-5" dirty="0">
                <a:latin typeface="Segoe UI"/>
                <a:cs typeface="Segoe UI"/>
              </a:rPr>
              <a:t>Careful </a:t>
            </a:r>
            <a:r>
              <a:rPr sz="2000" spc="-10" dirty="0">
                <a:latin typeface="Segoe UI"/>
                <a:cs typeface="Segoe UI"/>
              </a:rPr>
              <a:t>recording </a:t>
            </a:r>
            <a:r>
              <a:rPr sz="2000" spc="-20" dirty="0">
                <a:latin typeface="Segoe UI"/>
                <a:cs typeface="Segoe UI"/>
              </a:rPr>
              <a:t>of </a:t>
            </a:r>
            <a:r>
              <a:rPr sz="2000" dirty="0">
                <a:latin typeface="Segoe UI"/>
                <a:cs typeface="Segoe UI"/>
              </a:rPr>
              <a:t>the </a:t>
            </a:r>
            <a:r>
              <a:rPr sz="2000" spc="-5" dirty="0">
                <a:latin typeface="Segoe UI"/>
                <a:cs typeface="Segoe UI"/>
              </a:rPr>
              <a:t>search process (databases </a:t>
            </a:r>
            <a:r>
              <a:rPr sz="2000" dirty="0">
                <a:latin typeface="Segoe UI"/>
                <a:cs typeface="Segoe UI"/>
              </a:rPr>
              <a:t>used, </a:t>
            </a:r>
            <a:r>
              <a:rPr sz="2000" spc="-5" dirty="0">
                <a:latin typeface="Segoe UI"/>
                <a:cs typeface="Segoe UI"/>
              </a:rPr>
              <a:t>date </a:t>
            </a:r>
            <a:r>
              <a:rPr sz="2000" dirty="0">
                <a:latin typeface="Segoe UI"/>
                <a:cs typeface="Segoe UI"/>
              </a:rPr>
              <a:t>and  </a:t>
            </a:r>
            <a:r>
              <a:rPr sz="2000" spc="-5" dirty="0">
                <a:latin typeface="Segoe UI"/>
                <a:cs typeface="Segoe UI"/>
              </a:rPr>
              <a:t>time </a:t>
            </a:r>
            <a:r>
              <a:rPr sz="2000" spc="-20" dirty="0">
                <a:latin typeface="Segoe UI"/>
                <a:cs typeface="Segoe UI"/>
              </a:rPr>
              <a:t>of </a:t>
            </a:r>
            <a:r>
              <a:rPr sz="2000" spc="-5" dirty="0">
                <a:latin typeface="Segoe UI"/>
                <a:cs typeface="Segoe UI"/>
              </a:rPr>
              <a:t>search, classes searched, </a:t>
            </a:r>
            <a:r>
              <a:rPr sz="2000" dirty="0">
                <a:latin typeface="Segoe UI"/>
                <a:cs typeface="Segoe UI"/>
              </a:rPr>
              <a:t>and </a:t>
            </a:r>
            <a:r>
              <a:rPr sz="2000" spc="-5" dirty="0">
                <a:latin typeface="Segoe UI"/>
                <a:cs typeface="Segoe UI"/>
              </a:rPr>
              <a:t>patents/published patent  applications </a:t>
            </a:r>
            <a:r>
              <a:rPr sz="2000" spc="-10" dirty="0">
                <a:latin typeface="Segoe UI"/>
                <a:cs typeface="Segoe UI"/>
              </a:rPr>
              <a:t>retrieved) </a:t>
            </a:r>
            <a:r>
              <a:rPr sz="2000" spc="-5" dirty="0">
                <a:latin typeface="Segoe UI"/>
                <a:cs typeface="Segoe UI"/>
              </a:rPr>
              <a:t>is</a:t>
            </a:r>
            <a:r>
              <a:rPr sz="2000" spc="30" dirty="0">
                <a:latin typeface="Segoe UI"/>
                <a:cs typeface="Segoe UI"/>
              </a:rPr>
              <a:t> </a:t>
            </a:r>
            <a:r>
              <a:rPr sz="2000" spc="5" dirty="0">
                <a:latin typeface="Segoe UI"/>
                <a:cs typeface="Segoe UI"/>
              </a:rPr>
              <a:t>important.</a:t>
            </a:r>
            <a:endParaRPr sz="2000" dirty="0">
              <a:latin typeface="Segoe UI"/>
              <a:cs typeface="Segoe UI"/>
            </a:endParaRPr>
          </a:p>
        </p:txBody>
      </p:sp>
      <p:sp>
        <p:nvSpPr>
          <p:cNvPr id="6" name="Slide Number Placeholder 5">
            <a:extLst>
              <a:ext uri="{FF2B5EF4-FFF2-40B4-BE49-F238E27FC236}">
                <a16:creationId xmlns:a16="http://schemas.microsoft.com/office/drawing/2014/main" id="{4E79C4D1-F83D-470F-ACC1-5858C71255CA}"/>
              </a:ext>
            </a:extLst>
          </p:cNvPr>
          <p:cNvSpPr>
            <a:spLocks noGrp="1"/>
          </p:cNvSpPr>
          <p:nvPr>
            <p:ph type="sldNum" sz="quarter" idx="10"/>
          </p:nvPr>
        </p:nvSpPr>
        <p:spPr/>
        <p:txBody>
          <a:bodyPr/>
          <a:lstStyle/>
          <a:p>
            <a:fld id="{1D648693-0942-45E9-83AE-76FC568F9452}" type="slidenum">
              <a:rPr lang="en-US" smtClean="0"/>
              <a:pPr/>
              <a:t>17</a:t>
            </a:fld>
            <a:endParaRPr lang="en-US" dirty="0"/>
          </a:p>
        </p:txBody>
      </p:sp>
    </p:spTree>
    <p:extLst>
      <p:ext uri="{BB962C8B-B14F-4D97-AF65-F5344CB8AC3E}">
        <p14:creationId xmlns:p14="http://schemas.microsoft.com/office/powerpoint/2010/main" val="332440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3773170" cy="566181"/>
          </a:xfrm>
          <a:prstGeom prst="rect">
            <a:avLst/>
          </a:prstGeom>
        </p:spPr>
        <p:txBody>
          <a:bodyPr vert="horz" wrap="square" lIns="0" tIns="12065" rIns="0" bIns="0" rtlCol="0">
            <a:spAutoFit/>
          </a:bodyPr>
          <a:lstStyle/>
          <a:p>
            <a:pPr marL="12700" marR="5080">
              <a:spcBef>
                <a:spcPts val="100"/>
              </a:spcBef>
            </a:pPr>
            <a:r>
              <a:rPr dirty="0"/>
              <a:t>Search example</a:t>
            </a:r>
          </a:p>
        </p:txBody>
      </p:sp>
      <p:sp>
        <p:nvSpPr>
          <p:cNvPr id="4" name="object 4"/>
          <p:cNvSpPr txBox="1"/>
          <p:nvPr/>
        </p:nvSpPr>
        <p:spPr>
          <a:xfrm>
            <a:off x="535940" y="1358900"/>
            <a:ext cx="4493260" cy="1490152"/>
          </a:xfrm>
          <a:prstGeom prst="rect">
            <a:avLst/>
          </a:prstGeom>
        </p:spPr>
        <p:txBody>
          <a:bodyPr vert="horz" wrap="square" lIns="0" tIns="12700" rIns="0" bIns="0" rtlCol="0">
            <a:spAutoFit/>
          </a:bodyPr>
          <a:lstStyle/>
          <a:p>
            <a:pPr marL="12700" marR="5080">
              <a:lnSpc>
                <a:spcPct val="100000"/>
              </a:lnSpc>
              <a:spcBef>
                <a:spcPts val="100"/>
              </a:spcBef>
            </a:pPr>
            <a:r>
              <a:rPr sz="2400" spc="-30" dirty="0">
                <a:latin typeface="Segoe UI"/>
                <a:cs typeface="Segoe UI"/>
              </a:rPr>
              <a:t>We </a:t>
            </a:r>
            <a:r>
              <a:rPr sz="2400" spc="-5" dirty="0">
                <a:latin typeface="Segoe UI"/>
                <a:cs typeface="Segoe UI"/>
              </a:rPr>
              <a:t>have </a:t>
            </a:r>
            <a:r>
              <a:rPr sz="2400" spc="-10" dirty="0">
                <a:latin typeface="Segoe UI"/>
                <a:cs typeface="Segoe UI"/>
              </a:rPr>
              <a:t>invented </a:t>
            </a:r>
            <a:r>
              <a:rPr sz="2400" dirty="0">
                <a:latin typeface="Segoe UI"/>
                <a:cs typeface="Segoe UI"/>
              </a:rPr>
              <a:t>an </a:t>
            </a:r>
            <a:r>
              <a:rPr sz="2400" spc="-10" dirty="0">
                <a:latin typeface="Segoe UI"/>
                <a:cs typeface="Segoe UI"/>
              </a:rPr>
              <a:t>umbrella </a:t>
            </a:r>
            <a:r>
              <a:rPr sz="2400" dirty="0">
                <a:latin typeface="Segoe UI"/>
                <a:cs typeface="Segoe UI"/>
              </a:rPr>
              <a:t>with a new rib </a:t>
            </a:r>
            <a:r>
              <a:rPr sz="2400" spc="-5" dirty="0">
                <a:latin typeface="Segoe UI"/>
                <a:cs typeface="Segoe UI"/>
              </a:rPr>
              <a:t>design </a:t>
            </a:r>
            <a:r>
              <a:rPr sz="2400" spc="-15" dirty="0">
                <a:latin typeface="Segoe UI"/>
                <a:cs typeface="Segoe UI"/>
              </a:rPr>
              <a:t>to </a:t>
            </a:r>
            <a:r>
              <a:rPr sz="2400" spc="-10" dirty="0">
                <a:latin typeface="Segoe UI"/>
                <a:cs typeface="Segoe UI"/>
              </a:rPr>
              <a:t>eliminate </a:t>
            </a:r>
            <a:r>
              <a:rPr sz="2400" spc="-5" dirty="0">
                <a:latin typeface="Segoe UI"/>
                <a:cs typeface="Segoe UI"/>
              </a:rPr>
              <a:t>the </a:t>
            </a:r>
            <a:r>
              <a:rPr sz="2400" spc="-10" dirty="0">
                <a:latin typeface="Segoe UI"/>
                <a:cs typeface="Segoe UI"/>
              </a:rPr>
              <a:t>umbrella </a:t>
            </a:r>
            <a:r>
              <a:rPr sz="2400" spc="-5" dirty="0">
                <a:latin typeface="Segoe UI"/>
                <a:cs typeface="Segoe UI"/>
              </a:rPr>
              <a:t>collapsing or </a:t>
            </a:r>
            <a:r>
              <a:rPr sz="2400" dirty="0">
                <a:latin typeface="Segoe UI"/>
                <a:cs typeface="Segoe UI"/>
              </a:rPr>
              <a:t>inverting </a:t>
            </a:r>
            <a:r>
              <a:rPr sz="2400" spc="-5" dirty="0">
                <a:latin typeface="Segoe UI"/>
                <a:cs typeface="Segoe UI"/>
              </a:rPr>
              <a:t>due </a:t>
            </a:r>
            <a:r>
              <a:rPr sz="2400" spc="-15" dirty="0">
                <a:latin typeface="Segoe UI"/>
                <a:cs typeface="Segoe UI"/>
              </a:rPr>
              <a:t>to</a:t>
            </a:r>
            <a:r>
              <a:rPr sz="2400" spc="10" dirty="0">
                <a:latin typeface="Segoe UI"/>
                <a:cs typeface="Segoe UI"/>
              </a:rPr>
              <a:t> </a:t>
            </a:r>
            <a:r>
              <a:rPr sz="2400" spc="-5" dirty="0">
                <a:latin typeface="Segoe UI"/>
                <a:cs typeface="Segoe UI"/>
              </a:rPr>
              <a:t>winds.</a:t>
            </a:r>
            <a:endParaRPr sz="2400" dirty="0">
              <a:latin typeface="Segoe UI"/>
              <a:cs typeface="Segoe UI"/>
            </a:endParaRPr>
          </a:p>
        </p:txBody>
      </p:sp>
      <p:sp>
        <p:nvSpPr>
          <p:cNvPr id="5" name="object 5" descr="an umbrella."/>
          <p:cNvSpPr/>
          <p:nvPr/>
        </p:nvSpPr>
        <p:spPr>
          <a:xfrm>
            <a:off x="5410200" y="1358900"/>
            <a:ext cx="2950463" cy="2633458"/>
          </a:xfrm>
          <a:prstGeom prst="rect">
            <a:avLst/>
          </a:prstGeom>
          <a:blipFill>
            <a:blip r:embed="rId2" cstate="print"/>
            <a:stretch>
              <a:fillRect/>
            </a:stretch>
          </a:blipFill>
        </p:spPr>
        <p:txBody>
          <a:bodyPr wrap="square" lIns="0" tIns="0" rIns="0" bIns="0" rtlCol="0"/>
          <a:lstStyle/>
          <a:p>
            <a:endParaRPr dirty="0"/>
          </a:p>
        </p:txBody>
      </p:sp>
      <p:sp>
        <p:nvSpPr>
          <p:cNvPr id="7" name="Slide Number Placeholder 6">
            <a:extLst>
              <a:ext uri="{FF2B5EF4-FFF2-40B4-BE49-F238E27FC236}">
                <a16:creationId xmlns:a16="http://schemas.microsoft.com/office/drawing/2014/main" id="{9C9DF875-A4E1-4641-AC7B-7D740CBF496B}"/>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Tree>
    <p:extLst>
      <p:ext uri="{BB962C8B-B14F-4D97-AF65-F5344CB8AC3E}">
        <p14:creationId xmlns:p14="http://schemas.microsoft.com/office/powerpoint/2010/main" val="348066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30408"/>
            <a:ext cx="8379460" cy="1120820"/>
          </a:xfrm>
          <a:prstGeom prst="rect">
            <a:avLst/>
          </a:prstGeom>
        </p:spPr>
        <p:txBody>
          <a:bodyPr vert="horz" wrap="square" lIns="0" tIns="12700" rIns="0" bIns="0" rtlCol="0">
            <a:spAutoFit/>
          </a:bodyPr>
          <a:lstStyle/>
          <a:p>
            <a:pPr marL="12700" marR="5080">
              <a:spcBef>
                <a:spcPts val="100"/>
              </a:spcBef>
            </a:pPr>
            <a:r>
              <a:rPr dirty="0"/>
              <a:t>Step 1 – Brainstorm terms describing the invention</a:t>
            </a:r>
          </a:p>
        </p:txBody>
      </p:sp>
      <p:sp>
        <p:nvSpPr>
          <p:cNvPr id="3" name="object 3"/>
          <p:cNvSpPr txBox="1"/>
          <p:nvPr/>
        </p:nvSpPr>
        <p:spPr>
          <a:xfrm>
            <a:off x="535940" y="1929841"/>
            <a:ext cx="8227060" cy="2559675"/>
          </a:xfrm>
          <a:prstGeom prst="rect">
            <a:avLst/>
          </a:prstGeom>
        </p:spPr>
        <p:txBody>
          <a:bodyPr vert="horz" wrap="square" lIns="0" tIns="12700" rIns="0" bIns="0" rtlCol="0">
            <a:spAutoFit/>
          </a:bodyPr>
          <a:lstStyle/>
          <a:p>
            <a:pPr marL="355600" marR="546735" indent="-342900">
              <a:lnSpc>
                <a:spcPct val="100000"/>
              </a:lnSpc>
              <a:spcBef>
                <a:spcPts val="100"/>
              </a:spcBef>
              <a:buFont typeface="Arial"/>
              <a:buChar char="•"/>
              <a:tabLst>
                <a:tab pos="354965" algn="l"/>
                <a:tab pos="355600" algn="l"/>
              </a:tabLst>
            </a:pPr>
            <a:r>
              <a:rPr sz="1600" spc="-5" dirty="0">
                <a:latin typeface="Segoe UI"/>
                <a:cs typeface="Segoe UI"/>
              </a:rPr>
              <a:t>What is </a:t>
            </a:r>
            <a:r>
              <a:rPr sz="1600" dirty="0">
                <a:latin typeface="Segoe UI"/>
                <a:cs typeface="Segoe UI"/>
              </a:rPr>
              <a:t>the </a:t>
            </a:r>
            <a:r>
              <a:rPr sz="1600" spc="-5" dirty="0">
                <a:latin typeface="Segoe UI"/>
                <a:cs typeface="Segoe UI"/>
              </a:rPr>
              <a:t>purpose </a:t>
            </a:r>
            <a:r>
              <a:rPr sz="1600" spc="-20" dirty="0">
                <a:latin typeface="Segoe UI"/>
                <a:cs typeface="Segoe UI"/>
              </a:rPr>
              <a:t>of </a:t>
            </a:r>
            <a:r>
              <a:rPr sz="1600" dirty="0">
                <a:latin typeface="Segoe UI"/>
                <a:cs typeface="Segoe UI"/>
              </a:rPr>
              <a:t>the </a:t>
            </a:r>
            <a:r>
              <a:rPr sz="1600" spc="-5" dirty="0">
                <a:latin typeface="Segoe UI"/>
                <a:cs typeface="Segoe UI"/>
              </a:rPr>
              <a:t>invention? </a:t>
            </a:r>
            <a:r>
              <a:rPr sz="1600" dirty="0">
                <a:latin typeface="Segoe UI"/>
                <a:cs typeface="Segoe UI"/>
              </a:rPr>
              <a:t>Is </a:t>
            </a:r>
            <a:r>
              <a:rPr sz="1600" spc="-5" dirty="0">
                <a:latin typeface="Segoe UI"/>
                <a:cs typeface="Segoe UI"/>
              </a:rPr>
              <a:t>it </a:t>
            </a:r>
            <a:r>
              <a:rPr sz="1600" dirty="0">
                <a:latin typeface="Segoe UI"/>
                <a:cs typeface="Segoe UI"/>
              </a:rPr>
              <a:t>a </a:t>
            </a:r>
            <a:r>
              <a:rPr sz="1600" spc="-5" dirty="0">
                <a:latin typeface="Segoe UI"/>
                <a:cs typeface="Segoe UI"/>
              </a:rPr>
              <a:t>utilitarian device </a:t>
            </a:r>
            <a:r>
              <a:rPr sz="1600" dirty="0">
                <a:latin typeface="Segoe UI"/>
                <a:cs typeface="Segoe UI"/>
              </a:rPr>
              <a:t>or </a:t>
            </a:r>
            <a:r>
              <a:rPr sz="1600" spc="-5" dirty="0">
                <a:latin typeface="Segoe UI"/>
                <a:cs typeface="Segoe UI"/>
              </a:rPr>
              <a:t>an  ornamental</a:t>
            </a:r>
            <a:r>
              <a:rPr sz="1600" spc="-25" dirty="0">
                <a:latin typeface="Segoe UI"/>
                <a:cs typeface="Segoe UI"/>
              </a:rPr>
              <a:t> </a:t>
            </a:r>
            <a:r>
              <a:rPr sz="1600" spc="-5" dirty="0">
                <a:latin typeface="Segoe UI"/>
                <a:cs typeface="Segoe UI"/>
              </a:rPr>
              <a:t>design?</a:t>
            </a:r>
            <a:endParaRPr sz="1600" dirty="0">
              <a:latin typeface="Segoe UI"/>
              <a:cs typeface="Segoe UI"/>
            </a:endParaRPr>
          </a:p>
          <a:p>
            <a:pPr marL="355600" marR="5080" indent="-343535">
              <a:lnSpc>
                <a:spcPct val="100000"/>
              </a:lnSpc>
              <a:spcBef>
                <a:spcPts val="900"/>
              </a:spcBef>
              <a:buFont typeface="Arial"/>
              <a:buChar char="•"/>
              <a:tabLst>
                <a:tab pos="354965" algn="l"/>
                <a:tab pos="355600" algn="l"/>
              </a:tabLst>
            </a:pPr>
            <a:r>
              <a:rPr sz="1600" dirty="0">
                <a:latin typeface="Segoe UI"/>
                <a:cs typeface="Segoe UI"/>
              </a:rPr>
              <a:t>Is the </a:t>
            </a:r>
            <a:r>
              <a:rPr sz="1600" spc="-5" dirty="0">
                <a:latin typeface="Segoe UI"/>
                <a:cs typeface="Segoe UI"/>
              </a:rPr>
              <a:t>invention </a:t>
            </a:r>
            <a:r>
              <a:rPr sz="1600" dirty="0">
                <a:latin typeface="Segoe UI"/>
                <a:cs typeface="Segoe UI"/>
              </a:rPr>
              <a:t>a </a:t>
            </a:r>
            <a:r>
              <a:rPr sz="1600" spc="-10" dirty="0">
                <a:latin typeface="Segoe UI"/>
                <a:cs typeface="Segoe UI"/>
              </a:rPr>
              <a:t>process </a:t>
            </a:r>
            <a:r>
              <a:rPr sz="1600" dirty="0">
                <a:latin typeface="Segoe UI"/>
                <a:cs typeface="Segoe UI"/>
              </a:rPr>
              <a:t>– a </a:t>
            </a:r>
            <a:r>
              <a:rPr sz="1600" spc="-5" dirty="0">
                <a:latin typeface="Segoe UI"/>
                <a:cs typeface="Segoe UI"/>
              </a:rPr>
              <a:t>way </a:t>
            </a:r>
            <a:r>
              <a:rPr sz="1600" spc="-20" dirty="0">
                <a:latin typeface="Segoe UI"/>
                <a:cs typeface="Segoe UI"/>
              </a:rPr>
              <a:t>of </a:t>
            </a:r>
            <a:r>
              <a:rPr sz="1600" spc="-5" dirty="0">
                <a:latin typeface="Segoe UI"/>
                <a:cs typeface="Segoe UI"/>
              </a:rPr>
              <a:t>making something </a:t>
            </a:r>
            <a:r>
              <a:rPr sz="1600" dirty="0">
                <a:latin typeface="Segoe UI"/>
                <a:cs typeface="Segoe UI"/>
              </a:rPr>
              <a:t>or performing a  </a:t>
            </a:r>
            <a:r>
              <a:rPr sz="1600" spc="-5" dirty="0">
                <a:latin typeface="Segoe UI"/>
                <a:cs typeface="Segoe UI"/>
              </a:rPr>
              <a:t>function </a:t>
            </a:r>
            <a:r>
              <a:rPr sz="1600" dirty="0">
                <a:latin typeface="Segoe UI"/>
                <a:cs typeface="Segoe UI"/>
              </a:rPr>
              <a:t>– or </a:t>
            </a:r>
            <a:r>
              <a:rPr sz="1600" spc="-5" dirty="0">
                <a:latin typeface="Segoe UI"/>
                <a:cs typeface="Segoe UI"/>
              </a:rPr>
              <a:t>is it </a:t>
            </a:r>
            <a:r>
              <a:rPr sz="1600" dirty="0">
                <a:latin typeface="Segoe UI"/>
                <a:cs typeface="Segoe UI"/>
              </a:rPr>
              <a:t>a</a:t>
            </a:r>
            <a:r>
              <a:rPr sz="1600" spc="-50" dirty="0">
                <a:latin typeface="Segoe UI"/>
                <a:cs typeface="Segoe UI"/>
              </a:rPr>
              <a:t> </a:t>
            </a:r>
            <a:r>
              <a:rPr sz="1600" spc="-15" dirty="0">
                <a:latin typeface="Segoe UI"/>
                <a:cs typeface="Segoe UI"/>
              </a:rPr>
              <a:t>product?</a:t>
            </a:r>
            <a:endParaRPr sz="1600" dirty="0">
              <a:latin typeface="Segoe UI"/>
              <a:cs typeface="Segoe UI"/>
            </a:endParaRPr>
          </a:p>
          <a:p>
            <a:pPr marL="355600" indent="-342900">
              <a:lnSpc>
                <a:spcPct val="100000"/>
              </a:lnSpc>
              <a:spcBef>
                <a:spcPts val="900"/>
              </a:spcBef>
              <a:buFont typeface="Arial"/>
              <a:buChar char="•"/>
              <a:tabLst>
                <a:tab pos="354965" algn="l"/>
                <a:tab pos="355600" algn="l"/>
              </a:tabLst>
            </a:pPr>
            <a:r>
              <a:rPr sz="1600" spc="-5" dirty="0">
                <a:latin typeface="Segoe UI"/>
                <a:cs typeface="Segoe UI"/>
              </a:rPr>
              <a:t>What is </a:t>
            </a:r>
            <a:r>
              <a:rPr sz="1600" dirty="0">
                <a:latin typeface="Segoe UI"/>
                <a:cs typeface="Segoe UI"/>
              </a:rPr>
              <a:t>the </a:t>
            </a:r>
            <a:r>
              <a:rPr sz="1600" spc="-5" dirty="0">
                <a:latin typeface="Segoe UI"/>
                <a:cs typeface="Segoe UI"/>
              </a:rPr>
              <a:t>invention made </a:t>
            </a:r>
            <a:r>
              <a:rPr sz="1600" spc="5" dirty="0">
                <a:latin typeface="Segoe UI"/>
                <a:cs typeface="Segoe UI"/>
              </a:rPr>
              <a:t>of? </a:t>
            </a:r>
            <a:r>
              <a:rPr sz="1600" spc="-5" dirty="0">
                <a:latin typeface="Segoe UI"/>
                <a:cs typeface="Segoe UI"/>
              </a:rPr>
              <a:t>What is </a:t>
            </a:r>
            <a:r>
              <a:rPr sz="1600" dirty="0">
                <a:latin typeface="Segoe UI"/>
                <a:cs typeface="Segoe UI"/>
              </a:rPr>
              <a:t>the </a:t>
            </a:r>
            <a:r>
              <a:rPr sz="1600" spc="-5" dirty="0">
                <a:latin typeface="Segoe UI"/>
                <a:cs typeface="Segoe UI"/>
              </a:rPr>
              <a:t>structure </a:t>
            </a:r>
            <a:r>
              <a:rPr sz="1600" spc="-20" dirty="0">
                <a:latin typeface="Segoe UI"/>
                <a:cs typeface="Segoe UI"/>
              </a:rPr>
              <a:t>of </a:t>
            </a:r>
            <a:r>
              <a:rPr sz="1600" dirty="0">
                <a:latin typeface="Segoe UI"/>
                <a:cs typeface="Segoe UI"/>
              </a:rPr>
              <a:t>the</a:t>
            </a:r>
            <a:r>
              <a:rPr sz="1600" spc="-100" dirty="0">
                <a:latin typeface="Segoe UI"/>
                <a:cs typeface="Segoe UI"/>
              </a:rPr>
              <a:t> </a:t>
            </a:r>
            <a:r>
              <a:rPr sz="1600" spc="-5" dirty="0">
                <a:latin typeface="Segoe UI"/>
                <a:cs typeface="Segoe UI"/>
              </a:rPr>
              <a:t>invention?</a:t>
            </a:r>
            <a:endParaRPr sz="1600" dirty="0">
              <a:latin typeface="Segoe UI"/>
              <a:cs typeface="Segoe UI"/>
            </a:endParaRPr>
          </a:p>
          <a:p>
            <a:pPr marL="355600" indent="-342900">
              <a:lnSpc>
                <a:spcPct val="100000"/>
              </a:lnSpc>
              <a:spcBef>
                <a:spcPts val="900"/>
              </a:spcBef>
              <a:buFont typeface="Arial"/>
              <a:buChar char="•"/>
              <a:tabLst>
                <a:tab pos="354965" algn="l"/>
                <a:tab pos="355600" algn="l"/>
              </a:tabLst>
            </a:pPr>
            <a:r>
              <a:rPr sz="1600" spc="-5" dirty="0">
                <a:latin typeface="Segoe UI"/>
                <a:cs typeface="Segoe UI"/>
              </a:rPr>
              <a:t>How is </a:t>
            </a:r>
            <a:r>
              <a:rPr sz="1600" dirty="0">
                <a:latin typeface="Segoe UI"/>
                <a:cs typeface="Segoe UI"/>
              </a:rPr>
              <a:t>the </a:t>
            </a:r>
            <a:r>
              <a:rPr sz="1600" spc="-5" dirty="0">
                <a:latin typeface="Segoe UI"/>
                <a:cs typeface="Segoe UI"/>
              </a:rPr>
              <a:t>invention</a:t>
            </a:r>
            <a:r>
              <a:rPr sz="1600" spc="-50" dirty="0">
                <a:latin typeface="Segoe UI"/>
                <a:cs typeface="Segoe UI"/>
              </a:rPr>
              <a:t> </a:t>
            </a:r>
            <a:r>
              <a:rPr sz="1600" spc="-5" dirty="0">
                <a:latin typeface="Segoe UI"/>
                <a:cs typeface="Segoe UI"/>
              </a:rPr>
              <a:t>used?</a:t>
            </a:r>
            <a:endParaRPr sz="1600" dirty="0">
              <a:latin typeface="Segoe UI"/>
              <a:cs typeface="Segoe UI"/>
            </a:endParaRPr>
          </a:p>
          <a:p>
            <a:pPr marL="355600" marR="153670" indent="-342900">
              <a:lnSpc>
                <a:spcPct val="100000"/>
              </a:lnSpc>
              <a:spcBef>
                <a:spcPts val="900"/>
              </a:spcBef>
              <a:buFont typeface="Arial"/>
              <a:buChar char="•"/>
              <a:tabLst>
                <a:tab pos="354965" algn="l"/>
                <a:tab pos="355600" algn="l"/>
              </a:tabLst>
            </a:pPr>
            <a:r>
              <a:rPr sz="1600" spc="-5" dirty="0">
                <a:latin typeface="Segoe UI"/>
                <a:cs typeface="Segoe UI"/>
              </a:rPr>
              <a:t>What </a:t>
            </a:r>
            <a:r>
              <a:rPr sz="1600" spc="-15" dirty="0">
                <a:latin typeface="Segoe UI"/>
                <a:cs typeface="Segoe UI"/>
              </a:rPr>
              <a:t>are </a:t>
            </a:r>
            <a:r>
              <a:rPr sz="1600" spc="-10" dirty="0">
                <a:latin typeface="Segoe UI"/>
                <a:cs typeface="Segoe UI"/>
              </a:rPr>
              <a:t>keywords </a:t>
            </a:r>
            <a:r>
              <a:rPr sz="1600" spc="-5" dirty="0">
                <a:latin typeface="Segoe UI"/>
                <a:cs typeface="Segoe UI"/>
              </a:rPr>
              <a:t>and technical </a:t>
            </a:r>
            <a:r>
              <a:rPr sz="1600" spc="-10" dirty="0">
                <a:latin typeface="Segoe UI"/>
                <a:cs typeface="Segoe UI"/>
              </a:rPr>
              <a:t>terms </a:t>
            </a:r>
            <a:r>
              <a:rPr sz="1600" spc="-5" dirty="0">
                <a:latin typeface="Segoe UI"/>
                <a:cs typeface="Segoe UI"/>
              </a:rPr>
              <a:t>that describe </a:t>
            </a:r>
            <a:r>
              <a:rPr sz="1600" dirty="0">
                <a:latin typeface="Segoe UI"/>
                <a:cs typeface="Segoe UI"/>
              </a:rPr>
              <a:t>the </a:t>
            </a:r>
            <a:r>
              <a:rPr sz="1600" spc="-10" dirty="0">
                <a:latin typeface="Segoe UI"/>
                <a:cs typeface="Segoe UI"/>
              </a:rPr>
              <a:t>nature </a:t>
            </a:r>
            <a:r>
              <a:rPr sz="1600" spc="-20" dirty="0">
                <a:latin typeface="Segoe UI"/>
                <a:cs typeface="Segoe UI"/>
              </a:rPr>
              <a:t>of </a:t>
            </a:r>
            <a:r>
              <a:rPr sz="1600" dirty="0">
                <a:latin typeface="Segoe UI"/>
                <a:cs typeface="Segoe UI"/>
              </a:rPr>
              <a:t>the  </a:t>
            </a:r>
            <a:r>
              <a:rPr sz="1600" spc="-5" dirty="0">
                <a:latin typeface="Segoe UI"/>
                <a:cs typeface="Segoe UI"/>
              </a:rPr>
              <a:t>invention?</a:t>
            </a:r>
            <a:endParaRPr sz="1600" dirty="0">
              <a:latin typeface="Segoe UI"/>
              <a:cs typeface="Segoe UI"/>
            </a:endParaRPr>
          </a:p>
          <a:p>
            <a:pPr marL="1028700" indent="-685800">
              <a:lnSpc>
                <a:spcPct val="100000"/>
              </a:lnSpc>
              <a:spcBef>
                <a:spcPts val="905"/>
              </a:spcBef>
            </a:pPr>
            <a:r>
              <a:rPr sz="1600" b="1" u="sng" spc="-10" dirty="0">
                <a:uFill>
                  <a:solidFill>
                    <a:srgbClr val="000000"/>
                  </a:solidFill>
                </a:uFill>
                <a:latin typeface="Segoe UI"/>
                <a:cs typeface="Segoe UI"/>
              </a:rPr>
              <a:t>Note</a:t>
            </a:r>
            <a:r>
              <a:rPr sz="1600" b="1" spc="-10" dirty="0">
                <a:latin typeface="Segoe UI"/>
                <a:cs typeface="Segoe UI"/>
              </a:rPr>
              <a:t>:</a:t>
            </a:r>
            <a:r>
              <a:rPr sz="1600" spc="-10" dirty="0">
                <a:latin typeface="Segoe UI"/>
                <a:cs typeface="Segoe UI"/>
              </a:rPr>
              <a:t> Consult </a:t>
            </a:r>
            <a:r>
              <a:rPr sz="1600" spc="-5" dirty="0">
                <a:latin typeface="Segoe UI"/>
                <a:cs typeface="Segoe UI"/>
              </a:rPr>
              <a:t>a </a:t>
            </a:r>
            <a:r>
              <a:rPr sz="1600" spc="-10" dirty="0">
                <a:latin typeface="Segoe UI"/>
                <a:cs typeface="Segoe UI"/>
              </a:rPr>
              <a:t>technical </a:t>
            </a:r>
            <a:r>
              <a:rPr sz="1600" dirty="0">
                <a:latin typeface="Segoe UI"/>
                <a:cs typeface="Segoe UI"/>
              </a:rPr>
              <a:t>dictionary </a:t>
            </a:r>
            <a:r>
              <a:rPr sz="1600" spc="-5" dirty="0">
                <a:latin typeface="Segoe UI"/>
                <a:cs typeface="Segoe UI"/>
              </a:rPr>
              <a:t>or </a:t>
            </a:r>
            <a:r>
              <a:rPr sz="1600" spc="-10" dirty="0">
                <a:latin typeface="Segoe UI"/>
                <a:cs typeface="Segoe UI"/>
              </a:rPr>
              <a:t>thesaurus to </a:t>
            </a:r>
            <a:r>
              <a:rPr sz="1600" spc="-5" dirty="0">
                <a:latin typeface="Segoe UI"/>
                <a:cs typeface="Segoe UI"/>
              </a:rPr>
              <a:t>help find </a:t>
            </a:r>
            <a:r>
              <a:rPr sz="1600" spc="-10" dirty="0">
                <a:latin typeface="Segoe UI"/>
                <a:cs typeface="Segoe UI"/>
              </a:rPr>
              <a:t>the appropriate</a:t>
            </a:r>
            <a:r>
              <a:rPr sz="1600" spc="204" dirty="0">
                <a:latin typeface="Segoe UI"/>
                <a:cs typeface="Segoe UI"/>
              </a:rPr>
              <a:t> </a:t>
            </a:r>
            <a:r>
              <a:rPr sz="1600" spc="-10" dirty="0">
                <a:latin typeface="Segoe UI"/>
                <a:cs typeface="Segoe UI"/>
              </a:rPr>
              <a:t>terms.</a:t>
            </a:r>
            <a:endParaRPr sz="1600" dirty="0">
              <a:latin typeface="Segoe UI"/>
              <a:cs typeface="Segoe UI"/>
            </a:endParaRPr>
          </a:p>
        </p:txBody>
      </p:sp>
      <p:sp>
        <p:nvSpPr>
          <p:cNvPr id="5" name="Slide Number Placeholder 4">
            <a:extLst>
              <a:ext uri="{FF2B5EF4-FFF2-40B4-BE49-F238E27FC236}">
                <a16:creationId xmlns:a16="http://schemas.microsoft.com/office/drawing/2014/main" id="{7536192F-6892-4A92-A7FF-619FC4976722}"/>
              </a:ext>
            </a:extLst>
          </p:cNvPr>
          <p:cNvSpPr>
            <a:spLocks noGrp="1"/>
          </p:cNvSpPr>
          <p:nvPr>
            <p:ph type="sldNum" sz="quarter" idx="10"/>
          </p:nvPr>
        </p:nvSpPr>
        <p:spPr/>
        <p:txBody>
          <a:bodyPr/>
          <a:lstStyle/>
          <a:p>
            <a:fld id="{1D648693-0942-45E9-83AE-76FC568F9452}" type="slidenum">
              <a:rPr lang="en-US" smtClean="0"/>
              <a:pPr/>
              <a:t>19</a:t>
            </a:fld>
            <a:endParaRPr lang="en-US" dirty="0"/>
          </a:p>
        </p:txBody>
      </p:sp>
    </p:spTree>
    <p:extLst>
      <p:ext uri="{BB962C8B-B14F-4D97-AF65-F5344CB8AC3E}">
        <p14:creationId xmlns:p14="http://schemas.microsoft.com/office/powerpoint/2010/main" val="369883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345" y="1181100"/>
            <a:ext cx="7772400" cy="2362200"/>
          </a:xfrm>
        </p:spPr>
        <p:txBody>
          <a:bodyPr>
            <a:noAutofit/>
          </a:bodyPr>
          <a:lstStyle/>
          <a:p>
            <a:pPr algn="l"/>
            <a:r>
              <a:rPr lang="en-US" dirty="0"/>
              <a:t>Path to a Patent Series, Part III: Patent Searching</a:t>
            </a:r>
            <a:br>
              <a:rPr lang="en-US" sz="3600" dirty="0"/>
            </a:br>
            <a:br>
              <a:rPr lang="en-US" sz="3600" dirty="0"/>
            </a:br>
            <a:r>
              <a:rPr lang="en-US" sz="3600" dirty="0"/>
              <a:t>U.S. Patent and Trademark Office</a:t>
            </a:r>
            <a:endParaRPr lang="en-US" sz="3600" b="1" dirty="0"/>
          </a:p>
        </p:txBody>
      </p:sp>
    </p:spTree>
    <p:extLst>
      <p:ext uri="{BB962C8B-B14F-4D97-AF65-F5344CB8AC3E}">
        <p14:creationId xmlns:p14="http://schemas.microsoft.com/office/powerpoint/2010/main" val="397285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30408"/>
            <a:ext cx="8912860" cy="1120820"/>
          </a:xfrm>
          <a:prstGeom prst="rect">
            <a:avLst/>
          </a:prstGeom>
        </p:spPr>
        <p:txBody>
          <a:bodyPr vert="horz" wrap="square" lIns="0" tIns="12700" rIns="0" bIns="0" rtlCol="0">
            <a:spAutoFit/>
          </a:bodyPr>
          <a:lstStyle/>
          <a:p>
            <a:pPr marL="12700" marR="5080" indent="-635">
              <a:spcBef>
                <a:spcPts val="95"/>
              </a:spcBef>
            </a:pPr>
            <a:r>
              <a:rPr spc="-30" dirty="0"/>
              <a:t>Step 1 – Brainstorm terms describing</a:t>
            </a:r>
            <a:br>
              <a:rPr lang="en-US" spc="-30" dirty="0"/>
            </a:br>
            <a:r>
              <a:rPr spc="-30" dirty="0"/>
              <a:t>the invention (continued)</a:t>
            </a:r>
          </a:p>
        </p:txBody>
      </p:sp>
      <p:sp>
        <p:nvSpPr>
          <p:cNvPr id="3" name="object 3"/>
          <p:cNvSpPr txBox="1"/>
          <p:nvPr/>
        </p:nvSpPr>
        <p:spPr>
          <a:xfrm>
            <a:off x="543560" y="1714500"/>
            <a:ext cx="8448040" cy="3244478"/>
          </a:xfrm>
          <a:prstGeom prst="rect">
            <a:avLst/>
          </a:prstGeom>
        </p:spPr>
        <p:txBody>
          <a:bodyPr vert="horz" wrap="square" lIns="0" tIns="12700" rIns="0" bIns="0" rtlCol="0">
            <a:spAutoFit/>
          </a:bodyPr>
          <a:lstStyle/>
          <a:p>
            <a:pPr marL="12700" marR="5080">
              <a:lnSpc>
                <a:spcPct val="100000"/>
              </a:lnSpc>
              <a:spcBef>
                <a:spcPts val="100"/>
              </a:spcBef>
            </a:pPr>
            <a:r>
              <a:rPr b="1" spc="-5" dirty="0">
                <a:latin typeface="Segoe UI"/>
                <a:cs typeface="Segoe UI"/>
              </a:rPr>
              <a:t>Purpose: </a:t>
            </a:r>
            <a:r>
              <a:rPr spc="-10" dirty="0">
                <a:latin typeface="Segoe UI"/>
                <a:cs typeface="Segoe UI"/>
              </a:rPr>
              <a:t>Umbrella </a:t>
            </a:r>
            <a:r>
              <a:rPr spc="-5" dirty="0">
                <a:latin typeface="Segoe UI"/>
                <a:cs typeface="Segoe UI"/>
              </a:rPr>
              <a:t>has </a:t>
            </a:r>
            <a:r>
              <a:rPr dirty="0">
                <a:latin typeface="Segoe UI"/>
                <a:cs typeface="Segoe UI"/>
              </a:rPr>
              <a:t>a </a:t>
            </a:r>
            <a:r>
              <a:rPr spc="-5" dirty="0">
                <a:latin typeface="Segoe UI"/>
                <a:cs typeface="Segoe UI"/>
              </a:rPr>
              <a:t>new rib design to eliminate an </a:t>
            </a:r>
            <a:r>
              <a:rPr spc="-10" dirty="0">
                <a:latin typeface="Segoe UI"/>
                <a:cs typeface="Segoe UI"/>
              </a:rPr>
              <a:t>umbrella </a:t>
            </a:r>
            <a:r>
              <a:rPr spc="-5" dirty="0">
                <a:latin typeface="Segoe UI"/>
                <a:cs typeface="Segoe UI"/>
              </a:rPr>
              <a:t>collapsing </a:t>
            </a:r>
            <a:r>
              <a:rPr dirty="0">
                <a:latin typeface="Segoe UI"/>
                <a:cs typeface="Segoe UI"/>
              </a:rPr>
              <a:t>or inverting </a:t>
            </a:r>
            <a:r>
              <a:rPr spc="-5" dirty="0">
                <a:latin typeface="Segoe UI"/>
                <a:cs typeface="Segoe UI"/>
              </a:rPr>
              <a:t>due to high</a:t>
            </a:r>
            <a:r>
              <a:rPr spc="-40" dirty="0">
                <a:latin typeface="Segoe UI"/>
                <a:cs typeface="Segoe UI"/>
              </a:rPr>
              <a:t> </a:t>
            </a:r>
            <a:r>
              <a:rPr spc="-5" dirty="0">
                <a:latin typeface="Segoe UI"/>
                <a:cs typeface="Segoe UI"/>
              </a:rPr>
              <a:t>winds</a:t>
            </a:r>
            <a:endParaRPr dirty="0">
              <a:latin typeface="Segoe UI"/>
              <a:cs typeface="Segoe UI"/>
            </a:endParaRPr>
          </a:p>
          <a:p>
            <a:pPr marL="12700" marR="688975">
              <a:lnSpc>
                <a:spcPct val="100000"/>
              </a:lnSpc>
              <a:spcBef>
                <a:spcPts val="900"/>
              </a:spcBef>
            </a:pPr>
            <a:r>
              <a:rPr b="1" spc="-5" dirty="0">
                <a:latin typeface="Segoe UI"/>
                <a:cs typeface="Segoe UI"/>
              </a:rPr>
              <a:t>Invention: </a:t>
            </a:r>
            <a:r>
              <a:rPr dirty="0">
                <a:latin typeface="Segoe UI"/>
                <a:cs typeface="Segoe UI"/>
              </a:rPr>
              <a:t>An </a:t>
            </a:r>
            <a:r>
              <a:rPr spc="-10" dirty="0">
                <a:latin typeface="Segoe UI"/>
                <a:cs typeface="Segoe UI"/>
              </a:rPr>
              <a:t>improvement </a:t>
            </a:r>
            <a:r>
              <a:rPr spc="-5" dirty="0">
                <a:latin typeface="Segoe UI"/>
                <a:cs typeface="Segoe UI"/>
              </a:rPr>
              <a:t>in </a:t>
            </a:r>
            <a:r>
              <a:rPr spc="-10" dirty="0">
                <a:latin typeface="Segoe UI"/>
                <a:cs typeface="Segoe UI"/>
              </a:rPr>
              <a:t>umbrellas </a:t>
            </a:r>
            <a:r>
              <a:rPr spc="-5" dirty="0">
                <a:latin typeface="Segoe UI"/>
                <a:cs typeface="Segoe UI"/>
              </a:rPr>
              <a:t>to eliminate need </a:t>
            </a:r>
            <a:r>
              <a:rPr dirty="0">
                <a:latin typeface="Segoe UI"/>
                <a:cs typeface="Segoe UI"/>
              </a:rPr>
              <a:t>for </a:t>
            </a:r>
            <a:r>
              <a:rPr spc="-10" dirty="0">
                <a:latin typeface="Segoe UI"/>
                <a:cs typeface="Segoe UI"/>
              </a:rPr>
              <a:t>frequent  replacement </a:t>
            </a:r>
            <a:r>
              <a:rPr spc="-20" dirty="0">
                <a:latin typeface="Segoe UI"/>
                <a:cs typeface="Segoe UI"/>
              </a:rPr>
              <a:t>of</a:t>
            </a:r>
            <a:r>
              <a:rPr spc="15" dirty="0">
                <a:latin typeface="Segoe UI"/>
                <a:cs typeface="Segoe UI"/>
              </a:rPr>
              <a:t> </a:t>
            </a:r>
            <a:r>
              <a:rPr spc="-10" dirty="0">
                <a:latin typeface="Segoe UI"/>
                <a:cs typeface="Segoe UI"/>
              </a:rPr>
              <a:t>umbrellas</a:t>
            </a:r>
            <a:endParaRPr dirty="0">
              <a:latin typeface="Segoe UI"/>
              <a:cs typeface="Segoe UI"/>
            </a:endParaRPr>
          </a:p>
          <a:p>
            <a:pPr marL="12700" marR="241300">
              <a:lnSpc>
                <a:spcPct val="100000"/>
              </a:lnSpc>
              <a:spcBef>
                <a:spcPts val="900"/>
              </a:spcBef>
            </a:pPr>
            <a:r>
              <a:rPr b="1" spc="-5" dirty="0">
                <a:latin typeface="Segoe UI"/>
                <a:cs typeface="Segoe UI"/>
              </a:rPr>
              <a:t>Invention components: </a:t>
            </a:r>
            <a:r>
              <a:rPr spc="-5" dirty="0">
                <a:latin typeface="Segoe UI"/>
                <a:cs typeface="Segoe UI"/>
              </a:rPr>
              <a:t>Framework with ribs, </a:t>
            </a:r>
            <a:r>
              <a:rPr spc="-10" dirty="0">
                <a:latin typeface="Segoe UI"/>
                <a:cs typeface="Segoe UI"/>
              </a:rPr>
              <a:t>stretchers</a:t>
            </a:r>
            <a:r>
              <a:rPr lang="en-US" spc="-10" dirty="0">
                <a:latin typeface="Segoe UI"/>
                <a:cs typeface="Segoe UI"/>
              </a:rPr>
              <a:t>,</a:t>
            </a:r>
            <a:r>
              <a:rPr spc="-10" dirty="0">
                <a:latin typeface="Segoe UI"/>
                <a:cs typeface="Segoe UI"/>
              </a:rPr>
              <a:t> </a:t>
            </a:r>
            <a:r>
              <a:rPr dirty="0">
                <a:latin typeface="Segoe UI"/>
                <a:cs typeface="Segoe UI"/>
              </a:rPr>
              <a:t>a </a:t>
            </a:r>
            <a:r>
              <a:rPr spc="-5" dirty="0">
                <a:latin typeface="Segoe UI"/>
                <a:cs typeface="Segoe UI"/>
              </a:rPr>
              <a:t>main frame,  securing rings, mounting </a:t>
            </a:r>
            <a:r>
              <a:rPr spc="-10" dirty="0">
                <a:latin typeface="Segoe UI"/>
                <a:cs typeface="Segoe UI"/>
              </a:rPr>
              <a:t>brackets, </a:t>
            </a:r>
            <a:r>
              <a:rPr spc="-5" dirty="0">
                <a:latin typeface="Segoe UI"/>
                <a:cs typeface="Segoe UI"/>
              </a:rPr>
              <a:t>joint connectors, fabric connectors, </a:t>
            </a:r>
            <a:r>
              <a:rPr lang="en-US" spc="-5" dirty="0">
                <a:latin typeface="Segoe UI"/>
                <a:cs typeface="Segoe UI"/>
              </a:rPr>
              <a:t>and </a:t>
            </a:r>
            <a:r>
              <a:rPr spc="-5" dirty="0">
                <a:latin typeface="Segoe UI"/>
                <a:cs typeface="Segoe UI"/>
              </a:rPr>
              <a:t>fabric linkage</a:t>
            </a:r>
            <a:r>
              <a:rPr dirty="0">
                <a:latin typeface="Segoe UI"/>
                <a:cs typeface="Segoe UI"/>
              </a:rPr>
              <a:t> </a:t>
            </a:r>
            <a:r>
              <a:rPr spc="-15" dirty="0">
                <a:latin typeface="Segoe UI"/>
                <a:cs typeface="Segoe UI"/>
              </a:rPr>
              <a:t>bar</a:t>
            </a:r>
            <a:endParaRPr dirty="0">
              <a:latin typeface="Segoe UI"/>
              <a:cs typeface="Segoe UI"/>
            </a:endParaRPr>
          </a:p>
          <a:p>
            <a:pPr marL="12700">
              <a:lnSpc>
                <a:spcPct val="100000"/>
              </a:lnSpc>
              <a:spcBef>
                <a:spcPts val="900"/>
              </a:spcBef>
            </a:pPr>
            <a:r>
              <a:rPr b="1" dirty="0">
                <a:latin typeface="Segoe UI"/>
                <a:cs typeface="Segoe UI"/>
              </a:rPr>
              <a:t>How </a:t>
            </a:r>
            <a:r>
              <a:rPr b="1" spc="-5" dirty="0">
                <a:latin typeface="Segoe UI"/>
                <a:cs typeface="Segoe UI"/>
              </a:rPr>
              <a:t>used: </a:t>
            </a:r>
            <a:r>
              <a:rPr dirty="0">
                <a:latin typeface="Segoe UI"/>
                <a:cs typeface="Segoe UI"/>
              </a:rPr>
              <a:t>As </a:t>
            </a:r>
            <a:r>
              <a:rPr spc="-10" dirty="0">
                <a:latin typeface="Segoe UI"/>
                <a:cs typeface="Segoe UI"/>
              </a:rPr>
              <a:t>needed </a:t>
            </a:r>
            <a:r>
              <a:rPr spc="-5" dirty="0">
                <a:latin typeface="Segoe UI"/>
                <a:cs typeface="Segoe UI"/>
              </a:rPr>
              <a:t>in </a:t>
            </a:r>
            <a:r>
              <a:rPr spc="-10" dirty="0">
                <a:latin typeface="Segoe UI"/>
                <a:cs typeface="Segoe UI"/>
              </a:rPr>
              <a:t>protection from </a:t>
            </a:r>
            <a:r>
              <a:rPr dirty="0">
                <a:latin typeface="Segoe UI"/>
                <a:cs typeface="Segoe UI"/>
              </a:rPr>
              <a:t>the</a:t>
            </a:r>
            <a:r>
              <a:rPr spc="-30" dirty="0">
                <a:latin typeface="Segoe UI"/>
                <a:cs typeface="Segoe UI"/>
              </a:rPr>
              <a:t> </a:t>
            </a:r>
            <a:r>
              <a:rPr spc="-5" dirty="0">
                <a:latin typeface="Segoe UI"/>
                <a:cs typeface="Segoe UI"/>
              </a:rPr>
              <a:t>elements</a:t>
            </a:r>
            <a:endParaRPr dirty="0">
              <a:latin typeface="Segoe UI"/>
              <a:cs typeface="Segoe UI"/>
            </a:endParaRPr>
          </a:p>
          <a:p>
            <a:pPr marL="12700" marR="308610">
              <a:lnSpc>
                <a:spcPct val="100000"/>
              </a:lnSpc>
              <a:spcBef>
                <a:spcPts val="900"/>
              </a:spcBef>
            </a:pPr>
            <a:r>
              <a:rPr b="1" spc="-5" dirty="0">
                <a:latin typeface="Segoe UI"/>
                <a:cs typeface="Segoe UI"/>
              </a:rPr>
              <a:t>Other </a:t>
            </a:r>
            <a:r>
              <a:rPr b="1" spc="-10" dirty="0">
                <a:latin typeface="Segoe UI"/>
                <a:cs typeface="Segoe UI"/>
              </a:rPr>
              <a:t>terms </a:t>
            </a:r>
            <a:r>
              <a:rPr spc="-5" dirty="0">
                <a:latin typeface="Segoe UI"/>
                <a:cs typeface="Segoe UI"/>
              </a:rPr>
              <a:t>(in addition to </a:t>
            </a:r>
            <a:r>
              <a:rPr spc="-10" dirty="0">
                <a:latin typeface="Segoe UI"/>
                <a:cs typeface="Segoe UI"/>
              </a:rPr>
              <a:t>above): parasol, </a:t>
            </a:r>
            <a:r>
              <a:rPr spc="-5" dirty="0">
                <a:latin typeface="Segoe UI"/>
                <a:cs typeface="Segoe UI"/>
              </a:rPr>
              <a:t>sunshade, </a:t>
            </a:r>
            <a:r>
              <a:rPr spc="5" dirty="0">
                <a:latin typeface="Segoe UI"/>
                <a:cs typeface="Segoe UI"/>
              </a:rPr>
              <a:t>support </a:t>
            </a:r>
            <a:r>
              <a:rPr spc="-5" dirty="0">
                <a:latin typeface="Segoe UI"/>
                <a:cs typeface="Segoe UI"/>
              </a:rPr>
              <a:t>assembly </a:t>
            </a:r>
            <a:r>
              <a:rPr dirty="0">
                <a:latin typeface="Segoe UI"/>
                <a:cs typeface="Segoe UI"/>
              </a:rPr>
              <a:t>or </a:t>
            </a:r>
            <a:r>
              <a:rPr spc="-10" dirty="0">
                <a:latin typeface="Segoe UI"/>
                <a:cs typeface="Segoe UI"/>
              </a:rPr>
              <a:t>apparatus, </a:t>
            </a:r>
            <a:r>
              <a:rPr spc="-20" dirty="0">
                <a:latin typeface="Segoe UI"/>
                <a:cs typeface="Segoe UI"/>
              </a:rPr>
              <a:t>windproof,</a:t>
            </a:r>
            <a:r>
              <a:rPr spc="-15" dirty="0">
                <a:latin typeface="Segoe UI"/>
                <a:cs typeface="Segoe UI"/>
              </a:rPr>
              <a:t> </a:t>
            </a:r>
            <a:r>
              <a:rPr spc="-5" dirty="0">
                <a:latin typeface="Segoe UI"/>
                <a:cs typeface="Segoe UI"/>
              </a:rPr>
              <a:t>wind-resistant</a:t>
            </a:r>
            <a:endParaRPr dirty="0">
              <a:latin typeface="Segoe UI"/>
              <a:cs typeface="Segoe UI"/>
            </a:endParaRPr>
          </a:p>
        </p:txBody>
      </p:sp>
      <p:sp>
        <p:nvSpPr>
          <p:cNvPr id="5" name="Slide Number Placeholder 4">
            <a:extLst>
              <a:ext uri="{FF2B5EF4-FFF2-40B4-BE49-F238E27FC236}">
                <a16:creationId xmlns:a16="http://schemas.microsoft.com/office/drawing/2014/main" id="{C0FC78B0-F5C4-438C-9666-355B1307B363}"/>
              </a:ext>
            </a:extLst>
          </p:cNvPr>
          <p:cNvSpPr>
            <a:spLocks noGrp="1"/>
          </p:cNvSpPr>
          <p:nvPr>
            <p:ph type="sldNum" sz="quarter" idx="10"/>
          </p:nvPr>
        </p:nvSpPr>
        <p:spPr/>
        <p:txBody>
          <a:bodyPr/>
          <a:lstStyle/>
          <a:p>
            <a:fld id="{1D648693-0942-45E9-83AE-76FC568F9452}" type="slidenum">
              <a:rPr lang="en-US" smtClean="0"/>
              <a:pPr/>
              <a:t>20</a:t>
            </a:fld>
            <a:endParaRPr lang="en-US" dirty="0"/>
          </a:p>
        </p:txBody>
      </p:sp>
    </p:spTree>
    <p:extLst>
      <p:ext uri="{BB962C8B-B14F-4D97-AF65-F5344CB8AC3E}">
        <p14:creationId xmlns:p14="http://schemas.microsoft.com/office/powerpoint/2010/main" val="147139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5810250" cy="566181"/>
          </a:xfrm>
          <a:prstGeom prst="rect">
            <a:avLst/>
          </a:prstGeom>
        </p:spPr>
        <p:txBody>
          <a:bodyPr vert="horz" wrap="square" lIns="0" tIns="12065" rIns="0" bIns="0" rtlCol="0">
            <a:spAutoFit/>
          </a:bodyPr>
          <a:lstStyle/>
          <a:p>
            <a:pPr marL="12700">
              <a:lnSpc>
                <a:spcPct val="100000"/>
              </a:lnSpc>
              <a:spcBef>
                <a:spcPts val="95"/>
              </a:spcBef>
            </a:pPr>
            <a:r>
              <a:rPr spc="-30" dirty="0"/>
              <a:t>Step </a:t>
            </a:r>
            <a:r>
              <a:rPr spc="-5" dirty="0"/>
              <a:t>2 – </a:t>
            </a:r>
            <a:r>
              <a:rPr spc="-15" dirty="0"/>
              <a:t>Keyword</a:t>
            </a:r>
            <a:r>
              <a:rPr spc="-60" dirty="0"/>
              <a:t> </a:t>
            </a:r>
            <a:r>
              <a:rPr spc="-5" dirty="0"/>
              <a:t>search</a:t>
            </a:r>
            <a:endParaRPr dirty="0"/>
          </a:p>
        </p:txBody>
      </p:sp>
      <p:sp>
        <p:nvSpPr>
          <p:cNvPr id="4" name="object 4"/>
          <p:cNvSpPr txBox="1"/>
          <p:nvPr/>
        </p:nvSpPr>
        <p:spPr>
          <a:xfrm>
            <a:off x="535940" y="1336097"/>
            <a:ext cx="8044180" cy="3172460"/>
          </a:xfrm>
          <a:prstGeom prst="rect">
            <a:avLst/>
          </a:prstGeom>
        </p:spPr>
        <p:txBody>
          <a:bodyPr vert="horz" wrap="square" lIns="0" tIns="149225" rIns="0" bIns="0" rtlCol="0">
            <a:spAutoFit/>
          </a:bodyPr>
          <a:lstStyle/>
          <a:p>
            <a:pPr marL="355600" indent="-342900">
              <a:lnSpc>
                <a:spcPct val="100000"/>
              </a:lnSpc>
              <a:spcBef>
                <a:spcPts val="1175"/>
              </a:spcBef>
              <a:buFont typeface="Arial"/>
              <a:buChar char="•"/>
              <a:tabLst>
                <a:tab pos="354965" algn="l"/>
                <a:tab pos="355600" algn="l"/>
              </a:tabLst>
            </a:pPr>
            <a:r>
              <a:rPr sz="2400" spc="-5" dirty="0">
                <a:latin typeface="Segoe UI"/>
                <a:cs typeface="Segoe UI"/>
              </a:rPr>
              <a:t>Use Boolean</a:t>
            </a:r>
            <a:r>
              <a:rPr sz="2400" spc="15" dirty="0">
                <a:latin typeface="Segoe UI"/>
                <a:cs typeface="Segoe UI"/>
              </a:rPr>
              <a:t> </a:t>
            </a:r>
            <a:r>
              <a:rPr sz="2400" spc="-5" dirty="0">
                <a:latin typeface="Segoe UI"/>
                <a:cs typeface="Segoe UI"/>
              </a:rPr>
              <a:t>operators:</a:t>
            </a:r>
            <a:endParaRPr sz="2400" dirty="0">
              <a:latin typeface="Segoe UI"/>
              <a:cs typeface="Segoe UI"/>
            </a:endParaRPr>
          </a:p>
          <a:p>
            <a:pPr marL="756285" lvl="1" indent="-287020">
              <a:lnSpc>
                <a:spcPct val="100000"/>
              </a:lnSpc>
              <a:spcBef>
                <a:spcPts val="905"/>
              </a:spcBef>
              <a:buFont typeface="Arial"/>
              <a:buChar char="–"/>
              <a:tabLst>
                <a:tab pos="756285" algn="l"/>
                <a:tab pos="756920" algn="l"/>
              </a:tabLst>
            </a:pPr>
            <a:r>
              <a:rPr sz="2000" b="0" dirty="0">
                <a:latin typeface="Segoe UI Light"/>
                <a:cs typeface="Segoe UI Light"/>
              </a:rPr>
              <a:t>Use “OR” to </a:t>
            </a:r>
            <a:r>
              <a:rPr sz="2000" b="0" spc="-10" dirty="0">
                <a:latin typeface="Segoe UI Light"/>
                <a:cs typeface="Segoe UI Light"/>
              </a:rPr>
              <a:t>group </a:t>
            </a:r>
            <a:r>
              <a:rPr sz="2000" b="0" dirty="0">
                <a:latin typeface="Segoe UI Light"/>
                <a:cs typeface="Segoe UI Light"/>
              </a:rPr>
              <a:t>together</a:t>
            </a:r>
            <a:r>
              <a:rPr sz="2000" b="0" spc="15" dirty="0">
                <a:latin typeface="Segoe UI Light"/>
                <a:cs typeface="Segoe UI Light"/>
              </a:rPr>
              <a:t> </a:t>
            </a:r>
            <a:r>
              <a:rPr sz="2000" b="0" spc="-5" dirty="0">
                <a:latin typeface="Segoe UI Light"/>
                <a:cs typeface="Segoe UI Light"/>
              </a:rPr>
              <a:t>synonyms</a:t>
            </a:r>
            <a:r>
              <a:rPr lang="en-US" sz="2000" b="0" spc="-5" dirty="0">
                <a:latin typeface="Segoe UI Light"/>
                <a:cs typeface="Segoe UI Light"/>
              </a:rPr>
              <a:t>.</a:t>
            </a:r>
            <a:endParaRPr sz="20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000" b="0" dirty="0">
                <a:latin typeface="Segoe UI Light"/>
                <a:cs typeface="Segoe UI Light"/>
              </a:rPr>
              <a:t>Use </a:t>
            </a:r>
            <a:r>
              <a:rPr sz="2000" b="0" spc="-65" dirty="0">
                <a:latin typeface="Segoe UI Light"/>
                <a:cs typeface="Segoe UI Light"/>
              </a:rPr>
              <a:t>“AND” </a:t>
            </a:r>
            <a:r>
              <a:rPr sz="2000" b="0" dirty="0">
                <a:latin typeface="Segoe UI Light"/>
                <a:cs typeface="Segoe UI Light"/>
              </a:rPr>
              <a:t>to </a:t>
            </a:r>
            <a:r>
              <a:rPr sz="2000" b="0" spc="-5" dirty="0">
                <a:latin typeface="Segoe UI Light"/>
                <a:cs typeface="Segoe UI Light"/>
              </a:rPr>
              <a:t>find </a:t>
            </a:r>
            <a:r>
              <a:rPr sz="2000" b="0" dirty="0">
                <a:latin typeface="Segoe UI Light"/>
                <a:cs typeface="Segoe UI Light"/>
              </a:rPr>
              <a:t>the intersection </a:t>
            </a:r>
            <a:r>
              <a:rPr sz="2000" b="0" spc="-25" dirty="0">
                <a:latin typeface="Segoe UI Light"/>
                <a:cs typeface="Segoe UI Light"/>
              </a:rPr>
              <a:t>of </a:t>
            </a:r>
            <a:r>
              <a:rPr sz="2000" b="0" dirty="0">
                <a:latin typeface="Segoe UI Light"/>
                <a:cs typeface="Segoe UI Light"/>
              </a:rPr>
              <a:t>two sets </a:t>
            </a:r>
            <a:r>
              <a:rPr sz="2000" b="0" spc="-25" dirty="0">
                <a:latin typeface="Segoe UI Light"/>
                <a:cs typeface="Segoe UI Light"/>
              </a:rPr>
              <a:t>of</a:t>
            </a:r>
            <a:r>
              <a:rPr sz="2000" b="0" spc="100" dirty="0">
                <a:latin typeface="Segoe UI Light"/>
                <a:cs typeface="Segoe UI Light"/>
              </a:rPr>
              <a:t> </a:t>
            </a:r>
            <a:r>
              <a:rPr sz="2000" b="0" spc="-5" dirty="0">
                <a:latin typeface="Segoe UI Light"/>
                <a:cs typeface="Segoe UI Light"/>
              </a:rPr>
              <a:t>information</a:t>
            </a:r>
            <a:r>
              <a:rPr lang="en-US" sz="2000" b="0" spc="-5" dirty="0">
                <a:latin typeface="Segoe UI Light"/>
                <a:cs typeface="Segoe UI Light"/>
              </a:rPr>
              <a:t>.</a:t>
            </a:r>
            <a:endParaRPr sz="2000" dirty="0">
              <a:latin typeface="Segoe UI Light"/>
              <a:cs typeface="Segoe UI Light"/>
            </a:endParaRPr>
          </a:p>
          <a:p>
            <a:pPr marL="355600" indent="-342900">
              <a:lnSpc>
                <a:spcPct val="100000"/>
              </a:lnSpc>
              <a:spcBef>
                <a:spcPts val="894"/>
              </a:spcBef>
              <a:buFont typeface="Arial"/>
              <a:buChar char="•"/>
              <a:tabLst>
                <a:tab pos="354965" algn="l"/>
                <a:tab pos="355600" algn="l"/>
              </a:tabLst>
            </a:pPr>
            <a:r>
              <a:rPr sz="2400" spc="-5" dirty="0">
                <a:latin typeface="Segoe UI"/>
                <a:cs typeface="Segoe UI"/>
              </a:rPr>
              <a:t>Include </a:t>
            </a:r>
            <a:r>
              <a:rPr sz="2400" spc="-10" dirty="0">
                <a:latin typeface="Segoe UI"/>
                <a:cs typeface="Segoe UI"/>
              </a:rPr>
              <a:t>wildcard </a:t>
            </a:r>
            <a:r>
              <a:rPr sz="2400" spc="-5" dirty="0">
                <a:latin typeface="Segoe UI"/>
                <a:cs typeface="Segoe UI"/>
              </a:rPr>
              <a:t>symbols (*) </a:t>
            </a:r>
            <a:r>
              <a:rPr sz="2400" spc="-15" dirty="0">
                <a:latin typeface="Segoe UI"/>
                <a:cs typeface="Segoe UI"/>
              </a:rPr>
              <a:t>to </a:t>
            </a:r>
            <a:r>
              <a:rPr sz="2400" spc="-5" dirty="0">
                <a:latin typeface="Segoe UI"/>
                <a:cs typeface="Segoe UI"/>
              </a:rPr>
              <a:t>obtain versions </a:t>
            </a:r>
            <a:r>
              <a:rPr sz="2400" spc="-30" dirty="0">
                <a:latin typeface="Segoe UI"/>
                <a:cs typeface="Segoe UI"/>
              </a:rPr>
              <a:t>of</a:t>
            </a:r>
            <a:r>
              <a:rPr sz="2400" spc="190" dirty="0">
                <a:latin typeface="Segoe UI"/>
                <a:cs typeface="Segoe UI"/>
              </a:rPr>
              <a:t> </a:t>
            </a:r>
            <a:r>
              <a:rPr sz="2400" spc="-10" dirty="0">
                <a:latin typeface="Segoe UI"/>
                <a:cs typeface="Segoe UI"/>
              </a:rPr>
              <a:t>words.</a:t>
            </a:r>
            <a:endParaRPr sz="2400" dirty="0">
              <a:latin typeface="Segoe UI"/>
              <a:cs typeface="Segoe UI"/>
            </a:endParaRPr>
          </a:p>
          <a:p>
            <a:pPr marL="355600" marR="5080" indent="-342900">
              <a:lnSpc>
                <a:spcPct val="100000"/>
              </a:lnSpc>
              <a:spcBef>
                <a:spcPts val="900"/>
              </a:spcBef>
              <a:buFont typeface="Arial"/>
              <a:buChar char="•"/>
              <a:tabLst>
                <a:tab pos="354965" algn="l"/>
                <a:tab pos="355600" algn="l"/>
              </a:tabLst>
            </a:pPr>
            <a:r>
              <a:rPr sz="2400" spc="-5" dirty="0">
                <a:latin typeface="Segoe UI"/>
                <a:cs typeface="Segoe UI"/>
              </a:rPr>
              <a:t>Incorporate </a:t>
            </a:r>
            <a:r>
              <a:rPr sz="2400" spc="-10" dirty="0">
                <a:latin typeface="Segoe UI"/>
                <a:cs typeface="Segoe UI"/>
              </a:rPr>
              <a:t>quotes </a:t>
            </a:r>
            <a:r>
              <a:rPr sz="2400" spc="-15" dirty="0">
                <a:latin typeface="Segoe UI"/>
                <a:cs typeface="Segoe UI"/>
              </a:rPr>
              <a:t>to </a:t>
            </a:r>
            <a:r>
              <a:rPr sz="2400" spc="-10" dirty="0">
                <a:latin typeface="Segoe UI"/>
                <a:cs typeface="Segoe UI"/>
              </a:rPr>
              <a:t>group search </a:t>
            </a:r>
            <a:r>
              <a:rPr sz="2400" dirty="0">
                <a:latin typeface="Segoe UI"/>
                <a:cs typeface="Segoe UI"/>
              </a:rPr>
              <a:t>phrases </a:t>
            </a:r>
            <a:r>
              <a:rPr sz="2400" spc="-10" dirty="0">
                <a:latin typeface="Segoe UI"/>
                <a:cs typeface="Segoe UI"/>
              </a:rPr>
              <a:t>where words  </a:t>
            </a:r>
            <a:r>
              <a:rPr sz="2400" spc="-15" dirty="0">
                <a:latin typeface="Segoe UI"/>
                <a:cs typeface="Segoe UI"/>
              </a:rPr>
              <a:t>are</a:t>
            </a:r>
            <a:r>
              <a:rPr sz="2400" dirty="0">
                <a:latin typeface="Segoe UI"/>
                <a:cs typeface="Segoe UI"/>
              </a:rPr>
              <a:t> </a:t>
            </a:r>
            <a:r>
              <a:rPr sz="2400" spc="-5" dirty="0">
                <a:latin typeface="Segoe UI"/>
                <a:cs typeface="Segoe UI"/>
              </a:rPr>
              <a:t>adjacent.</a:t>
            </a:r>
            <a:endParaRPr sz="2400" dirty="0">
              <a:latin typeface="Segoe UI"/>
              <a:cs typeface="Segoe UI"/>
            </a:endParaRPr>
          </a:p>
          <a:p>
            <a:pPr marL="355600" indent="-342900">
              <a:lnSpc>
                <a:spcPct val="100000"/>
              </a:lnSpc>
              <a:spcBef>
                <a:spcPts val="900"/>
              </a:spcBef>
              <a:buFont typeface="Arial"/>
              <a:buChar char="•"/>
              <a:tabLst>
                <a:tab pos="354965" algn="l"/>
                <a:tab pos="355600" algn="l"/>
              </a:tabLst>
            </a:pPr>
            <a:r>
              <a:rPr sz="2400" spc="-10" dirty="0">
                <a:latin typeface="Segoe UI"/>
                <a:cs typeface="Segoe UI"/>
              </a:rPr>
              <a:t>Filter </a:t>
            </a:r>
            <a:r>
              <a:rPr sz="2400" dirty="0">
                <a:latin typeface="Segoe UI"/>
                <a:cs typeface="Segoe UI"/>
              </a:rPr>
              <a:t>by </a:t>
            </a:r>
            <a:r>
              <a:rPr sz="2400" spc="-5" dirty="0">
                <a:latin typeface="Segoe UI"/>
                <a:cs typeface="Segoe UI"/>
              </a:rPr>
              <a:t>selected fields, e.g., </a:t>
            </a:r>
            <a:r>
              <a:rPr sz="2400" spc="-10" dirty="0">
                <a:latin typeface="Segoe UI"/>
                <a:cs typeface="Segoe UI"/>
              </a:rPr>
              <a:t>inventor</a:t>
            </a:r>
            <a:r>
              <a:rPr sz="2400" spc="70" dirty="0">
                <a:latin typeface="Segoe UI"/>
                <a:cs typeface="Segoe UI"/>
              </a:rPr>
              <a:t> </a:t>
            </a:r>
            <a:r>
              <a:rPr sz="2400" spc="-5" dirty="0">
                <a:latin typeface="Segoe UI"/>
                <a:cs typeface="Segoe UI"/>
              </a:rPr>
              <a:t>name.</a:t>
            </a:r>
            <a:endParaRPr sz="2400" dirty="0">
              <a:latin typeface="Segoe UI"/>
              <a:cs typeface="Segoe UI"/>
            </a:endParaRPr>
          </a:p>
        </p:txBody>
      </p:sp>
      <p:sp>
        <p:nvSpPr>
          <p:cNvPr id="6" name="Slide Number Placeholder 5">
            <a:extLst>
              <a:ext uri="{FF2B5EF4-FFF2-40B4-BE49-F238E27FC236}">
                <a16:creationId xmlns:a16="http://schemas.microsoft.com/office/drawing/2014/main" id="{4259A849-92C8-4AF3-B53B-87BF3B16DFA7}"/>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Tree>
    <p:extLst>
      <p:ext uri="{BB962C8B-B14F-4D97-AF65-F5344CB8AC3E}">
        <p14:creationId xmlns:p14="http://schemas.microsoft.com/office/powerpoint/2010/main" val="217272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469935"/>
            <a:ext cx="7974330" cy="1001394"/>
          </a:xfrm>
          <a:prstGeom prst="rect">
            <a:avLst/>
          </a:prstGeom>
        </p:spPr>
        <p:txBody>
          <a:bodyPr vert="horz" wrap="square" lIns="0" tIns="13335" rIns="0" bIns="0" rtlCol="0">
            <a:spAutoFit/>
          </a:bodyPr>
          <a:lstStyle/>
          <a:p>
            <a:pPr marL="12700" marR="5080">
              <a:lnSpc>
                <a:spcPct val="100000"/>
              </a:lnSpc>
              <a:spcBef>
                <a:spcPts val="105"/>
              </a:spcBef>
            </a:pPr>
            <a:r>
              <a:rPr sz="3200" spc="-5" dirty="0">
                <a:latin typeface="Segoe UI"/>
                <a:cs typeface="Segoe UI"/>
              </a:rPr>
              <a:t>((umbrella* </a:t>
            </a:r>
            <a:r>
              <a:rPr sz="3200" dirty="0">
                <a:latin typeface="Segoe UI"/>
                <a:cs typeface="Segoe UI"/>
              </a:rPr>
              <a:t>OR </a:t>
            </a:r>
            <a:r>
              <a:rPr sz="3200" spc="-10" dirty="0">
                <a:latin typeface="Segoe UI"/>
                <a:cs typeface="Segoe UI"/>
              </a:rPr>
              <a:t>parasol* </a:t>
            </a:r>
            <a:r>
              <a:rPr sz="3200" dirty="0">
                <a:latin typeface="Segoe UI"/>
                <a:cs typeface="Segoe UI"/>
              </a:rPr>
              <a:t>OR </a:t>
            </a:r>
            <a:r>
              <a:rPr sz="3200" spc="-5" dirty="0">
                <a:latin typeface="Segoe UI"/>
                <a:cs typeface="Segoe UI"/>
              </a:rPr>
              <a:t>sunshade*) </a:t>
            </a:r>
            <a:r>
              <a:rPr sz="3200" dirty="0">
                <a:latin typeface="Segoe UI"/>
                <a:cs typeface="Segoe UI"/>
              </a:rPr>
              <a:t>AND  </a:t>
            </a:r>
            <a:r>
              <a:rPr sz="3200" spc="-15" dirty="0">
                <a:latin typeface="Segoe UI"/>
                <a:cs typeface="Segoe UI"/>
              </a:rPr>
              <a:t>(windproof </a:t>
            </a:r>
            <a:r>
              <a:rPr sz="3200" spc="-5" dirty="0">
                <a:latin typeface="Segoe UI"/>
                <a:cs typeface="Segoe UI"/>
              </a:rPr>
              <a:t>or </a:t>
            </a:r>
            <a:r>
              <a:rPr sz="3200" dirty="0">
                <a:latin typeface="Segoe UI"/>
                <a:cs typeface="Segoe UI"/>
              </a:rPr>
              <a:t>“wind</a:t>
            </a:r>
            <a:r>
              <a:rPr sz="3200" spc="-15" dirty="0">
                <a:latin typeface="Segoe UI"/>
                <a:cs typeface="Segoe UI"/>
              </a:rPr>
              <a:t> </a:t>
            </a:r>
            <a:r>
              <a:rPr sz="3200" spc="-5" dirty="0">
                <a:latin typeface="Segoe UI"/>
                <a:cs typeface="Segoe UI"/>
              </a:rPr>
              <a:t>resistant”))</a:t>
            </a:r>
            <a:endParaRPr sz="3200" dirty="0">
              <a:latin typeface="Segoe UI"/>
              <a:cs typeface="Segoe UI"/>
            </a:endParaRPr>
          </a:p>
        </p:txBody>
      </p:sp>
      <p:sp>
        <p:nvSpPr>
          <p:cNvPr id="4" name="object 4" descr="image of umbrella."/>
          <p:cNvSpPr/>
          <p:nvPr/>
        </p:nvSpPr>
        <p:spPr>
          <a:xfrm>
            <a:off x="3471219" y="2830574"/>
            <a:ext cx="2336744" cy="2084326"/>
          </a:xfrm>
          <a:prstGeom prst="rect">
            <a:avLst/>
          </a:prstGeom>
          <a:blipFill>
            <a:blip r:embed="rId2" cstate="print"/>
            <a:stretch>
              <a:fillRect/>
            </a:stretch>
          </a:blipFill>
        </p:spPr>
        <p:txBody>
          <a:bodyPr wrap="square" lIns="0" tIns="0" rIns="0" bIns="0" rtlCol="0"/>
          <a:lstStyle/>
          <a:p>
            <a:endParaRPr dirty="0"/>
          </a:p>
        </p:txBody>
      </p:sp>
      <p:sp>
        <p:nvSpPr>
          <p:cNvPr id="6" name="object 3"/>
          <p:cNvSpPr txBox="1">
            <a:spLocks/>
          </p:cNvSpPr>
          <p:nvPr/>
        </p:nvSpPr>
        <p:spPr>
          <a:xfrm>
            <a:off x="535940" y="330408"/>
            <a:ext cx="5810250" cy="566181"/>
          </a:xfrm>
          <a:prstGeom prst="rect">
            <a:avLst/>
          </a:prstGeom>
        </p:spPr>
        <p:txBody>
          <a:bodyPr vert="horz" wrap="square" lIns="0" tIns="12065" rIns="0" bIns="0" rtlCol="0">
            <a:spAutoFit/>
          </a:bodyPr>
          <a:lstStyle>
            <a:lvl1pPr>
              <a:defRPr sz="3600" b="1" i="0">
                <a:solidFill>
                  <a:schemeClr val="tx1"/>
                </a:solidFill>
                <a:latin typeface="Segoe UI"/>
                <a:ea typeface="+mj-ea"/>
                <a:cs typeface="Segoe UI"/>
              </a:defRPr>
            </a:lvl1pPr>
          </a:lstStyle>
          <a:p>
            <a:pPr marL="12700">
              <a:spcBef>
                <a:spcPts val="95"/>
              </a:spcBef>
            </a:pPr>
            <a:r>
              <a:rPr lang="en-US" kern="0" spc="-30" dirty="0"/>
              <a:t>Keyword search strategy</a:t>
            </a:r>
            <a:endParaRPr lang="en-US" kern="0" dirty="0"/>
          </a:p>
        </p:txBody>
      </p:sp>
      <p:sp>
        <p:nvSpPr>
          <p:cNvPr id="2" name="Slide Number Placeholder 1">
            <a:extLst>
              <a:ext uri="{FF2B5EF4-FFF2-40B4-BE49-F238E27FC236}">
                <a16:creationId xmlns:a16="http://schemas.microsoft.com/office/drawing/2014/main" id="{D1451BF7-3C88-41F8-BF2F-F972A86EF8C4}"/>
              </a:ext>
            </a:extLst>
          </p:cNvPr>
          <p:cNvSpPr>
            <a:spLocks noGrp="1"/>
          </p:cNvSpPr>
          <p:nvPr>
            <p:ph type="sldNum" sz="quarter" idx="7"/>
          </p:nvPr>
        </p:nvSpPr>
        <p:spPr/>
        <p:txBody>
          <a:bodyPr/>
          <a:lstStyle/>
          <a:p>
            <a:pPr marL="38100">
              <a:lnSpc>
                <a:spcPct val="100000"/>
              </a:lnSpc>
              <a:spcBef>
                <a:spcPts val="165"/>
              </a:spcBef>
            </a:pPr>
            <a:fld id="{81D60167-4931-47E6-BA6A-407CBD079E47}" type="slidenum">
              <a:rPr lang="en-US" smtClean="0"/>
              <a:t>22</a:t>
            </a:fld>
            <a:endParaRPr lang="en-US" dirty="0"/>
          </a:p>
        </p:txBody>
      </p:sp>
    </p:spTree>
    <p:extLst>
      <p:ext uri="{BB962C8B-B14F-4D97-AF65-F5344CB8AC3E}">
        <p14:creationId xmlns:p14="http://schemas.microsoft.com/office/powerpoint/2010/main" val="113917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3456"/>
            <a:ext cx="8303260" cy="1674176"/>
          </a:xfrm>
          <a:prstGeom prst="rect">
            <a:avLst/>
          </a:prstGeom>
        </p:spPr>
        <p:txBody>
          <a:bodyPr vert="horz" wrap="square" lIns="0" tIns="12065" rIns="0" bIns="0" rtlCol="0">
            <a:spAutoFit/>
          </a:bodyPr>
          <a:lstStyle/>
          <a:p>
            <a:pPr marL="12700" marR="5080">
              <a:lnSpc>
                <a:spcPct val="100000"/>
              </a:lnSpc>
              <a:spcBef>
                <a:spcPts val="95"/>
              </a:spcBef>
            </a:pPr>
            <a:r>
              <a:rPr spc="-30" dirty="0"/>
              <a:t>Step 3 </a:t>
            </a:r>
            <a:r>
              <a:rPr lang="en-US" spc="-30" dirty="0"/>
              <a:t>-</a:t>
            </a:r>
            <a:r>
              <a:rPr spc="-30" dirty="0"/>
              <a:t> Conduct in-depth review </a:t>
            </a:r>
            <a:br>
              <a:rPr lang="en-US" spc="-30" dirty="0"/>
            </a:br>
            <a:r>
              <a:rPr spc="-30" dirty="0"/>
              <a:t>of patents you selected based on </a:t>
            </a:r>
            <a:br>
              <a:rPr lang="en-US" spc="-30" dirty="0"/>
            </a:br>
            <a:r>
              <a:rPr spc="-30" dirty="0"/>
              <a:t>front</a:t>
            </a:r>
            <a:r>
              <a:rPr lang="en-US" spc="-30" dirty="0"/>
              <a:t> </a:t>
            </a:r>
            <a:r>
              <a:rPr spc="-30" dirty="0"/>
              <a:t>page information</a:t>
            </a:r>
          </a:p>
        </p:txBody>
      </p:sp>
      <p:sp>
        <p:nvSpPr>
          <p:cNvPr id="4" name="object 4"/>
          <p:cNvSpPr txBox="1"/>
          <p:nvPr/>
        </p:nvSpPr>
        <p:spPr>
          <a:xfrm>
            <a:off x="535940" y="2298065"/>
            <a:ext cx="8050530" cy="2921635"/>
          </a:xfrm>
          <a:prstGeom prst="rect">
            <a:avLst/>
          </a:prstGeom>
        </p:spPr>
        <p:txBody>
          <a:bodyPr vert="horz" wrap="square" lIns="0" tIns="13335" rIns="0" bIns="0" rtlCol="0">
            <a:spAutoFit/>
          </a:bodyPr>
          <a:lstStyle/>
          <a:p>
            <a:pPr marL="354965" marR="181610" indent="-342900">
              <a:lnSpc>
                <a:spcPct val="100000"/>
              </a:lnSpc>
              <a:spcBef>
                <a:spcPts val="105"/>
              </a:spcBef>
              <a:buFont typeface="Arial"/>
              <a:buChar char="•"/>
              <a:tabLst>
                <a:tab pos="354965" algn="l"/>
                <a:tab pos="355600" algn="l"/>
              </a:tabLst>
            </a:pPr>
            <a:r>
              <a:rPr sz="2000" spc="-15" dirty="0">
                <a:latin typeface="Segoe UI"/>
                <a:cs typeface="Segoe UI"/>
              </a:rPr>
              <a:t>Review </a:t>
            </a:r>
            <a:r>
              <a:rPr sz="2000" spc="-5" dirty="0">
                <a:latin typeface="Segoe UI"/>
                <a:cs typeface="Segoe UI"/>
              </a:rPr>
              <a:t>each </a:t>
            </a:r>
            <a:r>
              <a:rPr sz="2000" dirty="0">
                <a:latin typeface="Segoe UI"/>
                <a:cs typeface="Segoe UI"/>
              </a:rPr>
              <a:t>U.S. </a:t>
            </a:r>
            <a:r>
              <a:rPr sz="2000" spc="-5" dirty="0">
                <a:latin typeface="Segoe UI"/>
                <a:cs typeface="Segoe UI"/>
              </a:rPr>
              <a:t>patent you selected in-depth </a:t>
            </a:r>
            <a:r>
              <a:rPr sz="2000" dirty="0">
                <a:latin typeface="Segoe UI"/>
                <a:cs typeface="Segoe UI"/>
              </a:rPr>
              <a:t>for </a:t>
            </a:r>
            <a:r>
              <a:rPr sz="2000" spc="-5" dirty="0">
                <a:latin typeface="Segoe UI"/>
                <a:cs typeface="Segoe UI"/>
              </a:rPr>
              <a:t>similarity to </a:t>
            </a:r>
            <a:r>
              <a:rPr sz="2000" dirty="0">
                <a:latin typeface="Segoe UI"/>
                <a:cs typeface="Segoe UI"/>
              </a:rPr>
              <a:t>your  own</a:t>
            </a:r>
            <a:r>
              <a:rPr sz="2000" spc="-10" dirty="0">
                <a:latin typeface="Segoe UI"/>
                <a:cs typeface="Segoe UI"/>
              </a:rPr>
              <a:t> </a:t>
            </a:r>
            <a:r>
              <a:rPr sz="2000" spc="-5" dirty="0">
                <a:latin typeface="Segoe UI"/>
                <a:cs typeface="Segoe UI"/>
              </a:rPr>
              <a:t>invention.</a:t>
            </a:r>
            <a:endParaRPr sz="2000" dirty="0">
              <a:latin typeface="Segoe UI"/>
              <a:cs typeface="Segoe UI"/>
            </a:endParaRPr>
          </a:p>
          <a:p>
            <a:pPr marL="354965" marR="5080" indent="-342900">
              <a:lnSpc>
                <a:spcPct val="100000"/>
              </a:lnSpc>
              <a:spcBef>
                <a:spcPts val="900"/>
              </a:spcBef>
              <a:buFont typeface="Arial"/>
              <a:buChar char="•"/>
              <a:tabLst>
                <a:tab pos="354965" algn="l"/>
                <a:tab pos="355600" algn="l"/>
              </a:tabLst>
            </a:pPr>
            <a:r>
              <a:rPr sz="2000" dirty="0">
                <a:latin typeface="Segoe UI"/>
                <a:cs typeface="Segoe UI"/>
              </a:rPr>
              <a:t>Look at other </a:t>
            </a:r>
            <a:r>
              <a:rPr sz="2000" spc="-5" dirty="0">
                <a:latin typeface="Segoe UI"/>
                <a:cs typeface="Segoe UI"/>
              </a:rPr>
              <a:t>sections </a:t>
            </a:r>
            <a:r>
              <a:rPr sz="2000" spc="-20" dirty="0">
                <a:latin typeface="Segoe UI"/>
                <a:cs typeface="Segoe UI"/>
              </a:rPr>
              <a:t>of </a:t>
            </a:r>
            <a:r>
              <a:rPr sz="2000" dirty="0">
                <a:latin typeface="Segoe UI"/>
                <a:cs typeface="Segoe UI"/>
              </a:rPr>
              <a:t>the </a:t>
            </a:r>
            <a:r>
              <a:rPr sz="2000" spc="-5" dirty="0">
                <a:latin typeface="Segoe UI"/>
                <a:cs typeface="Segoe UI"/>
              </a:rPr>
              <a:t>patent</a:t>
            </a:r>
            <a:r>
              <a:rPr lang="en-US" sz="2000" spc="-5" dirty="0">
                <a:latin typeface="Segoe UI"/>
                <a:cs typeface="Segoe UI"/>
              </a:rPr>
              <a:t> - </a:t>
            </a:r>
            <a:r>
              <a:rPr sz="2000" spc="-5" dirty="0">
                <a:latin typeface="Segoe UI"/>
                <a:cs typeface="Segoe UI"/>
              </a:rPr>
              <a:t>additional drawings pages, </a:t>
            </a:r>
            <a:br>
              <a:rPr lang="en-US" sz="2000" spc="-5" dirty="0">
                <a:latin typeface="Segoe UI"/>
                <a:cs typeface="Segoe UI"/>
              </a:rPr>
            </a:br>
            <a:r>
              <a:rPr sz="2000" dirty="0">
                <a:latin typeface="Segoe UI"/>
                <a:cs typeface="Segoe UI"/>
              </a:rPr>
              <a:t>the </a:t>
            </a:r>
            <a:r>
              <a:rPr sz="2000" spc="-5" dirty="0">
                <a:latin typeface="Segoe UI"/>
                <a:cs typeface="Segoe UI"/>
              </a:rPr>
              <a:t>specification, </a:t>
            </a:r>
            <a:r>
              <a:rPr sz="2000" dirty="0">
                <a:latin typeface="Segoe UI"/>
                <a:cs typeface="Segoe UI"/>
              </a:rPr>
              <a:t>and </a:t>
            </a:r>
            <a:r>
              <a:rPr sz="2000" spc="-5" dirty="0">
                <a:latin typeface="Segoe UI"/>
                <a:cs typeface="Segoe UI"/>
              </a:rPr>
              <a:t>especially </a:t>
            </a:r>
            <a:r>
              <a:rPr sz="2000" spc="5" dirty="0">
                <a:latin typeface="Segoe UI"/>
                <a:cs typeface="Segoe UI"/>
              </a:rPr>
              <a:t>the</a:t>
            </a:r>
            <a:r>
              <a:rPr sz="2000" dirty="0">
                <a:latin typeface="Segoe UI"/>
                <a:cs typeface="Segoe UI"/>
              </a:rPr>
              <a:t> </a:t>
            </a:r>
            <a:r>
              <a:rPr sz="2000" spc="-5" dirty="0">
                <a:latin typeface="Segoe UI"/>
                <a:cs typeface="Segoe UI"/>
              </a:rPr>
              <a:t>claims.</a:t>
            </a:r>
            <a:endParaRPr sz="2000" dirty="0">
              <a:latin typeface="Segoe UI"/>
              <a:cs typeface="Segoe UI"/>
            </a:endParaRPr>
          </a:p>
          <a:p>
            <a:pPr marL="355600" marR="188595" indent="-342900">
              <a:lnSpc>
                <a:spcPct val="100000"/>
              </a:lnSpc>
              <a:spcBef>
                <a:spcPts val="900"/>
              </a:spcBef>
              <a:buFont typeface="Arial"/>
              <a:buChar char="•"/>
              <a:tabLst>
                <a:tab pos="354965" algn="l"/>
                <a:tab pos="355600" algn="l"/>
              </a:tabLst>
            </a:pPr>
            <a:r>
              <a:rPr sz="2000" spc="-10" dirty="0">
                <a:latin typeface="Segoe UI"/>
                <a:cs typeface="Segoe UI"/>
              </a:rPr>
              <a:t>References </a:t>
            </a:r>
            <a:r>
              <a:rPr sz="2000" spc="-5" dirty="0">
                <a:latin typeface="Segoe UI"/>
                <a:cs typeface="Segoe UI"/>
              </a:rPr>
              <a:t>cited by </a:t>
            </a:r>
            <a:r>
              <a:rPr sz="2000" dirty="0">
                <a:latin typeface="Segoe UI"/>
                <a:cs typeface="Segoe UI"/>
              </a:rPr>
              <a:t>the </a:t>
            </a:r>
            <a:r>
              <a:rPr sz="2000" spc="-5" dirty="0">
                <a:latin typeface="Segoe UI"/>
                <a:cs typeface="Segoe UI"/>
              </a:rPr>
              <a:t>applicant </a:t>
            </a:r>
            <a:r>
              <a:rPr sz="2000" dirty="0">
                <a:latin typeface="Segoe UI"/>
                <a:cs typeface="Segoe UI"/>
              </a:rPr>
              <a:t>and/or </a:t>
            </a:r>
            <a:r>
              <a:rPr sz="2000" spc="-5" dirty="0">
                <a:latin typeface="Segoe UI"/>
                <a:cs typeface="Segoe UI"/>
              </a:rPr>
              <a:t>patent </a:t>
            </a:r>
            <a:r>
              <a:rPr sz="2000" dirty="0">
                <a:latin typeface="Segoe UI"/>
                <a:cs typeface="Segoe UI"/>
              </a:rPr>
              <a:t>examiner may </a:t>
            </a:r>
            <a:r>
              <a:rPr sz="2000" spc="-5" dirty="0">
                <a:latin typeface="Segoe UI"/>
                <a:cs typeface="Segoe UI"/>
              </a:rPr>
              <a:t>lead  you to additional </a:t>
            </a:r>
            <a:r>
              <a:rPr sz="2000" spc="-10" dirty="0">
                <a:latin typeface="Segoe UI"/>
                <a:cs typeface="Segoe UI"/>
              </a:rPr>
              <a:t>relevant</a:t>
            </a:r>
            <a:r>
              <a:rPr sz="2000" spc="-15" dirty="0">
                <a:latin typeface="Segoe UI"/>
                <a:cs typeface="Segoe UI"/>
              </a:rPr>
              <a:t> </a:t>
            </a:r>
            <a:r>
              <a:rPr sz="2000" spc="-5" dirty="0">
                <a:latin typeface="Segoe UI"/>
                <a:cs typeface="Segoe UI"/>
              </a:rPr>
              <a:t>patents.</a:t>
            </a:r>
            <a:endParaRPr sz="2000" dirty="0">
              <a:latin typeface="Segoe UI"/>
              <a:cs typeface="Segoe UI"/>
            </a:endParaRPr>
          </a:p>
          <a:p>
            <a:pPr marL="355600" indent="-342900">
              <a:lnSpc>
                <a:spcPct val="100000"/>
              </a:lnSpc>
              <a:spcBef>
                <a:spcPts val="900"/>
              </a:spcBef>
              <a:buFont typeface="Arial"/>
              <a:buChar char="•"/>
              <a:tabLst>
                <a:tab pos="354965" algn="l"/>
                <a:tab pos="355600" algn="l"/>
              </a:tabLst>
            </a:pPr>
            <a:r>
              <a:rPr sz="2000" spc="-5" dirty="0">
                <a:latin typeface="Segoe UI"/>
                <a:cs typeface="Segoe UI"/>
              </a:rPr>
              <a:t>Save </a:t>
            </a:r>
            <a:r>
              <a:rPr sz="2000" dirty="0">
                <a:latin typeface="Segoe UI"/>
                <a:cs typeface="Segoe UI"/>
              </a:rPr>
              <a:t>the most </a:t>
            </a:r>
            <a:r>
              <a:rPr sz="2000" spc="-10" dirty="0">
                <a:latin typeface="Segoe UI"/>
                <a:cs typeface="Segoe UI"/>
              </a:rPr>
              <a:t>relevant </a:t>
            </a:r>
            <a:r>
              <a:rPr sz="2000" dirty="0">
                <a:latin typeface="Segoe UI"/>
                <a:cs typeface="Segoe UI"/>
              </a:rPr>
              <a:t>U.S. </a:t>
            </a:r>
            <a:r>
              <a:rPr sz="2000" spc="-5" dirty="0">
                <a:latin typeface="Segoe UI"/>
                <a:cs typeface="Segoe UI"/>
              </a:rPr>
              <a:t>patents you</a:t>
            </a:r>
            <a:r>
              <a:rPr sz="2000" spc="-35" dirty="0">
                <a:latin typeface="Segoe UI"/>
                <a:cs typeface="Segoe UI"/>
              </a:rPr>
              <a:t> </a:t>
            </a:r>
            <a:r>
              <a:rPr sz="2000" spc="-5" dirty="0">
                <a:latin typeface="Segoe UI"/>
                <a:cs typeface="Segoe UI"/>
              </a:rPr>
              <a:t>find.</a:t>
            </a:r>
            <a:endParaRPr sz="2000" dirty="0">
              <a:latin typeface="Segoe UI"/>
              <a:cs typeface="Segoe UI"/>
            </a:endParaRPr>
          </a:p>
          <a:p>
            <a:pPr marL="355600" indent="-342900">
              <a:lnSpc>
                <a:spcPct val="100000"/>
              </a:lnSpc>
              <a:spcBef>
                <a:spcPts val="900"/>
              </a:spcBef>
              <a:buFont typeface="Arial"/>
              <a:buChar char="•"/>
              <a:tabLst>
                <a:tab pos="354965" algn="l"/>
                <a:tab pos="355600" algn="l"/>
              </a:tabLst>
            </a:pPr>
            <a:r>
              <a:rPr sz="2000" spc="-10" dirty="0">
                <a:latin typeface="Segoe UI"/>
                <a:cs typeface="Segoe UI"/>
              </a:rPr>
              <a:t>Refine </a:t>
            </a:r>
            <a:r>
              <a:rPr sz="2000" dirty="0">
                <a:latin typeface="Segoe UI"/>
                <a:cs typeface="Segoe UI"/>
              </a:rPr>
              <a:t>and </a:t>
            </a:r>
            <a:r>
              <a:rPr sz="2000" spc="-10" dirty="0">
                <a:latin typeface="Segoe UI"/>
                <a:cs typeface="Segoe UI"/>
              </a:rPr>
              <a:t>repeat</a:t>
            </a:r>
            <a:r>
              <a:rPr sz="2000" spc="5" dirty="0">
                <a:latin typeface="Segoe UI"/>
                <a:cs typeface="Segoe UI"/>
              </a:rPr>
              <a:t> </a:t>
            </a:r>
            <a:r>
              <a:rPr sz="2000" spc="-5" dirty="0">
                <a:latin typeface="Segoe UI"/>
                <a:cs typeface="Segoe UI"/>
              </a:rPr>
              <a:t>searches.</a:t>
            </a:r>
            <a:endParaRPr sz="2000" dirty="0">
              <a:latin typeface="Segoe UI"/>
              <a:cs typeface="Segoe UI"/>
            </a:endParaRPr>
          </a:p>
        </p:txBody>
      </p:sp>
      <p:sp>
        <p:nvSpPr>
          <p:cNvPr id="6" name="Slide Number Placeholder 5">
            <a:extLst>
              <a:ext uri="{FF2B5EF4-FFF2-40B4-BE49-F238E27FC236}">
                <a16:creationId xmlns:a16="http://schemas.microsoft.com/office/drawing/2014/main" id="{69A74F65-C880-4943-9547-27969A36C0A9}"/>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Tree>
    <p:extLst>
      <p:ext uri="{BB962C8B-B14F-4D97-AF65-F5344CB8AC3E}">
        <p14:creationId xmlns:p14="http://schemas.microsoft.com/office/powerpoint/2010/main" val="326690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41261" y="687502"/>
            <a:ext cx="3521139" cy="874598"/>
          </a:xfrm>
          <a:prstGeom prst="rect">
            <a:avLst/>
          </a:prstGeom>
        </p:spPr>
        <p:txBody>
          <a:bodyPr vert="horz" wrap="square" lIns="0" tIns="12700" rIns="0" bIns="0" rtlCol="0">
            <a:spAutoFit/>
          </a:bodyPr>
          <a:lstStyle/>
          <a:p>
            <a:pPr marL="12700" marR="5080">
              <a:lnSpc>
                <a:spcPct val="100000"/>
              </a:lnSpc>
              <a:spcBef>
                <a:spcPts val="600"/>
              </a:spcBef>
            </a:pPr>
            <a:r>
              <a:rPr sz="2800" spc="-5" dirty="0"/>
              <a:t>U.S. </a:t>
            </a:r>
            <a:r>
              <a:rPr sz="2800" spc="-15" dirty="0"/>
              <a:t>patent </a:t>
            </a:r>
            <a:r>
              <a:rPr sz="2800" spc="-5" dirty="0"/>
              <a:t>image </a:t>
            </a:r>
            <a:br>
              <a:rPr lang="en-US" sz="2800" spc="-5" dirty="0"/>
            </a:br>
            <a:r>
              <a:rPr sz="2800" spc="10" dirty="0"/>
              <a:t>after</a:t>
            </a:r>
            <a:r>
              <a:rPr sz="2800" spc="-65" dirty="0"/>
              <a:t> </a:t>
            </a:r>
            <a:r>
              <a:rPr sz="2800" dirty="0"/>
              <a:t>2015</a:t>
            </a:r>
          </a:p>
        </p:txBody>
      </p:sp>
      <p:sp>
        <p:nvSpPr>
          <p:cNvPr id="7" name="object 7"/>
          <p:cNvSpPr txBox="1"/>
          <p:nvPr/>
        </p:nvSpPr>
        <p:spPr>
          <a:xfrm>
            <a:off x="535940" y="1859239"/>
            <a:ext cx="3709670" cy="2693670"/>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5600" algn="l"/>
              </a:tabLst>
            </a:pPr>
            <a:r>
              <a:rPr sz="2000" spc="-15" dirty="0">
                <a:latin typeface="Segoe UI"/>
                <a:cs typeface="Segoe UI"/>
              </a:rPr>
              <a:t>Review </a:t>
            </a:r>
            <a:r>
              <a:rPr sz="2000" dirty="0">
                <a:latin typeface="Segoe UI"/>
                <a:cs typeface="Segoe UI"/>
              </a:rPr>
              <a:t>the </a:t>
            </a:r>
            <a:r>
              <a:rPr sz="2000" spc="-5" dirty="0">
                <a:latin typeface="Segoe UI"/>
                <a:cs typeface="Segoe UI"/>
              </a:rPr>
              <a:t>front </a:t>
            </a:r>
            <a:r>
              <a:rPr sz="2000" spc="-10" dirty="0">
                <a:latin typeface="Segoe UI"/>
                <a:cs typeface="Segoe UI"/>
              </a:rPr>
              <a:t>page </a:t>
            </a:r>
            <a:r>
              <a:rPr sz="2000" spc="-20" dirty="0">
                <a:latin typeface="Segoe UI"/>
                <a:cs typeface="Segoe UI"/>
              </a:rPr>
              <a:t>of </a:t>
            </a:r>
            <a:r>
              <a:rPr sz="2000" spc="-5" dirty="0">
                <a:latin typeface="Segoe UI"/>
                <a:cs typeface="Segoe UI"/>
              </a:rPr>
              <a:t>each  patent </a:t>
            </a:r>
            <a:r>
              <a:rPr sz="2000" dirty="0">
                <a:latin typeface="Segoe UI"/>
                <a:cs typeface="Segoe UI"/>
              </a:rPr>
              <a:t>as </a:t>
            </a:r>
            <a:r>
              <a:rPr sz="2000" spc="-5" dirty="0">
                <a:latin typeface="Segoe UI"/>
                <a:cs typeface="Segoe UI"/>
              </a:rPr>
              <a:t>well </a:t>
            </a:r>
            <a:r>
              <a:rPr sz="2000" dirty="0">
                <a:latin typeface="Segoe UI"/>
                <a:cs typeface="Segoe UI"/>
              </a:rPr>
              <a:t>as other</a:t>
            </a:r>
            <a:r>
              <a:rPr sz="2000" spc="-90" dirty="0">
                <a:latin typeface="Segoe UI"/>
                <a:cs typeface="Segoe UI"/>
              </a:rPr>
              <a:t> </a:t>
            </a:r>
            <a:r>
              <a:rPr sz="2000" spc="-5" dirty="0">
                <a:latin typeface="Segoe UI"/>
                <a:cs typeface="Segoe UI"/>
              </a:rPr>
              <a:t>pages.</a:t>
            </a:r>
            <a:endParaRPr sz="2000" dirty="0">
              <a:latin typeface="Segoe UI"/>
              <a:cs typeface="Segoe UI"/>
            </a:endParaRPr>
          </a:p>
          <a:p>
            <a:pPr marL="355600" marR="97790" indent="-342900" algn="just">
              <a:lnSpc>
                <a:spcPct val="100000"/>
              </a:lnSpc>
              <a:spcBef>
                <a:spcPts val="900"/>
              </a:spcBef>
              <a:buFont typeface="Arial"/>
              <a:buChar char="•"/>
              <a:tabLst>
                <a:tab pos="355600" algn="l"/>
              </a:tabLst>
            </a:pPr>
            <a:r>
              <a:rPr sz="2000" spc="-15" dirty="0">
                <a:latin typeface="Segoe UI"/>
                <a:cs typeface="Segoe UI"/>
              </a:rPr>
              <a:t>Record </a:t>
            </a:r>
            <a:r>
              <a:rPr sz="2000" dirty="0">
                <a:latin typeface="Segoe UI"/>
                <a:cs typeface="Segoe UI"/>
              </a:rPr>
              <a:t>the </a:t>
            </a:r>
            <a:r>
              <a:rPr sz="2000" spc="-5" dirty="0">
                <a:latin typeface="Segoe UI"/>
                <a:cs typeface="Segoe UI"/>
              </a:rPr>
              <a:t>patent </a:t>
            </a:r>
            <a:r>
              <a:rPr sz="2000" dirty="0">
                <a:latin typeface="Segoe UI"/>
                <a:cs typeface="Segoe UI"/>
              </a:rPr>
              <a:t>number</a:t>
            </a:r>
            <a:r>
              <a:rPr sz="2000" spc="-70" dirty="0">
                <a:latin typeface="Segoe UI"/>
                <a:cs typeface="Segoe UI"/>
              </a:rPr>
              <a:t> </a:t>
            </a:r>
            <a:r>
              <a:rPr sz="2000" spc="-20" dirty="0">
                <a:latin typeface="Segoe UI"/>
                <a:cs typeface="Segoe UI"/>
              </a:rPr>
              <a:t>of  </a:t>
            </a:r>
            <a:r>
              <a:rPr sz="2000" dirty="0">
                <a:latin typeface="Segoe UI"/>
                <a:cs typeface="Segoe UI"/>
              </a:rPr>
              <a:t>those </a:t>
            </a:r>
            <a:r>
              <a:rPr sz="2000" spc="-5" dirty="0">
                <a:latin typeface="Segoe UI"/>
                <a:cs typeface="Segoe UI"/>
              </a:rPr>
              <a:t>patents similar to </a:t>
            </a:r>
            <a:r>
              <a:rPr sz="2000" dirty="0">
                <a:latin typeface="Segoe UI"/>
                <a:cs typeface="Segoe UI"/>
              </a:rPr>
              <a:t>your  </a:t>
            </a:r>
            <a:r>
              <a:rPr sz="2000" spc="-5" dirty="0">
                <a:latin typeface="Segoe UI"/>
                <a:cs typeface="Segoe UI"/>
              </a:rPr>
              <a:t>invention </a:t>
            </a:r>
            <a:r>
              <a:rPr sz="2000" dirty="0">
                <a:latin typeface="Segoe UI"/>
                <a:cs typeface="Segoe UI"/>
              </a:rPr>
              <a:t>that </a:t>
            </a:r>
            <a:r>
              <a:rPr sz="2000" spc="-5" dirty="0">
                <a:latin typeface="Segoe UI"/>
                <a:cs typeface="Segoe UI"/>
              </a:rPr>
              <a:t>will merit later  closer</a:t>
            </a:r>
            <a:r>
              <a:rPr sz="2000" spc="5" dirty="0">
                <a:latin typeface="Segoe UI"/>
                <a:cs typeface="Segoe UI"/>
              </a:rPr>
              <a:t> </a:t>
            </a:r>
            <a:r>
              <a:rPr sz="2000" spc="-20" dirty="0">
                <a:latin typeface="Segoe UI"/>
                <a:cs typeface="Segoe UI"/>
              </a:rPr>
              <a:t>review.</a:t>
            </a:r>
            <a:endParaRPr sz="2000" dirty="0">
              <a:latin typeface="Segoe UI"/>
              <a:cs typeface="Segoe UI"/>
            </a:endParaRPr>
          </a:p>
          <a:p>
            <a:pPr marL="355600" marR="872490" indent="-342900" algn="just">
              <a:lnSpc>
                <a:spcPct val="100000"/>
              </a:lnSpc>
              <a:spcBef>
                <a:spcPts val="900"/>
              </a:spcBef>
              <a:buFont typeface="Arial"/>
              <a:buChar char="•"/>
              <a:tabLst>
                <a:tab pos="355600" algn="l"/>
              </a:tabLst>
            </a:pPr>
            <a:r>
              <a:rPr sz="2000" spc="-5" dirty="0">
                <a:latin typeface="Segoe UI"/>
                <a:cs typeface="Segoe UI"/>
              </a:rPr>
              <a:t>Note </a:t>
            </a:r>
            <a:r>
              <a:rPr sz="2000" dirty="0">
                <a:latin typeface="Segoe UI"/>
                <a:cs typeface="Segoe UI"/>
              </a:rPr>
              <a:t>the </a:t>
            </a:r>
            <a:r>
              <a:rPr sz="2000" spc="-5" dirty="0">
                <a:latin typeface="Segoe UI"/>
                <a:cs typeface="Segoe UI"/>
              </a:rPr>
              <a:t>classification  </a:t>
            </a:r>
            <a:r>
              <a:rPr sz="2000" spc="-10" dirty="0">
                <a:latin typeface="Segoe UI"/>
                <a:cs typeface="Segoe UI"/>
              </a:rPr>
              <a:t>value(s).</a:t>
            </a:r>
            <a:endParaRPr sz="2000" dirty="0">
              <a:latin typeface="Segoe UI"/>
              <a:cs typeface="Segoe UI"/>
            </a:endParaRPr>
          </a:p>
        </p:txBody>
      </p:sp>
      <p:sp>
        <p:nvSpPr>
          <p:cNvPr id="3" name="object 3" descr="Front page of patent US 9585447 B1 with the CPC information highlighted."/>
          <p:cNvSpPr/>
          <p:nvPr/>
        </p:nvSpPr>
        <p:spPr>
          <a:xfrm>
            <a:off x="4544569" y="266700"/>
            <a:ext cx="4218431" cy="5353811"/>
          </a:xfrm>
          <a:prstGeom prst="rect">
            <a:avLst/>
          </a:prstGeom>
          <a:blipFill>
            <a:blip r:embed="rId2" cstate="print"/>
            <a:stretch>
              <a:fillRect/>
            </a:stretch>
          </a:blipFill>
          <a:ln>
            <a:solidFill>
              <a:schemeClr val="tx1"/>
            </a:solidFill>
          </a:ln>
        </p:spPr>
        <p:txBody>
          <a:bodyPr wrap="square" lIns="0" tIns="0" rIns="0" bIns="0" rtlCol="0"/>
          <a:lstStyle/>
          <a:p>
            <a:endParaRPr dirty="0"/>
          </a:p>
        </p:txBody>
      </p:sp>
      <p:sp>
        <p:nvSpPr>
          <p:cNvPr id="9" name="object 5">
            <a:extLst>
              <a:ext uri="{C183D7F6-B498-43B3-948B-1728B52AA6E4}">
                <adec:decorative xmlns:adec="http://schemas.microsoft.com/office/drawing/2017/decorative" val="1"/>
              </a:ext>
            </a:extLst>
          </p:cNvPr>
          <p:cNvSpPr/>
          <p:nvPr/>
        </p:nvSpPr>
        <p:spPr>
          <a:xfrm>
            <a:off x="4953000" y="2575560"/>
            <a:ext cx="1600200" cy="228600"/>
          </a:xfrm>
          <a:custGeom>
            <a:avLst/>
            <a:gdLst/>
            <a:ahLst/>
            <a:cxnLst/>
            <a:rect l="l" t="t" r="r" b="b"/>
            <a:pathLst>
              <a:path w="1862454" h="302260">
                <a:moveTo>
                  <a:pt x="0" y="0"/>
                </a:moveTo>
                <a:lnTo>
                  <a:pt x="1862327" y="0"/>
                </a:lnTo>
                <a:lnTo>
                  <a:pt x="1862327" y="301751"/>
                </a:lnTo>
                <a:lnTo>
                  <a:pt x="0" y="301751"/>
                </a:lnTo>
                <a:lnTo>
                  <a:pt x="0" y="0"/>
                </a:lnTo>
                <a:close/>
              </a:path>
            </a:pathLst>
          </a:custGeom>
          <a:ln w="38100">
            <a:solidFill>
              <a:srgbClr val="FF0000"/>
            </a:solidFill>
          </a:ln>
        </p:spPr>
        <p:txBody>
          <a:bodyPr wrap="square" lIns="0" tIns="0" rIns="0" bIns="0" rtlCol="0"/>
          <a:lstStyle/>
          <a:p>
            <a:endParaRPr dirty="0"/>
          </a:p>
        </p:txBody>
      </p:sp>
      <p:sp>
        <p:nvSpPr>
          <p:cNvPr id="2" name="Slide Number Placeholder 1">
            <a:extLst>
              <a:ext uri="{FF2B5EF4-FFF2-40B4-BE49-F238E27FC236}">
                <a16:creationId xmlns:a16="http://schemas.microsoft.com/office/drawing/2014/main" id="{B0229222-C083-4E5D-8A14-B651BDB9E68B}"/>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Tree>
    <p:extLst>
      <p:ext uri="{BB962C8B-B14F-4D97-AF65-F5344CB8AC3E}">
        <p14:creationId xmlns:p14="http://schemas.microsoft.com/office/powerpoint/2010/main" val="14653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650209"/>
            <a:ext cx="3200400" cy="875240"/>
          </a:xfrm>
          <a:prstGeom prst="rect">
            <a:avLst/>
          </a:prstGeom>
        </p:spPr>
        <p:txBody>
          <a:bodyPr vert="horz" wrap="square" lIns="0" tIns="13335" rIns="0" bIns="0" rtlCol="0">
            <a:spAutoFit/>
          </a:bodyPr>
          <a:lstStyle/>
          <a:p>
            <a:pPr marL="12700">
              <a:spcBef>
                <a:spcPts val="600"/>
              </a:spcBef>
            </a:pPr>
            <a:r>
              <a:rPr sz="2800" spc="-5" dirty="0"/>
              <a:t>U.S.</a:t>
            </a:r>
            <a:r>
              <a:rPr sz="2800" spc="-15" dirty="0"/>
              <a:t> </a:t>
            </a:r>
            <a:r>
              <a:rPr sz="2800" spc="-10" dirty="0"/>
              <a:t>patent</a:t>
            </a:r>
            <a:r>
              <a:rPr lang="en-US" sz="2800" spc="-10" dirty="0"/>
              <a:t> </a:t>
            </a:r>
            <a:r>
              <a:rPr sz="2800" dirty="0"/>
              <a:t>image prior </a:t>
            </a:r>
            <a:r>
              <a:rPr sz="2800" spc="-10" dirty="0"/>
              <a:t>to</a:t>
            </a:r>
            <a:r>
              <a:rPr sz="2800" spc="-35" dirty="0"/>
              <a:t> </a:t>
            </a:r>
            <a:r>
              <a:rPr sz="2800" spc="5" dirty="0"/>
              <a:t>2015</a:t>
            </a:r>
            <a:r>
              <a:rPr lang="en-US" sz="2800" spc="5" dirty="0"/>
              <a:t> </a:t>
            </a:r>
            <a:endParaRPr sz="2800" dirty="0"/>
          </a:p>
        </p:txBody>
      </p:sp>
      <p:sp>
        <p:nvSpPr>
          <p:cNvPr id="4" name="object 4"/>
          <p:cNvSpPr txBox="1"/>
          <p:nvPr/>
        </p:nvSpPr>
        <p:spPr>
          <a:xfrm>
            <a:off x="251460" y="1866900"/>
            <a:ext cx="3962400" cy="270651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5600" algn="l"/>
              </a:tabLst>
            </a:pPr>
            <a:r>
              <a:rPr sz="2000" spc="-15" dirty="0">
                <a:latin typeface="Segoe UI"/>
                <a:cs typeface="Segoe UI"/>
              </a:rPr>
              <a:t>Review</a:t>
            </a:r>
            <a:r>
              <a:rPr lang="en-US" sz="2000" spc="-15" dirty="0">
                <a:latin typeface="Segoe UI"/>
                <a:cs typeface="Segoe UI"/>
              </a:rPr>
              <a:t> </a:t>
            </a:r>
            <a:r>
              <a:rPr sz="2000" dirty="0">
                <a:latin typeface="Segoe UI"/>
                <a:cs typeface="Segoe UI"/>
              </a:rPr>
              <a:t>the </a:t>
            </a:r>
            <a:r>
              <a:rPr sz="2000" spc="-5" dirty="0">
                <a:latin typeface="Segoe UI"/>
                <a:cs typeface="Segoe UI"/>
              </a:rPr>
              <a:t>front </a:t>
            </a:r>
            <a:r>
              <a:rPr sz="2000" spc="-10" dirty="0">
                <a:latin typeface="Segoe UI"/>
                <a:cs typeface="Segoe UI"/>
              </a:rPr>
              <a:t>page </a:t>
            </a:r>
            <a:r>
              <a:rPr sz="2000" spc="-20" dirty="0">
                <a:latin typeface="Segoe UI"/>
                <a:cs typeface="Segoe UI"/>
              </a:rPr>
              <a:t>of </a:t>
            </a:r>
            <a:r>
              <a:rPr sz="2000" spc="-5" dirty="0">
                <a:latin typeface="Segoe UI"/>
                <a:cs typeface="Segoe UI"/>
              </a:rPr>
              <a:t>each  patent </a:t>
            </a:r>
            <a:r>
              <a:rPr sz="2000" dirty="0">
                <a:latin typeface="Segoe UI"/>
                <a:cs typeface="Segoe UI"/>
              </a:rPr>
              <a:t>as </a:t>
            </a:r>
            <a:r>
              <a:rPr sz="2000" spc="-5" dirty="0">
                <a:latin typeface="Segoe UI"/>
                <a:cs typeface="Segoe UI"/>
              </a:rPr>
              <a:t>well </a:t>
            </a:r>
            <a:r>
              <a:rPr sz="2000" dirty="0">
                <a:latin typeface="Segoe UI"/>
                <a:cs typeface="Segoe UI"/>
              </a:rPr>
              <a:t>as other</a:t>
            </a:r>
            <a:r>
              <a:rPr sz="2000" spc="-90" dirty="0">
                <a:latin typeface="Segoe UI"/>
                <a:cs typeface="Segoe UI"/>
              </a:rPr>
              <a:t> </a:t>
            </a:r>
            <a:r>
              <a:rPr sz="2000" spc="-5" dirty="0">
                <a:latin typeface="Segoe UI"/>
                <a:cs typeface="Segoe UI"/>
              </a:rPr>
              <a:t>pages.</a:t>
            </a:r>
            <a:endParaRPr sz="2000" dirty="0">
              <a:latin typeface="Segoe UI"/>
              <a:cs typeface="Segoe UI"/>
            </a:endParaRPr>
          </a:p>
          <a:p>
            <a:pPr marL="355600" marR="97790" indent="-342900">
              <a:lnSpc>
                <a:spcPct val="100000"/>
              </a:lnSpc>
              <a:spcBef>
                <a:spcPts val="894"/>
              </a:spcBef>
              <a:buFont typeface="Arial"/>
              <a:buChar char="•"/>
              <a:tabLst>
                <a:tab pos="355600" algn="l"/>
              </a:tabLst>
            </a:pPr>
            <a:r>
              <a:rPr sz="2000" spc="-15" dirty="0">
                <a:latin typeface="Segoe UI"/>
                <a:cs typeface="Segoe UI"/>
              </a:rPr>
              <a:t>Record </a:t>
            </a:r>
            <a:r>
              <a:rPr sz="2000" dirty="0">
                <a:latin typeface="Segoe UI"/>
                <a:cs typeface="Segoe UI"/>
              </a:rPr>
              <a:t>the </a:t>
            </a:r>
            <a:r>
              <a:rPr sz="2000" spc="-5" dirty="0">
                <a:latin typeface="Segoe UI"/>
                <a:cs typeface="Segoe UI"/>
              </a:rPr>
              <a:t>patent </a:t>
            </a:r>
            <a:r>
              <a:rPr sz="2000" dirty="0">
                <a:latin typeface="Segoe UI"/>
                <a:cs typeface="Segoe UI"/>
              </a:rPr>
              <a:t>number</a:t>
            </a:r>
            <a:r>
              <a:rPr sz="2000" spc="-70" dirty="0">
                <a:latin typeface="Segoe UI"/>
                <a:cs typeface="Segoe UI"/>
              </a:rPr>
              <a:t> </a:t>
            </a:r>
            <a:r>
              <a:rPr sz="2000" spc="-20" dirty="0">
                <a:latin typeface="Segoe UI"/>
                <a:cs typeface="Segoe UI"/>
              </a:rPr>
              <a:t>of  </a:t>
            </a:r>
            <a:r>
              <a:rPr sz="2000" dirty="0">
                <a:latin typeface="Segoe UI"/>
                <a:cs typeface="Segoe UI"/>
              </a:rPr>
              <a:t>those </a:t>
            </a:r>
            <a:r>
              <a:rPr sz="2000" spc="-5" dirty="0">
                <a:latin typeface="Segoe UI"/>
                <a:cs typeface="Segoe UI"/>
              </a:rPr>
              <a:t>patents similar to </a:t>
            </a:r>
            <a:r>
              <a:rPr sz="2000" dirty="0">
                <a:latin typeface="Segoe UI"/>
                <a:cs typeface="Segoe UI"/>
              </a:rPr>
              <a:t>your  </a:t>
            </a:r>
            <a:r>
              <a:rPr sz="2000" spc="-5" dirty="0">
                <a:latin typeface="Segoe UI"/>
                <a:cs typeface="Segoe UI"/>
              </a:rPr>
              <a:t>invention </a:t>
            </a:r>
            <a:r>
              <a:rPr sz="2000" dirty="0">
                <a:latin typeface="Segoe UI"/>
                <a:cs typeface="Segoe UI"/>
              </a:rPr>
              <a:t>that </a:t>
            </a:r>
            <a:r>
              <a:rPr sz="2000" spc="-5" dirty="0">
                <a:latin typeface="Segoe UI"/>
                <a:cs typeface="Segoe UI"/>
              </a:rPr>
              <a:t>will merit later  closer</a:t>
            </a:r>
            <a:r>
              <a:rPr sz="2000" spc="5" dirty="0">
                <a:latin typeface="Segoe UI"/>
                <a:cs typeface="Segoe UI"/>
              </a:rPr>
              <a:t> </a:t>
            </a:r>
            <a:r>
              <a:rPr sz="2000" spc="-20" dirty="0">
                <a:latin typeface="Segoe UI"/>
                <a:cs typeface="Segoe UI"/>
              </a:rPr>
              <a:t>review.</a:t>
            </a:r>
            <a:endParaRPr sz="2000" dirty="0">
              <a:latin typeface="Segoe UI"/>
              <a:cs typeface="Segoe UI"/>
            </a:endParaRPr>
          </a:p>
          <a:p>
            <a:pPr marL="354965" marR="74295" indent="-342900">
              <a:lnSpc>
                <a:spcPct val="100000"/>
              </a:lnSpc>
              <a:spcBef>
                <a:spcPts val="900"/>
              </a:spcBef>
              <a:buFont typeface="Arial"/>
              <a:buChar char="•"/>
              <a:tabLst>
                <a:tab pos="355600" algn="l"/>
              </a:tabLst>
            </a:pPr>
            <a:r>
              <a:rPr sz="2000" b="1" spc="-5" dirty="0">
                <a:latin typeface="Segoe UI"/>
                <a:cs typeface="Segoe UI"/>
              </a:rPr>
              <a:t>Note:</a:t>
            </a:r>
            <a:r>
              <a:rPr lang="en-US" sz="2000" b="1" spc="-5" dirty="0">
                <a:latin typeface="Segoe UI"/>
                <a:cs typeface="Segoe UI"/>
              </a:rPr>
              <a:t> </a:t>
            </a:r>
            <a:r>
              <a:rPr sz="2000" dirty="0">
                <a:latin typeface="Segoe UI"/>
                <a:cs typeface="Segoe UI"/>
              </a:rPr>
              <a:t>Only U.S. </a:t>
            </a:r>
            <a:r>
              <a:rPr lang="en-US" sz="2000" dirty="0">
                <a:latin typeface="Segoe UI"/>
                <a:cs typeface="Segoe UI"/>
              </a:rPr>
              <a:t>C</a:t>
            </a:r>
            <a:r>
              <a:rPr sz="2000" spc="-5" dirty="0">
                <a:latin typeface="Segoe UI"/>
                <a:cs typeface="Segoe UI"/>
              </a:rPr>
              <a:t>lassification, </a:t>
            </a:r>
            <a:r>
              <a:rPr sz="2000" dirty="0">
                <a:latin typeface="Segoe UI"/>
                <a:cs typeface="Segoe UI"/>
              </a:rPr>
              <a:t>no CPC</a:t>
            </a:r>
            <a:r>
              <a:rPr sz="2000" spc="-15" dirty="0">
                <a:latin typeface="Segoe UI"/>
                <a:cs typeface="Segoe UI"/>
              </a:rPr>
              <a:t> </a:t>
            </a:r>
            <a:r>
              <a:rPr sz="2000" spc="-10" dirty="0">
                <a:latin typeface="Segoe UI"/>
                <a:cs typeface="Segoe UI"/>
              </a:rPr>
              <a:t>value(s).</a:t>
            </a:r>
            <a:endParaRPr sz="2000" dirty="0">
              <a:latin typeface="Segoe UI"/>
              <a:cs typeface="Segoe UI"/>
            </a:endParaRPr>
          </a:p>
        </p:txBody>
      </p:sp>
      <p:sp>
        <p:nvSpPr>
          <p:cNvPr id="5" name="object 5" descr="Front page of patent US 8783275 B2 with the US Patent number and  Date of Patent and US Classification information highlighted."/>
          <p:cNvSpPr/>
          <p:nvPr/>
        </p:nvSpPr>
        <p:spPr>
          <a:xfrm>
            <a:off x="4572000" y="348105"/>
            <a:ext cx="4495799" cy="5150569"/>
          </a:xfrm>
          <a:prstGeom prst="rect">
            <a:avLst/>
          </a:prstGeom>
          <a:blipFill>
            <a:blip r:embed="rId2" cstate="print"/>
            <a:stretch>
              <a:fillRect/>
            </a:stretch>
          </a:blipFill>
          <a:ln>
            <a:solidFill>
              <a:schemeClr val="tx1"/>
            </a:solidFill>
          </a:ln>
        </p:spPr>
        <p:txBody>
          <a:bodyPr wrap="square" lIns="0" tIns="0" rIns="0" bIns="0" rtlCol="0"/>
          <a:lstStyle/>
          <a:p>
            <a:endParaRPr dirty="0"/>
          </a:p>
        </p:txBody>
      </p:sp>
      <p:sp>
        <p:nvSpPr>
          <p:cNvPr id="7" name="object 7">
            <a:extLst>
              <a:ext uri="{C183D7F6-B498-43B3-948B-1728B52AA6E4}">
                <adec:decorative xmlns:adec="http://schemas.microsoft.com/office/drawing/2017/decorative" val="1"/>
              </a:ext>
            </a:extLst>
          </p:cNvPr>
          <p:cNvSpPr/>
          <p:nvPr/>
        </p:nvSpPr>
        <p:spPr>
          <a:xfrm>
            <a:off x="4800600" y="4044482"/>
            <a:ext cx="2059305" cy="262255"/>
          </a:xfrm>
          <a:custGeom>
            <a:avLst/>
            <a:gdLst/>
            <a:ahLst/>
            <a:cxnLst/>
            <a:rect l="l" t="t" r="r" b="b"/>
            <a:pathLst>
              <a:path w="2059304" h="262254">
                <a:moveTo>
                  <a:pt x="0" y="0"/>
                </a:moveTo>
                <a:lnTo>
                  <a:pt x="2058924" y="0"/>
                </a:lnTo>
                <a:lnTo>
                  <a:pt x="2058924" y="262128"/>
                </a:lnTo>
                <a:lnTo>
                  <a:pt x="0" y="262128"/>
                </a:lnTo>
                <a:lnTo>
                  <a:pt x="0" y="0"/>
                </a:lnTo>
                <a:close/>
              </a:path>
            </a:pathLst>
          </a:custGeom>
          <a:ln w="38099">
            <a:solidFill>
              <a:srgbClr val="FF0000"/>
            </a:solidFill>
          </a:ln>
        </p:spPr>
        <p:txBody>
          <a:bodyPr wrap="square" lIns="0" tIns="0" rIns="0" bIns="0" rtlCol="0"/>
          <a:lstStyle/>
          <a:p>
            <a:endParaRPr dirty="0"/>
          </a:p>
        </p:txBody>
      </p:sp>
      <p:sp>
        <p:nvSpPr>
          <p:cNvPr id="9" name="object 2">
            <a:extLst>
              <a:ext uri="{C183D7F6-B498-43B3-948B-1728B52AA6E4}">
                <adec:decorative xmlns:adec="http://schemas.microsoft.com/office/drawing/2017/decorative" val="1"/>
              </a:ext>
            </a:extLst>
          </p:cNvPr>
          <p:cNvSpPr/>
          <p:nvPr/>
        </p:nvSpPr>
        <p:spPr>
          <a:xfrm>
            <a:off x="7205344" y="348105"/>
            <a:ext cx="1862455" cy="377646"/>
          </a:xfrm>
          <a:custGeom>
            <a:avLst/>
            <a:gdLst/>
            <a:ahLst/>
            <a:cxnLst/>
            <a:rect l="l" t="t" r="r" b="b"/>
            <a:pathLst>
              <a:path w="1862454" h="302260">
                <a:moveTo>
                  <a:pt x="0" y="0"/>
                </a:moveTo>
                <a:lnTo>
                  <a:pt x="1862327" y="0"/>
                </a:lnTo>
                <a:lnTo>
                  <a:pt x="1862327" y="301751"/>
                </a:lnTo>
                <a:lnTo>
                  <a:pt x="0" y="301751"/>
                </a:lnTo>
                <a:lnTo>
                  <a:pt x="0" y="0"/>
                </a:lnTo>
                <a:close/>
              </a:path>
            </a:pathLst>
          </a:custGeom>
          <a:ln w="38100">
            <a:solidFill>
              <a:srgbClr val="FF0000"/>
            </a:solidFill>
          </a:ln>
        </p:spPr>
        <p:txBody>
          <a:bodyPr wrap="square" lIns="0" tIns="0" rIns="0" bIns="0" rtlCol="0"/>
          <a:lstStyle/>
          <a:p>
            <a:endParaRPr dirty="0"/>
          </a:p>
        </p:txBody>
      </p:sp>
      <p:sp>
        <p:nvSpPr>
          <p:cNvPr id="2" name="Slide Number Placeholder 1">
            <a:extLst>
              <a:ext uri="{FF2B5EF4-FFF2-40B4-BE49-F238E27FC236}">
                <a16:creationId xmlns:a16="http://schemas.microsoft.com/office/drawing/2014/main" id="{B89800D5-54A4-4D1D-BE3C-F517B30EACE8}"/>
              </a:ext>
            </a:extLst>
          </p:cNvPr>
          <p:cNvSpPr>
            <a:spLocks noGrp="1"/>
          </p:cNvSpPr>
          <p:nvPr>
            <p:ph type="sldNum" sz="quarter" idx="10"/>
          </p:nvPr>
        </p:nvSpPr>
        <p:spPr/>
        <p:txBody>
          <a:bodyPr/>
          <a:lstStyle/>
          <a:p>
            <a:fld id="{1D648693-0942-45E9-83AE-76FC568F9452}" type="slidenum">
              <a:rPr lang="en-US" smtClean="0"/>
              <a:pPr/>
              <a:t>25</a:t>
            </a:fld>
            <a:endParaRPr lang="en-US" dirty="0"/>
          </a:p>
        </p:txBody>
      </p:sp>
    </p:spTree>
    <p:extLst>
      <p:ext uri="{BB962C8B-B14F-4D97-AF65-F5344CB8AC3E}">
        <p14:creationId xmlns:p14="http://schemas.microsoft.com/office/powerpoint/2010/main" val="43641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04800" y="800100"/>
            <a:ext cx="3562350" cy="873957"/>
          </a:xfrm>
          <a:prstGeom prst="rect">
            <a:avLst/>
          </a:prstGeom>
        </p:spPr>
        <p:txBody>
          <a:bodyPr vert="horz" wrap="square" lIns="0" tIns="12065" rIns="0" bIns="0" rtlCol="0">
            <a:spAutoFit/>
          </a:bodyPr>
          <a:lstStyle/>
          <a:p>
            <a:pPr marL="12700" marR="5080">
              <a:lnSpc>
                <a:spcPct val="100000"/>
              </a:lnSpc>
              <a:spcBef>
                <a:spcPts val="600"/>
              </a:spcBef>
            </a:pPr>
            <a:r>
              <a:rPr sz="2800" spc="-10" dirty="0"/>
              <a:t>Corresponding U.S. patent </a:t>
            </a:r>
            <a:r>
              <a:rPr sz="2800" spc="-5" dirty="0"/>
              <a:t>text</a:t>
            </a:r>
            <a:r>
              <a:rPr sz="2800" spc="-20" dirty="0"/>
              <a:t> </a:t>
            </a:r>
            <a:r>
              <a:rPr sz="2800" spc="-10" dirty="0"/>
              <a:t>version</a:t>
            </a:r>
            <a:endParaRPr sz="2800" dirty="0"/>
          </a:p>
        </p:txBody>
      </p:sp>
      <p:sp>
        <p:nvSpPr>
          <p:cNvPr id="6" name="object 6"/>
          <p:cNvSpPr txBox="1"/>
          <p:nvPr/>
        </p:nvSpPr>
        <p:spPr>
          <a:xfrm>
            <a:off x="289560" y="2019300"/>
            <a:ext cx="3930142" cy="270651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spc="-5" dirty="0">
                <a:latin typeface="Segoe UI"/>
                <a:cs typeface="Segoe UI"/>
              </a:rPr>
              <a:t>In text </a:t>
            </a:r>
            <a:r>
              <a:rPr sz="2000" spc="-20" dirty="0">
                <a:latin typeface="Segoe UI"/>
                <a:cs typeface="Segoe UI"/>
              </a:rPr>
              <a:t>view, </a:t>
            </a:r>
            <a:r>
              <a:rPr sz="2000" dirty="0">
                <a:latin typeface="Segoe UI"/>
                <a:cs typeface="Segoe UI"/>
              </a:rPr>
              <a:t>U.S. </a:t>
            </a:r>
            <a:r>
              <a:rPr sz="2000" spc="-5" dirty="0">
                <a:latin typeface="Segoe UI"/>
                <a:cs typeface="Segoe UI"/>
              </a:rPr>
              <a:t>patents </a:t>
            </a:r>
            <a:r>
              <a:rPr sz="2000" dirty="0">
                <a:latin typeface="Segoe UI"/>
                <a:cs typeface="Segoe UI"/>
              </a:rPr>
              <a:t>issued </a:t>
            </a:r>
            <a:r>
              <a:rPr sz="2000" spc="-5" dirty="0">
                <a:latin typeface="Segoe UI"/>
                <a:cs typeface="Segoe UI"/>
              </a:rPr>
              <a:t>before 2015 will have </a:t>
            </a:r>
            <a:r>
              <a:rPr sz="2000" dirty="0">
                <a:latin typeface="Segoe UI"/>
                <a:cs typeface="Segoe UI"/>
              </a:rPr>
              <a:t>contain both U.S. and CPC</a:t>
            </a:r>
            <a:r>
              <a:rPr sz="2000" spc="-30" dirty="0">
                <a:latin typeface="Segoe UI"/>
                <a:cs typeface="Segoe UI"/>
              </a:rPr>
              <a:t> </a:t>
            </a:r>
            <a:r>
              <a:rPr sz="2000" spc="-10" dirty="0">
                <a:latin typeface="Segoe UI"/>
                <a:cs typeface="Segoe UI"/>
              </a:rPr>
              <a:t>values.</a:t>
            </a:r>
            <a:endParaRPr sz="2000" dirty="0">
              <a:latin typeface="Segoe UI"/>
              <a:cs typeface="Segoe UI"/>
            </a:endParaRPr>
          </a:p>
          <a:p>
            <a:pPr marL="354965" marR="269240" indent="-342900">
              <a:lnSpc>
                <a:spcPct val="100000"/>
              </a:lnSpc>
              <a:spcBef>
                <a:spcPts val="894"/>
              </a:spcBef>
              <a:buFont typeface="Arial"/>
              <a:buChar char="•"/>
              <a:tabLst>
                <a:tab pos="354965" algn="l"/>
                <a:tab pos="355600" algn="l"/>
              </a:tabLst>
            </a:pPr>
            <a:r>
              <a:rPr sz="2000" dirty="0">
                <a:latin typeface="Segoe UI"/>
                <a:cs typeface="Segoe UI"/>
              </a:rPr>
              <a:t>CPC </a:t>
            </a:r>
            <a:r>
              <a:rPr sz="2000" spc="-10" dirty="0">
                <a:latin typeface="Segoe UI"/>
                <a:cs typeface="Segoe UI"/>
              </a:rPr>
              <a:t>values </a:t>
            </a:r>
            <a:r>
              <a:rPr sz="2000" spc="-5" dirty="0">
                <a:latin typeface="Segoe UI"/>
                <a:cs typeface="Segoe UI"/>
              </a:rPr>
              <a:t>have been  </a:t>
            </a:r>
            <a:r>
              <a:rPr sz="2000" spc="-10" dirty="0">
                <a:latin typeface="Segoe UI"/>
                <a:cs typeface="Segoe UI"/>
              </a:rPr>
              <a:t>retrofitted </a:t>
            </a:r>
            <a:r>
              <a:rPr sz="2000" spc="-5" dirty="0">
                <a:latin typeface="Segoe UI"/>
                <a:cs typeface="Segoe UI"/>
              </a:rPr>
              <a:t>to all </a:t>
            </a:r>
            <a:r>
              <a:rPr sz="2000" dirty="0">
                <a:latin typeface="Segoe UI"/>
                <a:cs typeface="Segoe UI"/>
              </a:rPr>
              <a:t>U.S. </a:t>
            </a:r>
            <a:r>
              <a:rPr sz="2000" spc="-5" dirty="0">
                <a:latin typeface="Segoe UI"/>
                <a:cs typeface="Segoe UI"/>
              </a:rPr>
              <a:t>patents.</a:t>
            </a:r>
            <a:endParaRPr sz="2000" dirty="0">
              <a:latin typeface="Segoe UI"/>
              <a:cs typeface="Segoe UI"/>
            </a:endParaRPr>
          </a:p>
          <a:p>
            <a:pPr marL="355600" indent="-342900">
              <a:lnSpc>
                <a:spcPct val="100000"/>
              </a:lnSpc>
              <a:spcBef>
                <a:spcPts val="900"/>
              </a:spcBef>
              <a:buFont typeface="Arial"/>
              <a:buChar char="•"/>
              <a:tabLst>
                <a:tab pos="354965" algn="l"/>
                <a:tab pos="355600" algn="l"/>
              </a:tabLst>
            </a:pPr>
            <a:r>
              <a:rPr sz="2000" spc="-5" dirty="0">
                <a:latin typeface="Segoe UI"/>
                <a:cs typeface="Segoe UI"/>
              </a:rPr>
              <a:t>Since </a:t>
            </a:r>
            <a:r>
              <a:rPr sz="2000" spc="10" dirty="0">
                <a:latin typeface="Segoe UI"/>
                <a:cs typeface="Segoe UI"/>
              </a:rPr>
              <a:t>January </a:t>
            </a:r>
            <a:r>
              <a:rPr sz="2000" spc="-5" dirty="0">
                <a:latin typeface="Segoe UI"/>
                <a:cs typeface="Segoe UI"/>
              </a:rPr>
              <a:t>1,</a:t>
            </a:r>
            <a:r>
              <a:rPr sz="2000" spc="-55" dirty="0">
                <a:latin typeface="Segoe UI"/>
                <a:cs typeface="Segoe UI"/>
              </a:rPr>
              <a:t> </a:t>
            </a:r>
            <a:r>
              <a:rPr sz="2000" spc="-5" dirty="0">
                <a:latin typeface="Segoe UI"/>
                <a:cs typeface="Segoe UI"/>
              </a:rPr>
              <a:t>2015,</a:t>
            </a:r>
            <a:endParaRPr sz="2000" dirty="0">
              <a:latin typeface="Segoe UI"/>
              <a:cs typeface="Segoe UI"/>
            </a:endParaRPr>
          </a:p>
          <a:p>
            <a:pPr marL="355600" marR="12065">
              <a:lnSpc>
                <a:spcPct val="100000"/>
              </a:lnSpc>
              <a:spcBef>
                <a:spcPts val="5"/>
              </a:spcBef>
            </a:pPr>
            <a:r>
              <a:rPr sz="2000" dirty="0">
                <a:latin typeface="Segoe UI"/>
                <a:cs typeface="Segoe UI"/>
              </a:rPr>
              <a:t>U.S. </a:t>
            </a:r>
            <a:r>
              <a:rPr sz="2000" spc="-5" dirty="0">
                <a:latin typeface="Segoe UI"/>
                <a:cs typeface="Segoe UI"/>
              </a:rPr>
              <a:t>patent images </a:t>
            </a:r>
            <a:r>
              <a:rPr sz="2000" dirty="0">
                <a:latin typeface="Segoe UI"/>
                <a:cs typeface="Segoe UI"/>
              </a:rPr>
              <a:t>contain and </a:t>
            </a:r>
            <a:r>
              <a:rPr sz="2000" spc="-5" dirty="0">
                <a:latin typeface="Segoe UI"/>
                <a:cs typeface="Segoe UI"/>
              </a:rPr>
              <a:t>display</a:t>
            </a:r>
            <a:r>
              <a:rPr sz="2000" spc="-85" dirty="0">
                <a:latin typeface="Segoe UI"/>
                <a:cs typeface="Segoe UI"/>
              </a:rPr>
              <a:t> </a:t>
            </a:r>
            <a:r>
              <a:rPr sz="2000" dirty="0">
                <a:latin typeface="Segoe UI"/>
                <a:cs typeface="Segoe UI"/>
              </a:rPr>
              <a:t>CPC </a:t>
            </a:r>
            <a:r>
              <a:rPr sz="2000" spc="-10" dirty="0">
                <a:latin typeface="Segoe UI"/>
                <a:cs typeface="Segoe UI"/>
              </a:rPr>
              <a:t>values.</a:t>
            </a:r>
            <a:endParaRPr sz="2000" dirty="0">
              <a:latin typeface="Segoe UI"/>
              <a:cs typeface="Segoe UI"/>
            </a:endParaRPr>
          </a:p>
        </p:txBody>
      </p:sp>
      <p:sp>
        <p:nvSpPr>
          <p:cNvPr id="2" name="object 2" descr="Patent US 8783275 front page text view with the US CL Current and CPC Current information highlighted."/>
          <p:cNvSpPr/>
          <p:nvPr/>
        </p:nvSpPr>
        <p:spPr>
          <a:xfrm>
            <a:off x="4267200" y="266700"/>
            <a:ext cx="4696968" cy="5315711"/>
          </a:xfrm>
          <a:prstGeom prst="rect">
            <a:avLst/>
          </a:prstGeom>
          <a:blipFill>
            <a:blip r:embed="rId2" cstate="print"/>
            <a:srcRect/>
            <a:stretch>
              <a:fillRect r="-3124"/>
            </a:stretch>
          </a:blipFill>
          <a:ln>
            <a:solidFill>
              <a:schemeClr val="tx1"/>
            </a:solidFill>
          </a:ln>
        </p:spPr>
        <p:txBody>
          <a:bodyPr wrap="square" lIns="0" tIns="0" rIns="0" bIns="0" rtlCol="0"/>
          <a:lstStyle/>
          <a:p>
            <a:endParaRPr dirty="0"/>
          </a:p>
        </p:txBody>
      </p:sp>
      <p:sp>
        <p:nvSpPr>
          <p:cNvPr id="3" name="object 3">
            <a:extLst>
              <a:ext uri="{C183D7F6-B498-43B3-948B-1728B52AA6E4}">
                <adec:decorative xmlns:adec="http://schemas.microsoft.com/office/drawing/2017/decorative" val="1"/>
              </a:ext>
            </a:extLst>
          </p:cNvPr>
          <p:cNvSpPr/>
          <p:nvPr/>
        </p:nvSpPr>
        <p:spPr>
          <a:xfrm>
            <a:off x="4267961" y="4574286"/>
            <a:ext cx="1941830" cy="181610"/>
          </a:xfrm>
          <a:custGeom>
            <a:avLst/>
            <a:gdLst/>
            <a:ahLst/>
            <a:cxnLst/>
            <a:rect l="l" t="t" r="r" b="b"/>
            <a:pathLst>
              <a:path w="1941829" h="181610">
                <a:moveTo>
                  <a:pt x="0" y="0"/>
                </a:moveTo>
                <a:lnTo>
                  <a:pt x="1941576" y="0"/>
                </a:lnTo>
                <a:lnTo>
                  <a:pt x="1941576" y="181355"/>
                </a:lnTo>
                <a:lnTo>
                  <a:pt x="0" y="181355"/>
                </a:lnTo>
                <a:lnTo>
                  <a:pt x="0" y="0"/>
                </a:lnTo>
                <a:close/>
              </a:path>
            </a:pathLst>
          </a:custGeom>
          <a:ln w="38100">
            <a:solidFill>
              <a:srgbClr val="FF0000"/>
            </a:solidFill>
          </a:ln>
        </p:spPr>
        <p:txBody>
          <a:bodyPr wrap="square" lIns="0" tIns="0" rIns="0" bIns="0" rtlCol="0"/>
          <a:lstStyle/>
          <a:p>
            <a:endParaRPr dirty="0"/>
          </a:p>
        </p:txBody>
      </p:sp>
      <p:sp>
        <p:nvSpPr>
          <p:cNvPr id="4" name="object 4">
            <a:extLst>
              <a:ext uri="{C183D7F6-B498-43B3-948B-1728B52AA6E4}">
                <adec:decorative xmlns:adec="http://schemas.microsoft.com/office/drawing/2017/decorative" val="1"/>
              </a:ext>
            </a:extLst>
          </p:cNvPr>
          <p:cNvSpPr/>
          <p:nvPr/>
        </p:nvSpPr>
        <p:spPr>
          <a:xfrm>
            <a:off x="4267962" y="4831841"/>
            <a:ext cx="1941830" cy="683260"/>
          </a:xfrm>
          <a:custGeom>
            <a:avLst/>
            <a:gdLst/>
            <a:ahLst/>
            <a:cxnLst/>
            <a:rect l="l" t="t" r="r" b="b"/>
            <a:pathLst>
              <a:path w="2098675" h="683260">
                <a:moveTo>
                  <a:pt x="0" y="0"/>
                </a:moveTo>
                <a:lnTo>
                  <a:pt x="2098548" y="0"/>
                </a:lnTo>
                <a:lnTo>
                  <a:pt x="2098548" y="682751"/>
                </a:lnTo>
                <a:lnTo>
                  <a:pt x="0" y="682751"/>
                </a:lnTo>
                <a:lnTo>
                  <a:pt x="0" y="0"/>
                </a:lnTo>
                <a:close/>
              </a:path>
            </a:pathLst>
          </a:custGeom>
          <a:ln w="38100">
            <a:solidFill>
              <a:srgbClr val="FF0000"/>
            </a:solidFill>
          </a:ln>
        </p:spPr>
        <p:txBody>
          <a:bodyPr wrap="square" lIns="0" tIns="0" rIns="0" bIns="0" rtlCol="0"/>
          <a:lstStyle/>
          <a:p>
            <a:endParaRPr dirty="0"/>
          </a:p>
        </p:txBody>
      </p:sp>
      <p:sp>
        <p:nvSpPr>
          <p:cNvPr id="8" name="Slide Number Placeholder 7">
            <a:extLst>
              <a:ext uri="{FF2B5EF4-FFF2-40B4-BE49-F238E27FC236}">
                <a16:creationId xmlns:a16="http://schemas.microsoft.com/office/drawing/2014/main" id="{044C23C0-74E0-48E3-B4FF-5A5ACB4D5D22}"/>
              </a:ext>
            </a:extLst>
          </p:cNvPr>
          <p:cNvSpPr>
            <a:spLocks noGrp="1"/>
          </p:cNvSpPr>
          <p:nvPr>
            <p:ph type="sldNum" sz="quarter" idx="10"/>
          </p:nvPr>
        </p:nvSpPr>
        <p:spPr/>
        <p:txBody>
          <a:bodyPr/>
          <a:lstStyle/>
          <a:p>
            <a:fld id="{1D648693-0942-45E9-83AE-76FC568F9452}" type="slidenum">
              <a:rPr lang="en-US" smtClean="0"/>
              <a:pPr/>
              <a:t>26</a:t>
            </a:fld>
            <a:endParaRPr lang="en-US" dirty="0"/>
          </a:p>
        </p:txBody>
      </p:sp>
    </p:spTree>
    <p:extLst>
      <p:ext uri="{BB962C8B-B14F-4D97-AF65-F5344CB8AC3E}">
        <p14:creationId xmlns:p14="http://schemas.microsoft.com/office/powerpoint/2010/main" val="4067766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90500"/>
            <a:ext cx="8735668" cy="1212470"/>
          </a:xfrm>
          <a:prstGeom prst="rect">
            <a:avLst/>
          </a:prstGeom>
        </p:spPr>
        <p:txBody>
          <a:bodyPr vert="horz" wrap="square" lIns="0" tIns="103464" rIns="0" bIns="0" rtlCol="0">
            <a:spAutoFit/>
          </a:bodyPr>
          <a:lstStyle/>
          <a:p>
            <a:pPr marL="12700" marR="5080">
              <a:lnSpc>
                <a:spcPct val="100000"/>
              </a:lnSpc>
              <a:spcBef>
                <a:spcPts val="95"/>
              </a:spcBef>
            </a:pPr>
            <a:r>
              <a:rPr spc="-30" dirty="0"/>
              <a:t>Step 4 </a:t>
            </a:r>
            <a:r>
              <a:rPr lang="en-US" spc="-30" dirty="0"/>
              <a:t>-</a:t>
            </a:r>
            <a:r>
              <a:rPr spc="-30" dirty="0"/>
              <a:t> Retrieve and review published patent applications using CPC</a:t>
            </a:r>
            <a:r>
              <a:rPr lang="en-US" spc="-30" dirty="0"/>
              <a:t> values</a:t>
            </a:r>
            <a:endParaRPr spc="-30" dirty="0"/>
          </a:p>
        </p:txBody>
      </p:sp>
      <p:pic>
        <p:nvPicPr>
          <p:cNvPr id="8" name="Picture 7" descr="Search pane with the Search button and the A45B25/22.cpc. search query highlighted.">
            <a:extLst>
              <a:ext uri="{FF2B5EF4-FFF2-40B4-BE49-F238E27FC236}">
                <a16:creationId xmlns:a16="http://schemas.microsoft.com/office/drawing/2014/main" id="{211A90D9-B7E2-4E10-B5AE-C10A5EEE034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00080" y="2182604"/>
            <a:ext cx="5904762" cy="3371429"/>
          </a:xfrm>
          <a:prstGeom prst="rect">
            <a:avLst/>
          </a:prstGeom>
          <a:ln>
            <a:solidFill>
              <a:schemeClr val="tx1"/>
            </a:solidFill>
          </a:ln>
        </p:spPr>
      </p:pic>
      <p:sp>
        <p:nvSpPr>
          <p:cNvPr id="7" name="Rectangle 6">
            <a:extLst>
              <a:ext uri="{FF2B5EF4-FFF2-40B4-BE49-F238E27FC236}">
                <a16:creationId xmlns:a16="http://schemas.microsoft.com/office/drawing/2014/main" id="{03533A81-0DAD-4AAA-ACD2-0C17F6BB3269}"/>
              </a:ext>
              <a:ext uri="{C183D7F6-B498-43B3-948B-1728B52AA6E4}">
                <adec:decorative xmlns:adec="http://schemas.microsoft.com/office/drawing/2017/decorative" val="1"/>
              </a:ext>
            </a:extLst>
          </p:cNvPr>
          <p:cNvSpPr/>
          <p:nvPr/>
        </p:nvSpPr>
        <p:spPr>
          <a:xfrm>
            <a:off x="1052480" y="2611001"/>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5E078B-7C35-433F-AE4A-75FA17BB4768}"/>
              </a:ext>
              <a:ext uri="{C183D7F6-B498-43B3-948B-1728B52AA6E4}">
                <adec:decorative xmlns:adec="http://schemas.microsoft.com/office/drawing/2017/decorative" val="1"/>
              </a:ext>
            </a:extLst>
          </p:cNvPr>
          <p:cNvSpPr/>
          <p:nvPr/>
        </p:nvSpPr>
        <p:spPr>
          <a:xfrm>
            <a:off x="4547721" y="4999222"/>
            <a:ext cx="609600" cy="286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4BC917C-0644-489E-99DF-222ED18E2842}"/>
              </a:ext>
            </a:extLst>
          </p:cNvPr>
          <p:cNvSpPr>
            <a:spLocks noGrp="1"/>
          </p:cNvSpPr>
          <p:nvPr>
            <p:ph type="sldNum" sz="quarter" idx="10"/>
          </p:nvPr>
        </p:nvSpPr>
        <p:spPr/>
        <p:txBody>
          <a:bodyPr/>
          <a:lstStyle/>
          <a:p>
            <a:fld id="{1D648693-0942-45E9-83AE-76FC568F9452}" type="slidenum">
              <a:rPr lang="en-US" smtClean="0"/>
              <a:pPr/>
              <a:t>27</a:t>
            </a:fld>
            <a:endParaRPr lang="en-US"/>
          </a:p>
        </p:txBody>
      </p:sp>
    </p:spTree>
    <p:extLst>
      <p:ext uri="{BB962C8B-B14F-4D97-AF65-F5344CB8AC3E}">
        <p14:creationId xmlns:p14="http://schemas.microsoft.com/office/powerpoint/2010/main" val="1112199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2650" y="394961"/>
            <a:ext cx="4495800" cy="1121461"/>
          </a:xfrm>
          <a:prstGeom prst="rect">
            <a:avLst/>
          </a:prstGeom>
        </p:spPr>
        <p:txBody>
          <a:bodyPr vert="horz" wrap="square" lIns="0" tIns="13335" rIns="0" bIns="0" rtlCol="0">
            <a:spAutoFit/>
          </a:bodyPr>
          <a:lstStyle/>
          <a:p>
            <a:pPr marL="12700" marR="5080">
              <a:spcBef>
                <a:spcPts val="95"/>
              </a:spcBef>
            </a:pPr>
            <a:r>
              <a:rPr spc="-30" dirty="0"/>
              <a:t>Step 5</a:t>
            </a:r>
            <a:br>
              <a:rPr lang="en-US" spc="-30" dirty="0"/>
            </a:br>
            <a:r>
              <a:rPr spc="-30" dirty="0"/>
              <a:t>Cited references</a:t>
            </a:r>
          </a:p>
        </p:txBody>
      </p:sp>
      <p:sp>
        <p:nvSpPr>
          <p:cNvPr id="4" name="object 4"/>
          <p:cNvSpPr txBox="1"/>
          <p:nvPr/>
        </p:nvSpPr>
        <p:spPr>
          <a:xfrm>
            <a:off x="362650" y="1919223"/>
            <a:ext cx="4724400" cy="628377"/>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000" spc="-5" dirty="0">
                <a:latin typeface="Segoe UI"/>
                <a:cs typeface="Segoe UI"/>
              </a:rPr>
              <a:t>Conduct </a:t>
            </a:r>
            <a:r>
              <a:rPr sz="2000" dirty="0">
                <a:latin typeface="Segoe UI"/>
                <a:cs typeface="Segoe UI"/>
              </a:rPr>
              <a:t>a </a:t>
            </a:r>
            <a:r>
              <a:rPr sz="2000" spc="-10" dirty="0">
                <a:latin typeface="Segoe UI"/>
                <a:cs typeface="Segoe UI"/>
              </a:rPr>
              <a:t>search </a:t>
            </a:r>
            <a:r>
              <a:rPr sz="2000" spc="-30" dirty="0">
                <a:latin typeface="Segoe UI"/>
                <a:cs typeface="Segoe UI"/>
              </a:rPr>
              <a:t>of</a:t>
            </a:r>
            <a:r>
              <a:rPr sz="2000" spc="10" dirty="0">
                <a:latin typeface="Segoe UI"/>
                <a:cs typeface="Segoe UI"/>
              </a:rPr>
              <a:t> </a:t>
            </a:r>
            <a:r>
              <a:rPr sz="2000" spc="-10" dirty="0">
                <a:latin typeface="Segoe UI"/>
                <a:cs typeface="Segoe UI"/>
              </a:rPr>
              <a:t>cited</a:t>
            </a:r>
            <a:r>
              <a:rPr lang="en-US" sz="2000" spc="-10" dirty="0">
                <a:latin typeface="Segoe UI"/>
                <a:cs typeface="Segoe UI"/>
              </a:rPr>
              <a:t> </a:t>
            </a:r>
            <a:r>
              <a:rPr sz="2000" spc="-5" dirty="0">
                <a:latin typeface="Segoe UI"/>
                <a:cs typeface="Segoe UI"/>
              </a:rPr>
              <a:t>U.S. </a:t>
            </a:r>
            <a:r>
              <a:rPr sz="2000" spc="-10" dirty="0">
                <a:latin typeface="Segoe UI"/>
                <a:cs typeface="Segoe UI"/>
              </a:rPr>
              <a:t>patents</a:t>
            </a:r>
            <a:br>
              <a:rPr lang="en-US" sz="2000" spc="-10" dirty="0">
                <a:latin typeface="Segoe UI"/>
                <a:cs typeface="Segoe UI"/>
              </a:rPr>
            </a:br>
            <a:r>
              <a:rPr sz="2000" spc="-5" dirty="0">
                <a:latin typeface="Segoe UI"/>
                <a:cs typeface="Segoe UI"/>
              </a:rPr>
              <a:t>and </a:t>
            </a:r>
            <a:r>
              <a:rPr sz="2000" spc="-15" dirty="0">
                <a:latin typeface="Segoe UI"/>
                <a:cs typeface="Segoe UI"/>
              </a:rPr>
              <a:t>patent </a:t>
            </a:r>
            <a:r>
              <a:rPr sz="2000" spc="-5" dirty="0">
                <a:latin typeface="Segoe UI"/>
                <a:cs typeface="Segoe UI"/>
              </a:rPr>
              <a:t>applications.</a:t>
            </a:r>
            <a:endParaRPr sz="2000" dirty="0">
              <a:latin typeface="Segoe UI"/>
              <a:cs typeface="Segoe UI"/>
            </a:endParaRPr>
          </a:p>
        </p:txBody>
      </p:sp>
      <p:pic>
        <p:nvPicPr>
          <p:cNvPr id="8" name="Picture 7" descr="Front page of Patent US 8783275 with the Bib information and References Cited highlighted."/>
          <p:cNvPicPr>
            <a:picLocks noChangeAspect="1"/>
          </p:cNvPicPr>
          <p:nvPr/>
        </p:nvPicPr>
        <p:blipFill>
          <a:blip r:embed="rId2"/>
          <a:stretch>
            <a:fillRect/>
          </a:stretch>
        </p:blipFill>
        <p:spPr>
          <a:xfrm>
            <a:off x="5297300" y="752639"/>
            <a:ext cx="3438266" cy="4634530"/>
          </a:xfrm>
          <a:prstGeom prst="rect">
            <a:avLst/>
          </a:prstGeom>
          <a:ln>
            <a:solidFill>
              <a:schemeClr val="tx1"/>
            </a:solidFill>
          </a:ln>
        </p:spPr>
      </p:pic>
      <p:sp>
        <p:nvSpPr>
          <p:cNvPr id="9" name="object 3">
            <a:extLst>
              <a:ext uri="{C183D7F6-B498-43B3-948B-1728B52AA6E4}">
                <adec:decorative xmlns:adec="http://schemas.microsoft.com/office/drawing/2017/decorative" val="1"/>
              </a:ext>
            </a:extLst>
          </p:cNvPr>
          <p:cNvSpPr/>
          <p:nvPr/>
        </p:nvSpPr>
        <p:spPr>
          <a:xfrm>
            <a:off x="5296919" y="3518699"/>
            <a:ext cx="1781358" cy="533400"/>
          </a:xfrm>
          <a:custGeom>
            <a:avLst/>
            <a:gdLst/>
            <a:ahLst/>
            <a:cxnLst/>
            <a:rect l="l" t="t" r="r" b="b"/>
            <a:pathLst>
              <a:path w="1941829" h="181610">
                <a:moveTo>
                  <a:pt x="0" y="0"/>
                </a:moveTo>
                <a:lnTo>
                  <a:pt x="1941576" y="0"/>
                </a:lnTo>
                <a:lnTo>
                  <a:pt x="1941576" y="181355"/>
                </a:lnTo>
                <a:lnTo>
                  <a:pt x="0" y="181355"/>
                </a:lnTo>
                <a:lnTo>
                  <a:pt x="0" y="0"/>
                </a:lnTo>
                <a:close/>
              </a:path>
            </a:pathLst>
          </a:custGeom>
          <a:ln w="38100">
            <a:solidFill>
              <a:srgbClr val="FF0000"/>
            </a:solidFill>
          </a:ln>
        </p:spPr>
        <p:txBody>
          <a:bodyPr wrap="square" lIns="0" tIns="0" rIns="0" bIns="0" rtlCol="0"/>
          <a:lstStyle/>
          <a:p>
            <a:endParaRPr dirty="0"/>
          </a:p>
        </p:txBody>
      </p:sp>
      <p:sp>
        <p:nvSpPr>
          <p:cNvPr id="10" name="object 3">
            <a:extLst>
              <a:ext uri="{C183D7F6-B498-43B3-948B-1728B52AA6E4}">
                <adec:decorative xmlns:adec="http://schemas.microsoft.com/office/drawing/2017/decorative" val="1"/>
              </a:ext>
            </a:extLst>
          </p:cNvPr>
          <p:cNvSpPr/>
          <p:nvPr/>
        </p:nvSpPr>
        <p:spPr>
          <a:xfrm>
            <a:off x="6954208" y="1086245"/>
            <a:ext cx="1781358" cy="1137054"/>
          </a:xfrm>
          <a:custGeom>
            <a:avLst/>
            <a:gdLst/>
            <a:ahLst/>
            <a:cxnLst/>
            <a:rect l="l" t="t" r="r" b="b"/>
            <a:pathLst>
              <a:path w="1941829" h="181610">
                <a:moveTo>
                  <a:pt x="0" y="0"/>
                </a:moveTo>
                <a:lnTo>
                  <a:pt x="1941576" y="0"/>
                </a:lnTo>
                <a:lnTo>
                  <a:pt x="1941576" y="181355"/>
                </a:lnTo>
                <a:lnTo>
                  <a:pt x="0" y="181355"/>
                </a:lnTo>
                <a:lnTo>
                  <a:pt x="0" y="0"/>
                </a:lnTo>
                <a:close/>
              </a:path>
            </a:pathLst>
          </a:custGeom>
          <a:ln w="38100">
            <a:solidFill>
              <a:srgbClr val="FF0000"/>
            </a:solidFill>
          </a:ln>
        </p:spPr>
        <p:txBody>
          <a:bodyPr wrap="square" lIns="0" tIns="0" rIns="0" bIns="0" rtlCol="0"/>
          <a:lstStyle/>
          <a:p>
            <a:endParaRPr dirty="0"/>
          </a:p>
        </p:txBody>
      </p:sp>
      <p:sp>
        <p:nvSpPr>
          <p:cNvPr id="2" name="Slide Number Placeholder 1">
            <a:extLst>
              <a:ext uri="{FF2B5EF4-FFF2-40B4-BE49-F238E27FC236}">
                <a16:creationId xmlns:a16="http://schemas.microsoft.com/office/drawing/2014/main" id="{FF698E93-7109-4757-B0DD-7C32840F2E26}"/>
              </a:ext>
            </a:extLst>
          </p:cNvPr>
          <p:cNvSpPr>
            <a:spLocks noGrp="1"/>
          </p:cNvSpPr>
          <p:nvPr>
            <p:ph type="sldNum" sz="quarter" idx="10"/>
          </p:nvPr>
        </p:nvSpPr>
        <p:spPr/>
        <p:txBody>
          <a:bodyPr/>
          <a:lstStyle/>
          <a:p>
            <a:fld id="{1D648693-0942-45E9-83AE-76FC568F9452}" type="slidenum">
              <a:rPr lang="en-US" smtClean="0"/>
              <a:pPr/>
              <a:t>28</a:t>
            </a:fld>
            <a:endParaRPr lang="en-US" dirty="0"/>
          </a:p>
        </p:txBody>
      </p:sp>
    </p:spTree>
    <p:extLst>
      <p:ext uri="{BB962C8B-B14F-4D97-AF65-F5344CB8AC3E}">
        <p14:creationId xmlns:p14="http://schemas.microsoft.com/office/powerpoint/2010/main" val="773963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7706359" cy="566181"/>
          </a:xfrm>
          <a:prstGeom prst="rect">
            <a:avLst/>
          </a:prstGeom>
        </p:spPr>
        <p:txBody>
          <a:bodyPr vert="horz" wrap="square" lIns="0" tIns="12065" rIns="0" bIns="0" rtlCol="0">
            <a:spAutoFit/>
          </a:bodyPr>
          <a:lstStyle/>
          <a:p>
            <a:pPr marL="12700">
              <a:lnSpc>
                <a:spcPct val="100000"/>
              </a:lnSpc>
              <a:spcBef>
                <a:spcPts val="95"/>
              </a:spcBef>
            </a:pPr>
            <a:r>
              <a:rPr spc="-30" dirty="0"/>
              <a:t>Step </a:t>
            </a:r>
            <a:r>
              <a:rPr spc="-5" dirty="0"/>
              <a:t>6 – </a:t>
            </a:r>
            <a:r>
              <a:rPr spc="-10" dirty="0"/>
              <a:t>Broadening </a:t>
            </a:r>
            <a:r>
              <a:rPr spc="-15" dirty="0"/>
              <a:t>your </a:t>
            </a:r>
            <a:r>
              <a:rPr spc="-5" dirty="0"/>
              <a:t>search</a:t>
            </a:r>
            <a:endParaRPr dirty="0"/>
          </a:p>
        </p:txBody>
      </p:sp>
      <p:sp>
        <p:nvSpPr>
          <p:cNvPr id="4" name="object 4"/>
          <p:cNvSpPr txBox="1"/>
          <p:nvPr/>
        </p:nvSpPr>
        <p:spPr>
          <a:xfrm>
            <a:off x="535940" y="1472984"/>
            <a:ext cx="7760334" cy="3014287"/>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spc="-5" dirty="0">
                <a:latin typeface="Segoe UI"/>
                <a:cs typeface="Segoe UI"/>
              </a:rPr>
              <a:t>Extend </a:t>
            </a:r>
            <a:r>
              <a:rPr sz="2000" dirty="0">
                <a:latin typeface="Segoe UI"/>
                <a:cs typeface="Segoe UI"/>
              </a:rPr>
              <a:t>your </a:t>
            </a:r>
            <a:r>
              <a:rPr sz="2000" spc="-5" dirty="0">
                <a:latin typeface="Segoe UI"/>
                <a:cs typeface="Segoe UI"/>
              </a:rPr>
              <a:t>search to foreign patents </a:t>
            </a:r>
            <a:r>
              <a:rPr sz="2000" dirty="0">
                <a:latin typeface="Segoe UI"/>
                <a:cs typeface="Segoe UI"/>
              </a:rPr>
              <a:t>and </a:t>
            </a:r>
            <a:r>
              <a:rPr sz="2000" spc="-5" dirty="0">
                <a:latin typeface="Segoe UI"/>
                <a:cs typeface="Segoe UI"/>
              </a:rPr>
              <a:t>published patent  applications </a:t>
            </a:r>
            <a:r>
              <a:rPr sz="2000" dirty="0">
                <a:latin typeface="Segoe UI"/>
                <a:cs typeface="Segoe UI"/>
              </a:rPr>
              <a:t>using CPC </a:t>
            </a:r>
            <a:r>
              <a:rPr sz="2000" spc="-5" dirty="0">
                <a:latin typeface="Segoe UI"/>
                <a:cs typeface="Segoe UI"/>
              </a:rPr>
              <a:t>classification, </a:t>
            </a:r>
            <a:r>
              <a:rPr sz="2000" dirty="0">
                <a:latin typeface="Segoe UI"/>
                <a:cs typeface="Segoe UI"/>
              </a:rPr>
              <a:t>and </a:t>
            </a:r>
            <a:r>
              <a:rPr sz="2000" spc="-5" dirty="0">
                <a:latin typeface="Segoe UI"/>
                <a:cs typeface="Segoe UI"/>
              </a:rPr>
              <a:t>re-run </a:t>
            </a:r>
            <a:r>
              <a:rPr sz="2000" dirty="0">
                <a:latin typeface="Segoe UI"/>
                <a:cs typeface="Segoe UI"/>
              </a:rPr>
              <a:t>your </a:t>
            </a:r>
            <a:r>
              <a:rPr sz="2000" spc="-5" dirty="0">
                <a:latin typeface="Segoe UI"/>
                <a:cs typeface="Segoe UI"/>
              </a:rPr>
              <a:t>search </a:t>
            </a:r>
            <a:r>
              <a:rPr sz="2000" dirty="0">
                <a:latin typeface="Segoe UI"/>
                <a:cs typeface="Segoe UI"/>
              </a:rPr>
              <a:t>using  </a:t>
            </a:r>
            <a:r>
              <a:rPr sz="2000" spc="-5" dirty="0">
                <a:latin typeface="Segoe UI"/>
                <a:cs typeface="Segoe UI"/>
              </a:rPr>
              <a:t>Espacenet </a:t>
            </a:r>
            <a:r>
              <a:rPr sz="2000" dirty="0">
                <a:latin typeface="Segoe UI"/>
                <a:cs typeface="Segoe UI"/>
              </a:rPr>
              <a:t>at</a:t>
            </a:r>
            <a:r>
              <a:rPr sz="2000" spc="-5" dirty="0">
                <a:solidFill>
                  <a:srgbClr val="004B96"/>
                </a:solidFill>
                <a:latin typeface="Segoe UI"/>
                <a:cs typeface="Segoe UI"/>
              </a:rPr>
              <a:t> </a:t>
            </a:r>
            <a:r>
              <a:rPr sz="2000" spc="-5" dirty="0">
                <a:latin typeface="Segoe UI"/>
                <a:cs typeface="Segoe UI"/>
                <a:hlinkClick r:id="rId2"/>
              </a:rPr>
              <a:t>http://worldwide.espacenet.com</a:t>
            </a:r>
            <a:r>
              <a:rPr sz="2000" spc="-5" dirty="0">
                <a:latin typeface="Segoe UI"/>
                <a:cs typeface="Segoe UI"/>
              </a:rPr>
              <a:t>.</a:t>
            </a:r>
            <a:endParaRPr sz="2000" dirty="0">
              <a:latin typeface="Segoe UI"/>
              <a:cs typeface="Segoe UI"/>
            </a:endParaRPr>
          </a:p>
          <a:p>
            <a:pPr marL="355600" indent="-342900">
              <a:lnSpc>
                <a:spcPct val="100000"/>
              </a:lnSpc>
              <a:spcBef>
                <a:spcPts val="894"/>
              </a:spcBef>
              <a:buFont typeface="Arial"/>
              <a:buChar char="•"/>
              <a:tabLst>
                <a:tab pos="354965" algn="l"/>
                <a:tab pos="355600" algn="l"/>
              </a:tabLst>
            </a:pPr>
            <a:r>
              <a:rPr sz="2000" spc="-5" dirty="0">
                <a:latin typeface="Segoe UI"/>
                <a:cs typeface="Segoe UI"/>
              </a:rPr>
              <a:t>Search non-patent print </a:t>
            </a:r>
            <a:r>
              <a:rPr sz="2000" dirty="0">
                <a:latin typeface="Segoe UI"/>
                <a:cs typeface="Segoe UI"/>
              </a:rPr>
              <a:t>and </a:t>
            </a:r>
            <a:r>
              <a:rPr sz="2000" spc="-5" dirty="0">
                <a:latin typeface="Segoe UI"/>
                <a:cs typeface="Segoe UI"/>
              </a:rPr>
              <a:t>electronic</a:t>
            </a:r>
            <a:r>
              <a:rPr sz="2000" spc="-15" dirty="0">
                <a:latin typeface="Segoe UI"/>
                <a:cs typeface="Segoe UI"/>
              </a:rPr>
              <a:t> </a:t>
            </a:r>
            <a:r>
              <a:rPr sz="2000" spc="-5" dirty="0">
                <a:latin typeface="Segoe UI"/>
                <a:cs typeface="Segoe UI"/>
              </a:rPr>
              <a:t>publications,</a:t>
            </a:r>
            <a:endParaRPr sz="2000" dirty="0">
              <a:latin typeface="Segoe UI"/>
              <a:cs typeface="Segoe UI"/>
            </a:endParaRPr>
          </a:p>
          <a:p>
            <a:pPr marL="355600" marR="124460">
              <a:lnSpc>
                <a:spcPct val="100000"/>
              </a:lnSpc>
              <a:spcBef>
                <a:spcPts val="5"/>
              </a:spcBef>
            </a:pPr>
            <a:r>
              <a:rPr sz="2000" spc="-5" dirty="0">
                <a:latin typeface="Segoe UI"/>
                <a:cs typeface="Segoe UI"/>
              </a:rPr>
              <a:t>e.g., </a:t>
            </a:r>
            <a:r>
              <a:rPr sz="2000" dirty="0">
                <a:latin typeface="Segoe UI"/>
                <a:cs typeface="Segoe UI"/>
              </a:rPr>
              <a:t>books, journals, </a:t>
            </a:r>
            <a:r>
              <a:rPr sz="2000" spc="-5" dirty="0">
                <a:latin typeface="Segoe UI"/>
                <a:cs typeface="Segoe UI"/>
              </a:rPr>
              <a:t>websites, technical </a:t>
            </a:r>
            <a:r>
              <a:rPr sz="2000" dirty="0">
                <a:latin typeface="Segoe UI"/>
                <a:cs typeface="Segoe UI"/>
              </a:rPr>
              <a:t>catalogs, and </a:t>
            </a:r>
            <a:r>
              <a:rPr sz="2000" spc="-5" dirty="0">
                <a:latin typeface="Segoe UI"/>
                <a:cs typeface="Segoe UI"/>
              </a:rPr>
              <a:t>conference  proceedings.</a:t>
            </a:r>
            <a:endParaRPr sz="2000" dirty="0">
              <a:latin typeface="Segoe UI"/>
              <a:cs typeface="Segoe UI"/>
            </a:endParaRPr>
          </a:p>
          <a:p>
            <a:pPr marL="355600" marR="751840" indent="-342900">
              <a:lnSpc>
                <a:spcPct val="100000"/>
              </a:lnSpc>
              <a:spcBef>
                <a:spcPts val="894"/>
              </a:spcBef>
              <a:buFont typeface="Arial"/>
              <a:buChar char="•"/>
              <a:tabLst>
                <a:tab pos="354965" algn="l"/>
                <a:tab pos="355600" algn="l"/>
              </a:tabLst>
            </a:pPr>
            <a:r>
              <a:rPr lang="en-US" sz="2000" spc="-10" dirty="0">
                <a:latin typeface="Segoe UI"/>
                <a:cs typeface="Segoe UI"/>
              </a:rPr>
              <a:t>Consider h</a:t>
            </a:r>
            <a:r>
              <a:rPr sz="2000" spc="-10" dirty="0">
                <a:latin typeface="Segoe UI"/>
                <a:cs typeface="Segoe UI"/>
              </a:rPr>
              <a:t>ir</a:t>
            </a:r>
            <a:r>
              <a:rPr lang="en-US" sz="2000" spc="-10" dirty="0">
                <a:latin typeface="Segoe UI"/>
                <a:cs typeface="Segoe UI"/>
              </a:rPr>
              <a:t>ing</a:t>
            </a:r>
            <a:r>
              <a:rPr sz="2000" spc="-10" dirty="0">
                <a:latin typeface="Segoe UI"/>
                <a:cs typeface="Segoe UI"/>
              </a:rPr>
              <a:t> </a:t>
            </a:r>
            <a:r>
              <a:rPr sz="2000" dirty="0">
                <a:latin typeface="Segoe UI"/>
                <a:cs typeface="Segoe UI"/>
              </a:rPr>
              <a:t>a </a:t>
            </a:r>
            <a:r>
              <a:rPr sz="2000" spc="-10" dirty="0">
                <a:latin typeface="Segoe UI"/>
                <a:cs typeface="Segoe UI"/>
              </a:rPr>
              <a:t>registered </a:t>
            </a:r>
            <a:r>
              <a:rPr sz="2000" spc="-5" dirty="0">
                <a:latin typeface="Segoe UI"/>
                <a:cs typeface="Segoe UI"/>
              </a:rPr>
              <a:t>patent </a:t>
            </a:r>
            <a:r>
              <a:rPr sz="2000" dirty="0">
                <a:latin typeface="Segoe UI"/>
                <a:cs typeface="Segoe UI"/>
              </a:rPr>
              <a:t>attorney or </a:t>
            </a:r>
            <a:r>
              <a:rPr sz="2000" spc="-5" dirty="0">
                <a:latin typeface="Segoe UI"/>
                <a:cs typeface="Segoe UI"/>
              </a:rPr>
              <a:t>patent </a:t>
            </a:r>
            <a:r>
              <a:rPr sz="2000" dirty="0">
                <a:latin typeface="Segoe UI"/>
                <a:cs typeface="Segoe UI"/>
              </a:rPr>
              <a:t>agent </a:t>
            </a:r>
            <a:r>
              <a:rPr sz="2000" spc="-5" dirty="0">
                <a:latin typeface="Segoe UI"/>
                <a:cs typeface="Segoe UI"/>
              </a:rPr>
              <a:t>to </a:t>
            </a:r>
            <a:r>
              <a:rPr sz="2000" spc="-10" dirty="0">
                <a:latin typeface="Segoe UI"/>
                <a:cs typeface="Segoe UI"/>
              </a:rPr>
              <a:t>review </a:t>
            </a:r>
            <a:r>
              <a:rPr sz="2000" dirty="0">
                <a:latin typeface="Segoe UI"/>
                <a:cs typeface="Segoe UI"/>
              </a:rPr>
              <a:t>your </a:t>
            </a:r>
            <a:r>
              <a:rPr sz="2000" spc="-5" dirty="0">
                <a:latin typeface="Segoe UI"/>
                <a:cs typeface="Segoe UI"/>
              </a:rPr>
              <a:t>search </a:t>
            </a:r>
            <a:r>
              <a:rPr sz="2000" dirty="0">
                <a:latin typeface="Segoe UI"/>
                <a:cs typeface="Segoe UI"/>
              </a:rPr>
              <a:t>and conduct a </a:t>
            </a:r>
            <a:r>
              <a:rPr sz="2000" spc="-5" dirty="0">
                <a:latin typeface="Segoe UI"/>
                <a:cs typeface="Segoe UI"/>
              </a:rPr>
              <a:t>follow-up search </a:t>
            </a:r>
            <a:r>
              <a:rPr sz="2000" spc="-20" dirty="0">
                <a:latin typeface="Segoe UI"/>
                <a:cs typeface="Segoe UI"/>
              </a:rPr>
              <a:t>of </a:t>
            </a:r>
            <a:r>
              <a:rPr sz="2000" dirty="0">
                <a:latin typeface="Segoe UI"/>
                <a:cs typeface="Segoe UI"/>
              </a:rPr>
              <a:t>his/her</a:t>
            </a:r>
            <a:r>
              <a:rPr sz="2000" spc="5" dirty="0">
                <a:latin typeface="Segoe UI"/>
                <a:cs typeface="Segoe UI"/>
              </a:rPr>
              <a:t> </a:t>
            </a:r>
            <a:r>
              <a:rPr sz="2000" dirty="0">
                <a:latin typeface="Segoe UI"/>
                <a:cs typeface="Segoe UI"/>
              </a:rPr>
              <a:t>own.</a:t>
            </a:r>
          </a:p>
        </p:txBody>
      </p:sp>
      <p:sp>
        <p:nvSpPr>
          <p:cNvPr id="6" name="Slide Number Placeholder 5">
            <a:extLst>
              <a:ext uri="{FF2B5EF4-FFF2-40B4-BE49-F238E27FC236}">
                <a16:creationId xmlns:a16="http://schemas.microsoft.com/office/drawing/2014/main" id="{AB16274A-BDA9-4D2F-AFE3-CD6289C4C65A}"/>
              </a:ext>
            </a:extLst>
          </p:cNvPr>
          <p:cNvSpPr>
            <a:spLocks noGrp="1"/>
          </p:cNvSpPr>
          <p:nvPr>
            <p:ph type="sldNum" sz="quarter" idx="10"/>
          </p:nvPr>
        </p:nvSpPr>
        <p:spPr/>
        <p:txBody>
          <a:bodyPr/>
          <a:lstStyle/>
          <a:p>
            <a:fld id="{1D648693-0942-45E9-83AE-76FC568F9452}" type="slidenum">
              <a:rPr lang="en-US" smtClean="0"/>
              <a:pPr/>
              <a:t>29</a:t>
            </a:fld>
            <a:endParaRPr lang="en-US" dirty="0"/>
          </a:p>
        </p:txBody>
      </p:sp>
    </p:spTree>
    <p:extLst>
      <p:ext uri="{BB962C8B-B14F-4D97-AF65-F5344CB8AC3E}">
        <p14:creationId xmlns:p14="http://schemas.microsoft.com/office/powerpoint/2010/main" val="1957538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5012055" cy="566181"/>
          </a:xfrm>
          <a:prstGeom prst="rect">
            <a:avLst/>
          </a:prstGeom>
        </p:spPr>
        <p:txBody>
          <a:bodyPr vert="horz" wrap="square" lIns="0" tIns="12065" rIns="0" bIns="0" rtlCol="0">
            <a:spAutoFit/>
          </a:bodyPr>
          <a:lstStyle/>
          <a:p>
            <a:pPr marL="12700">
              <a:lnSpc>
                <a:spcPct val="100000"/>
              </a:lnSpc>
              <a:spcBef>
                <a:spcPts val="95"/>
              </a:spcBef>
            </a:pPr>
            <a:r>
              <a:rPr dirty="0"/>
              <a:t>Workshop objectives</a:t>
            </a:r>
          </a:p>
        </p:txBody>
      </p:sp>
      <p:sp>
        <p:nvSpPr>
          <p:cNvPr id="4" name="object 4"/>
          <p:cNvSpPr txBox="1"/>
          <p:nvPr/>
        </p:nvSpPr>
        <p:spPr>
          <a:xfrm>
            <a:off x="535940" y="1335814"/>
            <a:ext cx="6868795" cy="3355975"/>
          </a:xfrm>
          <a:prstGeom prst="rect">
            <a:avLst/>
          </a:prstGeom>
        </p:spPr>
        <p:txBody>
          <a:bodyPr vert="horz" wrap="square" lIns="0" tIns="147955" rIns="0" bIns="0" rtlCol="0">
            <a:spAutoFit/>
          </a:bodyPr>
          <a:lstStyle/>
          <a:p>
            <a:pPr marL="355600" indent="-342900">
              <a:lnSpc>
                <a:spcPct val="100000"/>
              </a:lnSpc>
              <a:spcBef>
                <a:spcPts val="1165"/>
              </a:spcBef>
              <a:buFont typeface="Arial"/>
              <a:buChar char="•"/>
              <a:tabLst>
                <a:tab pos="354965" algn="l"/>
                <a:tab pos="355600" algn="l"/>
              </a:tabLst>
            </a:pPr>
            <a:r>
              <a:rPr sz="2800" spc="-10" dirty="0">
                <a:latin typeface="Segoe UI"/>
                <a:cs typeface="Segoe UI"/>
              </a:rPr>
              <a:t>Participants will</a:t>
            </a:r>
            <a:r>
              <a:rPr sz="2800" spc="15" dirty="0">
                <a:latin typeface="Segoe UI"/>
                <a:cs typeface="Segoe UI"/>
              </a:rPr>
              <a:t> </a:t>
            </a:r>
            <a:r>
              <a:rPr sz="2800" spc="-5" dirty="0">
                <a:latin typeface="Segoe UI"/>
                <a:cs typeface="Segoe UI"/>
              </a:rPr>
              <a:t>understand:</a:t>
            </a:r>
            <a:endParaRPr sz="2800" dirty="0">
              <a:latin typeface="Segoe UI"/>
              <a:cs typeface="Segoe UI"/>
            </a:endParaRPr>
          </a:p>
          <a:p>
            <a:pPr marL="756285" lvl="1" indent="-287020">
              <a:lnSpc>
                <a:spcPct val="100000"/>
              </a:lnSpc>
              <a:spcBef>
                <a:spcPts val="915"/>
              </a:spcBef>
              <a:buFont typeface="Arial"/>
              <a:buChar char="–"/>
              <a:tabLst>
                <a:tab pos="756920" algn="l"/>
              </a:tabLst>
            </a:pPr>
            <a:r>
              <a:rPr sz="2400" b="0" spc="-5" dirty="0">
                <a:latin typeface="Segoe UI Light"/>
                <a:cs typeface="Segoe UI Light"/>
              </a:rPr>
              <a:t>Benefits </a:t>
            </a:r>
            <a:r>
              <a:rPr sz="2400" b="0" spc="-35" dirty="0">
                <a:latin typeface="Segoe UI Light"/>
                <a:cs typeface="Segoe UI Light"/>
              </a:rPr>
              <a:t>of</a:t>
            </a:r>
            <a:r>
              <a:rPr sz="2400" b="0" spc="15" dirty="0">
                <a:latin typeface="Segoe UI Light"/>
                <a:cs typeface="Segoe UI Light"/>
              </a:rPr>
              <a:t> </a:t>
            </a:r>
            <a:r>
              <a:rPr sz="2400" b="0" spc="-10" dirty="0">
                <a:latin typeface="Segoe UI Light"/>
                <a:cs typeface="Segoe UI Light"/>
              </a:rPr>
              <a:t>searching</a:t>
            </a:r>
            <a:endParaRPr sz="2400" dirty="0">
              <a:latin typeface="Segoe UI Light"/>
              <a:cs typeface="Segoe UI Light"/>
            </a:endParaRPr>
          </a:p>
          <a:p>
            <a:pPr marL="756285" lvl="1" indent="-287020">
              <a:lnSpc>
                <a:spcPct val="100000"/>
              </a:lnSpc>
              <a:spcBef>
                <a:spcPts val="900"/>
              </a:spcBef>
              <a:buFont typeface="Arial"/>
              <a:buChar char="–"/>
              <a:tabLst>
                <a:tab pos="756920" algn="l"/>
              </a:tabLst>
            </a:pPr>
            <a:r>
              <a:rPr sz="2400" b="0" spc="-20" dirty="0">
                <a:latin typeface="Segoe UI Light"/>
                <a:cs typeface="Segoe UI Light"/>
              </a:rPr>
              <a:t>Keyword </a:t>
            </a:r>
            <a:r>
              <a:rPr sz="2400" b="0" spc="-10" dirty="0">
                <a:latin typeface="Segoe UI Light"/>
                <a:cs typeface="Segoe UI Light"/>
              </a:rPr>
              <a:t>search </a:t>
            </a:r>
            <a:r>
              <a:rPr sz="2400" b="0" dirty="0">
                <a:latin typeface="Segoe UI Light"/>
                <a:cs typeface="Segoe UI Light"/>
              </a:rPr>
              <a:t>vs. </a:t>
            </a:r>
            <a:r>
              <a:rPr sz="2400" b="0" spc="-5" dirty="0">
                <a:latin typeface="Segoe UI Light"/>
                <a:cs typeface="Segoe UI Light"/>
              </a:rPr>
              <a:t>classification</a:t>
            </a:r>
            <a:r>
              <a:rPr sz="2400" b="0" spc="25" dirty="0">
                <a:latin typeface="Segoe UI Light"/>
                <a:cs typeface="Segoe UI Light"/>
              </a:rPr>
              <a:t> </a:t>
            </a:r>
            <a:r>
              <a:rPr sz="2400" b="0" spc="-10" dirty="0">
                <a:latin typeface="Segoe UI Light"/>
                <a:cs typeface="Segoe UI Light"/>
              </a:rPr>
              <a:t>search</a:t>
            </a:r>
            <a:endParaRPr sz="2400" dirty="0">
              <a:latin typeface="Segoe UI Light"/>
              <a:cs typeface="Segoe UI Light"/>
            </a:endParaRPr>
          </a:p>
          <a:p>
            <a:pPr marL="756285" lvl="1" indent="-287020">
              <a:lnSpc>
                <a:spcPct val="100000"/>
              </a:lnSpc>
              <a:spcBef>
                <a:spcPts val="900"/>
              </a:spcBef>
              <a:buFont typeface="Arial"/>
              <a:buChar char="–"/>
              <a:tabLst>
                <a:tab pos="756920" algn="l"/>
              </a:tabLst>
            </a:pPr>
            <a:r>
              <a:rPr sz="2400" b="0" dirty="0">
                <a:latin typeface="Segoe UI Light"/>
                <a:cs typeface="Segoe UI Light"/>
              </a:rPr>
              <a:t>What </a:t>
            </a:r>
            <a:r>
              <a:rPr sz="2400" b="0" spc="-5" dirty="0">
                <a:latin typeface="Segoe UI Light"/>
                <a:cs typeface="Segoe UI Light"/>
              </a:rPr>
              <a:t>is Cooperative </a:t>
            </a:r>
            <a:r>
              <a:rPr sz="2400" b="0" spc="-25" dirty="0">
                <a:latin typeface="Segoe UI Light"/>
                <a:cs typeface="Segoe UI Light"/>
              </a:rPr>
              <a:t>Patent </a:t>
            </a:r>
            <a:r>
              <a:rPr sz="2400" b="0" spc="-5" dirty="0">
                <a:latin typeface="Segoe UI Light"/>
                <a:cs typeface="Segoe UI Light"/>
              </a:rPr>
              <a:t>Classification</a:t>
            </a:r>
            <a:r>
              <a:rPr sz="2400" b="0" spc="50" dirty="0">
                <a:latin typeface="Segoe UI Light"/>
                <a:cs typeface="Segoe UI Light"/>
              </a:rPr>
              <a:t> </a:t>
            </a:r>
            <a:r>
              <a:rPr sz="2400" b="0" spc="-5" dirty="0">
                <a:latin typeface="Segoe UI Light"/>
                <a:cs typeface="Segoe UI Light"/>
              </a:rPr>
              <a:t>(CPC)?</a:t>
            </a:r>
            <a:endParaRPr sz="2400" dirty="0">
              <a:latin typeface="Segoe UI Light"/>
              <a:cs typeface="Segoe UI Light"/>
            </a:endParaRPr>
          </a:p>
          <a:p>
            <a:pPr marL="756285" lvl="1" indent="-287020">
              <a:lnSpc>
                <a:spcPct val="100000"/>
              </a:lnSpc>
              <a:spcBef>
                <a:spcPts val="900"/>
              </a:spcBef>
              <a:buFont typeface="Arial"/>
              <a:buChar char="–"/>
              <a:tabLst>
                <a:tab pos="756920" algn="l"/>
              </a:tabLst>
            </a:pPr>
            <a:r>
              <a:rPr sz="2400" b="0" spc="-5" dirty="0">
                <a:latin typeface="Segoe UI Light"/>
                <a:cs typeface="Segoe UI Light"/>
              </a:rPr>
              <a:t>The six-step </a:t>
            </a:r>
            <a:r>
              <a:rPr sz="2400" b="0" spc="-10" dirty="0">
                <a:latin typeface="Segoe UI Light"/>
                <a:cs typeface="Segoe UI Light"/>
              </a:rPr>
              <a:t>search</a:t>
            </a:r>
            <a:r>
              <a:rPr sz="2400" b="0" spc="15" dirty="0">
                <a:latin typeface="Segoe UI Light"/>
                <a:cs typeface="Segoe UI Light"/>
              </a:rPr>
              <a:t> </a:t>
            </a:r>
            <a:r>
              <a:rPr sz="2400" b="0" spc="-10" dirty="0">
                <a:latin typeface="Segoe UI Light"/>
                <a:cs typeface="Segoe UI Light"/>
              </a:rPr>
              <a:t>process</a:t>
            </a:r>
            <a:endParaRPr sz="2400" dirty="0">
              <a:latin typeface="Segoe UI Light"/>
              <a:cs typeface="Segoe UI Light"/>
            </a:endParaRPr>
          </a:p>
          <a:p>
            <a:pPr marL="756285" marR="244475" lvl="1" indent="-287020">
              <a:lnSpc>
                <a:spcPct val="100000"/>
              </a:lnSpc>
              <a:spcBef>
                <a:spcPts val="900"/>
              </a:spcBef>
              <a:buFont typeface="Arial"/>
              <a:buChar char="–"/>
              <a:tabLst>
                <a:tab pos="756920" algn="l"/>
              </a:tabLst>
            </a:pPr>
            <a:r>
              <a:rPr sz="2400" b="0" spc="-5" dirty="0">
                <a:latin typeface="Segoe UI Light"/>
                <a:cs typeface="Segoe UI Light"/>
              </a:rPr>
              <a:t>Building </a:t>
            </a:r>
            <a:r>
              <a:rPr sz="2400" b="0" dirty="0">
                <a:latin typeface="Segoe UI Light"/>
                <a:cs typeface="Segoe UI Light"/>
              </a:rPr>
              <a:t>a </a:t>
            </a:r>
            <a:r>
              <a:rPr sz="2400" b="0" spc="-10" dirty="0">
                <a:latin typeface="Segoe UI Light"/>
                <a:cs typeface="Segoe UI Light"/>
              </a:rPr>
              <a:t>search </a:t>
            </a:r>
            <a:r>
              <a:rPr sz="2400" b="0" spc="-5" dirty="0">
                <a:latin typeface="Segoe UI Light"/>
                <a:cs typeface="Segoe UI Light"/>
              </a:rPr>
              <a:t>strategy using </a:t>
            </a:r>
            <a:r>
              <a:rPr sz="2400" b="0" spc="-10" dirty="0">
                <a:latin typeface="Segoe UI Light"/>
                <a:cs typeface="Segoe UI Light"/>
              </a:rPr>
              <a:t>keywords </a:t>
            </a:r>
            <a:r>
              <a:rPr sz="2400" b="0" spc="-5" dirty="0">
                <a:latin typeface="Segoe UI Light"/>
                <a:cs typeface="Segoe UI Light"/>
              </a:rPr>
              <a:t>and  classification</a:t>
            </a:r>
            <a:r>
              <a:rPr sz="2400" b="0" spc="-20" dirty="0">
                <a:latin typeface="Segoe UI Light"/>
                <a:cs typeface="Segoe UI Light"/>
              </a:rPr>
              <a:t> </a:t>
            </a:r>
            <a:r>
              <a:rPr sz="2400" b="0" spc="-5" dirty="0">
                <a:latin typeface="Segoe UI Light"/>
                <a:cs typeface="Segoe UI Light"/>
              </a:rPr>
              <a:t>scheme</a:t>
            </a:r>
            <a:endParaRPr sz="2400" dirty="0">
              <a:latin typeface="Segoe UI Light"/>
              <a:cs typeface="Segoe UI Light"/>
            </a:endParaRPr>
          </a:p>
        </p:txBody>
      </p:sp>
      <p:sp>
        <p:nvSpPr>
          <p:cNvPr id="6" name="Slide Number Placeholder 5">
            <a:extLst>
              <a:ext uri="{FF2B5EF4-FFF2-40B4-BE49-F238E27FC236}">
                <a16:creationId xmlns:a16="http://schemas.microsoft.com/office/drawing/2014/main" id="{FEEE0497-D0AB-4A2D-B3D0-D1A0971AB6EB}"/>
              </a:ext>
            </a:extLst>
          </p:cNvPr>
          <p:cNvSpPr>
            <a:spLocks noGrp="1"/>
          </p:cNvSpPr>
          <p:nvPr>
            <p:ph type="sldNum" sz="quarter" idx="10"/>
          </p:nvPr>
        </p:nvSpPr>
        <p:spPr/>
        <p:txBody>
          <a:bodyPr/>
          <a:lstStyle/>
          <a:p>
            <a:fld id="{1D648693-0942-45E9-83AE-76FC568F9452}" type="slidenum">
              <a:rPr lang="en-US" smtClean="0"/>
              <a:pPr/>
              <a:t>3</a:t>
            </a:fld>
            <a:endParaRPr lang="en-US" dirty="0"/>
          </a:p>
        </p:txBody>
      </p:sp>
    </p:spTree>
    <p:extLst>
      <p:ext uri="{BB962C8B-B14F-4D97-AF65-F5344CB8AC3E}">
        <p14:creationId xmlns:p14="http://schemas.microsoft.com/office/powerpoint/2010/main" val="96499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4605655" cy="566181"/>
          </a:xfrm>
          <a:prstGeom prst="rect">
            <a:avLst/>
          </a:prstGeom>
        </p:spPr>
        <p:txBody>
          <a:bodyPr vert="horz" wrap="square" lIns="0" tIns="12065" rIns="0" bIns="0" rtlCol="0">
            <a:spAutoFit/>
          </a:bodyPr>
          <a:lstStyle/>
          <a:p>
            <a:pPr marL="12700">
              <a:lnSpc>
                <a:spcPct val="100000"/>
              </a:lnSpc>
              <a:spcBef>
                <a:spcPts val="95"/>
              </a:spcBef>
            </a:pPr>
            <a:r>
              <a:rPr spc="-5" dirty="0"/>
              <a:t>Access CPC</a:t>
            </a:r>
            <a:r>
              <a:rPr spc="-30" dirty="0"/>
              <a:t> </a:t>
            </a:r>
            <a:r>
              <a:rPr spc="-10" dirty="0"/>
              <a:t>schema</a:t>
            </a:r>
            <a:endParaRPr dirty="0"/>
          </a:p>
        </p:txBody>
      </p:sp>
      <p:sp>
        <p:nvSpPr>
          <p:cNvPr id="4" name="object 4"/>
          <p:cNvSpPr txBox="1"/>
          <p:nvPr/>
        </p:nvSpPr>
        <p:spPr>
          <a:xfrm>
            <a:off x="535940" y="1397698"/>
            <a:ext cx="7973059" cy="3244478"/>
          </a:xfrm>
          <a:prstGeom prst="rect">
            <a:avLst/>
          </a:prstGeom>
        </p:spPr>
        <p:txBody>
          <a:bodyPr vert="horz" wrap="square" lIns="0" tIns="88900" rIns="0" bIns="0" rtlCol="0">
            <a:spAutoFit/>
          </a:bodyPr>
          <a:lstStyle/>
          <a:p>
            <a:pPr marL="299085" indent="-287020">
              <a:lnSpc>
                <a:spcPct val="100000"/>
              </a:lnSpc>
              <a:spcBef>
                <a:spcPts val="700"/>
              </a:spcBef>
              <a:buFont typeface="Arial"/>
              <a:buChar char="•"/>
              <a:tabLst>
                <a:tab pos="299085" algn="l"/>
                <a:tab pos="299720" algn="l"/>
              </a:tabLst>
            </a:pPr>
            <a:r>
              <a:rPr sz="2000" spc="-5" dirty="0">
                <a:latin typeface="Segoe UI"/>
                <a:cs typeface="Segoe UI"/>
              </a:rPr>
              <a:t>Go </a:t>
            </a:r>
            <a:r>
              <a:rPr sz="2000" spc="-10" dirty="0">
                <a:latin typeface="Segoe UI"/>
                <a:cs typeface="Segoe UI"/>
              </a:rPr>
              <a:t>to </a:t>
            </a:r>
            <a:r>
              <a:rPr sz="2000" spc="-5" dirty="0">
                <a:latin typeface="Segoe UI"/>
                <a:cs typeface="Segoe UI"/>
              </a:rPr>
              <a:t>the </a:t>
            </a:r>
            <a:r>
              <a:rPr sz="2000" spc="-25" dirty="0">
                <a:latin typeface="Segoe UI"/>
                <a:cs typeface="Segoe UI"/>
              </a:rPr>
              <a:t>USPTO </a:t>
            </a:r>
            <a:r>
              <a:rPr sz="2000" spc="-5" dirty="0">
                <a:latin typeface="Segoe UI"/>
                <a:cs typeface="Segoe UI"/>
              </a:rPr>
              <a:t>home </a:t>
            </a:r>
            <a:r>
              <a:rPr sz="2000" spc="-10" dirty="0">
                <a:latin typeface="Segoe UI"/>
                <a:cs typeface="Segoe UI"/>
              </a:rPr>
              <a:t>page </a:t>
            </a:r>
            <a:r>
              <a:rPr sz="2000" spc="-5" dirty="0">
                <a:latin typeface="Segoe UI"/>
                <a:cs typeface="Segoe UI"/>
              </a:rPr>
              <a:t>at</a:t>
            </a:r>
            <a:r>
              <a:rPr sz="2000" spc="80" dirty="0">
                <a:solidFill>
                  <a:srgbClr val="004B96"/>
                </a:solidFill>
                <a:latin typeface="Segoe UI"/>
                <a:cs typeface="Segoe UI"/>
              </a:rPr>
              <a:t> </a:t>
            </a:r>
            <a:r>
              <a:rPr sz="2000" spc="-25" dirty="0">
                <a:uFill>
                  <a:solidFill>
                    <a:srgbClr val="004B96"/>
                  </a:solidFill>
                </a:uFill>
                <a:latin typeface="Segoe UI"/>
                <a:cs typeface="Segoe UI"/>
                <a:hlinkClick r:id="rId2"/>
              </a:rPr>
              <a:t>www.uspto.gov</a:t>
            </a:r>
            <a:r>
              <a:rPr lang="en-US" sz="2000" spc="-25" dirty="0">
                <a:uFill>
                  <a:solidFill>
                    <a:srgbClr val="004B96"/>
                  </a:solidFill>
                </a:uFill>
                <a:latin typeface="Segoe UI"/>
                <a:cs typeface="Segoe UI"/>
              </a:rPr>
              <a:t>.</a:t>
            </a:r>
            <a:endParaRPr sz="2000" dirty="0">
              <a:latin typeface="Segoe UI"/>
              <a:cs typeface="Segoe UI"/>
            </a:endParaRPr>
          </a:p>
          <a:p>
            <a:pPr marL="299085" marR="5080" indent="-287020">
              <a:lnSpc>
                <a:spcPct val="100000"/>
              </a:lnSpc>
              <a:spcBef>
                <a:spcPts val="600"/>
              </a:spcBef>
              <a:buFont typeface="Arial"/>
              <a:buChar char="•"/>
              <a:tabLst>
                <a:tab pos="299085" algn="l"/>
                <a:tab pos="299720" algn="l"/>
              </a:tabLst>
            </a:pPr>
            <a:r>
              <a:rPr sz="2000" spc="-10" dirty="0">
                <a:latin typeface="Segoe UI"/>
                <a:cs typeface="Segoe UI"/>
              </a:rPr>
              <a:t>Search </a:t>
            </a:r>
            <a:r>
              <a:rPr sz="2000" spc="-5" dirty="0">
                <a:latin typeface="Segoe UI"/>
                <a:cs typeface="Segoe UI"/>
              </a:rPr>
              <a:t>for </a:t>
            </a:r>
            <a:r>
              <a:rPr sz="2000" spc="-10" dirty="0">
                <a:latin typeface="Segoe UI"/>
                <a:cs typeface="Segoe UI"/>
              </a:rPr>
              <a:t>CPC </a:t>
            </a:r>
            <a:r>
              <a:rPr sz="2000" spc="-5" dirty="0">
                <a:latin typeface="Segoe UI"/>
                <a:cs typeface="Segoe UI"/>
              </a:rPr>
              <a:t>classification schema using the </a:t>
            </a:r>
            <a:r>
              <a:rPr sz="2000" spc="-10" dirty="0">
                <a:latin typeface="Segoe UI"/>
                <a:cs typeface="Segoe UI"/>
              </a:rPr>
              <a:t>search </a:t>
            </a:r>
            <a:r>
              <a:rPr sz="2000" spc="-15" dirty="0">
                <a:latin typeface="Segoe UI"/>
                <a:cs typeface="Segoe UI"/>
              </a:rPr>
              <a:t>box </a:t>
            </a:r>
            <a:r>
              <a:rPr sz="2000" spc="-5" dirty="0">
                <a:latin typeface="Segoe UI"/>
                <a:cs typeface="Segoe UI"/>
              </a:rPr>
              <a:t>on  the home </a:t>
            </a:r>
            <a:r>
              <a:rPr sz="2000" spc="-10" dirty="0">
                <a:latin typeface="Segoe UI"/>
                <a:cs typeface="Segoe UI"/>
              </a:rPr>
              <a:t>page </a:t>
            </a:r>
            <a:r>
              <a:rPr sz="2000" spc="-5" dirty="0">
                <a:latin typeface="Segoe UI"/>
                <a:cs typeface="Segoe UI"/>
              </a:rPr>
              <a:t>or the </a:t>
            </a:r>
            <a:r>
              <a:rPr sz="2000" spc="-10" dirty="0">
                <a:latin typeface="Segoe UI"/>
                <a:cs typeface="Segoe UI"/>
              </a:rPr>
              <a:t>search </a:t>
            </a:r>
            <a:r>
              <a:rPr sz="2000" spc="-15" dirty="0">
                <a:latin typeface="Segoe UI"/>
                <a:cs typeface="Segoe UI"/>
              </a:rPr>
              <a:t>box </a:t>
            </a:r>
            <a:r>
              <a:rPr sz="2000" spc="-5" dirty="0">
                <a:latin typeface="Segoe UI"/>
                <a:cs typeface="Segoe UI"/>
              </a:rPr>
              <a:t>in the </a:t>
            </a:r>
            <a:r>
              <a:rPr sz="2000" spc="-10" dirty="0">
                <a:latin typeface="Segoe UI"/>
                <a:cs typeface="Segoe UI"/>
              </a:rPr>
              <a:t>top </a:t>
            </a:r>
            <a:r>
              <a:rPr sz="2000" spc="-5" dirty="0">
                <a:latin typeface="Segoe UI"/>
                <a:cs typeface="Segoe UI"/>
              </a:rPr>
              <a:t>right-hand</a:t>
            </a:r>
            <a:r>
              <a:rPr sz="2000" spc="125" dirty="0">
                <a:latin typeface="Segoe UI"/>
                <a:cs typeface="Segoe UI"/>
              </a:rPr>
              <a:t> </a:t>
            </a:r>
            <a:r>
              <a:rPr sz="2000" spc="-30" dirty="0">
                <a:latin typeface="Segoe UI"/>
                <a:cs typeface="Segoe UI"/>
              </a:rPr>
              <a:t>corner.</a:t>
            </a:r>
            <a:endParaRPr sz="2000" dirty="0">
              <a:latin typeface="Segoe UI"/>
              <a:cs typeface="Segoe UI"/>
            </a:endParaRPr>
          </a:p>
          <a:p>
            <a:pPr marL="299085" indent="-287020">
              <a:lnSpc>
                <a:spcPct val="100000"/>
              </a:lnSpc>
              <a:spcBef>
                <a:spcPts val="600"/>
              </a:spcBef>
              <a:buFont typeface="Arial"/>
              <a:buChar char="•"/>
              <a:tabLst>
                <a:tab pos="299085" algn="l"/>
                <a:tab pos="299720" algn="l"/>
              </a:tabLst>
            </a:pPr>
            <a:r>
              <a:rPr sz="2000" spc="-5" dirty="0">
                <a:latin typeface="Segoe UI"/>
                <a:cs typeface="Segoe UI"/>
              </a:rPr>
              <a:t>Use specific language for </a:t>
            </a:r>
            <a:r>
              <a:rPr sz="2000" spc="-10" dirty="0">
                <a:latin typeface="Segoe UI"/>
                <a:cs typeface="Segoe UI"/>
              </a:rPr>
              <a:t>your search</a:t>
            </a:r>
            <a:r>
              <a:rPr sz="2000" spc="45" dirty="0">
                <a:latin typeface="Segoe UI"/>
                <a:cs typeface="Segoe UI"/>
              </a:rPr>
              <a:t> </a:t>
            </a:r>
            <a:r>
              <a:rPr sz="2000" spc="-5" dirty="0">
                <a:latin typeface="Segoe UI"/>
                <a:cs typeface="Segoe UI"/>
              </a:rPr>
              <a:t>terms:</a:t>
            </a:r>
            <a:endParaRPr sz="2000" dirty="0">
              <a:latin typeface="Segoe UI"/>
              <a:cs typeface="Segoe UI"/>
            </a:endParaRPr>
          </a:p>
          <a:p>
            <a:pPr marL="413384">
              <a:lnSpc>
                <a:spcPct val="100000"/>
              </a:lnSpc>
              <a:spcBef>
                <a:spcPts val="605"/>
              </a:spcBef>
              <a:tabLst>
                <a:tab pos="697865" algn="l"/>
              </a:tabLst>
            </a:pPr>
            <a:r>
              <a:rPr sz="2000" dirty="0">
                <a:latin typeface="Arial"/>
                <a:cs typeface="Arial"/>
              </a:rPr>
              <a:t>–	</a:t>
            </a:r>
            <a:r>
              <a:rPr sz="2000" b="0" spc="-5" dirty="0">
                <a:latin typeface="Segoe UI Light"/>
                <a:cs typeface="Segoe UI Light"/>
              </a:rPr>
              <a:t>CPC scheme</a:t>
            </a:r>
            <a:r>
              <a:rPr sz="2000" b="0" spc="-30" dirty="0">
                <a:latin typeface="Segoe UI Light"/>
                <a:cs typeface="Segoe UI Light"/>
              </a:rPr>
              <a:t> </a:t>
            </a:r>
            <a:r>
              <a:rPr sz="2000" b="0" spc="-10" dirty="0">
                <a:latin typeface="Segoe UI Light"/>
                <a:cs typeface="Segoe UI Light"/>
              </a:rPr>
              <a:t>umbrella</a:t>
            </a:r>
            <a:endParaRPr sz="2000" dirty="0">
              <a:latin typeface="Segoe UI Light"/>
              <a:cs typeface="Segoe UI Light"/>
            </a:endParaRPr>
          </a:p>
          <a:p>
            <a:pPr marL="299085" marR="909319" indent="-287020">
              <a:lnSpc>
                <a:spcPct val="100000"/>
              </a:lnSpc>
              <a:spcBef>
                <a:spcPts val="595"/>
              </a:spcBef>
              <a:buFont typeface="Arial"/>
              <a:buChar char="•"/>
              <a:tabLst>
                <a:tab pos="299085" algn="l"/>
                <a:tab pos="299720" algn="l"/>
              </a:tabLst>
            </a:pPr>
            <a:r>
              <a:rPr sz="2000" spc="-10" dirty="0">
                <a:latin typeface="Segoe UI"/>
                <a:cs typeface="Segoe UI"/>
              </a:rPr>
              <a:t>From </a:t>
            </a:r>
            <a:r>
              <a:rPr sz="2000" spc="-5" dirty="0">
                <a:latin typeface="Segoe UI"/>
                <a:cs typeface="Segoe UI"/>
              </a:rPr>
              <a:t>the </a:t>
            </a:r>
            <a:r>
              <a:rPr sz="2000" spc="-10" dirty="0">
                <a:latin typeface="Segoe UI"/>
                <a:cs typeface="Segoe UI"/>
              </a:rPr>
              <a:t>search results page, </a:t>
            </a:r>
            <a:r>
              <a:rPr sz="2000" spc="-5" dirty="0">
                <a:latin typeface="Segoe UI"/>
                <a:cs typeface="Segoe UI"/>
              </a:rPr>
              <a:t>click an </a:t>
            </a:r>
            <a:r>
              <a:rPr sz="2000" spc="10" dirty="0">
                <a:latin typeface="Segoe UI"/>
                <a:cs typeface="Segoe UI"/>
              </a:rPr>
              <a:t>entry </a:t>
            </a:r>
            <a:r>
              <a:rPr sz="2000" spc="-5" dirty="0">
                <a:latin typeface="Segoe UI"/>
                <a:cs typeface="Segoe UI"/>
              </a:rPr>
              <a:t>for a Class-  Subclass Scheme</a:t>
            </a:r>
            <a:r>
              <a:rPr sz="2000" spc="25" dirty="0">
                <a:latin typeface="Segoe UI"/>
                <a:cs typeface="Segoe UI"/>
              </a:rPr>
              <a:t> </a:t>
            </a:r>
            <a:r>
              <a:rPr sz="2000" spc="-10" dirty="0">
                <a:latin typeface="Segoe UI"/>
                <a:cs typeface="Segoe UI"/>
              </a:rPr>
              <a:t>page.</a:t>
            </a:r>
            <a:endParaRPr sz="2000" dirty="0">
              <a:latin typeface="Segoe UI"/>
              <a:cs typeface="Segoe UI"/>
            </a:endParaRPr>
          </a:p>
          <a:p>
            <a:pPr marL="298450" marR="542925" indent="-286385">
              <a:lnSpc>
                <a:spcPct val="100000"/>
              </a:lnSpc>
              <a:spcBef>
                <a:spcPts val="600"/>
              </a:spcBef>
              <a:buFont typeface="Arial"/>
              <a:buChar char="•"/>
              <a:tabLst>
                <a:tab pos="299085" algn="l"/>
                <a:tab pos="299720" algn="l"/>
              </a:tabLst>
            </a:pPr>
            <a:r>
              <a:rPr sz="2000" spc="-5" dirty="0">
                <a:latin typeface="Segoe UI"/>
                <a:cs typeface="Segoe UI"/>
              </a:rPr>
              <a:t>If </a:t>
            </a:r>
            <a:r>
              <a:rPr sz="2000" spc="-10" dirty="0">
                <a:latin typeface="Segoe UI"/>
                <a:cs typeface="Segoe UI"/>
              </a:rPr>
              <a:t>you </a:t>
            </a:r>
            <a:r>
              <a:rPr sz="2000" spc="-15" dirty="0">
                <a:latin typeface="Segoe UI"/>
                <a:cs typeface="Segoe UI"/>
              </a:rPr>
              <a:t>are </a:t>
            </a:r>
            <a:r>
              <a:rPr sz="2000" spc="-5" dirty="0">
                <a:latin typeface="Segoe UI"/>
                <a:cs typeface="Segoe UI"/>
              </a:rPr>
              <a:t>not satisfied </a:t>
            </a:r>
            <a:r>
              <a:rPr sz="2000" spc="-10" dirty="0">
                <a:latin typeface="Segoe UI"/>
                <a:cs typeface="Segoe UI"/>
              </a:rPr>
              <a:t>with your results, rerun your search  </a:t>
            </a:r>
            <a:r>
              <a:rPr sz="2000" spc="-5" dirty="0">
                <a:latin typeface="Segoe UI"/>
                <a:cs typeface="Segoe UI"/>
              </a:rPr>
              <a:t>using synonyms that </a:t>
            </a:r>
            <a:r>
              <a:rPr sz="2000" spc="-10" dirty="0">
                <a:latin typeface="Segoe UI"/>
                <a:cs typeface="Segoe UI"/>
              </a:rPr>
              <a:t>you </a:t>
            </a:r>
            <a:r>
              <a:rPr sz="2000" spc="-5" dirty="0">
                <a:latin typeface="Segoe UI"/>
                <a:cs typeface="Segoe UI"/>
              </a:rPr>
              <a:t>identified in </a:t>
            </a:r>
            <a:r>
              <a:rPr sz="2000" spc="-25" dirty="0">
                <a:latin typeface="Segoe UI"/>
                <a:cs typeface="Segoe UI"/>
              </a:rPr>
              <a:t>Step</a:t>
            </a:r>
            <a:r>
              <a:rPr sz="2000" spc="135" dirty="0">
                <a:latin typeface="Segoe UI"/>
                <a:cs typeface="Segoe UI"/>
              </a:rPr>
              <a:t> </a:t>
            </a:r>
            <a:r>
              <a:rPr sz="2000" spc="-5" dirty="0">
                <a:latin typeface="Segoe UI"/>
                <a:cs typeface="Segoe UI"/>
              </a:rPr>
              <a:t>1.</a:t>
            </a:r>
            <a:endParaRPr sz="2000" dirty="0">
              <a:latin typeface="Segoe UI"/>
              <a:cs typeface="Segoe UI"/>
            </a:endParaRPr>
          </a:p>
        </p:txBody>
      </p:sp>
      <p:sp>
        <p:nvSpPr>
          <p:cNvPr id="6" name="Slide Number Placeholder 5">
            <a:extLst>
              <a:ext uri="{FF2B5EF4-FFF2-40B4-BE49-F238E27FC236}">
                <a16:creationId xmlns:a16="http://schemas.microsoft.com/office/drawing/2014/main" id="{D2A5D14D-9DAC-4DAB-AB97-94BECE946C48}"/>
              </a:ext>
            </a:extLst>
          </p:cNvPr>
          <p:cNvSpPr>
            <a:spLocks noGrp="1"/>
          </p:cNvSpPr>
          <p:nvPr>
            <p:ph type="sldNum" sz="quarter" idx="10"/>
          </p:nvPr>
        </p:nvSpPr>
        <p:spPr/>
        <p:txBody>
          <a:bodyPr/>
          <a:lstStyle/>
          <a:p>
            <a:fld id="{1D648693-0942-45E9-83AE-76FC568F9452}" type="slidenum">
              <a:rPr lang="en-US" smtClean="0"/>
              <a:pPr/>
              <a:t>30</a:t>
            </a:fld>
            <a:endParaRPr lang="en-US" dirty="0"/>
          </a:p>
        </p:txBody>
      </p:sp>
    </p:spTree>
    <p:extLst>
      <p:ext uri="{BB962C8B-B14F-4D97-AF65-F5344CB8AC3E}">
        <p14:creationId xmlns:p14="http://schemas.microsoft.com/office/powerpoint/2010/main" val="2580266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4032885" cy="566181"/>
          </a:xfrm>
          <a:prstGeom prst="rect">
            <a:avLst/>
          </a:prstGeom>
        </p:spPr>
        <p:txBody>
          <a:bodyPr vert="horz" wrap="square" lIns="0" tIns="12065" rIns="0" bIns="0" rtlCol="0">
            <a:spAutoFit/>
          </a:bodyPr>
          <a:lstStyle/>
          <a:p>
            <a:pPr marL="12700">
              <a:lnSpc>
                <a:spcPct val="100000"/>
              </a:lnSpc>
              <a:spcBef>
                <a:spcPts val="95"/>
              </a:spcBef>
            </a:pPr>
            <a:r>
              <a:rPr spc="-5" dirty="0"/>
              <a:t>I’m looking</a:t>
            </a:r>
            <a:r>
              <a:rPr spc="-60" dirty="0"/>
              <a:t> </a:t>
            </a:r>
            <a:r>
              <a:rPr spc="-70" dirty="0"/>
              <a:t>for…</a:t>
            </a:r>
            <a:endParaRPr dirty="0"/>
          </a:p>
        </p:txBody>
      </p:sp>
      <p:sp>
        <p:nvSpPr>
          <p:cNvPr id="4" name="object 4" descr="USPTO home page Search field."/>
          <p:cNvSpPr/>
          <p:nvPr/>
        </p:nvSpPr>
        <p:spPr>
          <a:xfrm>
            <a:off x="868680" y="1459992"/>
            <a:ext cx="7807629" cy="2858625"/>
          </a:xfrm>
          <a:prstGeom prst="rect">
            <a:avLst/>
          </a:prstGeom>
          <a:blipFill>
            <a:blip r:embed="rId2" cstate="print"/>
            <a:stretch>
              <a:fillRect/>
            </a:stretch>
          </a:blipFill>
          <a:ln>
            <a:solidFill>
              <a:schemeClr val="tx1"/>
            </a:solidFill>
          </a:ln>
        </p:spPr>
        <p:txBody>
          <a:bodyPr wrap="square" lIns="0" tIns="0" rIns="0" bIns="0" rtlCol="0"/>
          <a:lstStyle/>
          <a:p>
            <a:endParaRPr dirty="0"/>
          </a:p>
        </p:txBody>
      </p:sp>
      <p:sp>
        <p:nvSpPr>
          <p:cNvPr id="5" name="object 5" descr="&quot;&quot;"/>
          <p:cNvSpPr/>
          <p:nvPr/>
        </p:nvSpPr>
        <p:spPr>
          <a:xfrm>
            <a:off x="452629" y="3086100"/>
            <a:ext cx="918971" cy="932687"/>
          </a:xfrm>
          <a:prstGeom prst="rect">
            <a:avLst/>
          </a:prstGeom>
          <a:blipFill>
            <a:blip r:embed="rId3" cstate="print"/>
            <a:stretch>
              <a:fillRect/>
            </a:stretch>
          </a:blip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457200" y="3154679"/>
            <a:ext cx="822960" cy="822960"/>
          </a:xfrm>
          <a:custGeom>
            <a:avLst/>
            <a:gdLst/>
            <a:ahLst/>
            <a:cxnLst/>
            <a:rect l="l" t="t" r="r" b="b"/>
            <a:pathLst>
              <a:path w="822960" h="822960">
                <a:moveTo>
                  <a:pt x="443572" y="0"/>
                </a:moveTo>
                <a:lnTo>
                  <a:pt x="443572" y="205739"/>
                </a:lnTo>
                <a:lnTo>
                  <a:pt x="0" y="205739"/>
                </a:lnTo>
                <a:lnTo>
                  <a:pt x="0" y="617219"/>
                </a:lnTo>
                <a:lnTo>
                  <a:pt x="443572" y="617219"/>
                </a:lnTo>
                <a:lnTo>
                  <a:pt x="443572" y="822959"/>
                </a:lnTo>
                <a:lnTo>
                  <a:pt x="822960" y="411479"/>
                </a:lnTo>
                <a:lnTo>
                  <a:pt x="443572" y="0"/>
                </a:lnTo>
                <a:close/>
              </a:path>
            </a:pathLst>
          </a:custGeom>
          <a:solidFill>
            <a:srgbClr val="FF0000"/>
          </a:solidFill>
        </p:spPr>
        <p:txBody>
          <a:bodyPr wrap="square" lIns="0" tIns="0" rIns="0" bIns="0" rtlCol="0"/>
          <a:lstStyle/>
          <a:p>
            <a:endParaRPr dirty="0"/>
          </a:p>
        </p:txBody>
      </p:sp>
      <p:sp>
        <p:nvSpPr>
          <p:cNvPr id="7" name="object 7" descr="&quot;&quot;"/>
          <p:cNvSpPr/>
          <p:nvPr/>
        </p:nvSpPr>
        <p:spPr>
          <a:xfrm>
            <a:off x="457200" y="3154679"/>
            <a:ext cx="822960" cy="822960"/>
          </a:xfrm>
          <a:custGeom>
            <a:avLst/>
            <a:gdLst/>
            <a:ahLst/>
            <a:cxnLst/>
            <a:rect l="l" t="t" r="r" b="b"/>
            <a:pathLst>
              <a:path w="822960" h="822960">
                <a:moveTo>
                  <a:pt x="0" y="205739"/>
                </a:moveTo>
                <a:lnTo>
                  <a:pt x="443572" y="205739"/>
                </a:lnTo>
                <a:lnTo>
                  <a:pt x="443572" y="0"/>
                </a:lnTo>
                <a:lnTo>
                  <a:pt x="822960" y="411479"/>
                </a:lnTo>
                <a:lnTo>
                  <a:pt x="443572" y="822959"/>
                </a:lnTo>
                <a:lnTo>
                  <a:pt x="443572" y="617219"/>
                </a:lnTo>
                <a:lnTo>
                  <a:pt x="0" y="617219"/>
                </a:lnTo>
                <a:lnTo>
                  <a:pt x="0" y="205739"/>
                </a:lnTo>
                <a:close/>
              </a:path>
            </a:pathLst>
          </a:custGeom>
          <a:ln w="9144">
            <a:solidFill>
              <a:srgbClr val="FF0000"/>
            </a:solidFill>
          </a:ln>
        </p:spPr>
        <p:txBody>
          <a:bodyPr wrap="square" lIns="0" tIns="0" rIns="0" bIns="0" rtlCol="0"/>
          <a:lstStyle/>
          <a:p>
            <a:endParaRPr dirty="0"/>
          </a:p>
        </p:txBody>
      </p:sp>
      <p:sp>
        <p:nvSpPr>
          <p:cNvPr id="9" name="Slide Number Placeholder 8">
            <a:extLst>
              <a:ext uri="{FF2B5EF4-FFF2-40B4-BE49-F238E27FC236}">
                <a16:creationId xmlns:a16="http://schemas.microsoft.com/office/drawing/2014/main" id="{75BE38FC-4078-4239-970A-E274256F0758}"/>
              </a:ext>
            </a:extLst>
          </p:cNvPr>
          <p:cNvSpPr>
            <a:spLocks noGrp="1"/>
          </p:cNvSpPr>
          <p:nvPr>
            <p:ph type="sldNum" sz="quarter" idx="10"/>
          </p:nvPr>
        </p:nvSpPr>
        <p:spPr/>
        <p:txBody>
          <a:bodyPr/>
          <a:lstStyle/>
          <a:p>
            <a:fld id="{1D648693-0942-45E9-83AE-76FC568F9452}" type="slidenum">
              <a:rPr lang="en-US" smtClean="0"/>
              <a:pPr/>
              <a:t>31</a:t>
            </a:fld>
            <a:endParaRPr lang="en-US"/>
          </a:p>
        </p:txBody>
      </p:sp>
    </p:spTree>
    <p:extLst>
      <p:ext uri="{BB962C8B-B14F-4D97-AF65-F5344CB8AC3E}">
        <p14:creationId xmlns:p14="http://schemas.microsoft.com/office/powerpoint/2010/main" val="1564464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35940" y="342900"/>
            <a:ext cx="2054860" cy="567463"/>
          </a:xfrm>
          <a:prstGeom prst="rect">
            <a:avLst/>
          </a:prstGeom>
        </p:spPr>
        <p:txBody>
          <a:bodyPr vert="horz" wrap="square" lIns="0" tIns="13335" rIns="0" bIns="0" rtlCol="0">
            <a:spAutoFit/>
          </a:bodyPr>
          <a:lstStyle/>
          <a:p>
            <a:pPr marL="12700">
              <a:lnSpc>
                <a:spcPct val="100000"/>
              </a:lnSpc>
              <a:spcBef>
                <a:spcPts val="105"/>
              </a:spcBef>
            </a:pPr>
            <a:r>
              <a:rPr spc="-90" dirty="0"/>
              <a:t>R</a:t>
            </a:r>
            <a:r>
              <a:rPr spc="-10" dirty="0"/>
              <a:t>es</a:t>
            </a:r>
            <a:r>
              <a:rPr spc="5" dirty="0"/>
              <a:t>u</a:t>
            </a:r>
            <a:r>
              <a:rPr dirty="0"/>
              <a:t>lts</a:t>
            </a:r>
          </a:p>
        </p:txBody>
      </p:sp>
      <p:sp>
        <p:nvSpPr>
          <p:cNvPr id="4" name="object 4" descr="Search results with the CPC Scheme and definition listing for A45B."/>
          <p:cNvSpPr/>
          <p:nvPr/>
        </p:nvSpPr>
        <p:spPr>
          <a:xfrm>
            <a:off x="1165860" y="1069847"/>
            <a:ext cx="7229855" cy="4227575"/>
          </a:xfrm>
          <a:prstGeom prst="rect">
            <a:avLst/>
          </a:prstGeom>
          <a:blipFill>
            <a:blip r:embed="rId2" cstate="print"/>
            <a:stretch>
              <a:fillRect/>
            </a:stretch>
          </a:blipFill>
        </p:spPr>
        <p:txBody>
          <a:bodyPr wrap="square" lIns="0" tIns="0" rIns="0" bIns="0" rtlCol="0"/>
          <a:lstStyle/>
          <a:p>
            <a:endParaRPr dirty="0"/>
          </a:p>
        </p:txBody>
      </p:sp>
      <p:sp>
        <p:nvSpPr>
          <p:cNvPr id="2" name="Slide Number Placeholder 1">
            <a:extLst>
              <a:ext uri="{FF2B5EF4-FFF2-40B4-BE49-F238E27FC236}">
                <a16:creationId xmlns:a16="http://schemas.microsoft.com/office/drawing/2014/main" id="{F1109D8D-7C5E-4DE2-8512-B951552480B0}"/>
              </a:ext>
            </a:extLst>
          </p:cNvPr>
          <p:cNvSpPr>
            <a:spLocks noGrp="1"/>
          </p:cNvSpPr>
          <p:nvPr>
            <p:ph type="sldNum" sz="quarter" idx="10"/>
          </p:nvPr>
        </p:nvSpPr>
        <p:spPr/>
        <p:txBody>
          <a:bodyPr/>
          <a:lstStyle/>
          <a:p>
            <a:fld id="{1D648693-0942-45E9-83AE-76FC568F9452}" type="slidenum">
              <a:rPr lang="en-US" smtClean="0"/>
              <a:pPr/>
              <a:t>32</a:t>
            </a:fld>
            <a:endParaRPr lang="en-US"/>
          </a:p>
        </p:txBody>
      </p:sp>
    </p:spTree>
    <p:extLst>
      <p:ext uri="{BB962C8B-B14F-4D97-AF65-F5344CB8AC3E}">
        <p14:creationId xmlns:p14="http://schemas.microsoft.com/office/powerpoint/2010/main" val="2261740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20283"/>
            <a:ext cx="2893060" cy="567463"/>
          </a:xfrm>
          <a:prstGeom prst="rect">
            <a:avLst/>
          </a:prstGeom>
        </p:spPr>
        <p:txBody>
          <a:bodyPr vert="horz" wrap="square" lIns="0" tIns="13335" rIns="0" bIns="0" rtlCol="0">
            <a:spAutoFit/>
          </a:bodyPr>
          <a:lstStyle/>
          <a:p>
            <a:pPr marL="12700">
              <a:lnSpc>
                <a:spcPct val="100000"/>
              </a:lnSpc>
              <a:spcBef>
                <a:spcPts val="105"/>
              </a:spcBef>
            </a:pPr>
            <a:r>
              <a:rPr spc="5" dirty="0"/>
              <a:t>A45B</a:t>
            </a:r>
            <a:r>
              <a:rPr spc="-114" dirty="0"/>
              <a:t> </a:t>
            </a:r>
            <a:r>
              <a:rPr spc="5" dirty="0"/>
              <a:t>25/22</a:t>
            </a:r>
            <a:endParaRPr dirty="0"/>
          </a:p>
        </p:txBody>
      </p:sp>
      <p:sp>
        <p:nvSpPr>
          <p:cNvPr id="3" name="object 3" descr="Definition for A45B 25/22: Devices for increasing the resistance of umbrellas to wind."/>
          <p:cNvSpPr/>
          <p:nvPr/>
        </p:nvSpPr>
        <p:spPr>
          <a:xfrm>
            <a:off x="577364" y="1098089"/>
            <a:ext cx="6297532" cy="4292228"/>
          </a:xfrm>
          <a:prstGeom prst="rect">
            <a:avLst/>
          </a:prstGeom>
          <a:blipFill>
            <a:blip r:embed="rId2" cstate="print"/>
            <a:stretch>
              <a:fillRect/>
            </a:stretch>
          </a:blipFill>
          <a:ln>
            <a:solidFill>
              <a:srgbClr val="000000"/>
            </a:solidFill>
          </a:ln>
        </p:spPr>
        <p:txBody>
          <a:bodyPr wrap="square" lIns="0" tIns="0" rIns="0" bIns="0" rtlCol="0"/>
          <a:lstStyle/>
          <a:p>
            <a:endParaRPr dirty="0"/>
          </a:p>
        </p:txBody>
      </p:sp>
      <p:sp>
        <p:nvSpPr>
          <p:cNvPr id="7" name="object 7">
            <a:extLst>
              <a:ext uri="{C183D7F6-B498-43B3-948B-1728B52AA6E4}">
                <adec:decorative xmlns:adec="http://schemas.microsoft.com/office/drawing/2017/decorative" val="1"/>
              </a:ext>
            </a:extLst>
          </p:cNvPr>
          <p:cNvSpPr txBox="1"/>
          <p:nvPr/>
        </p:nvSpPr>
        <p:spPr>
          <a:xfrm>
            <a:off x="1774700" y="2711025"/>
            <a:ext cx="5100196" cy="756920"/>
          </a:xfrm>
          <a:prstGeom prst="rect">
            <a:avLst/>
          </a:prstGeom>
          <a:solidFill>
            <a:schemeClr val="bg1"/>
          </a:solidFill>
          <a:ln w="38100">
            <a:solidFill>
              <a:srgbClr val="FF0000"/>
            </a:solidFill>
          </a:ln>
        </p:spPr>
        <p:txBody>
          <a:bodyPr vert="horz" wrap="square" lIns="91440" tIns="12700" rIns="0" bIns="0" rtlCol="0">
            <a:spAutoFit/>
          </a:bodyPr>
          <a:lstStyle/>
          <a:p>
            <a:pPr marL="12700" marR="5080">
              <a:lnSpc>
                <a:spcPct val="100000"/>
              </a:lnSpc>
              <a:spcBef>
                <a:spcPts val="100"/>
              </a:spcBef>
            </a:pPr>
            <a:r>
              <a:rPr sz="2400" b="1" spc="-5" dirty="0">
                <a:latin typeface="Segoe UI"/>
                <a:cs typeface="Segoe UI"/>
              </a:rPr>
              <a:t>A45B 25/22: </a:t>
            </a:r>
            <a:r>
              <a:rPr sz="2400" spc="-5" dirty="0">
                <a:latin typeface="Segoe UI"/>
                <a:cs typeface="Segoe UI"/>
              </a:rPr>
              <a:t>Devices for </a:t>
            </a:r>
            <a:r>
              <a:rPr sz="2400" spc="-10" dirty="0">
                <a:latin typeface="Segoe UI"/>
                <a:cs typeface="Segoe UI"/>
              </a:rPr>
              <a:t>increasing </a:t>
            </a:r>
            <a:r>
              <a:rPr sz="2400" spc="-5" dirty="0">
                <a:latin typeface="Segoe UI"/>
                <a:cs typeface="Segoe UI"/>
              </a:rPr>
              <a:t>the </a:t>
            </a:r>
            <a:r>
              <a:rPr sz="2400" spc="-10" dirty="0">
                <a:latin typeface="Segoe UI"/>
                <a:cs typeface="Segoe UI"/>
              </a:rPr>
              <a:t>resistance </a:t>
            </a:r>
            <a:r>
              <a:rPr sz="2400" spc="-30" dirty="0">
                <a:latin typeface="Segoe UI"/>
                <a:cs typeface="Segoe UI"/>
              </a:rPr>
              <a:t>of </a:t>
            </a:r>
            <a:r>
              <a:rPr sz="2400" spc="-10" dirty="0">
                <a:latin typeface="Segoe UI"/>
                <a:cs typeface="Segoe UI"/>
              </a:rPr>
              <a:t>umbrellas </a:t>
            </a:r>
            <a:r>
              <a:rPr sz="2400" spc="-15" dirty="0">
                <a:latin typeface="Segoe UI"/>
                <a:cs typeface="Segoe UI"/>
              </a:rPr>
              <a:t>to</a:t>
            </a:r>
            <a:r>
              <a:rPr sz="2400" spc="80" dirty="0">
                <a:latin typeface="Segoe UI"/>
                <a:cs typeface="Segoe UI"/>
              </a:rPr>
              <a:t> </a:t>
            </a:r>
            <a:r>
              <a:rPr sz="2400" spc="-5" dirty="0">
                <a:latin typeface="Segoe UI"/>
                <a:cs typeface="Segoe UI"/>
              </a:rPr>
              <a:t>wind</a:t>
            </a:r>
            <a:endParaRPr sz="2400" dirty="0">
              <a:latin typeface="Segoe UI"/>
              <a:cs typeface="Segoe UI"/>
            </a:endParaRPr>
          </a:p>
        </p:txBody>
      </p:sp>
      <p:sp>
        <p:nvSpPr>
          <p:cNvPr id="9" name="object 9">
            <a:extLst>
              <a:ext uri="{C183D7F6-B498-43B3-948B-1728B52AA6E4}">
                <adec:decorative xmlns:adec="http://schemas.microsoft.com/office/drawing/2017/decorative" val="1"/>
              </a:ext>
            </a:extLst>
          </p:cNvPr>
          <p:cNvSpPr/>
          <p:nvPr/>
        </p:nvSpPr>
        <p:spPr>
          <a:xfrm>
            <a:off x="1689463" y="4305226"/>
            <a:ext cx="3949338" cy="152474"/>
          </a:xfrm>
          <a:custGeom>
            <a:avLst/>
            <a:gdLst/>
            <a:ahLst/>
            <a:cxnLst/>
            <a:rect l="l" t="t" r="r" b="b"/>
            <a:pathLst>
              <a:path w="3758565" h="207645">
                <a:moveTo>
                  <a:pt x="0" y="34544"/>
                </a:moveTo>
                <a:lnTo>
                  <a:pt x="2715" y="21099"/>
                </a:lnTo>
                <a:lnTo>
                  <a:pt x="10118" y="10118"/>
                </a:lnTo>
                <a:lnTo>
                  <a:pt x="21099" y="2715"/>
                </a:lnTo>
                <a:lnTo>
                  <a:pt x="34544" y="0"/>
                </a:lnTo>
                <a:lnTo>
                  <a:pt x="3723640" y="0"/>
                </a:lnTo>
                <a:lnTo>
                  <a:pt x="3737084" y="2715"/>
                </a:lnTo>
                <a:lnTo>
                  <a:pt x="3748065" y="10118"/>
                </a:lnTo>
                <a:lnTo>
                  <a:pt x="3755468" y="21099"/>
                </a:lnTo>
                <a:lnTo>
                  <a:pt x="3758184" y="34544"/>
                </a:lnTo>
                <a:lnTo>
                  <a:pt x="3758184" y="172720"/>
                </a:lnTo>
                <a:lnTo>
                  <a:pt x="3755468" y="186164"/>
                </a:lnTo>
                <a:lnTo>
                  <a:pt x="3748065" y="197145"/>
                </a:lnTo>
                <a:lnTo>
                  <a:pt x="3737084" y="204548"/>
                </a:lnTo>
                <a:lnTo>
                  <a:pt x="3723640" y="207264"/>
                </a:lnTo>
                <a:lnTo>
                  <a:pt x="34544" y="207264"/>
                </a:lnTo>
                <a:lnTo>
                  <a:pt x="21099" y="204548"/>
                </a:lnTo>
                <a:lnTo>
                  <a:pt x="10118" y="197145"/>
                </a:lnTo>
                <a:lnTo>
                  <a:pt x="2715" y="186164"/>
                </a:lnTo>
                <a:lnTo>
                  <a:pt x="0" y="172720"/>
                </a:lnTo>
                <a:lnTo>
                  <a:pt x="0" y="34544"/>
                </a:lnTo>
                <a:close/>
              </a:path>
            </a:pathLst>
          </a:custGeom>
          <a:ln w="38100">
            <a:solidFill>
              <a:srgbClr val="FF0000"/>
            </a:solidFill>
          </a:ln>
        </p:spPr>
        <p:txBody>
          <a:bodyPr wrap="square" lIns="0" tIns="0" rIns="0" bIns="0" rtlCol="0"/>
          <a:lstStyle/>
          <a:p>
            <a:endParaRPr dirty="0"/>
          </a:p>
        </p:txBody>
      </p:sp>
      <p:sp>
        <p:nvSpPr>
          <p:cNvPr id="10" name="object 10">
            <a:extLst>
              <a:ext uri="{C183D7F6-B498-43B3-948B-1728B52AA6E4}">
                <adec:decorative xmlns:adec="http://schemas.microsoft.com/office/drawing/2017/decorative" val="1"/>
              </a:ext>
            </a:extLst>
          </p:cNvPr>
          <p:cNvSpPr/>
          <p:nvPr/>
        </p:nvSpPr>
        <p:spPr>
          <a:xfrm>
            <a:off x="5638799" y="3465438"/>
            <a:ext cx="831669" cy="839788"/>
          </a:xfrm>
          <a:custGeom>
            <a:avLst/>
            <a:gdLst/>
            <a:ahLst/>
            <a:cxnLst/>
            <a:rect l="l" t="t" r="r" b="b"/>
            <a:pathLst>
              <a:path w="755014" h="697864">
                <a:moveTo>
                  <a:pt x="0" y="697458"/>
                </a:moveTo>
                <a:lnTo>
                  <a:pt x="755015" y="0"/>
                </a:lnTo>
              </a:path>
            </a:pathLst>
          </a:custGeom>
          <a:ln w="38100">
            <a:solidFill>
              <a:srgbClr val="FF0000"/>
            </a:solidFill>
          </a:ln>
        </p:spPr>
        <p:txBody>
          <a:bodyPr wrap="square" lIns="0" tIns="0" rIns="0" bIns="0" rtlCol="0"/>
          <a:lstStyle/>
          <a:p>
            <a:endParaRPr dirty="0"/>
          </a:p>
        </p:txBody>
      </p:sp>
      <p:sp>
        <p:nvSpPr>
          <p:cNvPr id="4" name="Slide Number Placeholder 3">
            <a:extLst>
              <a:ext uri="{FF2B5EF4-FFF2-40B4-BE49-F238E27FC236}">
                <a16:creationId xmlns:a16="http://schemas.microsoft.com/office/drawing/2014/main" id="{4A9D9BDC-8F37-4DE2-8910-DBC9953E8F6C}"/>
              </a:ext>
            </a:extLst>
          </p:cNvPr>
          <p:cNvSpPr>
            <a:spLocks noGrp="1"/>
          </p:cNvSpPr>
          <p:nvPr>
            <p:ph type="sldNum" sz="quarter" idx="10"/>
          </p:nvPr>
        </p:nvSpPr>
        <p:spPr/>
        <p:txBody>
          <a:bodyPr/>
          <a:lstStyle/>
          <a:p>
            <a:fld id="{1D648693-0942-45E9-83AE-76FC568F9452}" type="slidenum">
              <a:rPr lang="en-US" smtClean="0"/>
              <a:pPr/>
              <a:t>33</a:t>
            </a:fld>
            <a:endParaRPr lang="en-US" dirty="0"/>
          </a:p>
        </p:txBody>
      </p:sp>
    </p:spTree>
    <p:extLst>
      <p:ext uri="{BB962C8B-B14F-4D97-AF65-F5344CB8AC3E}">
        <p14:creationId xmlns:p14="http://schemas.microsoft.com/office/powerpoint/2010/main" val="2720702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30408"/>
            <a:ext cx="7284084" cy="566181"/>
          </a:xfrm>
          <a:prstGeom prst="rect">
            <a:avLst/>
          </a:prstGeom>
        </p:spPr>
        <p:txBody>
          <a:bodyPr vert="horz" wrap="square" lIns="0" tIns="12065" rIns="0" bIns="0" rtlCol="0">
            <a:spAutoFit/>
          </a:bodyPr>
          <a:lstStyle/>
          <a:p>
            <a:pPr marL="12700">
              <a:lnSpc>
                <a:spcPct val="100000"/>
              </a:lnSpc>
              <a:spcBef>
                <a:spcPts val="95"/>
              </a:spcBef>
            </a:pPr>
            <a:r>
              <a:rPr spc="-5" dirty="0"/>
              <a:t>Access classification</a:t>
            </a:r>
            <a:r>
              <a:rPr spc="-10" dirty="0"/>
              <a:t> </a:t>
            </a:r>
            <a:r>
              <a:rPr spc="-5" dirty="0"/>
              <a:t>definition</a:t>
            </a:r>
            <a:endParaRPr dirty="0"/>
          </a:p>
        </p:txBody>
      </p:sp>
      <p:sp>
        <p:nvSpPr>
          <p:cNvPr id="3" name="object 3"/>
          <p:cNvSpPr txBox="1"/>
          <p:nvPr/>
        </p:nvSpPr>
        <p:spPr>
          <a:xfrm>
            <a:off x="535940" y="1104900"/>
            <a:ext cx="7877175" cy="1815464"/>
          </a:xfrm>
          <a:prstGeom prst="rect">
            <a:avLst/>
          </a:prstGeom>
        </p:spPr>
        <p:txBody>
          <a:bodyPr vert="horz" wrap="square" lIns="0" tIns="12065" rIns="0" bIns="0" rtlCol="0">
            <a:spAutoFit/>
          </a:bodyPr>
          <a:lstStyle/>
          <a:p>
            <a:pPr marL="355600" marR="544830" indent="-342900">
              <a:lnSpc>
                <a:spcPct val="100000"/>
              </a:lnSpc>
              <a:spcBef>
                <a:spcPts val="95"/>
              </a:spcBef>
              <a:buFont typeface="Arial"/>
              <a:buChar char="•"/>
              <a:tabLst>
                <a:tab pos="354965" algn="l"/>
                <a:tab pos="355600" algn="l"/>
              </a:tabLst>
            </a:pPr>
            <a:r>
              <a:rPr sz="2200" spc="-5" dirty="0">
                <a:latin typeface="Segoe UI"/>
                <a:cs typeface="Segoe UI"/>
              </a:rPr>
              <a:t>If the selected classification has a “D” </a:t>
            </a:r>
            <a:r>
              <a:rPr sz="2200" spc="-10" dirty="0">
                <a:latin typeface="Segoe UI"/>
                <a:cs typeface="Segoe UI"/>
              </a:rPr>
              <a:t>to </a:t>
            </a:r>
            <a:r>
              <a:rPr sz="2200" spc="-5" dirty="0">
                <a:latin typeface="Segoe UI"/>
                <a:cs typeface="Segoe UI"/>
              </a:rPr>
              <a:t>the </a:t>
            </a:r>
            <a:r>
              <a:rPr sz="2200" dirty="0">
                <a:latin typeface="Segoe UI"/>
                <a:cs typeface="Segoe UI"/>
              </a:rPr>
              <a:t>left </a:t>
            </a:r>
            <a:r>
              <a:rPr sz="2200" spc="-25" dirty="0">
                <a:latin typeface="Segoe UI"/>
                <a:cs typeface="Segoe UI"/>
              </a:rPr>
              <a:t>of </a:t>
            </a:r>
            <a:r>
              <a:rPr sz="2200" spc="-5" dirty="0">
                <a:latin typeface="Segoe UI"/>
                <a:cs typeface="Segoe UI"/>
              </a:rPr>
              <a:t>it, it is  </a:t>
            </a:r>
            <a:r>
              <a:rPr sz="2200" spc="-10" dirty="0">
                <a:latin typeface="Segoe UI"/>
                <a:cs typeface="Segoe UI"/>
              </a:rPr>
              <a:t>hyperlinked to </a:t>
            </a:r>
            <a:r>
              <a:rPr sz="2200" spc="-5" dirty="0">
                <a:latin typeface="Segoe UI"/>
                <a:cs typeface="Segoe UI"/>
              </a:rPr>
              <a:t>a </a:t>
            </a:r>
            <a:r>
              <a:rPr sz="2200" spc="-10" dirty="0">
                <a:latin typeface="Segoe UI"/>
                <a:cs typeface="Segoe UI"/>
              </a:rPr>
              <a:t>CPC</a:t>
            </a:r>
            <a:r>
              <a:rPr sz="2200" spc="45" dirty="0">
                <a:latin typeface="Segoe UI"/>
                <a:cs typeface="Segoe UI"/>
              </a:rPr>
              <a:t> </a:t>
            </a:r>
            <a:r>
              <a:rPr sz="2200" spc="-5" dirty="0">
                <a:latin typeface="Segoe UI"/>
                <a:cs typeface="Segoe UI"/>
              </a:rPr>
              <a:t>definition.</a:t>
            </a:r>
            <a:endParaRPr sz="2200" dirty="0">
              <a:latin typeface="Segoe UI"/>
              <a:cs typeface="Segoe UI"/>
            </a:endParaRPr>
          </a:p>
          <a:p>
            <a:pPr marL="355600" marR="5080" indent="-342900">
              <a:lnSpc>
                <a:spcPct val="100000"/>
              </a:lnSpc>
              <a:spcBef>
                <a:spcPts val="900"/>
              </a:spcBef>
              <a:buFont typeface="Arial"/>
              <a:buChar char="•"/>
              <a:tabLst>
                <a:tab pos="354965" algn="l"/>
                <a:tab pos="355600" algn="l"/>
              </a:tabLst>
            </a:pPr>
            <a:r>
              <a:rPr sz="2200" spc="-10" dirty="0">
                <a:latin typeface="Segoe UI"/>
                <a:cs typeface="Segoe UI"/>
              </a:rPr>
              <a:t>CPC </a:t>
            </a:r>
            <a:r>
              <a:rPr sz="2200" spc="-5" dirty="0">
                <a:latin typeface="Segoe UI"/>
                <a:cs typeface="Segoe UI"/>
              </a:rPr>
              <a:t>definitions </a:t>
            </a:r>
            <a:r>
              <a:rPr sz="2200" spc="-15" dirty="0">
                <a:latin typeface="Segoe UI"/>
                <a:cs typeface="Segoe UI"/>
              </a:rPr>
              <a:t>are </a:t>
            </a:r>
            <a:r>
              <a:rPr sz="2200" spc="-10" dirty="0">
                <a:latin typeface="Segoe UI"/>
                <a:cs typeface="Segoe UI"/>
              </a:rPr>
              <a:t>helpful </a:t>
            </a:r>
            <a:r>
              <a:rPr sz="2200" spc="-5" dirty="0">
                <a:latin typeface="Segoe UI"/>
                <a:cs typeface="Segoe UI"/>
              </a:rPr>
              <a:t>in establishing the scope </a:t>
            </a:r>
            <a:r>
              <a:rPr sz="2200" spc="-25" dirty="0">
                <a:latin typeface="Segoe UI"/>
                <a:cs typeface="Segoe UI"/>
              </a:rPr>
              <a:t>of </a:t>
            </a:r>
            <a:r>
              <a:rPr sz="2200" spc="-5" dirty="0">
                <a:latin typeface="Segoe UI"/>
                <a:cs typeface="Segoe UI"/>
              </a:rPr>
              <a:t>the  </a:t>
            </a:r>
            <a:r>
              <a:rPr sz="2200" spc="-10" dirty="0">
                <a:latin typeface="Segoe UI"/>
                <a:cs typeface="Segoe UI"/>
              </a:rPr>
              <a:t>relevant </a:t>
            </a:r>
            <a:r>
              <a:rPr sz="2200" spc="-5" dirty="0">
                <a:latin typeface="Segoe UI"/>
                <a:cs typeface="Segoe UI"/>
              </a:rPr>
              <a:t>classification. A45B 25/22 definition </a:t>
            </a:r>
            <a:r>
              <a:rPr sz="2200" spc="-10" dirty="0">
                <a:latin typeface="Segoe UI"/>
                <a:cs typeface="Segoe UI"/>
              </a:rPr>
              <a:t>relies </a:t>
            </a:r>
            <a:r>
              <a:rPr sz="2200" spc="-5" dirty="0">
                <a:latin typeface="Segoe UI"/>
                <a:cs typeface="Segoe UI"/>
              </a:rPr>
              <a:t>on images  (below), </a:t>
            </a:r>
            <a:r>
              <a:rPr sz="2200" spc="-30" dirty="0">
                <a:latin typeface="Segoe UI"/>
                <a:cs typeface="Segoe UI"/>
              </a:rPr>
              <a:t>however, </a:t>
            </a:r>
            <a:r>
              <a:rPr sz="2200" spc="-5" dirty="0">
                <a:latin typeface="Segoe UI"/>
                <a:cs typeface="Segoe UI"/>
              </a:rPr>
              <a:t>most </a:t>
            </a:r>
            <a:r>
              <a:rPr sz="2200" spc="-10" dirty="0">
                <a:latin typeface="Segoe UI"/>
                <a:cs typeface="Segoe UI"/>
              </a:rPr>
              <a:t>CPC </a:t>
            </a:r>
            <a:r>
              <a:rPr sz="2200" spc="-5" dirty="0">
                <a:latin typeface="Segoe UI"/>
                <a:cs typeface="Segoe UI"/>
              </a:rPr>
              <a:t>definitions use</a:t>
            </a:r>
            <a:r>
              <a:rPr sz="2200" spc="110" dirty="0">
                <a:latin typeface="Segoe UI"/>
                <a:cs typeface="Segoe UI"/>
              </a:rPr>
              <a:t> </a:t>
            </a:r>
            <a:r>
              <a:rPr sz="2200" spc="-5" dirty="0">
                <a:latin typeface="Segoe UI"/>
                <a:cs typeface="Segoe UI"/>
              </a:rPr>
              <a:t>text.</a:t>
            </a:r>
            <a:endParaRPr sz="2200" dirty="0">
              <a:latin typeface="Segoe UI"/>
              <a:cs typeface="Segoe UI"/>
            </a:endParaRPr>
          </a:p>
        </p:txBody>
      </p:sp>
      <p:pic>
        <p:nvPicPr>
          <p:cNvPr id="7" name="Picture 6" descr="CPC images for A45B 25/22."/>
          <p:cNvPicPr>
            <a:picLocks noChangeAspect="1"/>
          </p:cNvPicPr>
          <p:nvPr/>
        </p:nvPicPr>
        <p:blipFill>
          <a:blip r:embed="rId2"/>
          <a:stretch>
            <a:fillRect/>
          </a:stretch>
        </p:blipFill>
        <p:spPr>
          <a:xfrm>
            <a:off x="1987072" y="3159060"/>
            <a:ext cx="5169856" cy="2213040"/>
          </a:xfrm>
          <a:prstGeom prst="rect">
            <a:avLst/>
          </a:prstGeom>
        </p:spPr>
      </p:pic>
      <p:sp>
        <p:nvSpPr>
          <p:cNvPr id="4" name="Slide Number Placeholder 3">
            <a:extLst>
              <a:ext uri="{FF2B5EF4-FFF2-40B4-BE49-F238E27FC236}">
                <a16:creationId xmlns:a16="http://schemas.microsoft.com/office/drawing/2014/main" id="{8C057427-895C-4884-9E86-4DB2C3104BFF}"/>
              </a:ext>
            </a:extLst>
          </p:cNvPr>
          <p:cNvSpPr>
            <a:spLocks noGrp="1"/>
          </p:cNvSpPr>
          <p:nvPr>
            <p:ph type="sldNum" sz="quarter" idx="10"/>
          </p:nvPr>
        </p:nvSpPr>
        <p:spPr/>
        <p:txBody>
          <a:bodyPr/>
          <a:lstStyle/>
          <a:p>
            <a:fld id="{1D648693-0942-45E9-83AE-76FC568F9452}" type="slidenum">
              <a:rPr lang="en-US" smtClean="0"/>
              <a:pPr/>
              <a:t>34</a:t>
            </a:fld>
            <a:endParaRPr lang="en-US" dirty="0"/>
          </a:p>
        </p:txBody>
      </p:sp>
    </p:spTree>
    <p:extLst>
      <p:ext uri="{BB962C8B-B14F-4D97-AF65-F5344CB8AC3E}">
        <p14:creationId xmlns:p14="http://schemas.microsoft.com/office/powerpoint/2010/main" val="97148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30408"/>
            <a:ext cx="4006215" cy="566181"/>
          </a:xfrm>
          <a:prstGeom prst="rect">
            <a:avLst/>
          </a:prstGeom>
        </p:spPr>
        <p:txBody>
          <a:bodyPr vert="horz" wrap="square" lIns="0" tIns="12065" rIns="0" bIns="0" rtlCol="0">
            <a:spAutoFit/>
          </a:bodyPr>
          <a:lstStyle/>
          <a:p>
            <a:pPr marL="12700">
              <a:lnSpc>
                <a:spcPct val="100000"/>
              </a:lnSpc>
              <a:spcBef>
                <a:spcPts val="95"/>
              </a:spcBef>
            </a:pPr>
            <a:r>
              <a:rPr spc="-10" dirty="0"/>
              <a:t>Search</a:t>
            </a:r>
            <a:r>
              <a:rPr spc="-35" dirty="0"/>
              <a:t> </a:t>
            </a:r>
            <a:r>
              <a:rPr spc="-10" dirty="0"/>
              <a:t>resources</a:t>
            </a:r>
            <a:endParaRPr dirty="0"/>
          </a:p>
        </p:txBody>
      </p:sp>
      <p:sp>
        <p:nvSpPr>
          <p:cNvPr id="3" name="object 3"/>
          <p:cNvSpPr txBox="1"/>
          <p:nvPr/>
        </p:nvSpPr>
        <p:spPr>
          <a:xfrm>
            <a:off x="457200" y="1104900"/>
            <a:ext cx="7998460" cy="3810659"/>
          </a:xfrm>
          <a:prstGeom prst="rect">
            <a:avLst/>
          </a:prstGeom>
        </p:spPr>
        <p:txBody>
          <a:bodyPr vert="horz" wrap="square" lIns="0" tIns="144145" rIns="0" bIns="0" rtlCol="0">
            <a:spAutoFit/>
          </a:bodyPr>
          <a:lstStyle/>
          <a:p>
            <a:pPr marL="355600" indent="-342900">
              <a:lnSpc>
                <a:spcPct val="100000"/>
              </a:lnSpc>
              <a:spcBef>
                <a:spcPts val="885"/>
              </a:spcBef>
              <a:buFont typeface="Arial"/>
              <a:buChar char="•"/>
              <a:tabLst>
                <a:tab pos="354965" algn="l"/>
                <a:tab pos="355600" algn="l"/>
              </a:tabLst>
            </a:pPr>
            <a:r>
              <a:rPr lang="en-US" sz="2500" spc="-30" dirty="0">
                <a:latin typeface="Segoe UI"/>
                <a:cs typeface="Segoe UI"/>
              </a:rPr>
              <a:t>USPTO</a:t>
            </a:r>
            <a:r>
              <a:rPr lang="en-US" sz="2500" spc="-5" dirty="0">
                <a:latin typeface="Segoe UI"/>
                <a:cs typeface="Segoe UI"/>
              </a:rPr>
              <a:t> </a:t>
            </a:r>
            <a:r>
              <a:rPr lang="en-US" sz="2500" spc="-15" dirty="0">
                <a:latin typeface="Segoe UI"/>
                <a:cs typeface="Segoe UI"/>
              </a:rPr>
              <a:t>resources:</a:t>
            </a:r>
            <a:endParaRPr lang="en-US" sz="2500" dirty="0">
              <a:latin typeface="Segoe UI"/>
              <a:cs typeface="Segoe UI"/>
            </a:endParaRPr>
          </a:p>
          <a:p>
            <a:pPr marL="756285" lvl="1" indent="-287020">
              <a:lnSpc>
                <a:spcPct val="100000"/>
              </a:lnSpc>
              <a:spcBef>
                <a:spcPts val="915"/>
              </a:spcBef>
              <a:buFont typeface="Arial"/>
              <a:buChar char="–"/>
              <a:tabLst>
                <a:tab pos="756285" algn="l"/>
                <a:tab pos="756920" algn="l"/>
              </a:tabLst>
            </a:pPr>
            <a:r>
              <a:rPr lang="en-US" sz="2200" spc="-15" dirty="0">
                <a:latin typeface="Segoe UI Light"/>
                <a:cs typeface="Segoe UI Light"/>
              </a:rPr>
              <a:t>Search </a:t>
            </a:r>
            <a:r>
              <a:rPr lang="en-US" sz="2200" spc="-5" dirty="0">
                <a:latin typeface="Segoe UI Light"/>
                <a:cs typeface="Segoe UI Light"/>
              </a:rPr>
              <a:t>for </a:t>
            </a:r>
            <a:r>
              <a:rPr lang="en-US" sz="2200" spc="-10" dirty="0">
                <a:latin typeface="Segoe UI Light"/>
                <a:cs typeface="Segoe UI Light"/>
              </a:rPr>
              <a:t>patents:</a:t>
            </a:r>
            <a:r>
              <a:rPr lang="en-US" sz="2200" spc="100" dirty="0">
                <a:solidFill>
                  <a:srgbClr val="004B96"/>
                </a:solidFill>
                <a:latin typeface="Segoe UI Light"/>
                <a:cs typeface="Segoe UI Light"/>
              </a:rPr>
              <a:t> </a:t>
            </a:r>
            <a:r>
              <a:rPr lang="en-US" sz="2200" spc="-15" dirty="0">
                <a:uFill>
                  <a:solidFill>
                    <a:srgbClr val="004B96"/>
                  </a:solidFill>
                </a:uFill>
                <a:latin typeface="Segoe UI Light"/>
                <a:cs typeface="Segoe UI Light"/>
                <a:hlinkClick r:id="rId2"/>
              </a:rPr>
              <a:t>www.uspto.gov/patents/process/search</a:t>
            </a:r>
            <a:endParaRPr lang="en-US" sz="2200" dirty="0">
              <a:latin typeface="Segoe UI Light"/>
              <a:cs typeface="Segoe UI Light"/>
            </a:endParaRPr>
          </a:p>
          <a:p>
            <a:pPr marL="355600" indent="-342900">
              <a:lnSpc>
                <a:spcPct val="100000"/>
              </a:lnSpc>
              <a:spcBef>
                <a:spcPts val="1135"/>
              </a:spcBef>
              <a:buFont typeface="Arial"/>
              <a:buChar char="•"/>
              <a:tabLst>
                <a:tab pos="354965" algn="l"/>
                <a:tab pos="355600" algn="l"/>
              </a:tabLst>
            </a:pPr>
            <a:r>
              <a:rPr sz="2500" spc="-10" dirty="0">
                <a:latin typeface="Segoe UI"/>
                <a:cs typeface="Segoe UI"/>
              </a:rPr>
              <a:t>External</a:t>
            </a:r>
            <a:r>
              <a:rPr sz="2500" spc="25" dirty="0">
                <a:latin typeface="Segoe UI"/>
                <a:cs typeface="Segoe UI"/>
              </a:rPr>
              <a:t> </a:t>
            </a:r>
            <a:r>
              <a:rPr sz="2500" spc="-15" dirty="0">
                <a:latin typeface="Segoe UI"/>
                <a:cs typeface="Segoe UI"/>
              </a:rPr>
              <a:t>resources:</a:t>
            </a:r>
            <a:endParaRPr sz="2500" dirty="0">
              <a:latin typeface="Segoe UI"/>
              <a:cs typeface="Segoe UI"/>
            </a:endParaRPr>
          </a:p>
          <a:p>
            <a:pPr marL="756285" lvl="1" indent="-287020">
              <a:lnSpc>
                <a:spcPct val="100000"/>
              </a:lnSpc>
              <a:spcBef>
                <a:spcPts val="915"/>
              </a:spcBef>
              <a:buFont typeface="Arial"/>
              <a:buChar char="–"/>
              <a:tabLst>
                <a:tab pos="756285" algn="l"/>
                <a:tab pos="756920" algn="l"/>
              </a:tabLst>
            </a:pPr>
            <a:r>
              <a:rPr sz="2200" b="0" spc="-5" dirty="0">
                <a:latin typeface="Segoe UI Light"/>
                <a:cs typeface="Segoe UI Light"/>
              </a:rPr>
              <a:t>Google </a:t>
            </a:r>
            <a:r>
              <a:rPr sz="2200" b="0" spc="-20" dirty="0">
                <a:latin typeface="Segoe UI Light"/>
                <a:cs typeface="Segoe UI Light"/>
              </a:rPr>
              <a:t>Patents:</a:t>
            </a:r>
            <a:r>
              <a:rPr sz="2200" b="0" spc="30" dirty="0">
                <a:solidFill>
                  <a:srgbClr val="004B96"/>
                </a:solidFill>
                <a:latin typeface="Segoe UI Light"/>
                <a:cs typeface="Segoe UI Light"/>
              </a:rPr>
              <a:t> </a:t>
            </a:r>
            <a:r>
              <a:rPr sz="2200" b="0" spc="-5" dirty="0">
                <a:uFill>
                  <a:solidFill>
                    <a:srgbClr val="004B96"/>
                  </a:solidFill>
                </a:uFill>
                <a:latin typeface="Segoe UI Light"/>
                <a:cs typeface="Segoe UI Light"/>
                <a:hlinkClick r:id="rId3"/>
              </a:rPr>
              <a:t>https://patents.google.com/advanced</a:t>
            </a:r>
            <a:endParaRPr sz="22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200" b="0" spc="-10" dirty="0">
                <a:latin typeface="Segoe UI Light"/>
                <a:cs typeface="Segoe UI Light"/>
              </a:rPr>
              <a:t>Espacenet:</a:t>
            </a:r>
            <a:r>
              <a:rPr sz="2200" b="0" spc="30" dirty="0">
                <a:solidFill>
                  <a:srgbClr val="004B96"/>
                </a:solidFill>
                <a:latin typeface="Segoe UI Light"/>
                <a:cs typeface="Segoe UI Light"/>
              </a:rPr>
              <a:t> </a:t>
            </a:r>
            <a:r>
              <a:rPr sz="2200" b="0" spc="-5" dirty="0">
                <a:uFill>
                  <a:solidFill>
                    <a:srgbClr val="004B96"/>
                  </a:solidFill>
                </a:uFill>
                <a:latin typeface="Segoe UI Light"/>
                <a:cs typeface="Segoe UI Light"/>
                <a:hlinkClick r:id="rId4"/>
              </a:rPr>
              <a:t>https://worldwide.espacenet.com/</a:t>
            </a:r>
            <a:endParaRPr sz="2200" dirty="0">
              <a:latin typeface="Segoe UI Light"/>
              <a:cs typeface="Segoe UI Light"/>
            </a:endParaRPr>
          </a:p>
          <a:p>
            <a:pPr marL="756285" lvl="1" indent="-287020">
              <a:lnSpc>
                <a:spcPct val="100000"/>
              </a:lnSpc>
              <a:spcBef>
                <a:spcPts val="900"/>
              </a:spcBef>
              <a:buFont typeface="Arial"/>
              <a:buChar char="–"/>
              <a:tabLst>
                <a:tab pos="756285" algn="l"/>
                <a:tab pos="756920" algn="l"/>
              </a:tabLst>
            </a:pPr>
            <a:r>
              <a:rPr sz="2200" b="0" spc="-15" dirty="0">
                <a:latin typeface="Segoe UI Light"/>
                <a:cs typeface="Segoe UI Light"/>
              </a:rPr>
              <a:t>Patentscope:</a:t>
            </a:r>
            <a:r>
              <a:rPr sz="2200" b="0" spc="30" dirty="0">
                <a:solidFill>
                  <a:srgbClr val="004B96"/>
                </a:solidFill>
                <a:latin typeface="Segoe UI Light"/>
                <a:cs typeface="Segoe UI Light"/>
              </a:rPr>
              <a:t> </a:t>
            </a:r>
            <a:r>
              <a:rPr sz="2200" b="0" spc="-5" dirty="0">
                <a:uFill>
                  <a:solidFill>
                    <a:srgbClr val="004B96"/>
                  </a:solidFill>
                </a:uFill>
                <a:latin typeface="Segoe UI Light"/>
                <a:cs typeface="Segoe UI Light"/>
                <a:hlinkClick r:id="rId5"/>
              </a:rPr>
              <a:t>https://patentscope.wipo.int</a:t>
            </a:r>
            <a:endParaRPr lang="en-US" sz="2200" b="0" spc="-5" dirty="0">
              <a:uFill>
                <a:solidFill>
                  <a:srgbClr val="004B96"/>
                </a:solidFill>
              </a:uFill>
              <a:latin typeface="Segoe UI Light"/>
              <a:cs typeface="Segoe UI Light"/>
            </a:endParaRPr>
          </a:p>
          <a:p>
            <a:pPr marL="756285" lvl="1" indent="-287020">
              <a:spcBef>
                <a:spcPts val="900"/>
              </a:spcBef>
              <a:buFont typeface="Arial"/>
              <a:buChar char="–"/>
              <a:tabLst>
                <a:tab pos="756285" algn="l"/>
                <a:tab pos="756920" algn="l"/>
              </a:tabLst>
            </a:pPr>
            <a:r>
              <a:rPr lang="en-US" sz="2200" dirty="0">
                <a:latin typeface="Segoe UI Light" panose="020B0502040204020203" pitchFamily="34" charset="0"/>
                <a:cs typeface="Segoe UI Light" panose="020B0502040204020203" pitchFamily="34" charset="0"/>
              </a:rPr>
              <a:t>Free Patents Online</a:t>
            </a:r>
            <a:r>
              <a:rPr lang="en-US" sz="2200" spc="-15" dirty="0">
                <a:latin typeface="Segoe UI Light"/>
                <a:cs typeface="Segoe UI Light"/>
              </a:rPr>
              <a:t>:</a:t>
            </a:r>
            <a:r>
              <a:rPr lang="en-US" sz="2400" dirty="0"/>
              <a:t> </a:t>
            </a:r>
            <a:r>
              <a:rPr lang="en-US" sz="2400" dirty="0">
                <a:latin typeface="Segoe UI Light" panose="020B0502040204020203" pitchFamily="34" charset="0"/>
                <a:cs typeface="Segoe UI Light" panose="020B0502040204020203" pitchFamily="34" charset="0"/>
                <a:hlinkClick r:id="rId6"/>
              </a:rPr>
              <a:t>http://www.freepatentsonline.com/</a:t>
            </a:r>
            <a:endParaRPr sz="2200" dirty="0">
              <a:latin typeface="Segoe UI Light" panose="020B0502040204020203" pitchFamily="34" charset="0"/>
              <a:cs typeface="Segoe UI Light" panose="020B0502040204020203" pitchFamily="34" charset="0"/>
            </a:endParaRPr>
          </a:p>
          <a:p>
            <a:pPr marL="756285" lvl="1" indent="-287020">
              <a:lnSpc>
                <a:spcPct val="100000"/>
              </a:lnSpc>
              <a:spcBef>
                <a:spcPts val="900"/>
              </a:spcBef>
              <a:buFont typeface="Arial"/>
              <a:buChar char="–"/>
              <a:tabLst>
                <a:tab pos="756285" algn="l"/>
                <a:tab pos="756920" algn="l"/>
              </a:tabLst>
            </a:pPr>
            <a:r>
              <a:rPr sz="2200" b="0" spc="-5" dirty="0">
                <a:latin typeface="Segoe UI Light"/>
                <a:cs typeface="Segoe UI Light"/>
              </a:rPr>
              <a:t>CPC </a:t>
            </a:r>
            <a:r>
              <a:rPr sz="2200" b="0" spc="-10" dirty="0">
                <a:latin typeface="Segoe UI Light"/>
                <a:cs typeface="Segoe UI Light"/>
              </a:rPr>
              <a:t>general </a:t>
            </a:r>
            <a:r>
              <a:rPr sz="2200" b="0" spc="-5" dirty="0">
                <a:latin typeface="Segoe UI Light"/>
                <a:cs typeface="Segoe UI Light"/>
              </a:rPr>
              <a:t>website:</a:t>
            </a:r>
            <a:r>
              <a:rPr sz="2200" b="0" spc="50" dirty="0">
                <a:solidFill>
                  <a:srgbClr val="004B96"/>
                </a:solidFill>
                <a:latin typeface="Segoe UI Light"/>
                <a:cs typeface="Segoe UI Light"/>
              </a:rPr>
              <a:t> </a:t>
            </a:r>
            <a:r>
              <a:rPr sz="2200" b="0" spc="-20" dirty="0">
                <a:uFill>
                  <a:solidFill>
                    <a:srgbClr val="004B96"/>
                  </a:solidFill>
                </a:uFill>
                <a:latin typeface="Segoe UI Light"/>
                <a:cs typeface="Segoe UI Light"/>
                <a:hlinkClick r:id="rId7"/>
              </a:rPr>
              <a:t>www.CPCinfo.org</a:t>
            </a:r>
            <a:endParaRPr lang="en-US" sz="2200" b="0" spc="-20" dirty="0">
              <a:uFill>
                <a:solidFill>
                  <a:srgbClr val="004B96"/>
                </a:solidFill>
              </a:uFill>
              <a:latin typeface="Segoe UI Light"/>
              <a:cs typeface="Segoe UI Light"/>
            </a:endParaRPr>
          </a:p>
        </p:txBody>
      </p:sp>
      <p:sp>
        <p:nvSpPr>
          <p:cNvPr id="5" name="Slide Number Placeholder 4">
            <a:extLst>
              <a:ext uri="{FF2B5EF4-FFF2-40B4-BE49-F238E27FC236}">
                <a16:creationId xmlns:a16="http://schemas.microsoft.com/office/drawing/2014/main" id="{7958C926-CB51-4FD6-934B-106B7C08485B}"/>
              </a:ext>
            </a:extLst>
          </p:cNvPr>
          <p:cNvSpPr>
            <a:spLocks noGrp="1"/>
          </p:cNvSpPr>
          <p:nvPr>
            <p:ph type="sldNum" sz="quarter" idx="10"/>
          </p:nvPr>
        </p:nvSpPr>
        <p:spPr/>
        <p:txBody>
          <a:bodyPr/>
          <a:lstStyle/>
          <a:p>
            <a:fld id="{1D648693-0942-45E9-83AE-76FC568F9452}" type="slidenum">
              <a:rPr lang="en-US" smtClean="0"/>
              <a:pPr/>
              <a:t>35</a:t>
            </a:fld>
            <a:endParaRPr lang="en-US" dirty="0"/>
          </a:p>
        </p:txBody>
      </p:sp>
    </p:spTree>
    <p:extLst>
      <p:ext uri="{BB962C8B-B14F-4D97-AF65-F5344CB8AC3E}">
        <p14:creationId xmlns:p14="http://schemas.microsoft.com/office/powerpoint/2010/main" val="2675235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418759"/>
            <a:ext cx="5300345" cy="1122680"/>
          </a:xfrm>
          <a:prstGeom prst="rect">
            <a:avLst/>
          </a:prstGeom>
        </p:spPr>
        <p:txBody>
          <a:bodyPr vert="horz" wrap="square" lIns="0" tIns="12700" rIns="0" bIns="0" rtlCol="0">
            <a:spAutoFit/>
          </a:bodyPr>
          <a:lstStyle/>
          <a:p>
            <a:pPr marL="12700" marR="5080">
              <a:lnSpc>
                <a:spcPct val="100000"/>
              </a:lnSpc>
              <a:spcBef>
                <a:spcPts val="100"/>
              </a:spcBef>
            </a:pPr>
            <a:r>
              <a:rPr spc="-20" dirty="0"/>
              <a:t>Patent </a:t>
            </a:r>
            <a:r>
              <a:rPr spc="-5" dirty="0"/>
              <a:t>and </a:t>
            </a:r>
            <a:r>
              <a:rPr spc="-35" dirty="0"/>
              <a:t>Trademark  </a:t>
            </a:r>
            <a:r>
              <a:rPr spc="-20" dirty="0"/>
              <a:t>Resource </a:t>
            </a:r>
            <a:r>
              <a:rPr spc="-5" dirty="0"/>
              <a:t>Centers</a:t>
            </a:r>
            <a:r>
              <a:rPr dirty="0"/>
              <a:t> </a:t>
            </a:r>
            <a:r>
              <a:rPr spc="-10" dirty="0"/>
              <a:t>(PTRC)</a:t>
            </a:r>
          </a:p>
        </p:txBody>
      </p:sp>
      <p:sp>
        <p:nvSpPr>
          <p:cNvPr id="2" name="object 2"/>
          <p:cNvSpPr txBox="1"/>
          <p:nvPr/>
        </p:nvSpPr>
        <p:spPr>
          <a:xfrm>
            <a:off x="535940" y="2281410"/>
            <a:ext cx="3832862" cy="2710999"/>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Segoe UI"/>
                <a:cs typeface="Segoe UI"/>
              </a:rPr>
              <a:t>Nationwide network</a:t>
            </a:r>
            <a:r>
              <a:rPr sz="1800" spc="-70" dirty="0">
                <a:latin typeface="Segoe UI"/>
                <a:cs typeface="Segoe UI"/>
              </a:rPr>
              <a:t> </a:t>
            </a:r>
            <a:r>
              <a:rPr sz="1800" spc="-20" dirty="0">
                <a:latin typeface="Segoe UI"/>
                <a:cs typeface="Segoe UI"/>
              </a:rPr>
              <a:t>of  </a:t>
            </a:r>
            <a:r>
              <a:rPr sz="1800" spc="-5" dirty="0">
                <a:latin typeface="Segoe UI"/>
                <a:cs typeface="Segoe UI"/>
              </a:rPr>
              <a:t>public, </a:t>
            </a:r>
            <a:br>
              <a:rPr lang="en-US" sz="1800" spc="-5" dirty="0">
                <a:latin typeface="Segoe UI"/>
                <a:cs typeface="Segoe UI"/>
              </a:rPr>
            </a:br>
            <a:r>
              <a:rPr sz="1800" spc="-5" dirty="0">
                <a:latin typeface="Segoe UI"/>
                <a:cs typeface="Segoe UI"/>
              </a:rPr>
              <a:t>state, and  academic libraries that </a:t>
            </a:r>
            <a:br>
              <a:rPr lang="en-US" sz="1800" spc="-5" dirty="0">
                <a:latin typeface="Segoe UI"/>
                <a:cs typeface="Segoe UI"/>
              </a:rPr>
            </a:br>
            <a:r>
              <a:rPr sz="1800" spc="-15" dirty="0">
                <a:latin typeface="Segoe UI"/>
                <a:cs typeface="Segoe UI"/>
              </a:rPr>
              <a:t>are </a:t>
            </a:r>
            <a:r>
              <a:rPr sz="1800" spc="-5" dirty="0">
                <a:latin typeface="Segoe UI"/>
                <a:cs typeface="Segoe UI"/>
              </a:rPr>
              <a:t>designated by </a:t>
            </a:r>
            <a:r>
              <a:rPr sz="1800" dirty="0">
                <a:latin typeface="Segoe UI"/>
                <a:cs typeface="Segoe UI"/>
              </a:rPr>
              <a:t>the </a:t>
            </a:r>
            <a:r>
              <a:rPr sz="1800" spc="-20" dirty="0">
                <a:latin typeface="Segoe UI"/>
                <a:cs typeface="Segoe UI"/>
              </a:rPr>
              <a:t>USPTO </a:t>
            </a:r>
            <a:r>
              <a:rPr sz="1800" spc="-5" dirty="0">
                <a:latin typeface="Segoe UI"/>
                <a:cs typeface="Segoe UI"/>
              </a:rPr>
              <a:t>to disseminate  </a:t>
            </a:r>
            <a:r>
              <a:rPr sz="1800" spc="-10" dirty="0">
                <a:latin typeface="Segoe UI"/>
                <a:cs typeface="Segoe UI"/>
              </a:rPr>
              <a:t>patent </a:t>
            </a:r>
            <a:r>
              <a:rPr sz="1800" spc="-5" dirty="0">
                <a:latin typeface="Segoe UI"/>
                <a:cs typeface="Segoe UI"/>
              </a:rPr>
              <a:t>and trademark  information and to </a:t>
            </a:r>
            <a:r>
              <a:rPr sz="1800" spc="5" dirty="0">
                <a:latin typeface="Segoe UI"/>
                <a:cs typeface="Segoe UI"/>
              </a:rPr>
              <a:t>support </a:t>
            </a:r>
            <a:r>
              <a:rPr sz="1800" spc="-5" dirty="0">
                <a:latin typeface="Segoe UI"/>
                <a:cs typeface="Segoe UI"/>
              </a:rPr>
              <a:t>intellectual property needs </a:t>
            </a:r>
            <a:r>
              <a:rPr sz="1800" spc="-20" dirty="0">
                <a:latin typeface="Segoe UI"/>
                <a:cs typeface="Segoe UI"/>
              </a:rPr>
              <a:t>of </a:t>
            </a:r>
            <a:r>
              <a:rPr sz="1800" dirty="0">
                <a:latin typeface="Segoe UI"/>
                <a:cs typeface="Segoe UI"/>
              </a:rPr>
              <a:t>the  </a:t>
            </a:r>
            <a:r>
              <a:rPr sz="1800" spc="-5" dirty="0">
                <a:latin typeface="Segoe UI"/>
                <a:cs typeface="Segoe UI"/>
              </a:rPr>
              <a:t>public.</a:t>
            </a:r>
            <a:endParaRPr sz="1800" dirty="0">
              <a:latin typeface="Segoe UI"/>
              <a:cs typeface="Segoe UI"/>
            </a:endParaRPr>
          </a:p>
          <a:p>
            <a:pPr marL="40005">
              <a:lnSpc>
                <a:spcPct val="100000"/>
              </a:lnSpc>
              <a:spcBef>
                <a:spcPts val="1590"/>
              </a:spcBef>
            </a:pPr>
            <a:r>
              <a:rPr lang="en-US" spc="-20" dirty="0">
                <a:hlinkClick r:id="rId2"/>
              </a:rPr>
              <a:t>Patent </a:t>
            </a:r>
            <a:r>
              <a:rPr lang="en-US" spc="-5" dirty="0">
                <a:hlinkClick r:id="rId2"/>
              </a:rPr>
              <a:t>and </a:t>
            </a:r>
            <a:r>
              <a:rPr lang="en-US" spc="-35" dirty="0">
                <a:hlinkClick r:id="rId2"/>
              </a:rPr>
              <a:t>Trademark </a:t>
            </a:r>
            <a:r>
              <a:rPr lang="en-US" spc="-20" dirty="0">
                <a:hlinkClick r:id="rId2"/>
              </a:rPr>
              <a:t>Resource </a:t>
            </a:r>
            <a:r>
              <a:rPr lang="en-US" spc="-5" dirty="0">
                <a:hlinkClick r:id="rId2"/>
              </a:rPr>
              <a:t>Centers</a:t>
            </a:r>
            <a:endParaRPr lang="en-US" spc="-5" dirty="0"/>
          </a:p>
          <a:p>
            <a:pPr marL="40005">
              <a:lnSpc>
                <a:spcPct val="100000"/>
              </a:lnSpc>
            </a:pPr>
            <a:r>
              <a:rPr spc="-15" dirty="0">
                <a:uFill>
                  <a:solidFill>
                    <a:srgbClr val="004B96"/>
                  </a:solidFill>
                </a:uFill>
                <a:latin typeface="Segoe UI"/>
                <a:cs typeface="Segoe UI"/>
              </a:rPr>
              <a:t>www.uspto.gov/ptrc</a:t>
            </a:r>
            <a:endParaRPr dirty="0">
              <a:latin typeface="Segoe UI"/>
              <a:cs typeface="Segoe UI"/>
            </a:endParaRPr>
          </a:p>
        </p:txBody>
      </p:sp>
      <p:sp>
        <p:nvSpPr>
          <p:cNvPr id="4" name="object 4" descr="Map showing the USPTO PTRC locations."/>
          <p:cNvSpPr/>
          <p:nvPr/>
        </p:nvSpPr>
        <p:spPr>
          <a:xfrm>
            <a:off x="4730025" y="1208717"/>
            <a:ext cx="4137813" cy="3418516"/>
          </a:xfrm>
          <a:prstGeom prst="rect">
            <a:avLst/>
          </a:prstGeom>
          <a:blipFill>
            <a:blip r:embed="rId3" cstate="print"/>
            <a:stretch>
              <a:fillRect/>
            </a:stretch>
          </a:blipFill>
        </p:spPr>
        <p:txBody>
          <a:bodyPr wrap="square" lIns="0" tIns="0" rIns="0" bIns="0" rtlCol="0"/>
          <a:lstStyle/>
          <a:p>
            <a:endParaRPr dirty="0"/>
          </a:p>
        </p:txBody>
      </p:sp>
      <p:sp>
        <p:nvSpPr>
          <p:cNvPr id="6" name="Slide Number Placeholder 5">
            <a:extLst>
              <a:ext uri="{FF2B5EF4-FFF2-40B4-BE49-F238E27FC236}">
                <a16:creationId xmlns:a16="http://schemas.microsoft.com/office/drawing/2014/main" id="{CCC229F1-C9C9-42FA-95D6-06B8CA18888F}"/>
              </a:ext>
            </a:extLst>
          </p:cNvPr>
          <p:cNvSpPr>
            <a:spLocks noGrp="1"/>
          </p:cNvSpPr>
          <p:nvPr>
            <p:ph type="sldNum" sz="quarter" idx="10"/>
          </p:nvPr>
        </p:nvSpPr>
        <p:spPr/>
        <p:txBody>
          <a:bodyPr/>
          <a:lstStyle/>
          <a:p>
            <a:fld id="{1D648693-0942-45E9-83AE-76FC568F9452}" type="slidenum">
              <a:rPr lang="en-US" smtClean="0"/>
              <a:pPr/>
              <a:t>36</a:t>
            </a:fld>
            <a:endParaRPr lang="en-US" dirty="0"/>
          </a:p>
        </p:txBody>
      </p:sp>
    </p:spTree>
    <p:extLst>
      <p:ext uri="{BB962C8B-B14F-4D97-AF65-F5344CB8AC3E}">
        <p14:creationId xmlns:p14="http://schemas.microsoft.com/office/powerpoint/2010/main" val="2619784537"/>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15" dirty="0"/>
              <a:t>Resources </a:t>
            </a:r>
            <a:r>
              <a:rPr spc="-5" dirty="0"/>
              <a:t>for submitting </a:t>
            </a:r>
            <a:r>
              <a:rPr spc="-15" dirty="0"/>
              <a:t>your </a:t>
            </a:r>
            <a:br>
              <a:rPr lang="en-US" spc="-15" dirty="0"/>
            </a:br>
            <a:r>
              <a:rPr spc="-15" dirty="0"/>
              <a:t>patent  </a:t>
            </a:r>
            <a:r>
              <a:rPr spc="-5" dirty="0"/>
              <a:t>application</a:t>
            </a:r>
          </a:p>
        </p:txBody>
      </p:sp>
      <p:sp>
        <p:nvSpPr>
          <p:cNvPr id="4" name="object 4" descr="&quot;&quot;"/>
          <p:cNvSpPr/>
          <p:nvPr/>
        </p:nvSpPr>
        <p:spPr>
          <a:xfrm>
            <a:off x="1074419" y="1016511"/>
            <a:ext cx="6995159" cy="4200525"/>
          </a:xfrm>
          <a:custGeom>
            <a:avLst/>
            <a:gdLst/>
            <a:ahLst/>
            <a:cxnLst/>
            <a:rect l="l" t="t" r="r" b="b"/>
            <a:pathLst>
              <a:path w="6995159" h="4200525">
                <a:moveTo>
                  <a:pt x="4895088" y="0"/>
                </a:moveTo>
                <a:lnTo>
                  <a:pt x="4895088" y="1050036"/>
                </a:lnTo>
                <a:lnTo>
                  <a:pt x="0" y="1050036"/>
                </a:lnTo>
                <a:lnTo>
                  <a:pt x="0" y="3150108"/>
                </a:lnTo>
                <a:lnTo>
                  <a:pt x="4895088" y="3150108"/>
                </a:lnTo>
                <a:lnTo>
                  <a:pt x="4895088" y="4200144"/>
                </a:lnTo>
                <a:lnTo>
                  <a:pt x="6995159" y="2100072"/>
                </a:lnTo>
                <a:lnTo>
                  <a:pt x="4895088" y="0"/>
                </a:lnTo>
                <a:close/>
              </a:path>
            </a:pathLst>
          </a:custGeom>
          <a:solidFill>
            <a:srgbClr val="CADEF3"/>
          </a:solidFill>
        </p:spPr>
        <p:txBody>
          <a:bodyPr wrap="square" lIns="0" tIns="0" rIns="0" bIns="0" rtlCol="0"/>
          <a:lstStyle/>
          <a:p>
            <a:endParaRPr dirty="0"/>
          </a:p>
        </p:txBody>
      </p:sp>
      <p:sp>
        <p:nvSpPr>
          <p:cNvPr id="5" name="object 5" descr="&quot;&quot;"/>
          <p:cNvSpPr/>
          <p:nvPr/>
        </p:nvSpPr>
        <p:spPr>
          <a:xfrm>
            <a:off x="457962" y="2277620"/>
            <a:ext cx="986155" cy="1679575"/>
          </a:xfrm>
          <a:custGeom>
            <a:avLst/>
            <a:gdLst/>
            <a:ahLst/>
            <a:cxnLst/>
            <a:rect l="l" t="t" r="r" b="b"/>
            <a:pathLst>
              <a:path w="986155"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6" name="object 6" descr="&quot;&quot;"/>
          <p:cNvSpPr/>
          <p:nvPr/>
        </p:nvSpPr>
        <p:spPr>
          <a:xfrm>
            <a:off x="457962" y="2277620"/>
            <a:ext cx="986155" cy="1679575"/>
          </a:xfrm>
          <a:custGeom>
            <a:avLst/>
            <a:gdLst/>
            <a:ahLst/>
            <a:cxnLst/>
            <a:rect l="l" t="t" r="r" b="b"/>
            <a:pathLst>
              <a:path w="986155"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7" name="object 7"/>
          <p:cNvSpPr txBox="1"/>
          <p:nvPr/>
        </p:nvSpPr>
        <p:spPr>
          <a:xfrm>
            <a:off x="572197" y="2349903"/>
            <a:ext cx="756285" cy="1120140"/>
          </a:xfrm>
          <a:prstGeom prst="rect">
            <a:avLst/>
          </a:prstGeom>
        </p:spPr>
        <p:txBody>
          <a:bodyPr vert="horz" wrap="square" lIns="0" tIns="12700" rIns="0" bIns="0" rtlCol="0">
            <a:spAutoFit/>
          </a:bodyPr>
          <a:lstStyle/>
          <a:p>
            <a:pPr marL="635" algn="ctr">
              <a:lnSpc>
                <a:spcPts val="1435"/>
              </a:lnSpc>
              <a:spcBef>
                <a:spcPts val="100"/>
              </a:spcBef>
            </a:pPr>
            <a:r>
              <a:rPr sz="1200" dirty="0">
                <a:solidFill>
                  <a:srgbClr val="FFFFFF"/>
                </a:solidFill>
                <a:latin typeface="Segoe UI"/>
                <a:cs typeface="Segoe UI"/>
              </a:rPr>
              <a:t>1.</a:t>
            </a:r>
            <a:endParaRPr sz="1200" dirty="0">
              <a:latin typeface="Segoe UI"/>
              <a:cs typeface="Segoe UI"/>
            </a:endParaRPr>
          </a:p>
          <a:p>
            <a:pPr marL="12700" marR="5080" indent="-635" algn="ctr">
              <a:lnSpc>
                <a:spcPts val="1440"/>
              </a:lnSpc>
              <a:spcBef>
                <a:spcPts val="40"/>
              </a:spcBef>
            </a:pPr>
            <a:r>
              <a:rPr sz="1200" spc="-5" dirty="0">
                <a:solidFill>
                  <a:srgbClr val="FFFFFF"/>
                </a:solidFill>
                <a:latin typeface="Segoe UI"/>
                <a:cs typeface="Segoe UI"/>
              </a:rPr>
              <a:t>De</a:t>
            </a:r>
            <a:r>
              <a:rPr sz="1200" spc="-15" dirty="0">
                <a:solidFill>
                  <a:srgbClr val="FFFFFF"/>
                </a:solidFill>
                <a:latin typeface="Segoe UI"/>
                <a:cs typeface="Segoe UI"/>
              </a:rPr>
              <a:t>t</a:t>
            </a:r>
            <a:r>
              <a:rPr sz="1200" spc="-5" dirty="0">
                <a:solidFill>
                  <a:srgbClr val="FFFFFF"/>
                </a:solidFill>
                <a:latin typeface="Segoe UI"/>
                <a:cs typeface="Segoe UI"/>
              </a:rPr>
              <a:t>e</a:t>
            </a:r>
            <a:r>
              <a:rPr sz="1200" dirty="0">
                <a:solidFill>
                  <a:srgbClr val="FFFFFF"/>
                </a:solidFill>
                <a:latin typeface="Segoe UI"/>
                <a:cs typeface="Segoe UI"/>
              </a:rPr>
              <a:t>r</a:t>
            </a:r>
            <a:r>
              <a:rPr sz="1200" spc="-5" dirty="0">
                <a:solidFill>
                  <a:srgbClr val="FFFFFF"/>
                </a:solidFill>
                <a:latin typeface="Segoe UI"/>
                <a:cs typeface="Segoe UI"/>
              </a:rPr>
              <a:t>mi</a:t>
            </a:r>
            <a:r>
              <a:rPr sz="1200" dirty="0">
                <a:solidFill>
                  <a:srgbClr val="FFFFFF"/>
                </a:solidFill>
                <a:latin typeface="Segoe UI"/>
                <a:cs typeface="Segoe UI"/>
              </a:rPr>
              <a:t>ne  the </a:t>
            </a:r>
            <a:r>
              <a:rPr sz="1200" spc="-5" dirty="0">
                <a:solidFill>
                  <a:srgbClr val="FFFFFF"/>
                </a:solidFill>
                <a:latin typeface="Segoe UI"/>
                <a:cs typeface="Segoe UI"/>
              </a:rPr>
              <a:t>type</a:t>
            </a:r>
            <a:r>
              <a:rPr sz="1200" spc="-95" dirty="0">
                <a:solidFill>
                  <a:srgbClr val="FFFFFF"/>
                </a:solidFill>
                <a:latin typeface="Segoe UI"/>
                <a:cs typeface="Segoe UI"/>
              </a:rPr>
              <a:t> </a:t>
            </a:r>
            <a:r>
              <a:rPr sz="1200" spc="-10" dirty="0">
                <a:solidFill>
                  <a:srgbClr val="FFFFFF"/>
                </a:solidFill>
                <a:latin typeface="Segoe UI"/>
                <a:cs typeface="Segoe UI"/>
              </a:rPr>
              <a:t>of  </a:t>
            </a:r>
            <a:r>
              <a:rPr sz="1200" dirty="0">
                <a:solidFill>
                  <a:srgbClr val="FFFFFF"/>
                </a:solidFill>
                <a:latin typeface="Segoe UI"/>
                <a:cs typeface="Segoe UI"/>
              </a:rPr>
              <a:t>IP</a:t>
            </a:r>
            <a:endParaRPr sz="1200" dirty="0">
              <a:latin typeface="Segoe UI"/>
              <a:cs typeface="Segoe UI"/>
            </a:endParaRPr>
          </a:p>
          <a:p>
            <a:pPr algn="ctr">
              <a:lnSpc>
                <a:spcPts val="1380"/>
              </a:lnSpc>
            </a:pPr>
            <a:r>
              <a:rPr sz="1200" spc="-5" dirty="0">
                <a:solidFill>
                  <a:srgbClr val="FFFFFF"/>
                </a:solidFill>
                <a:latin typeface="Segoe UI"/>
                <a:cs typeface="Segoe UI"/>
              </a:rPr>
              <a:t>protection</a:t>
            </a:r>
            <a:endParaRPr sz="1200" dirty="0">
              <a:latin typeface="Segoe UI"/>
              <a:cs typeface="Segoe UI"/>
            </a:endParaRPr>
          </a:p>
          <a:p>
            <a:pPr marL="635" algn="ctr">
              <a:lnSpc>
                <a:spcPct val="100000"/>
              </a:lnSpc>
            </a:pPr>
            <a:r>
              <a:rPr sz="1200" spc="-5" dirty="0">
                <a:solidFill>
                  <a:srgbClr val="FFFFFF"/>
                </a:solidFill>
                <a:latin typeface="Segoe UI"/>
                <a:cs typeface="Segoe UI"/>
              </a:rPr>
              <a:t>you</a:t>
            </a:r>
            <a:r>
              <a:rPr sz="1200" spc="-45" dirty="0">
                <a:solidFill>
                  <a:srgbClr val="FFFFFF"/>
                </a:solidFill>
                <a:latin typeface="Segoe UI"/>
                <a:cs typeface="Segoe UI"/>
              </a:rPr>
              <a:t> </a:t>
            </a:r>
            <a:r>
              <a:rPr sz="1200" spc="-5" dirty="0">
                <a:solidFill>
                  <a:srgbClr val="FFFFFF"/>
                </a:solidFill>
                <a:latin typeface="Segoe UI"/>
                <a:cs typeface="Segoe UI"/>
              </a:rPr>
              <a:t>need</a:t>
            </a:r>
            <a:endParaRPr sz="1200" dirty="0">
              <a:latin typeface="Segoe UI"/>
              <a:cs typeface="Segoe UI"/>
            </a:endParaRPr>
          </a:p>
        </p:txBody>
      </p:sp>
      <p:sp>
        <p:nvSpPr>
          <p:cNvPr id="8" name="object 8" descr="&quot;&quot;"/>
          <p:cNvSpPr/>
          <p:nvPr/>
        </p:nvSpPr>
        <p:spPr>
          <a:xfrm>
            <a:off x="1492758" y="2277620"/>
            <a:ext cx="986155" cy="1679575"/>
          </a:xfrm>
          <a:custGeom>
            <a:avLst/>
            <a:gdLst/>
            <a:ahLst/>
            <a:cxnLst/>
            <a:rect l="l" t="t" r="r" b="b"/>
            <a:pathLst>
              <a:path w="986155"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9" name="object 9" descr="&quot;&quot;"/>
          <p:cNvSpPr/>
          <p:nvPr/>
        </p:nvSpPr>
        <p:spPr>
          <a:xfrm>
            <a:off x="1492758" y="2277620"/>
            <a:ext cx="986155" cy="1679575"/>
          </a:xfrm>
          <a:custGeom>
            <a:avLst/>
            <a:gdLst/>
            <a:ahLst/>
            <a:cxnLst/>
            <a:rect l="l" t="t" r="r" b="b"/>
            <a:pathLst>
              <a:path w="986155"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0" name="object 10"/>
          <p:cNvSpPr txBox="1"/>
          <p:nvPr/>
        </p:nvSpPr>
        <p:spPr>
          <a:xfrm>
            <a:off x="1588687" y="2349903"/>
            <a:ext cx="794385" cy="93726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2.</a:t>
            </a:r>
            <a:endParaRPr sz="1200" dirty="0">
              <a:latin typeface="Segoe UI"/>
              <a:cs typeface="Segoe UI"/>
            </a:endParaRPr>
          </a:p>
          <a:p>
            <a:pPr marL="12700" marR="5080" indent="-1905" algn="ctr">
              <a:lnSpc>
                <a:spcPts val="1440"/>
              </a:lnSpc>
              <a:spcBef>
                <a:spcPts val="40"/>
              </a:spcBef>
            </a:pPr>
            <a:r>
              <a:rPr sz="1200" spc="-5" dirty="0">
                <a:solidFill>
                  <a:srgbClr val="FFFFFF"/>
                </a:solidFill>
                <a:latin typeface="Segoe UI"/>
                <a:cs typeface="Segoe UI"/>
              </a:rPr>
              <a:t>Determine  if</a:t>
            </a:r>
            <a:r>
              <a:rPr sz="1200" spc="-20" dirty="0">
                <a:solidFill>
                  <a:srgbClr val="FFFFFF"/>
                </a:solidFill>
                <a:latin typeface="Segoe UI"/>
                <a:cs typeface="Segoe UI"/>
              </a:rPr>
              <a:t> </a:t>
            </a:r>
            <a:r>
              <a:rPr sz="1200" spc="-5" dirty="0">
                <a:solidFill>
                  <a:srgbClr val="FFFFFF"/>
                </a:solidFill>
                <a:latin typeface="Segoe UI"/>
                <a:cs typeface="Segoe UI"/>
              </a:rPr>
              <a:t>your</a:t>
            </a:r>
            <a:endParaRPr sz="1200" dirty="0">
              <a:latin typeface="Segoe UI"/>
              <a:cs typeface="Segoe UI"/>
            </a:endParaRPr>
          </a:p>
          <a:p>
            <a:pPr marL="12700" marR="5080" algn="ctr">
              <a:lnSpc>
                <a:spcPts val="1430"/>
              </a:lnSpc>
              <a:spcBef>
                <a:spcPts val="10"/>
              </a:spcBef>
            </a:pPr>
            <a:r>
              <a:rPr sz="1200" spc="-5" dirty="0">
                <a:solidFill>
                  <a:srgbClr val="FFFFFF"/>
                </a:solidFill>
                <a:latin typeface="Segoe UI"/>
                <a:cs typeface="Segoe UI"/>
              </a:rPr>
              <a:t>invention</a:t>
            </a:r>
            <a:r>
              <a:rPr sz="1200" spc="-80" dirty="0">
                <a:solidFill>
                  <a:srgbClr val="FFFFFF"/>
                </a:solidFill>
                <a:latin typeface="Segoe UI"/>
                <a:cs typeface="Segoe UI"/>
              </a:rPr>
              <a:t> </a:t>
            </a:r>
            <a:r>
              <a:rPr sz="1200" spc="-5" dirty="0">
                <a:solidFill>
                  <a:srgbClr val="FFFFFF"/>
                </a:solidFill>
                <a:latin typeface="Segoe UI"/>
                <a:cs typeface="Segoe UI"/>
              </a:rPr>
              <a:t>is  patentable</a:t>
            </a:r>
            <a:endParaRPr sz="1200" dirty="0">
              <a:latin typeface="Segoe UI"/>
              <a:cs typeface="Segoe UI"/>
            </a:endParaRPr>
          </a:p>
        </p:txBody>
      </p:sp>
      <p:sp>
        <p:nvSpPr>
          <p:cNvPr id="11" name="object 11" descr="&quot;&quot;"/>
          <p:cNvSpPr/>
          <p:nvPr/>
        </p:nvSpPr>
        <p:spPr>
          <a:xfrm>
            <a:off x="2527554"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12" name="object 12" descr="&quot;&quot;"/>
          <p:cNvSpPr/>
          <p:nvPr/>
        </p:nvSpPr>
        <p:spPr>
          <a:xfrm>
            <a:off x="2527554"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3" name="object 13"/>
          <p:cNvSpPr txBox="1"/>
          <p:nvPr/>
        </p:nvSpPr>
        <p:spPr>
          <a:xfrm>
            <a:off x="2655437" y="2349903"/>
            <a:ext cx="728980" cy="937260"/>
          </a:xfrm>
          <a:prstGeom prst="rect">
            <a:avLst/>
          </a:prstGeom>
        </p:spPr>
        <p:txBody>
          <a:bodyPr vert="horz" wrap="square" lIns="0" tIns="12700" rIns="0" bIns="0" rtlCol="0">
            <a:spAutoFit/>
          </a:bodyPr>
          <a:lstStyle/>
          <a:p>
            <a:pPr marL="635" algn="ctr">
              <a:lnSpc>
                <a:spcPts val="1435"/>
              </a:lnSpc>
              <a:spcBef>
                <a:spcPts val="100"/>
              </a:spcBef>
            </a:pPr>
            <a:r>
              <a:rPr sz="1200" dirty="0">
                <a:solidFill>
                  <a:srgbClr val="FFFFFF"/>
                </a:solidFill>
                <a:latin typeface="Segoe UI"/>
                <a:cs typeface="Segoe UI"/>
              </a:rPr>
              <a:t>3.</a:t>
            </a:r>
            <a:endParaRPr sz="1200" dirty="0">
              <a:latin typeface="Segoe UI"/>
              <a:cs typeface="Segoe UI"/>
            </a:endParaRPr>
          </a:p>
          <a:p>
            <a:pPr marL="12065" marR="5080" algn="ctr">
              <a:lnSpc>
                <a:spcPts val="1440"/>
              </a:lnSpc>
              <a:spcBef>
                <a:spcPts val="40"/>
              </a:spcBef>
            </a:pPr>
            <a:r>
              <a:rPr sz="1200" spc="-5" dirty="0">
                <a:solidFill>
                  <a:srgbClr val="FFFFFF"/>
                </a:solidFill>
                <a:latin typeface="Segoe UI"/>
                <a:cs typeface="Segoe UI"/>
              </a:rPr>
              <a:t>De</a:t>
            </a:r>
            <a:r>
              <a:rPr sz="1200" spc="-15" dirty="0">
                <a:solidFill>
                  <a:srgbClr val="FFFFFF"/>
                </a:solidFill>
                <a:latin typeface="Segoe UI"/>
                <a:cs typeface="Segoe UI"/>
              </a:rPr>
              <a:t>t</a:t>
            </a:r>
            <a:r>
              <a:rPr sz="1200" spc="-5" dirty="0">
                <a:solidFill>
                  <a:srgbClr val="FFFFFF"/>
                </a:solidFill>
                <a:latin typeface="Segoe UI"/>
                <a:cs typeface="Segoe UI"/>
              </a:rPr>
              <a:t>e</a:t>
            </a:r>
            <a:r>
              <a:rPr sz="1200" dirty="0">
                <a:solidFill>
                  <a:srgbClr val="FFFFFF"/>
                </a:solidFill>
                <a:latin typeface="Segoe UI"/>
                <a:cs typeface="Segoe UI"/>
              </a:rPr>
              <a:t>r</a:t>
            </a:r>
            <a:r>
              <a:rPr sz="1200" spc="-5" dirty="0">
                <a:solidFill>
                  <a:srgbClr val="FFFFFF"/>
                </a:solidFill>
                <a:latin typeface="Segoe UI"/>
                <a:cs typeface="Segoe UI"/>
              </a:rPr>
              <a:t>mi</a:t>
            </a:r>
            <a:r>
              <a:rPr sz="1200" dirty="0">
                <a:solidFill>
                  <a:srgbClr val="FFFFFF"/>
                </a:solidFill>
                <a:latin typeface="Segoe UI"/>
                <a:cs typeface="Segoe UI"/>
              </a:rPr>
              <a:t>ne  </a:t>
            </a:r>
            <a:r>
              <a:rPr sz="1200" spc="-5" dirty="0">
                <a:solidFill>
                  <a:srgbClr val="FFFFFF"/>
                </a:solidFill>
                <a:latin typeface="Segoe UI"/>
                <a:cs typeface="Segoe UI"/>
              </a:rPr>
              <a:t>what</a:t>
            </a:r>
            <a:r>
              <a:rPr sz="1200" spc="-75" dirty="0">
                <a:solidFill>
                  <a:srgbClr val="FFFFFF"/>
                </a:solidFill>
                <a:latin typeface="Segoe UI"/>
                <a:cs typeface="Segoe UI"/>
              </a:rPr>
              <a:t> </a:t>
            </a:r>
            <a:r>
              <a:rPr sz="1200" spc="-5" dirty="0">
                <a:solidFill>
                  <a:srgbClr val="FFFFFF"/>
                </a:solidFill>
                <a:latin typeface="Segoe UI"/>
                <a:cs typeface="Segoe UI"/>
              </a:rPr>
              <a:t>kind</a:t>
            </a:r>
            <a:endParaRPr sz="1200" dirty="0">
              <a:latin typeface="Segoe UI"/>
              <a:cs typeface="Segoe UI"/>
            </a:endParaRPr>
          </a:p>
          <a:p>
            <a:pPr marL="52069" marR="43180" indent="-635" algn="ctr">
              <a:lnSpc>
                <a:spcPts val="1430"/>
              </a:lnSpc>
              <a:spcBef>
                <a:spcPts val="10"/>
              </a:spcBef>
            </a:pPr>
            <a:r>
              <a:rPr sz="1200" spc="-10" dirty="0">
                <a:solidFill>
                  <a:srgbClr val="FFFFFF"/>
                </a:solidFill>
                <a:latin typeface="Segoe UI"/>
                <a:cs typeface="Segoe UI"/>
              </a:rPr>
              <a:t>of</a:t>
            </a:r>
            <a:r>
              <a:rPr sz="1200" spc="-90" dirty="0">
                <a:solidFill>
                  <a:srgbClr val="FFFFFF"/>
                </a:solidFill>
                <a:latin typeface="Segoe UI"/>
                <a:cs typeface="Segoe UI"/>
              </a:rPr>
              <a:t> </a:t>
            </a:r>
            <a:r>
              <a:rPr sz="1200" spc="-5" dirty="0">
                <a:solidFill>
                  <a:srgbClr val="FFFFFF"/>
                </a:solidFill>
                <a:latin typeface="Segoe UI"/>
                <a:cs typeface="Segoe UI"/>
              </a:rPr>
              <a:t>patent  you</a:t>
            </a:r>
            <a:r>
              <a:rPr sz="1200" spc="-95" dirty="0">
                <a:solidFill>
                  <a:srgbClr val="FFFFFF"/>
                </a:solidFill>
                <a:latin typeface="Segoe UI"/>
                <a:cs typeface="Segoe UI"/>
              </a:rPr>
              <a:t> </a:t>
            </a:r>
            <a:r>
              <a:rPr sz="1200" spc="-5" dirty="0">
                <a:solidFill>
                  <a:srgbClr val="FFFFFF"/>
                </a:solidFill>
                <a:latin typeface="Segoe UI"/>
                <a:cs typeface="Segoe UI"/>
              </a:rPr>
              <a:t>need</a:t>
            </a:r>
            <a:endParaRPr sz="1200" dirty="0">
              <a:latin typeface="Segoe UI"/>
              <a:cs typeface="Segoe UI"/>
            </a:endParaRPr>
          </a:p>
        </p:txBody>
      </p:sp>
      <p:sp>
        <p:nvSpPr>
          <p:cNvPr id="14" name="object 14" descr="&quot;&quot;"/>
          <p:cNvSpPr/>
          <p:nvPr/>
        </p:nvSpPr>
        <p:spPr>
          <a:xfrm>
            <a:off x="3562350"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15" name="object 15" descr="&quot;&quot;"/>
          <p:cNvSpPr/>
          <p:nvPr/>
        </p:nvSpPr>
        <p:spPr>
          <a:xfrm>
            <a:off x="3562350"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6" name="object 16"/>
          <p:cNvSpPr txBox="1"/>
          <p:nvPr/>
        </p:nvSpPr>
        <p:spPr>
          <a:xfrm>
            <a:off x="3717646" y="2349903"/>
            <a:ext cx="675640" cy="57277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4.</a:t>
            </a:r>
            <a:endParaRPr sz="1200" dirty="0">
              <a:latin typeface="Segoe UI"/>
              <a:cs typeface="Segoe UI"/>
            </a:endParaRPr>
          </a:p>
          <a:p>
            <a:pPr marL="12700" marR="5080" algn="ctr">
              <a:lnSpc>
                <a:spcPts val="1440"/>
              </a:lnSpc>
              <a:spcBef>
                <a:spcPts val="40"/>
              </a:spcBef>
            </a:pPr>
            <a:r>
              <a:rPr sz="1200" spc="-5" dirty="0">
                <a:solidFill>
                  <a:srgbClr val="FFFFFF"/>
                </a:solidFill>
                <a:latin typeface="Segoe UI"/>
                <a:cs typeface="Segoe UI"/>
              </a:rPr>
              <a:t>Get</a:t>
            </a:r>
            <a:r>
              <a:rPr sz="1200" spc="-85" dirty="0">
                <a:solidFill>
                  <a:srgbClr val="FFFFFF"/>
                </a:solidFill>
                <a:latin typeface="Segoe UI"/>
                <a:cs typeface="Segoe UI"/>
              </a:rPr>
              <a:t> </a:t>
            </a:r>
            <a:r>
              <a:rPr sz="1200" spc="-5" dirty="0">
                <a:solidFill>
                  <a:srgbClr val="FFFFFF"/>
                </a:solidFill>
                <a:latin typeface="Segoe UI"/>
                <a:cs typeface="Segoe UI"/>
              </a:rPr>
              <a:t>ready  </a:t>
            </a:r>
            <a:r>
              <a:rPr sz="1200" spc="-10" dirty="0">
                <a:solidFill>
                  <a:srgbClr val="FFFFFF"/>
                </a:solidFill>
                <a:latin typeface="Segoe UI"/>
                <a:cs typeface="Segoe UI"/>
              </a:rPr>
              <a:t>to</a:t>
            </a:r>
            <a:r>
              <a:rPr sz="1200" spc="-35" dirty="0">
                <a:solidFill>
                  <a:srgbClr val="FFFFFF"/>
                </a:solidFill>
                <a:latin typeface="Segoe UI"/>
                <a:cs typeface="Segoe UI"/>
              </a:rPr>
              <a:t> </a:t>
            </a:r>
            <a:r>
              <a:rPr sz="1200" spc="-5" dirty="0">
                <a:solidFill>
                  <a:srgbClr val="FFFFFF"/>
                </a:solidFill>
                <a:latin typeface="Segoe UI"/>
                <a:cs typeface="Segoe UI"/>
              </a:rPr>
              <a:t>apply</a:t>
            </a:r>
            <a:endParaRPr sz="1200" dirty="0">
              <a:latin typeface="Segoe UI"/>
              <a:cs typeface="Segoe UI"/>
            </a:endParaRPr>
          </a:p>
        </p:txBody>
      </p:sp>
      <p:sp>
        <p:nvSpPr>
          <p:cNvPr id="17" name="object 17" descr="&quot;&quot;"/>
          <p:cNvSpPr/>
          <p:nvPr/>
        </p:nvSpPr>
        <p:spPr>
          <a:xfrm>
            <a:off x="4597146"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7933"/>
          </a:solidFill>
        </p:spPr>
        <p:txBody>
          <a:bodyPr wrap="square" lIns="0" tIns="0" rIns="0" bIns="0" rtlCol="0"/>
          <a:lstStyle/>
          <a:p>
            <a:endParaRPr dirty="0"/>
          </a:p>
        </p:txBody>
      </p:sp>
      <p:sp>
        <p:nvSpPr>
          <p:cNvPr id="18" name="object 18" descr="&quot;&quot;"/>
          <p:cNvSpPr/>
          <p:nvPr/>
        </p:nvSpPr>
        <p:spPr>
          <a:xfrm>
            <a:off x="4597146"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9" name="object 19"/>
          <p:cNvSpPr txBox="1"/>
          <p:nvPr/>
        </p:nvSpPr>
        <p:spPr>
          <a:xfrm>
            <a:off x="4699085" y="2349903"/>
            <a:ext cx="781685" cy="93726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5.</a:t>
            </a:r>
            <a:endParaRPr sz="1200" dirty="0">
              <a:latin typeface="Segoe UI"/>
              <a:cs typeface="Segoe UI"/>
            </a:endParaRPr>
          </a:p>
          <a:p>
            <a:pPr marL="12700" marR="5080" indent="-2540" algn="ctr">
              <a:lnSpc>
                <a:spcPts val="1440"/>
              </a:lnSpc>
              <a:spcBef>
                <a:spcPts val="40"/>
              </a:spcBef>
            </a:pPr>
            <a:r>
              <a:rPr sz="1200" spc="-10" dirty="0">
                <a:solidFill>
                  <a:srgbClr val="FFFFFF"/>
                </a:solidFill>
                <a:latin typeface="Segoe UI"/>
                <a:cs typeface="Segoe UI"/>
              </a:rPr>
              <a:t>Prepare  </a:t>
            </a:r>
            <a:r>
              <a:rPr sz="1200" dirty="0">
                <a:solidFill>
                  <a:srgbClr val="FFFFFF"/>
                </a:solidFill>
                <a:latin typeface="Segoe UI"/>
                <a:cs typeface="Segoe UI"/>
              </a:rPr>
              <a:t>and</a:t>
            </a:r>
            <a:r>
              <a:rPr sz="1200" spc="-90" dirty="0">
                <a:solidFill>
                  <a:srgbClr val="FFFFFF"/>
                </a:solidFill>
                <a:latin typeface="Segoe UI"/>
                <a:cs typeface="Segoe UI"/>
              </a:rPr>
              <a:t> </a:t>
            </a:r>
            <a:r>
              <a:rPr sz="1200" spc="-5" dirty="0">
                <a:solidFill>
                  <a:srgbClr val="FFFFFF"/>
                </a:solidFill>
                <a:latin typeface="Segoe UI"/>
                <a:cs typeface="Segoe UI"/>
              </a:rPr>
              <a:t>submit</a:t>
            </a:r>
            <a:endParaRPr sz="1200" dirty="0">
              <a:latin typeface="Segoe UI"/>
              <a:cs typeface="Segoe UI"/>
            </a:endParaRPr>
          </a:p>
          <a:p>
            <a:pPr marL="18415" marR="11430" indent="-635" algn="ctr">
              <a:lnSpc>
                <a:spcPts val="1430"/>
              </a:lnSpc>
              <a:spcBef>
                <a:spcPts val="10"/>
              </a:spcBef>
            </a:pPr>
            <a:r>
              <a:rPr sz="1200" spc="-5" dirty="0">
                <a:solidFill>
                  <a:srgbClr val="FFFFFF"/>
                </a:solidFill>
                <a:latin typeface="Segoe UI"/>
                <a:cs typeface="Segoe UI"/>
              </a:rPr>
              <a:t>your initial  </a:t>
            </a:r>
            <a:r>
              <a:rPr sz="1200" dirty="0">
                <a:solidFill>
                  <a:srgbClr val="FFFFFF"/>
                </a:solidFill>
                <a:latin typeface="Segoe UI"/>
                <a:cs typeface="Segoe UI"/>
              </a:rPr>
              <a:t>app</a:t>
            </a:r>
            <a:r>
              <a:rPr sz="1200" spc="-5" dirty="0">
                <a:solidFill>
                  <a:srgbClr val="FFFFFF"/>
                </a:solidFill>
                <a:latin typeface="Segoe UI"/>
                <a:cs typeface="Segoe UI"/>
              </a:rPr>
              <a:t>lic</a:t>
            </a:r>
            <a:r>
              <a:rPr sz="1200" dirty="0">
                <a:solidFill>
                  <a:srgbClr val="FFFFFF"/>
                </a:solidFill>
                <a:latin typeface="Segoe UI"/>
                <a:cs typeface="Segoe UI"/>
              </a:rPr>
              <a:t>at</a:t>
            </a:r>
            <a:r>
              <a:rPr sz="1200" spc="-5" dirty="0">
                <a:solidFill>
                  <a:srgbClr val="FFFFFF"/>
                </a:solidFill>
                <a:latin typeface="Segoe UI"/>
                <a:cs typeface="Segoe UI"/>
              </a:rPr>
              <a:t>i</a:t>
            </a:r>
            <a:r>
              <a:rPr sz="1200" dirty="0">
                <a:solidFill>
                  <a:srgbClr val="FFFFFF"/>
                </a:solidFill>
                <a:latin typeface="Segoe UI"/>
                <a:cs typeface="Segoe UI"/>
              </a:rPr>
              <a:t>on</a:t>
            </a:r>
            <a:endParaRPr sz="1200" dirty="0">
              <a:latin typeface="Segoe UI"/>
              <a:cs typeface="Segoe UI"/>
            </a:endParaRPr>
          </a:p>
        </p:txBody>
      </p:sp>
      <p:sp>
        <p:nvSpPr>
          <p:cNvPr id="20" name="object 20" descr="&quot;&quot;"/>
          <p:cNvSpPr/>
          <p:nvPr/>
        </p:nvSpPr>
        <p:spPr>
          <a:xfrm>
            <a:off x="5631941"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21" name="object 21" descr="&quot;&quot;"/>
          <p:cNvSpPr/>
          <p:nvPr/>
        </p:nvSpPr>
        <p:spPr>
          <a:xfrm>
            <a:off x="5631941"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22" name="object 22"/>
          <p:cNvSpPr txBox="1"/>
          <p:nvPr/>
        </p:nvSpPr>
        <p:spPr>
          <a:xfrm>
            <a:off x="5770439" y="2349903"/>
            <a:ext cx="708025" cy="75565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6.</a:t>
            </a:r>
            <a:endParaRPr sz="1200" dirty="0">
              <a:latin typeface="Segoe UI"/>
              <a:cs typeface="Segoe UI"/>
            </a:endParaRPr>
          </a:p>
          <a:p>
            <a:pPr marL="12065" marR="5080" algn="ctr">
              <a:lnSpc>
                <a:spcPts val="1440"/>
              </a:lnSpc>
              <a:spcBef>
                <a:spcPts val="40"/>
              </a:spcBef>
            </a:pPr>
            <a:r>
              <a:rPr sz="1200" spc="-10" dirty="0">
                <a:solidFill>
                  <a:srgbClr val="FFFFFF"/>
                </a:solidFill>
                <a:latin typeface="Segoe UI"/>
                <a:cs typeface="Segoe UI"/>
              </a:rPr>
              <a:t>Work</a:t>
            </a:r>
            <a:r>
              <a:rPr sz="1200" spc="-95" dirty="0">
                <a:solidFill>
                  <a:srgbClr val="FFFFFF"/>
                </a:solidFill>
                <a:latin typeface="Segoe UI"/>
                <a:cs typeface="Segoe UI"/>
              </a:rPr>
              <a:t> </a:t>
            </a:r>
            <a:r>
              <a:rPr sz="1200" spc="-5" dirty="0">
                <a:solidFill>
                  <a:srgbClr val="FFFFFF"/>
                </a:solidFill>
                <a:latin typeface="Segoe UI"/>
                <a:cs typeface="Segoe UI"/>
              </a:rPr>
              <a:t>with  your  examiner</a:t>
            </a:r>
            <a:endParaRPr sz="1200" dirty="0">
              <a:latin typeface="Segoe UI"/>
              <a:cs typeface="Segoe UI"/>
            </a:endParaRPr>
          </a:p>
        </p:txBody>
      </p:sp>
      <p:sp>
        <p:nvSpPr>
          <p:cNvPr id="23" name="object 23" descr="&quot;&quot;"/>
          <p:cNvSpPr/>
          <p:nvPr/>
        </p:nvSpPr>
        <p:spPr>
          <a:xfrm>
            <a:off x="6666738"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24" name="object 24" descr="&quot;&quot;"/>
          <p:cNvSpPr/>
          <p:nvPr/>
        </p:nvSpPr>
        <p:spPr>
          <a:xfrm>
            <a:off x="6666738"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25" name="object 25"/>
          <p:cNvSpPr txBox="1"/>
          <p:nvPr/>
        </p:nvSpPr>
        <p:spPr>
          <a:xfrm>
            <a:off x="6854017" y="2349903"/>
            <a:ext cx="610235" cy="755650"/>
          </a:xfrm>
          <a:prstGeom prst="rect">
            <a:avLst/>
          </a:prstGeom>
        </p:spPr>
        <p:txBody>
          <a:bodyPr vert="horz" wrap="square" lIns="0" tIns="12700" rIns="0" bIns="0" rtlCol="0">
            <a:spAutoFit/>
          </a:bodyPr>
          <a:lstStyle/>
          <a:p>
            <a:pPr marL="635" algn="ctr">
              <a:lnSpc>
                <a:spcPts val="1435"/>
              </a:lnSpc>
              <a:spcBef>
                <a:spcPts val="100"/>
              </a:spcBef>
            </a:pPr>
            <a:r>
              <a:rPr sz="1200" dirty="0">
                <a:solidFill>
                  <a:srgbClr val="FFFFFF"/>
                </a:solidFill>
                <a:latin typeface="Segoe UI"/>
                <a:cs typeface="Segoe UI"/>
              </a:rPr>
              <a:t>7.</a:t>
            </a:r>
            <a:endParaRPr sz="1200" dirty="0">
              <a:latin typeface="Segoe UI"/>
              <a:cs typeface="Segoe UI"/>
            </a:endParaRPr>
          </a:p>
          <a:p>
            <a:pPr marL="12700" marR="5080" indent="1270" algn="ctr">
              <a:lnSpc>
                <a:spcPts val="1440"/>
              </a:lnSpc>
              <a:spcBef>
                <a:spcPts val="40"/>
              </a:spcBef>
            </a:pPr>
            <a:r>
              <a:rPr sz="1200" spc="-10" dirty="0">
                <a:solidFill>
                  <a:srgbClr val="FFFFFF"/>
                </a:solidFill>
                <a:latin typeface="Segoe UI"/>
                <a:cs typeface="Segoe UI"/>
              </a:rPr>
              <a:t>Receive  </a:t>
            </a:r>
            <a:r>
              <a:rPr sz="1200" spc="-5" dirty="0">
                <a:solidFill>
                  <a:srgbClr val="FFFFFF"/>
                </a:solidFill>
                <a:latin typeface="Segoe UI"/>
                <a:cs typeface="Segoe UI"/>
              </a:rPr>
              <a:t>your  </a:t>
            </a:r>
            <a:r>
              <a:rPr sz="1200" dirty="0">
                <a:solidFill>
                  <a:srgbClr val="FFFFFF"/>
                </a:solidFill>
                <a:latin typeface="Segoe UI"/>
                <a:cs typeface="Segoe UI"/>
              </a:rPr>
              <a:t>app</a:t>
            </a:r>
            <a:r>
              <a:rPr sz="1200" spc="-10" dirty="0">
                <a:solidFill>
                  <a:srgbClr val="FFFFFF"/>
                </a:solidFill>
                <a:latin typeface="Segoe UI"/>
                <a:cs typeface="Segoe UI"/>
              </a:rPr>
              <a:t>r</a:t>
            </a:r>
            <a:r>
              <a:rPr sz="1200" dirty="0">
                <a:solidFill>
                  <a:srgbClr val="FFFFFF"/>
                </a:solidFill>
                <a:latin typeface="Segoe UI"/>
                <a:cs typeface="Segoe UI"/>
              </a:rPr>
              <a:t>o</a:t>
            </a:r>
            <a:r>
              <a:rPr sz="1200" spc="-25" dirty="0">
                <a:solidFill>
                  <a:srgbClr val="FFFFFF"/>
                </a:solidFill>
                <a:latin typeface="Segoe UI"/>
                <a:cs typeface="Segoe UI"/>
              </a:rPr>
              <a:t>v</a:t>
            </a:r>
            <a:r>
              <a:rPr sz="1200" dirty="0">
                <a:solidFill>
                  <a:srgbClr val="FFFFFF"/>
                </a:solidFill>
                <a:latin typeface="Segoe UI"/>
                <a:cs typeface="Segoe UI"/>
              </a:rPr>
              <a:t>al</a:t>
            </a:r>
            <a:endParaRPr sz="1200" dirty="0">
              <a:latin typeface="Segoe UI"/>
              <a:cs typeface="Segoe UI"/>
            </a:endParaRPr>
          </a:p>
        </p:txBody>
      </p:sp>
      <p:sp>
        <p:nvSpPr>
          <p:cNvPr id="26" name="object 26" descr="&quot;&quot;"/>
          <p:cNvSpPr/>
          <p:nvPr/>
        </p:nvSpPr>
        <p:spPr>
          <a:xfrm>
            <a:off x="7701533"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27" name="object 27" descr="&quot;&quot;"/>
          <p:cNvSpPr/>
          <p:nvPr/>
        </p:nvSpPr>
        <p:spPr>
          <a:xfrm>
            <a:off x="7701533"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28" name="object 28"/>
          <p:cNvSpPr txBox="1"/>
          <p:nvPr/>
        </p:nvSpPr>
        <p:spPr>
          <a:xfrm>
            <a:off x="7792782" y="2349903"/>
            <a:ext cx="803275" cy="57277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8.</a:t>
            </a:r>
            <a:endParaRPr sz="1200" dirty="0">
              <a:latin typeface="Segoe UI"/>
              <a:cs typeface="Segoe UI"/>
            </a:endParaRPr>
          </a:p>
          <a:p>
            <a:pPr marL="12700" marR="5080" indent="-1270" algn="ctr">
              <a:lnSpc>
                <a:spcPts val="1440"/>
              </a:lnSpc>
              <a:spcBef>
                <a:spcPts val="40"/>
              </a:spcBef>
            </a:pPr>
            <a:r>
              <a:rPr sz="1200" spc="-5" dirty="0">
                <a:solidFill>
                  <a:srgbClr val="FFFFFF"/>
                </a:solidFill>
                <a:latin typeface="Segoe UI"/>
                <a:cs typeface="Segoe UI"/>
              </a:rPr>
              <a:t>Maintain  your</a:t>
            </a:r>
            <a:r>
              <a:rPr sz="1200" spc="-95" dirty="0">
                <a:solidFill>
                  <a:srgbClr val="FFFFFF"/>
                </a:solidFill>
                <a:latin typeface="Segoe UI"/>
                <a:cs typeface="Segoe UI"/>
              </a:rPr>
              <a:t> </a:t>
            </a:r>
            <a:r>
              <a:rPr sz="1200" spc="-5" dirty="0">
                <a:solidFill>
                  <a:srgbClr val="FFFFFF"/>
                </a:solidFill>
                <a:latin typeface="Segoe UI"/>
                <a:cs typeface="Segoe UI"/>
              </a:rPr>
              <a:t>patent</a:t>
            </a:r>
            <a:endParaRPr sz="1200" dirty="0">
              <a:latin typeface="Segoe UI"/>
              <a:cs typeface="Segoe UI"/>
            </a:endParaRPr>
          </a:p>
        </p:txBody>
      </p:sp>
      <p:sp>
        <p:nvSpPr>
          <p:cNvPr id="30" name="Slide Number Placeholder 29">
            <a:extLst>
              <a:ext uri="{FF2B5EF4-FFF2-40B4-BE49-F238E27FC236}">
                <a16:creationId xmlns:a16="http://schemas.microsoft.com/office/drawing/2014/main" id="{B1C9958D-80B1-4FBF-B89C-A6084AE94E24}"/>
              </a:ext>
            </a:extLst>
          </p:cNvPr>
          <p:cNvSpPr>
            <a:spLocks noGrp="1"/>
          </p:cNvSpPr>
          <p:nvPr>
            <p:ph type="sldNum" sz="quarter" idx="10"/>
          </p:nvPr>
        </p:nvSpPr>
        <p:spPr/>
        <p:txBody>
          <a:bodyPr/>
          <a:lstStyle/>
          <a:p>
            <a:fld id="{1D648693-0942-45E9-83AE-76FC568F9452}" type="slidenum">
              <a:rPr lang="en-US" smtClean="0"/>
              <a:pPr/>
              <a:t>37</a:t>
            </a:fld>
            <a:endParaRPr lang="en-US" dirty="0"/>
          </a:p>
        </p:txBody>
      </p:sp>
    </p:spTree>
    <p:extLst>
      <p:ext uri="{BB962C8B-B14F-4D97-AF65-F5344CB8AC3E}">
        <p14:creationId xmlns:p14="http://schemas.microsoft.com/office/powerpoint/2010/main" val="2637321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30408"/>
            <a:ext cx="7948295" cy="566181"/>
          </a:xfrm>
          <a:prstGeom prst="rect">
            <a:avLst/>
          </a:prstGeom>
        </p:spPr>
        <p:txBody>
          <a:bodyPr vert="horz" wrap="square" lIns="0" tIns="12065" rIns="0" bIns="0" rtlCol="0">
            <a:spAutoFit/>
          </a:bodyPr>
          <a:lstStyle/>
          <a:p>
            <a:pPr marL="12700">
              <a:lnSpc>
                <a:spcPct val="100000"/>
              </a:lnSpc>
              <a:spcBef>
                <a:spcPts val="95"/>
              </a:spcBef>
            </a:pPr>
            <a:r>
              <a:rPr spc="-10" dirty="0"/>
              <a:t>Inventors </a:t>
            </a:r>
            <a:r>
              <a:rPr spc="-5" dirty="0"/>
              <a:t>Assistance </a:t>
            </a:r>
            <a:r>
              <a:rPr spc="-10" dirty="0"/>
              <a:t>Center</a:t>
            </a:r>
            <a:r>
              <a:rPr dirty="0"/>
              <a:t> </a:t>
            </a:r>
            <a:r>
              <a:rPr spc="-15" dirty="0"/>
              <a:t>(IAC)</a:t>
            </a:r>
            <a:endParaRPr dirty="0"/>
          </a:p>
        </p:txBody>
      </p:sp>
      <p:sp>
        <p:nvSpPr>
          <p:cNvPr id="3" name="object 3"/>
          <p:cNvSpPr txBox="1"/>
          <p:nvPr/>
        </p:nvSpPr>
        <p:spPr>
          <a:xfrm>
            <a:off x="535940" y="1358900"/>
            <a:ext cx="4874260" cy="1860125"/>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Segoe UI"/>
                <a:cs typeface="Segoe UI"/>
              </a:rPr>
              <a:t>The </a:t>
            </a:r>
            <a:r>
              <a:rPr sz="2000" spc="-10" dirty="0">
                <a:latin typeface="Segoe UI"/>
                <a:cs typeface="Segoe UI"/>
              </a:rPr>
              <a:t>IAC </a:t>
            </a:r>
            <a:r>
              <a:rPr sz="2000" spc="-5" dirty="0">
                <a:latin typeface="Segoe UI"/>
                <a:cs typeface="Segoe UI"/>
              </a:rPr>
              <a:t>provides patent information </a:t>
            </a:r>
            <a:r>
              <a:rPr sz="2000" dirty="0">
                <a:latin typeface="Segoe UI"/>
                <a:cs typeface="Segoe UI"/>
              </a:rPr>
              <a:t>and </a:t>
            </a:r>
            <a:r>
              <a:rPr sz="2000" spc="5" dirty="0">
                <a:latin typeface="Segoe UI"/>
                <a:cs typeface="Segoe UI"/>
              </a:rPr>
              <a:t>services </a:t>
            </a:r>
            <a:r>
              <a:rPr sz="2000" spc="-5" dirty="0">
                <a:latin typeface="Segoe UI"/>
                <a:cs typeface="Segoe UI"/>
              </a:rPr>
              <a:t>to </a:t>
            </a:r>
            <a:r>
              <a:rPr sz="2000" dirty="0">
                <a:latin typeface="Segoe UI"/>
                <a:cs typeface="Segoe UI"/>
              </a:rPr>
              <a:t>the </a:t>
            </a:r>
            <a:r>
              <a:rPr sz="2000" spc="-5" dirty="0">
                <a:latin typeface="Segoe UI"/>
                <a:cs typeface="Segoe UI"/>
              </a:rPr>
              <a:t>public. It is staffed by former  </a:t>
            </a:r>
            <a:r>
              <a:rPr sz="2000" spc="15" dirty="0">
                <a:latin typeface="Segoe UI"/>
                <a:cs typeface="Segoe UI"/>
              </a:rPr>
              <a:t>supervisory </a:t>
            </a:r>
            <a:r>
              <a:rPr sz="2000" spc="-5" dirty="0">
                <a:latin typeface="Segoe UI"/>
                <a:cs typeface="Segoe UI"/>
              </a:rPr>
              <a:t>patent </a:t>
            </a:r>
            <a:r>
              <a:rPr sz="2000" dirty="0">
                <a:latin typeface="Segoe UI"/>
                <a:cs typeface="Segoe UI"/>
              </a:rPr>
              <a:t>examiners</a:t>
            </a:r>
            <a:r>
              <a:rPr sz="2000" spc="-110" dirty="0">
                <a:latin typeface="Segoe UI"/>
                <a:cs typeface="Segoe UI"/>
              </a:rPr>
              <a:t> </a:t>
            </a:r>
            <a:r>
              <a:rPr sz="2000" dirty="0">
                <a:latin typeface="Segoe UI"/>
                <a:cs typeface="Segoe UI"/>
              </a:rPr>
              <a:t>and  </a:t>
            </a:r>
            <a:r>
              <a:rPr sz="2000" spc="-5" dirty="0">
                <a:latin typeface="Segoe UI"/>
                <a:cs typeface="Segoe UI"/>
              </a:rPr>
              <a:t>experienced former </a:t>
            </a:r>
            <a:r>
              <a:rPr sz="2000" spc="10" dirty="0">
                <a:latin typeface="Segoe UI"/>
                <a:cs typeface="Segoe UI"/>
              </a:rPr>
              <a:t>primary </a:t>
            </a:r>
            <a:r>
              <a:rPr sz="2000" dirty="0">
                <a:latin typeface="Segoe UI"/>
                <a:cs typeface="Segoe UI"/>
              </a:rPr>
              <a:t>examiners who answer </a:t>
            </a:r>
            <a:r>
              <a:rPr sz="2000" spc="-5" dirty="0">
                <a:latin typeface="Segoe UI"/>
                <a:cs typeface="Segoe UI"/>
              </a:rPr>
              <a:t>general </a:t>
            </a:r>
            <a:r>
              <a:rPr sz="2000" dirty="0">
                <a:latin typeface="Segoe UI"/>
                <a:cs typeface="Segoe UI"/>
              </a:rPr>
              <a:t>questions concerning </a:t>
            </a:r>
            <a:r>
              <a:rPr sz="2000" spc="-5" dirty="0">
                <a:latin typeface="Segoe UI"/>
                <a:cs typeface="Segoe UI"/>
              </a:rPr>
              <a:t>patent </a:t>
            </a:r>
            <a:r>
              <a:rPr sz="2000" dirty="0">
                <a:latin typeface="Segoe UI"/>
                <a:cs typeface="Segoe UI"/>
              </a:rPr>
              <a:t>examining </a:t>
            </a:r>
            <a:r>
              <a:rPr sz="2000" spc="-5" dirty="0">
                <a:latin typeface="Segoe UI"/>
                <a:cs typeface="Segoe UI"/>
              </a:rPr>
              <a:t>policy </a:t>
            </a:r>
            <a:r>
              <a:rPr sz="2000" dirty="0">
                <a:latin typeface="Segoe UI"/>
                <a:cs typeface="Segoe UI"/>
              </a:rPr>
              <a:t>and</a:t>
            </a:r>
            <a:r>
              <a:rPr sz="2000" spc="-40" dirty="0">
                <a:latin typeface="Segoe UI"/>
                <a:cs typeface="Segoe UI"/>
              </a:rPr>
              <a:t> </a:t>
            </a:r>
            <a:r>
              <a:rPr sz="2000" spc="-10" dirty="0">
                <a:latin typeface="Segoe UI"/>
                <a:cs typeface="Segoe UI"/>
              </a:rPr>
              <a:t>procedure.</a:t>
            </a:r>
            <a:endParaRPr sz="2000" dirty="0">
              <a:latin typeface="Segoe UI"/>
              <a:cs typeface="Segoe UI"/>
            </a:endParaRPr>
          </a:p>
        </p:txBody>
      </p:sp>
      <p:sp>
        <p:nvSpPr>
          <p:cNvPr id="4" name="object 4" descr="&quot;&quot;"/>
          <p:cNvSpPr/>
          <p:nvPr/>
        </p:nvSpPr>
        <p:spPr>
          <a:xfrm>
            <a:off x="5896357" y="1334511"/>
            <a:ext cx="2446019" cy="3113531"/>
          </a:xfrm>
          <a:prstGeom prst="rect">
            <a:avLst/>
          </a:prstGeom>
          <a:blipFill>
            <a:blip r:embed="rId2" cstate="print"/>
            <a:stretch>
              <a:fillRect/>
            </a:stretch>
          </a:blipFill>
        </p:spPr>
        <p:txBody>
          <a:bodyPr wrap="square" lIns="0" tIns="0" rIns="0" bIns="0" rtlCol="0"/>
          <a:lstStyle/>
          <a:p>
            <a:endParaRPr dirty="0"/>
          </a:p>
        </p:txBody>
      </p:sp>
      <p:sp>
        <p:nvSpPr>
          <p:cNvPr id="5" name="object 5" descr="&quot;&quot;"/>
          <p:cNvSpPr/>
          <p:nvPr/>
        </p:nvSpPr>
        <p:spPr>
          <a:xfrm>
            <a:off x="5943600" y="1409186"/>
            <a:ext cx="2333243" cy="2988563"/>
          </a:xfrm>
          <a:prstGeom prst="rect">
            <a:avLst/>
          </a:prstGeom>
          <a:blipFill>
            <a:blip r:embed="rId3" cstate="print"/>
            <a:stretch>
              <a:fillRect/>
            </a:stretch>
          </a:blipFill>
        </p:spPr>
        <p:txBody>
          <a:bodyPr wrap="square" lIns="0" tIns="0" rIns="0" bIns="0" rtlCol="0"/>
          <a:lstStyle/>
          <a:p>
            <a:endParaRPr dirty="0"/>
          </a:p>
        </p:txBody>
      </p:sp>
      <p:sp>
        <p:nvSpPr>
          <p:cNvPr id="6" name="object 6" descr="&quot;&quot;"/>
          <p:cNvSpPr/>
          <p:nvPr/>
        </p:nvSpPr>
        <p:spPr>
          <a:xfrm>
            <a:off x="5943600" y="1358900"/>
            <a:ext cx="2352040" cy="3019425"/>
          </a:xfrm>
          <a:custGeom>
            <a:avLst/>
            <a:gdLst/>
            <a:ahLst/>
            <a:cxnLst/>
            <a:rect l="l" t="t" r="r" b="b"/>
            <a:pathLst>
              <a:path w="2352040" h="3019425">
                <a:moveTo>
                  <a:pt x="2195982" y="0"/>
                </a:moveTo>
                <a:lnTo>
                  <a:pt x="155549" y="0"/>
                </a:lnTo>
                <a:lnTo>
                  <a:pt x="106385" y="7929"/>
                </a:lnTo>
                <a:lnTo>
                  <a:pt x="63686" y="30009"/>
                </a:lnTo>
                <a:lnTo>
                  <a:pt x="30013" y="63680"/>
                </a:lnTo>
                <a:lnTo>
                  <a:pt x="7930" y="106380"/>
                </a:lnTo>
                <a:lnTo>
                  <a:pt x="0" y="155549"/>
                </a:lnTo>
                <a:lnTo>
                  <a:pt x="0" y="2863481"/>
                </a:lnTo>
                <a:lnTo>
                  <a:pt x="7930" y="2912651"/>
                </a:lnTo>
                <a:lnTo>
                  <a:pt x="30013" y="2955355"/>
                </a:lnTo>
                <a:lnTo>
                  <a:pt x="63686" y="2989029"/>
                </a:lnTo>
                <a:lnTo>
                  <a:pt x="106385" y="3011113"/>
                </a:lnTo>
                <a:lnTo>
                  <a:pt x="155549" y="3019044"/>
                </a:lnTo>
                <a:lnTo>
                  <a:pt x="2195982" y="3019044"/>
                </a:lnTo>
                <a:lnTo>
                  <a:pt x="2245146" y="3011113"/>
                </a:lnTo>
                <a:lnTo>
                  <a:pt x="2287845" y="2989029"/>
                </a:lnTo>
                <a:lnTo>
                  <a:pt x="2321518" y="2955355"/>
                </a:lnTo>
                <a:lnTo>
                  <a:pt x="2343601" y="2912651"/>
                </a:lnTo>
                <a:lnTo>
                  <a:pt x="2351532" y="2863481"/>
                </a:lnTo>
                <a:lnTo>
                  <a:pt x="2351532" y="155549"/>
                </a:lnTo>
                <a:lnTo>
                  <a:pt x="2343601" y="106380"/>
                </a:lnTo>
                <a:lnTo>
                  <a:pt x="2321518" y="63680"/>
                </a:lnTo>
                <a:lnTo>
                  <a:pt x="2287845" y="30009"/>
                </a:lnTo>
                <a:lnTo>
                  <a:pt x="2245146" y="7929"/>
                </a:lnTo>
                <a:lnTo>
                  <a:pt x="2195982" y="0"/>
                </a:lnTo>
                <a:close/>
              </a:path>
            </a:pathLst>
          </a:custGeom>
          <a:solidFill>
            <a:srgbClr val="003970"/>
          </a:solidFill>
        </p:spPr>
        <p:txBody>
          <a:bodyPr wrap="square" lIns="0" tIns="0" rIns="0" bIns="0" rtlCol="0"/>
          <a:lstStyle/>
          <a:p>
            <a:endParaRPr dirty="0"/>
          </a:p>
        </p:txBody>
      </p:sp>
      <p:sp>
        <p:nvSpPr>
          <p:cNvPr id="7" name="object 7" descr="&quot;&quot;"/>
          <p:cNvSpPr/>
          <p:nvPr/>
        </p:nvSpPr>
        <p:spPr>
          <a:xfrm>
            <a:off x="5943600" y="1358900"/>
            <a:ext cx="2352040" cy="3019425"/>
          </a:xfrm>
          <a:custGeom>
            <a:avLst/>
            <a:gdLst/>
            <a:ahLst/>
            <a:cxnLst/>
            <a:rect l="l" t="t" r="r" b="b"/>
            <a:pathLst>
              <a:path w="2352040" h="3019425">
                <a:moveTo>
                  <a:pt x="0" y="155549"/>
                </a:moveTo>
                <a:lnTo>
                  <a:pt x="7930" y="106380"/>
                </a:lnTo>
                <a:lnTo>
                  <a:pt x="30013" y="63680"/>
                </a:lnTo>
                <a:lnTo>
                  <a:pt x="63686" y="30009"/>
                </a:lnTo>
                <a:lnTo>
                  <a:pt x="106385" y="7929"/>
                </a:lnTo>
                <a:lnTo>
                  <a:pt x="155549" y="0"/>
                </a:lnTo>
                <a:lnTo>
                  <a:pt x="2195982" y="0"/>
                </a:lnTo>
                <a:lnTo>
                  <a:pt x="2245146" y="7929"/>
                </a:lnTo>
                <a:lnTo>
                  <a:pt x="2287845" y="30009"/>
                </a:lnTo>
                <a:lnTo>
                  <a:pt x="2321518" y="63680"/>
                </a:lnTo>
                <a:lnTo>
                  <a:pt x="2343601" y="106380"/>
                </a:lnTo>
                <a:lnTo>
                  <a:pt x="2351532" y="155549"/>
                </a:lnTo>
                <a:lnTo>
                  <a:pt x="2351532" y="2863481"/>
                </a:lnTo>
                <a:lnTo>
                  <a:pt x="2343601" y="2912651"/>
                </a:lnTo>
                <a:lnTo>
                  <a:pt x="2321518" y="2955355"/>
                </a:lnTo>
                <a:lnTo>
                  <a:pt x="2287845" y="2989029"/>
                </a:lnTo>
                <a:lnTo>
                  <a:pt x="2245146" y="3011113"/>
                </a:lnTo>
                <a:lnTo>
                  <a:pt x="2195982" y="3019044"/>
                </a:lnTo>
                <a:lnTo>
                  <a:pt x="155549" y="3019044"/>
                </a:lnTo>
                <a:lnTo>
                  <a:pt x="106385" y="3011113"/>
                </a:lnTo>
                <a:lnTo>
                  <a:pt x="63686" y="2989029"/>
                </a:lnTo>
                <a:lnTo>
                  <a:pt x="30013" y="2955355"/>
                </a:lnTo>
                <a:lnTo>
                  <a:pt x="7930" y="2912651"/>
                </a:lnTo>
                <a:lnTo>
                  <a:pt x="0" y="2863481"/>
                </a:lnTo>
                <a:lnTo>
                  <a:pt x="0" y="155549"/>
                </a:lnTo>
                <a:close/>
              </a:path>
            </a:pathLst>
          </a:custGeom>
          <a:ln w="9144">
            <a:solidFill>
              <a:srgbClr val="003970"/>
            </a:solidFill>
          </a:ln>
        </p:spPr>
        <p:txBody>
          <a:bodyPr wrap="square" lIns="0" tIns="0" rIns="0" bIns="0" rtlCol="0"/>
          <a:lstStyle/>
          <a:p>
            <a:endParaRPr dirty="0"/>
          </a:p>
        </p:txBody>
      </p:sp>
      <p:sp>
        <p:nvSpPr>
          <p:cNvPr id="8" name="object 8"/>
          <p:cNvSpPr txBox="1"/>
          <p:nvPr/>
        </p:nvSpPr>
        <p:spPr>
          <a:xfrm>
            <a:off x="6067994" y="1478148"/>
            <a:ext cx="2002155" cy="277050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Segoe UI"/>
                <a:cs typeface="Segoe UI"/>
              </a:rPr>
              <a:t>Contact</a:t>
            </a:r>
            <a:r>
              <a:rPr sz="1800" b="1" spc="-30" dirty="0">
                <a:solidFill>
                  <a:srgbClr val="FFFFFF"/>
                </a:solidFill>
                <a:latin typeface="Segoe UI"/>
                <a:cs typeface="Segoe UI"/>
              </a:rPr>
              <a:t> </a:t>
            </a:r>
            <a:r>
              <a:rPr sz="1800" b="1" spc="-5" dirty="0">
                <a:solidFill>
                  <a:srgbClr val="FFFFFF"/>
                </a:solidFill>
                <a:latin typeface="Segoe UI"/>
                <a:cs typeface="Segoe UI"/>
              </a:rPr>
              <a:t>Info</a:t>
            </a:r>
            <a:endParaRPr sz="1800" dirty="0">
              <a:latin typeface="Segoe UI"/>
              <a:cs typeface="Segoe UI"/>
            </a:endParaRPr>
          </a:p>
          <a:p>
            <a:pPr>
              <a:lnSpc>
                <a:spcPct val="100000"/>
              </a:lnSpc>
              <a:spcBef>
                <a:spcPts val="40"/>
              </a:spcBef>
            </a:pPr>
            <a:endParaRPr sz="1600" dirty="0">
              <a:latin typeface="Segoe UI"/>
              <a:cs typeface="Segoe UI"/>
            </a:endParaRPr>
          </a:p>
          <a:p>
            <a:pPr marL="12700">
              <a:lnSpc>
                <a:spcPct val="100000"/>
              </a:lnSpc>
            </a:pPr>
            <a:r>
              <a:rPr sz="1200" b="1" spc="-5" dirty="0">
                <a:solidFill>
                  <a:srgbClr val="FFFFFF"/>
                </a:solidFill>
                <a:latin typeface="Segoe UI"/>
                <a:cs typeface="Segoe UI"/>
              </a:rPr>
              <a:t>Hours: </a:t>
            </a:r>
            <a:r>
              <a:rPr sz="1200" dirty="0">
                <a:solidFill>
                  <a:srgbClr val="FFFFFF"/>
                </a:solidFill>
                <a:latin typeface="Segoe UI"/>
                <a:cs typeface="Segoe UI"/>
              </a:rPr>
              <a:t>Monday – </a:t>
            </a:r>
            <a:r>
              <a:rPr sz="1200" spc="-10" dirty="0">
                <a:solidFill>
                  <a:srgbClr val="FFFFFF"/>
                </a:solidFill>
                <a:latin typeface="Segoe UI"/>
                <a:cs typeface="Segoe UI"/>
              </a:rPr>
              <a:t>Friday,</a:t>
            </a:r>
            <a:r>
              <a:rPr sz="1200" spc="-120" dirty="0">
                <a:solidFill>
                  <a:srgbClr val="FFFFFF"/>
                </a:solidFill>
                <a:latin typeface="Segoe UI"/>
                <a:cs typeface="Segoe UI"/>
              </a:rPr>
              <a:t> </a:t>
            </a:r>
            <a:r>
              <a:rPr sz="1200" dirty="0">
                <a:solidFill>
                  <a:srgbClr val="FFFFFF"/>
                </a:solidFill>
                <a:latin typeface="Segoe UI"/>
                <a:cs typeface="Segoe UI"/>
              </a:rPr>
              <a:t>8:30</a:t>
            </a:r>
            <a:endParaRPr sz="1200" dirty="0">
              <a:latin typeface="Segoe UI"/>
              <a:cs typeface="Segoe UI"/>
            </a:endParaRPr>
          </a:p>
          <a:p>
            <a:pPr marL="12700" marR="368935">
              <a:lnSpc>
                <a:spcPct val="100000"/>
              </a:lnSpc>
            </a:pPr>
            <a:r>
              <a:rPr sz="1200" spc="-5" dirty="0">
                <a:solidFill>
                  <a:srgbClr val="FFFFFF"/>
                </a:solidFill>
                <a:latin typeface="Segoe UI"/>
                <a:cs typeface="Segoe UI"/>
              </a:rPr>
              <a:t>a.m. </a:t>
            </a:r>
            <a:r>
              <a:rPr sz="1200" spc="-10" dirty="0">
                <a:solidFill>
                  <a:srgbClr val="FFFFFF"/>
                </a:solidFill>
                <a:latin typeface="Segoe UI"/>
                <a:cs typeface="Segoe UI"/>
              </a:rPr>
              <a:t>to </a:t>
            </a:r>
            <a:r>
              <a:rPr sz="1200" dirty="0">
                <a:solidFill>
                  <a:srgbClr val="FFFFFF"/>
                </a:solidFill>
                <a:latin typeface="Segoe UI"/>
                <a:cs typeface="Segoe UI"/>
              </a:rPr>
              <a:t>8 </a:t>
            </a:r>
            <a:r>
              <a:rPr sz="1200" spc="-5" dirty="0">
                <a:solidFill>
                  <a:srgbClr val="FFFFFF"/>
                </a:solidFill>
                <a:latin typeface="Segoe UI"/>
                <a:cs typeface="Segoe UI"/>
              </a:rPr>
              <a:t>p.m. </a:t>
            </a:r>
            <a:r>
              <a:rPr sz="1200" spc="-25" dirty="0">
                <a:solidFill>
                  <a:srgbClr val="FFFFFF"/>
                </a:solidFill>
                <a:latin typeface="Segoe UI"/>
                <a:cs typeface="Segoe UI"/>
              </a:rPr>
              <a:t>ET, </a:t>
            </a:r>
            <a:r>
              <a:rPr sz="1200" spc="-5" dirty="0">
                <a:solidFill>
                  <a:srgbClr val="FFFFFF"/>
                </a:solidFill>
                <a:latin typeface="Segoe UI"/>
                <a:cs typeface="Segoe UI"/>
              </a:rPr>
              <a:t>except  federal</a:t>
            </a:r>
            <a:r>
              <a:rPr sz="1200" spc="-15" dirty="0">
                <a:solidFill>
                  <a:srgbClr val="FFFFFF"/>
                </a:solidFill>
                <a:latin typeface="Segoe UI"/>
                <a:cs typeface="Segoe UI"/>
              </a:rPr>
              <a:t> </a:t>
            </a:r>
            <a:r>
              <a:rPr sz="1200" spc="-5" dirty="0">
                <a:solidFill>
                  <a:srgbClr val="FFFFFF"/>
                </a:solidFill>
                <a:latin typeface="Segoe UI"/>
                <a:cs typeface="Segoe UI"/>
              </a:rPr>
              <a:t>holidays</a:t>
            </a:r>
            <a:endParaRPr sz="1200" dirty="0">
              <a:latin typeface="Segoe UI"/>
              <a:cs typeface="Segoe UI"/>
            </a:endParaRPr>
          </a:p>
          <a:p>
            <a:pPr>
              <a:lnSpc>
                <a:spcPct val="100000"/>
              </a:lnSpc>
              <a:spcBef>
                <a:spcPts val="45"/>
              </a:spcBef>
            </a:pPr>
            <a:endParaRPr sz="1050" dirty="0">
              <a:latin typeface="Segoe UI"/>
              <a:cs typeface="Segoe UI"/>
            </a:endParaRPr>
          </a:p>
          <a:p>
            <a:pPr marL="12700">
              <a:lnSpc>
                <a:spcPct val="100000"/>
              </a:lnSpc>
            </a:pPr>
            <a:r>
              <a:rPr sz="1200" b="1" spc="-20" dirty="0">
                <a:solidFill>
                  <a:srgbClr val="FFFFFF"/>
                </a:solidFill>
                <a:latin typeface="Segoe UI"/>
                <a:cs typeface="Segoe UI"/>
              </a:rPr>
              <a:t>Telephone</a:t>
            </a:r>
            <a:r>
              <a:rPr sz="1200" b="1" spc="10" dirty="0">
                <a:solidFill>
                  <a:srgbClr val="FFFFFF"/>
                </a:solidFill>
                <a:latin typeface="Segoe UI"/>
                <a:cs typeface="Segoe UI"/>
              </a:rPr>
              <a:t> </a:t>
            </a:r>
            <a:r>
              <a:rPr sz="1200" b="1" spc="-5" dirty="0">
                <a:solidFill>
                  <a:srgbClr val="FFFFFF"/>
                </a:solidFill>
                <a:latin typeface="Segoe UI"/>
                <a:cs typeface="Segoe UI"/>
              </a:rPr>
              <a:t>numbers:</a:t>
            </a:r>
            <a:endParaRPr sz="1200" dirty="0">
              <a:latin typeface="Segoe UI"/>
              <a:cs typeface="Segoe UI"/>
            </a:endParaRPr>
          </a:p>
          <a:p>
            <a:pPr marL="299085" marR="657860" indent="-287020">
              <a:lnSpc>
                <a:spcPct val="100000"/>
              </a:lnSpc>
              <a:buFont typeface="Arial"/>
              <a:buChar char="•"/>
              <a:tabLst>
                <a:tab pos="299085" algn="l"/>
                <a:tab pos="299720" algn="l"/>
              </a:tabLst>
            </a:pPr>
            <a:r>
              <a:rPr sz="1200" spc="-10" dirty="0">
                <a:solidFill>
                  <a:srgbClr val="FFFFFF"/>
                </a:solidFill>
                <a:latin typeface="Segoe UI"/>
                <a:cs typeface="Segoe UI"/>
              </a:rPr>
              <a:t>800-PTO-9199  </a:t>
            </a:r>
            <a:r>
              <a:rPr sz="1200" spc="-5" dirty="0">
                <a:solidFill>
                  <a:srgbClr val="FFFFFF"/>
                </a:solidFill>
                <a:latin typeface="Segoe UI"/>
                <a:cs typeface="Segoe UI"/>
              </a:rPr>
              <a:t>(</a:t>
            </a:r>
            <a:r>
              <a:rPr sz="1200" dirty="0">
                <a:solidFill>
                  <a:srgbClr val="FFFFFF"/>
                </a:solidFill>
                <a:latin typeface="Segoe UI"/>
                <a:cs typeface="Segoe UI"/>
              </a:rPr>
              <a:t>800-786-9199)</a:t>
            </a:r>
            <a:endParaRPr sz="1200" dirty="0">
              <a:latin typeface="Segoe UI"/>
              <a:cs typeface="Segoe UI"/>
            </a:endParaRPr>
          </a:p>
          <a:p>
            <a:pPr marL="299085" indent="-287020">
              <a:lnSpc>
                <a:spcPct val="100000"/>
              </a:lnSpc>
              <a:buFont typeface="Arial"/>
              <a:buChar char="•"/>
              <a:tabLst>
                <a:tab pos="299085" algn="l"/>
                <a:tab pos="299720" algn="l"/>
              </a:tabLst>
            </a:pPr>
            <a:r>
              <a:rPr sz="1200" dirty="0">
                <a:solidFill>
                  <a:srgbClr val="FFFFFF"/>
                </a:solidFill>
                <a:latin typeface="Segoe UI"/>
                <a:cs typeface="Segoe UI"/>
              </a:rPr>
              <a:t>571-272-1000</a:t>
            </a:r>
            <a:endParaRPr sz="1200" dirty="0">
              <a:latin typeface="Segoe UI"/>
              <a:cs typeface="Segoe UI"/>
            </a:endParaRPr>
          </a:p>
          <a:p>
            <a:pPr>
              <a:lnSpc>
                <a:spcPct val="100000"/>
              </a:lnSpc>
              <a:spcBef>
                <a:spcPts val="45"/>
              </a:spcBef>
            </a:pPr>
            <a:endParaRPr sz="1050" dirty="0">
              <a:latin typeface="Segoe UI"/>
              <a:cs typeface="Segoe UI"/>
            </a:endParaRPr>
          </a:p>
          <a:p>
            <a:pPr marL="12700">
              <a:lnSpc>
                <a:spcPct val="100000"/>
              </a:lnSpc>
            </a:pPr>
            <a:r>
              <a:rPr sz="1200" b="1" spc="15" dirty="0">
                <a:solidFill>
                  <a:srgbClr val="FFFFFF"/>
                </a:solidFill>
                <a:latin typeface="Segoe UI"/>
                <a:cs typeface="Segoe UI"/>
              </a:rPr>
              <a:t>TTY </a:t>
            </a:r>
            <a:r>
              <a:rPr sz="1200" b="1" spc="-5" dirty="0">
                <a:solidFill>
                  <a:srgbClr val="FFFFFF"/>
                </a:solidFill>
                <a:latin typeface="Segoe UI"/>
                <a:cs typeface="Segoe UI"/>
              </a:rPr>
              <a:t>customers </a:t>
            </a:r>
            <a:r>
              <a:rPr sz="1200" b="1" dirty="0">
                <a:solidFill>
                  <a:srgbClr val="FFFFFF"/>
                </a:solidFill>
                <a:latin typeface="Segoe UI"/>
                <a:cs typeface="Segoe UI"/>
              </a:rPr>
              <a:t>can</a:t>
            </a:r>
            <a:r>
              <a:rPr sz="1200" b="1" spc="-90" dirty="0">
                <a:solidFill>
                  <a:srgbClr val="FFFFFF"/>
                </a:solidFill>
                <a:latin typeface="Segoe UI"/>
                <a:cs typeface="Segoe UI"/>
              </a:rPr>
              <a:t> </a:t>
            </a:r>
            <a:r>
              <a:rPr sz="1200" b="1" spc="-5" dirty="0">
                <a:solidFill>
                  <a:srgbClr val="FFFFFF"/>
                </a:solidFill>
                <a:latin typeface="Segoe UI"/>
                <a:cs typeface="Segoe UI"/>
              </a:rPr>
              <a:t>dial</a:t>
            </a:r>
            <a:endParaRPr sz="1200" dirty="0">
              <a:latin typeface="Segoe UI"/>
              <a:cs typeface="Segoe UI"/>
            </a:endParaRPr>
          </a:p>
          <a:p>
            <a:pPr marL="12700" marR="22225">
              <a:lnSpc>
                <a:spcPct val="100000"/>
              </a:lnSpc>
            </a:pPr>
            <a:r>
              <a:rPr sz="1200" b="1" spc="-5" dirty="0">
                <a:solidFill>
                  <a:srgbClr val="FFFFFF"/>
                </a:solidFill>
                <a:latin typeface="Segoe UI"/>
                <a:cs typeface="Segoe UI"/>
              </a:rPr>
              <a:t>800-877-8339 for</a:t>
            </a:r>
            <a:r>
              <a:rPr sz="1200" b="1" spc="-65" dirty="0">
                <a:solidFill>
                  <a:srgbClr val="FFFFFF"/>
                </a:solidFill>
                <a:latin typeface="Segoe UI"/>
                <a:cs typeface="Segoe UI"/>
              </a:rPr>
              <a:t> </a:t>
            </a:r>
            <a:r>
              <a:rPr sz="1200" b="1" spc="-5" dirty="0">
                <a:solidFill>
                  <a:srgbClr val="FFFFFF"/>
                </a:solidFill>
                <a:latin typeface="Segoe UI"/>
                <a:cs typeface="Segoe UI"/>
              </a:rPr>
              <a:t>customer  assistance</a:t>
            </a:r>
            <a:endParaRPr sz="1200" dirty="0">
              <a:latin typeface="Segoe UI"/>
              <a:cs typeface="Segoe UI"/>
            </a:endParaRPr>
          </a:p>
        </p:txBody>
      </p:sp>
      <p:sp>
        <p:nvSpPr>
          <p:cNvPr id="10" name="Slide Number Placeholder 9">
            <a:extLst>
              <a:ext uri="{FF2B5EF4-FFF2-40B4-BE49-F238E27FC236}">
                <a16:creationId xmlns:a16="http://schemas.microsoft.com/office/drawing/2014/main" id="{01D37A79-F9C8-4470-B654-967486AE2298}"/>
              </a:ext>
            </a:extLst>
          </p:cNvPr>
          <p:cNvSpPr>
            <a:spLocks noGrp="1"/>
          </p:cNvSpPr>
          <p:nvPr>
            <p:ph type="sldNum" sz="quarter" idx="7"/>
          </p:nvPr>
        </p:nvSpPr>
        <p:spPr/>
        <p:txBody>
          <a:bodyPr/>
          <a:lstStyle/>
          <a:p>
            <a:pPr marL="38100">
              <a:lnSpc>
                <a:spcPct val="100000"/>
              </a:lnSpc>
              <a:spcBef>
                <a:spcPts val="165"/>
              </a:spcBef>
            </a:pPr>
            <a:fld id="{81D60167-4931-47E6-BA6A-407CBD079E47}" type="slidenum">
              <a:rPr lang="en-US" smtClean="0"/>
              <a:t>38</a:t>
            </a:fld>
            <a:endParaRPr lang="en-US" dirty="0"/>
          </a:p>
        </p:txBody>
      </p:sp>
    </p:spTree>
    <p:extLst>
      <p:ext uri="{BB962C8B-B14F-4D97-AF65-F5344CB8AC3E}">
        <p14:creationId xmlns:p14="http://schemas.microsoft.com/office/powerpoint/2010/main" val="2933583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7676515" cy="566181"/>
          </a:xfrm>
          <a:prstGeom prst="rect">
            <a:avLst/>
          </a:prstGeom>
        </p:spPr>
        <p:txBody>
          <a:bodyPr vert="horz" wrap="square" lIns="0" tIns="12065" rIns="0" bIns="0" rtlCol="0">
            <a:spAutoFit/>
          </a:bodyPr>
          <a:lstStyle/>
          <a:p>
            <a:pPr marL="12700">
              <a:lnSpc>
                <a:spcPct val="100000"/>
              </a:lnSpc>
              <a:spcBef>
                <a:spcPts val="95"/>
              </a:spcBef>
            </a:pPr>
            <a:r>
              <a:rPr spc="-5" dirty="0"/>
              <a:t>Electronic Business </a:t>
            </a:r>
            <a:r>
              <a:rPr spc="-10" dirty="0"/>
              <a:t>Center</a:t>
            </a:r>
            <a:r>
              <a:rPr spc="25" dirty="0"/>
              <a:t> </a:t>
            </a:r>
            <a:r>
              <a:rPr spc="-5" dirty="0"/>
              <a:t>(EBC)</a:t>
            </a:r>
            <a:endParaRPr dirty="0"/>
          </a:p>
        </p:txBody>
      </p:sp>
      <p:sp>
        <p:nvSpPr>
          <p:cNvPr id="4" name="object 4"/>
          <p:cNvSpPr txBox="1"/>
          <p:nvPr/>
        </p:nvSpPr>
        <p:spPr>
          <a:xfrm>
            <a:off x="495298" y="1028700"/>
            <a:ext cx="2740025" cy="29972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1800" dirty="0">
                <a:latin typeface="Segoe UI"/>
                <a:cs typeface="Segoe UI"/>
              </a:rPr>
              <a:t>The EBC </a:t>
            </a:r>
            <a:r>
              <a:rPr sz="1800" spc="-5" dirty="0">
                <a:latin typeface="Segoe UI"/>
                <a:cs typeface="Segoe UI"/>
              </a:rPr>
              <a:t>can assist</a:t>
            </a:r>
            <a:r>
              <a:rPr sz="1800" spc="-105" dirty="0">
                <a:latin typeface="Segoe UI"/>
                <a:cs typeface="Segoe UI"/>
              </a:rPr>
              <a:t> </a:t>
            </a:r>
            <a:r>
              <a:rPr sz="1800" spc="-5" dirty="0">
                <a:latin typeface="Segoe UI"/>
                <a:cs typeface="Segoe UI"/>
              </a:rPr>
              <a:t>with:</a:t>
            </a:r>
            <a:endParaRPr sz="1800" dirty="0">
              <a:latin typeface="Segoe UI"/>
              <a:cs typeface="Segoe UI"/>
            </a:endParaRPr>
          </a:p>
        </p:txBody>
      </p:sp>
      <p:sp>
        <p:nvSpPr>
          <p:cNvPr id="5" name="object 5"/>
          <p:cNvSpPr txBox="1">
            <a:spLocks noGrp="1"/>
          </p:cNvSpPr>
          <p:nvPr>
            <p:ph type="body" idx="1"/>
          </p:nvPr>
        </p:nvSpPr>
        <p:spPr>
          <a:xfrm>
            <a:off x="856845" y="1333500"/>
            <a:ext cx="5026661" cy="3867725"/>
          </a:xfrm>
          <a:prstGeom prst="rect">
            <a:avLst/>
          </a:prstGeom>
        </p:spPr>
        <p:txBody>
          <a:bodyPr vert="horz" wrap="square" lIns="0" tIns="127000" rIns="0" bIns="0" rtlCol="0">
            <a:spAutoFit/>
          </a:bodyPr>
          <a:lstStyle/>
          <a:p>
            <a:pPr marL="299085" indent="-287020">
              <a:lnSpc>
                <a:spcPct val="100000"/>
              </a:lnSpc>
              <a:spcBef>
                <a:spcPts val="1000"/>
              </a:spcBef>
              <a:buFont typeface="Arial"/>
              <a:buChar char="–"/>
              <a:tabLst>
                <a:tab pos="299085" algn="l"/>
                <a:tab pos="299720" algn="l"/>
              </a:tabLst>
            </a:pPr>
            <a:r>
              <a:rPr sz="1800" dirty="0"/>
              <a:t>Submitting your patent application </a:t>
            </a:r>
            <a:r>
              <a:rPr sz="1800" spc="-5" dirty="0"/>
              <a:t>via</a:t>
            </a:r>
            <a:r>
              <a:rPr sz="1800" spc="-105" dirty="0"/>
              <a:t> </a:t>
            </a:r>
            <a:r>
              <a:rPr sz="1800" spc="-10" dirty="0"/>
              <a:t>EFS-Web</a:t>
            </a:r>
          </a:p>
          <a:p>
            <a:pPr marL="299085" marR="930910" indent="-287020">
              <a:lnSpc>
                <a:spcPct val="100000"/>
              </a:lnSpc>
              <a:spcBef>
                <a:spcPts val="900"/>
              </a:spcBef>
              <a:buFont typeface="Arial"/>
              <a:buChar char="–"/>
              <a:tabLst>
                <a:tab pos="299085" algn="l"/>
                <a:tab pos="299720" algn="l"/>
              </a:tabLst>
            </a:pPr>
            <a:r>
              <a:rPr sz="1800" dirty="0"/>
              <a:t>Viewing application information in</a:t>
            </a:r>
            <a:r>
              <a:rPr lang="en-US" sz="1800" dirty="0"/>
              <a:t> </a:t>
            </a:r>
            <a:r>
              <a:rPr sz="1800" dirty="0"/>
              <a:t>Private</a:t>
            </a:r>
            <a:r>
              <a:rPr sz="1800" spc="-30" dirty="0"/>
              <a:t> </a:t>
            </a:r>
            <a:r>
              <a:rPr sz="1800" spc="-40" dirty="0"/>
              <a:t>PAIR</a:t>
            </a:r>
          </a:p>
          <a:p>
            <a:pPr marL="299085" indent="-287020">
              <a:lnSpc>
                <a:spcPct val="100000"/>
              </a:lnSpc>
              <a:spcBef>
                <a:spcPts val="900"/>
              </a:spcBef>
              <a:buFont typeface="Arial"/>
              <a:buChar char="–"/>
              <a:tabLst>
                <a:tab pos="299085" algn="l"/>
                <a:tab pos="299720" algn="l"/>
              </a:tabLst>
            </a:pPr>
            <a:r>
              <a:rPr sz="1800" dirty="0"/>
              <a:t>Digital </a:t>
            </a:r>
            <a:r>
              <a:rPr sz="1800" spc="5" dirty="0"/>
              <a:t>certificate, </a:t>
            </a:r>
            <a:r>
              <a:rPr sz="1800" dirty="0"/>
              <a:t>customer number </a:t>
            </a:r>
            <a:r>
              <a:rPr sz="1800" spc="-5" dirty="0"/>
              <a:t>issues, </a:t>
            </a:r>
            <a:br>
              <a:rPr lang="en-US" sz="1800" spc="-5" dirty="0"/>
            </a:br>
            <a:r>
              <a:rPr sz="1800" dirty="0"/>
              <a:t>and</a:t>
            </a:r>
            <a:r>
              <a:rPr sz="1800" spc="-130" dirty="0"/>
              <a:t> </a:t>
            </a:r>
            <a:r>
              <a:rPr sz="1800" dirty="0"/>
              <a:t>assistance</a:t>
            </a:r>
          </a:p>
          <a:p>
            <a:pPr marL="299085" indent="-287020">
              <a:lnSpc>
                <a:spcPct val="100000"/>
              </a:lnSpc>
              <a:spcBef>
                <a:spcPts val="900"/>
              </a:spcBef>
              <a:buFont typeface="Arial"/>
              <a:buChar char="–"/>
              <a:tabLst>
                <a:tab pos="299085" algn="l"/>
                <a:tab pos="299720" algn="l"/>
              </a:tabLst>
            </a:pPr>
            <a:r>
              <a:rPr sz="1800" spc="-10" dirty="0"/>
              <a:t>Java </a:t>
            </a:r>
            <a:r>
              <a:rPr sz="1800" dirty="0"/>
              <a:t>and </a:t>
            </a:r>
            <a:r>
              <a:rPr sz="1800" spc="-5" dirty="0"/>
              <a:t>web browser</a:t>
            </a:r>
            <a:r>
              <a:rPr sz="1800" spc="-30" dirty="0"/>
              <a:t> </a:t>
            </a:r>
            <a:r>
              <a:rPr sz="1800" spc="-5" dirty="0"/>
              <a:t>problems</a:t>
            </a:r>
          </a:p>
          <a:p>
            <a:pPr marL="299085" indent="-287020">
              <a:lnSpc>
                <a:spcPct val="100000"/>
              </a:lnSpc>
              <a:spcBef>
                <a:spcPts val="900"/>
              </a:spcBef>
              <a:buFont typeface="Arial"/>
              <a:buChar char="–"/>
              <a:tabLst>
                <a:tab pos="299085" algn="l"/>
                <a:tab pos="299720" algn="l"/>
              </a:tabLst>
            </a:pPr>
            <a:r>
              <a:rPr sz="1800" spc="-25" dirty="0"/>
              <a:t>Technical </a:t>
            </a:r>
            <a:r>
              <a:rPr sz="1800" spc="-5" dirty="0"/>
              <a:t>problems </a:t>
            </a:r>
            <a:r>
              <a:rPr sz="1800" dirty="0"/>
              <a:t>or errors with your patent</a:t>
            </a:r>
            <a:r>
              <a:rPr sz="1800" spc="-100" dirty="0"/>
              <a:t> </a:t>
            </a:r>
            <a:r>
              <a:rPr sz="1800" dirty="0"/>
              <a:t>application</a:t>
            </a:r>
          </a:p>
          <a:p>
            <a:pPr marL="299085" indent="-287020">
              <a:lnSpc>
                <a:spcPct val="100000"/>
              </a:lnSpc>
              <a:spcBef>
                <a:spcPts val="900"/>
              </a:spcBef>
              <a:buFont typeface="Arial"/>
              <a:buChar char="–"/>
              <a:tabLst>
                <a:tab pos="299085" algn="l"/>
                <a:tab pos="299720" algn="l"/>
              </a:tabLst>
            </a:pPr>
            <a:r>
              <a:rPr sz="1800" spc="-15" dirty="0"/>
              <a:t>PDX/DAS </a:t>
            </a:r>
            <a:r>
              <a:rPr sz="1800" spc="-5" dirty="0"/>
              <a:t>registration inquires </a:t>
            </a:r>
            <a:r>
              <a:rPr sz="1800" dirty="0"/>
              <a:t>and</a:t>
            </a:r>
            <a:r>
              <a:rPr sz="1800" spc="-90" dirty="0"/>
              <a:t> </a:t>
            </a:r>
            <a:r>
              <a:rPr sz="1800" spc="-5" dirty="0"/>
              <a:t>issues</a:t>
            </a:r>
          </a:p>
          <a:p>
            <a:pPr marL="299085" indent="-287020">
              <a:lnSpc>
                <a:spcPct val="100000"/>
              </a:lnSpc>
              <a:spcBef>
                <a:spcPts val="900"/>
              </a:spcBef>
              <a:buFont typeface="Arial"/>
              <a:buChar char="–"/>
              <a:tabLst>
                <a:tab pos="299085" algn="l"/>
                <a:tab pos="299720" algn="l"/>
              </a:tabLst>
            </a:pPr>
            <a:r>
              <a:rPr sz="1800" spc="-25" dirty="0"/>
              <a:t>Technical </a:t>
            </a:r>
            <a:r>
              <a:rPr sz="1800" spc="-5" dirty="0"/>
              <a:t>problems </a:t>
            </a:r>
            <a:r>
              <a:rPr sz="1800" dirty="0"/>
              <a:t>with biotech</a:t>
            </a:r>
            <a:r>
              <a:rPr sz="1800" spc="-40" dirty="0"/>
              <a:t> </a:t>
            </a:r>
            <a:r>
              <a:rPr sz="1800" dirty="0"/>
              <a:t>tools</a:t>
            </a:r>
          </a:p>
        </p:txBody>
      </p:sp>
      <p:sp>
        <p:nvSpPr>
          <p:cNvPr id="6" name="object 6" descr="&quot;&quot;"/>
          <p:cNvSpPr/>
          <p:nvPr/>
        </p:nvSpPr>
        <p:spPr>
          <a:xfrm>
            <a:off x="6224016" y="1423416"/>
            <a:ext cx="2510027" cy="3188207"/>
          </a:xfrm>
          <a:prstGeom prst="rect">
            <a:avLst/>
          </a:prstGeom>
          <a:blipFill>
            <a:blip r:embed="rId2" cstate="print"/>
            <a:stretch>
              <a:fillRect/>
            </a:stretch>
          </a:blipFill>
        </p:spPr>
        <p:txBody>
          <a:bodyPr wrap="square" lIns="0" tIns="0" rIns="0" bIns="0" rtlCol="0"/>
          <a:lstStyle/>
          <a:p>
            <a:endParaRPr dirty="0"/>
          </a:p>
        </p:txBody>
      </p:sp>
      <p:sp>
        <p:nvSpPr>
          <p:cNvPr id="7" name="object 7" descr="&quot;&quot;"/>
          <p:cNvSpPr/>
          <p:nvPr/>
        </p:nvSpPr>
        <p:spPr>
          <a:xfrm>
            <a:off x="6271259" y="1447800"/>
            <a:ext cx="2415540" cy="3093720"/>
          </a:xfrm>
          <a:custGeom>
            <a:avLst/>
            <a:gdLst/>
            <a:ahLst/>
            <a:cxnLst/>
            <a:rect l="l" t="t" r="r" b="b"/>
            <a:pathLst>
              <a:path w="2415540" h="3093720">
                <a:moveTo>
                  <a:pt x="2266937" y="0"/>
                </a:moveTo>
                <a:lnTo>
                  <a:pt x="148602" y="0"/>
                </a:lnTo>
                <a:lnTo>
                  <a:pt x="101634" y="7576"/>
                </a:lnTo>
                <a:lnTo>
                  <a:pt x="60841" y="28672"/>
                </a:lnTo>
                <a:lnTo>
                  <a:pt x="28672" y="60841"/>
                </a:lnTo>
                <a:lnTo>
                  <a:pt x="7576" y="101634"/>
                </a:lnTo>
                <a:lnTo>
                  <a:pt x="0" y="148602"/>
                </a:lnTo>
                <a:lnTo>
                  <a:pt x="0" y="2945117"/>
                </a:lnTo>
                <a:lnTo>
                  <a:pt x="7576" y="2992085"/>
                </a:lnTo>
                <a:lnTo>
                  <a:pt x="28672" y="3032878"/>
                </a:lnTo>
                <a:lnTo>
                  <a:pt x="60841" y="3065047"/>
                </a:lnTo>
                <a:lnTo>
                  <a:pt x="101634" y="3086143"/>
                </a:lnTo>
                <a:lnTo>
                  <a:pt x="148602" y="3093720"/>
                </a:lnTo>
                <a:lnTo>
                  <a:pt x="2266937" y="3093720"/>
                </a:lnTo>
                <a:lnTo>
                  <a:pt x="2313905" y="3086143"/>
                </a:lnTo>
                <a:lnTo>
                  <a:pt x="2354698" y="3065047"/>
                </a:lnTo>
                <a:lnTo>
                  <a:pt x="2386867" y="3032878"/>
                </a:lnTo>
                <a:lnTo>
                  <a:pt x="2407963" y="2992085"/>
                </a:lnTo>
                <a:lnTo>
                  <a:pt x="2415540" y="2945117"/>
                </a:lnTo>
                <a:lnTo>
                  <a:pt x="2415540" y="148602"/>
                </a:lnTo>
                <a:lnTo>
                  <a:pt x="2407963" y="101634"/>
                </a:lnTo>
                <a:lnTo>
                  <a:pt x="2386867" y="60841"/>
                </a:lnTo>
                <a:lnTo>
                  <a:pt x="2354698" y="28672"/>
                </a:lnTo>
                <a:lnTo>
                  <a:pt x="2313905" y="7576"/>
                </a:lnTo>
                <a:lnTo>
                  <a:pt x="2266937" y="0"/>
                </a:lnTo>
                <a:close/>
              </a:path>
            </a:pathLst>
          </a:custGeom>
          <a:solidFill>
            <a:srgbClr val="003970"/>
          </a:solidFill>
        </p:spPr>
        <p:txBody>
          <a:bodyPr wrap="square" lIns="0" tIns="0" rIns="0" bIns="0" rtlCol="0"/>
          <a:lstStyle/>
          <a:p>
            <a:endParaRPr dirty="0"/>
          </a:p>
        </p:txBody>
      </p:sp>
      <p:sp>
        <p:nvSpPr>
          <p:cNvPr id="8" name="object 8" descr="&quot;&quot;"/>
          <p:cNvSpPr/>
          <p:nvPr/>
        </p:nvSpPr>
        <p:spPr>
          <a:xfrm>
            <a:off x="6271259" y="1447800"/>
            <a:ext cx="2415540" cy="3093720"/>
          </a:xfrm>
          <a:custGeom>
            <a:avLst/>
            <a:gdLst/>
            <a:ahLst/>
            <a:cxnLst/>
            <a:rect l="l" t="t" r="r" b="b"/>
            <a:pathLst>
              <a:path w="2415540" h="3093720">
                <a:moveTo>
                  <a:pt x="0" y="148602"/>
                </a:moveTo>
                <a:lnTo>
                  <a:pt x="7576" y="101634"/>
                </a:lnTo>
                <a:lnTo>
                  <a:pt x="28672" y="60841"/>
                </a:lnTo>
                <a:lnTo>
                  <a:pt x="60841" y="28672"/>
                </a:lnTo>
                <a:lnTo>
                  <a:pt x="101634" y="7576"/>
                </a:lnTo>
                <a:lnTo>
                  <a:pt x="148602" y="0"/>
                </a:lnTo>
                <a:lnTo>
                  <a:pt x="2266937" y="0"/>
                </a:lnTo>
                <a:lnTo>
                  <a:pt x="2313905" y="7576"/>
                </a:lnTo>
                <a:lnTo>
                  <a:pt x="2354698" y="28672"/>
                </a:lnTo>
                <a:lnTo>
                  <a:pt x="2386867" y="60841"/>
                </a:lnTo>
                <a:lnTo>
                  <a:pt x="2407963" y="101634"/>
                </a:lnTo>
                <a:lnTo>
                  <a:pt x="2415540" y="148602"/>
                </a:lnTo>
                <a:lnTo>
                  <a:pt x="2415540" y="2945117"/>
                </a:lnTo>
                <a:lnTo>
                  <a:pt x="2407963" y="2992085"/>
                </a:lnTo>
                <a:lnTo>
                  <a:pt x="2386867" y="3032878"/>
                </a:lnTo>
                <a:lnTo>
                  <a:pt x="2354698" y="3065047"/>
                </a:lnTo>
                <a:lnTo>
                  <a:pt x="2313905" y="3086143"/>
                </a:lnTo>
                <a:lnTo>
                  <a:pt x="2266937" y="3093720"/>
                </a:lnTo>
                <a:lnTo>
                  <a:pt x="148602" y="3093720"/>
                </a:lnTo>
                <a:lnTo>
                  <a:pt x="101634" y="3086143"/>
                </a:lnTo>
                <a:lnTo>
                  <a:pt x="60841" y="3065047"/>
                </a:lnTo>
                <a:lnTo>
                  <a:pt x="28672" y="3032878"/>
                </a:lnTo>
                <a:lnTo>
                  <a:pt x="7576" y="2992085"/>
                </a:lnTo>
                <a:lnTo>
                  <a:pt x="0" y="2945117"/>
                </a:lnTo>
                <a:lnTo>
                  <a:pt x="0" y="148602"/>
                </a:lnTo>
                <a:close/>
              </a:path>
            </a:pathLst>
          </a:custGeom>
          <a:ln w="9143">
            <a:solidFill>
              <a:srgbClr val="003970"/>
            </a:solidFill>
          </a:ln>
        </p:spPr>
        <p:txBody>
          <a:bodyPr wrap="square" lIns="0" tIns="0" rIns="0" bIns="0" rtlCol="0"/>
          <a:lstStyle/>
          <a:p>
            <a:endParaRPr dirty="0"/>
          </a:p>
        </p:txBody>
      </p:sp>
      <p:sp>
        <p:nvSpPr>
          <p:cNvPr id="9" name="object 9"/>
          <p:cNvSpPr txBox="1"/>
          <p:nvPr/>
        </p:nvSpPr>
        <p:spPr>
          <a:xfrm>
            <a:off x="6393412" y="1741652"/>
            <a:ext cx="2170430" cy="24968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Segoe UI"/>
                <a:cs typeface="Segoe UI"/>
              </a:rPr>
              <a:t>Contact</a:t>
            </a:r>
            <a:r>
              <a:rPr sz="1800" b="1" spc="-30" dirty="0">
                <a:solidFill>
                  <a:srgbClr val="FFFFFF"/>
                </a:solidFill>
                <a:latin typeface="Segoe UI"/>
                <a:cs typeface="Segoe UI"/>
              </a:rPr>
              <a:t> </a:t>
            </a:r>
            <a:r>
              <a:rPr sz="1800" b="1" spc="-5" dirty="0">
                <a:solidFill>
                  <a:srgbClr val="FFFFFF"/>
                </a:solidFill>
                <a:latin typeface="Segoe UI"/>
                <a:cs typeface="Segoe UI"/>
              </a:rPr>
              <a:t>Info</a:t>
            </a:r>
            <a:endParaRPr sz="1800" dirty="0">
              <a:latin typeface="Segoe UI"/>
              <a:cs typeface="Segoe UI"/>
            </a:endParaRPr>
          </a:p>
          <a:p>
            <a:pPr>
              <a:lnSpc>
                <a:spcPct val="100000"/>
              </a:lnSpc>
              <a:spcBef>
                <a:spcPts val="45"/>
              </a:spcBef>
            </a:pPr>
            <a:endParaRPr sz="1600" dirty="0">
              <a:latin typeface="Segoe UI"/>
              <a:cs typeface="Segoe UI"/>
            </a:endParaRPr>
          </a:p>
          <a:p>
            <a:pPr marL="12700" marR="220979" indent="-635">
              <a:lnSpc>
                <a:spcPct val="100000"/>
              </a:lnSpc>
            </a:pPr>
            <a:r>
              <a:rPr sz="1400" b="1" dirty="0">
                <a:solidFill>
                  <a:srgbClr val="FFFFFF"/>
                </a:solidFill>
                <a:latin typeface="Segoe UI"/>
                <a:cs typeface="Segoe UI"/>
              </a:rPr>
              <a:t>Hours</a:t>
            </a:r>
            <a:r>
              <a:rPr sz="1400" dirty="0">
                <a:solidFill>
                  <a:srgbClr val="FFFFFF"/>
                </a:solidFill>
                <a:latin typeface="Segoe UI"/>
                <a:cs typeface="Segoe UI"/>
              </a:rPr>
              <a:t>: Monday –</a:t>
            </a:r>
            <a:r>
              <a:rPr sz="1400" spc="-100" dirty="0">
                <a:solidFill>
                  <a:srgbClr val="FFFFFF"/>
                </a:solidFill>
                <a:latin typeface="Segoe UI"/>
                <a:cs typeface="Segoe UI"/>
              </a:rPr>
              <a:t> </a:t>
            </a:r>
            <a:r>
              <a:rPr sz="1400" spc="-10" dirty="0">
                <a:solidFill>
                  <a:srgbClr val="FFFFFF"/>
                </a:solidFill>
                <a:latin typeface="Segoe UI"/>
                <a:cs typeface="Segoe UI"/>
              </a:rPr>
              <a:t>Friday,  </a:t>
            </a:r>
            <a:r>
              <a:rPr sz="1400" dirty="0">
                <a:solidFill>
                  <a:srgbClr val="FFFFFF"/>
                </a:solidFill>
                <a:latin typeface="Segoe UI"/>
                <a:cs typeface="Segoe UI"/>
              </a:rPr>
              <a:t>6 a.m. </a:t>
            </a:r>
            <a:r>
              <a:rPr sz="1400" spc="-5" dirty="0">
                <a:solidFill>
                  <a:srgbClr val="FFFFFF"/>
                </a:solidFill>
                <a:latin typeface="Segoe UI"/>
                <a:cs typeface="Segoe UI"/>
              </a:rPr>
              <a:t>to midnight </a:t>
            </a:r>
            <a:r>
              <a:rPr sz="1400" spc="-30" dirty="0">
                <a:solidFill>
                  <a:srgbClr val="FFFFFF"/>
                </a:solidFill>
                <a:latin typeface="Segoe UI"/>
                <a:cs typeface="Segoe UI"/>
              </a:rPr>
              <a:t>ET,  </a:t>
            </a:r>
            <a:r>
              <a:rPr sz="1400" spc="-5" dirty="0">
                <a:solidFill>
                  <a:srgbClr val="FFFFFF"/>
                </a:solidFill>
                <a:latin typeface="Segoe UI"/>
                <a:cs typeface="Segoe UI"/>
              </a:rPr>
              <a:t>except </a:t>
            </a:r>
            <a:r>
              <a:rPr sz="1400" dirty="0">
                <a:solidFill>
                  <a:srgbClr val="FFFFFF"/>
                </a:solidFill>
                <a:latin typeface="Segoe UI"/>
                <a:cs typeface="Segoe UI"/>
              </a:rPr>
              <a:t>federal</a:t>
            </a:r>
            <a:r>
              <a:rPr sz="1400" spc="-35" dirty="0">
                <a:solidFill>
                  <a:srgbClr val="FFFFFF"/>
                </a:solidFill>
                <a:latin typeface="Segoe UI"/>
                <a:cs typeface="Segoe UI"/>
              </a:rPr>
              <a:t> </a:t>
            </a:r>
            <a:r>
              <a:rPr sz="1400" dirty="0">
                <a:solidFill>
                  <a:srgbClr val="FFFFFF"/>
                </a:solidFill>
                <a:latin typeface="Segoe UI"/>
                <a:cs typeface="Segoe UI"/>
              </a:rPr>
              <a:t>holidays</a:t>
            </a:r>
            <a:endParaRPr sz="1400" dirty="0">
              <a:latin typeface="Segoe UI"/>
              <a:cs typeface="Segoe UI"/>
            </a:endParaRPr>
          </a:p>
          <a:p>
            <a:pPr>
              <a:lnSpc>
                <a:spcPct val="100000"/>
              </a:lnSpc>
              <a:spcBef>
                <a:spcPts val="20"/>
              </a:spcBef>
            </a:pPr>
            <a:endParaRPr sz="1250" dirty="0">
              <a:latin typeface="Segoe UI"/>
              <a:cs typeface="Segoe UI"/>
            </a:endParaRPr>
          </a:p>
          <a:p>
            <a:pPr marL="12700">
              <a:lnSpc>
                <a:spcPct val="100000"/>
              </a:lnSpc>
            </a:pPr>
            <a:r>
              <a:rPr sz="1400" b="1" spc="-15" dirty="0">
                <a:solidFill>
                  <a:srgbClr val="FFFFFF"/>
                </a:solidFill>
                <a:latin typeface="Segoe UI"/>
                <a:cs typeface="Segoe UI"/>
              </a:rPr>
              <a:t>Telephone</a:t>
            </a:r>
            <a:r>
              <a:rPr sz="1400" b="1" spc="-30" dirty="0">
                <a:solidFill>
                  <a:srgbClr val="FFFFFF"/>
                </a:solidFill>
                <a:latin typeface="Segoe UI"/>
                <a:cs typeface="Segoe UI"/>
              </a:rPr>
              <a:t> </a:t>
            </a:r>
            <a:r>
              <a:rPr sz="1400" b="1" dirty="0">
                <a:solidFill>
                  <a:srgbClr val="FFFFFF"/>
                </a:solidFill>
                <a:latin typeface="Segoe UI"/>
                <a:cs typeface="Segoe UI"/>
              </a:rPr>
              <a:t>numbers:</a:t>
            </a:r>
            <a:endParaRPr sz="1400" dirty="0">
              <a:latin typeface="Segoe UI"/>
              <a:cs typeface="Segoe UI"/>
            </a:endParaRPr>
          </a:p>
          <a:p>
            <a:pPr marL="299085" indent="-287020">
              <a:lnSpc>
                <a:spcPct val="100000"/>
              </a:lnSpc>
              <a:buFont typeface="Arial"/>
              <a:buChar char="•"/>
              <a:tabLst>
                <a:tab pos="299085" algn="l"/>
                <a:tab pos="299720" algn="l"/>
              </a:tabLst>
            </a:pPr>
            <a:r>
              <a:rPr sz="1400" spc="-20" dirty="0">
                <a:solidFill>
                  <a:srgbClr val="FFFFFF"/>
                </a:solidFill>
                <a:latin typeface="Segoe UI"/>
                <a:cs typeface="Segoe UI"/>
              </a:rPr>
              <a:t>Toll-Free:</a:t>
            </a:r>
            <a:r>
              <a:rPr sz="1400" spc="-50" dirty="0">
                <a:solidFill>
                  <a:srgbClr val="FFFFFF"/>
                </a:solidFill>
                <a:latin typeface="Segoe UI"/>
                <a:cs typeface="Segoe UI"/>
              </a:rPr>
              <a:t> </a:t>
            </a:r>
            <a:r>
              <a:rPr sz="1400" spc="-5" dirty="0">
                <a:solidFill>
                  <a:srgbClr val="FFFFFF"/>
                </a:solidFill>
                <a:latin typeface="Segoe UI"/>
                <a:cs typeface="Segoe UI"/>
              </a:rPr>
              <a:t>866-217-9197</a:t>
            </a:r>
            <a:endParaRPr sz="1400" dirty="0">
              <a:latin typeface="Segoe UI"/>
              <a:cs typeface="Segoe UI"/>
            </a:endParaRPr>
          </a:p>
          <a:p>
            <a:pPr marL="299085" indent="-287020">
              <a:lnSpc>
                <a:spcPct val="100000"/>
              </a:lnSpc>
              <a:buFont typeface="Arial"/>
              <a:buChar char="•"/>
              <a:tabLst>
                <a:tab pos="299085" algn="l"/>
                <a:tab pos="299720" algn="l"/>
              </a:tabLst>
            </a:pPr>
            <a:r>
              <a:rPr sz="1400" dirty="0">
                <a:solidFill>
                  <a:srgbClr val="FFFFFF"/>
                </a:solidFill>
                <a:latin typeface="Segoe UI"/>
                <a:cs typeface="Segoe UI"/>
              </a:rPr>
              <a:t>Local:</a:t>
            </a:r>
            <a:r>
              <a:rPr sz="1400" spc="-100" dirty="0">
                <a:solidFill>
                  <a:srgbClr val="FFFFFF"/>
                </a:solidFill>
                <a:latin typeface="Segoe UI"/>
                <a:cs typeface="Segoe UI"/>
              </a:rPr>
              <a:t> </a:t>
            </a:r>
            <a:r>
              <a:rPr sz="1400" spc="-5" dirty="0">
                <a:solidFill>
                  <a:srgbClr val="FFFFFF"/>
                </a:solidFill>
                <a:latin typeface="Segoe UI"/>
                <a:cs typeface="Segoe UI"/>
              </a:rPr>
              <a:t>571-272-4100</a:t>
            </a:r>
            <a:endParaRPr sz="1400" dirty="0">
              <a:latin typeface="Segoe UI"/>
              <a:cs typeface="Segoe UI"/>
            </a:endParaRPr>
          </a:p>
          <a:p>
            <a:pPr>
              <a:lnSpc>
                <a:spcPct val="100000"/>
              </a:lnSpc>
              <a:spcBef>
                <a:spcPts val="15"/>
              </a:spcBef>
            </a:pPr>
            <a:endParaRPr sz="1250" dirty="0">
              <a:latin typeface="Segoe UI"/>
              <a:cs typeface="Segoe UI"/>
            </a:endParaRPr>
          </a:p>
          <a:p>
            <a:pPr marL="12700">
              <a:lnSpc>
                <a:spcPct val="100000"/>
              </a:lnSpc>
              <a:spcBef>
                <a:spcPts val="5"/>
              </a:spcBef>
            </a:pPr>
            <a:r>
              <a:rPr sz="1400" b="1" spc="-5" dirty="0">
                <a:solidFill>
                  <a:srgbClr val="FFFFFF"/>
                </a:solidFill>
                <a:latin typeface="Segoe UI"/>
                <a:cs typeface="Segoe UI"/>
              </a:rPr>
              <a:t>Email</a:t>
            </a:r>
            <a:r>
              <a:rPr sz="1400" spc="-5" dirty="0">
                <a:solidFill>
                  <a:srgbClr val="FFFFFF"/>
                </a:solidFill>
                <a:latin typeface="Segoe UI"/>
                <a:cs typeface="Segoe UI"/>
              </a:rPr>
              <a:t>: </a:t>
            </a:r>
            <a:r>
              <a:rPr sz="1400" dirty="0">
                <a:solidFill>
                  <a:schemeClr val="bg1"/>
                </a:solidFill>
                <a:latin typeface="Segoe UI"/>
                <a:cs typeface="Segoe UI"/>
                <a:hlinkClick r:id="rId3">
                  <a:extLst>
                    <a:ext uri="{A12FA001-AC4F-418D-AE19-62706E023703}">
                      <ahyp:hlinkClr xmlns:ahyp="http://schemas.microsoft.com/office/drawing/2018/hyperlinkcolor" val="tx"/>
                    </a:ext>
                  </a:extLst>
                </a:hlinkClick>
              </a:rPr>
              <a:t>ebc@uspto.gov</a:t>
            </a:r>
            <a:endParaRPr sz="1400" dirty="0">
              <a:solidFill>
                <a:schemeClr val="bg1"/>
              </a:solidFill>
              <a:latin typeface="Segoe UI"/>
              <a:cs typeface="Segoe UI"/>
            </a:endParaRPr>
          </a:p>
        </p:txBody>
      </p:sp>
      <p:sp>
        <p:nvSpPr>
          <p:cNvPr id="11" name="Slide Number Placeholder 10">
            <a:extLst>
              <a:ext uri="{FF2B5EF4-FFF2-40B4-BE49-F238E27FC236}">
                <a16:creationId xmlns:a16="http://schemas.microsoft.com/office/drawing/2014/main" id="{29870DE1-4C0D-4696-A99E-0E9A557732CB}"/>
              </a:ext>
            </a:extLst>
          </p:cNvPr>
          <p:cNvSpPr>
            <a:spLocks noGrp="1"/>
          </p:cNvSpPr>
          <p:nvPr>
            <p:ph type="sldNum" sz="quarter" idx="10"/>
          </p:nvPr>
        </p:nvSpPr>
        <p:spPr/>
        <p:txBody>
          <a:bodyPr/>
          <a:lstStyle/>
          <a:p>
            <a:fld id="{1D648693-0942-45E9-83AE-76FC568F9452}" type="slidenum">
              <a:rPr lang="en-US" smtClean="0"/>
              <a:pPr/>
              <a:t>39</a:t>
            </a:fld>
            <a:endParaRPr lang="en-US" dirty="0"/>
          </a:p>
        </p:txBody>
      </p:sp>
    </p:spTree>
    <p:extLst>
      <p:ext uri="{BB962C8B-B14F-4D97-AF65-F5344CB8AC3E}">
        <p14:creationId xmlns:p14="http://schemas.microsoft.com/office/powerpoint/2010/main" val="70545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6148" y="330408"/>
            <a:ext cx="2515870" cy="566181"/>
          </a:xfrm>
          <a:prstGeom prst="rect">
            <a:avLst/>
          </a:prstGeom>
        </p:spPr>
        <p:txBody>
          <a:bodyPr vert="horz" wrap="square" lIns="0" tIns="12065" rIns="0" bIns="0" rtlCol="0">
            <a:spAutoFit/>
          </a:bodyPr>
          <a:lstStyle/>
          <a:p>
            <a:pPr marL="12700">
              <a:lnSpc>
                <a:spcPct val="100000"/>
              </a:lnSpc>
              <a:spcBef>
                <a:spcPts val="95"/>
              </a:spcBef>
            </a:pPr>
            <a:r>
              <a:rPr dirty="0"/>
              <a:t>Disclaimer</a:t>
            </a:r>
          </a:p>
        </p:txBody>
      </p:sp>
      <p:sp>
        <p:nvSpPr>
          <p:cNvPr id="4" name="object 4"/>
          <p:cNvSpPr txBox="1"/>
          <p:nvPr/>
        </p:nvSpPr>
        <p:spPr>
          <a:xfrm>
            <a:off x="535940" y="1472984"/>
            <a:ext cx="7999095" cy="2598147"/>
          </a:xfrm>
          <a:prstGeom prst="rect">
            <a:avLst/>
          </a:prstGeom>
        </p:spPr>
        <p:txBody>
          <a:bodyPr vert="horz" wrap="square" lIns="0" tIns="12700" rIns="0" bIns="0" rtlCol="0">
            <a:spAutoFit/>
          </a:bodyPr>
          <a:lstStyle/>
          <a:p>
            <a:pPr marL="12065" marR="5080">
              <a:lnSpc>
                <a:spcPct val="100000"/>
              </a:lnSpc>
              <a:spcBef>
                <a:spcPts val="100"/>
              </a:spcBef>
              <a:tabLst>
                <a:tab pos="354965" algn="l"/>
                <a:tab pos="355600" algn="l"/>
              </a:tabLst>
            </a:pPr>
            <a:r>
              <a:rPr sz="2400" spc="-15" dirty="0">
                <a:latin typeface="Segoe UI"/>
                <a:cs typeface="Segoe UI"/>
              </a:rPr>
              <a:t>References to </a:t>
            </a:r>
            <a:r>
              <a:rPr sz="2400" dirty="0">
                <a:latin typeface="Segoe UI"/>
                <a:cs typeface="Segoe UI"/>
              </a:rPr>
              <a:t>particular </a:t>
            </a:r>
            <a:r>
              <a:rPr sz="2400" spc="-10" dirty="0">
                <a:latin typeface="Segoe UI"/>
                <a:cs typeface="Segoe UI"/>
              </a:rPr>
              <a:t>patents, </a:t>
            </a:r>
            <a:r>
              <a:rPr sz="2400" spc="-5" dirty="0">
                <a:latin typeface="Segoe UI"/>
                <a:cs typeface="Segoe UI"/>
              </a:rPr>
              <a:t>designs, </a:t>
            </a:r>
            <a:r>
              <a:rPr sz="2400" dirty="0">
                <a:latin typeface="Segoe UI"/>
                <a:cs typeface="Segoe UI"/>
              </a:rPr>
              <a:t>trademarks,  </a:t>
            </a:r>
            <a:r>
              <a:rPr sz="2400" spc="10" dirty="0">
                <a:latin typeface="Segoe UI"/>
                <a:cs typeface="Segoe UI"/>
              </a:rPr>
              <a:t>service </a:t>
            </a:r>
            <a:r>
              <a:rPr sz="2400" spc="-5" dirty="0">
                <a:latin typeface="Segoe UI"/>
                <a:cs typeface="Segoe UI"/>
              </a:rPr>
              <a:t>marks, products, </a:t>
            </a:r>
            <a:r>
              <a:rPr sz="2400" spc="10" dirty="0">
                <a:latin typeface="Segoe UI"/>
                <a:cs typeface="Segoe UI"/>
              </a:rPr>
              <a:t>services, </a:t>
            </a:r>
            <a:r>
              <a:rPr sz="2400" spc="-10" dirty="0">
                <a:latin typeface="Segoe UI"/>
                <a:cs typeface="Segoe UI"/>
              </a:rPr>
              <a:t>companies, </a:t>
            </a:r>
            <a:r>
              <a:rPr sz="2400" spc="-5" dirty="0">
                <a:latin typeface="Segoe UI"/>
                <a:cs typeface="Segoe UI"/>
              </a:rPr>
              <a:t>copyrights,  and/or </a:t>
            </a:r>
            <a:r>
              <a:rPr sz="2400" spc="-10" dirty="0">
                <a:latin typeface="Segoe UI"/>
                <a:cs typeface="Segoe UI"/>
              </a:rPr>
              <a:t>organizations </a:t>
            </a:r>
            <a:r>
              <a:rPr sz="2400" dirty="0">
                <a:latin typeface="Segoe UI"/>
                <a:cs typeface="Segoe UI"/>
              </a:rPr>
              <a:t>appearing </a:t>
            </a:r>
            <a:r>
              <a:rPr sz="2400" spc="-5" dirty="0">
                <a:latin typeface="Segoe UI"/>
                <a:cs typeface="Segoe UI"/>
              </a:rPr>
              <a:t>in this presentation </a:t>
            </a:r>
            <a:r>
              <a:rPr sz="2400" spc="-15" dirty="0">
                <a:latin typeface="Segoe UI"/>
                <a:cs typeface="Segoe UI"/>
              </a:rPr>
              <a:t>are  </a:t>
            </a:r>
            <a:r>
              <a:rPr sz="2400" spc="-5" dirty="0">
                <a:latin typeface="Segoe UI"/>
                <a:cs typeface="Segoe UI"/>
              </a:rPr>
              <a:t>for illustrative and educational </a:t>
            </a:r>
            <a:r>
              <a:rPr sz="2400" dirty="0">
                <a:latin typeface="Segoe UI"/>
                <a:cs typeface="Segoe UI"/>
              </a:rPr>
              <a:t>purposes </a:t>
            </a:r>
            <a:r>
              <a:rPr sz="2400" spc="-5" dirty="0">
                <a:latin typeface="Segoe UI"/>
                <a:cs typeface="Segoe UI"/>
              </a:rPr>
              <a:t>only and </a:t>
            </a:r>
            <a:r>
              <a:rPr sz="2400" dirty="0">
                <a:latin typeface="Segoe UI"/>
                <a:cs typeface="Segoe UI"/>
              </a:rPr>
              <a:t>do </a:t>
            </a:r>
            <a:r>
              <a:rPr sz="2400" spc="-5" dirty="0">
                <a:latin typeface="Segoe UI"/>
                <a:cs typeface="Segoe UI"/>
              </a:rPr>
              <a:t>not  </a:t>
            </a:r>
            <a:r>
              <a:rPr sz="2400" spc="-10" dirty="0">
                <a:latin typeface="Segoe UI"/>
                <a:cs typeface="Segoe UI"/>
              </a:rPr>
              <a:t>constitute </a:t>
            </a:r>
            <a:r>
              <a:rPr sz="2400" spc="-5" dirty="0">
                <a:latin typeface="Segoe UI"/>
                <a:cs typeface="Segoe UI"/>
              </a:rPr>
              <a:t>or imply endorsement </a:t>
            </a:r>
            <a:r>
              <a:rPr sz="2400" dirty="0">
                <a:latin typeface="Segoe UI"/>
                <a:cs typeface="Segoe UI"/>
              </a:rPr>
              <a:t>by </a:t>
            </a:r>
            <a:r>
              <a:rPr sz="2400" spc="-5" dirty="0">
                <a:latin typeface="Segoe UI"/>
                <a:cs typeface="Segoe UI"/>
              </a:rPr>
              <a:t>the U.S.  government, the U.S. </a:t>
            </a:r>
            <a:r>
              <a:rPr sz="2400" dirty="0">
                <a:latin typeface="Segoe UI"/>
                <a:cs typeface="Segoe UI"/>
              </a:rPr>
              <a:t>Department </a:t>
            </a:r>
            <a:r>
              <a:rPr sz="2400" spc="-30" dirty="0">
                <a:latin typeface="Segoe UI"/>
                <a:cs typeface="Segoe UI"/>
              </a:rPr>
              <a:t>of </a:t>
            </a:r>
            <a:r>
              <a:rPr sz="2400" spc="-10" dirty="0">
                <a:latin typeface="Segoe UI"/>
                <a:cs typeface="Segoe UI"/>
              </a:rPr>
              <a:t>Commerce, </a:t>
            </a:r>
            <a:r>
              <a:rPr sz="2400" spc="-5" dirty="0">
                <a:latin typeface="Segoe UI"/>
                <a:cs typeface="Segoe UI"/>
              </a:rPr>
              <a:t>the U.S.  </a:t>
            </a:r>
            <a:r>
              <a:rPr sz="2400" spc="-20" dirty="0">
                <a:latin typeface="Segoe UI"/>
                <a:cs typeface="Segoe UI"/>
              </a:rPr>
              <a:t>Patent </a:t>
            </a:r>
            <a:r>
              <a:rPr sz="2400" spc="-5" dirty="0">
                <a:latin typeface="Segoe UI"/>
                <a:cs typeface="Segoe UI"/>
              </a:rPr>
              <a:t>and </a:t>
            </a:r>
            <a:r>
              <a:rPr sz="2400" spc="-25" dirty="0">
                <a:latin typeface="Segoe UI"/>
                <a:cs typeface="Segoe UI"/>
              </a:rPr>
              <a:t>Trademark </a:t>
            </a:r>
            <a:r>
              <a:rPr sz="2400" spc="-5" dirty="0">
                <a:latin typeface="Segoe UI"/>
                <a:cs typeface="Segoe UI"/>
              </a:rPr>
              <a:t>Office, or any other </a:t>
            </a:r>
            <a:r>
              <a:rPr sz="2400" dirty="0">
                <a:latin typeface="Segoe UI"/>
                <a:cs typeface="Segoe UI"/>
              </a:rPr>
              <a:t>federal  </a:t>
            </a:r>
            <a:r>
              <a:rPr sz="2400" spc="-25" dirty="0">
                <a:latin typeface="Segoe UI"/>
                <a:cs typeface="Segoe UI"/>
              </a:rPr>
              <a:t>agency</a:t>
            </a:r>
            <a:r>
              <a:rPr lang="en-US" sz="2400" spc="-25" dirty="0">
                <a:latin typeface="Segoe UI"/>
                <a:cs typeface="Segoe UI"/>
              </a:rPr>
              <a:t>.</a:t>
            </a:r>
            <a:endParaRPr sz="2400" dirty="0">
              <a:latin typeface="Segoe UI"/>
              <a:cs typeface="Segoe UI"/>
            </a:endParaRPr>
          </a:p>
        </p:txBody>
      </p:sp>
      <p:sp>
        <p:nvSpPr>
          <p:cNvPr id="6" name="Slide Number Placeholder 5">
            <a:extLst>
              <a:ext uri="{FF2B5EF4-FFF2-40B4-BE49-F238E27FC236}">
                <a16:creationId xmlns:a16="http://schemas.microsoft.com/office/drawing/2014/main" id="{A47B3754-45A0-4D29-B3A4-CBC5FFE8B803}"/>
              </a:ext>
            </a:extLst>
          </p:cNvPr>
          <p:cNvSpPr>
            <a:spLocks noGrp="1"/>
          </p:cNvSpPr>
          <p:nvPr>
            <p:ph type="sldNum" sz="quarter" idx="10"/>
          </p:nvPr>
        </p:nvSpPr>
        <p:spPr/>
        <p:txBody>
          <a:bodyPr/>
          <a:lstStyle/>
          <a:p>
            <a:fld id="{1D648693-0942-45E9-83AE-76FC568F9452}" type="slidenum">
              <a:rPr lang="en-US" smtClean="0"/>
              <a:pPr/>
              <a:t>4</a:t>
            </a:fld>
            <a:endParaRPr lang="en-US" dirty="0"/>
          </a:p>
        </p:txBody>
      </p:sp>
    </p:spTree>
    <p:extLst>
      <p:ext uri="{BB962C8B-B14F-4D97-AF65-F5344CB8AC3E}">
        <p14:creationId xmlns:p14="http://schemas.microsoft.com/office/powerpoint/2010/main" val="67539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USPTO resources</a:t>
            </a:r>
          </a:p>
        </p:txBody>
      </p:sp>
      <p:pic>
        <p:nvPicPr>
          <p:cNvPr id="6" name="Content Placeholder 5" descr="The USPTO internet page headers for Path to a Patent."/>
          <p:cNvPicPr>
            <a:picLocks noGrp="1" noChangeAspect="1"/>
          </p:cNvPicPr>
          <p:nvPr>
            <p:ph idx="1"/>
          </p:nvPr>
        </p:nvPicPr>
        <p:blipFill>
          <a:blip r:embed="rId3"/>
          <a:stretch>
            <a:fillRect/>
          </a:stretch>
        </p:blipFill>
        <p:spPr>
          <a:xfrm>
            <a:off x="1156607" y="1515959"/>
            <a:ext cx="6830786" cy="2445590"/>
          </a:xfrm>
          <a:prstGeom prst="rect">
            <a:avLst/>
          </a:prstGeom>
          <a:ln>
            <a:solidFill>
              <a:schemeClr val="tx1"/>
            </a:solidFill>
          </a:ln>
        </p:spPr>
      </p:pic>
      <p:sp>
        <p:nvSpPr>
          <p:cNvPr id="3" name="TextBox 2"/>
          <p:cNvSpPr txBox="1"/>
          <p:nvPr/>
        </p:nvSpPr>
        <p:spPr>
          <a:xfrm>
            <a:off x="1156607" y="4167853"/>
            <a:ext cx="6528816" cy="646331"/>
          </a:xfrm>
          <a:prstGeom prst="rect">
            <a:avLst/>
          </a:prstGeom>
          <a:noFill/>
        </p:spPr>
        <p:txBody>
          <a:bodyPr wrap="square" rtlCol="0">
            <a:spAutoFit/>
          </a:bodyPr>
          <a:lstStyle/>
          <a:p>
            <a:r>
              <a:rPr lang="en-US" sz="1200" dirty="0"/>
              <a:t>Path to a Patent at: </a:t>
            </a:r>
            <a:r>
              <a:rPr lang="en-US" sz="1200" dirty="0">
                <a:hlinkClick r:id="rId4"/>
              </a:rPr>
              <a:t>https://www.uspto.gov/about-us/events/path-patent</a:t>
            </a:r>
            <a:endParaRPr lang="en-US" sz="1200" dirty="0"/>
          </a:p>
          <a:p>
            <a:endParaRPr lang="en-US" sz="1200" dirty="0"/>
          </a:p>
          <a:p>
            <a:endParaRPr lang="en-US" sz="12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68E29C77-3264-4525-8242-AE5C130F84D6}"/>
              </a:ext>
            </a:extLst>
          </p:cNvPr>
          <p:cNvSpPr>
            <a:spLocks noGrp="1"/>
          </p:cNvSpPr>
          <p:nvPr>
            <p:ph type="sldNum" sz="quarter" idx="10"/>
          </p:nvPr>
        </p:nvSpPr>
        <p:spPr/>
        <p:txBody>
          <a:bodyPr/>
          <a:lstStyle/>
          <a:p>
            <a:fld id="{1D648693-0942-45E9-83AE-76FC568F9452}" type="slidenum">
              <a:rPr lang="en-US" smtClean="0"/>
              <a:pPr/>
              <a:t>40</a:t>
            </a:fld>
            <a:endParaRPr lang="en-US" dirty="0"/>
          </a:p>
        </p:txBody>
      </p:sp>
    </p:spTree>
    <p:extLst>
      <p:ext uri="{BB962C8B-B14F-4D97-AF65-F5344CB8AC3E}">
        <p14:creationId xmlns:p14="http://schemas.microsoft.com/office/powerpoint/2010/main" val="24935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8072119" cy="566822"/>
          </a:xfrm>
          <a:prstGeom prst="rect">
            <a:avLst/>
          </a:prstGeom>
        </p:spPr>
        <p:txBody>
          <a:bodyPr vert="horz" wrap="square" lIns="0" tIns="12700" rIns="0" bIns="0" rtlCol="0">
            <a:spAutoFit/>
          </a:bodyPr>
          <a:lstStyle/>
          <a:p>
            <a:pPr marL="12700" marR="5080">
              <a:lnSpc>
                <a:spcPct val="100000"/>
              </a:lnSpc>
              <a:spcBef>
                <a:spcPts val="100"/>
              </a:spcBef>
            </a:pPr>
            <a:r>
              <a:rPr lang="en-US" spc="-15" dirty="0"/>
              <a:t>Access Patent Public Search</a:t>
            </a:r>
            <a:endParaRPr spc="-5" dirty="0"/>
          </a:p>
        </p:txBody>
      </p:sp>
      <p:pic>
        <p:nvPicPr>
          <p:cNvPr id="32" name="Picture 31" descr="uspto.gov Web page with Find it Fast and Patent Public Search highlighted.">
            <a:extLst>
              <a:ext uri="{FF2B5EF4-FFF2-40B4-BE49-F238E27FC236}">
                <a16:creationId xmlns:a16="http://schemas.microsoft.com/office/drawing/2014/main" id="{47B65A81-0294-4F27-AE94-EF7FFF36E1B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85800" y="952500"/>
            <a:ext cx="7595359" cy="2161700"/>
          </a:xfrm>
          <a:prstGeom prst="rect">
            <a:avLst/>
          </a:prstGeom>
          <a:ln>
            <a:solidFill>
              <a:schemeClr val="tx1"/>
            </a:solidFill>
          </a:ln>
        </p:spPr>
      </p:pic>
      <p:sp>
        <p:nvSpPr>
          <p:cNvPr id="31" name="Rectangle 30">
            <a:extLst>
              <a:ext uri="{FF2B5EF4-FFF2-40B4-BE49-F238E27FC236}">
                <a16:creationId xmlns:a16="http://schemas.microsoft.com/office/drawing/2014/main" id="{221F7F55-B6C9-4C15-8553-21BB117317A0}"/>
              </a:ext>
              <a:ext uri="{C183D7F6-B498-43B3-948B-1728B52AA6E4}">
                <adec:decorative xmlns:adec="http://schemas.microsoft.com/office/drawing/2017/decorative" val="1"/>
              </a:ext>
            </a:extLst>
          </p:cNvPr>
          <p:cNvSpPr/>
          <p:nvPr/>
        </p:nvSpPr>
        <p:spPr>
          <a:xfrm>
            <a:off x="7094409" y="2079172"/>
            <a:ext cx="906591"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Welcome to Patent Public Search Web page with Start search highlighted.">
            <a:extLst>
              <a:ext uri="{FF2B5EF4-FFF2-40B4-BE49-F238E27FC236}">
                <a16:creationId xmlns:a16="http://schemas.microsoft.com/office/drawing/2014/main" id="{C9C1A435-C0F1-440C-8687-A632D616330C}"/>
              </a:ext>
            </a:extLst>
          </p:cNvPr>
          <p:cNvPicPr>
            <a:picLocks noChangeAspect="1"/>
          </p:cNvPicPr>
          <p:nvPr/>
        </p:nvPicPr>
        <p:blipFill>
          <a:blip r:embed="rId3"/>
          <a:stretch>
            <a:fillRect/>
          </a:stretch>
        </p:blipFill>
        <p:spPr>
          <a:xfrm>
            <a:off x="914037" y="3283784"/>
            <a:ext cx="6313911" cy="2106251"/>
          </a:xfrm>
          <a:prstGeom prst="rect">
            <a:avLst/>
          </a:prstGeom>
          <a:ln>
            <a:solidFill>
              <a:schemeClr val="tx1"/>
            </a:solidFill>
          </a:ln>
        </p:spPr>
      </p:pic>
      <p:sp>
        <p:nvSpPr>
          <p:cNvPr id="38" name="Rectangle 37">
            <a:extLst>
              <a:ext uri="{FF2B5EF4-FFF2-40B4-BE49-F238E27FC236}">
                <a16:creationId xmlns:a16="http://schemas.microsoft.com/office/drawing/2014/main" id="{8C341EA9-8689-4516-A0B0-6207A4F1691A}"/>
              </a:ext>
              <a:ext uri="{C183D7F6-B498-43B3-948B-1728B52AA6E4}">
                <adec:decorative xmlns:adec="http://schemas.microsoft.com/office/drawing/2017/decorative" val="1"/>
              </a:ext>
            </a:extLst>
          </p:cNvPr>
          <p:cNvSpPr/>
          <p:nvPr/>
        </p:nvSpPr>
        <p:spPr>
          <a:xfrm>
            <a:off x="4708072" y="2600549"/>
            <a:ext cx="863420" cy="188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BF40271-9393-48B5-AF79-506D30DFA579}"/>
              </a:ext>
              <a:ext uri="{C183D7F6-B498-43B3-948B-1728B52AA6E4}">
                <adec:decorative xmlns:adec="http://schemas.microsoft.com/office/drawing/2017/decorative" val="1"/>
              </a:ext>
            </a:extLst>
          </p:cNvPr>
          <p:cNvSpPr/>
          <p:nvPr/>
        </p:nvSpPr>
        <p:spPr>
          <a:xfrm>
            <a:off x="1387502" y="5052868"/>
            <a:ext cx="838200" cy="243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E6DF056-7F6B-4974-8BBE-6FDE792E4D39}"/>
              </a:ext>
            </a:extLst>
          </p:cNvPr>
          <p:cNvSpPr>
            <a:spLocks noGrp="1"/>
          </p:cNvSpPr>
          <p:nvPr>
            <p:ph type="sldNum" sz="quarter" idx="10"/>
          </p:nvPr>
        </p:nvSpPr>
        <p:spPr/>
        <p:txBody>
          <a:bodyPr/>
          <a:lstStyle/>
          <a:p>
            <a:fld id="{1D648693-0942-45E9-83AE-76FC568F9452}" type="slidenum">
              <a:rPr lang="en-US" smtClean="0"/>
              <a:pPr/>
              <a:t>41</a:t>
            </a:fld>
            <a:endParaRPr lang="en-US" dirty="0"/>
          </a:p>
        </p:txBody>
      </p:sp>
    </p:spTree>
    <p:extLst>
      <p:ext uri="{BB962C8B-B14F-4D97-AF65-F5344CB8AC3E}">
        <p14:creationId xmlns:p14="http://schemas.microsoft.com/office/powerpoint/2010/main" val="3747281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296661"/>
            <a:ext cx="8072119" cy="566822"/>
          </a:xfrm>
          <a:prstGeom prst="rect">
            <a:avLst/>
          </a:prstGeom>
        </p:spPr>
        <p:txBody>
          <a:bodyPr vert="horz" wrap="square" lIns="0" tIns="12700" rIns="0" bIns="0" rtlCol="0">
            <a:spAutoFit/>
          </a:bodyPr>
          <a:lstStyle/>
          <a:p>
            <a:pPr marL="12700" marR="5080">
              <a:lnSpc>
                <a:spcPct val="100000"/>
              </a:lnSpc>
              <a:spcBef>
                <a:spcPts val="100"/>
              </a:spcBef>
            </a:pPr>
            <a:r>
              <a:rPr lang="en-US" spc="-15" dirty="0"/>
              <a:t>Patent Public Search</a:t>
            </a:r>
            <a:endParaRPr spc="-5" dirty="0"/>
          </a:p>
        </p:txBody>
      </p:sp>
      <p:pic>
        <p:nvPicPr>
          <p:cNvPr id="30" name="Picture 29" descr="Patent Public Search workspace.">
            <a:extLst>
              <a:ext uri="{FF2B5EF4-FFF2-40B4-BE49-F238E27FC236}">
                <a16:creationId xmlns:a16="http://schemas.microsoft.com/office/drawing/2014/main" id="{2E66268D-20A3-4E87-92BD-8E83B9E52D58}"/>
              </a:ext>
            </a:extLst>
          </p:cNvPr>
          <p:cNvPicPr>
            <a:picLocks noChangeAspect="1"/>
          </p:cNvPicPr>
          <p:nvPr/>
        </p:nvPicPr>
        <p:blipFill>
          <a:blip r:embed="rId2"/>
          <a:stretch>
            <a:fillRect/>
          </a:stretch>
        </p:blipFill>
        <p:spPr>
          <a:xfrm>
            <a:off x="457200" y="1057641"/>
            <a:ext cx="8004104" cy="3762278"/>
          </a:xfrm>
          <a:prstGeom prst="rect">
            <a:avLst/>
          </a:prstGeom>
          <a:ln>
            <a:solidFill>
              <a:schemeClr val="tx1"/>
            </a:solidFill>
          </a:ln>
        </p:spPr>
      </p:pic>
      <p:sp>
        <p:nvSpPr>
          <p:cNvPr id="31" name="Rectangle 30">
            <a:extLst>
              <a:ext uri="{FF2B5EF4-FFF2-40B4-BE49-F238E27FC236}">
                <a16:creationId xmlns:a16="http://schemas.microsoft.com/office/drawing/2014/main" id="{221F7F55-B6C9-4C15-8553-21BB117317A0}"/>
              </a:ext>
              <a:ext uri="{C183D7F6-B498-43B3-948B-1728B52AA6E4}">
                <adec:decorative xmlns:adec="http://schemas.microsoft.com/office/drawing/2017/decorative" val="1"/>
              </a:ext>
            </a:extLst>
          </p:cNvPr>
          <p:cNvSpPr/>
          <p:nvPr/>
        </p:nvSpPr>
        <p:spPr>
          <a:xfrm>
            <a:off x="7894082" y="1111293"/>
            <a:ext cx="55031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216669-2316-45C1-BA97-59548B4A5E98}"/>
              </a:ext>
            </a:extLst>
          </p:cNvPr>
          <p:cNvSpPr>
            <a:spLocks noGrp="1"/>
          </p:cNvSpPr>
          <p:nvPr>
            <p:ph type="sldNum" sz="quarter" idx="10"/>
          </p:nvPr>
        </p:nvSpPr>
        <p:spPr/>
        <p:txBody>
          <a:bodyPr/>
          <a:lstStyle/>
          <a:p>
            <a:fld id="{1D648693-0942-45E9-83AE-76FC568F9452}" type="slidenum">
              <a:rPr lang="en-US" smtClean="0"/>
              <a:pPr/>
              <a:t>42</a:t>
            </a:fld>
            <a:endParaRPr lang="en-US" dirty="0"/>
          </a:p>
        </p:txBody>
      </p:sp>
    </p:spTree>
    <p:extLst>
      <p:ext uri="{BB962C8B-B14F-4D97-AF65-F5344CB8AC3E}">
        <p14:creationId xmlns:p14="http://schemas.microsoft.com/office/powerpoint/2010/main" val="2281910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245773"/>
            <a:ext cx="8072119" cy="566822"/>
          </a:xfrm>
          <a:prstGeom prst="rect">
            <a:avLst/>
          </a:prstGeom>
        </p:spPr>
        <p:txBody>
          <a:bodyPr vert="horz" wrap="square" lIns="0" tIns="12700" rIns="0" bIns="0" rtlCol="0">
            <a:spAutoFit/>
          </a:bodyPr>
          <a:lstStyle/>
          <a:p>
            <a:pPr marL="12700" marR="5080">
              <a:lnSpc>
                <a:spcPct val="100000"/>
              </a:lnSpc>
              <a:spcBef>
                <a:spcPts val="100"/>
              </a:spcBef>
            </a:pPr>
            <a:r>
              <a:rPr lang="en-US" spc="-15" dirty="0"/>
              <a:t>Keyword search </a:t>
            </a:r>
            <a:endParaRPr spc="-5" dirty="0"/>
          </a:p>
        </p:txBody>
      </p:sp>
      <p:pic>
        <p:nvPicPr>
          <p:cNvPr id="6" name="Picture 5" descr="Keyword search query ((umbrella* OR parasol* OR sunshade*) AND  (windproof or “wind resistant”))&#10;">
            <a:extLst>
              <a:ext uri="{FF2B5EF4-FFF2-40B4-BE49-F238E27FC236}">
                <a16:creationId xmlns:a16="http://schemas.microsoft.com/office/drawing/2014/main" id="{5B391B27-449C-4AA1-88CB-8859C7324487}"/>
              </a:ext>
            </a:extLst>
          </p:cNvPr>
          <p:cNvPicPr>
            <a:picLocks noChangeAspect="1"/>
          </p:cNvPicPr>
          <p:nvPr/>
        </p:nvPicPr>
        <p:blipFill>
          <a:blip r:embed="rId3"/>
          <a:stretch>
            <a:fillRect/>
          </a:stretch>
        </p:blipFill>
        <p:spPr>
          <a:xfrm>
            <a:off x="493448" y="1031356"/>
            <a:ext cx="8072119" cy="3787307"/>
          </a:xfrm>
          <a:prstGeom prst="rect">
            <a:avLst/>
          </a:prstGeom>
          <a:ln>
            <a:solidFill>
              <a:schemeClr val="tx1"/>
            </a:solidFill>
          </a:ln>
        </p:spPr>
      </p:pic>
      <p:sp>
        <p:nvSpPr>
          <p:cNvPr id="31" name="Rectangle 30">
            <a:extLst>
              <a:ext uri="{FF2B5EF4-FFF2-40B4-BE49-F238E27FC236}">
                <a16:creationId xmlns:a16="http://schemas.microsoft.com/office/drawing/2014/main" id="{221F7F55-B6C9-4C15-8553-21BB117317A0}"/>
              </a:ext>
              <a:ext uri="{C183D7F6-B498-43B3-948B-1728B52AA6E4}">
                <adec:decorative xmlns:adec="http://schemas.microsoft.com/office/drawing/2017/decorative" val="1"/>
              </a:ext>
            </a:extLst>
          </p:cNvPr>
          <p:cNvSpPr/>
          <p:nvPr/>
        </p:nvSpPr>
        <p:spPr>
          <a:xfrm>
            <a:off x="7673515" y="1104900"/>
            <a:ext cx="541943"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E00EE7-C4AF-4518-9463-633A096FC741}"/>
              </a:ext>
              <a:ext uri="{C183D7F6-B498-43B3-948B-1728B52AA6E4}">
                <adec:decorative xmlns:adec="http://schemas.microsoft.com/office/drawing/2017/decorative" val="1"/>
              </a:ext>
            </a:extLst>
          </p:cNvPr>
          <p:cNvSpPr/>
          <p:nvPr/>
        </p:nvSpPr>
        <p:spPr>
          <a:xfrm>
            <a:off x="2743200" y="1517496"/>
            <a:ext cx="2057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C5EDD-B5C3-4C53-86F2-AF1C4F130670}"/>
              </a:ext>
              <a:ext uri="{C183D7F6-B498-43B3-948B-1728B52AA6E4}">
                <adec:decorative xmlns:adec="http://schemas.microsoft.com/office/drawing/2017/decorative" val="1"/>
              </a:ext>
            </a:extLst>
          </p:cNvPr>
          <p:cNvSpPr/>
          <p:nvPr/>
        </p:nvSpPr>
        <p:spPr>
          <a:xfrm>
            <a:off x="6248400" y="1539798"/>
            <a:ext cx="152400" cy="105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FD1C0B-34B2-45C2-A0B7-85F8247FF4DD}"/>
              </a:ext>
              <a:ext uri="{C183D7F6-B498-43B3-948B-1728B52AA6E4}">
                <adec:decorative xmlns:adec="http://schemas.microsoft.com/office/drawing/2017/decorative" val="1"/>
              </a:ext>
            </a:extLst>
          </p:cNvPr>
          <p:cNvSpPr/>
          <p:nvPr/>
        </p:nvSpPr>
        <p:spPr>
          <a:xfrm>
            <a:off x="4529508" y="2665276"/>
            <a:ext cx="315611" cy="171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D6B51A-475C-47B2-811B-79BB1E81649A}"/>
              </a:ext>
            </a:extLst>
          </p:cNvPr>
          <p:cNvSpPr>
            <a:spLocks noGrp="1"/>
          </p:cNvSpPr>
          <p:nvPr>
            <p:ph type="sldNum" sz="quarter" idx="10"/>
          </p:nvPr>
        </p:nvSpPr>
        <p:spPr/>
        <p:txBody>
          <a:bodyPr/>
          <a:lstStyle/>
          <a:p>
            <a:fld id="{1D648693-0942-45E9-83AE-76FC568F9452}" type="slidenum">
              <a:rPr lang="en-US" smtClean="0"/>
              <a:pPr/>
              <a:t>43</a:t>
            </a:fld>
            <a:endParaRPr lang="en-US" dirty="0"/>
          </a:p>
        </p:txBody>
      </p:sp>
    </p:spTree>
    <p:extLst>
      <p:ext uri="{BB962C8B-B14F-4D97-AF65-F5344CB8AC3E}">
        <p14:creationId xmlns:p14="http://schemas.microsoft.com/office/powerpoint/2010/main" val="2202672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527"/>
            <a:ext cx="8229600" cy="952500"/>
          </a:xfrm>
        </p:spPr>
        <p:txBody>
          <a:bodyPr/>
          <a:lstStyle/>
          <a:p>
            <a:r>
              <a:rPr lang="en-US" dirty="0"/>
              <a:t>USPTO resources</a:t>
            </a:r>
          </a:p>
        </p:txBody>
      </p:sp>
      <p:pic>
        <p:nvPicPr>
          <p:cNvPr id="7" name="Content Placeholder 6" descr="Secreenshot of USPTO webpage explaining that the boot camp contains eight free modules that cover trademarks and the federal trademark registration process, as well as highlighting positive reviews of the series from attendee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7577" y="1021540"/>
            <a:ext cx="6731000" cy="3786187"/>
          </a:xfrm>
          <a:ln>
            <a:solidFill>
              <a:schemeClr val="tx1"/>
            </a:solidFill>
          </a:ln>
        </p:spPr>
      </p:pic>
      <p:sp>
        <p:nvSpPr>
          <p:cNvPr id="3" name="TextBox 2"/>
          <p:cNvSpPr txBox="1"/>
          <p:nvPr/>
        </p:nvSpPr>
        <p:spPr>
          <a:xfrm>
            <a:off x="535545" y="4821775"/>
            <a:ext cx="6733032" cy="461665"/>
          </a:xfrm>
          <a:prstGeom prst="rect">
            <a:avLst/>
          </a:prstGeom>
          <a:noFill/>
        </p:spPr>
        <p:txBody>
          <a:bodyPr wrap="square" rtlCol="0">
            <a:spAutoFit/>
          </a:bodyPr>
          <a:lstStyle/>
          <a:p>
            <a:r>
              <a:rPr lang="en-US" sz="1200" dirty="0">
                <a:hlinkClick r:id="rId3"/>
              </a:rPr>
              <a:t>Trademark Basics Boot Camp </a:t>
            </a:r>
            <a:r>
              <a:rPr lang="en-US" sz="1200" dirty="0"/>
              <a:t>at: https://www.uspto.gov/about-us/events/trademark-basics-boot-camp</a:t>
            </a:r>
          </a:p>
          <a:p>
            <a:endParaRPr lang="en-US" sz="12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FDA50E2F-6613-4384-908E-BE72AC793DB4}"/>
              </a:ext>
            </a:extLst>
          </p:cNvPr>
          <p:cNvSpPr>
            <a:spLocks noGrp="1"/>
          </p:cNvSpPr>
          <p:nvPr>
            <p:ph type="sldNum" sz="quarter" idx="10"/>
          </p:nvPr>
        </p:nvSpPr>
        <p:spPr/>
        <p:txBody>
          <a:bodyPr/>
          <a:lstStyle/>
          <a:p>
            <a:fld id="{1D648693-0942-45E9-83AE-76FC568F9452}" type="slidenum">
              <a:rPr lang="en-US" smtClean="0"/>
              <a:pPr/>
              <a:t>44</a:t>
            </a:fld>
            <a:endParaRPr lang="en-US" dirty="0"/>
          </a:p>
        </p:txBody>
      </p:sp>
    </p:spTree>
    <p:extLst>
      <p:ext uri="{BB962C8B-B14F-4D97-AF65-F5344CB8AC3E}">
        <p14:creationId xmlns:p14="http://schemas.microsoft.com/office/powerpoint/2010/main" val="3486036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quot;&quot;"/>
          <p:cNvSpPr/>
          <p:nvPr/>
        </p:nvSpPr>
        <p:spPr>
          <a:xfrm>
            <a:off x="0" y="0"/>
            <a:ext cx="9144000" cy="5715000"/>
          </a:xfrm>
          <a:custGeom>
            <a:avLst/>
            <a:gdLst/>
            <a:ahLst/>
            <a:cxnLst/>
            <a:rect l="l" t="t" r="r" b="b"/>
            <a:pathLst>
              <a:path w="9144000" h="5715000">
                <a:moveTo>
                  <a:pt x="0" y="5715000"/>
                </a:moveTo>
                <a:lnTo>
                  <a:pt x="9144000" y="5715000"/>
                </a:lnTo>
                <a:lnTo>
                  <a:pt x="9144000" y="0"/>
                </a:lnTo>
                <a:lnTo>
                  <a:pt x="0" y="0"/>
                </a:lnTo>
                <a:lnTo>
                  <a:pt x="0" y="5715000"/>
                </a:lnTo>
                <a:close/>
              </a:path>
            </a:pathLst>
          </a:custGeom>
          <a:solidFill>
            <a:srgbClr val="154469"/>
          </a:solidFill>
        </p:spPr>
        <p:txBody>
          <a:bodyPr wrap="square" lIns="0" tIns="0" rIns="0" bIns="0" rtlCol="0"/>
          <a:lstStyle/>
          <a:p>
            <a:endParaRPr dirty="0"/>
          </a:p>
        </p:txBody>
      </p:sp>
      <p:sp>
        <p:nvSpPr>
          <p:cNvPr id="3" name="object 3" descr="USPTO seal"/>
          <p:cNvSpPr/>
          <p:nvPr/>
        </p:nvSpPr>
        <p:spPr>
          <a:xfrm>
            <a:off x="2631948" y="917460"/>
            <a:ext cx="3880091" cy="3880091"/>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743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1797685" cy="566181"/>
          </a:xfrm>
          <a:prstGeom prst="rect">
            <a:avLst/>
          </a:prstGeom>
        </p:spPr>
        <p:txBody>
          <a:bodyPr vert="horz" wrap="square" lIns="0" tIns="12065" rIns="0" bIns="0" rtlCol="0">
            <a:spAutoFit/>
          </a:bodyPr>
          <a:lstStyle/>
          <a:p>
            <a:pPr marL="12700">
              <a:lnSpc>
                <a:spcPct val="100000"/>
              </a:lnSpc>
              <a:spcBef>
                <a:spcPts val="95"/>
              </a:spcBef>
            </a:pPr>
            <a:r>
              <a:rPr dirty="0"/>
              <a:t>Patents</a:t>
            </a:r>
          </a:p>
        </p:txBody>
      </p:sp>
      <p:sp>
        <p:nvSpPr>
          <p:cNvPr id="4" name="object 4"/>
          <p:cNvSpPr txBox="1"/>
          <p:nvPr/>
        </p:nvSpPr>
        <p:spPr>
          <a:xfrm>
            <a:off x="535940" y="1028700"/>
            <a:ext cx="5571490" cy="3817620"/>
          </a:xfrm>
          <a:prstGeom prst="rect">
            <a:avLst/>
          </a:prstGeom>
        </p:spPr>
        <p:txBody>
          <a:bodyPr vert="horz" wrap="square" lIns="0" tIns="174625" rIns="0" bIns="0" rtlCol="0">
            <a:spAutoFit/>
          </a:bodyPr>
          <a:lstStyle/>
          <a:p>
            <a:pPr marL="12700">
              <a:lnSpc>
                <a:spcPct val="100000"/>
              </a:lnSpc>
              <a:spcBef>
                <a:spcPts val="1375"/>
              </a:spcBef>
            </a:pPr>
            <a:r>
              <a:rPr sz="2800" b="1" spc="-5" dirty="0">
                <a:latin typeface="Segoe UI Semibold"/>
                <a:cs typeface="Segoe UI Semibold"/>
              </a:rPr>
              <a:t>A U.S. </a:t>
            </a:r>
            <a:r>
              <a:rPr sz="2800" b="1" spc="-15" dirty="0">
                <a:latin typeface="Segoe UI Semibold"/>
                <a:cs typeface="Segoe UI Semibold"/>
              </a:rPr>
              <a:t>patent</a:t>
            </a:r>
            <a:r>
              <a:rPr sz="2800" b="1" spc="35" dirty="0">
                <a:latin typeface="Segoe UI Semibold"/>
                <a:cs typeface="Segoe UI Semibold"/>
              </a:rPr>
              <a:t> </a:t>
            </a:r>
            <a:r>
              <a:rPr sz="2800" b="1" spc="-5" dirty="0">
                <a:latin typeface="Segoe UI Semibold"/>
                <a:cs typeface="Segoe UI Semibold"/>
              </a:rPr>
              <a:t>is</a:t>
            </a:r>
            <a:endParaRPr sz="2800" dirty="0">
              <a:latin typeface="Segoe UI Semibold"/>
              <a:cs typeface="Segoe UI Semibold"/>
            </a:endParaRPr>
          </a:p>
          <a:p>
            <a:pPr marL="355600" marR="124460" indent="-342900">
              <a:lnSpc>
                <a:spcPct val="100000"/>
              </a:lnSpc>
              <a:spcBef>
                <a:spcPts val="919"/>
              </a:spcBef>
              <a:buFont typeface="Arial"/>
              <a:buChar char="•"/>
              <a:tabLst>
                <a:tab pos="354965" algn="l"/>
                <a:tab pos="355600" algn="l"/>
              </a:tabLst>
            </a:pPr>
            <a:r>
              <a:rPr sz="2000" dirty="0">
                <a:latin typeface="Segoe UI"/>
                <a:cs typeface="Segoe UI"/>
              </a:rPr>
              <a:t>A property </a:t>
            </a:r>
            <a:r>
              <a:rPr sz="2000" spc="-5" dirty="0">
                <a:latin typeface="Segoe UI"/>
                <a:cs typeface="Segoe UI"/>
              </a:rPr>
              <a:t>right granted by </a:t>
            </a:r>
            <a:r>
              <a:rPr sz="2000" dirty="0">
                <a:latin typeface="Segoe UI"/>
                <a:cs typeface="Segoe UI"/>
              </a:rPr>
              <a:t>the </a:t>
            </a:r>
            <a:r>
              <a:rPr sz="2000" spc="-5" dirty="0">
                <a:latin typeface="Segoe UI"/>
                <a:cs typeface="Segoe UI"/>
              </a:rPr>
              <a:t>United </a:t>
            </a:r>
            <a:r>
              <a:rPr sz="2000" spc="-15" dirty="0">
                <a:latin typeface="Segoe UI"/>
                <a:cs typeface="Segoe UI"/>
              </a:rPr>
              <a:t>States  </a:t>
            </a:r>
            <a:r>
              <a:rPr sz="2000" spc="-5" dirty="0">
                <a:latin typeface="Segoe UI"/>
                <a:cs typeface="Segoe UI"/>
              </a:rPr>
              <a:t>government to </a:t>
            </a:r>
            <a:r>
              <a:rPr sz="2000" dirty="0">
                <a:latin typeface="Segoe UI"/>
                <a:cs typeface="Segoe UI"/>
              </a:rPr>
              <a:t>an</a:t>
            </a:r>
            <a:r>
              <a:rPr sz="2000" spc="-15" dirty="0">
                <a:latin typeface="Segoe UI"/>
                <a:cs typeface="Segoe UI"/>
              </a:rPr>
              <a:t> </a:t>
            </a:r>
            <a:r>
              <a:rPr sz="2000" spc="-5" dirty="0">
                <a:latin typeface="Segoe UI"/>
                <a:cs typeface="Segoe UI"/>
              </a:rPr>
              <a:t>inventor</a:t>
            </a:r>
            <a:endParaRPr sz="2000" dirty="0">
              <a:latin typeface="Segoe UI"/>
              <a:cs typeface="Segoe UI"/>
            </a:endParaRPr>
          </a:p>
          <a:p>
            <a:pPr marL="355600" marR="5080" indent="-342900">
              <a:lnSpc>
                <a:spcPct val="100000"/>
              </a:lnSpc>
              <a:spcBef>
                <a:spcPts val="900"/>
              </a:spcBef>
              <a:buFont typeface="Arial"/>
              <a:buChar char="•"/>
              <a:tabLst>
                <a:tab pos="354965" algn="l"/>
                <a:tab pos="355600" algn="l"/>
              </a:tabLst>
            </a:pPr>
            <a:r>
              <a:rPr sz="2000" spc="-105" dirty="0">
                <a:latin typeface="Segoe UI"/>
                <a:cs typeface="Segoe UI"/>
              </a:rPr>
              <a:t>To </a:t>
            </a:r>
            <a:r>
              <a:rPr sz="2000" spc="-5" dirty="0">
                <a:latin typeface="Segoe UI"/>
                <a:cs typeface="Segoe UI"/>
              </a:rPr>
              <a:t>exclude </a:t>
            </a:r>
            <a:r>
              <a:rPr sz="2000" dirty="0">
                <a:latin typeface="Segoe UI"/>
                <a:cs typeface="Segoe UI"/>
              </a:rPr>
              <a:t>others </a:t>
            </a:r>
            <a:r>
              <a:rPr sz="2000" spc="-10" dirty="0">
                <a:latin typeface="Segoe UI"/>
                <a:cs typeface="Segoe UI"/>
              </a:rPr>
              <a:t>from </a:t>
            </a:r>
            <a:r>
              <a:rPr sz="2000" dirty="0">
                <a:latin typeface="Segoe UI"/>
                <a:cs typeface="Segoe UI"/>
              </a:rPr>
              <a:t>making, using, </a:t>
            </a:r>
            <a:r>
              <a:rPr sz="2000" spc="-10" dirty="0">
                <a:latin typeface="Segoe UI"/>
                <a:cs typeface="Segoe UI"/>
              </a:rPr>
              <a:t>offering  </a:t>
            </a:r>
            <a:r>
              <a:rPr sz="2000" dirty="0">
                <a:latin typeface="Segoe UI"/>
                <a:cs typeface="Segoe UI"/>
              </a:rPr>
              <a:t>for </a:t>
            </a:r>
            <a:r>
              <a:rPr sz="2000" spc="-5" dirty="0">
                <a:latin typeface="Segoe UI"/>
                <a:cs typeface="Segoe UI"/>
              </a:rPr>
              <a:t>sale, </a:t>
            </a:r>
            <a:r>
              <a:rPr sz="2000" dirty="0">
                <a:latin typeface="Segoe UI"/>
                <a:cs typeface="Segoe UI"/>
              </a:rPr>
              <a:t>or </a:t>
            </a:r>
            <a:r>
              <a:rPr sz="2000" spc="-5" dirty="0">
                <a:latin typeface="Segoe UI"/>
                <a:cs typeface="Segoe UI"/>
              </a:rPr>
              <a:t>selling </a:t>
            </a:r>
            <a:r>
              <a:rPr sz="2000" spc="5" dirty="0">
                <a:latin typeface="Segoe UI"/>
                <a:cs typeface="Segoe UI"/>
              </a:rPr>
              <a:t>the </a:t>
            </a:r>
            <a:r>
              <a:rPr sz="2000" spc="-5" dirty="0">
                <a:latin typeface="Segoe UI"/>
                <a:cs typeface="Segoe UI"/>
              </a:rPr>
              <a:t>invention </a:t>
            </a:r>
            <a:r>
              <a:rPr sz="2000" dirty="0">
                <a:latin typeface="Segoe UI"/>
                <a:cs typeface="Segoe UI"/>
              </a:rPr>
              <a:t>throughout  the </a:t>
            </a:r>
            <a:r>
              <a:rPr sz="2000" spc="-5" dirty="0">
                <a:latin typeface="Segoe UI"/>
                <a:cs typeface="Segoe UI"/>
              </a:rPr>
              <a:t>United </a:t>
            </a:r>
            <a:r>
              <a:rPr sz="2000" spc="-15" dirty="0">
                <a:latin typeface="Segoe UI"/>
                <a:cs typeface="Segoe UI"/>
              </a:rPr>
              <a:t>States </a:t>
            </a:r>
            <a:r>
              <a:rPr sz="2000" dirty="0">
                <a:latin typeface="Segoe UI"/>
                <a:cs typeface="Segoe UI"/>
              </a:rPr>
              <a:t>or </a:t>
            </a:r>
            <a:r>
              <a:rPr sz="2000" spc="5" dirty="0">
                <a:latin typeface="Segoe UI"/>
                <a:cs typeface="Segoe UI"/>
              </a:rPr>
              <a:t>importing </a:t>
            </a:r>
            <a:r>
              <a:rPr sz="2000" dirty="0">
                <a:latin typeface="Segoe UI"/>
                <a:cs typeface="Segoe UI"/>
              </a:rPr>
              <a:t>the </a:t>
            </a:r>
            <a:r>
              <a:rPr sz="2000" spc="-5" dirty="0">
                <a:latin typeface="Segoe UI"/>
                <a:cs typeface="Segoe UI"/>
              </a:rPr>
              <a:t>invention  into </a:t>
            </a:r>
            <a:r>
              <a:rPr sz="2000" dirty="0">
                <a:latin typeface="Segoe UI"/>
                <a:cs typeface="Segoe UI"/>
              </a:rPr>
              <a:t>the </a:t>
            </a:r>
            <a:r>
              <a:rPr sz="2000" spc="-5" dirty="0">
                <a:latin typeface="Segoe UI"/>
                <a:cs typeface="Segoe UI"/>
              </a:rPr>
              <a:t>United</a:t>
            </a:r>
            <a:r>
              <a:rPr sz="2000" spc="-25" dirty="0">
                <a:latin typeface="Segoe UI"/>
                <a:cs typeface="Segoe UI"/>
              </a:rPr>
              <a:t> </a:t>
            </a:r>
            <a:r>
              <a:rPr sz="2000" spc="-15" dirty="0">
                <a:latin typeface="Segoe UI"/>
                <a:cs typeface="Segoe UI"/>
              </a:rPr>
              <a:t>States</a:t>
            </a:r>
            <a:endParaRPr sz="2000" dirty="0">
              <a:latin typeface="Segoe UI"/>
              <a:cs typeface="Segoe UI"/>
            </a:endParaRPr>
          </a:p>
          <a:p>
            <a:pPr marL="355600" indent="-342900">
              <a:lnSpc>
                <a:spcPct val="100000"/>
              </a:lnSpc>
              <a:spcBef>
                <a:spcPts val="900"/>
              </a:spcBef>
              <a:buFont typeface="Arial"/>
              <a:buChar char="•"/>
              <a:tabLst>
                <a:tab pos="354965" algn="l"/>
                <a:tab pos="355600" algn="l"/>
              </a:tabLst>
            </a:pPr>
            <a:r>
              <a:rPr sz="2000" dirty="0">
                <a:latin typeface="Segoe UI"/>
                <a:cs typeface="Segoe UI"/>
              </a:rPr>
              <a:t>For a </a:t>
            </a:r>
            <a:r>
              <a:rPr sz="2000" spc="-5" dirty="0">
                <a:latin typeface="Segoe UI"/>
                <a:cs typeface="Segoe UI"/>
              </a:rPr>
              <a:t>limited</a:t>
            </a:r>
            <a:r>
              <a:rPr sz="2000" spc="-15" dirty="0">
                <a:latin typeface="Segoe UI"/>
                <a:cs typeface="Segoe UI"/>
              </a:rPr>
              <a:t> </a:t>
            </a:r>
            <a:r>
              <a:rPr sz="2000" spc="-5" dirty="0">
                <a:latin typeface="Segoe UI"/>
                <a:cs typeface="Segoe UI"/>
              </a:rPr>
              <a:t>time</a:t>
            </a:r>
            <a:endParaRPr sz="2000" dirty="0">
              <a:latin typeface="Segoe UI"/>
              <a:cs typeface="Segoe UI"/>
            </a:endParaRPr>
          </a:p>
          <a:p>
            <a:pPr marL="355600" marR="1530985" indent="-342900">
              <a:lnSpc>
                <a:spcPct val="100000"/>
              </a:lnSpc>
              <a:spcBef>
                <a:spcPts val="900"/>
              </a:spcBef>
              <a:buFont typeface="Arial"/>
              <a:buChar char="•"/>
              <a:tabLst>
                <a:tab pos="354965" algn="l"/>
                <a:tab pos="355600" algn="l"/>
              </a:tabLst>
            </a:pPr>
            <a:r>
              <a:rPr sz="2000" spc="-5" dirty="0">
                <a:latin typeface="Segoe UI"/>
                <a:cs typeface="Segoe UI"/>
              </a:rPr>
              <a:t>In </a:t>
            </a:r>
            <a:r>
              <a:rPr sz="2000" dirty="0">
                <a:latin typeface="Segoe UI"/>
                <a:cs typeface="Segoe UI"/>
              </a:rPr>
              <a:t>exchange for </a:t>
            </a:r>
            <a:r>
              <a:rPr sz="2000" spc="-5" dirty="0">
                <a:latin typeface="Segoe UI"/>
                <a:cs typeface="Segoe UI"/>
              </a:rPr>
              <a:t>public disclosure  </a:t>
            </a:r>
            <a:r>
              <a:rPr sz="2000" spc="-20" dirty="0">
                <a:latin typeface="Segoe UI"/>
                <a:cs typeface="Segoe UI"/>
              </a:rPr>
              <a:t>of </a:t>
            </a:r>
            <a:r>
              <a:rPr sz="2000" dirty="0">
                <a:latin typeface="Segoe UI"/>
                <a:cs typeface="Segoe UI"/>
              </a:rPr>
              <a:t>the </a:t>
            </a:r>
            <a:r>
              <a:rPr sz="2000" spc="-5" dirty="0">
                <a:latin typeface="Segoe UI"/>
                <a:cs typeface="Segoe UI"/>
              </a:rPr>
              <a:t>invention</a:t>
            </a:r>
            <a:endParaRPr sz="2000" dirty="0">
              <a:latin typeface="Segoe UI"/>
              <a:cs typeface="Segoe UI"/>
            </a:endParaRPr>
          </a:p>
        </p:txBody>
      </p:sp>
      <p:sp>
        <p:nvSpPr>
          <p:cNvPr id="5" name="object 5" descr="Image of a patent."/>
          <p:cNvSpPr/>
          <p:nvPr/>
        </p:nvSpPr>
        <p:spPr>
          <a:xfrm>
            <a:off x="6382511" y="952500"/>
            <a:ext cx="2508503" cy="3764279"/>
          </a:xfrm>
          <a:prstGeom prst="rect">
            <a:avLst/>
          </a:prstGeom>
          <a:blipFill>
            <a:blip r:embed="rId2" cstate="print"/>
            <a:stretch>
              <a:fillRect/>
            </a:stretch>
          </a:blipFill>
        </p:spPr>
        <p:txBody>
          <a:bodyPr wrap="square" lIns="0" tIns="0" rIns="0" bIns="0" rtlCol="0"/>
          <a:lstStyle/>
          <a:p>
            <a:endParaRPr dirty="0"/>
          </a:p>
        </p:txBody>
      </p:sp>
      <p:sp>
        <p:nvSpPr>
          <p:cNvPr id="7" name="Slide Number Placeholder 6">
            <a:extLst>
              <a:ext uri="{FF2B5EF4-FFF2-40B4-BE49-F238E27FC236}">
                <a16:creationId xmlns:a16="http://schemas.microsoft.com/office/drawing/2014/main" id="{64BCEE57-59D5-4488-9A9A-DA2A9FC32943}"/>
              </a:ext>
            </a:extLst>
          </p:cNvPr>
          <p:cNvSpPr>
            <a:spLocks noGrp="1"/>
          </p:cNvSpPr>
          <p:nvPr>
            <p:ph type="sldNum" sz="quarter" idx="10"/>
          </p:nvPr>
        </p:nvSpPr>
        <p:spPr/>
        <p:txBody>
          <a:bodyPr/>
          <a:lstStyle/>
          <a:p>
            <a:fld id="{1D648693-0942-45E9-83AE-76FC568F9452}" type="slidenum">
              <a:rPr lang="en-US" smtClean="0"/>
              <a:pPr/>
              <a:t>5</a:t>
            </a:fld>
            <a:endParaRPr lang="en-US" dirty="0"/>
          </a:p>
        </p:txBody>
      </p:sp>
    </p:spTree>
    <p:extLst>
      <p:ext uri="{BB962C8B-B14F-4D97-AF65-F5344CB8AC3E}">
        <p14:creationId xmlns:p14="http://schemas.microsoft.com/office/powerpoint/2010/main" val="131984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2998470" cy="566181"/>
          </a:xfrm>
          <a:prstGeom prst="rect">
            <a:avLst/>
          </a:prstGeom>
        </p:spPr>
        <p:txBody>
          <a:bodyPr vert="horz" wrap="square" lIns="0" tIns="12065" rIns="0" bIns="0" rtlCol="0">
            <a:spAutoFit/>
          </a:bodyPr>
          <a:lstStyle/>
          <a:p>
            <a:pPr marL="12700">
              <a:lnSpc>
                <a:spcPct val="100000"/>
              </a:lnSpc>
              <a:spcBef>
                <a:spcPts val="95"/>
              </a:spcBef>
            </a:pPr>
            <a:r>
              <a:rPr dirty="0"/>
              <a:t>Why search?</a:t>
            </a:r>
          </a:p>
        </p:txBody>
      </p:sp>
      <p:sp>
        <p:nvSpPr>
          <p:cNvPr id="4" name="object 4"/>
          <p:cNvSpPr txBox="1"/>
          <p:nvPr/>
        </p:nvSpPr>
        <p:spPr>
          <a:xfrm>
            <a:off x="545147" y="1243082"/>
            <a:ext cx="8053705" cy="3393237"/>
          </a:xfrm>
          <a:prstGeom prst="rect">
            <a:avLst/>
          </a:prstGeom>
        </p:spPr>
        <p:txBody>
          <a:bodyPr vert="horz" wrap="square" lIns="0" tIns="144780" rIns="0" bIns="0" rtlCol="0">
            <a:spAutoFit/>
          </a:bodyPr>
          <a:lstStyle/>
          <a:p>
            <a:pPr marL="355600" indent="-342900">
              <a:lnSpc>
                <a:spcPct val="100000"/>
              </a:lnSpc>
              <a:spcBef>
                <a:spcPts val="1140"/>
              </a:spcBef>
              <a:buFont typeface="Arial"/>
              <a:buChar char="•"/>
              <a:tabLst>
                <a:tab pos="354965" algn="l"/>
                <a:tab pos="355600" algn="l"/>
              </a:tabLst>
            </a:pPr>
            <a:r>
              <a:rPr sz="2800" spc="-15" dirty="0">
                <a:latin typeface="Segoe UI"/>
                <a:cs typeface="Segoe UI"/>
              </a:rPr>
              <a:t>Patentability</a:t>
            </a:r>
            <a:endParaRPr sz="2800" dirty="0">
              <a:latin typeface="Segoe UI"/>
              <a:cs typeface="Segoe UI"/>
            </a:endParaRPr>
          </a:p>
          <a:p>
            <a:pPr marL="756285" marR="5080" indent="-287020">
              <a:lnSpc>
                <a:spcPct val="100000"/>
              </a:lnSpc>
              <a:spcBef>
                <a:spcPts val="905"/>
              </a:spcBef>
            </a:pPr>
            <a:r>
              <a:rPr sz="2800" spc="-5" dirty="0">
                <a:latin typeface="Arial"/>
                <a:cs typeface="Arial"/>
              </a:rPr>
              <a:t>– </a:t>
            </a:r>
            <a:r>
              <a:rPr sz="2800" b="0" spc="-5" dirty="0">
                <a:latin typeface="Segoe UI Light"/>
                <a:cs typeface="Segoe UI Light"/>
              </a:rPr>
              <a:t>Inventions that </a:t>
            </a:r>
            <a:r>
              <a:rPr sz="2800" b="0" spc="-25" dirty="0">
                <a:latin typeface="Segoe UI Light"/>
                <a:cs typeface="Segoe UI Light"/>
              </a:rPr>
              <a:t>are </a:t>
            </a:r>
            <a:r>
              <a:rPr sz="2800" b="0" spc="-40" dirty="0">
                <a:latin typeface="Segoe UI Light"/>
                <a:cs typeface="Segoe UI Light"/>
              </a:rPr>
              <a:t>new, </a:t>
            </a:r>
            <a:r>
              <a:rPr sz="2800" b="0" dirty="0">
                <a:latin typeface="Segoe UI Light"/>
                <a:cs typeface="Segoe UI Light"/>
              </a:rPr>
              <a:t>useful, non-obvious, </a:t>
            </a:r>
            <a:r>
              <a:rPr sz="2800" b="0" spc="-5" dirty="0">
                <a:latin typeface="Segoe UI Light"/>
                <a:cs typeface="Segoe UI Light"/>
              </a:rPr>
              <a:t>and  </a:t>
            </a:r>
            <a:r>
              <a:rPr sz="2800" b="0" dirty="0">
                <a:latin typeface="Segoe UI Light"/>
                <a:cs typeface="Segoe UI Light"/>
              </a:rPr>
              <a:t>accompanied by </a:t>
            </a:r>
            <a:r>
              <a:rPr sz="2800" b="0" spc="-5" dirty="0">
                <a:latin typeface="Segoe UI Light"/>
                <a:cs typeface="Segoe UI Light"/>
              </a:rPr>
              <a:t>a </a:t>
            </a:r>
            <a:r>
              <a:rPr sz="2800" b="0" spc="5" dirty="0">
                <a:latin typeface="Segoe UI Light"/>
                <a:cs typeface="Segoe UI Light"/>
              </a:rPr>
              <a:t>written </a:t>
            </a:r>
            <a:r>
              <a:rPr sz="2800" b="0" dirty="0">
                <a:latin typeface="Segoe UI Light"/>
                <a:cs typeface="Segoe UI Light"/>
              </a:rPr>
              <a:t>description disclosing  </a:t>
            </a:r>
            <a:r>
              <a:rPr sz="2800" b="0" spc="5" dirty="0">
                <a:latin typeface="Segoe UI Light"/>
                <a:cs typeface="Segoe UI Light"/>
              </a:rPr>
              <a:t>how </a:t>
            </a:r>
            <a:r>
              <a:rPr sz="2800" b="0" dirty="0">
                <a:latin typeface="Segoe UI Light"/>
                <a:cs typeface="Segoe UI Light"/>
              </a:rPr>
              <a:t>to make </a:t>
            </a:r>
            <a:r>
              <a:rPr sz="2800" b="0" spc="5" dirty="0">
                <a:latin typeface="Segoe UI Light"/>
                <a:cs typeface="Segoe UI Light"/>
              </a:rPr>
              <a:t>and </a:t>
            </a:r>
            <a:r>
              <a:rPr sz="2800" b="0" dirty="0">
                <a:latin typeface="Segoe UI Light"/>
                <a:cs typeface="Segoe UI Light"/>
              </a:rPr>
              <a:t>use </a:t>
            </a:r>
            <a:r>
              <a:rPr sz="2800" b="0" spc="5" dirty="0">
                <a:latin typeface="Segoe UI Light"/>
                <a:cs typeface="Segoe UI Light"/>
              </a:rPr>
              <a:t>the </a:t>
            </a:r>
            <a:r>
              <a:rPr sz="2800" b="0" dirty="0">
                <a:latin typeface="Segoe UI Light"/>
                <a:cs typeface="Segoe UI Light"/>
              </a:rPr>
              <a:t>invention may be  </a:t>
            </a:r>
            <a:r>
              <a:rPr sz="2800" b="0" spc="5" dirty="0">
                <a:latin typeface="Segoe UI Light"/>
                <a:cs typeface="Segoe UI Light"/>
              </a:rPr>
              <a:t>patented.</a:t>
            </a:r>
            <a:endParaRPr sz="2800" dirty="0">
              <a:latin typeface="Segoe UI Light"/>
              <a:cs typeface="Segoe UI Light"/>
            </a:endParaRPr>
          </a:p>
          <a:p>
            <a:pPr marL="355600" marR="727710" indent="-342900">
              <a:lnSpc>
                <a:spcPct val="100000"/>
              </a:lnSpc>
              <a:spcBef>
                <a:spcPts val="894"/>
              </a:spcBef>
              <a:buFont typeface="Arial"/>
              <a:buChar char="•"/>
              <a:tabLst>
                <a:tab pos="354965" algn="l"/>
                <a:tab pos="355600" algn="l"/>
              </a:tabLst>
            </a:pPr>
            <a:r>
              <a:rPr sz="2800" spc="-5" dirty="0">
                <a:latin typeface="Segoe UI"/>
                <a:cs typeface="Segoe UI"/>
              </a:rPr>
              <a:t>But how do </a:t>
            </a:r>
            <a:r>
              <a:rPr sz="2800" spc="-10" dirty="0">
                <a:latin typeface="Segoe UI"/>
                <a:cs typeface="Segoe UI"/>
              </a:rPr>
              <a:t>you </a:t>
            </a:r>
            <a:r>
              <a:rPr sz="2800" spc="-5" dirty="0">
                <a:latin typeface="Segoe UI"/>
                <a:cs typeface="Segoe UI"/>
              </a:rPr>
              <a:t>know </a:t>
            </a:r>
            <a:r>
              <a:rPr sz="2800" dirty="0">
                <a:latin typeface="Segoe UI"/>
                <a:cs typeface="Segoe UI"/>
              </a:rPr>
              <a:t>if an </a:t>
            </a:r>
            <a:r>
              <a:rPr sz="2800" spc="-5" dirty="0">
                <a:latin typeface="Segoe UI"/>
                <a:cs typeface="Segoe UI"/>
              </a:rPr>
              <a:t>invention </a:t>
            </a:r>
            <a:r>
              <a:rPr sz="2800" dirty="0">
                <a:latin typeface="Segoe UI"/>
                <a:cs typeface="Segoe UI"/>
              </a:rPr>
              <a:t>is  new and</a:t>
            </a:r>
            <a:r>
              <a:rPr sz="2800" spc="-20" dirty="0">
                <a:latin typeface="Segoe UI"/>
                <a:cs typeface="Segoe UI"/>
              </a:rPr>
              <a:t> </a:t>
            </a:r>
            <a:r>
              <a:rPr sz="2800" spc="-5" dirty="0">
                <a:latin typeface="Segoe UI"/>
                <a:cs typeface="Segoe UI"/>
              </a:rPr>
              <a:t>non-obvious?</a:t>
            </a:r>
            <a:endParaRPr sz="2800" dirty="0">
              <a:latin typeface="Segoe UI"/>
              <a:cs typeface="Segoe UI"/>
            </a:endParaRPr>
          </a:p>
        </p:txBody>
      </p:sp>
      <p:sp>
        <p:nvSpPr>
          <p:cNvPr id="6" name="Slide Number Placeholder 5">
            <a:extLst>
              <a:ext uri="{FF2B5EF4-FFF2-40B4-BE49-F238E27FC236}">
                <a16:creationId xmlns:a16="http://schemas.microsoft.com/office/drawing/2014/main" id="{BD4C3653-7F49-49FF-8FE7-564F8D86274A}"/>
              </a:ext>
            </a:extLst>
          </p:cNvPr>
          <p:cNvSpPr>
            <a:spLocks noGrp="1"/>
          </p:cNvSpPr>
          <p:nvPr>
            <p:ph type="sldNum" sz="quarter" idx="10"/>
          </p:nvPr>
        </p:nvSpPr>
        <p:spPr/>
        <p:txBody>
          <a:bodyPr/>
          <a:lstStyle/>
          <a:p>
            <a:fld id="{1D648693-0942-45E9-83AE-76FC568F9452}" type="slidenum">
              <a:rPr lang="en-US" smtClean="0"/>
              <a:pPr/>
              <a:t>6</a:t>
            </a:fld>
            <a:endParaRPr lang="en-US" dirty="0"/>
          </a:p>
        </p:txBody>
      </p:sp>
    </p:spTree>
    <p:extLst>
      <p:ext uri="{BB962C8B-B14F-4D97-AF65-F5344CB8AC3E}">
        <p14:creationId xmlns:p14="http://schemas.microsoft.com/office/powerpoint/2010/main" val="355481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418759"/>
            <a:ext cx="5823585" cy="566181"/>
          </a:xfrm>
          <a:prstGeom prst="rect">
            <a:avLst/>
          </a:prstGeom>
        </p:spPr>
        <p:txBody>
          <a:bodyPr vert="horz" wrap="square" lIns="0" tIns="12065" rIns="0" bIns="0" rtlCol="0">
            <a:spAutoFit/>
          </a:bodyPr>
          <a:lstStyle/>
          <a:p>
            <a:pPr marL="12700">
              <a:lnSpc>
                <a:spcPct val="100000"/>
              </a:lnSpc>
              <a:spcBef>
                <a:spcPts val="95"/>
              </a:spcBef>
            </a:pPr>
            <a:r>
              <a:rPr dirty="0"/>
              <a:t>Patent process overview</a:t>
            </a:r>
          </a:p>
        </p:txBody>
      </p:sp>
      <p:sp>
        <p:nvSpPr>
          <p:cNvPr id="4" name="object 4" descr="&quot;&quot;"/>
          <p:cNvSpPr/>
          <p:nvPr/>
        </p:nvSpPr>
        <p:spPr>
          <a:xfrm>
            <a:off x="1074419" y="1016511"/>
            <a:ext cx="6995159" cy="4200525"/>
          </a:xfrm>
          <a:custGeom>
            <a:avLst/>
            <a:gdLst/>
            <a:ahLst/>
            <a:cxnLst/>
            <a:rect l="l" t="t" r="r" b="b"/>
            <a:pathLst>
              <a:path w="6995159" h="4200525">
                <a:moveTo>
                  <a:pt x="4895088" y="0"/>
                </a:moveTo>
                <a:lnTo>
                  <a:pt x="4895088" y="1050036"/>
                </a:lnTo>
                <a:lnTo>
                  <a:pt x="0" y="1050036"/>
                </a:lnTo>
                <a:lnTo>
                  <a:pt x="0" y="3150108"/>
                </a:lnTo>
                <a:lnTo>
                  <a:pt x="4895088" y="3150108"/>
                </a:lnTo>
                <a:lnTo>
                  <a:pt x="4895088" y="4200144"/>
                </a:lnTo>
                <a:lnTo>
                  <a:pt x="6995159" y="2100072"/>
                </a:lnTo>
                <a:lnTo>
                  <a:pt x="4895088" y="0"/>
                </a:lnTo>
                <a:close/>
              </a:path>
            </a:pathLst>
          </a:custGeom>
          <a:solidFill>
            <a:srgbClr val="CADEF3"/>
          </a:solidFill>
        </p:spPr>
        <p:txBody>
          <a:bodyPr wrap="square" lIns="0" tIns="0" rIns="0" bIns="0" rtlCol="0"/>
          <a:lstStyle/>
          <a:p>
            <a:endParaRPr dirty="0"/>
          </a:p>
        </p:txBody>
      </p:sp>
      <p:sp>
        <p:nvSpPr>
          <p:cNvPr id="5" name="object 5" descr="&quot;&quot;"/>
          <p:cNvSpPr/>
          <p:nvPr/>
        </p:nvSpPr>
        <p:spPr>
          <a:xfrm>
            <a:off x="457962" y="2277620"/>
            <a:ext cx="986155" cy="1679575"/>
          </a:xfrm>
          <a:custGeom>
            <a:avLst/>
            <a:gdLst/>
            <a:ahLst/>
            <a:cxnLst/>
            <a:rect l="l" t="t" r="r" b="b"/>
            <a:pathLst>
              <a:path w="986155"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6" name="object 6" descr="&quot;&quot;"/>
          <p:cNvSpPr/>
          <p:nvPr/>
        </p:nvSpPr>
        <p:spPr>
          <a:xfrm>
            <a:off x="457962" y="2277620"/>
            <a:ext cx="986155" cy="1679575"/>
          </a:xfrm>
          <a:custGeom>
            <a:avLst/>
            <a:gdLst/>
            <a:ahLst/>
            <a:cxnLst/>
            <a:rect l="l" t="t" r="r" b="b"/>
            <a:pathLst>
              <a:path w="986155"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7" name="object 7"/>
          <p:cNvSpPr txBox="1"/>
          <p:nvPr/>
        </p:nvSpPr>
        <p:spPr>
          <a:xfrm>
            <a:off x="572197" y="2349903"/>
            <a:ext cx="756285" cy="1120140"/>
          </a:xfrm>
          <a:prstGeom prst="rect">
            <a:avLst/>
          </a:prstGeom>
        </p:spPr>
        <p:txBody>
          <a:bodyPr vert="horz" wrap="square" lIns="0" tIns="12700" rIns="0" bIns="0" rtlCol="0">
            <a:spAutoFit/>
          </a:bodyPr>
          <a:lstStyle/>
          <a:p>
            <a:pPr marL="635" algn="ctr">
              <a:lnSpc>
                <a:spcPts val="1435"/>
              </a:lnSpc>
              <a:spcBef>
                <a:spcPts val="100"/>
              </a:spcBef>
            </a:pPr>
            <a:r>
              <a:rPr sz="1200" dirty="0">
                <a:solidFill>
                  <a:srgbClr val="FFFFFF"/>
                </a:solidFill>
                <a:latin typeface="Segoe UI"/>
                <a:cs typeface="Segoe UI"/>
              </a:rPr>
              <a:t>1.</a:t>
            </a:r>
            <a:endParaRPr sz="1200" dirty="0">
              <a:latin typeface="Segoe UI"/>
              <a:cs typeface="Segoe UI"/>
            </a:endParaRPr>
          </a:p>
          <a:p>
            <a:pPr marL="12700" marR="5080" indent="-635" algn="ctr">
              <a:lnSpc>
                <a:spcPts val="1440"/>
              </a:lnSpc>
              <a:spcBef>
                <a:spcPts val="40"/>
              </a:spcBef>
            </a:pPr>
            <a:r>
              <a:rPr sz="1200" spc="-5" dirty="0">
                <a:solidFill>
                  <a:srgbClr val="FFFFFF"/>
                </a:solidFill>
                <a:latin typeface="Segoe UI"/>
                <a:cs typeface="Segoe UI"/>
              </a:rPr>
              <a:t>De</a:t>
            </a:r>
            <a:r>
              <a:rPr sz="1200" spc="-15" dirty="0">
                <a:solidFill>
                  <a:srgbClr val="FFFFFF"/>
                </a:solidFill>
                <a:latin typeface="Segoe UI"/>
                <a:cs typeface="Segoe UI"/>
              </a:rPr>
              <a:t>t</a:t>
            </a:r>
            <a:r>
              <a:rPr sz="1200" spc="-5" dirty="0">
                <a:solidFill>
                  <a:srgbClr val="FFFFFF"/>
                </a:solidFill>
                <a:latin typeface="Segoe UI"/>
                <a:cs typeface="Segoe UI"/>
              </a:rPr>
              <a:t>e</a:t>
            </a:r>
            <a:r>
              <a:rPr sz="1200" dirty="0">
                <a:solidFill>
                  <a:srgbClr val="FFFFFF"/>
                </a:solidFill>
                <a:latin typeface="Segoe UI"/>
                <a:cs typeface="Segoe UI"/>
              </a:rPr>
              <a:t>r</a:t>
            </a:r>
            <a:r>
              <a:rPr sz="1200" spc="-5" dirty="0">
                <a:solidFill>
                  <a:srgbClr val="FFFFFF"/>
                </a:solidFill>
                <a:latin typeface="Segoe UI"/>
                <a:cs typeface="Segoe UI"/>
              </a:rPr>
              <a:t>mi</a:t>
            </a:r>
            <a:r>
              <a:rPr sz="1200" dirty="0">
                <a:solidFill>
                  <a:srgbClr val="FFFFFF"/>
                </a:solidFill>
                <a:latin typeface="Segoe UI"/>
                <a:cs typeface="Segoe UI"/>
              </a:rPr>
              <a:t>ne  the </a:t>
            </a:r>
            <a:r>
              <a:rPr sz="1200" spc="-5" dirty="0">
                <a:solidFill>
                  <a:srgbClr val="FFFFFF"/>
                </a:solidFill>
                <a:latin typeface="Segoe UI"/>
                <a:cs typeface="Segoe UI"/>
              </a:rPr>
              <a:t>type</a:t>
            </a:r>
            <a:r>
              <a:rPr sz="1200" spc="-95" dirty="0">
                <a:solidFill>
                  <a:srgbClr val="FFFFFF"/>
                </a:solidFill>
                <a:latin typeface="Segoe UI"/>
                <a:cs typeface="Segoe UI"/>
              </a:rPr>
              <a:t> </a:t>
            </a:r>
            <a:r>
              <a:rPr sz="1200" spc="-10" dirty="0">
                <a:solidFill>
                  <a:srgbClr val="FFFFFF"/>
                </a:solidFill>
                <a:latin typeface="Segoe UI"/>
                <a:cs typeface="Segoe UI"/>
              </a:rPr>
              <a:t>of  </a:t>
            </a:r>
            <a:r>
              <a:rPr sz="1200" dirty="0">
                <a:solidFill>
                  <a:srgbClr val="FFFFFF"/>
                </a:solidFill>
                <a:latin typeface="Segoe UI"/>
                <a:cs typeface="Segoe UI"/>
              </a:rPr>
              <a:t>IP</a:t>
            </a:r>
            <a:endParaRPr sz="1200" dirty="0">
              <a:latin typeface="Segoe UI"/>
              <a:cs typeface="Segoe UI"/>
            </a:endParaRPr>
          </a:p>
          <a:p>
            <a:pPr algn="ctr">
              <a:lnSpc>
                <a:spcPts val="1380"/>
              </a:lnSpc>
            </a:pPr>
            <a:r>
              <a:rPr sz="1200" spc="-5" dirty="0">
                <a:solidFill>
                  <a:srgbClr val="FFFFFF"/>
                </a:solidFill>
                <a:latin typeface="Segoe UI"/>
                <a:cs typeface="Segoe UI"/>
              </a:rPr>
              <a:t>protection</a:t>
            </a:r>
            <a:endParaRPr sz="1200" dirty="0">
              <a:latin typeface="Segoe UI"/>
              <a:cs typeface="Segoe UI"/>
            </a:endParaRPr>
          </a:p>
          <a:p>
            <a:pPr marL="635" algn="ctr">
              <a:lnSpc>
                <a:spcPct val="100000"/>
              </a:lnSpc>
            </a:pPr>
            <a:r>
              <a:rPr sz="1200" spc="-5" dirty="0">
                <a:solidFill>
                  <a:srgbClr val="FFFFFF"/>
                </a:solidFill>
                <a:latin typeface="Segoe UI"/>
                <a:cs typeface="Segoe UI"/>
              </a:rPr>
              <a:t>you</a:t>
            </a:r>
            <a:r>
              <a:rPr sz="1200" spc="-45" dirty="0">
                <a:solidFill>
                  <a:srgbClr val="FFFFFF"/>
                </a:solidFill>
                <a:latin typeface="Segoe UI"/>
                <a:cs typeface="Segoe UI"/>
              </a:rPr>
              <a:t> </a:t>
            </a:r>
            <a:r>
              <a:rPr sz="1200" spc="-5" dirty="0">
                <a:solidFill>
                  <a:srgbClr val="FFFFFF"/>
                </a:solidFill>
                <a:latin typeface="Segoe UI"/>
                <a:cs typeface="Segoe UI"/>
              </a:rPr>
              <a:t>need</a:t>
            </a:r>
            <a:endParaRPr sz="1200" dirty="0">
              <a:latin typeface="Segoe UI"/>
              <a:cs typeface="Segoe UI"/>
            </a:endParaRPr>
          </a:p>
        </p:txBody>
      </p:sp>
      <p:sp>
        <p:nvSpPr>
          <p:cNvPr id="8" name="object 8" descr="&quot;&quot;"/>
          <p:cNvSpPr/>
          <p:nvPr/>
        </p:nvSpPr>
        <p:spPr>
          <a:xfrm>
            <a:off x="1492758" y="2277620"/>
            <a:ext cx="986155" cy="1679575"/>
          </a:xfrm>
          <a:custGeom>
            <a:avLst/>
            <a:gdLst/>
            <a:ahLst/>
            <a:cxnLst/>
            <a:rect l="l" t="t" r="r" b="b"/>
            <a:pathLst>
              <a:path w="986155"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7933"/>
          </a:solidFill>
        </p:spPr>
        <p:txBody>
          <a:bodyPr wrap="square" lIns="0" tIns="0" rIns="0" bIns="0" rtlCol="0"/>
          <a:lstStyle/>
          <a:p>
            <a:endParaRPr dirty="0"/>
          </a:p>
        </p:txBody>
      </p:sp>
      <p:sp>
        <p:nvSpPr>
          <p:cNvPr id="9" name="object 9" descr="&quot;&quot;"/>
          <p:cNvSpPr/>
          <p:nvPr/>
        </p:nvSpPr>
        <p:spPr>
          <a:xfrm>
            <a:off x="1492758" y="2277620"/>
            <a:ext cx="986155" cy="1679575"/>
          </a:xfrm>
          <a:custGeom>
            <a:avLst/>
            <a:gdLst/>
            <a:ahLst/>
            <a:cxnLst/>
            <a:rect l="l" t="t" r="r" b="b"/>
            <a:pathLst>
              <a:path w="986155"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0" name="object 10"/>
          <p:cNvSpPr txBox="1"/>
          <p:nvPr/>
        </p:nvSpPr>
        <p:spPr>
          <a:xfrm>
            <a:off x="1588687" y="2349903"/>
            <a:ext cx="794385" cy="93726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2.</a:t>
            </a:r>
            <a:endParaRPr sz="1200" dirty="0">
              <a:latin typeface="Segoe UI"/>
              <a:cs typeface="Segoe UI"/>
            </a:endParaRPr>
          </a:p>
          <a:p>
            <a:pPr marL="12700" marR="5080" indent="-1905" algn="ctr">
              <a:lnSpc>
                <a:spcPts val="1440"/>
              </a:lnSpc>
              <a:spcBef>
                <a:spcPts val="40"/>
              </a:spcBef>
            </a:pPr>
            <a:r>
              <a:rPr sz="1200" spc="-5" dirty="0">
                <a:solidFill>
                  <a:srgbClr val="FFFFFF"/>
                </a:solidFill>
                <a:latin typeface="Segoe UI"/>
                <a:cs typeface="Segoe UI"/>
              </a:rPr>
              <a:t>Determine  if</a:t>
            </a:r>
            <a:r>
              <a:rPr sz="1200" spc="-20" dirty="0">
                <a:solidFill>
                  <a:srgbClr val="FFFFFF"/>
                </a:solidFill>
                <a:latin typeface="Segoe UI"/>
                <a:cs typeface="Segoe UI"/>
              </a:rPr>
              <a:t> </a:t>
            </a:r>
            <a:r>
              <a:rPr sz="1200" spc="-5" dirty="0">
                <a:solidFill>
                  <a:srgbClr val="FFFFFF"/>
                </a:solidFill>
                <a:latin typeface="Segoe UI"/>
                <a:cs typeface="Segoe UI"/>
              </a:rPr>
              <a:t>your</a:t>
            </a:r>
            <a:endParaRPr sz="1200" dirty="0">
              <a:latin typeface="Segoe UI"/>
              <a:cs typeface="Segoe UI"/>
            </a:endParaRPr>
          </a:p>
          <a:p>
            <a:pPr marL="12700" marR="5080" algn="ctr">
              <a:lnSpc>
                <a:spcPts val="1430"/>
              </a:lnSpc>
              <a:spcBef>
                <a:spcPts val="10"/>
              </a:spcBef>
            </a:pPr>
            <a:r>
              <a:rPr sz="1200" spc="-5" dirty="0">
                <a:solidFill>
                  <a:srgbClr val="FFFFFF"/>
                </a:solidFill>
                <a:latin typeface="Segoe UI"/>
                <a:cs typeface="Segoe UI"/>
              </a:rPr>
              <a:t>invention</a:t>
            </a:r>
            <a:r>
              <a:rPr sz="1200" spc="-80" dirty="0">
                <a:solidFill>
                  <a:srgbClr val="FFFFFF"/>
                </a:solidFill>
                <a:latin typeface="Segoe UI"/>
                <a:cs typeface="Segoe UI"/>
              </a:rPr>
              <a:t> </a:t>
            </a:r>
            <a:r>
              <a:rPr sz="1200" spc="-5" dirty="0">
                <a:solidFill>
                  <a:srgbClr val="FFFFFF"/>
                </a:solidFill>
                <a:latin typeface="Segoe UI"/>
                <a:cs typeface="Segoe UI"/>
              </a:rPr>
              <a:t>is  patentable</a:t>
            </a:r>
            <a:endParaRPr sz="1200" dirty="0">
              <a:latin typeface="Segoe UI"/>
              <a:cs typeface="Segoe UI"/>
            </a:endParaRPr>
          </a:p>
        </p:txBody>
      </p:sp>
      <p:sp>
        <p:nvSpPr>
          <p:cNvPr id="11" name="object 11" descr="&quot;&quot;"/>
          <p:cNvSpPr/>
          <p:nvPr/>
        </p:nvSpPr>
        <p:spPr>
          <a:xfrm>
            <a:off x="2527554"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12" name="object 12" descr="&quot;&quot;"/>
          <p:cNvSpPr/>
          <p:nvPr/>
        </p:nvSpPr>
        <p:spPr>
          <a:xfrm>
            <a:off x="2527554"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3" name="object 13"/>
          <p:cNvSpPr txBox="1"/>
          <p:nvPr/>
        </p:nvSpPr>
        <p:spPr>
          <a:xfrm>
            <a:off x="2655437" y="2349903"/>
            <a:ext cx="728980" cy="937260"/>
          </a:xfrm>
          <a:prstGeom prst="rect">
            <a:avLst/>
          </a:prstGeom>
        </p:spPr>
        <p:txBody>
          <a:bodyPr vert="horz" wrap="square" lIns="0" tIns="12700" rIns="0" bIns="0" rtlCol="0">
            <a:spAutoFit/>
          </a:bodyPr>
          <a:lstStyle/>
          <a:p>
            <a:pPr marL="635" algn="ctr">
              <a:lnSpc>
                <a:spcPts val="1435"/>
              </a:lnSpc>
              <a:spcBef>
                <a:spcPts val="100"/>
              </a:spcBef>
            </a:pPr>
            <a:r>
              <a:rPr sz="1200" dirty="0">
                <a:solidFill>
                  <a:srgbClr val="FFFFFF"/>
                </a:solidFill>
                <a:latin typeface="Segoe UI"/>
                <a:cs typeface="Segoe UI"/>
              </a:rPr>
              <a:t>3.</a:t>
            </a:r>
            <a:endParaRPr sz="1200" dirty="0">
              <a:latin typeface="Segoe UI"/>
              <a:cs typeface="Segoe UI"/>
            </a:endParaRPr>
          </a:p>
          <a:p>
            <a:pPr marL="12065" marR="5080" algn="ctr">
              <a:lnSpc>
                <a:spcPts val="1440"/>
              </a:lnSpc>
              <a:spcBef>
                <a:spcPts val="40"/>
              </a:spcBef>
            </a:pPr>
            <a:r>
              <a:rPr sz="1200" spc="-5" dirty="0">
                <a:solidFill>
                  <a:srgbClr val="FFFFFF"/>
                </a:solidFill>
                <a:latin typeface="Segoe UI"/>
                <a:cs typeface="Segoe UI"/>
              </a:rPr>
              <a:t>De</a:t>
            </a:r>
            <a:r>
              <a:rPr sz="1200" spc="-15" dirty="0">
                <a:solidFill>
                  <a:srgbClr val="FFFFFF"/>
                </a:solidFill>
                <a:latin typeface="Segoe UI"/>
                <a:cs typeface="Segoe UI"/>
              </a:rPr>
              <a:t>t</a:t>
            </a:r>
            <a:r>
              <a:rPr sz="1200" spc="-5" dirty="0">
                <a:solidFill>
                  <a:srgbClr val="FFFFFF"/>
                </a:solidFill>
                <a:latin typeface="Segoe UI"/>
                <a:cs typeface="Segoe UI"/>
              </a:rPr>
              <a:t>e</a:t>
            </a:r>
            <a:r>
              <a:rPr sz="1200" dirty="0">
                <a:solidFill>
                  <a:srgbClr val="FFFFFF"/>
                </a:solidFill>
                <a:latin typeface="Segoe UI"/>
                <a:cs typeface="Segoe UI"/>
              </a:rPr>
              <a:t>r</a:t>
            </a:r>
            <a:r>
              <a:rPr sz="1200" spc="-5" dirty="0">
                <a:solidFill>
                  <a:srgbClr val="FFFFFF"/>
                </a:solidFill>
                <a:latin typeface="Segoe UI"/>
                <a:cs typeface="Segoe UI"/>
              </a:rPr>
              <a:t>mi</a:t>
            </a:r>
            <a:r>
              <a:rPr sz="1200" dirty="0">
                <a:solidFill>
                  <a:srgbClr val="FFFFFF"/>
                </a:solidFill>
                <a:latin typeface="Segoe UI"/>
                <a:cs typeface="Segoe UI"/>
              </a:rPr>
              <a:t>ne  </a:t>
            </a:r>
            <a:r>
              <a:rPr sz="1200" spc="-5" dirty="0">
                <a:solidFill>
                  <a:srgbClr val="FFFFFF"/>
                </a:solidFill>
                <a:latin typeface="Segoe UI"/>
                <a:cs typeface="Segoe UI"/>
              </a:rPr>
              <a:t>what</a:t>
            </a:r>
            <a:r>
              <a:rPr sz="1200" spc="-75" dirty="0">
                <a:solidFill>
                  <a:srgbClr val="FFFFFF"/>
                </a:solidFill>
                <a:latin typeface="Segoe UI"/>
                <a:cs typeface="Segoe UI"/>
              </a:rPr>
              <a:t> </a:t>
            </a:r>
            <a:r>
              <a:rPr sz="1200" spc="-5" dirty="0">
                <a:solidFill>
                  <a:srgbClr val="FFFFFF"/>
                </a:solidFill>
                <a:latin typeface="Segoe UI"/>
                <a:cs typeface="Segoe UI"/>
              </a:rPr>
              <a:t>kind</a:t>
            </a:r>
            <a:endParaRPr sz="1200" dirty="0">
              <a:latin typeface="Segoe UI"/>
              <a:cs typeface="Segoe UI"/>
            </a:endParaRPr>
          </a:p>
          <a:p>
            <a:pPr marL="52069" marR="43180" indent="-635" algn="ctr">
              <a:lnSpc>
                <a:spcPts val="1430"/>
              </a:lnSpc>
              <a:spcBef>
                <a:spcPts val="10"/>
              </a:spcBef>
            </a:pPr>
            <a:r>
              <a:rPr sz="1200" spc="-10" dirty="0">
                <a:solidFill>
                  <a:srgbClr val="FFFFFF"/>
                </a:solidFill>
                <a:latin typeface="Segoe UI"/>
                <a:cs typeface="Segoe UI"/>
              </a:rPr>
              <a:t>of</a:t>
            </a:r>
            <a:r>
              <a:rPr sz="1200" spc="-90" dirty="0">
                <a:solidFill>
                  <a:srgbClr val="FFFFFF"/>
                </a:solidFill>
                <a:latin typeface="Segoe UI"/>
                <a:cs typeface="Segoe UI"/>
              </a:rPr>
              <a:t> </a:t>
            </a:r>
            <a:r>
              <a:rPr sz="1200" spc="-5" dirty="0">
                <a:solidFill>
                  <a:srgbClr val="FFFFFF"/>
                </a:solidFill>
                <a:latin typeface="Segoe UI"/>
                <a:cs typeface="Segoe UI"/>
              </a:rPr>
              <a:t>patent  you</a:t>
            </a:r>
            <a:r>
              <a:rPr sz="1200" spc="-95" dirty="0">
                <a:solidFill>
                  <a:srgbClr val="FFFFFF"/>
                </a:solidFill>
                <a:latin typeface="Segoe UI"/>
                <a:cs typeface="Segoe UI"/>
              </a:rPr>
              <a:t> </a:t>
            </a:r>
            <a:r>
              <a:rPr sz="1200" spc="-5" dirty="0">
                <a:solidFill>
                  <a:srgbClr val="FFFFFF"/>
                </a:solidFill>
                <a:latin typeface="Segoe UI"/>
                <a:cs typeface="Segoe UI"/>
              </a:rPr>
              <a:t>need</a:t>
            </a:r>
            <a:endParaRPr sz="1200" dirty="0">
              <a:latin typeface="Segoe UI"/>
              <a:cs typeface="Segoe UI"/>
            </a:endParaRPr>
          </a:p>
        </p:txBody>
      </p:sp>
      <p:sp>
        <p:nvSpPr>
          <p:cNvPr id="14" name="object 14" descr="&quot;&quot;"/>
          <p:cNvSpPr/>
          <p:nvPr/>
        </p:nvSpPr>
        <p:spPr>
          <a:xfrm>
            <a:off x="3562350"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15" name="object 15" descr="&quot;&quot;"/>
          <p:cNvSpPr/>
          <p:nvPr/>
        </p:nvSpPr>
        <p:spPr>
          <a:xfrm>
            <a:off x="3562350"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6" name="object 16"/>
          <p:cNvSpPr txBox="1"/>
          <p:nvPr/>
        </p:nvSpPr>
        <p:spPr>
          <a:xfrm>
            <a:off x="3717646" y="2349903"/>
            <a:ext cx="675640" cy="57277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4.</a:t>
            </a:r>
            <a:endParaRPr sz="1200" dirty="0">
              <a:latin typeface="Segoe UI"/>
              <a:cs typeface="Segoe UI"/>
            </a:endParaRPr>
          </a:p>
          <a:p>
            <a:pPr marL="12700" marR="5080" algn="ctr">
              <a:lnSpc>
                <a:spcPts val="1440"/>
              </a:lnSpc>
              <a:spcBef>
                <a:spcPts val="40"/>
              </a:spcBef>
            </a:pPr>
            <a:r>
              <a:rPr sz="1200" spc="-5" dirty="0">
                <a:solidFill>
                  <a:srgbClr val="FFFFFF"/>
                </a:solidFill>
                <a:latin typeface="Segoe UI"/>
                <a:cs typeface="Segoe UI"/>
              </a:rPr>
              <a:t>Get</a:t>
            </a:r>
            <a:r>
              <a:rPr sz="1200" spc="-85" dirty="0">
                <a:solidFill>
                  <a:srgbClr val="FFFFFF"/>
                </a:solidFill>
                <a:latin typeface="Segoe UI"/>
                <a:cs typeface="Segoe UI"/>
              </a:rPr>
              <a:t> </a:t>
            </a:r>
            <a:r>
              <a:rPr sz="1200" spc="-5" dirty="0">
                <a:solidFill>
                  <a:srgbClr val="FFFFFF"/>
                </a:solidFill>
                <a:latin typeface="Segoe UI"/>
                <a:cs typeface="Segoe UI"/>
              </a:rPr>
              <a:t>ready  </a:t>
            </a:r>
            <a:r>
              <a:rPr sz="1200" spc="-10" dirty="0">
                <a:solidFill>
                  <a:srgbClr val="FFFFFF"/>
                </a:solidFill>
                <a:latin typeface="Segoe UI"/>
                <a:cs typeface="Segoe UI"/>
              </a:rPr>
              <a:t>to</a:t>
            </a:r>
            <a:r>
              <a:rPr sz="1200" spc="-35" dirty="0">
                <a:solidFill>
                  <a:srgbClr val="FFFFFF"/>
                </a:solidFill>
                <a:latin typeface="Segoe UI"/>
                <a:cs typeface="Segoe UI"/>
              </a:rPr>
              <a:t> </a:t>
            </a:r>
            <a:r>
              <a:rPr sz="1200" spc="-5" dirty="0">
                <a:solidFill>
                  <a:srgbClr val="FFFFFF"/>
                </a:solidFill>
                <a:latin typeface="Segoe UI"/>
                <a:cs typeface="Segoe UI"/>
              </a:rPr>
              <a:t>apply</a:t>
            </a:r>
            <a:endParaRPr sz="1200" dirty="0">
              <a:latin typeface="Segoe UI"/>
              <a:cs typeface="Segoe UI"/>
            </a:endParaRPr>
          </a:p>
        </p:txBody>
      </p:sp>
      <p:sp>
        <p:nvSpPr>
          <p:cNvPr id="17" name="object 17" descr="&quot;&quot;"/>
          <p:cNvSpPr/>
          <p:nvPr/>
        </p:nvSpPr>
        <p:spPr>
          <a:xfrm>
            <a:off x="4597146"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18" name="object 18" descr="&quot;&quot;"/>
          <p:cNvSpPr/>
          <p:nvPr/>
        </p:nvSpPr>
        <p:spPr>
          <a:xfrm>
            <a:off x="4597146"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19" name="object 19"/>
          <p:cNvSpPr txBox="1"/>
          <p:nvPr/>
        </p:nvSpPr>
        <p:spPr>
          <a:xfrm>
            <a:off x="4699085" y="2349903"/>
            <a:ext cx="781685" cy="93726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5.</a:t>
            </a:r>
            <a:endParaRPr sz="1200" dirty="0">
              <a:latin typeface="Segoe UI"/>
              <a:cs typeface="Segoe UI"/>
            </a:endParaRPr>
          </a:p>
          <a:p>
            <a:pPr marL="12700" marR="5080" indent="-2540" algn="ctr">
              <a:lnSpc>
                <a:spcPts val="1440"/>
              </a:lnSpc>
              <a:spcBef>
                <a:spcPts val="40"/>
              </a:spcBef>
            </a:pPr>
            <a:r>
              <a:rPr sz="1200" spc="-10" dirty="0">
                <a:solidFill>
                  <a:srgbClr val="FFFFFF"/>
                </a:solidFill>
                <a:latin typeface="Segoe UI"/>
                <a:cs typeface="Segoe UI"/>
              </a:rPr>
              <a:t>Prepare  </a:t>
            </a:r>
            <a:r>
              <a:rPr sz="1200" dirty="0">
                <a:solidFill>
                  <a:srgbClr val="FFFFFF"/>
                </a:solidFill>
                <a:latin typeface="Segoe UI"/>
                <a:cs typeface="Segoe UI"/>
              </a:rPr>
              <a:t>and</a:t>
            </a:r>
            <a:r>
              <a:rPr sz="1200" spc="-90" dirty="0">
                <a:solidFill>
                  <a:srgbClr val="FFFFFF"/>
                </a:solidFill>
                <a:latin typeface="Segoe UI"/>
                <a:cs typeface="Segoe UI"/>
              </a:rPr>
              <a:t> </a:t>
            </a:r>
            <a:r>
              <a:rPr sz="1200" spc="-5" dirty="0">
                <a:solidFill>
                  <a:srgbClr val="FFFFFF"/>
                </a:solidFill>
                <a:latin typeface="Segoe UI"/>
                <a:cs typeface="Segoe UI"/>
              </a:rPr>
              <a:t>submit</a:t>
            </a:r>
            <a:endParaRPr sz="1200" dirty="0">
              <a:latin typeface="Segoe UI"/>
              <a:cs typeface="Segoe UI"/>
            </a:endParaRPr>
          </a:p>
          <a:p>
            <a:pPr marL="18415" marR="11430" indent="-635" algn="ctr">
              <a:lnSpc>
                <a:spcPts val="1430"/>
              </a:lnSpc>
              <a:spcBef>
                <a:spcPts val="10"/>
              </a:spcBef>
            </a:pPr>
            <a:r>
              <a:rPr sz="1200" spc="-5" dirty="0">
                <a:solidFill>
                  <a:srgbClr val="FFFFFF"/>
                </a:solidFill>
                <a:latin typeface="Segoe UI"/>
                <a:cs typeface="Segoe UI"/>
              </a:rPr>
              <a:t>your initial  </a:t>
            </a:r>
            <a:r>
              <a:rPr sz="1200" dirty="0">
                <a:solidFill>
                  <a:srgbClr val="FFFFFF"/>
                </a:solidFill>
                <a:latin typeface="Segoe UI"/>
                <a:cs typeface="Segoe UI"/>
              </a:rPr>
              <a:t>app</a:t>
            </a:r>
            <a:r>
              <a:rPr sz="1200" spc="-5" dirty="0">
                <a:solidFill>
                  <a:srgbClr val="FFFFFF"/>
                </a:solidFill>
                <a:latin typeface="Segoe UI"/>
                <a:cs typeface="Segoe UI"/>
              </a:rPr>
              <a:t>lic</a:t>
            </a:r>
            <a:r>
              <a:rPr sz="1200" dirty="0">
                <a:solidFill>
                  <a:srgbClr val="FFFFFF"/>
                </a:solidFill>
                <a:latin typeface="Segoe UI"/>
                <a:cs typeface="Segoe UI"/>
              </a:rPr>
              <a:t>at</a:t>
            </a:r>
            <a:r>
              <a:rPr sz="1200" spc="-5" dirty="0">
                <a:solidFill>
                  <a:srgbClr val="FFFFFF"/>
                </a:solidFill>
                <a:latin typeface="Segoe UI"/>
                <a:cs typeface="Segoe UI"/>
              </a:rPr>
              <a:t>i</a:t>
            </a:r>
            <a:r>
              <a:rPr sz="1200" dirty="0">
                <a:solidFill>
                  <a:srgbClr val="FFFFFF"/>
                </a:solidFill>
                <a:latin typeface="Segoe UI"/>
                <a:cs typeface="Segoe UI"/>
              </a:rPr>
              <a:t>on</a:t>
            </a:r>
            <a:endParaRPr sz="1200" dirty="0">
              <a:latin typeface="Segoe UI"/>
              <a:cs typeface="Segoe UI"/>
            </a:endParaRPr>
          </a:p>
        </p:txBody>
      </p:sp>
      <p:sp>
        <p:nvSpPr>
          <p:cNvPr id="20" name="object 20" descr="&quot;&quot;"/>
          <p:cNvSpPr/>
          <p:nvPr/>
        </p:nvSpPr>
        <p:spPr>
          <a:xfrm>
            <a:off x="5631941"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21" name="object 21" descr="&quot;&quot;"/>
          <p:cNvSpPr/>
          <p:nvPr/>
        </p:nvSpPr>
        <p:spPr>
          <a:xfrm>
            <a:off x="5631941"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22" name="object 22"/>
          <p:cNvSpPr txBox="1"/>
          <p:nvPr/>
        </p:nvSpPr>
        <p:spPr>
          <a:xfrm>
            <a:off x="5770439" y="2349903"/>
            <a:ext cx="708025" cy="75565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6.</a:t>
            </a:r>
            <a:endParaRPr sz="1200" dirty="0">
              <a:latin typeface="Segoe UI"/>
              <a:cs typeface="Segoe UI"/>
            </a:endParaRPr>
          </a:p>
          <a:p>
            <a:pPr marL="12065" marR="5080" algn="ctr">
              <a:lnSpc>
                <a:spcPts val="1440"/>
              </a:lnSpc>
              <a:spcBef>
                <a:spcPts val="40"/>
              </a:spcBef>
            </a:pPr>
            <a:r>
              <a:rPr sz="1200" spc="-10" dirty="0">
                <a:solidFill>
                  <a:srgbClr val="FFFFFF"/>
                </a:solidFill>
                <a:latin typeface="Segoe UI"/>
                <a:cs typeface="Segoe UI"/>
              </a:rPr>
              <a:t>Work</a:t>
            </a:r>
            <a:r>
              <a:rPr sz="1200" spc="-95" dirty="0">
                <a:solidFill>
                  <a:srgbClr val="FFFFFF"/>
                </a:solidFill>
                <a:latin typeface="Segoe UI"/>
                <a:cs typeface="Segoe UI"/>
              </a:rPr>
              <a:t> </a:t>
            </a:r>
            <a:r>
              <a:rPr sz="1200" spc="-5" dirty="0">
                <a:solidFill>
                  <a:srgbClr val="FFFFFF"/>
                </a:solidFill>
                <a:latin typeface="Segoe UI"/>
                <a:cs typeface="Segoe UI"/>
              </a:rPr>
              <a:t>with  your  examiner</a:t>
            </a:r>
            <a:endParaRPr sz="1200" dirty="0">
              <a:latin typeface="Segoe UI"/>
              <a:cs typeface="Segoe UI"/>
            </a:endParaRPr>
          </a:p>
        </p:txBody>
      </p:sp>
      <p:sp>
        <p:nvSpPr>
          <p:cNvPr id="23" name="object 23" descr="&quot;&quot;"/>
          <p:cNvSpPr/>
          <p:nvPr/>
        </p:nvSpPr>
        <p:spPr>
          <a:xfrm>
            <a:off x="6666738"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24" name="object 24" descr="&quot;&quot;"/>
          <p:cNvSpPr/>
          <p:nvPr/>
        </p:nvSpPr>
        <p:spPr>
          <a:xfrm>
            <a:off x="6666738"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25" name="object 25"/>
          <p:cNvSpPr txBox="1"/>
          <p:nvPr/>
        </p:nvSpPr>
        <p:spPr>
          <a:xfrm>
            <a:off x="6854017" y="2349903"/>
            <a:ext cx="610235" cy="755650"/>
          </a:xfrm>
          <a:prstGeom prst="rect">
            <a:avLst/>
          </a:prstGeom>
        </p:spPr>
        <p:txBody>
          <a:bodyPr vert="horz" wrap="square" lIns="0" tIns="12700" rIns="0" bIns="0" rtlCol="0">
            <a:spAutoFit/>
          </a:bodyPr>
          <a:lstStyle/>
          <a:p>
            <a:pPr marL="635" algn="ctr">
              <a:lnSpc>
                <a:spcPts val="1435"/>
              </a:lnSpc>
              <a:spcBef>
                <a:spcPts val="100"/>
              </a:spcBef>
            </a:pPr>
            <a:r>
              <a:rPr sz="1200" dirty="0">
                <a:solidFill>
                  <a:srgbClr val="FFFFFF"/>
                </a:solidFill>
                <a:latin typeface="Segoe UI"/>
                <a:cs typeface="Segoe UI"/>
              </a:rPr>
              <a:t>7.</a:t>
            </a:r>
            <a:endParaRPr sz="1200" dirty="0">
              <a:latin typeface="Segoe UI"/>
              <a:cs typeface="Segoe UI"/>
            </a:endParaRPr>
          </a:p>
          <a:p>
            <a:pPr marL="12700" marR="5080" indent="1270" algn="ctr">
              <a:lnSpc>
                <a:spcPts val="1440"/>
              </a:lnSpc>
              <a:spcBef>
                <a:spcPts val="40"/>
              </a:spcBef>
            </a:pPr>
            <a:r>
              <a:rPr sz="1200" spc="-10" dirty="0">
                <a:solidFill>
                  <a:srgbClr val="FFFFFF"/>
                </a:solidFill>
                <a:latin typeface="Segoe UI"/>
                <a:cs typeface="Segoe UI"/>
              </a:rPr>
              <a:t>Receive  </a:t>
            </a:r>
            <a:r>
              <a:rPr sz="1200" spc="-5" dirty="0">
                <a:solidFill>
                  <a:srgbClr val="FFFFFF"/>
                </a:solidFill>
                <a:latin typeface="Segoe UI"/>
                <a:cs typeface="Segoe UI"/>
              </a:rPr>
              <a:t>your  </a:t>
            </a:r>
            <a:r>
              <a:rPr sz="1200" dirty="0">
                <a:solidFill>
                  <a:srgbClr val="FFFFFF"/>
                </a:solidFill>
                <a:latin typeface="Segoe UI"/>
                <a:cs typeface="Segoe UI"/>
              </a:rPr>
              <a:t>app</a:t>
            </a:r>
            <a:r>
              <a:rPr sz="1200" spc="-10" dirty="0">
                <a:solidFill>
                  <a:srgbClr val="FFFFFF"/>
                </a:solidFill>
                <a:latin typeface="Segoe UI"/>
                <a:cs typeface="Segoe UI"/>
              </a:rPr>
              <a:t>r</a:t>
            </a:r>
            <a:r>
              <a:rPr sz="1200" dirty="0">
                <a:solidFill>
                  <a:srgbClr val="FFFFFF"/>
                </a:solidFill>
                <a:latin typeface="Segoe UI"/>
                <a:cs typeface="Segoe UI"/>
              </a:rPr>
              <a:t>o</a:t>
            </a:r>
            <a:r>
              <a:rPr sz="1200" spc="-25" dirty="0">
                <a:solidFill>
                  <a:srgbClr val="FFFFFF"/>
                </a:solidFill>
                <a:latin typeface="Segoe UI"/>
                <a:cs typeface="Segoe UI"/>
              </a:rPr>
              <a:t>v</a:t>
            </a:r>
            <a:r>
              <a:rPr sz="1200" dirty="0">
                <a:solidFill>
                  <a:srgbClr val="FFFFFF"/>
                </a:solidFill>
                <a:latin typeface="Segoe UI"/>
                <a:cs typeface="Segoe UI"/>
              </a:rPr>
              <a:t>al</a:t>
            </a:r>
            <a:endParaRPr sz="1200" dirty="0">
              <a:latin typeface="Segoe UI"/>
              <a:cs typeface="Segoe UI"/>
            </a:endParaRPr>
          </a:p>
        </p:txBody>
      </p:sp>
      <p:sp>
        <p:nvSpPr>
          <p:cNvPr id="26" name="object 26" descr="&quot;&quot;"/>
          <p:cNvSpPr/>
          <p:nvPr/>
        </p:nvSpPr>
        <p:spPr>
          <a:xfrm>
            <a:off x="7701533" y="2277620"/>
            <a:ext cx="986155" cy="1679575"/>
          </a:xfrm>
          <a:custGeom>
            <a:avLst/>
            <a:gdLst/>
            <a:ahLst/>
            <a:cxnLst/>
            <a:rect l="l" t="t" r="r" b="b"/>
            <a:pathLst>
              <a:path w="986154" h="1679575">
                <a:moveTo>
                  <a:pt x="821690" y="0"/>
                </a:moveTo>
                <a:lnTo>
                  <a:pt x="164338" y="0"/>
                </a:lnTo>
                <a:lnTo>
                  <a:pt x="120652" y="5869"/>
                </a:lnTo>
                <a:lnTo>
                  <a:pt x="81396" y="22435"/>
                </a:lnTo>
                <a:lnTo>
                  <a:pt x="48136" y="48131"/>
                </a:lnTo>
                <a:lnTo>
                  <a:pt x="22438" y="81391"/>
                </a:lnTo>
                <a:lnTo>
                  <a:pt x="5870" y="120648"/>
                </a:lnTo>
                <a:lnTo>
                  <a:pt x="0" y="164337"/>
                </a:lnTo>
                <a:lnTo>
                  <a:pt x="0" y="1515097"/>
                </a:lnTo>
                <a:lnTo>
                  <a:pt x="5870" y="1558787"/>
                </a:lnTo>
                <a:lnTo>
                  <a:pt x="22438" y="1598047"/>
                </a:lnTo>
                <a:lnTo>
                  <a:pt x="48136" y="1631310"/>
                </a:lnTo>
                <a:lnTo>
                  <a:pt x="81396" y="1657008"/>
                </a:lnTo>
                <a:lnTo>
                  <a:pt x="120652" y="1673577"/>
                </a:lnTo>
                <a:lnTo>
                  <a:pt x="164338" y="1679448"/>
                </a:lnTo>
                <a:lnTo>
                  <a:pt x="821690" y="1679448"/>
                </a:lnTo>
                <a:lnTo>
                  <a:pt x="865375" y="1673577"/>
                </a:lnTo>
                <a:lnTo>
                  <a:pt x="904631" y="1657008"/>
                </a:lnTo>
                <a:lnTo>
                  <a:pt x="937891" y="1631310"/>
                </a:lnTo>
                <a:lnTo>
                  <a:pt x="963589" y="1598047"/>
                </a:lnTo>
                <a:lnTo>
                  <a:pt x="980157" y="1558787"/>
                </a:lnTo>
                <a:lnTo>
                  <a:pt x="986028" y="1515097"/>
                </a:lnTo>
                <a:lnTo>
                  <a:pt x="986028" y="164337"/>
                </a:lnTo>
                <a:lnTo>
                  <a:pt x="980157" y="120648"/>
                </a:lnTo>
                <a:lnTo>
                  <a:pt x="963589" y="81391"/>
                </a:lnTo>
                <a:lnTo>
                  <a:pt x="937891" y="48131"/>
                </a:lnTo>
                <a:lnTo>
                  <a:pt x="904631" y="22435"/>
                </a:lnTo>
                <a:lnTo>
                  <a:pt x="865375" y="5869"/>
                </a:lnTo>
                <a:lnTo>
                  <a:pt x="821690" y="0"/>
                </a:lnTo>
                <a:close/>
              </a:path>
            </a:pathLst>
          </a:custGeom>
          <a:solidFill>
            <a:srgbClr val="009CDE"/>
          </a:solidFill>
        </p:spPr>
        <p:txBody>
          <a:bodyPr wrap="square" lIns="0" tIns="0" rIns="0" bIns="0" rtlCol="0"/>
          <a:lstStyle/>
          <a:p>
            <a:endParaRPr dirty="0"/>
          </a:p>
        </p:txBody>
      </p:sp>
      <p:sp>
        <p:nvSpPr>
          <p:cNvPr id="27" name="object 27" descr="&quot;&quot;"/>
          <p:cNvSpPr/>
          <p:nvPr/>
        </p:nvSpPr>
        <p:spPr>
          <a:xfrm>
            <a:off x="7701533" y="2277620"/>
            <a:ext cx="986155" cy="1679575"/>
          </a:xfrm>
          <a:custGeom>
            <a:avLst/>
            <a:gdLst/>
            <a:ahLst/>
            <a:cxnLst/>
            <a:rect l="l" t="t" r="r" b="b"/>
            <a:pathLst>
              <a:path w="986154" h="1679575">
                <a:moveTo>
                  <a:pt x="0" y="164337"/>
                </a:moveTo>
                <a:lnTo>
                  <a:pt x="5870" y="120648"/>
                </a:lnTo>
                <a:lnTo>
                  <a:pt x="22438" y="81391"/>
                </a:lnTo>
                <a:lnTo>
                  <a:pt x="48136" y="48131"/>
                </a:lnTo>
                <a:lnTo>
                  <a:pt x="81396" y="22435"/>
                </a:lnTo>
                <a:lnTo>
                  <a:pt x="120652" y="5869"/>
                </a:lnTo>
                <a:lnTo>
                  <a:pt x="164338" y="0"/>
                </a:lnTo>
                <a:lnTo>
                  <a:pt x="821690" y="0"/>
                </a:lnTo>
                <a:lnTo>
                  <a:pt x="865375" y="5869"/>
                </a:lnTo>
                <a:lnTo>
                  <a:pt x="904631" y="22435"/>
                </a:lnTo>
                <a:lnTo>
                  <a:pt x="937891" y="48131"/>
                </a:lnTo>
                <a:lnTo>
                  <a:pt x="963589" y="81391"/>
                </a:lnTo>
                <a:lnTo>
                  <a:pt x="980157" y="120648"/>
                </a:lnTo>
                <a:lnTo>
                  <a:pt x="986028" y="164337"/>
                </a:lnTo>
                <a:lnTo>
                  <a:pt x="986028" y="1515097"/>
                </a:lnTo>
                <a:lnTo>
                  <a:pt x="980157" y="1558787"/>
                </a:lnTo>
                <a:lnTo>
                  <a:pt x="963589" y="1598047"/>
                </a:lnTo>
                <a:lnTo>
                  <a:pt x="937891" y="1631310"/>
                </a:lnTo>
                <a:lnTo>
                  <a:pt x="904631" y="1657008"/>
                </a:lnTo>
                <a:lnTo>
                  <a:pt x="865375" y="1673577"/>
                </a:lnTo>
                <a:lnTo>
                  <a:pt x="821690" y="1679448"/>
                </a:lnTo>
                <a:lnTo>
                  <a:pt x="164338" y="1679448"/>
                </a:lnTo>
                <a:lnTo>
                  <a:pt x="120652" y="1673577"/>
                </a:lnTo>
                <a:lnTo>
                  <a:pt x="81396" y="1657008"/>
                </a:lnTo>
                <a:lnTo>
                  <a:pt x="48136" y="1631310"/>
                </a:lnTo>
                <a:lnTo>
                  <a:pt x="22438" y="1598047"/>
                </a:lnTo>
                <a:lnTo>
                  <a:pt x="5870" y="1558787"/>
                </a:lnTo>
                <a:lnTo>
                  <a:pt x="0" y="1515097"/>
                </a:lnTo>
                <a:lnTo>
                  <a:pt x="0" y="164337"/>
                </a:lnTo>
                <a:close/>
              </a:path>
            </a:pathLst>
          </a:custGeom>
          <a:ln w="25908">
            <a:solidFill>
              <a:srgbClr val="FFFFFF"/>
            </a:solidFill>
          </a:ln>
        </p:spPr>
        <p:txBody>
          <a:bodyPr wrap="square" lIns="0" tIns="0" rIns="0" bIns="0" rtlCol="0"/>
          <a:lstStyle/>
          <a:p>
            <a:endParaRPr dirty="0"/>
          </a:p>
        </p:txBody>
      </p:sp>
      <p:sp>
        <p:nvSpPr>
          <p:cNvPr id="28" name="object 28"/>
          <p:cNvSpPr txBox="1"/>
          <p:nvPr/>
        </p:nvSpPr>
        <p:spPr>
          <a:xfrm>
            <a:off x="7792782" y="2349903"/>
            <a:ext cx="803275" cy="572770"/>
          </a:xfrm>
          <a:prstGeom prst="rect">
            <a:avLst/>
          </a:prstGeom>
        </p:spPr>
        <p:txBody>
          <a:bodyPr vert="horz" wrap="square" lIns="0" tIns="12700" rIns="0" bIns="0" rtlCol="0">
            <a:spAutoFit/>
          </a:bodyPr>
          <a:lstStyle/>
          <a:p>
            <a:pPr algn="ctr">
              <a:lnSpc>
                <a:spcPts val="1435"/>
              </a:lnSpc>
              <a:spcBef>
                <a:spcPts val="100"/>
              </a:spcBef>
            </a:pPr>
            <a:r>
              <a:rPr sz="1200" dirty="0">
                <a:solidFill>
                  <a:srgbClr val="FFFFFF"/>
                </a:solidFill>
                <a:latin typeface="Segoe UI"/>
                <a:cs typeface="Segoe UI"/>
              </a:rPr>
              <a:t>8.</a:t>
            </a:r>
            <a:endParaRPr sz="1200" dirty="0">
              <a:latin typeface="Segoe UI"/>
              <a:cs typeface="Segoe UI"/>
            </a:endParaRPr>
          </a:p>
          <a:p>
            <a:pPr marL="12700" marR="5080" indent="-1270" algn="ctr">
              <a:lnSpc>
                <a:spcPts val="1440"/>
              </a:lnSpc>
              <a:spcBef>
                <a:spcPts val="40"/>
              </a:spcBef>
            </a:pPr>
            <a:r>
              <a:rPr sz="1200" spc="-5" dirty="0">
                <a:solidFill>
                  <a:srgbClr val="FFFFFF"/>
                </a:solidFill>
                <a:latin typeface="Segoe UI"/>
                <a:cs typeface="Segoe UI"/>
              </a:rPr>
              <a:t>Maintain  your</a:t>
            </a:r>
            <a:r>
              <a:rPr sz="1200" spc="-95" dirty="0">
                <a:solidFill>
                  <a:srgbClr val="FFFFFF"/>
                </a:solidFill>
                <a:latin typeface="Segoe UI"/>
                <a:cs typeface="Segoe UI"/>
              </a:rPr>
              <a:t> </a:t>
            </a:r>
            <a:r>
              <a:rPr sz="1200" spc="-5" dirty="0">
                <a:solidFill>
                  <a:srgbClr val="FFFFFF"/>
                </a:solidFill>
                <a:latin typeface="Segoe UI"/>
                <a:cs typeface="Segoe UI"/>
              </a:rPr>
              <a:t>patent</a:t>
            </a:r>
            <a:endParaRPr sz="1200" dirty="0">
              <a:latin typeface="Segoe UI"/>
              <a:cs typeface="Segoe UI"/>
            </a:endParaRPr>
          </a:p>
        </p:txBody>
      </p:sp>
      <p:sp>
        <p:nvSpPr>
          <p:cNvPr id="30" name="Slide Number Placeholder 29">
            <a:extLst>
              <a:ext uri="{FF2B5EF4-FFF2-40B4-BE49-F238E27FC236}">
                <a16:creationId xmlns:a16="http://schemas.microsoft.com/office/drawing/2014/main" id="{8B198807-2D7C-4BE2-B49A-535A619F1A9E}"/>
              </a:ext>
            </a:extLst>
          </p:cNvPr>
          <p:cNvSpPr>
            <a:spLocks noGrp="1"/>
          </p:cNvSpPr>
          <p:nvPr>
            <p:ph type="sldNum" sz="quarter" idx="10"/>
          </p:nvPr>
        </p:nvSpPr>
        <p:spPr/>
        <p:txBody>
          <a:bodyPr/>
          <a:lstStyle/>
          <a:p>
            <a:fld id="{1D648693-0942-45E9-83AE-76FC568F9452}" type="slidenum">
              <a:rPr lang="en-US" smtClean="0"/>
              <a:pPr/>
              <a:t>7</a:t>
            </a:fld>
            <a:endParaRPr lang="en-US" dirty="0"/>
          </a:p>
        </p:txBody>
      </p:sp>
    </p:spTree>
    <p:extLst>
      <p:ext uri="{BB962C8B-B14F-4D97-AF65-F5344CB8AC3E}">
        <p14:creationId xmlns:p14="http://schemas.microsoft.com/office/powerpoint/2010/main" val="387556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30408"/>
            <a:ext cx="6454140" cy="566181"/>
          </a:xfrm>
          <a:prstGeom prst="rect">
            <a:avLst/>
          </a:prstGeom>
        </p:spPr>
        <p:txBody>
          <a:bodyPr vert="horz" wrap="square" lIns="0" tIns="12065" rIns="0" bIns="0" rtlCol="0">
            <a:spAutoFit/>
          </a:bodyPr>
          <a:lstStyle/>
          <a:p>
            <a:pPr marL="12700">
              <a:lnSpc>
                <a:spcPct val="100000"/>
              </a:lnSpc>
              <a:spcBef>
                <a:spcPts val="95"/>
              </a:spcBef>
            </a:pPr>
            <a:r>
              <a:rPr dirty="0"/>
              <a:t>U.S. patent prior art search</a:t>
            </a:r>
          </a:p>
        </p:txBody>
      </p:sp>
      <p:sp>
        <p:nvSpPr>
          <p:cNvPr id="3" name="object 3"/>
          <p:cNvSpPr txBox="1"/>
          <p:nvPr/>
        </p:nvSpPr>
        <p:spPr>
          <a:xfrm>
            <a:off x="228600" y="1472984"/>
            <a:ext cx="8839200" cy="3387725"/>
          </a:xfrm>
          <a:prstGeom prst="rect">
            <a:avLst/>
          </a:prstGeom>
        </p:spPr>
        <p:txBody>
          <a:bodyPr vert="horz" wrap="square" lIns="0" tIns="12700" rIns="0" bIns="0" rtlCol="0">
            <a:spAutoFit/>
          </a:bodyPr>
          <a:lstStyle/>
          <a:p>
            <a:pPr marL="355600" marR="398145" indent="-342900">
              <a:lnSpc>
                <a:spcPct val="100000"/>
              </a:lnSpc>
              <a:spcBef>
                <a:spcPts val="100"/>
              </a:spcBef>
              <a:buFont typeface="Arial"/>
              <a:buChar char="•"/>
              <a:tabLst>
                <a:tab pos="354965" algn="l"/>
                <a:tab pos="355600" algn="l"/>
              </a:tabLst>
            </a:pPr>
            <a:r>
              <a:rPr sz="2400" spc="-10" dirty="0">
                <a:latin typeface="Segoe UI"/>
                <a:cs typeface="Segoe UI"/>
              </a:rPr>
              <a:t>Ensure </a:t>
            </a:r>
            <a:r>
              <a:rPr sz="2400" spc="-5" dirty="0">
                <a:latin typeface="Segoe UI"/>
                <a:cs typeface="Segoe UI"/>
              </a:rPr>
              <a:t>that your invention is indeed novel and non-obvious; conduct </a:t>
            </a:r>
            <a:r>
              <a:rPr sz="2400" dirty="0">
                <a:latin typeface="Segoe UI"/>
                <a:cs typeface="Segoe UI"/>
              </a:rPr>
              <a:t>a </a:t>
            </a:r>
            <a:r>
              <a:rPr sz="2400" spc="-5" dirty="0">
                <a:latin typeface="Segoe UI"/>
                <a:cs typeface="Segoe UI"/>
              </a:rPr>
              <a:t>prior </a:t>
            </a:r>
            <a:r>
              <a:rPr sz="2400" spc="25" dirty="0">
                <a:latin typeface="Segoe UI"/>
                <a:cs typeface="Segoe UI"/>
              </a:rPr>
              <a:t>art </a:t>
            </a:r>
            <a:r>
              <a:rPr sz="2400" spc="-10" dirty="0">
                <a:latin typeface="Segoe UI"/>
                <a:cs typeface="Segoe UI"/>
              </a:rPr>
              <a:t>search before filing </a:t>
            </a:r>
            <a:r>
              <a:rPr sz="2400" dirty="0">
                <a:latin typeface="Segoe UI"/>
                <a:cs typeface="Segoe UI"/>
              </a:rPr>
              <a:t>a </a:t>
            </a:r>
            <a:r>
              <a:rPr sz="2400" spc="-5" dirty="0">
                <a:latin typeface="Segoe UI"/>
                <a:cs typeface="Segoe UI"/>
              </a:rPr>
              <a:t>U.S.  </a:t>
            </a:r>
            <a:r>
              <a:rPr sz="2400" spc="-15" dirty="0">
                <a:latin typeface="Segoe UI"/>
                <a:cs typeface="Segoe UI"/>
              </a:rPr>
              <a:t>patent</a:t>
            </a:r>
            <a:r>
              <a:rPr sz="2400" dirty="0">
                <a:latin typeface="Segoe UI"/>
                <a:cs typeface="Segoe UI"/>
              </a:rPr>
              <a:t> </a:t>
            </a:r>
            <a:r>
              <a:rPr sz="2400" spc="-5" dirty="0">
                <a:latin typeface="Segoe UI"/>
                <a:cs typeface="Segoe UI"/>
              </a:rPr>
              <a:t>application</a:t>
            </a:r>
            <a:endParaRPr sz="2400" dirty="0">
              <a:latin typeface="Segoe UI"/>
              <a:cs typeface="Segoe UI"/>
            </a:endParaRPr>
          </a:p>
          <a:p>
            <a:pPr marL="469900">
              <a:lnSpc>
                <a:spcPct val="100000"/>
              </a:lnSpc>
              <a:spcBef>
                <a:spcPts val="910"/>
              </a:spcBef>
              <a:tabLst>
                <a:tab pos="756285" algn="l"/>
              </a:tabLst>
            </a:pPr>
            <a:r>
              <a:rPr sz="1800" dirty="0">
                <a:latin typeface="Arial"/>
                <a:cs typeface="Arial"/>
              </a:rPr>
              <a:t>–	</a:t>
            </a:r>
            <a:r>
              <a:rPr sz="1800" b="0" spc="-5" dirty="0">
                <a:latin typeface="Segoe UI Light"/>
                <a:cs typeface="Segoe UI Light"/>
              </a:rPr>
              <a:t>Many searchers </a:t>
            </a:r>
            <a:r>
              <a:rPr sz="1800" b="0" spc="15" dirty="0">
                <a:latin typeface="Segoe UI Light"/>
                <a:cs typeface="Segoe UI Light"/>
              </a:rPr>
              <a:t>start </a:t>
            </a:r>
            <a:r>
              <a:rPr sz="1800" b="0" dirty="0">
                <a:latin typeface="Segoe UI Light"/>
                <a:cs typeface="Segoe UI Light"/>
              </a:rPr>
              <a:t>with a </a:t>
            </a:r>
            <a:r>
              <a:rPr sz="1800" b="0" spc="5" dirty="0">
                <a:latin typeface="Segoe UI Light"/>
                <a:cs typeface="Segoe UI Light"/>
              </a:rPr>
              <a:t>preliminary </a:t>
            </a:r>
            <a:r>
              <a:rPr sz="1800" b="0" spc="-5" dirty="0">
                <a:latin typeface="Segoe UI Light"/>
                <a:cs typeface="Segoe UI Light"/>
              </a:rPr>
              <a:t>prior </a:t>
            </a:r>
            <a:r>
              <a:rPr sz="1800" b="0" spc="25" dirty="0">
                <a:latin typeface="Segoe UI Light"/>
                <a:cs typeface="Segoe UI Light"/>
              </a:rPr>
              <a:t>art </a:t>
            </a:r>
            <a:r>
              <a:rPr sz="1800" b="0" spc="-10" dirty="0">
                <a:latin typeface="Segoe UI Light"/>
                <a:cs typeface="Segoe UI Light"/>
              </a:rPr>
              <a:t>search</a:t>
            </a:r>
            <a:r>
              <a:rPr sz="1800" b="0" spc="-85" dirty="0">
                <a:latin typeface="Segoe UI Light"/>
                <a:cs typeface="Segoe UI Light"/>
              </a:rPr>
              <a:t> </a:t>
            </a:r>
            <a:r>
              <a:rPr sz="1800" b="0" spc="-25" dirty="0">
                <a:latin typeface="Segoe UI Light"/>
                <a:cs typeface="Segoe UI Light"/>
              </a:rPr>
              <a:t>of</a:t>
            </a:r>
            <a:endParaRPr sz="1800" dirty="0">
              <a:latin typeface="Segoe UI Light"/>
              <a:cs typeface="Segoe UI Light"/>
            </a:endParaRPr>
          </a:p>
          <a:p>
            <a:pPr marL="756285">
              <a:lnSpc>
                <a:spcPct val="100000"/>
              </a:lnSpc>
            </a:pPr>
            <a:r>
              <a:rPr sz="1800" b="0" spc="-5" dirty="0">
                <a:latin typeface="Segoe UI Light"/>
                <a:cs typeface="Segoe UI Light"/>
              </a:rPr>
              <a:t>U.S. patents and published patent</a:t>
            </a:r>
            <a:r>
              <a:rPr sz="1800" b="0" spc="25" dirty="0">
                <a:latin typeface="Segoe UI Light"/>
                <a:cs typeface="Segoe UI Light"/>
              </a:rPr>
              <a:t> </a:t>
            </a:r>
            <a:r>
              <a:rPr sz="1800" b="0" spc="-5" dirty="0">
                <a:latin typeface="Segoe UI Light"/>
                <a:cs typeface="Segoe UI Light"/>
              </a:rPr>
              <a:t>applications</a:t>
            </a:r>
            <a:endParaRPr sz="1800" dirty="0">
              <a:latin typeface="Segoe UI Light"/>
              <a:cs typeface="Segoe UI Light"/>
            </a:endParaRPr>
          </a:p>
          <a:p>
            <a:pPr marL="756285" marR="5080" indent="-287020">
              <a:lnSpc>
                <a:spcPct val="100000"/>
              </a:lnSpc>
              <a:spcBef>
                <a:spcPts val="900"/>
              </a:spcBef>
              <a:buFont typeface="Arial"/>
              <a:buChar char="–"/>
              <a:tabLst>
                <a:tab pos="756285" algn="l"/>
                <a:tab pos="756920" algn="l"/>
              </a:tabLst>
            </a:pPr>
            <a:r>
              <a:rPr sz="1800" b="0" spc="-5" dirty="0">
                <a:latin typeface="Segoe UI Light"/>
                <a:cs typeface="Segoe UI Light"/>
              </a:rPr>
              <a:t>Conduct </a:t>
            </a:r>
            <a:r>
              <a:rPr sz="1800" b="0" dirty="0">
                <a:latin typeface="Segoe UI Light"/>
                <a:cs typeface="Segoe UI Light"/>
              </a:rPr>
              <a:t>a </a:t>
            </a:r>
            <a:r>
              <a:rPr sz="1800" b="0" spc="-5" dirty="0">
                <a:latin typeface="Segoe UI Light"/>
                <a:cs typeface="Segoe UI Light"/>
              </a:rPr>
              <a:t>keyword </a:t>
            </a:r>
            <a:r>
              <a:rPr sz="1800" b="0" spc="-10" dirty="0">
                <a:latin typeface="Segoe UI Light"/>
                <a:cs typeface="Segoe UI Light"/>
              </a:rPr>
              <a:t>search; </a:t>
            </a:r>
            <a:r>
              <a:rPr sz="1800" b="0" spc="-30" dirty="0">
                <a:latin typeface="Segoe UI Light"/>
                <a:cs typeface="Segoe UI Light"/>
              </a:rPr>
              <a:t>however, </a:t>
            </a:r>
            <a:r>
              <a:rPr sz="1800" b="0" spc="-5" dirty="0">
                <a:latin typeface="Segoe UI Light"/>
                <a:cs typeface="Segoe UI Light"/>
              </a:rPr>
              <a:t>note that </a:t>
            </a:r>
            <a:r>
              <a:rPr sz="1800" b="0" spc="-10" dirty="0">
                <a:latin typeface="Segoe UI Light"/>
                <a:cs typeface="Segoe UI Light"/>
              </a:rPr>
              <a:t>there </a:t>
            </a:r>
            <a:r>
              <a:rPr sz="1800" b="0" spc="-15" dirty="0">
                <a:latin typeface="Segoe UI Light"/>
                <a:cs typeface="Segoe UI Light"/>
              </a:rPr>
              <a:t>are </a:t>
            </a:r>
            <a:r>
              <a:rPr sz="1800" b="0" u="heavy" spc="-5" dirty="0">
                <a:uFill>
                  <a:solidFill>
                    <a:srgbClr val="000000"/>
                  </a:solidFill>
                </a:uFill>
                <a:latin typeface="Segoe UI Light"/>
                <a:cs typeface="Segoe UI Light"/>
              </a:rPr>
              <a:t>pitfalls </a:t>
            </a:r>
            <a:r>
              <a:rPr sz="1800" b="0" u="heavy" spc="-15" dirty="0">
                <a:uFill>
                  <a:solidFill>
                    <a:srgbClr val="000000"/>
                  </a:solidFill>
                </a:uFill>
                <a:latin typeface="Segoe UI Light"/>
                <a:cs typeface="Segoe UI Light"/>
              </a:rPr>
              <a:t>from </a:t>
            </a:r>
            <a:r>
              <a:rPr sz="1800" b="0" u="heavy" spc="-5" dirty="0">
                <a:uFill>
                  <a:solidFill>
                    <a:srgbClr val="000000"/>
                  </a:solidFill>
                </a:uFill>
                <a:latin typeface="Segoe UI Light"/>
                <a:cs typeface="Segoe UI Light"/>
              </a:rPr>
              <a:t>relying  only</a:t>
            </a:r>
            <a:r>
              <a:rPr sz="1800" b="0" spc="-5" dirty="0">
                <a:latin typeface="Segoe UI Light"/>
                <a:cs typeface="Segoe UI Light"/>
              </a:rPr>
              <a:t> </a:t>
            </a:r>
            <a:br>
              <a:rPr lang="en-US" sz="1800" b="0" spc="-5" dirty="0">
                <a:latin typeface="Segoe UI Light"/>
                <a:cs typeface="Segoe UI Light"/>
              </a:rPr>
            </a:br>
            <a:r>
              <a:rPr sz="1800" b="0" spc="-5" dirty="0">
                <a:latin typeface="Segoe UI Light"/>
                <a:cs typeface="Segoe UI Light"/>
              </a:rPr>
              <a:t>on </a:t>
            </a:r>
            <a:r>
              <a:rPr sz="1800" b="0" dirty="0">
                <a:latin typeface="Segoe UI Light"/>
                <a:cs typeface="Segoe UI Light"/>
              </a:rPr>
              <a:t>a </a:t>
            </a:r>
            <a:r>
              <a:rPr sz="1800" b="0" spc="-5" dirty="0">
                <a:latin typeface="Segoe UI Light"/>
                <a:cs typeface="Segoe UI Light"/>
              </a:rPr>
              <a:t>keyword</a:t>
            </a:r>
            <a:r>
              <a:rPr sz="1800" b="0" spc="-20" dirty="0">
                <a:latin typeface="Segoe UI Light"/>
                <a:cs typeface="Segoe UI Light"/>
              </a:rPr>
              <a:t> </a:t>
            </a:r>
            <a:r>
              <a:rPr sz="1800" b="0" spc="-10" dirty="0">
                <a:latin typeface="Segoe UI Light"/>
                <a:cs typeface="Segoe UI Light"/>
              </a:rPr>
              <a:t>search</a:t>
            </a:r>
            <a:endParaRPr sz="1800" dirty="0">
              <a:latin typeface="Segoe UI Light"/>
              <a:cs typeface="Segoe UI Light"/>
            </a:endParaRPr>
          </a:p>
          <a:p>
            <a:pPr marL="756285" marR="249554" indent="-287020">
              <a:lnSpc>
                <a:spcPct val="100000"/>
              </a:lnSpc>
              <a:spcBef>
                <a:spcPts val="900"/>
              </a:spcBef>
              <a:buFont typeface="Arial"/>
              <a:buChar char="–"/>
              <a:tabLst>
                <a:tab pos="756285" algn="l"/>
                <a:tab pos="756920" algn="l"/>
              </a:tabLst>
            </a:pPr>
            <a:r>
              <a:rPr sz="1800" b="0" spc="-145" dirty="0">
                <a:latin typeface="Segoe UI Light"/>
                <a:cs typeface="Segoe UI Light"/>
              </a:rPr>
              <a:t>To </a:t>
            </a:r>
            <a:r>
              <a:rPr sz="1800" b="0" spc="-5" dirty="0">
                <a:latin typeface="Segoe UI Light"/>
                <a:cs typeface="Segoe UI Light"/>
              </a:rPr>
              <a:t>be as </a:t>
            </a:r>
            <a:r>
              <a:rPr sz="1800" b="0" spc="-10" dirty="0">
                <a:latin typeface="Segoe UI Light"/>
                <a:cs typeface="Segoe UI Light"/>
              </a:rPr>
              <a:t>thorough </a:t>
            </a:r>
            <a:r>
              <a:rPr sz="1800" b="0" spc="-5" dirty="0">
                <a:latin typeface="Segoe UI Light"/>
                <a:cs typeface="Segoe UI Light"/>
              </a:rPr>
              <a:t>as possible, </a:t>
            </a:r>
            <a:r>
              <a:rPr sz="1800" b="0" dirty="0">
                <a:latin typeface="Segoe UI Light"/>
                <a:cs typeface="Segoe UI Light"/>
              </a:rPr>
              <a:t>a </a:t>
            </a:r>
            <a:r>
              <a:rPr sz="1800" b="0" spc="-5" dirty="0">
                <a:latin typeface="Segoe UI Light"/>
                <a:cs typeface="Segoe UI Light"/>
              </a:rPr>
              <a:t>supplemental prior </a:t>
            </a:r>
            <a:r>
              <a:rPr sz="1800" b="0" spc="25" dirty="0">
                <a:latin typeface="Segoe UI Light"/>
                <a:cs typeface="Segoe UI Light"/>
              </a:rPr>
              <a:t>art </a:t>
            </a:r>
            <a:r>
              <a:rPr sz="1800" b="0" spc="-10" dirty="0">
                <a:latin typeface="Segoe UI Light"/>
                <a:cs typeface="Segoe UI Light"/>
              </a:rPr>
              <a:t>search </a:t>
            </a:r>
            <a:r>
              <a:rPr sz="1800" b="0" spc="-5" dirty="0">
                <a:latin typeface="Segoe UI Light"/>
                <a:cs typeface="Segoe UI Light"/>
              </a:rPr>
              <a:t>ideally  includes </a:t>
            </a:r>
            <a:r>
              <a:rPr sz="1800" b="0" dirty="0">
                <a:latin typeface="Segoe UI Light"/>
                <a:cs typeface="Segoe UI Light"/>
              </a:rPr>
              <a:t>a </a:t>
            </a:r>
            <a:r>
              <a:rPr sz="1800" b="0" u="heavy" spc="-5" dirty="0">
                <a:uFill>
                  <a:solidFill>
                    <a:srgbClr val="000000"/>
                  </a:solidFill>
                </a:uFill>
                <a:latin typeface="Segoe UI Light"/>
                <a:cs typeface="Segoe UI Light"/>
              </a:rPr>
              <a:t>classification</a:t>
            </a:r>
            <a:r>
              <a:rPr sz="1800" b="0" spc="-5" dirty="0">
                <a:latin typeface="Segoe UI Light"/>
                <a:cs typeface="Segoe UI Light"/>
              </a:rPr>
              <a:t> </a:t>
            </a:r>
            <a:r>
              <a:rPr sz="1800" b="0" spc="-10" dirty="0">
                <a:latin typeface="Segoe UI Light"/>
                <a:cs typeface="Segoe UI Light"/>
              </a:rPr>
              <a:t>search </a:t>
            </a:r>
            <a:r>
              <a:rPr sz="1800" b="0" spc="-25" dirty="0">
                <a:latin typeface="Segoe UI Light"/>
                <a:cs typeface="Segoe UI Light"/>
              </a:rPr>
              <a:t>of </a:t>
            </a:r>
            <a:r>
              <a:rPr sz="1800" b="0" spc="-5" dirty="0">
                <a:latin typeface="Segoe UI Light"/>
                <a:cs typeface="Segoe UI Light"/>
              </a:rPr>
              <a:t>granted U.S. patents and published U.S.  patent applications, conducted </a:t>
            </a:r>
            <a:r>
              <a:rPr sz="1800" b="0" dirty="0">
                <a:latin typeface="Segoe UI Light"/>
                <a:cs typeface="Segoe UI Light"/>
              </a:rPr>
              <a:t>to </a:t>
            </a:r>
            <a:r>
              <a:rPr sz="1800" b="0" spc="-5" dirty="0">
                <a:latin typeface="Segoe UI Light"/>
                <a:cs typeface="Segoe UI Light"/>
              </a:rPr>
              <a:t>determine patentability </a:t>
            </a:r>
            <a:r>
              <a:rPr sz="1800" b="0" spc="-25" dirty="0">
                <a:latin typeface="Segoe UI Light"/>
                <a:cs typeface="Segoe UI Light"/>
              </a:rPr>
              <a:t>of </a:t>
            </a:r>
            <a:r>
              <a:rPr sz="1800" b="0" spc="-5" dirty="0">
                <a:latin typeface="Segoe UI Light"/>
                <a:cs typeface="Segoe UI Light"/>
              </a:rPr>
              <a:t>an</a:t>
            </a:r>
            <a:r>
              <a:rPr sz="1800" b="0" spc="155" dirty="0">
                <a:latin typeface="Segoe UI Light"/>
                <a:cs typeface="Segoe UI Light"/>
              </a:rPr>
              <a:t> </a:t>
            </a:r>
            <a:r>
              <a:rPr sz="1800" b="0" spc="-5" dirty="0">
                <a:latin typeface="Segoe UI Light"/>
                <a:cs typeface="Segoe UI Light"/>
              </a:rPr>
              <a:t>invention</a:t>
            </a:r>
            <a:endParaRPr sz="1800" dirty="0">
              <a:latin typeface="Segoe UI Light"/>
              <a:cs typeface="Segoe UI Light"/>
            </a:endParaRPr>
          </a:p>
        </p:txBody>
      </p:sp>
      <p:sp>
        <p:nvSpPr>
          <p:cNvPr id="6" name="Slide Number Placeholder 5">
            <a:extLst>
              <a:ext uri="{FF2B5EF4-FFF2-40B4-BE49-F238E27FC236}">
                <a16:creationId xmlns:a16="http://schemas.microsoft.com/office/drawing/2014/main" id="{E260BD4C-32D4-49D3-8CD1-BBCE24F5E66A}"/>
              </a:ext>
            </a:extLst>
          </p:cNvPr>
          <p:cNvSpPr>
            <a:spLocks noGrp="1"/>
          </p:cNvSpPr>
          <p:nvPr>
            <p:ph type="sldNum" sz="quarter" idx="10"/>
          </p:nvPr>
        </p:nvSpPr>
        <p:spPr/>
        <p:txBody>
          <a:bodyPr/>
          <a:lstStyle/>
          <a:p>
            <a:fld id="{1D648693-0942-45E9-83AE-76FC568F9452}" type="slidenum">
              <a:rPr lang="en-US" smtClean="0"/>
              <a:pPr/>
              <a:t>8</a:t>
            </a:fld>
            <a:endParaRPr lang="en-US" dirty="0"/>
          </a:p>
        </p:txBody>
      </p:sp>
    </p:spTree>
    <p:extLst>
      <p:ext uri="{BB962C8B-B14F-4D97-AF65-F5344CB8AC3E}">
        <p14:creationId xmlns:p14="http://schemas.microsoft.com/office/powerpoint/2010/main" val="74228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330408"/>
            <a:ext cx="2027555" cy="566181"/>
          </a:xfrm>
          <a:prstGeom prst="rect">
            <a:avLst/>
          </a:prstGeom>
        </p:spPr>
        <p:txBody>
          <a:bodyPr vert="horz" wrap="square" lIns="0" tIns="12065" rIns="0" bIns="0" rtlCol="0">
            <a:spAutoFit/>
          </a:bodyPr>
          <a:lstStyle/>
          <a:p>
            <a:pPr marL="12700">
              <a:lnSpc>
                <a:spcPct val="100000"/>
              </a:lnSpc>
              <a:spcBef>
                <a:spcPts val="95"/>
              </a:spcBef>
            </a:pPr>
            <a:r>
              <a:rPr dirty="0"/>
              <a:t>Prior art</a:t>
            </a:r>
          </a:p>
        </p:txBody>
      </p:sp>
      <p:sp>
        <p:nvSpPr>
          <p:cNvPr id="4" name="object 4"/>
          <p:cNvSpPr txBox="1"/>
          <p:nvPr/>
        </p:nvSpPr>
        <p:spPr>
          <a:xfrm>
            <a:off x="535940" y="1284854"/>
            <a:ext cx="8055609" cy="3270885"/>
          </a:xfrm>
          <a:prstGeom prst="rect">
            <a:avLst/>
          </a:prstGeom>
        </p:spPr>
        <p:txBody>
          <a:bodyPr vert="horz" wrap="square" lIns="0" tIns="12065" rIns="0" bIns="0" rtlCol="0">
            <a:spAutoFit/>
          </a:bodyPr>
          <a:lstStyle/>
          <a:p>
            <a:pPr marL="355600" marR="422275" indent="-342900">
              <a:lnSpc>
                <a:spcPct val="100000"/>
              </a:lnSpc>
              <a:spcBef>
                <a:spcPts val="95"/>
              </a:spcBef>
              <a:buFont typeface="Arial"/>
              <a:buChar char="•"/>
              <a:tabLst>
                <a:tab pos="354965" algn="l"/>
                <a:tab pos="355600" algn="l"/>
              </a:tabLst>
            </a:pPr>
            <a:r>
              <a:rPr sz="2200" b="1" spc="-5" dirty="0">
                <a:latin typeface="Segoe UI"/>
                <a:cs typeface="Segoe UI"/>
              </a:rPr>
              <a:t>Any document </a:t>
            </a:r>
            <a:r>
              <a:rPr sz="2200" b="1" spc="-10" dirty="0">
                <a:latin typeface="Segoe UI"/>
                <a:cs typeface="Segoe UI"/>
              </a:rPr>
              <a:t>that </a:t>
            </a:r>
            <a:r>
              <a:rPr sz="2200" b="1" spc="-5" dirty="0">
                <a:latin typeface="Segoe UI"/>
                <a:cs typeface="Segoe UI"/>
              </a:rPr>
              <a:t>contains a discussion or description  </a:t>
            </a:r>
            <a:r>
              <a:rPr sz="2200" b="1" spc="-10" dirty="0">
                <a:latin typeface="Segoe UI"/>
                <a:cs typeface="Segoe UI"/>
              </a:rPr>
              <a:t>relevant to an invention </a:t>
            </a:r>
            <a:r>
              <a:rPr sz="2200" b="1" spc="-5" dirty="0">
                <a:latin typeface="Segoe UI"/>
                <a:cs typeface="Segoe UI"/>
              </a:rPr>
              <a:t>for which a </a:t>
            </a:r>
            <a:r>
              <a:rPr sz="2200" b="1" spc="-15" dirty="0">
                <a:latin typeface="Segoe UI"/>
                <a:cs typeface="Segoe UI"/>
              </a:rPr>
              <a:t>patent </a:t>
            </a:r>
            <a:r>
              <a:rPr sz="2200" b="1" spc="-5" dirty="0">
                <a:latin typeface="Segoe UI"/>
                <a:cs typeface="Segoe UI"/>
              </a:rPr>
              <a:t>is currently  being sought or enforced, </a:t>
            </a:r>
            <a:r>
              <a:rPr sz="2200" b="1" spc="-10" dirty="0">
                <a:latin typeface="Segoe UI"/>
                <a:cs typeface="Segoe UI"/>
              </a:rPr>
              <a:t>may be </a:t>
            </a:r>
            <a:r>
              <a:rPr sz="2200" b="1" spc="-5" dirty="0">
                <a:latin typeface="Segoe UI"/>
                <a:cs typeface="Segoe UI"/>
              </a:rPr>
              <a:t>a prior </a:t>
            </a:r>
            <a:r>
              <a:rPr sz="2200" b="1" spc="10" dirty="0">
                <a:latin typeface="Segoe UI"/>
                <a:cs typeface="Segoe UI"/>
              </a:rPr>
              <a:t>art</a:t>
            </a:r>
            <a:r>
              <a:rPr sz="2200" b="1" spc="114" dirty="0">
                <a:latin typeface="Segoe UI"/>
                <a:cs typeface="Segoe UI"/>
              </a:rPr>
              <a:t> </a:t>
            </a:r>
            <a:r>
              <a:rPr sz="2200" b="1" spc="-5" dirty="0">
                <a:latin typeface="Segoe UI"/>
                <a:cs typeface="Segoe UI"/>
              </a:rPr>
              <a:t>reference.</a:t>
            </a:r>
            <a:endParaRPr sz="2200" dirty="0">
              <a:latin typeface="Segoe UI"/>
              <a:cs typeface="Segoe UI"/>
            </a:endParaRPr>
          </a:p>
          <a:p>
            <a:pPr marL="354965" marR="5080" indent="-342900">
              <a:lnSpc>
                <a:spcPct val="100000"/>
              </a:lnSpc>
              <a:spcBef>
                <a:spcPts val="900"/>
              </a:spcBef>
              <a:buFont typeface="Arial"/>
              <a:buChar char="•"/>
              <a:tabLst>
                <a:tab pos="354965" algn="l"/>
                <a:tab pos="355600" algn="l"/>
              </a:tabLst>
            </a:pPr>
            <a:r>
              <a:rPr sz="2200" spc="-5" dirty="0">
                <a:latin typeface="Segoe UI"/>
                <a:cs typeface="Segoe UI"/>
              </a:rPr>
              <a:t>It is an </a:t>
            </a:r>
            <a:r>
              <a:rPr sz="2200" spc="-15" dirty="0">
                <a:latin typeface="Segoe UI"/>
                <a:cs typeface="Segoe UI"/>
              </a:rPr>
              <a:t>applicant's </a:t>
            </a:r>
            <a:r>
              <a:rPr sz="2200" spc="-5" dirty="0">
                <a:latin typeface="Segoe UI"/>
                <a:cs typeface="Segoe UI"/>
              </a:rPr>
              <a:t>duty </a:t>
            </a:r>
            <a:r>
              <a:rPr sz="2200" spc="-10" dirty="0">
                <a:latin typeface="Segoe UI"/>
                <a:cs typeface="Segoe UI"/>
              </a:rPr>
              <a:t>to </a:t>
            </a:r>
            <a:r>
              <a:rPr sz="2200" spc="-5" dirty="0">
                <a:latin typeface="Segoe UI"/>
                <a:cs typeface="Segoe UI"/>
              </a:rPr>
              <a:t>submit </a:t>
            </a:r>
            <a:r>
              <a:rPr sz="2200" spc="-10" dirty="0">
                <a:latin typeface="Segoe UI"/>
                <a:cs typeface="Segoe UI"/>
              </a:rPr>
              <a:t>to </a:t>
            </a:r>
            <a:r>
              <a:rPr sz="2200" spc="-5" dirty="0">
                <a:latin typeface="Segoe UI"/>
                <a:cs typeface="Segoe UI"/>
              </a:rPr>
              <a:t>the </a:t>
            </a:r>
            <a:r>
              <a:rPr lang="en-US" sz="2200" spc="-10" dirty="0">
                <a:latin typeface="Segoe UI"/>
                <a:cs typeface="Segoe UI"/>
              </a:rPr>
              <a:t>USPTO</a:t>
            </a:r>
            <a:r>
              <a:rPr sz="2200" spc="-10" dirty="0">
                <a:latin typeface="Segoe UI"/>
                <a:cs typeface="Segoe UI"/>
              </a:rPr>
              <a:t> </a:t>
            </a:r>
            <a:r>
              <a:rPr sz="2200" spc="-5" dirty="0">
                <a:latin typeface="Segoe UI"/>
                <a:cs typeface="Segoe UI"/>
              </a:rPr>
              <a:t>information  which is “material </a:t>
            </a:r>
            <a:r>
              <a:rPr sz="2200" spc="-10" dirty="0">
                <a:latin typeface="Segoe UI"/>
                <a:cs typeface="Segoe UI"/>
              </a:rPr>
              <a:t>to patentability </a:t>
            </a:r>
            <a:r>
              <a:rPr sz="2200" spc="-25" dirty="0">
                <a:latin typeface="Segoe UI"/>
                <a:cs typeface="Segoe UI"/>
              </a:rPr>
              <a:t>of </a:t>
            </a:r>
            <a:r>
              <a:rPr sz="2200" spc="-5" dirty="0">
                <a:latin typeface="Segoe UI"/>
                <a:cs typeface="Segoe UI"/>
              </a:rPr>
              <a:t>the </a:t>
            </a:r>
            <a:r>
              <a:rPr sz="2200" spc="-10" dirty="0">
                <a:latin typeface="Segoe UI"/>
                <a:cs typeface="Segoe UI"/>
              </a:rPr>
              <a:t>invention </a:t>
            </a:r>
            <a:r>
              <a:rPr sz="2200" spc="-5" dirty="0">
                <a:latin typeface="Segoe UI"/>
                <a:cs typeface="Segoe UI"/>
              </a:rPr>
              <a:t>claimed in a  </a:t>
            </a:r>
            <a:r>
              <a:rPr sz="2200" spc="-10" dirty="0">
                <a:latin typeface="Segoe UI"/>
                <a:cs typeface="Segoe UI"/>
              </a:rPr>
              <a:t>non-provisional</a:t>
            </a:r>
            <a:r>
              <a:rPr sz="2200" spc="15" dirty="0">
                <a:latin typeface="Segoe UI"/>
                <a:cs typeface="Segoe UI"/>
              </a:rPr>
              <a:t> </a:t>
            </a:r>
            <a:r>
              <a:rPr sz="2200" spc="-25" dirty="0">
                <a:latin typeface="Segoe UI"/>
                <a:cs typeface="Segoe UI"/>
              </a:rPr>
              <a:t>application.”</a:t>
            </a:r>
            <a:endParaRPr sz="2200" dirty="0">
              <a:latin typeface="Segoe UI"/>
              <a:cs typeface="Segoe UI"/>
            </a:endParaRPr>
          </a:p>
          <a:p>
            <a:pPr marL="355600" marR="245110" indent="-342900">
              <a:lnSpc>
                <a:spcPct val="100000"/>
              </a:lnSpc>
              <a:spcBef>
                <a:spcPts val="900"/>
              </a:spcBef>
              <a:buFont typeface="Arial"/>
              <a:buChar char="•"/>
              <a:tabLst>
                <a:tab pos="354965" algn="l"/>
                <a:tab pos="355600" algn="l"/>
              </a:tabLst>
            </a:pPr>
            <a:r>
              <a:rPr sz="2200" spc="-5" dirty="0">
                <a:latin typeface="Segoe UI"/>
                <a:cs typeface="Segoe UI"/>
              </a:rPr>
              <a:t>A </a:t>
            </a:r>
            <a:r>
              <a:rPr sz="2200" spc="-10" dirty="0">
                <a:latin typeface="Segoe UI"/>
                <a:cs typeface="Segoe UI"/>
              </a:rPr>
              <a:t>patent </a:t>
            </a:r>
            <a:r>
              <a:rPr sz="2200" spc="-5" dirty="0">
                <a:latin typeface="Segoe UI"/>
                <a:cs typeface="Segoe UI"/>
              </a:rPr>
              <a:t>examiner may </a:t>
            </a:r>
            <a:r>
              <a:rPr sz="2200" spc="-10" dirty="0">
                <a:latin typeface="Segoe UI"/>
                <a:cs typeface="Segoe UI"/>
              </a:rPr>
              <a:t>reject </a:t>
            </a:r>
            <a:r>
              <a:rPr sz="2200" spc="-5" dirty="0">
                <a:latin typeface="Segoe UI"/>
                <a:cs typeface="Segoe UI"/>
              </a:rPr>
              <a:t>one or </a:t>
            </a:r>
            <a:r>
              <a:rPr sz="2200" spc="-10" dirty="0">
                <a:latin typeface="Segoe UI"/>
                <a:cs typeface="Segoe UI"/>
              </a:rPr>
              <a:t>more </a:t>
            </a:r>
            <a:r>
              <a:rPr sz="2200" spc="-5" dirty="0">
                <a:latin typeface="Segoe UI"/>
                <a:cs typeface="Segoe UI"/>
              </a:rPr>
              <a:t>claims in a </a:t>
            </a:r>
            <a:r>
              <a:rPr sz="2200" spc="-10" dirty="0">
                <a:latin typeface="Segoe UI"/>
                <a:cs typeface="Segoe UI"/>
              </a:rPr>
              <a:t>patent  </a:t>
            </a:r>
            <a:r>
              <a:rPr sz="2200" spc="-5" dirty="0">
                <a:latin typeface="Segoe UI"/>
                <a:cs typeface="Segoe UI"/>
              </a:rPr>
              <a:t>application on the </a:t>
            </a:r>
            <a:r>
              <a:rPr sz="2200" spc="-10" dirty="0">
                <a:latin typeface="Segoe UI"/>
                <a:cs typeface="Segoe UI"/>
              </a:rPr>
              <a:t>grounds </a:t>
            </a:r>
            <a:r>
              <a:rPr sz="2200" spc="-5" dirty="0">
                <a:latin typeface="Segoe UI"/>
                <a:cs typeface="Segoe UI"/>
              </a:rPr>
              <a:t>that they </a:t>
            </a:r>
            <a:r>
              <a:rPr sz="2200" spc="-15" dirty="0">
                <a:latin typeface="Segoe UI"/>
                <a:cs typeface="Segoe UI"/>
              </a:rPr>
              <a:t>are </a:t>
            </a:r>
            <a:r>
              <a:rPr sz="2200" spc="-10" dirty="0">
                <a:latin typeface="Segoe UI"/>
                <a:cs typeface="Segoe UI"/>
              </a:rPr>
              <a:t>“anticipated </a:t>
            </a:r>
            <a:r>
              <a:rPr sz="2200" spc="-5" dirty="0">
                <a:latin typeface="Segoe UI"/>
                <a:cs typeface="Segoe UI"/>
              </a:rPr>
              <a:t>by” </a:t>
            </a:r>
            <a:r>
              <a:rPr sz="2200" spc="-10" dirty="0">
                <a:latin typeface="Segoe UI"/>
                <a:cs typeface="Segoe UI"/>
              </a:rPr>
              <a:t>or  </a:t>
            </a:r>
            <a:r>
              <a:rPr sz="2200" spc="-5" dirty="0">
                <a:latin typeface="Segoe UI"/>
                <a:cs typeface="Segoe UI"/>
              </a:rPr>
              <a:t>“obvious in view </a:t>
            </a:r>
            <a:r>
              <a:rPr sz="2200" spc="10" dirty="0">
                <a:latin typeface="Segoe UI"/>
                <a:cs typeface="Segoe UI"/>
              </a:rPr>
              <a:t>of” </a:t>
            </a:r>
            <a:r>
              <a:rPr sz="2200" spc="-5" dirty="0">
                <a:latin typeface="Segoe UI"/>
                <a:cs typeface="Segoe UI"/>
              </a:rPr>
              <a:t>the prior</a:t>
            </a:r>
            <a:r>
              <a:rPr sz="2200" spc="10" dirty="0">
                <a:latin typeface="Segoe UI"/>
                <a:cs typeface="Segoe UI"/>
              </a:rPr>
              <a:t> art.</a:t>
            </a:r>
            <a:endParaRPr sz="2200" dirty="0">
              <a:latin typeface="Segoe UI"/>
              <a:cs typeface="Segoe UI"/>
            </a:endParaRPr>
          </a:p>
        </p:txBody>
      </p:sp>
      <p:sp>
        <p:nvSpPr>
          <p:cNvPr id="6" name="Slide Number Placeholder 5">
            <a:extLst>
              <a:ext uri="{FF2B5EF4-FFF2-40B4-BE49-F238E27FC236}">
                <a16:creationId xmlns:a16="http://schemas.microsoft.com/office/drawing/2014/main" id="{CDC75BA8-BEAD-4D26-B51D-01AE77B55A83}"/>
              </a:ext>
            </a:extLst>
          </p:cNvPr>
          <p:cNvSpPr>
            <a:spLocks noGrp="1"/>
          </p:cNvSpPr>
          <p:nvPr>
            <p:ph type="sldNum" sz="quarter" idx="10"/>
          </p:nvPr>
        </p:nvSpPr>
        <p:spPr/>
        <p:txBody>
          <a:bodyPr/>
          <a:lstStyle/>
          <a:p>
            <a:fld id="{1D648693-0942-45E9-83AE-76FC568F9452}" type="slidenum">
              <a:rPr lang="en-US" smtClean="0"/>
              <a:pPr/>
              <a:t>9</a:t>
            </a:fld>
            <a:endParaRPr lang="en-US" dirty="0"/>
          </a:p>
        </p:txBody>
      </p:sp>
    </p:spTree>
    <p:extLst>
      <p:ext uri="{BB962C8B-B14F-4D97-AF65-F5344CB8AC3E}">
        <p14:creationId xmlns:p14="http://schemas.microsoft.com/office/powerpoint/2010/main" val="3432349087"/>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B180E4-A282-45FA-9477-2F160C6C60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E96D1F2-5677-4BD2-B0C2-35C202421CAE}">
  <ds:schemaRefs>
    <ds:schemaRef ds:uri="http://schemas.microsoft.com/sharepoint/v3/contenttype/forms"/>
  </ds:schemaRefs>
</ds:datastoreItem>
</file>

<file path=customXml/itemProps3.xml><?xml version="1.0" encoding="utf-8"?>
<ds:datastoreItem xmlns:ds="http://schemas.openxmlformats.org/officeDocument/2006/customXml" ds:itemID="{A520D59F-6D5D-45D0-A319-5D008963017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master navy revised 9-2022</Template>
  <TotalTime>184</TotalTime>
  <Words>2356</Words>
  <Application>Microsoft Office PowerPoint</Application>
  <PresentationFormat>On-screen Show (16:10)</PresentationFormat>
  <Paragraphs>334</Paragraphs>
  <Slides>45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Courier New</vt:lpstr>
      <vt:lpstr>Segoe UI</vt:lpstr>
      <vt:lpstr>Segoe UI Light</vt:lpstr>
      <vt:lpstr>Segoe UI Semibold</vt:lpstr>
      <vt:lpstr>Wingdings</vt:lpstr>
      <vt:lpstr>Brand master navy</vt:lpstr>
      <vt:lpstr>Brand master navy no logo</vt:lpstr>
      <vt:lpstr>PowerPoint Presentation</vt:lpstr>
      <vt:lpstr>Path to a Patent Series, Part III: Patent Searching  U.S. Patent and Trademark Office</vt:lpstr>
      <vt:lpstr>Workshop objectives</vt:lpstr>
      <vt:lpstr>Disclaimer</vt:lpstr>
      <vt:lpstr>Patents</vt:lpstr>
      <vt:lpstr>Why search?</vt:lpstr>
      <vt:lpstr>Patent process overview</vt:lpstr>
      <vt:lpstr>U.S. patent prior art search</vt:lpstr>
      <vt:lpstr>Prior art</vt:lpstr>
      <vt:lpstr>Prior art</vt:lpstr>
      <vt:lpstr>Challenges with relying on  keyword searching</vt:lpstr>
      <vt:lpstr>Challenges with relying on  keyword searching (continued)</vt:lpstr>
      <vt:lpstr>Biggest challenge of keyword searching</vt:lpstr>
      <vt:lpstr>What is classification?</vt:lpstr>
      <vt:lpstr>Worldwide classification systems</vt:lpstr>
      <vt:lpstr>What is CPC?</vt:lpstr>
      <vt:lpstr>Six-step U.S. patent  search strategy</vt:lpstr>
      <vt:lpstr>Search example</vt:lpstr>
      <vt:lpstr>Step 1 – Brainstorm terms describing the invention</vt:lpstr>
      <vt:lpstr>Step 1 – Brainstorm terms describing the invention (continued)</vt:lpstr>
      <vt:lpstr>Step 2 – Keyword search</vt:lpstr>
      <vt:lpstr>PowerPoint Presentation</vt:lpstr>
      <vt:lpstr>Step 3 - Conduct in-depth review  of patents you selected based on  front page information</vt:lpstr>
      <vt:lpstr>U.S. patent image  after 2015</vt:lpstr>
      <vt:lpstr>U.S. patent image prior to 2015 </vt:lpstr>
      <vt:lpstr>Corresponding U.S. patent text version</vt:lpstr>
      <vt:lpstr>Step 4 - Retrieve and review published patent applications using CPC values</vt:lpstr>
      <vt:lpstr>Step 5 Cited references</vt:lpstr>
      <vt:lpstr>Step 6 – Broadening your search</vt:lpstr>
      <vt:lpstr>Access CPC schema</vt:lpstr>
      <vt:lpstr>I’m looking for…</vt:lpstr>
      <vt:lpstr>Results</vt:lpstr>
      <vt:lpstr>A45B 25/22</vt:lpstr>
      <vt:lpstr>Access classification definition</vt:lpstr>
      <vt:lpstr>Search resources</vt:lpstr>
      <vt:lpstr>Patent and Trademark  Resource Centers (PTRC)</vt:lpstr>
      <vt:lpstr>Resources for submitting your  patent  application</vt:lpstr>
      <vt:lpstr>Inventors Assistance Center (IAC)</vt:lpstr>
      <vt:lpstr>Electronic Business Center (EBC)</vt:lpstr>
      <vt:lpstr>USPTO resources</vt:lpstr>
      <vt:lpstr>Access Patent Public Search</vt:lpstr>
      <vt:lpstr>Patent Public Search</vt:lpstr>
      <vt:lpstr>Keyword search </vt:lpstr>
      <vt:lpstr>USPTO resources</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Christopher</dc:creator>
  <dc:description>Revised 6-24-19</dc:description>
  <cp:lastModifiedBy>Harris, Christopher</cp:lastModifiedBy>
  <cp:revision>20</cp:revision>
  <cp:lastPrinted>2022-10-21T13:07:15Z</cp:lastPrinted>
  <dcterms:created xsi:type="dcterms:W3CDTF">2022-10-07T19:34:15Z</dcterms:created>
  <dcterms:modified xsi:type="dcterms:W3CDTF">2022-10-26T23:32:23Z</dcterms:modified>
</cp:coreProperties>
</file>