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9" r:id="rId4"/>
    <p:sldMasterId id="2147483687" r:id="rId5"/>
    <p:sldMasterId id="2147483695" r:id="rId6"/>
    <p:sldMasterId id="2147483713" r:id="rId7"/>
    <p:sldMasterId id="2147483721" r:id="rId8"/>
    <p:sldMasterId id="2147483753" r:id="rId9"/>
    <p:sldMasterId id="2147483760" r:id="rId10"/>
  </p:sldMasterIdLst>
  <p:notesMasterIdLst>
    <p:notesMasterId r:id="rId21"/>
  </p:notesMasterIdLst>
  <p:sldIdLst>
    <p:sldId id="726" r:id="rId11"/>
    <p:sldId id="1327" r:id="rId12"/>
    <p:sldId id="281" r:id="rId13"/>
    <p:sldId id="283" r:id="rId14"/>
    <p:sldId id="272" r:id="rId15"/>
    <p:sldId id="1328" r:id="rId16"/>
    <p:sldId id="287" r:id="rId17"/>
    <p:sldId id="270" r:id="rId18"/>
    <p:sldId id="288" r:id="rId19"/>
    <p:sldId id="897" r:id="rId20"/>
  </p:sldIdLst>
  <p:sldSz cx="10160000" cy="5715000"/>
  <p:notesSz cx="9296400" cy="7010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Johnson, Hellen" initials="BH" lastIdx="6" clrIdx="0">
    <p:extLst>
      <p:ext uri="{19B8F6BF-5375-455C-9EA6-DF929625EA0E}">
        <p15:presenceInfo xmlns:p15="http://schemas.microsoft.com/office/powerpoint/2012/main" userId="S-1-5-21-185489447-88882503-980507067-27111" providerId="AD"/>
      </p:ext>
    </p:extLst>
  </p:cmAuthor>
  <p:cmAuthor id="2" name="Johnson, Anastasia" initials="JA" lastIdx="0" clrIdx="1">
    <p:extLst>
      <p:ext uri="{19B8F6BF-5375-455C-9EA6-DF929625EA0E}">
        <p15:presenceInfo xmlns:p15="http://schemas.microsoft.com/office/powerpoint/2012/main" userId="S-1-5-21-185489447-88882503-980507067-352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a:srgbClr val="C9B1D0"/>
    <a:srgbClr val="D4EB8E"/>
    <a:srgbClr val="EFDBB2"/>
    <a:srgbClr val="008139"/>
    <a:srgbClr val="AB3388"/>
    <a:srgbClr val="F2A900"/>
    <a:srgbClr val="CC0000"/>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77" y="888"/>
      </p:cViewPr>
      <p:guideLst>
        <p:guide orient="horz" pos="288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0346" tIns="50173" rIns="100346" bIns="50173" rtlCol="0"/>
          <a:lstStyle>
            <a:lvl1pPr algn="l">
              <a:defRPr sz="13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100346" tIns="50173" rIns="100346" bIns="50173" rtlCol="0"/>
          <a:lstStyle>
            <a:lvl1pPr algn="r">
              <a:defRPr sz="1300"/>
            </a:lvl1pPr>
          </a:lstStyle>
          <a:p>
            <a:fld id="{18DCED45-7152-4A41-8F8F-1CE467DA0ABE}" type="datetimeFigureOut">
              <a:rPr lang="en-US" smtClean="0"/>
              <a:t>8/4/2022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100346" tIns="50173" rIns="100346" bIns="50173" rtlCol="0" anchor="ctr"/>
          <a:lstStyle/>
          <a:p>
            <a:endParaRPr lang="en-US"/>
          </a:p>
        </p:txBody>
      </p:sp>
      <p:sp>
        <p:nvSpPr>
          <p:cNvPr id="5" name="Notes Placeholder 4"/>
          <p:cNvSpPr>
            <a:spLocks noGrp="1"/>
          </p:cNvSpPr>
          <p:nvPr>
            <p:ph type="body" sz="quarter" idx="3"/>
          </p:nvPr>
        </p:nvSpPr>
        <p:spPr>
          <a:xfrm>
            <a:off x="929640" y="3374730"/>
            <a:ext cx="7437120" cy="2759371"/>
          </a:xfrm>
          <a:prstGeom prst="rect">
            <a:avLst/>
          </a:prstGeom>
        </p:spPr>
        <p:txBody>
          <a:bodyPr vert="horz" lIns="100346" tIns="50173" rIns="100346" bIns="501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880"/>
            <a:ext cx="4028440" cy="350520"/>
          </a:xfrm>
          <a:prstGeom prst="rect">
            <a:avLst/>
          </a:prstGeom>
        </p:spPr>
        <p:txBody>
          <a:bodyPr vert="horz" lIns="100346" tIns="50173" rIns="100346" bIns="50173" rtlCol="0" anchor="b"/>
          <a:lstStyle>
            <a:lvl1pPr algn="l">
              <a:defRPr sz="1300"/>
            </a:lvl1pPr>
          </a:lstStyle>
          <a:p>
            <a:endParaRPr lang="en-US"/>
          </a:p>
        </p:txBody>
      </p:sp>
      <p:sp>
        <p:nvSpPr>
          <p:cNvPr id="7" name="Slide Number Placeholder 6"/>
          <p:cNvSpPr>
            <a:spLocks noGrp="1"/>
          </p:cNvSpPr>
          <p:nvPr>
            <p:ph type="sldNum" sz="quarter" idx="5"/>
          </p:nvPr>
        </p:nvSpPr>
        <p:spPr>
          <a:xfrm>
            <a:off x="5266347" y="6659880"/>
            <a:ext cx="4028440" cy="350520"/>
          </a:xfrm>
          <a:prstGeom prst="rect">
            <a:avLst/>
          </a:prstGeom>
        </p:spPr>
        <p:txBody>
          <a:bodyPr vert="horz" lIns="100346" tIns="50173" rIns="100346" bIns="50173" rtlCol="0" anchor="b"/>
          <a:lstStyle>
            <a:lvl1pPr algn="r">
              <a:defRPr sz="1300"/>
            </a:lvl1pPr>
          </a:lstStyle>
          <a:p>
            <a:fld id="{D29E8AC0-13B8-4C1D-8C42-34B8956789BE}" type="slidenum">
              <a:rPr lang="en-US" smtClean="0"/>
              <a:t>‹#›</a:t>
            </a:fld>
            <a:endParaRPr lang="en-US"/>
          </a:p>
        </p:txBody>
      </p:sp>
    </p:spTree>
    <p:extLst>
      <p:ext uri="{BB962C8B-B14F-4D97-AF65-F5344CB8AC3E}">
        <p14:creationId xmlns:p14="http://schemas.microsoft.com/office/powerpoint/2010/main" val="105174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a:p>
        </p:txBody>
      </p:sp>
    </p:spTree>
    <p:extLst>
      <p:ext uri="{BB962C8B-B14F-4D97-AF65-F5344CB8AC3E}">
        <p14:creationId xmlns:p14="http://schemas.microsoft.com/office/powerpoint/2010/main" val="117788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a:p>
        </p:txBody>
      </p:sp>
    </p:spTree>
    <p:extLst>
      <p:ext uri="{BB962C8B-B14F-4D97-AF65-F5344CB8AC3E}">
        <p14:creationId xmlns:p14="http://schemas.microsoft.com/office/powerpoint/2010/main" val="208788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1200" kern="1200">
              <a:solidFill>
                <a:schemeClr val="tx1"/>
              </a:solidFill>
              <a:effectLst/>
              <a:latin typeface="Segoe UI"/>
              <a:ea typeface="+mn-ea"/>
              <a:cs typeface="+mn-cs"/>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a:p>
        </p:txBody>
      </p:sp>
    </p:spTree>
    <p:extLst>
      <p:ext uri="{BB962C8B-B14F-4D97-AF65-F5344CB8AC3E}">
        <p14:creationId xmlns:p14="http://schemas.microsoft.com/office/powerpoint/2010/main" val="339269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a:p>
        </p:txBody>
      </p:sp>
    </p:spTree>
    <p:extLst>
      <p:ext uri="{BB962C8B-B14F-4D97-AF65-F5344CB8AC3E}">
        <p14:creationId xmlns:p14="http://schemas.microsoft.com/office/powerpoint/2010/main" val="3952846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1"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19330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8287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391428"/>
            <a:ext cx="4467889" cy="1990444"/>
          </a:xfrm>
          <a:prstGeom prst="rect">
            <a:avLst/>
          </a:prstGeom>
        </p:spPr>
      </p:pic>
      <p:sp>
        <p:nvSpPr>
          <p:cNvPr id="6" name="Subtitle 2"/>
          <p:cNvSpPr>
            <a:spLocks noGrp="1"/>
          </p:cNvSpPr>
          <p:nvPr>
            <p:ph type="subTitle" idx="1" hasCustomPrompt="1"/>
          </p:nvPr>
        </p:nvSpPr>
        <p:spPr>
          <a:xfrm>
            <a:off x="761999" y="4348635"/>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211316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384364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5"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object 2"/>
          <p:cNvSpPr/>
          <p:nvPr userDrawn="1"/>
        </p:nvSpPr>
        <p:spPr>
          <a:xfrm>
            <a:off x="2924387" y="763222"/>
            <a:ext cx="4114800" cy="4114800"/>
          </a:xfrm>
          <a:prstGeom prst="rect">
            <a:avLst/>
          </a:prstGeom>
          <a:blipFill>
            <a:blip r:embed="rId3"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64314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0" y="916906"/>
            <a:ext cx="3886200" cy="3881188"/>
          </a:xfrm>
          <a:prstGeom prst="rect">
            <a:avLst/>
          </a:prstGeom>
        </p:spPr>
      </p:pic>
      <p:sp>
        <p:nvSpPr>
          <p:cNvPr id="2" name="TextBox 1"/>
          <p:cNvSpPr txBox="1"/>
          <p:nvPr/>
        </p:nvSpPr>
        <p:spPr>
          <a:xfrm>
            <a:off x="5892801" y="975744"/>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1" y="2103448"/>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1" y="2637700"/>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1"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799"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1"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127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272741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067" y="916907"/>
            <a:ext cx="3934048" cy="3881188"/>
          </a:xfrm>
          <a:prstGeom prst="rect">
            <a:avLst/>
          </a:prstGeom>
        </p:spPr>
      </p:pic>
    </p:spTree>
    <p:extLst>
      <p:ext uri="{BB962C8B-B14F-4D97-AF65-F5344CB8AC3E}">
        <p14:creationId xmlns:p14="http://schemas.microsoft.com/office/powerpoint/2010/main" val="110880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12197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0751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540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10167654" cy="5456393"/>
          </a:xfrm>
          <a:prstGeom prst="rect">
            <a:avLst/>
          </a:prstGeom>
        </p:spPr>
      </p:pic>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4"/>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4"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16293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0575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38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35737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1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8026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28671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526633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5714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2665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5791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6871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11641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4901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53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751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18"/>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0703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61616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049029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2"/>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2"/>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Rectangle 9"/>
          <p:cNvSpPr/>
          <p:nvPr userDrawn="1"/>
        </p:nvSpPr>
        <p:spPr>
          <a:xfrm>
            <a:off x="-6883" y="4283563"/>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4" name="Rectangle 9"/>
          <p:cNvSpPr/>
          <p:nvPr userDrawn="1"/>
        </p:nvSpPr>
        <p:spPr>
          <a:xfrm>
            <a:off x="-906" y="3"/>
            <a:ext cx="10160000" cy="378023"/>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spTree>
    <p:extLst>
      <p:ext uri="{BB962C8B-B14F-4D97-AF65-F5344CB8AC3E}">
        <p14:creationId xmlns:p14="http://schemas.microsoft.com/office/powerpoint/2010/main" val="261392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366273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952961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0507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861579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3"/>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8"/>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423203"/>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2" y="1956338"/>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402230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37942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48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53648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625402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391428"/>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4282744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710496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6"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4533" y="916908"/>
            <a:ext cx="5207000" cy="3881188"/>
          </a:xfrm>
          <a:prstGeom prst="rect">
            <a:avLst/>
          </a:prstGeom>
        </p:spPr>
      </p:pic>
    </p:spTree>
    <p:extLst>
      <p:ext uri="{BB962C8B-B14F-4D97-AF65-F5344CB8AC3E}">
        <p14:creationId xmlns:p14="http://schemas.microsoft.com/office/powerpoint/2010/main" val="307155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1" y="916906"/>
            <a:ext cx="4312431" cy="3881188"/>
          </a:xfrm>
          <a:prstGeom prst="rect">
            <a:avLst/>
          </a:prstGeom>
        </p:spPr>
      </p:pic>
      <p:sp>
        <p:nvSpPr>
          <p:cNvPr id="2" name="TextBox 1"/>
          <p:cNvSpPr txBox="1"/>
          <p:nvPr/>
        </p:nvSpPr>
        <p:spPr>
          <a:xfrm>
            <a:off x="5892802" y="975746"/>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2" y="2103450"/>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2" y="2637702"/>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2"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2"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42481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802702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0417" y="904875"/>
            <a:ext cx="4339167" cy="3905250"/>
          </a:xfrm>
          <a:prstGeom prst="rect">
            <a:avLst/>
          </a:prstGeom>
        </p:spPr>
      </p:pic>
    </p:spTree>
    <p:extLst>
      <p:ext uri="{BB962C8B-B14F-4D97-AF65-F5344CB8AC3E}">
        <p14:creationId xmlns:p14="http://schemas.microsoft.com/office/powerpoint/2010/main" val="929463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39323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28674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7483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1"/>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6"/>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423201"/>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1" y="1956336"/>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07190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70490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6035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8643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180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44933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01878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0"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320585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Lst>
  <p:hf hd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9947666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38" r:id="rId8"/>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756890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39" r:id="rId8"/>
    <p:sldLayoutId id="2147483740" r:id="rId9"/>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1"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0474619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15172780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7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OFAC_Feedback@treasury.gov" TargetMode="External"/><Relationship Id="rId2" Type="http://schemas.openxmlformats.org/officeDocument/2006/relationships/hyperlink" Target="https://home.treasury.gov/system/files/126/russia_gl31.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uspto.gov/sites/default/files/documents/OPIA-Bulletin-Russia.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Office of Policy and International Affairs (OPIA) update</a:t>
            </a:r>
          </a:p>
        </p:txBody>
      </p:sp>
      <p:sp>
        <p:nvSpPr>
          <p:cNvPr id="3" name="Subtitle 2"/>
          <p:cNvSpPr>
            <a:spLocks noGrp="1"/>
          </p:cNvSpPr>
          <p:nvPr>
            <p:ph type="subTitle" idx="1"/>
          </p:nvPr>
        </p:nvSpPr>
        <p:spPr>
          <a:xfrm>
            <a:off x="761999" y="3049383"/>
            <a:ext cx="8326821" cy="1460500"/>
          </a:xfrm>
        </p:spPr>
        <p:txBody>
          <a:bodyPr anchor="ctr">
            <a:normAutofit/>
          </a:bodyPr>
          <a:lstStyle/>
          <a:p>
            <a:pPr algn="just"/>
            <a:r>
              <a:rPr lang="en-US" b="1">
                <a:latin typeface="Segoe UI"/>
                <a:cs typeface="Segoe UI"/>
              </a:rPr>
              <a:t>Mary </a:t>
            </a:r>
            <a:r>
              <a:rPr lang="en-US" b="1" err="1">
                <a:latin typeface="Segoe UI"/>
                <a:cs typeface="Segoe UI"/>
              </a:rPr>
              <a:t>Critharis</a:t>
            </a:r>
            <a:endParaRPr lang="en-US" b="1">
              <a:latin typeface="Segoe UI"/>
              <a:cs typeface="Segoe UI"/>
            </a:endParaRPr>
          </a:p>
          <a:p>
            <a:r>
              <a:rPr lang="en-US" sz="2000">
                <a:latin typeface="Segoe UI"/>
                <a:cs typeface="Segoe UI"/>
              </a:rPr>
              <a:t>Chief Policy Officer and Director for International Affairs </a:t>
            </a:r>
            <a:endParaRPr lang="en-US" sz="2000"/>
          </a:p>
        </p:txBody>
      </p:sp>
    </p:spTree>
    <p:extLst>
      <p:ext uri="{BB962C8B-B14F-4D97-AF65-F5344CB8AC3E}">
        <p14:creationId xmlns:p14="http://schemas.microsoft.com/office/powerpoint/2010/main" val="1878020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EE47D-F8E6-420C-8B8E-36F661B63DC4}"/>
              </a:ext>
            </a:extLst>
          </p:cNvPr>
          <p:cNvSpPr>
            <a:spLocks noGrp="1"/>
          </p:cNvSpPr>
          <p:nvPr>
            <p:ph type="title" idx="4294967295"/>
          </p:nvPr>
        </p:nvSpPr>
        <p:spPr>
          <a:xfrm>
            <a:off x="5892798" y="977791"/>
            <a:ext cx="3759201" cy="952500"/>
          </a:xfrm>
          <a:solidFill>
            <a:srgbClr val="164469"/>
          </a:solidFill>
        </p:spPr>
        <p:txBody>
          <a:bodyPr>
            <a:normAutofit/>
          </a:bodyPr>
          <a:lstStyle/>
          <a:p>
            <a:r>
              <a:rPr lang="en-US" sz="4400">
                <a:solidFill>
                  <a:schemeClr val="bg1"/>
                </a:solidFill>
              </a:rPr>
              <a:t>Thank you!</a:t>
            </a:r>
          </a:p>
        </p:txBody>
      </p:sp>
      <p:sp>
        <p:nvSpPr>
          <p:cNvPr id="2" name="Text Placeholder 1"/>
          <p:cNvSpPr>
            <a:spLocks noGrp="1"/>
          </p:cNvSpPr>
          <p:nvPr>
            <p:ph type="body" sz="quarter" idx="10"/>
          </p:nvPr>
        </p:nvSpPr>
        <p:spPr/>
        <p:txBody>
          <a:bodyPr/>
          <a:lstStyle/>
          <a:p>
            <a:r>
              <a:rPr lang="en-US"/>
              <a:t>Mary Critharis</a:t>
            </a:r>
          </a:p>
          <a:p>
            <a:endParaRPr lang="en-US"/>
          </a:p>
        </p:txBody>
      </p:sp>
      <p:sp>
        <p:nvSpPr>
          <p:cNvPr id="8" name="Text Placeholder 7">
            <a:extLst>
              <a:ext uri="{FF2B5EF4-FFF2-40B4-BE49-F238E27FC236}">
                <a16:creationId xmlns:a16="http://schemas.microsoft.com/office/drawing/2014/main" id="{C09AA2FC-8B1E-4001-B6F8-4743A58FC29C}"/>
              </a:ext>
            </a:extLst>
          </p:cNvPr>
          <p:cNvSpPr>
            <a:spLocks noGrp="1"/>
          </p:cNvSpPr>
          <p:nvPr>
            <p:ph type="body" sz="quarter" idx="11"/>
          </p:nvPr>
        </p:nvSpPr>
        <p:spPr/>
        <p:txBody>
          <a:bodyPr>
            <a:normAutofit fontScale="85000" lnSpcReduction="10000"/>
          </a:bodyPr>
          <a:lstStyle/>
          <a:p>
            <a:r>
              <a:rPr lang="en-US"/>
              <a:t>Chief Policy Officer and Director for International Affairs </a:t>
            </a:r>
          </a:p>
        </p:txBody>
      </p:sp>
      <p:sp>
        <p:nvSpPr>
          <p:cNvPr id="4" name="Text Placeholder 3"/>
          <p:cNvSpPr>
            <a:spLocks noGrp="1"/>
          </p:cNvSpPr>
          <p:nvPr>
            <p:ph type="body" sz="quarter" idx="12"/>
          </p:nvPr>
        </p:nvSpPr>
        <p:spPr/>
        <p:txBody>
          <a:bodyPr>
            <a:normAutofit lnSpcReduction="10000"/>
          </a:bodyPr>
          <a:lstStyle/>
          <a:p>
            <a:r>
              <a:rPr lang="en-US">
                <a:solidFill>
                  <a:srgbClr val="164469"/>
                </a:solidFill>
              </a:rPr>
              <a:t>mary.critharis@uspto.gov</a:t>
            </a:r>
          </a:p>
        </p:txBody>
      </p:sp>
      <p:sp>
        <p:nvSpPr>
          <p:cNvPr id="5" name="Text Placeholder 4"/>
          <p:cNvSpPr>
            <a:spLocks noGrp="1"/>
          </p:cNvSpPr>
          <p:nvPr>
            <p:ph type="body" sz="quarter" idx="13"/>
          </p:nvPr>
        </p:nvSpPr>
        <p:spPr/>
        <p:txBody>
          <a:bodyPr/>
          <a:lstStyle/>
          <a:p>
            <a:r>
              <a:rPr lang="en-US"/>
              <a:t>(571) 272-9300</a:t>
            </a:r>
          </a:p>
          <a:p>
            <a:endParaRPr lang="en-US"/>
          </a:p>
        </p:txBody>
      </p:sp>
    </p:spTree>
    <p:extLst>
      <p:ext uri="{BB962C8B-B14F-4D97-AF65-F5344CB8AC3E}">
        <p14:creationId xmlns:p14="http://schemas.microsoft.com/office/powerpoint/2010/main" val="273747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Topics for discussion</a:t>
            </a:r>
          </a:p>
        </p:txBody>
      </p:sp>
      <p:sp>
        <p:nvSpPr>
          <p:cNvPr id="3" name="Content Placeholder 2"/>
          <p:cNvSpPr>
            <a:spLocks noGrp="1"/>
          </p:cNvSpPr>
          <p:nvPr>
            <p:ph idx="1"/>
          </p:nvPr>
        </p:nvSpPr>
        <p:spPr/>
        <p:txBody>
          <a:bodyPr>
            <a:normAutofit/>
          </a:bodyPr>
          <a:lstStyle/>
          <a:p>
            <a:r>
              <a:rPr lang="en-US"/>
              <a:t>Russia - update</a:t>
            </a:r>
          </a:p>
          <a:p>
            <a:r>
              <a:rPr lang="en-US"/>
              <a:t>ICANN</a:t>
            </a:r>
          </a:p>
          <a:p>
            <a:r>
              <a:rPr lang="en-US"/>
              <a:t>WIPO SCT update</a:t>
            </a:r>
            <a:r>
              <a:rPr lang="en-US" strike="sngStrike"/>
              <a:t>s</a:t>
            </a:r>
            <a:r>
              <a:rPr lang="en-US"/>
              <a:t> </a:t>
            </a:r>
          </a:p>
          <a:p>
            <a:r>
              <a:rPr lang="en-US"/>
              <a:t>TM5</a:t>
            </a:r>
          </a:p>
          <a:p>
            <a:r>
              <a:rPr lang="en-US"/>
              <a:t>Trademark training</a:t>
            </a:r>
          </a:p>
          <a:p>
            <a:r>
              <a:rPr lang="en-US"/>
              <a:t>NFT Study</a:t>
            </a:r>
          </a:p>
          <a:p>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1D648693-0942-45E9-83AE-76FC568F9452}" type="slidenum">
              <a:rPr lang="en-US" smtClean="0"/>
              <a:pPr/>
              <a:t>2</a:t>
            </a:fld>
            <a:endParaRPr lang="en-US"/>
          </a:p>
        </p:txBody>
      </p:sp>
    </p:spTree>
    <p:extLst>
      <p:ext uri="{BB962C8B-B14F-4D97-AF65-F5344CB8AC3E}">
        <p14:creationId xmlns:p14="http://schemas.microsoft.com/office/powerpoint/2010/main" val="423419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E374-CBDF-48EF-995F-6C9B1F77031D}"/>
              </a:ext>
            </a:extLst>
          </p:cNvPr>
          <p:cNvSpPr>
            <a:spLocks noGrp="1"/>
          </p:cNvSpPr>
          <p:nvPr>
            <p:ph type="title"/>
          </p:nvPr>
        </p:nvSpPr>
        <p:spPr/>
        <p:txBody>
          <a:bodyPr>
            <a:noAutofit/>
          </a:bodyPr>
          <a:lstStyle/>
          <a:p>
            <a:r>
              <a:rPr lang="en-US" sz="3200"/>
              <a:t>Russia—engagements and dealings with Rospatent</a:t>
            </a:r>
          </a:p>
        </p:txBody>
      </p:sp>
      <p:sp>
        <p:nvSpPr>
          <p:cNvPr id="3" name="Content Placeholder 2">
            <a:extLst>
              <a:ext uri="{FF2B5EF4-FFF2-40B4-BE49-F238E27FC236}">
                <a16:creationId xmlns:a16="http://schemas.microsoft.com/office/drawing/2014/main" id="{B7772726-9F40-4A97-84CB-D89CF5442B58}"/>
              </a:ext>
            </a:extLst>
          </p:cNvPr>
          <p:cNvSpPr>
            <a:spLocks noGrp="1"/>
          </p:cNvSpPr>
          <p:nvPr>
            <p:ph idx="1"/>
          </p:nvPr>
        </p:nvSpPr>
        <p:spPr>
          <a:xfrm>
            <a:off x="645160" y="1496418"/>
            <a:ext cx="8229600" cy="3679151"/>
          </a:xfrm>
        </p:spPr>
        <p:txBody>
          <a:bodyPr>
            <a:normAutofit/>
          </a:bodyPr>
          <a:lstStyle/>
          <a:p>
            <a:pPr>
              <a:lnSpc>
                <a:spcPct val="120000"/>
              </a:lnSpc>
            </a:pPr>
            <a:r>
              <a:rPr lang="en-US" sz="1200" dirty="0"/>
              <a:t>USPTO terminated engagement with </a:t>
            </a:r>
            <a:r>
              <a:rPr lang="en-US" sz="1200" dirty="0" err="1"/>
              <a:t>Rospatent</a:t>
            </a:r>
            <a:r>
              <a:rPr lang="en-US" sz="1200" dirty="0"/>
              <a:t>, Eurasian Patent Organization, and the national IP office of Belarus.</a:t>
            </a:r>
          </a:p>
          <a:p>
            <a:pPr>
              <a:lnSpc>
                <a:spcPct val="120000"/>
              </a:lnSpc>
            </a:pPr>
            <a:r>
              <a:rPr lang="en-US" sz="1200" dirty="0"/>
              <a:t>USPTO will no longer grant requests to participate in the Global Patent Prosecution Highway (GPPH) when such requests are based on work performed by </a:t>
            </a:r>
            <a:r>
              <a:rPr lang="en-US" sz="1200" dirty="0" err="1"/>
              <a:t>Rospatent</a:t>
            </a:r>
            <a:r>
              <a:rPr lang="en-US" sz="1200" dirty="0"/>
              <a:t> as an Office of Earlier Examination under the GPPH.</a:t>
            </a:r>
            <a:r>
              <a:rPr lang="en-US" sz="1200" b="1" dirty="0"/>
              <a:t> </a:t>
            </a:r>
            <a:endParaRPr lang="en-US" sz="1200" dirty="0"/>
          </a:p>
          <a:p>
            <a:pPr>
              <a:lnSpc>
                <a:spcPct val="120000"/>
              </a:lnSpc>
            </a:pPr>
            <a:r>
              <a:rPr lang="en-US" sz="1200" dirty="0"/>
              <a:t>The U.S. Department of Treasury’s Office of Foreign Assets Control (OFAC) published </a:t>
            </a:r>
            <a:r>
              <a:rPr lang="en-US" sz="1200" b="1" u="sng" dirty="0">
                <a:hlinkClick r:id="rId2"/>
              </a:rPr>
              <a:t>General License No. 31</a:t>
            </a:r>
            <a:r>
              <a:rPr lang="en-US" sz="1200" dirty="0"/>
              <a:t>, which authorizes certain intellectual property-related transactions in Russia, including the filing and prosecution of any application to obtain a patent, trademark, or copyright, as well as the payment of renewal and maintenance fees.</a:t>
            </a:r>
          </a:p>
          <a:p>
            <a:pPr>
              <a:lnSpc>
                <a:spcPct val="120000"/>
              </a:lnSpc>
            </a:pPr>
            <a:r>
              <a:rPr lang="en-US" sz="1200" dirty="0"/>
              <a:t>Any questions from the public regarding General License No. 31 should be directed to OFAC at </a:t>
            </a:r>
            <a:r>
              <a:rPr lang="en-US" sz="1200" b="1" u="sng" dirty="0">
                <a:hlinkClick r:id="rId3"/>
              </a:rPr>
              <a:t>OFAC_Feedback@treasury.gov.</a:t>
            </a:r>
            <a:endParaRPr lang="en-US" sz="1200" b="1" u="sng" dirty="0"/>
          </a:p>
          <a:p>
            <a:pPr>
              <a:lnSpc>
                <a:spcPct val="120000"/>
              </a:lnSpc>
            </a:pPr>
            <a:r>
              <a:rPr lang="en-US" sz="1200" dirty="0"/>
              <a:t>USPTO notified its intent to terminate ​their agreement with </a:t>
            </a:r>
            <a:r>
              <a:rPr lang="en-US" sz="1200" dirty="0" err="1"/>
              <a:t>Rospatent</a:t>
            </a:r>
            <a:r>
              <a:rPr lang="en-US" sz="1200" dirty="0"/>
              <a:t> concerning </a:t>
            </a:r>
            <a:r>
              <a:rPr lang="en-US" sz="1200" dirty="0" err="1"/>
              <a:t>Rospatent</a:t>
            </a:r>
            <a:r>
              <a:rPr lang="en-US" sz="1200" dirty="0"/>
              <a:t> functioning as an International Searching Authority (ISA) and International Preliminary Examining Authority (IPEA) for international applications received by the USPTO as a Receiving Office under the Patent Cooperation Treaty (PCT). Per the terms of the agreement, the termination will be effective December 1, 2022. In the interim, applicants filing international applications under the PCT are advised to exercise caution before selecting </a:t>
            </a:r>
            <a:r>
              <a:rPr lang="en-US" sz="1200" dirty="0" err="1"/>
              <a:t>Rospatent</a:t>
            </a:r>
            <a:r>
              <a:rPr lang="en-US" sz="1200" dirty="0"/>
              <a:t> as an ISA or IPEA.</a:t>
            </a:r>
            <a:endParaRPr lang="en-US" sz="2000" dirty="0"/>
          </a:p>
        </p:txBody>
      </p:sp>
      <p:sp>
        <p:nvSpPr>
          <p:cNvPr id="4" name="Slide Number Placeholder 3">
            <a:extLst>
              <a:ext uri="{FF2B5EF4-FFF2-40B4-BE49-F238E27FC236}">
                <a16:creationId xmlns:a16="http://schemas.microsoft.com/office/drawing/2014/main" id="{FC14187D-42FB-42E2-A6C9-195F249CB362}"/>
              </a:ext>
            </a:extLst>
          </p:cNvPr>
          <p:cNvSpPr>
            <a:spLocks noGrp="1"/>
          </p:cNvSpPr>
          <p:nvPr>
            <p:ph type="sldNum" sz="quarter" idx="10"/>
          </p:nvPr>
        </p:nvSpPr>
        <p:spPr/>
        <p:txBody>
          <a:bodyPr/>
          <a:lstStyle/>
          <a:p>
            <a:fld id="{1D648693-0942-45E9-83AE-76FC568F9452}" type="slidenum">
              <a:rPr lang="en-US" smtClean="0"/>
              <a:pPr/>
              <a:t>3</a:t>
            </a:fld>
            <a:endParaRPr lang="en-US"/>
          </a:p>
        </p:txBody>
      </p:sp>
    </p:spTree>
    <p:extLst>
      <p:ext uri="{BB962C8B-B14F-4D97-AF65-F5344CB8AC3E}">
        <p14:creationId xmlns:p14="http://schemas.microsoft.com/office/powerpoint/2010/main" val="293877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FB92-2A2B-499F-A706-080DA787AB0A}"/>
              </a:ext>
            </a:extLst>
          </p:cNvPr>
          <p:cNvSpPr>
            <a:spLocks noGrp="1"/>
          </p:cNvSpPr>
          <p:nvPr>
            <p:ph type="title"/>
          </p:nvPr>
        </p:nvSpPr>
        <p:spPr/>
        <p:txBody>
          <a:bodyPr>
            <a:noAutofit/>
          </a:bodyPr>
          <a:lstStyle/>
          <a:p>
            <a:r>
              <a:rPr lang="en-US" sz="3200"/>
              <a:t>Russia—OPIA bulletin on recent IP actions in Russia</a:t>
            </a:r>
          </a:p>
        </p:txBody>
      </p:sp>
      <p:sp>
        <p:nvSpPr>
          <p:cNvPr id="3" name="Content Placeholder 2">
            <a:extLst>
              <a:ext uri="{FF2B5EF4-FFF2-40B4-BE49-F238E27FC236}">
                <a16:creationId xmlns:a16="http://schemas.microsoft.com/office/drawing/2014/main" id="{6E703A16-B5B9-4BBA-B82D-F6BC8C339E4D}"/>
              </a:ext>
            </a:extLst>
          </p:cNvPr>
          <p:cNvSpPr>
            <a:spLocks noGrp="1"/>
          </p:cNvSpPr>
          <p:nvPr>
            <p:ph idx="1"/>
          </p:nvPr>
        </p:nvSpPr>
        <p:spPr/>
        <p:txBody>
          <a:bodyPr vert="horz" lIns="91440" tIns="45720" rIns="91440" bIns="45720" rtlCol="0" anchor="t">
            <a:normAutofit/>
          </a:bodyPr>
          <a:lstStyle/>
          <a:p>
            <a:pPr marL="57150" indent="0">
              <a:buNone/>
            </a:pPr>
            <a:r>
              <a:rPr lang="en-US" sz="2200" dirty="0">
                <a:latin typeface="Segoe UI"/>
                <a:cs typeface="Segoe UI"/>
              </a:rPr>
              <a:t>The OPIA bulletin published on the USPTO website (</a:t>
            </a:r>
            <a:r>
              <a:rPr lang="en-US" sz="2200" dirty="0">
                <a:latin typeface="Segoe UI"/>
                <a:cs typeface="Segoe UI"/>
                <a:hlinkClick r:id="rId2"/>
              </a:rPr>
              <a:t>https://www.uspto.gov/sites/default/files/documents/OPIA-Bulletin-Russia.pdf</a:t>
            </a:r>
            <a:r>
              <a:rPr lang="en-US" sz="2200" dirty="0">
                <a:latin typeface="Segoe UI"/>
                <a:cs typeface="Segoe UI"/>
              </a:rPr>
              <a:t>) provides information on recent actions by the Russian government to undermine IP rights and create an unstable IP environment. They include elimination of compensation for compulsory licenses, bad-faith trademark flings by Russian entities, and judicial action dismissing IP claims from unfriendly entities.</a:t>
            </a:r>
          </a:p>
          <a:p>
            <a:pPr lvl="1"/>
            <a:endParaRPr lang="en-US" dirty="0"/>
          </a:p>
          <a:p>
            <a:pPr marL="914400" lvl="2"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914400" lvl="2" indent="0">
              <a:buNone/>
            </a:pPr>
            <a:endParaRPr lang="en-US" dirty="0"/>
          </a:p>
        </p:txBody>
      </p:sp>
      <p:sp>
        <p:nvSpPr>
          <p:cNvPr id="4" name="Slide Number Placeholder 3">
            <a:extLst>
              <a:ext uri="{FF2B5EF4-FFF2-40B4-BE49-F238E27FC236}">
                <a16:creationId xmlns:a16="http://schemas.microsoft.com/office/drawing/2014/main" id="{6A667FE2-9B79-44D1-AA64-12461EC7853F}"/>
              </a:ext>
            </a:extLst>
          </p:cNvPr>
          <p:cNvSpPr>
            <a:spLocks noGrp="1"/>
          </p:cNvSpPr>
          <p:nvPr>
            <p:ph type="sldNum" sz="quarter" idx="10"/>
          </p:nvPr>
        </p:nvSpPr>
        <p:spPr/>
        <p:txBody>
          <a:bodyPr/>
          <a:lstStyle/>
          <a:p>
            <a:fld id="{1D648693-0942-45E9-83AE-76FC568F9452}" type="slidenum">
              <a:rPr lang="en-US" smtClean="0"/>
              <a:pPr/>
              <a:t>4</a:t>
            </a:fld>
            <a:endParaRPr lang="en-US"/>
          </a:p>
        </p:txBody>
      </p:sp>
    </p:spTree>
    <p:extLst>
      <p:ext uri="{BB962C8B-B14F-4D97-AF65-F5344CB8AC3E}">
        <p14:creationId xmlns:p14="http://schemas.microsoft.com/office/powerpoint/2010/main" val="384554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ICANN updates</a:t>
            </a:r>
          </a:p>
        </p:txBody>
      </p:sp>
      <p:sp>
        <p:nvSpPr>
          <p:cNvPr id="3" name="Content Placeholder 2"/>
          <p:cNvSpPr>
            <a:spLocks noGrp="1"/>
          </p:cNvSpPr>
          <p:nvPr>
            <p:ph idx="1"/>
          </p:nvPr>
        </p:nvSpPr>
        <p:spPr>
          <a:xfrm>
            <a:off x="508000" y="1006387"/>
            <a:ext cx="8146973" cy="4035408"/>
          </a:xfrm>
        </p:spPr>
        <p:txBody>
          <a:bodyPr>
            <a:noAutofit/>
          </a:bodyPr>
          <a:lstStyle/>
          <a:p>
            <a:pPr lvl="0"/>
            <a:r>
              <a:rPr lang="en-US" sz="1800" dirty="0"/>
              <a:t>ICANN (Internet Corporation for Assigned Names and Numbers) held its Hybrid Policy Forum on June 13-16. Trademark-related developments include:</a:t>
            </a:r>
          </a:p>
          <a:p>
            <a:pPr lvl="1"/>
            <a:r>
              <a:rPr lang="en-US" sz="1600" dirty="0"/>
              <a:t>A few countries want to include GIs in the Uniform Domain Name Dispute Resolution Policy (UDRP) policy, while others said “not the right time.” A general review of the UDRP should begin sometime this year.</a:t>
            </a:r>
          </a:p>
          <a:p>
            <a:pPr lvl="1"/>
            <a:r>
              <a:rPr lang="en-US" sz="1600" dirty="0"/>
              <a:t>Debates over the definition of “DNS Abuse” continued. </a:t>
            </a:r>
          </a:p>
          <a:p>
            <a:pPr lvl="1"/>
            <a:r>
              <a:rPr lang="en-US" sz="1600" dirty="0"/>
              <a:t>Inter-governmental organizations (IGOs) likely will get Board approval to use the UDRP, after 10 years of work on this issue. </a:t>
            </a:r>
          </a:p>
          <a:p>
            <a:pPr lvl="1"/>
            <a:r>
              <a:rPr lang="en-US" sz="1600" dirty="0"/>
              <a:t>The ICANN community continues to discuss what is needed for access to and disclosure of WHOIS domain name record information.  </a:t>
            </a:r>
          </a:p>
          <a:p>
            <a:pPr lvl="1"/>
            <a:r>
              <a:rPr lang="en-US" sz="1600" dirty="0"/>
              <a:t>New Round of gTLDs: An “Operational Design Phase” (ODP) on a new round of generic top-level domains (gTLDs) is making steady progress on how to implement the next round, possibly in 2026.</a:t>
            </a:r>
          </a:p>
        </p:txBody>
      </p:sp>
      <p:sp>
        <p:nvSpPr>
          <p:cNvPr id="4" name="Slide Number Placeholder 3"/>
          <p:cNvSpPr>
            <a:spLocks noGrp="1"/>
          </p:cNvSpPr>
          <p:nvPr>
            <p:ph type="sldNum" sz="quarter" idx="10"/>
          </p:nvPr>
        </p:nvSpPr>
        <p:spPr/>
        <p:txBody>
          <a:bodyPr/>
          <a:lstStyle/>
          <a:p>
            <a:fld id="{1D648693-0942-45E9-83AE-76FC568F9452}" type="slidenum">
              <a:rPr lang="en-US" smtClean="0"/>
              <a:pPr/>
              <a:t>5</a:t>
            </a:fld>
            <a:endParaRPr lang="en-US"/>
          </a:p>
        </p:txBody>
      </p:sp>
    </p:spTree>
    <p:extLst>
      <p:ext uri="{BB962C8B-B14F-4D97-AF65-F5344CB8AC3E}">
        <p14:creationId xmlns:p14="http://schemas.microsoft.com/office/powerpoint/2010/main" val="1440523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2711-EFA2-480E-9DFE-3F38FA27376B}"/>
              </a:ext>
            </a:extLst>
          </p:cNvPr>
          <p:cNvSpPr>
            <a:spLocks noGrp="1"/>
          </p:cNvSpPr>
          <p:nvPr>
            <p:ph type="title"/>
          </p:nvPr>
        </p:nvSpPr>
        <p:spPr>
          <a:xfrm>
            <a:off x="965200" y="309580"/>
            <a:ext cx="8229600" cy="952500"/>
          </a:xfrm>
        </p:spPr>
        <p:txBody>
          <a:bodyPr>
            <a:normAutofit/>
          </a:bodyPr>
          <a:lstStyle/>
          <a:p>
            <a:r>
              <a:rPr lang="en-US"/>
              <a:t>WIPO updates</a:t>
            </a:r>
          </a:p>
        </p:txBody>
      </p:sp>
      <p:sp>
        <p:nvSpPr>
          <p:cNvPr id="3" name="Content Placeholder 2">
            <a:extLst>
              <a:ext uri="{FF2B5EF4-FFF2-40B4-BE49-F238E27FC236}">
                <a16:creationId xmlns:a16="http://schemas.microsoft.com/office/drawing/2014/main" id="{0285BE3D-7A03-47E4-BF1E-206BB204BC0E}"/>
              </a:ext>
            </a:extLst>
          </p:cNvPr>
          <p:cNvSpPr>
            <a:spLocks noGrp="1"/>
          </p:cNvSpPr>
          <p:nvPr>
            <p:ph idx="1"/>
          </p:nvPr>
        </p:nvSpPr>
        <p:spPr>
          <a:xfrm>
            <a:off x="965200" y="1102061"/>
            <a:ext cx="8229600" cy="4078847"/>
          </a:xfrm>
        </p:spPr>
        <p:txBody>
          <a:bodyPr>
            <a:normAutofit/>
          </a:bodyPr>
          <a:lstStyle/>
          <a:p>
            <a:pPr>
              <a:lnSpc>
                <a:spcPct val="110000"/>
              </a:lnSpc>
            </a:pPr>
            <a:r>
              <a:rPr lang="en-US" sz="1400" dirty="0">
                <a:latin typeface="+mn-lt"/>
                <a:cs typeface="Segoe UI Light" panose="020B0502040204020203" pitchFamily="34" charset="0"/>
              </a:rPr>
              <a:t>Standing Committee on the Law of Trademarks, Industrial Designs and Geographical Indications (SCT) met in March 2022.</a:t>
            </a:r>
            <a:r>
              <a:rPr lang="en-US" sz="1400" dirty="0">
                <a:latin typeface="+mn-lt"/>
              </a:rPr>
              <a:t> </a:t>
            </a:r>
          </a:p>
          <a:p>
            <a:pPr lvl="2">
              <a:lnSpc>
                <a:spcPct val="110000"/>
              </a:lnSpc>
            </a:pPr>
            <a:r>
              <a:rPr lang="en-US" sz="1400" dirty="0">
                <a:latin typeface="+mn-lt"/>
              </a:rPr>
              <a:t>Discussed protection for country names in trademarks and in generic top-level domains (“gTLDs”), and countries’ development, use, and enforcement of nation brands</a:t>
            </a:r>
          </a:p>
          <a:p>
            <a:pPr lvl="2">
              <a:lnSpc>
                <a:spcPct val="110000"/>
              </a:lnSpc>
            </a:pPr>
            <a:r>
              <a:rPr lang="en-US" sz="1400" dirty="0">
                <a:latin typeface="+mn-lt"/>
              </a:rPr>
              <a:t>Held GI information session on the margins.  Future GI information sessions and a proposed nation-brand protection session to be discussed further</a:t>
            </a:r>
            <a:endParaRPr lang="en-US" sz="1400" strike="sngStrike" dirty="0">
              <a:latin typeface="+mn-lt"/>
            </a:endParaRPr>
          </a:p>
          <a:p>
            <a:pPr lvl="1">
              <a:lnSpc>
                <a:spcPct val="110000"/>
              </a:lnSpc>
            </a:pPr>
            <a:r>
              <a:rPr lang="en-US" sz="1400" dirty="0">
                <a:latin typeface="+mn-lt"/>
              </a:rPr>
              <a:t>SCT 46 on November 21-23, 2022 </a:t>
            </a:r>
          </a:p>
          <a:p>
            <a:pPr>
              <a:lnSpc>
                <a:spcPct val="110000"/>
              </a:lnSpc>
            </a:pPr>
            <a:r>
              <a:rPr lang="en-US" sz="1400" dirty="0">
                <a:latin typeface="+mn-lt"/>
              </a:rPr>
              <a:t>WIPO Assemblies—July 14-22. The Sixty-Third Series of Meetings of the Assemblies of the Member States of WIPO concluded. </a:t>
            </a:r>
          </a:p>
          <a:p>
            <a:pPr>
              <a:lnSpc>
                <a:spcPct val="110000"/>
              </a:lnSpc>
            </a:pPr>
            <a:r>
              <a:rPr lang="en-US" sz="1400" dirty="0">
                <a:latin typeface="+mn-lt"/>
              </a:rPr>
              <a:t>On the margins, Director Vidal launched two joint undertakings with WIPO</a:t>
            </a:r>
          </a:p>
          <a:p>
            <a:pPr lvl="1">
              <a:lnSpc>
                <a:spcPct val="110000"/>
              </a:lnSpc>
            </a:pPr>
            <a:r>
              <a:rPr lang="en-US" sz="1000" dirty="0">
                <a:latin typeface="+mn-lt"/>
              </a:rPr>
              <a:t> The signing of an MOU </a:t>
            </a:r>
            <a:r>
              <a:rPr lang="en-US" sz="1000" dirty="0">
                <a:latin typeface="+mn-lt"/>
                <a:ea typeface="Open Sans" panose="020B0606030504020204" pitchFamily="34" charset="0"/>
                <a:cs typeface="Open Sans" panose="020B0606030504020204" pitchFamily="34" charset="0"/>
              </a:rPr>
              <a:t>with WIPO to explore use of alternative dispute resolution mechanisms to resolve disputes involving Standard Essential Patents (SEPs); </a:t>
            </a:r>
          </a:p>
          <a:p>
            <a:pPr lvl="1">
              <a:lnSpc>
                <a:spcPct val="110000"/>
              </a:lnSpc>
            </a:pPr>
            <a:r>
              <a:rPr lang="en-US" sz="1000" dirty="0">
                <a:latin typeface="+mn-lt"/>
                <a:ea typeface="Open Sans" panose="020B0606030504020204" pitchFamily="34" charset="0"/>
                <a:cs typeface="Open Sans" panose="020B0606030504020204" pitchFamily="34" charset="0"/>
              </a:rPr>
              <a:t>USPTO’s participation as a partner in WIPO GREEN,</a:t>
            </a:r>
            <a:r>
              <a:rPr lang="en-US" sz="1000" b="1" dirty="0">
                <a:latin typeface="+mn-lt"/>
                <a:ea typeface="Open Sans" panose="020B0606030504020204" pitchFamily="34" charset="0"/>
                <a:cs typeface="Open Sans" panose="020B0606030504020204" pitchFamily="34" charset="0"/>
              </a:rPr>
              <a:t>  </a:t>
            </a:r>
            <a:r>
              <a:rPr lang="en-US" sz="1000" dirty="0">
                <a:latin typeface="+mn-lt"/>
                <a:ea typeface="Open Sans" panose="020B0606030504020204" pitchFamily="34" charset="0"/>
                <a:cs typeface="Open Sans" panose="020B0606030504020204" pitchFamily="34" charset="0"/>
              </a:rPr>
              <a:t>a program to promote the development and use of environmentally friendly technologies.</a:t>
            </a:r>
            <a:endParaRPr lang="en-US" sz="1000" dirty="0">
              <a:latin typeface="+mn-lt"/>
            </a:endParaRPr>
          </a:p>
          <a:p>
            <a:pPr marL="0" indent="0">
              <a:lnSpc>
                <a:spcPct val="110000"/>
              </a:lnSpc>
              <a:buNone/>
            </a:pPr>
            <a:endParaRPr lang="en-US" sz="1800" dirty="0">
              <a:latin typeface="+mn-lt"/>
            </a:endParaRPr>
          </a:p>
        </p:txBody>
      </p:sp>
      <p:sp>
        <p:nvSpPr>
          <p:cNvPr id="4" name="Slide Number Placeholder 3">
            <a:extLst>
              <a:ext uri="{FF2B5EF4-FFF2-40B4-BE49-F238E27FC236}">
                <a16:creationId xmlns:a16="http://schemas.microsoft.com/office/drawing/2014/main" id="{37D23247-7224-484A-B41A-A64B1CF18D55}"/>
              </a:ext>
            </a:extLst>
          </p:cNvPr>
          <p:cNvSpPr>
            <a:spLocks noGrp="1"/>
          </p:cNvSpPr>
          <p:nvPr>
            <p:ph type="sldNum" sz="quarter" idx="10"/>
          </p:nvPr>
        </p:nvSpPr>
        <p:spPr/>
        <p:txBody>
          <a:bodyPr/>
          <a:lstStyle/>
          <a:p>
            <a:fld id="{1D648693-0942-45E9-83AE-76FC568F9452}" type="slidenum">
              <a:rPr lang="en-US" smtClean="0"/>
              <a:pPr/>
              <a:t>6</a:t>
            </a:fld>
            <a:endParaRPr lang="en-US"/>
          </a:p>
        </p:txBody>
      </p:sp>
    </p:spTree>
    <p:extLst>
      <p:ext uri="{BB962C8B-B14F-4D97-AF65-F5344CB8AC3E}">
        <p14:creationId xmlns:p14="http://schemas.microsoft.com/office/powerpoint/2010/main" val="252500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07569"/>
            <a:ext cx="8229600" cy="787190"/>
          </a:xfrm>
        </p:spPr>
        <p:txBody>
          <a:bodyPr>
            <a:normAutofit/>
          </a:bodyPr>
          <a:lstStyle/>
          <a:p>
            <a:r>
              <a:rPr lang="en-US"/>
              <a:t>TM5</a:t>
            </a:r>
          </a:p>
        </p:txBody>
      </p:sp>
      <p:sp>
        <p:nvSpPr>
          <p:cNvPr id="3" name="Content Placeholder 2"/>
          <p:cNvSpPr>
            <a:spLocks noGrp="1"/>
          </p:cNvSpPr>
          <p:nvPr>
            <p:ph idx="1"/>
          </p:nvPr>
        </p:nvSpPr>
        <p:spPr/>
        <p:txBody>
          <a:bodyPr vert="horz" lIns="91440" tIns="45720" rIns="91440" bIns="45720" rtlCol="0" anchor="t">
            <a:normAutofit lnSpcReduction="10000"/>
          </a:bodyPr>
          <a:lstStyle/>
          <a:p>
            <a:pPr lvl="1">
              <a:lnSpc>
                <a:spcPct val="120000"/>
              </a:lnSpc>
            </a:pPr>
            <a:r>
              <a:rPr lang="en-US" dirty="0">
                <a:latin typeface="+mn-lt"/>
                <a:cs typeface="Segoe UI Semibold"/>
              </a:rPr>
              <a:t>TM5 annual meeting is scheduled for October 24-26, 2022, in Brussels, Belgium.</a:t>
            </a:r>
          </a:p>
          <a:p>
            <a:pPr lvl="1">
              <a:lnSpc>
                <a:spcPct val="120000"/>
              </a:lnSpc>
            </a:pPr>
            <a:r>
              <a:rPr lang="en-US" dirty="0">
                <a:latin typeface="+mn-lt"/>
                <a:cs typeface="Segoe UI Semibold"/>
              </a:rPr>
              <a:t>A full day TM5 user session will be conducted on October 26.</a:t>
            </a:r>
          </a:p>
          <a:p>
            <a:pPr lvl="1">
              <a:lnSpc>
                <a:spcPct val="120000"/>
              </a:lnSpc>
            </a:pPr>
            <a:r>
              <a:rPr lang="en-US" dirty="0">
                <a:latin typeface="+mn-lt"/>
                <a:cs typeface="Segoe UI Semibold"/>
              </a:rPr>
              <a:t>2021 annual statistics for each Partner posted to tmfive.org in June; check out our other new reports and statements.</a:t>
            </a:r>
          </a:p>
          <a:p>
            <a:pPr>
              <a:lnSpc>
                <a:spcPct val="120000"/>
              </a:lnSpc>
            </a:pPr>
            <a:endParaRPr lang="en-US" sz="2400" dirty="0">
              <a:latin typeface="+mn-lt"/>
            </a:endParaRPr>
          </a:p>
          <a:p>
            <a:pPr>
              <a:lnSpc>
                <a:spcPct val="120000"/>
              </a:lnSpc>
            </a:pPr>
            <a:endParaRPr lang="en-US" dirty="0">
              <a:latin typeface="+mn-lt"/>
            </a:endParaRPr>
          </a:p>
        </p:txBody>
      </p:sp>
      <p:sp>
        <p:nvSpPr>
          <p:cNvPr id="4" name="Slide Number Placeholder 3"/>
          <p:cNvSpPr>
            <a:spLocks noGrp="1"/>
          </p:cNvSpPr>
          <p:nvPr>
            <p:ph type="sldNum" sz="quarter" idx="10"/>
          </p:nvPr>
        </p:nvSpPr>
        <p:spPr/>
        <p:txBody>
          <a:bodyPr/>
          <a:lstStyle/>
          <a:p>
            <a:fld id="{1D648693-0942-45E9-83AE-76FC568F9452}" type="slidenum">
              <a:rPr lang="en-US" smtClean="0"/>
              <a:pPr/>
              <a:t>7</a:t>
            </a:fld>
            <a:endParaRPr lang="en-US"/>
          </a:p>
        </p:txBody>
      </p:sp>
    </p:spTree>
    <p:extLst>
      <p:ext uri="{BB962C8B-B14F-4D97-AF65-F5344CB8AC3E}">
        <p14:creationId xmlns:p14="http://schemas.microsoft.com/office/powerpoint/2010/main" val="193198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OPIA training – some highlights</a:t>
            </a:r>
          </a:p>
        </p:txBody>
      </p:sp>
      <p:sp>
        <p:nvSpPr>
          <p:cNvPr id="3" name="Content Placeholder 2"/>
          <p:cNvSpPr>
            <a:spLocks noGrp="1"/>
          </p:cNvSpPr>
          <p:nvPr>
            <p:ph idx="1"/>
          </p:nvPr>
        </p:nvSpPr>
        <p:spPr/>
        <p:txBody>
          <a:bodyPr>
            <a:normAutofit/>
          </a:bodyPr>
          <a:lstStyle/>
          <a:p>
            <a:pPr>
              <a:lnSpc>
                <a:spcPct val="120000"/>
              </a:lnSpc>
            </a:pPr>
            <a:r>
              <a:rPr lang="en-US" sz="1800" dirty="0"/>
              <a:t>Train-the-trainers program with the Association of South East Asian Nations (ASEAN) region countries on:  distinctiveness; acquired distinctiveness and disclaimers; and repeating pattern marks and effective training techniques.</a:t>
            </a:r>
          </a:p>
          <a:p>
            <a:pPr>
              <a:lnSpc>
                <a:spcPct val="120000"/>
              </a:lnSpc>
            </a:pPr>
            <a:r>
              <a:rPr lang="en-US" sz="1800" dirty="0"/>
              <a:t>Advanced Non-Traditional Trademark Examination Workshop was conducted virtually for the IP offices of Argentina, Paraguay and Uruguay.</a:t>
            </a:r>
          </a:p>
          <a:p>
            <a:pPr>
              <a:lnSpc>
                <a:spcPct val="120000"/>
              </a:lnSpc>
            </a:pPr>
            <a:endParaRPr lang="en-US" sz="18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8</a:t>
            </a:fld>
            <a:endParaRPr lang="en-US"/>
          </a:p>
        </p:txBody>
      </p:sp>
    </p:spTree>
    <p:extLst>
      <p:ext uri="{BB962C8B-B14F-4D97-AF65-F5344CB8AC3E}">
        <p14:creationId xmlns:p14="http://schemas.microsoft.com/office/powerpoint/2010/main" val="197946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DC17-4FB3-4548-9070-AD9A00FCEA49}"/>
              </a:ext>
            </a:extLst>
          </p:cNvPr>
          <p:cNvSpPr>
            <a:spLocks noGrp="1"/>
          </p:cNvSpPr>
          <p:nvPr>
            <p:ph type="title"/>
          </p:nvPr>
        </p:nvSpPr>
        <p:spPr/>
        <p:txBody>
          <a:bodyPr>
            <a:normAutofit/>
          </a:bodyPr>
          <a:lstStyle/>
          <a:p>
            <a:r>
              <a:rPr lang="en-US"/>
              <a:t>NFT study</a:t>
            </a:r>
          </a:p>
        </p:txBody>
      </p:sp>
      <p:sp>
        <p:nvSpPr>
          <p:cNvPr id="3" name="Content Placeholder 2">
            <a:extLst>
              <a:ext uri="{FF2B5EF4-FFF2-40B4-BE49-F238E27FC236}">
                <a16:creationId xmlns:a16="http://schemas.microsoft.com/office/drawing/2014/main" id="{59DBD421-41DA-4A28-9E32-316CFF9E0CC0}"/>
              </a:ext>
            </a:extLst>
          </p:cNvPr>
          <p:cNvSpPr>
            <a:spLocks noGrp="1"/>
          </p:cNvSpPr>
          <p:nvPr>
            <p:ph idx="1"/>
          </p:nvPr>
        </p:nvSpPr>
        <p:spPr/>
        <p:txBody>
          <a:bodyPr>
            <a:normAutofit/>
          </a:bodyPr>
          <a:lstStyle/>
          <a:p>
            <a:r>
              <a:rPr lang="en-US"/>
              <a:t>Requested by Congress (Sens. Leahy and Tillis)</a:t>
            </a:r>
          </a:p>
          <a:p>
            <a:r>
              <a:rPr lang="en-US"/>
              <a:t>Joint study by USPTO and U.S. Copyright Office</a:t>
            </a:r>
          </a:p>
          <a:p>
            <a:r>
              <a:rPr lang="en-US"/>
              <a:t>OPIA is coordinating USPTO’s work and collaborating with U.S. Copyright Office</a:t>
            </a:r>
          </a:p>
        </p:txBody>
      </p:sp>
      <p:sp>
        <p:nvSpPr>
          <p:cNvPr id="4" name="Slide Number Placeholder 3">
            <a:extLst>
              <a:ext uri="{FF2B5EF4-FFF2-40B4-BE49-F238E27FC236}">
                <a16:creationId xmlns:a16="http://schemas.microsoft.com/office/drawing/2014/main" id="{95779855-15F7-47BC-8F79-8CB1985E296A}"/>
              </a:ext>
            </a:extLst>
          </p:cNvPr>
          <p:cNvSpPr>
            <a:spLocks noGrp="1"/>
          </p:cNvSpPr>
          <p:nvPr>
            <p:ph type="sldNum" sz="quarter" idx="10"/>
          </p:nvPr>
        </p:nvSpPr>
        <p:spPr/>
        <p:txBody>
          <a:bodyPr/>
          <a:lstStyle/>
          <a:p>
            <a:fld id="{1D648693-0942-45E9-83AE-76FC568F9452}" type="slidenum">
              <a:rPr lang="en-US" smtClean="0"/>
              <a:pPr/>
              <a:t>9</a:t>
            </a:fld>
            <a:endParaRPr lang="en-US"/>
          </a:p>
        </p:txBody>
      </p:sp>
    </p:spTree>
    <p:extLst>
      <p:ext uri="{BB962C8B-B14F-4D97-AF65-F5344CB8AC3E}">
        <p14:creationId xmlns:p14="http://schemas.microsoft.com/office/powerpoint/2010/main" val="3407103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6 - &amp;quot;Stephanie Bald&amp;quot;&quot;/&gt;&lt;property id=&quot;20307&quot; value=&quot;299&quot;/&gt;&lt;/object&gt;&lt;object type=&quot;3&quot; unique_id=&quot;10025&quot;&gt;&lt;property id=&quot;20148&quot; value=&quot;5&quot;/&gt;&lt;property id=&quot;20300&quot; value=&quot;Slide 15 - &amp;quot;Trademarks performance: quality&amp;quot;&quot;/&gt;&lt;property id=&quot;20307&quot; value=&quot;269&quot;/&gt;&lt;/object&gt;&lt;object type=&quot;3&quot; unique_id=&quot;14870&quot;&gt;&lt;property id=&quot;20148&quot; value=&quot;5&quot;/&gt;&lt;property id=&quot;20300&quot; value=&quot;Slide 105&quot;/&gt;&lt;property id=&quot;20307&quot; value=&quot;424&quot;/&gt;&lt;/object&gt;&lt;object type=&quot;3&quot; unique_id=&quot;16092&quot;&gt;&lt;property id=&quot;20148&quot; value=&quot;5&quot;/&gt;&lt;property id=&quot;20300&quot; value=&quot;Slide 2 - &amp;quot;Welcome! The TPAC public meeting  will start at 1:00 p.m. ET&amp;quot;&quot;/&gt;&lt;property id=&quot;20307&quot; value=&quot;574&quot;/&gt;&lt;/object&gt;&lt;object type=&quot;3&quot; unique_id=&quot;16093&quot;&gt;&lt;property id=&quot;20148&quot; value=&quot;5&quot;/&gt;&lt;property id=&quot;20300&quot; value=&quot;Slide 3 - &amp;quot;Introduction and welcome by TPAC Chair&amp;quot;&quot;/&gt;&lt;property id=&quot;20307&quot; value=&quot;588&quot;/&gt;&lt;/object&gt;&lt;object type=&quot;3&quot; unique_id=&quot;16094&quot;&gt;&lt;property id=&quot;20148&quot; value=&quot;5&quot;/&gt;&lt;property id=&quot;20300&quot; value=&quot;Slide 4 - &amp;quot;Presentation to outgoing members and opening remarks&amp;quot;&quot;/&gt;&lt;property id=&quot;20307&quot; value=&quot;718&quot;/&gt;&lt;/object&gt;&lt;object type=&quot;3&quot; unique_id=&quot;16095&quot;&gt;&lt;property id=&quot;20148&quot; value=&quot;5&quot;/&gt;&lt;property id=&quot;20300&quot; value=&quot;Slide 5 - &amp;quot;Christopher Kelly&amp;quot;&quot;/&gt;&lt;property id=&quot;20307&quot; value=&quot;722&quot;/&gt;&lt;/object&gt;&lt;object type=&quot;3&quot; unique_id=&quot;16096&quot;&gt;&lt;property id=&quot;20148&quot; value=&quot;5&quot;/&gt;&lt;property id=&quot;20300&quot; value=&quot;Slide 7 - &amp;quot;Kelly Walton&amp;quot;&quot;/&gt;&lt;property id=&quot;20307&quot; value=&quot;723&quot;/&gt;&lt;/object&gt;&lt;object type=&quot;3&quot; unique_id=&quot;16097&quot;&gt;&lt;property id=&quot;20148&quot; value=&quot;5&quot;/&gt;&lt;property id=&quot;20300&quot; value=&quot;Slide 8 - &amp;quot;Trademarks business performance&amp;quot;&quot;/&gt;&lt;property id=&quot;20307&quot; value=&quot;745&quot;/&gt;&lt;/object&gt;&lt;object type=&quot;3&quot; unique_id=&quot;16098&quot;&gt;&lt;property id=&quot;20148&quot; value=&quot;5&quot;/&gt;&lt;property id=&quot;20300&quot; value=&quot;Slide 9 - &amp;quot;Commissioners report agenda&amp;quot;&quot;/&gt;&lt;property id=&quot;20307&quot; value=&quot;644&quot;/&gt;&lt;/object&gt;&lt;object type=&quot;3&quot; unique_id=&quot;16099&quot;&gt;&lt;property id=&quot;20148&quot; value=&quot;5&quot;/&gt;&lt;property id=&quot;20300&quot; value=&quot;Slide 10 - &amp;quot;Trademarks staffing&amp;quot;&quot;/&gt;&lt;property id=&quot;20307&quot; value=&quot;572&quot;/&gt;&lt;/object&gt;&lt;object type=&quot;3&quot; unique_id=&quot;16100&quot;&gt;&lt;property id=&quot;20148&quot; value=&quot;5&quot;/&gt;&lt;property id=&quot;20300&quot; value=&quot;Slide 11&quot;/&gt;&lt;property id=&quot;20307&quot; value=&quot;587&quot;/&gt;&lt;/object&gt;&lt;object type=&quot;3&quot; unique_id=&quot;16101&quot;&gt;&lt;property id=&quot;20148&quot; value=&quot;5&quot;/&gt;&lt;property id=&quot;20300&quot; value=&quot;Slide 12 - &amp;quot;Monthly growth rates&amp;quot;&quot;/&gt;&lt;property id=&quot;20307&quot; value=&quot;586&quot;/&gt;&lt;/object&gt;&lt;object type=&quot;3&quot; unique_id=&quot;16102&quot;&gt;&lt;property id=&quot;20148&quot; value=&quot;5&quot;/&gt;&lt;property id=&quot;20300&quot; value=&quot;Slide 13 - &amp;quot;USPTO application filings origins:  U.S., China, European Union, and rest of the world &amp;quot;&quot;/&gt;&lt;property id=&quot;20307&quot; value=&quot;488&quot;/&gt;&lt;/object&gt;&lt;object type=&quot;3&quot; unique_id=&quot;16103&quot;&gt;&lt;property id=&quot;20148&quot; value=&quot;5&quot;/&gt;&lt;property id=&quot;20300&quot; value=&quot;Slide 14 - &amp;quot;FY21 first action and disposal pendency&amp;quot;&quot;/&gt;&lt;property id=&quot;20307&quot; value=&quot;489&quot;/&gt;&lt;/object&gt;&lt;object type=&quot;3&quot; unique_id=&quot;16104&quot;&gt;&lt;property id=&quot;20148&quot; value=&quot;5&quot;/&gt;&lt;property id=&quot;20300&quot; value=&quot;Slide 16 - &amp;quot;Trademarks financial performance&amp;quot;&quot;/&gt;&lt;property id=&quot;20307&quot; value=&quot;746&quot;/&gt;&lt;/object&gt;&lt;object type=&quot;3&quot; unique_id=&quot;16105&quot;&gt;&lt;property id=&quot;20148&quot; value=&quot;5&quot;/&gt;&lt;property id=&quot;20300&quot; value=&quot;Slide 17 - &amp;quot;Agenda&amp;quot;&quot;/&gt;&lt;property id=&quot;20307&quot; value=&quot;753&quot;/&gt;&lt;/object&gt;&lt;object type=&quot;3&quot; unique_id=&quot;16106&quot;&gt;&lt;property id=&quot;20148&quot; value=&quot;5&quot;/&gt;&lt;property id=&quot;20300&quot; value=&quot;Slide 18 - &amp;quot;FY 2021 status: End of Year (est.)&amp;quot;&quot;/&gt;&lt;property id=&quot;20307&quot; value=&quot;754&quot;/&gt;&lt;/object&gt;&lt;object type=&quot;3&quot; unique_id=&quot;16107&quot;&gt;&lt;property id=&quot;20148&quot; value=&quot;5&quot;/&gt;&lt;property id=&quot;20300&quot; value=&quot;Slide 19 - &amp;quot;FY 2021 status: Trademarks  EOY revenue projections&amp;quot;&quot;/&gt;&lt;property id=&quot;20307&quot; value=&quot;755&quot;/&gt;&lt;/object&gt;&lt;object type=&quot;3&quot; unique_id=&quot;16108&quot;&gt;&lt;property id=&quot;20148&quot; value=&quot;5&quot;/&gt;&lt;property id=&quot;20300&quot; value=&quot;Slide 20 - &amp;quot;FY 2022 planning assumptions – FY 2022 President’s budget&amp;quot;&quot;/&gt;&lt;property id=&quot;20307&quot; value=&quot;756&quot;/&gt;&lt;/object&gt;&lt;object type=&quot;3&quot; unique_id=&quot;16109&quot;&gt;&lt;property id=&quot;20148&quot; value=&quot;5&quot;/&gt;&lt;property id=&quot;20300&quot; value=&quot;Slide 21 - &amp;quot;FY 2022 - President’s budget  total spending&amp;quot;&quot;/&gt;&lt;property id=&quot;20307&quot; value=&quot;757&quot;/&gt;&lt;/object&gt;&lt;object type=&quot;3&quot; unique_id=&quot;16110&quot;&gt;&lt;property id=&quot;20148&quot; value=&quot;5&quot;/&gt;&lt;property id=&quot;20300&quot; value=&quot;Slide 22 - &amp;quot;FY 2022 status&amp;quot;&quot;/&gt;&lt;property id=&quot;20307&quot; value=&quot;758&quot;/&gt;&lt;/object&gt;&lt;object type=&quot;3&quot; unique_id=&quot;16111&quot;&gt;&lt;property id=&quot;20148&quot; value=&quot;5&quot;/&gt;&lt;property id=&quot;20300&quot; value=&quot;Slide 23 - &amp;quot;On the horizon &amp;quot;&quot;/&gt;&lt;property id=&quot;20307&quot; value=&quot;759&quot;/&gt;&lt;/object&gt;&lt;object type=&quot;3&quot; unique_id=&quot;16112&quot;&gt;&lt;property id=&quot;20148&quot; value=&quot;5&quot;/&gt;&lt;property id=&quot;20300&quot; value=&quot;Slide 24 - &amp;quot;Thank you!&amp;quot;&quot;/&gt;&lt;property id=&quot;20307&quot; value=&quot;760&quot;/&gt;&lt;/object&gt;&lt;object type=&quot;3&quot; unique_id=&quot;16113&quot;&gt;&lt;property id=&quot;20148&quot; value=&quot;5&quot;/&gt;&lt;property id=&quot;20300&quot; value=&quot;Slide 25 - &amp;quot;What drove the surge?&amp;quot;&quot;/&gt;&lt;property id=&quot;20307&quot; value=&quot;784&quot;/&gt;&lt;/object&gt;&lt;object type=&quot;3&quot; unique_id=&quot;16114&quot;&gt;&lt;property id=&quot;20148&quot; value=&quot;5&quot;/&gt;&lt;property id=&quot;20300&quot; value=&quot;Slide 26 - &amp;quot;Overall - 76% of all trademark filings:  Filed by applicants with less than 10 applications&amp;quot;&quot;/&gt;&lt;property id=&quot;20307&quot; value=&quot;620&quot;/&gt;&lt;/object&gt;&lt;object type=&quot;3&quot; unique_id=&quot;16115&quot;&gt;&lt;property id=&quot;20148&quot; value=&quot;5&quot;/&gt;&lt;property id=&quot;20300&quot; value=&quot;Slide 27 - &amp;quot;Who drove the surge Filers with fewer than 10 applications all-time; Use and ITU; Individuals; USA and China&amp;quot;&quot;/&gt;&lt;property id=&quot;20307&quot; value=&quot;643&quot;/&gt;&lt;/object&gt;&lt;object type=&quot;3&quot; unique_id=&quot;16116&quot;&gt;&lt;property id=&quot;20148&quot; value=&quot;5&quot;/&gt;&lt;property id=&quot;20300&quot; value=&quot;Slide 28 - &amp;quot;Factors in the FY21 surge&amp;quot;&quot;/&gt;&lt;property id=&quot;20307&quot; value=&quot;609&quot;/&gt;&lt;/object&gt;&lt;object type=&quot;3&quot; unique_id=&quot;16117&quot;&gt;&lt;property id=&quot;20148&quot; value=&quot;5&quot;/&gt;&lt;property id=&quot;20300&quot; value=&quot;Slide 29 - &amp;quot;Update: Obtaining timely certified copies&amp;quot;&quot;/&gt;&lt;property id=&quot;20307&quot; value=&quot;680&quot;/&gt;&lt;/object&gt;&lt;object type=&quot;3&quot; unique_id=&quot;16118&quot;&gt;&lt;property id=&quot;20148&quot; value=&quot;5&quot;/&gt;&lt;property id=&quot;20300&quot; value=&quot;Slide 30 - &amp;quot;Stepping up: Public Records Division&amp;quot;&quot;/&gt;&lt;property id=&quot;20307&quot; value=&quot;654&quot;/&gt;&lt;/object&gt;&lt;object type=&quot;3&quot; unique_id=&quot;16119&quot;&gt;&lt;property id=&quot;20148&quot; value=&quot;5&quot;/&gt;&lt;property id=&quot;20300&quot; value=&quot;Slide 31 - &amp;quot;Trademarks FY 2021-22 priorities&amp;quot;&quot;/&gt;&lt;property id=&quot;20307&quot; value=&quot;656&quot;/&gt;&lt;/object&gt;&lt;object type=&quot;3&quot; unique_id=&quot;16120&quot;&gt;&lt;property id=&quot;20148&quot; value=&quot;5&quot;/&gt;&lt;property id=&quot;20300&quot; value=&quot;Slide 32 - &amp;quot;Trademarks FY 2021-22 priorities&amp;#x0D;&amp;quot;&quot;/&gt;&lt;property id=&quot;20307&quot; value=&quot;439&quot;/&gt;&lt;/object&gt;&lt;object type=&quot;3&quot; unique_id=&quot;16121&quot;&gt;&lt;property id=&quot;20148&quot; value=&quot;5&quot;/&gt;&lt;property id=&quot;20300&quot; value=&quot;Slide 33 - &amp;quot;Operations update&amp;quot;&quot;/&gt;&lt;property id=&quot;20307&quot; value=&quot;748&quot;/&gt;&lt;/object&gt;&lt;object type=&quot;3&quot; unique_id=&quot;16122&quot;&gt;&lt;property id=&quot;20148&quot; value=&quot;5&quot;/&gt;&lt;property id=&quot;20300&quot; value=&quot;Slide 34 - &amp;quot;Unexamined application inventory (classes)&amp;quot;&quot;/&gt;&lt;property id=&quot;20307&quot; value=&quot;684&quot;/&gt;&lt;/object&gt;&lt;object type=&quot;3&quot; unique_id=&quot;16123&quot;&gt;&lt;property id=&quot;20148&quot; value=&quot;5&quot;/&gt;&lt;property id=&quot;20300&quot; value=&quot;Slide 35 - &amp;quot;Current processing timelines&amp;quot;&quot;/&gt;&lt;property id=&quot;20307&quot; value=&quot;686&quot;/&gt;&lt;/object&gt;&lt;object type=&quot;3&quot; unique_id=&quot;16124&quot;&gt;&lt;property id=&quot;20148&quot; value=&quot;5&quot;/&gt;&lt;property id=&quot;20300&quot; value=&quot;Slide 36 - &amp;quot;Processing wait times: webpage&amp;quot;&quot;/&gt;&lt;property id=&quot;20307&quot; value=&quot;687&quot;/&gt;&lt;/object&gt;&lt;object type=&quot;3&quot; unique_id=&quot;16125&quot;&gt;&lt;property id=&quot;20148&quot; value=&quot;5&quot;/&gt;&lt;property id=&quot;20300&quot; value=&quot;Slide 37 - &amp;quot;Combating the surge&amp;quot;&quot;/&gt;&lt;property id=&quot;20307&quot; value=&quot;706&quot;/&gt;&lt;/object&gt;&lt;object type=&quot;3&quot; unique_id=&quot;16126&quot;&gt;&lt;property id=&quot;20148&quot; value=&quot;5&quot;/&gt;&lt;property id=&quot;20300&quot; value=&quot;Slide 38 - &amp;quot;Staffing and process&amp;quot;&quot;/&gt;&lt;property id=&quot;20307&quot; value=&quot;688&quot;/&gt;&lt;/object&gt;&lt;object type=&quot;3&quot; unique_id=&quot;16127&quot;&gt;&lt;property id=&quot;20148&quot; value=&quot;5&quot;/&gt;&lt;property id=&quot;20300&quot; value=&quot;Slide 39 - &amp;quot;Communications&amp;quot;&quot;/&gt;&lt;property id=&quot;20307&quot; value=&quot;689&quot;/&gt;&lt;/object&gt;&lt;object type=&quot;3&quot; unique_id=&quot;16128&quot;&gt;&lt;property id=&quot;20148&quot; value=&quot;5&quot;/&gt;&lt;property id=&quot;20300&quot; value=&quot;Slide 40 - &amp;quot;TM dashboard in action&amp;quot;&quot;/&gt;&lt;property id=&quot;20307&quot; value=&quot;690&quot;/&gt;&lt;/object&gt;&lt;object type=&quot;3&quot; unique_id=&quot;16129&quot;&gt;&lt;property id=&quot;20148&quot; value=&quot;5&quot;/&gt;&lt;property id=&quot;20300&quot; value=&quot;Slide 41 - &amp;quot;Trademark Modernization Act: Final Rule&amp;quot;&quot;/&gt;&lt;property id=&quot;20307&quot; value=&quot;749&quot;/&gt;&lt;/object&gt;&lt;object type=&quot;3&quot; unique_id=&quot;16130&quot;&gt;&lt;property id=&quot;20148&quot; value=&quot;5&quot;/&gt;&lt;property id=&quot;20300&quot; value=&quot;Slide 42 - &amp;quot;Trademark Modernization Act&amp;quot;&quot;/&gt;&lt;property id=&quot;20307&quot; value=&quot;661&quot;/&gt;&lt;/object&gt;&lt;object type=&quot;3&quot; unique_id=&quot;16131&quot;&gt;&lt;property id=&quot;20148&quot; value=&quot;5&quot;/&gt;&lt;property id=&quot;20300&quot; value=&quot;Slide 43 - &amp;quot;TMA implementation timeline&amp;quot;&quot;/&gt;&lt;property id=&quot;20307&quot; value=&quot;663&quot;/&gt;&lt;/object&gt;&lt;object type=&quot;3&quot; unique_id=&quot;16132&quot;&gt;&lt;property id=&quot;20148&quot; value=&quot;5&quot;/&gt;&lt;property id=&quot;20300&quot; value=&quot;Slide 44 - &amp;quot;The OIG audit report: implementing recommendations&amp;quot;&quot;/&gt;&lt;property id=&quot;20307&quot; value=&quot;513&quot;/&gt;&lt;/object&gt;&lt;object type=&quot;3&quot; unique_id=&quot;16133&quot;&gt;&lt;property id=&quot;20148&quot; value=&quot;5&quot;/&gt;&lt;property id=&quot;20300&quot; value=&quot;Slide 45 - &amp;quot;Office of the Inspector General (OIG) Department of Commerce&amp;quot;&quot;/&gt;&lt;property id=&quot;20307&quot; value=&quot;662&quot;/&gt;&lt;/object&gt;&lt;object type=&quot;3&quot; unique_id=&quot;16134&quot;&gt;&lt;property id=&quot;20148&quot; value=&quot;5&quot;/&gt;&lt;property id=&quot;20300&quot; value=&quot;Slide 46 - &amp;quot;OIG audit&amp;quot;&quot;/&gt;&lt;property id=&quot;20307&quot; value=&quot;664&quot;/&gt;&lt;/object&gt;&lt;object type=&quot;3&quot; unique_id=&quot;16135&quot;&gt;&lt;property id=&quot;20148&quot; value=&quot;5&quot;/&gt;&lt;property id=&quot;20300&quot; value=&quot;Slide 47 - &amp;quot;OIG findings during audit period&amp;quot;&quot;/&gt;&lt;property id=&quot;20307&quot; value=&quot;665&quot;/&gt;&lt;/object&gt;&lt;object type=&quot;3&quot; unique_id=&quot;16136&quot;&gt;&lt;property id=&quot;20148&quot; value=&quot;5&quot;/&gt;&lt;property id=&quot;20300&quot; value=&quot;Slide 48 - &amp;quot;OIG audit report&amp;quot;&quot;/&gt;&lt;property id=&quot;20307&quot; value=&quot;666&quot;/&gt;&lt;/object&gt;&lt;object type=&quot;3&quot; unique_id=&quot;16137&quot;&gt;&lt;property id=&quot;20148&quot; value=&quot;5&quot;/&gt;&lt;property id=&quot;20300&quot; value=&quot;Slide 49 - &amp;quot;Address verification&amp;quot;&quot;/&gt;&lt;property id=&quot;20307&quot; value=&quot;667&quot;/&gt;&lt;/object&gt;&lt;object type=&quot;3&quot; unique_id=&quot;16138&quot;&gt;&lt;property id=&quot;20148&quot; value=&quot;5&quot;/&gt;&lt;property id=&quot;20300&quot; value=&quot;Slide 50 - &amp;quot;Holding attorneys accountable&amp;quot;&quot;/&gt;&lt;property id=&quot;20307&quot; value=&quot;668&quot;/&gt;&lt;/object&gt;&lt;object type=&quot;3&quot; unique_id=&quot;16139&quot;&gt;&lt;property id=&quot;20148&quot; value=&quot;5&quot;/&gt;&lt;property id=&quot;20300&quot; value=&quot;Slide 51 - &amp;quot;OIG audit report&amp;quot;&quot;/&gt;&lt;property id=&quot;20307&quot; value=&quot;669&quot;/&gt;&lt;/object&gt;&lt;object type=&quot;3&quot; unique_id=&quot;16140&quot;&gt;&lt;property id=&quot;20148&quot; value=&quot;5&quot;/&gt;&lt;property id=&quot;20300&quot; value=&quot;Slide 52 - &amp;quot;Digitally altered specimens&amp;quot;&quot;/&gt;&lt;property id=&quot;20307&quot; value=&quot;670&quot;/&gt;&lt;/object&gt;&lt;object type=&quot;3&quot; unique_id=&quot;16141&quot;&gt;&lt;property id=&quot;20148&quot; value=&quot;5&quot;/&gt;&lt;property id=&quot;20300&quot; value=&quot;Slide 53 - &amp;quot;OIG audit report&amp;quot;&quot;/&gt;&lt;property id=&quot;20307&quot; value=&quot;671&quot;/&gt;&lt;/object&gt;&lt;object type=&quot;3&quot; unique_id=&quot;16142&quot;&gt;&lt;property id=&quot;20148&quot; value=&quot;5&quot;/&gt;&lt;property id=&quot;20300&quot; value=&quot;Slide 54 - &amp;quot;Disparate goods&amp;quot;&quot;/&gt;&lt;property id=&quot;20307&quot; value=&quot;672&quot;/&gt;&lt;/object&gt;&lt;object type=&quot;3&quot; unique_id=&quot;16143&quot;&gt;&lt;property id=&quot;20148&quot; value=&quot;5&quot;/&gt;&lt;property id=&quot;20300&quot; value=&quot;Slide 55 - &amp;quot;OIG audit report&amp;quot;&quot;/&gt;&lt;property id=&quot;20307&quot; value=&quot;673&quot;/&gt;&lt;/object&gt;&lt;object type=&quot;3&quot; unique_id=&quot;16144&quot;&gt;&lt;property id=&quot;20148&quot; value=&quot;5&quot;/&gt;&lt;property id=&quot;20300&quot; value=&quot;Slide 56 - &amp;quot;Risk framework&amp;quot;&quot;/&gt;&lt;property id=&quot;20307&quot; value=&quot;674&quot;/&gt;&lt;/object&gt;&lt;object type=&quot;3&quot; unique_id=&quot;16145&quot;&gt;&lt;property id=&quot;20148&quot; value=&quot;5&quot;/&gt;&lt;property id=&quot;20300&quot; value=&quot;Slide 57 - &amp;quot;Sanctions transparency&amp;quot;&quot;/&gt;&lt;property id=&quot;20307&quot; value=&quot;514&quot;/&gt;&lt;/object&gt;&lt;object type=&quot;3&quot; unique_id=&quot;16146&quot;&gt;&lt;property id=&quot;20148&quot; value=&quot;5&quot;/&gt;&lt;property id=&quot;20300&quot; value=&quot;Slide 58 - &amp;quot;Administrative sanctions process&amp;quot;&quot;/&gt;&lt;property id=&quot;20307&quot; value=&quot;675&quot;/&gt;&lt;/object&gt;&lt;object type=&quot;3&quot; unique_id=&quot;16147&quot;&gt;&lt;property id=&quot;20148&quot; value=&quot;5&quot;/&gt;&lt;property id=&quot;20300&quot; value=&quot;Slide 59 - &amp;quot;IT highlights&amp;quot;&quot;/&gt;&lt;property id=&quot;20307&quot; value=&quot;750&quot;/&gt;&lt;/object&gt;&lt;object type=&quot;3&quot; unique_id=&quot;16148&quot;&gt;&lt;property id=&quot;20148&quot; value=&quot;5&quot;/&gt;&lt;property id=&quot;20300&quot; value=&quot;Slide 60 - &amp;quot;Trademarks IT business highlights&amp;quot;&quot;/&gt;&lt;property id=&quot;20307&quot; value=&quot;714&quot;/&gt;&lt;/object&gt;&lt;object type=&quot;3&quot; unique_id=&quot;16149&quot;&gt;&lt;property id=&quot;20148&quot; value=&quot;5&quot;/&gt;&lt;property id=&quot;20300&quot; value=&quot;Slide 61 - &amp;quot;Trademarks IT business highlights, cont’d&amp;quot;&quot;/&gt;&lt;property id=&quot;20307&quot; value=&quot;715&quot;/&gt;&lt;/object&gt;&lt;object type=&quot;3&quot; unique_id=&quot;16150&quot;&gt;&lt;property id=&quot;20148&quot; value=&quot;5&quot;/&gt;&lt;property id=&quot;20300&quot; value=&quot;Slide 62 - &amp;quot;Around Trademarks: Customer Outreach&amp;quot;&quot;/&gt;&lt;property id=&quot;20307&quot; value=&quot;751&quot;/&gt;&lt;/object&gt;&lt;object type=&quot;3&quot; unique_id=&quot;16151&quot;&gt;&lt;property id=&quot;20148&quot; value=&quot;5&quot;/&gt;&lt;property id=&quot;20300&quot; value=&quot;Slide 63 - &amp;quot;Trademarks Customer Outreach&amp;quot;&quot;/&gt;&lt;property id=&quot;20307&quot; value=&quot;730&quot;/&gt;&lt;/object&gt;&lt;object type=&quot;3&quot; unique_id=&quot;16152&quot;&gt;&lt;property id=&quot;20148&quot; value=&quot;5&quot;/&gt;&lt;property id=&quot;20300&quot; value=&quot;Slide 64 - &amp;quot;Outreach audience and focus&amp;quot;&quot;/&gt;&lt;property id=&quot;20307&quot; value=&quot;731&quot;/&gt;&lt;/object&gt;&lt;object type=&quot;3&quot; unique_id=&quot;16153&quot;&gt;&lt;property id=&quot;20148&quot; value=&quot;5&quot;/&gt;&lt;property id=&quot;20300&quot; value=&quot;Slide 65 - &amp;quot;Outreach audience and focus&amp;quot;&quot;/&gt;&lt;property id=&quot;20307&quot; value=&quot;732&quot;/&gt;&lt;/object&gt;&lt;object type=&quot;3&quot; unique_id=&quot;16154&quot;&gt;&lt;property id=&quot;20148&quot; value=&quot;5&quot;/&gt;&lt;property id=&quot;20300&quot; value=&quot;Slide 66 - &amp;quot;Novice owners and practitioners&amp;quot;&quot;/&gt;&lt;property id=&quot;20307&quot; value=&quot;733&quot;/&gt;&lt;/object&gt;&lt;object type=&quot;3&quot; unique_id=&quot;16155&quot;&gt;&lt;property id=&quot;20148&quot; value=&quot;5&quot;/&gt;&lt;property id=&quot;20300&quot; value=&quot;Slide 67 - &amp;quot;Novice owners and practitioners&amp;quot;&quot;/&gt;&lt;property id=&quot;20307&quot; value=&quot;734&quot;/&gt;&lt;/object&gt;&lt;object type=&quot;3&quot; unique_id=&quot;16156&quot;&gt;&lt;property id=&quot;20148&quot; value=&quot;5&quot;/&gt;&lt;property id=&quot;20300&quot; value=&quot;Slide 68 - &amp;quot;Novice owners and practitioners&amp;quot;&quot;/&gt;&lt;property id=&quot;20307&quot; value=&quot;735&quot;/&gt;&lt;/object&gt;&lt;object type=&quot;3&quot; unique_id=&quot;16157&quot;&gt;&lt;property id=&quot;20148&quot; value=&quot;5&quot;/&gt;&lt;property id=&quot;20300&quot; value=&quot;Slide 69 - &amp;quot;Novice owners and practitioners&amp;quot;&quot;/&gt;&lt;property id=&quot;20307&quot; value=&quot;736&quot;/&gt;&lt;/object&gt;&lt;object type=&quot;3&quot; unique_id=&quot;16158&quot;&gt;&lt;property id=&quot;20148&quot; value=&quot;5&quot;/&gt;&lt;property id=&quot;20300&quot; value=&quot;Slide 70 - &amp;quot;Novice owners and practitioners&amp;quot;&quot;/&gt;&lt;property id=&quot;20307&quot; value=&quot;737&quot;/&gt;&lt;/object&gt;&lt;object type=&quot;3&quot; unique_id=&quot;16159&quot;&gt;&lt;property id=&quot;20148&quot; value=&quot;5&quot;/&gt;&lt;property id=&quot;20300&quot; value=&quot;Slide 71 - &amp;quot;Experienced practitioners&amp;quot;&quot;/&gt;&lt;property id=&quot;20307&quot; value=&quot;738&quot;/&gt;&lt;/object&gt;&lt;object type=&quot;3&quot; unique_id=&quot;16160&quot;&gt;&lt;property id=&quot;20148&quot; value=&quot;5&quot;/&gt;&lt;property id=&quot;20300&quot; value=&quot;Slide 72 - &amp;quot;Experienced practitioners&amp;quot;&quot;/&gt;&lt;property id=&quot;20307&quot; value=&quot;739&quot;/&gt;&lt;/object&gt;&lt;object type=&quot;3&quot; unique_id=&quot;16161&quot;&gt;&lt;property id=&quot;20148&quot; value=&quot;5&quot;/&gt;&lt;property id=&quot;20300&quot; value=&quot;Slide 73 - &amp;quot;Experienced practitioners&amp;quot;&quot;/&gt;&lt;property id=&quot;20307&quot; value=&quot;740&quot;/&gt;&lt;/object&gt;&lt;object type=&quot;3&quot; unique_id=&quot;16162&quot;&gt;&lt;property id=&quot;20148&quot; value=&quot;5&quot;/&gt;&lt;property id=&quot;20300&quot; value=&quot;Slide 74 - &amp;quot;Customer experience&amp;quot;&quot;/&gt;&lt;property id=&quot;20307&quot; value=&quot;741&quot;/&gt;&lt;/object&gt;&lt;object type=&quot;3&quot; unique_id=&quot;16163&quot;&gt;&lt;property id=&quot;20148&quot; value=&quot;5&quot;/&gt;&lt;property id=&quot;20300&quot; value=&quot;Slide 75 - &amp;quot;Customer experience&amp;quot;&quot;/&gt;&lt;property id=&quot;20307&quot; value=&quot;742&quot;/&gt;&lt;/object&gt;&lt;object type=&quot;3&quot; unique_id=&quot;16164&quot;&gt;&lt;property id=&quot;20148&quot; value=&quot;5&quot;/&gt;&lt;property id=&quot;20300&quot; value=&quot;Slide 76 - &amp;quot;Equity and inclusion&amp;quot;&quot;/&gt;&lt;property id=&quot;20307&quot; value=&quot;743&quot;/&gt;&lt;/object&gt;&lt;object type=&quot;3&quot; unique_id=&quot;16165&quot;&gt;&lt;property id=&quot;20148&quot; value=&quot;5&quot;/&gt;&lt;property id=&quot;20300&quot; value=&quot;Slide 77 - &amp;quot;BREAK &amp;quot;&quot;/&gt;&lt;property id=&quot;20307&quot; value=&quot;562&quot;/&gt;&lt;/object&gt;&lt;object type=&quot;3&quot; unique_id=&quot;16166&quot;&gt;&lt;property id=&quot;20148&quot; value=&quot;5&quot;/&gt;&lt;property id=&quot;20300&quot; value=&quot;Slide 78 - &amp;quot;Office of the Chief Information Officer (OCIO) update&amp;quot;&quot;/&gt;&lt;property id=&quot;20307&quot; value=&quot;724&quot;/&gt;&lt;/object&gt;&lt;object type=&quot;3&quot; unique_id=&quot;16167&quot;&gt;&lt;property id=&quot;20148&quot; value=&quot;5&quot;/&gt;&lt;property id=&quot;20300&quot; value=&quot;Slide 79 - &amp;quot;OCIO IT highlights&amp;quot;&quot;/&gt;&lt;property id=&quot;20307&quot; value=&quot;713&quot;/&gt;&lt;/object&gt;&lt;object type=&quot;3&quot; unique_id=&quot;16168&quot;&gt;&lt;property id=&quot;20148&quot; value=&quot;5&quot;/&gt;&lt;property id=&quot;20300&quot; value=&quot;Slide 80 - &amp;quot;Legislative/Governmental Affairs update&amp;quot;&quot;/&gt;&lt;property id=&quot;20307&quot; value=&quot;725&quot;/&gt;&lt;/object&gt;&lt;object type=&quot;3&quot; unique_id=&quot;16169&quot;&gt;&lt;property id=&quot;20148&quot; value=&quot;5&quot;/&gt;&lt;property id=&quot;20300&quot; value=&quot;Slide 81 - &amp;quot;Legislative Activity   117th Congress&amp;quot;&quot;/&gt;&lt;property id=&quot;20307&quot; value=&quot;762&quot;/&gt;&lt;/object&gt;&lt;object type=&quot;3&quot; unique_id=&quot;16170&quot;&gt;&lt;property id=&quot;20148&quot; value=&quot;5&quot;/&gt;&lt;property id=&quot;20300&quot; value=&quot;Slide 82 - &amp;quot;Legislative Activity  117th Congress&amp;quot;&quot;/&gt;&lt;property id=&quot;20307&quot; value=&quot;763&quot;/&gt;&lt;/object&gt;&lt;object type=&quot;3&quot; unique_id=&quot;16171&quot;&gt;&lt;property id=&quot;20148&quot; value=&quot;5&quot;/&gt;&lt;property id=&quot;20300&quot; value=&quot;Slide 83 - &amp;quot;Thank you!&amp;quot;&quot;/&gt;&lt;property id=&quot;20307&quot; value=&quot;764&quot;/&gt;&lt;/object&gt;&lt;object type=&quot;3&quot; unique_id=&quot;16172&quot;&gt;&lt;property id=&quot;20148&quot; value=&quot;5&quot;/&gt;&lt;property id=&quot;20300&quot; value=&quot;Slide 84 - &amp;quot;Office of Policy and International Affairs (OPIA) update&amp;quot;&quot;/&gt;&lt;property id=&quot;20307&quot; value=&quot;726&quot;/&gt;&lt;/object&gt;&lt;object type=&quot;3&quot; unique_id=&quot;16173&quot;&gt;&lt;property id=&quot;20148&quot; value=&quot;5&quot;/&gt;&lt;property id=&quot;20300&quot; value=&quot;Slide 85 - &amp;quot;Topics for discussion&amp;quot;&quot;/&gt;&lt;property id=&quot;20307&quot; value=&quot;777&quot;/&gt;&lt;/object&gt;&lt;object type=&quot;3&quot; unique_id=&quot;16174&quot;&gt;&lt;property id=&quot;20148&quot; value=&quot;5&quot;/&gt;&lt;property id=&quot;20300&quot; value=&quot;Slide 86 - &amp;quot;ICANN updates&amp;quot;&quot;/&gt;&lt;property id=&quot;20307&quot; value=&quot;778&quot;/&gt;&lt;/object&gt;&lt;object type=&quot;3&quot; unique_id=&quot;16175&quot;&gt;&lt;property id=&quot;20148&quot; value=&quot;5&quot;/&gt;&lt;property id=&quot;20300&quot; value=&quot;Slide 87 - &amp;quot;Update on Madrid-related developments at the World Intellectual Property Organization&amp;quot;&quot;/&gt;&lt;property id=&quot;20307&quot; value=&quot;779&quot;/&gt;&lt;/object&gt;&lt;object type=&quot;3&quot; unique_id=&quot;16176&quot;&gt;&lt;property id=&quot;20148&quot; value=&quot;5&quot;/&gt;&lt;property id=&quot;20300&quot; value=&quot;Slide 88 - &amp;quot;TM5&amp;quot;&quot;/&gt;&lt;property id=&quot;20307&quot; value=&quot;780&quot;/&gt;&lt;/object&gt;&lt;object type=&quot;3&quot; unique_id=&quot;16177&quot;&gt;&lt;property id=&quot;20148&quot; value=&quot;5&quot;/&gt;&lt;property id=&quot;20300&quot; value=&quot;Slide 89 - &amp;quot;Requests for authentication of documents&amp;quot;&quot;/&gt;&lt;property id=&quot;20307&quot; value=&quot;781&quot;/&gt;&lt;/object&gt;&lt;object type=&quot;3&quot; unique_id=&quot;16178&quot;&gt;&lt;property id=&quot;20148&quot; value=&quot;5&quot;/&gt;&lt;property id=&quot;20300&quot; value=&quot;Slide 90 - &amp;quot;OPIA training – some highlights&amp;quot;&quot;/&gt;&lt;property id=&quot;20307&quot; value=&quot;782&quot;/&gt;&lt;/object&gt;&lt;object type=&quot;3&quot; unique_id=&quot;16180&quot;&gt;&lt;property id=&quot;20148&quot; value=&quot;5&quot;/&gt;&lt;property id=&quot;20300&quot; value=&quot;Slide 91 - &amp;quot;Trademark Trial and Appeal Board (TTAB) update&amp;quot;&quot;/&gt;&lt;property id=&quot;20307&quot; value=&quot;727&quot;/&gt;&lt;/object&gt;&lt;object type=&quot;3&quot; unique_id=&quot;16181&quot;&gt;&lt;property id=&quot;20148&quot; value=&quot;5&quot;/&gt;&lt;property id=&quot;20300&quot; value=&quot;Slide 92 - &amp;quot;Moderating filings in FY20&amp;quot;&quot;/&gt;&lt;property id=&quot;20307&quot; value=&quot;765&quot;/&gt;&lt;/object&gt;&lt;object type=&quot;3&quot; unique_id=&quot;16182&quot;&gt;&lt;property id=&quot;20148&quot; value=&quot;5&quot;/&gt;&lt;property id=&quot;20300&quot; value=&quot;Slide 93 - &amp;quot;Continued moderation in FY21&amp;quot;&quot;/&gt;&lt;property id=&quot;20307&quot; value=&quot;766&quot;/&gt;&lt;/object&gt;&lt;object type=&quot;3&quot; unique_id=&quot;16183&quot;&gt;&lt;property id=&quot;20148&quot; value=&quot;5&quot;/&gt;&lt;property id=&quot;20300&quot; value=&quot;Slide 94 - &amp;quot;Pendency goals met in FY21&amp;quot;&quot;/&gt;&lt;property id=&quot;20307&quot; value=&quot;767&quot;/&gt;&lt;/object&gt;&lt;object type=&quot;3&quot; unique_id=&quot;16184&quot;&gt;&lt;property id=&quot;20148&quot; value=&quot;5&quot;/&gt;&lt;property id=&quot;20300&quot; value=&quot;Slide 95 - &amp;quot;“End to End” processing in FY21&amp;quot;&quot;/&gt;&lt;property id=&quot;20307&quot; value=&quot;768&quot;/&gt;&lt;/object&gt;&lt;object type=&quot;3&quot; unique_id=&quot;16185&quot;&gt;&lt;property id=&quot;20148&quot; value=&quot;5&quot;/&gt;&lt;property id=&quot;20300&quot; value=&quot;Slide 96 - &amp;quot;Pretrial Conference pilot&amp;quot;&quot;/&gt;&lt;property id=&quot;20307&quot; value=&quot;769&quot;/&gt;&lt;/object&gt;&lt;object type=&quot;3&quot; unique_id=&quot;16186&quot;&gt;&lt;property id=&quot;20148&quot; value=&quot;5&quot;/&gt;&lt;property id=&quot;20300&quot; value=&quot;Slide 97 - &amp;quot;Pretrial conference pilot&amp;quot;&quot;/&gt;&lt;property id=&quot;20307&quot; value=&quot;770&quot;/&gt;&lt;/object&gt;&lt;object type=&quot;3&quot; unique_id=&quot;16187&quot;&gt;&lt;property id=&quot;20148&quot; value=&quot;5&quot;/&gt;&lt;property id=&quot;20300&quot; value=&quot;Slide 98 - &amp;quot;Benefits&amp;quot;&quot;/&gt;&lt;property id=&quot;20307&quot; value=&quot;771&quot;/&gt;&lt;/object&gt;&lt;object type=&quot;3&quot; unique_id=&quot;16188&quot;&gt;&lt;property id=&quot;20148&quot; value=&quot;5&quot;/&gt;&lt;property id=&quot;20300&quot; value=&quot;Slide 99 - &amp;quot;Recommendations&amp;quot;&quot;/&gt;&lt;property id=&quot;20307&quot; value=&quot;772&quot;/&gt;&lt;/object&gt;&lt;object type=&quot;3&quot; unique_id=&quot;16189&quot;&gt;&lt;property id=&quot;20148&quot; value=&quot;5&quot;/&gt;&lt;property id=&quot;20300&quot; value=&quot;Slide 100 - &amp;quot;Recommendations&amp;quot;&quot;/&gt;&lt;property id=&quot;20307&quot; value=&quot;773&quot;/&gt;&lt;/object&gt;&lt;object type=&quot;3&quot; unique_id=&quot;16190&quot;&gt;&lt;property id=&quot;20148&quot; value=&quot;5&quot;/&gt;&lt;property id=&quot;20300&quot; value=&quot;Slide 101 - &amp;quot;Recommendations&amp;quot;&quot;/&gt;&lt;property id=&quot;20307&quot; value=&quot;774&quot;/&gt;&lt;/object&gt;&lt;object type=&quot;3&quot; unique_id=&quot;16191&quot;&gt;&lt;property id=&quot;20148&quot; value=&quot;5&quot;/&gt;&lt;property id=&quot;20300&quot; value=&quot;Slide 102 - &amp;quot;Recommendations&amp;quot;&quot;/&gt;&lt;property id=&quot;20307&quot; value=&quot;775&quot;/&gt;&lt;/object&gt;&lt;object type=&quot;3&quot; unique_id=&quot;16192&quot;&gt;&lt;property id=&quot;20148&quot; value=&quot;5&quot;/&gt;&lt;property id=&quot;20300&quot; value=&quot;Slide 103 - &amp;quot;Input needed&amp;quot;&quot;/&gt;&lt;property id=&quot;20307&quot; value=&quot;776&quot;/&gt;&lt;/object&gt;&lt;object type=&quot;3&quot; unique_id=&quot;16193&quot;&gt;&lt;property id=&quot;20148&quot; value=&quot;5&quot;/&gt;&lt;property id=&quot;20300&quot; value=&quot;Slide 104 - &amp;quot;Public comments &amp;amp; adjournment&amp;quot;&quot;/&gt;&lt;property id=&quot;20307&quot; value=&quot;744&quot;/&gt;&lt;/object&gt;&lt;/object&gt;&lt;object type=&quot;8&quot; unique_id=&quot;10104&quot;&gt;&lt;/object&gt;&lt;/object&gt;&lt;/database&gt;"/>
  <p:tag name="SECTOMILLISECCONVERTED" val="1"/>
</p:tagLst>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6.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4B8C5B36C5F498CAD675D6F4D02FE" ma:contentTypeVersion="11" ma:contentTypeDescription="Create a new document." ma:contentTypeScope="" ma:versionID="f95e90c6e693d32921b2f278c5c78952">
  <xsd:schema xmlns:xsd="http://www.w3.org/2001/XMLSchema" xmlns:xs="http://www.w3.org/2001/XMLSchema" xmlns:p="http://schemas.microsoft.com/office/2006/metadata/properties" xmlns:ns3="c1914182-5dd0-42d0-9bf9-fa9c42eac4e5" xmlns:ns4="94b4c645-0522-4a51-906e-a10bc2da41b1" targetNamespace="http://schemas.microsoft.com/office/2006/metadata/properties" ma:root="true" ma:fieldsID="2d251241ee4025f7fd7d9ec7ae662f7a" ns3:_="" ns4:_="">
    <xsd:import namespace="c1914182-5dd0-42d0-9bf9-fa9c42eac4e5"/>
    <xsd:import namespace="94b4c645-0522-4a51-906e-a10bc2da41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4182-5dd0-42d0-9bf9-fa9c42ea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4c645-0522-4a51-906e-a10bc2da41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D1E9AA-B2EC-4B64-8FCB-9E117DA3372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1914182-5dd0-42d0-9bf9-fa9c42eac4e5"/>
    <ds:schemaRef ds:uri="http://purl.org/dc/elements/1.1/"/>
    <ds:schemaRef ds:uri="http://schemas.microsoft.com/office/2006/metadata/properties"/>
    <ds:schemaRef ds:uri="94b4c645-0522-4a51-906e-a10bc2da41b1"/>
    <ds:schemaRef ds:uri="http://www.w3.org/XML/1998/namespace"/>
  </ds:schemaRefs>
</ds:datastoreItem>
</file>

<file path=customXml/itemProps2.xml><?xml version="1.0" encoding="utf-8"?>
<ds:datastoreItem xmlns:ds="http://schemas.openxmlformats.org/officeDocument/2006/customXml" ds:itemID="{9A31E5C3-0D98-4CF3-944C-0FC27CC4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4182-5dd0-42d0-9bf9-fa9c42eac4e5"/>
    <ds:schemaRef ds:uri="94b4c645-0522-4a51-906e-a10bc2da4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739E9-ACA5-4C1C-80AD-7AC460DBD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TotalTime>
  <Words>873</Words>
  <Application>Microsoft Office PowerPoint</Application>
  <PresentationFormat>Custom</PresentationFormat>
  <Paragraphs>80</Paragraphs>
  <Slides>10</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10</vt:i4>
      </vt:variant>
    </vt:vector>
  </HeadingPairs>
  <TitlesOfParts>
    <vt:vector size="25" baseType="lpstr">
      <vt:lpstr>Arial</vt:lpstr>
      <vt:lpstr>Calibri</vt:lpstr>
      <vt:lpstr>Courier New</vt:lpstr>
      <vt:lpstr>Open Sans</vt:lpstr>
      <vt:lpstr>Segoe UI</vt:lpstr>
      <vt:lpstr>Segoe UI Light</vt:lpstr>
      <vt:lpstr>Segoe UI Semibold</vt:lpstr>
      <vt:lpstr>Wingdings</vt:lpstr>
      <vt:lpstr>Brand master navy</vt:lpstr>
      <vt:lpstr>Brand master navy no logo</vt:lpstr>
      <vt:lpstr>1_Brand master navy</vt:lpstr>
      <vt:lpstr>1_Brand master navy no logo</vt:lpstr>
      <vt:lpstr>2_Brand master navy</vt:lpstr>
      <vt:lpstr>2_Brand master navy no logo</vt:lpstr>
      <vt:lpstr>1_Brand master navy</vt:lpstr>
      <vt:lpstr>Office of Policy and International Affairs (OPIA) update</vt:lpstr>
      <vt:lpstr>Topics for discussion</vt:lpstr>
      <vt:lpstr>Russia—engagements and dealings with Rospatent</vt:lpstr>
      <vt:lpstr>Russia—OPIA bulletin on recent IP actions in Russia</vt:lpstr>
      <vt:lpstr>ICANN updates</vt:lpstr>
      <vt:lpstr>WIPO updates</vt:lpstr>
      <vt:lpstr>TM5</vt:lpstr>
      <vt:lpstr>OPIA training – some highlights</vt:lpstr>
      <vt:lpstr>NFT study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TPAC Public Presentation 2020-10-30 Full 508</dc:title>
  <dc:creator>Wilkins, Jo Ann</dc:creator>
  <cp:keywords>TPAC</cp:keywords>
  <cp:lastModifiedBy>Grammatica Fletcher, Mickey</cp:lastModifiedBy>
  <cp:revision>4</cp:revision>
  <cp:lastPrinted>2021-05-14T15:21:54Z</cp:lastPrinted>
  <dcterms:created xsi:type="dcterms:W3CDTF">2020-10-20T03:52:06Z</dcterms:created>
  <dcterms:modified xsi:type="dcterms:W3CDTF">2022-08-04T22:09:30Z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Creator">
    <vt:lpwstr>Acrobat PDFMaker 20 for PowerPoint</vt:lpwstr>
  </property>
  <property fmtid="{D5CDD505-2E9C-101B-9397-08002B2CF9AE}" pid="4" name="LastSaved">
    <vt:filetime>2020-10-20T00:00:00Z</vt:filetime>
  </property>
  <property fmtid="{D5CDD505-2E9C-101B-9397-08002B2CF9AE}" pid="5" name="ContentTypeId">
    <vt:lpwstr>0x01010002E4B8C5B36C5F498CAD675D6F4D02FE</vt:lpwstr>
  </property>
</Properties>
</file>