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9" r:id="rId4"/>
    <p:sldMasterId id="2147483687" r:id="rId5"/>
    <p:sldMasterId id="2147483695" r:id="rId6"/>
    <p:sldMasterId id="2147483713" r:id="rId7"/>
    <p:sldMasterId id="2147483721" r:id="rId8"/>
    <p:sldMasterId id="2147483753" r:id="rId9"/>
    <p:sldMasterId id="2147483760" r:id="rId10"/>
  </p:sldMasterIdLst>
  <p:notesMasterIdLst>
    <p:notesMasterId r:id="rId14"/>
  </p:notesMasterIdLst>
  <p:sldIdLst>
    <p:sldId id="724" r:id="rId11"/>
    <p:sldId id="382" r:id="rId12"/>
    <p:sldId id="895" r:id="rId13"/>
  </p:sldIdLst>
  <p:sldSz cx="10160000" cy="5715000"/>
  <p:notesSz cx="9296400" cy="7010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-Johnson, Hellen" initials="BH" lastIdx="6" clrIdx="0">
    <p:extLst>
      <p:ext uri="{19B8F6BF-5375-455C-9EA6-DF929625EA0E}">
        <p15:presenceInfo xmlns:p15="http://schemas.microsoft.com/office/powerpoint/2012/main" userId="S-1-5-21-185489447-88882503-980507067-27111" providerId="AD"/>
      </p:ext>
    </p:extLst>
  </p:cmAuthor>
  <p:cmAuthor id="2" name="Johnson, Anastasia" initials="JA" lastIdx="0" clrIdx="1">
    <p:extLst>
      <p:ext uri="{19B8F6BF-5375-455C-9EA6-DF929625EA0E}">
        <p15:presenceInfo xmlns:p15="http://schemas.microsoft.com/office/powerpoint/2012/main" userId="S-1-5-21-185489447-88882503-980507067-3524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  <a:srgbClr val="C9B1D0"/>
    <a:srgbClr val="D4EB8E"/>
    <a:srgbClr val="EFDBB2"/>
    <a:srgbClr val="008139"/>
    <a:srgbClr val="AB3388"/>
    <a:srgbClr val="F2A900"/>
    <a:srgbClr val="CC0000"/>
    <a:srgbClr val="7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7" y="888"/>
      </p:cViewPr>
      <p:guideLst>
        <p:guide orient="horz" pos="2880"/>
        <p:guide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r">
              <a:defRPr sz="1300"/>
            </a:lvl1pPr>
          </a:lstStyle>
          <a:p>
            <a:fld id="{18DCED45-7152-4A41-8F8F-1CE467DA0AB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46" tIns="50173" rIns="100346" bIns="501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730"/>
            <a:ext cx="7437120" cy="2759371"/>
          </a:xfrm>
          <a:prstGeom prst="rect">
            <a:avLst/>
          </a:prstGeom>
        </p:spPr>
        <p:txBody>
          <a:bodyPr vert="horz" lIns="100346" tIns="50173" rIns="100346" bIns="501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88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988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r">
              <a:defRPr sz="1300"/>
            </a:lvl1pPr>
          </a:lstStyle>
          <a:p>
            <a:fld id="{D29E8AC0-13B8-4C1D-8C42-34B895678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7573-8710-49ED-B26C-6B2DA09472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B1ACE-5EB2-B245-8DCB-331A9858E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4" y="4283559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-6884" y="4283562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9" name="Picture 8" descr="USPTO-logo-reverse-stacked-5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1" name="Rectangle 9"/>
          <p:cNvSpPr/>
          <p:nvPr userDrawn="1"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3309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391428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5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1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62278"/>
            <a:ext cx="4467889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52118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5" y="916906"/>
            <a:ext cx="4312431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7" name="object 2"/>
          <p:cNvSpPr/>
          <p:nvPr userDrawn="1"/>
        </p:nvSpPr>
        <p:spPr>
          <a:xfrm>
            <a:off x="2924387" y="763222"/>
            <a:ext cx="4114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4314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0" y="916906"/>
            <a:ext cx="3886200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1" y="97574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</a:t>
            </a:r>
            <a:r>
              <a:rPr lang="en-US" sz="440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1" y="2103448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63770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799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1" y="4210157"/>
            <a:ext cx="312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127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6" y="1852118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67" y="916907"/>
            <a:ext cx="3934048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1" y="42390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09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4" y="4283559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"/>
            <a:ext cx="10160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9"/>
          <p:cNvSpPr/>
          <p:nvPr userDrawn="1"/>
        </p:nvSpPr>
        <p:spPr>
          <a:xfrm>
            <a:off x="-6884" y="4283562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1"/>
            <a:ext cx="1487640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62930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6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7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18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63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3871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1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570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8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9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423203"/>
            <a:ext cx="4489099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1956338"/>
            <a:ext cx="4489099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423203"/>
            <a:ext cx="4490861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956338"/>
            <a:ext cx="4490861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3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8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440" b="1" spc="180" baseline="0">
                <a:latin typeface="+mn-lt"/>
              </a:defRPr>
            </a:lvl1pPr>
            <a:lvl2pPr marL="802386" indent="-308610">
              <a:buFont typeface="Arial" panose="020B0604020202020204" pitchFamily="34" charset="0"/>
              <a:buChar char="•"/>
              <a:defRPr sz="2160"/>
            </a:lvl2pPr>
            <a:lvl3pPr marL="1234440" indent="-246888">
              <a:buFont typeface="Wingdings" panose="05000000000000000000" pitchFamily="2" charset="2"/>
              <a:buChar char="§"/>
              <a:defRPr sz="1944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2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391429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05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86227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9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86833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126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960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3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7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93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9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589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54469">
              <a:alpha val="149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489" y="1229797"/>
            <a:ext cx="42502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2156" y="1229798"/>
            <a:ext cx="402519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8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5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1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1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01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36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703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61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49029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2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0160000" cy="5714999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Rectangle 9"/>
          <p:cNvSpPr/>
          <p:nvPr userDrawn="1"/>
        </p:nvSpPr>
        <p:spPr>
          <a:xfrm>
            <a:off x="-6883" y="4283563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13" name="Picture 12" descr="USPTO-logo-reverse-stacked-500p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-906" y="3"/>
            <a:ext cx="10160000" cy="378023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3921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1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5073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9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3203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56338"/>
            <a:ext cx="448909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423203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1956338"/>
            <a:ext cx="4490861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0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2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8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2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391428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4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62278"/>
            <a:ext cx="4467889" cy="199044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6" name="Picture 5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5211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6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86" y="916906"/>
            <a:ext cx="4312431" cy="388118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6" name="Picture 5" descr="uspto_seal_1000px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916908"/>
            <a:ext cx="5207000" cy="3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75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1" y="916906"/>
            <a:ext cx="4312431" cy="38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Thank</a:t>
            </a:r>
            <a:r>
              <a:rPr lang="en-US" sz="440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2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2" y="2637702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2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2" y="4210157"/>
            <a:ext cx="312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3424813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5" name="Picture 4" descr="USPTO-logo-reverse-stacked-10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7" y="185211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20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effectLst/>
              <a:latin typeface="Segoe UI"/>
            </a:endParaRPr>
          </a:p>
        </p:txBody>
      </p:sp>
      <p:pic>
        <p:nvPicPr>
          <p:cNvPr id="4" name="Picture 3" descr="uspto_seal_1000px-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17" y="904875"/>
            <a:ext cx="4339167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63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5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74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23201"/>
            <a:ext cx="448909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956336"/>
            <a:ext cx="4489098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423201"/>
            <a:ext cx="4490861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956336"/>
            <a:ext cx="4490861" cy="28696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05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08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422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5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title="Quotation mark"/>
          <p:cNvSpPr/>
          <p:nvPr userDrawn="1"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3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600" b="1" spc="200" baseline="0"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/>
            </a:lvl2pPr>
            <a:lvl3pPr marL="1371600" indent="-274320">
              <a:buFont typeface="Wingdings" panose="05000000000000000000" pitchFamily="2" charset="2"/>
              <a:buChar char="§"/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1" y="834888"/>
            <a:ext cx="8887791" cy="3101009"/>
          </a:xfrm>
        </p:spPr>
        <p:txBody>
          <a:bodyPr anchor="t">
            <a:normAutofit/>
          </a:bodyPr>
          <a:lstStyle>
            <a:lvl1pPr algn="l">
              <a:defRPr sz="40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2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180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305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3871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atent drawing background"/>
          <p:cNvPicPr>
            <a:picLocks noChangeAspect="1"/>
          </p:cNvPicPr>
          <p:nvPr/>
        </p:nvPicPr>
        <p:blipFill rotWithShape="1">
          <a:blip r:embed="rId2"/>
          <a:srcRect r="-76"/>
          <a:stretch/>
        </p:blipFill>
        <p:spPr>
          <a:xfrm>
            <a:off x="2" y="42391"/>
            <a:ext cx="10167654" cy="5456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77211"/>
            <a:ext cx="8636000" cy="12250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26248"/>
            <a:ext cx="78740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883" y="4283561"/>
            <a:ext cx="10166883" cy="1431441"/>
          </a:xfrm>
          <a:custGeom>
            <a:avLst/>
            <a:gdLst>
              <a:gd name="connsiteX0" fmla="*/ 0 w 9144000"/>
              <a:gd name="connsiteY0" fmla="*/ 0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0 w 9144000"/>
              <a:gd name="connsiteY4" fmla="*/ 0 h 1762512"/>
              <a:gd name="connsiteX0" fmla="*/ 80537 w 9144000"/>
              <a:gd name="connsiteY0" fmla="*/ 613317 h 1762512"/>
              <a:gd name="connsiteX1" fmla="*/ 9144000 w 9144000"/>
              <a:gd name="connsiteY1" fmla="*/ 0 h 1762512"/>
              <a:gd name="connsiteX2" fmla="*/ 9144000 w 9144000"/>
              <a:gd name="connsiteY2" fmla="*/ 1762512 h 1762512"/>
              <a:gd name="connsiteX3" fmla="*/ 0 w 9144000"/>
              <a:gd name="connsiteY3" fmla="*/ 1762512 h 1762512"/>
              <a:gd name="connsiteX4" fmla="*/ 80537 w 9144000"/>
              <a:gd name="connsiteY4" fmla="*/ 613317 h 1762512"/>
              <a:gd name="connsiteX0" fmla="*/ 0 w 9150195"/>
              <a:gd name="connsiteY0" fmla="*/ 229219 h 1762512"/>
              <a:gd name="connsiteX1" fmla="*/ 9150195 w 9150195"/>
              <a:gd name="connsiteY1" fmla="*/ 0 h 1762512"/>
              <a:gd name="connsiteX2" fmla="*/ 9150195 w 9150195"/>
              <a:gd name="connsiteY2" fmla="*/ 1762512 h 1762512"/>
              <a:gd name="connsiteX3" fmla="*/ 6195 w 9150195"/>
              <a:gd name="connsiteY3" fmla="*/ 1762512 h 1762512"/>
              <a:gd name="connsiteX4" fmla="*/ 0 w 9150195"/>
              <a:gd name="connsiteY4" fmla="*/ 229219 h 1762512"/>
              <a:gd name="connsiteX0" fmla="*/ 0 w 9150195"/>
              <a:gd name="connsiteY0" fmla="*/ 229219 h 1762512"/>
              <a:gd name="connsiteX1" fmla="*/ 4161872 w 9150195"/>
              <a:gd name="connsiteY1" fmla="*/ 125335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997718 w 9150195"/>
              <a:gd name="connsiteY1" fmla="*/ 1252784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  <a:gd name="connsiteX0" fmla="*/ 0 w 9150195"/>
              <a:gd name="connsiteY0" fmla="*/ 229219 h 1762512"/>
              <a:gd name="connsiteX1" fmla="*/ 3086234 w 9150195"/>
              <a:gd name="connsiteY1" fmla="*/ 475233 h 1762512"/>
              <a:gd name="connsiteX2" fmla="*/ 9150195 w 9150195"/>
              <a:gd name="connsiteY2" fmla="*/ 0 h 1762512"/>
              <a:gd name="connsiteX3" fmla="*/ 9150195 w 9150195"/>
              <a:gd name="connsiteY3" fmla="*/ 1762512 h 1762512"/>
              <a:gd name="connsiteX4" fmla="*/ 6195 w 9150195"/>
              <a:gd name="connsiteY4" fmla="*/ 1762512 h 1762512"/>
              <a:gd name="connsiteX5" fmla="*/ 0 w 9150195"/>
              <a:gd name="connsiteY5" fmla="*/ 229219 h 17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195" h="1762512">
                <a:moveTo>
                  <a:pt x="0" y="229219"/>
                </a:moveTo>
                <a:lnTo>
                  <a:pt x="3086234" y="475233"/>
                </a:lnTo>
                <a:lnTo>
                  <a:pt x="9150195" y="0"/>
                </a:lnTo>
                <a:lnTo>
                  <a:pt x="9150195" y="1762512"/>
                </a:lnTo>
                <a:lnTo>
                  <a:pt x="6195" y="1762512"/>
                </a:lnTo>
                <a:lnTo>
                  <a:pt x="0" y="229219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8" name="Picture 7" title="USPTO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52" y="4701653"/>
            <a:ext cx="1487640" cy="662731"/>
          </a:xfrm>
          <a:prstGeom prst="rect">
            <a:avLst/>
          </a:prstGeom>
        </p:spPr>
      </p:pic>
      <p:sp>
        <p:nvSpPr>
          <p:cNvPr id="12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57060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587"/>
            <a:ext cx="9144000" cy="3786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7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49582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99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333503"/>
            <a:ext cx="4487333" cy="342238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1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3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423203"/>
            <a:ext cx="4489099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1956338"/>
            <a:ext cx="4489099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3" y="1423203"/>
            <a:ext cx="4490861" cy="533135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3" y="1956338"/>
            <a:ext cx="4490861" cy="2869665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3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0253"/>
            <a:ext cx="9144000" cy="864147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51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8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49509" y="452445"/>
            <a:ext cx="1012510" cy="811812"/>
          </a:xfrm>
          <a:custGeom>
            <a:avLst/>
            <a:gdLst/>
            <a:ahLst/>
            <a:cxnLst/>
            <a:rect l="l" t="t" r="r" b="b"/>
            <a:pathLst>
              <a:path w="1246682" h="1110630">
                <a:moveTo>
                  <a:pt x="1030110" y="0"/>
                </a:moveTo>
                <a:lnTo>
                  <a:pt x="1182821" y="97614"/>
                </a:lnTo>
                <a:cubicBezTo>
                  <a:pt x="1060478" y="268663"/>
                  <a:pt x="992915" y="445294"/>
                  <a:pt x="980131" y="627506"/>
                </a:cubicBezTo>
                <a:lnTo>
                  <a:pt x="1246682" y="627506"/>
                </a:lnTo>
                <a:lnTo>
                  <a:pt x="1246682" y="1110630"/>
                </a:lnTo>
                <a:lnTo>
                  <a:pt x="769112" y="1110630"/>
                </a:lnTo>
                <a:lnTo>
                  <a:pt x="769112" y="648548"/>
                </a:lnTo>
                <a:cubicBezTo>
                  <a:pt x="769112" y="470413"/>
                  <a:pt x="856111" y="254231"/>
                  <a:pt x="1030110" y="0"/>
                </a:cubicBezTo>
                <a:close/>
                <a:moveTo>
                  <a:pt x="260998" y="0"/>
                </a:moveTo>
                <a:lnTo>
                  <a:pt x="408157" y="92018"/>
                </a:lnTo>
                <a:cubicBezTo>
                  <a:pt x="282285" y="287246"/>
                  <a:pt x="216573" y="465742"/>
                  <a:pt x="211020" y="627506"/>
                </a:cubicBezTo>
                <a:lnTo>
                  <a:pt x="472018" y="627506"/>
                </a:lnTo>
                <a:lnTo>
                  <a:pt x="472018" y="1110630"/>
                </a:lnTo>
                <a:lnTo>
                  <a:pt x="0" y="1110630"/>
                </a:lnTo>
                <a:lnTo>
                  <a:pt x="0" y="648548"/>
                </a:lnTo>
                <a:cubicBezTo>
                  <a:pt x="0" y="449994"/>
                  <a:pt x="87000" y="233811"/>
                  <a:pt x="26099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4800000" scaled="0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83343" y="4131485"/>
            <a:ext cx="8534920" cy="489163"/>
          </a:xfrm>
        </p:spPr>
        <p:txBody>
          <a:bodyPr anchor="b">
            <a:normAutofit/>
          </a:bodyPr>
          <a:lstStyle>
            <a:lvl1pPr marL="0" indent="0" algn="r">
              <a:buFont typeface="Courier New" panose="02070309020205020404" pitchFamily="49" charset="0"/>
              <a:buNone/>
              <a:defRPr sz="1440" b="1" spc="180" baseline="0">
                <a:latin typeface="+mn-lt"/>
              </a:defRPr>
            </a:lvl1pPr>
            <a:lvl2pPr marL="802386" indent="-308610">
              <a:buFont typeface="Arial" panose="020B0604020202020204" pitchFamily="34" charset="0"/>
              <a:buChar char="•"/>
              <a:defRPr sz="2160"/>
            </a:lvl2pPr>
            <a:lvl3pPr marL="1234440" indent="-246888">
              <a:buFont typeface="Wingdings" panose="05000000000000000000" pitchFamily="2" charset="2"/>
              <a:buChar char="§"/>
              <a:defRPr sz="1944"/>
            </a:lvl3pPr>
            <a:lvl4pPr>
              <a:defRPr sz="1728"/>
            </a:lvl4pPr>
            <a:lvl5pPr>
              <a:defRPr sz="1728"/>
            </a:lvl5pPr>
            <a:lvl6pPr>
              <a:defRPr sz="1728"/>
            </a:lvl6pPr>
            <a:lvl7pPr>
              <a:defRPr sz="1728"/>
            </a:lvl7pPr>
            <a:lvl8pPr>
              <a:defRPr sz="1728"/>
            </a:lvl8pPr>
            <a:lvl9pPr>
              <a:defRPr sz="1728"/>
            </a:lvl9pPr>
          </a:lstStyle>
          <a:p>
            <a:pPr lvl="0"/>
            <a:r>
              <a:rPr lang="en-US"/>
              <a:t>- CREDIT IN ALL CAPS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0472" y="834890"/>
            <a:ext cx="8887791" cy="3101009"/>
          </a:xfrm>
        </p:spPr>
        <p:txBody>
          <a:bodyPr anchor="t">
            <a:normAutofit/>
          </a:bodyPr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/>
              <a:t>Quote here Twenty Words or Less. Keep it Short and Memorable. Quote here Twenty Words or Less. Keep it Short.”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391429"/>
            <a:ext cx="4467889" cy="199044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999" y="4348637"/>
            <a:ext cx="8762030" cy="746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05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1862279"/>
            <a:ext cx="4467889" cy="19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9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86833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39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126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82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</p:spTree>
    <p:extLst>
      <p:ext uri="{BB962C8B-B14F-4D97-AF65-F5344CB8AC3E}">
        <p14:creationId xmlns:p14="http://schemas.microsoft.com/office/powerpoint/2010/main" val="849607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/ contact info and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rgbClr val="164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 title="USPTO seal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7" y="662940"/>
            <a:ext cx="438912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2" y="975746"/>
            <a:ext cx="37737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0" b="1">
                <a:solidFill>
                  <a:schemeClr val="bg1"/>
                </a:solidFill>
              </a:rPr>
              <a:t>Thank</a:t>
            </a:r>
            <a:r>
              <a:rPr lang="en-US" sz="3960" b="1" baseline="0">
                <a:solidFill>
                  <a:schemeClr val="bg1"/>
                </a:solidFill>
              </a:rPr>
              <a:t> you!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3" y="2103450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252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892803" y="2637701"/>
            <a:ext cx="3129139" cy="519383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92803" y="3462967"/>
            <a:ext cx="3129139" cy="365618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828585"/>
            <a:ext cx="3129139" cy="386576"/>
          </a:xfrm>
        </p:spPr>
        <p:txBody>
          <a:bodyPr>
            <a:normAutofit/>
          </a:bodyPr>
          <a:lstStyle>
            <a:lvl1pPr marL="0" indent="0">
              <a:buNone/>
              <a:defRPr sz="162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2803" y="4210158"/>
            <a:ext cx="31291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2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www.uspto.gov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593" y="5129410"/>
            <a:ext cx="4605750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45">
                <a:solidFill>
                  <a:schemeClr val="bg1"/>
                </a:solidFill>
              </a:rPr>
              <a:t>Images used in this presentation are</a:t>
            </a:r>
            <a:r>
              <a:rPr lang="en-US" sz="945" baseline="0">
                <a:solidFill>
                  <a:schemeClr val="bg1"/>
                </a:solidFill>
              </a:rPr>
              <a:t> for educational purposes only.</a:t>
            </a:r>
            <a:endParaRPr lang="en-US" sz="9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8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158589" cy="378460"/>
          </a:xfrm>
          <a:custGeom>
            <a:avLst/>
            <a:gdLst/>
            <a:ahLst/>
            <a:cxnLst/>
            <a:rect l="l" t="t" r="r" b="b"/>
            <a:pathLst>
              <a:path w="9142730" h="378460">
                <a:moveTo>
                  <a:pt x="9142476" y="0"/>
                </a:moveTo>
                <a:lnTo>
                  <a:pt x="0" y="0"/>
                </a:lnTo>
                <a:lnTo>
                  <a:pt x="6118098" y="377952"/>
                </a:lnTo>
                <a:lnTo>
                  <a:pt x="9142476" y="193700"/>
                </a:lnTo>
                <a:lnTo>
                  <a:pt x="9142476" y="0"/>
                </a:lnTo>
                <a:close/>
              </a:path>
            </a:pathLst>
          </a:custGeom>
          <a:solidFill>
            <a:srgbClr val="154469">
              <a:alpha val="149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5489" y="1229797"/>
            <a:ext cx="42502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52156" y="1229798"/>
            <a:ext cx="402519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14300">
              <a:spcBef>
                <a:spcPts val="165"/>
              </a:spcBef>
            </a:pPr>
            <a:fld id="{81D60167-4931-47E6-BA6A-407CBD079E47}" type="slidenum">
              <a:rPr lang="en-US" smtClean="0">
                <a:solidFill>
                  <a:srgbClr val="000000"/>
                </a:solidFill>
              </a:rPr>
              <a:pPr marL="114300">
                <a:spcBef>
                  <a:spcPts val="165"/>
                </a:spcBef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9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0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8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5" r:id="rId15"/>
    <p:sldLayoutId id="214748368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38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2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ts val="810"/>
        </a:spcBef>
        <a:buFont typeface="Arial"/>
        <a:buChar char="•"/>
        <a:defRPr sz="28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68655" indent="-257175" algn="l" defTabSz="411480" rtl="0" eaLnBrk="1" latinLnBrk="0" hangingPunct="1">
        <a:spcBef>
          <a:spcPts val="810"/>
        </a:spcBef>
        <a:buFont typeface="Arial"/>
        <a:buChar char="–"/>
        <a:defRPr sz="252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028700" indent="-205740" algn="l" defTabSz="411480" rtl="0" eaLnBrk="1" latinLnBrk="0" hangingPunct="1">
        <a:spcBef>
          <a:spcPts val="810"/>
        </a:spcBef>
        <a:buFont typeface="Arial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440180" indent="-205740" algn="l" defTabSz="411480" rtl="0" eaLnBrk="1" latinLnBrk="0" hangingPunct="1">
        <a:spcBef>
          <a:spcPts val="810"/>
        </a:spcBef>
        <a:buFont typeface="Arial"/>
        <a:buChar char="–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51660" indent="-205740" algn="l" defTabSz="411480" rtl="0" eaLnBrk="1" latinLnBrk="0" hangingPunct="1">
        <a:spcBef>
          <a:spcPts val="810"/>
        </a:spcBef>
        <a:buFont typeface="Arial"/>
        <a:buChar char="»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39" r:id="rId8"/>
    <p:sldLayoutId id="214748374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1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2DA454B-C859-4892-B9FA-68B588C9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effectLst/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D648693-0942-45E9-83AE-76FC568F9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71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457200" rtl="0" eaLnBrk="1" latinLnBrk="0" hangingPunct="1">
        <a:spcBef>
          <a:spcPts val="900"/>
        </a:spcBef>
        <a:buFont typeface="Arial"/>
        <a:buChar char="–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457200" rtl="0" eaLnBrk="1" latinLnBrk="0" hangingPunct="1">
        <a:spcBef>
          <a:spcPts val="9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457200" rtl="0" eaLnBrk="1" latinLnBrk="0" hangingPunct="1">
        <a:spcBef>
          <a:spcPts val="9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457200" rtl="0" eaLnBrk="1" latinLnBrk="0" hangingPunct="1">
        <a:spcBef>
          <a:spcPts val="9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958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447584"/>
            <a:ext cx="9144000" cy="365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9"/>
          <p:cNvSpPr/>
          <p:nvPr/>
        </p:nvSpPr>
        <p:spPr>
          <a:xfrm>
            <a:off x="-906" y="0"/>
            <a:ext cx="10160000" cy="378022"/>
          </a:xfrm>
          <a:custGeom>
            <a:avLst/>
            <a:gdLst>
              <a:gd name="connsiteX0" fmla="*/ 0 w 9144000"/>
              <a:gd name="connsiteY0" fmla="*/ 0 h 242186"/>
              <a:gd name="connsiteX1" fmla="*/ 9144000 w 9144000"/>
              <a:gd name="connsiteY1" fmla="*/ 0 h 242186"/>
              <a:gd name="connsiteX2" fmla="*/ 9144000 w 9144000"/>
              <a:gd name="connsiteY2" fmla="*/ 242186 h 242186"/>
              <a:gd name="connsiteX3" fmla="*/ 0 w 9144000"/>
              <a:gd name="connsiteY3" fmla="*/ 242186 h 242186"/>
              <a:gd name="connsiteX4" fmla="*/ 0 w 9144000"/>
              <a:gd name="connsiteY4" fmla="*/ 0 h 242186"/>
              <a:gd name="connsiteX0" fmla="*/ 0 w 9144000"/>
              <a:gd name="connsiteY0" fmla="*/ 0 h 472558"/>
              <a:gd name="connsiteX1" fmla="*/ 9144000 w 9144000"/>
              <a:gd name="connsiteY1" fmla="*/ 0 h 472558"/>
              <a:gd name="connsiteX2" fmla="*/ 9144000 w 9144000"/>
              <a:gd name="connsiteY2" fmla="*/ 242186 h 472558"/>
              <a:gd name="connsiteX3" fmla="*/ 6119628 w 9144000"/>
              <a:gd name="connsiteY3" fmla="*/ 472558 h 472558"/>
              <a:gd name="connsiteX4" fmla="*/ 0 w 9144000"/>
              <a:gd name="connsiteY4" fmla="*/ 0 h 47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72558">
                <a:moveTo>
                  <a:pt x="0" y="0"/>
                </a:moveTo>
                <a:lnTo>
                  <a:pt x="9144000" y="0"/>
                </a:lnTo>
                <a:lnTo>
                  <a:pt x="9144000" y="242186"/>
                </a:lnTo>
                <a:lnTo>
                  <a:pt x="6119628" y="472558"/>
                </a:lnTo>
                <a:lnTo>
                  <a:pt x="0" y="0"/>
                </a:lnTo>
                <a:close/>
              </a:path>
            </a:pathLst>
          </a:custGeom>
          <a:solidFill>
            <a:srgbClr val="164469">
              <a:alpha val="1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20">
              <a:effectLst/>
              <a:latin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02" y="4896546"/>
            <a:ext cx="1469541" cy="4662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080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/>
                </a:solidFill>
              </a:defRPr>
            </a:lvl1pPr>
          </a:lstStyle>
          <a:p>
            <a:fld id="{575BB0E6-8AF4-4A71-BA9B-F08E03F2F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hf hdr="0" dt="0"/>
  <p:txStyles>
    <p:titleStyle>
      <a:lvl1pPr algn="l" defTabSz="411480" rtl="0" eaLnBrk="1" latinLnBrk="0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Segoe UI"/>
          <a:ea typeface="+mj-ea"/>
          <a:cs typeface="+mj-cs"/>
        </a:defRPr>
      </a:lvl1pPr>
    </p:titleStyle>
    <p:bodyStyle>
      <a:lvl1pPr marL="308610" indent="-308610" algn="l" defTabSz="411480" rtl="0" eaLnBrk="1" latinLnBrk="0" hangingPunct="1">
        <a:spcBef>
          <a:spcPts val="810"/>
        </a:spcBef>
        <a:buFont typeface="Arial"/>
        <a:buChar char="•"/>
        <a:defRPr sz="288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68655" indent="-257175" algn="l" defTabSz="411480" rtl="0" eaLnBrk="1" latinLnBrk="0" hangingPunct="1">
        <a:spcBef>
          <a:spcPts val="810"/>
        </a:spcBef>
        <a:buFont typeface="Arial"/>
        <a:buChar char="–"/>
        <a:defRPr sz="2520" b="0" i="0" u="none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028700" indent="-205740" algn="l" defTabSz="411480" rtl="0" eaLnBrk="1" latinLnBrk="0" hangingPunct="1">
        <a:spcBef>
          <a:spcPts val="810"/>
        </a:spcBef>
        <a:buFont typeface="Arial"/>
        <a:buChar char="•"/>
        <a:defRPr sz="216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440180" indent="-205740" algn="l" defTabSz="411480" rtl="0" eaLnBrk="1" latinLnBrk="0" hangingPunct="1">
        <a:spcBef>
          <a:spcPts val="810"/>
        </a:spcBef>
        <a:buFont typeface="Arial"/>
        <a:buChar char="–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851660" indent="-205740" algn="l" defTabSz="411480" rtl="0" eaLnBrk="1" latinLnBrk="0" hangingPunct="1">
        <a:spcBef>
          <a:spcPts val="810"/>
        </a:spcBef>
        <a:buFont typeface="Arial"/>
        <a:buChar char="»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35319"/>
            <a:ext cx="8636000" cy="1225021"/>
          </a:xfrm>
        </p:spPr>
        <p:txBody>
          <a:bodyPr>
            <a:normAutofit fontScale="90000"/>
          </a:bodyPr>
          <a:lstStyle/>
          <a:p>
            <a:r>
              <a:rPr lang="en-US" dirty="0"/>
              <a:t>Office of the Chief Information Officer (OCIO)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67324"/>
            <a:ext cx="8326821" cy="17736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b="1">
                <a:latin typeface="Segoe UI"/>
                <a:cs typeface="Segoe UI"/>
              </a:rPr>
              <a:t>Debbie Stephens</a:t>
            </a:r>
          </a:p>
          <a:p>
            <a:pPr>
              <a:spcBef>
                <a:spcPts val="0"/>
              </a:spcBef>
            </a:pPr>
            <a:r>
              <a:rPr lang="en-US" sz="2000">
                <a:latin typeface="Segoe UI"/>
                <a:cs typeface="Segoe UI"/>
              </a:rPr>
              <a:t>Deputy Chief Information Officer</a:t>
            </a:r>
          </a:p>
          <a:p>
            <a:pPr>
              <a:spcBef>
                <a:spcPts val="1800"/>
              </a:spcBef>
            </a:pPr>
            <a:r>
              <a:rPr lang="en-US" b="1">
                <a:latin typeface="Segoe UI"/>
                <a:cs typeface="Segoe UI"/>
              </a:rPr>
              <a:t>Lisa Hilton</a:t>
            </a:r>
          </a:p>
          <a:p>
            <a:pPr>
              <a:spcBef>
                <a:spcPts val="0"/>
              </a:spcBef>
            </a:pPr>
            <a:r>
              <a:rPr lang="en-US" sz="2000">
                <a:latin typeface="Segoe UI"/>
                <a:cs typeface="Segoe UI"/>
              </a:rPr>
              <a:t>Trademarks Product Line Manager </a:t>
            </a:r>
          </a:p>
        </p:txBody>
      </p:sp>
    </p:spTree>
    <p:extLst>
      <p:ext uri="{BB962C8B-B14F-4D97-AF65-F5344CB8AC3E}">
        <p14:creationId xmlns:p14="http://schemas.microsoft.com/office/powerpoint/2010/main" val="200060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827EC-4DED-435E-A8F4-534E2A7152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4244" y="316653"/>
            <a:ext cx="6897077" cy="952500"/>
          </a:xfrm>
        </p:spPr>
        <p:txBody>
          <a:bodyPr>
            <a:normAutofit/>
          </a:bodyPr>
          <a:lstStyle/>
          <a:p>
            <a:r>
              <a:rPr lang="en-US" sz="2800"/>
              <a:t>Data center &amp; migration to cloud</a:t>
            </a:r>
          </a:p>
        </p:txBody>
      </p:sp>
      <p:cxnSp>
        <p:nvCxnSpPr>
          <p:cNvPr id="5" name="Straight Connector 4" descr="''" title="''"/>
          <p:cNvCxnSpPr>
            <a:cxnSpLocks/>
          </p:cNvCxnSpPr>
          <p:nvPr/>
        </p:nvCxnSpPr>
        <p:spPr>
          <a:xfrm>
            <a:off x="4954604" y="1094335"/>
            <a:ext cx="82" cy="4202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 descr="''" title="''"/>
          <p:cNvCxnSpPr>
            <a:cxnSpLocks/>
          </p:cNvCxnSpPr>
          <p:nvPr/>
        </p:nvCxnSpPr>
        <p:spPr>
          <a:xfrm flipV="1">
            <a:off x="934093" y="2879092"/>
            <a:ext cx="8291812" cy="211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USPTO se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" y="245998"/>
            <a:ext cx="617220" cy="6172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8029" y="792903"/>
            <a:ext cx="257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ea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ED7D31"/>
                </a:solidFill>
              </a:rPr>
              <a:t>Data Center - Completed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0903" y="1106757"/>
            <a:ext cx="388925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342900" lvl="0" indent="-342900">
              <a:buFont typeface="Symbol" panose="05050102010706020507" pitchFamily="18" charset="2"/>
              <a:buChar char=""/>
              <a:defRPr sz="1200">
                <a:ea typeface="Times New Roman" panose="02020603050405020304" pitchFamily="18" charset="0"/>
              </a:defRPr>
            </a:lvl1pPr>
          </a:lstStyle>
          <a:p>
            <a:r>
              <a:rPr lang="en-US"/>
              <a:t>Move bundle calendar established</a:t>
            </a:r>
          </a:p>
          <a:p>
            <a:r>
              <a:rPr lang="en-US"/>
              <a:t>Migration playbook updated to include test scenario tasks </a:t>
            </a:r>
            <a:endParaRPr lang="en-US">
              <a:cs typeface="Segoe UI"/>
            </a:endParaRPr>
          </a:p>
          <a:p>
            <a:r>
              <a:rPr lang="en-US"/>
              <a:t>Network, server and storage SEED equipment installed, cabled and configured.  Ready for testing migration scenarios 6/3/2022</a:t>
            </a:r>
            <a:endParaRPr lang="en-US">
              <a:cs typeface="Segoe UI"/>
            </a:endParaRPr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36801" y="785089"/>
            <a:ext cx="2301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ea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ED7D31"/>
                </a:solidFill>
              </a:rPr>
              <a:t>Data Center - Planned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55" y="1094335"/>
            <a:ext cx="414344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342900" lvl="0" indent="-342900">
              <a:buFont typeface="Symbol" panose="05050102010706020507" pitchFamily="18" charset="2"/>
              <a:buChar char=""/>
              <a:defRPr sz="1200">
                <a:ea typeface="Times New Roman" panose="02020603050405020304" pitchFamily="18" charset="0"/>
              </a:defRPr>
            </a:lvl1pPr>
          </a:lstStyle>
          <a:p>
            <a:r>
              <a:rPr lang="en-US" b="1"/>
              <a:t>First move bundle 0 (Pilot) scheduled to start Aug 4th, 2022</a:t>
            </a:r>
          </a:p>
          <a:p>
            <a:r>
              <a:rPr lang="en-US"/>
              <a:t>Continued work with product teams to refine move bundle schedules as necessary</a:t>
            </a:r>
            <a:endParaRPr lang="en-US">
              <a:cs typeface="Segoe UI"/>
            </a:endParaRPr>
          </a:p>
          <a:p>
            <a:r>
              <a:rPr lang="en-US"/>
              <a:t>Continued discussion around product migration sequencing, approach and schedule</a:t>
            </a:r>
            <a:endParaRPr lang="en-US">
              <a:cs typeface="Segoe UI"/>
            </a:endParaRPr>
          </a:p>
          <a:p>
            <a:r>
              <a:rPr lang="en-US"/>
              <a:t>Complete testing of network, compute, storage and virtual migration scenarios in preparation for </a:t>
            </a:r>
            <a:r>
              <a:rPr lang="en-US" b="1"/>
              <a:t>first move bundle on Aug 4th, 2022</a:t>
            </a:r>
            <a:r>
              <a:rPr lang="en-US"/>
              <a:t>. </a:t>
            </a:r>
            <a:endParaRPr lang="en-US">
              <a:cs typeface="Segoe U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5405" y="2974926"/>
            <a:ext cx="3604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ED7D31"/>
                </a:solidFill>
                <a:ea typeface="Calibri" panose="020F0502020204030204" pitchFamily="34" charset="0"/>
              </a:rPr>
              <a:t>Cloud Infrastructure Modernization</a:t>
            </a:r>
            <a:endParaRPr lang="en-US" sz="1600">
              <a:solidFill>
                <a:srgbClr val="ED7D31"/>
              </a:solidFill>
              <a:ea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344" y="3313480"/>
            <a:ext cx="41539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i="1">
                <a:ea typeface="Times New Roman" panose="02020603050405020304" pitchFamily="18" charset="0"/>
              </a:rPr>
              <a:t>Security: </a:t>
            </a:r>
            <a:r>
              <a:rPr lang="en-US" sz="1200">
                <a:ea typeface="Times New Roman" panose="02020603050405020304" pitchFamily="18" charset="0"/>
              </a:rPr>
              <a:t>Implemented next generation firewall in AWS to inspect both ingress and egress network traffic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i="1">
                <a:ea typeface="Times New Roman" panose="02020603050405020304" pitchFamily="18" charset="0"/>
              </a:rPr>
              <a:t>Security: </a:t>
            </a:r>
            <a:r>
              <a:rPr lang="en-US" sz="1200">
                <a:ea typeface="Times New Roman" panose="02020603050405020304" pitchFamily="18" charset="0"/>
              </a:rPr>
              <a:t>Global adoption of AWS GuardDuty to enable product team’s security compliance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i="1">
                <a:ea typeface="Times New Roman" panose="02020603050405020304" pitchFamily="18" charset="0"/>
              </a:rPr>
              <a:t>Observability: </a:t>
            </a:r>
            <a:r>
              <a:rPr lang="en-US" sz="1200">
                <a:ea typeface="Times New Roman" panose="02020603050405020304" pitchFamily="18" charset="0"/>
              </a:rPr>
              <a:t>Increased monitoring capability through native tools and log aggregation (Splunk, Qradar)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i="1">
                <a:ea typeface="Times New Roman" panose="02020603050405020304" pitchFamily="18" charset="0"/>
              </a:rPr>
              <a:t>Identity and Access Management</a:t>
            </a:r>
            <a:r>
              <a:rPr lang="en-US" sz="1200">
                <a:ea typeface="Times New Roman" panose="02020603050405020304" pitchFamily="18" charset="0"/>
              </a:rPr>
              <a:t>: Single Sign On (SSO) integration with OKTA (In progress)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200" i="1"/>
              <a:t>Network improvement</a:t>
            </a:r>
            <a:r>
              <a:rPr lang="en-US" sz="1200"/>
              <a:t>: Working with NOAA partners to increase cloud direct connect network speed from 1Gbps to 2Gbps (</a:t>
            </a:r>
            <a:r>
              <a:rPr lang="en-US" sz="1200" b="1">
                <a:solidFill>
                  <a:srgbClr val="00B050"/>
                </a:solidFill>
              </a:rPr>
              <a:t>Completed</a:t>
            </a:r>
            <a:r>
              <a:rPr lang="en-US" sz="1200"/>
              <a:t>)</a:t>
            </a:r>
            <a:endParaRPr lang="en-US" sz="1200" i="1"/>
          </a:p>
        </p:txBody>
      </p:sp>
      <p:sp>
        <p:nvSpPr>
          <p:cNvPr id="24" name="TextBox 23"/>
          <p:cNvSpPr txBox="1"/>
          <p:nvPr/>
        </p:nvSpPr>
        <p:spPr>
          <a:xfrm>
            <a:off x="5436801" y="2982620"/>
            <a:ext cx="31470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rgbClr val="ED7D31"/>
                </a:solidFill>
              </a:rPr>
              <a:t>Cloud Adoptions and Operations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5409" y="3291165"/>
            <a:ext cx="450393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342900" lvl="0" indent="-342900">
              <a:buFont typeface="Symbol" panose="05050102010706020507" pitchFamily="18" charset="2"/>
              <a:buChar char=""/>
              <a:defRPr sz="1200">
                <a:ea typeface="Times New Roman" panose="02020603050405020304" pitchFamily="18" charset="0"/>
              </a:defRPr>
            </a:lvl1pPr>
          </a:lstStyle>
          <a:p>
            <a:r>
              <a:rPr lang="en-US" i="1"/>
              <a:t>To Date: </a:t>
            </a:r>
            <a:r>
              <a:rPr lang="en-US"/>
              <a:t>107 accounts and 50 product components migrated (</a:t>
            </a:r>
            <a:r>
              <a:rPr lang="en-US" i="1"/>
              <a:t>AWS, Google, Azure</a:t>
            </a:r>
            <a:r>
              <a:rPr lang="en-US"/>
              <a:t>)</a:t>
            </a:r>
          </a:p>
          <a:p>
            <a:r>
              <a:rPr lang="en-US"/>
              <a:t>Cloud intake process being updated and published</a:t>
            </a:r>
            <a:endParaRPr lang="en-US">
              <a:cs typeface="Segoe UI"/>
            </a:endParaRPr>
          </a:p>
          <a:p>
            <a:r>
              <a:rPr lang="en-US" i="1"/>
              <a:t>Cost saving efforts: Projected 590K saving in FY22</a:t>
            </a:r>
            <a:endParaRPr lang="en-US" i="1">
              <a:cs typeface="Segoe UI"/>
            </a:endParaRP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200"/>
              <a:t>Right sizing on cloud all types of compute </a:t>
            </a:r>
            <a:endParaRPr lang="en-US" sz="1200">
              <a:cs typeface="Segoe UI"/>
            </a:endParaRP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200"/>
              <a:t>Adopted ephemeral stack concept by turning off resources when not used</a:t>
            </a:r>
            <a:endParaRPr lang="en-US" sz="1200">
              <a:cs typeface="Segoe UI"/>
            </a:endParaRP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200"/>
              <a:t>Purchased AWS savings plan and reserved instances on database, an overall 30% </a:t>
            </a:r>
            <a:br>
              <a:rPr lang="en-US" sz="1200"/>
            </a:br>
            <a:r>
              <a:rPr lang="en-US" sz="1200"/>
              <a:t>savings</a:t>
            </a:r>
            <a:endParaRPr lang="en-US" sz="1200" i="1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200"/>
              <a:t>Automated budget control </a:t>
            </a:r>
            <a:br>
              <a:rPr lang="en-US" sz="1200"/>
            </a:br>
            <a:r>
              <a:rPr lang="en-US" sz="1200"/>
              <a:t>notification emails </a:t>
            </a:r>
            <a:endParaRPr lang="en-US" sz="1200">
              <a:cs typeface="Segoe 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16607-C290-4A4E-BF57-85CFFDADB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A454B-C859-4892-B9FA-68B588C9F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38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2&quot;&gt;&lt;property id=&quot;20148&quot; value=&quot;5&quot;/&gt;&lt;property id=&quot;20300&quot; value=&quot;Slide 6 - &amp;quot;Stephanie Bald&amp;quot;&quot;/&gt;&lt;property id=&quot;20307&quot; value=&quot;299&quot;/&gt;&lt;/object&gt;&lt;object type=&quot;3&quot; unique_id=&quot;10025&quot;&gt;&lt;property id=&quot;20148&quot; value=&quot;5&quot;/&gt;&lt;property id=&quot;20300&quot; value=&quot;Slide 15 - &amp;quot;Trademarks performance: quality&amp;quot;&quot;/&gt;&lt;property id=&quot;20307&quot; value=&quot;269&quot;/&gt;&lt;/object&gt;&lt;object type=&quot;3&quot; unique_id=&quot;14870&quot;&gt;&lt;property id=&quot;20148&quot; value=&quot;5&quot;/&gt;&lt;property id=&quot;20300&quot; value=&quot;Slide 105&quot;/&gt;&lt;property id=&quot;20307&quot; value=&quot;424&quot;/&gt;&lt;/object&gt;&lt;object type=&quot;3&quot; unique_id=&quot;16092&quot;&gt;&lt;property id=&quot;20148&quot; value=&quot;5&quot;/&gt;&lt;property id=&quot;20300&quot; value=&quot;Slide 2 - &amp;quot;Welcome! The TPAC public meeting  will start at 1:00 p.m. ET&amp;quot;&quot;/&gt;&lt;property id=&quot;20307&quot; value=&quot;574&quot;/&gt;&lt;/object&gt;&lt;object type=&quot;3&quot; unique_id=&quot;16093&quot;&gt;&lt;property id=&quot;20148&quot; value=&quot;5&quot;/&gt;&lt;property id=&quot;20300&quot; value=&quot;Slide 3 - &amp;quot;Introduction and welcome by TPAC Chair&amp;quot;&quot;/&gt;&lt;property id=&quot;20307&quot; value=&quot;588&quot;/&gt;&lt;/object&gt;&lt;object type=&quot;3&quot; unique_id=&quot;16094&quot;&gt;&lt;property id=&quot;20148&quot; value=&quot;5&quot;/&gt;&lt;property id=&quot;20300&quot; value=&quot;Slide 4 - &amp;quot;Presentation to outgoing members and opening remarks&amp;quot;&quot;/&gt;&lt;property id=&quot;20307&quot; value=&quot;718&quot;/&gt;&lt;/object&gt;&lt;object type=&quot;3&quot; unique_id=&quot;16095&quot;&gt;&lt;property id=&quot;20148&quot; value=&quot;5&quot;/&gt;&lt;property id=&quot;20300&quot; value=&quot;Slide 5 - &amp;quot;Christopher Kelly&amp;quot;&quot;/&gt;&lt;property id=&quot;20307&quot; value=&quot;722&quot;/&gt;&lt;/object&gt;&lt;object type=&quot;3&quot; unique_id=&quot;16096&quot;&gt;&lt;property id=&quot;20148&quot; value=&quot;5&quot;/&gt;&lt;property id=&quot;20300&quot; value=&quot;Slide 7 - &amp;quot;Kelly Walton&amp;quot;&quot;/&gt;&lt;property id=&quot;20307&quot; value=&quot;723&quot;/&gt;&lt;/object&gt;&lt;object type=&quot;3&quot; unique_id=&quot;16097&quot;&gt;&lt;property id=&quot;20148&quot; value=&quot;5&quot;/&gt;&lt;property id=&quot;20300&quot; value=&quot;Slide 8 - &amp;quot;Trademarks business performance&amp;quot;&quot;/&gt;&lt;property id=&quot;20307&quot; value=&quot;745&quot;/&gt;&lt;/object&gt;&lt;object type=&quot;3&quot; unique_id=&quot;16098&quot;&gt;&lt;property id=&quot;20148&quot; value=&quot;5&quot;/&gt;&lt;property id=&quot;20300&quot; value=&quot;Slide 9 - &amp;quot;Commissioners report agenda&amp;quot;&quot;/&gt;&lt;property id=&quot;20307&quot; value=&quot;644&quot;/&gt;&lt;/object&gt;&lt;object type=&quot;3&quot; unique_id=&quot;16099&quot;&gt;&lt;property id=&quot;20148&quot; value=&quot;5&quot;/&gt;&lt;property id=&quot;20300&quot; value=&quot;Slide 10 - &amp;quot;Trademarks staffing&amp;quot;&quot;/&gt;&lt;property id=&quot;20307&quot; value=&quot;572&quot;/&gt;&lt;/object&gt;&lt;object type=&quot;3&quot; unique_id=&quot;16100&quot;&gt;&lt;property id=&quot;20148&quot; value=&quot;5&quot;/&gt;&lt;property id=&quot;20300&quot; value=&quot;Slide 11&quot;/&gt;&lt;property id=&quot;20307&quot; value=&quot;587&quot;/&gt;&lt;/object&gt;&lt;object type=&quot;3&quot; unique_id=&quot;16101&quot;&gt;&lt;property id=&quot;20148&quot; value=&quot;5&quot;/&gt;&lt;property id=&quot;20300&quot; value=&quot;Slide 12 - &amp;quot;Monthly growth rates&amp;quot;&quot;/&gt;&lt;property id=&quot;20307&quot; value=&quot;586&quot;/&gt;&lt;/object&gt;&lt;object type=&quot;3&quot; unique_id=&quot;16102&quot;&gt;&lt;property id=&quot;20148&quot; value=&quot;5&quot;/&gt;&lt;property id=&quot;20300&quot; value=&quot;Slide 13 - &amp;quot;USPTO application filings origins:  U.S., China, European Union, and rest of the world &amp;quot;&quot;/&gt;&lt;property id=&quot;20307&quot; value=&quot;488&quot;/&gt;&lt;/object&gt;&lt;object type=&quot;3&quot; unique_id=&quot;16103&quot;&gt;&lt;property id=&quot;20148&quot; value=&quot;5&quot;/&gt;&lt;property id=&quot;20300&quot; value=&quot;Slide 14 - &amp;quot;FY21 first action and disposal pendency&amp;quot;&quot;/&gt;&lt;property id=&quot;20307&quot; value=&quot;489&quot;/&gt;&lt;/object&gt;&lt;object type=&quot;3&quot; unique_id=&quot;16104&quot;&gt;&lt;property id=&quot;20148&quot; value=&quot;5&quot;/&gt;&lt;property id=&quot;20300&quot; value=&quot;Slide 16 - &amp;quot;Trademarks financial performance&amp;quot;&quot;/&gt;&lt;property id=&quot;20307&quot; value=&quot;746&quot;/&gt;&lt;/object&gt;&lt;object type=&quot;3&quot; unique_id=&quot;16105&quot;&gt;&lt;property id=&quot;20148&quot; value=&quot;5&quot;/&gt;&lt;property id=&quot;20300&quot; value=&quot;Slide 17 - &amp;quot;Agenda&amp;quot;&quot;/&gt;&lt;property id=&quot;20307&quot; value=&quot;753&quot;/&gt;&lt;/object&gt;&lt;object type=&quot;3&quot; unique_id=&quot;16106&quot;&gt;&lt;property id=&quot;20148&quot; value=&quot;5&quot;/&gt;&lt;property id=&quot;20300&quot; value=&quot;Slide 18 - &amp;quot;FY 2021 status: End of Year (est.)&amp;quot;&quot;/&gt;&lt;property id=&quot;20307&quot; value=&quot;754&quot;/&gt;&lt;/object&gt;&lt;object type=&quot;3&quot; unique_id=&quot;16107&quot;&gt;&lt;property id=&quot;20148&quot; value=&quot;5&quot;/&gt;&lt;property id=&quot;20300&quot; value=&quot;Slide 19 - &amp;quot;FY 2021 status: Trademarks  EOY revenue projections&amp;quot;&quot;/&gt;&lt;property id=&quot;20307&quot; value=&quot;755&quot;/&gt;&lt;/object&gt;&lt;object type=&quot;3&quot; unique_id=&quot;16108&quot;&gt;&lt;property id=&quot;20148&quot; value=&quot;5&quot;/&gt;&lt;property id=&quot;20300&quot; value=&quot;Slide 20 - &amp;quot;FY 2022 planning assumptions – FY 2022 President’s budget&amp;quot;&quot;/&gt;&lt;property id=&quot;20307&quot; value=&quot;756&quot;/&gt;&lt;/object&gt;&lt;object type=&quot;3&quot; unique_id=&quot;16109&quot;&gt;&lt;property id=&quot;20148&quot; value=&quot;5&quot;/&gt;&lt;property id=&quot;20300&quot; value=&quot;Slide 21 - &amp;quot;FY 2022 - President’s budget  total spending&amp;quot;&quot;/&gt;&lt;property id=&quot;20307&quot; value=&quot;757&quot;/&gt;&lt;/object&gt;&lt;object type=&quot;3&quot; unique_id=&quot;16110&quot;&gt;&lt;property id=&quot;20148&quot; value=&quot;5&quot;/&gt;&lt;property id=&quot;20300&quot; value=&quot;Slide 22 - &amp;quot;FY 2022 status&amp;quot;&quot;/&gt;&lt;property id=&quot;20307&quot; value=&quot;758&quot;/&gt;&lt;/object&gt;&lt;object type=&quot;3&quot; unique_id=&quot;16111&quot;&gt;&lt;property id=&quot;20148&quot; value=&quot;5&quot;/&gt;&lt;property id=&quot;20300&quot; value=&quot;Slide 23 - &amp;quot;On the horizon &amp;quot;&quot;/&gt;&lt;property id=&quot;20307&quot; value=&quot;759&quot;/&gt;&lt;/object&gt;&lt;object type=&quot;3&quot; unique_id=&quot;16112&quot;&gt;&lt;property id=&quot;20148&quot; value=&quot;5&quot;/&gt;&lt;property id=&quot;20300&quot; value=&quot;Slide 24 - &amp;quot;Thank you!&amp;quot;&quot;/&gt;&lt;property id=&quot;20307&quot; value=&quot;760&quot;/&gt;&lt;/object&gt;&lt;object type=&quot;3&quot; unique_id=&quot;16113&quot;&gt;&lt;property id=&quot;20148&quot; value=&quot;5&quot;/&gt;&lt;property id=&quot;20300&quot; value=&quot;Slide 25 - &amp;quot;What drove the surge?&amp;quot;&quot;/&gt;&lt;property id=&quot;20307&quot; value=&quot;784&quot;/&gt;&lt;/object&gt;&lt;object type=&quot;3&quot; unique_id=&quot;16114&quot;&gt;&lt;property id=&quot;20148&quot; value=&quot;5&quot;/&gt;&lt;property id=&quot;20300&quot; value=&quot;Slide 26 - &amp;quot;Overall - 76% of all trademark filings:  Filed by applicants with less than 10 applications&amp;quot;&quot;/&gt;&lt;property id=&quot;20307&quot; value=&quot;620&quot;/&gt;&lt;/object&gt;&lt;object type=&quot;3&quot; unique_id=&quot;16115&quot;&gt;&lt;property id=&quot;20148&quot; value=&quot;5&quot;/&gt;&lt;property id=&quot;20300&quot; value=&quot;Slide 27 - &amp;quot;Who drove the surge Filers with fewer than 10 applications all-time; Use and ITU; Individuals; USA and China&amp;quot;&quot;/&gt;&lt;property id=&quot;20307&quot; value=&quot;643&quot;/&gt;&lt;/object&gt;&lt;object type=&quot;3&quot; unique_id=&quot;16116&quot;&gt;&lt;property id=&quot;20148&quot; value=&quot;5&quot;/&gt;&lt;property id=&quot;20300&quot; value=&quot;Slide 28 - &amp;quot;Factors in the FY21 surge&amp;quot;&quot;/&gt;&lt;property id=&quot;20307&quot; value=&quot;609&quot;/&gt;&lt;/object&gt;&lt;object type=&quot;3&quot; unique_id=&quot;16117&quot;&gt;&lt;property id=&quot;20148&quot; value=&quot;5&quot;/&gt;&lt;property id=&quot;20300&quot; value=&quot;Slide 29 - &amp;quot;Update: Obtaining timely certified copies&amp;quot;&quot;/&gt;&lt;property id=&quot;20307&quot; value=&quot;680&quot;/&gt;&lt;/object&gt;&lt;object type=&quot;3&quot; unique_id=&quot;16118&quot;&gt;&lt;property id=&quot;20148&quot; value=&quot;5&quot;/&gt;&lt;property id=&quot;20300&quot; value=&quot;Slide 30 - &amp;quot;Stepping up: Public Records Division&amp;quot;&quot;/&gt;&lt;property id=&quot;20307&quot; value=&quot;654&quot;/&gt;&lt;/object&gt;&lt;object type=&quot;3&quot; unique_id=&quot;16119&quot;&gt;&lt;property id=&quot;20148&quot; value=&quot;5&quot;/&gt;&lt;property id=&quot;20300&quot; value=&quot;Slide 31 - &amp;quot;Trademarks FY 2021-22 priorities&amp;quot;&quot;/&gt;&lt;property id=&quot;20307&quot; value=&quot;656&quot;/&gt;&lt;/object&gt;&lt;object type=&quot;3&quot; unique_id=&quot;16120&quot;&gt;&lt;property id=&quot;20148&quot; value=&quot;5&quot;/&gt;&lt;property id=&quot;20300&quot; value=&quot;Slide 32 - &amp;quot;Trademarks FY 2021-22 priorities&amp;#x0D;&amp;quot;&quot;/&gt;&lt;property id=&quot;20307&quot; value=&quot;439&quot;/&gt;&lt;/object&gt;&lt;object type=&quot;3&quot; unique_id=&quot;16121&quot;&gt;&lt;property id=&quot;20148&quot; value=&quot;5&quot;/&gt;&lt;property id=&quot;20300&quot; value=&quot;Slide 33 - &amp;quot;Operations update&amp;quot;&quot;/&gt;&lt;property id=&quot;20307&quot; value=&quot;748&quot;/&gt;&lt;/object&gt;&lt;object type=&quot;3&quot; unique_id=&quot;16122&quot;&gt;&lt;property id=&quot;20148&quot; value=&quot;5&quot;/&gt;&lt;property id=&quot;20300&quot; value=&quot;Slide 34 - &amp;quot;Unexamined application inventory (classes)&amp;quot;&quot;/&gt;&lt;property id=&quot;20307&quot; value=&quot;684&quot;/&gt;&lt;/object&gt;&lt;object type=&quot;3&quot; unique_id=&quot;16123&quot;&gt;&lt;property id=&quot;20148&quot; value=&quot;5&quot;/&gt;&lt;property id=&quot;20300&quot; value=&quot;Slide 35 - &amp;quot;Current processing timelines&amp;quot;&quot;/&gt;&lt;property id=&quot;20307&quot; value=&quot;686&quot;/&gt;&lt;/object&gt;&lt;object type=&quot;3&quot; unique_id=&quot;16124&quot;&gt;&lt;property id=&quot;20148&quot; value=&quot;5&quot;/&gt;&lt;property id=&quot;20300&quot; value=&quot;Slide 36 - &amp;quot;Processing wait times: webpage&amp;quot;&quot;/&gt;&lt;property id=&quot;20307&quot; value=&quot;687&quot;/&gt;&lt;/object&gt;&lt;object type=&quot;3&quot; unique_id=&quot;16125&quot;&gt;&lt;property id=&quot;20148&quot; value=&quot;5&quot;/&gt;&lt;property id=&quot;20300&quot; value=&quot;Slide 37 - &amp;quot;Combating the surge&amp;quot;&quot;/&gt;&lt;property id=&quot;20307&quot; value=&quot;706&quot;/&gt;&lt;/object&gt;&lt;object type=&quot;3&quot; unique_id=&quot;16126&quot;&gt;&lt;property id=&quot;20148&quot; value=&quot;5&quot;/&gt;&lt;property id=&quot;20300&quot; value=&quot;Slide 38 - &amp;quot;Staffing and process&amp;quot;&quot;/&gt;&lt;property id=&quot;20307&quot; value=&quot;688&quot;/&gt;&lt;/object&gt;&lt;object type=&quot;3&quot; unique_id=&quot;16127&quot;&gt;&lt;property id=&quot;20148&quot; value=&quot;5&quot;/&gt;&lt;property id=&quot;20300&quot; value=&quot;Slide 39 - &amp;quot;Communications&amp;quot;&quot;/&gt;&lt;property id=&quot;20307&quot; value=&quot;689&quot;/&gt;&lt;/object&gt;&lt;object type=&quot;3&quot; unique_id=&quot;16128&quot;&gt;&lt;property id=&quot;20148&quot; value=&quot;5&quot;/&gt;&lt;property id=&quot;20300&quot; value=&quot;Slide 40 - &amp;quot;TM dashboard in action&amp;quot;&quot;/&gt;&lt;property id=&quot;20307&quot; value=&quot;690&quot;/&gt;&lt;/object&gt;&lt;object type=&quot;3&quot; unique_id=&quot;16129&quot;&gt;&lt;property id=&quot;20148&quot; value=&quot;5&quot;/&gt;&lt;property id=&quot;20300&quot; value=&quot;Slide 41 - &amp;quot;Trademark Modernization Act: Final Rule&amp;quot;&quot;/&gt;&lt;property id=&quot;20307&quot; value=&quot;749&quot;/&gt;&lt;/object&gt;&lt;object type=&quot;3&quot; unique_id=&quot;16130&quot;&gt;&lt;property id=&quot;20148&quot; value=&quot;5&quot;/&gt;&lt;property id=&quot;20300&quot; value=&quot;Slide 42 - &amp;quot;Trademark Modernization Act&amp;quot;&quot;/&gt;&lt;property id=&quot;20307&quot; value=&quot;661&quot;/&gt;&lt;/object&gt;&lt;object type=&quot;3&quot; unique_id=&quot;16131&quot;&gt;&lt;property id=&quot;20148&quot; value=&quot;5&quot;/&gt;&lt;property id=&quot;20300&quot; value=&quot;Slide 43 - &amp;quot;TMA implementation timeline&amp;quot;&quot;/&gt;&lt;property id=&quot;20307&quot; value=&quot;663&quot;/&gt;&lt;/object&gt;&lt;object type=&quot;3&quot; unique_id=&quot;16132&quot;&gt;&lt;property id=&quot;20148&quot; value=&quot;5&quot;/&gt;&lt;property id=&quot;20300&quot; value=&quot;Slide 44 - &amp;quot;The OIG audit report: implementing recommendations&amp;quot;&quot;/&gt;&lt;property id=&quot;20307&quot; value=&quot;513&quot;/&gt;&lt;/object&gt;&lt;object type=&quot;3&quot; unique_id=&quot;16133&quot;&gt;&lt;property id=&quot;20148&quot; value=&quot;5&quot;/&gt;&lt;property id=&quot;20300&quot; value=&quot;Slide 45 - &amp;quot;Office of the Inspector General (OIG) Department of Commerce&amp;quot;&quot;/&gt;&lt;property id=&quot;20307&quot; value=&quot;662&quot;/&gt;&lt;/object&gt;&lt;object type=&quot;3&quot; unique_id=&quot;16134&quot;&gt;&lt;property id=&quot;20148&quot; value=&quot;5&quot;/&gt;&lt;property id=&quot;20300&quot; value=&quot;Slide 46 - &amp;quot;OIG audit&amp;quot;&quot;/&gt;&lt;property id=&quot;20307&quot; value=&quot;664&quot;/&gt;&lt;/object&gt;&lt;object type=&quot;3&quot; unique_id=&quot;16135&quot;&gt;&lt;property id=&quot;20148&quot; value=&quot;5&quot;/&gt;&lt;property id=&quot;20300&quot; value=&quot;Slide 47 - &amp;quot;OIG findings during audit period&amp;quot;&quot;/&gt;&lt;property id=&quot;20307&quot; value=&quot;665&quot;/&gt;&lt;/object&gt;&lt;object type=&quot;3&quot; unique_id=&quot;16136&quot;&gt;&lt;property id=&quot;20148&quot; value=&quot;5&quot;/&gt;&lt;property id=&quot;20300&quot; value=&quot;Slide 48 - &amp;quot;OIG audit report&amp;quot;&quot;/&gt;&lt;property id=&quot;20307&quot; value=&quot;666&quot;/&gt;&lt;/object&gt;&lt;object type=&quot;3&quot; unique_id=&quot;16137&quot;&gt;&lt;property id=&quot;20148&quot; value=&quot;5&quot;/&gt;&lt;property id=&quot;20300&quot; value=&quot;Slide 49 - &amp;quot;Address verification&amp;quot;&quot;/&gt;&lt;property id=&quot;20307&quot; value=&quot;667&quot;/&gt;&lt;/object&gt;&lt;object type=&quot;3&quot; unique_id=&quot;16138&quot;&gt;&lt;property id=&quot;20148&quot; value=&quot;5&quot;/&gt;&lt;property id=&quot;20300&quot; value=&quot;Slide 50 - &amp;quot;Holding attorneys accountable&amp;quot;&quot;/&gt;&lt;property id=&quot;20307&quot; value=&quot;668&quot;/&gt;&lt;/object&gt;&lt;object type=&quot;3&quot; unique_id=&quot;16139&quot;&gt;&lt;property id=&quot;20148&quot; value=&quot;5&quot;/&gt;&lt;property id=&quot;20300&quot; value=&quot;Slide 51 - &amp;quot;OIG audit report&amp;quot;&quot;/&gt;&lt;property id=&quot;20307&quot; value=&quot;669&quot;/&gt;&lt;/object&gt;&lt;object type=&quot;3&quot; unique_id=&quot;16140&quot;&gt;&lt;property id=&quot;20148&quot; value=&quot;5&quot;/&gt;&lt;property id=&quot;20300&quot; value=&quot;Slide 52 - &amp;quot;Digitally altered specimens&amp;quot;&quot;/&gt;&lt;property id=&quot;20307&quot; value=&quot;670&quot;/&gt;&lt;/object&gt;&lt;object type=&quot;3&quot; unique_id=&quot;16141&quot;&gt;&lt;property id=&quot;20148&quot; value=&quot;5&quot;/&gt;&lt;property id=&quot;20300&quot; value=&quot;Slide 53 - &amp;quot;OIG audit report&amp;quot;&quot;/&gt;&lt;property id=&quot;20307&quot; value=&quot;671&quot;/&gt;&lt;/object&gt;&lt;object type=&quot;3&quot; unique_id=&quot;16142&quot;&gt;&lt;property id=&quot;20148&quot; value=&quot;5&quot;/&gt;&lt;property id=&quot;20300&quot; value=&quot;Slide 54 - &amp;quot;Disparate goods&amp;quot;&quot;/&gt;&lt;property id=&quot;20307&quot; value=&quot;672&quot;/&gt;&lt;/object&gt;&lt;object type=&quot;3&quot; unique_id=&quot;16143&quot;&gt;&lt;property id=&quot;20148&quot; value=&quot;5&quot;/&gt;&lt;property id=&quot;20300&quot; value=&quot;Slide 55 - &amp;quot;OIG audit report&amp;quot;&quot;/&gt;&lt;property id=&quot;20307&quot; value=&quot;673&quot;/&gt;&lt;/object&gt;&lt;object type=&quot;3&quot; unique_id=&quot;16144&quot;&gt;&lt;property id=&quot;20148&quot; value=&quot;5&quot;/&gt;&lt;property id=&quot;20300&quot; value=&quot;Slide 56 - &amp;quot;Risk framework&amp;quot;&quot;/&gt;&lt;property id=&quot;20307&quot; value=&quot;674&quot;/&gt;&lt;/object&gt;&lt;object type=&quot;3&quot; unique_id=&quot;16145&quot;&gt;&lt;property id=&quot;20148&quot; value=&quot;5&quot;/&gt;&lt;property id=&quot;20300&quot; value=&quot;Slide 57 - &amp;quot;Sanctions transparency&amp;quot;&quot;/&gt;&lt;property id=&quot;20307&quot; value=&quot;514&quot;/&gt;&lt;/object&gt;&lt;object type=&quot;3&quot; unique_id=&quot;16146&quot;&gt;&lt;property id=&quot;20148&quot; value=&quot;5&quot;/&gt;&lt;property id=&quot;20300&quot; value=&quot;Slide 58 - &amp;quot;Administrative sanctions process&amp;quot;&quot;/&gt;&lt;property id=&quot;20307&quot; value=&quot;675&quot;/&gt;&lt;/object&gt;&lt;object type=&quot;3&quot; unique_id=&quot;16147&quot;&gt;&lt;property id=&quot;20148&quot; value=&quot;5&quot;/&gt;&lt;property id=&quot;20300&quot; value=&quot;Slide 59 - &amp;quot;IT highlights&amp;quot;&quot;/&gt;&lt;property id=&quot;20307&quot; value=&quot;750&quot;/&gt;&lt;/object&gt;&lt;object type=&quot;3&quot; unique_id=&quot;16148&quot;&gt;&lt;property id=&quot;20148&quot; value=&quot;5&quot;/&gt;&lt;property id=&quot;20300&quot; value=&quot;Slide 60 - &amp;quot;Trademarks IT business highlights&amp;quot;&quot;/&gt;&lt;property id=&quot;20307&quot; value=&quot;714&quot;/&gt;&lt;/object&gt;&lt;object type=&quot;3&quot; unique_id=&quot;16149&quot;&gt;&lt;property id=&quot;20148&quot; value=&quot;5&quot;/&gt;&lt;property id=&quot;20300&quot; value=&quot;Slide 61 - &amp;quot;Trademarks IT business highlights, cont’d&amp;quot;&quot;/&gt;&lt;property id=&quot;20307&quot; value=&quot;715&quot;/&gt;&lt;/object&gt;&lt;object type=&quot;3&quot; unique_id=&quot;16150&quot;&gt;&lt;property id=&quot;20148&quot; value=&quot;5&quot;/&gt;&lt;property id=&quot;20300&quot; value=&quot;Slide 62 - &amp;quot;Around Trademarks: Customer Outreach&amp;quot;&quot;/&gt;&lt;property id=&quot;20307&quot; value=&quot;751&quot;/&gt;&lt;/object&gt;&lt;object type=&quot;3&quot; unique_id=&quot;16151&quot;&gt;&lt;property id=&quot;20148&quot; value=&quot;5&quot;/&gt;&lt;property id=&quot;20300&quot; value=&quot;Slide 63 - &amp;quot;Trademarks Customer Outreach&amp;quot;&quot;/&gt;&lt;property id=&quot;20307&quot; value=&quot;730&quot;/&gt;&lt;/object&gt;&lt;object type=&quot;3&quot; unique_id=&quot;16152&quot;&gt;&lt;property id=&quot;20148&quot; value=&quot;5&quot;/&gt;&lt;property id=&quot;20300&quot; value=&quot;Slide 64 - &amp;quot;Outreach audience and focus&amp;quot;&quot;/&gt;&lt;property id=&quot;20307&quot; value=&quot;731&quot;/&gt;&lt;/object&gt;&lt;object type=&quot;3&quot; unique_id=&quot;16153&quot;&gt;&lt;property id=&quot;20148&quot; value=&quot;5&quot;/&gt;&lt;property id=&quot;20300&quot; value=&quot;Slide 65 - &amp;quot;Outreach audience and focus&amp;quot;&quot;/&gt;&lt;property id=&quot;20307&quot; value=&quot;732&quot;/&gt;&lt;/object&gt;&lt;object type=&quot;3&quot; unique_id=&quot;16154&quot;&gt;&lt;property id=&quot;20148&quot; value=&quot;5&quot;/&gt;&lt;property id=&quot;20300&quot; value=&quot;Slide 66 - &amp;quot;Novice owners and practitioners&amp;quot;&quot;/&gt;&lt;property id=&quot;20307&quot; value=&quot;733&quot;/&gt;&lt;/object&gt;&lt;object type=&quot;3&quot; unique_id=&quot;16155&quot;&gt;&lt;property id=&quot;20148&quot; value=&quot;5&quot;/&gt;&lt;property id=&quot;20300&quot; value=&quot;Slide 67 - &amp;quot;Novice owners and practitioners&amp;quot;&quot;/&gt;&lt;property id=&quot;20307&quot; value=&quot;734&quot;/&gt;&lt;/object&gt;&lt;object type=&quot;3&quot; unique_id=&quot;16156&quot;&gt;&lt;property id=&quot;20148&quot; value=&quot;5&quot;/&gt;&lt;property id=&quot;20300&quot; value=&quot;Slide 68 - &amp;quot;Novice owners and practitioners&amp;quot;&quot;/&gt;&lt;property id=&quot;20307&quot; value=&quot;735&quot;/&gt;&lt;/object&gt;&lt;object type=&quot;3&quot; unique_id=&quot;16157&quot;&gt;&lt;property id=&quot;20148&quot; value=&quot;5&quot;/&gt;&lt;property id=&quot;20300&quot; value=&quot;Slide 69 - &amp;quot;Novice owners and practitioners&amp;quot;&quot;/&gt;&lt;property id=&quot;20307&quot; value=&quot;736&quot;/&gt;&lt;/object&gt;&lt;object type=&quot;3&quot; unique_id=&quot;16158&quot;&gt;&lt;property id=&quot;20148&quot; value=&quot;5&quot;/&gt;&lt;property id=&quot;20300&quot; value=&quot;Slide 70 - &amp;quot;Novice owners and practitioners&amp;quot;&quot;/&gt;&lt;property id=&quot;20307&quot; value=&quot;737&quot;/&gt;&lt;/object&gt;&lt;object type=&quot;3&quot; unique_id=&quot;16159&quot;&gt;&lt;property id=&quot;20148&quot; value=&quot;5&quot;/&gt;&lt;property id=&quot;20300&quot; value=&quot;Slide 71 - &amp;quot;Experienced practitioners&amp;quot;&quot;/&gt;&lt;property id=&quot;20307&quot; value=&quot;738&quot;/&gt;&lt;/object&gt;&lt;object type=&quot;3&quot; unique_id=&quot;16160&quot;&gt;&lt;property id=&quot;20148&quot; value=&quot;5&quot;/&gt;&lt;property id=&quot;20300&quot; value=&quot;Slide 72 - &amp;quot;Experienced practitioners&amp;quot;&quot;/&gt;&lt;property id=&quot;20307&quot; value=&quot;739&quot;/&gt;&lt;/object&gt;&lt;object type=&quot;3&quot; unique_id=&quot;16161&quot;&gt;&lt;property id=&quot;20148&quot; value=&quot;5&quot;/&gt;&lt;property id=&quot;20300&quot; value=&quot;Slide 73 - &amp;quot;Experienced practitioners&amp;quot;&quot;/&gt;&lt;property id=&quot;20307&quot; value=&quot;740&quot;/&gt;&lt;/object&gt;&lt;object type=&quot;3&quot; unique_id=&quot;16162&quot;&gt;&lt;property id=&quot;20148&quot; value=&quot;5&quot;/&gt;&lt;property id=&quot;20300&quot; value=&quot;Slide 74 - &amp;quot;Customer experience&amp;quot;&quot;/&gt;&lt;property id=&quot;20307&quot; value=&quot;741&quot;/&gt;&lt;/object&gt;&lt;object type=&quot;3&quot; unique_id=&quot;16163&quot;&gt;&lt;property id=&quot;20148&quot; value=&quot;5&quot;/&gt;&lt;property id=&quot;20300&quot; value=&quot;Slide 75 - &amp;quot;Customer experience&amp;quot;&quot;/&gt;&lt;property id=&quot;20307&quot; value=&quot;742&quot;/&gt;&lt;/object&gt;&lt;object type=&quot;3&quot; unique_id=&quot;16164&quot;&gt;&lt;property id=&quot;20148&quot; value=&quot;5&quot;/&gt;&lt;property id=&quot;20300&quot; value=&quot;Slide 76 - &amp;quot;Equity and inclusion&amp;quot;&quot;/&gt;&lt;property id=&quot;20307&quot; value=&quot;743&quot;/&gt;&lt;/object&gt;&lt;object type=&quot;3&quot; unique_id=&quot;16165&quot;&gt;&lt;property id=&quot;20148&quot; value=&quot;5&quot;/&gt;&lt;property id=&quot;20300&quot; value=&quot;Slide 77 - &amp;quot;BREAK &amp;quot;&quot;/&gt;&lt;property id=&quot;20307&quot; value=&quot;562&quot;/&gt;&lt;/object&gt;&lt;object type=&quot;3&quot; unique_id=&quot;16166&quot;&gt;&lt;property id=&quot;20148&quot; value=&quot;5&quot;/&gt;&lt;property id=&quot;20300&quot; value=&quot;Slide 78 - &amp;quot;Office of the Chief Information Officer (OCIO) update&amp;quot;&quot;/&gt;&lt;property id=&quot;20307&quot; value=&quot;724&quot;/&gt;&lt;/object&gt;&lt;object type=&quot;3&quot; unique_id=&quot;16167&quot;&gt;&lt;property id=&quot;20148&quot; value=&quot;5&quot;/&gt;&lt;property id=&quot;20300&quot; value=&quot;Slide 79 - &amp;quot;OCIO IT highlights&amp;quot;&quot;/&gt;&lt;property id=&quot;20307&quot; value=&quot;713&quot;/&gt;&lt;/object&gt;&lt;object type=&quot;3&quot; unique_id=&quot;16168&quot;&gt;&lt;property id=&quot;20148&quot; value=&quot;5&quot;/&gt;&lt;property id=&quot;20300&quot; value=&quot;Slide 80 - &amp;quot;Legislative/Governmental Affairs update&amp;quot;&quot;/&gt;&lt;property id=&quot;20307&quot; value=&quot;725&quot;/&gt;&lt;/object&gt;&lt;object type=&quot;3&quot; unique_id=&quot;16169&quot;&gt;&lt;property id=&quot;20148&quot; value=&quot;5&quot;/&gt;&lt;property id=&quot;20300&quot; value=&quot;Slide 81 - &amp;quot;Legislative Activity   117th Congress&amp;quot;&quot;/&gt;&lt;property id=&quot;20307&quot; value=&quot;762&quot;/&gt;&lt;/object&gt;&lt;object type=&quot;3&quot; unique_id=&quot;16170&quot;&gt;&lt;property id=&quot;20148&quot; value=&quot;5&quot;/&gt;&lt;property id=&quot;20300&quot; value=&quot;Slide 82 - &amp;quot;Legislative Activity  117th Congress&amp;quot;&quot;/&gt;&lt;property id=&quot;20307&quot; value=&quot;763&quot;/&gt;&lt;/object&gt;&lt;object type=&quot;3&quot; unique_id=&quot;16171&quot;&gt;&lt;property id=&quot;20148&quot; value=&quot;5&quot;/&gt;&lt;property id=&quot;20300&quot; value=&quot;Slide 83 - &amp;quot;Thank you!&amp;quot;&quot;/&gt;&lt;property id=&quot;20307&quot; value=&quot;764&quot;/&gt;&lt;/object&gt;&lt;object type=&quot;3&quot; unique_id=&quot;16172&quot;&gt;&lt;property id=&quot;20148&quot; value=&quot;5&quot;/&gt;&lt;property id=&quot;20300&quot; value=&quot;Slide 84 - &amp;quot;Office of Policy and International Affairs (OPIA) update&amp;quot;&quot;/&gt;&lt;property id=&quot;20307&quot; value=&quot;726&quot;/&gt;&lt;/object&gt;&lt;object type=&quot;3&quot; unique_id=&quot;16173&quot;&gt;&lt;property id=&quot;20148&quot; value=&quot;5&quot;/&gt;&lt;property id=&quot;20300&quot; value=&quot;Slide 85 - &amp;quot;Topics for discussion&amp;quot;&quot;/&gt;&lt;property id=&quot;20307&quot; value=&quot;777&quot;/&gt;&lt;/object&gt;&lt;object type=&quot;3&quot; unique_id=&quot;16174&quot;&gt;&lt;property id=&quot;20148&quot; value=&quot;5&quot;/&gt;&lt;property id=&quot;20300&quot; value=&quot;Slide 86 - &amp;quot;ICANN updates&amp;quot;&quot;/&gt;&lt;property id=&quot;20307&quot; value=&quot;778&quot;/&gt;&lt;/object&gt;&lt;object type=&quot;3&quot; unique_id=&quot;16175&quot;&gt;&lt;property id=&quot;20148&quot; value=&quot;5&quot;/&gt;&lt;property id=&quot;20300&quot; value=&quot;Slide 87 - &amp;quot;Update on Madrid-related developments at the World Intellectual Property Organization&amp;quot;&quot;/&gt;&lt;property id=&quot;20307&quot; value=&quot;779&quot;/&gt;&lt;/object&gt;&lt;object type=&quot;3&quot; unique_id=&quot;16176&quot;&gt;&lt;property id=&quot;20148&quot; value=&quot;5&quot;/&gt;&lt;property id=&quot;20300&quot; value=&quot;Slide 88 - &amp;quot;TM5&amp;quot;&quot;/&gt;&lt;property id=&quot;20307&quot; value=&quot;780&quot;/&gt;&lt;/object&gt;&lt;object type=&quot;3&quot; unique_id=&quot;16177&quot;&gt;&lt;property id=&quot;20148&quot; value=&quot;5&quot;/&gt;&lt;property id=&quot;20300&quot; value=&quot;Slide 89 - &amp;quot;Requests for authentication of documents&amp;quot;&quot;/&gt;&lt;property id=&quot;20307&quot; value=&quot;781&quot;/&gt;&lt;/object&gt;&lt;object type=&quot;3&quot; unique_id=&quot;16178&quot;&gt;&lt;property id=&quot;20148&quot; value=&quot;5&quot;/&gt;&lt;property id=&quot;20300&quot; value=&quot;Slide 90 - &amp;quot;OPIA training – some highlights&amp;quot;&quot;/&gt;&lt;property id=&quot;20307&quot; value=&quot;782&quot;/&gt;&lt;/object&gt;&lt;object type=&quot;3&quot; unique_id=&quot;16180&quot;&gt;&lt;property id=&quot;20148&quot; value=&quot;5&quot;/&gt;&lt;property id=&quot;20300&quot; value=&quot;Slide 91 - &amp;quot;Trademark Trial and Appeal Board (TTAB) update&amp;quot;&quot;/&gt;&lt;property id=&quot;20307&quot; value=&quot;727&quot;/&gt;&lt;/object&gt;&lt;object type=&quot;3&quot; unique_id=&quot;16181&quot;&gt;&lt;property id=&quot;20148&quot; value=&quot;5&quot;/&gt;&lt;property id=&quot;20300&quot; value=&quot;Slide 92 - &amp;quot;Moderating filings in FY20&amp;quot;&quot;/&gt;&lt;property id=&quot;20307&quot; value=&quot;765&quot;/&gt;&lt;/object&gt;&lt;object type=&quot;3&quot; unique_id=&quot;16182&quot;&gt;&lt;property id=&quot;20148&quot; value=&quot;5&quot;/&gt;&lt;property id=&quot;20300&quot; value=&quot;Slide 93 - &amp;quot;Continued moderation in FY21&amp;quot;&quot;/&gt;&lt;property id=&quot;20307&quot; value=&quot;766&quot;/&gt;&lt;/object&gt;&lt;object type=&quot;3&quot; unique_id=&quot;16183&quot;&gt;&lt;property id=&quot;20148&quot; value=&quot;5&quot;/&gt;&lt;property id=&quot;20300&quot; value=&quot;Slide 94 - &amp;quot;Pendency goals met in FY21&amp;quot;&quot;/&gt;&lt;property id=&quot;20307&quot; value=&quot;767&quot;/&gt;&lt;/object&gt;&lt;object type=&quot;3&quot; unique_id=&quot;16184&quot;&gt;&lt;property id=&quot;20148&quot; value=&quot;5&quot;/&gt;&lt;property id=&quot;20300&quot; value=&quot;Slide 95 - &amp;quot;“End to End” processing in FY21&amp;quot;&quot;/&gt;&lt;property id=&quot;20307&quot; value=&quot;768&quot;/&gt;&lt;/object&gt;&lt;object type=&quot;3&quot; unique_id=&quot;16185&quot;&gt;&lt;property id=&quot;20148&quot; value=&quot;5&quot;/&gt;&lt;property id=&quot;20300&quot; value=&quot;Slide 96 - &amp;quot;Pretrial Conference pilot&amp;quot;&quot;/&gt;&lt;property id=&quot;20307&quot; value=&quot;769&quot;/&gt;&lt;/object&gt;&lt;object type=&quot;3&quot; unique_id=&quot;16186&quot;&gt;&lt;property id=&quot;20148&quot; value=&quot;5&quot;/&gt;&lt;property id=&quot;20300&quot; value=&quot;Slide 97 - &amp;quot;Pretrial conference pilot&amp;quot;&quot;/&gt;&lt;property id=&quot;20307&quot; value=&quot;770&quot;/&gt;&lt;/object&gt;&lt;object type=&quot;3&quot; unique_id=&quot;16187&quot;&gt;&lt;property id=&quot;20148&quot; value=&quot;5&quot;/&gt;&lt;property id=&quot;20300&quot; value=&quot;Slide 98 - &amp;quot;Benefits&amp;quot;&quot;/&gt;&lt;property id=&quot;20307&quot; value=&quot;771&quot;/&gt;&lt;/object&gt;&lt;object type=&quot;3&quot; unique_id=&quot;16188&quot;&gt;&lt;property id=&quot;20148&quot; value=&quot;5&quot;/&gt;&lt;property id=&quot;20300&quot; value=&quot;Slide 99 - &amp;quot;Recommendations&amp;quot;&quot;/&gt;&lt;property id=&quot;20307&quot; value=&quot;772&quot;/&gt;&lt;/object&gt;&lt;object type=&quot;3&quot; unique_id=&quot;16189&quot;&gt;&lt;property id=&quot;20148&quot; value=&quot;5&quot;/&gt;&lt;property id=&quot;20300&quot; value=&quot;Slide 100 - &amp;quot;Recommendations&amp;quot;&quot;/&gt;&lt;property id=&quot;20307&quot; value=&quot;773&quot;/&gt;&lt;/object&gt;&lt;object type=&quot;3&quot; unique_id=&quot;16190&quot;&gt;&lt;property id=&quot;20148&quot; value=&quot;5&quot;/&gt;&lt;property id=&quot;20300&quot; value=&quot;Slide 101 - &amp;quot;Recommendations&amp;quot;&quot;/&gt;&lt;property id=&quot;20307&quot; value=&quot;774&quot;/&gt;&lt;/object&gt;&lt;object type=&quot;3&quot; unique_id=&quot;16191&quot;&gt;&lt;property id=&quot;20148&quot; value=&quot;5&quot;/&gt;&lt;property id=&quot;20300&quot; value=&quot;Slide 102 - &amp;quot;Recommendations&amp;quot;&quot;/&gt;&lt;property id=&quot;20307&quot; value=&quot;775&quot;/&gt;&lt;/object&gt;&lt;object type=&quot;3&quot; unique_id=&quot;16192&quot;&gt;&lt;property id=&quot;20148&quot; value=&quot;5&quot;/&gt;&lt;property id=&quot;20300&quot; value=&quot;Slide 103 - &amp;quot;Input needed&amp;quot;&quot;/&gt;&lt;property id=&quot;20307&quot; value=&quot;776&quot;/&gt;&lt;/object&gt;&lt;object type=&quot;3&quot; unique_id=&quot;16193&quot;&gt;&lt;property id=&quot;20148&quot; value=&quot;5&quot;/&gt;&lt;property id=&quot;20300&quot; value=&quot;Slide 104 - &amp;quot;Public comments &amp;amp; adjournment&amp;quot;&quot;/&gt;&lt;property id=&quot;20307&quot; value=&quot;744&quot;/&gt;&lt;/object&gt;&lt;/object&gt;&lt;object type=&quot;8&quot; unique_id=&quot;101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0B379B7A-3DB9-4DF8-B35D-BBA506628A1A}"/>
    </a:ext>
  </a:extLst>
</a:theme>
</file>

<file path=ppt/theme/theme2.xml><?xml version="1.0" encoding="utf-8"?>
<a:theme xmlns:a="http://schemas.openxmlformats.org/drawingml/2006/main" name="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C799CDEF-97B4-429F-A381-1137B1DB09AD}"/>
    </a:ext>
  </a:extLst>
</a:theme>
</file>

<file path=ppt/theme/theme3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4.xml><?xml version="1.0" encoding="utf-8"?>
<a:theme xmlns:a="http://schemas.openxmlformats.org/drawingml/2006/main" name="1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C799CDEF-97B4-429F-A381-1137B1DB09AD}"/>
    </a:ext>
  </a:extLst>
</a:theme>
</file>

<file path=ppt/theme/theme5.xml><?xml version="1.0" encoding="utf-8"?>
<a:theme xmlns:a="http://schemas.openxmlformats.org/drawingml/2006/main" name="2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D5283AF1-6455-4446-97EB-4673327DC4A8}" vid="{0B379B7A-3DB9-4DF8-B35D-BBA506628A1A}"/>
    </a:ext>
  </a:extLst>
</a:theme>
</file>

<file path=ppt/theme/theme6.xml><?xml version="1.0" encoding="utf-8"?>
<a:theme xmlns:a="http://schemas.openxmlformats.org/drawingml/2006/main" name="2_Brand master navy no logo">
  <a:themeElements>
    <a:clrScheme name="USPTO Brand">
      <a:dk1>
        <a:sysClr val="windowText" lastClr="000000"/>
      </a:dk1>
      <a:lt1>
        <a:sysClr val="window" lastClr="FFFFFF"/>
      </a:lt1>
      <a:dk2>
        <a:srgbClr val="004C97"/>
      </a:dk2>
      <a:lt2>
        <a:srgbClr val="EEECE1"/>
      </a:lt2>
      <a:accent1>
        <a:srgbClr val="009CDE"/>
      </a:accent1>
      <a:accent2>
        <a:srgbClr val="A6192E"/>
      </a:accent2>
      <a:accent3>
        <a:srgbClr val="7A9A01"/>
      </a:accent3>
      <a:accent4>
        <a:srgbClr val="671E75"/>
      </a:accent4>
      <a:accent5>
        <a:srgbClr val="4BACC6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1ADA14F3-CD49-4E1E-9B65-FF2ABE8240E6}"/>
    </a:ext>
  </a:extLst>
</a:theme>
</file>

<file path=ppt/theme/theme7.xml><?xml version="1.0" encoding="utf-8"?>
<a:theme xmlns:a="http://schemas.openxmlformats.org/drawingml/2006/main" name="1_Brand master navy">
  <a:themeElements>
    <a:clrScheme name="USPTO Brand 3">
      <a:dk1>
        <a:sysClr val="windowText" lastClr="000000"/>
      </a:dk1>
      <a:lt1>
        <a:sysClr val="window" lastClr="FFFFFF"/>
      </a:lt1>
      <a:dk2>
        <a:srgbClr val="004C97"/>
      </a:dk2>
      <a:lt2>
        <a:srgbClr val="003865"/>
      </a:lt2>
      <a:accent1>
        <a:srgbClr val="009CDE"/>
      </a:accent1>
      <a:accent2>
        <a:srgbClr val="A6192E"/>
      </a:accent2>
      <a:accent3>
        <a:srgbClr val="007A33"/>
      </a:accent3>
      <a:accent4>
        <a:srgbClr val="671E75"/>
      </a:accent4>
      <a:accent5>
        <a:srgbClr val="7A9A01"/>
      </a:accent5>
      <a:accent6>
        <a:srgbClr val="F2A900"/>
      </a:accent6>
      <a:hlink>
        <a:srgbClr val="004C97"/>
      </a:hlink>
      <a:folHlink>
        <a:srgbClr val="BB16A3"/>
      </a:folHlink>
    </a:clrScheme>
    <a:fontScheme name="USPTO Brand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master navy revised 5-2019.potx" id="{8B3D07DD-1239-401E-93C8-2E55201437C4}" vid="{D012A0E0-A8F1-4958-8B8C-02837AD3D7F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4B8C5B36C5F498CAD675D6F4D02FE" ma:contentTypeVersion="11" ma:contentTypeDescription="Create a new document." ma:contentTypeScope="" ma:versionID="f95e90c6e693d32921b2f278c5c78952">
  <xsd:schema xmlns:xsd="http://www.w3.org/2001/XMLSchema" xmlns:xs="http://www.w3.org/2001/XMLSchema" xmlns:p="http://schemas.microsoft.com/office/2006/metadata/properties" xmlns:ns3="c1914182-5dd0-42d0-9bf9-fa9c42eac4e5" xmlns:ns4="94b4c645-0522-4a51-906e-a10bc2da41b1" targetNamespace="http://schemas.microsoft.com/office/2006/metadata/properties" ma:root="true" ma:fieldsID="2d251241ee4025f7fd7d9ec7ae662f7a" ns3:_="" ns4:_="">
    <xsd:import namespace="c1914182-5dd0-42d0-9bf9-fa9c42eac4e5"/>
    <xsd:import namespace="94b4c645-0522-4a51-906e-a10bc2da41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14182-5dd0-42d0-9bf9-fa9c42eac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4c645-0522-4a51-906e-a10bc2da41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1E9AA-B2EC-4B64-8FCB-9E117DA3372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914182-5dd0-42d0-9bf9-fa9c42eac4e5"/>
    <ds:schemaRef ds:uri="http://purl.org/dc/elements/1.1/"/>
    <ds:schemaRef ds:uri="http://schemas.microsoft.com/office/2006/metadata/properties"/>
    <ds:schemaRef ds:uri="94b4c645-0522-4a51-906e-a10bc2da41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31E5C3-0D98-4CF3-944C-0FC27CC4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914182-5dd0-42d0-9bf9-fa9c42eac4e5"/>
    <ds:schemaRef ds:uri="94b4c645-0522-4a51-906e-a10bc2da41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C739E9-ACA5-4C1C-80AD-7AC460DBD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301</Words>
  <Application>Microsoft Office PowerPoint</Application>
  <PresentationFormat>Custom</PresentationFormat>
  <Paragraphs>32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Arial</vt:lpstr>
      <vt:lpstr>Calibri</vt:lpstr>
      <vt:lpstr>Courier New</vt:lpstr>
      <vt:lpstr>Segoe UI</vt:lpstr>
      <vt:lpstr>Segoe UI Light</vt:lpstr>
      <vt:lpstr>Segoe UI Semibold</vt:lpstr>
      <vt:lpstr>Symbol</vt:lpstr>
      <vt:lpstr>Times New Roman</vt:lpstr>
      <vt:lpstr>Wingdings</vt:lpstr>
      <vt:lpstr>Brand master navy</vt:lpstr>
      <vt:lpstr>Brand master navy no logo</vt:lpstr>
      <vt:lpstr>1_Brand master navy</vt:lpstr>
      <vt:lpstr>1_Brand master navy no logo</vt:lpstr>
      <vt:lpstr>2_Brand master navy</vt:lpstr>
      <vt:lpstr>2_Brand master navy no logo</vt:lpstr>
      <vt:lpstr>1_Brand master navy</vt:lpstr>
      <vt:lpstr>Office of the Chief Information Officer (OCIO) update</vt:lpstr>
      <vt:lpstr>Data center &amp; migration to cloud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 Public Presentation 2020-10-30 Full 508</dc:title>
  <dc:creator>Wilkins, Jo Ann</dc:creator>
  <cp:keywords>TPAC</cp:keywords>
  <cp:lastModifiedBy>Grammatica Fletcher, Mickey</cp:lastModifiedBy>
  <cp:revision>4</cp:revision>
  <cp:lastPrinted>2021-05-14T15:21:54Z</cp:lastPrinted>
  <dcterms:created xsi:type="dcterms:W3CDTF">2020-10-20T03:52:06Z</dcterms:created>
  <dcterms:modified xsi:type="dcterms:W3CDTF">2022-08-04T22:08:35Z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2020-10-20T00:00:00Z</vt:filetime>
  </property>
  <property fmtid="{D5CDD505-2E9C-101B-9397-08002B2CF9AE}" pid="5" name="ContentTypeId">
    <vt:lpwstr>0x01010002E4B8C5B36C5F498CAD675D6F4D02FE</vt:lpwstr>
  </property>
</Properties>
</file>