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 id="2147483748" r:id="rId9"/>
  </p:sldMasterIdLst>
  <p:notesMasterIdLst>
    <p:notesMasterId r:id="rId21"/>
  </p:notesMasterIdLst>
  <p:handoutMasterIdLst>
    <p:handoutMasterId r:id="rId22"/>
  </p:handoutMasterIdLst>
  <p:sldIdLst>
    <p:sldId id="258" r:id="rId10"/>
    <p:sldId id="535" r:id="rId11"/>
    <p:sldId id="616" r:id="rId12"/>
    <p:sldId id="659" r:id="rId13"/>
    <p:sldId id="648" r:id="rId14"/>
    <p:sldId id="652" r:id="rId15"/>
    <p:sldId id="647" r:id="rId16"/>
    <p:sldId id="649" r:id="rId17"/>
    <p:sldId id="660" r:id="rId18"/>
    <p:sldId id="654" r:id="rId19"/>
    <p:sldId id="556" r:id="rId20"/>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10" autoAdjust="0"/>
    <p:restoredTop sz="64917" autoAdjust="0"/>
  </p:normalViewPr>
  <p:slideViewPr>
    <p:cSldViewPr snapToGrid="0" snapToObjects="1">
      <p:cViewPr varScale="1">
        <p:scale>
          <a:sx n="65" d="100"/>
          <a:sy n="65" d="100"/>
        </p:scale>
        <p:origin x="922" y="4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8/9/2023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8/9/2023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his communications with clients, he </a:t>
            </a:r>
          </a:p>
          <a:p>
            <a:endParaRPr lang="en-US" dirty="0"/>
          </a:p>
          <a:p>
            <a:r>
              <a:rPr lang="en-US" dirty="0"/>
              <a:t>Selective prosecution-usually means that attorney doesn’t like that he was selected to be prosecuted</a:t>
            </a:r>
          </a:p>
          <a:p>
            <a:endParaRPr lang="en-US" dirty="0"/>
          </a:p>
          <a:p>
            <a:r>
              <a:rPr lang="en-US" dirty="0"/>
              <a:t>In order to prove selective prosecution, you have to show that you were selected on improper grounds, among others who were similarly situated.  For example, you’d need to show that the disciplinary agency chose you for prosecution because you were part of a protected group.</a:t>
            </a:r>
          </a:p>
          <a:p>
            <a:r>
              <a:rPr lang="en-US" dirty="0"/>
              <a:t>	I’ve seen selective prosecution alleged on several occasions-was one of the defenses alleged by Piccone-and I’ve never seen anyone present anything approaching proof.  </a:t>
            </a:r>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63164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Prosecuted by Elizabeth Francis, who is now with DHS-ICE</a:t>
            </a:r>
          </a:p>
          <a:p>
            <a:r>
              <a:rPr lang="en-US" dirty="0"/>
              <a:t>Anecdote about how his supervisor found out about the side job-big advertisement in the airport</a:t>
            </a:r>
          </a:p>
          <a:p>
            <a:r>
              <a:rPr lang="en-US" dirty="0"/>
              <a:t>	BTW, this case went to hearing, and the hearing was held locally to Mr. </a:t>
            </a:r>
            <a:r>
              <a:rPr lang="en-US" dirty="0" err="1"/>
              <a:t>Correll</a:t>
            </a:r>
            <a:endParaRPr lang="en-US" dirty="0"/>
          </a:p>
          <a:p>
            <a:r>
              <a:rPr lang="en-US" dirty="0"/>
              <a:t>	Our litigation team flew to the hearing, through the airport in question-advertisement was still up</a:t>
            </a:r>
          </a:p>
          <a:p>
            <a:r>
              <a:rPr lang="en-US" dirty="0"/>
              <a:t>	We believe that the judge may have flown through the same airport</a:t>
            </a:r>
          </a:p>
          <a:p>
            <a:endParaRPr lang="en-US" dirty="0"/>
          </a:p>
          <a:p>
            <a:r>
              <a:rPr lang="en-US" dirty="0"/>
              <a:t>Go into the first amendment law cited-</a:t>
            </a:r>
          </a:p>
          <a:p>
            <a:r>
              <a:rPr lang="en-US" dirty="0"/>
              <a:t>	relied on Pickering vs. Board of Education, 391 U.S. 563 (1968)</a:t>
            </a:r>
          </a:p>
          <a:p>
            <a:r>
              <a:rPr lang="en-US" dirty="0"/>
              <a:t>	School teacher fired after writing a letter to local newspaper, disputing how much was being spent on athletics.  </a:t>
            </a:r>
          </a:p>
          <a:p>
            <a:r>
              <a:rPr lang="en-US" dirty="0"/>
              <a:t>	Balancing test-considers whether the speech was a matter of public concern-here, it was patent applications, so the government concern was direct and substantial</a:t>
            </a:r>
          </a:p>
          <a:p>
            <a:r>
              <a:rPr lang="en-US" dirty="0"/>
              <a:t>	found that the burden on Respondent’s speech was minimal-besides filing patent and trademark applications, </a:t>
            </a:r>
            <a:r>
              <a:rPr lang="en-US" dirty="0" err="1"/>
              <a:t>Correll</a:t>
            </a:r>
            <a:r>
              <a:rPr lang="en-US" dirty="0"/>
              <a:t> had many options to get his viewpoint out there-only speech prohibited was the speech he exercised when representing private clients before the USPTO-</a:t>
            </a:r>
          </a:p>
          <a:p>
            <a:r>
              <a:rPr lang="en-US" dirty="0"/>
              <a:t>	(only ones proscribed were the ones that he profited from)</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4863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that the Administrative law judges who hear our cases are ALJs on loan from other agencies</a:t>
            </a:r>
          </a:p>
          <a:p>
            <a:r>
              <a:rPr lang="en-US" dirty="0"/>
              <a:t>	Appointments clause basically says that Officers of the US are appointed by the president, congress, or the head of an agency</a:t>
            </a:r>
          </a:p>
          <a:p>
            <a:r>
              <a:rPr lang="en-US" dirty="0"/>
              <a:t>	Lucia was disciplined by the SEC, and the ALJ hearing his case was not appointed by the head of the agency</a:t>
            </a:r>
          </a:p>
          <a:p>
            <a:r>
              <a:rPr lang="en-US" dirty="0"/>
              <a:t>	Our ALJs weren’t appointed by the head of an agency, either.  </a:t>
            </a:r>
          </a:p>
          <a:p>
            <a:r>
              <a:rPr lang="en-US" dirty="0"/>
              <a:t>SC granted Lucia a new trial before properly appointed ALJs</a:t>
            </a:r>
          </a:p>
          <a:p>
            <a:r>
              <a:rPr lang="en-US" dirty="0"/>
              <a:t>	(what happened to Lucia after being granted a new trial?)</a:t>
            </a:r>
          </a:p>
        </p:txBody>
      </p:sp>
      <p:sp>
        <p:nvSpPr>
          <p:cNvPr id="4" name="Slide Number Placeholder 3"/>
          <p:cNvSpPr>
            <a:spLocks noGrp="1"/>
          </p:cNvSpPr>
          <p:nvPr>
            <p:ph type="sldNum" sz="quarter" idx="5"/>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4110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get that far behind?  Got divorced when he was a partner at a big law firm, lost his job, never went back to modify the order</a:t>
            </a:r>
          </a:p>
          <a:p>
            <a:endParaRPr lang="en-US" dirty="0"/>
          </a:p>
          <a:p>
            <a:r>
              <a:rPr lang="en-US" dirty="0"/>
              <a:t>And once he lost his big law job, he never really went back and worked again, or at least nothing that would earn even close to the amount he needed to pay child support</a:t>
            </a:r>
          </a:p>
          <a:p>
            <a:endParaRPr lang="en-US" dirty="0"/>
          </a:p>
          <a:p>
            <a:r>
              <a:rPr lang="en-US" dirty="0"/>
              <a:t>R showed up wearing a suit with sandals, and offered cookies to the judge, court reporter, and us.  I passed. </a:t>
            </a:r>
          </a:p>
        </p:txBody>
      </p:sp>
      <p:sp>
        <p:nvSpPr>
          <p:cNvPr id="4" name="Slide Number Placeholder 3"/>
          <p:cNvSpPr>
            <a:spLocks noGrp="1"/>
          </p:cNvSpPr>
          <p:nvPr>
            <p:ph type="sldNum" sz="quarter" idx="5"/>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279183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Stubborn refusal to become admitted</a:t>
            </a:r>
          </a:p>
          <a:p>
            <a:r>
              <a:rPr lang="en-US" dirty="0"/>
              <a:t>	pattern of being wrong about the law, refusing to change your mind, even after a judge tells you you’re wrong, and just refusing to change your behavior</a:t>
            </a:r>
          </a:p>
          <a:p>
            <a:r>
              <a:rPr lang="en-US" dirty="0"/>
              <a:t>	wrote long, legally complex complaints in jurisdictions where he wasn’t admitted</a:t>
            </a:r>
          </a:p>
          <a:p>
            <a:endParaRPr lang="en-US" dirty="0"/>
          </a:p>
          <a:p>
            <a:r>
              <a:rPr lang="en-US" dirty="0"/>
              <a:t>Submitted at least two non-compliant briefs to the USPTO Director, all of which were stricken, but his arguments were considered anyway.</a:t>
            </a:r>
          </a:p>
          <a:p>
            <a:r>
              <a:rPr lang="en-US" dirty="0"/>
              <a:t>       	Refused to cite to the record, leaving the USPTO Director to have to go look for the cites. </a:t>
            </a:r>
          </a:p>
          <a:p>
            <a:r>
              <a:rPr lang="en-US" dirty="0"/>
              <a:t>	53 arguments in a 30-page brief means that you don’t have room to actually develop any of them.  </a:t>
            </a:r>
          </a:p>
          <a:p>
            <a:endParaRPr lang="en-US" dirty="0"/>
          </a:p>
          <a:p>
            <a:r>
              <a:rPr lang="en-US" dirty="0"/>
              <a:t>Two separate appeals to EDVA, lost both</a:t>
            </a:r>
          </a:p>
          <a:p>
            <a:r>
              <a:rPr lang="en-US" dirty="0"/>
              <a:t>Two separate appeals to Federal Circuit, lost both</a:t>
            </a:r>
          </a:p>
          <a:p>
            <a:r>
              <a:rPr lang="en-US" dirty="0"/>
              <a:t>	Second one </a:t>
            </a:r>
          </a:p>
          <a:p>
            <a:r>
              <a:rPr lang="en-US" dirty="0"/>
              <a:t>One petition for certiorari to Supreme Court.  Denied</a:t>
            </a:r>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320014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difference-you have to be a registered practitioner to submit a patent application, but you don’t have to be one to submit a trademark application</a:t>
            </a:r>
          </a:p>
          <a:p>
            <a:endParaRPr lang="en-US" dirty="0"/>
          </a:p>
          <a:p>
            <a:r>
              <a:rPr lang="en-US" dirty="0"/>
              <a:t>In offering the patent services, he never appeared as a patent attorney on behalf of clients.  He drafted patent applications, but did not file them, and instructed his clients that they could file them “pro se”</a:t>
            </a:r>
          </a:p>
          <a:p>
            <a:endParaRPr lang="en-US" dirty="0"/>
          </a:p>
          <a:p>
            <a:r>
              <a:rPr lang="en-US" dirty="0"/>
              <a:t>Like Piccone-you subject yourself to the jurisdiction of the USPTO by practicing before the USPTO.  </a:t>
            </a:r>
          </a:p>
          <a:p>
            <a:endParaRPr lang="en-US" dirty="0"/>
          </a:p>
          <a:p>
            <a:r>
              <a:rPr lang="en-US" dirty="0"/>
              <a:t>Affirmed by EDVA-</a:t>
            </a:r>
          </a:p>
          <a:p>
            <a:r>
              <a:rPr lang="en-US" dirty="0"/>
              <a:t>	the court finds that there was rational evidence to support the USPTO’s decision.</a:t>
            </a:r>
          </a:p>
        </p:txBody>
      </p:sp>
      <p:sp>
        <p:nvSpPr>
          <p:cNvPr id="4" name="Slide Number Placeholder 3"/>
          <p:cNvSpPr>
            <a:spLocks noGrp="1"/>
          </p:cNvSpPr>
          <p:nvPr>
            <p:ph type="sldNum" sz="quarter" idx="5"/>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73123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filed a total of eleven cases in EDVA, some of which have been appealed to the federal circuit as well.  </a:t>
            </a:r>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95293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9594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91757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9050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652202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4749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10604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74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754208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8C72-06DC-4AE0-AD6A-7A68E1C2E841}"/>
              </a:ext>
            </a:extLst>
          </p:cNvPr>
          <p:cNvSpPr>
            <a:spLocks noGrp="1"/>
          </p:cNvSpPr>
          <p:nvPr>
            <p:ph type="title"/>
          </p:nvPr>
        </p:nvSpPr>
        <p:spPr/>
        <p:txBody>
          <a:bodyPr>
            <a:normAutofit/>
          </a:bodyPr>
          <a:lstStyle/>
          <a:p>
            <a:r>
              <a:rPr lang="en-US" sz="2800" dirty="0"/>
              <a:t>Selective prosecution/duty to advise</a:t>
            </a:r>
            <a:r>
              <a:rPr lang="en-US" dirty="0"/>
              <a:t>	</a:t>
            </a:r>
          </a:p>
        </p:txBody>
      </p:sp>
      <p:sp>
        <p:nvSpPr>
          <p:cNvPr id="3" name="Content Placeholder 2">
            <a:extLst>
              <a:ext uri="{FF2B5EF4-FFF2-40B4-BE49-F238E27FC236}">
                <a16:creationId xmlns:a16="http://schemas.microsoft.com/office/drawing/2014/main" id="{EDA827CF-929C-4FAF-9396-9EE20011199E}"/>
              </a:ext>
            </a:extLst>
          </p:cNvPr>
          <p:cNvSpPr>
            <a:spLocks noGrp="1"/>
          </p:cNvSpPr>
          <p:nvPr>
            <p:ph idx="1"/>
          </p:nvPr>
        </p:nvSpPr>
        <p:spPr/>
        <p:txBody>
          <a:bodyPr>
            <a:normAutofit/>
          </a:bodyPr>
          <a:lstStyle/>
          <a:p>
            <a:pPr marL="0" indent="0">
              <a:spcBef>
                <a:spcPts val="0"/>
              </a:spcBef>
              <a:buNone/>
            </a:pPr>
            <a:r>
              <a:rPr lang="en-US" altLang="en-US" sz="1600" b="1" i="1" dirty="0">
                <a:latin typeface="+mn-lt"/>
              </a:rPr>
              <a:t>In re Kroll</a:t>
            </a:r>
            <a:r>
              <a:rPr lang="en-US" altLang="en-US" sz="1600" i="1" dirty="0">
                <a:latin typeface="+mn-lt"/>
              </a:rPr>
              <a:t>, </a:t>
            </a:r>
            <a:r>
              <a:rPr lang="en-US" altLang="en-US" sz="1600" dirty="0">
                <a:latin typeface="+mn-lt"/>
              </a:rPr>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400" dirty="0"/>
              <a:t>Failed to withdraw from patent applications after suspension (2016) and exclusion (2017).</a:t>
            </a:r>
          </a:p>
          <a:p>
            <a:pPr lvl="2">
              <a:spcBef>
                <a:spcPts val="0"/>
              </a:spcBef>
              <a:buFont typeface="Courier New" panose="02070309020205020404" pitchFamily="49" charset="0"/>
              <a:buChar char="-"/>
            </a:pPr>
            <a:r>
              <a:rPr lang="en-US" altLang="en-US" sz="1400" dirty="0"/>
              <a:t>Continued to receive USPTO correspondence for client cases</a:t>
            </a:r>
          </a:p>
          <a:p>
            <a:pPr lvl="2">
              <a:spcBef>
                <a:spcPts val="0"/>
              </a:spcBef>
              <a:buFont typeface="Courier New" panose="02070309020205020404" pitchFamily="49" charset="0"/>
              <a:buChar char="-"/>
            </a:pPr>
            <a:r>
              <a:rPr lang="en-US" altLang="en-US" sz="1400" dirty="0"/>
              <a:t>Continued to communicate with and advise clients on patent matters before the USPTO.</a:t>
            </a:r>
          </a:p>
          <a:p>
            <a:pPr lvl="3">
              <a:spcBef>
                <a:spcPts val="0"/>
              </a:spcBef>
              <a:buFont typeface="Courier New" panose="02070309020205020404" pitchFamily="49" charset="0"/>
              <a:buChar char="-"/>
            </a:pPr>
            <a:r>
              <a:rPr lang="en-US" altLang="en-US" sz="1400" dirty="0"/>
              <a:t>Signed and filed trademark documents, participated in interview with trademark examining attorney</a:t>
            </a:r>
          </a:p>
          <a:p>
            <a:pPr lvl="2">
              <a:spcBef>
                <a:spcPts val="0"/>
              </a:spcBef>
              <a:buFont typeface="Courier New" panose="02070309020205020404" pitchFamily="49" charset="0"/>
              <a:buChar char="-"/>
            </a:pPr>
            <a:r>
              <a:rPr lang="en-US" altLang="en-US" sz="1400" dirty="0"/>
              <a:t>Maintained “working relationship” with registered attorney from separate legal practice.</a:t>
            </a:r>
          </a:p>
          <a:p>
            <a:pPr lvl="3">
              <a:spcBef>
                <a:spcPts val="0"/>
              </a:spcBef>
              <a:buFont typeface="Courier New" panose="02070309020205020404" pitchFamily="49" charset="0"/>
              <a:buChar char="-"/>
            </a:pPr>
            <a:r>
              <a:rPr lang="en-US" altLang="en-US" sz="14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4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400" dirty="0"/>
              <a:t>Respondent collected fees from clients and paid a portion to registered attorney</a:t>
            </a:r>
          </a:p>
          <a:p>
            <a:pPr lvl="3">
              <a:spcBef>
                <a:spcPts val="0"/>
              </a:spcBef>
              <a:buFont typeface="Courier New" panose="02070309020205020404" pitchFamily="49" charset="0"/>
              <a:buChar char="-"/>
            </a:pPr>
            <a:r>
              <a:rPr lang="en-US" altLang="en-US" sz="1400" dirty="0"/>
              <a:t>Clients did not consent to this fee-sharing arrangement</a:t>
            </a:r>
          </a:p>
          <a:p>
            <a:pPr lvl="2">
              <a:spcBef>
                <a:spcPts val="0"/>
              </a:spcBef>
              <a:buFont typeface="Courier New" panose="02070309020205020404" pitchFamily="49" charset="0"/>
              <a:buChar char="-"/>
            </a:pPr>
            <a:r>
              <a:rPr lang="en-US" altLang="en-US" sz="1400" dirty="0"/>
              <a:t>Personal account held by respondent’s wife held client funds</a:t>
            </a:r>
          </a:p>
          <a:p>
            <a:pPr lvl="1">
              <a:spcBef>
                <a:spcPts val="0"/>
              </a:spcBef>
              <a:buFont typeface="Arial" panose="020B0604020202020204" pitchFamily="34" charset="0"/>
              <a:buChar char="•"/>
            </a:pPr>
            <a:r>
              <a:rPr lang="en-US" altLang="en-US" sz="1400" dirty="0"/>
              <a:t>Argued selective prosecution, but did not adequately plead, or establish required facts</a:t>
            </a:r>
          </a:p>
          <a:p>
            <a:pPr lvl="1">
              <a:spcBef>
                <a:spcPts val="0"/>
              </a:spcBef>
              <a:buFont typeface="Arial" panose="020B0604020202020204" pitchFamily="34" charset="0"/>
              <a:buChar char="•"/>
            </a:pPr>
            <a:r>
              <a:rPr lang="en-US" altLang="en-US" sz="1400" dirty="0"/>
              <a:t>Excluded from practice</a:t>
            </a:r>
          </a:p>
        </p:txBody>
      </p:sp>
      <p:sp>
        <p:nvSpPr>
          <p:cNvPr id="4" name="Slide Number Placeholder 3">
            <a:extLst>
              <a:ext uri="{FF2B5EF4-FFF2-40B4-BE49-F238E27FC236}">
                <a16:creationId xmlns:a16="http://schemas.microsoft.com/office/drawing/2014/main" id="{F3B9C08D-2BA8-4529-95C3-FF0D45C3CB19}"/>
              </a:ext>
            </a:extLst>
          </p:cNvPr>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229419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Unusual defenses in disciplinary cases</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USPTO disciplinary basics</a:t>
            </a:r>
            <a:r>
              <a:rPr lang="en-US" sz="3200" dirty="0"/>
              <a:t>	</a:t>
            </a:r>
          </a:p>
        </p:txBody>
      </p:sp>
      <p:sp>
        <p:nvSpPr>
          <p:cNvPr id="3" name="Content Placeholder 2"/>
          <p:cNvSpPr>
            <a:spLocks noGrp="1"/>
          </p:cNvSpPr>
          <p:nvPr>
            <p:ph idx="1"/>
          </p:nvPr>
        </p:nvSpPr>
        <p:spPr>
          <a:xfrm>
            <a:off x="457200" y="1475232"/>
            <a:ext cx="8229600" cy="3758619"/>
          </a:xfrm>
        </p:spPr>
        <p:txBody>
          <a:bodyPr>
            <a:noAutofit/>
          </a:bodyPr>
          <a:lstStyle/>
          <a:p>
            <a:pPr lvl="1">
              <a:buFont typeface="Arial" panose="020B0604020202020204" pitchFamily="34" charset="0"/>
              <a:buChar char="•"/>
            </a:pPr>
            <a:r>
              <a:rPr lang="en-US" sz="1300" dirty="0"/>
              <a:t>Disciplinary jurisdiction over:</a:t>
            </a:r>
          </a:p>
          <a:p>
            <a:pPr lvl="2">
              <a:buFont typeface="Arial" panose="020B0604020202020204" pitchFamily="34" charset="0"/>
              <a:buChar char="•"/>
            </a:pPr>
            <a:r>
              <a:rPr lang="en-US" sz="1300" dirty="0"/>
              <a:t>practitioners, including patent attorneys and patent agents</a:t>
            </a:r>
          </a:p>
          <a:p>
            <a:pPr lvl="2">
              <a:buFont typeface="Arial" panose="020B0604020202020204" pitchFamily="34" charset="0"/>
              <a:buChar char="•"/>
            </a:pPr>
            <a:r>
              <a:rPr lang="en-US" sz="1300" dirty="0"/>
              <a:t>anyone who practices before the USPTO-including non-registered attorneys who practice 	before the USPTO in trademark and other matters</a:t>
            </a:r>
          </a:p>
          <a:p>
            <a:pPr lvl="1">
              <a:buFont typeface="Arial" panose="020B0604020202020204" pitchFamily="34" charset="0"/>
              <a:buChar char="•"/>
            </a:pPr>
            <a:r>
              <a:rPr lang="en-US" sz="1300" dirty="0"/>
              <a:t>USPTO Rules of Professional Conduct, 37 C.F.R. Part 11-analog to ABA Model Rules, similar in most instances</a:t>
            </a:r>
          </a:p>
          <a:p>
            <a:pPr lvl="1">
              <a:buFont typeface="Arial" panose="020B0604020202020204" pitchFamily="34" charset="0"/>
              <a:buChar char="•"/>
            </a:pPr>
            <a:r>
              <a:rPr lang="en-US" sz="1300" dirty="0"/>
              <a:t>Office of Enrollment and Discipline (OED) receives grievances, investigates, resolves some cases and refers others to a committee to determine whether probable cause exists</a:t>
            </a:r>
          </a:p>
          <a:p>
            <a:pPr lvl="1">
              <a:buFont typeface="Arial" panose="020B0604020202020204" pitchFamily="34" charset="0"/>
              <a:buChar char="•"/>
            </a:pPr>
            <a:r>
              <a:rPr lang="en-US" sz="1300" dirty="0"/>
              <a:t>Solicitor’s Office (SO) prosecutes the cases from complaint forward</a:t>
            </a:r>
          </a:p>
          <a:p>
            <a:pPr lvl="1">
              <a:buFont typeface="Arial" panose="020B0604020202020204" pitchFamily="34" charset="0"/>
              <a:buChar char="•"/>
            </a:pPr>
            <a:r>
              <a:rPr lang="en-US" sz="1300" dirty="0"/>
              <a:t>Administrative Law Judges (“ALJs”) from other agencies hear cases, make findings and recommendations</a:t>
            </a:r>
          </a:p>
          <a:p>
            <a:pPr lvl="1">
              <a:buFont typeface="Arial" panose="020B0604020202020204" pitchFamily="34" charset="0"/>
              <a:buChar char="•"/>
            </a:pPr>
            <a:r>
              <a:rPr lang="en-US" sz="1300" dirty="0"/>
              <a:t>USPTO Director hears review of ALJ findings, can impose discipline</a:t>
            </a:r>
          </a:p>
          <a:p>
            <a:pPr lvl="1">
              <a:buFont typeface="Arial" panose="020B0604020202020204" pitchFamily="34" charset="0"/>
              <a:buChar char="•"/>
            </a:pPr>
            <a:r>
              <a:rPr lang="en-US" sz="1300" dirty="0"/>
              <a:t>Following USPTO Director decision, additional review available through the U.S. District Court for the Eastern District of Virginia, then through Federal Circuit  </a:t>
            </a:r>
          </a:p>
          <a:p>
            <a:pPr lvl="1">
              <a:buFont typeface="Arial" panose="020B0604020202020204" pitchFamily="34" charset="0"/>
              <a:buChar char="•"/>
            </a:pPr>
            <a:r>
              <a:rPr lang="en-US" sz="1300" dirty="0"/>
              <a:t>Decisions imposing public discipline available in the FOIA reading room: </a:t>
            </a:r>
            <a:r>
              <a:rPr lang="en-US" sz="1300" dirty="0">
                <a:hlinkClick r:id="rId3"/>
              </a:rPr>
              <a:t>foiadocuments.uspto.gov/</a:t>
            </a:r>
            <a:r>
              <a:rPr lang="en-US" sz="1300" dirty="0" err="1">
                <a:hlinkClick r:id="rId3"/>
              </a:rPr>
              <a:t>oed</a:t>
            </a:r>
            <a:r>
              <a:rPr lang="en-US" sz="1300" dirty="0">
                <a:hlinkClick r:id="rId3"/>
              </a:rPr>
              <a:t>/</a:t>
            </a:r>
            <a:endParaRPr lang="en-US" sz="13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8C72-06DC-4AE0-AD6A-7A68E1C2E841}"/>
              </a:ext>
            </a:extLst>
          </p:cNvPr>
          <p:cNvSpPr>
            <a:spLocks noGrp="1"/>
          </p:cNvSpPr>
          <p:nvPr>
            <p:ph type="title"/>
          </p:nvPr>
        </p:nvSpPr>
        <p:spPr/>
        <p:txBody>
          <a:bodyPr>
            <a:normAutofit fontScale="90000"/>
          </a:bodyPr>
          <a:lstStyle/>
          <a:p>
            <a:r>
              <a:rPr lang="en-US" sz="3100" dirty="0"/>
              <a:t>Constitutional arguments-freedom of speech </a:t>
            </a:r>
            <a:r>
              <a:rPr lang="en-US" dirty="0"/>
              <a:t>	</a:t>
            </a:r>
          </a:p>
        </p:txBody>
      </p:sp>
      <p:sp>
        <p:nvSpPr>
          <p:cNvPr id="3" name="Content Placeholder 2">
            <a:extLst>
              <a:ext uri="{FF2B5EF4-FFF2-40B4-BE49-F238E27FC236}">
                <a16:creationId xmlns:a16="http://schemas.microsoft.com/office/drawing/2014/main" id="{EDA827CF-929C-4FAF-9396-9EE20011199E}"/>
              </a:ext>
            </a:extLst>
          </p:cNvPr>
          <p:cNvSpPr>
            <a:spLocks noGrp="1"/>
          </p:cNvSpPr>
          <p:nvPr>
            <p:ph idx="1"/>
          </p:nvPr>
        </p:nvSpPr>
        <p:spPr/>
        <p:txBody>
          <a:bodyPr>
            <a:normAutofit/>
          </a:bodyPr>
          <a:lstStyle/>
          <a:p>
            <a:pPr marL="0" indent="0">
              <a:spcBef>
                <a:spcPts val="0"/>
              </a:spcBef>
              <a:buNone/>
            </a:pPr>
            <a:r>
              <a:rPr lang="en-US" altLang="en-US" sz="1600" b="1" i="1" dirty="0"/>
              <a:t>In re </a:t>
            </a:r>
            <a:r>
              <a:rPr lang="en-US" altLang="en-US" sz="1600" b="1" i="1" dirty="0" err="1"/>
              <a:t>Correll</a:t>
            </a:r>
            <a:r>
              <a:rPr lang="en-US" altLang="en-US" sz="1600" i="1" dirty="0"/>
              <a:t>, </a:t>
            </a:r>
            <a:r>
              <a:rPr lang="en-US" altLang="en-US" sz="1600" dirty="0"/>
              <a:t>Proceeding No. D2018-12 (USPTO February 4, 2021)</a:t>
            </a:r>
          </a:p>
          <a:p>
            <a:pPr lvl="1">
              <a:spcBef>
                <a:spcPts val="0"/>
              </a:spcBef>
              <a:buFont typeface="Arial" panose="020B0604020202020204" pitchFamily="34" charset="0"/>
              <a:buChar char="•"/>
            </a:pPr>
            <a:r>
              <a:rPr lang="en-US" altLang="en-US" sz="1400" dirty="0"/>
              <a:t>Respondent worked for the U.S. Navy as an electronics engineer, simultaneously had a solo law practice dealing with patents, trademarks, and copyrights</a:t>
            </a:r>
          </a:p>
          <a:p>
            <a:pPr lvl="1">
              <a:spcBef>
                <a:spcPts val="0"/>
              </a:spcBef>
              <a:buFont typeface="Arial" panose="020B0604020202020204" pitchFamily="34" charset="0"/>
              <a:buChar char="•"/>
            </a:pPr>
            <a:r>
              <a:rPr lang="en-US" altLang="en-US" sz="1400" dirty="0"/>
              <a:t>169 patent applications, 89 trademark applications between 2008-2016</a:t>
            </a:r>
          </a:p>
          <a:p>
            <a:pPr lvl="1">
              <a:spcBef>
                <a:spcPts val="0"/>
              </a:spcBef>
              <a:buFont typeface="Arial" panose="020B0604020202020204" pitchFamily="34" charset="0"/>
              <a:buChar char="•"/>
            </a:pPr>
            <a:r>
              <a:rPr lang="en-US" altLang="en-US" sz="1400" dirty="0"/>
              <a:t>18 USC Secs. 203 and 205 bar federal employees from engaging in representational services on behalf of another person in any matter in which the U.S. is a party</a:t>
            </a:r>
          </a:p>
          <a:p>
            <a:pPr lvl="1">
              <a:spcBef>
                <a:spcPts val="0"/>
              </a:spcBef>
              <a:buFont typeface="Arial" panose="020B0604020202020204" pitchFamily="34" charset="0"/>
              <a:buChar char="•"/>
            </a:pPr>
            <a:r>
              <a:rPr lang="en-US" altLang="en-US" sz="1400" dirty="0"/>
              <a:t>Multiple violations, including 37 C.F.R. Sec. 11.111, engaging in conduct contrary to federal ethics law</a:t>
            </a:r>
          </a:p>
          <a:p>
            <a:pPr lvl="1">
              <a:spcBef>
                <a:spcPts val="0"/>
              </a:spcBef>
              <a:buFont typeface="Arial" panose="020B0604020202020204" pitchFamily="34" charset="0"/>
              <a:buChar char="•"/>
            </a:pPr>
            <a:r>
              <a:rPr lang="en-US" altLang="en-US" sz="1400" dirty="0"/>
              <a:t>First Amendment freedom of speech defense</a:t>
            </a:r>
          </a:p>
          <a:p>
            <a:pPr lvl="1">
              <a:spcBef>
                <a:spcPts val="0"/>
              </a:spcBef>
              <a:buFont typeface="Arial" panose="020B0604020202020204" pitchFamily="34" charset="0"/>
              <a:buChar char="•"/>
            </a:pPr>
            <a:r>
              <a:rPr lang="en-US" altLang="en-US" sz="1400" dirty="0"/>
              <a:t>Defense rejected by ALJ, who imposed a 60-month suspension</a:t>
            </a:r>
          </a:p>
          <a:p>
            <a:pPr lvl="1">
              <a:spcBef>
                <a:spcPts val="0"/>
              </a:spcBef>
              <a:buFont typeface="Arial" panose="020B0604020202020204" pitchFamily="34" charset="0"/>
              <a:buChar char="•"/>
            </a:pPr>
            <a:r>
              <a:rPr lang="en-US" altLang="en-US" sz="1400" dirty="0"/>
              <a:t>ALJ decision affirmed by USPTO Director, 60-month suspension</a:t>
            </a:r>
          </a:p>
          <a:p>
            <a:pPr lvl="1">
              <a:spcBef>
                <a:spcPts val="0"/>
              </a:spcBef>
              <a:buFont typeface="Arial" panose="020B0604020202020204" pitchFamily="34" charset="0"/>
              <a:buChar char="•"/>
            </a:pPr>
            <a:r>
              <a:rPr lang="en-US" altLang="en-US" sz="1400" dirty="0"/>
              <a:t>USPTO Director decision affirmed by U.S. District Court for Eastern District of Virginia</a:t>
            </a:r>
          </a:p>
          <a:p>
            <a:pPr lvl="2">
              <a:spcBef>
                <a:spcPts val="0"/>
              </a:spcBef>
              <a:buFont typeface="Arial" panose="020B0604020202020204" pitchFamily="34" charset="0"/>
              <a:buChar char="•"/>
            </a:pPr>
            <a:r>
              <a:rPr lang="en-US" altLang="en-US" sz="1400" dirty="0"/>
              <a:t>Only speech prohibited was the speech he exercised when representing private clients before the USPTO-other types of speech were available to him, such as speeches, blogs, and representation of clients who aren’t appearing before the federal government</a:t>
            </a:r>
          </a:p>
          <a:p>
            <a:pPr marL="0" indent="0">
              <a:spcBef>
                <a:spcPts val="0"/>
              </a:spcBef>
              <a:buNone/>
            </a:pPr>
            <a:endParaRPr lang="en-US" altLang="en-US" sz="1200" dirty="0"/>
          </a:p>
          <a:p>
            <a:pPr lvl="1">
              <a:spcBef>
                <a:spcPts val="0"/>
              </a:spcBef>
              <a:buFont typeface="Arial" panose="020B0604020202020204" pitchFamily="34" charset="0"/>
              <a:buChar char="•"/>
            </a:pPr>
            <a:endParaRPr lang="en-US" altLang="en-US" sz="1200" dirty="0"/>
          </a:p>
        </p:txBody>
      </p:sp>
      <p:sp>
        <p:nvSpPr>
          <p:cNvPr id="4" name="Slide Number Placeholder 3">
            <a:extLst>
              <a:ext uri="{FF2B5EF4-FFF2-40B4-BE49-F238E27FC236}">
                <a16:creationId xmlns:a16="http://schemas.microsoft.com/office/drawing/2014/main" id="{F3B9C08D-2BA8-4529-95C3-FF0D45C3CB19}"/>
              </a:ext>
            </a:extLst>
          </p:cNvPr>
          <p:cNvSpPr>
            <a:spLocks noGrp="1"/>
          </p:cNvSpPr>
          <p:nvPr>
            <p:ph type="sldNum" sz="quarter" idx="10"/>
          </p:nvPr>
        </p:nvSpPr>
        <p:spPr/>
        <p:txBody>
          <a:bodyPr/>
          <a:lstStyle/>
          <a:p>
            <a:fld id="{92DA454B-C859-4892-B9FA-68B588C9F547}" type="slidenum">
              <a:rPr lang="en-US" smtClean="0"/>
              <a:t>4</a:t>
            </a:fld>
            <a:endParaRPr lang="en-US" dirty="0"/>
          </a:p>
        </p:txBody>
      </p:sp>
    </p:spTree>
    <p:extLst>
      <p:ext uri="{BB962C8B-B14F-4D97-AF65-F5344CB8AC3E}">
        <p14:creationId xmlns:p14="http://schemas.microsoft.com/office/powerpoint/2010/main" val="48018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9189-08B6-4D00-826D-5D1B315382D9}"/>
              </a:ext>
            </a:extLst>
          </p:cNvPr>
          <p:cNvSpPr>
            <a:spLocks noGrp="1"/>
          </p:cNvSpPr>
          <p:nvPr>
            <p:ph type="title"/>
          </p:nvPr>
        </p:nvSpPr>
        <p:spPr/>
        <p:txBody>
          <a:bodyPr>
            <a:normAutofit fontScale="90000"/>
          </a:bodyPr>
          <a:lstStyle/>
          <a:p>
            <a:r>
              <a:rPr lang="en-US" sz="2700" dirty="0"/>
              <a:t>Constitutional arguments-the Appointments Clause</a:t>
            </a:r>
            <a:r>
              <a:rPr lang="en-US" dirty="0"/>
              <a:t>	</a:t>
            </a:r>
          </a:p>
        </p:txBody>
      </p:sp>
      <p:sp>
        <p:nvSpPr>
          <p:cNvPr id="3" name="Content Placeholder 2">
            <a:extLst>
              <a:ext uri="{FF2B5EF4-FFF2-40B4-BE49-F238E27FC236}">
                <a16:creationId xmlns:a16="http://schemas.microsoft.com/office/drawing/2014/main" id="{CA7EE578-AE91-48AA-83F9-F0FC3AD48C1C}"/>
              </a:ext>
            </a:extLst>
          </p:cNvPr>
          <p:cNvSpPr>
            <a:spLocks noGrp="1"/>
          </p:cNvSpPr>
          <p:nvPr>
            <p:ph idx="1"/>
          </p:nvPr>
        </p:nvSpPr>
        <p:spPr/>
        <p:txBody>
          <a:bodyPr>
            <a:normAutofit/>
          </a:bodyPr>
          <a:lstStyle/>
          <a:p>
            <a:r>
              <a:rPr lang="en-US" sz="1600" b="1" dirty="0"/>
              <a:t>The Appointments Clause </a:t>
            </a:r>
          </a:p>
          <a:p>
            <a:pPr lvl="1"/>
            <a:r>
              <a:rPr lang="en-US" sz="1400" dirty="0"/>
              <a:t>[The President] . . . shall appoint Ambassadors, other public Ministers and Consuls, Judges of the supreme Court, and all other Officers of the United States, whose Appointments are not herein otherwise provided for, and which shall be established by Law:  but the Congress may by Law vest the Appointment of such inferior Officers, as they think proper, in the President alone, in the Courts of Law, or in the Heads of Departments.</a:t>
            </a:r>
          </a:p>
          <a:p>
            <a:pPr lvl="1"/>
            <a:r>
              <a:rPr lang="en-US" sz="1400" dirty="0"/>
              <a:t>Article II, Section 2, Clause 2 of the U.S. Constitution</a:t>
            </a:r>
          </a:p>
          <a:p>
            <a:r>
              <a:rPr lang="en-US" sz="1600" b="1" i="1" dirty="0"/>
              <a:t>Lucia v. Securities and Exchange Commission (“S.E.C.”)</a:t>
            </a:r>
            <a:r>
              <a:rPr lang="en-US" sz="1600" b="1" dirty="0"/>
              <a:t>, </a:t>
            </a:r>
            <a:r>
              <a:rPr lang="en-US" sz="1600" dirty="0"/>
              <a:t>138 </a:t>
            </a:r>
            <a:r>
              <a:rPr lang="en-US" sz="1600" dirty="0" err="1"/>
              <a:t>S.Ct</a:t>
            </a:r>
            <a:r>
              <a:rPr lang="en-US" sz="1600" dirty="0"/>
              <a:t> 2044, 2055 (2018)</a:t>
            </a:r>
          </a:p>
          <a:p>
            <a:pPr lvl="1"/>
            <a:r>
              <a:rPr lang="en-US" sz="1400" dirty="0"/>
              <a:t>Administrative Law Judges hearing discipline cases for the SEC are Officers of the United States, so they must be appointed by the President, Congress, or the head of their department or agency</a:t>
            </a:r>
          </a:p>
          <a:p>
            <a:pPr lvl="1"/>
            <a:r>
              <a:rPr lang="en-US" sz="1400" dirty="0"/>
              <a:t>The Supreme Court granted a new trial before properly appointed ALJs  </a:t>
            </a:r>
          </a:p>
        </p:txBody>
      </p:sp>
      <p:sp>
        <p:nvSpPr>
          <p:cNvPr id="4" name="Slide Number Placeholder 3">
            <a:extLst>
              <a:ext uri="{FF2B5EF4-FFF2-40B4-BE49-F238E27FC236}">
                <a16:creationId xmlns:a16="http://schemas.microsoft.com/office/drawing/2014/main" id="{09254E04-EB74-4BE4-8750-14BB9F3BCB31}"/>
              </a:ext>
            </a:extLst>
          </p:cNvPr>
          <p:cNvSpPr>
            <a:spLocks noGrp="1"/>
          </p:cNvSpPr>
          <p:nvPr>
            <p:ph type="sldNum" sz="quarter" idx="10"/>
          </p:nvPr>
        </p:nvSpPr>
        <p:spPr/>
        <p:txBody>
          <a:bodyPr/>
          <a:lstStyle/>
          <a:p>
            <a:fld id="{92DA454B-C859-4892-B9FA-68B588C9F547}" type="slidenum">
              <a:rPr lang="en-US" smtClean="0"/>
              <a:t>5</a:t>
            </a:fld>
            <a:endParaRPr lang="en-US" dirty="0"/>
          </a:p>
        </p:txBody>
      </p:sp>
    </p:spTree>
    <p:extLst>
      <p:ext uri="{BB962C8B-B14F-4D97-AF65-F5344CB8AC3E}">
        <p14:creationId xmlns:p14="http://schemas.microsoft.com/office/powerpoint/2010/main" val="331998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9189-08B6-4D00-826D-5D1B315382D9}"/>
              </a:ext>
            </a:extLst>
          </p:cNvPr>
          <p:cNvSpPr>
            <a:spLocks noGrp="1"/>
          </p:cNvSpPr>
          <p:nvPr>
            <p:ph type="title"/>
          </p:nvPr>
        </p:nvSpPr>
        <p:spPr/>
        <p:txBody>
          <a:bodyPr>
            <a:normAutofit/>
          </a:bodyPr>
          <a:lstStyle/>
          <a:p>
            <a:r>
              <a:rPr lang="en-US" sz="2800" dirty="0"/>
              <a:t>Appointments Clause before the USPTO</a:t>
            </a:r>
          </a:p>
        </p:txBody>
      </p:sp>
      <p:sp>
        <p:nvSpPr>
          <p:cNvPr id="3" name="Content Placeholder 2">
            <a:extLst>
              <a:ext uri="{FF2B5EF4-FFF2-40B4-BE49-F238E27FC236}">
                <a16:creationId xmlns:a16="http://schemas.microsoft.com/office/drawing/2014/main" id="{CA7EE578-AE91-48AA-83F9-F0FC3AD48C1C}"/>
              </a:ext>
            </a:extLst>
          </p:cNvPr>
          <p:cNvSpPr>
            <a:spLocks noGrp="1"/>
          </p:cNvSpPr>
          <p:nvPr>
            <p:ph idx="1"/>
          </p:nvPr>
        </p:nvSpPr>
        <p:spPr>
          <a:xfrm>
            <a:off x="457200" y="914400"/>
            <a:ext cx="8229600" cy="4319451"/>
          </a:xfrm>
        </p:spPr>
        <p:txBody>
          <a:bodyPr>
            <a:normAutofit/>
          </a:bodyPr>
          <a:lstStyle/>
          <a:p>
            <a:pPr marL="0" indent="0">
              <a:buNone/>
            </a:pPr>
            <a:endParaRPr lang="en-US" dirty="0"/>
          </a:p>
          <a:p>
            <a:pPr marL="0" indent="0">
              <a:buNone/>
            </a:pPr>
            <a:r>
              <a:rPr lang="en-US" sz="1600" b="1" i="1" dirty="0">
                <a:latin typeface="+mn-lt"/>
              </a:rPr>
              <a:t>In re Kleinsmith</a:t>
            </a:r>
            <a:r>
              <a:rPr lang="en-US" sz="1600" dirty="0">
                <a:latin typeface="+mn-lt"/>
              </a:rPr>
              <a:t>, Proceeding No. D2016-10 (USPTO November 5, 2019)</a:t>
            </a:r>
          </a:p>
          <a:p>
            <a:pPr lvl="1">
              <a:buFont typeface="Arial" panose="020B0604020202020204" pitchFamily="34" charset="0"/>
              <a:buChar char="•"/>
            </a:pPr>
            <a:r>
              <a:rPr lang="en-US" sz="1400" dirty="0"/>
              <a:t>Kleinsmith owed over $300,000 in child support</a:t>
            </a:r>
          </a:p>
          <a:p>
            <a:pPr lvl="1">
              <a:buFont typeface="Arial" panose="020B0604020202020204" pitchFamily="34" charset="0"/>
              <a:buChar char="•"/>
            </a:pPr>
            <a:r>
              <a:rPr lang="en-US" sz="1400" dirty="0"/>
              <a:t>Charged with violations of 37 C.F.R. Sec. 11.304(c) (failure to comply with the requirements of a tribunal), 11.804(d) (conduct prejudicial to the administration of justice) and 11.801(b) (failure to cooperate with investigation)</a:t>
            </a:r>
          </a:p>
          <a:p>
            <a:pPr lvl="1">
              <a:buFont typeface="Arial" panose="020B0604020202020204" pitchFamily="34" charset="0"/>
              <a:buChar char="•"/>
            </a:pPr>
            <a:r>
              <a:rPr lang="en-US" sz="1400" dirty="0"/>
              <a:t>Lost at trial  </a:t>
            </a:r>
          </a:p>
          <a:p>
            <a:pPr lvl="1">
              <a:buFont typeface="Arial" panose="020B0604020202020204" pitchFamily="34" charset="0"/>
              <a:buChar char="•"/>
            </a:pPr>
            <a:r>
              <a:rPr lang="en-US" sz="1400" dirty="0"/>
              <a:t>While on appeal before the USPTO Director, raised </a:t>
            </a:r>
            <a:r>
              <a:rPr lang="en-US" sz="1400" i="1" dirty="0"/>
              <a:t>Lucia</a:t>
            </a:r>
            <a:r>
              <a:rPr lang="en-US" sz="1400" dirty="0"/>
              <a:t> appointments clause defense</a:t>
            </a:r>
          </a:p>
          <a:p>
            <a:pPr lvl="1">
              <a:buFont typeface="Arial" panose="020B0604020202020204" pitchFamily="34" charset="0"/>
              <a:buChar char="•"/>
            </a:pPr>
            <a:r>
              <a:rPr lang="en-US" sz="1400" dirty="0"/>
              <a:t>Got a new trial, lost on partial summary judgment, then didn’t show up</a:t>
            </a:r>
          </a:p>
          <a:p>
            <a:pPr lvl="1">
              <a:buFont typeface="Arial" panose="020B0604020202020204" pitchFamily="34" charset="0"/>
              <a:buChar char="•"/>
            </a:pPr>
            <a:r>
              <a:rPr lang="en-US" sz="1400" dirty="0"/>
              <a:t>Bonus defense: attempted to defend 11.304(c) violation by claiming OED couldn’t show a knowing failure to comply-equated “knowing” with “intentional”</a:t>
            </a:r>
          </a:p>
          <a:p>
            <a:endParaRPr lang="en-US" dirty="0"/>
          </a:p>
          <a:p>
            <a:endParaRPr lang="en-US" dirty="0"/>
          </a:p>
        </p:txBody>
      </p:sp>
      <p:sp>
        <p:nvSpPr>
          <p:cNvPr id="4" name="Slide Number Placeholder 3">
            <a:extLst>
              <a:ext uri="{FF2B5EF4-FFF2-40B4-BE49-F238E27FC236}">
                <a16:creationId xmlns:a16="http://schemas.microsoft.com/office/drawing/2014/main" id="{09254E04-EB74-4BE4-8750-14BB9F3BCB31}"/>
              </a:ext>
            </a:extLst>
          </p:cNvPr>
          <p:cNvSpPr>
            <a:spLocks noGrp="1"/>
          </p:cNvSpPr>
          <p:nvPr>
            <p:ph type="sldNum" sz="quarter" idx="10"/>
          </p:nvPr>
        </p:nvSpPr>
        <p:spPr/>
        <p:txBody>
          <a:bodyPr/>
          <a:lstStyle/>
          <a:p>
            <a:fld id="{92DA454B-C859-4892-B9FA-68B588C9F547}" type="slidenum">
              <a:rPr lang="en-US" smtClean="0"/>
              <a:t>6</a:t>
            </a:fld>
            <a:endParaRPr lang="en-US" dirty="0"/>
          </a:p>
        </p:txBody>
      </p:sp>
    </p:spTree>
    <p:extLst>
      <p:ext uri="{BB962C8B-B14F-4D97-AF65-F5344CB8AC3E}">
        <p14:creationId xmlns:p14="http://schemas.microsoft.com/office/powerpoint/2010/main" val="331213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5B42-0324-46A2-BBDC-FF00CFEC8B6E}"/>
              </a:ext>
            </a:extLst>
          </p:cNvPr>
          <p:cNvSpPr>
            <a:spLocks noGrp="1"/>
          </p:cNvSpPr>
          <p:nvPr>
            <p:ph type="title"/>
          </p:nvPr>
        </p:nvSpPr>
        <p:spPr/>
        <p:txBody>
          <a:bodyPr>
            <a:normAutofit fontScale="90000"/>
          </a:bodyPr>
          <a:lstStyle/>
          <a:p>
            <a:r>
              <a:rPr lang="en-US" sz="3100" dirty="0"/>
              <a:t>Jurisdictional arguments-territorial jurisdiction</a:t>
            </a:r>
            <a:br>
              <a:rPr lang="en-US" dirty="0"/>
            </a:br>
            <a:endParaRPr lang="en-US" dirty="0"/>
          </a:p>
        </p:txBody>
      </p:sp>
      <p:sp>
        <p:nvSpPr>
          <p:cNvPr id="3" name="Content Placeholder 2">
            <a:extLst>
              <a:ext uri="{FF2B5EF4-FFF2-40B4-BE49-F238E27FC236}">
                <a16:creationId xmlns:a16="http://schemas.microsoft.com/office/drawing/2014/main" id="{8FF65E37-5722-4CEF-A4DD-438A71F17FC2}"/>
              </a:ext>
            </a:extLst>
          </p:cNvPr>
          <p:cNvSpPr>
            <a:spLocks noGrp="1"/>
          </p:cNvSpPr>
          <p:nvPr>
            <p:ph idx="1"/>
          </p:nvPr>
        </p:nvSpPr>
        <p:spPr/>
        <p:txBody>
          <a:bodyPr>
            <a:normAutofit lnSpcReduction="10000"/>
          </a:bodyPr>
          <a:lstStyle/>
          <a:p>
            <a:pPr marL="0" indent="0">
              <a:buNone/>
            </a:pPr>
            <a:r>
              <a:rPr lang="en-US" sz="1600" b="1" i="1" dirty="0"/>
              <a:t>In re Piccone</a:t>
            </a:r>
            <a:r>
              <a:rPr lang="en-US" sz="1600" dirty="0"/>
              <a:t>, Proceeding No. D2015-06 (USPTO May 25, 2017)</a:t>
            </a:r>
          </a:p>
          <a:p>
            <a:pPr lvl="1">
              <a:buFont typeface="Arial" panose="020B0604020202020204" pitchFamily="34" charset="0"/>
              <a:buChar char="•"/>
            </a:pPr>
            <a:r>
              <a:rPr lang="en-US" sz="1400" dirty="0"/>
              <a:t>Multiple counts of misconduct, including filing a trademark before USPTO when state license suspended, advising pro se plaintiffs in multiple jurisdictions-and even signing their pleadings-without bothering to become admitted</a:t>
            </a:r>
          </a:p>
          <a:p>
            <a:pPr lvl="1">
              <a:buFont typeface="Arial" panose="020B0604020202020204" pitchFamily="34" charset="0"/>
              <a:buChar char="•"/>
            </a:pPr>
            <a:r>
              <a:rPr lang="en-US" sz="1400" dirty="0"/>
              <a:t>35 motions in the course of a nine-month disciplinary litigation, including multiple motions to dismiss, motions for summary judgment, and motions to reconsider</a:t>
            </a:r>
          </a:p>
          <a:p>
            <a:pPr lvl="1">
              <a:buFont typeface="Arial" panose="020B0604020202020204" pitchFamily="34" charset="0"/>
              <a:buChar char="•"/>
            </a:pPr>
            <a:r>
              <a:rPr lang="en-US" sz="1400" dirty="0"/>
              <a:t>69-page single spaced initial decision finding him liable as to some counts, not liable as to some others, and imposing a 36-month suspension</a:t>
            </a:r>
          </a:p>
          <a:p>
            <a:pPr lvl="1">
              <a:buFont typeface="Arial" panose="020B0604020202020204" pitchFamily="34" charset="0"/>
              <a:buChar char="•"/>
            </a:pPr>
            <a:r>
              <a:rPr lang="en-US" sz="1400" dirty="0"/>
              <a:t>53 separate arguments in appeal before USPTO Director; USPTO Director affirmed</a:t>
            </a:r>
          </a:p>
          <a:p>
            <a:pPr lvl="1">
              <a:buFont typeface="Arial" panose="020B0604020202020204" pitchFamily="34" charset="0"/>
              <a:buChar char="•"/>
            </a:pPr>
            <a:r>
              <a:rPr lang="en-US" sz="1400" dirty="0"/>
              <a:t>Respondent argued the concept of territorial jurisdiction, i.e., he was in Canada when he engaged in unauthorized practice before the USPTO, so he can’t be subject to USPTO’s jurisdiction</a:t>
            </a:r>
          </a:p>
          <a:p>
            <a:pPr lvl="1">
              <a:buFont typeface="Arial" panose="020B0604020202020204" pitchFamily="34" charset="0"/>
              <a:buChar char="•"/>
            </a:pPr>
            <a:r>
              <a:rPr lang="en-US" sz="1400" dirty="0"/>
              <a:t>Petition for review before EDVA, </a:t>
            </a:r>
            <a:r>
              <a:rPr lang="en-US" sz="1400" b="1" i="1" dirty="0"/>
              <a:t>Piccone v. USPTO</a:t>
            </a:r>
            <a:r>
              <a:rPr lang="en-US" sz="1400" dirty="0"/>
              <a:t>, 18-cv-00307, EDVA, rejected this argument-relevant conduct is not the drafting of the document itself, but the practice in ongoing administrative proceeding-a trademark application</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B3CB5D7-D0FF-4742-8129-BC0A5031BEBA}"/>
              </a:ext>
            </a:extLst>
          </p:cNvPr>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234890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31C2-D1D5-4426-A088-AD80386B1841}"/>
              </a:ext>
            </a:extLst>
          </p:cNvPr>
          <p:cNvSpPr>
            <a:spLocks noGrp="1"/>
          </p:cNvSpPr>
          <p:nvPr>
            <p:ph type="title"/>
          </p:nvPr>
        </p:nvSpPr>
        <p:spPr/>
        <p:txBody>
          <a:bodyPr>
            <a:normAutofit/>
          </a:bodyPr>
          <a:lstStyle/>
          <a:p>
            <a:r>
              <a:rPr lang="en-US" sz="2400" dirty="0"/>
              <a:t>Jurisdictional arguments-no license = no jurisdiction</a:t>
            </a:r>
          </a:p>
        </p:txBody>
      </p:sp>
      <p:sp>
        <p:nvSpPr>
          <p:cNvPr id="3" name="Content Placeholder 2">
            <a:extLst>
              <a:ext uri="{FF2B5EF4-FFF2-40B4-BE49-F238E27FC236}">
                <a16:creationId xmlns:a16="http://schemas.microsoft.com/office/drawing/2014/main" id="{0AC5CECB-8F1F-4EE6-A49A-08BC5DB28AF2}"/>
              </a:ext>
            </a:extLst>
          </p:cNvPr>
          <p:cNvSpPr>
            <a:spLocks noGrp="1"/>
          </p:cNvSpPr>
          <p:nvPr>
            <p:ph idx="1"/>
          </p:nvPr>
        </p:nvSpPr>
        <p:spPr/>
        <p:txBody>
          <a:bodyPr>
            <a:normAutofit/>
          </a:bodyPr>
          <a:lstStyle/>
          <a:p>
            <a:pPr marL="0" indent="0">
              <a:buNone/>
            </a:pPr>
            <a:r>
              <a:rPr lang="en-US" sz="1600" b="1" i="1" dirty="0"/>
              <a:t>In re </a:t>
            </a:r>
            <a:r>
              <a:rPr lang="en-US" sz="1600" b="1" i="1" dirty="0" err="1"/>
              <a:t>Achterhof</a:t>
            </a:r>
            <a:r>
              <a:rPr lang="en-US" sz="1600" dirty="0"/>
              <a:t>, Proceeding No. D2017-24 (USPTO November 18, 2019)</a:t>
            </a:r>
          </a:p>
          <a:p>
            <a:pPr lvl="1">
              <a:buFont typeface="Arial" panose="020B0604020202020204" pitchFamily="34" charset="0"/>
              <a:buChar char="•"/>
            </a:pPr>
            <a:r>
              <a:rPr lang="en-US" sz="1400" dirty="0"/>
              <a:t>Respondent, a Wyoming attorney but not a registered practitioner, provided patent and trademark services to multiple clients</a:t>
            </a:r>
          </a:p>
          <a:p>
            <a:pPr lvl="1">
              <a:buFont typeface="Arial" panose="020B0604020202020204" pitchFamily="34" charset="0"/>
              <a:buChar char="•"/>
            </a:pPr>
            <a:r>
              <a:rPr lang="en-US" sz="1400" dirty="0"/>
              <a:t>291 invoices showing he had provided patent services to clients</a:t>
            </a:r>
          </a:p>
          <a:p>
            <a:pPr lvl="1">
              <a:buFont typeface="Arial" panose="020B0604020202020204" pitchFamily="34" charset="0"/>
              <a:buChar char="•"/>
            </a:pPr>
            <a:r>
              <a:rPr lang="en-US" sz="1400" dirty="0"/>
              <a:t>Also practiced before the office in multiple trademark matters</a:t>
            </a:r>
          </a:p>
          <a:p>
            <a:pPr lvl="1">
              <a:buFont typeface="Arial" panose="020B0604020202020204" pitchFamily="34" charset="0"/>
              <a:buChar char="•"/>
            </a:pPr>
            <a:r>
              <a:rPr lang="en-US" sz="1400" dirty="0"/>
              <a:t>Told his client that having a non-practitioner work on a patent application was a “gray area,” and that “I wouldn’t jeopardize my law license” if there was any case law to the contrary</a:t>
            </a:r>
          </a:p>
          <a:p>
            <a:pPr lvl="1">
              <a:buFont typeface="Arial" panose="020B0604020202020204" pitchFamily="34" charset="0"/>
              <a:buChar char="•"/>
            </a:pPr>
            <a:r>
              <a:rPr lang="en-US" sz="1400" dirty="0"/>
              <a:t>Claimed that because he wasn’t licensed, the USPTO had no disciplinary jurisdiction over him</a:t>
            </a:r>
          </a:p>
          <a:p>
            <a:pPr lvl="1">
              <a:buFont typeface="Arial" panose="020B0604020202020204" pitchFamily="34" charset="0"/>
              <a:buChar char="•"/>
            </a:pPr>
            <a:r>
              <a:rPr lang="en-US" sz="1400" dirty="0"/>
              <a:t>ALJ and USPTO Director found that USPTO did have jurisdiction to regulate practice before it</a:t>
            </a:r>
          </a:p>
          <a:p>
            <a:pPr lvl="1"/>
            <a:endParaRPr lang="en-US" sz="1400" dirty="0"/>
          </a:p>
        </p:txBody>
      </p:sp>
      <p:sp>
        <p:nvSpPr>
          <p:cNvPr id="4" name="Slide Number Placeholder 3">
            <a:extLst>
              <a:ext uri="{FF2B5EF4-FFF2-40B4-BE49-F238E27FC236}">
                <a16:creationId xmlns:a16="http://schemas.microsoft.com/office/drawing/2014/main" id="{7F0BE257-81D3-4C19-9B92-0D844EBF4CBB}"/>
              </a:ext>
            </a:extLst>
          </p:cNvPr>
          <p:cNvSpPr>
            <a:spLocks noGrp="1"/>
          </p:cNvSpPr>
          <p:nvPr>
            <p:ph type="sldNum" sz="quarter" idx="10"/>
          </p:nvPr>
        </p:nvSpPr>
        <p:spPr/>
        <p:txBody>
          <a:bodyPr/>
          <a:lstStyle/>
          <a:p>
            <a:fld id="{92DA454B-C859-4892-B9FA-68B588C9F547}" type="slidenum">
              <a:rPr lang="en-US" smtClean="0"/>
              <a:t>8</a:t>
            </a:fld>
            <a:endParaRPr lang="en-US" dirty="0"/>
          </a:p>
        </p:txBody>
      </p:sp>
    </p:spTree>
    <p:extLst>
      <p:ext uri="{BB962C8B-B14F-4D97-AF65-F5344CB8AC3E}">
        <p14:creationId xmlns:p14="http://schemas.microsoft.com/office/powerpoint/2010/main" val="260675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31C2-D1D5-4426-A088-AD80386B1841}"/>
              </a:ext>
            </a:extLst>
          </p:cNvPr>
          <p:cNvSpPr>
            <a:spLocks noGrp="1"/>
          </p:cNvSpPr>
          <p:nvPr>
            <p:ph type="title"/>
          </p:nvPr>
        </p:nvSpPr>
        <p:spPr/>
        <p:txBody>
          <a:bodyPr>
            <a:normAutofit/>
          </a:bodyPr>
          <a:lstStyle/>
          <a:p>
            <a:r>
              <a:rPr lang="en-US" sz="2400" dirty="0"/>
              <a:t>Exclusionary rule</a:t>
            </a:r>
          </a:p>
        </p:txBody>
      </p:sp>
      <p:sp>
        <p:nvSpPr>
          <p:cNvPr id="3" name="Content Placeholder 2">
            <a:extLst>
              <a:ext uri="{FF2B5EF4-FFF2-40B4-BE49-F238E27FC236}">
                <a16:creationId xmlns:a16="http://schemas.microsoft.com/office/drawing/2014/main" id="{0AC5CECB-8F1F-4EE6-A49A-08BC5DB28AF2}"/>
              </a:ext>
            </a:extLst>
          </p:cNvPr>
          <p:cNvSpPr>
            <a:spLocks noGrp="1"/>
          </p:cNvSpPr>
          <p:nvPr>
            <p:ph idx="1"/>
          </p:nvPr>
        </p:nvSpPr>
        <p:spPr/>
        <p:txBody>
          <a:bodyPr>
            <a:normAutofit/>
          </a:bodyPr>
          <a:lstStyle/>
          <a:p>
            <a:pPr marL="0" indent="0">
              <a:buNone/>
            </a:pPr>
            <a:r>
              <a:rPr lang="en-US" sz="1600" b="1" i="1" dirty="0" err="1"/>
              <a:t>Polidi</a:t>
            </a:r>
            <a:r>
              <a:rPr lang="en-US" sz="1600" b="1" i="1" dirty="0"/>
              <a:t> v. Lee, </a:t>
            </a:r>
            <a:r>
              <a:rPr lang="en-US" sz="1600" dirty="0">
                <a:latin typeface="+mn-lt"/>
              </a:rPr>
              <a:t>15-cv-1030 (EDVA 2015)</a:t>
            </a:r>
            <a:endParaRPr lang="en-US" sz="1600" dirty="0"/>
          </a:p>
          <a:p>
            <a:pPr lvl="1">
              <a:buFont typeface="Arial" panose="020B0604020202020204" pitchFamily="34" charset="0"/>
              <a:buChar char="•"/>
            </a:pPr>
            <a:r>
              <a:rPr lang="en-US" sz="1400" dirty="0"/>
              <a:t>Reciprocal discipline case relating to Respondent’s disbarment from North Carolina due to mishandling of entrusted funds</a:t>
            </a:r>
          </a:p>
          <a:p>
            <a:pPr lvl="1">
              <a:buFont typeface="Arial" panose="020B0604020202020204" pitchFamily="34" charset="0"/>
              <a:buChar char="•"/>
            </a:pPr>
            <a:r>
              <a:rPr lang="en-US" sz="1400" dirty="0"/>
              <a:t>Represented on appeal by Piccone</a:t>
            </a:r>
          </a:p>
          <a:p>
            <a:pPr lvl="1">
              <a:buFont typeface="Arial" panose="020B0604020202020204" pitchFamily="34" charset="0"/>
              <a:buChar char="•"/>
            </a:pPr>
            <a:r>
              <a:rPr lang="en-US" sz="1400" dirty="0" err="1"/>
              <a:t>Polidi</a:t>
            </a:r>
            <a:r>
              <a:rPr lang="en-US" sz="1400" dirty="0"/>
              <a:t> argued that USPTO had an obligation to disclose any exculpatory information pursuant to </a:t>
            </a:r>
            <a:r>
              <a:rPr lang="en-US" sz="1400" i="1" dirty="0"/>
              <a:t>Brady</a:t>
            </a:r>
          </a:p>
          <a:p>
            <a:pPr lvl="1">
              <a:buFont typeface="Arial" panose="020B0604020202020204" pitchFamily="34" charset="0"/>
              <a:buChar char="•"/>
            </a:pPr>
            <a:r>
              <a:rPr lang="en-US" sz="1400" dirty="0"/>
              <a:t>EDVA:</a:t>
            </a:r>
            <a:r>
              <a:rPr lang="en-US" sz="1400" i="1" dirty="0"/>
              <a:t> Brady </a:t>
            </a:r>
            <a:r>
              <a:rPr lang="en-US" sz="1400" dirty="0"/>
              <a:t>does not apply, as it only applies beyond the criminal context “in those unusual cases where the potential consequences equal or exceed those of most criminal convictions.”  citing </a:t>
            </a:r>
            <a:r>
              <a:rPr lang="en-US" sz="1400" i="1" dirty="0"/>
              <a:t>Fox ex rel. Fox v. Elk Run Coal Co., Inc</a:t>
            </a:r>
            <a:r>
              <a:rPr lang="en-US" sz="1400" dirty="0"/>
              <a:t>., 739 F.3d 131, 138-39 (4</a:t>
            </a:r>
            <a:r>
              <a:rPr lang="en-US" sz="1400" baseline="30000" dirty="0"/>
              <a:t>th</a:t>
            </a:r>
            <a:r>
              <a:rPr lang="en-US" sz="1400" dirty="0"/>
              <a:t> Cir. 2014)</a:t>
            </a:r>
          </a:p>
        </p:txBody>
      </p:sp>
      <p:sp>
        <p:nvSpPr>
          <p:cNvPr id="4" name="Slide Number Placeholder 3">
            <a:extLst>
              <a:ext uri="{FF2B5EF4-FFF2-40B4-BE49-F238E27FC236}">
                <a16:creationId xmlns:a16="http://schemas.microsoft.com/office/drawing/2014/main" id="{7F0BE257-81D3-4C19-9B92-0D844EBF4CBB}"/>
              </a:ext>
            </a:extLst>
          </p:cNvPr>
          <p:cNvSpPr>
            <a:spLocks noGrp="1"/>
          </p:cNvSpPr>
          <p:nvPr>
            <p:ph type="sldNum" sz="quarter" idx="10"/>
          </p:nvPr>
        </p:nvSpPr>
        <p:spPr/>
        <p:txBody>
          <a:bodyPr/>
          <a:lstStyle/>
          <a:p>
            <a:fld id="{92DA454B-C859-4892-B9FA-68B588C9F547}" type="slidenum">
              <a:rPr lang="en-US" smtClean="0"/>
              <a:t>9</a:t>
            </a:fld>
            <a:endParaRPr lang="en-US" dirty="0"/>
          </a:p>
        </p:txBody>
      </p:sp>
    </p:spTree>
    <p:extLst>
      <p:ext uri="{BB962C8B-B14F-4D97-AF65-F5344CB8AC3E}">
        <p14:creationId xmlns:p14="http://schemas.microsoft.com/office/powerpoint/2010/main" val="3208008683"/>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2080</Words>
  <Application>Microsoft Office PowerPoint</Application>
  <PresentationFormat>On-screen Show (16:10)</PresentationFormat>
  <Paragraphs>151</Paragraphs>
  <Slides>11</Slides>
  <Notes>11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11</vt:i4>
      </vt:variant>
    </vt:vector>
  </HeadingPairs>
  <TitlesOfParts>
    <vt:vector size="26" baseType="lpstr">
      <vt:lpstr>Arial</vt:lpstr>
      <vt:lpstr>Courier New</vt:lpstr>
      <vt:lpstr>Segoe UI</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5_Brand master navy no logo</vt:lpstr>
      <vt:lpstr>PowerPoint Presentation</vt:lpstr>
      <vt:lpstr> Unusual defenses in disciplinary cases </vt:lpstr>
      <vt:lpstr>USPTO disciplinary basics </vt:lpstr>
      <vt:lpstr>Constitutional arguments-freedom of speech  </vt:lpstr>
      <vt:lpstr>Constitutional arguments-the Appointments Clause </vt:lpstr>
      <vt:lpstr>Appointments Clause before the USPTO</vt:lpstr>
      <vt:lpstr>Jurisdictional arguments-territorial jurisdiction </vt:lpstr>
      <vt:lpstr>Jurisdictional arguments-no license = no jurisdiction</vt:lpstr>
      <vt:lpstr>Exclusionary rule</vt:lpstr>
      <vt:lpstr>Selective prosecution/duty to advise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2023-08-09T18:42:19Z</dcterms:modified>
</cp:coreProperties>
</file>