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1" r:id="rId1"/>
    <p:sldMasterId id="2147483676" r:id="rId2"/>
    <p:sldMasterId id="2147483683" r:id="rId3"/>
    <p:sldMasterId id="2147483690" r:id="rId4"/>
    <p:sldMasterId id="2147483697" r:id="rId5"/>
    <p:sldMasterId id="2147483714" r:id="rId6"/>
    <p:sldMasterId id="2147483723" r:id="rId7"/>
    <p:sldMasterId id="2147483731" r:id="rId8"/>
  </p:sldMasterIdLst>
  <p:notesMasterIdLst>
    <p:notesMasterId r:id="rId26"/>
  </p:notesMasterIdLst>
  <p:handoutMasterIdLst>
    <p:handoutMasterId r:id="rId27"/>
  </p:handoutMasterIdLst>
  <p:sldIdLst>
    <p:sldId id="535" r:id="rId9"/>
    <p:sldId id="540" r:id="rId10"/>
    <p:sldId id="557" r:id="rId11"/>
    <p:sldId id="629" r:id="rId12"/>
    <p:sldId id="630" r:id="rId13"/>
    <p:sldId id="601" r:id="rId14"/>
    <p:sldId id="606" r:id="rId15"/>
    <p:sldId id="635" r:id="rId16"/>
    <p:sldId id="591" r:id="rId17"/>
    <p:sldId id="604" r:id="rId18"/>
    <p:sldId id="586" r:id="rId19"/>
    <p:sldId id="607" r:id="rId20"/>
    <p:sldId id="612" r:id="rId21"/>
    <p:sldId id="656" r:id="rId22"/>
    <p:sldId id="657" r:id="rId23"/>
    <p:sldId id="658" r:id="rId24"/>
    <p:sldId id="512" r:id="rId25"/>
  </p:sldIdLst>
  <p:sldSz cx="9144000" cy="5715000" type="screen16x1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339933"/>
    <a:srgbClr val="FF9900"/>
    <a:srgbClr val="1644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86978" autoAdjust="0"/>
  </p:normalViewPr>
  <p:slideViewPr>
    <p:cSldViewPr snapToGrid="0" snapToObjects="1">
      <p:cViewPr varScale="1">
        <p:scale>
          <a:sx n="135" d="100"/>
          <a:sy n="135" d="100"/>
        </p:scale>
        <p:origin x="846" y="126"/>
      </p:cViewPr>
      <p:guideLst>
        <p:guide orient="horz" pos="1800"/>
        <p:guide pos="2880"/>
      </p:guideLst>
    </p:cSldViewPr>
  </p:slideViewPr>
  <p:notesTextViewPr>
    <p:cViewPr>
      <p:scale>
        <a:sx n="100" d="100"/>
        <a:sy n="100" d="100"/>
      </p:scale>
      <p:origin x="0" y="0"/>
    </p:cViewPr>
  </p:notesTextViewPr>
  <p:notesViewPr>
    <p:cSldViewPr snapToGrid="0" snapToObjects="1">
      <p:cViewPr varScale="1">
        <p:scale>
          <a:sx n="98" d="100"/>
          <a:sy n="98" d="100"/>
        </p:scale>
        <p:origin x="354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dirty="0">
              <a:latin typeface="Segoe UI"/>
            </a:endParaRPr>
          </a:p>
        </p:txBody>
      </p:sp>
      <p:sp>
        <p:nvSpPr>
          <p:cNvPr id="3" name="Date Placeholder 2"/>
          <p:cNvSpPr>
            <a:spLocks noGrp="1"/>
          </p:cNvSpPr>
          <p:nvPr>
            <p:ph type="dt" sz="quarter" idx="1"/>
          </p:nvPr>
        </p:nvSpPr>
        <p:spPr>
          <a:xfrm>
            <a:off x="3970939" y="0"/>
            <a:ext cx="3037840" cy="464820"/>
          </a:xfrm>
          <a:prstGeom prst="rect">
            <a:avLst/>
          </a:prstGeom>
        </p:spPr>
        <p:txBody>
          <a:bodyPr vert="horz" lIns="93177" tIns="46589" rIns="93177" bIns="46589" rtlCol="0"/>
          <a:lstStyle>
            <a:lvl1pPr algn="r">
              <a:defRPr sz="1200"/>
            </a:lvl1pPr>
          </a:lstStyle>
          <a:p>
            <a:fld id="{C950A3BB-CAF4-1D4E-B3B2-E95D9B9E66DF}" type="datetimeFigureOut">
              <a:rPr lang="en-US" smtClean="0">
                <a:latin typeface="Segoe UI"/>
              </a:rPr>
              <a:t>3/30/2022</a:t>
            </a:fld>
            <a:endParaRPr lang="en-US" dirty="0">
              <a:latin typeface="Segoe UI"/>
            </a:endParaRPr>
          </a:p>
        </p:txBody>
      </p:sp>
      <p:sp>
        <p:nvSpPr>
          <p:cNvPr id="4" name="Footer Placeholder 3"/>
          <p:cNvSpPr>
            <a:spLocks noGrp="1"/>
          </p:cNvSpPr>
          <p:nvPr>
            <p:ph type="ftr" sz="quarter" idx="2"/>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dirty="0">
              <a:latin typeface="Segoe UI"/>
            </a:endParaRPr>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7" tIns="46589" rIns="93177" bIns="46589" rtlCol="0" anchor="b"/>
          <a:lstStyle>
            <a:lvl1pPr algn="r">
              <a:defRPr sz="1200"/>
            </a:lvl1pPr>
          </a:lstStyle>
          <a:p>
            <a:fld id="{CF44BD52-4119-7642-B93F-8F4EDBD635EC}" type="slidenum">
              <a:rPr lang="en-US" smtClean="0">
                <a:latin typeface="Segoe UI"/>
              </a:rPr>
              <a:t>‹#›</a:t>
            </a:fld>
            <a:endParaRPr lang="en-US" dirty="0">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atin typeface="Segoe UI"/>
              </a:defRPr>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atin typeface="Segoe UI"/>
              </a:defRPr>
            </a:lvl1pPr>
          </a:lstStyle>
          <a:p>
            <a:fld id="{139B48F8-1A14-4941-902A-1D33547A0B6A}" type="datetimeFigureOut">
              <a:rPr lang="en-US" smtClean="0"/>
              <a:pPr/>
              <a:t>3/30/2022</a:t>
            </a:fld>
            <a:endParaRPr lang="en-US" dirty="0"/>
          </a:p>
        </p:txBody>
      </p:sp>
      <p:sp>
        <p:nvSpPr>
          <p:cNvPr id="4" name="Slide Image Placeholder 3"/>
          <p:cNvSpPr>
            <a:spLocks noGrp="1" noRot="1" noChangeAspect="1"/>
          </p:cNvSpPr>
          <p:nvPr>
            <p:ph type="sldImg" idx="2"/>
          </p:nvPr>
        </p:nvSpPr>
        <p:spPr>
          <a:xfrm>
            <a:off x="715963" y="696913"/>
            <a:ext cx="557847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atin typeface="Segoe UI"/>
              </a:defRPr>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a:latin typeface="Segoe UI"/>
              </a:defRPr>
            </a:lvl1pPr>
          </a:lstStyle>
          <a:p>
            <a:fld id="{C74B1ACE-5EB2-B245-8DCB-331A9858E083}" type="slidenum">
              <a:rPr lang="en-US" smtClean="0"/>
              <a:pPr/>
              <a:t>‹#›</a:t>
            </a:fld>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a:t>
            </a:fld>
            <a:endParaRPr lang="en-US" dirty="0"/>
          </a:p>
        </p:txBody>
      </p:sp>
    </p:spTree>
    <p:extLst>
      <p:ext uri="{BB962C8B-B14F-4D97-AF65-F5344CB8AC3E}">
        <p14:creationId xmlns:p14="http://schemas.microsoft.com/office/powerpoint/2010/main" val="3113191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11</a:t>
            </a:fld>
            <a:endParaRPr lang="en-US" dirty="0"/>
          </a:p>
        </p:txBody>
      </p:sp>
    </p:spTree>
    <p:extLst>
      <p:ext uri="{BB962C8B-B14F-4D97-AF65-F5344CB8AC3E}">
        <p14:creationId xmlns:p14="http://schemas.microsoft.com/office/powerpoint/2010/main" val="420668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12</a:t>
            </a:fld>
            <a:endParaRPr lang="en-US" dirty="0"/>
          </a:p>
        </p:txBody>
      </p:sp>
    </p:spTree>
    <p:extLst>
      <p:ext uri="{BB962C8B-B14F-4D97-AF65-F5344CB8AC3E}">
        <p14:creationId xmlns:p14="http://schemas.microsoft.com/office/powerpoint/2010/main" val="1189798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13</a:t>
            </a:fld>
            <a:endParaRPr lang="en-US" dirty="0"/>
          </a:p>
        </p:txBody>
      </p:sp>
    </p:spTree>
    <p:extLst>
      <p:ext uri="{BB962C8B-B14F-4D97-AF65-F5344CB8AC3E}">
        <p14:creationId xmlns:p14="http://schemas.microsoft.com/office/powerpoint/2010/main" val="233828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17</a:t>
            </a:fld>
            <a:endParaRPr lang="en-US" dirty="0"/>
          </a:p>
        </p:txBody>
      </p:sp>
    </p:spTree>
    <p:extLst>
      <p:ext uri="{BB962C8B-B14F-4D97-AF65-F5344CB8AC3E}">
        <p14:creationId xmlns:p14="http://schemas.microsoft.com/office/powerpoint/2010/main" val="484103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a:t>
            </a:fld>
            <a:endParaRPr lang="en-US" dirty="0"/>
          </a:p>
        </p:txBody>
      </p:sp>
    </p:spTree>
    <p:extLst>
      <p:ext uri="{BB962C8B-B14F-4D97-AF65-F5344CB8AC3E}">
        <p14:creationId xmlns:p14="http://schemas.microsoft.com/office/powerpoint/2010/main" val="2988991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3</a:t>
            </a:fld>
            <a:endParaRPr lang="en-US" dirty="0"/>
          </a:p>
        </p:txBody>
      </p:sp>
    </p:spTree>
    <p:extLst>
      <p:ext uri="{BB962C8B-B14F-4D97-AF65-F5344CB8AC3E}">
        <p14:creationId xmlns:p14="http://schemas.microsoft.com/office/powerpoint/2010/main" val="2975589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a:t>
            </a:fld>
            <a:endParaRPr lang="en-US" dirty="0"/>
          </a:p>
        </p:txBody>
      </p:sp>
    </p:spTree>
    <p:extLst>
      <p:ext uri="{BB962C8B-B14F-4D97-AF65-F5344CB8AC3E}">
        <p14:creationId xmlns:p14="http://schemas.microsoft.com/office/powerpoint/2010/main" val="3299661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5</a:t>
            </a:fld>
            <a:endParaRPr lang="en-US" dirty="0"/>
          </a:p>
        </p:txBody>
      </p:sp>
    </p:spTree>
    <p:extLst>
      <p:ext uri="{BB962C8B-B14F-4D97-AF65-F5344CB8AC3E}">
        <p14:creationId xmlns:p14="http://schemas.microsoft.com/office/powerpoint/2010/main" val="2958918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6</a:t>
            </a:fld>
            <a:endParaRPr lang="en-US" dirty="0"/>
          </a:p>
        </p:txBody>
      </p:sp>
    </p:spTree>
    <p:extLst>
      <p:ext uri="{BB962C8B-B14F-4D97-AF65-F5344CB8AC3E}">
        <p14:creationId xmlns:p14="http://schemas.microsoft.com/office/powerpoint/2010/main" val="1005816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8</a:t>
            </a:fld>
            <a:endParaRPr lang="en-US" dirty="0"/>
          </a:p>
        </p:txBody>
      </p:sp>
    </p:spTree>
    <p:extLst>
      <p:ext uri="{BB962C8B-B14F-4D97-AF65-F5344CB8AC3E}">
        <p14:creationId xmlns:p14="http://schemas.microsoft.com/office/powerpoint/2010/main" val="826938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9</a:t>
            </a:fld>
            <a:endParaRPr lang="en-US" dirty="0"/>
          </a:p>
        </p:txBody>
      </p:sp>
    </p:spTree>
    <p:extLst>
      <p:ext uri="{BB962C8B-B14F-4D97-AF65-F5344CB8AC3E}">
        <p14:creationId xmlns:p14="http://schemas.microsoft.com/office/powerpoint/2010/main" val="1589627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10</a:t>
            </a:fld>
            <a:endParaRPr lang="en-US" dirty="0"/>
          </a:p>
        </p:txBody>
      </p:sp>
    </p:spTree>
    <p:extLst>
      <p:ext uri="{BB962C8B-B14F-4D97-AF65-F5344CB8AC3E}">
        <p14:creationId xmlns:p14="http://schemas.microsoft.com/office/powerpoint/2010/main" val="12094799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4.jp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4.jp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1084357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242327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24901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1167978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729141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1859361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2745986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843619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207045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00715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792630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9" name="Rectangle 8"/>
          <p:cNvSpPr/>
          <p:nvPr userDrawn="1"/>
        </p:nvSpPr>
        <p:spPr>
          <a:xfrm>
            <a:off x="0" y="2"/>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480546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3811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09895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0363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554407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8782465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72913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468133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3842813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115540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7433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6043524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7527836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994221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3219168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077400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717489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65565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3665004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9" name="Rectangle 8"/>
          <p:cNvSpPr/>
          <p:nvPr userDrawn="1"/>
        </p:nvSpPr>
        <p:spPr>
          <a:xfrm>
            <a:off x="0" y="2"/>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16829671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18575896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494970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435904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6780194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5049211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0299667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9941562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3226702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767473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14092921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5923595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17969126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p:nvSpPr>
        <p:spPr>
          <a:xfrm>
            <a:off x="249941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2594777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823086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17573417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0" name="TextBox 9"/>
          <p:cNvSpPr txBox="1"/>
          <p:nvPr/>
        </p:nvSpPr>
        <p:spPr>
          <a:xfrm>
            <a:off x="79253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2425863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294113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2839411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7342951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2289879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4007495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0858769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28127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5820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1346564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7795827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7775190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2534666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1701848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979463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3777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9862522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9" name="Rectangle 8"/>
          <p:cNvSpPr/>
          <p:nvPr userDrawn="1"/>
        </p:nvSpPr>
        <p:spPr>
          <a:xfrm>
            <a:off x="0" y="2"/>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25516421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29676820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318547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620553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7278227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6845681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7547184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635908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0295121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9880063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42900359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20224387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18248546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2055788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7992123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345715109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4206916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066436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theme" Target="../theme/theme5.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image" Target="../media/image1.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theme" Target="../theme/theme8.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317522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58" r:id="rId15"/>
    <p:sldLayoutId id="2147483659" r:id="rId1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1330514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722" r:id="rId7"/>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5803081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53889477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425878755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49044662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91652061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298907543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hyperlink" Target="https://foiadocuments.uspto.gov/oed/" TargetMode="External"/><Relationship Id="rId2" Type="http://schemas.openxmlformats.org/officeDocument/2006/relationships/notesSlide" Target="../notesSlides/notesSlide13.xml"/><Relationship Id="rId1" Type="http://schemas.openxmlformats.org/officeDocument/2006/relationships/slideLayout" Target="../slideLayouts/slideLayout39.xml"/><Relationship Id="rId4" Type="http://schemas.openxmlformats.org/officeDocument/2006/relationships/hyperlink" Target="http://www.uspto.gov/learning-and-resources/official-gazette/trademark-official-gazette-tmo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40945"/>
            <a:ext cx="7772400" cy="1225021"/>
          </a:xfrm>
        </p:spPr>
        <p:txBody>
          <a:bodyPr>
            <a:normAutofit fontScale="90000"/>
          </a:bodyPr>
          <a:lstStyle/>
          <a:p>
            <a:br>
              <a:rPr lang="en-US" altLang="en-US" dirty="0"/>
            </a:br>
            <a:r>
              <a:rPr lang="en-US" altLang="en-US" dirty="0"/>
              <a:t>Professional responsibility and </a:t>
            </a:r>
            <a:br>
              <a:rPr lang="en-US" altLang="en-US" dirty="0"/>
            </a:br>
            <a:r>
              <a:rPr lang="en-US" altLang="en-US" dirty="0"/>
              <a:t>practice before the USPTO</a:t>
            </a:r>
            <a:br>
              <a:rPr lang="en-US" altLang="en-US" dirty="0"/>
            </a:br>
            <a:endParaRPr lang="en-US" dirty="0"/>
          </a:p>
        </p:txBody>
      </p:sp>
      <p:sp>
        <p:nvSpPr>
          <p:cNvPr id="7" name="Subtitle 2"/>
          <p:cNvSpPr>
            <a:spLocks noGrp="1"/>
          </p:cNvSpPr>
          <p:nvPr>
            <p:ph type="subTitle" idx="1"/>
          </p:nvPr>
        </p:nvSpPr>
        <p:spPr/>
        <p:txBody>
          <a:bodyPr>
            <a:normAutofit/>
          </a:bodyPr>
          <a:lstStyle/>
          <a:p>
            <a:r>
              <a:rPr lang="en-US" sz="2400" dirty="0"/>
              <a:t>Office of Enrollment and Discipline (OED)</a:t>
            </a:r>
          </a:p>
          <a:p>
            <a:r>
              <a:rPr lang="en-US" sz="2400" dirty="0"/>
              <a:t>United States Patent and Trademark Office</a:t>
            </a:r>
          </a:p>
        </p:txBody>
      </p:sp>
    </p:spTree>
    <p:extLst>
      <p:ext uri="{BB962C8B-B14F-4D97-AF65-F5344CB8AC3E}">
        <p14:creationId xmlns:p14="http://schemas.microsoft.com/office/powerpoint/2010/main" val="3313248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Trademarks: U.S. counsel rule</a:t>
            </a:r>
          </a:p>
        </p:txBody>
      </p:sp>
      <p:sp>
        <p:nvSpPr>
          <p:cNvPr id="3" name="Content Placeholder 2"/>
          <p:cNvSpPr>
            <a:spLocks noGrp="1"/>
          </p:cNvSpPr>
          <p:nvPr>
            <p:ph idx="1"/>
          </p:nvPr>
        </p:nvSpPr>
        <p:spPr/>
        <p:txBody>
          <a:bodyPr>
            <a:noAutofit/>
          </a:bodyPr>
          <a:lstStyle/>
          <a:p>
            <a:pPr>
              <a:lnSpc>
                <a:spcPct val="120000"/>
              </a:lnSpc>
            </a:pPr>
            <a:r>
              <a:rPr lang="en-US" sz="1200" dirty="0"/>
              <a:t>Increase in foreign parties not authorized to represent trademark applicants improperly representing foreign applicants in trademark (TM) matters.</a:t>
            </a:r>
          </a:p>
          <a:p>
            <a:pPr>
              <a:lnSpc>
                <a:spcPct val="120000"/>
              </a:lnSpc>
            </a:pPr>
            <a:r>
              <a:rPr lang="en-US" sz="1200" dirty="0"/>
              <a:t>Fraudulent or inaccurate claims of use are a burden on the trademark system and the public and jeopardize validity of marks.</a:t>
            </a:r>
          </a:p>
          <a:p>
            <a:pPr>
              <a:lnSpc>
                <a:spcPct val="120000"/>
              </a:lnSpc>
            </a:pPr>
            <a:r>
              <a:rPr lang="en-US" sz="1200" dirty="0"/>
              <a:t>Effective August 3, 2019: </a:t>
            </a:r>
          </a:p>
          <a:p>
            <a:pPr lvl="1">
              <a:lnSpc>
                <a:spcPct val="120000"/>
              </a:lnSpc>
            </a:pPr>
            <a:r>
              <a:rPr lang="en-US" sz="1100" dirty="0"/>
              <a:t>Foreign-domiciled trademark applicants, registrants, and parties to Trademark Trial and Appeal Board proceedings must be represented at the USPTO by an attorney who is licensed to practice law in the United States.</a:t>
            </a:r>
          </a:p>
          <a:p>
            <a:pPr>
              <a:lnSpc>
                <a:spcPct val="120000"/>
              </a:lnSpc>
            </a:pPr>
            <a:r>
              <a:rPr lang="en-US" sz="1200" dirty="0"/>
              <a:t>Final rule: 84 Fed. Reg. 31498 (July 2, 2019)</a:t>
            </a:r>
          </a:p>
          <a:p>
            <a:pPr>
              <a:lnSpc>
                <a:spcPct val="120000"/>
              </a:lnSpc>
            </a:pPr>
            <a:r>
              <a:rPr lang="en-US" sz="1200" dirty="0"/>
              <a:t>Canadian patent agents are no longer able to represent Canadian parties in U.S. TM matters.</a:t>
            </a:r>
          </a:p>
          <a:p>
            <a:pPr>
              <a:lnSpc>
                <a:spcPct val="120000"/>
              </a:lnSpc>
            </a:pPr>
            <a:r>
              <a:rPr lang="en-US" sz="1200" dirty="0"/>
              <a:t>Canadian TM attorneys and agents will only be able to serve as additionally appointed practitioners.</a:t>
            </a:r>
          </a:p>
          <a:p>
            <a:pPr lvl="1">
              <a:lnSpc>
                <a:spcPct val="120000"/>
              </a:lnSpc>
            </a:pPr>
            <a:r>
              <a:rPr lang="en-US" sz="1100" dirty="0"/>
              <a:t>Clients must appoint U.S.-licensed attorney to file formal responses.</a:t>
            </a:r>
          </a:p>
          <a:p>
            <a:pPr lvl="1">
              <a:lnSpc>
                <a:spcPct val="120000"/>
              </a:lnSpc>
            </a:pPr>
            <a:r>
              <a:rPr lang="en-US" sz="1100" dirty="0"/>
              <a:t>The USPTO will only correspond with U.S. licensed attorney.</a:t>
            </a:r>
          </a:p>
        </p:txBody>
      </p:sp>
      <p:sp>
        <p:nvSpPr>
          <p:cNvPr id="5" name="Slide Number Placeholder 3"/>
          <p:cNvSpPr>
            <a:spLocks noGrp="1"/>
          </p:cNvSpPr>
          <p:nvPr>
            <p:ph type="sldNum" sz="quarter" idx="10"/>
          </p:nvPr>
        </p:nvSpPr>
        <p:spPr/>
        <p:txBody>
          <a:bodyPr/>
          <a:lstStyle/>
          <a:p>
            <a:fld id="{92DA454B-C859-4892-B9FA-68B588C9F547}" type="slidenum">
              <a:rPr lang="en-US" smtClean="0"/>
              <a:pPr/>
              <a:t>10</a:t>
            </a:fld>
            <a:endParaRPr lang="en-US" dirty="0"/>
          </a:p>
        </p:txBody>
      </p:sp>
    </p:spTree>
    <p:extLst>
      <p:ext uri="{BB962C8B-B14F-4D97-AF65-F5344CB8AC3E}">
        <p14:creationId xmlns:p14="http://schemas.microsoft.com/office/powerpoint/2010/main" val="2447038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Hijacking of U.S. practitioner data </a:t>
            </a:r>
          </a:p>
        </p:txBody>
      </p:sp>
      <p:sp>
        <p:nvSpPr>
          <p:cNvPr id="3" name="Content Placeholder 2"/>
          <p:cNvSpPr>
            <a:spLocks noGrp="1"/>
          </p:cNvSpPr>
          <p:nvPr>
            <p:ph idx="1"/>
          </p:nvPr>
        </p:nvSpPr>
        <p:spPr/>
        <p:txBody>
          <a:bodyPr>
            <a:normAutofit/>
          </a:bodyPr>
          <a:lstStyle/>
          <a:p>
            <a:endParaRPr lang="en-US" sz="2000" dirty="0"/>
          </a:p>
          <a:p>
            <a:r>
              <a:rPr lang="en-US" sz="2000" dirty="0"/>
              <a:t>Since the implementation of the local counsel rule, the Office has encountered several instances of co-opting/hijacking of U.S. practitioner’s name, address, and/or bar number.</a:t>
            </a:r>
          </a:p>
          <a:p>
            <a:pPr marL="0" indent="0">
              <a:buNone/>
            </a:pPr>
            <a:endParaRPr lang="en-US" sz="2000" dirty="0"/>
          </a:p>
          <a:p>
            <a:r>
              <a:rPr lang="en-US" sz="2000" dirty="0"/>
              <a:t>Referral to state bars and other agencies that address fraud and consumer protection.</a:t>
            </a:r>
          </a:p>
        </p:txBody>
      </p:sp>
      <p:sp>
        <p:nvSpPr>
          <p:cNvPr id="4" name="Slide Number Placeholder 3"/>
          <p:cNvSpPr>
            <a:spLocks noGrp="1"/>
          </p:cNvSpPr>
          <p:nvPr>
            <p:ph type="sldNum" sz="quarter" idx="10"/>
          </p:nvPr>
        </p:nvSpPr>
        <p:spPr/>
        <p:txBody>
          <a:bodyPr/>
          <a:lstStyle/>
          <a:p>
            <a:fld id="{92DA454B-C859-4892-B9FA-68B588C9F547}" type="slidenum">
              <a:rPr lang="en-US" smtClean="0"/>
              <a:pPr/>
              <a:t>11</a:t>
            </a:fld>
            <a:endParaRPr lang="en-US" dirty="0"/>
          </a:p>
        </p:txBody>
      </p:sp>
    </p:spTree>
    <p:extLst>
      <p:ext uri="{BB962C8B-B14F-4D97-AF65-F5344CB8AC3E}">
        <p14:creationId xmlns:p14="http://schemas.microsoft.com/office/powerpoint/2010/main" val="792901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Trademarks: </a:t>
            </a:r>
            <a:r>
              <a:rPr lang="en-US"/>
              <a:t>U.S. counsel </a:t>
            </a:r>
            <a:r>
              <a:rPr lang="en-US" dirty="0"/>
              <a:t>rule</a:t>
            </a:r>
          </a:p>
        </p:txBody>
      </p:sp>
      <p:sp>
        <p:nvSpPr>
          <p:cNvPr id="4" name="Slide Number Placeholder 3"/>
          <p:cNvSpPr>
            <a:spLocks noGrp="1"/>
          </p:cNvSpPr>
          <p:nvPr>
            <p:ph type="sldNum" sz="quarter" idx="10"/>
          </p:nvPr>
        </p:nvSpPr>
        <p:spPr/>
        <p:txBody>
          <a:bodyPr/>
          <a:lstStyle/>
          <a:p>
            <a:fld id="{92DA454B-C859-4892-B9FA-68B588C9F547}" type="slidenum">
              <a:rPr lang="en-US" smtClean="0"/>
              <a:t>12</a:t>
            </a:fld>
            <a:endParaRPr lang="en-US" dirty="0"/>
          </a:p>
        </p:txBody>
      </p:sp>
      <p:pic>
        <p:nvPicPr>
          <p:cNvPr id="7" name="Picture 6"/>
          <p:cNvPicPr>
            <a:picLocks noChangeAspect="1"/>
          </p:cNvPicPr>
          <p:nvPr/>
        </p:nvPicPr>
        <p:blipFill>
          <a:blip r:embed="rId3"/>
          <a:stretch>
            <a:fillRect/>
          </a:stretch>
        </p:blipFill>
        <p:spPr>
          <a:xfrm>
            <a:off x="877332" y="1774170"/>
            <a:ext cx="7389336" cy="2386439"/>
          </a:xfrm>
          <a:prstGeom prst="rect">
            <a:avLst/>
          </a:prstGeom>
          <a:ln>
            <a:solidFill>
              <a:schemeClr val="tx1"/>
            </a:solidFill>
          </a:ln>
        </p:spPr>
      </p:pic>
    </p:spTree>
    <p:extLst>
      <p:ext uri="{BB962C8B-B14F-4D97-AF65-F5344CB8AC3E}">
        <p14:creationId xmlns:p14="http://schemas.microsoft.com/office/powerpoint/2010/main" val="2098876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en-US" sz="3200" dirty="0"/>
              <a:t>Improper signatures/communication</a:t>
            </a:r>
          </a:p>
        </p:txBody>
      </p:sp>
      <p:sp>
        <p:nvSpPr>
          <p:cNvPr id="9" name="Content Placeholder 2"/>
          <p:cNvSpPr>
            <a:spLocks noGrp="1"/>
          </p:cNvSpPr>
          <p:nvPr>
            <p:ph idx="1"/>
          </p:nvPr>
        </p:nvSpPr>
        <p:spPr>
          <a:xfrm>
            <a:off x="457200" y="1262080"/>
            <a:ext cx="8229600" cy="3786267"/>
          </a:xfrm>
        </p:spPr>
        <p:txBody>
          <a:bodyPr>
            <a:normAutofit fontScale="25000" lnSpcReduction="20000"/>
          </a:bodyPr>
          <a:lstStyle/>
          <a:p>
            <a:pPr marL="0" indent="0">
              <a:buNone/>
            </a:pPr>
            <a:r>
              <a:rPr lang="en-US" sz="8000" b="1" i="1" dirty="0">
                <a:latin typeface="+mn-lt"/>
              </a:rPr>
              <a:t>In re Lou</a:t>
            </a:r>
            <a:r>
              <a:rPr lang="en-US" sz="8000" dirty="0">
                <a:latin typeface="+mn-lt"/>
              </a:rPr>
              <a:t>, Proceeding No. D2021-04 (USPTO May 12, 2021)</a:t>
            </a:r>
          </a:p>
          <a:p>
            <a:pPr lvl="1">
              <a:lnSpc>
                <a:spcPct val="120000"/>
              </a:lnSpc>
              <a:spcBef>
                <a:spcPts val="0"/>
              </a:spcBef>
              <a:buFont typeface="Arial" panose="020B0604020202020204" pitchFamily="34" charset="0"/>
              <a:buChar char="•"/>
            </a:pPr>
            <a:r>
              <a:rPr lang="en-US" sz="5600" dirty="0"/>
              <a:t>Trademark Attorney had business relationship with foreign company that provided IP services to merchants.</a:t>
            </a:r>
          </a:p>
          <a:p>
            <a:pPr lvl="1">
              <a:lnSpc>
                <a:spcPct val="120000"/>
              </a:lnSpc>
              <a:spcBef>
                <a:spcPts val="0"/>
              </a:spcBef>
              <a:buFont typeface="Arial" panose="020B0604020202020204" pitchFamily="34" charset="0"/>
              <a:buChar char="•"/>
            </a:pPr>
            <a:r>
              <a:rPr lang="en-US" sz="5600" dirty="0"/>
              <a:t>Over the course of their relationship, attorney reviewed up to 500 applications per month and received over $10,000 in compensation.</a:t>
            </a:r>
          </a:p>
          <a:p>
            <a:pPr lvl="1">
              <a:lnSpc>
                <a:spcPct val="120000"/>
              </a:lnSpc>
              <a:spcBef>
                <a:spcPts val="0"/>
              </a:spcBef>
              <a:buFont typeface="Arial" panose="020B0604020202020204" pitchFamily="34" charset="0"/>
              <a:buChar char="•"/>
            </a:pPr>
            <a:r>
              <a:rPr lang="en-US" sz="5600" dirty="0"/>
              <a:t>As of Oct. 12, 2020, all of the attorney’s TM cases were received from the foreign company.</a:t>
            </a:r>
          </a:p>
          <a:p>
            <a:pPr lvl="1">
              <a:lnSpc>
                <a:spcPct val="120000"/>
              </a:lnSpc>
              <a:spcBef>
                <a:spcPts val="0"/>
              </a:spcBef>
              <a:buFont typeface="Arial" panose="020B0604020202020204" pitchFamily="34" charset="0"/>
              <a:buChar char="•"/>
            </a:pPr>
            <a:r>
              <a:rPr lang="en-US" sz="5600" dirty="0"/>
              <a:t>Attorney impermissibly gave a company employee authorization to enter his electronic signature in the applications and attendant declarations. </a:t>
            </a:r>
          </a:p>
          <a:p>
            <a:pPr lvl="2">
              <a:lnSpc>
                <a:spcPct val="120000"/>
              </a:lnSpc>
              <a:spcBef>
                <a:spcPts val="0"/>
              </a:spcBef>
              <a:buFont typeface="Courier New" panose="02070309020205020404" pitchFamily="49" charset="0"/>
              <a:buChar char="-"/>
            </a:pPr>
            <a:r>
              <a:rPr lang="en-US" sz="4800" dirty="0"/>
              <a:t>Did not subsequently inform applicants that their applications were impermissibly signed.</a:t>
            </a:r>
          </a:p>
          <a:p>
            <a:pPr lvl="1">
              <a:lnSpc>
                <a:spcPct val="120000"/>
              </a:lnSpc>
              <a:spcBef>
                <a:spcPts val="0"/>
              </a:spcBef>
              <a:buFont typeface="Arial" panose="020B0604020202020204" pitchFamily="34" charset="0"/>
              <a:buChar char="•"/>
            </a:pPr>
            <a:r>
              <a:rPr lang="en-US" sz="5600" dirty="0"/>
              <a:t>Provided the foreign company’s email address as correspondence address in applications.</a:t>
            </a:r>
          </a:p>
          <a:p>
            <a:pPr lvl="2">
              <a:lnSpc>
                <a:spcPct val="120000"/>
              </a:lnSpc>
              <a:spcBef>
                <a:spcPts val="0"/>
              </a:spcBef>
              <a:buFont typeface="Courier New" panose="02070309020205020404" pitchFamily="49" charset="0"/>
              <a:buChar char="-"/>
            </a:pPr>
            <a:r>
              <a:rPr lang="en-US" sz="4800" dirty="0"/>
              <a:t>Did not monitor the email address; relied on the foreign company to provide him with updates on USPTO correspondence.</a:t>
            </a:r>
          </a:p>
          <a:p>
            <a:pPr lvl="1">
              <a:lnSpc>
                <a:spcPct val="120000"/>
              </a:lnSpc>
              <a:spcBef>
                <a:spcPts val="0"/>
              </a:spcBef>
              <a:buFont typeface="Arial" panose="020B0604020202020204" pitchFamily="34" charset="0"/>
              <a:buChar char="•"/>
            </a:pPr>
            <a:r>
              <a:rPr lang="en-US" sz="5600" dirty="0"/>
              <a:t>Did not conduct conflicts checks for clients received from the foreign company.</a:t>
            </a:r>
          </a:p>
          <a:p>
            <a:pPr lvl="1">
              <a:lnSpc>
                <a:spcPct val="120000"/>
              </a:lnSpc>
              <a:spcBef>
                <a:spcPts val="0"/>
              </a:spcBef>
              <a:buFont typeface="Arial" panose="020B0604020202020204" pitchFamily="34" charset="0"/>
              <a:buChar char="•"/>
            </a:pPr>
            <a:r>
              <a:rPr lang="en-US" sz="5600" dirty="0"/>
              <a:t>Settlement: three-month suspension</a:t>
            </a:r>
          </a:p>
          <a:p>
            <a:pPr lvl="1">
              <a:lnSpc>
                <a:spcPct val="120000"/>
              </a:lnSpc>
              <a:spcBef>
                <a:spcPts val="0"/>
              </a:spcBef>
              <a:buFont typeface="Arial" panose="020B0604020202020204" pitchFamily="34" charset="0"/>
              <a:buChar char="•"/>
            </a:pPr>
            <a:r>
              <a:rPr lang="en-US" sz="5600" dirty="0"/>
              <a:t>Rule highlights:</a:t>
            </a:r>
          </a:p>
          <a:p>
            <a:pPr lvl="2">
              <a:lnSpc>
                <a:spcPct val="120000"/>
              </a:lnSpc>
              <a:spcBef>
                <a:spcPts val="0"/>
              </a:spcBef>
              <a:buFont typeface="Courier New" panose="02070309020205020404" pitchFamily="49" charset="0"/>
              <a:buChar char="-"/>
            </a:pPr>
            <a:r>
              <a:rPr lang="en-US" sz="4800" dirty="0"/>
              <a:t>37 C.F.R. § 11.101 – Competence</a:t>
            </a:r>
          </a:p>
          <a:p>
            <a:pPr lvl="2">
              <a:lnSpc>
                <a:spcPct val="120000"/>
              </a:lnSpc>
              <a:spcBef>
                <a:spcPts val="0"/>
              </a:spcBef>
              <a:buFont typeface="Courier New" panose="02070309020205020404" pitchFamily="49" charset="0"/>
              <a:buChar char="-"/>
            </a:pPr>
            <a:r>
              <a:rPr lang="en-US" sz="4800" dirty="0"/>
              <a:t>37 C.F.R. §§ 11.104(a) &amp; (b) – Client communications</a:t>
            </a:r>
          </a:p>
          <a:p>
            <a:pPr lvl="2">
              <a:lnSpc>
                <a:spcPct val="120000"/>
              </a:lnSpc>
              <a:spcBef>
                <a:spcPts val="0"/>
              </a:spcBef>
              <a:buFont typeface="Courier New" panose="02070309020205020404" pitchFamily="49" charset="0"/>
              <a:buChar char="-"/>
            </a:pPr>
            <a:r>
              <a:rPr lang="en-US" sz="4800" dirty="0"/>
              <a:t>37 C.F.R. §§ 11.303(a)(1), (a)(2), (b) &amp; (d) – Candor toward tribunal</a:t>
            </a:r>
          </a:p>
          <a:p>
            <a:pPr lvl="2">
              <a:lnSpc>
                <a:spcPct val="120000"/>
              </a:lnSpc>
              <a:spcBef>
                <a:spcPts val="0"/>
              </a:spcBef>
              <a:buFont typeface="Courier New" panose="02070309020205020404" pitchFamily="49" charset="0"/>
              <a:buChar char="-"/>
            </a:pPr>
            <a:r>
              <a:rPr lang="en-US" sz="4800" dirty="0"/>
              <a:t>37 C.F.R. § 11.503(b) – Responsibilities regarding non-practitioner assistance</a:t>
            </a:r>
          </a:p>
          <a:p>
            <a:pPr lvl="2">
              <a:lnSpc>
                <a:spcPct val="120000"/>
              </a:lnSpc>
              <a:spcBef>
                <a:spcPts val="0"/>
              </a:spcBef>
              <a:buFont typeface="Courier New" panose="02070309020205020404" pitchFamily="49" charset="0"/>
              <a:buChar char="-"/>
            </a:pPr>
            <a:r>
              <a:rPr lang="en-US" sz="4800" dirty="0"/>
              <a:t>37 C.F.R. § 11.505 – Aiding UPL</a:t>
            </a:r>
          </a:p>
        </p:txBody>
      </p:sp>
      <p:sp>
        <p:nvSpPr>
          <p:cNvPr id="4" name="Slide Number Placeholder 3"/>
          <p:cNvSpPr>
            <a:spLocks noGrp="1"/>
          </p:cNvSpPr>
          <p:nvPr>
            <p:ph type="sldNum" sz="quarter" idx="10"/>
          </p:nvPr>
        </p:nvSpPr>
        <p:spPr/>
        <p:txBody>
          <a:bodyPr/>
          <a:lstStyle/>
          <a:p>
            <a:fld id="{92DA454B-C859-4892-B9FA-68B588C9F547}" type="slidenum">
              <a:rPr lang="en-US" smtClean="0"/>
              <a:t>13</a:t>
            </a:fld>
            <a:endParaRPr lang="en-US" dirty="0"/>
          </a:p>
        </p:txBody>
      </p:sp>
      <p:sp>
        <p:nvSpPr>
          <p:cNvPr id="10" name="Slide Number Placeholder 3"/>
          <p:cNvSpPr txBox="1">
            <a:spLocks/>
          </p:cNvSpPr>
          <p:nvPr/>
        </p:nvSpPr>
        <p:spPr>
          <a:xfrm>
            <a:off x="609600" y="5449888"/>
            <a:ext cx="2057400" cy="303212"/>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313295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a:t>Improper Signature, Informed Consent, Communication and Scope of Representation</a:t>
            </a:r>
          </a:p>
        </p:txBody>
      </p:sp>
      <p:sp>
        <p:nvSpPr>
          <p:cNvPr id="3" name="Content Placeholder 2"/>
          <p:cNvSpPr>
            <a:spLocks noGrp="1"/>
          </p:cNvSpPr>
          <p:nvPr>
            <p:ph idx="1"/>
          </p:nvPr>
        </p:nvSpPr>
        <p:spPr>
          <a:xfrm>
            <a:off x="457200" y="1146518"/>
            <a:ext cx="8229600" cy="4150970"/>
          </a:xfrm>
        </p:spPr>
        <p:txBody>
          <a:bodyPr>
            <a:normAutofit fontScale="25000" lnSpcReduction="20000"/>
          </a:bodyPr>
          <a:lstStyle/>
          <a:p>
            <a:r>
              <a:rPr lang="en-US" sz="8000" b="1" i="1" dirty="0">
                <a:latin typeface="Segoe UI "/>
              </a:rPr>
              <a:t>In re </a:t>
            </a:r>
            <a:r>
              <a:rPr lang="en-US" sz="8000" b="1" i="1" dirty="0" err="1">
                <a:latin typeface="Segoe UI "/>
              </a:rPr>
              <a:t>Hom</a:t>
            </a:r>
            <a:r>
              <a:rPr lang="en-US" sz="8000" dirty="0">
                <a:latin typeface="Segoe UI "/>
              </a:rPr>
              <a:t>, Proceeding No. D2021-10 (USPTO Dec. 17, 2021)</a:t>
            </a:r>
          </a:p>
          <a:p>
            <a:pPr marL="0" indent="0">
              <a:buNone/>
            </a:pPr>
            <a:r>
              <a:rPr lang="en-US" sz="5600" dirty="0">
                <a:latin typeface="Segoe UI "/>
              </a:rPr>
              <a:t>	Patent Attorney </a:t>
            </a:r>
          </a:p>
          <a:p>
            <a:pPr marL="0" indent="0">
              <a:buNone/>
            </a:pPr>
            <a:r>
              <a:rPr lang="en-US" sz="5600" dirty="0">
                <a:latin typeface="Segoe UI "/>
              </a:rPr>
              <a:t>	-Listed as attorney of record in &gt;13k TM apps</a:t>
            </a:r>
          </a:p>
          <a:p>
            <a:pPr marL="0" indent="0">
              <a:buNone/>
            </a:pPr>
            <a:r>
              <a:rPr lang="en-US" sz="5600" dirty="0">
                <a:latin typeface="Segoe UI "/>
              </a:rPr>
              <a:t>	-Before local counsel rule, he was listed in 2k TM apps; afterwards, listed in &gt;11k apps</a:t>
            </a:r>
          </a:p>
          <a:p>
            <a:pPr marL="0" indent="0">
              <a:buNone/>
            </a:pPr>
            <a:r>
              <a:rPr lang="en-US" sz="5600" dirty="0">
                <a:latin typeface="Segoe UI "/>
              </a:rPr>
              <a:t>	-Received instructions from foreign intermediaries </a:t>
            </a:r>
          </a:p>
          <a:p>
            <a:pPr marL="0" indent="0">
              <a:buNone/>
            </a:pPr>
            <a:r>
              <a:rPr lang="en-US" sz="5600" dirty="0">
                <a:latin typeface="Segoe UI "/>
              </a:rPr>
              <a:t>	-Failed to review specimens which appeared in more than one application for a different 	applicant; didn’t speak to applicants; and did not personally enter his 	signature on most apps</a:t>
            </a:r>
          </a:p>
          <a:p>
            <a:pPr marL="0" indent="0">
              <a:buNone/>
            </a:pPr>
            <a:r>
              <a:rPr lang="en-US" sz="5600" dirty="0">
                <a:latin typeface="Segoe UI "/>
              </a:rPr>
              <a:t>	-Suspension for two years</a:t>
            </a:r>
          </a:p>
          <a:p>
            <a:pPr marL="0" indent="0">
              <a:buNone/>
            </a:pPr>
            <a:r>
              <a:rPr lang="en-US" sz="5600" dirty="0">
                <a:latin typeface="Segoe UI "/>
              </a:rPr>
              <a:t>	Rule Highlights:</a:t>
            </a:r>
          </a:p>
          <a:p>
            <a:pPr marL="0" indent="0">
              <a:buNone/>
            </a:pPr>
            <a:r>
              <a:rPr lang="en-US" sz="5600" dirty="0">
                <a:latin typeface="Segoe UI "/>
              </a:rPr>
              <a:t>	37 C.F.R. § 11.101 – Competence</a:t>
            </a:r>
          </a:p>
          <a:p>
            <a:pPr marL="0" indent="0">
              <a:buNone/>
            </a:pPr>
            <a:r>
              <a:rPr lang="en-US" sz="5600" dirty="0">
                <a:latin typeface="Segoe UI "/>
              </a:rPr>
              <a:t>	37 C.F.R. § 11.103 – Diligence</a:t>
            </a:r>
          </a:p>
          <a:p>
            <a:pPr marL="0" indent="0">
              <a:buNone/>
            </a:pPr>
            <a:r>
              <a:rPr lang="en-US" sz="5600" dirty="0">
                <a:latin typeface="Segoe UI "/>
              </a:rPr>
              <a:t>	37 C.F.R. § 11.104 – Communication</a:t>
            </a:r>
          </a:p>
          <a:p>
            <a:pPr marL="0" indent="0">
              <a:buNone/>
            </a:pPr>
            <a:r>
              <a:rPr lang="en-US" sz="5600" dirty="0">
                <a:latin typeface="Segoe UI "/>
              </a:rPr>
              <a:t>	37 C.F.R. § 11.503 – Allowing non-</a:t>
            </a:r>
            <a:r>
              <a:rPr lang="en-US" sz="5600" dirty="0" err="1">
                <a:latin typeface="Segoe UI "/>
              </a:rPr>
              <a:t>prac</a:t>
            </a:r>
            <a:r>
              <a:rPr lang="en-US" sz="5600" dirty="0">
                <a:latin typeface="Segoe UI "/>
              </a:rPr>
              <a:t> assistants to draft TM documents; submit false specs</a:t>
            </a:r>
          </a:p>
          <a:p>
            <a:pPr marL="0" indent="0">
              <a:buNone/>
            </a:pPr>
            <a:r>
              <a:rPr lang="en-US" sz="5600" dirty="0">
                <a:latin typeface="Segoe UI "/>
              </a:rPr>
              <a:t>	37 C.F.R. § 11.505 – Assisting UPL</a:t>
            </a:r>
          </a:p>
          <a:p>
            <a:pPr marL="0" indent="0">
              <a:buNone/>
            </a:pPr>
            <a:r>
              <a:rPr lang="en-US" sz="5600" dirty="0">
                <a:latin typeface="Segoe UI "/>
              </a:rPr>
              <a:t>	37 C.F.R. § 11.804(d) – Conduct prejudicial to the administration of justice</a:t>
            </a:r>
          </a:p>
          <a:p>
            <a:pPr marL="0" indent="0">
              <a:buNone/>
            </a:pPr>
            <a:r>
              <a:rPr lang="en-US" sz="1600" dirty="0">
                <a:latin typeface="Segoe UI "/>
              </a:rPr>
              <a:t>	</a:t>
            </a:r>
          </a:p>
          <a:p>
            <a:pPr marL="0" indent="0">
              <a:buNone/>
            </a:pPr>
            <a:r>
              <a:rPr lang="en-US" sz="1800" dirty="0"/>
              <a:t>  </a:t>
            </a:r>
          </a:p>
        </p:txBody>
      </p:sp>
      <p:sp>
        <p:nvSpPr>
          <p:cNvPr id="4" name="Slide Number Placeholder 3"/>
          <p:cNvSpPr>
            <a:spLocks noGrp="1"/>
          </p:cNvSpPr>
          <p:nvPr>
            <p:ph type="sldNum" sz="quarter" idx="10"/>
          </p:nvPr>
        </p:nvSpPr>
        <p:spPr/>
        <p:txBody>
          <a:bodyPr/>
          <a:lstStyle/>
          <a:p>
            <a:fld id="{92DA454B-C859-4892-B9FA-68B588C9F547}" type="slidenum">
              <a:rPr lang="en-US" smtClean="0"/>
              <a:t>14</a:t>
            </a:fld>
            <a:endParaRPr lang="en-US" dirty="0"/>
          </a:p>
        </p:txBody>
      </p:sp>
    </p:spTree>
    <p:extLst>
      <p:ext uri="{BB962C8B-B14F-4D97-AF65-F5344CB8AC3E}">
        <p14:creationId xmlns:p14="http://schemas.microsoft.com/office/powerpoint/2010/main" val="762900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a:t>Improper Signature, Informed Consent, Communication and Scope of Representation</a:t>
            </a:r>
          </a:p>
        </p:txBody>
      </p:sp>
      <p:sp>
        <p:nvSpPr>
          <p:cNvPr id="3" name="Content Placeholder 2"/>
          <p:cNvSpPr>
            <a:spLocks noGrp="1"/>
          </p:cNvSpPr>
          <p:nvPr>
            <p:ph idx="1"/>
          </p:nvPr>
        </p:nvSpPr>
        <p:spPr>
          <a:xfrm>
            <a:off x="457200" y="1146518"/>
            <a:ext cx="8229600" cy="4150970"/>
          </a:xfrm>
        </p:spPr>
        <p:txBody>
          <a:bodyPr>
            <a:normAutofit fontScale="25000" lnSpcReduction="20000"/>
          </a:bodyPr>
          <a:lstStyle/>
          <a:p>
            <a:r>
              <a:rPr lang="en-US" sz="6400" b="1" i="1" dirty="0">
                <a:latin typeface="Segoe UI "/>
              </a:rPr>
              <a:t>In re Yang</a:t>
            </a:r>
            <a:r>
              <a:rPr lang="en-US" sz="6400" dirty="0">
                <a:latin typeface="Segoe UI "/>
              </a:rPr>
              <a:t>, Proceeding No. D2021-11 (USPTO Dec. </a:t>
            </a:r>
            <a:r>
              <a:rPr lang="en-US" sz="6400">
                <a:latin typeface="Segoe UI "/>
              </a:rPr>
              <a:t>17, 2021)</a:t>
            </a:r>
            <a:endParaRPr lang="en-US" sz="6400" dirty="0">
              <a:latin typeface="Segoe UI "/>
            </a:endParaRPr>
          </a:p>
          <a:p>
            <a:pPr marL="0" indent="0">
              <a:buNone/>
            </a:pPr>
            <a:r>
              <a:rPr lang="en-US" sz="5600" dirty="0">
                <a:latin typeface="Segoe UI "/>
              </a:rPr>
              <a:t>	Patent Attorney </a:t>
            </a:r>
          </a:p>
          <a:p>
            <a:pPr marL="0" indent="0">
              <a:buNone/>
            </a:pPr>
            <a:r>
              <a:rPr lang="en-US" sz="5600" dirty="0">
                <a:latin typeface="Segoe UI "/>
              </a:rPr>
              <a:t>	-</a:t>
            </a:r>
            <a:r>
              <a:rPr lang="en-US" sz="4800" dirty="0">
                <a:latin typeface="Segoe UI "/>
              </a:rPr>
              <a:t>Agreed to allow foreign company to use her name to file TM applications as a domestic representative in 	exchange for $1500.00 a month for one year </a:t>
            </a:r>
          </a:p>
          <a:p>
            <a:pPr marL="0" indent="0">
              <a:buNone/>
            </a:pPr>
            <a:r>
              <a:rPr lang="en-US" sz="4800" dirty="0">
                <a:latin typeface="Segoe UI "/>
              </a:rPr>
              <a:t>	-Failed to review specimens; didn’t speak to TM applicants</a:t>
            </a:r>
          </a:p>
          <a:p>
            <a:pPr marL="0" indent="0">
              <a:buNone/>
            </a:pPr>
            <a:r>
              <a:rPr lang="en-US" sz="4800" dirty="0">
                <a:latin typeface="Segoe UI "/>
              </a:rPr>
              <a:t>	-Terminated her business arrangement with company</a:t>
            </a:r>
          </a:p>
          <a:p>
            <a:pPr marL="0" indent="0">
              <a:buNone/>
            </a:pPr>
            <a:r>
              <a:rPr lang="en-US" sz="4800" dirty="0">
                <a:latin typeface="Segoe UI "/>
              </a:rPr>
              <a:t>	-Ended company’s access to a joint email address and informed applicants about impermissible signatures and 	unauthorized filings; informed USPTO about the impermissible signatures</a:t>
            </a:r>
          </a:p>
          <a:p>
            <a:pPr marL="0" indent="0">
              <a:buNone/>
            </a:pPr>
            <a:r>
              <a:rPr lang="en-US" sz="4800" dirty="0">
                <a:latin typeface="Segoe UI "/>
              </a:rPr>
              <a:t>	-30-day suspension and probation for 12 </a:t>
            </a:r>
            <a:r>
              <a:rPr lang="en-US" sz="4800" dirty="0" err="1">
                <a:latin typeface="Segoe UI "/>
              </a:rPr>
              <a:t>mos</a:t>
            </a:r>
            <a:r>
              <a:rPr lang="en-US" sz="4800" dirty="0">
                <a:latin typeface="Segoe UI "/>
              </a:rPr>
              <a:t> thereafter</a:t>
            </a:r>
          </a:p>
          <a:p>
            <a:pPr marL="0" indent="0">
              <a:buNone/>
            </a:pPr>
            <a:r>
              <a:rPr lang="en-US" sz="4800" dirty="0">
                <a:latin typeface="Segoe UI "/>
              </a:rPr>
              <a:t>	Rule Highlights:</a:t>
            </a:r>
          </a:p>
          <a:p>
            <a:pPr marL="0" indent="0">
              <a:buNone/>
            </a:pPr>
            <a:r>
              <a:rPr lang="en-US" sz="4800" dirty="0">
                <a:latin typeface="Segoe UI "/>
              </a:rPr>
              <a:t>	37 C.F.R. § 11.101 – Competence</a:t>
            </a:r>
          </a:p>
          <a:p>
            <a:pPr marL="0" indent="0">
              <a:buNone/>
            </a:pPr>
            <a:r>
              <a:rPr lang="en-US" sz="4800" dirty="0">
                <a:latin typeface="Segoe UI "/>
              </a:rPr>
              <a:t>	37 C.F.R. § 11.103 – Diligence</a:t>
            </a:r>
          </a:p>
          <a:p>
            <a:pPr marL="0" indent="0">
              <a:buNone/>
            </a:pPr>
            <a:r>
              <a:rPr lang="en-US" sz="4800" dirty="0">
                <a:latin typeface="Segoe UI "/>
              </a:rPr>
              <a:t>	37 C.F.R. § 11.104 – Communication</a:t>
            </a:r>
          </a:p>
          <a:p>
            <a:pPr marL="0" indent="0">
              <a:buNone/>
            </a:pPr>
            <a:r>
              <a:rPr lang="en-US" sz="4800" dirty="0">
                <a:latin typeface="Segoe UI "/>
              </a:rPr>
              <a:t>	37 C.F.R. § 11.503 – Allowing non-</a:t>
            </a:r>
            <a:r>
              <a:rPr lang="en-US" sz="4800" dirty="0" err="1">
                <a:latin typeface="Segoe UI "/>
              </a:rPr>
              <a:t>prac</a:t>
            </a:r>
            <a:r>
              <a:rPr lang="en-US" sz="4800" dirty="0">
                <a:latin typeface="Segoe UI "/>
              </a:rPr>
              <a:t> assistants to draft TM documents; submit false specs</a:t>
            </a:r>
          </a:p>
          <a:p>
            <a:pPr marL="0" indent="0">
              <a:buNone/>
            </a:pPr>
            <a:r>
              <a:rPr lang="en-US" sz="4800" dirty="0">
                <a:latin typeface="Segoe UI "/>
              </a:rPr>
              <a:t>	37 C.F.R. § 11.505 – Assisting UPL</a:t>
            </a:r>
          </a:p>
          <a:p>
            <a:pPr marL="0" indent="0">
              <a:buNone/>
            </a:pPr>
            <a:r>
              <a:rPr lang="en-US" sz="4800" dirty="0">
                <a:latin typeface="Segoe UI "/>
              </a:rPr>
              <a:t>	37 C.F.R. § 11.804(d) – Conduct prejudicial to the administration of justice</a:t>
            </a:r>
          </a:p>
          <a:p>
            <a:pPr marL="0" indent="0">
              <a:buNone/>
            </a:pPr>
            <a:r>
              <a:rPr lang="en-US" sz="1600" dirty="0">
                <a:latin typeface="Segoe UI "/>
              </a:rPr>
              <a:t>	</a:t>
            </a:r>
          </a:p>
          <a:p>
            <a:pPr marL="0" indent="0">
              <a:buNone/>
            </a:pPr>
            <a:r>
              <a:rPr lang="en-US" sz="1800" dirty="0"/>
              <a:t>  </a:t>
            </a:r>
          </a:p>
        </p:txBody>
      </p:sp>
      <p:sp>
        <p:nvSpPr>
          <p:cNvPr id="4" name="Slide Number Placeholder 3"/>
          <p:cNvSpPr>
            <a:spLocks noGrp="1"/>
          </p:cNvSpPr>
          <p:nvPr>
            <p:ph type="sldNum" sz="quarter" idx="10"/>
          </p:nvPr>
        </p:nvSpPr>
        <p:spPr/>
        <p:txBody>
          <a:bodyPr/>
          <a:lstStyle/>
          <a:p>
            <a:fld id="{92DA454B-C859-4892-B9FA-68B588C9F547}" type="slidenum">
              <a:rPr lang="en-US" smtClean="0"/>
              <a:t>15</a:t>
            </a:fld>
            <a:endParaRPr lang="en-US" dirty="0"/>
          </a:p>
        </p:txBody>
      </p:sp>
    </p:spTree>
    <p:extLst>
      <p:ext uri="{BB962C8B-B14F-4D97-AF65-F5344CB8AC3E}">
        <p14:creationId xmlns:p14="http://schemas.microsoft.com/office/powerpoint/2010/main" val="3697946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D9B53-EAEE-42AB-B7B1-86594AAB0368}"/>
              </a:ext>
            </a:extLst>
          </p:cNvPr>
          <p:cNvSpPr>
            <a:spLocks noGrp="1"/>
          </p:cNvSpPr>
          <p:nvPr>
            <p:ph type="title"/>
          </p:nvPr>
        </p:nvSpPr>
        <p:spPr>
          <a:xfrm>
            <a:off x="457200" y="309580"/>
            <a:ext cx="8229600" cy="477229"/>
          </a:xfrm>
        </p:spPr>
        <p:txBody>
          <a:bodyPr>
            <a:normAutofit fontScale="90000"/>
          </a:bodyPr>
          <a:lstStyle/>
          <a:p>
            <a:pPr algn="ctr"/>
            <a:r>
              <a:rPr lang="en-US" dirty="0"/>
              <a:t>ID.me</a:t>
            </a:r>
          </a:p>
        </p:txBody>
      </p:sp>
      <p:pic>
        <p:nvPicPr>
          <p:cNvPr id="5" name="Content Placeholder 4">
            <a:extLst>
              <a:ext uri="{FF2B5EF4-FFF2-40B4-BE49-F238E27FC236}">
                <a16:creationId xmlns:a16="http://schemas.microsoft.com/office/drawing/2014/main" id="{6364E9E7-D3E3-4A6B-BA4F-D641BCF7DCD6}"/>
              </a:ext>
            </a:extLst>
          </p:cNvPr>
          <p:cNvPicPr>
            <a:picLocks noGrp="1" noChangeAspect="1"/>
          </p:cNvPicPr>
          <p:nvPr>
            <p:ph idx="1"/>
          </p:nvPr>
        </p:nvPicPr>
        <p:blipFill>
          <a:blip r:embed="rId2"/>
          <a:stretch>
            <a:fillRect/>
          </a:stretch>
        </p:blipFill>
        <p:spPr>
          <a:xfrm>
            <a:off x="5299202" y="1251098"/>
            <a:ext cx="2583067" cy="3786188"/>
          </a:xfrm>
          <a:prstGeom prst="rect">
            <a:avLst/>
          </a:prstGeom>
        </p:spPr>
      </p:pic>
      <p:sp>
        <p:nvSpPr>
          <p:cNvPr id="4" name="Slide Number Placeholder 3">
            <a:extLst>
              <a:ext uri="{FF2B5EF4-FFF2-40B4-BE49-F238E27FC236}">
                <a16:creationId xmlns:a16="http://schemas.microsoft.com/office/drawing/2014/main" id="{8511420D-7FF8-4DFF-B4E7-40A760B71835}"/>
              </a:ext>
            </a:extLst>
          </p:cNvPr>
          <p:cNvSpPr>
            <a:spLocks noGrp="1"/>
          </p:cNvSpPr>
          <p:nvPr>
            <p:ph type="sldNum" sz="quarter" idx="10"/>
          </p:nvPr>
        </p:nvSpPr>
        <p:spPr/>
        <p:txBody>
          <a:bodyPr/>
          <a:lstStyle/>
          <a:p>
            <a:fld id="{92DA454B-C859-4892-B9FA-68B588C9F547}" type="slidenum">
              <a:rPr lang="en-US" smtClean="0"/>
              <a:t>16</a:t>
            </a:fld>
            <a:endParaRPr lang="en-US" dirty="0"/>
          </a:p>
        </p:txBody>
      </p:sp>
      <p:sp>
        <p:nvSpPr>
          <p:cNvPr id="6" name="Rectangle 5">
            <a:extLst>
              <a:ext uri="{FF2B5EF4-FFF2-40B4-BE49-F238E27FC236}">
                <a16:creationId xmlns:a16="http://schemas.microsoft.com/office/drawing/2014/main" id="{C92177A0-E23F-49C4-B813-47B9F30CA27C}"/>
              </a:ext>
            </a:extLst>
          </p:cNvPr>
          <p:cNvSpPr/>
          <p:nvPr/>
        </p:nvSpPr>
        <p:spPr>
          <a:xfrm>
            <a:off x="368595" y="1123763"/>
            <a:ext cx="4203405" cy="4462760"/>
          </a:xfrm>
          <a:prstGeom prst="rect">
            <a:avLst/>
          </a:prstGeom>
        </p:spPr>
        <p:txBody>
          <a:bodyPr wrap="square">
            <a:spAutoFit/>
          </a:bodyPr>
          <a:lstStyle/>
          <a:p>
            <a:r>
              <a:rPr lang="zh-CN" altLang="en-US" sz="3200" b="1" dirty="0">
                <a:solidFill>
                  <a:srgbClr val="000000"/>
                </a:solidFill>
                <a:latin typeface="MicrosoftYaHei-Bold"/>
              </a:rPr>
              <a:t>美标源头律师合作，非华人律师</a:t>
            </a:r>
          </a:p>
          <a:p>
            <a:r>
              <a:rPr lang="en-US" dirty="0">
                <a:solidFill>
                  <a:srgbClr val="222222"/>
                </a:solidFill>
                <a:latin typeface="ArialMT"/>
              </a:rPr>
              <a:t>1 message</a:t>
            </a:r>
          </a:p>
          <a:p>
            <a:r>
              <a:rPr lang="en-US" b="1" dirty="0" err="1">
                <a:solidFill>
                  <a:srgbClr val="000000"/>
                </a:solidFill>
                <a:latin typeface="Arial-BoldMT"/>
              </a:rPr>
              <a:t>US_Trademark_Agent</a:t>
            </a:r>
            <a:r>
              <a:rPr lang="en-US" b="1" dirty="0">
                <a:solidFill>
                  <a:srgbClr val="000000"/>
                </a:solidFill>
                <a:latin typeface="Arial-BoldMT"/>
              </a:rPr>
              <a:t> </a:t>
            </a:r>
            <a:r>
              <a:rPr lang="en-US" dirty="0">
                <a:solidFill>
                  <a:srgbClr val="000000"/>
                </a:solidFill>
                <a:latin typeface="ArialMT"/>
              </a:rPr>
              <a:t>&lt;tony.3918253@ddyaopin.com&gt; Sat, Mar 12, 2022 at 2:23 AM</a:t>
            </a:r>
          </a:p>
          <a:p>
            <a:r>
              <a:rPr lang="en-US" dirty="0">
                <a:solidFill>
                  <a:srgbClr val="000000"/>
                </a:solidFill>
                <a:latin typeface="ArialMT"/>
              </a:rPr>
              <a:t>Reply-To: tony@ukvat.cn</a:t>
            </a:r>
          </a:p>
          <a:p>
            <a:r>
              <a:rPr lang="en-US" dirty="0">
                <a:solidFill>
                  <a:srgbClr val="000000"/>
                </a:solidFill>
                <a:latin typeface="ArialMT"/>
              </a:rPr>
              <a:t>To: @gmail.com</a:t>
            </a:r>
          </a:p>
          <a:p>
            <a:r>
              <a:rPr lang="ja-JP" altLang="en-US" sz="1600" dirty="0">
                <a:solidFill>
                  <a:srgbClr val="000000"/>
                </a:solidFill>
                <a:latin typeface="MicrosoftYaHei"/>
              </a:rPr>
              <a:t>您好，</a:t>
            </a:r>
          </a:p>
          <a:p>
            <a:r>
              <a:rPr lang="zh-CN" altLang="en-US" sz="1600" dirty="0">
                <a:solidFill>
                  <a:srgbClr val="000000"/>
                </a:solidFill>
                <a:latin typeface="MicrosoftYaHei"/>
              </a:rPr>
              <a:t>初步沟通后，可提供美国白皮律师（非华人）商标方案如下：</a:t>
            </a:r>
          </a:p>
          <a:p>
            <a:r>
              <a:rPr lang="zh-CN" altLang="en-US" sz="1600" dirty="0">
                <a:solidFill>
                  <a:srgbClr val="000000"/>
                </a:solidFill>
                <a:latin typeface="ArialMT"/>
              </a:rPr>
              <a:t>*</a:t>
            </a:r>
            <a:r>
              <a:rPr lang="zh-CN" altLang="en-US" sz="1600" dirty="0">
                <a:solidFill>
                  <a:srgbClr val="000000"/>
                </a:solidFill>
                <a:latin typeface="MicrosoftYaHei"/>
              </a:rPr>
              <a:t>符合</a:t>
            </a:r>
            <a:r>
              <a:rPr lang="en-US" altLang="zh-CN" sz="1600" dirty="0">
                <a:solidFill>
                  <a:srgbClr val="000000"/>
                </a:solidFill>
                <a:latin typeface="ArialMT"/>
              </a:rPr>
              <a:t>4</a:t>
            </a:r>
            <a:r>
              <a:rPr lang="zh-CN" altLang="en-US" sz="1600" dirty="0">
                <a:solidFill>
                  <a:srgbClr val="000000"/>
                </a:solidFill>
                <a:latin typeface="MicrosoftYaHei"/>
              </a:rPr>
              <a:t>月</a:t>
            </a:r>
            <a:r>
              <a:rPr lang="en-US" altLang="zh-CN" sz="1600" dirty="0">
                <a:solidFill>
                  <a:srgbClr val="000000"/>
                </a:solidFill>
                <a:latin typeface="ArialMT"/>
              </a:rPr>
              <a:t>9</a:t>
            </a:r>
            <a:r>
              <a:rPr lang="zh-CN" altLang="en-US" sz="1600" dirty="0">
                <a:solidFill>
                  <a:srgbClr val="000000"/>
                </a:solidFill>
                <a:latin typeface="MicrosoftYaHei"/>
              </a:rPr>
              <a:t>日新规，</a:t>
            </a:r>
            <a:r>
              <a:rPr lang="en-US" altLang="zh-CN" sz="1600" dirty="0">
                <a:solidFill>
                  <a:srgbClr val="000000"/>
                </a:solidFill>
                <a:latin typeface="ArialMT"/>
              </a:rPr>
              <a:t>USPTO</a:t>
            </a:r>
            <a:r>
              <a:rPr lang="zh-CN" altLang="en-US" sz="1600" dirty="0">
                <a:solidFill>
                  <a:srgbClr val="000000"/>
                </a:solidFill>
                <a:latin typeface="MicrosoftYaHei"/>
              </a:rPr>
              <a:t>律师实人认证；</a:t>
            </a:r>
          </a:p>
          <a:p>
            <a:r>
              <a:rPr lang="zh-CN" altLang="en-US" sz="1600" dirty="0">
                <a:solidFill>
                  <a:srgbClr val="000000"/>
                </a:solidFill>
                <a:latin typeface="ArialMT"/>
              </a:rPr>
              <a:t>*</a:t>
            </a:r>
            <a:r>
              <a:rPr lang="zh-CN" altLang="en-US" sz="1600" dirty="0">
                <a:solidFill>
                  <a:srgbClr val="000000"/>
                </a:solidFill>
                <a:latin typeface="MicrosoftYaHei"/>
              </a:rPr>
              <a:t>可协助</a:t>
            </a:r>
            <a:r>
              <a:rPr lang="en-US" altLang="zh-CN" sz="1600" dirty="0">
                <a:solidFill>
                  <a:srgbClr val="000000"/>
                </a:solidFill>
                <a:latin typeface="ArialMT"/>
              </a:rPr>
              <a:t>OBJ</a:t>
            </a:r>
            <a:r>
              <a:rPr lang="zh-CN" altLang="en-US" sz="1600" dirty="0">
                <a:solidFill>
                  <a:srgbClr val="000000"/>
                </a:solidFill>
                <a:latin typeface="MicrosoftYaHei"/>
              </a:rPr>
              <a:t>制作（律师助手子账号操作）；</a:t>
            </a:r>
          </a:p>
          <a:p>
            <a:r>
              <a:rPr lang="ja-JP" altLang="en-US" sz="1600" dirty="0">
                <a:solidFill>
                  <a:srgbClr val="000000"/>
                </a:solidFill>
                <a:latin typeface="ArialMT"/>
              </a:rPr>
              <a:t>*</a:t>
            </a:r>
            <a:r>
              <a:rPr lang="ja-JP" altLang="en-US" sz="1600" dirty="0">
                <a:solidFill>
                  <a:srgbClr val="000000"/>
                </a:solidFill>
                <a:latin typeface="MicrosoftYaHei"/>
              </a:rPr>
              <a:t>使用</a:t>
            </a:r>
            <a:r>
              <a:rPr lang="en-US" sz="1600" dirty="0">
                <a:solidFill>
                  <a:srgbClr val="000000"/>
                </a:solidFill>
                <a:latin typeface="ArialMT"/>
              </a:rPr>
              <a:t>USPTO </a:t>
            </a:r>
            <a:r>
              <a:rPr lang="en-US" sz="1600" dirty="0" err="1">
                <a:solidFill>
                  <a:srgbClr val="000000"/>
                </a:solidFill>
                <a:latin typeface="ArialMT"/>
              </a:rPr>
              <a:t>Payement</a:t>
            </a:r>
            <a:r>
              <a:rPr lang="en-US" sz="1600" dirty="0">
                <a:solidFill>
                  <a:srgbClr val="000000"/>
                </a:solidFill>
                <a:latin typeface="ArialMT"/>
              </a:rPr>
              <a:t> Account</a:t>
            </a:r>
            <a:r>
              <a:rPr lang="ja-JP" altLang="en-US" sz="1600" dirty="0">
                <a:solidFill>
                  <a:srgbClr val="000000"/>
                </a:solidFill>
                <a:latin typeface="MicrosoftYaHei"/>
              </a:rPr>
              <a:t>支付商标官费；</a:t>
            </a:r>
            <a:endParaRPr lang="en-US" dirty="0"/>
          </a:p>
        </p:txBody>
      </p:sp>
    </p:spTree>
    <p:extLst>
      <p:ext uri="{BB962C8B-B14F-4D97-AF65-F5344CB8AC3E}">
        <p14:creationId xmlns:p14="http://schemas.microsoft.com/office/powerpoint/2010/main" val="641178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a:t>Decisions imposing public discipline available in “FOIA Reading Room”</a:t>
            </a:r>
            <a:endParaRPr lang="en-US" dirty="0"/>
          </a:p>
        </p:txBody>
      </p:sp>
      <p:sp>
        <p:nvSpPr>
          <p:cNvPr id="3" name="Content Placeholder 2"/>
          <p:cNvSpPr>
            <a:spLocks noGrp="1"/>
          </p:cNvSpPr>
          <p:nvPr>
            <p:ph idx="1"/>
          </p:nvPr>
        </p:nvSpPr>
        <p:spPr/>
        <p:txBody>
          <a:bodyPr/>
          <a:lstStyle/>
          <a:p>
            <a:r>
              <a:rPr lang="en-US" dirty="0">
                <a:hlinkClick r:id="rId3"/>
              </a:rPr>
              <a:t>foiadocuments.uspto.gov/</a:t>
            </a:r>
            <a:r>
              <a:rPr lang="en-US" dirty="0" err="1">
                <a:hlinkClick r:id="rId3"/>
              </a:rPr>
              <a:t>oed</a:t>
            </a:r>
            <a:r>
              <a:rPr lang="en-US" dirty="0">
                <a:hlinkClick r:id="rId3"/>
              </a:rPr>
              <a:t>/</a:t>
            </a:r>
            <a:r>
              <a:rPr lang="en-US" dirty="0"/>
              <a:t> </a:t>
            </a:r>
          </a:p>
          <a:p>
            <a:r>
              <a:rPr lang="en-US" altLang="en-US" dirty="0"/>
              <a:t>Official Gazette for Trademarks:</a:t>
            </a:r>
          </a:p>
          <a:p>
            <a:pPr lvl="1"/>
            <a:r>
              <a:rPr lang="en-US" altLang="en-US" dirty="0">
                <a:hlinkClick r:id="rId4"/>
              </a:rPr>
              <a:t>www.uspto.gov/learning-and-resources/official-gazette/trademark-official-gazette-tmog</a:t>
            </a:r>
            <a:endParaRPr lang="en-US" altLang="en-US" dirty="0"/>
          </a:p>
          <a:p>
            <a:endParaRPr lang="en-US" altLang="en-US" dirty="0"/>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17</a:t>
            </a:fld>
            <a:endParaRPr lang="en-US" dirty="0"/>
          </a:p>
        </p:txBody>
      </p:sp>
    </p:spTree>
    <p:extLst>
      <p:ext uri="{BB962C8B-B14F-4D97-AF65-F5344CB8AC3E}">
        <p14:creationId xmlns:p14="http://schemas.microsoft.com/office/powerpoint/2010/main" val="1229365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OED discipline: grievances </a:t>
            </a:r>
            <a:br>
              <a:rPr lang="en-US" altLang="en-US" dirty="0"/>
            </a:br>
            <a:r>
              <a:rPr lang="en-US" altLang="en-US" dirty="0"/>
              <a:t>and complaints</a:t>
            </a:r>
            <a:endParaRPr lang="en-US" dirty="0"/>
          </a:p>
        </p:txBody>
      </p:sp>
      <p:sp>
        <p:nvSpPr>
          <p:cNvPr id="3" name="Content Placeholder 2"/>
          <p:cNvSpPr>
            <a:spLocks noGrp="1"/>
          </p:cNvSpPr>
          <p:nvPr>
            <p:ph idx="1"/>
          </p:nvPr>
        </p:nvSpPr>
        <p:spPr/>
        <p:txBody>
          <a:bodyPr>
            <a:normAutofit/>
          </a:bodyPr>
          <a:lstStyle/>
          <a:p>
            <a:r>
              <a:rPr lang="en-US" altLang="en-US" sz="1600" dirty="0"/>
              <a:t>An investigation into possible grounds for discipline may be initiated by the receipt of a grievance (see 37 C.F.R. § 11.22(a)).</a:t>
            </a:r>
          </a:p>
          <a:p>
            <a:r>
              <a:rPr lang="en-US" altLang="en-US" sz="1600" dirty="0"/>
              <a:t>Grievance: “a written submission from any source received by the OED Director that presents possible grounds for discipline of a specified practitioner” (37 C.F.R. § 11.1).</a:t>
            </a:r>
          </a:p>
          <a:p>
            <a:r>
              <a:rPr lang="en-US" sz="1600" dirty="0"/>
              <a:t>In the course of the investigation, the OED Director may request information and evidence regarding possible grounds for discipline of a practitioner from:</a:t>
            </a:r>
          </a:p>
          <a:p>
            <a:pPr marL="857250" lvl="1" indent="-400050">
              <a:buFont typeface="+mj-lt"/>
              <a:buAutoNum type="romanLcPeriod"/>
            </a:pPr>
            <a:r>
              <a:rPr lang="en-US" sz="1400" dirty="0"/>
              <a:t>The grievant,</a:t>
            </a:r>
          </a:p>
          <a:p>
            <a:pPr marL="857250" lvl="1" indent="-400050">
              <a:buFont typeface="+mj-lt"/>
              <a:buAutoNum type="romanLcPeriod"/>
            </a:pPr>
            <a:r>
              <a:rPr lang="en-US" sz="1400" dirty="0"/>
              <a:t>The practitioner, or</a:t>
            </a:r>
          </a:p>
          <a:p>
            <a:pPr marL="857250" lvl="1" indent="-400050">
              <a:buFont typeface="+mj-lt"/>
              <a:buAutoNum type="romanLcPeriod"/>
            </a:pPr>
            <a:r>
              <a:rPr lang="en-US" sz="1400" dirty="0"/>
              <a:t>Any person who may reasonably be expected to provide information and evidence needed in connection with the grievance or investigation. </a:t>
            </a:r>
          </a:p>
          <a:p>
            <a:pPr marL="457200" lvl="1" indent="0">
              <a:buNone/>
            </a:pPr>
            <a:r>
              <a:rPr lang="en-US" sz="1400" dirty="0"/>
              <a:t>(37 C.F.R. </a:t>
            </a:r>
            <a:r>
              <a:rPr lang="en-US" altLang="en-US" sz="1400" dirty="0"/>
              <a:t>§ 11.22(f)(1))</a:t>
            </a:r>
            <a:endParaRPr lang="en-US" sz="1400" dirty="0"/>
          </a:p>
          <a:p>
            <a:endParaRPr lang="en-US" altLang="en-US" sz="1600" dirty="0"/>
          </a:p>
          <a:p>
            <a:endParaRPr lang="en-US" altLang="en-US" sz="1600" dirty="0"/>
          </a:p>
          <a:p>
            <a:endParaRPr lang="en-US" altLang="en-US" sz="1600" dirty="0"/>
          </a:p>
          <a:p>
            <a:endParaRPr lang="en-US" sz="1600"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2</a:t>
            </a:fld>
            <a:endParaRPr lang="en-US" dirty="0"/>
          </a:p>
        </p:txBody>
      </p:sp>
    </p:spTree>
    <p:extLst>
      <p:ext uri="{BB962C8B-B14F-4D97-AF65-F5344CB8AC3E}">
        <p14:creationId xmlns:p14="http://schemas.microsoft.com/office/powerpoint/2010/main" val="2821940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Office of Enrollment and Discipline </a:t>
            </a:r>
            <a:endParaRPr lang="en-US" dirty="0"/>
          </a:p>
        </p:txBody>
      </p:sp>
      <p:sp>
        <p:nvSpPr>
          <p:cNvPr id="3" name="Content Placeholder 2"/>
          <p:cNvSpPr>
            <a:spLocks noGrp="1"/>
          </p:cNvSpPr>
          <p:nvPr>
            <p:ph type="body" idx="1"/>
          </p:nvPr>
        </p:nvSpPr>
        <p:spPr/>
        <p:txBody>
          <a:bodyPr/>
          <a:lstStyle/>
          <a:p>
            <a:endParaRPr lang="en-US" altLang="en-US" dirty="0"/>
          </a:p>
          <a:p>
            <a:endParaRPr lang="en-US" altLang="en-US" dirty="0"/>
          </a:p>
          <a:p>
            <a:pPr marL="0" indent="0">
              <a:buNone/>
            </a:pPr>
            <a:r>
              <a:rPr lang="en-US" altLang="en-US" dirty="0"/>
              <a:t>Discussion of Select Case Law</a:t>
            </a:r>
          </a:p>
        </p:txBody>
      </p:sp>
    </p:spTree>
    <p:extLst>
      <p:ext uri="{BB962C8B-B14F-4D97-AF65-F5344CB8AC3E}">
        <p14:creationId xmlns:p14="http://schemas.microsoft.com/office/powerpoint/2010/main" val="2943087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2618"/>
            <a:ext cx="8229600" cy="952500"/>
          </a:xfrm>
        </p:spPr>
        <p:txBody>
          <a:bodyPr>
            <a:normAutofit/>
          </a:bodyPr>
          <a:lstStyle/>
          <a:p>
            <a:r>
              <a:rPr lang="en-US" altLang="en-US" sz="3000" dirty="0"/>
              <a:t>Conflicts of interest/improper signatures</a:t>
            </a:r>
            <a:endParaRPr lang="en-US" sz="3000" dirty="0"/>
          </a:p>
        </p:txBody>
      </p:sp>
      <p:sp>
        <p:nvSpPr>
          <p:cNvPr id="3" name="Content Placeholder 2"/>
          <p:cNvSpPr>
            <a:spLocks noGrp="1"/>
          </p:cNvSpPr>
          <p:nvPr>
            <p:ph idx="1"/>
          </p:nvPr>
        </p:nvSpPr>
        <p:spPr>
          <a:xfrm>
            <a:off x="457200" y="1262080"/>
            <a:ext cx="8229600" cy="4035408"/>
          </a:xfrm>
        </p:spPr>
        <p:txBody>
          <a:bodyPr>
            <a:normAutofit fontScale="55000" lnSpcReduction="20000"/>
          </a:bodyPr>
          <a:lstStyle/>
          <a:p>
            <a:pPr marL="0" indent="0">
              <a:buNone/>
            </a:pPr>
            <a:r>
              <a:rPr lang="en-US" altLang="en-US" sz="4000" b="1" i="1" dirty="0"/>
              <a:t>In re </a:t>
            </a:r>
            <a:r>
              <a:rPr lang="en-US" altLang="en-US" sz="4000" b="1" i="1" dirty="0" err="1"/>
              <a:t>Starkweather</a:t>
            </a:r>
            <a:r>
              <a:rPr lang="en-US" altLang="en-US" sz="4000" i="1" dirty="0"/>
              <a:t>, </a:t>
            </a:r>
            <a:r>
              <a:rPr lang="en-US" altLang="en-US" sz="3600" dirty="0"/>
              <a:t>Proceeding No. D2018-44 (USPTO Oct. 17, 2019)</a:t>
            </a:r>
          </a:p>
          <a:p>
            <a:pPr lvl="1">
              <a:lnSpc>
                <a:spcPct val="120000"/>
              </a:lnSpc>
              <a:spcBef>
                <a:spcPts val="0"/>
              </a:spcBef>
              <a:buFont typeface="Arial" panose="020B0604020202020204" pitchFamily="34" charset="0"/>
              <a:buChar char="•"/>
            </a:pPr>
            <a:r>
              <a:rPr lang="en-US" altLang="en-US" sz="2900" dirty="0"/>
              <a:t>Practitioner received voluminous referrals from marketing company.</a:t>
            </a:r>
          </a:p>
          <a:p>
            <a:pPr lvl="2">
              <a:lnSpc>
                <a:spcPct val="120000"/>
              </a:lnSpc>
              <a:spcBef>
                <a:spcPts val="0"/>
              </a:spcBef>
              <a:buFont typeface="Courier New" panose="02070309020205020404" pitchFamily="49" charset="0"/>
              <a:buChar char="-"/>
            </a:pPr>
            <a:r>
              <a:rPr lang="en-US" altLang="en-US" sz="2500" dirty="0"/>
              <a:t>Did not obtain informed consent from clients in light of this arrangement.</a:t>
            </a:r>
          </a:p>
          <a:p>
            <a:pPr lvl="2">
              <a:lnSpc>
                <a:spcPct val="120000"/>
              </a:lnSpc>
              <a:spcBef>
                <a:spcPts val="0"/>
              </a:spcBef>
              <a:buFont typeface="Courier New" panose="02070309020205020404" pitchFamily="49" charset="0"/>
              <a:buChar char="-"/>
            </a:pPr>
            <a:r>
              <a:rPr lang="en-US" altLang="en-US" sz="2500" dirty="0"/>
              <a:t>Took direction regarding applications from company.</a:t>
            </a:r>
          </a:p>
          <a:p>
            <a:pPr lvl="2">
              <a:lnSpc>
                <a:spcPct val="120000"/>
              </a:lnSpc>
              <a:spcBef>
                <a:spcPts val="0"/>
              </a:spcBef>
              <a:buFont typeface="Courier New" panose="02070309020205020404" pitchFamily="49" charset="0"/>
              <a:buChar char="-"/>
            </a:pPr>
            <a:r>
              <a:rPr lang="en-US" altLang="en-US" sz="2500" dirty="0"/>
              <a:t>When company operations were shut down and payments stopped, practitioner halted client work, including completed applications.</a:t>
            </a:r>
          </a:p>
          <a:p>
            <a:pPr lvl="2">
              <a:lnSpc>
                <a:spcPct val="120000"/>
              </a:lnSpc>
              <a:spcBef>
                <a:spcPts val="0"/>
              </a:spcBef>
              <a:buFont typeface="Courier New" panose="02070309020205020404" pitchFamily="49" charset="0"/>
              <a:buChar char="-"/>
            </a:pPr>
            <a:r>
              <a:rPr lang="en-US" altLang="en-US" sz="2500" dirty="0"/>
              <a:t>Signed clients’ names on USPTO documents.</a:t>
            </a:r>
          </a:p>
          <a:p>
            <a:pPr lvl="1">
              <a:lnSpc>
                <a:spcPct val="120000"/>
              </a:lnSpc>
              <a:spcBef>
                <a:spcPts val="0"/>
              </a:spcBef>
              <a:buFont typeface="Arial" panose="020B0604020202020204" pitchFamily="34" charset="0"/>
              <a:buChar char="•"/>
            </a:pPr>
            <a:r>
              <a:rPr lang="en-US" altLang="en-US" sz="2900" dirty="0"/>
              <a:t>Settlement: three-year suspension, MPRE, 12 hours of ethics CLE</a:t>
            </a:r>
          </a:p>
          <a:p>
            <a:pPr lvl="1">
              <a:lnSpc>
                <a:spcPct val="120000"/>
              </a:lnSpc>
              <a:spcBef>
                <a:spcPts val="0"/>
              </a:spcBef>
              <a:buFont typeface="Arial" panose="020B0604020202020204" pitchFamily="34" charset="0"/>
              <a:buChar char="•"/>
            </a:pPr>
            <a:r>
              <a:rPr lang="en-US" altLang="en-US" sz="2900" dirty="0"/>
              <a:t>Rule highlights:</a:t>
            </a:r>
          </a:p>
          <a:p>
            <a:pPr lvl="2">
              <a:lnSpc>
                <a:spcPct val="120000"/>
              </a:lnSpc>
              <a:spcBef>
                <a:spcPts val="0"/>
              </a:spcBef>
              <a:buFont typeface="Courier New" panose="02070309020205020404" pitchFamily="49" charset="0"/>
              <a:buChar char="-"/>
            </a:pPr>
            <a:r>
              <a:rPr lang="en-US" altLang="en-US" sz="2500" dirty="0"/>
              <a:t>37 C.F.R. § 11.101 – Competence</a:t>
            </a:r>
          </a:p>
          <a:p>
            <a:pPr lvl="2">
              <a:lnSpc>
                <a:spcPct val="120000"/>
              </a:lnSpc>
              <a:spcBef>
                <a:spcPts val="0"/>
              </a:spcBef>
              <a:buFont typeface="Courier New" panose="02070309020205020404" pitchFamily="49" charset="0"/>
              <a:buChar char="-"/>
            </a:pPr>
            <a:r>
              <a:rPr lang="en-US" altLang="en-US" sz="2500" dirty="0"/>
              <a:t>37 C.F.R. § 11.102 – Abiding by client’s decisions</a:t>
            </a:r>
          </a:p>
          <a:p>
            <a:pPr lvl="2">
              <a:lnSpc>
                <a:spcPct val="120000"/>
              </a:lnSpc>
              <a:spcBef>
                <a:spcPts val="0"/>
              </a:spcBef>
              <a:buFont typeface="Courier New" panose="02070309020205020404" pitchFamily="49" charset="0"/>
              <a:buChar char="-"/>
            </a:pPr>
            <a:r>
              <a:rPr lang="en-US" altLang="en-US" sz="2500" dirty="0"/>
              <a:t>37 C.F.R. § 11.103 – Diligence</a:t>
            </a:r>
          </a:p>
          <a:p>
            <a:pPr lvl="2">
              <a:lnSpc>
                <a:spcPct val="120000"/>
              </a:lnSpc>
              <a:spcBef>
                <a:spcPts val="0"/>
              </a:spcBef>
              <a:buFont typeface="Courier New" panose="02070309020205020404" pitchFamily="49" charset="0"/>
              <a:buChar char="-"/>
            </a:pPr>
            <a:r>
              <a:rPr lang="en-US" altLang="en-US" sz="2500" dirty="0"/>
              <a:t>37 C.F.R. § 11.104 – Client communication</a:t>
            </a:r>
          </a:p>
          <a:p>
            <a:pPr lvl="2">
              <a:lnSpc>
                <a:spcPct val="120000"/>
              </a:lnSpc>
              <a:spcBef>
                <a:spcPts val="0"/>
              </a:spcBef>
              <a:buFont typeface="Courier New" panose="02070309020205020404" pitchFamily="49" charset="0"/>
              <a:buChar char="-"/>
            </a:pPr>
            <a:r>
              <a:rPr lang="en-US" altLang="en-US" sz="2500" dirty="0"/>
              <a:t>37 C.F.R. § 11.107 – Conflicts</a:t>
            </a:r>
          </a:p>
          <a:p>
            <a:pPr lvl="2">
              <a:lnSpc>
                <a:spcPct val="120000"/>
              </a:lnSpc>
              <a:spcBef>
                <a:spcPts val="0"/>
              </a:spcBef>
              <a:buFont typeface="Courier New" panose="02070309020205020404" pitchFamily="49" charset="0"/>
              <a:buChar char="-"/>
            </a:pPr>
            <a:r>
              <a:rPr lang="en-US" altLang="en-US" sz="2500" dirty="0"/>
              <a:t>37 C.F.R. § 11.303 – False statements to a tribunal</a:t>
            </a:r>
          </a:p>
          <a:p>
            <a:pPr lvl="2">
              <a:lnSpc>
                <a:spcPct val="120000"/>
              </a:lnSpc>
              <a:spcBef>
                <a:spcPts val="0"/>
              </a:spcBef>
              <a:buFont typeface="Courier New" panose="02070309020205020404" pitchFamily="49" charset="0"/>
              <a:buChar char="-"/>
            </a:pPr>
            <a:r>
              <a:rPr lang="en-US" altLang="en-US" sz="2500" dirty="0"/>
              <a:t>37 C.F.R. § 11.504(c) – Taking direction from 3</a:t>
            </a:r>
            <a:r>
              <a:rPr lang="en-US" altLang="en-US" sz="2500" baseline="30000" dirty="0"/>
              <a:t>rd</a:t>
            </a:r>
            <a:r>
              <a:rPr lang="en-US" altLang="en-US" sz="2500" dirty="0"/>
              <a:t> party payer</a:t>
            </a:r>
          </a:p>
          <a:p>
            <a:pPr marL="914400" lvl="2" indent="0">
              <a:buNone/>
            </a:pPr>
            <a:endParaRPr lang="en-US" altLang="en-US" dirty="0"/>
          </a:p>
          <a:p>
            <a:pPr lvl="1"/>
            <a:endParaRPr lang="en-US" altLang="en-US" dirty="0"/>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4</a:t>
            </a:fld>
            <a:endParaRPr lang="en-US" dirty="0"/>
          </a:p>
        </p:txBody>
      </p:sp>
    </p:spTree>
    <p:extLst>
      <p:ext uri="{BB962C8B-B14F-4D97-AF65-F5344CB8AC3E}">
        <p14:creationId xmlns:p14="http://schemas.microsoft.com/office/powerpoint/2010/main" val="935711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700" dirty="0"/>
              <a:t>Improper signatures</a:t>
            </a:r>
            <a:endParaRPr lang="en-US" sz="2700" dirty="0"/>
          </a:p>
        </p:txBody>
      </p:sp>
      <p:sp>
        <p:nvSpPr>
          <p:cNvPr id="3" name="Content Placeholder 2"/>
          <p:cNvSpPr>
            <a:spLocks noGrp="1"/>
          </p:cNvSpPr>
          <p:nvPr>
            <p:ph idx="1"/>
          </p:nvPr>
        </p:nvSpPr>
        <p:spPr>
          <a:xfrm>
            <a:off x="457200" y="1187691"/>
            <a:ext cx="8229600" cy="4238548"/>
          </a:xfrm>
        </p:spPr>
        <p:txBody>
          <a:bodyPr>
            <a:normAutofit fontScale="47500" lnSpcReduction="20000"/>
          </a:bodyPr>
          <a:lstStyle/>
          <a:p>
            <a:pPr marL="0" indent="0">
              <a:buNone/>
            </a:pPr>
            <a:r>
              <a:rPr lang="en-US" altLang="en-US" b="1" i="1" dirty="0"/>
              <a:t>In re Starkweather </a:t>
            </a:r>
            <a:r>
              <a:rPr lang="en-US" altLang="en-US" dirty="0"/>
              <a:t>- For signing client’s name on documents filed with the USPTO:</a:t>
            </a:r>
          </a:p>
          <a:p>
            <a:pPr lvl="1">
              <a:buFont typeface="Arial" panose="020B0604020202020204" pitchFamily="34" charset="0"/>
              <a:buChar char="•"/>
            </a:pPr>
            <a:r>
              <a:rPr lang="en-US" altLang="en-US" dirty="0"/>
              <a:t>37 C.F.R. § 11.101 Competence</a:t>
            </a:r>
          </a:p>
          <a:p>
            <a:pPr lvl="2">
              <a:buFont typeface="Courier New" panose="02070309020205020404" pitchFamily="49" charset="0"/>
              <a:buChar char="-"/>
            </a:pPr>
            <a:r>
              <a:rPr lang="en-US" altLang="en-US" dirty="0"/>
              <a:t>“A practitioner shall provide competent representation to a client. Competent representation requires the legal, scientific, and technical knowledge, skill, thoroughness and preparation reasonably necessary for the representation.”</a:t>
            </a:r>
          </a:p>
          <a:p>
            <a:pPr lvl="1">
              <a:buFont typeface="Arial" panose="020B0604020202020204" pitchFamily="34" charset="0"/>
              <a:buChar char="•"/>
            </a:pPr>
            <a:r>
              <a:rPr lang="en-US" altLang="en-US" dirty="0"/>
              <a:t>37 C.F.R. § 11.102(a) Scope of representation and allocation of authority between client and practitioner</a:t>
            </a:r>
          </a:p>
          <a:p>
            <a:pPr lvl="1">
              <a:buFont typeface="Arial" panose="020B0604020202020204" pitchFamily="34" charset="0"/>
              <a:buChar char="•"/>
            </a:pPr>
            <a:r>
              <a:rPr lang="en-US" altLang="en-US" dirty="0"/>
              <a:t>37 C.F.R. § 11.303 Candor toward the tribunal</a:t>
            </a:r>
          </a:p>
          <a:p>
            <a:pPr lvl="2">
              <a:buFont typeface="Courier New" panose="02070309020205020404" pitchFamily="49" charset="0"/>
              <a:buChar char="-"/>
            </a:pPr>
            <a:r>
              <a:rPr lang="en-US" altLang="en-US" dirty="0"/>
              <a:t>“(a) A practitioner shall not knowingly:</a:t>
            </a:r>
          </a:p>
          <a:p>
            <a:pPr lvl="3">
              <a:buFont typeface="Arial" panose="020B0604020202020204" pitchFamily="34" charset="0"/>
              <a:buChar char="•"/>
            </a:pPr>
            <a:r>
              <a:rPr lang="en-US" altLang="en-US" dirty="0"/>
              <a:t>(1) Make a false statement of fact or law to a tribunal or fail to correct a false statement of material fact or law previously made to the tribunal by the practitioner;</a:t>
            </a:r>
          </a:p>
          <a:p>
            <a:pPr lvl="3">
              <a:buFont typeface="Arial" panose="020B0604020202020204" pitchFamily="34" charset="0"/>
              <a:buChar char="•"/>
            </a:pPr>
            <a:r>
              <a:rPr lang="en-US" altLang="en-US" dirty="0"/>
              <a:t>* * * * *</a:t>
            </a:r>
          </a:p>
          <a:p>
            <a:pPr lvl="3">
              <a:buFont typeface="Arial" panose="020B0604020202020204" pitchFamily="34" charset="0"/>
              <a:buChar char="•"/>
            </a:pPr>
            <a:r>
              <a:rPr lang="en-US" altLang="en-US" dirty="0"/>
              <a:t>(3) Offer evidence that the practitioner knows to be false. If a practitioner, the practitioner's client, or a witness called by the practitioner, has offered material evidence and the practitioner comes to know of its falsity, the practitioner shall take reasonable remedial measures, including, if necessary, disclosure to the tribunal.</a:t>
            </a:r>
          </a:p>
          <a:p>
            <a:pPr lvl="3">
              <a:buFont typeface="Arial" panose="020B0604020202020204" pitchFamily="34" charset="0"/>
              <a:buChar char="•"/>
            </a:pPr>
            <a:r>
              <a:rPr lang="en-US" altLang="en-US" dirty="0"/>
              <a:t>* * * * *</a:t>
            </a:r>
          </a:p>
          <a:p>
            <a:pPr lvl="2">
              <a:buFont typeface="Courier New" panose="02070309020205020404" pitchFamily="49" charset="0"/>
              <a:buChar char="-"/>
            </a:pPr>
            <a:r>
              <a:rPr lang="en-US" altLang="en-US" dirty="0"/>
              <a:t>(d) In an ex parte proceeding, a practitioner shall inform the tribunal of all material facts known to the practitioner that will enable the tribunal to make an informed decision, whether or not the facts are adverse.”</a:t>
            </a:r>
          </a:p>
          <a:p>
            <a:pPr lvl="1">
              <a:buFont typeface="Arial" panose="020B0604020202020204" pitchFamily="34" charset="0"/>
              <a:buChar char="•"/>
            </a:pPr>
            <a:r>
              <a:rPr lang="en-US" altLang="en-US" dirty="0"/>
              <a:t>37 C.F.R. § 11.804(c) Misconduct: Dishonesty, fraud, deceit, misrepresentation</a:t>
            </a:r>
          </a:p>
          <a:p>
            <a:pPr lvl="1">
              <a:buFont typeface="Arial" panose="020B0604020202020204" pitchFamily="34" charset="0"/>
              <a:buChar char="•"/>
            </a:pPr>
            <a:r>
              <a:rPr lang="en-US" altLang="en-US" dirty="0"/>
              <a:t>37 C.F.R. § 11.804(d) Misconduct: Conduct prejudicial to the administration of justice</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5</a:t>
            </a:fld>
            <a:endParaRPr lang="en-US" dirty="0"/>
          </a:p>
        </p:txBody>
      </p:sp>
    </p:spTree>
    <p:extLst>
      <p:ext uri="{BB962C8B-B14F-4D97-AF65-F5344CB8AC3E}">
        <p14:creationId xmlns:p14="http://schemas.microsoft.com/office/powerpoint/2010/main" val="480376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Improper signatures</a:t>
            </a:r>
          </a:p>
        </p:txBody>
      </p:sp>
      <p:sp>
        <p:nvSpPr>
          <p:cNvPr id="3" name="Content Placeholder 2"/>
          <p:cNvSpPr>
            <a:spLocks noGrp="1"/>
          </p:cNvSpPr>
          <p:nvPr>
            <p:ph idx="1"/>
          </p:nvPr>
        </p:nvSpPr>
        <p:spPr/>
        <p:txBody>
          <a:bodyPr>
            <a:normAutofit fontScale="55000" lnSpcReduction="20000"/>
          </a:bodyPr>
          <a:lstStyle/>
          <a:p>
            <a:pPr marL="0" indent="0">
              <a:buNone/>
            </a:pPr>
            <a:r>
              <a:rPr lang="en-US" b="1" i="1" dirty="0"/>
              <a:t>In re </a:t>
            </a:r>
            <a:r>
              <a:rPr lang="en-US" b="1" i="1" dirty="0" err="1"/>
              <a:t>Bashtanyk</a:t>
            </a:r>
            <a:r>
              <a:rPr lang="en-US" dirty="0"/>
              <a:t>, Proceeding No. D2020-09 (USPTO April 17, 2020)</a:t>
            </a:r>
          </a:p>
          <a:p>
            <a:pPr lvl="1">
              <a:lnSpc>
                <a:spcPct val="120000"/>
              </a:lnSpc>
              <a:spcBef>
                <a:spcPts val="0"/>
              </a:spcBef>
              <a:buFont typeface="Arial" panose="020B0604020202020204" pitchFamily="34" charset="0"/>
              <a:buChar char="•"/>
            </a:pPr>
            <a:r>
              <a:rPr lang="en-US" sz="2500" dirty="0"/>
              <a:t>Respondent was Canadian trademark agent reciprocally recognized under </a:t>
            </a:r>
            <a:br>
              <a:rPr lang="en-US" sz="2500" dirty="0"/>
            </a:br>
            <a:r>
              <a:rPr lang="en-US" sz="2500" dirty="0"/>
              <a:t>37 C.F.R. § 11.14(c).</a:t>
            </a:r>
          </a:p>
          <a:p>
            <a:pPr lvl="1">
              <a:lnSpc>
                <a:spcPct val="120000"/>
              </a:lnSpc>
              <a:spcBef>
                <a:spcPts val="0"/>
              </a:spcBef>
              <a:buFont typeface="Arial" panose="020B0604020202020204" pitchFamily="34" charset="0"/>
              <a:buChar char="•"/>
            </a:pPr>
            <a:r>
              <a:rPr lang="en-US" sz="2500" dirty="0"/>
              <a:t>Disciplinary complaint alleged:</a:t>
            </a:r>
          </a:p>
          <a:p>
            <a:pPr lvl="2">
              <a:lnSpc>
                <a:spcPct val="120000"/>
              </a:lnSpc>
              <a:spcBef>
                <a:spcPts val="0"/>
              </a:spcBef>
              <a:buFont typeface="Courier New" panose="02070309020205020404" pitchFamily="49" charset="0"/>
              <a:buChar char="-"/>
            </a:pPr>
            <a:r>
              <a:rPr lang="en-US" sz="2500" dirty="0"/>
              <a:t>Respondent had business relationship with Florida attorney who had no prior TM experience.</a:t>
            </a:r>
          </a:p>
          <a:p>
            <a:pPr lvl="2">
              <a:lnSpc>
                <a:spcPct val="120000"/>
              </a:lnSpc>
              <a:spcBef>
                <a:spcPts val="0"/>
              </a:spcBef>
              <a:buFont typeface="Courier New" panose="02070309020205020404" pitchFamily="49" charset="0"/>
              <a:buChar char="-"/>
            </a:pPr>
            <a:r>
              <a:rPr lang="en-US" sz="2500" dirty="0"/>
              <a:t>Florida attorney was named attorney of record in U.S. trademark applications.</a:t>
            </a:r>
          </a:p>
          <a:p>
            <a:pPr lvl="2">
              <a:lnSpc>
                <a:spcPct val="120000"/>
              </a:lnSpc>
              <a:spcBef>
                <a:spcPts val="0"/>
              </a:spcBef>
              <a:buFont typeface="Courier New" panose="02070309020205020404" pitchFamily="49" charset="0"/>
              <a:buChar char="-"/>
            </a:pPr>
            <a:r>
              <a:rPr lang="en-US" sz="2500" dirty="0"/>
              <a:t>Respondent would enter Florida attorney’s signature on documents filed with the USPTO.</a:t>
            </a:r>
          </a:p>
          <a:p>
            <a:pPr lvl="2">
              <a:lnSpc>
                <a:spcPct val="120000"/>
              </a:lnSpc>
              <a:spcBef>
                <a:spcPts val="0"/>
              </a:spcBef>
              <a:buFont typeface="Courier New" panose="02070309020205020404" pitchFamily="49" charset="0"/>
              <a:buChar char="-"/>
            </a:pPr>
            <a:r>
              <a:rPr lang="en-US" sz="2500" dirty="0"/>
              <a:t>Respondent failed to cooperate with OED investigation.</a:t>
            </a:r>
          </a:p>
          <a:p>
            <a:pPr lvl="1">
              <a:lnSpc>
                <a:spcPct val="120000"/>
              </a:lnSpc>
              <a:spcBef>
                <a:spcPts val="0"/>
              </a:spcBef>
              <a:buFont typeface="Arial" panose="020B0604020202020204" pitchFamily="34" charset="0"/>
              <a:buChar char="•"/>
            </a:pPr>
            <a:r>
              <a:rPr lang="en-US" sz="2500" dirty="0"/>
              <a:t>Exclusion on consent.</a:t>
            </a:r>
          </a:p>
          <a:p>
            <a:pPr lvl="1">
              <a:lnSpc>
                <a:spcPct val="120000"/>
              </a:lnSpc>
              <a:spcBef>
                <a:spcPts val="0"/>
              </a:spcBef>
              <a:buFont typeface="Arial" panose="020B0604020202020204" pitchFamily="34" charset="0"/>
              <a:buChar char="•"/>
            </a:pPr>
            <a:r>
              <a:rPr lang="en-US" sz="2500" dirty="0"/>
              <a:t>Rule highlights:</a:t>
            </a:r>
          </a:p>
          <a:p>
            <a:pPr lvl="2">
              <a:lnSpc>
                <a:spcPct val="120000"/>
              </a:lnSpc>
              <a:spcBef>
                <a:spcPts val="0"/>
              </a:spcBef>
              <a:buFont typeface="Courier New" panose="02070309020205020404" pitchFamily="49" charset="0"/>
              <a:buChar char="-"/>
            </a:pPr>
            <a:r>
              <a:rPr lang="en-US" sz="2500" dirty="0"/>
              <a:t>37 C.F.R. § 11.101 – Competence</a:t>
            </a:r>
          </a:p>
          <a:p>
            <a:pPr lvl="2">
              <a:lnSpc>
                <a:spcPct val="120000"/>
              </a:lnSpc>
              <a:spcBef>
                <a:spcPts val="0"/>
              </a:spcBef>
              <a:buFont typeface="Courier New" panose="02070309020205020404" pitchFamily="49" charset="0"/>
              <a:buChar char="-"/>
            </a:pPr>
            <a:r>
              <a:rPr lang="en-US" sz="2500" dirty="0"/>
              <a:t>37 C.F.R. § 11.801(b) – Failure to cooperate with disciplinary investigation</a:t>
            </a:r>
          </a:p>
          <a:p>
            <a:pPr lvl="2">
              <a:lnSpc>
                <a:spcPct val="120000"/>
              </a:lnSpc>
              <a:spcBef>
                <a:spcPts val="0"/>
              </a:spcBef>
              <a:buFont typeface="Courier New" panose="02070309020205020404" pitchFamily="49" charset="0"/>
              <a:buChar char="-"/>
            </a:pPr>
            <a:r>
              <a:rPr lang="en-US" sz="2500" dirty="0"/>
              <a:t>37 C.F.R. § 11.804(c) – Misrepresentation</a:t>
            </a:r>
          </a:p>
          <a:p>
            <a:pPr lvl="2">
              <a:lnSpc>
                <a:spcPct val="120000"/>
              </a:lnSpc>
              <a:spcBef>
                <a:spcPts val="0"/>
              </a:spcBef>
              <a:buFont typeface="Courier New" panose="02070309020205020404" pitchFamily="49" charset="0"/>
              <a:buChar char="-"/>
            </a:pPr>
            <a:r>
              <a:rPr lang="en-US" sz="2500" dirty="0"/>
              <a:t>37 C.F.R. § 11.804(i) – Other conduct adversely reflecting on fitness to practice</a:t>
            </a:r>
          </a:p>
          <a:p>
            <a:pPr lvl="2"/>
            <a:endParaRPr lang="en-US" sz="2500" dirty="0"/>
          </a:p>
          <a:p>
            <a:pPr lvl="2"/>
            <a:endParaRPr lang="en-US" dirty="0"/>
          </a:p>
          <a:p>
            <a:pPr lvl="2"/>
            <a:endParaRPr lang="en-US" dirty="0"/>
          </a:p>
        </p:txBody>
      </p:sp>
      <p:sp>
        <p:nvSpPr>
          <p:cNvPr id="6" name="Slide Number Placeholder 3"/>
          <p:cNvSpPr>
            <a:spLocks noGrp="1"/>
          </p:cNvSpPr>
          <p:nvPr>
            <p:ph type="sldNum" sz="quarter" idx="10"/>
          </p:nvPr>
        </p:nvSpPr>
        <p:spPr/>
        <p:txBody>
          <a:bodyPr/>
          <a:lstStyle/>
          <a:p>
            <a:fld id="{92DA454B-C859-4892-B9FA-68B588C9F547}" type="slidenum">
              <a:rPr lang="en-US" smtClean="0"/>
              <a:pPr/>
              <a:t>6</a:t>
            </a:fld>
            <a:endParaRPr lang="en-US" dirty="0"/>
          </a:p>
        </p:txBody>
      </p:sp>
    </p:spTree>
    <p:extLst>
      <p:ext uri="{BB962C8B-B14F-4D97-AF65-F5344CB8AC3E}">
        <p14:creationId xmlns:p14="http://schemas.microsoft.com/office/powerpoint/2010/main" val="3845808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Improper signatures</a:t>
            </a:r>
          </a:p>
        </p:txBody>
      </p:sp>
      <p:sp>
        <p:nvSpPr>
          <p:cNvPr id="3" name="Content Placeholder 2"/>
          <p:cNvSpPr>
            <a:spLocks noGrp="1"/>
          </p:cNvSpPr>
          <p:nvPr>
            <p:ph idx="1"/>
          </p:nvPr>
        </p:nvSpPr>
        <p:spPr>
          <a:xfrm>
            <a:off x="457200" y="1262080"/>
            <a:ext cx="8229600" cy="3786267"/>
          </a:xfrm>
        </p:spPr>
        <p:txBody>
          <a:bodyPr>
            <a:normAutofit fontScale="25000" lnSpcReduction="20000"/>
          </a:bodyPr>
          <a:lstStyle/>
          <a:p>
            <a:pPr marL="0" indent="0">
              <a:buNone/>
            </a:pPr>
            <a:r>
              <a:rPr lang="en-US" sz="8000" b="1" i="1" dirty="0"/>
              <a:t>In re Caldwell II</a:t>
            </a:r>
            <a:r>
              <a:rPr lang="en-US" sz="8000" dirty="0"/>
              <a:t>, Proceeding No. D2020-12 (USPTO March 17, 2020)</a:t>
            </a:r>
          </a:p>
          <a:p>
            <a:pPr lvl="1">
              <a:lnSpc>
                <a:spcPct val="120000"/>
              </a:lnSpc>
              <a:spcBef>
                <a:spcPts val="0"/>
              </a:spcBef>
              <a:buFont typeface="Arial" panose="020B0604020202020204" pitchFamily="34" charset="0"/>
              <a:buChar char="•"/>
            </a:pPr>
            <a:r>
              <a:rPr lang="en-US" sz="6000" dirty="0"/>
              <a:t>Respondent was U.S. attorney working for Canadian company that provided trademark services.</a:t>
            </a:r>
          </a:p>
          <a:p>
            <a:pPr lvl="2">
              <a:lnSpc>
                <a:spcPct val="120000"/>
              </a:lnSpc>
              <a:spcBef>
                <a:spcPts val="0"/>
              </a:spcBef>
              <a:buFont typeface="Courier New" panose="02070309020205020404" pitchFamily="49" charset="0"/>
              <a:buChar char="-"/>
            </a:pPr>
            <a:r>
              <a:rPr lang="en-US" sz="6000" dirty="0"/>
              <a:t>Was attorney of record for company’s clients before the USPTO.</a:t>
            </a:r>
          </a:p>
          <a:p>
            <a:pPr lvl="2">
              <a:lnSpc>
                <a:spcPct val="120000"/>
              </a:lnSpc>
              <a:spcBef>
                <a:spcPts val="0"/>
              </a:spcBef>
              <a:buFont typeface="Courier New" panose="02070309020205020404" pitchFamily="49" charset="0"/>
              <a:buChar char="-"/>
            </a:pPr>
            <a:r>
              <a:rPr lang="en-US" sz="6000" dirty="0"/>
              <a:t>Allowed company employee to sign his name on documents filed with the USPTO.</a:t>
            </a:r>
          </a:p>
          <a:p>
            <a:pPr lvl="2">
              <a:lnSpc>
                <a:spcPct val="120000"/>
              </a:lnSpc>
              <a:spcBef>
                <a:spcPts val="0"/>
              </a:spcBef>
              <a:buFont typeface="Courier New" panose="02070309020205020404" pitchFamily="49" charset="0"/>
              <a:buChar char="-"/>
            </a:pPr>
            <a:r>
              <a:rPr lang="en-US" sz="6000" dirty="0"/>
              <a:t>Did not have prior experience in trademark legal work.</a:t>
            </a:r>
          </a:p>
          <a:p>
            <a:pPr lvl="1">
              <a:lnSpc>
                <a:spcPct val="120000"/>
              </a:lnSpc>
              <a:spcBef>
                <a:spcPts val="0"/>
              </a:spcBef>
              <a:buFont typeface="Arial" panose="020B0604020202020204" pitchFamily="34" charset="0"/>
              <a:buChar char="•"/>
            </a:pPr>
            <a:r>
              <a:rPr lang="en-US" sz="6000" dirty="0"/>
              <a:t>Mitigating factors: </a:t>
            </a:r>
          </a:p>
          <a:p>
            <a:pPr lvl="2">
              <a:lnSpc>
                <a:spcPct val="120000"/>
              </a:lnSpc>
              <a:spcBef>
                <a:spcPts val="0"/>
              </a:spcBef>
              <a:buFont typeface="Courier New" panose="02070309020205020404" pitchFamily="49" charset="0"/>
              <a:buChar char="-"/>
            </a:pPr>
            <a:r>
              <a:rPr lang="en-US" sz="6000" dirty="0"/>
              <a:t>No prior discipline.</a:t>
            </a:r>
          </a:p>
          <a:p>
            <a:pPr lvl="2">
              <a:lnSpc>
                <a:spcPct val="120000"/>
              </a:lnSpc>
              <a:spcBef>
                <a:spcPts val="0"/>
              </a:spcBef>
              <a:buFont typeface="Courier New" panose="02070309020205020404" pitchFamily="49" charset="0"/>
              <a:buChar char="-"/>
            </a:pPr>
            <a:r>
              <a:rPr lang="en-US" sz="6000" dirty="0"/>
              <a:t>Fully and diligently cooperated with OED investigation.</a:t>
            </a:r>
          </a:p>
          <a:p>
            <a:pPr lvl="2">
              <a:lnSpc>
                <a:spcPct val="120000"/>
              </a:lnSpc>
              <a:spcBef>
                <a:spcPts val="0"/>
              </a:spcBef>
              <a:buFont typeface="Courier New" panose="02070309020205020404" pitchFamily="49" charset="0"/>
              <a:buChar char="-"/>
            </a:pPr>
            <a:r>
              <a:rPr lang="en-US" sz="6000" dirty="0"/>
              <a:t>Terminated his employment with company and informed company and new attorney of record of potential consequences of failing to comply with USPTO signature regulations.</a:t>
            </a:r>
          </a:p>
          <a:p>
            <a:pPr lvl="1">
              <a:lnSpc>
                <a:spcPct val="120000"/>
              </a:lnSpc>
              <a:spcBef>
                <a:spcPts val="0"/>
              </a:spcBef>
              <a:buFont typeface="Arial" panose="020B0604020202020204" pitchFamily="34" charset="0"/>
              <a:buChar char="•"/>
            </a:pPr>
            <a:r>
              <a:rPr lang="en-US" sz="6000" dirty="0"/>
              <a:t>Settlement: public reprimand and 1-year probation</a:t>
            </a:r>
          </a:p>
          <a:p>
            <a:pPr lvl="1">
              <a:lnSpc>
                <a:spcPct val="120000"/>
              </a:lnSpc>
              <a:spcBef>
                <a:spcPts val="0"/>
              </a:spcBef>
              <a:buFont typeface="Arial" panose="020B0604020202020204" pitchFamily="34" charset="0"/>
              <a:buChar char="•"/>
            </a:pPr>
            <a:r>
              <a:rPr lang="en-US" sz="6000" dirty="0"/>
              <a:t>Rule highlights:</a:t>
            </a:r>
          </a:p>
          <a:p>
            <a:pPr lvl="2">
              <a:lnSpc>
                <a:spcPct val="120000"/>
              </a:lnSpc>
              <a:spcBef>
                <a:spcPts val="0"/>
              </a:spcBef>
              <a:buFont typeface="Courier New" panose="02070309020205020404" pitchFamily="49" charset="0"/>
              <a:buChar char="-"/>
            </a:pPr>
            <a:r>
              <a:rPr lang="en-US" sz="6000" dirty="0"/>
              <a:t>37 C.F.R. § 11.101 – Competence</a:t>
            </a:r>
          </a:p>
          <a:p>
            <a:pPr lvl="2">
              <a:lnSpc>
                <a:spcPct val="120000"/>
              </a:lnSpc>
              <a:spcBef>
                <a:spcPts val="0"/>
              </a:spcBef>
              <a:buFont typeface="Courier New" panose="02070309020205020404" pitchFamily="49" charset="0"/>
              <a:buChar char="-"/>
            </a:pPr>
            <a:r>
              <a:rPr lang="en-US" sz="6000" dirty="0"/>
              <a:t>37 C.F.R. § 11.103 – Diligence</a:t>
            </a:r>
          </a:p>
          <a:p>
            <a:pPr lvl="2">
              <a:lnSpc>
                <a:spcPct val="120000"/>
              </a:lnSpc>
              <a:spcBef>
                <a:spcPts val="0"/>
              </a:spcBef>
              <a:buFont typeface="Courier New" panose="02070309020205020404" pitchFamily="49" charset="0"/>
              <a:buChar char="-"/>
            </a:pPr>
            <a:r>
              <a:rPr lang="en-US" sz="6000" dirty="0"/>
              <a:t>37 C.F.R. § 11.804(c) – Misrepresentation</a:t>
            </a:r>
          </a:p>
          <a:p>
            <a:pPr marL="914400" lvl="2" indent="0">
              <a:buNone/>
            </a:pPr>
            <a:endParaRPr lang="en-US" dirty="0"/>
          </a:p>
          <a:p>
            <a:pPr lvl="2"/>
            <a:endParaRPr lang="en-US" dirty="0"/>
          </a:p>
          <a:p>
            <a:pPr lvl="2"/>
            <a:endParaRPr lang="en-US" dirty="0"/>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7</a:t>
            </a:fld>
            <a:endParaRPr lang="en-US" dirty="0"/>
          </a:p>
        </p:txBody>
      </p:sp>
    </p:spTree>
    <p:extLst>
      <p:ext uri="{BB962C8B-B14F-4D97-AF65-F5344CB8AC3E}">
        <p14:creationId xmlns:p14="http://schemas.microsoft.com/office/powerpoint/2010/main" val="1865911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US" sz="3000" dirty="0"/>
              <a:t>Improper signatures/failure to supervise</a:t>
            </a:r>
          </a:p>
        </p:txBody>
      </p:sp>
      <p:sp>
        <p:nvSpPr>
          <p:cNvPr id="5" name="Content Placeholder 2"/>
          <p:cNvSpPr>
            <a:spLocks noGrp="1"/>
          </p:cNvSpPr>
          <p:nvPr>
            <p:ph idx="1"/>
          </p:nvPr>
        </p:nvSpPr>
        <p:spPr>
          <a:xfrm>
            <a:off x="457200" y="1262080"/>
            <a:ext cx="8229600" cy="3786267"/>
          </a:xfrm>
        </p:spPr>
        <p:txBody>
          <a:bodyPr>
            <a:noAutofit/>
          </a:bodyPr>
          <a:lstStyle/>
          <a:p>
            <a:pPr marL="0" indent="0">
              <a:lnSpc>
                <a:spcPct val="120000"/>
              </a:lnSpc>
              <a:spcBef>
                <a:spcPts val="0"/>
              </a:spcBef>
              <a:buNone/>
            </a:pPr>
            <a:r>
              <a:rPr lang="en-US" sz="1800" b="1" i="1" dirty="0"/>
              <a:t>In re Sapp</a:t>
            </a:r>
            <a:r>
              <a:rPr lang="en-US" sz="1800" dirty="0"/>
              <a:t>, Proceeding No. D2019-31 (USPTO May 15, 2019)</a:t>
            </a:r>
          </a:p>
          <a:p>
            <a:pPr lvl="1">
              <a:spcBef>
                <a:spcPts val="0"/>
              </a:spcBef>
              <a:buFont typeface="Arial" panose="020B0604020202020204" pitchFamily="34" charset="0"/>
              <a:buChar char="•"/>
            </a:pPr>
            <a:r>
              <a:rPr lang="en-US" sz="1200" dirty="0"/>
              <a:t>Trademark (TM) attorney was attorney of record or responsible attorney for numerous trademark applications for law firm.</a:t>
            </a:r>
          </a:p>
          <a:p>
            <a:pPr lvl="2">
              <a:spcBef>
                <a:spcPts val="0"/>
              </a:spcBef>
              <a:buFont typeface="Courier New" panose="02070309020205020404" pitchFamily="49" charset="0"/>
              <a:buChar char="-"/>
            </a:pPr>
            <a:r>
              <a:rPr lang="en-US" sz="1100" dirty="0"/>
              <a:t>Had TM documents filed with USPTO where non-practitioner assistants signed the documents instead of the named signatory.</a:t>
            </a:r>
          </a:p>
          <a:p>
            <a:pPr lvl="2">
              <a:spcBef>
                <a:spcPts val="0"/>
              </a:spcBef>
              <a:buFont typeface="Courier New" panose="02070309020205020404" pitchFamily="49" charset="0"/>
              <a:buChar char="-"/>
            </a:pPr>
            <a:r>
              <a:rPr lang="en-US" sz="1100" dirty="0"/>
              <a:t>Did not take reasonable steps to learn whether non-practitioner assistants were obtaining signatures properly.</a:t>
            </a:r>
          </a:p>
          <a:p>
            <a:pPr lvl="2">
              <a:spcBef>
                <a:spcPts val="0"/>
              </a:spcBef>
              <a:buFont typeface="Courier New" panose="02070309020205020404" pitchFamily="49" charset="0"/>
              <a:buChar char="-"/>
            </a:pPr>
            <a:r>
              <a:rPr lang="en-US" sz="1100" dirty="0"/>
              <a:t>After learning of impermissible signatures, did not notify clients of improper signatures or potential consequences.</a:t>
            </a:r>
          </a:p>
          <a:p>
            <a:pPr lvl="2">
              <a:spcBef>
                <a:spcPts val="0"/>
              </a:spcBef>
              <a:buFont typeface="Courier New" panose="02070309020205020404" pitchFamily="49" charset="0"/>
              <a:buChar char="-"/>
            </a:pPr>
            <a:r>
              <a:rPr lang="en-US" sz="1100" dirty="0"/>
              <a:t>After learning of impermissible signatures (including on declaration relied upon by TM examiners), did not notify the USPTO.</a:t>
            </a:r>
          </a:p>
          <a:p>
            <a:pPr lvl="1">
              <a:spcBef>
                <a:spcPts val="0"/>
              </a:spcBef>
              <a:buFont typeface="Arial" panose="020B0604020202020204" pitchFamily="34" charset="0"/>
              <a:buChar char="•"/>
            </a:pPr>
            <a:r>
              <a:rPr lang="en-US" sz="1200" dirty="0"/>
              <a:t>Mitigating factors:</a:t>
            </a:r>
          </a:p>
          <a:p>
            <a:pPr lvl="2">
              <a:spcBef>
                <a:spcPts val="0"/>
              </a:spcBef>
              <a:buFont typeface="Courier New" panose="02070309020205020404" pitchFamily="49" charset="0"/>
              <a:buChar char="-"/>
            </a:pPr>
            <a:r>
              <a:rPr lang="en-US" sz="1100" dirty="0"/>
              <a:t>Fourteen-year practice with no prior disciplinary history.</a:t>
            </a:r>
          </a:p>
          <a:p>
            <a:pPr lvl="2">
              <a:spcBef>
                <a:spcPts val="0"/>
              </a:spcBef>
              <a:buFont typeface="Courier New" panose="02070309020205020404" pitchFamily="49" charset="0"/>
              <a:buChar char="-"/>
            </a:pPr>
            <a:r>
              <a:rPr lang="en-US" sz="1100" dirty="0"/>
              <a:t>Acknowledged ethical lapses and understood seriousness of submitting impermissible signatures to USPTO.</a:t>
            </a:r>
          </a:p>
          <a:p>
            <a:pPr lvl="2">
              <a:spcBef>
                <a:spcPts val="0"/>
              </a:spcBef>
              <a:buFont typeface="Courier New" panose="02070309020205020404" pitchFamily="49" charset="0"/>
              <a:buChar char="-"/>
            </a:pPr>
            <a:r>
              <a:rPr lang="en-US" sz="1100" dirty="0"/>
              <a:t>Cooperated with OED investigation.</a:t>
            </a:r>
          </a:p>
          <a:p>
            <a:pPr lvl="2">
              <a:spcBef>
                <a:spcPts val="0"/>
              </a:spcBef>
              <a:buFont typeface="Courier New" panose="02070309020205020404" pitchFamily="49" charset="0"/>
              <a:buChar char="-"/>
            </a:pPr>
            <a:r>
              <a:rPr lang="en-US" sz="1100" dirty="0"/>
              <a:t>Upon learning of impermissible signatures, retrained practitioners and non-practitioner assistants to ensure future compliance.</a:t>
            </a:r>
          </a:p>
          <a:p>
            <a:pPr lvl="1">
              <a:spcBef>
                <a:spcPts val="0"/>
              </a:spcBef>
              <a:buFont typeface="Arial" panose="020B0604020202020204" pitchFamily="34" charset="0"/>
              <a:buChar char="•"/>
            </a:pPr>
            <a:r>
              <a:rPr lang="en-US" sz="1200" dirty="0"/>
              <a:t>Settlement: public reprimand and one-year probation.</a:t>
            </a:r>
          </a:p>
          <a:p>
            <a:pPr lvl="1">
              <a:spcBef>
                <a:spcPts val="0"/>
              </a:spcBef>
              <a:buFont typeface="Arial" panose="020B0604020202020204" pitchFamily="34" charset="0"/>
              <a:buChar char="•"/>
            </a:pPr>
            <a:r>
              <a:rPr lang="en-US" sz="1200" dirty="0"/>
              <a:t>Rule highlights:</a:t>
            </a:r>
          </a:p>
          <a:p>
            <a:pPr lvl="2">
              <a:spcBef>
                <a:spcPts val="0"/>
              </a:spcBef>
              <a:buFont typeface="Courier New" panose="02070309020205020404" pitchFamily="49" charset="0"/>
              <a:buChar char="-"/>
            </a:pPr>
            <a:r>
              <a:rPr lang="en-US" sz="1100" dirty="0"/>
              <a:t>37 C.F.R. § 11.101–Competence</a:t>
            </a:r>
          </a:p>
          <a:p>
            <a:pPr lvl="2">
              <a:spcBef>
                <a:spcPts val="0"/>
              </a:spcBef>
              <a:buFont typeface="Courier New" panose="02070309020205020404" pitchFamily="49" charset="0"/>
              <a:buChar char="-"/>
            </a:pPr>
            <a:r>
              <a:rPr lang="en-US" sz="1100" dirty="0"/>
              <a:t>37 C.F.R. § 11.103–Diligence</a:t>
            </a:r>
          </a:p>
          <a:p>
            <a:pPr lvl="2">
              <a:spcBef>
                <a:spcPts val="0"/>
              </a:spcBef>
              <a:buFont typeface="Courier New" panose="02070309020205020404" pitchFamily="49" charset="0"/>
              <a:buChar char="-"/>
            </a:pPr>
            <a:r>
              <a:rPr lang="en-US" sz="1100" dirty="0"/>
              <a:t>37 C.F.R. § 11.503–Responsibilities regarding non-practitioner assistance</a:t>
            </a:r>
          </a:p>
          <a:p>
            <a:pPr lvl="2">
              <a:spcBef>
                <a:spcPts val="0"/>
              </a:spcBef>
              <a:buFont typeface="Courier New" panose="02070309020205020404" pitchFamily="49" charset="0"/>
              <a:buChar char="-"/>
            </a:pPr>
            <a:r>
              <a:rPr lang="en-US" sz="1100" dirty="0"/>
              <a:t>37 C.F.R. § 11.104(a) &amp; (b)–Client communication</a:t>
            </a:r>
          </a:p>
          <a:p>
            <a:pPr lvl="2">
              <a:spcBef>
                <a:spcPts val="0"/>
              </a:spcBef>
              <a:buFont typeface="Courier New" panose="02070309020205020404" pitchFamily="49" charset="0"/>
              <a:buChar char="-"/>
            </a:pPr>
            <a:r>
              <a:rPr lang="en-US" sz="1100" dirty="0"/>
              <a:t>37 C.F.R. § 11.303–Candor toward tribunal</a:t>
            </a:r>
          </a:p>
          <a:p>
            <a:pPr lvl="2">
              <a:spcBef>
                <a:spcPts val="0"/>
              </a:spcBef>
              <a:buFont typeface="Courier New" panose="02070309020205020404" pitchFamily="49" charset="0"/>
              <a:buChar char="-"/>
            </a:pPr>
            <a:r>
              <a:rPr lang="en-US" sz="1100" dirty="0"/>
              <a:t>37 C.F.R. §§ 11.804(c) (misrepresentation) and (d) (conduct prejudicial to the administration of justice)</a:t>
            </a:r>
          </a:p>
          <a:p>
            <a:pPr lvl="2"/>
            <a:endParaRPr lang="en-US" sz="500" dirty="0"/>
          </a:p>
          <a:p>
            <a:pPr lvl="2"/>
            <a:endParaRPr lang="en-US" sz="500" dirty="0"/>
          </a:p>
          <a:p>
            <a:pPr lvl="2"/>
            <a:endParaRPr lang="en-US" sz="500" dirty="0"/>
          </a:p>
        </p:txBody>
      </p:sp>
      <p:sp>
        <p:nvSpPr>
          <p:cNvPr id="4" name="Slide Number Placeholder 3"/>
          <p:cNvSpPr>
            <a:spLocks noGrp="1"/>
          </p:cNvSpPr>
          <p:nvPr>
            <p:ph type="sldNum" sz="quarter" idx="10"/>
          </p:nvPr>
        </p:nvSpPr>
        <p:spPr/>
        <p:txBody>
          <a:bodyPr/>
          <a:lstStyle/>
          <a:p>
            <a:fld id="{92DA454B-C859-4892-B9FA-68B588C9F547}" type="slidenum">
              <a:rPr lang="en-US" smtClean="0"/>
              <a:t>8</a:t>
            </a:fld>
            <a:endParaRPr lang="en-US" dirty="0"/>
          </a:p>
        </p:txBody>
      </p:sp>
    </p:spTree>
    <p:extLst>
      <p:ext uri="{BB962C8B-B14F-4D97-AF65-F5344CB8AC3E}">
        <p14:creationId xmlns:p14="http://schemas.microsoft.com/office/powerpoint/2010/main" val="620843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prstClr val="black"/>
                </a:solidFill>
              </a:rPr>
              <a:t>Signatures on trademark documents</a:t>
            </a:r>
            <a:endParaRPr lang="en-US" sz="3000" dirty="0"/>
          </a:p>
        </p:txBody>
      </p:sp>
      <p:sp>
        <p:nvSpPr>
          <p:cNvPr id="3" name="Content Placeholder 2"/>
          <p:cNvSpPr>
            <a:spLocks noGrp="1"/>
          </p:cNvSpPr>
          <p:nvPr>
            <p:ph idx="1"/>
          </p:nvPr>
        </p:nvSpPr>
        <p:spPr/>
        <p:txBody>
          <a:bodyPr>
            <a:normAutofit/>
          </a:bodyPr>
          <a:lstStyle/>
          <a:p>
            <a:pPr lvl="0"/>
            <a:r>
              <a:rPr lang="en-US" altLang="en-US" sz="1400" dirty="0">
                <a:solidFill>
                  <a:prstClr val="black"/>
                </a:solidFill>
              </a:rPr>
              <a:t>37 C.F.R. § 2.193 Trademark correspondence and signature requirements</a:t>
            </a:r>
          </a:p>
          <a:p>
            <a:pPr lvl="1"/>
            <a:r>
              <a:rPr lang="en-US" altLang="en-US" sz="1200" dirty="0">
                <a:solidFill>
                  <a:prstClr val="black"/>
                </a:solidFill>
              </a:rPr>
              <a:t>“(a)…Each piece of correspondence that requires a signature must bear:</a:t>
            </a:r>
          </a:p>
          <a:p>
            <a:pPr lvl="2"/>
            <a:r>
              <a:rPr lang="en-US" altLang="en-US" sz="1200" dirty="0">
                <a:solidFill>
                  <a:prstClr val="black"/>
                </a:solidFill>
              </a:rPr>
              <a:t>(1) A handwritten signature </a:t>
            </a:r>
            <a:r>
              <a:rPr lang="en-US" altLang="en-US" sz="1200" b="1" dirty="0">
                <a:solidFill>
                  <a:prstClr val="black"/>
                </a:solidFill>
              </a:rPr>
              <a:t>personally</a:t>
            </a:r>
            <a:r>
              <a:rPr lang="en-US" altLang="en-US" sz="1200" dirty="0">
                <a:solidFill>
                  <a:prstClr val="black"/>
                </a:solidFill>
              </a:rPr>
              <a:t> signed in permanent ink by the person named as the signatory, or a true copy thereof; or</a:t>
            </a:r>
          </a:p>
          <a:p>
            <a:pPr lvl="2"/>
            <a:r>
              <a:rPr lang="en-US" altLang="en-US" sz="1200" dirty="0">
                <a:solidFill>
                  <a:prstClr val="black"/>
                </a:solidFill>
              </a:rPr>
              <a:t>(2) An electronic signature that meets the requirements of paragraph (c) of this section, </a:t>
            </a:r>
            <a:r>
              <a:rPr lang="en-US" altLang="en-US" sz="1200" b="1" dirty="0">
                <a:solidFill>
                  <a:prstClr val="black"/>
                </a:solidFill>
              </a:rPr>
              <a:t>personally entered by the person named as the signatory</a:t>
            </a:r>
            <a:r>
              <a:rPr lang="en-US" altLang="en-US" sz="1200" dirty="0">
                <a:solidFill>
                  <a:prstClr val="black"/>
                </a:solidFill>
              </a:rPr>
              <a:t>….</a:t>
            </a:r>
          </a:p>
          <a:p>
            <a:pPr marL="914400" lvl="2" indent="0">
              <a:buNone/>
            </a:pPr>
            <a:r>
              <a:rPr lang="en-US" altLang="en-US" sz="1200" dirty="0">
                <a:solidFill>
                  <a:prstClr val="black"/>
                </a:solidFill>
              </a:rPr>
              <a:t>* * * * *</a:t>
            </a:r>
          </a:p>
          <a:p>
            <a:pPr lvl="1"/>
            <a:r>
              <a:rPr lang="en-US" altLang="en-US" sz="1200" dirty="0">
                <a:solidFill>
                  <a:prstClr val="black"/>
                </a:solidFill>
              </a:rPr>
              <a:t> (c) Requirements for electronic signature. A person signing a document electronically must:</a:t>
            </a:r>
          </a:p>
          <a:p>
            <a:pPr lvl="2"/>
            <a:r>
              <a:rPr lang="en-US" altLang="en-US" sz="1200" dirty="0">
                <a:solidFill>
                  <a:prstClr val="black"/>
                </a:solidFill>
              </a:rPr>
              <a:t>(1) </a:t>
            </a:r>
            <a:r>
              <a:rPr lang="en-US" altLang="en-US" sz="1200" b="1" dirty="0">
                <a:solidFill>
                  <a:prstClr val="black"/>
                </a:solidFill>
              </a:rPr>
              <a:t>Personally enter</a:t>
            </a:r>
            <a:r>
              <a:rPr lang="en-US" altLang="en-US" sz="1200" dirty="0">
                <a:solidFill>
                  <a:prstClr val="black"/>
                </a:solidFill>
              </a:rPr>
              <a:t> any combination of letters, numbers, spaces and/or punctuation marks that the signer has adopted as a signature, placed between two forward slash (“/”) symbols in the signature block on the electronic submission; or</a:t>
            </a:r>
          </a:p>
          <a:p>
            <a:pPr lvl="2"/>
            <a:r>
              <a:rPr lang="en-US" altLang="en-US" sz="1200" dirty="0">
                <a:solidFill>
                  <a:prstClr val="black"/>
                </a:solidFill>
              </a:rPr>
              <a:t>(2) Sign the document using some other form of electronic signature specified by the Director.”</a:t>
            </a:r>
          </a:p>
          <a:p>
            <a:pPr marL="914400" lvl="2" indent="0">
              <a:buNone/>
            </a:pPr>
            <a:endParaRPr lang="en-US" altLang="en-US" sz="2000" dirty="0"/>
          </a:p>
          <a:p>
            <a:pPr marL="457200" lvl="1" indent="0">
              <a:buNone/>
            </a:pPr>
            <a:endParaRPr lang="en-US" altLang="en-US" sz="2400" dirty="0"/>
          </a:p>
          <a:p>
            <a:endParaRPr lang="en-US" sz="2800"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9</a:t>
            </a:fld>
            <a:endParaRPr lang="en-US" dirty="0"/>
          </a:p>
        </p:txBody>
      </p:sp>
    </p:spTree>
    <p:extLst>
      <p:ext uri="{BB962C8B-B14F-4D97-AF65-F5344CB8AC3E}">
        <p14:creationId xmlns:p14="http://schemas.microsoft.com/office/powerpoint/2010/main" val="3481434567"/>
      </p:ext>
    </p:extLst>
  </p:cSld>
  <p:clrMapOvr>
    <a:masterClrMapping/>
  </p:clrMapOvr>
</p:sld>
</file>

<file path=ppt/theme/theme1.xml><?xml version="1.0" encoding="utf-8"?>
<a:theme xmlns:a="http://schemas.openxmlformats.org/drawingml/2006/main" name="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B412284F-0704-4A01-939C-C680110881A2}"/>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3.xml><?xml version="1.0" encoding="utf-8"?>
<a:theme xmlns:a="http://schemas.openxmlformats.org/drawingml/2006/main" name="1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4.xml><?xml version="1.0" encoding="utf-8"?>
<a:theme xmlns:a="http://schemas.openxmlformats.org/drawingml/2006/main" name="2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5.xml><?xml version="1.0" encoding="utf-8"?>
<a:theme xmlns:a="http://schemas.openxmlformats.org/drawingml/2006/main" name="1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D012A0E0-A8F1-4958-8B8C-02837AD3D7F7}"/>
    </a:ext>
  </a:extLst>
</a:theme>
</file>

<file path=ppt/theme/theme6.xml><?xml version="1.0" encoding="utf-8"?>
<a:theme xmlns:a="http://schemas.openxmlformats.org/drawingml/2006/main" name="3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1ADA14F3-CD49-4E1E-9B65-FF2ABE8240E6}"/>
    </a:ext>
  </a:extLst>
</a:theme>
</file>

<file path=ppt/theme/theme7.xml><?xml version="1.0" encoding="utf-8"?>
<a:theme xmlns:a="http://schemas.openxmlformats.org/drawingml/2006/main" name="4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1ADA14F3-CD49-4E1E-9B65-FF2ABE8240E6}"/>
    </a:ext>
  </a:extLst>
</a:theme>
</file>

<file path=ppt/theme/theme8.xml><?xml version="1.0" encoding="utf-8"?>
<a:theme xmlns:a="http://schemas.openxmlformats.org/drawingml/2006/main" name="2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B412284F-0704-4A01-939C-C680110881A2}"/>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PresentationTemplate</Template>
  <TotalTime>0</TotalTime>
  <Words>1994</Words>
  <Application>Microsoft Office PowerPoint</Application>
  <PresentationFormat>On-screen Show (16:10)</PresentationFormat>
  <Paragraphs>221</Paragraphs>
  <Slides>17</Slides>
  <Notes>13</Notes>
  <HiddenSlides>0</HiddenSlides>
  <MMClips>0</MMClips>
  <ScaleCrop>false</ScaleCrop>
  <HeadingPairs>
    <vt:vector size="6" baseType="variant">
      <vt:variant>
        <vt:lpstr>Fonts Used</vt:lpstr>
      </vt:variant>
      <vt:variant>
        <vt:i4>11</vt:i4>
      </vt:variant>
      <vt:variant>
        <vt:lpstr>Theme</vt:lpstr>
      </vt:variant>
      <vt:variant>
        <vt:i4>8</vt:i4>
      </vt:variant>
      <vt:variant>
        <vt:lpstr>Slide Titles</vt:lpstr>
      </vt:variant>
      <vt:variant>
        <vt:i4>17</vt:i4>
      </vt:variant>
    </vt:vector>
  </HeadingPairs>
  <TitlesOfParts>
    <vt:vector size="36" baseType="lpstr">
      <vt:lpstr>Arial</vt:lpstr>
      <vt:lpstr>Arial-BoldMT</vt:lpstr>
      <vt:lpstr>ArialMT</vt:lpstr>
      <vt:lpstr>Courier New</vt:lpstr>
      <vt:lpstr>MicrosoftYaHei</vt:lpstr>
      <vt:lpstr>MicrosoftYaHei-Bold</vt:lpstr>
      <vt:lpstr>Segoe UI</vt:lpstr>
      <vt:lpstr>Segoe UI </vt:lpstr>
      <vt:lpstr>Segoe UI Light</vt:lpstr>
      <vt:lpstr>Segoe UI Semibold</vt:lpstr>
      <vt:lpstr>Wingdings</vt:lpstr>
      <vt:lpstr>Brand master navy</vt:lpstr>
      <vt:lpstr>Brand master navy no logo</vt:lpstr>
      <vt:lpstr>1_Brand master navy no logo</vt:lpstr>
      <vt:lpstr>2_Brand master navy no logo</vt:lpstr>
      <vt:lpstr>1_Brand master navy</vt:lpstr>
      <vt:lpstr>3_Brand master navy no logo</vt:lpstr>
      <vt:lpstr>4_Brand master navy no logo</vt:lpstr>
      <vt:lpstr>2_Brand master navy</vt:lpstr>
      <vt:lpstr> Professional responsibility and  practice before the USPTO </vt:lpstr>
      <vt:lpstr>OED discipline: grievances  and complaints</vt:lpstr>
      <vt:lpstr>Office of Enrollment and Discipline </vt:lpstr>
      <vt:lpstr>Conflicts of interest/improper signatures</vt:lpstr>
      <vt:lpstr>Improper signatures</vt:lpstr>
      <vt:lpstr>Improper signatures</vt:lpstr>
      <vt:lpstr>Improper signatures</vt:lpstr>
      <vt:lpstr>Improper signatures/failure to supervise</vt:lpstr>
      <vt:lpstr>Signatures on trademark documents</vt:lpstr>
      <vt:lpstr>Trademarks: U.S. counsel rule</vt:lpstr>
      <vt:lpstr>Hijacking of U.S. practitioner data </vt:lpstr>
      <vt:lpstr>Trademarks: U.S. counsel rule</vt:lpstr>
      <vt:lpstr>Improper signatures/communication</vt:lpstr>
      <vt:lpstr>Improper Signature, Informed Consent, Communication and Scope of Representation</vt:lpstr>
      <vt:lpstr>Improper Signature, Informed Consent, Communication and Scope of Representation</vt:lpstr>
      <vt:lpstr>ID.me</vt:lpstr>
      <vt:lpstr>Decisions imposing public discipline available in “FOIA Reading Room”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2020-06-16T17:18:07Z</dcterms:created>
  <dcterms:modified xsi:type="dcterms:W3CDTF">2022-03-30T20:42:51Z</dcterms:modified>
</cp:coreProperties>
</file>