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7.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8.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2.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1" r:id="rId1"/>
    <p:sldMasterId id="2147483676" r:id="rId2"/>
    <p:sldMasterId id="2147483683" r:id="rId3"/>
    <p:sldMasterId id="2147483690" r:id="rId4"/>
    <p:sldMasterId id="2147483697" r:id="rId5"/>
    <p:sldMasterId id="2147483714" r:id="rId6"/>
    <p:sldMasterId id="2147483723" r:id="rId7"/>
    <p:sldMasterId id="2147483731" r:id="rId8"/>
    <p:sldMasterId id="2147483748" r:id="rId9"/>
  </p:sldMasterIdLst>
  <p:notesMasterIdLst>
    <p:notesMasterId r:id="rId46"/>
  </p:notesMasterIdLst>
  <p:handoutMasterIdLst>
    <p:handoutMasterId r:id="rId47"/>
  </p:handoutMasterIdLst>
  <p:sldIdLst>
    <p:sldId id="258" r:id="rId10"/>
    <p:sldId id="535" r:id="rId11"/>
    <p:sldId id="617" r:id="rId12"/>
    <p:sldId id="697" r:id="rId13"/>
    <p:sldId id="690" r:id="rId14"/>
    <p:sldId id="616" r:id="rId15"/>
    <p:sldId id="613" r:id="rId16"/>
    <p:sldId id="573" r:id="rId17"/>
    <p:sldId id="540" r:id="rId18"/>
    <p:sldId id="571" r:id="rId19"/>
    <p:sldId id="575" r:id="rId20"/>
    <p:sldId id="542" r:id="rId21"/>
    <p:sldId id="650" r:id="rId22"/>
    <p:sldId id="652" r:id="rId23"/>
    <p:sldId id="557" r:id="rId24"/>
    <p:sldId id="629" r:id="rId25"/>
    <p:sldId id="698" r:id="rId26"/>
    <p:sldId id="699" r:id="rId27"/>
    <p:sldId id="591" r:id="rId28"/>
    <p:sldId id="700" r:id="rId29"/>
    <p:sldId id="701" r:id="rId30"/>
    <p:sldId id="604" r:id="rId31"/>
    <p:sldId id="607" r:id="rId32"/>
    <p:sldId id="663" r:id="rId33"/>
    <p:sldId id="577" r:id="rId34"/>
    <p:sldId id="702" r:id="rId35"/>
    <p:sldId id="661" r:id="rId36"/>
    <p:sldId id="662" r:id="rId37"/>
    <p:sldId id="586" r:id="rId38"/>
    <p:sldId id="691" r:id="rId39"/>
    <p:sldId id="703" r:id="rId40"/>
    <p:sldId id="665" r:id="rId41"/>
    <p:sldId id="633" r:id="rId42"/>
    <p:sldId id="666" r:id="rId43"/>
    <p:sldId id="512" r:id="rId44"/>
    <p:sldId id="556" r:id="rId45"/>
  </p:sldIdLst>
  <p:sldSz cx="9144000" cy="5715000" type="screen16x1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2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339933"/>
    <a:srgbClr val="FF9900"/>
    <a:srgbClr val="16446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62" autoAdjust="0"/>
    <p:restoredTop sz="86978" autoAdjust="0"/>
  </p:normalViewPr>
  <p:slideViewPr>
    <p:cSldViewPr snapToGrid="0" snapToObjects="1">
      <p:cViewPr varScale="1">
        <p:scale>
          <a:sx n="135" d="100"/>
          <a:sy n="135" d="100"/>
        </p:scale>
        <p:origin x="870" y="126"/>
      </p:cViewPr>
      <p:guideLst>
        <p:guide orient="horz" pos="1800"/>
        <p:guide pos="2880"/>
      </p:guideLst>
    </p:cSldViewPr>
  </p:slideViewPr>
  <p:notesTextViewPr>
    <p:cViewPr>
      <p:scale>
        <a:sx n="100" d="100"/>
        <a:sy n="100" d="100"/>
      </p:scale>
      <p:origin x="0" y="0"/>
    </p:cViewPr>
  </p:notesTextViewPr>
  <p:notesViewPr>
    <p:cSldViewPr snapToGrid="0" snapToObjects="1">
      <p:cViewPr varScale="1">
        <p:scale>
          <a:sx n="98" d="100"/>
          <a:sy n="98" d="100"/>
        </p:scale>
        <p:origin x="3546"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commentAuthors" Target="commentAuthors.xml"/><Relationship Id="rId8" Type="http://schemas.openxmlformats.org/officeDocument/2006/relationships/slideMaster" Target="slideMasters/slideMaster8.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Warning letters</c:v>
                </c:pt>
              </c:strCache>
            </c:strRef>
          </c:tx>
          <c:spPr>
            <a:solidFill>
              <a:schemeClr val="accent1"/>
            </a:solidFill>
            <a:ln>
              <a:noFill/>
            </a:ln>
            <a:effectLst/>
          </c:spPr>
          <c:invertIfNegative val="0"/>
          <c:dLbls>
            <c:dLbl>
              <c:idx val="4"/>
              <c:layout>
                <c:manualLayout>
                  <c:x val="-1.6975112544026657E-16"/>
                  <c:y val="3.385279965004374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D11-49EE-A7D8-40FEDB58B18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Sheet1!$A$3:$A$7</c:f>
              <c:strCache>
                <c:ptCount val="5"/>
                <c:pt idx="0">
                  <c:v>FY2017</c:v>
                </c:pt>
                <c:pt idx="1">
                  <c:v>FY2018</c:v>
                </c:pt>
                <c:pt idx="2">
                  <c:v>FY2019</c:v>
                </c:pt>
                <c:pt idx="3">
                  <c:v>FY2020</c:v>
                </c:pt>
                <c:pt idx="4">
                  <c:v>FY2021</c:v>
                </c:pt>
              </c:strCache>
            </c:strRef>
          </c:cat>
          <c:val>
            <c:numRef>
              <c:f>Sheet1!$B$3:$B$7</c:f>
              <c:numCache>
                <c:formatCode>General</c:formatCode>
                <c:ptCount val="5"/>
                <c:pt idx="0">
                  <c:v>40</c:v>
                </c:pt>
                <c:pt idx="1">
                  <c:v>31</c:v>
                </c:pt>
                <c:pt idx="2">
                  <c:v>41</c:v>
                </c:pt>
                <c:pt idx="3">
                  <c:v>32</c:v>
                </c:pt>
                <c:pt idx="4">
                  <c:v>14</c:v>
                </c:pt>
              </c:numCache>
            </c:numRef>
          </c:val>
          <c:extLst>
            <c:ext xmlns:c16="http://schemas.microsoft.com/office/drawing/2014/chart" uri="{C3380CC4-5D6E-409C-BE32-E72D297353CC}">
              <c16:uniqueId val="{00000000-60BE-4B21-8DE9-7DBCC1C6E8AD}"/>
            </c:ext>
          </c:extLst>
        </c:ser>
        <c:ser>
          <c:idx val="1"/>
          <c:order val="1"/>
          <c:tx>
            <c:strRef>
              <c:f>Sheet1!$C$1</c:f>
              <c:strCache>
                <c:ptCount val="1"/>
                <c:pt idx="0">
                  <c:v>Published formal matters</c:v>
                </c:pt>
              </c:strCache>
            </c:strRef>
          </c:tx>
          <c:spPr>
            <a:solidFill>
              <a:schemeClr val="accent2"/>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60BE-4B21-8DE9-7DBCC1C6E8AD}"/>
                </c:ext>
              </c:extLst>
            </c:dLbl>
            <c:dLbl>
              <c:idx val="1"/>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2-60BE-4B21-8DE9-7DBCC1C6E8AD}"/>
                </c:ext>
              </c:extLst>
            </c:dLbl>
            <c:dLbl>
              <c:idx val="2"/>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3-60BE-4B21-8DE9-7DBCC1C6E8AD}"/>
                </c:ext>
              </c:extLst>
            </c:dLbl>
            <c:dLbl>
              <c:idx val="3"/>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4-60BE-4B21-8DE9-7DBCC1C6E8AD}"/>
                </c:ext>
              </c:extLst>
            </c:dLbl>
            <c:dLbl>
              <c:idx val="4"/>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3D11-49EE-A7D8-40FEDB58B18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Sheet1!$A$3:$A$7</c:f>
              <c:strCache>
                <c:ptCount val="5"/>
                <c:pt idx="0">
                  <c:v>FY2017</c:v>
                </c:pt>
                <c:pt idx="1">
                  <c:v>FY2018</c:v>
                </c:pt>
                <c:pt idx="2">
                  <c:v>FY2019</c:v>
                </c:pt>
                <c:pt idx="3">
                  <c:v>FY2020</c:v>
                </c:pt>
                <c:pt idx="4">
                  <c:v>FY2021</c:v>
                </c:pt>
              </c:strCache>
            </c:strRef>
          </c:cat>
          <c:val>
            <c:numRef>
              <c:f>Sheet1!$C$3:$C$7</c:f>
              <c:numCache>
                <c:formatCode>General</c:formatCode>
                <c:ptCount val="5"/>
                <c:pt idx="0">
                  <c:v>37</c:v>
                </c:pt>
                <c:pt idx="1">
                  <c:v>33</c:v>
                </c:pt>
                <c:pt idx="2">
                  <c:v>45</c:v>
                </c:pt>
                <c:pt idx="3">
                  <c:v>28</c:v>
                </c:pt>
                <c:pt idx="4">
                  <c:v>24</c:v>
                </c:pt>
              </c:numCache>
            </c:numRef>
          </c:val>
          <c:extLst>
            <c:ext xmlns:c16="http://schemas.microsoft.com/office/drawing/2014/chart" uri="{C3380CC4-5D6E-409C-BE32-E72D297353CC}">
              <c16:uniqueId val="{00000005-60BE-4B21-8DE9-7DBCC1C6E8AD}"/>
            </c:ext>
          </c:extLst>
        </c:ser>
        <c:ser>
          <c:idx val="2"/>
          <c:order val="2"/>
          <c:tx>
            <c:strRef>
              <c:f>Sheet1!$D$1</c:f>
              <c:strCache>
                <c:ptCount val="1"/>
                <c:pt idx="0">
                  <c:v>Reciprocal</c:v>
                </c:pt>
              </c:strCache>
            </c:strRef>
          </c:tx>
          <c:spPr>
            <a:solidFill>
              <a:srgbClr val="FF99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Sheet1!$A$3:$A$7</c:f>
              <c:strCache>
                <c:ptCount val="5"/>
                <c:pt idx="0">
                  <c:v>FY2017</c:v>
                </c:pt>
                <c:pt idx="1">
                  <c:v>FY2018</c:v>
                </c:pt>
                <c:pt idx="2">
                  <c:v>FY2019</c:v>
                </c:pt>
                <c:pt idx="3">
                  <c:v>FY2020</c:v>
                </c:pt>
                <c:pt idx="4">
                  <c:v>FY2021</c:v>
                </c:pt>
              </c:strCache>
            </c:strRef>
          </c:cat>
          <c:val>
            <c:numRef>
              <c:f>Sheet1!$D$3:$D$7</c:f>
              <c:numCache>
                <c:formatCode>General</c:formatCode>
                <c:ptCount val="5"/>
                <c:pt idx="0">
                  <c:v>17</c:v>
                </c:pt>
                <c:pt idx="1">
                  <c:v>22</c:v>
                </c:pt>
                <c:pt idx="2">
                  <c:v>19</c:v>
                </c:pt>
                <c:pt idx="3">
                  <c:v>13</c:v>
                </c:pt>
                <c:pt idx="4">
                  <c:v>5</c:v>
                </c:pt>
              </c:numCache>
            </c:numRef>
          </c:val>
          <c:extLst>
            <c:ext xmlns:c16="http://schemas.microsoft.com/office/drawing/2014/chart" uri="{C3380CC4-5D6E-409C-BE32-E72D297353CC}">
              <c16:uniqueId val="{00000006-60BE-4B21-8DE9-7DBCC1C6E8AD}"/>
            </c:ext>
          </c:extLst>
        </c:ser>
        <c:dLbls>
          <c:dLblPos val="outEnd"/>
          <c:showLegendKey val="0"/>
          <c:showVal val="1"/>
          <c:showCatName val="0"/>
          <c:showSerName val="0"/>
          <c:showPercent val="0"/>
          <c:showBubbleSize val="0"/>
        </c:dLbls>
        <c:gapWidth val="219"/>
        <c:overlap val="-27"/>
        <c:axId val="555557304"/>
        <c:axId val="555548776"/>
      </c:barChart>
      <c:catAx>
        <c:axId val="555557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55548776"/>
        <c:crosses val="autoZero"/>
        <c:auto val="1"/>
        <c:lblAlgn val="ctr"/>
        <c:lblOffset val="100"/>
        <c:noMultiLvlLbl val="0"/>
      </c:catAx>
      <c:valAx>
        <c:axId val="5555487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55557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dirty="0"/>
              <a:t>FY 2020</a:t>
            </a:r>
          </a:p>
        </c:rich>
      </c:tx>
      <c:layout>
        <c:manualLayout>
          <c:xMode val="edge"/>
          <c:yMode val="edge"/>
          <c:x val="0.42953021134749869"/>
          <c:y val="9.5146567751972957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FY 2019</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CB4A-43DA-8F25-B7AAD6C05A29}"/>
              </c:ext>
            </c:extLst>
          </c:dPt>
          <c:dPt>
            <c:idx val="1"/>
            <c:bubble3D val="0"/>
            <c:spPr>
              <a:solidFill>
                <a:schemeClr val="accent2">
                  <a:lumMod val="60000"/>
                  <a:lumOff val="4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CB4A-43DA-8F25-B7AAD6C05A29}"/>
              </c:ext>
            </c:extLst>
          </c:dPt>
          <c:dPt>
            <c:idx val="2"/>
            <c:bubble3D val="0"/>
            <c:spPr>
              <a:solidFill>
                <a:srgbClr val="339933"/>
              </a:solidFill>
              <a:ln w="25400">
                <a:solidFill>
                  <a:schemeClr val="lt1"/>
                </a:solidFill>
              </a:ln>
              <a:effectLst/>
              <a:sp3d contourW="25400">
                <a:contourClr>
                  <a:schemeClr val="lt1"/>
                </a:contourClr>
              </a:sp3d>
            </c:spPr>
            <c:extLst>
              <c:ext xmlns:c16="http://schemas.microsoft.com/office/drawing/2014/chart" uri="{C3380CC4-5D6E-409C-BE32-E72D297353CC}">
                <c16:uniqueId val="{00000005-CB4A-43DA-8F25-B7AAD6C05A29}"/>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CB4A-43DA-8F25-B7AAD6C05A29}"/>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Patent Attorneys</c:v>
                </c:pt>
                <c:pt idx="1">
                  <c:v>Patent Agents</c:v>
                </c:pt>
                <c:pt idx="2">
                  <c:v>Trademark Attorneys</c:v>
                </c:pt>
              </c:strCache>
            </c:strRef>
          </c:cat>
          <c:val>
            <c:numRef>
              <c:f>Sheet1!$B$2:$B$5</c:f>
              <c:numCache>
                <c:formatCode>General</c:formatCode>
                <c:ptCount val="4"/>
                <c:pt idx="0">
                  <c:v>22</c:v>
                </c:pt>
                <c:pt idx="1">
                  <c:v>1</c:v>
                </c:pt>
                <c:pt idx="2">
                  <c:v>5</c:v>
                </c:pt>
              </c:numCache>
            </c:numRef>
          </c:val>
          <c:extLst>
            <c:ext xmlns:c16="http://schemas.microsoft.com/office/drawing/2014/chart" uri="{C3380CC4-5D6E-409C-BE32-E72D297353CC}">
              <c16:uniqueId val="{00000008-CB4A-43DA-8F25-B7AAD6C05A29}"/>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dirty="0"/>
              <a:t>FY 2017</a:t>
            </a:r>
          </a:p>
        </c:rich>
      </c:tx>
      <c:layout>
        <c:manualLayout>
          <c:xMode val="edge"/>
          <c:yMode val="edge"/>
          <c:x val="0.42953021134749869"/>
          <c:y val="9.5146567751972957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FY 2017</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314D-435D-958C-3A3F6598CF5A}"/>
              </c:ext>
            </c:extLst>
          </c:dPt>
          <c:dPt>
            <c:idx val="1"/>
            <c:bubble3D val="0"/>
            <c:spPr>
              <a:solidFill>
                <a:schemeClr val="accent2">
                  <a:lumMod val="60000"/>
                  <a:lumOff val="4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314D-435D-958C-3A3F6598CF5A}"/>
              </c:ext>
            </c:extLst>
          </c:dPt>
          <c:dPt>
            <c:idx val="2"/>
            <c:bubble3D val="0"/>
            <c:spPr>
              <a:solidFill>
                <a:srgbClr val="339933"/>
              </a:solidFill>
              <a:ln w="25400">
                <a:solidFill>
                  <a:schemeClr val="lt1"/>
                </a:solidFill>
              </a:ln>
              <a:effectLst/>
              <a:sp3d contourW="25400">
                <a:contourClr>
                  <a:schemeClr val="lt1"/>
                </a:contourClr>
              </a:sp3d>
            </c:spPr>
            <c:extLst>
              <c:ext xmlns:c16="http://schemas.microsoft.com/office/drawing/2014/chart" uri="{C3380CC4-5D6E-409C-BE32-E72D297353CC}">
                <c16:uniqueId val="{00000005-314D-435D-958C-3A3F6598CF5A}"/>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314D-435D-958C-3A3F6598CF5A}"/>
              </c:ext>
            </c:extLst>
          </c:dPt>
          <c:dLbls>
            <c:dLbl>
              <c:idx val="1"/>
              <c:layout>
                <c:manualLayout>
                  <c:x val="0.11189084177363819"/>
                  <c:y val="-0.1136639756194048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14D-435D-958C-3A3F6598CF5A}"/>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Patent Attorneys</c:v>
                </c:pt>
                <c:pt idx="1">
                  <c:v>Patent Agents</c:v>
                </c:pt>
                <c:pt idx="2">
                  <c:v>Trademark Attorneys</c:v>
                </c:pt>
              </c:strCache>
            </c:strRef>
          </c:cat>
          <c:val>
            <c:numRef>
              <c:f>Sheet1!$B$2:$B$5</c:f>
              <c:numCache>
                <c:formatCode>General</c:formatCode>
                <c:ptCount val="4"/>
                <c:pt idx="0">
                  <c:v>25</c:v>
                </c:pt>
                <c:pt idx="1">
                  <c:v>3</c:v>
                </c:pt>
                <c:pt idx="2">
                  <c:v>9</c:v>
                </c:pt>
              </c:numCache>
            </c:numRef>
          </c:val>
          <c:extLst>
            <c:ext xmlns:c16="http://schemas.microsoft.com/office/drawing/2014/chart" uri="{C3380CC4-5D6E-409C-BE32-E72D297353CC}">
              <c16:uniqueId val="{00000008-314D-435D-958C-3A3F6598CF5A}"/>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dirty="0"/>
              <a:t>FY 2018</a:t>
            </a:r>
          </a:p>
        </c:rich>
      </c:tx>
      <c:layout>
        <c:manualLayout>
          <c:xMode val="edge"/>
          <c:yMode val="edge"/>
          <c:x val="0.42953021134749869"/>
          <c:y val="9.5146567751972957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FY 2018</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7773-4606-B1A9-4CFF97F32B04}"/>
              </c:ext>
            </c:extLst>
          </c:dPt>
          <c:dPt>
            <c:idx val="1"/>
            <c:bubble3D val="0"/>
            <c:spPr>
              <a:solidFill>
                <a:schemeClr val="accent2">
                  <a:lumMod val="60000"/>
                  <a:lumOff val="4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7773-4606-B1A9-4CFF97F32B04}"/>
              </c:ext>
            </c:extLst>
          </c:dPt>
          <c:dPt>
            <c:idx val="2"/>
            <c:bubble3D val="0"/>
            <c:spPr>
              <a:solidFill>
                <a:srgbClr val="339933"/>
              </a:solidFill>
              <a:ln w="25400">
                <a:solidFill>
                  <a:schemeClr val="lt1"/>
                </a:solidFill>
              </a:ln>
              <a:effectLst/>
              <a:sp3d contourW="25400">
                <a:contourClr>
                  <a:schemeClr val="lt1"/>
                </a:contourClr>
              </a:sp3d>
            </c:spPr>
            <c:extLst>
              <c:ext xmlns:c16="http://schemas.microsoft.com/office/drawing/2014/chart" uri="{C3380CC4-5D6E-409C-BE32-E72D297353CC}">
                <c16:uniqueId val="{00000005-7773-4606-B1A9-4CFF97F32B04}"/>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7773-4606-B1A9-4CFF97F32B04}"/>
              </c:ext>
            </c:extLst>
          </c:dPt>
          <c:dLbls>
            <c:dLbl>
              <c:idx val="1"/>
              <c:layout>
                <c:manualLayout>
                  <c:x val="9.4626093127901767E-2"/>
                  <c:y val="-0.1383136331501810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773-4606-B1A9-4CFF97F32B04}"/>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Patent Attorneys</c:v>
                </c:pt>
                <c:pt idx="1">
                  <c:v>Patent Agents</c:v>
                </c:pt>
                <c:pt idx="2">
                  <c:v>Trademark Attorneys</c:v>
                </c:pt>
              </c:strCache>
            </c:strRef>
          </c:cat>
          <c:val>
            <c:numRef>
              <c:f>Sheet1!$B$2:$B$5</c:f>
              <c:numCache>
                <c:formatCode>General</c:formatCode>
                <c:ptCount val="4"/>
                <c:pt idx="0">
                  <c:v>21</c:v>
                </c:pt>
                <c:pt idx="1">
                  <c:v>3</c:v>
                </c:pt>
                <c:pt idx="2">
                  <c:v>9</c:v>
                </c:pt>
              </c:numCache>
            </c:numRef>
          </c:val>
          <c:extLst>
            <c:ext xmlns:c16="http://schemas.microsoft.com/office/drawing/2014/chart" uri="{C3380CC4-5D6E-409C-BE32-E72D297353CC}">
              <c16:uniqueId val="{00000008-7773-4606-B1A9-4CFF97F32B04}"/>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dirty="0"/>
              <a:t>FY 2019</a:t>
            </a:r>
          </a:p>
        </c:rich>
      </c:tx>
      <c:layout>
        <c:manualLayout>
          <c:xMode val="edge"/>
          <c:yMode val="edge"/>
          <c:x val="0.42953021134749869"/>
          <c:y val="9.5146567751972957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FY 2019</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8F56-4495-A94F-7FBA5C0BAFEA}"/>
              </c:ext>
            </c:extLst>
          </c:dPt>
          <c:dPt>
            <c:idx val="1"/>
            <c:bubble3D val="0"/>
            <c:spPr>
              <a:solidFill>
                <a:schemeClr val="accent2">
                  <a:lumMod val="60000"/>
                  <a:lumOff val="4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8F56-4495-A94F-7FBA5C0BAFEA}"/>
              </c:ext>
            </c:extLst>
          </c:dPt>
          <c:dPt>
            <c:idx val="2"/>
            <c:bubble3D val="0"/>
            <c:spPr>
              <a:solidFill>
                <a:srgbClr val="339933"/>
              </a:solidFill>
              <a:ln w="25400">
                <a:solidFill>
                  <a:schemeClr val="lt1"/>
                </a:solidFill>
              </a:ln>
              <a:effectLst/>
              <a:sp3d contourW="25400">
                <a:contourClr>
                  <a:schemeClr val="lt1"/>
                </a:contourClr>
              </a:sp3d>
            </c:spPr>
            <c:extLst>
              <c:ext xmlns:c16="http://schemas.microsoft.com/office/drawing/2014/chart" uri="{C3380CC4-5D6E-409C-BE32-E72D297353CC}">
                <c16:uniqueId val="{00000005-8F56-4495-A94F-7FBA5C0BAFEA}"/>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8F56-4495-A94F-7FBA5C0BAFEA}"/>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Patent Attorneys</c:v>
                </c:pt>
                <c:pt idx="1">
                  <c:v>Patent Agents</c:v>
                </c:pt>
                <c:pt idx="2">
                  <c:v>Trademark Attorneys</c:v>
                </c:pt>
              </c:strCache>
            </c:strRef>
          </c:cat>
          <c:val>
            <c:numRef>
              <c:f>Sheet1!$B$2:$B$5</c:f>
              <c:numCache>
                <c:formatCode>General</c:formatCode>
                <c:ptCount val="4"/>
                <c:pt idx="0">
                  <c:v>25</c:v>
                </c:pt>
                <c:pt idx="1">
                  <c:v>4</c:v>
                </c:pt>
                <c:pt idx="2">
                  <c:v>16</c:v>
                </c:pt>
              </c:numCache>
            </c:numRef>
          </c:val>
          <c:extLst>
            <c:ext xmlns:c16="http://schemas.microsoft.com/office/drawing/2014/chart" uri="{C3380CC4-5D6E-409C-BE32-E72D297353CC}">
              <c16:uniqueId val="{00000008-8F56-4495-A94F-7FBA5C0BAFEA}"/>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dirty="0"/>
              <a:t>FY 2021</a:t>
            </a:r>
          </a:p>
        </c:rich>
      </c:tx>
      <c:layout>
        <c:manualLayout>
          <c:xMode val="edge"/>
          <c:yMode val="edge"/>
          <c:x val="0.42953021134749869"/>
          <c:y val="9.5146567751972957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FY 2021</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62AB-4E67-9E9C-195FF492BFAE}"/>
              </c:ext>
            </c:extLst>
          </c:dPt>
          <c:dPt>
            <c:idx val="1"/>
            <c:bubble3D val="0"/>
            <c:spPr>
              <a:solidFill>
                <a:schemeClr val="accent2">
                  <a:lumMod val="60000"/>
                  <a:lumOff val="4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62AB-4E67-9E9C-195FF492BFAE}"/>
              </c:ext>
            </c:extLst>
          </c:dPt>
          <c:dPt>
            <c:idx val="2"/>
            <c:bubble3D val="0"/>
            <c:spPr>
              <a:solidFill>
                <a:srgbClr val="339933"/>
              </a:solidFill>
              <a:ln w="25400">
                <a:solidFill>
                  <a:schemeClr val="lt1"/>
                </a:solidFill>
              </a:ln>
              <a:effectLst/>
              <a:sp3d contourW="25400">
                <a:contourClr>
                  <a:schemeClr val="lt1"/>
                </a:contourClr>
              </a:sp3d>
            </c:spPr>
            <c:extLst>
              <c:ext xmlns:c16="http://schemas.microsoft.com/office/drawing/2014/chart" uri="{C3380CC4-5D6E-409C-BE32-E72D297353CC}">
                <c16:uniqueId val="{00000005-62AB-4E67-9E9C-195FF492BFAE}"/>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62AB-4E67-9E9C-195FF492BFAE}"/>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Patent Attorneys</c:v>
                </c:pt>
                <c:pt idx="1">
                  <c:v>Patent Agents</c:v>
                </c:pt>
                <c:pt idx="2">
                  <c:v>Trademark Attorneys</c:v>
                </c:pt>
              </c:strCache>
            </c:strRef>
          </c:cat>
          <c:val>
            <c:numRef>
              <c:f>Sheet1!$B$2:$B$5</c:f>
              <c:numCache>
                <c:formatCode>General</c:formatCode>
                <c:ptCount val="4"/>
                <c:pt idx="0">
                  <c:v>15</c:v>
                </c:pt>
                <c:pt idx="1">
                  <c:v>3</c:v>
                </c:pt>
                <c:pt idx="2">
                  <c:v>6</c:v>
                </c:pt>
              </c:numCache>
            </c:numRef>
          </c:val>
          <c:extLst>
            <c:ext xmlns:c16="http://schemas.microsoft.com/office/drawing/2014/chart" uri="{C3380CC4-5D6E-409C-BE32-E72D297353CC}">
              <c16:uniqueId val="{00000008-62AB-4E67-9E9C-195FF492BFAE}"/>
            </c:ext>
          </c:extLst>
        </c:ser>
        <c:dLbls>
          <c:dLblPos val="bestFit"/>
          <c:showLegendKey val="0"/>
          <c:showVal val="1"/>
          <c:showCatName val="0"/>
          <c:showSerName val="0"/>
          <c:showPercent val="0"/>
          <c:showBubbleSize val="0"/>
          <c:showLeaderLines val="1"/>
        </c:dLbls>
      </c:pie3DChart>
      <c:spPr>
        <a:noFill/>
        <a:ln>
          <a:noFill/>
        </a:ln>
        <a:effectLst/>
      </c:spPr>
    </c:plotArea>
    <c:legend>
      <c:legendPos val="b"/>
      <c:legendEntry>
        <c:idx val="3"/>
        <c:delete val="1"/>
      </c:legendEntry>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0.30637</cdr:x>
      <cdr:y>0.86449</cdr:y>
    </cdr:from>
    <cdr:to>
      <cdr:x>0.65577</cdr:x>
      <cdr:y>0.9135</cdr:y>
    </cdr:to>
    <cdr:sp macro="" textlink="">
      <cdr:nvSpPr>
        <cdr:cNvPr id="2" name="TextBox 1"/>
        <cdr:cNvSpPr txBox="1"/>
      </cdr:nvSpPr>
      <cdr:spPr>
        <a:xfrm xmlns:a="http://schemas.openxmlformats.org/drawingml/2006/main">
          <a:off x="1233055" y="2077028"/>
          <a:ext cx="1406236" cy="1177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0.30637</cdr:x>
      <cdr:y>0.86449</cdr:y>
    </cdr:from>
    <cdr:to>
      <cdr:x>0.65577</cdr:x>
      <cdr:y>0.9135</cdr:y>
    </cdr:to>
    <cdr:sp macro="" textlink="">
      <cdr:nvSpPr>
        <cdr:cNvPr id="2" name="TextBox 1"/>
        <cdr:cNvSpPr txBox="1"/>
      </cdr:nvSpPr>
      <cdr:spPr>
        <a:xfrm xmlns:a="http://schemas.openxmlformats.org/drawingml/2006/main">
          <a:off x="1233055" y="2077028"/>
          <a:ext cx="1406236" cy="1177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77" tIns="46589" rIns="93177" bIns="46589" rtlCol="0"/>
          <a:lstStyle>
            <a:lvl1pPr algn="l">
              <a:defRPr sz="1200"/>
            </a:lvl1pPr>
          </a:lstStyle>
          <a:p>
            <a:endParaRPr lang="en-US" dirty="0">
              <a:latin typeface="Segoe UI"/>
            </a:endParaRPr>
          </a:p>
        </p:txBody>
      </p:sp>
      <p:sp>
        <p:nvSpPr>
          <p:cNvPr id="3" name="Date Placeholder 2"/>
          <p:cNvSpPr>
            <a:spLocks noGrp="1"/>
          </p:cNvSpPr>
          <p:nvPr>
            <p:ph type="dt" sz="quarter" idx="1"/>
          </p:nvPr>
        </p:nvSpPr>
        <p:spPr>
          <a:xfrm>
            <a:off x="3970939" y="0"/>
            <a:ext cx="3037840" cy="464820"/>
          </a:xfrm>
          <a:prstGeom prst="rect">
            <a:avLst/>
          </a:prstGeom>
        </p:spPr>
        <p:txBody>
          <a:bodyPr vert="horz" lIns="93177" tIns="46589" rIns="93177" bIns="46589" rtlCol="0"/>
          <a:lstStyle>
            <a:lvl1pPr algn="r">
              <a:defRPr sz="1200"/>
            </a:lvl1pPr>
          </a:lstStyle>
          <a:p>
            <a:fld id="{C950A3BB-CAF4-1D4E-B3B2-E95D9B9E66DF}" type="datetimeFigureOut">
              <a:rPr lang="en-US" smtClean="0">
                <a:latin typeface="Segoe UI"/>
              </a:rPr>
              <a:t>10/3/2022</a:t>
            </a:fld>
            <a:endParaRPr lang="en-US" dirty="0">
              <a:latin typeface="Segoe UI"/>
            </a:endParaRPr>
          </a:p>
        </p:txBody>
      </p:sp>
      <p:sp>
        <p:nvSpPr>
          <p:cNvPr id="4" name="Footer Placeholder 3"/>
          <p:cNvSpPr>
            <a:spLocks noGrp="1"/>
          </p:cNvSpPr>
          <p:nvPr>
            <p:ph type="ftr" sz="quarter" idx="2"/>
          </p:nvPr>
        </p:nvSpPr>
        <p:spPr>
          <a:xfrm>
            <a:off x="1" y="8829967"/>
            <a:ext cx="3037840" cy="464820"/>
          </a:xfrm>
          <a:prstGeom prst="rect">
            <a:avLst/>
          </a:prstGeom>
        </p:spPr>
        <p:txBody>
          <a:bodyPr vert="horz" lIns="93177" tIns="46589" rIns="93177" bIns="46589" rtlCol="0" anchor="b"/>
          <a:lstStyle>
            <a:lvl1pPr algn="l">
              <a:defRPr sz="1200"/>
            </a:lvl1pPr>
          </a:lstStyle>
          <a:p>
            <a:endParaRPr lang="en-US" dirty="0">
              <a:latin typeface="Segoe UI"/>
            </a:endParaRPr>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7" tIns="46589" rIns="93177" bIns="46589" rtlCol="0" anchor="b"/>
          <a:lstStyle>
            <a:lvl1pPr algn="r">
              <a:defRPr sz="1200"/>
            </a:lvl1pPr>
          </a:lstStyle>
          <a:p>
            <a:fld id="{CF44BD52-4119-7642-B93F-8F4EDBD635EC}" type="slidenum">
              <a:rPr lang="en-US" smtClean="0">
                <a:latin typeface="Segoe UI"/>
              </a:rPr>
              <a:t>‹#›</a:t>
            </a:fld>
            <a:endParaRPr lang="en-US" dirty="0">
              <a:latin typeface="Segoe UI"/>
            </a:endParaRPr>
          </a:p>
        </p:txBody>
      </p:sp>
    </p:spTree>
    <p:extLst>
      <p:ext uri="{BB962C8B-B14F-4D97-AF65-F5344CB8AC3E}">
        <p14:creationId xmlns:p14="http://schemas.microsoft.com/office/powerpoint/2010/main" val="35876647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77" tIns="46589" rIns="93177" bIns="46589" rtlCol="0"/>
          <a:lstStyle>
            <a:lvl1pPr algn="l">
              <a:defRPr sz="1200">
                <a:latin typeface="Segoe UI"/>
              </a:defRPr>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77" tIns="46589" rIns="93177" bIns="46589" rtlCol="0"/>
          <a:lstStyle>
            <a:lvl1pPr algn="r">
              <a:defRPr sz="1200">
                <a:latin typeface="Segoe UI"/>
              </a:defRPr>
            </a:lvl1pPr>
          </a:lstStyle>
          <a:p>
            <a:fld id="{139B48F8-1A14-4941-902A-1D33547A0B6A}" type="datetimeFigureOut">
              <a:rPr lang="en-US" smtClean="0"/>
              <a:pPr/>
              <a:t>10/3/2022</a:t>
            </a:fld>
            <a:endParaRPr lang="en-US" dirty="0"/>
          </a:p>
        </p:txBody>
      </p:sp>
      <p:sp>
        <p:nvSpPr>
          <p:cNvPr id="4" name="Slide Image Placeholder 3"/>
          <p:cNvSpPr>
            <a:spLocks noGrp="1" noRot="1" noChangeAspect="1"/>
          </p:cNvSpPr>
          <p:nvPr>
            <p:ph type="sldImg" idx="2"/>
          </p:nvPr>
        </p:nvSpPr>
        <p:spPr>
          <a:xfrm>
            <a:off x="715963" y="696913"/>
            <a:ext cx="5578475"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1" y="8829967"/>
            <a:ext cx="3037840" cy="464820"/>
          </a:xfrm>
          <a:prstGeom prst="rect">
            <a:avLst/>
          </a:prstGeom>
        </p:spPr>
        <p:txBody>
          <a:bodyPr vert="horz" lIns="93177" tIns="46589" rIns="93177" bIns="46589" rtlCol="0" anchor="b"/>
          <a:lstStyle>
            <a:lvl1pPr algn="l">
              <a:defRPr sz="1200">
                <a:latin typeface="Segoe UI"/>
              </a:defRPr>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7" tIns="46589" rIns="93177" bIns="46589" rtlCol="0" anchor="b"/>
          <a:lstStyle>
            <a:lvl1pPr algn="r">
              <a:defRPr sz="1200">
                <a:latin typeface="Segoe UI"/>
              </a:defRPr>
            </a:lvl1pPr>
          </a:lstStyle>
          <a:p>
            <a:fld id="{C74B1ACE-5EB2-B245-8DCB-331A9858E083}" type="slidenum">
              <a:rPr lang="en-US" smtClean="0"/>
              <a:pPr/>
              <a:t>‹#›</a:t>
            </a:fld>
            <a:endParaRPr lang="en-US" dirty="0"/>
          </a:p>
        </p:txBody>
      </p:sp>
    </p:spTree>
    <p:extLst>
      <p:ext uri="{BB962C8B-B14F-4D97-AF65-F5344CB8AC3E}">
        <p14:creationId xmlns:p14="http://schemas.microsoft.com/office/powerpoint/2010/main" val="417893179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Segoe UI"/>
        <a:ea typeface="+mn-ea"/>
        <a:cs typeface="+mn-cs"/>
      </a:defRPr>
    </a:lvl1pPr>
    <a:lvl2pPr marL="457200" algn="l" defTabSz="457200" rtl="0" eaLnBrk="1" latinLnBrk="0" hangingPunct="1">
      <a:defRPr sz="1200" kern="1200">
        <a:solidFill>
          <a:schemeClr val="tx1"/>
        </a:solidFill>
        <a:latin typeface="Segoe UI"/>
        <a:ea typeface="+mn-ea"/>
        <a:cs typeface="+mn-cs"/>
      </a:defRPr>
    </a:lvl2pPr>
    <a:lvl3pPr marL="914400" algn="l" defTabSz="457200" rtl="0" eaLnBrk="1" latinLnBrk="0" hangingPunct="1">
      <a:defRPr sz="1200" kern="1200">
        <a:solidFill>
          <a:schemeClr val="tx1"/>
        </a:solidFill>
        <a:latin typeface="Segoe UI"/>
        <a:ea typeface="+mn-ea"/>
        <a:cs typeface="+mn-cs"/>
      </a:defRPr>
    </a:lvl3pPr>
    <a:lvl4pPr marL="1371600" algn="l" defTabSz="457200" rtl="0" eaLnBrk="1" latinLnBrk="0" hangingPunct="1">
      <a:defRPr sz="1200" kern="1200">
        <a:solidFill>
          <a:schemeClr val="tx1"/>
        </a:solidFill>
        <a:latin typeface="Segoe UI"/>
        <a:ea typeface="+mn-ea"/>
        <a:cs typeface="+mn-cs"/>
      </a:defRPr>
    </a:lvl4pPr>
    <a:lvl5pPr marL="1828800" algn="l" defTabSz="457200" rtl="0" eaLnBrk="1" latinLnBrk="0" hangingPunct="1">
      <a:defRPr sz="1200" kern="1200">
        <a:solidFill>
          <a:schemeClr val="tx1"/>
        </a:solidFill>
        <a:latin typeface="Segoe UI"/>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a:t>
            </a:fld>
            <a:endParaRPr lang="en-US" dirty="0"/>
          </a:p>
        </p:txBody>
      </p:sp>
    </p:spTree>
    <p:extLst>
      <p:ext uri="{BB962C8B-B14F-4D97-AF65-F5344CB8AC3E}">
        <p14:creationId xmlns:p14="http://schemas.microsoft.com/office/powerpoint/2010/main" val="27559431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12</a:t>
            </a:fld>
            <a:endParaRPr lang="en-US" dirty="0"/>
          </a:p>
        </p:txBody>
      </p:sp>
    </p:spTree>
    <p:extLst>
      <p:ext uri="{BB962C8B-B14F-4D97-AF65-F5344CB8AC3E}">
        <p14:creationId xmlns:p14="http://schemas.microsoft.com/office/powerpoint/2010/main" val="1491970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4161286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15</a:t>
            </a:fld>
            <a:endParaRPr lang="en-US" dirty="0"/>
          </a:p>
        </p:txBody>
      </p:sp>
    </p:spTree>
    <p:extLst>
      <p:ext uri="{BB962C8B-B14F-4D97-AF65-F5344CB8AC3E}">
        <p14:creationId xmlns:p14="http://schemas.microsoft.com/office/powerpoint/2010/main" val="29755895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16</a:t>
            </a:fld>
            <a:endParaRPr lang="en-US" dirty="0"/>
          </a:p>
        </p:txBody>
      </p:sp>
    </p:spTree>
    <p:extLst>
      <p:ext uri="{BB962C8B-B14F-4D97-AF65-F5344CB8AC3E}">
        <p14:creationId xmlns:p14="http://schemas.microsoft.com/office/powerpoint/2010/main" val="32996619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17</a:t>
            </a:fld>
            <a:endParaRPr lang="en-US" dirty="0"/>
          </a:p>
        </p:txBody>
      </p:sp>
    </p:spTree>
    <p:extLst>
      <p:ext uri="{BB962C8B-B14F-4D97-AF65-F5344CB8AC3E}">
        <p14:creationId xmlns:p14="http://schemas.microsoft.com/office/powerpoint/2010/main" val="10150365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19</a:t>
            </a:fld>
            <a:endParaRPr lang="en-US" dirty="0"/>
          </a:p>
        </p:txBody>
      </p:sp>
    </p:spTree>
    <p:extLst>
      <p:ext uri="{BB962C8B-B14F-4D97-AF65-F5344CB8AC3E}">
        <p14:creationId xmlns:p14="http://schemas.microsoft.com/office/powerpoint/2010/main" val="15896271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22</a:t>
            </a:fld>
            <a:endParaRPr lang="en-US" dirty="0"/>
          </a:p>
        </p:txBody>
      </p:sp>
    </p:spTree>
    <p:extLst>
      <p:ext uri="{BB962C8B-B14F-4D97-AF65-F5344CB8AC3E}">
        <p14:creationId xmlns:p14="http://schemas.microsoft.com/office/powerpoint/2010/main" val="12094799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23</a:t>
            </a:fld>
            <a:endParaRPr lang="en-US" dirty="0"/>
          </a:p>
        </p:txBody>
      </p:sp>
    </p:spTree>
    <p:extLst>
      <p:ext uri="{BB962C8B-B14F-4D97-AF65-F5344CB8AC3E}">
        <p14:creationId xmlns:p14="http://schemas.microsoft.com/office/powerpoint/2010/main" val="11897982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25</a:t>
            </a:fld>
            <a:endParaRPr lang="en-US" dirty="0"/>
          </a:p>
        </p:txBody>
      </p:sp>
    </p:spTree>
    <p:extLst>
      <p:ext uri="{BB962C8B-B14F-4D97-AF65-F5344CB8AC3E}">
        <p14:creationId xmlns:p14="http://schemas.microsoft.com/office/powerpoint/2010/main" val="11789781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26</a:t>
            </a:fld>
            <a:endParaRPr lang="en-US" dirty="0"/>
          </a:p>
        </p:txBody>
      </p:sp>
    </p:spTree>
    <p:extLst>
      <p:ext uri="{BB962C8B-B14F-4D97-AF65-F5344CB8AC3E}">
        <p14:creationId xmlns:p14="http://schemas.microsoft.com/office/powerpoint/2010/main" val="2849177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2</a:t>
            </a:fld>
            <a:endParaRPr lang="en-US" dirty="0"/>
          </a:p>
        </p:txBody>
      </p:sp>
    </p:spTree>
    <p:extLst>
      <p:ext uri="{BB962C8B-B14F-4D97-AF65-F5344CB8AC3E}">
        <p14:creationId xmlns:p14="http://schemas.microsoft.com/office/powerpoint/2010/main" val="31131911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10612212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33830992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29</a:t>
            </a:fld>
            <a:endParaRPr lang="en-US" dirty="0"/>
          </a:p>
        </p:txBody>
      </p:sp>
    </p:spTree>
    <p:extLst>
      <p:ext uri="{BB962C8B-B14F-4D97-AF65-F5344CB8AC3E}">
        <p14:creationId xmlns:p14="http://schemas.microsoft.com/office/powerpoint/2010/main" val="4206683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4" indent="0" algn="l" defTabSz="457200" rtl="0" eaLnBrk="1" fontAlgn="auto" latinLnBrk="0" hangingPunct="1">
              <a:lnSpc>
                <a:spcPct val="100000"/>
              </a:lnSpc>
              <a:spcBef>
                <a:spcPts val="0"/>
              </a:spcBef>
              <a:spcAft>
                <a:spcPts val="0"/>
              </a:spcAft>
              <a:buClrTx/>
              <a:buSzTx/>
              <a:buFontTx/>
              <a:buNone/>
              <a:tabLst/>
              <a:defRPr/>
            </a:pPr>
            <a:endParaRPr lang="en-US" alt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27024178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17087242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267054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33</a:t>
            </a:fld>
            <a:endParaRPr lang="en-US" dirty="0"/>
          </a:p>
        </p:txBody>
      </p:sp>
    </p:spTree>
    <p:extLst>
      <p:ext uri="{BB962C8B-B14F-4D97-AF65-F5344CB8AC3E}">
        <p14:creationId xmlns:p14="http://schemas.microsoft.com/office/powerpoint/2010/main" val="41242593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10901931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35</a:t>
            </a:fld>
            <a:endParaRPr lang="en-US" dirty="0"/>
          </a:p>
        </p:txBody>
      </p:sp>
    </p:spTree>
    <p:extLst>
      <p:ext uri="{BB962C8B-B14F-4D97-AF65-F5344CB8AC3E}">
        <p14:creationId xmlns:p14="http://schemas.microsoft.com/office/powerpoint/2010/main" val="4841037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36</a:t>
            </a:fld>
            <a:endParaRPr lang="en-US" dirty="0"/>
          </a:p>
        </p:txBody>
      </p:sp>
    </p:spTree>
    <p:extLst>
      <p:ext uri="{BB962C8B-B14F-4D97-AF65-F5344CB8AC3E}">
        <p14:creationId xmlns:p14="http://schemas.microsoft.com/office/powerpoint/2010/main" val="929934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3</a:t>
            </a:fld>
            <a:endParaRPr lang="en-US" dirty="0"/>
          </a:p>
        </p:txBody>
      </p:sp>
    </p:spTree>
    <p:extLst>
      <p:ext uri="{BB962C8B-B14F-4D97-AF65-F5344CB8AC3E}">
        <p14:creationId xmlns:p14="http://schemas.microsoft.com/office/powerpoint/2010/main" val="34758133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4</a:t>
            </a:fld>
            <a:endParaRPr lang="en-US" dirty="0"/>
          </a:p>
        </p:txBody>
      </p:sp>
    </p:spTree>
    <p:extLst>
      <p:ext uri="{BB962C8B-B14F-4D97-AF65-F5344CB8AC3E}">
        <p14:creationId xmlns:p14="http://schemas.microsoft.com/office/powerpoint/2010/main" val="24031514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25826413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6</a:t>
            </a:fld>
            <a:endParaRPr lang="en-US" dirty="0"/>
          </a:p>
        </p:txBody>
      </p:sp>
    </p:spTree>
    <p:extLst>
      <p:ext uri="{BB962C8B-B14F-4D97-AF65-F5344CB8AC3E}">
        <p14:creationId xmlns:p14="http://schemas.microsoft.com/office/powerpoint/2010/main" val="3490079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7</a:t>
            </a:fld>
            <a:endParaRPr lang="en-US" dirty="0"/>
          </a:p>
        </p:txBody>
      </p:sp>
    </p:spTree>
    <p:extLst>
      <p:ext uri="{BB962C8B-B14F-4D97-AF65-F5344CB8AC3E}">
        <p14:creationId xmlns:p14="http://schemas.microsoft.com/office/powerpoint/2010/main" val="9052706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9</a:t>
            </a:fld>
            <a:endParaRPr lang="en-US" dirty="0"/>
          </a:p>
        </p:txBody>
      </p:sp>
    </p:spTree>
    <p:extLst>
      <p:ext uri="{BB962C8B-B14F-4D97-AF65-F5344CB8AC3E}">
        <p14:creationId xmlns:p14="http://schemas.microsoft.com/office/powerpoint/2010/main" val="29889911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10</a:t>
            </a:fld>
            <a:endParaRPr lang="en-US" dirty="0"/>
          </a:p>
        </p:txBody>
      </p:sp>
    </p:spTree>
    <p:extLst>
      <p:ext uri="{BB962C8B-B14F-4D97-AF65-F5344CB8AC3E}">
        <p14:creationId xmlns:p14="http://schemas.microsoft.com/office/powerpoint/2010/main" val="36567416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image" Target="../media/image4.jp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8.xml"/><Relationship Id="rId4" Type="http://schemas.openxmlformats.org/officeDocument/2006/relationships/image" Target="../media/image4.jp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685800" y="282305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7" name="Rectangle 9"/>
          <p:cNvSpPr/>
          <p:nvPr userDrawn="1"/>
        </p:nvSpPr>
        <p:spPr>
          <a:xfrm>
            <a:off x="-6195" y="4283560"/>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9" name="Picture 8" descr="USPTO-logo-reverse-stacked-5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04527" y="4701652"/>
            <a:ext cx="1338876" cy="662731"/>
          </a:xfrm>
          <a:prstGeom prst="rect">
            <a:avLst/>
          </a:prstGeom>
        </p:spPr>
      </p:pic>
      <p:sp>
        <p:nvSpPr>
          <p:cNvPr id="11"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1084357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5" name="Freeform 4"/>
          <p:cNvSpPr/>
          <p:nvPr/>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242327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pening slide with text">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0" y="1391428"/>
            <a:ext cx="4021100" cy="1990444"/>
          </a:xfrm>
          <a:prstGeom prst="rect">
            <a:avLst/>
          </a:prstGeom>
        </p:spPr>
      </p:pic>
      <p:sp>
        <p:nvSpPr>
          <p:cNvPr id="6" name="Subtitle 2"/>
          <p:cNvSpPr>
            <a:spLocks noGrp="1"/>
          </p:cNvSpPr>
          <p:nvPr>
            <p:ph type="subTitle" idx="1" hasCustomPrompt="1"/>
          </p:nvPr>
        </p:nvSpPr>
        <p:spPr>
          <a:xfrm>
            <a:off x="685799" y="4348634"/>
            <a:ext cx="7885827" cy="746877"/>
          </a:xfrm>
        </p:spPr>
        <p:txBody>
          <a:bodyPr anchor="b">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title style</a:t>
            </a:r>
          </a:p>
        </p:txBody>
      </p:sp>
    </p:spTree>
    <p:extLst>
      <p:ext uri="{BB962C8B-B14F-4D97-AF65-F5344CB8AC3E}">
        <p14:creationId xmlns:p14="http://schemas.microsoft.com/office/powerpoint/2010/main" val="249010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pen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0" y="1862278"/>
            <a:ext cx="4021100" cy="1990444"/>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logo-reverse-stacked-10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1" y="1852118"/>
            <a:ext cx="4021100" cy="1990444"/>
          </a:xfrm>
          <a:prstGeom prst="rect">
            <a:avLst/>
          </a:prstGeom>
        </p:spPr>
      </p:pic>
    </p:spTree>
    <p:extLst>
      <p:ext uri="{BB962C8B-B14F-4D97-AF65-F5344CB8AC3E}">
        <p14:creationId xmlns:p14="http://schemas.microsoft.com/office/powerpoint/2010/main" val="11679789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7" y="916906"/>
            <a:ext cx="3881188" cy="3881188"/>
          </a:xfrm>
          <a:prstGeom prst="rect">
            <a:avLst/>
          </a:prstGeom>
        </p:spPr>
      </p:pic>
    </p:spTree>
    <p:extLst>
      <p:ext uri="{BB962C8B-B14F-4D97-AF65-F5344CB8AC3E}">
        <p14:creationId xmlns:p14="http://schemas.microsoft.com/office/powerpoint/2010/main" val="7291416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losing slide with contact info">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2" name="TextBox 1"/>
          <p:cNvSpPr txBox="1"/>
          <p:nvPr/>
        </p:nvSpPr>
        <p:spPr>
          <a:xfrm>
            <a:off x="5303520" y="975743"/>
            <a:ext cx="3396343"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a:t>Name</a:t>
            </a:r>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a:t>Title</a:t>
            </a:r>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a:t>Email</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a:t>Phone</a:t>
            </a:r>
          </a:p>
        </p:txBody>
      </p:sp>
      <p:sp>
        <p:nvSpPr>
          <p:cNvPr id="18" name="TextBox 17"/>
          <p:cNvSpPr txBox="1"/>
          <p:nvPr/>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Tree>
    <p:extLst>
      <p:ext uri="{BB962C8B-B14F-4D97-AF65-F5344CB8AC3E}">
        <p14:creationId xmlns:p14="http://schemas.microsoft.com/office/powerpoint/2010/main" val="18593611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Open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5" name="Picture 4" descr="USPTO-logo-reverse-stacked-10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1" y="1852118"/>
            <a:ext cx="4021100" cy="1990444"/>
          </a:xfrm>
          <a:prstGeom prst="rect">
            <a:avLst/>
          </a:prstGeom>
        </p:spPr>
      </p:pic>
    </p:spTree>
    <p:extLst>
      <p:ext uri="{BB962C8B-B14F-4D97-AF65-F5344CB8AC3E}">
        <p14:creationId xmlns:p14="http://schemas.microsoft.com/office/powerpoint/2010/main" val="27459868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los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4" name="Picture 3"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7" y="916906"/>
            <a:ext cx="3881188" cy="3881188"/>
          </a:xfrm>
          <a:prstGeom prst="rect">
            <a:avLst/>
          </a:prstGeom>
        </p:spPr>
      </p:pic>
    </p:spTree>
    <p:extLst>
      <p:ext uri="{BB962C8B-B14F-4D97-AF65-F5344CB8AC3E}">
        <p14:creationId xmlns:p14="http://schemas.microsoft.com/office/powerpoint/2010/main" val="8436196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2070456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007150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97932"/>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792630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7" name="Picture 6" title="Patent drawing background"/>
          <p:cNvPicPr>
            <a:picLocks noChangeAspect="1"/>
          </p:cNvPicPr>
          <p:nvPr/>
        </p:nvPicPr>
        <p:blipFill rotWithShape="1">
          <a:blip r:embed="rId2"/>
          <a:srcRect r="-76"/>
          <a:stretch/>
        </p:blipFill>
        <p:spPr>
          <a:xfrm>
            <a:off x="0" y="42389"/>
            <a:ext cx="9150889" cy="5456393"/>
          </a:xfrm>
          <a:prstGeom prst="rect">
            <a:avLst/>
          </a:prstGeom>
        </p:spPr>
      </p:pic>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685800" y="282624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9" name="Rectangle 8"/>
          <p:cNvSpPr/>
          <p:nvPr userDrawn="1"/>
        </p:nvSpPr>
        <p:spPr>
          <a:xfrm>
            <a:off x="0" y="2"/>
            <a:ext cx="9144000" cy="5714999"/>
          </a:xfrm>
          <a:prstGeom prst="rect">
            <a:avLst/>
          </a:prstGeom>
          <a:blipFill dpi="0" rotWithShape="1">
            <a:blip r:embed="rId4">
              <a:alphaModFix amt="5000"/>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dirty="0"/>
          </a:p>
        </p:txBody>
      </p:sp>
      <p:sp>
        <p:nvSpPr>
          <p:cNvPr id="11" name="Rectangle 9"/>
          <p:cNvSpPr/>
          <p:nvPr userDrawn="1"/>
        </p:nvSpPr>
        <p:spPr>
          <a:xfrm>
            <a:off x="-6195" y="4283560"/>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13" name="Picture 12" descr="USPTO-logo-reverse-stacked-500p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04527" y="4701652"/>
            <a:ext cx="1338876" cy="662731"/>
          </a:xfrm>
          <a:prstGeom prst="rect">
            <a:avLst/>
          </a:prstGeom>
        </p:spPr>
      </p:pic>
      <p:sp>
        <p:nvSpPr>
          <p:cNvPr id="14"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4805466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138113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8098958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490363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cSld name="Divider slide">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2" name="Title 1"/>
          <p:cNvSpPr>
            <a:spLocks noGrp="1"/>
          </p:cNvSpPr>
          <p:nvPr>
            <p:ph type="title"/>
          </p:nvPr>
        </p:nvSpPr>
        <p:spPr>
          <a:xfrm>
            <a:off x="722313" y="3672417"/>
            <a:ext cx="7772400" cy="1135063"/>
          </a:xfrm>
        </p:spPr>
        <p:txBody>
          <a:bodyPr anchor="t"/>
          <a:lstStyle>
            <a:lvl1pPr algn="l">
              <a:defRPr sz="4000" b="1" cap="none"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2">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5544077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8782465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2729130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97932"/>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2468133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3842813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6115540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7433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6043524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7527836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8994221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97932"/>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3219168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077400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1717489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65565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685800" y="282305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7" name="Rectangle 9"/>
          <p:cNvSpPr/>
          <p:nvPr userDrawn="1"/>
        </p:nvSpPr>
        <p:spPr>
          <a:xfrm>
            <a:off x="-6195" y="4283560"/>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9" name="Picture 8" descr="USPTO-logo-reverse-stacked-5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04527" y="4701652"/>
            <a:ext cx="1338876" cy="662731"/>
          </a:xfrm>
          <a:prstGeom prst="rect">
            <a:avLst/>
          </a:prstGeom>
        </p:spPr>
      </p:pic>
      <p:sp>
        <p:nvSpPr>
          <p:cNvPr id="11"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36650042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7" name="Picture 6" title="Patent drawing background"/>
          <p:cNvPicPr>
            <a:picLocks noChangeAspect="1"/>
          </p:cNvPicPr>
          <p:nvPr/>
        </p:nvPicPr>
        <p:blipFill rotWithShape="1">
          <a:blip r:embed="rId2"/>
          <a:srcRect r="-76"/>
          <a:stretch/>
        </p:blipFill>
        <p:spPr>
          <a:xfrm>
            <a:off x="0" y="42389"/>
            <a:ext cx="9150889" cy="5456393"/>
          </a:xfrm>
          <a:prstGeom prst="rect">
            <a:avLst/>
          </a:prstGeom>
        </p:spPr>
      </p:pic>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685800" y="282624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9" name="Rectangle 8"/>
          <p:cNvSpPr/>
          <p:nvPr userDrawn="1"/>
        </p:nvSpPr>
        <p:spPr>
          <a:xfrm>
            <a:off x="0" y="2"/>
            <a:ext cx="9144000" cy="5714999"/>
          </a:xfrm>
          <a:prstGeom prst="rect">
            <a:avLst/>
          </a:prstGeom>
          <a:blipFill dpi="0" rotWithShape="1">
            <a:blip r:embed="rId4">
              <a:alphaModFix amt="5000"/>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dirty="0"/>
          </a:p>
        </p:txBody>
      </p:sp>
      <p:sp>
        <p:nvSpPr>
          <p:cNvPr id="11" name="Rectangle 9"/>
          <p:cNvSpPr/>
          <p:nvPr userDrawn="1"/>
        </p:nvSpPr>
        <p:spPr>
          <a:xfrm>
            <a:off x="-6195" y="4283560"/>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13" name="Picture 12" descr="USPTO-logo-reverse-stacked-500p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04527" y="4701652"/>
            <a:ext cx="1338876" cy="662731"/>
          </a:xfrm>
          <a:prstGeom prst="rect">
            <a:avLst/>
          </a:prstGeom>
        </p:spPr>
      </p:pic>
      <p:sp>
        <p:nvSpPr>
          <p:cNvPr id="14"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16829671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18575896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2494970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435904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2" name="Title 1"/>
          <p:cNvSpPr>
            <a:spLocks noGrp="1"/>
          </p:cNvSpPr>
          <p:nvPr>
            <p:ph type="title"/>
          </p:nvPr>
        </p:nvSpPr>
        <p:spPr>
          <a:xfrm>
            <a:off x="722313" y="3672417"/>
            <a:ext cx="7772400" cy="1135063"/>
          </a:xfrm>
        </p:spPr>
        <p:txBody>
          <a:bodyPr anchor="t"/>
          <a:lstStyle>
            <a:lvl1pPr algn="l">
              <a:defRPr sz="4000" b="1" cap="none"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2">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6780194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5049211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Text Placeholder 2"/>
          <p:cNvSpPr>
            <a:spLocks noGrp="1"/>
          </p:cNvSpPr>
          <p:nvPr>
            <p:ph type="body" idx="1"/>
          </p:nvPr>
        </p:nvSpPr>
        <p:spPr>
          <a:xfrm>
            <a:off x="457200" y="1423200"/>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1956335"/>
            <a:ext cx="4040188"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423200"/>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6" y="1956335"/>
            <a:ext cx="4041775"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0299667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0"/>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9941562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232267028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5" name="Freeform 4"/>
          <p:cNvSpPr/>
          <p:nvPr/>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47674736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Opening slide with text">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0" y="1391428"/>
            <a:ext cx="4021100" cy="1990444"/>
          </a:xfrm>
          <a:prstGeom prst="rect">
            <a:avLst/>
          </a:prstGeom>
        </p:spPr>
      </p:pic>
      <p:sp>
        <p:nvSpPr>
          <p:cNvPr id="6" name="Subtitle 2"/>
          <p:cNvSpPr>
            <a:spLocks noGrp="1"/>
          </p:cNvSpPr>
          <p:nvPr>
            <p:ph type="subTitle" idx="1" hasCustomPrompt="1"/>
          </p:nvPr>
        </p:nvSpPr>
        <p:spPr>
          <a:xfrm>
            <a:off x="685799" y="4348634"/>
            <a:ext cx="7885827" cy="746877"/>
          </a:xfrm>
        </p:spPr>
        <p:txBody>
          <a:bodyPr anchor="b">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title style</a:t>
            </a:r>
          </a:p>
        </p:txBody>
      </p:sp>
    </p:spTree>
    <p:extLst>
      <p:ext uri="{BB962C8B-B14F-4D97-AF65-F5344CB8AC3E}">
        <p14:creationId xmlns:p14="http://schemas.microsoft.com/office/powerpoint/2010/main" val="14092921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Open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0" y="1862278"/>
            <a:ext cx="4021100" cy="1990444"/>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logo-reverse-stacked-10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1" y="1852118"/>
            <a:ext cx="4021100" cy="1990444"/>
          </a:xfrm>
          <a:prstGeom prst="rect">
            <a:avLst/>
          </a:prstGeom>
        </p:spPr>
      </p:pic>
    </p:spTree>
    <p:extLst>
      <p:ext uri="{BB962C8B-B14F-4D97-AF65-F5344CB8AC3E}">
        <p14:creationId xmlns:p14="http://schemas.microsoft.com/office/powerpoint/2010/main" val="5923595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7" y="916906"/>
            <a:ext cx="3881188" cy="3881188"/>
          </a:xfrm>
          <a:prstGeom prst="rect">
            <a:avLst/>
          </a:prstGeom>
        </p:spPr>
      </p:pic>
    </p:spTree>
    <p:extLst>
      <p:ext uri="{BB962C8B-B14F-4D97-AF65-F5344CB8AC3E}">
        <p14:creationId xmlns:p14="http://schemas.microsoft.com/office/powerpoint/2010/main" val="179691265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Closing slide with image disclaimer">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
        <p:nvSpPr>
          <p:cNvPr id="2" name="TextBox 1"/>
          <p:cNvSpPr txBox="1"/>
          <p:nvPr/>
        </p:nvSpPr>
        <p:spPr>
          <a:xfrm>
            <a:off x="2499412" y="5129408"/>
            <a:ext cx="4145175" cy="253916"/>
          </a:xfrm>
          <a:prstGeom prst="rect">
            <a:avLst/>
          </a:prstGeom>
          <a:noFill/>
        </p:spPr>
        <p:txBody>
          <a:bodyPr wrap="square" rtlCol="0">
            <a:spAutoFit/>
          </a:bodyPr>
          <a:lstStyle/>
          <a:p>
            <a:pPr algn="ctr"/>
            <a:r>
              <a:rPr lang="en-US" sz="1050" dirty="0">
                <a:solidFill>
                  <a:schemeClr val="bg1"/>
                </a:solidFill>
              </a:rPr>
              <a:t>Images used in this presentation are</a:t>
            </a:r>
            <a:r>
              <a:rPr lang="en-US" sz="1050" baseline="0" dirty="0">
                <a:solidFill>
                  <a:schemeClr val="bg1"/>
                </a:solidFill>
              </a:rPr>
              <a:t> for educational purposes only.</a:t>
            </a:r>
            <a:endParaRPr lang="en-US" sz="1050" dirty="0">
              <a:solidFill>
                <a:schemeClr val="bg1"/>
              </a:solidFill>
            </a:endParaRPr>
          </a:p>
        </p:txBody>
      </p:sp>
    </p:spTree>
    <p:extLst>
      <p:ext uri="{BB962C8B-B14F-4D97-AF65-F5344CB8AC3E}">
        <p14:creationId xmlns:p14="http://schemas.microsoft.com/office/powerpoint/2010/main" val="2594777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2" name="Title 1"/>
          <p:cNvSpPr>
            <a:spLocks noGrp="1"/>
          </p:cNvSpPr>
          <p:nvPr>
            <p:ph type="title"/>
          </p:nvPr>
        </p:nvSpPr>
        <p:spPr>
          <a:xfrm>
            <a:off x="722313" y="3672417"/>
            <a:ext cx="7772400" cy="1135063"/>
          </a:xfrm>
        </p:spPr>
        <p:txBody>
          <a:bodyPr anchor="t"/>
          <a:lstStyle>
            <a:lvl1pPr algn="l">
              <a:defRPr sz="4000" b="1" cap="none"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2">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823086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Closing slide with contact info">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2" name="TextBox 1"/>
          <p:cNvSpPr txBox="1"/>
          <p:nvPr/>
        </p:nvSpPr>
        <p:spPr>
          <a:xfrm>
            <a:off x="5303520" y="975743"/>
            <a:ext cx="3396343"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a:t>Name</a:t>
            </a:r>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a:t>Title</a:t>
            </a:r>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a:t>Email</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a:t>Phone</a:t>
            </a:r>
          </a:p>
        </p:txBody>
      </p:sp>
      <p:sp>
        <p:nvSpPr>
          <p:cNvPr id="18" name="TextBox 17"/>
          <p:cNvSpPr txBox="1"/>
          <p:nvPr/>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Tree>
    <p:extLst>
      <p:ext uri="{BB962C8B-B14F-4D97-AF65-F5344CB8AC3E}">
        <p14:creationId xmlns:p14="http://schemas.microsoft.com/office/powerpoint/2010/main" val="17573417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losing slide w/ contact info and disclaimer">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2" name="TextBox 1"/>
          <p:cNvSpPr txBox="1"/>
          <p:nvPr/>
        </p:nvSpPr>
        <p:spPr>
          <a:xfrm>
            <a:off x="5303520" y="975743"/>
            <a:ext cx="3396343"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a:t>Name</a:t>
            </a:r>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a:t>Title</a:t>
            </a:r>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a:t>Email</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a:t>Phone</a:t>
            </a:r>
          </a:p>
        </p:txBody>
      </p:sp>
      <p:sp>
        <p:nvSpPr>
          <p:cNvPr id="18" name="TextBox 17"/>
          <p:cNvSpPr txBox="1"/>
          <p:nvPr/>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
        <p:nvSpPr>
          <p:cNvPr id="10" name="TextBox 9"/>
          <p:cNvSpPr txBox="1"/>
          <p:nvPr/>
        </p:nvSpPr>
        <p:spPr>
          <a:xfrm>
            <a:off x="792532" y="5129408"/>
            <a:ext cx="4145175" cy="253916"/>
          </a:xfrm>
          <a:prstGeom prst="rect">
            <a:avLst/>
          </a:prstGeom>
          <a:noFill/>
        </p:spPr>
        <p:txBody>
          <a:bodyPr wrap="square" rtlCol="0">
            <a:spAutoFit/>
          </a:bodyPr>
          <a:lstStyle/>
          <a:p>
            <a:pPr algn="ctr"/>
            <a:r>
              <a:rPr lang="en-US" sz="1050" dirty="0">
                <a:solidFill>
                  <a:schemeClr val="bg1"/>
                </a:solidFill>
              </a:rPr>
              <a:t>Images used in this presentation are</a:t>
            </a:r>
            <a:r>
              <a:rPr lang="en-US" sz="1050" baseline="0" dirty="0">
                <a:solidFill>
                  <a:schemeClr val="bg1"/>
                </a:solidFill>
              </a:rPr>
              <a:t> for educational purposes only.</a:t>
            </a:r>
            <a:endParaRPr lang="en-US" sz="1050" dirty="0">
              <a:solidFill>
                <a:schemeClr val="bg1"/>
              </a:solidFill>
            </a:endParaRPr>
          </a:p>
        </p:txBody>
      </p:sp>
    </p:spTree>
    <p:extLst>
      <p:ext uri="{BB962C8B-B14F-4D97-AF65-F5344CB8AC3E}">
        <p14:creationId xmlns:p14="http://schemas.microsoft.com/office/powerpoint/2010/main" val="24258634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22941131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28394116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0"/>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73429519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22898792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40074955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08587690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281271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158203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13465644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77958278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0"/>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77751907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25346661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17018484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69794635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837774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685800" y="282305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7" name="Rectangle 9"/>
          <p:cNvSpPr/>
          <p:nvPr userDrawn="1"/>
        </p:nvSpPr>
        <p:spPr>
          <a:xfrm>
            <a:off x="-6195" y="4283560"/>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9" name="Picture 8" descr="USPTO-logo-reverse-stacked-5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04527" y="4701652"/>
            <a:ext cx="1338876" cy="662731"/>
          </a:xfrm>
          <a:prstGeom prst="rect">
            <a:avLst/>
          </a:prstGeom>
        </p:spPr>
      </p:pic>
      <p:sp>
        <p:nvSpPr>
          <p:cNvPr id="11"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98625222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7" name="Picture 6" title="Patent drawing background"/>
          <p:cNvPicPr>
            <a:picLocks noChangeAspect="1"/>
          </p:cNvPicPr>
          <p:nvPr/>
        </p:nvPicPr>
        <p:blipFill rotWithShape="1">
          <a:blip r:embed="rId2"/>
          <a:srcRect r="-76"/>
          <a:stretch/>
        </p:blipFill>
        <p:spPr>
          <a:xfrm>
            <a:off x="0" y="42389"/>
            <a:ext cx="9150889" cy="5456393"/>
          </a:xfrm>
          <a:prstGeom prst="rect">
            <a:avLst/>
          </a:prstGeom>
        </p:spPr>
      </p:pic>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685800" y="282624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9" name="Rectangle 8"/>
          <p:cNvSpPr/>
          <p:nvPr userDrawn="1"/>
        </p:nvSpPr>
        <p:spPr>
          <a:xfrm>
            <a:off x="0" y="2"/>
            <a:ext cx="9144000" cy="5714999"/>
          </a:xfrm>
          <a:prstGeom prst="rect">
            <a:avLst/>
          </a:prstGeom>
          <a:blipFill dpi="0" rotWithShape="1">
            <a:blip r:embed="rId4">
              <a:alphaModFix amt="5000"/>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dirty="0"/>
          </a:p>
        </p:txBody>
      </p:sp>
      <p:sp>
        <p:nvSpPr>
          <p:cNvPr id="11" name="Rectangle 9"/>
          <p:cNvSpPr/>
          <p:nvPr userDrawn="1"/>
        </p:nvSpPr>
        <p:spPr>
          <a:xfrm>
            <a:off x="-6195" y="4283560"/>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13" name="Picture 12" descr="USPTO-logo-reverse-stacked-500p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04527" y="4701652"/>
            <a:ext cx="1338876" cy="662731"/>
          </a:xfrm>
          <a:prstGeom prst="rect">
            <a:avLst/>
          </a:prstGeom>
        </p:spPr>
      </p:pic>
      <p:sp>
        <p:nvSpPr>
          <p:cNvPr id="14"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255164218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296768205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318547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Text Placeholder 2"/>
          <p:cNvSpPr>
            <a:spLocks noGrp="1"/>
          </p:cNvSpPr>
          <p:nvPr>
            <p:ph type="body" idx="1"/>
          </p:nvPr>
        </p:nvSpPr>
        <p:spPr>
          <a:xfrm>
            <a:off x="457200" y="1423200"/>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1956335"/>
            <a:ext cx="4040188"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423200"/>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6" y="1956335"/>
            <a:ext cx="4041775"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46205538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2" name="Title 1"/>
          <p:cNvSpPr>
            <a:spLocks noGrp="1"/>
          </p:cNvSpPr>
          <p:nvPr>
            <p:ph type="title"/>
          </p:nvPr>
        </p:nvSpPr>
        <p:spPr>
          <a:xfrm>
            <a:off x="722313" y="3672417"/>
            <a:ext cx="7772400" cy="1135063"/>
          </a:xfrm>
        </p:spPr>
        <p:txBody>
          <a:bodyPr anchor="t"/>
          <a:lstStyle>
            <a:lvl1pPr algn="l">
              <a:defRPr sz="4000" b="1" cap="none"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2">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72782278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68456813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Text Placeholder 2"/>
          <p:cNvSpPr>
            <a:spLocks noGrp="1"/>
          </p:cNvSpPr>
          <p:nvPr>
            <p:ph type="body" idx="1"/>
          </p:nvPr>
        </p:nvSpPr>
        <p:spPr>
          <a:xfrm>
            <a:off x="457200" y="1423200"/>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1956335"/>
            <a:ext cx="4040188"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423200"/>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6" y="1956335"/>
            <a:ext cx="4041775"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275471842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97932"/>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6359088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402951213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5" name="Freeform 4"/>
          <p:cNvSpPr/>
          <p:nvPr/>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98800635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Opening slide with text">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0" y="1391428"/>
            <a:ext cx="4021100" cy="1990444"/>
          </a:xfrm>
          <a:prstGeom prst="rect">
            <a:avLst/>
          </a:prstGeom>
        </p:spPr>
      </p:pic>
      <p:sp>
        <p:nvSpPr>
          <p:cNvPr id="6" name="Subtitle 2"/>
          <p:cNvSpPr>
            <a:spLocks noGrp="1"/>
          </p:cNvSpPr>
          <p:nvPr>
            <p:ph type="subTitle" idx="1" hasCustomPrompt="1"/>
          </p:nvPr>
        </p:nvSpPr>
        <p:spPr>
          <a:xfrm>
            <a:off x="685799" y="4348634"/>
            <a:ext cx="7885827" cy="746877"/>
          </a:xfrm>
        </p:spPr>
        <p:txBody>
          <a:bodyPr anchor="b">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title style</a:t>
            </a:r>
          </a:p>
        </p:txBody>
      </p:sp>
    </p:spTree>
    <p:extLst>
      <p:ext uri="{BB962C8B-B14F-4D97-AF65-F5344CB8AC3E}">
        <p14:creationId xmlns:p14="http://schemas.microsoft.com/office/powerpoint/2010/main" val="429003592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Open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0" y="1862278"/>
            <a:ext cx="4021100" cy="1990444"/>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logo-reverse-stacked-10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1" y="1852118"/>
            <a:ext cx="4021100" cy="1990444"/>
          </a:xfrm>
          <a:prstGeom prst="rect">
            <a:avLst/>
          </a:prstGeom>
        </p:spPr>
      </p:pic>
    </p:spTree>
    <p:extLst>
      <p:ext uri="{BB962C8B-B14F-4D97-AF65-F5344CB8AC3E}">
        <p14:creationId xmlns:p14="http://schemas.microsoft.com/office/powerpoint/2010/main" val="202243876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7" y="916906"/>
            <a:ext cx="3881188" cy="3881188"/>
          </a:xfrm>
          <a:prstGeom prst="rect">
            <a:avLst/>
          </a:prstGeom>
        </p:spPr>
      </p:pic>
    </p:spTree>
    <p:extLst>
      <p:ext uri="{BB962C8B-B14F-4D97-AF65-F5344CB8AC3E}">
        <p14:creationId xmlns:p14="http://schemas.microsoft.com/office/powerpoint/2010/main" val="182485464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Closing slide with contact info">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2" name="TextBox 1"/>
          <p:cNvSpPr txBox="1"/>
          <p:nvPr/>
        </p:nvSpPr>
        <p:spPr>
          <a:xfrm>
            <a:off x="5303520" y="975743"/>
            <a:ext cx="3396343"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a:t>Name</a:t>
            </a:r>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a:t>Title</a:t>
            </a:r>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a:t>Email</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a:t>Phone</a:t>
            </a:r>
          </a:p>
        </p:txBody>
      </p:sp>
      <p:sp>
        <p:nvSpPr>
          <p:cNvPr id="18" name="TextBox 17"/>
          <p:cNvSpPr txBox="1"/>
          <p:nvPr/>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Tree>
    <p:extLst>
      <p:ext uri="{BB962C8B-B14F-4D97-AF65-F5344CB8AC3E}">
        <p14:creationId xmlns:p14="http://schemas.microsoft.com/office/powerpoint/2010/main" val="2055788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97932"/>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79921231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Open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5" name="Picture 4" descr="USPTO-logo-reverse-stacked-10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1" y="1852118"/>
            <a:ext cx="4021100" cy="1990444"/>
          </a:xfrm>
          <a:prstGeom prst="rect">
            <a:avLst/>
          </a:prstGeom>
        </p:spPr>
      </p:pic>
    </p:spTree>
    <p:extLst>
      <p:ext uri="{BB962C8B-B14F-4D97-AF65-F5344CB8AC3E}">
        <p14:creationId xmlns:p14="http://schemas.microsoft.com/office/powerpoint/2010/main" val="345715109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Clos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4" name="Picture 3"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7" y="916906"/>
            <a:ext cx="3881188" cy="3881188"/>
          </a:xfrm>
          <a:prstGeom prst="rect">
            <a:avLst/>
          </a:prstGeom>
        </p:spPr>
      </p:pic>
    </p:spTree>
    <p:extLst>
      <p:ext uri="{BB962C8B-B14F-4D97-AF65-F5344CB8AC3E}">
        <p14:creationId xmlns:p14="http://schemas.microsoft.com/office/powerpoint/2010/main" val="420691602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685800" y="282305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Tree>
    <p:extLst>
      <p:ext uri="{BB962C8B-B14F-4D97-AF65-F5344CB8AC3E}">
        <p14:creationId xmlns:p14="http://schemas.microsoft.com/office/powerpoint/2010/main" val="1342602233"/>
      </p:ext>
    </p:extLst>
  </p:cSld>
  <p:clrMapOvr>
    <a:masterClrMapping/>
  </p:clrMapOvr>
  <p:hf hdr="0" ftr="0" dt="0"/>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7" name="Picture 6" title="Patent drawing background"/>
          <p:cNvPicPr>
            <a:picLocks noChangeAspect="1"/>
          </p:cNvPicPr>
          <p:nvPr/>
        </p:nvPicPr>
        <p:blipFill rotWithShape="1">
          <a:blip r:embed="rId2"/>
          <a:srcRect r="-76"/>
          <a:stretch/>
        </p:blipFill>
        <p:spPr>
          <a:xfrm>
            <a:off x="0" y="42389"/>
            <a:ext cx="9150889" cy="5456393"/>
          </a:xfrm>
          <a:prstGeom prst="rect">
            <a:avLst/>
          </a:prstGeom>
        </p:spPr>
      </p:pic>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685800" y="282624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Tree>
    <p:extLst>
      <p:ext uri="{BB962C8B-B14F-4D97-AF65-F5344CB8AC3E}">
        <p14:creationId xmlns:p14="http://schemas.microsoft.com/office/powerpoint/2010/main" val="425705026"/>
      </p:ext>
    </p:extLst>
  </p:cSld>
  <p:clrMapOvr>
    <a:masterClrMapping/>
  </p:clrMapOvr>
  <p:hf hdr="0" ftr="0" dt="0"/>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376515604"/>
      </p:ext>
    </p:extLst>
  </p:cSld>
  <p:clrMapOvr>
    <a:masterClrMapping/>
  </p:clrMapOvr>
  <p:hf hdr="0" ftr="0" dt="0"/>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009513646"/>
      </p:ext>
    </p:extLst>
  </p:cSld>
  <p:clrMapOvr>
    <a:masterClrMapping/>
  </p:clrMapOvr>
  <p:hf hdr="0" ftr="0" dt="0"/>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2" name="Title 1"/>
          <p:cNvSpPr>
            <a:spLocks noGrp="1"/>
          </p:cNvSpPr>
          <p:nvPr>
            <p:ph type="title"/>
          </p:nvPr>
        </p:nvSpPr>
        <p:spPr>
          <a:xfrm>
            <a:off x="722313" y="3672417"/>
            <a:ext cx="7772400" cy="1135063"/>
          </a:xfrm>
        </p:spPr>
        <p:txBody>
          <a:bodyPr anchor="t"/>
          <a:lstStyle>
            <a:lvl1pPr algn="l">
              <a:defRPr sz="4000" b="1" cap="none"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2">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482553119"/>
      </p:ext>
    </p:extLst>
  </p:cSld>
  <p:clrMapOvr>
    <a:masterClrMapping/>
  </p:clrMapOvr>
  <p:hf hdr="0" ftr="0" dt="0"/>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919962811"/>
      </p:ext>
    </p:extLst>
  </p:cSld>
  <p:clrMapOvr>
    <a:masterClrMapping/>
  </p:clrMapOvr>
  <p:hf hdr="0" ftr="0" dt="0"/>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Text Placeholder 2"/>
          <p:cNvSpPr>
            <a:spLocks noGrp="1"/>
          </p:cNvSpPr>
          <p:nvPr>
            <p:ph type="body" idx="1"/>
          </p:nvPr>
        </p:nvSpPr>
        <p:spPr>
          <a:xfrm>
            <a:off x="457200" y="1423200"/>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1956335"/>
            <a:ext cx="4040188"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423200"/>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6" y="1956335"/>
            <a:ext cx="4041775"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838510434"/>
      </p:ext>
    </p:extLst>
  </p:cSld>
  <p:clrMapOvr>
    <a:masterClrMapping/>
  </p:clrMapOvr>
  <p:hf hdr="0" ftr="0" dt="0"/>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0"/>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15776013"/>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06643651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550155220"/>
      </p:ext>
    </p:extLst>
  </p:cSld>
  <p:clrMapOvr>
    <a:masterClrMapping/>
  </p:clrMapOvr>
  <p:hf hdr="0" ftr="0" dt="0"/>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5" name="Freeform 4"/>
          <p:cNvSpPr/>
          <p:nvPr/>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
        <p:nvSpPr>
          <p:cNvPr id="9" name="Freeform 8" title="Quotation mark"/>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8715769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Opening slide with text">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0" y="1391428"/>
            <a:ext cx="4021100" cy="1990444"/>
          </a:xfrm>
          <a:prstGeom prst="rect">
            <a:avLst/>
          </a:prstGeom>
        </p:spPr>
      </p:pic>
      <p:sp>
        <p:nvSpPr>
          <p:cNvPr id="6" name="Subtitle 2"/>
          <p:cNvSpPr>
            <a:spLocks noGrp="1"/>
          </p:cNvSpPr>
          <p:nvPr>
            <p:ph type="subTitle" idx="1" hasCustomPrompt="1"/>
          </p:nvPr>
        </p:nvSpPr>
        <p:spPr>
          <a:xfrm>
            <a:off x="685799" y="4348634"/>
            <a:ext cx="7885827" cy="746877"/>
          </a:xfrm>
        </p:spPr>
        <p:txBody>
          <a:bodyPr anchor="b">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title style</a:t>
            </a:r>
          </a:p>
        </p:txBody>
      </p:sp>
    </p:spTree>
    <p:extLst>
      <p:ext uri="{BB962C8B-B14F-4D97-AF65-F5344CB8AC3E}">
        <p14:creationId xmlns:p14="http://schemas.microsoft.com/office/powerpoint/2010/main" val="3180581786"/>
      </p:ext>
    </p:extLst>
  </p:cSld>
  <p:clrMapOvr>
    <a:masterClrMapping/>
  </p:clrMapOvr>
  <p:hf hdr="0" ftr="0" dt="0"/>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Open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0" y="1862278"/>
            <a:ext cx="4021100" cy="1990444"/>
          </a:xfrm>
          <a:prstGeom prst="rect">
            <a:avLst/>
          </a:prstGeom>
        </p:spPr>
      </p:pic>
    </p:spTree>
    <p:extLst>
      <p:ext uri="{BB962C8B-B14F-4D97-AF65-F5344CB8AC3E}">
        <p14:creationId xmlns:p14="http://schemas.microsoft.com/office/powerpoint/2010/main" val="276566449"/>
      </p:ext>
    </p:extLst>
  </p:cSld>
  <p:clrMapOvr>
    <a:masterClrMapping/>
  </p:clrMapOvr>
  <p:hf hdr="0" ftr="0" dt="0"/>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Tree>
    <p:extLst>
      <p:ext uri="{BB962C8B-B14F-4D97-AF65-F5344CB8AC3E}">
        <p14:creationId xmlns:p14="http://schemas.microsoft.com/office/powerpoint/2010/main" val="3547241092"/>
      </p:ext>
    </p:extLst>
  </p:cSld>
  <p:clrMapOvr>
    <a:masterClrMapping/>
  </p:clrMapOvr>
  <p:hf hdr="0" ftr="0" dt="0"/>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Closing slide with image disclaimer">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
        <p:nvSpPr>
          <p:cNvPr id="2" name="TextBox 1"/>
          <p:cNvSpPr txBox="1"/>
          <p:nvPr/>
        </p:nvSpPr>
        <p:spPr>
          <a:xfrm>
            <a:off x="2499412" y="5129408"/>
            <a:ext cx="4145175" cy="253916"/>
          </a:xfrm>
          <a:prstGeom prst="rect">
            <a:avLst/>
          </a:prstGeom>
          <a:noFill/>
        </p:spPr>
        <p:txBody>
          <a:bodyPr wrap="square" rtlCol="0">
            <a:spAutoFit/>
          </a:bodyPr>
          <a:lstStyle/>
          <a:p>
            <a:pPr algn="ctr"/>
            <a:r>
              <a:rPr lang="en-US" sz="1050" dirty="0">
                <a:solidFill>
                  <a:schemeClr val="bg1"/>
                </a:solidFill>
              </a:rPr>
              <a:t>Images used in this presentation are</a:t>
            </a:r>
            <a:r>
              <a:rPr lang="en-US" sz="1050" baseline="0" dirty="0">
                <a:solidFill>
                  <a:schemeClr val="bg1"/>
                </a:solidFill>
              </a:rPr>
              <a:t> for educational purposes only.</a:t>
            </a:r>
            <a:endParaRPr lang="en-US" sz="1050" dirty="0">
              <a:solidFill>
                <a:schemeClr val="bg1"/>
              </a:solidFill>
            </a:endParaRPr>
          </a:p>
        </p:txBody>
      </p:sp>
    </p:spTree>
    <p:extLst>
      <p:ext uri="{BB962C8B-B14F-4D97-AF65-F5344CB8AC3E}">
        <p14:creationId xmlns:p14="http://schemas.microsoft.com/office/powerpoint/2010/main" val="832196345"/>
      </p:ext>
    </p:extLst>
  </p:cSld>
  <p:clrMapOvr>
    <a:masterClrMapping/>
  </p:clrMapOvr>
  <p:hf hdr="0" ftr="0" dt="0"/>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Closing slide with contact info">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2" name="TextBox 1"/>
          <p:cNvSpPr txBox="1"/>
          <p:nvPr/>
        </p:nvSpPr>
        <p:spPr>
          <a:xfrm>
            <a:off x="5303520" y="975743"/>
            <a:ext cx="3396343"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a:t>Name</a:t>
            </a:r>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a:t>Title</a:t>
            </a:r>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a:t>Email</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a:t>Phone</a:t>
            </a:r>
          </a:p>
        </p:txBody>
      </p:sp>
      <p:sp>
        <p:nvSpPr>
          <p:cNvPr id="18" name="TextBox 17"/>
          <p:cNvSpPr txBox="1"/>
          <p:nvPr/>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Tree>
    <p:extLst>
      <p:ext uri="{BB962C8B-B14F-4D97-AF65-F5344CB8AC3E}">
        <p14:creationId xmlns:p14="http://schemas.microsoft.com/office/powerpoint/2010/main" val="3523991579"/>
      </p:ext>
    </p:extLst>
  </p:cSld>
  <p:clrMapOvr>
    <a:masterClrMapping/>
  </p:clrMapOvr>
  <p:hf hdr="0" ftr="0" dt="0"/>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Closing slide w/ contact info and disclaimer">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2" name="TextBox 1"/>
          <p:cNvSpPr txBox="1"/>
          <p:nvPr/>
        </p:nvSpPr>
        <p:spPr>
          <a:xfrm>
            <a:off x="5303520" y="975743"/>
            <a:ext cx="3396343"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a:t>Name</a:t>
            </a:r>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a:t>Title</a:t>
            </a:r>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a:t>Email</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a:t>Phone</a:t>
            </a:r>
          </a:p>
        </p:txBody>
      </p:sp>
      <p:sp>
        <p:nvSpPr>
          <p:cNvPr id="18" name="TextBox 17"/>
          <p:cNvSpPr txBox="1"/>
          <p:nvPr/>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
        <p:nvSpPr>
          <p:cNvPr id="10" name="TextBox 9"/>
          <p:cNvSpPr txBox="1"/>
          <p:nvPr/>
        </p:nvSpPr>
        <p:spPr>
          <a:xfrm>
            <a:off x="792532" y="5129408"/>
            <a:ext cx="4145175" cy="253916"/>
          </a:xfrm>
          <a:prstGeom prst="rect">
            <a:avLst/>
          </a:prstGeom>
          <a:noFill/>
        </p:spPr>
        <p:txBody>
          <a:bodyPr wrap="square" rtlCol="0">
            <a:spAutoFit/>
          </a:bodyPr>
          <a:lstStyle/>
          <a:p>
            <a:pPr algn="ctr"/>
            <a:r>
              <a:rPr lang="en-US" sz="1050" dirty="0">
                <a:solidFill>
                  <a:schemeClr val="bg1"/>
                </a:solidFill>
              </a:rPr>
              <a:t>Images used in this presentation are</a:t>
            </a:r>
            <a:r>
              <a:rPr lang="en-US" sz="1050" baseline="0" dirty="0">
                <a:solidFill>
                  <a:schemeClr val="bg1"/>
                </a:solidFill>
              </a:rPr>
              <a:t> for educational purposes only.</a:t>
            </a:r>
            <a:endParaRPr lang="en-US" sz="1050" dirty="0">
              <a:solidFill>
                <a:schemeClr val="bg1"/>
              </a:solidFill>
            </a:endParaRPr>
          </a:p>
        </p:txBody>
      </p:sp>
    </p:spTree>
    <p:extLst>
      <p:ext uri="{BB962C8B-B14F-4D97-AF65-F5344CB8AC3E}">
        <p14:creationId xmlns:p14="http://schemas.microsoft.com/office/powerpoint/2010/main" val="961125077"/>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2.xml"/><Relationship Id="rId7"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image" Target="../media/image1.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theme" Target="../theme/theme5.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54.xml"/><Relationship Id="rId7" Type="http://schemas.openxmlformats.org/officeDocument/2006/relationships/slideLayout" Target="../slideLayouts/slideLayout58.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5" Type="http://schemas.openxmlformats.org/officeDocument/2006/relationships/slideLayout" Target="../slideLayouts/slideLayout56.xml"/><Relationship Id="rId4" Type="http://schemas.openxmlformats.org/officeDocument/2006/relationships/slideLayout" Target="../slideLayouts/slideLayout55.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61.xml"/><Relationship Id="rId7" Type="http://schemas.openxmlformats.org/officeDocument/2006/relationships/slideLayout" Target="../slideLayouts/slideLayout65.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5" Type="http://schemas.openxmlformats.org/officeDocument/2006/relationships/slideLayout" Target="../slideLayouts/slideLayout63.xml"/><Relationship Id="rId4" Type="http://schemas.openxmlformats.org/officeDocument/2006/relationships/slideLayout" Target="../slideLayouts/slideLayout6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18" Type="http://schemas.openxmlformats.org/officeDocument/2006/relationships/image" Target="../media/image1.png"/><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theme" Target="../theme/theme8.xml"/><Relationship Id="rId2" Type="http://schemas.openxmlformats.org/officeDocument/2006/relationships/slideLayout" Target="../slideLayouts/slideLayout67.xml"/><Relationship Id="rId16" Type="http://schemas.openxmlformats.org/officeDocument/2006/relationships/slideLayout" Target="../slideLayouts/slideLayout81.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slideLayout" Target="../slideLayouts/slideLayout8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slideLayout" Target="../slideLayouts/slideLayout94.xml"/><Relationship Id="rId18" Type="http://schemas.openxmlformats.org/officeDocument/2006/relationships/image" Target="../media/image1.png"/><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17" Type="http://schemas.openxmlformats.org/officeDocument/2006/relationships/theme" Target="../theme/theme9.xml"/><Relationship Id="rId2" Type="http://schemas.openxmlformats.org/officeDocument/2006/relationships/slideLayout" Target="../slideLayouts/slideLayout83.xml"/><Relationship Id="rId16" Type="http://schemas.openxmlformats.org/officeDocument/2006/relationships/slideLayout" Target="../slideLayouts/slideLayout97.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5" Type="http://schemas.openxmlformats.org/officeDocument/2006/relationships/slideLayout" Target="../slideLayouts/slideLayout9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slideLayout" Target="../slideLayouts/slideLayout9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412669" y="4896546"/>
            <a:ext cx="1322587" cy="466236"/>
          </a:xfrm>
          <a:prstGeom prst="rect">
            <a:avLst/>
          </a:prstGeom>
        </p:spPr>
      </p:pic>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31752275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58" r:id="rId15"/>
    <p:sldLayoutId id="2147483659" r:id="rId16"/>
  </p:sldLayoutIdLst>
  <p:hf hd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61330514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722" r:id="rId7"/>
  </p:sldLayoutIdLst>
  <p:hf hd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858030810"/>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Lst>
  <p:hf hd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53889477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Lst>
  <p:hf hd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412669" y="4896546"/>
            <a:ext cx="1322587" cy="466236"/>
          </a:xfrm>
          <a:prstGeom prst="rect">
            <a:avLst/>
          </a:prstGeom>
        </p:spPr>
      </p:pic>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425878755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Lst>
  <p:hf hd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490446622"/>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Lst>
  <p:hf hd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916520614"/>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Lst>
  <p:hf hdr="0" ft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412669" y="4896546"/>
            <a:ext cx="1322587" cy="466236"/>
          </a:xfrm>
          <a:prstGeom prst="rect">
            <a:avLst/>
          </a:prstGeom>
        </p:spPr>
      </p:pic>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2989075431"/>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Lst>
  <p:hf hdr="0" ft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412669" y="4896546"/>
            <a:ext cx="1322587" cy="466236"/>
          </a:xfrm>
          <a:prstGeom prst="rect">
            <a:avLst/>
          </a:prstGeom>
        </p:spPr>
      </p:pic>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3801971205"/>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2" r:id="rId14"/>
    <p:sldLayoutId id="2147483763" r:id="rId15"/>
    <p:sldLayoutId id="2147483764" r:id="rId16"/>
  </p:sldLayoutIdLst>
  <p:hf hdr="0" ft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74.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74.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8.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3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3" Type="http://schemas.openxmlformats.org/officeDocument/2006/relationships/hyperlink" Target="http://www.uspto.gov/lawschoolclinic" TargetMode="External"/><Relationship Id="rId2" Type="http://schemas.openxmlformats.org/officeDocument/2006/relationships/notesSlide" Target="../notesSlides/notesSlide3.xml"/><Relationship Id="rId1" Type="http://schemas.openxmlformats.org/officeDocument/2006/relationships/slideLayout" Target="../slideLayouts/slideLayout38.xml"/><Relationship Id="rId4" Type="http://schemas.openxmlformats.org/officeDocument/2006/relationships/hyperlink" Target="http://www.uspto.gov/probonopatents"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8.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84.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9.png"/><Relationship Id="rId4" Type="http://schemas.openxmlformats.org/officeDocument/2006/relationships/notesSlide" Target="../notesSlides/notesSlide2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8.xml"/></Relationships>
</file>

<file path=ppt/slides/_rels/slide35.xml.rels><?xml version="1.0" encoding="UTF-8" standalone="yes"?>
<Relationships xmlns="http://schemas.openxmlformats.org/package/2006/relationships"><Relationship Id="rId3" Type="http://schemas.openxmlformats.org/officeDocument/2006/relationships/hyperlink" Target="https://foiadocuments.uspto.gov/oed/" TargetMode="External"/><Relationship Id="rId2" Type="http://schemas.openxmlformats.org/officeDocument/2006/relationships/notesSlide" Target="../notesSlides/notesSlide28.xml"/><Relationship Id="rId1" Type="http://schemas.openxmlformats.org/officeDocument/2006/relationships/slideLayout" Target="../slideLayouts/slideLayout39.xml"/><Relationship Id="rId4" Type="http://schemas.openxmlformats.org/officeDocument/2006/relationships/hyperlink" Target="http://www.uspto.gov/learning-and-resources/official-gazette/trademark-official-gazette-tmog"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9124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3200" dirty="0"/>
              <a:t>OED Discipline: Grievances </a:t>
            </a:r>
            <a:br>
              <a:rPr lang="en-US" altLang="en-US" sz="3200" dirty="0"/>
            </a:br>
            <a:r>
              <a:rPr lang="en-US" altLang="en-US" sz="3200" dirty="0"/>
              <a:t>and Complaints</a:t>
            </a:r>
            <a:endParaRPr lang="en-US" sz="3200" dirty="0"/>
          </a:p>
        </p:txBody>
      </p:sp>
      <p:sp>
        <p:nvSpPr>
          <p:cNvPr id="3" name="Content Placeholder 2"/>
          <p:cNvSpPr>
            <a:spLocks noGrp="1"/>
          </p:cNvSpPr>
          <p:nvPr>
            <p:ph idx="1"/>
          </p:nvPr>
        </p:nvSpPr>
        <p:spPr>
          <a:xfrm>
            <a:off x="457200" y="1509824"/>
            <a:ext cx="8229600" cy="3831104"/>
          </a:xfrm>
        </p:spPr>
        <p:txBody>
          <a:bodyPr>
            <a:normAutofit/>
          </a:bodyPr>
          <a:lstStyle/>
          <a:p>
            <a:pPr>
              <a:lnSpc>
                <a:spcPct val="110000"/>
              </a:lnSpc>
            </a:pPr>
            <a:r>
              <a:rPr lang="en-US" sz="1900" dirty="0">
                <a:latin typeface="Segoe Light"/>
              </a:rPr>
              <a:t>Upon the conclusion of an investigation, the OED Director may:</a:t>
            </a:r>
          </a:p>
          <a:p>
            <a:pPr lvl="1">
              <a:lnSpc>
                <a:spcPct val="110000"/>
              </a:lnSpc>
            </a:pPr>
            <a:r>
              <a:rPr lang="en-US" sz="1800" dirty="0">
                <a:latin typeface="Segoe Light"/>
              </a:rPr>
              <a:t>Close the investigation without issuing a warning or taking disciplinary action,</a:t>
            </a:r>
          </a:p>
          <a:p>
            <a:pPr lvl="1">
              <a:lnSpc>
                <a:spcPct val="110000"/>
              </a:lnSpc>
            </a:pPr>
            <a:r>
              <a:rPr lang="en-US" sz="1800" dirty="0">
                <a:latin typeface="Segoe Light"/>
              </a:rPr>
              <a:t>Issue a warning to the practitioner,</a:t>
            </a:r>
          </a:p>
          <a:p>
            <a:pPr lvl="1">
              <a:lnSpc>
                <a:spcPct val="110000"/>
              </a:lnSpc>
            </a:pPr>
            <a:r>
              <a:rPr lang="en-US" sz="1800" dirty="0">
                <a:latin typeface="Segoe Light"/>
              </a:rPr>
              <a:t>Institute formal charges upon the approval of the Committee on Discipline, or</a:t>
            </a:r>
          </a:p>
          <a:p>
            <a:pPr lvl="1">
              <a:lnSpc>
                <a:spcPct val="110000"/>
              </a:lnSpc>
            </a:pPr>
            <a:r>
              <a:rPr lang="en-US" sz="1800" dirty="0">
                <a:latin typeface="Segoe Light"/>
              </a:rPr>
              <a:t>Enter into a settlement agreement with the practitioner and submit the same for approval of the USPTO Director.            </a:t>
            </a:r>
          </a:p>
          <a:p>
            <a:pPr marL="457200" lvl="1" indent="0">
              <a:lnSpc>
                <a:spcPct val="110000"/>
              </a:lnSpc>
              <a:buNone/>
            </a:pPr>
            <a:r>
              <a:rPr lang="en-US" sz="1800" dirty="0">
                <a:latin typeface="Segoe Light"/>
              </a:rPr>
              <a:t>(37 C.F.R. </a:t>
            </a:r>
            <a:r>
              <a:rPr lang="en-US" altLang="en-US" sz="1800" dirty="0">
                <a:latin typeface="Segoe Light"/>
              </a:rPr>
              <a:t>§ 11.22(h))</a:t>
            </a:r>
            <a:r>
              <a:rPr lang="en-US" sz="1800" dirty="0">
                <a:latin typeface="Segoe Light"/>
              </a:rPr>
              <a:t> </a:t>
            </a:r>
          </a:p>
          <a:p>
            <a:pPr>
              <a:lnSpc>
                <a:spcPct val="110000"/>
              </a:lnSpc>
            </a:pPr>
            <a:endParaRPr lang="en-US" alt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pPr/>
              <a:t>10</a:t>
            </a:fld>
            <a:endParaRPr lang="en-US" dirty="0"/>
          </a:p>
        </p:txBody>
      </p:sp>
    </p:spTree>
    <p:extLst>
      <p:ext uri="{BB962C8B-B14F-4D97-AF65-F5344CB8AC3E}">
        <p14:creationId xmlns:p14="http://schemas.microsoft.com/office/powerpoint/2010/main" val="39018430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404" y="374072"/>
            <a:ext cx="8229600" cy="1043601"/>
          </a:xfrm>
        </p:spPr>
        <p:txBody>
          <a:bodyPr>
            <a:noAutofit/>
          </a:bodyPr>
          <a:lstStyle/>
          <a:p>
            <a:r>
              <a:rPr lang="en-US" altLang="en-US" sz="3200" dirty="0"/>
              <a:t>OED Discipline: Grievances </a:t>
            </a:r>
            <a:br>
              <a:rPr lang="en-US" altLang="en-US" sz="3200" dirty="0"/>
            </a:br>
            <a:r>
              <a:rPr lang="en-US" altLang="en-US" sz="3200" dirty="0"/>
              <a:t>and Complaints – </a:t>
            </a:r>
            <a:r>
              <a:rPr lang="en-US" altLang="en-US" sz="3200" i="1" dirty="0"/>
              <a:t>(cont’d)</a:t>
            </a:r>
            <a:endParaRPr lang="en-US" sz="3200" i="1" dirty="0"/>
          </a:p>
        </p:txBody>
      </p:sp>
      <p:sp>
        <p:nvSpPr>
          <p:cNvPr id="3" name="Content Placeholder 2"/>
          <p:cNvSpPr>
            <a:spLocks noGrp="1"/>
          </p:cNvSpPr>
          <p:nvPr>
            <p:ph idx="1"/>
          </p:nvPr>
        </p:nvSpPr>
        <p:spPr>
          <a:xfrm>
            <a:off x="457200" y="1630326"/>
            <a:ext cx="8229600" cy="3710601"/>
          </a:xfrm>
        </p:spPr>
        <p:txBody>
          <a:bodyPr/>
          <a:lstStyle/>
          <a:p>
            <a:pPr lvl="0">
              <a:spcBef>
                <a:spcPts val="0"/>
              </a:spcBef>
            </a:pPr>
            <a:r>
              <a:rPr lang="en-US" altLang="en-US" sz="1600" dirty="0">
                <a:solidFill>
                  <a:prstClr val="black"/>
                </a:solidFill>
                <a:latin typeface="Segoe Light"/>
              </a:rPr>
              <a:t>If investigation reveals that grounds for discipline exist, the matter may be referred to the Committee on Discipline to make a probable cause determination (</a:t>
            </a:r>
            <a:r>
              <a:rPr lang="en-US" altLang="en-US" sz="1600" i="1" dirty="0">
                <a:solidFill>
                  <a:prstClr val="black"/>
                </a:solidFill>
                <a:latin typeface="Segoe Light"/>
              </a:rPr>
              <a:t>see</a:t>
            </a:r>
            <a:r>
              <a:rPr lang="en-US" altLang="en-US" sz="1600" dirty="0">
                <a:solidFill>
                  <a:prstClr val="black"/>
                </a:solidFill>
                <a:latin typeface="Segoe Light"/>
              </a:rPr>
              <a:t> 37 C.F.R. § 11.32).</a:t>
            </a:r>
          </a:p>
          <a:p>
            <a:pPr lvl="0">
              <a:spcBef>
                <a:spcPts val="0"/>
              </a:spcBef>
            </a:pPr>
            <a:endParaRPr lang="en-US" altLang="en-US" sz="1600" dirty="0">
              <a:solidFill>
                <a:prstClr val="black"/>
              </a:solidFill>
              <a:latin typeface="Segoe Light"/>
            </a:endParaRPr>
          </a:p>
          <a:p>
            <a:pPr lvl="0">
              <a:spcBef>
                <a:spcPts val="0"/>
              </a:spcBef>
            </a:pPr>
            <a:r>
              <a:rPr lang="en-US" altLang="en-US" sz="1600" dirty="0">
                <a:solidFill>
                  <a:prstClr val="black"/>
                </a:solidFill>
                <a:latin typeface="Segoe Light"/>
              </a:rPr>
              <a:t>37 C.F.R. § 11.34(d) specifies that the timing for filing a complaint shall be within one year after the date on which the OED Director receives a grievance.</a:t>
            </a:r>
          </a:p>
          <a:p>
            <a:pPr lvl="0">
              <a:spcBef>
                <a:spcPts val="0"/>
              </a:spcBef>
            </a:pPr>
            <a:endParaRPr lang="en-US" altLang="en-US" sz="1600" dirty="0">
              <a:solidFill>
                <a:prstClr val="black"/>
              </a:solidFill>
              <a:latin typeface="Segoe Light"/>
            </a:endParaRPr>
          </a:p>
          <a:p>
            <a:pPr lvl="0">
              <a:spcBef>
                <a:spcPts val="0"/>
              </a:spcBef>
            </a:pPr>
            <a:r>
              <a:rPr lang="en-US" altLang="en-US" sz="1600" dirty="0">
                <a:solidFill>
                  <a:prstClr val="black"/>
                </a:solidFill>
                <a:latin typeface="Segoe Light"/>
              </a:rPr>
              <a:t>37 C.F.R. § 11.34(d) also states that no complaint may be filed more than 10 years after the date on which the misconduct occurred.</a:t>
            </a:r>
          </a:p>
          <a:p>
            <a:pPr lvl="0">
              <a:spcBef>
                <a:spcPts val="0"/>
              </a:spcBef>
            </a:pPr>
            <a:endParaRPr lang="en-US" altLang="en-US" sz="1600" dirty="0">
              <a:solidFill>
                <a:prstClr val="black"/>
              </a:solidFill>
              <a:latin typeface="Segoe Light"/>
            </a:endParaRPr>
          </a:p>
          <a:p>
            <a:pPr lvl="0">
              <a:spcBef>
                <a:spcPts val="0"/>
              </a:spcBef>
            </a:pPr>
            <a:r>
              <a:rPr lang="en-US" altLang="en-US" sz="1600" dirty="0">
                <a:solidFill>
                  <a:prstClr val="black"/>
                </a:solidFill>
                <a:latin typeface="Segoe Light"/>
              </a:rPr>
              <a:t>Self-reporting is often considered as a mitigating factor in the disciplinary process.</a:t>
            </a:r>
          </a:p>
          <a:p>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11</a:t>
            </a:fld>
            <a:endParaRPr lang="en-US" dirty="0"/>
          </a:p>
        </p:txBody>
      </p:sp>
    </p:spTree>
    <p:extLst>
      <p:ext uri="{BB962C8B-B14F-4D97-AF65-F5344CB8AC3E}">
        <p14:creationId xmlns:p14="http://schemas.microsoft.com/office/powerpoint/2010/main" val="3787261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9580"/>
            <a:ext cx="8229600" cy="689880"/>
          </a:xfrm>
        </p:spPr>
        <p:txBody>
          <a:bodyPr>
            <a:normAutofit/>
          </a:bodyPr>
          <a:lstStyle/>
          <a:p>
            <a:r>
              <a:rPr lang="en-US" altLang="en-US" sz="3200" dirty="0"/>
              <a:t>Other types of Discipline</a:t>
            </a:r>
            <a:endParaRPr lang="en-US" sz="3200" dirty="0"/>
          </a:p>
        </p:txBody>
      </p:sp>
      <p:sp>
        <p:nvSpPr>
          <p:cNvPr id="3" name="Content Placeholder 2"/>
          <p:cNvSpPr>
            <a:spLocks noGrp="1"/>
          </p:cNvSpPr>
          <p:nvPr>
            <p:ph idx="1"/>
          </p:nvPr>
        </p:nvSpPr>
        <p:spPr>
          <a:xfrm>
            <a:off x="457200" y="1169581"/>
            <a:ext cx="8229600" cy="4064271"/>
          </a:xfrm>
        </p:spPr>
        <p:txBody>
          <a:bodyPr>
            <a:normAutofit/>
          </a:bodyPr>
          <a:lstStyle/>
          <a:p>
            <a:pPr>
              <a:lnSpc>
                <a:spcPct val="120000"/>
              </a:lnSpc>
            </a:pPr>
            <a:r>
              <a:rPr lang="en-US" altLang="en-US" sz="1800" dirty="0">
                <a:latin typeface="Segoe Light"/>
              </a:rPr>
              <a:t>Reciprocal discipline (37 C.F.R. § 11.24).</a:t>
            </a:r>
          </a:p>
          <a:p>
            <a:pPr lvl="1">
              <a:lnSpc>
                <a:spcPct val="120000"/>
              </a:lnSpc>
            </a:pPr>
            <a:r>
              <a:rPr lang="en-US" altLang="en-US" sz="1800" dirty="0">
                <a:latin typeface="Segoe Light"/>
              </a:rPr>
              <a:t>Based on discipline by a state or federal program or agency.</a:t>
            </a:r>
          </a:p>
          <a:p>
            <a:pPr lvl="1">
              <a:lnSpc>
                <a:spcPct val="120000"/>
              </a:lnSpc>
            </a:pPr>
            <a:r>
              <a:rPr lang="en-US" altLang="en-US" sz="1800" dirty="0">
                <a:latin typeface="Segoe Light"/>
              </a:rPr>
              <a:t>Often conducted on documentary record only.</a:t>
            </a:r>
          </a:p>
          <a:p>
            <a:pPr>
              <a:lnSpc>
                <a:spcPct val="120000"/>
              </a:lnSpc>
            </a:pPr>
            <a:r>
              <a:rPr lang="en-US" altLang="en-US" sz="1800" dirty="0">
                <a:latin typeface="Segoe Light"/>
              </a:rPr>
              <a:t>Interim suspension based on conviction of a serious crime (37 C.F.R. § 11.25).</a:t>
            </a:r>
          </a:p>
          <a:p>
            <a:pPr lvl="1">
              <a:lnSpc>
                <a:spcPct val="120000"/>
              </a:lnSpc>
            </a:pPr>
            <a:r>
              <a:rPr lang="en-US" altLang="en-US" sz="1800" dirty="0">
                <a:latin typeface="Segoe Light"/>
              </a:rPr>
              <a:t>Referred to a hearing officer for determination of final disciplinary action.</a:t>
            </a:r>
          </a:p>
          <a:p>
            <a:pPr>
              <a:lnSpc>
                <a:spcPct val="120000"/>
              </a:lnSpc>
            </a:pPr>
            <a:endParaRPr lang="en-US" sz="2400" dirty="0"/>
          </a:p>
        </p:txBody>
      </p:sp>
      <p:sp>
        <p:nvSpPr>
          <p:cNvPr id="4" name="Slide Number Placeholder 3"/>
          <p:cNvSpPr>
            <a:spLocks noGrp="1"/>
          </p:cNvSpPr>
          <p:nvPr>
            <p:ph type="sldNum" sz="quarter" idx="10"/>
          </p:nvPr>
        </p:nvSpPr>
        <p:spPr/>
        <p:txBody>
          <a:bodyPr/>
          <a:lstStyle/>
          <a:p>
            <a:fld id="{92DA454B-C859-4892-B9FA-68B588C9F547}" type="slidenum">
              <a:rPr lang="en-US" smtClean="0"/>
              <a:pPr/>
              <a:t>12</a:t>
            </a:fld>
            <a:endParaRPr lang="en-US" dirty="0"/>
          </a:p>
        </p:txBody>
      </p:sp>
    </p:spTree>
    <p:extLst>
      <p:ext uri="{BB962C8B-B14F-4D97-AF65-F5344CB8AC3E}">
        <p14:creationId xmlns:p14="http://schemas.microsoft.com/office/powerpoint/2010/main" val="1650740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13</a:t>
            </a:fld>
            <a:endParaRPr kumimoji="0" lang="en-US" sz="800" b="0" i="0" u="none" strike="noStrike" kern="1200" cap="none" spc="0" normalizeH="0" baseline="0" noProof="0" dirty="0">
              <a:ln>
                <a:noFill/>
              </a:ln>
              <a:solidFill>
                <a:prstClr val="black"/>
              </a:solidFill>
              <a:effectLst/>
              <a:uLnTx/>
              <a:uFillTx/>
              <a:latin typeface="Segoe UI"/>
              <a:ea typeface="+mn-ea"/>
              <a:cs typeface="+mn-cs"/>
            </a:endParaRPr>
          </a:p>
        </p:txBody>
      </p:sp>
      <p:sp>
        <p:nvSpPr>
          <p:cNvPr id="3" name="Title 1"/>
          <p:cNvSpPr txBox="1">
            <a:spLocks/>
          </p:cNvSpPr>
          <p:nvPr/>
        </p:nvSpPr>
        <p:spPr>
          <a:xfrm>
            <a:off x="457200" y="397932"/>
            <a:ext cx="8229600" cy="864147"/>
          </a:xfrm>
          <a:prstGeom prst="rect">
            <a:avLst/>
          </a:prstGeom>
        </p:spPr>
        <p:txBody>
          <a:bodyPr/>
          <a:lstStyle>
            <a:lvl1pPr algn="l" defTabSz="457200" rtl="0" eaLnBrk="1" latinLnBrk="0" hangingPunct="1">
              <a:spcBef>
                <a:spcPct val="0"/>
              </a:spcBef>
              <a:buNone/>
              <a:defRPr sz="4000" b="1" kern="1200">
                <a:solidFill>
                  <a:schemeClr val="tx1"/>
                </a:solidFill>
                <a:latin typeface="Segoe UI"/>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2800" b="1" i="0" u="none" strike="noStrike" kern="1200" cap="none" spc="0" normalizeH="0" baseline="0" noProof="0" dirty="0">
                <a:ln>
                  <a:noFill/>
                </a:ln>
                <a:solidFill>
                  <a:prstClr val="black"/>
                </a:solidFill>
                <a:effectLst/>
                <a:uLnTx/>
                <a:uFillTx/>
                <a:latin typeface="Segoe UI"/>
                <a:ea typeface="+mj-ea"/>
                <a:cs typeface="+mj-cs"/>
              </a:rPr>
              <a:t>USPTO </a:t>
            </a:r>
            <a:r>
              <a:rPr lang="en-US" altLang="en-US" sz="2800" dirty="0">
                <a:solidFill>
                  <a:prstClr val="black"/>
                </a:solidFill>
              </a:rPr>
              <a:t>D</a:t>
            </a:r>
            <a:r>
              <a:rPr kumimoji="0" lang="en-US" altLang="en-US" sz="2800" b="1" i="0" u="none" strike="noStrike" kern="1200" cap="none" spc="0" normalizeH="0" baseline="0" noProof="0" dirty="0" err="1">
                <a:ln>
                  <a:noFill/>
                </a:ln>
                <a:solidFill>
                  <a:prstClr val="black"/>
                </a:solidFill>
                <a:effectLst/>
                <a:uLnTx/>
                <a:uFillTx/>
                <a:latin typeface="Segoe UI"/>
                <a:ea typeface="+mj-ea"/>
                <a:cs typeface="+mj-cs"/>
              </a:rPr>
              <a:t>isciplinary</a:t>
            </a:r>
            <a:r>
              <a:rPr kumimoji="0" lang="en-US" altLang="en-US" sz="2800" b="1" i="0" u="none" strike="noStrike" kern="1200" cap="none" spc="0" normalizeH="0" baseline="0" noProof="0" dirty="0">
                <a:ln>
                  <a:noFill/>
                </a:ln>
                <a:solidFill>
                  <a:prstClr val="black"/>
                </a:solidFill>
                <a:effectLst/>
                <a:uLnTx/>
                <a:uFillTx/>
                <a:latin typeface="Segoe UI"/>
                <a:ea typeface="+mj-ea"/>
                <a:cs typeface="+mj-cs"/>
              </a:rPr>
              <a:t> and Non-Disciplinary   Statistics </a:t>
            </a:r>
            <a:endParaRPr kumimoji="0" lang="en-US" sz="2800" b="1" i="0" u="none" strike="noStrike" kern="1200" cap="none" spc="0" normalizeH="0" baseline="0" noProof="0" dirty="0">
              <a:ln>
                <a:noFill/>
              </a:ln>
              <a:solidFill>
                <a:prstClr val="black"/>
              </a:solidFill>
              <a:effectLst/>
              <a:uLnTx/>
              <a:uFillTx/>
              <a:latin typeface="Segoe UI"/>
              <a:ea typeface="+mj-ea"/>
              <a:cs typeface="+mj-cs"/>
            </a:endParaRPr>
          </a:p>
        </p:txBody>
      </p:sp>
      <p:sp>
        <p:nvSpPr>
          <p:cNvPr id="4" name="Slide Number Placeholder 1"/>
          <p:cNvSpPr txBox="1">
            <a:spLocks/>
          </p:cNvSpPr>
          <p:nvPr/>
        </p:nvSpPr>
        <p:spPr>
          <a:xfrm>
            <a:off x="457200" y="5297488"/>
            <a:ext cx="2057400" cy="303212"/>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13</a:t>
            </a:fld>
            <a:endParaRPr kumimoji="0" lang="en-US" sz="800" b="0" i="0" u="none" strike="noStrike" kern="1200" cap="none" spc="0" normalizeH="0" baseline="0" noProof="0" dirty="0">
              <a:ln>
                <a:noFill/>
              </a:ln>
              <a:solidFill>
                <a:prstClr val="black"/>
              </a:solidFill>
              <a:effectLst/>
              <a:uLnTx/>
              <a:uFillTx/>
              <a:latin typeface="Segoe UI"/>
              <a:ea typeface="+mn-ea"/>
              <a:cs typeface="+mn-cs"/>
            </a:endParaRPr>
          </a:p>
        </p:txBody>
      </p:sp>
      <p:graphicFrame>
        <p:nvGraphicFramePr>
          <p:cNvPr id="5" name="Chart 4"/>
          <p:cNvGraphicFramePr/>
          <p:nvPr>
            <p:extLst>
              <p:ext uri="{D42A27DB-BD31-4B8C-83A1-F6EECF244321}">
                <p14:modId xmlns:p14="http://schemas.microsoft.com/office/powerpoint/2010/main" val="2813597529"/>
              </p:ext>
            </p:extLst>
          </p:nvPr>
        </p:nvGraphicFramePr>
        <p:xfrm>
          <a:off x="1537200" y="1446028"/>
          <a:ext cx="5486400" cy="346665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251945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14</a:t>
            </a:fld>
            <a:endParaRPr kumimoji="0" lang="en-US" sz="800" b="0" i="0" u="none" strike="noStrike" kern="1200" cap="none" spc="0" normalizeH="0" baseline="0" noProof="0" dirty="0">
              <a:ln>
                <a:noFill/>
              </a:ln>
              <a:solidFill>
                <a:prstClr val="black"/>
              </a:solidFill>
              <a:effectLst/>
              <a:uLnTx/>
              <a:uFillTx/>
              <a:latin typeface="Segoe UI"/>
              <a:ea typeface="+mn-ea"/>
              <a:cs typeface="+mn-cs"/>
            </a:endParaRPr>
          </a:p>
        </p:txBody>
      </p:sp>
      <p:sp>
        <p:nvSpPr>
          <p:cNvPr id="3" name="Title 1"/>
          <p:cNvSpPr txBox="1">
            <a:spLocks/>
          </p:cNvSpPr>
          <p:nvPr/>
        </p:nvSpPr>
        <p:spPr>
          <a:xfrm>
            <a:off x="457200" y="397932"/>
            <a:ext cx="8229600" cy="949927"/>
          </a:xfrm>
          <a:prstGeom prst="rect">
            <a:avLst/>
          </a:prstGeom>
        </p:spPr>
        <p:txBody>
          <a:bodyPr>
            <a:noAutofit/>
          </a:bodyPr>
          <a:lstStyle>
            <a:lvl1pPr algn="l" defTabSz="457200" rtl="0" eaLnBrk="1" latinLnBrk="0" hangingPunct="1">
              <a:spcBef>
                <a:spcPct val="0"/>
              </a:spcBef>
              <a:buNone/>
              <a:defRPr sz="4000" b="1" kern="1200">
                <a:solidFill>
                  <a:schemeClr val="tx1"/>
                </a:solidFill>
                <a:latin typeface="Segoe UI"/>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Segoe UI"/>
                <a:ea typeface="+mj-ea"/>
                <a:cs typeface="+mj-cs"/>
              </a:rPr>
              <a:t>USPTO Disciplinary Action – Practitioner Breakdown </a:t>
            </a:r>
          </a:p>
        </p:txBody>
      </p:sp>
      <p:sp>
        <p:nvSpPr>
          <p:cNvPr id="4" name="Slide Number Placeholder 2"/>
          <p:cNvSpPr txBox="1">
            <a:spLocks/>
          </p:cNvSpPr>
          <p:nvPr/>
        </p:nvSpPr>
        <p:spPr>
          <a:xfrm>
            <a:off x="457200" y="5297488"/>
            <a:ext cx="2057400" cy="303212"/>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14</a:t>
            </a:fld>
            <a:endParaRPr kumimoji="0" lang="en-US" sz="800" b="0" i="0" u="none" strike="noStrike" kern="1200" cap="none" spc="0" normalizeH="0" baseline="0" noProof="0" dirty="0">
              <a:ln>
                <a:noFill/>
              </a:ln>
              <a:solidFill>
                <a:prstClr val="black"/>
              </a:solidFill>
              <a:effectLst/>
              <a:uLnTx/>
              <a:uFillTx/>
              <a:latin typeface="Segoe UI"/>
              <a:ea typeface="+mn-ea"/>
              <a:cs typeface="+mn-cs"/>
            </a:endParaRPr>
          </a:p>
        </p:txBody>
      </p:sp>
      <p:graphicFrame>
        <p:nvGraphicFramePr>
          <p:cNvPr id="5" name="Chart 4"/>
          <p:cNvGraphicFramePr/>
          <p:nvPr>
            <p:extLst/>
          </p:nvPr>
        </p:nvGraphicFramePr>
        <p:xfrm>
          <a:off x="2591703" y="3487004"/>
          <a:ext cx="2403000" cy="165163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extLst/>
          </p:nvPr>
        </p:nvGraphicFramePr>
        <p:xfrm>
          <a:off x="547255" y="1460876"/>
          <a:ext cx="1967346" cy="17062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p:nvPr>
            <p:extLst/>
          </p:nvPr>
        </p:nvGraphicFramePr>
        <p:xfrm>
          <a:off x="2764844" y="1460876"/>
          <a:ext cx="2070468" cy="1772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p:cNvGraphicFramePr/>
          <p:nvPr>
            <p:extLst/>
          </p:nvPr>
        </p:nvGraphicFramePr>
        <p:xfrm>
          <a:off x="547255" y="3441175"/>
          <a:ext cx="2093920" cy="174329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Chart 9"/>
          <p:cNvGraphicFramePr/>
          <p:nvPr>
            <p:extLst/>
          </p:nvPr>
        </p:nvGraphicFramePr>
        <p:xfrm>
          <a:off x="4629625" y="1992604"/>
          <a:ext cx="4473633" cy="2735119"/>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783090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Office of Enrollment and Discipline </a:t>
            </a:r>
            <a:endParaRPr lang="en-US" dirty="0"/>
          </a:p>
        </p:txBody>
      </p:sp>
      <p:sp>
        <p:nvSpPr>
          <p:cNvPr id="3" name="Content Placeholder 2"/>
          <p:cNvSpPr>
            <a:spLocks noGrp="1"/>
          </p:cNvSpPr>
          <p:nvPr>
            <p:ph type="body" idx="1"/>
          </p:nvPr>
        </p:nvSpPr>
        <p:spPr/>
        <p:txBody>
          <a:bodyPr/>
          <a:lstStyle/>
          <a:p>
            <a:endParaRPr lang="en-US" altLang="en-US" dirty="0"/>
          </a:p>
          <a:p>
            <a:endParaRPr lang="en-US" altLang="en-US" dirty="0"/>
          </a:p>
          <a:p>
            <a:pPr marL="0" indent="0">
              <a:buNone/>
            </a:pPr>
            <a:r>
              <a:rPr lang="en-US" altLang="en-US" dirty="0"/>
              <a:t>Discussion of Select Case Law</a:t>
            </a:r>
          </a:p>
        </p:txBody>
      </p:sp>
    </p:spTree>
    <p:extLst>
      <p:ext uri="{BB962C8B-B14F-4D97-AF65-F5344CB8AC3E}">
        <p14:creationId xmlns:p14="http://schemas.microsoft.com/office/powerpoint/2010/main" val="29430879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2618"/>
            <a:ext cx="8229600" cy="952500"/>
          </a:xfrm>
        </p:spPr>
        <p:txBody>
          <a:bodyPr>
            <a:normAutofit/>
          </a:bodyPr>
          <a:lstStyle/>
          <a:p>
            <a:r>
              <a:rPr lang="en-US" altLang="en-US" sz="3200" dirty="0"/>
              <a:t>Conflict of Interest/Improper Signatures</a:t>
            </a:r>
            <a:endParaRPr lang="en-US" sz="3200" dirty="0"/>
          </a:p>
        </p:txBody>
      </p:sp>
      <p:sp>
        <p:nvSpPr>
          <p:cNvPr id="3" name="Content Placeholder 2"/>
          <p:cNvSpPr>
            <a:spLocks noGrp="1"/>
          </p:cNvSpPr>
          <p:nvPr>
            <p:ph idx="1"/>
          </p:nvPr>
        </p:nvSpPr>
        <p:spPr>
          <a:xfrm>
            <a:off x="457200" y="1169581"/>
            <a:ext cx="8229600" cy="4127907"/>
          </a:xfrm>
        </p:spPr>
        <p:txBody>
          <a:bodyPr>
            <a:normAutofit fontScale="40000" lnSpcReduction="20000"/>
          </a:bodyPr>
          <a:lstStyle/>
          <a:p>
            <a:pPr marL="0" indent="0">
              <a:buNone/>
            </a:pPr>
            <a:r>
              <a:rPr lang="en-US" altLang="en-US" sz="4500" b="1" i="1" dirty="0">
                <a:latin typeface="Segoe Light"/>
              </a:rPr>
              <a:t>In re Starkweather</a:t>
            </a:r>
            <a:r>
              <a:rPr lang="en-US" altLang="en-US" sz="4500" i="1" dirty="0">
                <a:latin typeface="Segoe Light"/>
              </a:rPr>
              <a:t>, </a:t>
            </a:r>
            <a:r>
              <a:rPr lang="en-US" altLang="en-US" sz="4500" dirty="0">
                <a:latin typeface="Segoe Light"/>
              </a:rPr>
              <a:t>Proceeding No. D2018-44 (USPTO Oct. 17, 2019)</a:t>
            </a:r>
          </a:p>
          <a:p>
            <a:pPr lvl="1">
              <a:lnSpc>
                <a:spcPct val="120000"/>
              </a:lnSpc>
              <a:spcBef>
                <a:spcPts val="0"/>
              </a:spcBef>
              <a:buFont typeface="Arial" panose="020B0604020202020204" pitchFamily="34" charset="0"/>
              <a:buChar char="•"/>
            </a:pPr>
            <a:r>
              <a:rPr lang="en-US" altLang="en-US" sz="3800" dirty="0">
                <a:latin typeface="Segoe Light"/>
              </a:rPr>
              <a:t>Practitioner received voluminous referrals from marketing company.</a:t>
            </a:r>
          </a:p>
          <a:p>
            <a:pPr lvl="2">
              <a:lnSpc>
                <a:spcPct val="120000"/>
              </a:lnSpc>
              <a:spcBef>
                <a:spcPts val="0"/>
              </a:spcBef>
              <a:buFont typeface="Courier New" panose="02070309020205020404" pitchFamily="49" charset="0"/>
              <a:buChar char="-"/>
            </a:pPr>
            <a:r>
              <a:rPr lang="en-US" altLang="en-US" sz="3800" dirty="0">
                <a:latin typeface="Segoe Light"/>
              </a:rPr>
              <a:t>Did not obtain informed consent from clients in light of this arrangement.</a:t>
            </a:r>
          </a:p>
          <a:p>
            <a:pPr lvl="2">
              <a:lnSpc>
                <a:spcPct val="120000"/>
              </a:lnSpc>
              <a:spcBef>
                <a:spcPts val="0"/>
              </a:spcBef>
              <a:buFont typeface="Courier New" panose="02070309020205020404" pitchFamily="49" charset="0"/>
              <a:buChar char="-"/>
            </a:pPr>
            <a:r>
              <a:rPr lang="en-US" altLang="en-US" sz="3800" dirty="0">
                <a:latin typeface="Segoe Light"/>
              </a:rPr>
              <a:t>Took direction regarding applications from company.</a:t>
            </a:r>
          </a:p>
          <a:p>
            <a:pPr lvl="2">
              <a:lnSpc>
                <a:spcPct val="120000"/>
              </a:lnSpc>
              <a:spcBef>
                <a:spcPts val="0"/>
              </a:spcBef>
              <a:buFont typeface="Courier New" panose="02070309020205020404" pitchFamily="49" charset="0"/>
              <a:buChar char="-"/>
            </a:pPr>
            <a:r>
              <a:rPr lang="en-US" altLang="en-US" sz="3800" dirty="0">
                <a:latin typeface="Segoe Light"/>
              </a:rPr>
              <a:t>When company operations were shut down and payments stopped, practitioner halted client work, including completed applications.</a:t>
            </a:r>
          </a:p>
          <a:p>
            <a:pPr lvl="2">
              <a:lnSpc>
                <a:spcPct val="120000"/>
              </a:lnSpc>
              <a:spcBef>
                <a:spcPts val="0"/>
              </a:spcBef>
              <a:buFont typeface="Courier New" panose="02070309020205020404" pitchFamily="49" charset="0"/>
              <a:buChar char="-"/>
            </a:pPr>
            <a:r>
              <a:rPr lang="en-US" altLang="en-US" sz="3800" dirty="0">
                <a:latin typeface="Segoe Light"/>
              </a:rPr>
              <a:t>Signed clients’ names on USPTO documents.</a:t>
            </a:r>
          </a:p>
          <a:p>
            <a:pPr lvl="1">
              <a:lnSpc>
                <a:spcPct val="120000"/>
              </a:lnSpc>
              <a:spcBef>
                <a:spcPts val="0"/>
              </a:spcBef>
              <a:buFont typeface="Arial" panose="020B0604020202020204" pitchFamily="34" charset="0"/>
              <a:buChar char="•"/>
            </a:pPr>
            <a:r>
              <a:rPr lang="en-US" altLang="en-US" sz="3800" dirty="0">
                <a:latin typeface="Segoe Light"/>
              </a:rPr>
              <a:t>Settlement: three-year suspension, MPRE, 12 hours of ethics CLE.</a:t>
            </a:r>
          </a:p>
          <a:p>
            <a:pPr lvl="1">
              <a:lnSpc>
                <a:spcPct val="120000"/>
              </a:lnSpc>
              <a:spcBef>
                <a:spcPts val="0"/>
              </a:spcBef>
              <a:buFont typeface="Arial" panose="020B0604020202020204" pitchFamily="34" charset="0"/>
              <a:buChar char="•"/>
            </a:pPr>
            <a:r>
              <a:rPr lang="en-US" altLang="en-US" sz="3800" dirty="0">
                <a:latin typeface="Segoe Light"/>
              </a:rPr>
              <a:t>Rule highlights:</a:t>
            </a:r>
          </a:p>
          <a:p>
            <a:pPr lvl="2">
              <a:lnSpc>
                <a:spcPct val="120000"/>
              </a:lnSpc>
              <a:spcBef>
                <a:spcPts val="0"/>
              </a:spcBef>
              <a:buFont typeface="Courier New" panose="02070309020205020404" pitchFamily="49" charset="0"/>
              <a:buChar char="-"/>
            </a:pPr>
            <a:r>
              <a:rPr lang="en-US" altLang="en-US" sz="3800" dirty="0">
                <a:latin typeface="Segoe Light"/>
              </a:rPr>
              <a:t>37 C.F.R. § 11.101 – Competence</a:t>
            </a:r>
          </a:p>
          <a:p>
            <a:pPr lvl="2">
              <a:lnSpc>
                <a:spcPct val="120000"/>
              </a:lnSpc>
              <a:spcBef>
                <a:spcPts val="0"/>
              </a:spcBef>
              <a:buFont typeface="Courier New" panose="02070309020205020404" pitchFamily="49" charset="0"/>
              <a:buChar char="-"/>
            </a:pPr>
            <a:r>
              <a:rPr lang="en-US" altLang="en-US" sz="3800" dirty="0">
                <a:latin typeface="Segoe Light"/>
              </a:rPr>
              <a:t>37 C.F.R. § 11.102 – Abiding by client’s decisions</a:t>
            </a:r>
          </a:p>
          <a:p>
            <a:pPr lvl="2">
              <a:lnSpc>
                <a:spcPct val="120000"/>
              </a:lnSpc>
              <a:spcBef>
                <a:spcPts val="0"/>
              </a:spcBef>
              <a:buFont typeface="Courier New" panose="02070309020205020404" pitchFamily="49" charset="0"/>
              <a:buChar char="-"/>
            </a:pPr>
            <a:r>
              <a:rPr lang="en-US" altLang="en-US" sz="3800" dirty="0">
                <a:latin typeface="Segoe Light"/>
              </a:rPr>
              <a:t>37 C.F.R. § 11.103 – Diligence</a:t>
            </a:r>
          </a:p>
          <a:p>
            <a:pPr lvl="2">
              <a:lnSpc>
                <a:spcPct val="120000"/>
              </a:lnSpc>
              <a:spcBef>
                <a:spcPts val="0"/>
              </a:spcBef>
              <a:buFont typeface="Courier New" panose="02070309020205020404" pitchFamily="49" charset="0"/>
              <a:buChar char="-"/>
            </a:pPr>
            <a:r>
              <a:rPr lang="en-US" altLang="en-US" sz="3800" dirty="0">
                <a:latin typeface="Segoe Light"/>
              </a:rPr>
              <a:t>37 C.F.R. § 11.104 – Client communication</a:t>
            </a:r>
          </a:p>
          <a:p>
            <a:pPr lvl="2">
              <a:lnSpc>
                <a:spcPct val="120000"/>
              </a:lnSpc>
              <a:spcBef>
                <a:spcPts val="0"/>
              </a:spcBef>
              <a:buFont typeface="Courier New" panose="02070309020205020404" pitchFamily="49" charset="0"/>
              <a:buChar char="-"/>
            </a:pPr>
            <a:r>
              <a:rPr lang="en-US" altLang="en-US" sz="3800" dirty="0">
                <a:latin typeface="Segoe Light"/>
              </a:rPr>
              <a:t>37 C.F.R. § 11.107 – Conflicts</a:t>
            </a:r>
          </a:p>
          <a:p>
            <a:pPr lvl="2">
              <a:lnSpc>
                <a:spcPct val="120000"/>
              </a:lnSpc>
              <a:spcBef>
                <a:spcPts val="0"/>
              </a:spcBef>
              <a:buFont typeface="Courier New" panose="02070309020205020404" pitchFamily="49" charset="0"/>
              <a:buChar char="-"/>
            </a:pPr>
            <a:r>
              <a:rPr lang="en-US" altLang="en-US" sz="3800" dirty="0">
                <a:latin typeface="Segoe Light"/>
              </a:rPr>
              <a:t>37 C.F.R. § 11.303 – False statements to a tribunal</a:t>
            </a:r>
          </a:p>
          <a:p>
            <a:pPr lvl="2">
              <a:lnSpc>
                <a:spcPct val="120000"/>
              </a:lnSpc>
              <a:spcBef>
                <a:spcPts val="0"/>
              </a:spcBef>
              <a:buFont typeface="Courier New" panose="02070309020205020404" pitchFamily="49" charset="0"/>
              <a:buChar char="-"/>
            </a:pPr>
            <a:r>
              <a:rPr lang="en-US" altLang="en-US" sz="3800" dirty="0">
                <a:latin typeface="Segoe Light"/>
              </a:rPr>
              <a:t>37 C.F.R. § 11.504(c) – Taking direction from 3</a:t>
            </a:r>
            <a:r>
              <a:rPr lang="en-US" altLang="en-US" sz="3800" baseline="30000" dirty="0">
                <a:latin typeface="Segoe Light"/>
              </a:rPr>
              <a:t>rd</a:t>
            </a:r>
            <a:r>
              <a:rPr lang="en-US" altLang="en-US" sz="3800" dirty="0">
                <a:latin typeface="Segoe Light"/>
              </a:rPr>
              <a:t> party payer</a:t>
            </a:r>
          </a:p>
          <a:p>
            <a:pPr marL="914400" lvl="2" indent="0">
              <a:buNone/>
            </a:pPr>
            <a:endParaRPr lang="en-US" altLang="en-US" dirty="0"/>
          </a:p>
          <a:p>
            <a:pPr lvl="1"/>
            <a:endParaRPr lang="en-US" altLang="en-US" dirty="0"/>
          </a:p>
          <a:p>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pPr/>
              <a:t>16</a:t>
            </a:fld>
            <a:endParaRPr lang="en-US" dirty="0"/>
          </a:p>
        </p:txBody>
      </p:sp>
    </p:spTree>
    <p:extLst>
      <p:ext uri="{BB962C8B-B14F-4D97-AF65-F5344CB8AC3E}">
        <p14:creationId xmlns:p14="http://schemas.microsoft.com/office/powerpoint/2010/main" val="9357115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2618"/>
            <a:ext cx="8229600" cy="952500"/>
          </a:xfrm>
        </p:spPr>
        <p:txBody>
          <a:bodyPr>
            <a:normAutofit/>
          </a:bodyPr>
          <a:lstStyle/>
          <a:p>
            <a:r>
              <a:rPr lang="en-US" sz="3200" dirty="0">
                <a:solidFill>
                  <a:prstClr val="black"/>
                </a:solidFill>
              </a:rPr>
              <a:t>Improper Signatures</a:t>
            </a:r>
            <a:endParaRPr lang="en-US" sz="3200" dirty="0"/>
          </a:p>
        </p:txBody>
      </p:sp>
      <p:sp>
        <p:nvSpPr>
          <p:cNvPr id="3" name="Content Placeholder 2"/>
          <p:cNvSpPr>
            <a:spLocks noGrp="1"/>
          </p:cNvSpPr>
          <p:nvPr>
            <p:ph idx="1"/>
          </p:nvPr>
        </p:nvSpPr>
        <p:spPr>
          <a:xfrm>
            <a:off x="457200" y="1262080"/>
            <a:ext cx="8229600" cy="4035408"/>
          </a:xfrm>
        </p:spPr>
        <p:txBody>
          <a:bodyPr>
            <a:normAutofit fontScale="85000" lnSpcReduction="20000"/>
          </a:bodyPr>
          <a:lstStyle/>
          <a:p>
            <a:pPr marL="0" lvl="0" indent="0">
              <a:buNone/>
            </a:pPr>
            <a:r>
              <a:rPr lang="en-US" sz="2100" b="1" i="1" dirty="0">
                <a:solidFill>
                  <a:prstClr val="black"/>
                </a:solidFill>
                <a:latin typeface="Segoe Light"/>
              </a:rPr>
              <a:t>In re </a:t>
            </a:r>
            <a:r>
              <a:rPr lang="en-US" sz="2100" b="1" i="1" dirty="0" err="1">
                <a:solidFill>
                  <a:prstClr val="black"/>
                </a:solidFill>
                <a:latin typeface="Segoe Light"/>
              </a:rPr>
              <a:t>Bashtanyk</a:t>
            </a:r>
            <a:r>
              <a:rPr lang="en-US" sz="2100" dirty="0">
                <a:solidFill>
                  <a:prstClr val="black"/>
                </a:solidFill>
                <a:latin typeface="Segoe Light"/>
              </a:rPr>
              <a:t>, Proceeding No. D2020-09 (USPTO April 17, 2020).</a:t>
            </a:r>
          </a:p>
          <a:p>
            <a:pPr lvl="1">
              <a:lnSpc>
                <a:spcPct val="120000"/>
              </a:lnSpc>
              <a:spcBef>
                <a:spcPts val="0"/>
              </a:spcBef>
              <a:buFont typeface="Arial" panose="020B0604020202020204" pitchFamily="34" charset="0"/>
              <a:buChar char="•"/>
            </a:pPr>
            <a:r>
              <a:rPr lang="en-US" sz="1800" dirty="0">
                <a:solidFill>
                  <a:prstClr val="black"/>
                </a:solidFill>
                <a:latin typeface="Segoe Light"/>
              </a:rPr>
              <a:t>Respondent was Canadian trademark agent reciprocally recognized under </a:t>
            </a:r>
            <a:br>
              <a:rPr lang="en-US" sz="1800" dirty="0">
                <a:solidFill>
                  <a:prstClr val="black"/>
                </a:solidFill>
                <a:latin typeface="Segoe Light"/>
              </a:rPr>
            </a:br>
            <a:r>
              <a:rPr lang="en-US" sz="1800" dirty="0">
                <a:solidFill>
                  <a:prstClr val="black"/>
                </a:solidFill>
                <a:latin typeface="Segoe Light"/>
              </a:rPr>
              <a:t>37 C.F.R. § 11.14(c).</a:t>
            </a:r>
          </a:p>
          <a:p>
            <a:pPr lvl="1">
              <a:lnSpc>
                <a:spcPct val="120000"/>
              </a:lnSpc>
              <a:spcBef>
                <a:spcPts val="0"/>
              </a:spcBef>
              <a:buFont typeface="Arial" panose="020B0604020202020204" pitchFamily="34" charset="0"/>
              <a:buChar char="•"/>
            </a:pPr>
            <a:r>
              <a:rPr lang="en-US" sz="1800" dirty="0">
                <a:solidFill>
                  <a:prstClr val="black"/>
                </a:solidFill>
                <a:latin typeface="Segoe Light"/>
              </a:rPr>
              <a:t>Disciplinary complaint alleged:</a:t>
            </a:r>
          </a:p>
          <a:p>
            <a:pPr lvl="2">
              <a:lnSpc>
                <a:spcPct val="120000"/>
              </a:lnSpc>
              <a:spcBef>
                <a:spcPts val="0"/>
              </a:spcBef>
              <a:buFont typeface="Courier New" panose="02070309020205020404" pitchFamily="49" charset="0"/>
              <a:buChar char="-"/>
            </a:pPr>
            <a:r>
              <a:rPr lang="en-US" sz="1800" dirty="0">
                <a:solidFill>
                  <a:prstClr val="black"/>
                </a:solidFill>
                <a:latin typeface="Segoe Light"/>
              </a:rPr>
              <a:t>Respondent had business relationship with Florida attorney who had no prior TM experience.</a:t>
            </a:r>
          </a:p>
          <a:p>
            <a:pPr lvl="2">
              <a:lnSpc>
                <a:spcPct val="120000"/>
              </a:lnSpc>
              <a:spcBef>
                <a:spcPts val="0"/>
              </a:spcBef>
              <a:buFont typeface="Courier New" panose="02070309020205020404" pitchFamily="49" charset="0"/>
              <a:buChar char="-"/>
            </a:pPr>
            <a:r>
              <a:rPr lang="en-US" sz="1800" dirty="0">
                <a:solidFill>
                  <a:prstClr val="black"/>
                </a:solidFill>
                <a:latin typeface="Segoe Light"/>
              </a:rPr>
              <a:t>Florida attorney was named attorney of record in U.S. trademark applications.</a:t>
            </a:r>
          </a:p>
          <a:p>
            <a:pPr lvl="2">
              <a:lnSpc>
                <a:spcPct val="120000"/>
              </a:lnSpc>
              <a:spcBef>
                <a:spcPts val="0"/>
              </a:spcBef>
              <a:buFont typeface="Courier New" panose="02070309020205020404" pitchFamily="49" charset="0"/>
              <a:buChar char="-"/>
            </a:pPr>
            <a:r>
              <a:rPr lang="en-US" sz="1800" dirty="0">
                <a:solidFill>
                  <a:prstClr val="black"/>
                </a:solidFill>
                <a:latin typeface="Segoe Light"/>
              </a:rPr>
              <a:t>Respondent would enter Florida attorney’s signature on documents filed with the USPTO.</a:t>
            </a:r>
          </a:p>
          <a:p>
            <a:pPr lvl="2">
              <a:lnSpc>
                <a:spcPct val="120000"/>
              </a:lnSpc>
              <a:spcBef>
                <a:spcPts val="0"/>
              </a:spcBef>
              <a:buFont typeface="Courier New" panose="02070309020205020404" pitchFamily="49" charset="0"/>
              <a:buChar char="-"/>
            </a:pPr>
            <a:r>
              <a:rPr lang="en-US" sz="1800" dirty="0">
                <a:solidFill>
                  <a:prstClr val="black"/>
                </a:solidFill>
                <a:latin typeface="Segoe Light"/>
              </a:rPr>
              <a:t>Respondent failed to cooperate with OED investigation.</a:t>
            </a:r>
          </a:p>
          <a:p>
            <a:pPr lvl="1">
              <a:lnSpc>
                <a:spcPct val="120000"/>
              </a:lnSpc>
              <a:spcBef>
                <a:spcPts val="0"/>
              </a:spcBef>
              <a:buFont typeface="Arial" panose="020B0604020202020204" pitchFamily="34" charset="0"/>
              <a:buChar char="•"/>
            </a:pPr>
            <a:r>
              <a:rPr lang="en-US" sz="1800" dirty="0">
                <a:solidFill>
                  <a:prstClr val="black"/>
                </a:solidFill>
                <a:latin typeface="Segoe Light"/>
              </a:rPr>
              <a:t>Exclusion on consent.</a:t>
            </a:r>
          </a:p>
          <a:p>
            <a:pPr lvl="1">
              <a:lnSpc>
                <a:spcPct val="120000"/>
              </a:lnSpc>
              <a:spcBef>
                <a:spcPts val="0"/>
              </a:spcBef>
              <a:buFont typeface="Arial" panose="020B0604020202020204" pitchFamily="34" charset="0"/>
              <a:buChar char="•"/>
            </a:pPr>
            <a:r>
              <a:rPr lang="en-US" sz="1800" dirty="0">
                <a:solidFill>
                  <a:prstClr val="black"/>
                </a:solidFill>
                <a:latin typeface="Segoe Light"/>
              </a:rPr>
              <a:t>Rule highlights:</a:t>
            </a:r>
          </a:p>
          <a:p>
            <a:pPr lvl="2">
              <a:lnSpc>
                <a:spcPct val="120000"/>
              </a:lnSpc>
              <a:spcBef>
                <a:spcPts val="0"/>
              </a:spcBef>
              <a:buFont typeface="Courier New" panose="02070309020205020404" pitchFamily="49" charset="0"/>
              <a:buChar char="-"/>
            </a:pPr>
            <a:r>
              <a:rPr lang="en-US" sz="1800" dirty="0">
                <a:solidFill>
                  <a:prstClr val="black"/>
                </a:solidFill>
                <a:latin typeface="Segoe Light"/>
              </a:rPr>
              <a:t>37 C.F.R. § 11.101 – Competence</a:t>
            </a:r>
          </a:p>
          <a:p>
            <a:pPr lvl="2">
              <a:lnSpc>
                <a:spcPct val="120000"/>
              </a:lnSpc>
              <a:spcBef>
                <a:spcPts val="0"/>
              </a:spcBef>
              <a:buFont typeface="Courier New" panose="02070309020205020404" pitchFamily="49" charset="0"/>
              <a:buChar char="-"/>
            </a:pPr>
            <a:r>
              <a:rPr lang="en-US" sz="1800" dirty="0">
                <a:solidFill>
                  <a:prstClr val="black"/>
                </a:solidFill>
                <a:latin typeface="Segoe Light"/>
              </a:rPr>
              <a:t>37 C.F.R. § 11.801(b) – Failure to cooperate with disciplinary investigation</a:t>
            </a:r>
          </a:p>
          <a:p>
            <a:pPr lvl="2">
              <a:lnSpc>
                <a:spcPct val="120000"/>
              </a:lnSpc>
              <a:spcBef>
                <a:spcPts val="0"/>
              </a:spcBef>
              <a:buFont typeface="Courier New" panose="02070309020205020404" pitchFamily="49" charset="0"/>
              <a:buChar char="-"/>
            </a:pPr>
            <a:r>
              <a:rPr lang="en-US" sz="1800" dirty="0">
                <a:solidFill>
                  <a:prstClr val="black"/>
                </a:solidFill>
                <a:latin typeface="Segoe Light"/>
              </a:rPr>
              <a:t>37 C.F.R. § 11.804(c) – Misrepresentation</a:t>
            </a:r>
          </a:p>
          <a:p>
            <a:pPr lvl="2">
              <a:lnSpc>
                <a:spcPct val="120000"/>
              </a:lnSpc>
              <a:spcBef>
                <a:spcPts val="0"/>
              </a:spcBef>
              <a:buFont typeface="Courier New" panose="02070309020205020404" pitchFamily="49" charset="0"/>
              <a:buChar char="-"/>
            </a:pPr>
            <a:r>
              <a:rPr lang="en-US" sz="1800" dirty="0">
                <a:solidFill>
                  <a:prstClr val="black"/>
                </a:solidFill>
                <a:latin typeface="Segoe Light"/>
              </a:rPr>
              <a:t>37 C.F.R. § 11.804(i) – Other conduct adversely reflecting on fitness to practice</a:t>
            </a:r>
          </a:p>
          <a:p>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pPr/>
              <a:t>17</a:t>
            </a:fld>
            <a:endParaRPr lang="en-US" dirty="0"/>
          </a:p>
        </p:txBody>
      </p:sp>
    </p:spTree>
    <p:extLst>
      <p:ext uri="{BB962C8B-B14F-4D97-AF65-F5344CB8AC3E}">
        <p14:creationId xmlns:p14="http://schemas.microsoft.com/office/powerpoint/2010/main" val="5695687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9580"/>
            <a:ext cx="8229600" cy="562290"/>
          </a:xfrm>
        </p:spPr>
        <p:txBody>
          <a:bodyPr>
            <a:normAutofit fontScale="90000"/>
          </a:bodyPr>
          <a:lstStyle/>
          <a:p>
            <a:r>
              <a:rPr lang="en-US" sz="3200" dirty="0">
                <a:solidFill>
                  <a:prstClr val="black"/>
                </a:solidFill>
              </a:rPr>
              <a:t>Improper Signatures/Failure to Supervise</a:t>
            </a:r>
            <a:endParaRPr lang="en-US" sz="3200" dirty="0"/>
          </a:p>
        </p:txBody>
      </p:sp>
      <p:sp>
        <p:nvSpPr>
          <p:cNvPr id="3" name="Content Placeholder 2"/>
          <p:cNvSpPr>
            <a:spLocks noGrp="1"/>
          </p:cNvSpPr>
          <p:nvPr>
            <p:ph idx="1"/>
          </p:nvPr>
        </p:nvSpPr>
        <p:spPr>
          <a:xfrm>
            <a:off x="457200" y="1091609"/>
            <a:ext cx="8229600" cy="5103628"/>
          </a:xfrm>
        </p:spPr>
        <p:txBody>
          <a:bodyPr>
            <a:normAutofit fontScale="25000" lnSpcReduction="20000"/>
          </a:bodyPr>
          <a:lstStyle/>
          <a:p>
            <a:pPr marL="0" lvl="0" indent="0">
              <a:lnSpc>
                <a:spcPct val="120000"/>
              </a:lnSpc>
              <a:spcBef>
                <a:spcPts val="0"/>
              </a:spcBef>
              <a:buNone/>
            </a:pPr>
            <a:r>
              <a:rPr lang="en-US" sz="4800" b="1" i="1" dirty="0">
                <a:solidFill>
                  <a:prstClr val="black"/>
                </a:solidFill>
                <a:latin typeface="Segoe Light"/>
              </a:rPr>
              <a:t>In re Sapp</a:t>
            </a:r>
            <a:r>
              <a:rPr lang="en-US" sz="4800" dirty="0">
                <a:solidFill>
                  <a:prstClr val="black"/>
                </a:solidFill>
                <a:latin typeface="Segoe Light"/>
              </a:rPr>
              <a:t>, Proceeding No. D2019-31 (USPTO May 15, 2019)</a:t>
            </a:r>
          </a:p>
          <a:p>
            <a:pPr lvl="1">
              <a:spcBef>
                <a:spcPts val="0"/>
              </a:spcBef>
              <a:buFont typeface="Arial" panose="020B0604020202020204" pitchFamily="34" charset="0"/>
              <a:buChar char="•"/>
            </a:pPr>
            <a:r>
              <a:rPr lang="en-US" sz="4800" dirty="0">
                <a:solidFill>
                  <a:prstClr val="black"/>
                </a:solidFill>
                <a:latin typeface="Segoe Light"/>
              </a:rPr>
              <a:t>Trademark (TM) attorney was attorney of record or responsible attorney for numerous trademark applications for law firm.</a:t>
            </a:r>
          </a:p>
          <a:p>
            <a:pPr lvl="2">
              <a:spcBef>
                <a:spcPts val="0"/>
              </a:spcBef>
              <a:buFont typeface="Courier New" panose="02070309020205020404" pitchFamily="49" charset="0"/>
              <a:buChar char="-"/>
            </a:pPr>
            <a:r>
              <a:rPr lang="en-US" sz="4800" dirty="0">
                <a:solidFill>
                  <a:prstClr val="black"/>
                </a:solidFill>
                <a:latin typeface="Segoe Light"/>
              </a:rPr>
              <a:t>Had TM documents filed with USPTO where non-practitioner assistants signed the documents instead of the named signatory.</a:t>
            </a:r>
          </a:p>
          <a:p>
            <a:pPr lvl="2">
              <a:spcBef>
                <a:spcPts val="0"/>
              </a:spcBef>
              <a:buFont typeface="Courier New" panose="02070309020205020404" pitchFamily="49" charset="0"/>
              <a:buChar char="-"/>
            </a:pPr>
            <a:r>
              <a:rPr lang="en-US" sz="4800" dirty="0">
                <a:solidFill>
                  <a:prstClr val="black"/>
                </a:solidFill>
                <a:latin typeface="Segoe Light"/>
              </a:rPr>
              <a:t>Did not take reasonable steps to learn whether non-practitioner assistants were obtaining signatures properly.</a:t>
            </a:r>
          </a:p>
          <a:p>
            <a:pPr lvl="2">
              <a:spcBef>
                <a:spcPts val="0"/>
              </a:spcBef>
              <a:buFont typeface="Courier New" panose="02070309020205020404" pitchFamily="49" charset="0"/>
              <a:buChar char="-"/>
            </a:pPr>
            <a:r>
              <a:rPr lang="en-US" sz="4800" dirty="0">
                <a:solidFill>
                  <a:prstClr val="black"/>
                </a:solidFill>
                <a:latin typeface="Segoe Light"/>
              </a:rPr>
              <a:t>After learning of impermissible signatures, did not notify clients of improper signatures or potential consequences.</a:t>
            </a:r>
          </a:p>
          <a:p>
            <a:pPr lvl="2">
              <a:spcBef>
                <a:spcPts val="0"/>
              </a:spcBef>
              <a:buFont typeface="Courier New" panose="02070309020205020404" pitchFamily="49" charset="0"/>
              <a:buChar char="-"/>
            </a:pPr>
            <a:r>
              <a:rPr lang="en-US" sz="4800" dirty="0">
                <a:solidFill>
                  <a:prstClr val="black"/>
                </a:solidFill>
                <a:latin typeface="Segoe Light"/>
              </a:rPr>
              <a:t>After learning of impermissible signatures (including on declaration relied upon by TM examiners), did not notify the USPTO.</a:t>
            </a:r>
          </a:p>
          <a:p>
            <a:pPr marL="914400" lvl="2" indent="0">
              <a:spcBef>
                <a:spcPts val="0"/>
              </a:spcBef>
              <a:buNone/>
            </a:pPr>
            <a:endParaRPr lang="en-US" sz="4800" dirty="0">
              <a:solidFill>
                <a:prstClr val="black"/>
              </a:solidFill>
              <a:latin typeface="Segoe Light"/>
            </a:endParaRPr>
          </a:p>
          <a:p>
            <a:pPr lvl="1">
              <a:spcBef>
                <a:spcPts val="0"/>
              </a:spcBef>
              <a:buFont typeface="Arial" panose="020B0604020202020204" pitchFamily="34" charset="0"/>
              <a:buChar char="•"/>
            </a:pPr>
            <a:r>
              <a:rPr lang="en-US" sz="4800" dirty="0">
                <a:solidFill>
                  <a:prstClr val="black"/>
                </a:solidFill>
                <a:latin typeface="Segoe Light"/>
              </a:rPr>
              <a:t>Mitigating factors:</a:t>
            </a:r>
          </a:p>
          <a:p>
            <a:pPr lvl="2">
              <a:spcBef>
                <a:spcPts val="0"/>
              </a:spcBef>
              <a:buFont typeface="Courier New" panose="02070309020205020404" pitchFamily="49" charset="0"/>
              <a:buChar char="-"/>
            </a:pPr>
            <a:r>
              <a:rPr lang="en-US" sz="4800" dirty="0">
                <a:solidFill>
                  <a:prstClr val="black"/>
                </a:solidFill>
                <a:latin typeface="Segoe Light"/>
              </a:rPr>
              <a:t>Fourteen-year practice with no prior disciplinary history.</a:t>
            </a:r>
          </a:p>
          <a:p>
            <a:pPr lvl="2">
              <a:spcBef>
                <a:spcPts val="0"/>
              </a:spcBef>
              <a:buFont typeface="Courier New" panose="02070309020205020404" pitchFamily="49" charset="0"/>
              <a:buChar char="-"/>
            </a:pPr>
            <a:r>
              <a:rPr lang="en-US" sz="4800" dirty="0">
                <a:solidFill>
                  <a:prstClr val="black"/>
                </a:solidFill>
                <a:latin typeface="Segoe Light"/>
              </a:rPr>
              <a:t>Acknowledged ethical lapses and understood seriousness of submitting impermissible signatures to USPTO.</a:t>
            </a:r>
          </a:p>
          <a:p>
            <a:pPr lvl="2">
              <a:spcBef>
                <a:spcPts val="0"/>
              </a:spcBef>
              <a:buFont typeface="Courier New" panose="02070309020205020404" pitchFamily="49" charset="0"/>
              <a:buChar char="-"/>
            </a:pPr>
            <a:r>
              <a:rPr lang="en-US" sz="4800" dirty="0">
                <a:solidFill>
                  <a:prstClr val="black"/>
                </a:solidFill>
                <a:latin typeface="Segoe Light"/>
              </a:rPr>
              <a:t>Cooperated with OED investigation.</a:t>
            </a:r>
          </a:p>
          <a:p>
            <a:pPr lvl="2">
              <a:spcBef>
                <a:spcPts val="0"/>
              </a:spcBef>
              <a:buFont typeface="Courier New" panose="02070309020205020404" pitchFamily="49" charset="0"/>
              <a:buChar char="-"/>
            </a:pPr>
            <a:r>
              <a:rPr lang="en-US" sz="4800" dirty="0">
                <a:solidFill>
                  <a:prstClr val="black"/>
                </a:solidFill>
                <a:latin typeface="Segoe Light"/>
              </a:rPr>
              <a:t>Upon learning of impermissible signatures, retrained practitioners and non-practitioner assistants to ensure future compliance.</a:t>
            </a:r>
          </a:p>
          <a:p>
            <a:pPr marL="914400" lvl="2" indent="0">
              <a:spcBef>
                <a:spcPts val="0"/>
              </a:spcBef>
              <a:buNone/>
            </a:pPr>
            <a:endParaRPr lang="en-US" sz="4800" dirty="0">
              <a:solidFill>
                <a:prstClr val="black"/>
              </a:solidFill>
              <a:latin typeface="Segoe Light"/>
            </a:endParaRPr>
          </a:p>
          <a:p>
            <a:pPr lvl="1">
              <a:spcBef>
                <a:spcPts val="0"/>
              </a:spcBef>
              <a:buFont typeface="Arial" panose="020B0604020202020204" pitchFamily="34" charset="0"/>
              <a:buChar char="•"/>
            </a:pPr>
            <a:r>
              <a:rPr lang="en-US" sz="4800" dirty="0">
                <a:solidFill>
                  <a:prstClr val="black"/>
                </a:solidFill>
                <a:latin typeface="Segoe Light"/>
              </a:rPr>
              <a:t>Settlement: public reprimand and one-year probation.</a:t>
            </a:r>
          </a:p>
          <a:p>
            <a:pPr marL="457200" lvl="1" indent="0">
              <a:spcBef>
                <a:spcPts val="0"/>
              </a:spcBef>
              <a:buNone/>
            </a:pPr>
            <a:endParaRPr lang="en-US" sz="4800" dirty="0">
              <a:solidFill>
                <a:prstClr val="black"/>
              </a:solidFill>
              <a:latin typeface="Segoe Light"/>
            </a:endParaRPr>
          </a:p>
          <a:p>
            <a:pPr lvl="1">
              <a:spcBef>
                <a:spcPts val="0"/>
              </a:spcBef>
              <a:buFont typeface="Arial" panose="020B0604020202020204" pitchFamily="34" charset="0"/>
              <a:buChar char="•"/>
            </a:pPr>
            <a:r>
              <a:rPr lang="en-US" sz="4800" dirty="0">
                <a:solidFill>
                  <a:prstClr val="black"/>
                </a:solidFill>
                <a:latin typeface="Segoe Light"/>
              </a:rPr>
              <a:t>Rule highlights:</a:t>
            </a:r>
          </a:p>
          <a:p>
            <a:pPr lvl="2">
              <a:spcBef>
                <a:spcPts val="0"/>
              </a:spcBef>
              <a:buFont typeface="Courier New" panose="02070309020205020404" pitchFamily="49" charset="0"/>
              <a:buChar char="-"/>
            </a:pPr>
            <a:r>
              <a:rPr lang="en-US" sz="4800" dirty="0">
                <a:solidFill>
                  <a:prstClr val="black"/>
                </a:solidFill>
                <a:latin typeface="Segoe Light"/>
              </a:rPr>
              <a:t>37 C.F.R. § 11.101–Competence</a:t>
            </a:r>
          </a:p>
          <a:p>
            <a:pPr lvl="2">
              <a:spcBef>
                <a:spcPts val="0"/>
              </a:spcBef>
              <a:buFont typeface="Courier New" panose="02070309020205020404" pitchFamily="49" charset="0"/>
              <a:buChar char="-"/>
            </a:pPr>
            <a:r>
              <a:rPr lang="en-US" sz="4800" dirty="0">
                <a:solidFill>
                  <a:prstClr val="black"/>
                </a:solidFill>
                <a:latin typeface="Segoe Light"/>
              </a:rPr>
              <a:t>37 C.F.R. § 11.103–Diligence</a:t>
            </a:r>
          </a:p>
          <a:p>
            <a:pPr lvl="2">
              <a:spcBef>
                <a:spcPts val="0"/>
              </a:spcBef>
              <a:buFont typeface="Courier New" panose="02070309020205020404" pitchFamily="49" charset="0"/>
              <a:buChar char="-"/>
            </a:pPr>
            <a:r>
              <a:rPr lang="en-US" sz="4800" dirty="0">
                <a:solidFill>
                  <a:prstClr val="black"/>
                </a:solidFill>
                <a:latin typeface="Segoe Light"/>
              </a:rPr>
              <a:t>37 C.F.R. § 11.503–Responsibilities regarding non-practitioner assistance</a:t>
            </a:r>
          </a:p>
          <a:p>
            <a:pPr lvl="2">
              <a:spcBef>
                <a:spcPts val="0"/>
              </a:spcBef>
              <a:buFont typeface="Courier New" panose="02070309020205020404" pitchFamily="49" charset="0"/>
              <a:buChar char="-"/>
            </a:pPr>
            <a:r>
              <a:rPr lang="en-US" sz="4800" dirty="0">
                <a:solidFill>
                  <a:prstClr val="black"/>
                </a:solidFill>
                <a:latin typeface="Segoe Light"/>
              </a:rPr>
              <a:t>37 C.F.R. § 11.104(a) &amp; (b)–Client communication</a:t>
            </a:r>
          </a:p>
          <a:p>
            <a:pPr lvl="2">
              <a:spcBef>
                <a:spcPts val="0"/>
              </a:spcBef>
              <a:buFont typeface="Courier New" panose="02070309020205020404" pitchFamily="49" charset="0"/>
              <a:buChar char="-"/>
            </a:pPr>
            <a:r>
              <a:rPr lang="en-US" sz="4800" dirty="0">
                <a:solidFill>
                  <a:prstClr val="black"/>
                </a:solidFill>
                <a:latin typeface="Segoe Light"/>
              </a:rPr>
              <a:t>37 C.F.R. § 11.303–Candor toward tribunal</a:t>
            </a:r>
          </a:p>
          <a:p>
            <a:pPr lvl="2">
              <a:spcBef>
                <a:spcPts val="0"/>
              </a:spcBef>
              <a:buFont typeface="Courier New" panose="02070309020205020404" pitchFamily="49" charset="0"/>
              <a:buChar char="-"/>
            </a:pPr>
            <a:r>
              <a:rPr lang="en-US" sz="4800" dirty="0">
                <a:solidFill>
                  <a:prstClr val="black"/>
                </a:solidFill>
                <a:latin typeface="Segoe Light"/>
              </a:rPr>
              <a:t>37 C.F.R. §§ 11.804(c) (misrepresentation) and (d) (conduct prejudicial to the administration of justice)</a:t>
            </a:r>
          </a:p>
          <a:p>
            <a:pPr marL="914400" lvl="2" indent="0">
              <a:buNone/>
            </a:pPr>
            <a:endParaRPr lang="en-US" sz="5600" dirty="0">
              <a:latin typeface="Segoe Light"/>
            </a:endParaRPr>
          </a:p>
          <a:p>
            <a:pPr lvl="2"/>
            <a:endParaRPr lang="en-US" dirty="0"/>
          </a:p>
          <a:p>
            <a:pPr lvl="2"/>
            <a:endParaRPr lang="en-US" dirty="0"/>
          </a:p>
          <a:p>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18</a:t>
            </a:fld>
            <a:endParaRPr lang="en-US" dirty="0"/>
          </a:p>
        </p:txBody>
      </p:sp>
    </p:spTree>
    <p:extLst>
      <p:ext uri="{BB962C8B-B14F-4D97-AF65-F5344CB8AC3E}">
        <p14:creationId xmlns:p14="http://schemas.microsoft.com/office/powerpoint/2010/main" val="19742592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9580"/>
            <a:ext cx="8229600" cy="647350"/>
          </a:xfrm>
        </p:spPr>
        <p:txBody>
          <a:bodyPr>
            <a:noAutofit/>
          </a:bodyPr>
          <a:lstStyle/>
          <a:p>
            <a:r>
              <a:rPr lang="en-US" sz="3200" dirty="0">
                <a:solidFill>
                  <a:prstClr val="black"/>
                </a:solidFill>
              </a:rPr>
              <a:t>Signatures on Trademark Documents</a:t>
            </a:r>
            <a:endParaRPr lang="en-US" sz="3200" dirty="0"/>
          </a:p>
        </p:txBody>
      </p:sp>
      <p:sp>
        <p:nvSpPr>
          <p:cNvPr id="3" name="Content Placeholder 2"/>
          <p:cNvSpPr>
            <a:spLocks noGrp="1"/>
          </p:cNvSpPr>
          <p:nvPr>
            <p:ph idx="1"/>
          </p:nvPr>
        </p:nvSpPr>
        <p:spPr>
          <a:xfrm>
            <a:off x="457200" y="1006549"/>
            <a:ext cx="8229600" cy="4026196"/>
          </a:xfrm>
        </p:spPr>
        <p:txBody>
          <a:bodyPr>
            <a:normAutofit fontScale="85000" lnSpcReduction="20000"/>
          </a:bodyPr>
          <a:lstStyle/>
          <a:p>
            <a:pPr lvl="0"/>
            <a:r>
              <a:rPr lang="en-US" altLang="en-US" sz="1900" dirty="0">
                <a:solidFill>
                  <a:prstClr val="black"/>
                </a:solidFill>
                <a:latin typeface="Segoe Light"/>
              </a:rPr>
              <a:t>37 C.F.R. § 2.193 Trademark correspondence and signature requirements:</a:t>
            </a:r>
          </a:p>
          <a:p>
            <a:pPr lvl="1"/>
            <a:r>
              <a:rPr lang="en-US" altLang="en-US" sz="1900" dirty="0">
                <a:solidFill>
                  <a:prstClr val="black"/>
                </a:solidFill>
                <a:latin typeface="Segoe Light"/>
              </a:rPr>
              <a:t>“(a)…Each piece of correspondence that requires a signature must bear:</a:t>
            </a:r>
          </a:p>
          <a:p>
            <a:pPr lvl="2"/>
            <a:r>
              <a:rPr lang="en-US" altLang="en-US" sz="1900" dirty="0">
                <a:solidFill>
                  <a:prstClr val="black"/>
                </a:solidFill>
                <a:latin typeface="Segoe Light"/>
              </a:rPr>
              <a:t>(1) A handwritten signature </a:t>
            </a:r>
            <a:r>
              <a:rPr lang="en-US" altLang="en-US" sz="1900" b="1" dirty="0">
                <a:solidFill>
                  <a:prstClr val="black"/>
                </a:solidFill>
                <a:latin typeface="Segoe Light"/>
              </a:rPr>
              <a:t>personally</a:t>
            </a:r>
            <a:r>
              <a:rPr lang="en-US" altLang="en-US" sz="1900" dirty="0">
                <a:solidFill>
                  <a:prstClr val="black"/>
                </a:solidFill>
                <a:latin typeface="Segoe Light"/>
              </a:rPr>
              <a:t> signed in permanent ink by the person named as the signatory, or a true copy thereof; or</a:t>
            </a:r>
          </a:p>
          <a:p>
            <a:pPr lvl="2"/>
            <a:r>
              <a:rPr lang="en-US" altLang="en-US" sz="1900" dirty="0">
                <a:solidFill>
                  <a:prstClr val="black"/>
                </a:solidFill>
                <a:latin typeface="Segoe Light"/>
              </a:rPr>
              <a:t>(2) An electronic signature that meets the requirements of paragraph (c) of this section, </a:t>
            </a:r>
            <a:r>
              <a:rPr lang="en-US" altLang="en-US" sz="1900" b="1" dirty="0">
                <a:solidFill>
                  <a:prstClr val="black"/>
                </a:solidFill>
                <a:latin typeface="Segoe Light"/>
              </a:rPr>
              <a:t>personally entered by the person named as the signatory</a:t>
            </a:r>
            <a:r>
              <a:rPr lang="en-US" altLang="en-US" sz="1900" dirty="0">
                <a:solidFill>
                  <a:prstClr val="black"/>
                </a:solidFill>
                <a:latin typeface="Segoe Light"/>
              </a:rPr>
              <a:t>….</a:t>
            </a:r>
          </a:p>
          <a:p>
            <a:pPr marL="914400" lvl="2" indent="0">
              <a:buNone/>
            </a:pPr>
            <a:r>
              <a:rPr lang="en-US" altLang="en-US" sz="1900" dirty="0">
                <a:solidFill>
                  <a:prstClr val="black"/>
                </a:solidFill>
                <a:latin typeface="Segoe Light"/>
              </a:rPr>
              <a:t>* * * * *</a:t>
            </a:r>
          </a:p>
          <a:p>
            <a:pPr lvl="1"/>
            <a:r>
              <a:rPr lang="en-US" altLang="en-US" sz="1900" dirty="0">
                <a:solidFill>
                  <a:prstClr val="black"/>
                </a:solidFill>
                <a:latin typeface="Segoe Light"/>
              </a:rPr>
              <a:t> (c) Requirements for electronic signature. A person signing a document electronically must:</a:t>
            </a:r>
          </a:p>
          <a:p>
            <a:pPr lvl="2"/>
            <a:r>
              <a:rPr lang="en-US" altLang="en-US" sz="1900" dirty="0">
                <a:solidFill>
                  <a:prstClr val="black"/>
                </a:solidFill>
                <a:latin typeface="Segoe Light"/>
              </a:rPr>
              <a:t>(1) </a:t>
            </a:r>
            <a:r>
              <a:rPr lang="en-US" altLang="en-US" sz="1900" b="1" dirty="0">
                <a:solidFill>
                  <a:prstClr val="black"/>
                </a:solidFill>
                <a:latin typeface="Segoe Light"/>
              </a:rPr>
              <a:t>Personally enter</a:t>
            </a:r>
            <a:r>
              <a:rPr lang="en-US" altLang="en-US" sz="1900" dirty="0">
                <a:solidFill>
                  <a:prstClr val="black"/>
                </a:solidFill>
                <a:latin typeface="Segoe Light"/>
              </a:rPr>
              <a:t> any combination of letters, numbers, spaces and/or punctuation marks that the signer has adopted as a signature, placed between two forward slash (“/”) symbols in the signature block on the electronic submission; or</a:t>
            </a:r>
          </a:p>
          <a:p>
            <a:pPr lvl="2"/>
            <a:r>
              <a:rPr lang="en-US" altLang="en-US" sz="1900" dirty="0">
                <a:solidFill>
                  <a:prstClr val="black"/>
                </a:solidFill>
                <a:latin typeface="Segoe Light"/>
              </a:rPr>
              <a:t>(2) Sign the document using some other form of electronic signature specified by the Director.”</a:t>
            </a:r>
          </a:p>
          <a:p>
            <a:pPr marL="914400" lvl="2" indent="0">
              <a:buNone/>
            </a:pPr>
            <a:endParaRPr lang="en-US" altLang="en-US" sz="2000" dirty="0"/>
          </a:p>
          <a:p>
            <a:pPr marL="457200" lvl="1" indent="0">
              <a:buNone/>
            </a:pPr>
            <a:endParaRPr lang="en-US" altLang="en-US" sz="2400" dirty="0"/>
          </a:p>
          <a:p>
            <a:endParaRPr lang="en-US" sz="2800" dirty="0"/>
          </a:p>
        </p:txBody>
      </p:sp>
      <p:sp>
        <p:nvSpPr>
          <p:cNvPr id="4" name="Slide Number Placeholder 3"/>
          <p:cNvSpPr>
            <a:spLocks noGrp="1"/>
          </p:cNvSpPr>
          <p:nvPr>
            <p:ph type="sldNum" sz="quarter" idx="10"/>
          </p:nvPr>
        </p:nvSpPr>
        <p:spPr/>
        <p:txBody>
          <a:bodyPr/>
          <a:lstStyle/>
          <a:p>
            <a:fld id="{92DA454B-C859-4892-B9FA-68B588C9F547}" type="slidenum">
              <a:rPr lang="en-US" smtClean="0"/>
              <a:pPr/>
              <a:t>19</a:t>
            </a:fld>
            <a:endParaRPr lang="en-US" dirty="0"/>
          </a:p>
        </p:txBody>
      </p:sp>
    </p:spTree>
    <p:extLst>
      <p:ext uri="{BB962C8B-B14F-4D97-AF65-F5344CB8AC3E}">
        <p14:creationId xmlns:p14="http://schemas.microsoft.com/office/powerpoint/2010/main" val="3481434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40945"/>
            <a:ext cx="7772400" cy="1225021"/>
          </a:xfrm>
        </p:spPr>
        <p:txBody>
          <a:bodyPr>
            <a:normAutofit fontScale="90000"/>
          </a:bodyPr>
          <a:lstStyle/>
          <a:p>
            <a:br>
              <a:rPr lang="en-US" altLang="en-US" dirty="0"/>
            </a:br>
            <a:r>
              <a:rPr lang="en-US" altLang="en-US" dirty="0"/>
              <a:t>Professional Responsibility and </a:t>
            </a:r>
            <a:br>
              <a:rPr lang="en-US" altLang="en-US" dirty="0"/>
            </a:br>
            <a:r>
              <a:rPr lang="en-US" altLang="en-US" dirty="0"/>
              <a:t>Practice before the USPTO</a:t>
            </a:r>
            <a:br>
              <a:rPr lang="en-US" altLang="en-US" dirty="0"/>
            </a:br>
            <a:endParaRPr lang="en-US" dirty="0"/>
          </a:p>
        </p:txBody>
      </p:sp>
      <p:sp>
        <p:nvSpPr>
          <p:cNvPr id="7" name="Subtitle 2"/>
          <p:cNvSpPr>
            <a:spLocks noGrp="1"/>
          </p:cNvSpPr>
          <p:nvPr>
            <p:ph type="subTitle" idx="1"/>
          </p:nvPr>
        </p:nvSpPr>
        <p:spPr/>
        <p:txBody>
          <a:bodyPr>
            <a:normAutofit/>
          </a:bodyPr>
          <a:lstStyle/>
          <a:p>
            <a:r>
              <a:rPr lang="en-US" sz="2400" dirty="0"/>
              <a:t>Office of Enrollment and Discipline (OED)</a:t>
            </a:r>
          </a:p>
          <a:p>
            <a:r>
              <a:rPr lang="en-US" sz="2400" dirty="0"/>
              <a:t>United States Patent and Trademark Office</a:t>
            </a:r>
          </a:p>
        </p:txBody>
      </p:sp>
    </p:spTree>
    <p:extLst>
      <p:ext uri="{BB962C8B-B14F-4D97-AF65-F5344CB8AC3E}">
        <p14:creationId xmlns:p14="http://schemas.microsoft.com/office/powerpoint/2010/main" val="33132484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9580"/>
            <a:ext cx="8229600" cy="597732"/>
          </a:xfrm>
        </p:spPr>
        <p:txBody>
          <a:bodyPr>
            <a:normAutofit/>
          </a:bodyPr>
          <a:lstStyle/>
          <a:p>
            <a:r>
              <a:rPr lang="en-US" sz="3200" dirty="0">
                <a:solidFill>
                  <a:prstClr val="black"/>
                </a:solidFill>
                <a:latin typeface="Segoe UI "/>
              </a:rPr>
              <a:t>Misrepresentations</a:t>
            </a:r>
            <a:endParaRPr lang="en-US" sz="3200" dirty="0">
              <a:latin typeface="Segoe UI "/>
            </a:endParaRPr>
          </a:p>
        </p:txBody>
      </p:sp>
      <p:sp>
        <p:nvSpPr>
          <p:cNvPr id="3" name="Content Placeholder 2"/>
          <p:cNvSpPr>
            <a:spLocks noGrp="1"/>
          </p:cNvSpPr>
          <p:nvPr>
            <p:ph idx="1"/>
          </p:nvPr>
        </p:nvSpPr>
        <p:spPr>
          <a:xfrm>
            <a:off x="457200" y="907312"/>
            <a:ext cx="8229600" cy="4141035"/>
          </a:xfrm>
        </p:spPr>
        <p:txBody>
          <a:bodyPr>
            <a:normAutofit fontScale="25000" lnSpcReduction="20000"/>
          </a:bodyPr>
          <a:lstStyle/>
          <a:p>
            <a:pPr lvl="0">
              <a:lnSpc>
                <a:spcPct val="120000"/>
              </a:lnSpc>
            </a:pPr>
            <a:r>
              <a:rPr lang="en-US" altLang="en-US" sz="6400" b="1" i="1" dirty="0">
                <a:solidFill>
                  <a:prstClr val="black"/>
                </a:solidFill>
                <a:latin typeface="Segoe Light"/>
              </a:rPr>
              <a:t>In re Anonymous</a:t>
            </a:r>
            <a:r>
              <a:rPr lang="en-US" altLang="en-US" sz="6400" dirty="0">
                <a:solidFill>
                  <a:prstClr val="black"/>
                </a:solidFill>
                <a:latin typeface="Segoe Light"/>
              </a:rPr>
              <a:t>, Proceeding No. D2014-05 (USPTO Apr. 1, 2014)</a:t>
            </a:r>
          </a:p>
          <a:p>
            <a:pPr lvl="1">
              <a:lnSpc>
                <a:spcPct val="120000"/>
              </a:lnSpc>
            </a:pPr>
            <a:r>
              <a:rPr lang="en-US" altLang="en-US" sz="6400" dirty="0">
                <a:solidFill>
                  <a:prstClr val="black"/>
                </a:solidFill>
                <a:latin typeface="Segoe Light"/>
              </a:rPr>
              <a:t>Trademark attorney:</a:t>
            </a:r>
          </a:p>
          <a:p>
            <a:pPr lvl="2">
              <a:lnSpc>
                <a:spcPct val="120000"/>
              </a:lnSpc>
            </a:pPr>
            <a:r>
              <a:rPr lang="en-US" altLang="en-US" sz="6400" dirty="0">
                <a:solidFill>
                  <a:prstClr val="black"/>
                </a:solidFill>
                <a:latin typeface="Segoe Light"/>
              </a:rPr>
              <a:t>Submitted sworn statements from himself and his client to the USPTO attesting that the client’s mark had acquired distinctiveness and should be registered due to the clients “substantially continuous and exclusive use” of the mark in commerce.  </a:t>
            </a:r>
          </a:p>
          <a:p>
            <a:pPr lvl="2">
              <a:lnSpc>
                <a:spcPct val="120000"/>
              </a:lnSpc>
            </a:pPr>
            <a:r>
              <a:rPr lang="en-US" altLang="en-US" sz="6400" dirty="0">
                <a:solidFill>
                  <a:prstClr val="black"/>
                </a:solidFill>
                <a:latin typeface="Segoe Light"/>
              </a:rPr>
              <a:t>Prior to submitting the statements, practitioner was informed that materials provided to him contained evidence contrary to the claim of acquired distinctiveness.  </a:t>
            </a:r>
          </a:p>
          <a:p>
            <a:pPr lvl="2">
              <a:lnSpc>
                <a:spcPct val="120000"/>
              </a:lnSpc>
            </a:pPr>
            <a:r>
              <a:rPr lang="en-US" altLang="en-US" sz="6400" dirty="0">
                <a:solidFill>
                  <a:prstClr val="black"/>
                </a:solidFill>
                <a:latin typeface="Segoe Light"/>
              </a:rPr>
              <a:t>Practitioner failed to look at materials or share them with his client before submitting the statements to the USPTO.</a:t>
            </a:r>
          </a:p>
          <a:p>
            <a:pPr lvl="1">
              <a:lnSpc>
                <a:spcPct val="120000"/>
              </a:lnSpc>
            </a:pPr>
            <a:r>
              <a:rPr lang="en-US" altLang="en-US" sz="6400" dirty="0">
                <a:solidFill>
                  <a:prstClr val="black"/>
                </a:solidFill>
                <a:latin typeface="Segoe Light"/>
              </a:rPr>
              <a:t>Settlement: Private reprimand.</a:t>
            </a:r>
          </a:p>
          <a:p>
            <a:pPr lvl="1">
              <a:lnSpc>
                <a:spcPct val="120000"/>
              </a:lnSpc>
            </a:pPr>
            <a:r>
              <a:rPr lang="en-US" altLang="en-US" sz="6400" dirty="0">
                <a:solidFill>
                  <a:prstClr val="black"/>
                </a:solidFill>
                <a:latin typeface="Segoe Light"/>
              </a:rPr>
              <a:t>Actions were deemed to constitute inadequate preparation (37 C.F.R. § 10.77(b)) and presenting a paper in violation of 37 C.F.R. § 11.18 (37 C.F.R. § 10.23(c)(15)). </a:t>
            </a:r>
          </a:p>
          <a:p>
            <a:pPr marL="914400" lvl="2" indent="0">
              <a:buNone/>
            </a:pPr>
            <a:endParaRPr lang="en-US" sz="7200" dirty="0">
              <a:latin typeface="Segoe Light"/>
            </a:endParaRPr>
          </a:p>
          <a:p>
            <a:pPr lvl="2"/>
            <a:endParaRPr lang="en-US" dirty="0"/>
          </a:p>
          <a:p>
            <a:pPr lvl="2"/>
            <a:endParaRPr lang="en-US" dirty="0"/>
          </a:p>
          <a:p>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20</a:t>
            </a:fld>
            <a:endParaRPr lang="en-US" dirty="0"/>
          </a:p>
        </p:txBody>
      </p:sp>
    </p:spTree>
    <p:extLst>
      <p:ext uri="{BB962C8B-B14F-4D97-AF65-F5344CB8AC3E}">
        <p14:creationId xmlns:p14="http://schemas.microsoft.com/office/powerpoint/2010/main" val="35847483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9579"/>
            <a:ext cx="8229600" cy="732411"/>
          </a:xfrm>
        </p:spPr>
        <p:txBody>
          <a:bodyPr>
            <a:normAutofit/>
          </a:bodyPr>
          <a:lstStyle/>
          <a:p>
            <a:r>
              <a:rPr lang="en-US" sz="3200" dirty="0">
                <a:solidFill>
                  <a:prstClr val="black"/>
                </a:solidFill>
              </a:rPr>
              <a:t>Competence, Diligence, Communication </a:t>
            </a:r>
            <a:endParaRPr lang="en-US" dirty="0"/>
          </a:p>
        </p:txBody>
      </p:sp>
      <p:sp>
        <p:nvSpPr>
          <p:cNvPr id="3" name="Content Placeholder 2"/>
          <p:cNvSpPr>
            <a:spLocks noGrp="1"/>
          </p:cNvSpPr>
          <p:nvPr>
            <p:ph idx="1"/>
          </p:nvPr>
        </p:nvSpPr>
        <p:spPr>
          <a:xfrm>
            <a:off x="457200" y="907312"/>
            <a:ext cx="8229600" cy="4141035"/>
          </a:xfrm>
        </p:spPr>
        <p:txBody>
          <a:bodyPr>
            <a:normAutofit fontScale="77500" lnSpcReduction="20000"/>
          </a:bodyPr>
          <a:lstStyle/>
          <a:p>
            <a:pPr lvl="2"/>
            <a:endParaRPr lang="en-US" dirty="0"/>
          </a:p>
          <a:p>
            <a:pPr lvl="0">
              <a:lnSpc>
                <a:spcPct val="120000"/>
              </a:lnSpc>
            </a:pPr>
            <a:r>
              <a:rPr lang="en-US" altLang="en-US" sz="1900" b="1" i="1" dirty="0">
                <a:solidFill>
                  <a:prstClr val="black"/>
                </a:solidFill>
                <a:latin typeface="Segoe Light"/>
              </a:rPr>
              <a:t>In re Stewart</a:t>
            </a:r>
            <a:r>
              <a:rPr lang="en-US" altLang="en-US" sz="1900" dirty="0">
                <a:solidFill>
                  <a:prstClr val="black"/>
                </a:solidFill>
                <a:latin typeface="Segoe Light"/>
              </a:rPr>
              <a:t>, Proceeding No. D2019-45 </a:t>
            </a:r>
            <a:r>
              <a:rPr lang="en-US" sz="1900" dirty="0">
                <a:solidFill>
                  <a:prstClr val="black"/>
                </a:solidFill>
                <a:latin typeface="Segoe Light"/>
              </a:rPr>
              <a:t>(USPTO July 3, 2019)</a:t>
            </a:r>
          </a:p>
          <a:p>
            <a:pPr lvl="1">
              <a:lnSpc>
                <a:spcPct val="120000"/>
              </a:lnSpc>
            </a:pPr>
            <a:r>
              <a:rPr lang="en-US" sz="1900" dirty="0">
                <a:solidFill>
                  <a:prstClr val="black"/>
                </a:solidFill>
                <a:latin typeface="Segoe Light"/>
              </a:rPr>
              <a:t>Trademark attorney:</a:t>
            </a:r>
          </a:p>
          <a:p>
            <a:pPr lvl="2">
              <a:lnSpc>
                <a:spcPct val="120000"/>
              </a:lnSpc>
            </a:pPr>
            <a:r>
              <a:rPr lang="en-US" sz="1900" dirty="0">
                <a:solidFill>
                  <a:prstClr val="black"/>
                </a:solidFill>
                <a:latin typeface="Segoe Light"/>
              </a:rPr>
              <a:t>Did not properly communicate with clients; failed to properly withdraw from representation.</a:t>
            </a:r>
          </a:p>
          <a:p>
            <a:pPr lvl="2">
              <a:lnSpc>
                <a:spcPct val="120000"/>
              </a:lnSpc>
            </a:pPr>
            <a:r>
              <a:rPr lang="en-US" sz="1900" dirty="0">
                <a:solidFill>
                  <a:prstClr val="black"/>
                </a:solidFill>
                <a:latin typeface="Segoe Light"/>
              </a:rPr>
              <a:t>Failed to exercise diligence and competence in legal representation.</a:t>
            </a:r>
          </a:p>
          <a:p>
            <a:pPr lvl="2">
              <a:lnSpc>
                <a:spcPct val="120000"/>
              </a:lnSpc>
            </a:pPr>
            <a:r>
              <a:rPr lang="en-US" sz="1900" dirty="0">
                <a:solidFill>
                  <a:prstClr val="black"/>
                </a:solidFill>
                <a:latin typeface="Segoe Light"/>
              </a:rPr>
              <a:t>Failed to properly expedite TTAB proceedings; did not give proper access to evidence to opposing parties and failed to obey TTAB orders.</a:t>
            </a:r>
          </a:p>
          <a:p>
            <a:pPr lvl="2">
              <a:lnSpc>
                <a:spcPct val="120000"/>
              </a:lnSpc>
            </a:pPr>
            <a:r>
              <a:rPr lang="en-US" sz="1900" dirty="0">
                <a:solidFill>
                  <a:prstClr val="black"/>
                </a:solidFill>
                <a:latin typeface="Segoe Light"/>
              </a:rPr>
              <a:t>Failed to comply with proper discovery requests and failed to properly supervise his staff.</a:t>
            </a:r>
          </a:p>
          <a:p>
            <a:pPr lvl="2">
              <a:lnSpc>
                <a:spcPct val="120000"/>
              </a:lnSpc>
            </a:pPr>
            <a:r>
              <a:rPr lang="en-US" sz="1900" dirty="0">
                <a:solidFill>
                  <a:prstClr val="black"/>
                </a:solidFill>
                <a:latin typeface="Segoe Light"/>
              </a:rPr>
              <a:t>Excluded.</a:t>
            </a:r>
          </a:p>
          <a:p>
            <a:pPr lvl="2">
              <a:lnSpc>
                <a:spcPct val="120000"/>
              </a:lnSpc>
            </a:pPr>
            <a:r>
              <a:rPr lang="en-US" sz="1900" dirty="0">
                <a:solidFill>
                  <a:prstClr val="black"/>
                </a:solidFill>
                <a:latin typeface="Segoe Light"/>
              </a:rPr>
              <a:t>Violations of 37 C.F.R. §§ 11.101, 11.102, 11.103, 11.104(a)(2),(3),(4),(5), and (6); 11.105(b); 11.116; 11.302; 11.304(a),(c),(d); 11.503; 11.505; 11.804(c),(d), and (i).</a:t>
            </a:r>
          </a:p>
          <a:p>
            <a:pPr lvl="2">
              <a:lnSpc>
                <a:spcPct val="120000"/>
              </a:lnSpc>
            </a:pPr>
            <a:endParaRPr lang="en-US" sz="1500" dirty="0">
              <a:solidFill>
                <a:prstClr val="black"/>
              </a:solidFill>
            </a:endParaRPr>
          </a:p>
          <a:p>
            <a:pPr lvl="2"/>
            <a:endParaRPr lang="en-US" dirty="0"/>
          </a:p>
          <a:p>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21</a:t>
            </a:fld>
            <a:endParaRPr lang="en-US" dirty="0"/>
          </a:p>
        </p:txBody>
      </p:sp>
    </p:spTree>
    <p:extLst>
      <p:ext uri="{BB962C8B-B14F-4D97-AF65-F5344CB8AC3E}">
        <p14:creationId xmlns:p14="http://schemas.microsoft.com/office/powerpoint/2010/main" val="23331101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9580"/>
            <a:ext cx="8229600" cy="675864"/>
          </a:xfrm>
        </p:spPr>
        <p:txBody>
          <a:bodyPr>
            <a:normAutofit/>
          </a:bodyPr>
          <a:lstStyle/>
          <a:p>
            <a:r>
              <a:rPr lang="en-US" sz="3200" dirty="0"/>
              <a:t>Trademarks: U.S. Counsel Rule</a:t>
            </a:r>
          </a:p>
        </p:txBody>
      </p:sp>
      <p:sp>
        <p:nvSpPr>
          <p:cNvPr id="3" name="Content Placeholder 2"/>
          <p:cNvSpPr>
            <a:spLocks noGrp="1"/>
          </p:cNvSpPr>
          <p:nvPr>
            <p:ph idx="1"/>
          </p:nvPr>
        </p:nvSpPr>
        <p:spPr>
          <a:xfrm>
            <a:off x="457200" y="1049080"/>
            <a:ext cx="8229600" cy="4184772"/>
          </a:xfrm>
        </p:spPr>
        <p:txBody>
          <a:bodyPr>
            <a:noAutofit/>
          </a:bodyPr>
          <a:lstStyle/>
          <a:p>
            <a:pPr>
              <a:lnSpc>
                <a:spcPct val="120000"/>
              </a:lnSpc>
            </a:pPr>
            <a:r>
              <a:rPr lang="en-US" sz="1400" dirty="0">
                <a:latin typeface="Segoe Light"/>
              </a:rPr>
              <a:t>Increase in foreign parties not authorized to represent trademark applicants and improperly representing foreign applicants in trademark (TM) matters.</a:t>
            </a:r>
          </a:p>
          <a:p>
            <a:pPr>
              <a:lnSpc>
                <a:spcPct val="120000"/>
              </a:lnSpc>
            </a:pPr>
            <a:r>
              <a:rPr lang="en-US" sz="1400" dirty="0">
                <a:latin typeface="Segoe Light"/>
              </a:rPr>
              <a:t>Fraudulent or inaccurate claims of use are a burden on the trademark system and the public and jeopardize validity of marks.</a:t>
            </a:r>
          </a:p>
          <a:p>
            <a:pPr>
              <a:lnSpc>
                <a:spcPct val="120000"/>
              </a:lnSpc>
            </a:pPr>
            <a:r>
              <a:rPr lang="en-US" sz="1400" dirty="0">
                <a:latin typeface="Segoe Light"/>
              </a:rPr>
              <a:t>Effective August 3, 2019: </a:t>
            </a:r>
          </a:p>
          <a:p>
            <a:pPr lvl="1">
              <a:lnSpc>
                <a:spcPct val="120000"/>
              </a:lnSpc>
            </a:pPr>
            <a:r>
              <a:rPr lang="en-US" sz="1400" dirty="0">
                <a:latin typeface="Segoe Light"/>
              </a:rPr>
              <a:t>Foreign-domiciled trademark applicants, registrants, and parties to Trademark Trial and Appeal Board proceedings must be represented at the USPTO by an attorney who is licensed to practice law in the United States.</a:t>
            </a:r>
          </a:p>
          <a:p>
            <a:pPr>
              <a:lnSpc>
                <a:spcPct val="120000"/>
              </a:lnSpc>
            </a:pPr>
            <a:r>
              <a:rPr lang="en-US" sz="1400" dirty="0">
                <a:latin typeface="Segoe Light"/>
              </a:rPr>
              <a:t>Final rule: 84 Fed. Reg. 31498 (July 2, 2019).</a:t>
            </a:r>
          </a:p>
          <a:p>
            <a:pPr>
              <a:lnSpc>
                <a:spcPct val="120000"/>
              </a:lnSpc>
            </a:pPr>
            <a:r>
              <a:rPr lang="en-US" sz="1400" dirty="0">
                <a:latin typeface="Segoe Light"/>
              </a:rPr>
              <a:t>Canadian patent agents are no longer able to represent Canadian parties in U.S. TM matters.</a:t>
            </a:r>
          </a:p>
          <a:p>
            <a:pPr>
              <a:lnSpc>
                <a:spcPct val="120000"/>
              </a:lnSpc>
            </a:pPr>
            <a:r>
              <a:rPr lang="en-US" sz="1400" dirty="0">
                <a:latin typeface="Segoe Light"/>
              </a:rPr>
              <a:t>Canadian TM attorneys and agents will only be able to serve as additionally appointed practitioners.</a:t>
            </a:r>
          </a:p>
          <a:p>
            <a:pPr lvl="1">
              <a:lnSpc>
                <a:spcPct val="120000"/>
              </a:lnSpc>
            </a:pPr>
            <a:r>
              <a:rPr lang="en-US" sz="1400" dirty="0">
                <a:latin typeface="Segoe Light"/>
              </a:rPr>
              <a:t>Clients must appoint U.S.-licensed attorney to file formal responses.</a:t>
            </a:r>
          </a:p>
          <a:p>
            <a:pPr lvl="1">
              <a:lnSpc>
                <a:spcPct val="120000"/>
              </a:lnSpc>
            </a:pPr>
            <a:r>
              <a:rPr lang="en-US" sz="1400" dirty="0">
                <a:latin typeface="Segoe Light"/>
              </a:rPr>
              <a:t>The USPTO will only correspond with U.S. licensed attorney.</a:t>
            </a:r>
          </a:p>
        </p:txBody>
      </p:sp>
      <p:sp>
        <p:nvSpPr>
          <p:cNvPr id="5" name="Slide Number Placeholder 3"/>
          <p:cNvSpPr>
            <a:spLocks noGrp="1"/>
          </p:cNvSpPr>
          <p:nvPr>
            <p:ph type="sldNum" sz="quarter" idx="10"/>
          </p:nvPr>
        </p:nvSpPr>
        <p:spPr/>
        <p:txBody>
          <a:bodyPr/>
          <a:lstStyle/>
          <a:p>
            <a:fld id="{92DA454B-C859-4892-B9FA-68B588C9F547}" type="slidenum">
              <a:rPr lang="en-US" smtClean="0"/>
              <a:pPr/>
              <a:t>22</a:t>
            </a:fld>
            <a:endParaRPr lang="en-US" dirty="0"/>
          </a:p>
        </p:txBody>
      </p:sp>
    </p:spTree>
    <p:extLst>
      <p:ext uri="{BB962C8B-B14F-4D97-AF65-F5344CB8AC3E}">
        <p14:creationId xmlns:p14="http://schemas.microsoft.com/office/powerpoint/2010/main" val="24470386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Trademarks: U.S. Counsel Rule</a:t>
            </a:r>
          </a:p>
        </p:txBody>
      </p:sp>
      <p:sp>
        <p:nvSpPr>
          <p:cNvPr id="4" name="Slide Number Placeholder 3"/>
          <p:cNvSpPr>
            <a:spLocks noGrp="1"/>
          </p:cNvSpPr>
          <p:nvPr>
            <p:ph type="sldNum" sz="quarter" idx="10"/>
          </p:nvPr>
        </p:nvSpPr>
        <p:spPr/>
        <p:txBody>
          <a:bodyPr/>
          <a:lstStyle/>
          <a:p>
            <a:fld id="{92DA454B-C859-4892-B9FA-68B588C9F547}" type="slidenum">
              <a:rPr lang="en-US" smtClean="0"/>
              <a:t>23</a:t>
            </a:fld>
            <a:endParaRPr lang="en-US" dirty="0"/>
          </a:p>
        </p:txBody>
      </p:sp>
      <p:pic>
        <p:nvPicPr>
          <p:cNvPr id="7" name="Picture 6"/>
          <p:cNvPicPr>
            <a:picLocks noChangeAspect="1"/>
          </p:cNvPicPr>
          <p:nvPr/>
        </p:nvPicPr>
        <p:blipFill>
          <a:blip r:embed="rId3"/>
          <a:stretch>
            <a:fillRect/>
          </a:stretch>
        </p:blipFill>
        <p:spPr>
          <a:xfrm>
            <a:off x="877332" y="1774170"/>
            <a:ext cx="7389336" cy="2386439"/>
          </a:xfrm>
          <a:prstGeom prst="rect">
            <a:avLst/>
          </a:prstGeom>
          <a:ln>
            <a:solidFill>
              <a:schemeClr val="tx1"/>
            </a:solidFill>
          </a:ln>
        </p:spPr>
      </p:pic>
    </p:spTree>
    <p:extLst>
      <p:ext uri="{BB962C8B-B14F-4D97-AF65-F5344CB8AC3E}">
        <p14:creationId xmlns:p14="http://schemas.microsoft.com/office/powerpoint/2010/main" val="20988762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D9B53-EAEE-42AB-B7B1-86594AAB0368}"/>
              </a:ext>
            </a:extLst>
          </p:cNvPr>
          <p:cNvSpPr>
            <a:spLocks noGrp="1"/>
          </p:cNvSpPr>
          <p:nvPr>
            <p:ph type="title"/>
          </p:nvPr>
        </p:nvSpPr>
        <p:spPr>
          <a:xfrm>
            <a:off x="457200" y="396949"/>
            <a:ext cx="8229600" cy="389860"/>
          </a:xfrm>
        </p:spPr>
        <p:txBody>
          <a:bodyPr>
            <a:noAutofit/>
          </a:bodyPr>
          <a:lstStyle/>
          <a:p>
            <a:r>
              <a:rPr lang="en-US" sz="3200" dirty="0"/>
              <a:t>U.S. Counsel Rule - Solicitation</a:t>
            </a:r>
          </a:p>
        </p:txBody>
      </p:sp>
      <p:pic>
        <p:nvPicPr>
          <p:cNvPr id="5" name="Content Placeholder 4">
            <a:extLst>
              <a:ext uri="{FF2B5EF4-FFF2-40B4-BE49-F238E27FC236}">
                <a16:creationId xmlns:a16="http://schemas.microsoft.com/office/drawing/2014/main" id="{6364E9E7-D3E3-4A6B-BA4F-D641BCF7DCD6}"/>
              </a:ext>
            </a:extLst>
          </p:cNvPr>
          <p:cNvPicPr>
            <a:picLocks noGrp="1" noChangeAspect="1"/>
          </p:cNvPicPr>
          <p:nvPr>
            <p:ph idx="1"/>
          </p:nvPr>
        </p:nvPicPr>
        <p:blipFill>
          <a:blip r:embed="rId2"/>
          <a:stretch>
            <a:fillRect/>
          </a:stretch>
        </p:blipFill>
        <p:spPr>
          <a:xfrm>
            <a:off x="5299203" y="1251098"/>
            <a:ext cx="2414720" cy="3539430"/>
          </a:xfrm>
          <a:prstGeom prst="rect">
            <a:avLst/>
          </a:prstGeom>
        </p:spPr>
      </p:pic>
      <p:sp>
        <p:nvSpPr>
          <p:cNvPr id="4" name="Slide Number Placeholder 3">
            <a:extLst>
              <a:ext uri="{FF2B5EF4-FFF2-40B4-BE49-F238E27FC236}">
                <a16:creationId xmlns:a16="http://schemas.microsoft.com/office/drawing/2014/main" id="{8511420D-7FF8-4DFF-B4E7-40A760B71835}"/>
              </a:ext>
            </a:extLst>
          </p:cNvPr>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24</a:t>
            </a:fld>
            <a:endParaRPr kumimoji="0" lang="en-US" sz="800" b="0" i="0" u="none" strike="noStrike" kern="1200" cap="none" spc="0" normalizeH="0" baseline="0" noProof="0" dirty="0">
              <a:ln>
                <a:noFill/>
              </a:ln>
              <a:solidFill>
                <a:prstClr val="black"/>
              </a:solidFill>
              <a:effectLst/>
              <a:uLnTx/>
              <a:uFillTx/>
              <a:latin typeface="Segoe UI"/>
              <a:ea typeface="+mn-ea"/>
              <a:cs typeface="+mn-cs"/>
            </a:endParaRPr>
          </a:p>
        </p:txBody>
      </p:sp>
      <p:sp>
        <p:nvSpPr>
          <p:cNvPr id="6" name="Rectangle 5">
            <a:extLst>
              <a:ext uri="{FF2B5EF4-FFF2-40B4-BE49-F238E27FC236}">
                <a16:creationId xmlns:a16="http://schemas.microsoft.com/office/drawing/2014/main" id="{C92177A0-E23F-49C4-B813-47B9F30CA27C}"/>
              </a:ext>
            </a:extLst>
          </p:cNvPr>
          <p:cNvSpPr/>
          <p:nvPr/>
        </p:nvSpPr>
        <p:spPr>
          <a:xfrm>
            <a:off x="474919" y="1265534"/>
            <a:ext cx="4203405" cy="353943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000000"/>
                </a:solidFill>
                <a:effectLst/>
                <a:uLnTx/>
                <a:uFillTx/>
                <a:latin typeface="MicrosoftYaHei-Bold"/>
                <a:ea typeface="+mn-ea"/>
                <a:cs typeface="+mn-cs"/>
              </a:rPr>
              <a:t>美标源头律师合作，非华人律师</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22222"/>
                </a:solidFill>
                <a:effectLst/>
                <a:uLnTx/>
                <a:uFillTx/>
                <a:latin typeface="ArialMT"/>
                <a:ea typeface="+mn-ea"/>
                <a:cs typeface="+mn-cs"/>
              </a:rPr>
              <a:t>1 message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srgbClr val="000000"/>
                </a:solidFill>
                <a:effectLst/>
                <a:uLnTx/>
                <a:uFillTx/>
                <a:latin typeface="Arial-BoldMT"/>
                <a:ea typeface="+mn-ea"/>
                <a:cs typeface="+mn-cs"/>
              </a:rPr>
              <a:t>US_Trademark_Agent</a:t>
            </a:r>
            <a:r>
              <a:rPr kumimoji="0" lang="en-US" sz="1600" b="1" i="0" u="none" strike="noStrike" kern="1200" cap="none" spc="0" normalizeH="0" baseline="0" noProof="0" dirty="0">
                <a:ln>
                  <a:noFill/>
                </a:ln>
                <a:solidFill>
                  <a:srgbClr val="000000"/>
                </a:solidFill>
                <a:effectLst/>
                <a:uLnTx/>
                <a:uFillTx/>
                <a:latin typeface="Arial-BoldMT"/>
                <a:ea typeface="+mn-ea"/>
                <a:cs typeface="+mn-cs"/>
              </a:rPr>
              <a:t> </a:t>
            </a:r>
            <a:r>
              <a:rPr kumimoji="0" lang="en-US" sz="1600" b="0" i="0" u="none" strike="noStrike" kern="1200" cap="none" spc="0" normalizeH="0" baseline="0" noProof="0" dirty="0">
                <a:ln>
                  <a:noFill/>
                </a:ln>
                <a:solidFill>
                  <a:srgbClr val="000000"/>
                </a:solidFill>
                <a:effectLst/>
                <a:uLnTx/>
                <a:uFillTx/>
                <a:latin typeface="ArialMT"/>
                <a:ea typeface="+mn-ea"/>
                <a:cs typeface="+mn-cs"/>
              </a:rPr>
              <a:t>&lt;tony@zcompany.com&gt; Sat, Mar 12, 2022 at 2:23 AM</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MT"/>
                <a:ea typeface="+mn-ea"/>
                <a:cs typeface="+mn-cs"/>
              </a:rPr>
              <a:t>Reply-To: tony@zcompany.cn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MT"/>
                <a:ea typeface="+mn-ea"/>
                <a:cs typeface="+mn-cs"/>
              </a:rPr>
              <a:t>To: @gmail.com</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srgbClr val="000000"/>
                </a:solidFill>
                <a:effectLst/>
                <a:uLnTx/>
                <a:uFillTx/>
                <a:latin typeface="MicrosoftYaHei"/>
                <a:ea typeface="+mn-ea"/>
                <a:cs typeface="+mn-cs"/>
              </a:rPr>
              <a:t>您好，</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000000"/>
                </a:solidFill>
                <a:effectLst/>
                <a:uLnTx/>
                <a:uFillTx/>
                <a:latin typeface="MicrosoftYaHei"/>
                <a:ea typeface="+mn-ea"/>
                <a:cs typeface="+mn-cs"/>
              </a:rPr>
              <a:t>初步沟通后，可提供美国白皮律师（非华人）商标方案如下：</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000000"/>
                </a:solidFill>
                <a:effectLst/>
                <a:uLnTx/>
                <a:uFillTx/>
                <a:latin typeface="ArialMT"/>
                <a:ea typeface="+mn-ea"/>
                <a:cs typeface="+mn-cs"/>
              </a:rPr>
              <a:t>*</a:t>
            </a:r>
            <a:r>
              <a:rPr kumimoji="0" lang="zh-CN" altLang="en-US" sz="1600" b="0" i="0" u="none" strike="noStrike" kern="1200" cap="none" spc="0" normalizeH="0" baseline="0" noProof="0" dirty="0">
                <a:ln>
                  <a:noFill/>
                </a:ln>
                <a:solidFill>
                  <a:srgbClr val="000000"/>
                </a:solidFill>
                <a:effectLst/>
                <a:uLnTx/>
                <a:uFillTx/>
                <a:latin typeface="MicrosoftYaHei"/>
                <a:ea typeface="+mn-ea"/>
                <a:cs typeface="+mn-cs"/>
              </a:rPr>
              <a:t>符合</a:t>
            </a:r>
            <a:r>
              <a:rPr kumimoji="0" lang="en-US" altLang="zh-CN" sz="1600" b="0" i="0" u="none" strike="noStrike" kern="1200" cap="none" spc="0" normalizeH="0" baseline="0" noProof="0" dirty="0">
                <a:ln>
                  <a:noFill/>
                </a:ln>
                <a:solidFill>
                  <a:srgbClr val="000000"/>
                </a:solidFill>
                <a:effectLst/>
                <a:uLnTx/>
                <a:uFillTx/>
                <a:latin typeface="ArialMT"/>
                <a:ea typeface="+mn-ea"/>
                <a:cs typeface="+mn-cs"/>
              </a:rPr>
              <a:t>4</a:t>
            </a:r>
            <a:r>
              <a:rPr kumimoji="0" lang="zh-CN" altLang="en-US" sz="1600" b="0" i="0" u="none" strike="noStrike" kern="1200" cap="none" spc="0" normalizeH="0" baseline="0" noProof="0" dirty="0">
                <a:ln>
                  <a:noFill/>
                </a:ln>
                <a:solidFill>
                  <a:srgbClr val="000000"/>
                </a:solidFill>
                <a:effectLst/>
                <a:uLnTx/>
                <a:uFillTx/>
                <a:latin typeface="MicrosoftYaHei"/>
                <a:ea typeface="+mn-ea"/>
                <a:cs typeface="+mn-cs"/>
              </a:rPr>
              <a:t>月</a:t>
            </a:r>
            <a:r>
              <a:rPr kumimoji="0" lang="en-US" altLang="zh-CN" sz="1600" b="0" i="0" u="none" strike="noStrike" kern="1200" cap="none" spc="0" normalizeH="0" baseline="0" noProof="0" dirty="0">
                <a:ln>
                  <a:noFill/>
                </a:ln>
                <a:solidFill>
                  <a:srgbClr val="000000"/>
                </a:solidFill>
                <a:effectLst/>
                <a:uLnTx/>
                <a:uFillTx/>
                <a:latin typeface="ArialMT"/>
                <a:ea typeface="+mn-ea"/>
                <a:cs typeface="+mn-cs"/>
              </a:rPr>
              <a:t>9</a:t>
            </a:r>
            <a:r>
              <a:rPr kumimoji="0" lang="zh-CN" altLang="en-US" sz="1600" b="0" i="0" u="none" strike="noStrike" kern="1200" cap="none" spc="0" normalizeH="0" baseline="0" noProof="0" dirty="0">
                <a:ln>
                  <a:noFill/>
                </a:ln>
                <a:solidFill>
                  <a:srgbClr val="000000"/>
                </a:solidFill>
                <a:effectLst/>
                <a:uLnTx/>
                <a:uFillTx/>
                <a:latin typeface="MicrosoftYaHei"/>
                <a:ea typeface="+mn-ea"/>
                <a:cs typeface="+mn-cs"/>
              </a:rPr>
              <a:t>日新规，</a:t>
            </a:r>
            <a:r>
              <a:rPr kumimoji="0" lang="en-US" altLang="zh-CN" sz="1600" b="0" i="0" u="none" strike="noStrike" kern="1200" cap="none" spc="0" normalizeH="0" baseline="0" noProof="0" dirty="0">
                <a:ln>
                  <a:noFill/>
                </a:ln>
                <a:solidFill>
                  <a:srgbClr val="000000"/>
                </a:solidFill>
                <a:effectLst/>
                <a:uLnTx/>
                <a:uFillTx/>
                <a:latin typeface="ArialMT"/>
                <a:ea typeface="+mn-ea"/>
                <a:cs typeface="+mn-cs"/>
              </a:rPr>
              <a:t>USPTO</a:t>
            </a:r>
            <a:r>
              <a:rPr kumimoji="0" lang="zh-CN" altLang="en-US" sz="1600" b="0" i="0" u="none" strike="noStrike" kern="1200" cap="none" spc="0" normalizeH="0" baseline="0" noProof="0" dirty="0">
                <a:ln>
                  <a:noFill/>
                </a:ln>
                <a:solidFill>
                  <a:srgbClr val="000000"/>
                </a:solidFill>
                <a:effectLst/>
                <a:uLnTx/>
                <a:uFillTx/>
                <a:latin typeface="MicrosoftYaHei"/>
                <a:ea typeface="+mn-ea"/>
                <a:cs typeface="+mn-cs"/>
              </a:rPr>
              <a:t>律师实人认证；</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000000"/>
                </a:solidFill>
                <a:effectLst/>
                <a:uLnTx/>
                <a:uFillTx/>
                <a:latin typeface="ArialMT"/>
                <a:ea typeface="+mn-ea"/>
                <a:cs typeface="+mn-cs"/>
              </a:rPr>
              <a:t>*</a:t>
            </a:r>
            <a:r>
              <a:rPr kumimoji="0" lang="zh-CN" altLang="en-US" sz="1600" b="0" i="0" u="none" strike="noStrike" kern="1200" cap="none" spc="0" normalizeH="0" baseline="0" noProof="0" dirty="0">
                <a:ln>
                  <a:noFill/>
                </a:ln>
                <a:solidFill>
                  <a:srgbClr val="000000"/>
                </a:solidFill>
                <a:effectLst/>
                <a:uLnTx/>
                <a:uFillTx/>
                <a:latin typeface="MicrosoftYaHei"/>
                <a:ea typeface="+mn-ea"/>
                <a:cs typeface="+mn-cs"/>
              </a:rPr>
              <a:t>可协助</a:t>
            </a:r>
            <a:r>
              <a:rPr kumimoji="0" lang="en-US" altLang="zh-CN" sz="1600" b="0" i="0" u="none" strike="noStrike" kern="1200" cap="none" spc="0" normalizeH="0" baseline="0" noProof="0" dirty="0">
                <a:ln>
                  <a:noFill/>
                </a:ln>
                <a:solidFill>
                  <a:srgbClr val="000000"/>
                </a:solidFill>
                <a:effectLst/>
                <a:uLnTx/>
                <a:uFillTx/>
                <a:latin typeface="ArialMT"/>
                <a:ea typeface="+mn-ea"/>
                <a:cs typeface="+mn-cs"/>
              </a:rPr>
              <a:t>OBJ</a:t>
            </a:r>
            <a:r>
              <a:rPr kumimoji="0" lang="zh-CN" altLang="en-US" sz="1600" b="0" i="0" u="none" strike="noStrike" kern="1200" cap="none" spc="0" normalizeH="0" baseline="0" noProof="0" dirty="0">
                <a:ln>
                  <a:noFill/>
                </a:ln>
                <a:solidFill>
                  <a:srgbClr val="000000"/>
                </a:solidFill>
                <a:effectLst/>
                <a:uLnTx/>
                <a:uFillTx/>
                <a:latin typeface="MicrosoftYaHei"/>
                <a:ea typeface="+mn-ea"/>
                <a:cs typeface="+mn-cs"/>
              </a:rPr>
              <a:t>制作（律师助手子账号操作）；</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srgbClr val="000000"/>
                </a:solidFill>
                <a:effectLst/>
                <a:uLnTx/>
                <a:uFillTx/>
                <a:latin typeface="ArialMT"/>
                <a:ea typeface="+mn-ea"/>
                <a:cs typeface="+mn-cs"/>
              </a:rPr>
              <a:t>*</a:t>
            </a:r>
            <a:r>
              <a:rPr kumimoji="0" lang="ja-JP" altLang="en-US" sz="1600" b="0" i="0" u="none" strike="noStrike" kern="1200" cap="none" spc="0" normalizeH="0" baseline="0" noProof="0" dirty="0">
                <a:ln>
                  <a:noFill/>
                </a:ln>
                <a:solidFill>
                  <a:srgbClr val="000000"/>
                </a:solidFill>
                <a:effectLst/>
                <a:uLnTx/>
                <a:uFillTx/>
                <a:latin typeface="MicrosoftYaHei"/>
                <a:ea typeface="+mn-ea"/>
                <a:cs typeface="+mn-cs"/>
              </a:rPr>
              <a:t>使用</a:t>
            </a:r>
            <a:r>
              <a:rPr kumimoji="0" lang="en-US" sz="1600" b="0" i="0" u="none" strike="noStrike" kern="1200" cap="none" spc="0" normalizeH="0" baseline="0" noProof="0" dirty="0">
                <a:ln>
                  <a:noFill/>
                </a:ln>
                <a:solidFill>
                  <a:srgbClr val="000000"/>
                </a:solidFill>
                <a:effectLst/>
                <a:uLnTx/>
                <a:uFillTx/>
                <a:latin typeface="ArialMT"/>
                <a:ea typeface="+mn-ea"/>
                <a:cs typeface="+mn-cs"/>
              </a:rPr>
              <a:t>USPTO Payement Account</a:t>
            </a:r>
            <a:r>
              <a:rPr kumimoji="0" lang="ja-JP" altLang="en-US" sz="1600" b="0" i="0" u="none" strike="noStrike" kern="1200" cap="none" spc="0" normalizeH="0" baseline="0" noProof="0" dirty="0">
                <a:ln>
                  <a:noFill/>
                </a:ln>
                <a:solidFill>
                  <a:srgbClr val="000000"/>
                </a:solidFill>
                <a:effectLst/>
                <a:uLnTx/>
                <a:uFillTx/>
                <a:latin typeface="MicrosoftYaHei"/>
                <a:ea typeface="+mn-ea"/>
                <a:cs typeface="+mn-cs"/>
              </a:rPr>
              <a:t>支付商标官费；</a:t>
            </a:r>
            <a:endParaRPr kumimoji="0" lang="en-US" sz="16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145052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1447"/>
            <a:ext cx="8229600" cy="952500"/>
          </a:xfrm>
        </p:spPr>
        <p:txBody>
          <a:bodyPr>
            <a:noAutofit/>
          </a:bodyPr>
          <a:lstStyle/>
          <a:p>
            <a:r>
              <a:rPr lang="en-US" sz="3200" dirty="0"/>
              <a:t>Competence, Informed Consent, Dishonesty</a:t>
            </a:r>
          </a:p>
        </p:txBody>
      </p:sp>
      <p:sp>
        <p:nvSpPr>
          <p:cNvPr id="3" name="Content Placeholder 2"/>
          <p:cNvSpPr>
            <a:spLocks noGrp="1"/>
          </p:cNvSpPr>
          <p:nvPr>
            <p:ph idx="1"/>
          </p:nvPr>
        </p:nvSpPr>
        <p:spPr>
          <a:xfrm>
            <a:off x="457200" y="1538177"/>
            <a:ext cx="8229600" cy="3485950"/>
          </a:xfrm>
        </p:spPr>
        <p:txBody>
          <a:bodyPr>
            <a:normAutofit fontScale="25000" lnSpcReduction="20000"/>
          </a:bodyPr>
          <a:lstStyle/>
          <a:p>
            <a:pPr marL="0" indent="0">
              <a:buNone/>
            </a:pPr>
            <a:r>
              <a:rPr lang="en-US" altLang="en-US" sz="5600" b="1" i="1" dirty="0">
                <a:latin typeface="Segoe Light"/>
              </a:rPr>
              <a:t>In re Caraco</a:t>
            </a:r>
            <a:r>
              <a:rPr lang="en-US" altLang="en-US" sz="5600" dirty="0">
                <a:latin typeface="Segoe Light"/>
              </a:rPr>
              <a:t>, Proceeding No. D2019-50 (USPTO Sept. 12, 2019)</a:t>
            </a:r>
          </a:p>
          <a:p>
            <a:pPr lvl="1">
              <a:lnSpc>
                <a:spcPct val="120000"/>
              </a:lnSpc>
              <a:spcBef>
                <a:spcPts val="0"/>
              </a:spcBef>
              <a:buFont typeface="Arial" panose="020B0604020202020204" pitchFamily="34" charset="0"/>
              <a:buChar char="•"/>
            </a:pPr>
            <a:r>
              <a:rPr lang="en-US" altLang="en-US" sz="5600" dirty="0">
                <a:latin typeface="Segoe Light"/>
              </a:rPr>
              <a:t>TM attorney:</a:t>
            </a:r>
          </a:p>
          <a:p>
            <a:pPr lvl="2">
              <a:lnSpc>
                <a:spcPct val="120000"/>
              </a:lnSpc>
              <a:spcBef>
                <a:spcPts val="0"/>
              </a:spcBef>
              <a:buFont typeface="Courier New" panose="02070309020205020404" pitchFamily="49" charset="0"/>
              <a:buChar char="-"/>
            </a:pPr>
            <a:r>
              <a:rPr lang="en-US" altLang="en-US" sz="5600" dirty="0">
                <a:latin typeface="Segoe Light"/>
              </a:rPr>
              <a:t>Worked with a reciprocally-recognized Canadian practitioner to represent clients located in Canada before the USPTO in trademark matters.</a:t>
            </a:r>
          </a:p>
          <a:p>
            <a:pPr lvl="2">
              <a:lnSpc>
                <a:spcPct val="120000"/>
              </a:lnSpc>
              <a:spcBef>
                <a:spcPts val="0"/>
              </a:spcBef>
              <a:buFont typeface="Courier New" panose="02070309020205020404" pitchFamily="49" charset="0"/>
              <a:buChar char="-"/>
            </a:pPr>
            <a:r>
              <a:rPr lang="en-US" altLang="en-US" sz="5600" dirty="0">
                <a:latin typeface="Segoe Light"/>
              </a:rPr>
              <a:t>Reviewed TM applications and related documents prior to filing, but never consulted or spoke with clients.</a:t>
            </a:r>
          </a:p>
          <a:p>
            <a:pPr lvl="2">
              <a:lnSpc>
                <a:spcPct val="120000"/>
              </a:lnSpc>
              <a:spcBef>
                <a:spcPts val="0"/>
              </a:spcBef>
              <a:buFont typeface="Courier New" panose="02070309020205020404" pitchFamily="49" charset="0"/>
              <a:buChar char="-"/>
            </a:pPr>
            <a:r>
              <a:rPr lang="en-US" altLang="en-US" sz="5600" dirty="0">
                <a:latin typeface="Segoe Light"/>
              </a:rPr>
              <a:t>Allowed Canadian practitioner and her non-practitioner assistants to enter his signature on TM filings.</a:t>
            </a:r>
          </a:p>
          <a:p>
            <a:pPr lvl="2">
              <a:lnSpc>
                <a:spcPct val="120000"/>
              </a:lnSpc>
              <a:spcBef>
                <a:spcPts val="0"/>
              </a:spcBef>
              <a:buFont typeface="Courier New" panose="02070309020205020404" pitchFamily="49" charset="0"/>
              <a:buChar char="-"/>
            </a:pPr>
            <a:r>
              <a:rPr lang="en-US" altLang="en-US" sz="5600" dirty="0">
                <a:latin typeface="Segoe Light"/>
              </a:rPr>
              <a:t>Failed to notify any of the TM clients that he failed to personally sign any of the declarations in TM filings or any of the potential adverse consequences.</a:t>
            </a:r>
          </a:p>
          <a:p>
            <a:pPr lvl="2">
              <a:lnSpc>
                <a:spcPct val="120000"/>
              </a:lnSpc>
              <a:spcBef>
                <a:spcPts val="0"/>
              </a:spcBef>
              <a:buFont typeface="Courier New" panose="02070309020205020404" pitchFamily="49" charset="0"/>
              <a:buChar char="-"/>
            </a:pPr>
            <a:r>
              <a:rPr lang="en-US" altLang="en-US" sz="5600" dirty="0">
                <a:latin typeface="Segoe Light"/>
              </a:rPr>
              <a:t>Failed to notify trademark operations at USPTO of the impermissible signatures.</a:t>
            </a:r>
          </a:p>
          <a:p>
            <a:pPr lvl="2">
              <a:lnSpc>
                <a:spcPct val="120000"/>
              </a:lnSpc>
              <a:spcBef>
                <a:spcPts val="0"/>
              </a:spcBef>
              <a:buFont typeface="Courier New" panose="02070309020205020404" pitchFamily="49" charset="0"/>
              <a:buChar char="-"/>
            </a:pPr>
            <a:r>
              <a:rPr lang="en-US" altLang="en-US" sz="5600" dirty="0">
                <a:latin typeface="Segoe Light"/>
              </a:rPr>
              <a:t>Excluded.</a:t>
            </a:r>
          </a:p>
          <a:p>
            <a:pPr lvl="1">
              <a:lnSpc>
                <a:spcPct val="120000"/>
              </a:lnSpc>
              <a:spcBef>
                <a:spcPts val="0"/>
              </a:spcBef>
              <a:buFont typeface="Arial" panose="020B0604020202020204" pitchFamily="34" charset="0"/>
              <a:buChar char="•"/>
            </a:pPr>
            <a:r>
              <a:rPr lang="en-US" altLang="en-US" sz="5600" dirty="0">
                <a:latin typeface="Segoe Light"/>
              </a:rPr>
              <a:t>Rule highlights: </a:t>
            </a:r>
          </a:p>
          <a:p>
            <a:pPr lvl="2">
              <a:lnSpc>
                <a:spcPct val="120000"/>
              </a:lnSpc>
              <a:spcBef>
                <a:spcPts val="0"/>
              </a:spcBef>
              <a:buFont typeface="Courier New" panose="02070309020205020404" pitchFamily="49" charset="0"/>
              <a:buChar char="-"/>
            </a:pPr>
            <a:r>
              <a:rPr lang="en-US" altLang="en-US" sz="5600" dirty="0">
                <a:latin typeface="Segoe Light"/>
              </a:rPr>
              <a:t>37 C.F.R. § 11.303(a)(1) - False statements of fact or law to the USPTO.</a:t>
            </a:r>
          </a:p>
          <a:p>
            <a:pPr lvl="2">
              <a:lnSpc>
                <a:spcPct val="120000"/>
              </a:lnSpc>
              <a:spcBef>
                <a:spcPts val="0"/>
              </a:spcBef>
              <a:buFont typeface="Courier New" panose="02070309020205020404" pitchFamily="49" charset="0"/>
              <a:buChar char="-"/>
            </a:pPr>
            <a:r>
              <a:rPr lang="en-US" altLang="en-US" sz="5600" dirty="0">
                <a:latin typeface="Segoe Light"/>
              </a:rPr>
              <a:t>37 C.F.R. § 11.303(a)(3) - Requiring a practitioner to take reasonable remedial measures if practitioner becomes aware of falsity of material evidence.</a:t>
            </a:r>
          </a:p>
          <a:p>
            <a:pPr lvl="1"/>
            <a:endParaRPr lang="en-US" altLang="en-US" sz="2900" dirty="0"/>
          </a:p>
          <a:p>
            <a:endParaRPr lang="en-US" dirty="0"/>
          </a:p>
        </p:txBody>
      </p:sp>
      <p:sp>
        <p:nvSpPr>
          <p:cNvPr id="4" name="Slide Number Placeholder 3"/>
          <p:cNvSpPr>
            <a:spLocks noGrp="1"/>
          </p:cNvSpPr>
          <p:nvPr>
            <p:ph type="sldNum" sz="quarter" idx="10"/>
          </p:nvPr>
        </p:nvSpPr>
        <p:spPr/>
        <p:txBody>
          <a:bodyPr/>
          <a:lstStyle/>
          <a:p>
            <a:r>
              <a:rPr lang="en-US" dirty="0"/>
              <a:t>26</a:t>
            </a:r>
          </a:p>
        </p:txBody>
      </p:sp>
    </p:spTree>
    <p:extLst>
      <p:ext uri="{BB962C8B-B14F-4D97-AF65-F5344CB8AC3E}">
        <p14:creationId xmlns:p14="http://schemas.microsoft.com/office/powerpoint/2010/main" val="36051121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1"/>
            <a:ext cx="8229600" cy="567069"/>
          </a:xfrm>
        </p:spPr>
        <p:txBody>
          <a:bodyPr>
            <a:noAutofit/>
          </a:bodyPr>
          <a:lstStyle/>
          <a:p>
            <a:r>
              <a:rPr lang="en-US" sz="3200" dirty="0">
                <a:solidFill>
                  <a:prstClr val="black"/>
                </a:solidFill>
              </a:rPr>
              <a:t>Improper Signatures/Communication</a:t>
            </a:r>
            <a:endParaRPr lang="en-US" sz="2800" dirty="0"/>
          </a:p>
        </p:txBody>
      </p:sp>
      <p:sp>
        <p:nvSpPr>
          <p:cNvPr id="3" name="Content Placeholder 2"/>
          <p:cNvSpPr>
            <a:spLocks noGrp="1"/>
          </p:cNvSpPr>
          <p:nvPr>
            <p:ph idx="1"/>
          </p:nvPr>
        </p:nvSpPr>
        <p:spPr>
          <a:xfrm>
            <a:off x="457200" y="956929"/>
            <a:ext cx="8229600" cy="4253023"/>
          </a:xfrm>
        </p:spPr>
        <p:txBody>
          <a:bodyPr>
            <a:normAutofit fontScale="25000" lnSpcReduction="20000"/>
          </a:bodyPr>
          <a:lstStyle/>
          <a:p>
            <a:pPr marL="0" lvl="0" indent="0">
              <a:buNone/>
            </a:pPr>
            <a:r>
              <a:rPr lang="en-US" sz="5600" b="1" i="1" dirty="0">
                <a:solidFill>
                  <a:prstClr val="black"/>
                </a:solidFill>
                <a:latin typeface="Segoe Light"/>
              </a:rPr>
              <a:t>In re Lou</a:t>
            </a:r>
            <a:r>
              <a:rPr lang="en-US" sz="5600" dirty="0">
                <a:solidFill>
                  <a:prstClr val="black"/>
                </a:solidFill>
                <a:latin typeface="Segoe Light"/>
              </a:rPr>
              <a:t>, Proceeding No. D2021-04 (USPTO May 12, 2021):</a:t>
            </a:r>
          </a:p>
          <a:p>
            <a:pPr lvl="1">
              <a:lnSpc>
                <a:spcPct val="120000"/>
              </a:lnSpc>
              <a:spcBef>
                <a:spcPts val="0"/>
              </a:spcBef>
              <a:buFont typeface="Arial" panose="020B0604020202020204" pitchFamily="34" charset="0"/>
              <a:buChar char="•"/>
            </a:pPr>
            <a:r>
              <a:rPr lang="en-US" sz="5600" dirty="0">
                <a:solidFill>
                  <a:prstClr val="black"/>
                </a:solidFill>
                <a:latin typeface="Segoe Light"/>
              </a:rPr>
              <a:t>Trademark Attorney had business relationship with foreign company that provided IP services to merchants.</a:t>
            </a:r>
          </a:p>
          <a:p>
            <a:pPr lvl="1">
              <a:lnSpc>
                <a:spcPct val="120000"/>
              </a:lnSpc>
              <a:spcBef>
                <a:spcPts val="0"/>
              </a:spcBef>
              <a:buFont typeface="Arial" panose="020B0604020202020204" pitchFamily="34" charset="0"/>
              <a:buChar char="•"/>
            </a:pPr>
            <a:r>
              <a:rPr lang="en-US" sz="5600" dirty="0">
                <a:solidFill>
                  <a:prstClr val="black"/>
                </a:solidFill>
                <a:latin typeface="Segoe Light"/>
              </a:rPr>
              <a:t>Over the course of their relationship, attorney reviewed up to 500 applications per month and received over $10,000 in compensation.</a:t>
            </a:r>
          </a:p>
          <a:p>
            <a:pPr lvl="1">
              <a:lnSpc>
                <a:spcPct val="120000"/>
              </a:lnSpc>
              <a:spcBef>
                <a:spcPts val="0"/>
              </a:spcBef>
              <a:buFont typeface="Arial" panose="020B0604020202020204" pitchFamily="34" charset="0"/>
              <a:buChar char="•"/>
            </a:pPr>
            <a:r>
              <a:rPr lang="en-US" sz="5600" dirty="0">
                <a:solidFill>
                  <a:prstClr val="black"/>
                </a:solidFill>
                <a:latin typeface="Segoe Light"/>
              </a:rPr>
              <a:t>As of Oct. 12, 2020, all of the attorney’s TM cases were received from the foreign company.</a:t>
            </a:r>
          </a:p>
          <a:p>
            <a:pPr lvl="1">
              <a:lnSpc>
                <a:spcPct val="120000"/>
              </a:lnSpc>
              <a:spcBef>
                <a:spcPts val="0"/>
              </a:spcBef>
              <a:buFont typeface="Arial" panose="020B0604020202020204" pitchFamily="34" charset="0"/>
              <a:buChar char="•"/>
            </a:pPr>
            <a:r>
              <a:rPr lang="en-US" sz="5600" dirty="0">
                <a:solidFill>
                  <a:prstClr val="black"/>
                </a:solidFill>
                <a:latin typeface="Segoe Light"/>
              </a:rPr>
              <a:t>Attorney impermissibly gave a company employee authorization to enter his electronic signature in the applications and attendant declarations. </a:t>
            </a:r>
          </a:p>
          <a:p>
            <a:pPr lvl="2">
              <a:lnSpc>
                <a:spcPct val="120000"/>
              </a:lnSpc>
              <a:spcBef>
                <a:spcPts val="0"/>
              </a:spcBef>
              <a:buFont typeface="Courier New" panose="02070309020205020404" pitchFamily="49" charset="0"/>
              <a:buChar char="-"/>
            </a:pPr>
            <a:r>
              <a:rPr lang="en-US" sz="5600" dirty="0">
                <a:solidFill>
                  <a:prstClr val="black"/>
                </a:solidFill>
                <a:latin typeface="Segoe Light"/>
              </a:rPr>
              <a:t>Did not subsequently inform applicants that their applications were impermissibly signed.</a:t>
            </a:r>
          </a:p>
          <a:p>
            <a:pPr lvl="1">
              <a:lnSpc>
                <a:spcPct val="120000"/>
              </a:lnSpc>
              <a:spcBef>
                <a:spcPts val="0"/>
              </a:spcBef>
              <a:buFont typeface="Arial" panose="020B0604020202020204" pitchFamily="34" charset="0"/>
              <a:buChar char="•"/>
            </a:pPr>
            <a:r>
              <a:rPr lang="en-US" sz="5600" dirty="0">
                <a:solidFill>
                  <a:prstClr val="black"/>
                </a:solidFill>
                <a:latin typeface="Segoe Light"/>
              </a:rPr>
              <a:t>Provided the foreign company’s email address as correspondence address in applications.</a:t>
            </a:r>
          </a:p>
          <a:p>
            <a:pPr lvl="2">
              <a:lnSpc>
                <a:spcPct val="120000"/>
              </a:lnSpc>
              <a:spcBef>
                <a:spcPts val="0"/>
              </a:spcBef>
              <a:buFont typeface="Courier New" panose="02070309020205020404" pitchFamily="49" charset="0"/>
              <a:buChar char="-"/>
            </a:pPr>
            <a:r>
              <a:rPr lang="en-US" sz="5600" dirty="0">
                <a:solidFill>
                  <a:prstClr val="black"/>
                </a:solidFill>
                <a:latin typeface="Segoe Light"/>
              </a:rPr>
              <a:t>Did not monitor the email address; relied on the foreign company to provide him with updates on USPTO correspondence.</a:t>
            </a:r>
          </a:p>
          <a:p>
            <a:pPr lvl="1">
              <a:lnSpc>
                <a:spcPct val="120000"/>
              </a:lnSpc>
              <a:spcBef>
                <a:spcPts val="0"/>
              </a:spcBef>
              <a:buFont typeface="Arial" panose="020B0604020202020204" pitchFamily="34" charset="0"/>
              <a:buChar char="•"/>
            </a:pPr>
            <a:r>
              <a:rPr lang="en-US" sz="5600" dirty="0">
                <a:solidFill>
                  <a:prstClr val="black"/>
                </a:solidFill>
                <a:latin typeface="Segoe Light"/>
              </a:rPr>
              <a:t>Did not conduct conflicts checks for clients received from the foreign company.</a:t>
            </a:r>
          </a:p>
          <a:p>
            <a:pPr lvl="1">
              <a:lnSpc>
                <a:spcPct val="120000"/>
              </a:lnSpc>
              <a:spcBef>
                <a:spcPts val="0"/>
              </a:spcBef>
              <a:buFont typeface="Arial" panose="020B0604020202020204" pitchFamily="34" charset="0"/>
              <a:buChar char="•"/>
            </a:pPr>
            <a:r>
              <a:rPr lang="en-US" sz="5600" dirty="0">
                <a:solidFill>
                  <a:prstClr val="black"/>
                </a:solidFill>
                <a:latin typeface="Segoe Light"/>
              </a:rPr>
              <a:t>Settlement: three-month suspension.</a:t>
            </a:r>
          </a:p>
          <a:p>
            <a:pPr lvl="1">
              <a:lnSpc>
                <a:spcPct val="120000"/>
              </a:lnSpc>
              <a:spcBef>
                <a:spcPts val="0"/>
              </a:spcBef>
              <a:buFont typeface="Arial" panose="020B0604020202020204" pitchFamily="34" charset="0"/>
              <a:buChar char="•"/>
            </a:pPr>
            <a:r>
              <a:rPr lang="en-US" sz="5600" dirty="0">
                <a:solidFill>
                  <a:prstClr val="black"/>
                </a:solidFill>
                <a:latin typeface="Segoe Light"/>
              </a:rPr>
              <a:t>Rule highlights:</a:t>
            </a:r>
          </a:p>
          <a:p>
            <a:pPr lvl="2">
              <a:lnSpc>
                <a:spcPct val="120000"/>
              </a:lnSpc>
              <a:spcBef>
                <a:spcPts val="0"/>
              </a:spcBef>
              <a:buFont typeface="Courier New" panose="02070309020205020404" pitchFamily="49" charset="0"/>
              <a:buChar char="-"/>
            </a:pPr>
            <a:r>
              <a:rPr lang="en-US" sz="5600" dirty="0">
                <a:solidFill>
                  <a:prstClr val="black"/>
                </a:solidFill>
                <a:latin typeface="Segoe Light"/>
              </a:rPr>
              <a:t>37 C.F.R. § 11.101 – Competence.</a:t>
            </a:r>
          </a:p>
          <a:p>
            <a:pPr lvl="2">
              <a:lnSpc>
                <a:spcPct val="120000"/>
              </a:lnSpc>
              <a:spcBef>
                <a:spcPts val="0"/>
              </a:spcBef>
              <a:buFont typeface="Courier New" panose="02070309020205020404" pitchFamily="49" charset="0"/>
              <a:buChar char="-"/>
            </a:pPr>
            <a:r>
              <a:rPr lang="en-US" sz="5600" dirty="0">
                <a:solidFill>
                  <a:prstClr val="black"/>
                </a:solidFill>
                <a:latin typeface="Segoe Light"/>
              </a:rPr>
              <a:t>37 C.F.R. §§ 11.104(a) &amp; (b) – Client communications.</a:t>
            </a:r>
          </a:p>
          <a:p>
            <a:pPr lvl="2">
              <a:lnSpc>
                <a:spcPct val="120000"/>
              </a:lnSpc>
              <a:spcBef>
                <a:spcPts val="0"/>
              </a:spcBef>
              <a:buFont typeface="Courier New" panose="02070309020205020404" pitchFamily="49" charset="0"/>
              <a:buChar char="-"/>
            </a:pPr>
            <a:r>
              <a:rPr lang="en-US" sz="5600" dirty="0">
                <a:solidFill>
                  <a:prstClr val="black"/>
                </a:solidFill>
                <a:latin typeface="Segoe Light"/>
              </a:rPr>
              <a:t>37 C.F.R. §§ 11.303(a)(1), (a)(2), (b) &amp; (d) – Candor toward tribunal.</a:t>
            </a:r>
          </a:p>
          <a:p>
            <a:pPr lvl="2">
              <a:lnSpc>
                <a:spcPct val="120000"/>
              </a:lnSpc>
              <a:spcBef>
                <a:spcPts val="0"/>
              </a:spcBef>
              <a:buFont typeface="Courier New" panose="02070309020205020404" pitchFamily="49" charset="0"/>
              <a:buChar char="-"/>
            </a:pPr>
            <a:r>
              <a:rPr lang="en-US" sz="5600" dirty="0">
                <a:solidFill>
                  <a:prstClr val="black"/>
                </a:solidFill>
                <a:latin typeface="Segoe Light"/>
              </a:rPr>
              <a:t>37 C.F.R. § 11.503(b) – Responsibilities regarding non-practitioner assistance.</a:t>
            </a:r>
          </a:p>
          <a:p>
            <a:pPr lvl="2">
              <a:lnSpc>
                <a:spcPct val="120000"/>
              </a:lnSpc>
              <a:spcBef>
                <a:spcPts val="0"/>
              </a:spcBef>
              <a:buFont typeface="Courier New" panose="02070309020205020404" pitchFamily="49" charset="0"/>
              <a:buChar char="-"/>
            </a:pPr>
            <a:r>
              <a:rPr lang="en-US" sz="5600" dirty="0">
                <a:solidFill>
                  <a:prstClr val="black"/>
                </a:solidFill>
                <a:latin typeface="Segoe Light"/>
              </a:rPr>
              <a:t>37 C.F.R. § 11.505 – Aiding UPL.</a:t>
            </a:r>
          </a:p>
          <a:p>
            <a:pPr lvl="1"/>
            <a:endParaRPr lang="en-US" altLang="en-US" sz="2900" dirty="0"/>
          </a:p>
          <a:p>
            <a:endParaRPr lang="en-US" dirty="0"/>
          </a:p>
        </p:txBody>
      </p:sp>
      <p:sp>
        <p:nvSpPr>
          <p:cNvPr id="4" name="Slide Number Placeholder 3"/>
          <p:cNvSpPr>
            <a:spLocks noGrp="1"/>
          </p:cNvSpPr>
          <p:nvPr>
            <p:ph type="sldNum" sz="quarter" idx="10"/>
          </p:nvPr>
        </p:nvSpPr>
        <p:spPr/>
        <p:txBody>
          <a:bodyPr/>
          <a:lstStyle/>
          <a:p>
            <a:r>
              <a:rPr lang="en-US" dirty="0"/>
              <a:t>27</a:t>
            </a:r>
          </a:p>
        </p:txBody>
      </p:sp>
    </p:spTree>
    <p:extLst>
      <p:ext uri="{BB962C8B-B14F-4D97-AF65-F5344CB8AC3E}">
        <p14:creationId xmlns:p14="http://schemas.microsoft.com/office/powerpoint/2010/main" val="29139910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7200" y="309580"/>
            <a:ext cx="8229600" cy="647350"/>
          </a:xfrm>
        </p:spPr>
        <p:txBody>
          <a:bodyPr>
            <a:normAutofit/>
          </a:bodyPr>
          <a:lstStyle/>
          <a:p>
            <a:r>
              <a:rPr lang="en-US" sz="3200" dirty="0"/>
              <a:t>Improper Signatures/Communication</a:t>
            </a:r>
          </a:p>
        </p:txBody>
      </p:sp>
      <p:sp>
        <p:nvSpPr>
          <p:cNvPr id="9" name="Content Placeholder 2"/>
          <p:cNvSpPr>
            <a:spLocks noGrp="1"/>
          </p:cNvSpPr>
          <p:nvPr>
            <p:ph idx="1"/>
          </p:nvPr>
        </p:nvSpPr>
        <p:spPr>
          <a:xfrm>
            <a:off x="457200" y="956930"/>
            <a:ext cx="8229600" cy="4091418"/>
          </a:xfrm>
        </p:spPr>
        <p:txBody>
          <a:bodyPr>
            <a:noAutofit/>
          </a:bodyPr>
          <a:lstStyle/>
          <a:p>
            <a:pPr marL="0" indent="0">
              <a:buNone/>
            </a:pPr>
            <a:r>
              <a:rPr lang="en-US" sz="1400" b="1" i="1" dirty="0">
                <a:latin typeface="Segoe Light"/>
              </a:rPr>
              <a:t>In re Hom</a:t>
            </a:r>
            <a:r>
              <a:rPr lang="en-US" sz="1400" dirty="0">
                <a:latin typeface="Segoe Light"/>
              </a:rPr>
              <a:t>, Proceeding No. D2021-10 (USPTO Dec. 12, 2021)</a:t>
            </a:r>
          </a:p>
          <a:p>
            <a:pPr lvl="1">
              <a:lnSpc>
                <a:spcPct val="120000"/>
              </a:lnSpc>
              <a:spcBef>
                <a:spcPts val="0"/>
              </a:spcBef>
              <a:buFont typeface="Arial" panose="020B0604020202020204" pitchFamily="34" charset="0"/>
              <a:buChar char="•"/>
            </a:pPr>
            <a:r>
              <a:rPr lang="en-US" sz="1400" dirty="0">
                <a:latin typeface="Segoe Light"/>
              </a:rPr>
              <a:t>Patent Attorney listed as attorney of record in &gt;13k TM apps.</a:t>
            </a:r>
          </a:p>
          <a:p>
            <a:pPr lvl="1">
              <a:lnSpc>
                <a:spcPct val="120000"/>
              </a:lnSpc>
              <a:spcBef>
                <a:spcPts val="0"/>
              </a:spcBef>
              <a:buFont typeface="Arial" panose="020B0604020202020204" pitchFamily="34" charset="0"/>
              <a:buChar char="•"/>
            </a:pPr>
            <a:r>
              <a:rPr lang="en-US" sz="1400" dirty="0">
                <a:latin typeface="Segoe Light"/>
              </a:rPr>
              <a:t>Before U.S. Counsel rule, he was listed in 2k TM apps; afterwards listed in 11k apps.</a:t>
            </a:r>
          </a:p>
          <a:p>
            <a:pPr lvl="1">
              <a:lnSpc>
                <a:spcPct val="120000"/>
              </a:lnSpc>
              <a:spcBef>
                <a:spcPts val="0"/>
              </a:spcBef>
              <a:buFont typeface="Arial" panose="020B0604020202020204" pitchFamily="34" charset="0"/>
              <a:buChar char="•"/>
            </a:pPr>
            <a:r>
              <a:rPr lang="en-US" sz="1400" dirty="0">
                <a:latin typeface="Segoe Light"/>
              </a:rPr>
              <a:t>Received instructions from foreign intermediaries.</a:t>
            </a:r>
          </a:p>
          <a:p>
            <a:pPr lvl="1">
              <a:lnSpc>
                <a:spcPct val="120000"/>
              </a:lnSpc>
              <a:spcBef>
                <a:spcPts val="0"/>
              </a:spcBef>
              <a:buFont typeface="Arial" panose="020B0604020202020204" pitchFamily="34" charset="0"/>
              <a:buChar char="•"/>
            </a:pPr>
            <a:r>
              <a:rPr lang="en-US" sz="1400" dirty="0">
                <a:latin typeface="Segoe Light"/>
              </a:rPr>
              <a:t>Failed to review specimens which appeared in more than one application for a different applicant; didn’t speak to applicants; and did not personally enter his signature on most apps. </a:t>
            </a:r>
          </a:p>
          <a:p>
            <a:pPr lvl="1">
              <a:lnSpc>
                <a:spcPct val="120000"/>
              </a:lnSpc>
              <a:spcBef>
                <a:spcPts val="0"/>
              </a:spcBef>
              <a:buFont typeface="Arial" panose="020B0604020202020204" pitchFamily="34" charset="0"/>
              <a:buChar char="•"/>
            </a:pPr>
            <a:r>
              <a:rPr lang="en-US" sz="1400" dirty="0">
                <a:latin typeface="Segoe Light"/>
              </a:rPr>
              <a:t>Settlement: two-year suspension.</a:t>
            </a:r>
          </a:p>
          <a:p>
            <a:pPr lvl="1">
              <a:lnSpc>
                <a:spcPct val="120000"/>
              </a:lnSpc>
              <a:spcBef>
                <a:spcPts val="0"/>
              </a:spcBef>
              <a:buFont typeface="Arial" panose="020B0604020202020204" pitchFamily="34" charset="0"/>
              <a:buChar char="•"/>
            </a:pPr>
            <a:r>
              <a:rPr lang="en-US" sz="1400" dirty="0">
                <a:latin typeface="Segoe Light"/>
              </a:rPr>
              <a:t>Rule highlights:</a:t>
            </a:r>
          </a:p>
          <a:p>
            <a:pPr lvl="2">
              <a:lnSpc>
                <a:spcPct val="120000"/>
              </a:lnSpc>
              <a:spcBef>
                <a:spcPts val="0"/>
              </a:spcBef>
              <a:buFont typeface="Courier New" panose="02070309020205020404" pitchFamily="49" charset="0"/>
              <a:buChar char="-"/>
            </a:pPr>
            <a:r>
              <a:rPr lang="en-US" sz="1400" dirty="0">
                <a:latin typeface="Segoe Light"/>
              </a:rPr>
              <a:t>37 C.F.R. § 11.101 – Competence</a:t>
            </a:r>
          </a:p>
          <a:p>
            <a:pPr lvl="2">
              <a:lnSpc>
                <a:spcPct val="120000"/>
              </a:lnSpc>
              <a:spcBef>
                <a:spcPts val="0"/>
              </a:spcBef>
              <a:buFont typeface="Courier New" panose="02070309020205020404" pitchFamily="49" charset="0"/>
              <a:buChar char="-"/>
            </a:pPr>
            <a:r>
              <a:rPr lang="en-US" sz="1400" dirty="0">
                <a:latin typeface="Segoe Light"/>
              </a:rPr>
              <a:t>37 C.F.R. § 11.103 – Diligence</a:t>
            </a:r>
          </a:p>
          <a:p>
            <a:pPr lvl="2">
              <a:lnSpc>
                <a:spcPct val="120000"/>
              </a:lnSpc>
              <a:spcBef>
                <a:spcPts val="0"/>
              </a:spcBef>
              <a:buFont typeface="Courier New" panose="02070309020205020404" pitchFamily="49" charset="0"/>
              <a:buChar char="-"/>
            </a:pPr>
            <a:r>
              <a:rPr lang="en-US" sz="1400" dirty="0">
                <a:latin typeface="Segoe Light"/>
              </a:rPr>
              <a:t>37 C.F.R. § 11.104 – Client communication</a:t>
            </a:r>
          </a:p>
          <a:p>
            <a:pPr lvl="2">
              <a:lnSpc>
                <a:spcPct val="120000"/>
              </a:lnSpc>
              <a:spcBef>
                <a:spcPts val="0"/>
              </a:spcBef>
              <a:buFont typeface="Courier New" panose="02070309020205020404" pitchFamily="49" charset="0"/>
              <a:buChar char="-"/>
            </a:pPr>
            <a:r>
              <a:rPr lang="en-US" sz="1400" dirty="0">
                <a:latin typeface="Segoe Light"/>
              </a:rPr>
              <a:t>37 C.F.R. § 11.503 – Non-practitioner assistance</a:t>
            </a:r>
          </a:p>
          <a:p>
            <a:pPr lvl="2">
              <a:lnSpc>
                <a:spcPct val="120000"/>
              </a:lnSpc>
              <a:spcBef>
                <a:spcPts val="0"/>
              </a:spcBef>
              <a:buFont typeface="Courier New" panose="02070309020205020404" pitchFamily="49" charset="0"/>
              <a:buChar char="-"/>
            </a:pPr>
            <a:r>
              <a:rPr lang="en-US" sz="1400" dirty="0">
                <a:latin typeface="Segoe Light"/>
              </a:rPr>
              <a:t>37 C.F.R. § 11.505 – Assisting UPL</a:t>
            </a:r>
          </a:p>
          <a:p>
            <a:pPr lvl="2">
              <a:lnSpc>
                <a:spcPct val="120000"/>
              </a:lnSpc>
              <a:spcBef>
                <a:spcPts val="0"/>
              </a:spcBef>
              <a:buFont typeface="Courier New" panose="02070309020205020404" pitchFamily="49" charset="0"/>
              <a:buChar char="-"/>
            </a:pPr>
            <a:r>
              <a:rPr lang="en-US" sz="1400" dirty="0">
                <a:latin typeface="Segoe Light"/>
              </a:rPr>
              <a:t>37 C.F.R. § 11.804(d) – Conduct prejudicial to the administration of justice</a:t>
            </a:r>
          </a:p>
        </p:txBody>
      </p:sp>
      <p:sp>
        <p:nvSpPr>
          <p:cNvPr id="4" name="Slide Number Placeholder 3"/>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Segoe UI"/>
              </a:rPr>
              <a:t>28</a:t>
            </a:r>
            <a:endParaRPr kumimoji="0" lang="en-US" sz="800" b="0" i="0" u="none" strike="noStrike" kern="1200" cap="none" spc="0" normalizeH="0" baseline="0" noProof="0" dirty="0">
              <a:ln>
                <a:noFill/>
              </a:ln>
              <a:solidFill>
                <a:prstClr val="black"/>
              </a:solidFill>
              <a:effectLst/>
              <a:uLnTx/>
              <a:uFillTx/>
              <a:latin typeface="Segoe UI"/>
              <a:ea typeface="+mn-ea"/>
              <a:cs typeface="+mn-cs"/>
            </a:endParaRPr>
          </a:p>
        </p:txBody>
      </p:sp>
      <p:sp>
        <p:nvSpPr>
          <p:cNvPr id="10" name="Slide Number Placeholder 3"/>
          <p:cNvSpPr txBox="1">
            <a:spLocks/>
          </p:cNvSpPr>
          <p:nvPr/>
        </p:nvSpPr>
        <p:spPr>
          <a:xfrm>
            <a:off x="389860" y="5297488"/>
            <a:ext cx="2277140" cy="455612"/>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27474470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normAutofit/>
          </a:bodyPr>
          <a:lstStyle/>
          <a:p>
            <a:r>
              <a:rPr lang="en-US" sz="3200" dirty="0"/>
              <a:t>Improper Signatures/Communication</a:t>
            </a:r>
          </a:p>
        </p:txBody>
      </p:sp>
      <p:sp>
        <p:nvSpPr>
          <p:cNvPr id="9" name="Content Placeholder 2"/>
          <p:cNvSpPr>
            <a:spLocks noGrp="1"/>
          </p:cNvSpPr>
          <p:nvPr>
            <p:ph idx="1"/>
          </p:nvPr>
        </p:nvSpPr>
        <p:spPr>
          <a:xfrm>
            <a:off x="457200" y="1012874"/>
            <a:ext cx="8229600" cy="4035474"/>
          </a:xfrm>
        </p:spPr>
        <p:txBody>
          <a:bodyPr>
            <a:normAutofit/>
          </a:bodyPr>
          <a:lstStyle/>
          <a:p>
            <a:pPr marL="0" indent="0">
              <a:buNone/>
            </a:pPr>
            <a:r>
              <a:rPr lang="en-US" sz="1400" b="1" i="1" dirty="0">
                <a:latin typeface="Segoe Light"/>
              </a:rPr>
              <a:t>In re Yang</a:t>
            </a:r>
            <a:r>
              <a:rPr lang="en-US" sz="1400" dirty="0">
                <a:latin typeface="Segoe Light"/>
              </a:rPr>
              <a:t>, Proceeding No. D2021-11 (USPTO Dec. 17, 2021)</a:t>
            </a:r>
          </a:p>
          <a:p>
            <a:pPr lvl="1">
              <a:lnSpc>
                <a:spcPct val="120000"/>
              </a:lnSpc>
              <a:spcBef>
                <a:spcPts val="0"/>
              </a:spcBef>
              <a:buFont typeface="Arial" panose="020B0604020202020204" pitchFamily="34" charset="0"/>
              <a:buChar char="•"/>
            </a:pPr>
            <a:r>
              <a:rPr lang="en-US" sz="1400" dirty="0">
                <a:latin typeface="Segoe Light"/>
              </a:rPr>
              <a:t>Patent Attorney agreed to allow foreign company to use her name to file TM applications as a domestic representative in exchange for $1500.00 a month for one year.</a:t>
            </a:r>
          </a:p>
          <a:p>
            <a:pPr lvl="1">
              <a:lnSpc>
                <a:spcPct val="120000"/>
              </a:lnSpc>
              <a:spcBef>
                <a:spcPts val="0"/>
              </a:spcBef>
              <a:buFont typeface="Arial" panose="020B0604020202020204" pitchFamily="34" charset="0"/>
              <a:buChar char="•"/>
            </a:pPr>
            <a:r>
              <a:rPr lang="en-US" sz="1400" dirty="0">
                <a:latin typeface="Segoe Light"/>
              </a:rPr>
              <a:t>Failed to review specimens; didn’t speak to TM applicants.</a:t>
            </a:r>
          </a:p>
          <a:p>
            <a:pPr lvl="1">
              <a:lnSpc>
                <a:spcPct val="120000"/>
              </a:lnSpc>
              <a:spcBef>
                <a:spcPts val="0"/>
              </a:spcBef>
              <a:buFont typeface="Arial" panose="020B0604020202020204" pitchFamily="34" charset="0"/>
              <a:buChar char="•"/>
            </a:pPr>
            <a:r>
              <a:rPr lang="en-US" sz="1400" dirty="0">
                <a:latin typeface="Segoe Light"/>
              </a:rPr>
              <a:t>Terminated her business arrangement with company.</a:t>
            </a:r>
          </a:p>
          <a:p>
            <a:pPr lvl="1">
              <a:lnSpc>
                <a:spcPct val="120000"/>
              </a:lnSpc>
              <a:spcBef>
                <a:spcPts val="0"/>
              </a:spcBef>
              <a:buFont typeface="Arial" panose="020B0604020202020204" pitchFamily="34" charset="0"/>
              <a:buChar char="•"/>
            </a:pPr>
            <a:r>
              <a:rPr lang="en-US" sz="1400" dirty="0">
                <a:latin typeface="Segoe Light"/>
              </a:rPr>
              <a:t>Ended company’s access to a joint email address and informed applicants about impermissible signatures and unauthorized filings; informed the USPTO about the impermissible signatures. </a:t>
            </a:r>
          </a:p>
          <a:p>
            <a:pPr lvl="1">
              <a:lnSpc>
                <a:spcPct val="120000"/>
              </a:lnSpc>
              <a:spcBef>
                <a:spcPts val="0"/>
              </a:spcBef>
              <a:buFont typeface="Arial" panose="020B0604020202020204" pitchFamily="34" charset="0"/>
              <a:buChar char="•"/>
            </a:pPr>
            <a:r>
              <a:rPr lang="en-US" sz="1400" dirty="0">
                <a:latin typeface="Segoe Light"/>
              </a:rPr>
              <a:t>30-day suspension and probation for 12 months thereafter.</a:t>
            </a:r>
          </a:p>
          <a:p>
            <a:pPr lvl="1">
              <a:lnSpc>
                <a:spcPct val="120000"/>
              </a:lnSpc>
              <a:spcBef>
                <a:spcPts val="0"/>
              </a:spcBef>
              <a:buFont typeface="Arial" panose="020B0604020202020204" pitchFamily="34" charset="0"/>
              <a:buChar char="•"/>
            </a:pPr>
            <a:r>
              <a:rPr lang="en-US" sz="1400" dirty="0">
                <a:latin typeface="Segoe Light"/>
              </a:rPr>
              <a:t>Rule highlights:</a:t>
            </a:r>
          </a:p>
          <a:p>
            <a:pPr lvl="2">
              <a:lnSpc>
                <a:spcPct val="120000"/>
              </a:lnSpc>
              <a:spcBef>
                <a:spcPts val="0"/>
              </a:spcBef>
              <a:buFont typeface="Courier New" panose="02070309020205020404" pitchFamily="49" charset="0"/>
              <a:buChar char="-"/>
            </a:pPr>
            <a:r>
              <a:rPr lang="en-US" sz="1400" dirty="0">
                <a:latin typeface="Segoe Light"/>
              </a:rPr>
              <a:t>37 C.F.R. § 11.101 – Competence</a:t>
            </a:r>
          </a:p>
          <a:p>
            <a:pPr lvl="2">
              <a:lnSpc>
                <a:spcPct val="120000"/>
              </a:lnSpc>
              <a:spcBef>
                <a:spcPts val="0"/>
              </a:spcBef>
              <a:buFont typeface="Courier New" panose="02070309020205020404" pitchFamily="49" charset="0"/>
              <a:buChar char="-"/>
            </a:pPr>
            <a:r>
              <a:rPr lang="en-US" sz="1400" dirty="0">
                <a:latin typeface="Segoe Light"/>
              </a:rPr>
              <a:t>37 C.F.R. § 11.103 – Diligence</a:t>
            </a:r>
          </a:p>
          <a:p>
            <a:pPr lvl="2">
              <a:lnSpc>
                <a:spcPct val="120000"/>
              </a:lnSpc>
              <a:spcBef>
                <a:spcPts val="0"/>
              </a:spcBef>
              <a:buFont typeface="Courier New" panose="02070309020205020404" pitchFamily="49" charset="0"/>
              <a:buChar char="-"/>
            </a:pPr>
            <a:r>
              <a:rPr lang="en-US" sz="1400" dirty="0">
                <a:latin typeface="Segoe Light"/>
              </a:rPr>
              <a:t>37 C.F.R. § 11.104 – Client communication</a:t>
            </a:r>
          </a:p>
          <a:p>
            <a:pPr lvl="2">
              <a:lnSpc>
                <a:spcPct val="120000"/>
              </a:lnSpc>
              <a:spcBef>
                <a:spcPts val="0"/>
              </a:spcBef>
              <a:buFont typeface="Courier New" panose="02070309020205020404" pitchFamily="49" charset="0"/>
              <a:buChar char="-"/>
            </a:pPr>
            <a:r>
              <a:rPr lang="en-US" sz="1400" dirty="0">
                <a:latin typeface="Segoe Light"/>
              </a:rPr>
              <a:t>37 C.F.R. § 11.503 – Non-practitioner assistance</a:t>
            </a:r>
          </a:p>
          <a:p>
            <a:pPr lvl="2">
              <a:lnSpc>
                <a:spcPct val="120000"/>
              </a:lnSpc>
              <a:spcBef>
                <a:spcPts val="0"/>
              </a:spcBef>
              <a:buFont typeface="Courier New" panose="02070309020205020404" pitchFamily="49" charset="0"/>
              <a:buChar char="-"/>
            </a:pPr>
            <a:r>
              <a:rPr lang="en-US" sz="1400" dirty="0">
                <a:latin typeface="Segoe Light"/>
              </a:rPr>
              <a:t>37 C.F.R. § 11.505 – Assisting UPL</a:t>
            </a:r>
          </a:p>
          <a:p>
            <a:pPr lvl="2">
              <a:lnSpc>
                <a:spcPct val="120000"/>
              </a:lnSpc>
              <a:spcBef>
                <a:spcPts val="0"/>
              </a:spcBef>
              <a:buFont typeface="Courier New" panose="02070309020205020404" pitchFamily="49" charset="0"/>
              <a:buChar char="-"/>
            </a:pPr>
            <a:r>
              <a:rPr lang="en-US" sz="1400" dirty="0">
                <a:latin typeface="Segoe Light"/>
              </a:rPr>
              <a:t>37 C.F.R. § 11.804(d) – Conduct prejudicial to the administration of justice</a:t>
            </a:r>
          </a:p>
        </p:txBody>
      </p:sp>
      <p:sp>
        <p:nvSpPr>
          <p:cNvPr id="4" name="Slide Number Placeholder 3"/>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28</a:t>
            </a:fld>
            <a:endParaRPr kumimoji="0" lang="en-US" sz="800" b="0" i="0" u="none" strike="noStrike" kern="1200" cap="none" spc="0" normalizeH="0" baseline="0" noProof="0" dirty="0">
              <a:ln>
                <a:noFill/>
              </a:ln>
              <a:solidFill>
                <a:prstClr val="black"/>
              </a:solidFill>
              <a:effectLst/>
              <a:uLnTx/>
              <a:uFillTx/>
              <a:latin typeface="Segoe UI"/>
              <a:ea typeface="+mn-ea"/>
              <a:cs typeface="+mn-cs"/>
            </a:endParaRPr>
          </a:p>
        </p:txBody>
      </p:sp>
      <p:sp>
        <p:nvSpPr>
          <p:cNvPr id="10" name="Slide Number Placeholder 3"/>
          <p:cNvSpPr txBox="1">
            <a:spLocks/>
          </p:cNvSpPr>
          <p:nvPr/>
        </p:nvSpPr>
        <p:spPr>
          <a:xfrm>
            <a:off x="609600" y="5449888"/>
            <a:ext cx="2057400" cy="303212"/>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36584968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Hijacking of U.S. Practitioner Data </a:t>
            </a:r>
          </a:p>
        </p:txBody>
      </p:sp>
      <p:sp>
        <p:nvSpPr>
          <p:cNvPr id="3" name="Content Placeholder 2"/>
          <p:cNvSpPr>
            <a:spLocks noGrp="1"/>
          </p:cNvSpPr>
          <p:nvPr>
            <p:ph idx="1"/>
          </p:nvPr>
        </p:nvSpPr>
        <p:spPr>
          <a:xfrm>
            <a:off x="457200" y="1069145"/>
            <a:ext cx="8229600" cy="3798278"/>
          </a:xfrm>
        </p:spPr>
        <p:txBody>
          <a:bodyPr>
            <a:normAutofit/>
          </a:bodyPr>
          <a:lstStyle/>
          <a:p>
            <a:endParaRPr lang="en-US" sz="2000" dirty="0"/>
          </a:p>
          <a:p>
            <a:r>
              <a:rPr lang="en-US" sz="1800" dirty="0">
                <a:latin typeface="Segoe Light"/>
              </a:rPr>
              <a:t>Since the implementation of the U.S. counsel rule, the Office has encountered several instances of co-opting/hijacking of U.S. practitioner’s name, address, and/or bar number.</a:t>
            </a:r>
          </a:p>
          <a:p>
            <a:pPr marL="0" indent="0">
              <a:buNone/>
            </a:pPr>
            <a:endParaRPr lang="en-US" sz="1800" dirty="0">
              <a:latin typeface="Segoe Light"/>
            </a:endParaRPr>
          </a:p>
          <a:p>
            <a:r>
              <a:rPr lang="en-US" sz="1800" dirty="0">
                <a:latin typeface="Segoe Light"/>
              </a:rPr>
              <a:t>Referral to state bars and other agencies that address fraud and consumer protection.</a:t>
            </a:r>
          </a:p>
        </p:txBody>
      </p:sp>
      <p:sp>
        <p:nvSpPr>
          <p:cNvPr id="4" name="Slide Number Placeholder 3"/>
          <p:cNvSpPr>
            <a:spLocks noGrp="1"/>
          </p:cNvSpPr>
          <p:nvPr>
            <p:ph type="sldNum" sz="quarter" idx="10"/>
          </p:nvPr>
        </p:nvSpPr>
        <p:spPr/>
        <p:txBody>
          <a:bodyPr/>
          <a:lstStyle/>
          <a:p>
            <a:fld id="{92DA454B-C859-4892-B9FA-68B588C9F547}" type="slidenum">
              <a:rPr lang="en-US" smtClean="0"/>
              <a:pPr/>
              <a:t>29</a:t>
            </a:fld>
            <a:endParaRPr lang="en-US" dirty="0"/>
          </a:p>
        </p:txBody>
      </p:sp>
    </p:spTree>
    <p:extLst>
      <p:ext uri="{BB962C8B-B14F-4D97-AF65-F5344CB8AC3E}">
        <p14:creationId xmlns:p14="http://schemas.microsoft.com/office/powerpoint/2010/main" val="7929010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Pro Bono Programs</a:t>
            </a:r>
            <a:endParaRPr lang="en-US" dirty="0"/>
          </a:p>
        </p:txBody>
      </p:sp>
      <p:sp>
        <p:nvSpPr>
          <p:cNvPr id="3" name="Content Placeholder 2"/>
          <p:cNvSpPr>
            <a:spLocks noGrp="1"/>
          </p:cNvSpPr>
          <p:nvPr>
            <p:ph idx="1"/>
          </p:nvPr>
        </p:nvSpPr>
        <p:spPr>
          <a:xfrm>
            <a:off x="457200" y="1127052"/>
            <a:ext cx="8229600" cy="4106800"/>
          </a:xfrm>
        </p:spPr>
        <p:txBody>
          <a:bodyPr>
            <a:normAutofit/>
          </a:bodyPr>
          <a:lstStyle/>
          <a:p>
            <a:r>
              <a:rPr lang="en-US" altLang="en-US" sz="1800" dirty="0"/>
              <a:t>USPTO Law School Clinic Certification Program:</a:t>
            </a:r>
          </a:p>
          <a:p>
            <a:pPr lvl="1"/>
            <a:r>
              <a:rPr lang="en-US" altLang="en-US" sz="1600" dirty="0">
                <a:latin typeface="Segoe Light"/>
              </a:rPr>
              <a:t>Allows students in a participating law school’s clinic program to practice before the USPTO under the strict guidance of a law school faculty clinic supervisor.</a:t>
            </a:r>
          </a:p>
          <a:p>
            <a:pPr lvl="1"/>
            <a:r>
              <a:rPr lang="en-US" altLang="en-US" sz="1600" dirty="0">
                <a:latin typeface="Segoe Light"/>
              </a:rPr>
              <a:t>Limited recognition for participating students.</a:t>
            </a:r>
          </a:p>
          <a:p>
            <a:pPr lvl="1"/>
            <a:r>
              <a:rPr lang="en-US" sz="1600" dirty="0">
                <a:latin typeface="Segoe Light"/>
                <a:hlinkClick r:id="rId3"/>
              </a:rPr>
              <a:t>www.uspto.gov/lawschoolclinic</a:t>
            </a:r>
            <a:endParaRPr lang="en-US" sz="1600" dirty="0">
              <a:latin typeface="Segoe Light"/>
            </a:endParaRPr>
          </a:p>
          <a:p>
            <a:r>
              <a:rPr lang="en-US" sz="1800" dirty="0"/>
              <a:t>USPTO Patent Pro Bono Program:</a:t>
            </a:r>
          </a:p>
          <a:p>
            <a:pPr lvl="1"/>
            <a:r>
              <a:rPr lang="en-US" sz="1600" dirty="0">
                <a:latin typeface="Segoe Light"/>
              </a:rPr>
              <a:t>Independent regional programs located across the nation work to match financially under-resourced inventors and small businesses with volunteer practitioners to file and prosecute patent applications.</a:t>
            </a:r>
          </a:p>
          <a:p>
            <a:pPr lvl="1"/>
            <a:r>
              <a:rPr lang="en-US" sz="1600" dirty="0">
                <a:latin typeface="Segoe Light"/>
              </a:rPr>
              <a:t>Inventors and interested attorneys can navigate the USPTO website to find links to their regional program: </a:t>
            </a:r>
            <a:r>
              <a:rPr lang="en-US" sz="1600" dirty="0">
                <a:latin typeface="Segoe Light"/>
                <a:hlinkClick r:id="rId4"/>
              </a:rPr>
              <a:t>www.uspto.gov/probonopatents</a:t>
            </a:r>
            <a:endParaRPr lang="en-US" sz="1600" dirty="0">
              <a:latin typeface="Segoe Light"/>
            </a:endParaRPr>
          </a:p>
          <a:p>
            <a:pPr lvl="1"/>
            <a:endParaRPr lang="en-US" sz="1600" dirty="0"/>
          </a:p>
          <a:p>
            <a:pPr lvl="1"/>
            <a:endParaRPr lang="en-US" sz="1600" dirty="0"/>
          </a:p>
          <a:p>
            <a:pPr lvl="1"/>
            <a:endParaRPr lang="en-US" sz="1600" dirty="0"/>
          </a:p>
          <a:p>
            <a:pPr lvl="1"/>
            <a:endParaRPr lang="en-US" sz="1600" dirty="0"/>
          </a:p>
          <a:p>
            <a:pPr lvl="1"/>
            <a:endParaRPr lang="en-US" sz="1600" dirty="0"/>
          </a:p>
          <a:p>
            <a:endParaRPr lang="en-US" altLang="en-US" sz="1800" dirty="0"/>
          </a:p>
          <a:p>
            <a:pPr lvl="1"/>
            <a:endParaRPr lang="en-US" altLang="en-US" sz="1600" dirty="0"/>
          </a:p>
          <a:p>
            <a:endParaRPr lang="en-US" sz="1800" dirty="0"/>
          </a:p>
        </p:txBody>
      </p:sp>
      <p:sp>
        <p:nvSpPr>
          <p:cNvPr id="4" name="Slide Number Placeholder 3"/>
          <p:cNvSpPr>
            <a:spLocks noGrp="1"/>
          </p:cNvSpPr>
          <p:nvPr>
            <p:ph type="sldNum" sz="quarter" idx="10"/>
          </p:nvPr>
        </p:nvSpPr>
        <p:spPr/>
        <p:txBody>
          <a:bodyPr/>
          <a:lstStyle/>
          <a:p>
            <a:fld id="{92DA454B-C859-4892-B9FA-68B588C9F547}" type="slidenum">
              <a:rPr lang="en-US" smtClean="0"/>
              <a:pPr/>
              <a:t>3</a:t>
            </a:fld>
            <a:endParaRPr lang="en-US" dirty="0"/>
          </a:p>
        </p:txBody>
      </p:sp>
    </p:spTree>
    <p:extLst>
      <p:ext uri="{BB962C8B-B14F-4D97-AF65-F5344CB8AC3E}">
        <p14:creationId xmlns:p14="http://schemas.microsoft.com/office/powerpoint/2010/main" val="9134426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019"/>
            <a:ext cx="8229600" cy="612600"/>
          </a:xfrm>
        </p:spPr>
        <p:txBody>
          <a:bodyPr>
            <a:normAutofit/>
          </a:bodyPr>
          <a:lstStyle/>
          <a:p>
            <a:r>
              <a:rPr lang="en-US" sz="3200" dirty="0">
                <a:latin typeface="Segoe UI" pitchFamily="34" charset="0"/>
              </a:rPr>
              <a:t>Commingling Funds/Neglect</a:t>
            </a:r>
            <a:endParaRPr lang="en-US" sz="3200" dirty="0"/>
          </a:p>
        </p:txBody>
      </p:sp>
      <p:sp>
        <p:nvSpPr>
          <p:cNvPr id="3" name="Content Placeholder 2"/>
          <p:cNvSpPr>
            <a:spLocks noGrp="1"/>
          </p:cNvSpPr>
          <p:nvPr>
            <p:ph idx="1"/>
          </p:nvPr>
        </p:nvSpPr>
        <p:spPr>
          <a:xfrm>
            <a:off x="457200" y="826619"/>
            <a:ext cx="8320116" cy="4456240"/>
          </a:xfrm>
        </p:spPr>
        <p:txBody>
          <a:bodyPr>
            <a:noAutofit/>
          </a:bodyPr>
          <a:lstStyle/>
          <a:p>
            <a:pPr marL="0" indent="0">
              <a:spcBef>
                <a:spcPts val="0"/>
              </a:spcBef>
              <a:spcAft>
                <a:spcPts val="600"/>
              </a:spcAft>
              <a:buNone/>
              <a:defRPr/>
            </a:pPr>
            <a:r>
              <a:rPr lang="en-US" altLang="en-US" sz="1400" b="1" i="1" dirty="0">
                <a:latin typeface="Segoe Light"/>
              </a:rPr>
              <a:t>In re Chirnomas</a:t>
            </a:r>
            <a:r>
              <a:rPr lang="en-US" altLang="en-US" sz="1400" b="1" dirty="0">
                <a:latin typeface="Segoe Light"/>
              </a:rPr>
              <a:t>, </a:t>
            </a:r>
            <a:r>
              <a:rPr lang="en-US" altLang="en-US" sz="1400" dirty="0">
                <a:latin typeface="Segoe Light"/>
              </a:rPr>
              <a:t>Proceeding No. D2020-29 (USPTO Apr 29, 2021)</a:t>
            </a:r>
          </a:p>
          <a:p>
            <a:pPr>
              <a:spcBef>
                <a:spcPts val="0"/>
              </a:spcBef>
              <a:buFont typeface="Arial" panose="020B0604020202020204" pitchFamily="34" charset="0"/>
              <a:buChar char="•"/>
              <a:defRPr/>
            </a:pPr>
            <a:r>
              <a:rPr lang="en-US" altLang="en-US" sz="1400" dirty="0">
                <a:latin typeface="Segoe Light"/>
              </a:rPr>
              <a:t>Disciplinary complaint alleged:</a:t>
            </a:r>
          </a:p>
          <a:p>
            <a:pPr lvl="1">
              <a:spcBef>
                <a:spcPts val="0"/>
              </a:spcBef>
              <a:buFont typeface="Courier New" panose="02070309020205020404" pitchFamily="49" charset="0"/>
              <a:buChar char="-"/>
              <a:defRPr/>
            </a:pPr>
            <a:r>
              <a:rPr lang="en-US" altLang="en-US" sz="1400" dirty="0">
                <a:latin typeface="Segoe Light"/>
              </a:rPr>
              <a:t>Respondent retained by foreign client to prepare and file a national stage utility patent application with the USPTO. </a:t>
            </a:r>
          </a:p>
          <a:p>
            <a:pPr lvl="1">
              <a:spcBef>
                <a:spcPts val="0"/>
              </a:spcBef>
              <a:buFont typeface="Courier New" panose="02070309020205020404" pitchFamily="49" charset="0"/>
              <a:buChar char="-"/>
              <a:defRPr/>
            </a:pPr>
            <a:r>
              <a:rPr lang="en-US" altLang="en-US" sz="1400" dirty="0">
                <a:latin typeface="Segoe Light"/>
              </a:rPr>
              <a:t>Filed the application but did not submit payment to the USPTO for any of the filing fees.</a:t>
            </a:r>
          </a:p>
          <a:p>
            <a:pPr lvl="1">
              <a:spcBef>
                <a:spcPts val="0"/>
              </a:spcBef>
              <a:buFont typeface="Courier New" panose="02070309020205020404" pitchFamily="49" charset="0"/>
              <a:buChar char="-"/>
              <a:defRPr/>
            </a:pPr>
            <a:r>
              <a:rPr lang="en-US" altLang="en-US" sz="1400" dirty="0">
                <a:latin typeface="Segoe Light"/>
              </a:rPr>
              <a:t>Invoiced client for fees associated with filing the application and Respondent’s legal services.  </a:t>
            </a:r>
          </a:p>
          <a:p>
            <a:pPr lvl="1">
              <a:spcBef>
                <a:spcPts val="0"/>
              </a:spcBef>
              <a:buFont typeface="Courier New" panose="02070309020205020404" pitchFamily="49" charset="0"/>
              <a:buChar char="-"/>
              <a:defRPr/>
            </a:pPr>
            <a:r>
              <a:rPr lang="en-US" altLang="en-US" sz="1400" dirty="0">
                <a:latin typeface="Segoe Light"/>
              </a:rPr>
              <a:t>Had client wire funds for the total amount of fees (including an advance payment of expenses) to personal bank account.</a:t>
            </a:r>
          </a:p>
          <a:p>
            <a:pPr lvl="1">
              <a:spcBef>
                <a:spcPts val="0"/>
              </a:spcBef>
              <a:buFont typeface="Courier New" panose="02070309020205020404" pitchFamily="49" charset="0"/>
              <a:buChar char="-"/>
              <a:defRPr/>
            </a:pPr>
            <a:r>
              <a:rPr lang="en-US" altLang="en-US" sz="1400" dirty="0">
                <a:solidFill>
                  <a:prstClr val="black"/>
                </a:solidFill>
                <a:latin typeface="Segoe Light"/>
              </a:rPr>
              <a:t>Failed to notify the client of Notice of Insufficient Basic National Fee Required and subsequent Notice of Abandonment sent by USPTO.</a:t>
            </a:r>
          </a:p>
          <a:p>
            <a:pPr lvl="1">
              <a:spcBef>
                <a:spcPts val="0"/>
              </a:spcBef>
              <a:spcAft>
                <a:spcPts val="600"/>
              </a:spcAft>
              <a:buFont typeface="Courier New" panose="02070309020205020404" pitchFamily="49" charset="0"/>
              <a:buChar char="-"/>
              <a:defRPr/>
            </a:pPr>
            <a:r>
              <a:rPr lang="en-US" altLang="en-US" sz="1400" dirty="0">
                <a:solidFill>
                  <a:prstClr val="black"/>
                </a:solidFill>
                <a:latin typeface="Segoe Light"/>
              </a:rPr>
              <a:t>Client attempted to contact Respondent on several occasions regarding the abandonment but Respondent never responded.</a:t>
            </a:r>
          </a:p>
          <a:p>
            <a:pPr>
              <a:spcBef>
                <a:spcPts val="0"/>
              </a:spcBef>
              <a:buFont typeface="Arial" panose="020B0604020202020204" pitchFamily="34" charset="0"/>
              <a:buChar char="•"/>
              <a:defRPr/>
            </a:pPr>
            <a:r>
              <a:rPr lang="en-US" altLang="en-US" sz="1400" dirty="0">
                <a:latin typeface="Segoe Light"/>
              </a:rPr>
              <a:t>Exclusion from practice before the Office.</a:t>
            </a:r>
          </a:p>
          <a:p>
            <a:pPr>
              <a:spcBef>
                <a:spcPts val="600"/>
              </a:spcBef>
              <a:buFont typeface="Arial" panose="020B0604020202020204" pitchFamily="34" charset="0"/>
              <a:buChar char="•"/>
              <a:defRPr/>
            </a:pPr>
            <a:r>
              <a:rPr lang="en-US" altLang="en-US" sz="1400" dirty="0">
                <a:solidFill>
                  <a:prstClr val="black"/>
                </a:solidFill>
                <a:latin typeface="Segoe Light"/>
              </a:rPr>
              <a:t>Rule highlights:</a:t>
            </a:r>
            <a:endParaRPr lang="en-US" altLang="en-US" sz="1400" dirty="0">
              <a:latin typeface="Segoe Light"/>
            </a:endParaRPr>
          </a:p>
          <a:p>
            <a:pPr lvl="1">
              <a:spcBef>
                <a:spcPts val="0"/>
              </a:spcBef>
              <a:buFont typeface="Courier New" panose="02070309020205020404" pitchFamily="49" charset="0"/>
              <a:buChar char="-"/>
              <a:defRPr/>
            </a:pPr>
            <a:r>
              <a:rPr lang="en-US" altLang="en-US" sz="1400" dirty="0">
                <a:solidFill>
                  <a:prstClr val="black"/>
                </a:solidFill>
                <a:latin typeface="Segoe Light"/>
              </a:rPr>
              <a:t>37 C.F.R. § 11.103 – Diligence and promptness in representing a client</a:t>
            </a:r>
          </a:p>
          <a:p>
            <a:pPr lvl="1">
              <a:spcBef>
                <a:spcPts val="0"/>
              </a:spcBef>
              <a:buFont typeface="Courier New" panose="02070309020205020404" pitchFamily="49" charset="0"/>
              <a:buChar char="-"/>
              <a:defRPr/>
            </a:pPr>
            <a:r>
              <a:rPr lang="en-US" altLang="en-US" sz="1400" dirty="0">
                <a:solidFill>
                  <a:prstClr val="black"/>
                </a:solidFill>
                <a:latin typeface="Segoe Light"/>
              </a:rPr>
              <a:t>37 C.F.R. §§ 11.104(a)(3) &amp; (a)(4) – Client communication </a:t>
            </a:r>
          </a:p>
          <a:p>
            <a:pPr lvl="1">
              <a:spcBef>
                <a:spcPts val="0"/>
              </a:spcBef>
              <a:buFont typeface="Courier New" panose="02070309020205020404" pitchFamily="49" charset="0"/>
              <a:buChar char="-"/>
              <a:defRPr/>
            </a:pPr>
            <a:r>
              <a:rPr lang="en-US" altLang="en-US" sz="1400" dirty="0">
                <a:solidFill>
                  <a:prstClr val="black"/>
                </a:solidFill>
                <a:latin typeface="Segoe Light"/>
              </a:rPr>
              <a:t>37 C.F.R. §§ 11.115(a), (c) &amp; (d) – Safekeeping property</a:t>
            </a:r>
          </a:p>
          <a:p>
            <a:pPr lvl="1">
              <a:spcBef>
                <a:spcPts val="0"/>
              </a:spcBef>
              <a:buFont typeface="Courier New" panose="02070309020205020404" pitchFamily="49" charset="0"/>
              <a:buChar char="-"/>
              <a:defRPr/>
            </a:pPr>
            <a:r>
              <a:rPr lang="en-US" altLang="en-US" sz="1400" dirty="0">
                <a:solidFill>
                  <a:prstClr val="black"/>
                </a:solidFill>
                <a:latin typeface="Segoe Light"/>
              </a:rPr>
              <a:t>37 C.F.R. § 11.116 – Protecting client’s interests on termination</a:t>
            </a:r>
          </a:p>
          <a:p>
            <a:pPr lvl="1">
              <a:spcBef>
                <a:spcPts val="0"/>
              </a:spcBef>
              <a:buFont typeface="Courier New" panose="02070309020205020404" pitchFamily="49" charset="0"/>
              <a:buChar char="-"/>
              <a:defRPr/>
            </a:pPr>
            <a:r>
              <a:rPr lang="en-US" altLang="en-US" sz="1400" dirty="0">
                <a:solidFill>
                  <a:prstClr val="black"/>
                </a:solidFill>
                <a:latin typeface="Segoe Light"/>
              </a:rPr>
              <a:t>37 C.F.R. § 11.804(c) – Dishonesty, fraud, deceit or misrepresentation</a:t>
            </a:r>
            <a:endParaRPr lang="en-US" altLang="en-US" sz="1400" dirty="0">
              <a:latin typeface="Segoe Light"/>
            </a:endParaRPr>
          </a:p>
          <a:p>
            <a:pPr lvl="2">
              <a:spcBef>
                <a:spcPts val="0"/>
              </a:spcBef>
              <a:buFont typeface="Courier New" panose="02070309020205020404" pitchFamily="49" charset="0"/>
              <a:buChar char="-"/>
              <a:defRPr/>
            </a:pPr>
            <a:endParaRPr lang="en-US" altLang="en-US" sz="1200" b="1" dirty="0"/>
          </a:p>
          <a:p>
            <a:pPr marL="914400" lvl="2" indent="0">
              <a:spcBef>
                <a:spcPts val="0"/>
              </a:spcBef>
              <a:buNone/>
              <a:defRPr/>
            </a:pPr>
            <a:r>
              <a:rPr lang="en-US" altLang="en-US" sz="1200" b="1" dirty="0"/>
              <a:t> </a:t>
            </a:r>
          </a:p>
          <a:p>
            <a:pPr marL="914400" lvl="2" indent="0">
              <a:spcBef>
                <a:spcPts val="0"/>
              </a:spcBef>
              <a:buNone/>
              <a:defRPr/>
            </a:pPr>
            <a:endParaRPr lang="en-US" altLang="en-US" sz="1400" dirty="0"/>
          </a:p>
          <a:p>
            <a:pPr lvl="2">
              <a:spcBef>
                <a:spcPts val="0"/>
              </a:spcBef>
              <a:buFont typeface="Arial" panose="020B0604020202020204" pitchFamily="34" charset="0"/>
              <a:buChar char="•"/>
              <a:defRPr/>
            </a:pPr>
            <a:endParaRPr lang="en-US" altLang="en-US" sz="1200" dirty="0"/>
          </a:p>
          <a:p>
            <a:pPr marL="457200" lvl="1" indent="0">
              <a:spcBef>
                <a:spcPts val="0"/>
              </a:spcBef>
              <a:buNone/>
              <a:defRPr/>
            </a:pPr>
            <a:endParaRPr lang="en-US" altLang="en-US" sz="1600" dirty="0"/>
          </a:p>
          <a:p>
            <a:pPr lvl="1">
              <a:spcBef>
                <a:spcPts val="0"/>
              </a:spcBef>
              <a:defRPr/>
            </a:pPr>
            <a:endParaRPr lang="en-US" altLang="en-US" sz="2400" dirty="0"/>
          </a:p>
          <a:p>
            <a:endParaRPr lang="en-US" dirty="0"/>
          </a:p>
        </p:txBody>
      </p:sp>
      <p:sp>
        <p:nvSpPr>
          <p:cNvPr id="4" name="Slide Number Placeholder 3"/>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30</a:t>
            </a:fld>
            <a:endParaRPr kumimoji="0" lang="en-US" sz="8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17098525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Decorum Required in TM Communications </a:t>
            </a:r>
          </a:p>
        </p:txBody>
      </p:sp>
      <p:sp>
        <p:nvSpPr>
          <p:cNvPr id="3" name="Content Placeholder 2"/>
          <p:cNvSpPr>
            <a:spLocks noGrp="1"/>
          </p:cNvSpPr>
          <p:nvPr>
            <p:ph idx="1"/>
          </p:nvPr>
        </p:nvSpPr>
        <p:spPr>
          <a:xfrm>
            <a:off x="457200" y="1389322"/>
            <a:ext cx="8229600" cy="3844530"/>
          </a:xfrm>
        </p:spPr>
        <p:txBody>
          <a:bodyPr>
            <a:normAutofit/>
          </a:bodyPr>
          <a:lstStyle/>
          <a:p>
            <a:endParaRPr lang="en-US" sz="2000" dirty="0"/>
          </a:p>
          <a:p>
            <a:r>
              <a:rPr lang="en-US" sz="1800" dirty="0">
                <a:latin typeface="Segoe Light"/>
              </a:rPr>
              <a:t>All those who practice TM matters before the USPTO are required to conduct their business with decorum and courtesy.  37 C.F.R. § 2.192; TMEP 709.07.</a:t>
            </a:r>
          </a:p>
          <a:p>
            <a:r>
              <a:rPr lang="en-US" sz="1800" dirty="0">
                <a:latin typeface="Segoe Light"/>
              </a:rPr>
              <a:t>If a submitted document contains rude or discourteous remarks, it may be referred to the Deputy Commissioner for Trademark Examination Policy for review.</a:t>
            </a:r>
          </a:p>
          <a:p>
            <a:r>
              <a:rPr lang="en-US" sz="1800" dirty="0">
                <a:latin typeface="Segoe Light"/>
              </a:rPr>
              <a:t>If it is determined that the document is in violation of 37 C.F.R. § 2.192, the document will not be considered and remove the document from the file. </a:t>
            </a:r>
          </a:p>
          <a:p>
            <a:endParaRPr lang="en-US" sz="2000" dirty="0"/>
          </a:p>
        </p:txBody>
      </p:sp>
      <p:sp>
        <p:nvSpPr>
          <p:cNvPr id="4" name="Slide Number Placeholder 3"/>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31</a:t>
            </a:fld>
            <a:endParaRPr kumimoji="0" lang="en-US" sz="8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34038059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thicsVideo" descr="A short video where attorney calls client to say he filed application and later calls to report office action rejection.  Attorney goes to interview with Patent Examiner abut rejection and speaks unkindly.  Patent Examiner calls OED to make complaint.  ">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569025" y="1020258"/>
            <a:ext cx="5815445" cy="3271188"/>
          </a:xfrm>
          <a:prstGeom prst="rect">
            <a:avLst/>
          </a:prstGeom>
        </p:spPr>
      </p:pic>
      <p:sp>
        <p:nvSpPr>
          <p:cNvPr id="3" name="Slide Number Placeholder 2"/>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32</a:t>
            </a:fld>
            <a:endParaRPr kumimoji="0" lang="en-US" sz="8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288645754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9580"/>
            <a:ext cx="8229600" cy="590752"/>
          </a:xfrm>
        </p:spPr>
        <p:txBody>
          <a:bodyPr>
            <a:normAutofit/>
          </a:bodyPr>
          <a:lstStyle/>
          <a:p>
            <a:r>
              <a:rPr lang="en-US" sz="3200" dirty="0">
                <a:latin typeface="Segoe UI" pitchFamily="34" charset="0"/>
              </a:rPr>
              <a:t>Disreputable or Gross Misconduct</a:t>
            </a:r>
            <a:endParaRPr lang="en-US" sz="3200" dirty="0"/>
          </a:p>
        </p:txBody>
      </p:sp>
      <p:sp>
        <p:nvSpPr>
          <p:cNvPr id="3" name="Content Placeholder 2"/>
          <p:cNvSpPr>
            <a:spLocks noGrp="1"/>
          </p:cNvSpPr>
          <p:nvPr>
            <p:ph idx="1"/>
          </p:nvPr>
        </p:nvSpPr>
        <p:spPr>
          <a:xfrm>
            <a:off x="406400" y="900332"/>
            <a:ext cx="8229600" cy="4093699"/>
          </a:xfrm>
        </p:spPr>
        <p:txBody>
          <a:bodyPr>
            <a:noAutofit/>
          </a:bodyPr>
          <a:lstStyle/>
          <a:p>
            <a:pPr marL="0" indent="0">
              <a:spcBef>
                <a:spcPts val="0"/>
              </a:spcBef>
              <a:spcAft>
                <a:spcPts val="600"/>
              </a:spcAft>
              <a:buNone/>
              <a:defRPr/>
            </a:pPr>
            <a:r>
              <a:rPr lang="en-US" altLang="en-US" sz="1600" b="1" i="1" dirty="0">
                <a:latin typeface="Segoe Light"/>
              </a:rPr>
              <a:t>In re Schroeder, </a:t>
            </a:r>
            <a:r>
              <a:rPr lang="en-US" altLang="en-US" sz="1600" b="1" dirty="0">
                <a:latin typeface="Segoe Light"/>
              </a:rPr>
              <a:t>Proceeding No. D2014-08 (USPTO May 18, 2015)</a:t>
            </a:r>
          </a:p>
          <a:p>
            <a:pPr lvl="1">
              <a:spcBef>
                <a:spcPts val="0"/>
              </a:spcBef>
              <a:buFont typeface="Arial" panose="020B0604020202020204" pitchFamily="34" charset="0"/>
              <a:buChar char="•"/>
              <a:defRPr/>
            </a:pPr>
            <a:r>
              <a:rPr lang="en-US" altLang="en-US" sz="1600" dirty="0">
                <a:latin typeface="Segoe Light"/>
              </a:rPr>
              <a:t>Patent Attorney:</a:t>
            </a:r>
          </a:p>
          <a:p>
            <a:pPr lvl="2">
              <a:spcBef>
                <a:spcPts val="0"/>
              </a:spcBef>
              <a:buFont typeface="Segoe UI" panose="020B0502040204020203" pitchFamily="34" charset="0"/>
              <a:buChar char="−"/>
              <a:defRPr/>
            </a:pPr>
            <a:r>
              <a:rPr lang="en-US" altLang="en-US" sz="1600" dirty="0">
                <a:latin typeface="Segoe Light"/>
              </a:rPr>
              <a:t>Submitted unprofessional remarks in two separate Office action responses.</a:t>
            </a:r>
          </a:p>
          <a:p>
            <a:pPr lvl="2">
              <a:spcBef>
                <a:spcPts val="0"/>
              </a:spcBef>
              <a:buFont typeface="Segoe UI" panose="020B0502040204020203" pitchFamily="34" charset="0"/>
              <a:buChar char="−"/>
              <a:defRPr/>
            </a:pPr>
            <a:r>
              <a:rPr lang="en-US" altLang="en-US" sz="1600" dirty="0">
                <a:latin typeface="Segoe Light"/>
              </a:rPr>
              <a:t>Remarks were ultimately stricken from application files pursuant to                    37 C.F.R. § 11.18(c)(1).</a:t>
            </a:r>
          </a:p>
          <a:p>
            <a:pPr lvl="2">
              <a:spcBef>
                <a:spcPts val="0"/>
              </a:spcBef>
              <a:buFont typeface="Segoe UI" panose="020B0502040204020203" pitchFamily="34" charset="0"/>
              <a:buChar char="−"/>
              <a:defRPr/>
            </a:pPr>
            <a:r>
              <a:rPr lang="en-US" altLang="en-US" sz="1600" dirty="0">
                <a:latin typeface="Segoe Light"/>
              </a:rPr>
              <a:t>Order noted that behavior was outside of the ordinary standard of professional obligation and client’s interests.</a:t>
            </a:r>
          </a:p>
          <a:p>
            <a:pPr lvl="2">
              <a:spcBef>
                <a:spcPts val="0"/>
              </a:spcBef>
              <a:buFont typeface="Segoe UI" panose="020B0502040204020203" pitchFamily="34" charset="0"/>
              <a:buChar char="−"/>
              <a:defRPr/>
            </a:pPr>
            <a:r>
              <a:rPr lang="en-US" altLang="en-US" sz="1600" dirty="0">
                <a:latin typeface="Segoe Light"/>
              </a:rPr>
              <a:t>Aggravating factor: has not accepted responsibility or shown remorse for remarks.</a:t>
            </a:r>
          </a:p>
          <a:p>
            <a:pPr lvl="1">
              <a:spcBef>
                <a:spcPts val="0"/>
              </a:spcBef>
              <a:buFont typeface="Arial" panose="020B0604020202020204" pitchFamily="34" charset="0"/>
              <a:buChar char="•"/>
              <a:defRPr/>
            </a:pPr>
            <a:r>
              <a:rPr lang="en-US" altLang="en-US" sz="1600" dirty="0">
                <a:latin typeface="Segoe Light"/>
              </a:rPr>
              <a:t>Default: 6-month suspension.</a:t>
            </a:r>
          </a:p>
          <a:p>
            <a:pPr lvl="1">
              <a:spcBef>
                <a:spcPts val="0"/>
              </a:spcBef>
              <a:buFont typeface="Arial" panose="020B0604020202020204" pitchFamily="34" charset="0"/>
              <a:buChar char="•"/>
              <a:defRPr/>
            </a:pPr>
            <a:r>
              <a:rPr lang="en-US" altLang="en-US" sz="1600" dirty="0">
                <a:latin typeface="Segoe Light"/>
              </a:rPr>
              <a:t>Rule highlights:</a:t>
            </a:r>
          </a:p>
          <a:p>
            <a:pPr lvl="2">
              <a:spcBef>
                <a:spcPts val="0"/>
              </a:spcBef>
              <a:buFont typeface="Segoe UI" panose="020B0502040204020203" pitchFamily="34" charset="0"/>
              <a:buChar char="−"/>
              <a:defRPr/>
            </a:pPr>
            <a:r>
              <a:rPr lang="en-US" altLang="en-US" sz="1600" dirty="0">
                <a:latin typeface="Segoe Light"/>
              </a:rPr>
              <a:t>37 C.F.R. </a:t>
            </a:r>
            <a:r>
              <a:rPr lang="en-US" sz="1600" dirty="0">
                <a:latin typeface="Segoe Light"/>
              </a:rPr>
              <a:t>§ 10.23(a) – Disreputable or gross misconduct</a:t>
            </a:r>
          </a:p>
          <a:p>
            <a:pPr lvl="2">
              <a:spcBef>
                <a:spcPts val="0"/>
              </a:spcBef>
              <a:buFont typeface="Segoe UI" panose="020B0502040204020203" pitchFamily="34" charset="0"/>
              <a:buChar char="−"/>
              <a:defRPr/>
            </a:pPr>
            <a:r>
              <a:rPr lang="en-US" altLang="en-US" sz="1600" dirty="0">
                <a:latin typeface="Segoe Light"/>
              </a:rPr>
              <a:t>37 C.F.R. </a:t>
            </a:r>
            <a:r>
              <a:rPr lang="en-US" sz="1600" dirty="0">
                <a:latin typeface="Segoe Light"/>
              </a:rPr>
              <a:t>§ 10.89(c)(5) – Discourteous conduct before the Office</a:t>
            </a:r>
          </a:p>
          <a:p>
            <a:pPr lvl="2">
              <a:spcBef>
                <a:spcPts val="0"/>
              </a:spcBef>
              <a:buFont typeface="Segoe UI" panose="020B0502040204020203" pitchFamily="34" charset="0"/>
              <a:buChar char="−"/>
              <a:defRPr/>
            </a:pPr>
            <a:r>
              <a:rPr lang="en-US" altLang="en-US" sz="1600" dirty="0">
                <a:latin typeface="Segoe Light"/>
              </a:rPr>
              <a:t>37 C.F.R. </a:t>
            </a:r>
            <a:r>
              <a:rPr lang="en-US" sz="1600" dirty="0">
                <a:latin typeface="Segoe Light"/>
              </a:rPr>
              <a:t>§ 10.23(b)(5) – Conduct prejudicial to the administration of justice</a:t>
            </a:r>
          </a:p>
          <a:p>
            <a:pPr lvl="2">
              <a:spcBef>
                <a:spcPts val="0"/>
              </a:spcBef>
              <a:buFont typeface="Segoe UI" panose="020B0502040204020203" pitchFamily="34" charset="0"/>
              <a:buChar char="−"/>
              <a:defRPr/>
            </a:pPr>
            <a:r>
              <a:rPr lang="en-US" altLang="en-US" sz="1600" dirty="0">
                <a:latin typeface="Segoe Light"/>
              </a:rPr>
              <a:t>37 C.F.R. </a:t>
            </a:r>
            <a:r>
              <a:rPr lang="en-US" sz="1600" dirty="0">
                <a:latin typeface="Segoe Light"/>
              </a:rPr>
              <a:t>§ 11.18 – Certification upon filing of papers</a:t>
            </a:r>
            <a:endParaRPr lang="en-US" altLang="en-US" sz="1600" dirty="0">
              <a:latin typeface="Segoe Light"/>
            </a:endParaRPr>
          </a:p>
          <a:p>
            <a:pPr lvl="1">
              <a:spcBef>
                <a:spcPts val="0"/>
              </a:spcBef>
              <a:defRPr/>
            </a:pPr>
            <a:endParaRPr lang="en-US" altLang="en-US" sz="2400" dirty="0"/>
          </a:p>
          <a:p>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33</a:t>
            </a:fld>
            <a:endParaRPr lang="en-US" dirty="0"/>
          </a:p>
        </p:txBody>
      </p:sp>
    </p:spTree>
    <p:extLst>
      <p:ext uri="{BB962C8B-B14F-4D97-AF65-F5344CB8AC3E}">
        <p14:creationId xmlns:p14="http://schemas.microsoft.com/office/powerpoint/2010/main" val="23008442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9829"/>
            <a:ext cx="8229600" cy="618978"/>
          </a:xfrm>
        </p:spPr>
        <p:txBody>
          <a:bodyPr>
            <a:normAutofit/>
          </a:bodyPr>
          <a:lstStyle/>
          <a:p>
            <a:r>
              <a:rPr lang="en-US" sz="3200" dirty="0">
                <a:latin typeface="Segoe UI" pitchFamily="34" charset="0"/>
              </a:rPr>
              <a:t>Disreputable or Gross Misconduct</a:t>
            </a:r>
            <a:endParaRPr lang="en-US" sz="3200" dirty="0"/>
          </a:p>
        </p:txBody>
      </p:sp>
      <p:sp>
        <p:nvSpPr>
          <p:cNvPr id="3" name="Content Placeholder 2"/>
          <p:cNvSpPr>
            <a:spLocks noGrp="1"/>
          </p:cNvSpPr>
          <p:nvPr>
            <p:ph idx="1"/>
          </p:nvPr>
        </p:nvSpPr>
        <p:spPr>
          <a:xfrm>
            <a:off x="457200" y="1139483"/>
            <a:ext cx="8229600" cy="3756982"/>
          </a:xfrm>
        </p:spPr>
        <p:txBody>
          <a:bodyPr>
            <a:noAutofit/>
          </a:bodyPr>
          <a:lstStyle/>
          <a:p>
            <a:pPr marL="0" indent="0">
              <a:buNone/>
            </a:pPr>
            <a:r>
              <a:rPr lang="en-US" sz="1600" b="1" i="1" dirty="0">
                <a:latin typeface="Segoe Light"/>
              </a:rPr>
              <a:t>In re Tassan,</a:t>
            </a:r>
            <a:r>
              <a:rPr lang="en-US" sz="1600" i="1" dirty="0">
                <a:latin typeface="Segoe Light"/>
              </a:rPr>
              <a:t> </a:t>
            </a:r>
            <a:r>
              <a:rPr lang="en-US" sz="1600" b="1" dirty="0">
                <a:latin typeface="Segoe Light"/>
              </a:rPr>
              <a:t>Proceeding No. D2003-10 (USPTO Sept. 8, 2003)</a:t>
            </a:r>
          </a:p>
          <a:p>
            <a:pPr lvl="1">
              <a:buFont typeface="Arial" panose="020B0604020202020204" pitchFamily="34" charset="0"/>
              <a:buChar char="•"/>
            </a:pPr>
            <a:r>
              <a:rPr lang="en-US" sz="1600" dirty="0">
                <a:latin typeface="Segoe Light"/>
              </a:rPr>
              <a:t>Registered practitioner who became upset when a case was decided against his client, and left profane voicemails with TTAB judges.</a:t>
            </a:r>
          </a:p>
          <a:p>
            <a:pPr lvl="1">
              <a:buFont typeface="Arial" panose="020B0604020202020204" pitchFamily="34" charset="0"/>
              <a:buChar char="•"/>
            </a:pPr>
            <a:r>
              <a:rPr lang="en-US" sz="1600" dirty="0">
                <a:latin typeface="Segoe Light"/>
              </a:rPr>
              <a:t>Called and apologized one week later; said he had the flu and was taking strong cough medicine.</a:t>
            </a:r>
          </a:p>
          <a:p>
            <a:pPr lvl="1">
              <a:buFont typeface="Arial" panose="020B0604020202020204" pitchFamily="34" charset="0"/>
              <a:buChar char="•"/>
            </a:pPr>
            <a:r>
              <a:rPr lang="en-US" sz="1600" dirty="0">
                <a:latin typeface="Segoe Light"/>
              </a:rPr>
              <a:t>Also had a floral arrangement and an apology note sent to each judge.</a:t>
            </a:r>
          </a:p>
          <a:p>
            <a:pPr lvl="1">
              <a:buFont typeface="Arial" panose="020B0604020202020204" pitchFamily="34" charset="0"/>
              <a:buChar char="•"/>
            </a:pPr>
            <a:r>
              <a:rPr lang="en-US" sz="1600" dirty="0">
                <a:latin typeface="Segoe Light"/>
              </a:rPr>
              <a:t>Mitigating factors: private practice for 20 years with no prior discipline; cooperated fully with OED; showed remorse and voluntary sought and received counseling for anger management. </a:t>
            </a:r>
          </a:p>
          <a:p>
            <a:pPr lvl="1">
              <a:buFont typeface="Arial" panose="020B0604020202020204" pitchFamily="34" charset="0"/>
              <a:buChar char="•"/>
            </a:pPr>
            <a:r>
              <a:rPr lang="en-US" sz="1600" dirty="0">
                <a:latin typeface="Segoe Light"/>
              </a:rPr>
              <a:t>Settlement: Reprimanded and ordered to continue attending anger management and have no contact with board judges for 2 years.</a:t>
            </a:r>
          </a:p>
          <a:p>
            <a:endParaRPr lang="en-US" dirty="0"/>
          </a:p>
        </p:txBody>
      </p:sp>
      <p:sp>
        <p:nvSpPr>
          <p:cNvPr id="4" name="Slide Number Placeholder 3"/>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34</a:t>
            </a:fld>
            <a:endParaRPr kumimoji="0" lang="en-US" sz="8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42295291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Decisions imposing public discipline available in “FOIA Reading Room”</a:t>
            </a:r>
            <a:endParaRPr lang="en-US" dirty="0"/>
          </a:p>
        </p:txBody>
      </p:sp>
      <p:sp>
        <p:nvSpPr>
          <p:cNvPr id="3" name="Content Placeholder 2"/>
          <p:cNvSpPr>
            <a:spLocks noGrp="1"/>
          </p:cNvSpPr>
          <p:nvPr>
            <p:ph idx="1"/>
          </p:nvPr>
        </p:nvSpPr>
        <p:spPr/>
        <p:txBody>
          <a:bodyPr/>
          <a:lstStyle/>
          <a:p>
            <a:r>
              <a:rPr lang="en-US" dirty="0">
                <a:hlinkClick r:id="rId3"/>
              </a:rPr>
              <a:t>foiadocuments.uspto.gov/oed/</a:t>
            </a:r>
            <a:r>
              <a:rPr lang="en-US" dirty="0"/>
              <a:t> </a:t>
            </a:r>
          </a:p>
          <a:p>
            <a:r>
              <a:rPr lang="en-US" altLang="en-US" dirty="0"/>
              <a:t>Official Gazette for Trademarks:</a:t>
            </a:r>
          </a:p>
          <a:p>
            <a:pPr lvl="1"/>
            <a:r>
              <a:rPr lang="en-US" altLang="en-US" dirty="0">
                <a:hlinkClick r:id="rId4"/>
              </a:rPr>
              <a:t>www.uspto.gov/learning-and-resources/official-gazette/trademark-official-gazette-tmog</a:t>
            </a:r>
            <a:endParaRPr lang="en-US" altLang="en-US" dirty="0"/>
          </a:p>
          <a:p>
            <a:endParaRPr lang="en-US" altLang="en-US" dirty="0"/>
          </a:p>
          <a:p>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pPr/>
              <a:t>35</a:t>
            </a:fld>
            <a:endParaRPr lang="en-US" dirty="0"/>
          </a:p>
        </p:txBody>
      </p:sp>
    </p:spTree>
    <p:extLst>
      <p:ext uri="{BB962C8B-B14F-4D97-AF65-F5344CB8AC3E}">
        <p14:creationId xmlns:p14="http://schemas.microsoft.com/office/powerpoint/2010/main" val="12293657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dirty="0"/>
              <a:t>OED</a:t>
            </a:r>
          </a:p>
        </p:txBody>
      </p:sp>
      <p:sp>
        <p:nvSpPr>
          <p:cNvPr id="6" name="Text Placeholder 5"/>
          <p:cNvSpPr>
            <a:spLocks noGrp="1"/>
          </p:cNvSpPr>
          <p:nvPr>
            <p:ph type="body" sz="quarter" idx="11"/>
          </p:nvPr>
        </p:nvSpPr>
        <p:spPr/>
        <p:txBody>
          <a:bodyPr/>
          <a:lstStyle/>
          <a:p>
            <a:r>
              <a:rPr lang="en-US" dirty="0"/>
              <a:t>571-272-4097</a:t>
            </a:r>
          </a:p>
        </p:txBody>
      </p:sp>
    </p:spTree>
    <p:extLst>
      <p:ext uri="{BB962C8B-B14F-4D97-AF65-F5344CB8AC3E}">
        <p14:creationId xmlns:p14="http://schemas.microsoft.com/office/powerpoint/2010/main" val="631330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3200" dirty="0">
                <a:solidFill>
                  <a:prstClr val="black"/>
                </a:solidFill>
              </a:rPr>
              <a:t>OED Diversion Pilot Program</a:t>
            </a:r>
            <a:endParaRPr lang="en-US" sz="3200" dirty="0"/>
          </a:p>
        </p:txBody>
      </p:sp>
      <p:sp>
        <p:nvSpPr>
          <p:cNvPr id="3" name="Content Placeholder 2"/>
          <p:cNvSpPr>
            <a:spLocks noGrp="1"/>
          </p:cNvSpPr>
          <p:nvPr>
            <p:ph idx="1"/>
          </p:nvPr>
        </p:nvSpPr>
        <p:spPr>
          <a:xfrm>
            <a:off x="457200" y="1013638"/>
            <a:ext cx="8229600" cy="4220214"/>
          </a:xfrm>
        </p:spPr>
        <p:txBody>
          <a:bodyPr>
            <a:normAutofit fontScale="92500" lnSpcReduction="20000"/>
          </a:bodyPr>
          <a:lstStyle/>
          <a:p>
            <a:pPr lvl="1"/>
            <a:endParaRPr lang="en-US" sz="1600" dirty="0"/>
          </a:p>
          <a:p>
            <a:pPr lvl="0">
              <a:lnSpc>
                <a:spcPct val="120000"/>
              </a:lnSpc>
            </a:pPr>
            <a:r>
              <a:rPr lang="en-US" altLang="en-US" sz="1900" dirty="0">
                <a:solidFill>
                  <a:prstClr val="black"/>
                </a:solidFill>
                <a:latin typeface="Segoe Light"/>
              </a:rPr>
              <a:t>In 2016, the ABA Commission on Lawyer Assistance Programs and the Hazelden Betty Ford Foundation published a study of about 13,000 currently practicing attorneys and found the following:</a:t>
            </a:r>
          </a:p>
          <a:p>
            <a:pPr lvl="1">
              <a:lnSpc>
                <a:spcPct val="120000"/>
              </a:lnSpc>
            </a:pPr>
            <a:r>
              <a:rPr lang="en-US" altLang="en-US" sz="1900" dirty="0">
                <a:solidFill>
                  <a:prstClr val="black"/>
                </a:solidFill>
                <a:latin typeface="Segoe Light"/>
              </a:rPr>
              <a:t>About 21% qualify as problem drinkers.</a:t>
            </a:r>
          </a:p>
          <a:p>
            <a:pPr lvl="1">
              <a:lnSpc>
                <a:spcPct val="120000"/>
              </a:lnSpc>
            </a:pPr>
            <a:r>
              <a:rPr lang="en-US" altLang="en-US" sz="1900" dirty="0">
                <a:solidFill>
                  <a:prstClr val="black"/>
                </a:solidFill>
                <a:latin typeface="Segoe Light"/>
              </a:rPr>
              <a:t>28% struggle with some level of depression.</a:t>
            </a:r>
          </a:p>
          <a:p>
            <a:pPr lvl="1">
              <a:lnSpc>
                <a:spcPct val="120000"/>
              </a:lnSpc>
            </a:pPr>
            <a:r>
              <a:rPr lang="en-US" altLang="en-US" sz="1900" dirty="0">
                <a:solidFill>
                  <a:prstClr val="black"/>
                </a:solidFill>
                <a:latin typeface="Segoe Light"/>
              </a:rPr>
              <a:t>19% struggle with anxiety.</a:t>
            </a:r>
          </a:p>
          <a:p>
            <a:pPr lvl="1">
              <a:lnSpc>
                <a:spcPct val="120000"/>
              </a:lnSpc>
            </a:pPr>
            <a:r>
              <a:rPr lang="en-US" altLang="en-US" sz="1900" dirty="0">
                <a:solidFill>
                  <a:prstClr val="black"/>
                </a:solidFill>
                <a:latin typeface="Segoe Light"/>
              </a:rPr>
              <a:t>23% struggle with stress.</a:t>
            </a:r>
          </a:p>
          <a:p>
            <a:pPr lvl="0">
              <a:lnSpc>
                <a:spcPct val="120000"/>
              </a:lnSpc>
            </a:pPr>
            <a:r>
              <a:rPr lang="en-US" altLang="en-US" sz="1900" dirty="0">
                <a:solidFill>
                  <a:prstClr val="black"/>
                </a:solidFill>
                <a:latin typeface="Segoe Light"/>
              </a:rPr>
              <a:t>Other difficulties include social alienation, work addiction, sleep deprivation, job dissatisfaction, and complaints of work-life conflict.</a:t>
            </a:r>
          </a:p>
          <a:p>
            <a:pPr lvl="0">
              <a:lnSpc>
                <a:spcPct val="120000"/>
              </a:lnSpc>
            </a:pPr>
            <a:r>
              <a:rPr lang="en-US" altLang="en-US" sz="1900" dirty="0">
                <a:solidFill>
                  <a:prstClr val="black"/>
                </a:solidFill>
                <a:latin typeface="Segoe Light"/>
              </a:rPr>
              <a:t>The USPTO launched the Diversion Pilot Program in 2017 and it has been extended until 2022. </a:t>
            </a:r>
          </a:p>
          <a:p>
            <a:pPr lvl="1"/>
            <a:endParaRPr lang="en-US" sz="1600" dirty="0"/>
          </a:p>
          <a:p>
            <a:pPr lvl="1"/>
            <a:endParaRPr lang="en-US" sz="1600" dirty="0"/>
          </a:p>
          <a:p>
            <a:pPr lvl="1"/>
            <a:endParaRPr lang="en-US" sz="1600" dirty="0"/>
          </a:p>
          <a:p>
            <a:pPr lvl="1"/>
            <a:endParaRPr lang="en-US" sz="1600" dirty="0"/>
          </a:p>
          <a:p>
            <a:endParaRPr lang="en-US" altLang="en-US" sz="1800" dirty="0"/>
          </a:p>
          <a:p>
            <a:pPr lvl="1"/>
            <a:endParaRPr lang="en-US" altLang="en-US" sz="1600" dirty="0"/>
          </a:p>
          <a:p>
            <a:endParaRPr lang="en-US" sz="1800" dirty="0"/>
          </a:p>
        </p:txBody>
      </p:sp>
      <p:sp>
        <p:nvSpPr>
          <p:cNvPr id="4" name="Slide Number Placeholder 3"/>
          <p:cNvSpPr>
            <a:spLocks noGrp="1"/>
          </p:cNvSpPr>
          <p:nvPr>
            <p:ph type="sldNum" sz="quarter" idx="10"/>
          </p:nvPr>
        </p:nvSpPr>
        <p:spPr/>
        <p:txBody>
          <a:bodyPr/>
          <a:lstStyle/>
          <a:p>
            <a:fld id="{92DA454B-C859-4892-B9FA-68B588C9F547}" type="slidenum">
              <a:rPr lang="en-US" smtClean="0"/>
              <a:pPr/>
              <a:t>4</a:t>
            </a:fld>
            <a:endParaRPr lang="en-US" dirty="0"/>
          </a:p>
        </p:txBody>
      </p:sp>
    </p:spTree>
    <p:extLst>
      <p:ext uri="{BB962C8B-B14F-4D97-AF65-F5344CB8AC3E}">
        <p14:creationId xmlns:p14="http://schemas.microsoft.com/office/powerpoint/2010/main" val="40548180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214" y="366287"/>
            <a:ext cx="8229600" cy="952500"/>
          </a:xfrm>
        </p:spPr>
        <p:txBody>
          <a:bodyPr>
            <a:noAutofit/>
          </a:bodyPr>
          <a:lstStyle/>
          <a:p>
            <a:r>
              <a:rPr lang="en-US" altLang="en-US" sz="3200" dirty="0">
                <a:solidFill>
                  <a:prstClr val="black"/>
                </a:solidFill>
              </a:rPr>
              <a:t>Substance Abuse and Mental Health Disorders - Statistics</a:t>
            </a:r>
            <a:endParaRPr lang="en-US" sz="3200" dirty="0"/>
          </a:p>
        </p:txBody>
      </p:sp>
      <p:sp>
        <p:nvSpPr>
          <p:cNvPr id="3" name="Content Placeholder 2"/>
          <p:cNvSpPr>
            <a:spLocks noGrp="1"/>
          </p:cNvSpPr>
          <p:nvPr>
            <p:ph idx="1"/>
          </p:nvPr>
        </p:nvSpPr>
        <p:spPr>
          <a:xfrm>
            <a:off x="457200" y="1447584"/>
            <a:ext cx="8229600" cy="3957836"/>
          </a:xfrm>
        </p:spPr>
        <p:txBody>
          <a:bodyPr>
            <a:normAutofit/>
          </a:bodyPr>
          <a:lstStyle/>
          <a:p>
            <a:pPr>
              <a:lnSpc>
                <a:spcPct val="120000"/>
              </a:lnSpc>
            </a:pPr>
            <a:r>
              <a:rPr lang="en-US" altLang="en-US" sz="1800" dirty="0">
                <a:latin typeface="Segoe Light"/>
              </a:rPr>
              <a:t>More than 20% of licensed attorneys drink at levels that are considered “hazardous, harmful and potentially alcohol-dependent.”</a:t>
            </a:r>
          </a:p>
          <a:p>
            <a:pPr>
              <a:lnSpc>
                <a:spcPct val="120000"/>
              </a:lnSpc>
            </a:pPr>
            <a:r>
              <a:rPr lang="en-US" altLang="en-US" sz="1800" dirty="0">
                <a:latin typeface="Segoe Light"/>
              </a:rPr>
              <a:t>Male lawyers have a higher rate of problem drinking than women.</a:t>
            </a:r>
          </a:p>
          <a:p>
            <a:pPr>
              <a:lnSpc>
                <a:spcPct val="120000"/>
              </a:lnSpc>
            </a:pPr>
            <a:r>
              <a:rPr lang="en-US" altLang="en-US" sz="1800" dirty="0">
                <a:latin typeface="Segoe Light"/>
              </a:rPr>
              <a:t>The highest overall problem rates (32.3%) are among lawyers under the age of 30.</a:t>
            </a:r>
          </a:p>
          <a:p>
            <a:pPr>
              <a:lnSpc>
                <a:spcPct val="120000"/>
              </a:lnSpc>
            </a:pPr>
            <a:r>
              <a:rPr lang="en-US" altLang="en-US" sz="1800" dirty="0">
                <a:latin typeface="Segoe Light"/>
              </a:rPr>
              <a:t>The rate of problem drinking is 3x higher for lawyers than the general public.</a:t>
            </a:r>
          </a:p>
          <a:p>
            <a:pPr>
              <a:lnSpc>
                <a:spcPct val="120000"/>
              </a:lnSpc>
            </a:pPr>
            <a:r>
              <a:rPr lang="en-US" altLang="en-US" sz="1800" dirty="0">
                <a:latin typeface="Segoe Light"/>
              </a:rPr>
              <a:t>61% of lawyers reported experiencing anxiety some time over the course of their career and 46% reported depression.</a:t>
            </a:r>
          </a:p>
          <a:p>
            <a:pPr marL="0" indent="0">
              <a:lnSpc>
                <a:spcPct val="120000"/>
              </a:lnSpc>
              <a:buNone/>
            </a:pPr>
            <a:r>
              <a:rPr lang="en-US" altLang="en-US" sz="1600" i="1" dirty="0">
                <a:latin typeface="Segoe Light"/>
              </a:rPr>
              <a:t>*Law Week Colorado, “Disclosing the Struggle”; American Society of Addiction Medicine: January/February 2016 – Vol. 10- Issue 1 – pp. 46-52.</a:t>
            </a:r>
          </a:p>
          <a:p>
            <a:pPr marL="0" indent="0">
              <a:lnSpc>
                <a:spcPct val="120000"/>
              </a:lnSpc>
              <a:buNone/>
            </a:pPr>
            <a:endParaRPr lang="en-US" altLang="en-US" sz="1600" i="1" dirty="0"/>
          </a:p>
          <a:p>
            <a:pPr>
              <a:lnSpc>
                <a:spcPct val="120000"/>
              </a:lnSpc>
            </a:pPr>
            <a:endParaRPr lang="en-US" altLang="en-US" sz="1800" dirty="0"/>
          </a:p>
          <a:p>
            <a:pPr>
              <a:lnSpc>
                <a:spcPct val="120000"/>
              </a:lnSpc>
            </a:pPr>
            <a:endParaRPr lang="en-US" altLang="en-US" sz="1800" dirty="0"/>
          </a:p>
        </p:txBody>
      </p:sp>
      <p:sp>
        <p:nvSpPr>
          <p:cNvPr id="4" name="Slide Number Placeholder 3"/>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a:t>
            </a:fld>
            <a:endParaRPr kumimoji="0" lang="en-US" sz="8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15031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3200" dirty="0"/>
              <a:t>OED Diversion Pilot Program – Criteria</a:t>
            </a:r>
            <a:endParaRPr lang="en-US" sz="3200" dirty="0"/>
          </a:p>
        </p:txBody>
      </p:sp>
      <p:sp>
        <p:nvSpPr>
          <p:cNvPr id="3" name="Content Placeholder 2"/>
          <p:cNvSpPr>
            <a:spLocks noGrp="1"/>
          </p:cNvSpPr>
          <p:nvPr>
            <p:ph idx="1"/>
          </p:nvPr>
        </p:nvSpPr>
        <p:spPr>
          <a:xfrm>
            <a:off x="457200" y="1176670"/>
            <a:ext cx="8229600" cy="4057181"/>
          </a:xfrm>
        </p:spPr>
        <p:txBody>
          <a:bodyPr>
            <a:normAutofit/>
          </a:bodyPr>
          <a:lstStyle/>
          <a:p>
            <a:r>
              <a:rPr lang="en-US" sz="1900" dirty="0">
                <a:latin typeface="Segoe Light"/>
              </a:rPr>
              <a:t>Practitioner must have willingness and ability to participate in the program.</a:t>
            </a:r>
          </a:p>
          <a:p>
            <a:r>
              <a:rPr lang="en-US" sz="1900" dirty="0">
                <a:latin typeface="Segoe Light"/>
              </a:rPr>
              <a:t>In some circumstances, prior discipline is not a bar to diversion.</a:t>
            </a:r>
          </a:p>
          <a:p>
            <a:r>
              <a:rPr lang="en-US" sz="1900" dirty="0">
                <a:latin typeface="Segoe Light"/>
              </a:rPr>
              <a:t>Misconduct at issue must not:</a:t>
            </a:r>
          </a:p>
          <a:p>
            <a:pPr lvl="1"/>
            <a:r>
              <a:rPr lang="en-US" sz="1900" dirty="0">
                <a:latin typeface="Segoe Light"/>
              </a:rPr>
              <a:t>Involve misappropriation of funds or dishonesty, fraud, deceit, or misrepresentation.</a:t>
            </a:r>
          </a:p>
          <a:p>
            <a:pPr lvl="1"/>
            <a:r>
              <a:rPr lang="en-US" sz="1900" dirty="0">
                <a:latin typeface="Segoe Light"/>
              </a:rPr>
              <a:t>Result in or be likely to result in substantial prejudice to a client or other person.</a:t>
            </a:r>
          </a:p>
          <a:p>
            <a:pPr lvl="1"/>
            <a:r>
              <a:rPr lang="en-US" sz="1900" dirty="0">
                <a:latin typeface="Segoe Light"/>
              </a:rPr>
              <a:t>Constitute a “serious crime” (see 37 C.F.R. § 11.1).</a:t>
            </a:r>
          </a:p>
          <a:p>
            <a:pPr lvl="1"/>
            <a:r>
              <a:rPr lang="en-US" sz="1900" dirty="0">
                <a:latin typeface="Segoe Light"/>
              </a:rPr>
              <a:t>Be part of a pattern of major similar misconduct or be of the same nature as misconduct for which practitioner has been disciplined within the past five years.</a:t>
            </a:r>
          </a:p>
          <a:p>
            <a:pPr lvl="1"/>
            <a:endParaRPr lang="en-US" sz="1900" dirty="0">
              <a:latin typeface="Segoe Light"/>
            </a:endParaRPr>
          </a:p>
          <a:p>
            <a:pPr lvl="1"/>
            <a:endParaRPr lang="en-US" sz="1600" dirty="0"/>
          </a:p>
        </p:txBody>
      </p:sp>
      <p:sp>
        <p:nvSpPr>
          <p:cNvPr id="4" name="Slide Number Placeholder 3"/>
          <p:cNvSpPr>
            <a:spLocks noGrp="1"/>
          </p:cNvSpPr>
          <p:nvPr>
            <p:ph type="sldNum" sz="quarter" idx="10"/>
          </p:nvPr>
        </p:nvSpPr>
        <p:spPr/>
        <p:txBody>
          <a:bodyPr/>
          <a:lstStyle/>
          <a:p>
            <a:fld id="{92DA454B-C859-4892-B9FA-68B588C9F547}" type="slidenum">
              <a:rPr lang="en-US" smtClean="0"/>
              <a:pPr/>
              <a:t>6</a:t>
            </a:fld>
            <a:endParaRPr lang="en-US" dirty="0"/>
          </a:p>
        </p:txBody>
      </p:sp>
    </p:spTree>
    <p:extLst>
      <p:ext uri="{BB962C8B-B14F-4D97-AF65-F5344CB8AC3E}">
        <p14:creationId xmlns:p14="http://schemas.microsoft.com/office/powerpoint/2010/main" val="944073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Office of Enrollment and Discipline </a:t>
            </a:r>
            <a:endParaRPr lang="en-US" dirty="0"/>
          </a:p>
        </p:txBody>
      </p:sp>
      <p:sp>
        <p:nvSpPr>
          <p:cNvPr id="3" name="Content Placeholder 2"/>
          <p:cNvSpPr>
            <a:spLocks noGrp="1"/>
          </p:cNvSpPr>
          <p:nvPr>
            <p:ph type="body" idx="1"/>
          </p:nvPr>
        </p:nvSpPr>
        <p:spPr/>
        <p:txBody>
          <a:bodyPr/>
          <a:lstStyle/>
          <a:p>
            <a:endParaRPr lang="en-US" altLang="en-US" dirty="0"/>
          </a:p>
          <a:p>
            <a:endParaRPr lang="en-US" altLang="en-US" dirty="0"/>
          </a:p>
          <a:p>
            <a:pPr marL="0" indent="0">
              <a:buNone/>
            </a:pPr>
            <a:r>
              <a:rPr lang="en-US" altLang="en-US" dirty="0"/>
              <a:t>Select OED regulations</a:t>
            </a:r>
          </a:p>
        </p:txBody>
      </p:sp>
    </p:spTree>
    <p:extLst>
      <p:ext uri="{BB962C8B-B14F-4D97-AF65-F5344CB8AC3E}">
        <p14:creationId xmlns:p14="http://schemas.microsoft.com/office/powerpoint/2010/main" val="27292905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9580"/>
            <a:ext cx="8229600" cy="668615"/>
          </a:xfrm>
        </p:spPr>
        <p:txBody>
          <a:bodyPr>
            <a:normAutofit/>
          </a:bodyPr>
          <a:lstStyle/>
          <a:p>
            <a:r>
              <a:rPr lang="en-US" sz="3200" dirty="0"/>
              <a:t>Practice before the Office</a:t>
            </a:r>
          </a:p>
        </p:txBody>
      </p:sp>
      <p:sp>
        <p:nvSpPr>
          <p:cNvPr id="3" name="Content Placeholder 2"/>
          <p:cNvSpPr>
            <a:spLocks noGrp="1"/>
          </p:cNvSpPr>
          <p:nvPr>
            <p:ph idx="1"/>
          </p:nvPr>
        </p:nvSpPr>
        <p:spPr>
          <a:xfrm>
            <a:off x="457200" y="1056168"/>
            <a:ext cx="8229600" cy="3991708"/>
          </a:xfrm>
        </p:spPr>
        <p:txBody>
          <a:bodyPr>
            <a:normAutofit fontScale="77500" lnSpcReduction="20000"/>
          </a:bodyPr>
          <a:lstStyle/>
          <a:p>
            <a:pPr>
              <a:lnSpc>
                <a:spcPct val="110000"/>
              </a:lnSpc>
            </a:pPr>
            <a:r>
              <a:rPr lang="en-US" sz="2100" dirty="0">
                <a:latin typeface="Segoe Light"/>
              </a:rPr>
              <a:t>Activities that constitute practice before the USPTO are broadly defined in 37 C.F.R.          §§ 11.5(b) &amp; 11.14</a:t>
            </a:r>
          </a:p>
          <a:p>
            <a:pPr lvl="1">
              <a:lnSpc>
                <a:spcPct val="110000"/>
              </a:lnSpc>
            </a:pPr>
            <a:r>
              <a:rPr lang="en-US" sz="2100" dirty="0">
                <a:latin typeface="Segoe Light"/>
              </a:rPr>
              <a:t>Includes communicating with and advising a client concerning matters pending or contemplated to be presented before the office (37 C.F.R. § 11.5(b)).</a:t>
            </a:r>
          </a:p>
          <a:p>
            <a:pPr lvl="1">
              <a:lnSpc>
                <a:spcPct val="110000"/>
              </a:lnSpc>
            </a:pPr>
            <a:r>
              <a:rPr lang="en-US" sz="2100" dirty="0">
                <a:latin typeface="Segoe Light"/>
              </a:rPr>
              <a:t>Consulting with or giving advice to a client in contemplation of filing a </a:t>
            </a:r>
            <a:r>
              <a:rPr lang="en-US" sz="2100" b="1" dirty="0">
                <a:latin typeface="Segoe Light"/>
              </a:rPr>
              <a:t>patent application</a:t>
            </a:r>
            <a:r>
              <a:rPr lang="en-US" sz="2100" dirty="0">
                <a:latin typeface="Segoe Light"/>
              </a:rPr>
              <a:t> or other document with the office (37 C.F.R. § 11.5(b)(1)).</a:t>
            </a:r>
          </a:p>
          <a:p>
            <a:pPr lvl="1">
              <a:lnSpc>
                <a:spcPct val="110000"/>
              </a:lnSpc>
            </a:pPr>
            <a:r>
              <a:rPr lang="en-US" sz="2100" dirty="0">
                <a:latin typeface="Segoe Light"/>
              </a:rPr>
              <a:t>Consulting with or giving advice to a client in contemplation of filing a </a:t>
            </a:r>
            <a:r>
              <a:rPr lang="en-US" sz="2100" b="1" dirty="0">
                <a:latin typeface="Segoe Light"/>
              </a:rPr>
              <a:t>trademark application</a:t>
            </a:r>
            <a:r>
              <a:rPr lang="en-US" sz="2100" dirty="0">
                <a:latin typeface="Segoe Light"/>
              </a:rPr>
              <a:t> or other document with the office (37 C.F.R. § 11.5(b)(2)).</a:t>
            </a:r>
          </a:p>
          <a:p>
            <a:pPr lvl="1">
              <a:lnSpc>
                <a:spcPct val="110000"/>
              </a:lnSpc>
            </a:pPr>
            <a:r>
              <a:rPr lang="en-US" sz="2100" dirty="0">
                <a:latin typeface="Segoe Light"/>
              </a:rPr>
              <a:t>Nothing in this section (37 C.F.R. § 11.5(b)) proscribes a practitioner from employing or retaining non-practitioner assistants under the supervision of the practitioner to assist the practitioner in matters pending or contemplated to be presented before the office.</a:t>
            </a:r>
          </a:p>
          <a:p>
            <a:pPr lvl="1">
              <a:lnSpc>
                <a:spcPct val="110000"/>
              </a:lnSpc>
            </a:pPr>
            <a:r>
              <a:rPr lang="en-US" sz="2100" i="1" dirty="0">
                <a:latin typeface="Segoe Light"/>
              </a:rPr>
              <a:t>See also</a:t>
            </a:r>
            <a:r>
              <a:rPr lang="en-US" sz="2100" dirty="0">
                <a:latin typeface="Segoe Light"/>
              </a:rPr>
              <a:t> 37 C.F.R. § 11.14 for details regarding individuals who may practice before the office in trademark and other non-patent matters.</a:t>
            </a:r>
          </a:p>
        </p:txBody>
      </p:sp>
      <p:sp>
        <p:nvSpPr>
          <p:cNvPr id="5" name="Slide Number Placeholder 3"/>
          <p:cNvSpPr>
            <a:spLocks noGrp="1"/>
          </p:cNvSpPr>
          <p:nvPr>
            <p:ph type="sldNum" sz="quarter" idx="10"/>
          </p:nvPr>
        </p:nvSpPr>
        <p:spPr/>
        <p:txBody>
          <a:bodyPr/>
          <a:lstStyle/>
          <a:p>
            <a:fld id="{92DA454B-C859-4892-B9FA-68B588C9F547}" type="slidenum">
              <a:rPr lang="en-US" smtClean="0"/>
              <a:pPr/>
              <a:t>8</a:t>
            </a:fld>
            <a:endParaRPr lang="en-US" dirty="0"/>
          </a:p>
        </p:txBody>
      </p:sp>
    </p:spTree>
    <p:extLst>
      <p:ext uri="{BB962C8B-B14F-4D97-AF65-F5344CB8AC3E}">
        <p14:creationId xmlns:p14="http://schemas.microsoft.com/office/powerpoint/2010/main" val="22963077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3200" dirty="0"/>
              <a:t>OED Discipline: Grievances </a:t>
            </a:r>
            <a:br>
              <a:rPr lang="en-US" altLang="en-US" sz="3200" dirty="0"/>
            </a:br>
            <a:r>
              <a:rPr lang="en-US" altLang="en-US" sz="3200" dirty="0"/>
              <a:t>and Complaints</a:t>
            </a:r>
            <a:endParaRPr lang="en-US" sz="3200" dirty="0"/>
          </a:p>
        </p:txBody>
      </p:sp>
      <p:sp>
        <p:nvSpPr>
          <p:cNvPr id="3" name="Content Placeholder 2"/>
          <p:cNvSpPr>
            <a:spLocks noGrp="1"/>
          </p:cNvSpPr>
          <p:nvPr>
            <p:ph idx="1"/>
          </p:nvPr>
        </p:nvSpPr>
        <p:spPr>
          <a:xfrm>
            <a:off x="457200" y="1368056"/>
            <a:ext cx="8229600" cy="3972872"/>
          </a:xfrm>
        </p:spPr>
        <p:txBody>
          <a:bodyPr>
            <a:normAutofit lnSpcReduction="10000"/>
          </a:bodyPr>
          <a:lstStyle/>
          <a:p>
            <a:r>
              <a:rPr lang="en-US" altLang="en-US" sz="1800" dirty="0">
                <a:latin typeface="Segoe Light"/>
              </a:rPr>
              <a:t>An investigation into possible grounds for discipline may be initiated by the receipt of a grievance (see 37 C.F.R. § 11.22(a)).</a:t>
            </a:r>
          </a:p>
          <a:p>
            <a:r>
              <a:rPr lang="en-US" altLang="en-US" sz="1800" dirty="0">
                <a:latin typeface="Segoe Light"/>
              </a:rPr>
              <a:t>Grievance: “a written submission from any source received by the OED Director that presents possible grounds for discipline of a specified practitioner” (37 C.F.R. § 11.1).</a:t>
            </a:r>
          </a:p>
          <a:p>
            <a:r>
              <a:rPr lang="en-US" sz="1800" dirty="0">
                <a:latin typeface="Segoe Light"/>
              </a:rPr>
              <a:t>In the course of the investigation, the OED Director may request information and evidence regarding possible grounds for discipline of a practitioner from:</a:t>
            </a:r>
          </a:p>
          <a:p>
            <a:pPr marL="857250" lvl="1" indent="-400050">
              <a:buFont typeface="+mj-lt"/>
              <a:buAutoNum type="romanLcPeriod"/>
            </a:pPr>
            <a:r>
              <a:rPr lang="en-US" sz="1800" dirty="0">
                <a:latin typeface="Segoe Light"/>
              </a:rPr>
              <a:t>The grievant,</a:t>
            </a:r>
          </a:p>
          <a:p>
            <a:pPr marL="857250" lvl="1" indent="-400050">
              <a:buFont typeface="+mj-lt"/>
              <a:buAutoNum type="romanLcPeriod"/>
            </a:pPr>
            <a:r>
              <a:rPr lang="en-US" sz="1800" dirty="0">
                <a:latin typeface="Segoe Light"/>
              </a:rPr>
              <a:t>The practitioner, or</a:t>
            </a:r>
          </a:p>
          <a:p>
            <a:pPr marL="857250" lvl="1" indent="-400050">
              <a:buFont typeface="+mj-lt"/>
              <a:buAutoNum type="romanLcPeriod"/>
            </a:pPr>
            <a:r>
              <a:rPr lang="en-US" sz="1800" dirty="0">
                <a:latin typeface="Segoe Light"/>
              </a:rPr>
              <a:t>Any person who may reasonably be expected to provide information and evidence needed in connection with the grievance or investigation. </a:t>
            </a:r>
          </a:p>
          <a:p>
            <a:pPr marL="457200" lvl="1" indent="0">
              <a:buNone/>
            </a:pPr>
            <a:r>
              <a:rPr lang="en-US" sz="1800" dirty="0">
                <a:latin typeface="Segoe Light"/>
              </a:rPr>
              <a:t>(37 C.F.R. </a:t>
            </a:r>
            <a:r>
              <a:rPr lang="en-US" altLang="en-US" sz="1800" dirty="0">
                <a:latin typeface="Segoe Light"/>
              </a:rPr>
              <a:t>§ 11.22(f)(1))</a:t>
            </a:r>
            <a:endParaRPr lang="en-US" sz="1800" dirty="0">
              <a:latin typeface="Segoe Light"/>
            </a:endParaRPr>
          </a:p>
          <a:p>
            <a:endParaRPr lang="en-US" altLang="en-US" sz="1600" dirty="0"/>
          </a:p>
          <a:p>
            <a:endParaRPr lang="en-US" altLang="en-US" sz="1600" dirty="0"/>
          </a:p>
          <a:p>
            <a:endParaRPr lang="en-US" altLang="en-US" sz="1600" dirty="0"/>
          </a:p>
          <a:p>
            <a:endParaRPr lang="en-US" sz="1600" dirty="0"/>
          </a:p>
        </p:txBody>
      </p:sp>
      <p:sp>
        <p:nvSpPr>
          <p:cNvPr id="4" name="Slide Number Placeholder 3"/>
          <p:cNvSpPr>
            <a:spLocks noGrp="1"/>
          </p:cNvSpPr>
          <p:nvPr>
            <p:ph type="sldNum" sz="quarter" idx="10"/>
          </p:nvPr>
        </p:nvSpPr>
        <p:spPr/>
        <p:txBody>
          <a:bodyPr/>
          <a:lstStyle/>
          <a:p>
            <a:fld id="{92DA454B-C859-4892-B9FA-68B588C9F547}" type="slidenum">
              <a:rPr lang="en-US" smtClean="0"/>
              <a:pPr/>
              <a:t>9</a:t>
            </a:fld>
            <a:endParaRPr lang="en-US" dirty="0"/>
          </a:p>
        </p:txBody>
      </p:sp>
    </p:spTree>
    <p:extLst>
      <p:ext uri="{BB962C8B-B14F-4D97-AF65-F5344CB8AC3E}">
        <p14:creationId xmlns:p14="http://schemas.microsoft.com/office/powerpoint/2010/main" val="2821940427"/>
      </p:ext>
    </p:extLst>
  </p:cSld>
  <p:clrMapOvr>
    <a:masterClrMapping/>
  </p:clrMapOvr>
</p:sld>
</file>

<file path=ppt/theme/theme1.xml><?xml version="1.0" encoding="utf-8"?>
<a:theme xmlns:a="http://schemas.openxmlformats.org/drawingml/2006/main" name="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0EDBD83B-6104-4459-99A6-E42D8A2FE933}" vid="{B412284F-0704-4A01-939C-C680110881A2}"/>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0EDBD83B-6104-4459-99A6-E42D8A2FE933}" vid="{A6D6BF8D-81E1-47F8-950F-2BDD92A0BE10}"/>
    </a:ext>
  </a:extLst>
</a:theme>
</file>

<file path=ppt/theme/theme3.xml><?xml version="1.0" encoding="utf-8"?>
<a:theme xmlns:a="http://schemas.openxmlformats.org/drawingml/2006/main" name="1_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0EDBD83B-6104-4459-99A6-E42D8A2FE933}" vid="{A6D6BF8D-81E1-47F8-950F-2BDD92A0BE10}"/>
    </a:ext>
  </a:extLst>
</a:theme>
</file>

<file path=ppt/theme/theme4.xml><?xml version="1.0" encoding="utf-8"?>
<a:theme xmlns:a="http://schemas.openxmlformats.org/drawingml/2006/main" name="2_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0EDBD83B-6104-4459-99A6-E42D8A2FE933}" vid="{A6D6BF8D-81E1-47F8-950F-2BDD92A0BE10}"/>
    </a:ext>
  </a:extLst>
</a:theme>
</file>

<file path=ppt/theme/theme5.xml><?xml version="1.0" encoding="utf-8"?>
<a:theme xmlns:a="http://schemas.openxmlformats.org/drawingml/2006/main" name="1_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8B3D07DD-1239-401E-93C8-2E55201437C4}" vid="{D012A0E0-A8F1-4958-8B8C-02837AD3D7F7}"/>
    </a:ext>
  </a:extLst>
</a:theme>
</file>

<file path=ppt/theme/theme6.xml><?xml version="1.0" encoding="utf-8"?>
<a:theme xmlns:a="http://schemas.openxmlformats.org/drawingml/2006/main" name="3_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8B3D07DD-1239-401E-93C8-2E55201437C4}" vid="{1ADA14F3-CD49-4E1E-9B65-FF2ABE8240E6}"/>
    </a:ext>
  </a:extLst>
</a:theme>
</file>

<file path=ppt/theme/theme7.xml><?xml version="1.0" encoding="utf-8"?>
<a:theme xmlns:a="http://schemas.openxmlformats.org/drawingml/2006/main" name="4_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8B3D07DD-1239-401E-93C8-2E55201437C4}" vid="{1ADA14F3-CD49-4E1E-9B65-FF2ABE8240E6}"/>
    </a:ext>
  </a:extLst>
</a:theme>
</file>

<file path=ppt/theme/theme8.xml><?xml version="1.0" encoding="utf-8"?>
<a:theme xmlns:a="http://schemas.openxmlformats.org/drawingml/2006/main" name="2_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0EDBD83B-6104-4459-99A6-E42D8A2FE933}" vid="{B412284F-0704-4A01-939C-C680110881A2}"/>
    </a:ext>
  </a:extLst>
</a:theme>
</file>

<file path=ppt/theme/theme9.xml><?xml version="1.0" encoding="utf-8"?>
<a:theme xmlns:a="http://schemas.openxmlformats.org/drawingml/2006/main" name="3_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8B3D07DD-1239-401E-93C8-2E55201437C4}" vid="{D012A0E0-A8F1-4958-8B8C-02837AD3D7F7}"/>
    </a:ext>
  </a:extLst>
</a:theme>
</file>

<file path=docProps/app.xml><?xml version="1.0" encoding="utf-8"?>
<Properties xmlns="http://schemas.openxmlformats.org/officeDocument/2006/extended-properties" xmlns:vt="http://schemas.openxmlformats.org/officeDocument/2006/docPropsVTypes">
  <Template>PresentationTemplate</Template>
  <TotalTime>0</TotalTime>
  <Words>4145</Words>
  <Application>Microsoft Office PowerPoint</Application>
  <PresentationFormat>On-screen Show (16:10)</PresentationFormat>
  <Paragraphs>385</Paragraphs>
  <Slides>36</Slides>
  <Notes>29</Notes>
  <HiddenSlides>0</HiddenSlides>
  <MMClips>1</MMClips>
  <ScaleCrop>false</ScaleCrop>
  <HeadingPairs>
    <vt:vector size="6" baseType="variant">
      <vt:variant>
        <vt:lpstr>Fonts Used</vt:lpstr>
      </vt:variant>
      <vt:variant>
        <vt:i4>12</vt:i4>
      </vt:variant>
      <vt:variant>
        <vt:lpstr>Theme</vt:lpstr>
      </vt:variant>
      <vt:variant>
        <vt:i4>9</vt:i4>
      </vt:variant>
      <vt:variant>
        <vt:lpstr>Slide Titles</vt:lpstr>
      </vt:variant>
      <vt:variant>
        <vt:i4>36</vt:i4>
      </vt:variant>
    </vt:vector>
  </HeadingPairs>
  <TitlesOfParts>
    <vt:vector size="57" baseType="lpstr">
      <vt:lpstr>Arial</vt:lpstr>
      <vt:lpstr>Arial-BoldMT</vt:lpstr>
      <vt:lpstr>ArialMT</vt:lpstr>
      <vt:lpstr>Courier New</vt:lpstr>
      <vt:lpstr>MicrosoftYaHei</vt:lpstr>
      <vt:lpstr>MicrosoftYaHei-Bold</vt:lpstr>
      <vt:lpstr>Segoe Light</vt:lpstr>
      <vt:lpstr>Segoe UI</vt:lpstr>
      <vt:lpstr>Segoe UI </vt:lpstr>
      <vt:lpstr>Segoe UI Light</vt:lpstr>
      <vt:lpstr>Segoe UI Semibold</vt:lpstr>
      <vt:lpstr>Wingdings</vt:lpstr>
      <vt:lpstr>Brand master navy</vt:lpstr>
      <vt:lpstr>Brand master navy no logo</vt:lpstr>
      <vt:lpstr>1_Brand master navy no logo</vt:lpstr>
      <vt:lpstr>2_Brand master navy no logo</vt:lpstr>
      <vt:lpstr>1_Brand master navy</vt:lpstr>
      <vt:lpstr>3_Brand master navy no logo</vt:lpstr>
      <vt:lpstr>4_Brand master navy no logo</vt:lpstr>
      <vt:lpstr>2_Brand master navy</vt:lpstr>
      <vt:lpstr>3_Brand master navy</vt:lpstr>
      <vt:lpstr>PowerPoint Presentation</vt:lpstr>
      <vt:lpstr> Professional Responsibility and  Practice before the USPTO </vt:lpstr>
      <vt:lpstr>Pro Bono Programs</vt:lpstr>
      <vt:lpstr>OED Diversion Pilot Program</vt:lpstr>
      <vt:lpstr>Substance Abuse and Mental Health Disorders - Statistics</vt:lpstr>
      <vt:lpstr>OED Diversion Pilot Program – Criteria</vt:lpstr>
      <vt:lpstr>Office of Enrollment and Discipline </vt:lpstr>
      <vt:lpstr>Practice before the Office</vt:lpstr>
      <vt:lpstr>OED Discipline: Grievances  and Complaints</vt:lpstr>
      <vt:lpstr>OED Discipline: Grievances  and Complaints</vt:lpstr>
      <vt:lpstr>OED Discipline: Grievances  and Complaints – (cont’d)</vt:lpstr>
      <vt:lpstr>Other types of Discipline</vt:lpstr>
      <vt:lpstr>PowerPoint Presentation</vt:lpstr>
      <vt:lpstr>PowerPoint Presentation</vt:lpstr>
      <vt:lpstr>Office of Enrollment and Discipline </vt:lpstr>
      <vt:lpstr>Conflict of Interest/Improper Signatures</vt:lpstr>
      <vt:lpstr>Improper Signatures</vt:lpstr>
      <vt:lpstr>Improper Signatures/Failure to Supervise</vt:lpstr>
      <vt:lpstr>Signatures on Trademark Documents</vt:lpstr>
      <vt:lpstr>Misrepresentations</vt:lpstr>
      <vt:lpstr>Competence, Diligence, Communication </vt:lpstr>
      <vt:lpstr>Trademarks: U.S. Counsel Rule</vt:lpstr>
      <vt:lpstr>Trademarks: U.S. Counsel Rule</vt:lpstr>
      <vt:lpstr>U.S. Counsel Rule - Solicitation</vt:lpstr>
      <vt:lpstr>Competence, Informed Consent, Dishonesty</vt:lpstr>
      <vt:lpstr>Improper Signatures/Communication</vt:lpstr>
      <vt:lpstr>Improper Signatures/Communication</vt:lpstr>
      <vt:lpstr>Improper Signatures/Communication</vt:lpstr>
      <vt:lpstr>Hijacking of U.S. Practitioner Data </vt:lpstr>
      <vt:lpstr>Commingling Funds/Neglect</vt:lpstr>
      <vt:lpstr>Decorum Required in TM Communications </vt:lpstr>
      <vt:lpstr>PowerPoint Presentation</vt:lpstr>
      <vt:lpstr>Disreputable or Gross Misconduct</vt:lpstr>
      <vt:lpstr>Disreputable or Gross Misconduct</vt:lpstr>
      <vt:lpstr>Decisions imposing public discipline available in “FOIA Reading Room”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2020-06-16T17:18:07Z</dcterms:created>
  <dcterms:modified xsi:type="dcterms:W3CDTF">2022-10-03T13:44:18Z</dcterms:modified>
</cp:coreProperties>
</file>