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48" r:id="rId4"/>
    <p:sldMasterId id="2147483765" r:id="rId5"/>
  </p:sldMasterIdLst>
  <p:notesMasterIdLst>
    <p:notesMasterId r:id="rId14"/>
  </p:notesMasterIdLst>
  <p:handoutMasterIdLst>
    <p:handoutMasterId r:id="rId15"/>
  </p:handoutMasterIdLst>
  <p:sldIdLst>
    <p:sldId id="258" r:id="rId6"/>
    <p:sldId id="261" r:id="rId7"/>
    <p:sldId id="582" r:id="rId8"/>
    <p:sldId id="616" r:id="rId9"/>
    <p:sldId id="617" r:id="rId10"/>
    <p:sldId id="588" r:id="rId11"/>
    <p:sldId id="512" r:id="rId12"/>
    <p:sldId id="556" r:id="rId13"/>
  </p:sldIdLst>
  <p:sldSz cx="9144000" cy="5715000" type="screen16x1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39933"/>
    <a:srgbClr val="FF9900"/>
    <a:srgbClr val="16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0" autoAdjust="0"/>
    <p:restoredTop sz="86782" autoAdjust="0"/>
  </p:normalViewPr>
  <p:slideViewPr>
    <p:cSldViewPr snapToGrid="0" snapToObjects="1">
      <p:cViewPr varScale="1">
        <p:scale>
          <a:sx n="100" d="100"/>
          <a:sy n="100" d="100"/>
        </p:scale>
        <p:origin x="648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35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50A3BB-CAF4-1D4E-B3B2-E95D9B9E66DF}" type="datetimeFigureOut">
              <a:rPr lang="en-US" smtClean="0">
                <a:latin typeface="Segoe UI"/>
              </a:rPr>
              <a:t>3/29/2024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44BD52-4119-7642-B93F-8F4EDBD635EC}" type="slidenum">
              <a:rPr lang="en-US" smtClean="0">
                <a:latin typeface="Segoe UI"/>
              </a:rPr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766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Segoe UI"/>
              </a:defRPr>
            </a:lvl1pPr>
          </a:lstStyle>
          <a:p>
            <a:fld id="{139B48F8-1A14-4941-902A-1D33547A0B6A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Segoe UI"/>
              </a:defRPr>
            </a:lvl1pPr>
          </a:lstStyle>
          <a:p>
            <a:fld id="{C74B1ACE-5EB2-B245-8DCB-331A9858E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4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5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15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4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10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3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5EFCED2B-0FC3-4490-B611-B1F6603A7697}"/>
              </a:ext>
            </a:extLst>
          </p:cNvPr>
          <p:cNvSpPr/>
          <p:nvPr/>
        </p:nvSpPr>
        <p:spPr>
          <a:xfrm>
            <a:off x="-3249" y="4154348"/>
            <a:ext cx="9153446" cy="1146097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545228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1137 w 9153505"/>
              <a:gd name="connsiteY0" fmla="*/ 788069 h 1062753"/>
              <a:gd name="connsiteX1" fmla="*/ 9153505 w 9153505"/>
              <a:gd name="connsiteY1" fmla="*/ 0 h 1062753"/>
              <a:gd name="connsiteX2" fmla="*/ 9153505 w 9153505"/>
              <a:gd name="connsiteY2" fmla="*/ 545228 h 1062753"/>
              <a:gd name="connsiteX3" fmla="*/ 135 w 9153505"/>
              <a:gd name="connsiteY3" fmla="*/ 1062753 h 1062753"/>
              <a:gd name="connsiteX4" fmla="*/ 1137 w 9153505"/>
              <a:gd name="connsiteY4" fmla="*/ 788069 h 1062753"/>
              <a:gd name="connsiteX0" fmla="*/ 29590 w 9153383"/>
              <a:gd name="connsiteY0" fmla="*/ 892844 h 1062753"/>
              <a:gd name="connsiteX1" fmla="*/ 9153383 w 9153383"/>
              <a:gd name="connsiteY1" fmla="*/ 0 h 1062753"/>
              <a:gd name="connsiteX2" fmla="*/ 9153383 w 9153383"/>
              <a:gd name="connsiteY2" fmla="*/ 545228 h 1062753"/>
              <a:gd name="connsiteX3" fmla="*/ 13 w 9153383"/>
              <a:gd name="connsiteY3" fmla="*/ 1062753 h 1062753"/>
              <a:gd name="connsiteX4" fmla="*/ 29590 w 9153383"/>
              <a:gd name="connsiteY4" fmla="*/ 892844 h 1062753"/>
              <a:gd name="connsiteX0" fmla="*/ 65301 w 9189094"/>
              <a:gd name="connsiteY0" fmla="*/ 892844 h 1146097"/>
              <a:gd name="connsiteX1" fmla="*/ 9189094 w 9189094"/>
              <a:gd name="connsiteY1" fmla="*/ 0 h 1146097"/>
              <a:gd name="connsiteX2" fmla="*/ 9189094 w 9189094"/>
              <a:gd name="connsiteY2" fmla="*/ 545228 h 1146097"/>
              <a:gd name="connsiteX3" fmla="*/ 5 w 9189094"/>
              <a:gd name="connsiteY3" fmla="*/ 1146097 h 1146097"/>
              <a:gd name="connsiteX4" fmla="*/ 65301 w 9189094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1137 w 9153505"/>
              <a:gd name="connsiteY0" fmla="*/ 1028575 h 1146097"/>
              <a:gd name="connsiteX1" fmla="*/ 9153505 w 9153505"/>
              <a:gd name="connsiteY1" fmla="*/ 0 h 1146097"/>
              <a:gd name="connsiteX2" fmla="*/ 9153505 w 9153505"/>
              <a:gd name="connsiteY2" fmla="*/ 545228 h 1146097"/>
              <a:gd name="connsiteX3" fmla="*/ 135 w 9153505"/>
              <a:gd name="connsiteY3" fmla="*/ 1146097 h 1146097"/>
              <a:gd name="connsiteX4" fmla="*/ 1137 w 9153505"/>
              <a:gd name="connsiteY4" fmla="*/ 1028575 h 1146097"/>
              <a:gd name="connsiteX0" fmla="*/ 1078 w 9153446"/>
              <a:gd name="connsiteY0" fmla="*/ 1028575 h 1146097"/>
              <a:gd name="connsiteX1" fmla="*/ 9153446 w 9153446"/>
              <a:gd name="connsiteY1" fmla="*/ 0 h 1146097"/>
              <a:gd name="connsiteX2" fmla="*/ 9153446 w 9153446"/>
              <a:gd name="connsiteY2" fmla="*/ 545228 h 1146097"/>
              <a:gd name="connsiteX3" fmla="*/ 76 w 9153446"/>
              <a:gd name="connsiteY3" fmla="*/ 1146097 h 1146097"/>
              <a:gd name="connsiteX4" fmla="*/ 1078 w 9153446"/>
              <a:gd name="connsiteY4" fmla="*/ 1028575 h 114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46" h="1146097">
                <a:moveTo>
                  <a:pt x="1078" y="1028575"/>
                </a:moveTo>
                <a:lnTo>
                  <a:pt x="9153446" y="0"/>
                </a:lnTo>
                <a:lnTo>
                  <a:pt x="9153446" y="545228"/>
                </a:lnTo>
                <a:lnTo>
                  <a:pt x="76" y="1146097"/>
                </a:lnTo>
                <a:cubicBezTo>
                  <a:pt x="-648" y="1122269"/>
                  <a:pt x="4183" y="1073835"/>
                  <a:pt x="1078" y="1028575"/>
                </a:cubicBezTo>
                <a:close/>
              </a:path>
            </a:pathLst>
          </a:cu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25F02B-4393-4638-9487-98FC36F3351D}"/>
              </a:ext>
            </a:extLst>
          </p:cNvPr>
          <p:cNvSpPr/>
          <p:nvPr/>
        </p:nvSpPr>
        <p:spPr>
          <a:xfrm>
            <a:off x="-2171" y="4397544"/>
            <a:ext cx="9152368" cy="1316753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368" h="1316753">
                <a:moveTo>
                  <a:pt x="0" y="788069"/>
                </a:moveTo>
                <a:lnTo>
                  <a:pt x="9152368" y="0"/>
                </a:lnTo>
                <a:lnTo>
                  <a:pt x="9152368" y="1316753"/>
                </a:lnTo>
                <a:lnTo>
                  <a:pt x="2173" y="1316753"/>
                </a:lnTo>
                <a:cubicBezTo>
                  <a:pt x="1449" y="1140525"/>
                  <a:pt x="724" y="964297"/>
                  <a:pt x="0" y="7880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82305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10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USPTO logo">
            <a:extLst>
              <a:ext uri="{FF2B5EF4-FFF2-40B4-BE49-F238E27FC236}">
                <a16:creationId xmlns:a16="http://schemas.microsoft.com/office/drawing/2014/main" id="{3594C3FA-D04D-4DE1-895D-DDA79346B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63" y="4995138"/>
            <a:ext cx="3442006" cy="417213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ED903D0-1E66-4915-8FFA-407D4C5B2B02}"/>
              </a:ext>
            </a:extLst>
          </p:cNvPr>
          <p:cNvSpPr/>
          <p:nvPr/>
        </p:nvSpPr>
        <p:spPr>
          <a:xfrm>
            <a:off x="1" y="-6167"/>
            <a:ext cx="9164398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204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04561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10" y="4131484"/>
            <a:ext cx="7681429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62" indent="-342909">
              <a:buFont typeface="Arial" panose="020B0604020202020204" pitchFamily="34" charset="0"/>
              <a:buChar char="•"/>
              <a:defRPr sz="2400"/>
            </a:lvl2pPr>
            <a:lvl3pPr marL="1371634" indent="-274327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5" y="834889"/>
            <a:ext cx="7999013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1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>
              <a:effectLst/>
              <a:latin typeface="Segoe UI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4348635"/>
            <a:ext cx="7885827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USPTO logo">
            <a:extLst>
              <a:ext uri="{FF2B5EF4-FFF2-40B4-BE49-F238E27FC236}">
                <a16:creationId xmlns:a16="http://schemas.microsoft.com/office/drawing/2014/main" id="{C707D8F9-906B-4ED4-AA33-A28BB4C9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45" y="1391176"/>
            <a:ext cx="4263264" cy="19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94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>
              <a:effectLst/>
              <a:latin typeface="Segoe UI"/>
            </a:endParaRPr>
          </a:p>
        </p:txBody>
      </p:sp>
      <p:pic>
        <p:nvPicPr>
          <p:cNvPr id="4" name="Picture 3" descr="USPT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50" y="1867965"/>
            <a:ext cx="4129734" cy="19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3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7" y="916907"/>
            <a:ext cx="3881189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0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7" y="916907"/>
            <a:ext cx="3881189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9415" y="5129410"/>
            <a:ext cx="4145174" cy="25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1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1" baseline="0" dirty="0">
                <a:solidFill>
                  <a:schemeClr val="bg1"/>
                </a:solidFill>
              </a:rPr>
              <a:t> for educational purposes only.</a:t>
            </a:r>
            <a:endParaRPr lang="en-US" sz="105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64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7" y="916907"/>
            <a:ext cx="3881189" cy="38811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03522" y="4210157"/>
            <a:ext cx="281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21" y="3828585"/>
            <a:ext cx="2816226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2" y="3462967"/>
            <a:ext cx="2816226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2" y="2637700"/>
            <a:ext cx="2816226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2" y="2103449"/>
            <a:ext cx="2816226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3521" y="975744"/>
            <a:ext cx="33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831653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/ contact info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7" y="916907"/>
            <a:ext cx="3881189" cy="3881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2535" y="5129410"/>
            <a:ext cx="4145174" cy="25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1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1" baseline="0" dirty="0">
                <a:solidFill>
                  <a:schemeClr val="bg1"/>
                </a:solidFill>
              </a:rPr>
              <a:t> for educational purposes only.</a:t>
            </a:r>
            <a:endParaRPr lang="en-US" sz="105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3522" y="4210157"/>
            <a:ext cx="281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21" y="3828585"/>
            <a:ext cx="2816226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2" y="3462967"/>
            <a:ext cx="2816226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2" y="2637700"/>
            <a:ext cx="2816226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2" y="2103449"/>
            <a:ext cx="2816226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3521" y="975744"/>
            <a:ext cx="33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3487397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81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348634"/>
            <a:ext cx="7885827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USPTO logo">
            <a:extLst>
              <a:ext uri="{FF2B5EF4-FFF2-40B4-BE49-F238E27FC236}">
                <a16:creationId xmlns:a16="http://schemas.microsoft.com/office/drawing/2014/main" id="{C707D8F9-906B-4ED4-AA33-A28BB4C90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3844" y="1391176"/>
            <a:ext cx="4263263" cy="19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30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descr="USPTO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1450" y="1867964"/>
            <a:ext cx="4129734" cy="19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2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7DC0A0-4DAC-4DD1-B3D0-8F05A1C05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08" t="11681" r="2939" b="25459"/>
          <a:stretch/>
        </p:blipFill>
        <p:spPr>
          <a:xfrm>
            <a:off x="1" y="-6167"/>
            <a:ext cx="9144000" cy="52473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82624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10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7750E4-82AA-4845-9B45-E30EEC1FB7FA}"/>
              </a:ext>
            </a:extLst>
          </p:cNvPr>
          <p:cNvSpPr/>
          <p:nvPr/>
        </p:nvSpPr>
        <p:spPr>
          <a:xfrm>
            <a:off x="-3249" y="4154348"/>
            <a:ext cx="9153446" cy="1146097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545228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1137 w 9153505"/>
              <a:gd name="connsiteY0" fmla="*/ 788069 h 1062753"/>
              <a:gd name="connsiteX1" fmla="*/ 9153505 w 9153505"/>
              <a:gd name="connsiteY1" fmla="*/ 0 h 1062753"/>
              <a:gd name="connsiteX2" fmla="*/ 9153505 w 9153505"/>
              <a:gd name="connsiteY2" fmla="*/ 545228 h 1062753"/>
              <a:gd name="connsiteX3" fmla="*/ 135 w 9153505"/>
              <a:gd name="connsiteY3" fmla="*/ 1062753 h 1062753"/>
              <a:gd name="connsiteX4" fmla="*/ 1137 w 9153505"/>
              <a:gd name="connsiteY4" fmla="*/ 788069 h 1062753"/>
              <a:gd name="connsiteX0" fmla="*/ 29590 w 9153383"/>
              <a:gd name="connsiteY0" fmla="*/ 892844 h 1062753"/>
              <a:gd name="connsiteX1" fmla="*/ 9153383 w 9153383"/>
              <a:gd name="connsiteY1" fmla="*/ 0 h 1062753"/>
              <a:gd name="connsiteX2" fmla="*/ 9153383 w 9153383"/>
              <a:gd name="connsiteY2" fmla="*/ 545228 h 1062753"/>
              <a:gd name="connsiteX3" fmla="*/ 13 w 9153383"/>
              <a:gd name="connsiteY3" fmla="*/ 1062753 h 1062753"/>
              <a:gd name="connsiteX4" fmla="*/ 29590 w 9153383"/>
              <a:gd name="connsiteY4" fmla="*/ 892844 h 1062753"/>
              <a:gd name="connsiteX0" fmla="*/ 65301 w 9189094"/>
              <a:gd name="connsiteY0" fmla="*/ 892844 h 1146097"/>
              <a:gd name="connsiteX1" fmla="*/ 9189094 w 9189094"/>
              <a:gd name="connsiteY1" fmla="*/ 0 h 1146097"/>
              <a:gd name="connsiteX2" fmla="*/ 9189094 w 9189094"/>
              <a:gd name="connsiteY2" fmla="*/ 545228 h 1146097"/>
              <a:gd name="connsiteX3" fmla="*/ 5 w 9189094"/>
              <a:gd name="connsiteY3" fmla="*/ 1146097 h 1146097"/>
              <a:gd name="connsiteX4" fmla="*/ 65301 w 9189094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1137 w 9153505"/>
              <a:gd name="connsiteY0" fmla="*/ 1028575 h 1146097"/>
              <a:gd name="connsiteX1" fmla="*/ 9153505 w 9153505"/>
              <a:gd name="connsiteY1" fmla="*/ 0 h 1146097"/>
              <a:gd name="connsiteX2" fmla="*/ 9153505 w 9153505"/>
              <a:gd name="connsiteY2" fmla="*/ 545228 h 1146097"/>
              <a:gd name="connsiteX3" fmla="*/ 135 w 9153505"/>
              <a:gd name="connsiteY3" fmla="*/ 1146097 h 1146097"/>
              <a:gd name="connsiteX4" fmla="*/ 1137 w 9153505"/>
              <a:gd name="connsiteY4" fmla="*/ 1028575 h 1146097"/>
              <a:gd name="connsiteX0" fmla="*/ 1078 w 9153446"/>
              <a:gd name="connsiteY0" fmla="*/ 1028575 h 1146097"/>
              <a:gd name="connsiteX1" fmla="*/ 9153446 w 9153446"/>
              <a:gd name="connsiteY1" fmla="*/ 0 h 1146097"/>
              <a:gd name="connsiteX2" fmla="*/ 9153446 w 9153446"/>
              <a:gd name="connsiteY2" fmla="*/ 545228 h 1146097"/>
              <a:gd name="connsiteX3" fmla="*/ 76 w 9153446"/>
              <a:gd name="connsiteY3" fmla="*/ 1146097 h 1146097"/>
              <a:gd name="connsiteX4" fmla="*/ 1078 w 9153446"/>
              <a:gd name="connsiteY4" fmla="*/ 1028575 h 114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46" h="1146097">
                <a:moveTo>
                  <a:pt x="1078" y="1028575"/>
                </a:moveTo>
                <a:lnTo>
                  <a:pt x="9153446" y="0"/>
                </a:lnTo>
                <a:lnTo>
                  <a:pt x="9153446" y="545228"/>
                </a:lnTo>
                <a:lnTo>
                  <a:pt x="76" y="1146097"/>
                </a:lnTo>
                <a:cubicBezTo>
                  <a:pt x="-648" y="1122269"/>
                  <a:pt x="4183" y="1073835"/>
                  <a:pt x="1078" y="1028575"/>
                </a:cubicBezTo>
                <a:close/>
              </a:path>
            </a:pathLst>
          </a:cu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3AA097B-91BE-4997-B48C-79834B5304EA}"/>
              </a:ext>
            </a:extLst>
          </p:cNvPr>
          <p:cNvSpPr/>
          <p:nvPr/>
        </p:nvSpPr>
        <p:spPr>
          <a:xfrm>
            <a:off x="-2171" y="4397544"/>
            <a:ext cx="9152368" cy="1316753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368" h="1316753">
                <a:moveTo>
                  <a:pt x="0" y="788069"/>
                </a:moveTo>
                <a:lnTo>
                  <a:pt x="9152368" y="0"/>
                </a:lnTo>
                <a:lnTo>
                  <a:pt x="9152368" y="1316753"/>
                </a:lnTo>
                <a:lnTo>
                  <a:pt x="2173" y="1316753"/>
                </a:lnTo>
                <a:cubicBezTo>
                  <a:pt x="1449" y="1140525"/>
                  <a:pt x="724" y="964297"/>
                  <a:pt x="0" y="7880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Isosceles Triangle 14">
            <a:extLst>
              <a:ext uri="{FF2B5EF4-FFF2-40B4-BE49-F238E27FC236}">
                <a16:creationId xmlns:a16="http://schemas.microsoft.com/office/drawing/2014/main" id="{46030774-377F-4EB6-AADB-7D5DE162977D}"/>
              </a:ext>
            </a:extLst>
          </p:cNvPr>
          <p:cNvSpPr/>
          <p:nvPr/>
        </p:nvSpPr>
        <p:spPr>
          <a:xfrm>
            <a:off x="1" y="-6167"/>
            <a:ext cx="9164398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USPTO logo">
            <a:extLst>
              <a:ext uri="{FF2B5EF4-FFF2-40B4-BE49-F238E27FC236}">
                <a16:creationId xmlns:a16="http://schemas.microsoft.com/office/drawing/2014/main" id="{709AAF22-60B0-4185-87B6-B3D8A78CA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463" y="4995138"/>
            <a:ext cx="3442006" cy="4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09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99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with imag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499412" y="5129408"/>
            <a:ext cx="4145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0" baseline="0" dirty="0">
                <a:solidFill>
                  <a:schemeClr val="bg1"/>
                </a:solidFill>
              </a:rPr>
              <a:t> for educational purposes only.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757081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w/ contact info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92532" y="5129408"/>
            <a:ext cx="4145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0" baseline="0" dirty="0">
                <a:solidFill>
                  <a:schemeClr val="bg1"/>
                </a:solidFill>
              </a:rPr>
              <a:t> for educational purposes only.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107742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6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4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4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88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3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7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2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04561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10" y="4131484"/>
            <a:ext cx="7681429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62" indent="-342909">
              <a:buFont typeface="Arial" panose="020B0604020202020204" pitchFamily="34" charset="0"/>
              <a:buChar char="•"/>
              <a:defRPr sz="2400"/>
            </a:lvl2pPr>
            <a:lvl3pPr marL="1371634" indent="-274327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5" y="834889"/>
            <a:ext cx="7999013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6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6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94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04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4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8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9"/>
            <a:ext cx="77724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956336"/>
            <a:ext cx="4041774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423201"/>
            <a:ext cx="404177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6336"/>
            <a:ext cx="4040189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201"/>
            <a:ext cx="4040189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4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4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0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6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1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Isosceles Triangle 14">
            <a:extLst>
              <a:ext uri="{FF2B5EF4-FFF2-40B4-BE49-F238E27FC236}">
                <a16:creationId xmlns:a16="http://schemas.microsoft.com/office/drawing/2014/main" id="{9AD9D243-CB53-47F5-8D25-CC39442F7422}"/>
              </a:ext>
            </a:extLst>
          </p:cNvPr>
          <p:cNvSpPr/>
          <p:nvPr/>
        </p:nvSpPr>
        <p:spPr>
          <a:xfrm>
            <a:off x="1" y="-6167"/>
            <a:ext cx="9164398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800" dirty="0">
              <a:effectLst/>
              <a:latin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9E080-732C-4921-861E-55FECCFE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12671" y="4876696"/>
            <a:ext cx="1426531" cy="4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4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</p:sldLayoutIdLst>
  <p:hf hdr="0" dt="0"/>
  <p:txStyles>
    <p:titleStyle>
      <a:lvl1pPr algn="l" defTabSz="457211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9" indent="-342909" algn="l" defTabSz="457211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69" indent="-285758" algn="l" defTabSz="457211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29" indent="-228606" algn="l" defTabSz="457211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40" indent="-228606" algn="l" defTabSz="457211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51" indent="-228606" algn="l" defTabSz="457211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63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6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1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14">
            <a:extLst>
              <a:ext uri="{FF2B5EF4-FFF2-40B4-BE49-F238E27FC236}">
                <a16:creationId xmlns:a16="http://schemas.microsoft.com/office/drawing/2014/main" id="{8744B0B0-8A1A-4583-B0F2-6FDA3020753D}"/>
              </a:ext>
            </a:extLst>
          </p:cNvPr>
          <p:cNvSpPr/>
          <p:nvPr/>
        </p:nvSpPr>
        <p:spPr>
          <a:xfrm>
            <a:off x="1" y="-6167"/>
            <a:ext cx="9164398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800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6143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</p:sldLayoutIdLst>
  <p:hf hdr="0" ftr="0" dt="0"/>
  <p:txStyles>
    <p:titleStyle>
      <a:lvl1pPr algn="l" defTabSz="457211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9" indent="-342909" algn="l" defTabSz="457211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69" indent="-285758" algn="l" defTabSz="457211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29" indent="-228606" algn="l" defTabSz="457211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40" indent="-228606" algn="l" defTabSz="457211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51" indent="-228606" algn="l" defTabSz="457211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63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iadocuments.uspto.gov/oe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ED@USPTO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iadocuments.uspto.gov/oe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uspto.gov/learning-and-resources/official-gazette/trademark-official-gazette-tmo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12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658242"/>
            <a:ext cx="7086600" cy="1460500"/>
          </a:xfrm>
        </p:spPr>
        <p:txBody>
          <a:bodyPr>
            <a:normAutofit/>
          </a:bodyPr>
          <a:lstStyle/>
          <a:p>
            <a:r>
              <a:rPr lang="en-US" sz="2400" dirty="0"/>
              <a:t>Office of Enrollment and Discipline (OED)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Professional responsibility and </a:t>
            </a:r>
            <a:br>
              <a:rPr lang="en-US" altLang="en-US" dirty="0"/>
            </a:br>
            <a:r>
              <a:rPr lang="en-US" altLang="en-US" dirty="0"/>
              <a:t>practice before the USPTO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653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Authorization to practice before the USPTO </a:t>
            </a:r>
            <a:br>
              <a:rPr lang="en-US" sz="2800" dirty="0"/>
            </a:br>
            <a:r>
              <a:rPr lang="en-US" sz="2800" dirty="0"/>
              <a:t>in patent matters: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Attorneys, agents, limited recognition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3 factors for registration: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Scientific and technical qualifications;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Legal competence: registration exam; and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Moral character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See 37 C.F.R. § 11.7 and General Requirements Bulletin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OED: enrollment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7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6"/>
            <a:ext cx="8229600" cy="378626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Disciplinary jurisdiction over: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practitioners, including patent attorneys and patent agents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anyone who practices before the USPTO-including non-registered attorneys who practice before the USPTO in trademark and other matters</a:t>
            </a:r>
          </a:p>
          <a:p>
            <a:pPr>
              <a:lnSpc>
                <a:spcPct val="120000"/>
              </a:lnSpc>
            </a:pPr>
            <a:r>
              <a:rPr lang="en-US" dirty="0"/>
              <a:t>USPTO Rules of Professional Conduct, 37 C.F.R. Part 11-analog to American Bar Association Model Rules, similar in most instances</a:t>
            </a:r>
          </a:p>
          <a:p>
            <a:pPr>
              <a:lnSpc>
                <a:spcPct val="120000"/>
              </a:lnSpc>
            </a:pPr>
            <a:r>
              <a:rPr lang="en-US" dirty="0"/>
              <a:t>Office of Enrollment and Discipline (OED) receives grievances, investigates, resolves some cases and refers others to a committee to determine whether probable cause exists</a:t>
            </a:r>
          </a:p>
          <a:p>
            <a:pPr>
              <a:lnSpc>
                <a:spcPct val="120000"/>
              </a:lnSpc>
            </a:pPr>
            <a:r>
              <a:rPr lang="en-US" dirty="0"/>
              <a:t>Non IP-related misconduct subject to USPTO discipline </a:t>
            </a:r>
          </a:p>
          <a:p>
            <a:pPr>
              <a:lnSpc>
                <a:spcPct val="120000"/>
              </a:lnSpc>
            </a:pPr>
            <a:r>
              <a:rPr lang="en-US" dirty="0"/>
              <a:t>OED has no subpoena authority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>
            <a:normAutofit/>
          </a:bodyPr>
          <a:lstStyle/>
          <a:p>
            <a:r>
              <a:rPr lang="en-US" dirty="0"/>
              <a:t>USPTO disciplinary basics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1" y="5297488"/>
            <a:ext cx="2057400" cy="303212"/>
          </a:xfrm>
        </p:spPr>
        <p:txBody>
          <a:bodyPr/>
          <a:lstStyle/>
          <a:p>
            <a:pPr lvl="0"/>
            <a:fld id="{92DA454B-C859-4892-B9FA-68B588C9F547}" type="slidenum">
              <a:rPr lang="en-US" noProof="0" smtClean="0"/>
              <a:pPr lvl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581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6"/>
            <a:ext cx="8229600" cy="378626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noProof="0" dirty="0"/>
              <a:t>Solicitor’s Office (SO) prosecutes the cases from complaint forward</a:t>
            </a:r>
          </a:p>
          <a:p>
            <a:pPr>
              <a:lnSpc>
                <a:spcPct val="120000"/>
              </a:lnSpc>
            </a:pPr>
            <a:r>
              <a:rPr lang="en-US" noProof="0" dirty="0"/>
              <a:t>Administrative Law Judges (ALJ) from other agencies hear cases, make findings and recommendations</a:t>
            </a:r>
          </a:p>
          <a:p>
            <a:pPr>
              <a:lnSpc>
                <a:spcPct val="120000"/>
              </a:lnSpc>
            </a:pPr>
            <a:r>
              <a:rPr lang="en-US" noProof="0" dirty="0"/>
              <a:t>USPTO Director hears review of ALJ findings, can impose discipline</a:t>
            </a:r>
          </a:p>
          <a:p>
            <a:pPr>
              <a:lnSpc>
                <a:spcPct val="120000"/>
              </a:lnSpc>
            </a:pPr>
            <a:r>
              <a:rPr lang="en-US" noProof="0" dirty="0"/>
              <a:t>Following USPTO Director decision, additional review available through the U.S. District Court for the Eastern District of Virginia, then through Federal Circuit  </a:t>
            </a:r>
          </a:p>
          <a:p>
            <a:pPr>
              <a:lnSpc>
                <a:spcPct val="120000"/>
              </a:lnSpc>
            </a:pPr>
            <a:r>
              <a:rPr lang="en-US" noProof="0" dirty="0"/>
              <a:t>Decisions imposing public discipline available in the Freedom of </a:t>
            </a:r>
            <a:r>
              <a:rPr lang="en-US" noProof="0"/>
              <a:t>Information Act (FOIA) </a:t>
            </a:r>
            <a:r>
              <a:rPr lang="en-US" noProof="0" dirty="0"/>
              <a:t>reading room: </a:t>
            </a:r>
            <a:r>
              <a:rPr lang="en-US" noProof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foiadocuments.uspto.gov/</a:t>
            </a:r>
            <a:r>
              <a:rPr lang="en-US" noProof="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oed</a:t>
            </a:r>
            <a:r>
              <a:rPr lang="en-US" noProof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>
            <a:normAutofit/>
          </a:bodyPr>
          <a:lstStyle/>
          <a:p>
            <a:r>
              <a:rPr lang="en-US" dirty="0"/>
              <a:t>USPTO disciplinary basics	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1" y="5297488"/>
            <a:ext cx="2057400" cy="303212"/>
          </a:xfrm>
        </p:spPr>
        <p:txBody>
          <a:bodyPr/>
          <a:lstStyle/>
          <a:p>
            <a:pPr lvl="0"/>
            <a:fld id="{92DA454B-C859-4892-B9FA-68B588C9F547}" type="slidenum">
              <a:rPr lang="en-US" noProof="0" smtClean="0"/>
              <a:pPr lvl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044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CE1AE0-C622-42EA-B217-F41FDE0E0E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ABA National Practitioner Data Bank</a:t>
            </a:r>
          </a:p>
          <a:p>
            <a:r>
              <a:rPr lang="en-US" sz="1600" dirty="0"/>
              <a:t>Records request can be made to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OED@USPTO.gov</a:t>
            </a:r>
            <a:r>
              <a:rPr lang="en-US" sz="1600" dirty="0"/>
              <a:t> or postal mail:</a:t>
            </a:r>
          </a:p>
          <a:p>
            <a:pPr marL="625475" indent="0">
              <a:buNone/>
            </a:pPr>
            <a:r>
              <a:rPr lang="en-US" sz="1600" dirty="0"/>
              <a:t>Mail Stop OED</a:t>
            </a:r>
            <a:br>
              <a:rPr lang="en-US" sz="1600" dirty="0"/>
            </a:br>
            <a:r>
              <a:rPr lang="en-US" sz="1600" dirty="0"/>
              <a:t>U.S. Patent and Trademark Office</a:t>
            </a:r>
            <a:br>
              <a:rPr lang="en-US" sz="1600" dirty="0"/>
            </a:br>
            <a:r>
              <a:rPr lang="en-US" sz="1600" dirty="0"/>
              <a:t>P.O. Box 1450</a:t>
            </a:r>
            <a:br>
              <a:rPr lang="en-US" sz="1600" dirty="0"/>
            </a:br>
            <a:r>
              <a:rPr lang="en-US" sz="1600" dirty="0"/>
              <a:t>Alexandria, VA 22313-1450</a:t>
            </a:r>
          </a:p>
          <a:p>
            <a:r>
              <a:rPr lang="en-US" sz="1600" dirty="0"/>
              <a:t>OED Telephone (571) 272-4097</a:t>
            </a:r>
          </a:p>
          <a:p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Privacy Act of 1974 System of Records allows the USPTO to disclose information related to investigation and disciplinary proceedings to attorney disciplinary bodies.</a:t>
            </a:r>
          </a:p>
          <a:p>
            <a:r>
              <a:rPr lang="en-US" sz="1600" dirty="0"/>
              <a:t>Upon request, OED furnishes certified copies of discipline of practitioner practicing before the USPTO.</a:t>
            </a:r>
          </a:p>
          <a:p>
            <a:r>
              <a:rPr lang="en-US" sz="1600" dirty="0"/>
              <a:t>Reciprocal discipline </a:t>
            </a:r>
          </a:p>
          <a:p>
            <a:pPr lvl="1"/>
            <a:r>
              <a:rPr lang="en-US" sz="1400" dirty="0"/>
              <a:t>Based on discipline by a state or federal program or agency, and</a:t>
            </a:r>
          </a:p>
          <a:p>
            <a:pPr lvl="1"/>
            <a:r>
              <a:rPr lang="en-US" sz="1400" dirty="0"/>
              <a:t>Often conducted on documentary record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USPTO discipline-related records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5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4"/>
            <a:ext cx="8229600" cy="3491345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3"/>
              </a:rPr>
              <a:t>foiadocuments.uspto.gov/oed/</a:t>
            </a:r>
            <a:r>
              <a:rPr lang="en-US" sz="2800" dirty="0"/>
              <a:t> </a:t>
            </a:r>
          </a:p>
          <a:p>
            <a:r>
              <a:rPr lang="en-US" altLang="en-US" sz="2800" dirty="0"/>
              <a:t>Official Gazette for Trademarks:</a:t>
            </a:r>
          </a:p>
          <a:p>
            <a:pPr lvl="1"/>
            <a:r>
              <a:rPr lang="en-US" altLang="en-US" sz="2400" dirty="0">
                <a:hlinkClick r:id="rId4"/>
              </a:rPr>
              <a:t>www.uspto.gov/learning-and-resources/official-gazette/trademark-official-gazette-tmog</a:t>
            </a:r>
            <a:endParaRPr lang="en-US" altLang="en-US" sz="2400" dirty="0"/>
          </a:p>
          <a:p>
            <a:endParaRPr lang="en-US" alt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Decisions imposing public discipline available in “FOIA Reading Room”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1" y="5297488"/>
            <a:ext cx="2057400" cy="303212"/>
          </a:xfrm>
        </p:spPr>
        <p:txBody>
          <a:bodyPr/>
          <a:lstStyle/>
          <a:p>
            <a:pPr lvl="0"/>
            <a:fld id="{92DA454B-C859-4892-B9FA-68B588C9F547}" type="slidenum">
              <a:rPr lang="en-US" noProof="0" smtClean="0"/>
              <a:pPr lvl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36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571-272-4097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OED</a:t>
            </a:r>
          </a:p>
        </p:txBody>
      </p:sp>
    </p:spTree>
    <p:extLst>
      <p:ext uri="{BB962C8B-B14F-4D97-AF65-F5344CB8AC3E}">
        <p14:creationId xmlns:p14="http://schemas.microsoft.com/office/powerpoint/2010/main" val="631330015"/>
      </p:ext>
    </p:extLst>
  </p:cSld>
  <p:clrMapOvr>
    <a:masterClrMapping/>
  </p:clrMapOvr>
</p:sld>
</file>

<file path=ppt/theme/theme1.xml><?xml version="1.0" encoding="utf-8"?>
<a:theme xmlns:a="http://schemas.openxmlformats.org/drawingml/2006/main" name="3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9-2022.potx" id="{2C446032-32CD-422C-B3B6-EB26FEC922A9}" vid="{1D1C2F1F-5F56-4D7D-87C3-377D06C887DD}"/>
    </a:ext>
  </a:extLst>
</a:theme>
</file>

<file path=ppt/theme/theme2.xml><?xml version="1.0" encoding="utf-8"?>
<a:theme xmlns:a="http://schemas.openxmlformats.org/drawingml/2006/main" name="5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9-2022.potx" id="{2C446032-32CD-422C-B3B6-EB26FEC922A9}" vid="{6358B0D2-1E16-4BDA-99BD-C77C36917D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6E1D56-0087-4600-BBD7-3EBBD265CA3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87B39D-A856-4E63-9F47-9925436C41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60319F-EA48-43D0-B82A-88FB1572A6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</Template>
  <TotalTime>0</TotalTime>
  <Words>427</Words>
  <Application>Microsoft Office PowerPoint</Application>
  <PresentationFormat>On-screen Show (16:10)</PresentationFormat>
  <Paragraphs>51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Courier New</vt:lpstr>
      <vt:lpstr>Segoe UI</vt:lpstr>
      <vt:lpstr>Segoe UI Light</vt:lpstr>
      <vt:lpstr>Segoe UI Semibold</vt:lpstr>
      <vt:lpstr>Wingdings</vt:lpstr>
      <vt:lpstr>3_Brand master navy</vt:lpstr>
      <vt:lpstr>5_Brand master navy no logo</vt:lpstr>
      <vt:lpstr>PowerPoint Presentation</vt:lpstr>
      <vt:lpstr>Professional responsibility and  practice before the USPTO</vt:lpstr>
      <vt:lpstr>OED: enrollment</vt:lpstr>
      <vt:lpstr>USPTO disciplinary basics </vt:lpstr>
      <vt:lpstr>USPTO disciplinary basics  cont’d</vt:lpstr>
      <vt:lpstr>USPTO discipline-related records</vt:lpstr>
      <vt:lpstr>Decisions imposing public discipline available in “FOIA Reading Room”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2020-06-16T17:18:07Z</dcterms:created>
  <dcterms:modified xsi:type="dcterms:W3CDTF">2024-03-29T13:09:29Z</dcterms:modified>
</cp:coreProperties>
</file>