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76" r:id="rId2"/>
    <p:sldMasterId id="2147483683" r:id="rId3"/>
    <p:sldMasterId id="2147483690" r:id="rId4"/>
    <p:sldMasterId id="2147483697" r:id="rId5"/>
    <p:sldMasterId id="2147483714" r:id="rId6"/>
    <p:sldMasterId id="2147483723" r:id="rId7"/>
    <p:sldMasterId id="2147483731" r:id="rId8"/>
  </p:sldMasterIdLst>
  <p:notesMasterIdLst>
    <p:notesMasterId r:id="rId21"/>
  </p:notesMasterIdLst>
  <p:handoutMasterIdLst>
    <p:handoutMasterId r:id="rId22"/>
  </p:handoutMasterIdLst>
  <p:sldIdLst>
    <p:sldId id="535" r:id="rId9"/>
    <p:sldId id="557" r:id="rId10"/>
    <p:sldId id="628" r:id="rId11"/>
    <p:sldId id="887" r:id="rId12"/>
    <p:sldId id="886" r:id="rId13"/>
    <p:sldId id="889" r:id="rId14"/>
    <p:sldId id="353" r:id="rId15"/>
    <p:sldId id="326" r:id="rId16"/>
    <p:sldId id="283" r:id="rId17"/>
    <p:sldId id="655" r:id="rId18"/>
    <p:sldId id="890" r:id="rId19"/>
    <p:sldId id="891" r:id="rId20"/>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6978" autoAdjust="0"/>
  </p:normalViewPr>
  <p:slideViewPr>
    <p:cSldViewPr snapToGrid="0" snapToObjects="1">
      <p:cViewPr varScale="1">
        <p:scale>
          <a:sx n="90" d="100"/>
          <a:sy n="90" d="100"/>
        </p:scale>
        <p:origin x="1171" y="58"/>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3/3/2023</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3/3/2023</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311319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0738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283389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39647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3281257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397865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3222918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1329634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3842659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2266768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5278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9942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2191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774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7174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5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38894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0945"/>
            <a:ext cx="7772400" cy="1225021"/>
          </a:xfrm>
        </p:spPr>
        <p:txBody>
          <a:bodyPr>
            <a:normAutofit fontScale="90000"/>
          </a:bodyPr>
          <a:lstStyle/>
          <a:p>
            <a:br>
              <a:rPr lang="en-US" altLang="en-US" dirty="0"/>
            </a:br>
            <a:r>
              <a:rPr lang="en-US" altLang="en-US" dirty="0"/>
              <a:t>Professional responsibility and </a:t>
            </a:r>
            <a:br>
              <a:rPr lang="en-US" altLang="en-US" dirty="0"/>
            </a:br>
            <a:r>
              <a:rPr lang="en-US" altLang="en-US" dirty="0"/>
              <a:t>practice before the USPTO</a:t>
            </a:r>
            <a:br>
              <a:rPr lang="en-US" altLang="en-US" dirty="0"/>
            </a:br>
            <a:endParaRPr lang="en-US" dirty="0"/>
          </a:p>
        </p:txBody>
      </p:sp>
      <p:sp>
        <p:nvSpPr>
          <p:cNvPr id="7" name="Subtitle 2"/>
          <p:cNvSpPr>
            <a:spLocks noGrp="1"/>
          </p:cNvSpPr>
          <p:nvPr>
            <p:ph type="subTitle" idx="1"/>
          </p:nvPr>
        </p:nvSpPr>
        <p:spPr/>
        <p:txBody>
          <a:bodyPr>
            <a:normAutofit/>
          </a:bodyPr>
          <a:lstStyle/>
          <a:p>
            <a:r>
              <a:rPr lang="en-US" sz="2400" dirty="0"/>
              <a:t>Office of Enrollment and Discipline (OED)</a:t>
            </a:r>
          </a:p>
          <a:p>
            <a:r>
              <a:rPr lang="en-US" sz="2400" dirty="0"/>
              <a:t>United States Patent and Trademark Office</a:t>
            </a:r>
          </a:p>
        </p:txBody>
      </p:sp>
    </p:spTree>
    <p:extLst>
      <p:ext uri="{BB962C8B-B14F-4D97-AF65-F5344CB8AC3E}">
        <p14:creationId xmlns:p14="http://schemas.microsoft.com/office/powerpoint/2010/main" val="331324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4" name="D645596B">
            <a:hlinkClick r:id="" action="ppaction://media"/>
            <a:extLst>
              <a:ext uri="{FF2B5EF4-FFF2-40B4-BE49-F238E27FC236}">
                <a16:creationId xmlns:a16="http://schemas.microsoft.com/office/drawing/2014/main" id="{4055ADE6-B2A7-4A03-948C-F554FAD373C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206500" y="964406"/>
            <a:ext cx="6731000" cy="3786188"/>
          </a:xfrm>
          <a:prstGeom prst="rect">
            <a:avLst/>
          </a:prstGeom>
        </p:spPr>
      </p:pic>
    </p:spTree>
    <p:extLst>
      <p:ext uri="{BB962C8B-B14F-4D97-AF65-F5344CB8AC3E}">
        <p14:creationId xmlns:p14="http://schemas.microsoft.com/office/powerpoint/2010/main" val="239329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357CA-4D56-466C-91D0-267408F0882A}"/>
              </a:ext>
            </a:extLst>
          </p:cNvPr>
          <p:cNvSpPr>
            <a:spLocks noGrp="1"/>
          </p:cNvSpPr>
          <p:nvPr>
            <p:ph type="title"/>
          </p:nvPr>
        </p:nvSpPr>
        <p:spPr/>
        <p:txBody>
          <a:bodyPr>
            <a:normAutofit fontScale="90000"/>
          </a:bodyPr>
          <a:lstStyle/>
          <a:p>
            <a:r>
              <a:rPr lang="en-US" dirty="0"/>
              <a:t>Litigation misconduct	</a:t>
            </a:r>
            <a:br>
              <a:rPr lang="en-US" dirty="0"/>
            </a:br>
            <a:r>
              <a:rPr lang="en-US" sz="2000" i="1" dirty="0">
                <a:solidFill>
                  <a:prstClr val="black"/>
                </a:solidFill>
                <a:latin typeface="Segoe UI" panose="020B0502040204020203" pitchFamily="34" charset="0"/>
                <a:ea typeface="+mn-ea"/>
                <a:cs typeface="Segoe UI" panose="020B0502040204020203" pitchFamily="34" charset="0"/>
              </a:rPr>
              <a:t>In re </a:t>
            </a:r>
            <a:r>
              <a:rPr lang="en-US" sz="2000" i="1" dirty="0" err="1">
                <a:solidFill>
                  <a:prstClr val="black"/>
                </a:solidFill>
                <a:latin typeface="Segoe UI" panose="020B0502040204020203" pitchFamily="34" charset="0"/>
                <a:ea typeface="+mn-ea"/>
                <a:cs typeface="Segoe UI" panose="020B0502040204020203" pitchFamily="34" charset="0"/>
              </a:rPr>
              <a:t>Rheinstein</a:t>
            </a:r>
            <a:r>
              <a:rPr lang="en-US" sz="2000" dirty="0">
                <a:solidFill>
                  <a:prstClr val="black"/>
                </a:solidFill>
                <a:latin typeface="Segoe UI" panose="020B0502040204020203" pitchFamily="34" charset="0"/>
                <a:ea typeface="+mn-ea"/>
                <a:cs typeface="Segoe UI" panose="020B0502040204020203" pitchFamily="34" charset="0"/>
              </a:rPr>
              <a:t>, Proceeding No. D2021-06 (July 22, 2022).</a:t>
            </a:r>
            <a:endParaRPr lang="en-US" sz="2000" dirty="0"/>
          </a:p>
        </p:txBody>
      </p:sp>
      <p:sp>
        <p:nvSpPr>
          <p:cNvPr id="3" name="Content Placeholder 2">
            <a:extLst>
              <a:ext uri="{FF2B5EF4-FFF2-40B4-BE49-F238E27FC236}">
                <a16:creationId xmlns:a16="http://schemas.microsoft.com/office/drawing/2014/main" id="{AFF64174-DCB6-4CEA-8F96-08289F42204D}"/>
              </a:ext>
            </a:extLst>
          </p:cNvPr>
          <p:cNvSpPr>
            <a:spLocks noGrp="1"/>
          </p:cNvSpPr>
          <p:nvPr>
            <p:ph idx="1"/>
          </p:nvPr>
        </p:nvSpPr>
        <p:spPr>
          <a:xfrm>
            <a:off x="0" y="1244931"/>
            <a:ext cx="8686800" cy="3786267"/>
          </a:xfrm>
        </p:spPr>
        <p:txBody>
          <a:bodyPr>
            <a:normAutofit fontScale="40000" lnSpcReduction="20000"/>
          </a:bodyPr>
          <a:lstStyle/>
          <a:p>
            <a:pPr marL="0" indent="0">
              <a:buNone/>
            </a:pPr>
            <a:endParaRPr lang="en-US" dirty="0"/>
          </a:p>
          <a:p>
            <a:pPr lvl="1"/>
            <a:r>
              <a:rPr lang="en-US" sz="3500" dirty="0"/>
              <a:t>Reciprocal matter from Maryland.</a:t>
            </a:r>
          </a:p>
          <a:p>
            <a:pPr lvl="1"/>
            <a:r>
              <a:rPr lang="en-US" sz="3500" dirty="0"/>
              <a:t>Respondent represented a couple in a civil suit against a private lender (“Imagine”) seeking to open, modify, or vacate a previous judgment.</a:t>
            </a:r>
          </a:p>
          <a:p>
            <a:pPr lvl="1"/>
            <a:r>
              <a:rPr lang="en-US" sz="3500" dirty="0"/>
              <a:t>At his first court appearance in the matter, Respondent “interjected irrelevant and unsubstantiated accusations against Imagine and its members regarding an elaborate fraud scheme,” “leered” at one of </a:t>
            </a:r>
            <a:r>
              <a:rPr lang="en-US" sz="3500" dirty="0" err="1"/>
              <a:t>Imagine’s</a:t>
            </a:r>
            <a:r>
              <a:rPr lang="en-US" sz="3500" dirty="0"/>
              <a:t> officers, and erroneously “led the court to believe that Imagine and its officers were under investigation by the Department of Justice.”  37 C.F.R. 11.304.</a:t>
            </a:r>
          </a:p>
          <a:p>
            <a:pPr lvl="1"/>
            <a:r>
              <a:rPr lang="en-US" sz="3500" dirty="0"/>
              <a:t>Respondent filed a bar complaint against </a:t>
            </a:r>
            <a:r>
              <a:rPr lang="en-US" sz="3500" dirty="0" err="1"/>
              <a:t>Imagine’s</a:t>
            </a:r>
            <a:r>
              <a:rPr lang="en-US" sz="3500" dirty="0"/>
              <a:t> counsel.  When new counsel was hired, he threatened to do the same, as well as file causes of action including civil conspiracy and malicious prosecution.  He filed a 68-page motion to disqualify, which was stricken for exceeding the page limit.</a:t>
            </a:r>
          </a:p>
          <a:p>
            <a:pPr lvl="1"/>
            <a:r>
              <a:rPr lang="en-US" sz="3500" dirty="0"/>
              <a:t>Respondent filed many “frivolous” motions, petitions and briefs that exceeded page limits.  37 C.F.R. 11.303.</a:t>
            </a:r>
          </a:p>
          <a:p>
            <a:pPr lvl="1"/>
            <a:r>
              <a:rPr lang="en-US" sz="3500" dirty="0"/>
              <a:t>Respondent sent a threatening email to </a:t>
            </a:r>
            <a:r>
              <a:rPr lang="en-US" sz="3500" dirty="0" err="1"/>
              <a:t>Imagine’s</a:t>
            </a:r>
            <a:r>
              <a:rPr lang="en-US" sz="3500" dirty="0"/>
              <a:t> counsel, detailing graphically what would happen to counsel if they did not agree to Respondent’s terms. He also accused </a:t>
            </a:r>
            <a:r>
              <a:rPr lang="en-US" sz="3500" dirty="0" err="1"/>
              <a:t>Imagine’s</a:t>
            </a:r>
            <a:r>
              <a:rPr lang="en-US" sz="3500" dirty="0"/>
              <a:t> counsel of </a:t>
            </a:r>
            <a:r>
              <a:rPr lang="en-US" sz="3500" i="1" dirty="0"/>
              <a:t>ex </a:t>
            </a:r>
            <a:r>
              <a:rPr lang="en-US" sz="3500" i="1" dirty="0" err="1"/>
              <a:t>parte</a:t>
            </a:r>
            <a:r>
              <a:rPr lang="en-US" sz="3500" i="1" dirty="0"/>
              <a:t> </a:t>
            </a:r>
            <a:r>
              <a:rPr lang="en-US" sz="3500" dirty="0"/>
              <a:t>communication with the clerk. </a:t>
            </a:r>
          </a:p>
          <a:p>
            <a:pPr lvl="1"/>
            <a:r>
              <a:rPr lang="en-US" sz="3500" dirty="0"/>
              <a:t>Excluded.</a:t>
            </a:r>
          </a:p>
        </p:txBody>
      </p:sp>
      <p:sp>
        <p:nvSpPr>
          <p:cNvPr id="4" name="Slide Number Placeholder 3">
            <a:extLst>
              <a:ext uri="{FF2B5EF4-FFF2-40B4-BE49-F238E27FC236}">
                <a16:creationId xmlns:a16="http://schemas.microsoft.com/office/drawing/2014/main" id="{1585AA3E-AB77-4AB8-B330-E3912E3622F6}"/>
              </a:ext>
            </a:extLst>
          </p:cNvPr>
          <p:cNvSpPr>
            <a:spLocks noGrp="1"/>
          </p:cNvSpPr>
          <p:nvPr>
            <p:ph type="sldNum" sz="quarter" idx="10"/>
          </p:nvPr>
        </p:nvSpPr>
        <p:spPr/>
        <p:txBody>
          <a:bodyPr/>
          <a:lstStyle/>
          <a:p>
            <a:fld id="{92DA454B-C859-4892-B9FA-68B588C9F547}" type="slidenum">
              <a:rPr lang="en-US" smtClean="0"/>
              <a:t>11</a:t>
            </a:fld>
            <a:endParaRPr lang="en-US" dirty="0"/>
          </a:p>
        </p:txBody>
      </p:sp>
    </p:spTree>
    <p:extLst>
      <p:ext uri="{BB962C8B-B14F-4D97-AF65-F5344CB8AC3E}">
        <p14:creationId xmlns:p14="http://schemas.microsoft.com/office/powerpoint/2010/main" val="863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BD97D5-7549-4731-9B4D-EF812E7CD935}"/>
              </a:ext>
            </a:extLst>
          </p:cNvPr>
          <p:cNvSpPr>
            <a:spLocks noGrp="1"/>
          </p:cNvSpPr>
          <p:nvPr>
            <p:ph type="body" sz="quarter" idx="12"/>
          </p:nvPr>
        </p:nvSpPr>
        <p:spPr>
          <a:xfrm>
            <a:off x="5422053" y="2269167"/>
            <a:ext cx="2816225" cy="365618"/>
          </a:xfrm>
        </p:spPr>
        <p:txBody>
          <a:bodyPr>
            <a:normAutofit lnSpcReduction="10000"/>
          </a:bodyPr>
          <a:lstStyle/>
          <a:p>
            <a:r>
              <a:rPr lang="en-US" dirty="0"/>
              <a:t>OED@uspto.gov	</a:t>
            </a:r>
          </a:p>
        </p:txBody>
      </p:sp>
      <p:sp>
        <p:nvSpPr>
          <p:cNvPr id="5" name="Text Placeholder 4">
            <a:extLst>
              <a:ext uri="{FF2B5EF4-FFF2-40B4-BE49-F238E27FC236}">
                <a16:creationId xmlns:a16="http://schemas.microsoft.com/office/drawing/2014/main" id="{133FBD5A-9C9C-4D96-BC32-31C080E04C1E}"/>
              </a:ext>
            </a:extLst>
          </p:cNvPr>
          <p:cNvSpPr>
            <a:spLocks noGrp="1"/>
          </p:cNvSpPr>
          <p:nvPr>
            <p:ph type="body" sz="quarter" idx="13"/>
          </p:nvPr>
        </p:nvSpPr>
        <p:spPr>
          <a:xfrm>
            <a:off x="5422052" y="2695292"/>
            <a:ext cx="2816225" cy="386576"/>
          </a:xfrm>
        </p:spPr>
        <p:txBody>
          <a:bodyPr/>
          <a:lstStyle/>
          <a:p>
            <a:r>
              <a:rPr lang="en-US" dirty="0"/>
              <a:t>571.272.4097</a:t>
            </a:r>
          </a:p>
        </p:txBody>
      </p:sp>
    </p:spTree>
    <p:extLst>
      <p:ext uri="{BB962C8B-B14F-4D97-AF65-F5344CB8AC3E}">
        <p14:creationId xmlns:p14="http://schemas.microsoft.com/office/powerpoint/2010/main" val="374322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Discussion of Select Case Law and Regulations</a:t>
            </a:r>
          </a:p>
        </p:txBody>
      </p:sp>
    </p:spTree>
    <p:extLst>
      <p:ext uri="{BB962C8B-B14F-4D97-AF65-F5344CB8AC3E}">
        <p14:creationId xmlns:p14="http://schemas.microsoft.com/office/powerpoint/2010/main" val="294308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400" dirty="0"/>
              <a:t>Duty of Candor and Other Related Regulations</a:t>
            </a:r>
          </a:p>
        </p:txBody>
      </p:sp>
      <p:sp>
        <p:nvSpPr>
          <p:cNvPr id="3" name="Content Placeholder 2"/>
          <p:cNvSpPr>
            <a:spLocks noGrp="1"/>
          </p:cNvSpPr>
          <p:nvPr>
            <p:ph idx="1"/>
          </p:nvPr>
        </p:nvSpPr>
        <p:spPr/>
        <p:txBody>
          <a:bodyPr>
            <a:noAutofit/>
          </a:bodyPr>
          <a:lstStyle/>
          <a:p>
            <a:pPr>
              <a:spcBef>
                <a:spcPts val="0"/>
              </a:spcBef>
              <a:defRPr/>
            </a:pPr>
            <a:r>
              <a:rPr lang="en-US" altLang="en-US" sz="2000" dirty="0"/>
              <a:t>37 C.F.R. § 1.56 – Duty to disclose information material to patentability; MPEP 2001.03; 2001.04</a:t>
            </a:r>
          </a:p>
          <a:p>
            <a:pPr marL="0" indent="0">
              <a:spcBef>
                <a:spcPts val="0"/>
              </a:spcBef>
              <a:buNone/>
              <a:defRPr/>
            </a:pPr>
            <a:endParaRPr lang="en-US" altLang="en-US" sz="2000" dirty="0"/>
          </a:p>
          <a:p>
            <a:pPr>
              <a:spcBef>
                <a:spcPts val="0"/>
              </a:spcBef>
              <a:defRPr/>
            </a:pPr>
            <a:r>
              <a:rPr lang="en-US" altLang="en-US" sz="2000" dirty="0"/>
              <a:t>37 C.F.R. § 11.18 - Certification upon filing of papers</a:t>
            </a:r>
          </a:p>
          <a:p>
            <a:pPr marL="0" indent="0">
              <a:spcBef>
                <a:spcPts val="0"/>
              </a:spcBef>
              <a:buNone/>
              <a:defRPr/>
            </a:pPr>
            <a:endParaRPr lang="en-US" altLang="en-US" sz="2000" dirty="0"/>
          </a:p>
          <a:p>
            <a:pPr>
              <a:spcBef>
                <a:spcPts val="0"/>
              </a:spcBef>
              <a:defRPr/>
            </a:pPr>
            <a:r>
              <a:rPr lang="en-US" altLang="en-US" sz="2000" dirty="0"/>
              <a:t>37 C.F.R. § 11.303 (a)(1)-(3) – Candor toward the tribunal</a:t>
            </a:r>
          </a:p>
          <a:p>
            <a:pPr marL="0" indent="0">
              <a:spcBef>
                <a:spcPts val="0"/>
              </a:spcBef>
              <a:buNone/>
              <a:defRPr/>
            </a:pPr>
            <a:endParaRPr lang="en-US" altLang="en-US" sz="2000" dirty="0"/>
          </a:p>
          <a:p>
            <a:pPr>
              <a:spcBef>
                <a:spcPts val="0"/>
              </a:spcBef>
              <a:defRPr/>
            </a:pPr>
            <a:r>
              <a:rPr lang="en-US" altLang="en-US" sz="2000" dirty="0"/>
              <a:t>37 C.F.R. § 11.804 (c), (d), and (i) </a:t>
            </a:r>
          </a:p>
          <a:p>
            <a:pPr lvl="1">
              <a:spcBef>
                <a:spcPts val="0"/>
              </a:spcBef>
              <a:defRPr/>
            </a:pPr>
            <a:r>
              <a:rPr lang="en-US" altLang="en-US" sz="1600" dirty="0"/>
              <a:t>  Misconduct involving deceit; </a:t>
            </a:r>
          </a:p>
          <a:p>
            <a:pPr lvl="1">
              <a:spcBef>
                <a:spcPts val="0"/>
              </a:spcBef>
              <a:defRPr/>
            </a:pPr>
            <a:r>
              <a:rPr lang="en-US" altLang="en-US" sz="1600" dirty="0"/>
              <a:t>  Engage in conduct prejudicial to the administration of justice;</a:t>
            </a:r>
          </a:p>
          <a:p>
            <a:pPr lvl="1">
              <a:spcBef>
                <a:spcPts val="0"/>
              </a:spcBef>
              <a:defRPr/>
            </a:pPr>
            <a:r>
              <a:rPr lang="en-US" altLang="en-US" sz="1600" dirty="0"/>
              <a:t>  Other conduct that adversely reflects on practitioner’s fitness to practice. </a:t>
            </a:r>
          </a:p>
          <a:p>
            <a:pPr>
              <a:spcBef>
                <a:spcPts val="0"/>
              </a:spcBef>
              <a:defRPr/>
            </a:pPr>
            <a:endParaRPr lang="en-US" altLang="en-US" sz="2000" dirty="0"/>
          </a:p>
          <a:p>
            <a:pPr marL="0" indent="0">
              <a:spcBef>
                <a:spcPts val="0"/>
              </a:spcBef>
              <a:buNone/>
            </a:pPr>
            <a:endParaRPr lang="en-US" sz="1700" dirty="0"/>
          </a:p>
          <a:p>
            <a:pPr marL="0" indent="0">
              <a:buNone/>
            </a:pP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3</a:t>
            </a:fld>
            <a:endParaRPr lang="en-US"/>
          </a:p>
        </p:txBody>
      </p:sp>
    </p:spTree>
    <p:extLst>
      <p:ext uri="{BB962C8B-B14F-4D97-AF65-F5344CB8AC3E}">
        <p14:creationId xmlns:p14="http://schemas.microsoft.com/office/powerpoint/2010/main" val="60846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Head with gears">
            <a:extLst>
              <a:ext uri="{FF2B5EF4-FFF2-40B4-BE49-F238E27FC236}">
                <a16:creationId xmlns:a16="http://schemas.microsoft.com/office/drawing/2014/main" id="{1E7455B1-B6C4-423F-97D2-1B8ED726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7" y="1489018"/>
            <a:ext cx="2900102" cy="2900102"/>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832168" y="2472779"/>
            <a:ext cx="4995949" cy="1015663"/>
          </a:xfrm>
          <a:prstGeom prst="rect">
            <a:avLst/>
          </a:prstGeom>
          <a:noFill/>
        </p:spPr>
        <p:txBody>
          <a:bodyPr wrap="square" rtlCol="0">
            <a:spAutoFit/>
          </a:bodyPr>
          <a:lstStyle/>
          <a:p>
            <a:r>
              <a:rPr lang="en-US" sz="6000" b="1" dirty="0">
                <a:solidFill>
                  <a:schemeClr val="tx2">
                    <a:lumMod val="75000"/>
                  </a:schemeClr>
                </a:solidFill>
              </a:rPr>
              <a:t>Pop Quiz!</a:t>
            </a:r>
          </a:p>
        </p:txBody>
      </p:sp>
      <p:sp>
        <p:nvSpPr>
          <p:cNvPr id="12" name="TextBox 11">
            <a:extLst>
              <a:ext uri="{FF2B5EF4-FFF2-40B4-BE49-F238E27FC236}">
                <a16:creationId xmlns:a16="http://schemas.microsoft.com/office/drawing/2014/main" id="{BEED89BF-EF13-46C8-A991-E0CDD3CAD24C}"/>
              </a:ext>
            </a:extLst>
          </p:cNvPr>
          <p:cNvSpPr txBox="1"/>
          <p:nvPr/>
        </p:nvSpPr>
        <p:spPr>
          <a:xfrm>
            <a:off x="3836521" y="3313159"/>
            <a:ext cx="4995949" cy="769441"/>
          </a:xfrm>
          <a:prstGeom prst="rect">
            <a:avLst/>
          </a:prstGeom>
          <a:noFill/>
        </p:spPr>
        <p:txBody>
          <a:bodyPr wrap="square" rtlCol="0">
            <a:spAutoFit/>
          </a:bodyPr>
          <a:lstStyle/>
          <a:p>
            <a:r>
              <a:rPr lang="en-US" sz="4400" b="1" dirty="0">
                <a:solidFill>
                  <a:schemeClr val="tx2">
                    <a:lumMod val="75000"/>
                  </a:schemeClr>
                </a:solidFill>
              </a:rPr>
              <a:t>Rule 1.56</a:t>
            </a:r>
          </a:p>
        </p:txBody>
      </p:sp>
      <p:sp>
        <p:nvSpPr>
          <p:cNvPr id="13" name="Slide Number Placeholder 12">
            <a:extLst>
              <a:ext uri="{FF2B5EF4-FFF2-40B4-BE49-F238E27FC236}">
                <a16:creationId xmlns:a16="http://schemas.microsoft.com/office/drawing/2014/main" id="{BA6DF660-8061-4990-86C4-5F014A2B4433}"/>
              </a:ext>
            </a:extLst>
          </p:cNvPr>
          <p:cNvSpPr>
            <a:spLocks noGrp="1"/>
          </p:cNvSpPr>
          <p:nvPr>
            <p:ph type="sldNum" sz="quarter" idx="10"/>
          </p:nvPr>
        </p:nvSpPr>
        <p:spPr/>
        <p:txBody>
          <a:bodyPr/>
          <a:lstStyle/>
          <a:p>
            <a:fld id="{92DA454B-C859-4892-B9FA-68B588C9F547}" type="slidenum">
              <a:rPr lang="en-US" smtClean="0"/>
              <a:t>4</a:t>
            </a:fld>
            <a:endParaRPr lang="en-US" dirty="0"/>
          </a:p>
        </p:txBody>
      </p:sp>
    </p:spTree>
    <p:extLst>
      <p:ext uri="{BB962C8B-B14F-4D97-AF65-F5344CB8AC3E}">
        <p14:creationId xmlns:p14="http://schemas.microsoft.com/office/powerpoint/2010/main" val="2095123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917"/>
            <a:ext cx="8229600" cy="4102571"/>
          </a:xfrm>
        </p:spPr>
        <p:txBody>
          <a:bodyPr>
            <a:normAutofit/>
          </a:bodyPr>
          <a:lstStyle/>
          <a:p>
            <a:pPr marL="0" indent="0">
              <a:lnSpc>
                <a:spcPct val="120000"/>
              </a:lnSpc>
              <a:spcBef>
                <a:spcPts val="600"/>
              </a:spcBef>
              <a:buNone/>
            </a:pPr>
            <a:r>
              <a:rPr lang="en-US" altLang="en-US" sz="1600" dirty="0"/>
              <a:t>Which of the following persons is least likely to have a duty to disclose material information to the USPTO in connection with an application or proceeding pursuant to   37 CFR § 1.56? </a:t>
            </a:r>
          </a:p>
          <a:p>
            <a:pPr marL="0" indent="0">
              <a:lnSpc>
                <a:spcPct val="120000"/>
              </a:lnSpc>
              <a:spcBef>
                <a:spcPts val="600"/>
              </a:spcBef>
              <a:buNone/>
            </a:pPr>
            <a:endParaRPr lang="en-US" altLang="en-US" sz="1600" dirty="0"/>
          </a:p>
          <a:p>
            <a:pPr marL="0" indent="0">
              <a:spcBef>
                <a:spcPts val="0"/>
              </a:spcBef>
              <a:buNone/>
            </a:pPr>
            <a:r>
              <a:rPr lang="en-US" altLang="en-US" sz="1600" dirty="0"/>
              <a:t> 	A. A registered practitioner representing an applicant in a reexamination proceeding;</a:t>
            </a:r>
          </a:p>
          <a:p>
            <a:pPr marL="0" indent="0">
              <a:spcBef>
                <a:spcPts val="0"/>
              </a:spcBef>
              <a:buNone/>
            </a:pPr>
            <a:r>
              <a:rPr lang="en-US" altLang="en-US" sz="1600" dirty="0"/>
              <a:t>	</a:t>
            </a:r>
          </a:p>
          <a:p>
            <a:pPr marL="0" indent="0">
              <a:spcBef>
                <a:spcPts val="0"/>
              </a:spcBef>
              <a:buNone/>
            </a:pPr>
            <a:r>
              <a:rPr lang="en-US" altLang="en-US" sz="1600" dirty="0"/>
              <a:t>	B. An inventor working with her employer’s counsel on prosecution of the patent 	application for her invention; </a:t>
            </a:r>
          </a:p>
          <a:p>
            <a:pPr marL="0" indent="0">
              <a:spcBef>
                <a:spcPts val="0"/>
              </a:spcBef>
              <a:buNone/>
            </a:pPr>
            <a:endParaRPr lang="en-US" altLang="en-US" sz="1600" dirty="0"/>
          </a:p>
          <a:p>
            <a:pPr marL="0" indent="0">
              <a:spcBef>
                <a:spcPts val="0"/>
              </a:spcBef>
              <a:spcAft>
                <a:spcPts val="1200"/>
              </a:spcAft>
              <a:buNone/>
            </a:pPr>
            <a:r>
              <a:rPr lang="en-US" altLang="en-US" sz="1600" dirty="0"/>
              <a:t>	C. An unregistered R&amp;D Director who coordinates related patent litigation and 	reexamination proceedings for a company; or</a:t>
            </a:r>
          </a:p>
          <a:p>
            <a:pPr marL="0" indent="0">
              <a:spcBef>
                <a:spcPts val="0"/>
              </a:spcBef>
              <a:spcAft>
                <a:spcPts val="1200"/>
              </a:spcAft>
              <a:buNone/>
            </a:pPr>
            <a:r>
              <a:rPr lang="en-US" altLang="en-US" sz="1600" dirty="0"/>
              <a:t>	D. A typist working for a law firm prosecuting a patent application.</a:t>
            </a:r>
          </a:p>
        </p:txBody>
      </p:sp>
      <p:sp>
        <p:nvSpPr>
          <p:cNvPr id="2" name="Title 1"/>
          <p:cNvSpPr>
            <a:spLocks noGrp="1"/>
          </p:cNvSpPr>
          <p:nvPr>
            <p:ph type="title"/>
          </p:nvPr>
        </p:nvSpPr>
        <p:spPr>
          <a:xfrm>
            <a:off x="457200" y="309580"/>
            <a:ext cx="8229600" cy="796409"/>
          </a:xfrm>
        </p:spPr>
        <p:txBody>
          <a:bodyPr>
            <a:normAutofit/>
          </a:bodyPr>
          <a:lstStyle/>
          <a:p>
            <a:r>
              <a:rPr lang="en-US" dirty="0"/>
              <a:t>Pop Quiz – Rule 1.56</a:t>
            </a:r>
          </a:p>
        </p:txBody>
      </p:sp>
      <p:sp>
        <p:nvSpPr>
          <p:cNvPr id="5" name="Slide Number Placeholder 4">
            <a:extLst>
              <a:ext uri="{FF2B5EF4-FFF2-40B4-BE49-F238E27FC236}">
                <a16:creationId xmlns:a16="http://schemas.microsoft.com/office/drawing/2014/main" id="{48745486-D202-40F1-B0AB-4902259F8E59}"/>
              </a:ext>
            </a:extLst>
          </p:cNvPr>
          <p:cNvSpPr>
            <a:spLocks noGrp="1"/>
          </p:cNvSpPr>
          <p:nvPr>
            <p:ph type="sldNum" sz="quarter" idx="10"/>
          </p:nvPr>
        </p:nvSpPr>
        <p:spPr/>
        <p:txBody>
          <a:bodyPr/>
          <a:lstStyle/>
          <a:p>
            <a:fld id="{92DA454B-C859-4892-B9FA-68B588C9F547}" type="slidenum">
              <a:rPr lang="en-US" smtClean="0"/>
              <a:t>5</a:t>
            </a:fld>
            <a:endParaRPr lang="en-US" dirty="0"/>
          </a:p>
        </p:txBody>
      </p:sp>
    </p:spTree>
    <p:extLst>
      <p:ext uri="{BB962C8B-B14F-4D97-AF65-F5344CB8AC3E}">
        <p14:creationId xmlns:p14="http://schemas.microsoft.com/office/powerpoint/2010/main" val="205328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8720" y="2302625"/>
            <a:ext cx="6824749" cy="2994863"/>
          </a:xfrm>
        </p:spPr>
        <p:txBody>
          <a:bodyPr>
            <a:normAutofit/>
          </a:bodyPr>
          <a:lstStyle/>
          <a:p>
            <a:pPr marL="0" indent="0" algn="just">
              <a:lnSpc>
                <a:spcPct val="120000"/>
              </a:lnSpc>
              <a:spcBef>
                <a:spcPts val="600"/>
              </a:spcBef>
              <a:buNone/>
            </a:pPr>
            <a:r>
              <a:rPr lang="en-US" altLang="en-US" sz="1800" dirty="0"/>
              <a:t>“Individuals having a duty of disclosure are limited to those who are ‘substantively involved in the preparation or prosecution of the application.’ This is intended to make clear that the duty does not extend to typists, clerks, and similar personnel who assist with an application.”</a:t>
            </a:r>
          </a:p>
          <a:p>
            <a:pPr marL="400050" lvl="1" indent="0" algn="just">
              <a:lnSpc>
                <a:spcPct val="120000"/>
              </a:lnSpc>
              <a:spcBef>
                <a:spcPts val="600"/>
              </a:spcBef>
              <a:buNone/>
            </a:pPr>
            <a:r>
              <a:rPr lang="en-US" altLang="en-US" sz="1800" dirty="0">
                <a:latin typeface="+mn-lt"/>
              </a:rPr>
              <a:t>- MPEP 2001.01</a:t>
            </a:r>
          </a:p>
        </p:txBody>
      </p:sp>
      <p:sp>
        <p:nvSpPr>
          <p:cNvPr id="2" name="Title 1"/>
          <p:cNvSpPr>
            <a:spLocks noGrp="1"/>
          </p:cNvSpPr>
          <p:nvPr>
            <p:ph type="title"/>
          </p:nvPr>
        </p:nvSpPr>
        <p:spPr>
          <a:xfrm>
            <a:off x="457200" y="309580"/>
            <a:ext cx="8229600" cy="796409"/>
          </a:xfrm>
        </p:spPr>
        <p:txBody>
          <a:bodyPr>
            <a:normAutofit/>
          </a:bodyPr>
          <a:lstStyle/>
          <a:p>
            <a:r>
              <a:rPr lang="en-US" dirty="0"/>
              <a:t>Pop Quiz – Rule 1.56</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200" y="1479665"/>
            <a:ext cx="2057400" cy="369332"/>
          </a:xfrm>
          <a:prstGeom prst="rect">
            <a:avLst/>
          </a:prstGeom>
          <a:noFill/>
        </p:spPr>
        <p:txBody>
          <a:bodyPr wrap="square" rtlCol="0">
            <a:spAutoFit/>
          </a:bodyPr>
          <a:lstStyle/>
          <a:p>
            <a:r>
              <a:rPr lang="en-US" dirty="0"/>
              <a:t>Answer: D - Typist</a:t>
            </a:r>
          </a:p>
        </p:txBody>
      </p:sp>
      <p:sp>
        <p:nvSpPr>
          <p:cNvPr id="6" name="Slide Number Placeholder 5">
            <a:extLst>
              <a:ext uri="{FF2B5EF4-FFF2-40B4-BE49-F238E27FC236}">
                <a16:creationId xmlns:a16="http://schemas.microsoft.com/office/drawing/2014/main" id="{A2B2FB7B-483F-482F-873D-134868EC93DE}"/>
              </a:ext>
            </a:extLst>
          </p:cNvPr>
          <p:cNvSpPr>
            <a:spLocks noGrp="1"/>
          </p:cNvSpPr>
          <p:nvPr>
            <p:ph type="sldNum" sz="quarter" idx="10"/>
          </p:nvPr>
        </p:nvSpPr>
        <p:spPr/>
        <p:txBody>
          <a:bodyPr/>
          <a:lstStyle/>
          <a:p>
            <a:fld id="{92DA454B-C859-4892-B9FA-68B588C9F547}" type="slidenum">
              <a:rPr lang="en-US" smtClean="0"/>
              <a:t>6</a:t>
            </a:fld>
            <a:endParaRPr lang="en-US" dirty="0"/>
          </a:p>
        </p:txBody>
      </p:sp>
    </p:spTree>
    <p:extLst>
      <p:ext uri="{BB962C8B-B14F-4D97-AF65-F5344CB8AC3E}">
        <p14:creationId xmlns:p14="http://schemas.microsoft.com/office/powerpoint/2010/main" val="52022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a:lnSpc>
                <a:spcPct val="120000"/>
              </a:lnSpc>
            </a:pPr>
            <a:r>
              <a:rPr lang="en-US" altLang="en-US" dirty="0"/>
              <a:t>Attorney sanctioned by EDNY for non-compliance with discovery orders.</a:t>
            </a:r>
          </a:p>
          <a:p>
            <a:pPr>
              <a:lnSpc>
                <a:spcPct val="120000"/>
              </a:lnSpc>
            </a:pPr>
            <a:r>
              <a:rPr lang="en-US" altLang="en-US" dirty="0"/>
              <a:t>Federal Circuit affirmed sanction and found appellate brief to contain “</a:t>
            </a:r>
            <a:r>
              <a:rPr lang="en-US" altLang="en-US" dirty="0">
                <a:latin typeface="+mn-lt"/>
              </a:rPr>
              <a:t>misleading or improper” statements. </a:t>
            </a:r>
          </a:p>
          <a:p>
            <a:pPr lvl="1">
              <a:lnSpc>
                <a:spcPct val="120000"/>
              </a:lnSpc>
            </a:pPr>
            <a:r>
              <a:rPr lang="en-US" dirty="0">
                <a:latin typeface="+mn-lt"/>
              </a:rPr>
              <a:t>Brief reads, “Both the Magistrate and the District Court Found that RTI's and its Litigation Counsel Hicks' Pre–Filing Investigation Was Sufficient.”  However, neither the magistrate judge nor the district court ultimately found that RTI's or Mr. Hicks's pre-filing investigation was “sufficient.”</a:t>
            </a:r>
          </a:p>
          <a:p>
            <a:pPr lvl="1">
              <a:lnSpc>
                <a:spcPct val="120000"/>
              </a:lnSpc>
            </a:pPr>
            <a:r>
              <a:rPr lang="en-US" dirty="0">
                <a:latin typeface="+mn-lt"/>
              </a:rPr>
              <a:t>Mr. Hicks also failed to inform the court that a case citation was non-precedential and therefore unavailable to support his legal contentions aside from “claim preclusion, issue preclusion, judicial estoppel, law of the case, and the like.”</a:t>
            </a:r>
          </a:p>
          <a:p>
            <a:pPr lvl="1">
              <a:lnSpc>
                <a:spcPct val="120000"/>
              </a:lnSpc>
            </a:pPr>
            <a:r>
              <a:rPr lang="en-US" i="1" dirty="0">
                <a:latin typeface="+mn-lt"/>
              </a:rPr>
              <a:t>Rates Technology, Inc. v Mediatrix Telecom, Inc</a:t>
            </a:r>
            <a:r>
              <a:rPr lang="en-US" dirty="0">
                <a:latin typeface="+mn-lt"/>
              </a:rPr>
              <a:t>., 688 F.3d 742 (Fed. Cir. 2012).</a:t>
            </a:r>
          </a:p>
          <a:p>
            <a:pPr>
              <a:lnSpc>
                <a:spcPct val="120000"/>
              </a:lnSpc>
            </a:pPr>
            <a:r>
              <a:rPr lang="en-US" altLang="en-US" dirty="0"/>
              <a:t>Settlement: public reprimand and one-year probation for engaging in conduct prejudicial to the administration of justice (currently 37 C.F.R. 11.804(d), formerly 37 C.F.R. 10.23(b)(5)).</a:t>
            </a:r>
          </a:p>
        </p:txBody>
      </p:sp>
      <p:sp>
        <p:nvSpPr>
          <p:cNvPr id="2" name="Title 1"/>
          <p:cNvSpPr>
            <a:spLocks noGrp="1"/>
          </p:cNvSpPr>
          <p:nvPr>
            <p:ph type="title"/>
          </p:nvPr>
        </p:nvSpPr>
        <p:spPr/>
        <p:txBody>
          <a:bodyPr>
            <a:noAutofit/>
          </a:bodyPr>
          <a:lstStyle/>
          <a:p>
            <a:r>
              <a:rPr lang="en-US" sz="3200" dirty="0"/>
              <a:t>Candor toward tribunal</a:t>
            </a:r>
            <a:br>
              <a:rPr lang="en-US" sz="3200" dirty="0"/>
            </a:br>
            <a:r>
              <a:rPr lang="en-US" sz="2000" i="1" dirty="0"/>
              <a:t>In re Hicks</a:t>
            </a:r>
            <a:r>
              <a:rPr lang="en-US" sz="2000" dirty="0"/>
              <a:t>, Proceeding No. D2013-11 (USPTO Sept. 10, 2013)</a:t>
            </a:r>
            <a:br>
              <a:rPr lang="en-US" sz="2400" dirty="0"/>
            </a:br>
            <a:endParaRPr lang="en-US" sz="3200" dirty="0"/>
          </a:p>
        </p:txBody>
      </p:sp>
      <p:sp>
        <p:nvSpPr>
          <p:cNvPr id="5" name="Slide Number Placeholder 4">
            <a:extLst>
              <a:ext uri="{FF2B5EF4-FFF2-40B4-BE49-F238E27FC236}">
                <a16:creationId xmlns:a16="http://schemas.microsoft.com/office/drawing/2014/main" id="{C5255CCC-21C4-422A-B95B-3BFDDC20EFDA}"/>
              </a:ext>
            </a:extLst>
          </p:cNvPr>
          <p:cNvSpPr>
            <a:spLocks noGrp="1"/>
          </p:cNvSpPr>
          <p:nvPr>
            <p:ph type="sldNum" sz="quarter" idx="10"/>
          </p:nvPr>
        </p:nvSpPr>
        <p:spPr/>
        <p:txBody>
          <a:bodyPr/>
          <a:lstStyle/>
          <a:p>
            <a:fld id="{92DA454B-C859-4892-B9FA-68B588C9F547}" type="slidenum">
              <a:rPr lang="en-US" smtClean="0"/>
              <a:t>7</a:t>
            </a:fld>
            <a:endParaRPr lang="en-US" dirty="0"/>
          </a:p>
        </p:txBody>
      </p:sp>
    </p:spTree>
    <p:extLst>
      <p:ext uri="{BB962C8B-B14F-4D97-AF65-F5344CB8AC3E}">
        <p14:creationId xmlns:p14="http://schemas.microsoft.com/office/powerpoint/2010/main" val="90806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20000"/>
              </a:lnSpc>
            </a:pPr>
            <a:r>
              <a:rPr lang="en-US" sz="1200" dirty="0">
                <a:latin typeface="+mn-lt"/>
              </a:rPr>
              <a:t>Patent attorney filed Rule 131 declaration re: reduction to practice with USPTO.</a:t>
            </a:r>
          </a:p>
          <a:p>
            <a:pPr>
              <a:lnSpc>
                <a:spcPct val="120000"/>
              </a:lnSpc>
            </a:pPr>
            <a:r>
              <a:rPr lang="en-US" sz="1200" dirty="0">
                <a:latin typeface="+mn-lt"/>
              </a:rPr>
              <a:t>Soon after, attorney learned that the inventor did not review the declaration and that declaration contained inaccurate information.</a:t>
            </a:r>
          </a:p>
          <a:p>
            <a:pPr>
              <a:lnSpc>
                <a:spcPct val="120000"/>
              </a:lnSpc>
            </a:pPr>
            <a:r>
              <a:rPr lang="en-US" sz="1200" dirty="0">
                <a:latin typeface="+mn-lt"/>
              </a:rPr>
              <a:t>Respondent did not advise the office in writing of the inaccurate information and did not fully correct the record in writing.</a:t>
            </a:r>
          </a:p>
          <a:p>
            <a:pPr>
              <a:lnSpc>
                <a:spcPct val="120000"/>
              </a:lnSpc>
            </a:pPr>
            <a:r>
              <a:rPr lang="en-US" sz="1200" dirty="0">
                <a:latin typeface="+mn-lt"/>
              </a:rPr>
              <a:t>District court held resultant patent unenforceable due to inequitable conduct, in part, because of false declaration.  </a:t>
            </a:r>
            <a:r>
              <a:rPr lang="en-US" sz="1200" i="1" dirty="0">
                <a:latin typeface="+mn-lt"/>
              </a:rPr>
              <a:t>Intellect Wireless v. HTC Corp</a:t>
            </a:r>
            <a:r>
              <a:rPr lang="en-US" sz="1200" dirty="0">
                <a:latin typeface="+mn-lt"/>
              </a:rPr>
              <a:t>., 910 F. Supp. 1056 (N.D. Ill. 2012). Federal Circuit upheld.</a:t>
            </a:r>
          </a:p>
          <a:p>
            <a:pPr lvl="1">
              <a:lnSpc>
                <a:spcPct val="120000"/>
              </a:lnSpc>
            </a:pPr>
            <a:r>
              <a:rPr lang="en-US" sz="1100" dirty="0">
                <a:latin typeface="+mn-lt"/>
              </a:rPr>
              <a:t>First requirement is to expressly advise the USPTO of existence of misrepresentation, stating specifically where it resides.</a:t>
            </a:r>
          </a:p>
          <a:p>
            <a:pPr lvl="1">
              <a:lnSpc>
                <a:spcPct val="120000"/>
              </a:lnSpc>
            </a:pPr>
            <a:r>
              <a:rPr lang="en-US" sz="1100" dirty="0">
                <a:latin typeface="+mn-lt"/>
              </a:rPr>
              <a:t>Second requirement is that the USPTO be advised of misrepresented facts, making it clear that further examination may be required if USPTO action may be based on the misrepresentation.</a:t>
            </a:r>
          </a:p>
          <a:p>
            <a:pPr lvl="1">
              <a:lnSpc>
                <a:spcPct val="120000"/>
              </a:lnSpc>
            </a:pPr>
            <a:r>
              <a:rPr lang="en-US" sz="1100" dirty="0">
                <a:latin typeface="+mn-lt"/>
              </a:rPr>
              <a:t>It does not suffice to merely supply the office with accurate facts without calling attention to the misrepresentation.</a:t>
            </a:r>
          </a:p>
          <a:p>
            <a:pPr>
              <a:lnSpc>
                <a:spcPct val="120000"/>
              </a:lnSpc>
            </a:pPr>
            <a:r>
              <a:rPr lang="en-US" sz="1200" dirty="0">
                <a:latin typeface="+mn-lt"/>
              </a:rPr>
              <a:t>Settlement: Four-year suspension (eligible for reinstatement after two years).</a:t>
            </a:r>
          </a:p>
        </p:txBody>
      </p:sp>
      <p:sp>
        <p:nvSpPr>
          <p:cNvPr id="2" name="Title 1"/>
          <p:cNvSpPr>
            <a:spLocks noGrp="1"/>
          </p:cNvSpPr>
          <p:nvPr>
            <p:ph type="title"/>
          </p:nvPr>
        </p:nvSpPr>
        <p:spPr/>
        <p:txBody>
          <a:bodyPr>
            <a:normAutofit fontScale="90000"/>
          </a:bodyPr>
          <a:lstStyle/>
          <a:p>
            <a:r>
              <a:rPr lang="en-US" sz="3600" dirty="0"/>
              <a:t>Inequitable conduct:</a:t>
            </a:r>
            <a:br>
              <a:rPr lang="en-US" sz="3600" dirty="0"/>
            </a:br>
            <a:r>
              <a:rPr lang="en-US" sz="2200" i="1" dirty="0"/>
              <a:t>In re Tendler</a:t>
            </a:r>
            <a:r>
              <a:rPr lang="en-US" sz="2200" dirty="0"/>
              <a:t>, Proceeding No. D2013-17 (USPTO Jan. 8, 2014)</a:t>
            </a:r>
            <a:br>
              <a:rPr lang="en-US" dirty="0"/>
            </a:br>
            <a:endParaRPr lang="en-US" dirty="0"/>
          </a:p>
        </p:txBody>
      </p:sp>
      <p:sp>
        <p:nvSpPr>
          <p:cNvPr id="5" name="Slide Number Placeholder 4">
            <a:extLst>
              <a:ext uri="{FF2B5EF4-FFF2-40B4-BE49-F238E27FC236}">
                <a16:creationId xmlns:a16="http://schemas.microsoft.com/office/drawing/2014/main" id="{1806C87E-7E7C-4AC6-BC63-6C7F051EA1A3}"/>
              </a:ext>
            </a:extLst>
          </p:cNvPr>
          <p:cNvSpPr>
            <a:spLocks noGrp="1"/>
          </p:cNvSpPr>
          <p:nvPr>
            <p:ph type="sldNum" sz="quarter" idx="10"/>
          </p:nvPr>
        </p:nvSpPr>
        <p:spPr/>
        <p:txBody>
          <a:bodyPr/>
          <a:lstStyle/>
          <a:p>
            <a:fld id="{92DA454B-C859-4892-B9FA-68B588C9F547}" type="slidenum">
              <a:rPr lang="en-US" smtClean="0"/>
              <a:t>8</a:t>
            </a:fld>
            <a:endParaRPr lang="en-US" dirty="0"/>
          </a:p>
        </p:txBody>
      </p:sp>
    </p:spTree>
    <p:extLst>
      <p:ext uri="{BB962C8B-B14F-4D97-AF65-F5344CB8AC3E}">
        <p14:creationId xmlns:p14="http://schemas.microsoft.com/office/powerpoint/2010/main" val="196408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defRPr/>
            </a:pPr>
            <a:r>
              <a:rPr lang="en-US" altLang="en-US" sz="3600" dirty="0">
                <a:latin typeface="Segoe UI" pitchFamily="34" charset="0"/>
              </a:rPr>
              <a:t>Improper </a:t>
            </a:r>
            <a:r>
              <a:rPr lang="en-US" altLang="en-US" sz="3600" i="1" dirty="0">
                <a:latin typeface="Segoe UI" pitchFamily="34" charset="0"/>
              </a:rPr>
              <a:t>ex </a:t>
            </a:r>
            <a:r>
              <a:rPr lang="en-US" altLang="en-US" sz="3600" i="1" dirty="0" err="1">
                <a:latin typeface="Segoe UI" pitchFamily="34" charset="0"/>
              </a:rPr>
              <a:t>parte</a:t>
            </a:r>
            <a:r>
              <a:rPr lang="en-US" altLang="en-US" sz="3600" dirty="0">
                <a:latin typeface="Segoe UI" pitchFamily="34" charset="0"/>
              </a:rPr>
              <a:t> contact</a:t>
            </a:r>
            <a:br>
              <a:rPr lang="en-US" altLang="en-US" sz="3600" dirty="0">
                <a:latin typeface="Segoe UI" pitchFamily="34" charset="0"/>
              </a:rPr>
            </a:br>
            <a:r>
              <a:rPr lang="en-US" altLang="en-US" sz="2000" i="1" dirty="0">
                <a:solidFill>
                  <a:prstClr val="black"/>
                </a:solidFill>
                <a:latin typeface="Segoe UI" panose="020B0502040204020203" pitchFamily="34" charset="0"/>
                <a:ea typeface="+mn-ea"/>
                <a:cs typeface="Segoe UI" panose="020B0502040204020203" pitchFamily="34" charset="0"/>
              </a:rPr>
              <a:t>In re </a:t>
            </a:r>
            <a:r>
              <a:rPr lang="en-US" altLang="en-US" sz="2000" i="1" dirty="0" err="1">
                <a:solidFill>
                  <a:prstClr val="black"/>
                </a:solidFill>
                <a:latin typeface="Segoe UI" panose="020B0502040204020203" pitchFamily="34" charset="0"/>
                <a:ea typeface="+mn-ea"/>
                <a:cs typeface="Segoe UI" panose="020B0502040204020203" pitchFamily="34" charset="0"/>
              </a:rPr>
              <a:t>Caracappa</a:t>
            </a:r>
            <a:r>
              <a:rPr lang="en-US" altLang="en-US" sz="2000" i="1" dirty="0">
                <a:solidFill>
                  <a:prstClr val="black"/>
                </a:solidFill>
                <a:latin typeface="Segoe UI" panose="020B0502040204020203" pitchFamily="34" charset="0"/>
                <a:ea typeface="+mn-ea"/>
                <a:cs typeface="Segoe UI" panose="020B0502040204020203" pitchFamily="34" charset="0"/>
              </a:rPr>
              <a:t>, </a:t>
            </a:r>
            <a:r>
              <a:rPr lang="en-US" altLang="en-US" sz="2000" dirty="0">
                <a:solidFill>
                  <a:prstClr val="black"/>
                </a:solidFill>
                <a:latin typeface="Segoe UI" panose="020B0502040204020203" pitchFamily="34" charset="0"/>
                <a:ea typeface="+mn-ea"/>
                <a:cs typeface="Segoe UI" panose="020B0502040204020203" pitchFamily="34" charset="0"/>
              </a:rPr>
              <a:t>Proceeding No. D2014-02</a:t>
            </a:r>
            <a:r>
              <a:rPr lang="en-US" altLang="en-US" sz="2000" i="1" dirty="0">
                <a:solidFill>
                  <a:prstClr val="black"/>
                </a:solidFill>
                <a:latin typeface="Segoe UI" panose="020B0502040204020203" pitchFamily="34" charset="0"/>
                <a:ea typeface="+mn-ea"/>
                <a:cs typeface="Segoe UI" panose="020B0502040204020203" pitchFamily="34" charset="0"/>
              </a:rPr>
              <a:t>  </a:t>
            </a:r>
            <a:r>
              <a:rPr lang="en-US" altLang="en-US" sz="2000" b="0" dirty="0">
                <a:solidFill>
                  <a:prstClr val="black"/>
                </a:solidFill>
                <a:latin typeface="Segoe UI" panose="020B0502040204020203" pitchFamily="34" charset="0"/>
                <a:ea typeface="+mn-ea"/>
                <a:cs typeface="Segoe UI" panose="020B0502040204020203" pitchFamily="34" charset="0"/>
              </a:rPr>
              <a:t>(USPTO Jan. 10, 2014).</a:t>
            </a:r>
            <a:br>
              <a:rPr lang="en-US" altLang="en-US" sz="1600" b="0" dirty="0">
                <a:solidFill>
                  <a:prstClr val="black"/>
                </a:solidFill>
                <a:latin typeface="Segoe UI" panose="020B0502040204020203" pitchFamily="34" charset="0"/>
                <a:ea typeface="+mn-ea"/>
                <a:cs typeface="Segoe UI" panose="020B0502040204020203" pitchFamily="34" charset="0"/>
              </a:rPr>
            </a:br>
            <a:br>
              <a:rPr lang="en-US" altLang="en-US" sz="3600" dirty="0">
                <a:latin typeface="Segoe UI" pitchFamily="34" charset="0"/>
              </a:rPr>
            </a:br>
            <a:endParaRPr lang="en-US" sz="3600" dirty="0"/>
          </a:p>
        </p:txBody>
      </p:sp>
      <p:sp>
        <p:nvSpPr>
          <p:cNvPr id="3" name="Content Placeholder 2"/>
          <p:cNvSpPr>
            <a:spLocks noGrp="1"/>
          </p:cNvSpPr>
          <p:nvPr>
            <p:ph idx="1"/>
          </p:nvPr>
        </p:nvSpPr>
        <p:spPr>
          <a:xfrm>
            <a:off x="-232339" y="1188075"/>
            <a:ext cx="9063072" cy="3841126"/>
          </a:xfrm>
        </p:spPr>
        <p:txBody>
          <a:bodyPr>
            <a:noAutofit/>
          </a:bodyPr>
          <a:lstStyle/>
          <a:p>
            <a:pPr lvl="1">
              <a:spcBef>
                <a:spcPts val="0"/>
              </a:spcBef>
              <a:buFont typeface="Arial" panose="020B0604020202020204" pitchFamily="34" charset="0"/>
              <a:buChar char="•"/>
              <a:defRPr/>
            </a:pPr>
            <a:r>
              <a:rPr lang="en-US" altLang="en-US" sz="1600" dirty="0"/>
              <a:t>Registered patent attorney was counsel of record in </a:t>
            </a:r>
            <a:r>
              <a:rPr lang="en-US" altLang="en-US" sz="1600" i="1" dirty="0"/>
              <a:t>inter </a:t>
            </a:r>
            <a:r>
              <a:rPr lang="en-US" altLang="en-US" sz="1600" i="1" dirty="0" err="1"/>
              <a:t>partes</a:t>
            </a:r>
            <a:r>
              <a:rPr lang="en-US" altLang="en-US" sz="1600" i="1" dirty="0"/>
              <a:t> </a:t>
            </a:r>
            <a:r>
              <a:rPr lang="en-US" altLang="en-US" sz="1600" dirty="0"/>
              <a:t>review proceeding.  Respondent noticed a mathematical error in Patent Owner’s Response.</a:t>
            </a:r>
          </a:p>
          <a:p>
            <a:pPr lvl="1">
              <a:spcBef>
                <a:spcPts val="0"/>
              </a:spcBef>
              <a:buFont typeface="Arial" panose="020B0604020202020204" pitchFamily="34" charset="0"/>
              <a:buChar char="•"/>
              <a:defRPr/>
            </a:pPr>
            <a:r>
              <a:rPr lang="en-US" altLang="en-US" sz="1600" dirty="0"/>
              <a:t>Co-counsel, cc’ing Respondent, sent an email to PTAB email address, naming a specific judge as the addressee.  </a:t>
            </a:r>
          </a:p>
          <a:p>
            <a:pPr lvl="1">
              <a:spcBef>
                <a:spcPts val="0"/>
              </a:spcBef>
              <a:buFont typeface="Arial" panose="020B0604020202020204" pitchFamily="34" charset="0"/>
              <a:buChar char="•"/>
              <a:defRPr/>
            </a:pPr>
            <a:r>
              <a:rPr lang="en-US" altLang="en-US" sz="1600" dirty="0"/>
              <a:t>Opposing counsel was not copied on the email.</a:t>
            </a:r>
          </a:p>
          <a:p>
            <a:pPr lvl="1">
              <a:spcBef>
                <a:spcPts val="0"/>
              </a:spcBef>
              <a:buFont typeface="Arial" panose="020B0604020202020204" pitchFamily="34" charset="0"/>
              <a:buChar char="•"/>
              <a:defRPr/>
            </a:pPr>
            <a:r>
              <a:rPr lang="en-US" altLang="en-US" sz="1600" dirty="0"/>
              <a:t>Attorney authorized and had full knowledge of the email, including the fact that opposing counsel was not copied.</a:t>
            </a:r>
          </a:p>
          <a:p>
            <a:pPr lvl="1">
              <a:spcBef>
                <a:spcPts val="0"/>
              </a:spcBef>
              <a:spcAft>
                <a:spcPts val="600"/>
              </a:spcAft>
              <a:buFont typeface="Arial" panose="020B0604020202020204" pitchFamily="34" charset="0"/>
              <a:buChar char="•"/>
              <a:defRPr/>
            </a:pPr>
            <a:r>
              <a:rPr lang="en-US" altLang="en-US" sz="1600" dirty="0"/>
              <a:t>PTAB entered an “Order regarding Conduct of Proceedings under 37 C.F.R. 42.5” holding that the email was an improper </a:t>
            </a:r>
            <a:r>
              <a:rPr lang="en-US" altLang="en-US" sz="1600" i="1" dirty="0"/>
              <a:t>ex </a:t>
            </a:r>
            <a:r>
              <a:rPr lang="en-US" altLang="en-US" sz="1600" i="1" dirty="0" err="1"/>
              <a:t>parte</a:t>
            </a:r>
            <a:r>
              <a:rPr lang="en-US" altLang="en-US" sz="1600" dirty="0"/>
              <a:t> communication and an improper attempt to file a reply.</a:t>
            </a:r>
          </a:p>
          <a:p>
            <a:pPr lvl="1">
              <a:spcBef>
                <a:spcPts val="0"/>
              </a:spcBef>
              <a:spcAft>
                <a:spcPts val="600"/>
              </a:spcAft>
              <a:buFont typeface="Arial" panose="020B0604020202020204" pitchFamily="34" charset="0"/>
              <a:buChar char="•"/>
              <a:defRPr/>
            </a:pPr>
            <a:r>
              <a:rPr lang="en-US" altLang="en-US" sz="1600" dirty="0"/>
              <a:t>Received public reprimand pursuant to 37 C.F.R. 10.93(b).</a:t>
            </a:r>
          </a:p>
          <a:p>
            <a:pPr lvl="1">
              <a:spcBef>
                <a:spcPts val="0"/>
              </a:spcBef>
              <a:spcAft>
                <a:spcPts val="600"/>
              </a:spcAft>
              <a:buFont typeface="Arial" panose="020B0604020202020204" pitchFamily="34" charset="0"/>
              <a:buChar char="•"/>
              <a:defRPr/>
            </a:pPr>
            <a:r>
              <a:rPr lang="en-US" altLang="en-US" sz="1600" dirty="0"/>
              <a:t>37 C.F.R. 11.305 Impartiality and decorum of the tribunal.  	</a:t>
            </a:r>
          </a:p>
          <a:p>
            <a:pPr lvl="2">
              <a:spcBef>
                <a:spcPts val="0"/>
              </a:spcBef>
              <a:defRPr/>
            </a:pPr>
            <a:r>
              <a:rPr lang="en-US" altLang="en-US" sz="1400" dirty="0"/>
              <a:t>(b) A practitioner shall not: communicate </a:t>
            </a:r>
            <a:r>
              <a:rPr lang="en-US" altLang="en-US" sz="1400" i="1" dirty="0"/>
              <a:t>ex </a:t>
            </a:r>
            <a:r>
              <a:rPr lang="en-US" altLang="en-US" sz="1400" i="1" dirty="0" err="1"/>
              <a:t>parte</a:t>
            </a:r>
            <a:r>
              <a:rPr lang="en-US" altLang="en-US" sz="1400" i="1" dirty="0"/>
              <a:t> </a:t>
            </a:r>
            <a:r>
              <a:rPr lang="en-US" altLang="en-US" sz="1400" dirty="0"/>
              <a:t>with [a judge, hearing officer, administrative law judge, administrative patent judge, administrative trademark judge, juror, prospective juror, employee or officer of the Office, or other official] during the proceeding unless authorized to do so by law, rule or court order.</a:t>
            </a:r>
          </a:p>
          <a:p>
            <a:pPr>
              <a:spcBef>
                <a:spcPts val="0"/>
              </a:spcBef>
              <a:defRPr/>
            </a:pPr>
            <a:endParaRPr lang="en-US" altLang="en-US" sz="1800" dirty="0"/>
          </a:p>
          <a:p>
            <a:pPr>
              <a:spcBef>
                <a:spcPts val="0"/>
              </a:spcBef>
            </a:pPr>
            <a:endParaRPr lang="en-US" sz="1800" dirty="0"/>
          </a:p>
        </p:txBody>
      </p:sp>
    </p:spTree>
    <p:extLst>
      <p:ext uri="{BB962C8B-B14F-4D97-AF65-F5344CB8AC3E}">
        <p14:creationId xmlns:p14="http://schemas.microsoft.com/office/powerpoint/2010/main" val="3932653045"/>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5.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8.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Template>
  <TotalTime>0</TotalTime>
  <Words>1233</Words>
  <Application>Microsoft Office PowerPoint</Application>
  <PresentationFormat>On-screen Show (16:10)</PresentationFormat>
  <Paragraphs>89</Paragraphs>
  <Slides>12</Slides>
  <Notes>11</Notes>
  <HiddenSlides>0</HiddenSlides>
  <MMClips>1</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12</vt:i4>
      </vt:variant>
    </vt:vector>
  </HeadingPairs>
  <TitlesOfParts>
    <vt:vector size="26" baseType="lpstr">
      <vt:lpstr>Arial</vt:lpstr>
      <vt:lpstr>Courier New</vt:lpstr>
      <vt:lpstr>Segoe UI</vt:lpstr>
      <vt:lpstr>Segoe UI Light</vt:lpstr>
      <vt:lpstr>Segoe UI Semibold</vt:lpstr>
      <vt:lpstr>Wingdings</vt:lpstr>
      <vt:lpstr>Brand master navy</vt:lpstr>
      <vt:lpstr>Brand master navy no logo</vt:lpstr>
      <vt:lpstr>1_Brand master navy no logo</vt:lpstr>
      <vt:lpstr>2_Brand master navy no logo</vt:lpstr>
      <vt:lpstr>1_Brand master navy</vt:lpstr>
      <vt:lpstr>3_Brand master navy no logo</vt:lpstr>
      <vt:lpstr>4_Brand master navy no logo</vt:lpstr>
      <vt:lpstr>2_Brand master navy</vt:lpstr>
      <vt:lpstr> Professional responsibility and  practice before the USPTO </vt:lpstr>
      <vt:lpstr>Office of Enrollment and Discipline </vt:lpstr>
      <vt:lpstr>Duty of Candor and Other Related Regulations</vt:lpstr>
      <vt:lpstr>PowerPoint Presentation</vt:lpstr>
      <vt:lpstr>Pop Quiz – Rule 1.56</vt:lpstr>
      <vt:lpstr>Pop Quiz – Rule 1.56</vt:lpstr>
      <vt:lpstr>Candor toward tribunal In re Hicks, Proceeding No. D2013-11 (USPTO Sept. 10, 2013) </vt:lpstr>
      <vt:lpstr>Inequitable conduct: In re Tendler, Proceeding No. D2013-17 (USPTO Jan. 8, 2014) </vt:lpstr>
      <vt:lpstr>Improper ex parte contact In re Caracappa, Proceeding No. D2014-02  (USPTO Jan. 10, 2014).  </vt:lpstr>
      <vt:lpstr>PowerPoint Presentation</vt:lpstr>
      <vt:lpstr>Litigation misconduct  In re Rheinstein, Proceeding No. D2021-06 (July 22, 2022).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2023-03-03T17:10:35Z</dcterms:modified>
</cp:coreProperties>
</file>