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1" r:id="rId4"/>
    <p:sldMasterId id="2147483676" r:id="rId5"/>
    <p:sldMasterId id="2147483683" r:id="rId6"/>
  </p:sldMasterIdLst>
  <p:notesMasterIdLst>
    <p:notesMasterId r:id="rId35"/>
  </p:notesMasterIdLst>
  <p:handoutMasterIdLst>
    <p:handoutMasterId r:id="rId36"/>
  </p:handoutMasterIdLst>
  <p:sldIdLst>
    <p:sldId id="258" r:id="rId7"/>
    <p:sldId id="261" r:id="rId8"/>
    <p:sldId id="265" r:id="rId9"/>
    <p:sldId id="289" r:id="rId10"/>
    <p:sldId id="266" r:id="rId11"/>
    <p:sldId id="267" r:id="rId12"/>
    <p:sldId id="290" r:id="rId13"/>
    <p:sldId id="268" r:id="rId14"/>
    <p:sldId id="295" r:id="rId15"/>
    <p:sldId id="280" r:id="rId16"/>
    <p:sldId id="281" r:id="rId17"/>
    <p:sldId id="269" r:id="rId18"/>
    <p:sldId id="270" r:id="rId19"/>
    <p:sldId id="271" r:id="rId20"/>
    <p:sldId id="272" r:id="rId21"/>
    <p:sldId id="273" r:id="rId22"/>
    <p:sldId id="274" r:id="rId23"/>
    <p:sldId id="275" r:id="rId24"/>
    <p:sldId id="276" r:id="rId25"/>
    <p:sldId id="286" r:id="rId26"/>
    <p:sldId id="278" r:id="rId27"/>
    <p:sldId id="279" r:id="rId28"/>
    <p:sldId id="297" r:id="rId29"/>
    <p:sldId id="294" r:id="rId30"/>
    <p:sldId id="288" r:id="rId31"/>
    <p:sldId id="298" r:id="rId32"/>
    <p:sldId id="293" r:id="rId33"/>
    <p:sldId id="285" r:id="rId34"/>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30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900"/>
    <a:srgbClr val="004C97"/>
    <a:srgbClr val="BB16A3"/>
    <a:srgbClr val="671E75"/>
    <a:srgbClr val="7A9A01"/>
    <a:srgbClr val="007A33"/>
    <a:srgbClr val="9BB8D3"/>
    <a:srgbClr val="009CDE"/>
    <a:srgbClr val="003865"/>
    <a:srgbClr val="A617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3" autoAdjust="0"/>
    <p:restoredTop sz="94646" autoAdjust="0"/>
  </p:normalViewPr>
  <p:slideViewPr>
    <p:cSldViewPr snapToGrid="0" snapToObjects="1">
      <p:cViewPr varScale="1">
        <p:scale>
          <a:sx n="57" d="100"/>
          <a:sy n="57" d="100"/>
        </p:scale>
        <p:origin x="53" y="830"/>
      </p:cViewPr>
      <p:guideLst>
        <p:guide orient="horz" pos="1800"/>
        <p:guide pos="2880"/>
      </p:guideLst>
    </p:cSldViewPr>
  </p:slideViewPr>
  <p:notesTextViewPr>
    <p:cViewPr>
      <p:scale>
        <a:sx n="3" d="2"/>
        <a:sy n="3" d="2"/>
      </p:scale>
      <p:origin x="0" y="0"/>
    </p:cViewPr>
  </p:notesTextViewPr>
  <p:notesViewPr>
    <p:cSldViewPr snapToGrid="0" snapToObjects="1">
      <p:cViewPr varScale="1">
        <p:scale>
          <a:sx n="99" d="100"/>
          <a:sy n="99" d="100"/>
        </p:scale>
        <p:origin x="352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C950A3BB-CAF4-1D4E-B3B2-E95D9B9E66DF}" type="datetimeFigureOut">
              <a:rPr lang="en-US" smtClean="0">
                <a:latin typeface="Segoe UI"/>
              </a:rPr>
              <a:t>7/27/2020</a:t>
            </a:fld>
            <a:endParaRPr lang="en-US" dirty="0">
              <a:latin typeface="Segoe UI"/>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atin typeface="Segoe UI"/>
              </a:defRPr>
            </a:lvl1pPr>
          </a:lstStyle>
          <a:p>
            <a:fld id="{139B48F8-1A14-4941-902A-1D33547A0B6A}" type="datetimeFigureOut">
              <a:rPr lang="en-US" smtClean="0"/>
              <a:pPr/>
              <a:t>7/27/2020</a:t>
            </a:fld>
            <a:endParaRPr lang="en-US" dirty="0"/>
          </a:p>
        </p:txBody>
      </p:sp>
      <p:sp>
        <p:nvSpPr>
          <p:cNvPr id="4" name="Slide Image Placeholder 3"/>
          <p:cNvSpPr>
            <a:spLocks noGrp="1" noRot="1" noChangeAspect="1"/>
          </p:cNvSpPr>
          <p:nvPr>
            <p:ph type="sldImg" idx="2"/>
          </p:nvPr>
        </p:nvSpPr>
        <p:spPr>
          <a:xfrm>
            <a:off x="717550" y="696913"/>
            <a:ext cx="55753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1</a:t>
            </a:fld>
            <a:endParaRPr lang="en-US" dirty="0"/>
          </a:p>
        </p:txBody>
      </p:sp>
    </p:spTree>
    <p:extLst>
      <p:ext uri="{BB962C8B-B14F-4D97-AF65-F5344CB8AC3E}">
        <p14:creationId xmlns:p14="http://schemas.microsoft.com/office/powerpoint/2010/main" val="993487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10</a:t>
            </a:fld>
            <a:endParaRPr lang="en-US" dirty="0"/>
          </a:p>
        </p:txBody>
      </p:sp>
    </p:spTree>
    <p:extLst>
      <p:ext uri="{BB962C8B-B14F-4D97-AF65-F5344CB8AC3E}">
        <p14:creationId xmlns:p14="http://schemas.microsoft.com/office/powerpoint/2010/main" val="1919912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11</a:t>
            </a:fld>
            <a:endParaRPr lang="en-US" dirty="0"/>
          </a:p>
        </p:txBody>
      </p:sp>
    </p:spTree>
    <p:extLst>
      <p:ext uri="{BB962C8B-B14F-4D97-AF65-F5344CB8AC3E}">
        <p14:creationId xmlns:p14="http://schemas.microsoft.com/office/powerpoint/2010/main" val="1353509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12</a:t>
            </a:fld>
            <a:endParaRPr lang="en-US" dirty="0"/>
          </a:p>
        </p:txBody>
      </p:sp>
    </p:spTree>
    <p:extLst>
      <p:ext uri="{BB962C8B-B14F-4D97-AF65-F5344CB8AC3E}">
        <p14:creationId xmlns:p14="http://schemas.microsoft.com/office/powerpoint/2010/main" val="1305838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89390"/>
            <a:ext cx="5608320" cy="4487746"/>
          </a:xfrm>
        </p:spPr>
        <p:txBody>
          <a:bodyPr/>
          <a:lstStyle/>
          <a:p>
            <a:pPr marL="291169" indent="-291169">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13</a:t>
            </a:fld>
            <a:endParaRPr lang="en-US" dirty="0"/>
          </a:p>
        </p:txBody>
      </p:sp>
    </p:spTree>
    <p:extLst>
      <p:ext uri="{BB962C8B-B14F-4D97-AF65-F5344CB8AC3E}">
        <p14:creationId xmlns:p14="http://schemas.microsoft.com/office/powerpoint/2010/main" val="4190129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a:p>
            <a:endParaRPr lang="en-US" sz="1100"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14</a:t>
            </a:fld>
            <a:endParaRPr lang="en-US" dirty="0"/>
          </a:p>
        </p:txBody>
      </p:sp>
    </p:spTree>
    <p:extLst>
      <p:ext uri="{BB962C8B-B14F-4D97-AF65-F5344CB8AC3E}">
        <p14:creationId xmlns:p14="http://schemas.microsoft.com/office/powerpoint/2010/main" val="2267608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a:p>
            <a:endParaRPr lang="en-US" sz="1100"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15</a:t>
            </a:fld>
            <a:endParaRPr lang="en-US" dirty="0"/>
          </a:p>
        </p:txBody>
      </p:sp>
    </p:spTree>
    <p:extLst>
      <p:ext uri="{BB962C8B-B14F-4D97-AF65-F5344CB8AC3E}">
        <p14:creationId xmlns:p14="http://schemas.microsoft.com/office/powerpoint/2010/main" val="770247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16</a:t>
            </a:fld>
            <a:endParaRPr lang="en-US" dirty="0"/>
          </a:p>
        </p:txBody>
      </p:sp>
    </p:spTree>
    <p:extLst>
      <p:ext uri="{BB962C8B-B14F-4D97-AF65-F5344CB8AC3E}">
        <p14:creationId xmlns:p14="http://schemas.microsoft.com/office/powerpoint/2010/main" val="3977650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17</a:t>
            </a:fld>
            <a:endParaRPr lang="en-US" dirty="0"/>
          </a:p>
        </p:txBody>
      </p:sp>
    </p:spTree>
    <p:extLst>
      <p:ext uri="{BB962C8B-B14F-4D97-AF65-F5344CB8AC3E}">
        <p14:creationId xmlns:p14="http://schemas.microsoft.com/office/powerpoint/2010/main" val="3047168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18</a:t>
            </a:fld>
            <a:endParaRPr lang="en-US" dirty="0"/>
          </a:p>
        </p:txBody>
      </p:sp>
    </p:spTree>
    <p:extLst>
      <p:ext uri="{BB962C8B-B14F-4D97-AF65-F5344CB8AC3E}">
        <p14:creationId xmlns:p14="http://schemas.microsoft.com/office/powerpoint/2010/main" val="393851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721751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a:t>
            </a:fld>
            <a:endParaRPr lang="en-US" dirty="0"/>
          </a:p>
        </p:txBody>
      </p:sp>
    </p:spTree>
    <p:extLst>
      <p:ext uri="{BB962C8B-B14F-4D97-AF65-F5344CB8AC3E}">
        <p14:creationId xmlns:p14="http://schemas.microsoft.com/office/powerpoint/2010/main" val="1865337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20</a:t>
            </a:fld>
            <a:endParaRPr lang="en-US" dirty="0"/>
          </a:p>
        </p:txBody>
      </p:sp>
    </p:spTree>
    <p:extLst>
      <p:ext uri="{BB962C8B-B14F-4D97-AF65-F5344CB8AC3E}">
        <p14:creationId xmlns:p14="http://schemas.microsoft.com/office/powerpoint/2010/main" val="1156933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21</a:t>
            </a:fld>
            <a:endParaRPr lang="en-US" dirty="0"/>
          </a:p>
        </p:txBody>
      </p:sp>
    </p:spTree>
    <p:extLst>
      <p:ext uri="{BB962C8B-B14F-4D97-AF65-F5344CB8AC3E}">
        <p14:creationId xmlns:p14="http://schemas.microsoft.com/office/powerpoint/2010/main" val="96494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22</a:t>
            </a:fld>
            <a:endParaRPr lang="en-US" dirty="0"/>
          </a:p>
        </p:txBody>
      </p:sp>
    </p:spTree>
    <p:extLst>
      <p:ext uri="{BB962C8B-B14F-4D97-AF65-F5344CB8AC3E}">
        <p14:creationId xmlns:p14="http://schemas.microsoft.com/office/powerpoint/2010/main" val="1709976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23</a:t>
            </a:fld>
            <a:endParaRPr lang="en-US" dirty="0"/>
          </a:p>
        </p:txBody>
      </p:sp>
    </p:spTree>
    <p:extLst>
      <p:ext uri="{BB962C8B-B14F-4D97-AF65-F5344CB8AC3E}">
        <p14:creationId xmlns:p14="http://schemas.microsoft.com/office/powerpoint/2010/main" val="2901089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56468">
              <a:defRPr/>
            </a:pPr>
            <a:fld id="{C74B1ACE-5EB2-B245-8DCB-331A9858E083}" type="slidenum">
              <a:rPr lang="en-US">
                <a:solidFill>
                  <a:prstClr val="black"/>
                </a:solidFill>
              </a:rPr>
              <a:pPr defTabSz="456468">
                <a:defRPr/>
              </a:pPr>
              <a:t>24</a:t>
            </a:fld>
            <a:endParaRPr lang="en-US" dirty="0">
              <a:solidFill>
                <a:prstClr val="black"/>
              </a:solidFill>
            </a:endParaRPr>
          </a:p>
        </p:txBody>
      </p:sp>
    </p:spTree>
    <p:extLst>
      <p:ext uri="{BB962C8B-B14F-4D97-AF65-F5344CB8AC3E}">
        <p14:creationId xmlns:p14="http://schemas.microsoft.com/office/powerpoint/2010/main" val="1444799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25</a:t>
            </a:fld>
            <a:endParaRPr lang="en-US" dirty="0"/>
          </a:p>
        </p:txBody>
      </p:sp>
    </p:spTree>
    <p:extLst>
      <p:ext uri="{BB962C8B-B14F-4D97-AF65-F5344CB8AC3E}">
        <p14:creationId xmlns:p14="http://schemas.microsoft.com/office/powerpoint/2010/main" val="4178197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26</a:t>
            </a:fld>
            <a:endParaRPr lang="en-US" dirty="0"/>
          </a:p>
        </p:txBody>
      </p:sp>
    </p:spTree>
    <p:extLst>
      <p:ext uri="{BB962C8B-B14F-4D97-AF65-F5344CB8AC3E}">
        <p14:creationId xmlns:p14="http://schemas.microsoft.com/office/powerpoint/2010/main" val="32092276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27</a:t>
            </a:fld>
            <a:endParaRPr lang="en-US" dirty="0"/>
          </a:p>
        </p:txBody>
      </p:sp>
    </p:spTree>
    <p:extLst>
      <p:ext uri="{BB962C8B-B14F-4D97-AF65-F5344CB8AC3E}">
        <p14:creationId xmlns:p14="http://schemas.microsoft.com/office/powerpoint/2010/main" val="333609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28</a:t>
            </a:fld>
            <a:endParaRPr lang="en-US" dirty="0"/>
          </a:p>
        </p:txBody>
      </p:sp>
    </p:spTree>
    <p:extLst>
      <p:ext uri="{BB962C8B-B14F-4D97-AF65-F5344CB8AC3E}">
        <p14:creationId xmlns:p14="http://schemas.microsoft.com/office/powerpoint/2010/main" val="1365959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3</a:t>
            </a:fld>
            <a:endParaRPr lang="en-US" dirty="0"/>
          </a:p>
        </p:txBody>
      </p:sp>
    </p:spTree>
    <p:extLst>
      <p:ext uri="{BB962C8B-B14F-4D97-AF65-F5344CB8AC3E}">
        <p14:creationId xmlns:p14="http://schemas.microsoft.com/office/powerpoint/2010/main" val="2758172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4</a:t>
            </a:fld>
            <a:endParaRPr lang="en-US" dirty="0"/>
          </a:p>
        </p:txBody>
      </p:sp>
    </p:spTree>
    <p:extLst>
      <p:ext uri="{BB962C8B-B14F-4D97-AF65-F5344CB8AC3E}">
        <p14:creationId xmlns:p14="http://schemas.microsoft.com/office/powerpoint/2010/main" val="2879443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5</a:t>
            </a:fld>
            <a:endParaRPr lang="en-US" dirty="0"/>
          </a:p>
        </p:txBody>
      </p:sp>
    </p:spTree>
    <p:extLst>
      <p:ext uri="{BB962C8B-B14F-4D97-AF65-F5344CB8AC3E}">
        <p14:creationId xmlns:p14="http://schemas.microsoft.com/office/powerpoint/2010/main" val="351014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6</a:t>
            </a:fld>
            <a:endParaRPr lang="en-US" dirty="0"/>
          </a:p>
        </p:txBody>
      </p:sp>
    </p:spTree>
    <p:extLst>
      <p:ext uri="{BB962C8B-B14F-4D97-AF65-F5344CB8AC3E}">
        <p14:creationId xmlns:p14="http://schemas.microsoft.com/office/powerpoint/2010/main" val="2870516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7</a:t>
            </a:fld>
            <a:endParaRPr lang="en-US" dirty="0"/>
          </a:p>
        </p:txBody>
      </p:sp>
    </p:spTree>
    <p:extLst>
      <p:ext uri="{BB962C8B-B14F-4D97-AF65-F5344CB8AC3E}">
        <p14:creationId xmlns:p14="http://schemas.microsoft.com/office/powerpoint/2010/main" val="4179184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8</a:t>
            </a:fld>
            <a:endParaRPr lang="en-US" dirty="0"/>
          </a:p>
        </p:txBody>
      </p:sp>
    </p:spTree>
    <p:extLst>
      <p:ext uri="{BB962C8B-B14F-4D97-AF65-F5344CB8AC3E}">
        <p14:creationId xmlns:p14="http://schemas.microsoft.com/office/powerpoint/2010/main" val="3987918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56468">
              <a:defRPr/>
            </a:pPr>
            <a:fld id="{C74B1ACE-5EB2-B245-8DCB-331A9858E083}" type="slidenum">
              <a:rPr lang="en-US" sz="1100">
                <a:solidFill>
                  <a:prstClr val="black"/>
                </a:solidFill>
              </a:rPr>
              <a:pPr defTabSz="456468">
                <a:defRPr/>
              </a:pPr>
              <a:t>9</a:t>
            </a:fld>
            <a:endParaRPr lang="en-US" sz="1100" dirty="0">
              <a:solidFill>
                <a:prstClr val="black"/>
              </a:solidFill>
            </a:endParaRPr>
          </a:p>
        </p:txBody>
      </p:sp>
    </p:spTree>
    <p:extLst>
      <p:ext uri="{BB962C8B-B14F-4D97-AF65-F5344CB8AC3E}">
        <p14:creationId xmlns:p14="http://schemas.microsoft.com/office/powerpoint/2010/main" val="492788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3193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3701457315"/>
      </p:ext>
    </p:extLst>
  </p:cSld>
  <p:clrMapOvr>
    <a:masterClrMapping/>
  </p:clrMapOvr>
  <p:timing>
    <p:tnLst>
      <p:par>
        <p:cTn id="1" dur="indefinite" restart="never" nodeType="tmRoot"/>
      </p:par>
    </p:tnLst>
  </p:timing>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2162384548"/>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3589576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2294978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smtClean="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3548962259"/>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68124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353016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00539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6196" y="6439"/>
            <a:ext cx="9150196" cy="5457066"/>
          </a:xfrm>
          <a:prstGeom prst="rect">
            <a:avLst/>
          </a:prstGeom>
        </p:spPr>
      </p:pic>
      <p:sp>
        <p:nvSpPr>
          <p:cNvPr id="11"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425865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682447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10482089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20417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646D3EF4-FDF6-4D1E-83C6-ACEA955C45A1}" type="datetime1">
              <a:rPr lang="en-US" smtClean="0"/>
              <a:t>7/27/2020</a:t>
            </a:fld>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6708490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sp>
        <p:nvSpPr>
          <p:cNvPr id="9" name="Rectangle 8"/>
          <p:cNvSpPr/>
          <p:nvPr userDrawn="1"/>
        </p:nvSpPr>
        <p:spPr>
          <a:xfrm>
            <a:off x="0" y="0"/>
            <a:ext cx="9144000" cy="5714999"/>
          </a:xfrm>
          <a:prstGeom prst="rect">
            <a:avLst/>
          </a:prstGeom>
          <a:blipFill dpi="0" rotWithShape="1">
            <a:blip r:embed="rId2">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EC90722F-9E3E-481C-B227-6A90D597D07C}" type="datetime1">
              <a:rPr lang="en-US" smtClean="0"/>
              <a:t>7/27/2020</a:t>
            </a:fld>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322200319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3479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E7BEF-CAFB-4DB1-A6C3-ED58E033AD22}" type="datetime1">
              <a:rPr lang="en-US" smtClean="0"/>
              <a:t>7/27/2020</a:t>
            </a:fld>
            <a:endParaRPr lang="en-US" dirty="0"/>
          </a:p>
        </p:txBody>
      </p:sp>
      <p:sp>
        <p:nvSpPr>
          <p:cNvPr id="5" name="Footer Placeholder 4"/>
          <p:cNvSpPr>
            <a:spLocks noGrp="1"/>
          </p:cNvSpPr>
          <p:nvPr>
            <p:ph type="ftr" sz="quarter" idx="11"/>
          </p:nvPr>
        </p:nvSpPr>
        <p:spPr>
          <a:xfrm>
            <a:off x="3124200" y="5297488"/>
            <a:ext cx="2895600" cy="303212"/>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84874100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EC6E28-B89F-4DFD-86FD-0AB3B7B391C9}" type="datetime1">
              <a:rPr lang="en-US" smtClean="0"/>
              <a:t>7/27/2020</a:t>
            </a:fld>
            <a:endParaRPr lang="en-US" dirty="0"/>
          </a:p>
        </p:txBody>
      </p:sp>
      <p:sp>
        <p:nvSpPr>
          <p:cNvPr id="5" name="Footer Placeholder 4"/>
          <p:cNvSpPr>
            <a:spLocks noGrp="1"/>
          </p:cNvSpPr>
          <p:nvPr>
            <p:ph type="ftr" sz="quarter" idx="11"/>
          </p:nvPr>
        </p:nvSpPr>
        <p:spPr>
          <a:xfrm>
            <a:off x="3124200" y="5297488"/>
            <a:ext cx="2895600" cy="303212"/>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60154314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9F4ED6-A4FC-4A2E-8809-29B95F0CF91C}" type="datetime1">
              <a:rPr lang="en-US" smtClean="0"/>
              <a:t>7/27/2020</a:t>
            </a:fld>
            <a:endParaRPr lang="en-US" dirty="0"/>
          </a:p>
        </p:txBody>
      </p:sp>
      <p:sp>
        <p:nvSpPr>
          <p:cNvPr id="6" name="Footer Placeholder 5"/>
          <p:cNvSpPr>
            <a:spLocks noGrp="1"/>
          </p:cNvSpPr>
          <p:nvPr>
            <p:ph type="ftr" sz="quarter" idx="11"/>
          </p:nvPr>
        </p:nvSpPr>
        <p:spPr>
          <a:xfrm>
            <a:off x="3124200" y="5297488"/>
            <a:ext cx="2895600" cy="303212"/>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71270495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8A7D64-AD8B-44D8-AC43-8580B75C5E05}" type="datetime1">
              <a:rPr lang="en-US" smtClean="0"/>
              <a:t>7/27/2020</a:t>
            </a:fld>
            <a:endParaRPr lang="en-US" dirty="0"/>
          </a:p>
        </p:txBody>
      </p:sp>
      <p:sp>
        <p:nvSpPr>
          <p:cNvPr id="8" name="Footer Placeholder 7"/>
          <p:cNvSpPr>
            <a:spLocks noGrp="1"/>
          </p:cNvSpPr>
          <p:nvPr>
            <p:ph type="ftr" sz="quarter" idx="11"/>
          </p:nvPr>
        </p:nvSpPr>
        <p:spPr>
          <a:xfrm>
            <a:off x="3124200" y="5297488"/>
            <a:ext cx="2895600" cy="303212"/>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15193880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988063-A3B1-4016-8CA4-E73020A29143}" type="datetime1">
              <a:rPr lang="en-US" smtClean="0"/>
              <a:t>7/27/2020</a:t>
            </a:fld>
            <a:endParaRPr lang="en-US" dirty="0"/>
          </a:p>
        </p:txBody>
      </p:sp>
      <p:sp>
        <p:nvSpPr>
          <p:cNvPr id="4" name="Footer Placeholder 3"/>
          <p:cNvSpPr>
            <a:spLocks noGrp="1"/>
          </p:cNvSpPr>
          <p:nvPr>
            <p:ph type="ftr" sz="quarter" idx="11"/>
          </p:nvPr>
        </p:nvSpPr>
        <p:spPr>
          <a:xfrm>
            <a:off x="3124200" y="5297488"/>
            <a:ext cx="2895600" cy="303212"/>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2685166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a:p>
        </p:txBody>
      </p:sp>
    </p:spTree>
    <p:extLst>
      <p:ext uri="{BB962C8B-B14F-4D97-AF65-F5344CB8AC3E}">
        <p14:creationId xmlns:p14="http://schemas.microsoft.com/office/powerpoint/2010/main" val="27901853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C6EAD7-376D-44B6-9635-88D35FB86AB1}" type="datetime1">
              <a:rPr lang="en-US" smtClean="0"/>
              <a:t>7/27/2020</a:t>
            </a:fld>
            <a:endParaRPr lang="en-US" dirty="0"/>
          </a:p>
        </p:txBody>
      </p:sp>
      <p:sp>
        <p:nvSpPr>
          <p:cNvPr id="3" name="Footer Placeholder 2"/>
          <p:cNvSpPr>
            <a:spLocks noGrp="1"/>
          </p:cNvSpPr>
          <p:nvPr>
            <p:ph type="ftr" sz="quarter" idx="11"/>
          </p:nvPr>
        </p:nvSpPr>
        <p:spPr>
          <a:xfrm>
            <a:off x="3124200" y="5297488"/>
            <a:ext cx="2895600" cy="303212"/>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88959842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8208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82082"/>
            <a:ext cx="5111750" cy="45230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550457"/>
            <a:ext cx="3008313" cy="35546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56F46F-B72E-4A0F-AC57-F8CEC18EFBFB}" type="datetime1">
              <a:rPr lang="en-US" smtClean="0"/>
              <a:t>7/27/2020</a:t>
            </a:fld>
            <a:endParaRPr lang="en-US" dirty="0"/>
          </a:p>
        </p:txBody>
      </p:sp>
      <p:sp>
        <p:nvSpPr>
          <p:cNvPr id="6" name="Footer Placeholder 5"/>
          <p:cNvSpPr>
            <a:spLocks noGrp="1"/>
          </p:cNvSpPr>
          <p:nvPr>
            <p:ph type="ftr" sz="quarter" idx="11"/>
          </p:nvPr>
        </p:nvSpPr>
        <p:spPr>
          <a:xfrm>
            <a:off x="3124200" y="5297488"/>
            <a:ext cx="2895600" cy="303212"/>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72921928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30D0B6-CF9E-4AB3-BDB1-7E1902DC8C74}" type="datetime1">
              <a:rPr lang="en-US" smtClean="0"/>
              <a:t>7/27/2020</a:t>
            </a:fld>
            <a:endParaRPr lang="en-US" dirty="0"/>
          </a:p>
        </p:txBody>
      </p:sp>
      <p:sp>
        <p:nvSpPr>
          <p:cNvPr id="6" name="Footer Placeholder 5"/>
          <p:cNvSpPr>
            <a:spLocks noGrp="1"/>
          </p:cNvSpPr>
          <p:nvPr>
            <p:ph type="ftr" sz="quarter" idx="11"/>
          </p:nvPr>
        </p:nvSpPr>
        <p:spPr>
          <a:xfrm>
            <a:off x="3124200" y="5297488"/>
            <a:ext cx="2895600" cy="303212"/>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61747221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199675719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16672008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336574273"/>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325478208"/>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1219484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267327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1231854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1324714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a:p>
        </p:txBody>
      </p:sp>
    </p:spTree>
    <p:extLst>
      <p:ext uri="{BB962C8B-B14F-4D97-AF65-F5344CB8AC3E}">
        <p14:creationId xmlns:p14="http://schemas.microsoft.com/office/powerpoint/2010/main" val="286001407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58" r:id="rId15"/>
    <p:sldLayoutId id="2147483659" r:id="rId16"/>
  </p:sldLayoutIdLst>
  <p:hf hdr="0" ftr="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69107108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8022"/>
            <a:ext cx="8229600" cy="884058"/>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BCC56D52-F8BD-4A61-9149-D9C7E85FFA82}" type="datetime1">
              <a:rPr lang="en-US" smtClean="0"/>
              <a:t>7/27/2020</a:t>
            </a:fld>
            <a:endParaRPr lang="en-US" dirty="0"/>
          </a:p>
        </p:txBody>
      </p:sp>
      <p:sp>
        <p:nvSpPr>
          <p:cNvPr id="7" name="Slide Number Placeholder 6"/>
          <p:cNvSpPr>
            <a:spLocks noGrp="1"/>
          </p:cNvSpPr>
          <p:nvPr>
            <p:ph type="sldNum" sz="quarter" idx="4"/>
          </p:nvPr>
        </p:nvSpPr>
        <p:spPr>
          <a:xfrm>
            <a:off x="6553200" y="5301759"/>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92DA454B-C859-4892-B9FA-68B588C9F547}" type="slidenum">
              <a:rPr lang="en-US" smtClean="0"/>
              <a:pPr/>
              <a:t>‹#›</a:t>
            </a:fld>
            <a:endParaRPr lang="en-US" dirty="0"/>
          </a:p>
        </p:txBody>
      </p:sp>
    </p:spTree>
    <p:extLst>
      <p:ext uri="{BB962C8B-B14F-4D97-AF65-F5344CB8AC3E}">
        <p14:creationId xmlns:p14="http://schemas.microsoft.com/office/powerpoint/2010/main" val="258460357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iming>
    <p:tnLst>
      <p:par>
        <p:cTn id="1" dur="indefinite" restart="never" nodeType="tmRoot"/>
      </p:par>
    </p:tnLst>
  </p:timing>
  <p:hf hdr="0" ftr="0" dt="0"/>
  <p:txStyles>
    <p:titleStyle>
      <a:lvl1pPr algn="l" defTabSz="457200" rtl="0" eaLnBrk="1" latinLnBrk="0" hangingPunct="1">
        <a:spcBef>
          <a:spcPct val="0"/>
        </a:spcBef>
        <a:buNone/>
        <a:defRPr sz="4400" b="1" kern="1200">
          <a:solidFill>
            <a:schemeClr val="tx1"/>
          </a:solidFill>
          <a:latin typeface="Segoe UI"/>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uspto.gov/FeeSettingAndAdjusting"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hyperlink" Target="https://www.uspto.gov/FeeSettingAndAdjustin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124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Across-the-board fee adjustments</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3734615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Across-the-board fee adjustments</a:t>
            </a:r>
            <a:endParaRPr lang="en-US" sz="3200" dirty="0"/>
          </a:p>
        </p:txBody>
      </p:sp>
      <p:sp>
        <p:nvSpPr>
          <p:cNvPr id="7" name="Content Placeholder 6"/>
          <p:cNvSpPr>
            <a:spLocks noGrp="1"/>
          </p:cNvSpPr>
          <p:nvPr>
            <p:ph idx="1"/>
          </p:nvPr>
        </p:nvSpPr>
        <p:spPr>
          <a:xfrm>
            <a:off x="457198" y="1196572"/>
            <a:ext cx="8229600" cy="3786267"/>
          </a:xfrm>
        </p:spPr>
        <p:txBody>
          <a:bodyPr>
            <a:noAutofit/>
          </a:bodyPr>
          <a:lstStyle/>
          <a:p>
            <a:r>
              <a:rPr lang="en-US" sz="1500" dirty="0" smtClean="0"/>
              <a:t>The patent-related fees </a:t>
            </a:r>
            <a:r>
              <a:rPr lang="en-US" sz="1500" dirty="0"/>
              <a:t>not covered by the targeted </a:t>
            </a:r>
            <a:r>
              <a:rPr lang="en-US" sz="1500" dirty="0" smtClean="0"/>
              <a:t>adjustments </a:t>
            </a:r>
            <a:r>
              <a:rPr lang="en-US" sz="1500" dirty="0"/>
              <a:t>are </a:t>
            </a:r>
            <a:r>
              <a:rPr lang="en-US" sz="1500" dirty="0" smtClean="0"/>
              <a:t>increased by approximately 5%.</a:t>
            </a:r>
            <a:r>
              <a:rPr lang="en-US" sz="1500" baseline="30000" dirty="0" smtClean="0"/>
              <a:t>1</a:t>
            </a:r>
            <a:endParaRPr lang="en-US" sz="1500" dirty="0" smtClean="0"/>
          </a:p>
          <a:p>
            <a:r>
              <a:rPr lang="en-US" sz="1500" dirty="0" smtClean="0"/>
              <a:t>The final patent fee schedule provides the USPTO with sufficient aggregate revenue to recover the aggregate costs of patent operations</a:t>
            </a:r>
            <a:r>
              <a:rPr lang="en-US" sz="1500" baseline="30000" dirty="0" smtClean="0"/>
              <a:t>2</a:t>
            </a:r>
            <a:r>
              <a:rPr lang="en-US" sz="1500" dirty="0" smtClean="0"/>
              <a:t> and advances policies that enhance the country’s innovation ecosystem and provide strong, reliable, and predictable IP rights.</a:t>
            </a:r>
          </a:p>
          <a:p>
            <a:r>
              <a:rPr lang="en-US" sz="1500" dirty="0" smtClean="0"/>
              <a:t>Given the time that has passed between the implementation of the current fee schedule (FY 2018 Patent Fee Rule) and the effective date of this Final </a:t>
            </a:r>
            <a:r>
              <a:rPr lang="en-US" sz="1500" dirty="0"/>
              <a:t>R</a:t>
            </a:r>
            <a:r>
              <a:rPr lang="en-US" sz="1500" dirty="0" smtClean="0"/>
              <a:t>ule (October 2020), a 5% increase to fees is similar to fees rising by 2% annually in order to help the USPTO keep up with inflationary cost increases as well as increases needed to achieve strategic goals.</a:t>
            </a:r>
          </a:p>
          <a:p>
            <a:r>
              <a:rPr lang="en-US" sz="1500" dirty="0" smtClean="0"/>
              <a:t>For the detailed list of all final fee adjustments, please see the “Table of Patent Fees – Current, Final Patent Fee Schedule and Unit Cost” at </a:t>
            </a:r>
            <a:r>
              <a:rPr lang="en-US" sz="1500" dirty="0" smtClean="0">
                <a:hlinkClick r:id="rId3"/>
              </a:rPr>
              <a:t>www.uspto.gov/FeeSettingAndAdjusting</a:t>
            </a:r>
            <a:r>
              <a:rPr lang="en-US" sz="1500" dirty="0" smtClean="0"/>
              <a:t>. </a:t>
            </a:r>
            <a:endParaRPr lang="en-US" sz="1500" dirty="0"/>
          </a:p>
          <a:p>
            <a:endParaRPr lang="en-US" sz="1200" dirty="0"/>
          </a:p>
          <a:p>
            <a:pPr marL="0" indent="0">
              <a:buNone/>
            </a:pPr>
            <a:r>
              <a:rPr lang="en-US" sz="1200" dirty="0" smtClean="0"/>
              <a:t> </a:t>
            </a:r>
            <a:endParaRPr lang="en-US" sz="12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11</a:t>
            </a:fld>
            <a:endParaRPr lang="en-US" dirty="0"/>
          </a:p>
        </p:txBody>
      </p:sp>
      <p:sp>
        <p:nvSpPr>
          <p:cNvPr id="5" name="Rectangle 4"/>
          <p:cNvSpPr/>
          <p:nvPr/>
        </p:nvSpPr>
        <p:spPr>
          <a:xfrm>
            <a:off x="457199" y="4668190"/>
            <a:ext cx="8100811" cy="630942"/>
          </a:xfrm>
          <a:prstGeom prst="rect">
            <a:avLst/>
          </a:prstGeom>
        </p:spPr>
        <p:txBody>
          <a:bodyPr wrap="square">
            <a:spAutoFit/>
          </a:bodyPr>
          <a:lstStyle/>
          <a:p>
            <a:pPr marL="57150" indent="-57150">
              <a:spcAft>
                <a:spcPts val="600"/>
              </a:spcAft>
            </a:pPr>
            <a:r>
              <a:rPr lang="en-US" sz="1000" baseline="30000" dirty="0" smtClean="0">
                <a:solidFill>
                  <a:prstClr val="black"/>
                </a:solidFill>
              </a:rPr>
              <a:t>1 </a:t>
            </a:r>
            <a:r>
              <a:rPr lang="en-US" sz="1000" dirty="0" smtClean="0">
                <a:solidFill>
                  <a:prstClr val="black"/>
                </a:solidFill>
              </a:rPr>
              <a:t>The final patent fee schedule was </a:t>
            </a:r>
            <a:r>
              <a:rPr lang="en-US" sz="1000" dirty="0">
                <a:solidFill>
                  <a:prstClr val="black"/>
                </a:solidFill>
              </a:rPr>
              <a:t>subject to USPTO fee rounding conventions, meaning that some fees </a:t>
            </a:r>
            <a:r>
              <a:rPr lang="en-US" sz="1000" dirty="0" smtClean="0">
                <a:solidFill>
                  <a:prstClr val="black"/>
                </a:solidFill>
              </a:rPr>
              <a:t>did </a:t>
            </a:r>
            <a:r>
              <a:rPr lang="en-US" sz="1000" dirty="0">
                <a:solidFill>
                  <a:prstClr val="black"/>
                </a:solidFill>
              </a:rPr>
              <a:t>not </a:t>
            </a:r>
            <a:r>
              <a:rPr lang="en-US" sz="1000" dirty="0" smtClean="0">
                <a:solidFill>
                  <a:prstClr val="black"/>
                </a:solidFill>
              </a:rPr>
              <a:t>change, </a:t>
            </a:r>
            <a:r>
              <a:rPr lang="en-US" sz="1000" dirty="0">
                <a:solidFill>
                  <a:prstClr val="black"/>
                </a:solidFill>
              </a:rPr>
              <a:t>while others </a:t>
            </a:r>
            <a:r>
              <a:rPr lang="en-US" sz="1000" dirty="0" smtClean="0">
                <a:solidFill>
                  <a:prstClr val="black"/>
                </a:solidFill>
              </a:rPr>
              <a:t>increased by slightly </a:t>
            </a:r>
            <a:r>
              <a:rPr lang="en-US" sz="1000" dirty="0">
                <a:solidFill>
                  <a:prstClr val="black"/>
                </a:solidFill>
              </a:rPr>
              <a:t>more or slightly less than </a:t>
            </a:r>
            <a:r>
              <a:rPr lang="en-US" sz="1000" dirty="0" smtClean="0">
                <a:solidFill>
                  <a:prstClr val="black"/>
                </a:solidFill>
              </a:rPr>
              <a:t>5%.</a:t>
            </a:r>
          </a:p>
          <a:p>
            <a:pPr marL="57150" indent="-57150">
              <a:spcAft>
                <a:spcPts val="600"/>
              </a:spcAft>
            </a:pPr>
            <a:r>
              <a:rPr lang="en-US" sz="1000" baseline="30000" dirty="0"/>
              <a:t>2 </a:t>
            </a:r>
            <a:r>
              <a:rPr lang="en-US" sz="1000" dirty="0" smtClean="0"/>
              <a:t>Based on assumptions and estimates found in the FY </a:t>
            </a:r>
            <a:r>
              <a:rPr lang="en-US" sz="1000" dirty="0"/>
              <a:t>2021 </a:t>
            </a:r>
            <a:r>
              <a:rPr lang="en-US" sz="1000" dirty="0" smtClean="0"/>
              <a:t>Congressional Justification.</a:t>
            </a:r>
            <a:endParaRPr lang="en-US" sz="1000" dirty="0">
              <a:solidFill>
                <a:prstClr val="black"/>
              </a:solidFill>
            </a:endParaRPr>
          </a:p>
        </p:txBody>
      </p:sp>
    </p:spTree>
    <p:extLst>
      <p:ext uri="{BB962C8B-B14F-4D97-AF65-F5344CB8AC3E}">
        <p14:creationId xmlns:p14="http://schemas.microsoft.com/office/powerpoint/2010/main" val="541030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Targeted fee adjustments</a:t>
            </a:r>
            <a:endParaRPr lang="en-US" dirty="0"/>
          </a:p>
        </p:txBody>
      </p:sp>
      <p:sp>
        <p:nvSpPr>
          <p:cNvPr id="3" name="Text Placeholder 2"/>
          <p:cNvSpPr>
            <a:spLocks noGrp="1"/>
          </p:cNvSpPr>
          <p:nvPr>
            <p:ph type="body" idx="1"/>
          </p:nvPr>
        </p:nvSpPr>
        <p:spPr/>
        <p:txBody>
          <a:bodyPr/>
          <a:lstStyle/>
          <a:p>
            <a:r>
              <a:rPr lang="en-US" dirty="0" smtClean="0"/>
              <a:t>Adjustments to existing fees</a:t>
            </a:r>
            <a:endParaRPr lang="en-US" dirty="0"/>
          </a:p>
        </p:txBody>
      </p:sp>
    </p:spTree>
    <p:extLst>
      <p:ext uri="{BB962C8B-B14F-4D97-AF65-F5344CB8AC3E}">
        <p14:creationId xmlns:p14="http://schemas.microsoft.com/office/powerpoint/2010/main" val="1094791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2DA454B-C859-4892-B9FA-68B588C9F547}" type="slidenum">
              <a:rPr lang="en-US" smtClean="0"/>
              <a:pPr/>
              <a:t>13</a:t>
            </a:fld>
            <a:endParaRPr lang="en-US" dirty="0"/>
          </a:p>
        </p:txBody>
      </p:sp>
      <p:sp>
        <p:nvSpPr>
          <p:cNvPr id="2" name="Title 1"/>
          <p:cNvSpPr>
            <a:spLocks noGrp="1"/>
          </p:cNvSpPr>
          <p:nvPr>
            <p:ph type="title" idx="4294967295"/>
          </p:nvPr>
        </p:nvSpPr>
        <p:spPr>
          <a:xfrm>
            <a:off x="457201" y="309563"/>
            <a:ext cx="8229600" cy="952500"/>
          </a:xfrm>
        </p:spPr>
        <p:txBody>
          <a:bodyPr>
            <a:normAutofit/>
          </a:bodyPr>
          <a:lstStyle/>
          <a:p>
            <a:pPr lvl="1"/>
            <a:r>
              <a:rPr lang="en-US" sz="3200" b="1" dirty="0" smtClean="0">
                <a:latin typeface="+mn-lt"/>
              </a:rPr>
              <a:t>Maintenance fee surcharge</a:t>
            </a:r>
            <a:endParaRPr lang="en-US" sz="3200" b="1" dirty="0">
              <a:latin typeface="+mn-lt"/>
            </a:endParaRPr>
          </a:p>
        </p:txBody>
      </p:sp>
      <p:sp>
        <p:nvSpPr>
          <p:cNvPr id="7" name="Content Placeholder 6"/>
          <p:cNvSpPr>
            <a:spLocks noGrp="1"/>
          </p:cNvSpPr>
          <p:nvPr>
            <p:ph idx="4294967295"/>
          </p:nvPr>
        </p:nvSpPr>
        <p:spPr>
          <a:xfrm>
            <a:off x="457201" y="3274591"/>
            <a:ext cx="8229600" cy="1911350"/>
          </a:xfrm>
          <a:ln>
            <a:noFill/>
          </a:ln>
        </p:spPr>
        <p:txBody>
          <a:bodyPr>
            <a:normAutofit/>
          </a:bodyPr>
          <a:lstStyle/>
          <a:p>
            <a:r>
              <a:rPr lang="en-US" sz="1600" dirty="0" smtClean="0"/>
              <a:t>Maintenance fees are due 3.5, 7.5, and 11.5 years after the date of issue and can be paid during the six months before the due date. Maintenance fees may also be paid with a surcharge during a six-month “grace period” following the due date.</a:t>
            </a:r>
          </a:p>
          <a:p>
            <a:r>
              <a:rPr lang="en-US" sz="1600" dirty="0" smtClean="0"/>
              <a:t>Increasing the maintenance fee surcharge encourages timely maintenance fee payments, which improves the public’s understanding of which patents remain in force and which patent rights have been allowed to lapse.</a:t>
            </a:r>
          </a:p>
        </p:txBody>
      </p:sp>
      <p:graphicFrame>
        <p:nvGraphicFramePr>
          <p:cNvPr id="4" name="Table 3" descr="Utility Filing Fee- $280 to $300 &#10;Utility Search Fee- $600 to $660 &#10;Utility Examination Fee- $720 to $760 &#10;Utility Issue Fee- $960 to $1,000 &#10;" title="Current and Proposed Fees for Large Entities- Utility "/>
          <p:cNvGraphicFramePr>
            <a:graphicFrameLocks noGrp="1"/>
          </p:cNvGraphicFramePr>
          <p:nvPr>
            <p:extLst>
              <p:ext uri="{D42A27DB-BD31-4B8C-83A1-F6EECF244321}">
                <p14:modId xmlns:p14="http://schemas.microsoft.com/office/powerpoint/2010/main" val="3824725465"/>
              </p:ext>
            </p:extLst>
          </p:nvPr>
        </p:nvGraphicFramePr>
        <p:xfrm>
          <a:off x="457201" y="1262080"/>
          <a:ext cx="8229599" cy="1875428"/>
        </p:xfrm>
        <a:graphic>
          <a:graphicData uri="http://schemas.openxmlformats.org/drawingml/2006/table">
            <a:tbl>
              <a:tblPr firstRow="1" lastRow="1"/>
              <a:tblGrid>
                <a:gridCol w="2806699">
                  <a:extLst>
                    <a:ext uri="{9D8B030D-6E8A-4147-A177-3AD203B41FA5}">
                      <a16:colId xmlns:a16="http://schemas.microsoft.com/office/drawing/2014/main" val="20000"/>
                    </a:ext>
                  </a:extLst>
                </a:gridCol>
                <a:gridCol w="946150">
                  <a:extLst>
                    <a:ext uri="{9D8B030D-6E8A-4147-A177-3AD203B41FA5}">
                      <a16:colId xmlns:a16="http://schemas.microsoft.com/office/drawing/2014/main" val="20001"/>
                    </a:ext>
                  </a:extLst>
                </a:gridCol>
                <a:gridCol w="1041400">
                  <a:extLst>
                    <a:ext uri="{9D8B030D-6E8A-4147-A177-3AD203B41FA5}">
                      <a16:colId xmlns:a16="http://schemas.microsoft.com/office/drawing/2014/main" val="20002"/>
                    </a:ext>
                  </a:extLst>
                </a:gridCol>
                <a:gridCol w="857250">
                  <a:extLst>
                    <a:ext uri="{9D8B030D-6E8A-4147-A177-3AD203B41FA5}">
                      <a16:colId xmlns:a16="http://schemas.microsoft.com/office/drawing/2014/main" val="1020572780"/>
                    </a:ext>
                  </a:extLst>
                </a:gridCol>
                <a:gridCol w="939800">
                  <a:extLst>
                    <a:ext uri="{9D8B030D-6E8A-4147-A177-3AD203B41FA5}">
                      <a16:colId xmlns:a16="http://schemas.microsoft.com/office/drawing/2014/main" val="20003"/>
                    </a:ext>
                  </a:extLst>
                </a:gridCol>
                <a:gridCol w="819150">
                  <a:extLst>
                    <a:ext uri="{9D8B030D-6E8A-4147-A177-3AD203B41FA5}">
                      <a16:colId xmlns:a16="http://schemas.microsoft.com/office/drawing/2014/main" val="20004"/>
                    </a:ext>
                  </a:extLst>
                </a:gridCol>
                <a:gridCol w="819150">
                  <a:extLst>
                    <a:ext uri="{9D8B030D-6E8A-4147-A177-3AD203B41FA5}">
                      <a16:colId xmlns:a16="http://schemas.microsoft.com/office/drawing/2014/main" val="2624932403"/>
                    </a:ext>
                  </a:extLst>
                </a:gridCol>
              </a:tblGrid>
              <a:tr h="0">
                <a:tc>
                  <a:txBody>
                    <a:bodyPr/>
                    <a:lstStyle/>
                    <a:p>
                      <a:pPr algn="ctr" fontAlgn="ctr"/>
                      <a:r>
                        <a:rPr lang="en-US" sz="1200" b="1" i="0" u="none" strike="noStrike" dirty="0" smtClean="0">
                          <a:solidFill>
                            <a:srgbClr val="000000"/>
                          </a:solidFill>
                          <a:effectLst/>
                          <a:latin typeface="+mn-lt"/>
                        </a:rPr>
                        <a:t>Fee description</a:t>
                      </a:r>
                      <a:endParaRPr lang="en-US" sz="1200" b="1" i="0" u="none" strike="noStrike" dirty="0">
                        <a:solidFill>
                          <a:srgbClr val="000000"/>
                        </a:solidFill>
                        <a:effectLst/>
                        <a:latin typeface="+mn-lt"/>
                      </a:endParaRPr>
                    </a:p>
                  </a:txBody>
                  <a:tcPr marL="11657" marR="11657" marT="116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solidFill>
                            <a:srgbClr val="000000"/>
                          </a:solidFill>
                          <a:effectLst/>
                          <a:latin typeface="+mn-lt"/>
                        </a:rPr>
                        <a:t>Current large entity fee rate</a:t>
                      </a:r>
                      <a:endParaRPr lang="en-US" sz="1200" b="1"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solidFill>
                            <a:srgbClr val="000000"/>
                          </a:solidFill>
                          <a:effectLst/>
                          <a:latin typeface="+mn-lt"/>
                        </a:rPr>
                        <a:t>Final patent fee schedule large entity fee rate</a:t>
                      </a:r>
                      <a:endParaRPr lang="en-US" sz="1200" b="1"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1" i="0" u="none" strike="noStrike" dirty="0" smtClean="0">
                          <a:solidFill>
                            <a:srgbClr val="000000"/>
                          </a:solidFill>
                          <a:effectLst/>
                          <a:latin typeface="+mn-lt"/>
                        </a:rPr>
                        <a:t>Dollar change</a:t>
                      </a:r>
                      <a:endParaRPr lang="en-US" sz="1200" b="1"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mn-lt"/>
                        </a:rPr>
                        <a:t>Percentage change</a:t>
                      </a:r>
                      <a:endParaRPr lang="en-US" sz="1200" b="1"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mn-lt"/>
                        </a:rPr>
                        <a:t>FY 2018 unit cost</a:t>
                      </a:r>
                      <a:endParaRPr lang="en-US" sz="1200" b="1"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mn-lt"/>
                        </a:rPr>
                        <a:t>FY 2019 unit cost</a:t>
                      </a:r>
                      <a:endParaRPr lang="en-US" sz="1200" b="1"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99727">
                <a:tc>
                  <a:txBody>
                    <a:bodyPr/>
                    <a:lstStyle/>
                    <a:p>
                      <a:pPr algn="l" fontAlgn="ctr"/>
                      <a:r>
                        <a:rPr lang="en-US" sz="1200" b="0" i="0" u="none" strike="noStrike" dirty="0" smtClean="0">
                          <a:solidFill>
                            <a:srgbClr val="000000"/>
                          </a:solidFill>
                          <a:effectLst/>
                          <a:latin typeface="+mn-lt"/>
                        </a:rPr>
                        <a:t>Surcharge—3.5 year—late payment </a:t>
                      </a:r>
                      <a:br>
                        <a:rPr lang="en-US" sz="1200" b="0" i="0" u="none" strike="noStrike" dirty="0" smtClean="0">
                          <a:solidFill>
                            <a:srgbClr val="000000"/>
                          </a:solidFill>
                          <a:effectLst/>
                          <a:latin typeface="+mn-lt"/>
                        </a:rPr>
                      </a:br>
                      <a:r>
                        <a:rPr lang="en-US" sz="1200" b="0" i="0" u="none" strike="noStrike" dirty="0" smtClean="0">
                          <a:solidFill>
                            <a:srgbClr val="000000"/>
                          </a:solidFill>
                          <a:effectLst/>
                          <a:latin typeface="+mn-lt"/>
                        </a:rPr>
                        <a:t>within six months</a:t>
                      </a:r>
                    </a:p>
                  </a:txBody>
                  <a:tcPr marL="11657" marR="11657" marT="116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mn-lt"/>
                        </a:rPr>
                        <a:t>$160</a:t>
                      </a:r>
                      <a:endParaRPr lang="en-US" sz="12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smtClean="0">
                          <a:solidFill>
                            <a:srgbClr val="000000"/>
                          </a:solidFill>
                          <a:effectLst/>
                          <a:latin typeface="+mn-lt"/>
                        </a:rPr>
                        <a:t>$500</a:t>
                      </a:r>
                      <a:endParaRPr lang="en-US" sz="12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0" i="0" u="none" strike="noStrike" dirty="0" smtClean="0">
                          <a:solidFill>
                            <a:srgbClr val="000000"/>
                          </a:solidFill>
                          <a:effectLst/>
                          <a:latin typeface="+mn-lt"/>
                        </a:rPr>
                        <a:t>+$340</a:t>
                      </a:r>
                      <a:endParaRPr lang="en-US" sz="12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mn-lt"/>
                        </a:rPr>
                        <a:t>+213%</a:t>
                      </a:r>
                      <a:endParaRPr lang="en-US" sz="12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mn-lt"/>
                        </a:rPr>
                        <a:t>n/a</a:t>
                      </a:r>
                      <a:endParaRPr lang="en-US" sz="12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mn-lt"/>
                        </a:rPr>
                        <a:t>n/a</a:t>
                      </a:r>
                      <a:endParaRPr lang="en-US" sz="12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99727">
                <a:tc>
                  <a:txBody>
                    <a:bodyPr/>
                    <a:lstStyle/>
                    <a:p>
                      <a:pPr algn="l" fontAlgn="ctr"/>
                      <a:r>
                        <a:rPr lang="en-US" sz="1200" b="0" i="0" u="none" strike="noStrike" dirty="0" smtClean="0">
                          <a:solidFill>
                            <a:srgbClr val="000000"/>
                          </a:solidFill>
                          <a:effectLst/>
                          <a:latin typeface="+mn-lt"/>
                        </a:rPr>
                        <a:t>Surcharge—7.5 year—late payment </a:t>
                      </a:r>
                      <a:br>
                        <a:rPr lang="en-US" sz="1200" b="0" i="0" u="none" strike="noStrike" dirty="0" smtClean="0">
                          <a:solidFill>
                            <a:srgbClr val="000000"/>
                          </a:solidFill>
                          <a:effectLst/>
                          <a:latin typeface="+mn-lt"/>
                        </a:rPr>
                      </a:br>
                      <a:r>
                        <a:rPr lang="en-US" sz="1200" b="0" i="0" u="none" strike="noStrike" dirty="0" smtClean="0">
                          <a:solidFill>
                            <a:srgbClr val="000000"/>
                          </a:solidFill>
                          <a:effectLst/>
                          <a:latin typeface="+mn-lt"/>
                        </a:rPr>
                        <a:t>within six</a:t>
                      </a:r>
                      <a:r>
                        <a:rPr lang="en-US" sz="1200" b="0" i="0" u="none" strike="noStrike" baseline="0" dirty="0" smtClean="0">
                          <a:solidFill>
                            <a:srgbClr val="000000"/>
                          </a:solidFill>
                          <a:effectLst/>
                          <a:latin typeface="+mn-lt"/>
                        </a:rPr>
                        <a:t> </a:t>
                      </a:r>
                      <a:r>
                        <a:rPr lang="en-US" sz="1200" b="0" i="0" u="none" strike="noStrike" dirty="0" smtClean="0">
                          <a:solidFill>
                            <a:srgbClr val="000000"/>
                          </a:solidFill>
                          <a:effectLst/>
                          <a:latin typeface="+mn-lt"/>
                        </a:rPr>
                        <a:t>months</a:t>
                      </a:r>
                      <a:endParaRPr lang="en-US" sz="1200" b="0" i="0" u="none" strike="noStrike" dirty="0">
                        <a:solidFill>
                          <a:srgbClr val="000000"/>
                        </a:solidFill>
                        <a:effectLst/>
                        <a:latin typeface="+mn-lt"/>
                      </a:endParaRPr>
                    </a:p>
                  </a:txBody>
                  <a:tcPr marL="11657" marR="11657" marT="116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mn-lt"/>
                        </a:rPr>
                        <a:t>$160</a:t>
                      </a:r>
                      <a:endParaRPr lang="en-US" sz="12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smtClean="0">
                          <a:solidFill>
                            <a:srgbClr val="000000"/>
                          </a:solidFill>
                          <a:effectLst/>
                          <a:latin typeface="+mn-lt"/>
                        </a:rPr>
                        <a:t>$500</a:t>
                      </a:r>
                      <a:endParaRPr lang="en-US" sz="12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0" i="0" u="none" strike="noStrike" dirty="0" smtClean="0">
                          <a:solidFill>
                            <a:srgbClr val="000000"/>
                          </a:solidFill>
                          <a:effectLst/>
                          <a:latin typeface="+mn-lt"/>
                        </a:rPr>
                        <a:t>+$340</a:t>
                      </a:r>
                      <a:endParaRPr lang="en-US" sz="12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mn-lt"/>
                        </a:rPr>
                        <a:t>+213%</a:t>
                      </a:r>
                      <a:endParaRPr lang="en-US" sz="12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mn-lt"/>
                        </a:rPr>
                        <a:t>n/a</a:t>
                      </a:r>
                      <a:endParaRPr lang="en-US" sz="12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mn-lt"/>
                        </a:rPr>
                        <a:t>n/a</a:t>
                      </a:r>
                      <a:endParaRPr lang="en-US" sz="12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99727">
                <a:tc>
                  <a:txBody>
                    <a:bodyPr/>
                    <a:lstStyle/>
                    <a:p>
                      <a:pPr algn="l" fontAlgn="ctr"/>
                      <a:r>
                        <a:rPr lang="en-US" sz="1200" b="0" i="0" u="none" strike="noStrike" dirty="0" smtClean="0">
                          <a:solidFill>
                            <a:srgbClr val="000000"/>
                          </a:solidFill>
                          <a:effectLst/>
                          <a:latin typeface="+mn-lt"/>
                        </a:rPr>
                        <a:t>Surcharge—11.5 year—late payment </a:t>
                      </a:r>
                      <a:br>
                        <a:rPr lang="en-US" sz="1200" b="0" i="0" u="none" strike="noStrike" dirty="0" smtClean="0">
                          <a:solidFill>
                            <a:srgbClr val="000000"/>
                          </a:solidFill>
                          <a:effectLst/>
                          <a:latin typeface="+mn-lt"/>
                        </a:rPr>
                      </a:br>
                      <a:r>
                        <a:rPr lang="en-US" sz="1200" b="0" i="0" u="none" strike="noStrike" dirty="0" smtClean="0">
                          <a:solidFill>
                            <a:srgbClr val="000000"/>
                          </a:solidFill>
                          <a:effectLst/>
                          <a:latin typeface="+mn-lt"/>
                        </a:rPr>
                        <a:t>within six months</a:t>
                      </a:r>
                      <a:endParaRPr lang="en-US" sz="1200" b="0" i="0" u="none" strike="noStrike" dirty="0">
                        <a:solidFill>
                          <a:srgbClr val="000000"/>
                        </a:solidFill>
                        <a:effectLst/>
                        <a:latin typeface="+mn-lt"/>
                      </a:endParaRPr>
                    </a:p>
                  </a:txBody>
                  <a:tcPr marL="11657" marR="11657" marT="116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mn-lt"/>
                        </a:rPr>
                        <a:t>$160</a:t>
                      </a:r>
                      <a:endParaRPr lang="en-US" sz="12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smtClean="0">
                          <a:solidFill>
                            <a:srgbClr val="000000"/>
                          </a:solidFill>
                          <a:effectLst/>
                          <a:latin typeface="+mn-lt"/>
                        </a:rPr>
                        <a:t>$500</a:t>
                      </a:r>
                      <a:endParaRPr lang="en-US" sz="12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0" i="0" u="none" strike="noStrike" dirty="0" smtClean="0">
                          <a:solidFill>
                            <a:srgbClr val="000000"/>
                          </a:solidFill>
                          <a:effectLst/>
                          <a:latin typeface="+mn-lt"/>
                        </a:rPr>
                        <a:t>+$340</a:t>
                      </a:r>
                      <a:endParaRPr lang="en-US" sz="12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mn-lt"/>
                        </a:rPr>
                        <a:t>+213%</a:t>
                      </a:r>
                      <a:endParaRPr lang="en-US" sz="12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mn-lt"/>
                        </a:rPr>
                        <a:t>n/a</a:t>
                      </a:r>
                      <a:endParaRPr lang="en-US" sz="12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mn-lt"/>
                        </a:rPr>
                        <a:t>n/a</a:t>
                      </a:r>
                      <a:endParaRPr lang="en-US" sz="12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49263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r>
              <a:rPr lang="en-US" sz="3200" b="1" dirty="0" smtClean="0">
                <a:latin typeface="+mn-lt"/>
              </a:rPr>
              <a:t>Request for expedited examination of a design application fee</a:t>
            </a:r>
            <a:endParaRPr lang="en-US" sz="3200" b="1" dirty="0">
              <a:latin typeface="+mn-lt"/>
            </a:endParaRPr>
          </a:p>
        </p:txBody>
      </p:sp>
      <p:sp>
        <p:nvSpPr>
          <p:cNvPr id="4" name="Content Placeholder 3"/>
          <p:cNvSpPr>
            <a:spLocks noGrp="1"/>
          </p:cNvSpPr>
          <p:nvPr>
            <p:ph idx="1"/>
          </p:nvPr>
        </p:nvSpPr>
        <p:spPr>
          <a:xfrm>
            <a:off x="457200" y="2756388"/>
            <a:ext cx="8229600" cy="2198482"/>
          </a:xfrm>
        </p:spPr>
        <p:txBody>
          <a:bodyPr>
            <a:noAutofit/>
          </a:bodyPr>
          <a:lstStyle/>
          <a:p>
            <a:r>
              <a:rPr lang="en-US" sz="1300" dirty="0" smtClean="0"/>
              <a:t>Expedited examination is available to design applicants who first conduct a preliminary examination search, file a request for expedited treatment, and pay the requisite fee.</a:t>
            </a:r>
          </a:p>
          <a:p>
            <a:r>
              <a:rPr lang="en-US" sz="1300" dirty="0"/>
              <a:t>This will mark the first time this fee has been increased since its inception in November 2000</a:t>
            </a:r>
            <a:r>
              <a:rPr lang="en-US" sz="1300" dirty="0" smtClean="0"/>
              <a:t>.</a:t>
            </a:r>
          </a:p>
          <a:p>
            <a:r>
              <a:rPr lang="en-US" sz="1300" dirty="0"/>
              <a:t>The </a:t>
            </a:r>
            <a:r>
              <a:rPr lang="en-US" sz="1300" dirty="0" smtClean="0"/>
              <a:t>unit </a:t>
            </a:r>
            <a:r>
              <a:rPr lang="en-US" sz="1300" dirty="0"/>
              <a:t>cost presented for this service only accounts for the initial processing of the </a:t>
            </a:r>
            <a:r>
              <a:rPr lang="en-US" sz="1300" dirty="0" smtClean="0"/>
              <a:t>request </a:t>
            </a:r>
            <a:r>
              <a:rPr lang="en-US" sz="1300" dirty="0"/>
              <a:t>and does not include additional resources expended</a:t>
            </a:r>
            <a:r>
              <a:rPr lang="en-US" sz="1300" dirty="0" smtClean="0"/>
              <a:t>.</a:t>
            </a:r>
          </a:p>
          <a:p>
            <a:r>
              <a:rPr lang="en-US" sz="1300" dirty="0" smtClean="0"/>
              <a:t>Increasing </a:t>
            </a:r>
            <a:r>
              <a:rPr lang="en-US" sz="1300" dirty="0"/>
              <a:t>the request for expedited examination of a design application fee will allow the USPTO to better manage demand for this </a:t>
            </a:r>
            <a:r>
              <a:rPr lang="en-US" sz="1300" dirty="0" smtClean="0"/>
              <a:t>service </a:t>
            </a:r>
            <a:r>
              <a:rPr lang="en-US" sz="1300" dirty="0"/>
              <a:t>and better align the fee with the benefit received from an expedited examination.</a:t>
            </a:r>
          </a:p>
          <a:p>
            <a:r>
              <a:rPr lang="en-US" sz="1300" dirty="0" smtClean="0"/>
              <a:t>In response to feedback from the PPAC and the public, the USPTO reduced </a:t>
            </a:r>
            <a:r>
              <a:rPr lang="en-US" sz="1300" dirty="0"/>
              <a:t>the </a:t>
            </a:r>
            <a:r>
              <a:rPr lang="en-US" sz="1300" dirty="0" smtClean="0"/>
              <a:t>request for expedited examination of a design application fee for large entities from the proposed $2,000 in the NPRM to $1,600 in the Final </a:t>
            </a:r>
            <a:r>
              <a:rPr lang="en-US" sz="1300" dirty="0"/>
              <a:t>R</a:t>
            </a:r>
            <a:r>
              <a:rPr lang="en-US" sz="1300" dirty="0" smtClean="0"/>
              <a:t>ule.</a:t>
            </a:r>
          </a:p>
          <a:p>
            <a:endParaRPr lang="en-US" sz="1200" dirty="0"/>
          </a:p>
        </p:txBody>
      </p:sp>
      <p:sp>
        <p:nvSpPr>
          <p:cNvPr id="3" name="Slide Number Placeholder 2"/>
          <p:cNvSpPr>
            <a:spLocks noGrp="1"/>
          </p:cNvSpPr>
          <p:nvPr>
            <p:ph type="sldNum" sz="quarter" idx="10"/>
          </p:nvPr>
        </p:nvSpPr>
        <p:spPr/>
        <p:txBody>
          <a:bodyPr/>
          <a:lstStyle/>
          <a:p>
            <a:fld id="{92DA454B-C859-4892-B9FA-68B588C9F547}" type="slidenum">
              <a:rPr lang="en-US" smtClean="0"/>
              <a:pPr/>
              <a:t>14</a:t>
            </a:fld>
            <a:endParaRPr lang="en-US" dirty="0"/>
          </a:p>
        </p:txBody>
      </p:sp>
      <p:graphicFrame>
        <p:nvGraphicFramePr>
          <p:cNvPr id="6" name="Table 5" descr="Design Filing Fee- $180 to $200 &#10;Design Search Fee- $120 to $160 &#10;Design Examination Fee- $460 to $600 &#10;Design Issue Fee - $560 to $1,000 &#10;" title="Current and Proposed Fees for Large Entities- Design"/>
          <p:cNvGraphicFramePr>
            <a:graphicFrameLocks noGrp="1"/>
          </p:cNvGraphicFramePr>
          <p:nvPr>
            <p:extLst>
              <p:ext uri="{D42A27DB-BD31-4B8C-83A1-F6EECF244321}">
                <p14:modId xmlns:p14="http://schemas.microsoft.com/office/powerpoint/2010/main" val="2533172910"/>
              </p:ext>
            </p:extLst>
          </p:nvPr>
        </p:nvGraphicFramePr>
        <p:xfrm>
          <a:off x="457200" y="1450959"/>
          <a:ext cx="8229600" cy="1252980"/>
        </p:xfrm>
        <a:graphic>
          <a:graphicData uri="http://schemas.openxmlformats.org/drawingml/2006/table">
            <a:tbl>
              <a:tblPr firstRow="1"/>
              <a:tblGrid>
                <a:gridCol w="2609850">
                  <a:extLst>
                    <a:ext uri="{9D8B030D-6E8A-4147-A177-3AD203B41FA5}">
                      <a16:colId xmlns:a16="http://schemas.microsoft.com/office/drawing/2014/main" val="20000"/>
                    </a:ext>
                  </a:extLst>
                </a:gridCol>
                <a:gridCol w="933450">
                  <a:extLst>
                    <a:ext uri="{9D8B030D-6E8A-4147-A177-3AD203B41FA5}">
                      <a16:colId xmlns:a16="http://schemas.microsoft.com/office/drawing/2014/main" val="20001"/>
                    </a:ext>
                  </a:extLst>
                </a:gridCol>
                <a:gridCol w="1063982">
                  <a:extLst>
                    <a:ext uri="{9D8B030D-6E8A-4147-A177-3AD203B41FA5}">
                      <a16:colId xmlns:a16="http://schemas.microsoft.com/office/drawing/2014/main" val="20002"/>
                    </a:ext>
                  </a:extLst>
                </a:gridCol>
                <a:gridCol w="998087">
                  <a:extLst>
                    <a:ext uri="{9D8B030D-6E8A-4147-A177-3AD203B41FA5}">
                      <a16:colId xmlns:a16="http://schemas.microsoft.com/office/drawing/2014/main" val="4286169118"/>
                    </a:ext>
                  </a:extLst>
                </a:gridCol>
                <a:gridCol w="894859">
                  <a:extLst>
                    <a:ext uri="{9D8B030D-6E8A-4147-A177-3AD203B41FA5}">
                      <a16:colId xmlns:a16="http://schemas.microsoft.com/office/drawing/2014/main" val="20003"/>
                    </a:ext>
                  </a:extLst>
                </a:gridCol>
                <a:gridCol w="864686">
                  <a:extLst>
                    <a:ext uri="{9D8B030D-6E8A-4147-A177-3AD203B41FA5}">
                      <a16:colId xmlns:a16="http://schemas.microsoft.com/office/drawing/2014/main" val="20004"/>
                    </a:ext>
                  </a:extLst>
                </a:gridCol>
                <a:gridCol w="864686">
                  <a:extLst>
                    <a:ext uri="{9D8B030D-6E8A-4147-A177-3AD203B41FA5}">
                      <a16:colId xmlns:a16="http://schemas.microsoft.com/office/drawing/2014/main" val="1366481416"/>
                    </a:ext>
                  </a:extLst>
                </a:gridCol>
              </a:tblGrid>
              <a:tr h="212324">
                <a:tc>
                  <a:txBody>
                    <a:bodyPr/>
                    <a:lstStyle/>
                    <a:p>
                      <a:pPr algn="ctr" fontAlgn="ctr"/>
                      <a:r>
                        <a:rPr lang="en-US" sz="1200" b="1" i="0" u="none" strike="noStrike" dirty="0" smtClean="0">
                          <a:solidFill>
                            <a:srgbClr val="000000"/>
                          </a:solidFill>
                          <a:effectLst/>
                          <a:latin typeface="+mn-lt"/>
                        </a:rPr>
                        <a:t>Fee description</a:t>
                      </a:r>
                      <a:endParaRPr lang="en-US" sz="1200" b="1" i="0" u="none" strike="noStrike" dirty="0">
                        <a:solidFill>
                          <a:srgbClr val="000000"/>
                        </a:solidFill>
                        <a:effectLst/>
                        <a:latin typeface="+mn-lt"/>
                      </a:endParaRPr>
                    </a:p>
                  </a:txBody>
                  <a:tcPr marL="12063" marR="12063" marT="120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solidFill>
                            <a:srgbClr val="000000"/>
                          </a:solidFill>
                          <a:effectLst/>
                          <a:latin typeface="+mn-lt"/>
                        </a:rPr>
                        <a:t>Current large entity fee rate</a:t>
                      </a:r>
                      <a:endParaRPr lang="en-US" sz="1200" b="1" i="0" u="none" strike="noStrike" dirty="0">
                        <a:solidFill>
                          <a:srgbClr val="000000"/>
                        </a:solidFill>
                        <a:effectLst/>
                        <a:latin typeface="+mn-lt"/>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solidFill>
                            <a:srgbClr val="000000"/>
                          </a:solidFill>
                          <a:effectLst/>
                          <a:latin typeface="+mn-lt"/>
                        </a:rPr>
                        <a:t>Final patent fee schedule large entity fee rate</a:t>
                      </a:r>
                      <a:endParaRPr lang="en-US" sz="1200" b="1" i="0" u="none" strike="noStrike" dirty="0">
                        <a:solidFill>
                          <a:srgbClr val="000000"/>
                        </a:solidFill>
                        <a:effectLst/>
                        <a:latin typeface="+mn-lt"/>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1" i="0" u="none" strike="noStrike" dirty="0" smtClean="0">
                          <a:solidFill>
                            <a:srgbClr val="000000"/>
                          </a:solidFill>
                          <a:effectLst/>
                          <a:latin typeface="+mn-lt"/>
                        </a:rPr>
                        <a:t>Dollar change</a:t>
                      </a:r>
                      <a:endParaRPr lang="en-US" sz="1200" b="1"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mn-lt"/>
                        </a:rPr>
                        <a:t>Percentage change</a:t>
                      </a:r>
                      <a:endParaRPr lang="en-US" sz="1200" b="1"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mn-lt"/>
                        </a:rPr>
                        <a:t>FY 2018 unit cost</a:t>
                      </a:r>
                      <a:endParaRPr lang="en-US" sz="1200" b="1"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mn-lt"/>
                        </a:rPr>
                        <a:t>FY 2019 unit cost</a:t>
                      </a: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509397">
                <a:tc>
                  <a:txBody>
                    <a:bodyPr/>
                    <a:lstStyle/>
                    <a:p>
                      <a:pPr algn="l" fontAlgn="ctr"/>
                      <a:r>
                        <a:rPr lang="en-US" sz="1200" b="0" i="0" u="none" strike="noStrike" dirty="0" smtClean="0">
                          <a:solidFill>
                            <a:srgbClr val="000000"/>
                          </a:solidFill>
                          <a:effectLst/>
                          <a:latin typeface="+mn-lt"/>
                        </a:rPr>
                        <a:t>Request for expedited examination of a design application</a:t>
                      </a:r>
                      <a:endParaRPr lang="en-US" sz="1200" b="0" i="0" u="none" strike="noStrike" dirty="0">
                        <a:solidFill>
                          <a:srgbClr val="000000"/>
                        </a:solidFill>
                        <a:effectLst/>
                        <a:latin typeface="+mn-lt"/>
                      </a:endParaRPr>
                    </a:p>
                  </a:txBody>
                  <a:tcPr marL="12063" marR="12063" marT="120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mn-lt"/>
                        </a:rPr>
                        <a:t>$900</a:t>
                      </a:r>
                      <a:endParaRPr lang="en-US" sz="1200" b="0" i="0" u="none" strike="noStrike" dirty="0">
                        <a:solidFill>
                          <a:srgbClr val="000000"/>
                        </a:solidFill>
                        <a:effectLst/>
                        <a:latin typeface="+mn-lt"/>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mn-lt"/>
                        </a:rPr>
                        <a:t>$1,600 </a:t>
                      </a:r>
                      <a:endParaRPr lang="en-US" sz="1200" b="0" i="0" u="none" strike="noStrike" dirty="0">
                        <a:solidFill>
                          <a:srgbClr val="000000"/>
                        </a:solidFill>
                        <a:effectLst/>
                        <a:latin typeface="+mn-lt"/>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0" i="0" u="none" strike="noStrike" dirty="0" smtClean="0">
                          <a:solidFill>
                            <a:srgbClr val="000000"/>
                          </a:solidFill>
                          <a:effectLst/>
                          <a:latin typeface="+mn-lt"/>
                        </a:rPr>
                        <a:t>+$700</a:t>
                      </a:r>
                      <a:endParaRPr lang="en-US" sz="12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mn-lt"/>
                        </a:rPr>
                        <a:t>+78%</a:t>
                      </a:r>
                      <a:endParaRPr lang="en-US" sz="12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mn-lt"/>
                        </a:rPr>
                        <a:t>$125</a:t>
                      </a:r>
                      <a:endParaRPr lang="en-US" sz="12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mn-lt"/>
                        </a:rPr>
                        <a:t>$97</a:t>
                      </a:r>
                      <a:endParaRPr lang="en-US" sz="12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16677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2DA454B-C859-4892-B9FA-68B588C9F547}" type="slidenum">
              <a:rPr lang="en-US" smtClean="0"/>
              <a:pPr/>
              <a:t>15</a:t>
            </a:fld>
            <a:endParaRPr lang="en-US" dirty="0"/>
          </a:p>
        </p:txBody>
      </p:sp>
      <p:sp>
        <p:nvSpPr>
          <p:cNvPr id="2" name="Title 1"/>
          <p:cNvSpPr>
            <a:spLocks noGrp="1"/>
          </p:cNvSpPr>
          <p:nvPr>
            <p:ph type="title" idx="4294967295"/>
          </p:nvPr>
        </p:nvSpPr>
        <p:spPr>
          <a:xfrm>
            <a:off x="457200" y="271463"/>
            <a:ext cx="8229600" cy="952500"/>
          </a:xfrm>
        </p:spPr>
        <p:txBody>
          <a:bodyPr>
            <a:noAutofit/>
          </a:bodyPr>
          <a:lstStyle/>
          <a:p>
            <a:pPr lvl="1"/>
            <a:r>
              <a:rPr lang="en-US" sz="3200" b="1" dirty="0" smtClean="0">
                <a:latin typeface="+mn-lt"/>
              </a:rPr>
              <a:t>Utility and reissue issue and maintenance fees</a:t>
            </a:r>
            <a:endParaRPr lang="en-US" sz="3200" b="1" dirty="0">
              <a:latin typeface="+mn-lt"/>
            </a:endParaRPr>
          </a:p>
        </p:txBody>
      </p:sp>
      <p:sp>
        <p:nvSpPr>
          <p:cNvPr id="4" name="Content Placeholder 3"/>
          <p:cNvSpPr>
            <a:spLocks noGrp="1"/>
          </p:cNvSpPr>
          <p:nvPr>
            <p:ph idx="4294967295"/>
          </p:nvPr>
        </p:nvSpPr>
        <p:spPr>
          <a:xfrm>
            <a:off x="457202" y="3693989"/>
            <a:ext cx="8229600" cy="777875"/>
          </a:xfrm>
          <a:ln>
            <a:noFill/>
          </a:ln>
        </p:spPr>
        <p:txBody>
          <a:bodyPr>
            <a:noAutofit/>
          </a:bodyPr>
          <a:lstStyle/>
          <a:p>
            <a:r>
              <a:rPr lang="en-US" sz="1100" dirty="0" smtClean="0"/>
              <a:t>Maintenance fees are required at certain points in the utility and reissue patent lifecycles to keep a patent in force.  </a:t>
            </a:r>
          </a:p>
          <a:p>
            <a:r>
              <a:rPr lang="en-US" sz="1100" dirty="0" smtClean="0"/>
              <a:t>Historically, issue and maintenance fees have played an important role in fostering innovation; by setting these fees above cost, the USPTO is able to set filing/search/examination fees below cost, keeping barriers to entry into the patent system low.</a:t>
            </a:r>
          </a:p>
          <a:p>
            <a:r>
              <a:rPr lang="en-US" sz="1100" dirty="0" smtClean="0"/>
              <a:t>As certain technology lifecycles grow shorter, it is important that the USPTO not rely too heavily on fees paid late in the life of a patent. The proposed adjustments will permit the USPTO to recover costs for examining an application earlier in the patent lifecycle.</a:t>
            </a:r>
          </a:p>
          <a:p>
            <a:r>
              <a:rPr lang="en-US" sz="1100" dirty="0"/>
              <a:t>These adjustments will mark the first time maintenance fee rates have changed since 2013.</a:t>
            </a:r>
          </a:p>
        </p:txBody>
      </p:sp>
      <p:graphicFrame>
        <p:nvGraphicFramePr>
          <p:cNvPr id="6" name="Table 5" descr="Design Filing Fee- $180 to $200 &#10;Design Search Fee- $120 to $160 &#10;Design Examination Fee- $460 to $600 &#10;Design Issue Fee - $560 to $1,000 &#10;" title="Current and Proposed Fees for Large Entities- Design"/>
          <p:cNvGraphicFramePr>
            <a:graphicFrameLocks noGrp="1"/>
          </p:cNvGraphicFramePr>
          <p:nvPr>
            <p:extLst>
              <p:ext uri="{D42A27DB-BD31-4B8C-83A1-F6EECF244321}">
                <p14:modId xmlns:p14="http://schemas.microsoft.com/office/powerpoint/2010/main" val="1647162708"/>
              </p:ext>
            </p:extLst>
          </p:nvPr>
        </p:nvGraphicFramePr>
        <p:xfrm>
          <a:off x="457204" y="1331574"/>
          <a:ext cx="8229598" cy="2251325"/>
        </p:xfrm>
        <a:graphic>
          <a:graphicData uri="http://schemas.openxmlformats.org/drawingml/2006/table">
            <a:tbl>
              <a:tblPr firstRow="1"/>
              <a:tblGrid>
                <a:gridCol w="2298628">
                  <a:extLst>
                    <a:ext uri="{9D8B030D-6E8A-4147-A177-3AD203B41FA5}">
                      <a16:colId xmlns:a16="http://schemas.microsoft.com/office/drawing/2014/main" val="20000"/>
                    </a:ext>
                  </a:extLst>
                </a:gridCol>
                <a:gridCol w="1222893">
                  <a:extLst>
                    <a:ext uri="{9D8B030D-6E8A-4147-A177-3AD203B41FA5}">
                      <a16:colId xmlns:a16="http://schemas.microsoft.com/office/drawing/2014/main" val="20001"/>
                    </a:ext>
                  </a:extLst>
                </a:gridCol>
                <a:gridCol w="1205908">
                  <a:extLst>
                    <a:ext uri="{9D8B030D-6E8A-4147-A177-3AD203B41FA5}">
                      <a16:colId xmlns:a16="http://schemas.microsoft.com/office/drawing/2014/main" val="20002"/>
                    </a:ext>
                  </a:extLst>
                </a:gridCol>
                <a:gridCol w="941686">
                  <a:extLst>
                    <a:ext uri="{9D8B030D-6E8A-4147-A177-3AD203B41FA5}">
                      <a16:colId xmlns:a16="http://schemas.microsoft.com/office/drawing/2014/main" val="373372722"/>
                    </a:ext>
                  </a:extLst>
                </a:gridCol>
                <a:gridCol w="891737">
                  <a:extLst>
                    <a:ext uri="{9D8B030D-6E8A-4147-A177-3AD203B41FA5}">
                      <a16:colId xmlns:a16="http://schemas.microsoft.com/office/drawing/2014/main" val="20003"/>
                    </a:ext>
                  </a:extLst>
                </a:gridCol>
                <a:gridCol w="834373">
                  <a:extLst>
                    <a:ext uri="{9D8B030D-6E8A-4147-A177-3AD203B41FA5}">
                      <a16:colId xmlns:a16="http://schemas.microsoft.com/office/drawing/2014/main" val="4290702896"/>
                    </a:ext>
                  </a:extLst>
                </a:gridCol>
                <a:gridCol w="834373">
                  <a:extLst>
                    <a:ext uri="{9D8B030D-6E8A-4147-A177-3AD203B41FA5}">
                      <a16:colId xmlns:a16="http://schemas.microsoft.com/office/drawing/2014/main" val="677904472"/>
                    </a:ext>
                  </a:extLst>
                </a:gridCol>
              </a:tblGrid>
              <a:tr h="400172">
                <a:tc>
                  <a:txBody>
                    <a:bodyPr/>
                    <a:lstStyle/>
                    <a:p>
                      <a:pPr algn="ctr" fontAlgn="ctr"/>
                      <a:r>
                        <a:rPr lang="en-US" sz="1100" b="1" i="0" u="none" strike="noStrike" dirty="0" smtClean="0">
                          <a:solidFill>
                            <a:srgbClr val="000000"/>
                          </a:solidFill>
                          <a:effectLst/>
                          <a:latin typeface="+mn-lt"/>
                        </a:rPr>
                        <a:t>Fee description</a:t>
                      </a:r>
                      <a:endParaRPr lang="en-US" sz="1100" b="1" i="0" u="none" strike="noStrike" dirty="0">
                        <a:solidFill>
                          <a:srgbClr val="000000"/>
                        </a:solidFill>
                        <a:effectLst/>
                        <a:latin typeface="+mn-lt"/>
                      </a:endParaRPr>
                    </a:p>
                  </a:txBody>
                  <a:tcPr marL="12063" marR="12063" marT="1206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smtClean="0">
                          <a:solidFill>
                            <a:srgbClr val="000000"/>
                          </a:solidFill>
                          <a:effectLst/>
                          <a:latin typeface="+mn-lt"/>
                        </a:rPr>
                        <a:t>Current large entity fee rate</a:t>
                      </a:r>
                      <a:endParaRPr lang="en-US" sz="1100" b="1" i="0" u="none" strike="noStrike" dirty="0">
                        <a:solidFill>
                          <a:srgbClr val="000000"/>
                        </a:solidFill>
                        <a:effectLst/>
                        <a:latin typeface="+mn-lt"/>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smtClean="0">
                          <a:solidFill>
                            <a:srgbClr val="000000"/>
                          </a:solidFill>
                          <a:effectLst/>
                          <a:latin typeface="+mn-lt"/>
                        </a:rPr>
                        <a:t>Final patent fee schedule large entity fee rate</a:t>
                      </a:r>
                      <a:endParaRPr lang="en-US" sz="1100" b="1" i="0" u="none" strike="noStrike" dirty="0">
                        <a:solidFill>
                          <a:srgbClr val="000000"/>
                        </a:solidFill>
                        <a:effectLst/>
                        <a:latin typeface="+mn-lt"/>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100" b="1" i="0" u="none" strike="noStrike" dirty="0" smtClean="0">
                          <a:solidFill>
                            <a:srgbClr val="000000"/>
                          </a:solidFill>
                          <a:effectLst/>
                          <a:latin typeface="+mn-lt"/>
                        </a:rPr>
                        <a:t>Dollar change</a:t>
                      </a:r>
                      <a:endParaRPr lang="en-US" sz="1100" b="1"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smtClean="0">
                          <a:solidFill>
                            <a:srgbClr val="000000"/>
                          </a:solidFill>
                          <a:effectLst/>
                          <a:latin typeface="+mn-lt"/>
                        </a:rPr>
                        <a:t>Percentage change</a:t>
                      </a:r>
                      <a:endParaRPr lang="en-US" sz="1100" b="1"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smtClean="0">
                          <a:solidFill>
                            <a:srgbClr val="000000"/>
                          </a:solidFill>
                          <a:effectLst/>
                          <a:latin typeface="+mn-lt"/>
                        </a:rPr>
                        <a:t>FY 2018 unit</a:t>
                      </a:r>
                      <a:r>
                        <a:rPr lang="en-US" sz="1100" b="1" i="0" u="none" strike="noStrike" baseline="0" dirty="0" smtClean="0">
                          <a:solidFill>
                            <a:srgbClr val="000000"/>
                          </a:solidFill>
                          <a:effectLst/>
                          <a:latin typeface="+mn-lt"/>
                        </a:rPr>
                        <a:t> cost</a:t>
                      </a:r>
                      <a:endParaRPr lang="en-US" sz="1100" b="1"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smtClean="0">
                          <a:solidFill>
                            <a:srgbClr val="000000"/>
                          </a:solidFill>
                          <a:effectLst/>
                          <a:latin typeface="+mn-lt"/>
                        </a:rPr>
                        <a:t>FY 2019 unit</a:t>
                      </a:r>
                      <a:r>
                        <a:rPr lang="en-US" sz="1100" b="1" i="0" u="none" strike="noStrike" baseline="0" dirty="0" smtClean="0">
                          <a:solidFill>
                            <a:srgbClr val="000000"/>
                          </a:solidFill>
                          <a:effectLst/>
                          <a:latin typeface="+mn-lt"/>
                        </a:rPr>
                        <a:t> cost</a:t>
                      </a:r>
                      <a:endParaRPr lang="en-US" sz="1100" b="1"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85191">
                <a:tc>
                  <a:txBody>
                    <a:bodyPr/>
                    <a:lstStyle/>
                    <a:p>
                      <a:pPr algn="l" fontAlgn="ctr"/>
                      <a:r>
                        <a:rPr lang="en-US" sz="1100" b="0" i="0" u="none" strike="noStrike" dirty="0" smtClean="0">
                          <a:solidFill>
                            <a:srgbClr val="000000"/>
                          </a:solidFill>
                          <a:effectLst/>
                          <a:latin typeface="+mn-lt"/>
                        </a:rPr>
                        <a:t>Utility issue fee</a:t>
                      </a:r>
                      <a:endParaRPr lang="en-US" sz="11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$1,000 </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$1,200</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+$200</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+20%</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$325</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$319</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85191">
                <a:tc>
                  <a:txBody>
                    <a:bodyPr/>
                    <a:lstStyle/>
                    <a:p>
                      <a:pPr algn="l" fontAlgn="ctr"/>
                      <a:r>
                        <a:rPr lang="en-US" sz="1100" b="0" i="0" u="none" strike="noStrike" dirty="0" smtClean="0">
                          <a:solidFill>
                            <a:srgbClr val="000000"/>
                          </a:solidFill>
                          <a:effectLst/>
                          <a:latin typeface="+mn-lt"/>
                        </a:rPr>
                        <a:t>Reissue issue fee</a:t>
                      </a:r>
                      <a:endParaRPr lang="en-US" sz="11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$1,000</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$1,200 </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+$200</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+20%</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$325</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$319</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455320">
                <a:tc>
                  <a:txBody>
                    <a:bodyPr/>
                    <a:lstStyle/>
                    <a:p>
                      <a:pPr algn="l" fontAlgn="ctr"/>
                      <a:r>
                        <a:rPr lang="en-US" sz="1100" b="0" i="0" u="none" strike="noStrike" dirty="0" smtClean="0">
                          <a:solidFill>
                            <a:srgbClr val="000000"/>
                          </a:solidFill>
                          <a:effectLst/>
                          <a:latin typeface="+mn-lt"/>
                        </a:rPr>
                        <a:t>For maintaining an original or any reissue patent, due at 3.5 years </a:t>
                      </a:r>
                      <a:endParaRPr lang="en-US" sz="11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$1,600</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$2,000</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+$400</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+25%</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mn-lt"/>
                        </a:rPr>
                        <a:t>n/a</a:t>
                      </a:r>
                      <a:endParaRPr lang="en-US" sz="11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mn-lt"/>
                        </a:rPr>
                        <a:t>n/a</a:t>
                      </a:r>
                      <a:endParaRPr lang="en-US" sz="11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1467390"/>
                  </a:ext>
                </a:extLst>
              </a:tr>
              <a:tr h="455320">
                <a:tc>
                  <a:txBody>
                    <a:bodyPr/>
                    <a:lstStyle/>
                    <a:p>
                      <a:pPr algn="l" fontAlgn="ctr"/>
                      <a:r>
                        <a:rPr lang="en-US" sz="1100" b="0" i="0" u="none" strike="noStrike" dirty="0" smtClean="0">
                          <a:solidFill>
                            <a:srgbClr val="000000"/>
                          </a:solidFill>
                          <a:effectLst/>
                          <a:latin typeface="+mn-lt"/>
                        </a:rPr>
                        <a:t>For maintaining an original or any reissue patent, due at 7.5 years </a:t>
                      </a:r>
                      <a:endParaRPr lang="en-US" sz="11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$3,600</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$3,760</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+$160</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+4%</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mn-lt"/>
                        </a:rPr>
                        <a:t>n/a</a:t>
                      </a:r>
                      <a:endParaRPr lang="en-US" sz="11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mn-lt"/>
                        </a:rPr>
                        <a:t>n/a</a:t>
                      </a:r>
                      <a:endParaRPr lang="en-US" sz="11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164231"/>
                  </a:ext>
                </a:extLst>
              </a:tr>
              <a:tr h="455320">
                <a:tc>
                  <a:txBody>
                    <a:bodyPr/>
                    <a:lstStyle/>
                    <a:p>
                      <a:pPr algn="l" fontAlgn="ctr"/>
                      <a:r>
                        <a:rPr lang="en-US" sz="1100" b="0" i="0" u="none" strike="noStrike" dirty="0" smtClean="0">
                          <a:solidFill>
                            <a:srgbClr val="000000"/>
                          </a:solidFill>
                          <a:effectLst/>
                          <a:latin typeface="+mn-lt"/>
                        </a:rPr>
                        <a:t>For maintaining an original or any reissue patent, due at 11.5 years </a:t>
                      </a:r>
                      <a:endParaRPr lang="en-US" sz="11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$7,400 </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$7,700</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+$300</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+4%</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mn-lt"/>
                        </a:rPr>
                        <a:t>n/a</a:t>
                      </a:r>
                      <a:endParaRPr lang="en-US" sz="11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mn-lt"/>
                        </a:rPr>
                        <a:t>n/a</a:t>
                      </a:r>
                      <a:endParaRPr lang="en-US" sz="11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88458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descr="Submission of an Information Disclosure Statement after FAOM, before Notice of Allowance- $180 to $300 &#10;Submission of an Information Disclosure Statement after Notice of Allowance -  N/A to $600 &#10;" title="Current and Proposed Fees for Large Entities- IDS"/>
          <p:cNvGraphicFramePr>
            <a:graphicFrameLocks noGrp="1"/>
          </p:cNvGraphicFramePr>
          <p:nvPr>
            <p:extLst>
              <p:ext uri="{D42A27DB-BD31-4B8C-83A1-F6EECF244321}">
                <p14:modId xmlns:p14="http://schemas.microsoft.com/office/powerpoint/2010/main" val="1902140681"/>
              </p:ext>
            </p:extLst>
          </p:nvPr>
        </p:nvGraphicFramePr>
        <p:xfrm>
          <a:off x="457200" y="969595"/>
          <a:ext cx="8216723" cy="2760297"/>
        </p:xfrm>
        <a:graphic>
          <a:graphicData uri="http://schemas.openxmlformats.org/drawingml/2006/table">
            <a:tbl>
              <a:tblPr firstRow="1"/>
              <a:tblGrid>
                <a:gridCol w="3638371">
                  <a:extLst>
                    <a:ext uri="{9D8B030D-6E8A-4147-A177-3AD203B41FA5}">
                      <a16:colId xmlns:a16="http://schemas.microsoft.com/office/drawing/2014/main" val="20000"/>
                    </a:ext>
                  </a:extLst>
                </a:gridCol>
                <a:gridCol w="844550">
                  <a:extLst>
                    <a:ext uri="{9D8B030D-6E8A-4147-A177-3AD203B41FA5}">
                      <a16:colId xmlns:a16="http://schemas.microsoft.com/office/drawing/2014/main" val="20001"/>
                    </a:ext>
                  </a:extLst>
                </a:gridCol>
                <a:gridCol w="1022350">
                  <a:extLst>
                    <a:ext uri="{9D8B030D-6E8A-4147-A177-3AD203B41FA5}">
                      <a16:colId xmlns:a16="http://schemas.microsoft.com/office/drawing/2014/main" val="20002"/>
                    </a:ext>
                  </a:extLst>
                </a:gridCol>
                <a:gridCol w="615645">
                  <a:extLst>
                    <a:ext uri="{9D8B030D-6E8A-4147-A177-3AD203B41FA5}">
                      <a16:colId xmlns:a16="http://schemas.microsoft.com/office/drawing/2014/main" val="4270333737"/>
                    </a:ext>
                  </a:extLst>
                </a:gridCol>
                <a:gridCol w="724205">
                  <a:extLst>
                    <a:ext uri="{9D8B030D-6E8A-4147-A177-3AD203B41FA5}">
                      <a16:colId xmlns:a16="http://schemas.microsoft.com/office/drawing/2014/main" val="20003"/>
                    </a:ext>
                  </a:extLst>
                </a:gridCol>
                <a:gridCol w="655654">
                  <a:extLst>
                    <a:ext uri="{9D8B030D-6E8A-4147-A177-3AD203B41FA5}">
                      <a16:colId xmlns:a16="http://schemas.microsoft.com/office/drawing/2014/main" val="2380165963"/>
                    </a:ext>
                  </a:extLst>
                </a:gridCol>
                <a:gridCol w="715948">
                  <a:extLst>
                    <a:ext uri="{9D8B030D-6E8A-4147-A177-3AD203B41FA5}">
                      <a16:colId xmlns:a16="http://schemas.microsoft.com/office/drawing/2014/main" val="1629097411"/>
                    </a:ext>
                  </a:extLst>
                </a:gridCol>
              </a:tblGrid>
              <a:tr h="475504">
                <a:tc>
                  <a:txBody>
                    <a:bodyPr/>
                    <a:lstStyle/>
                    <a:p>
                      <a:pPr algn="ctr" fontAlgn="ctr"/>
                      <a:r>
                        <a:rPr lang="en-US" sz="1050" b="1" i="0" u="none" strike="noStrike" dirty="0" smtClean="0">
                          <a:solidFill>
                            <a:srgbClr val="000000"/>
                          </a:solidFill>
                          <a:effectLst/>
                          <a:latin typeface="+mn-lt"/>
                        </a:rPr>
                        <a:t>Fee description</a:t>
                      </a:r>
                      <a:endParaRPr lang="en-US" sz="1050" b="1" i="0" u="none" strike="noStrike" dirty="0">
                        <a:solidFill>
                          <a:srgbClr val="000000"/>
                        </a:solidFill>
                        <a:effectLst/>
                        <a:latin typeface="+mn-lt"/>
                      </a:endParaRPr>
                    </a:p>
                  </a:txBody>
                  <a:tcPr marL="11213" marR="11213" marT="11213"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smtClean="0">
                          <a:solidFill>
                            <a:srgbClr val="000000"/>
                          </a:solidFill>
                          <a:effectLst/>
                          <a:latin typeface="+mn-lt"/>
                        </a:rPr>
                        <a:t>Current large entity fee rate</a:t>
                      </a:r>
                      <a:endParaRPr lang="en-US" sz="1050" b="1"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smtClean="0">
                          <a:solidFill>
                            <a:srgbClr val="000000"/>
                          </a:solidFill>
                          <a:effectLst/>
                          <a:latin typeface="+mn-lt"/>
                        </a:rPr>
                        <a:t>Final patent fee schedule large entity</a:t>
                      </a:r>
                      <a:r>
                        <a:rPr lang="en-US" sz="1050" b="1" i="0" u="none" strike="noStrike" baseline="0" dirty="0" smtClean="0">
                          <a:solidFill>
                            <a:srgbClr val="000000"/>
                          </a:solidFill>
                          <a:effectLst/>
                          <a:latin typeface="+mn-lt"/>
                        </a:rPr>
                        <a:t> fee rate</a:t>
                      </a:r>
                      <a:endParaRPr lang="en-US" sz="1050" b="1"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50" b="1" i="0" u="none" strike="noStrike" dirty="0" smtClean="0">
                          <a:solidFill>
                            <a:srgbClr val="000000"/>
                          </a:solidFill>
                          <a:effectLst/>
                          <a:latin typeface="+mn-lt"/>
                        </a:rPr>
                        <a:t>Dollar</a:t>
                      </a:r>
                      <a:r>
                        <a:rPr lang="en-US" sz="1050" b="1" i="0" u="none" strike="noStrike" baseline="0" dirty="0" smtClean="0">
                          <a:solidFill>
                            <a:srgbClr val="000000"/>
                          </a:solidFill>
                          <a:effectLst/>
                          <a:latin typeface="+mn-lt"/>
                        </a:rPr>
                        <a:t> change</a:t>
                      </a:r>
                      <a:endParaRPr lang="en-US" sz="1050" b="1"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1" i="0" u="none" strike="noStrike" dirty="0" smtClean="0">
                          <a:solidFill>
                            <a:srgbClr val="000000"/>
                          </a:solidFill>
                          <a:effectLst/>
                          <a:latin typeface="+mn-lt"/>
                        </a:rPr>
                        <a:t>Percentage change</a:t>
                      </a:r>
                      <a:endParaRPr lang="en-US" sz="1050" b="1"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1" i="0" u="none" strike="noStrike" dirty="0" smtClean="0">
                          <a:solidFill>
                            <a:srgbClr val="000000"/>
                          </a:solidFill>
                          <a:effectLst/>
                          <a:latin typeface="+mn-lt"/>
                        </a:rPr>
                        <a:t>FY 2018 unit cost</a:t>
                      </a:r>
                      <a:endParaRPr lang="en-US" sz="1050" b="1"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1" i="0" u="none" strike="noStrike" dirty="0" smtClean="0">
                          <a:solidFill>
                            <a:srgbClr val="000000"/>
                          </a:solidFill>
                          <a:effectLst/>
                          <a:latin typeface="+mn-lt"/>
                        </a:rPr>
                        <a:t>FY 2019 unit cost</a:t>
                      </a:r>
                      <a:endParaRPr lang="en-US" sz="1050" b="1"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69005">
                <a:tc>
                  <a:txBody>
                    <a:bodyPr/>
                    <a:lstStyle/>
                    <a:p>
                      <a:pPr algn="l" fontAlgn="ctr"/>
                      <a:r>
                        <a:rPr lang="en-US" sz="1100" b="0" i="1" u="none" strike="noStrike" dirty="0" smtClean="0">
                          <a:solidFill>
                            <a:srgbClr val="000000"/>
                          </a:solidFill>
                          <a:effectLst/>
                          <a:latin typeface="+mn-lt"/>
                        </a:rPr>
                        <a:t>Inter </a:t>
                      </a:r>
                      <a:r>
                        <a:rPr lang="en-US" sz="1100" b="0" i="1" u="none" strike="noStrike" dirty="0" err="1" smtClean="0">
                          <a:solidFill>
                            <a:srgbClr val="000000"/>
                          </a:solidFill>
                          <a:effectLst/>
                          <a:latin typeface="+mn-lt"/>
                        </a:rPr>
                        <a:t>partes</a:t>
                      </a:r>
                      <a:r>
                        <a:rPr lang="en-US" sz="1100" b="0" i="1" u="none" strike="noStrike" dirty="0" smtClean="0">
                          <a:solidFill>
                            <a:srgbClr val="000000"/>
                          </a:solidFill>
                          <a:effectLst/>
                          <a:latin typeface="+mn-lt"/>
                        </a:rPr>
                        <a:t> </a:t>
                      </a:r>
                      <a:r>
                        <a:rPr lang="en-US" sz="1100" b="0" i="0" u="none" strike="noStrike" dirty="0" smtClean="0">
                          <a:solidFill>
                            <a:srgbClr val="000000"/>
                          </a:solidFill>
                          <a:effectLst/>
                          <a:latin typeface="+mn-lt"/>
                        </a:rPr>
                        <a:t>review request fee—up to 20 claims</a:t>
                      </a:r>
                      <a:endParaRPr lang="en-US" sz="1100" b="0" i="0" u="none" strike="noStrike" dirty="0">
                        <a:solidFill>
                          <a:srgbClr val="000000"/>
                        </a:solidFill>
                        <a:effectLst/>
                        <a:latin typeface="+mn-lt"/>
                      </a:endParaRPr>
                    </a:p>
                  </a:txBody>
                  <a:tcPr marL="11213" marR="11213" marT="11213"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effectLst/>
                          <a:latin typeface="+mn-lt"/>
                        </a:rPr>
                        <a:t>$15,500 </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smtClean="0">
                          <a:solidFill>
                            <a:srgbClr val="000000"/>
                          </a:solidFill>
                          <a:effectLst/>
                          <a:latin typeface="+mn-lt"/>
                        </a:rPr>
                        <a:t>$19,000</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50" b="0" i="0" u="none" strike="noStrike" dirty="0" smtClean="0">
                          <a:solidFill>
                            <a:srgbClr val="000000"/>
                          </a:solidFill>
                          <a:effectLst/>
                          <a:latin typeface="+mn-lt"/>
                        </a:rPr>
                        <a:t>+$3,500</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smtClean="0">
                          <a:solidFill>
                            <a:srgbClr val="000000"/>
                          </a:solidFill>
                          <a:effectLst/>
                          <a:latin typeface="+mn-lt"/>
                        </a:rPr>
                        <a:t>+23%</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smtClean="0">
                          <a:solidFill>
                            <a:srgbClr val="000000"/>
                          </a:solidFill>
                          <a:effectLst/>
                          <a:latin typeface="+mn-lt"/>
                        </a:rPr>
                        <a:t>$15,016</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smtClean="0">
                          <a:solidFill>
                            <a:srgbClr val="000000"/>
                          </a:solidFill>
                          <a:effectLst/>
                          <a:latin typeface="+mn-lt"/>
                        </a:rPr>
                        <a:t>$17,887</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69005">
                <a:tc>
                  <a:txBody>
                    <a:bodyPr/>
                    <a:lstStyle/>
                    <a:p>
                      <a:pPr algn="l" fontAlgn="ctr"/>
                      <a:r>
                        <a:rPr lang="en-US" sz="1100" b="0" i="1" u="none" strike="noStrike" dirty="0" smtClean="0">
                          <a:solidFill>
                            <a:srgbClr val="000000"/>
                          </a:solidFill>
                          <a:effectLst/>
                          <a:latin typeface="+mn-lt"/>
                        </a:rPr>
                        <a:t>Inter </a:t>
                      </a:r>
                      <a:r>
                        <a:rPr lang="en-US" sz="1100" b="0" i="1" u="none" strike="noStrike" dirty="0" err="1" smtClean="0">
                          <a:solidFill>
                            <a:srgbClr val="000000"/>
                          </a:solidFill>
                          <a:effectLst/>
                          <a:latin typeface="+mn-lt"/>
                        </a:rPr>
                        <a:t>partes</a:t>
                      </a:r>
                      <a:r>
                        <a:rPr lang="en-US" sz="1100" b="0" i="1" u="none" strike="noStrike" dirty="0" smtClean="0">
                          <a:solidFill>
                            <a:srgbClr val="000000"/>
                          </a:solidFill>
                          <a:effectLst/>
                          <a:latin typeface="+mn-lt"/>
                        </a:rPr>
                        <a:t> </a:t>
                      </a:r>
                      <a:r>
                        <a:rPr lang="en-US" sz="1100" b="0" i="0" u="none" strike="noStrike" dirty="0" smtClean="0">
                          <a:solidFill>
                            <a:srgbClr val="000000"/>
                          </a:solidFill>
                          <a:effectLst/>
                          <a:latin typeface="+mn-lt"/>
                        </a:rPr>
                        <a:t>review post-institution fee—up to 20 claims*</a:t>
                      </a:r>
                      <a:endParaRPr lang="en-US" sz="1100" b="0" i="0" u="none" strike="noStrike" dirty="0">
                        <a:solidFill>
                          <a:srgbClr val="000000"/>
                        </a:solidFill>
                        <a:effectLst/>
                        <a:latin typeface="+mn-lt"/>
                      </a:endParaRPr>
                    </a:p>
                  </a:txBody>
                  <a:tcPr marL="11213" marR="11213" marT="11213"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effectLst/>
                          <a:latin typeface="+mn-lt"/>
                        </a:rPr>
                        <a:t>$15,000</a:t>
                      </a: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smtClean="0">
                          <a:solidFill>
                            <a:srgbClr val="000000"/>
                          </a:solidFill>
                          <a:effectLst/>
                          <a:latin typeface="+mn-lt"/>
                        </a:rPr>
                        <a:t>$22,500</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50" b="0" i="0" u="none" strike="noStrike" dirty="0" smtClean="0">
                          <a:solidFill>
                            <a:srgbClr val="000000"/>
                          </a:solidFill>
                          <a:effectLst/>
                          <a:latin typeface="+mn-lt"/>
                        </a:rPr>
                        <a:t>+$7,500</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smtClean="0">
                          <a:solidFill>
                            <a:srgbClr val="000000"/>
                          </a:solidFill>
                          <a:effectLst/>
                          <a:latin typeface="+mn-lt"/>
                        </a:rPr>
                        <a:t>+50%</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smtClean="0">
                          <a:solidFill>
                            <a:srgbClr val="000000"/>
                          </a:solidFill>
                          <a:effectLst/>
                          <a:latin typeface="+mn-lt"/>
                        </a:rPr>
                        <a:t>$25,490</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smtClean="0">
                          <a:solidFill>
                            <a:srgbClr val="000000"/>
                          </a:solidFill>
                          <a:effectLst/>
                          <a:latin typeface="+mn-lt"/>
                        </a:rPr>
                        <a:t>$27,376</a:t>
                      </a:r>
                    </a:p>
                  </a:txBody>
                  <a:tcPr marL="11213" marR="11213" marT="11213"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6946132"/>
                  </a:ext>
                </a:extLst>
              </a:tr>
              <a:tr h="169005">
                <a:tc>
                  <a:txBody>
                    <a:bodyPr/>
                    <a:lstStyle/>
                    <a:p>
                      <a:pPr algn="l" fontAlgn="ctr"/>
                      <a:r>
                        <a:rPr lang="en-US" sz="1100" b="0" i="1" u="none" strike="noStrike" dirty="0" smtClean="0">
                          <a:solidFill>
                            <a:srgbClr val="000000"/>
                          </a:solidFill>
                          <a:effectLst/>
                          <a:latin typeface="+mn-lt"/>
                        </a:rPr>
                        <a:t>Inter </a:t>
                      </a:r>
                      <a:r>
                        <a:rPr lang="en-US" sz="1100" b="0" i="1" u="none" strike="noStrike" dirty="0" err="1" smtClean="0">
                          <a:solidFill>
                            <a:srgbClr val="000000"/>
                          </a:solidFill>
                          <a:effectLst/>
                          <a:latin typeface="+mn-lt"/>
                        </a:rPr>
                        <a:t>partes</a:t>
                      </a:r>
                      <a:r>
                        <a:rPr lang="en-US" sz="1100" b="0" i="1" u="none" strike="noStrike" dirty="0" smtClean="0">
                          <a:solidFill>
                            <a:srgbClr val="000000"/>
                          </a:solidFill>
                          <a:effectLst/>
                          <a:latin typeface="+mn-lt"/>
                        </a:rPr>
                        <a:t> </a:t>
                      </a:r>
                      <a:r>
                        <a:rPr lang="en-US" sz="1100" b="0" i="0" u="none" strike="noStrike" dirty="0" smtClean="0">
                          <a:solidFill>
                            <a:srgbClr val="000000"/>
                          </a:solidFill>
                          <a:effectLst/>
                          <a:latin typeface="+mn-lt"/>
                        </a:rPr>
                        <a:t>review request of each claim in excess of 20</a:t>
                      </a:r>
                      <a:endParaRPr lang="en-US" sz="1100" b="0" i="0" u="none" strike="noStrike" dirty="0">
                        <a:solidFill>
                          <a:srgbClr val="000000"/>
                        </a:solidFill>
                        <a:effectLst/>
                        <a:latin typeface="+mn-lt"/>
                      </a:endParaRPr>
                    </a:p>
                  </a:txBody>
                  <a:tcPr marL="11213" marR="11213" marT="11213"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effectLst/>
                          <a:latin typeface="+mn-lt"/>
                        </a:rPr>
                        <a:t>$300</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smtClean="0">
                          <a:solidFill>
                            <a:srgbClr val="000000"/>
                          </a:solidFill>
                          <a:effectLst/>
                          <a:latin typeface="+mn-lt"/>
                        </a:rPr>
                        <a:t>$375</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50" b="0" i="0" u="none" strike="noStrike" dirty="0" smtClean="0">
                          <a:solidFill>
                            <a:srgbClr val="000000"/>
                          </a:solidFill>
                          <a:effectLst/>
                          <a:latin typeface="+mn-lt"/>
                        </a:rPr>
                        <a:t>+$75</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smtClean="0">
                          <a:solidFill>
                            <a:srgbClr val="000000"/>
                          </a:solidFill>
                          <a:effectLst/>
                          <a:latin typeface="+mn-lt"/>
                        </a:rPr>
                        <a:t>+25%</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smtClean="0">
                          <a:solidFill>
                            <a:srgbClr val="000000"/>
                          </a:solidFill>
                          <a:effectLst/>
                          <a:latin typeface="+mn-lt"/>
                        </a:rPr>
                        <a:t>n/a</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smtClean="0">
                          <a:solidFill>
                            <a:srgbClr val="000000"/>
                          </a:solidFill>
                          <a:effectLst/>
                          <a:latin typeface="+mn-lt"/>
                        </a:rPr>
                        <a:t>n/a</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2673763"/>
                  </a:ext>
                </a:extLst>
              </a:tr>
              <a:tr h="327414">
                <a:tc>
                  <a:txBody>
                    <a:bodyPr/>
                    <a:lstStyle/>
                    <a:p>
                      <a:pPr algn="l" fontAlgn="ctr"/>
                      <a:r>
                        <a:rPr lang="en-US" sz="1100" b="0" i="1" u="none" strike="noStrike" dirty="0" smtClean="0">
                          <a:solidFill>
                            <a:srgbClr val="000000"/>
                          </a:solidFill>
                          <a:effectLst/>
                          <a:latin typeface="+mn-lt"/>
                        </a:rPr>
                        <a:t>Inter </a:t>
                      </a:r>
                      <a:r>
                        <a:rPr lang="en-US" sz="1100" b="0" i="1" u="none" strike="noStrike" dirty="0" err="1" smtClean="0">
                          <a:solidFill>
                            <a:srgbClr val="000000"/>
                          </a:solidFill>
                          <a:effectLst/>
                          <a:latin typeface="+mn-lt"/>
                        </a:rPr>
                        <a:t>partes</a:t>
                      </a:r>
                      <a:r>
                        <a:rPr lang="en-US" sz="1100" b="0" i="1" u="none" strike="noStrike" dirty="0" smtClean="0">
                          <a:solidFill>
                            <a:srgbClr val="000000"/>
                          </a:solidFill>
                          <a:effectLst/>
                          <a:latin typeface="+mn-lt"/>
                        </a:rPr>
                        <a:t> </a:t>
                      </a:r>
                      <a:r>
                        <a:rPr lang="en-US" sz="1100" b="0" i="0" u="none" strike="noStrike" dirty="0" smtClean="0">
                          <a:solidFill>
                            <a:srgbClr val="000000"/>
                          </a:solidFill>
                          <a:effectLst/>
                          <a:latin typeface="+mn-lt"/>
                        </a:rPr>
                        <a:t>post-institution request of each claim in excess of 20*</a:t>
                      </a:r>
                      <a:endParaRPr lang="en-US" sz="1100" b="0" i="0" u="none" strike="noStrike" dirty="0">
                        <a:solidFill>
                          <a:srgbClr val="000000"/>
                        </a:solidFill>
                        <a:effectLst/>
                        <a:latin typeface="+mn-lt"/>
                      </a:endParaRPr>
                    </a:p>
                  </a:txBody>
                  <a:tcPr marL="11213" marR="11213" marT="11213"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effectLst/>
                          <a:latin typeface="+mn-lt"/>
                        </a:rPr>
                        <a:t>$600</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smtClean="0">
                          <a:solidFill>
                            <a:srgbClr val="000000"/>
                          </a:solidFill>
                          <a:effectLst/>
                          <a:latin typeface="+mn-lt"/>
                        </a:rPr>
                        <a:t>$750</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50" b="0" i="0" u="none" strike="noStrike" dirty="0" smtClean="0">
                          <a:solidFill>
                            <a:srgbClr val="000000"/>
                          </a:solidFill>
                          <a:effectLst/>
                          <a:latin typeface="+mn-lt"/>
                        </a:rPr>
                        <a:t>+$150</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smtClean="0">
                          <a:solidFill>
                            <a:srgbClr val="000000"/>
                          </a:solidFill>
                          <a:effectLst/>
                          <a:latin typeface="+mn-lt"/>
                        </a:rPr>
                        <a:t>+25%</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smtClean="0">
                          <a:solidFill>
                            <a:srgbClr val="000000"/>
                          </a:solidFill>
                          <a:effectLst/>
                          <a:latin typeface="+mn-lt"/>
                        </a:rPr>
                        <a:t>n/a</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smtClean="0">
                          <a:solidFill>
                            <a:srgbClr val="000000"/>
                          </a:solidFill>
                          <a:effectLst/>
                          <a:latin typeface="+mn-lt"/>
                        </a:rPr>
                        <a:t>n/a</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4465235"/>
                  </a:ext>
                </a:extLst>
              </a:tr>
              <a:tr h="327414">
                <a:tc>
                  <a:txBody>
                    <a:bodyPr/>
                    <a:lstStyle/>
                    <a:p>
                      <a:pPr algn="l" fontAlgn="ctr"/>
                      <a:r>
                        <a:rPr lang="en-US" sz="1100" b="0" i="0" u="none" strike="noStrike" dirty="0" smtClean="0">
                          <a:solidFill>
                            <a:srgbClr val="000000"/>
                          </a:solidFill>
                          <a:effectLst/>
                          <a:latin typeface="+mn-lt"/>
                        </a:rPr>
                        <a:t>Post-grant or covered business method review request fee—up to 20 claims</a:t>
                      </a:r>
                      <a:endParaRPr lang="en-US" sz="1100" b="0" i="0" u="none" strike="noStrike" dirty="0">
                        <a:solidFill>
                          <a:srgbClr val="000000"/>
                        </a:solidFill>
                        <a:effectLst/>
                        <a:latin typeface="+mn-lt"/>
                      </a:endParaRPr>
                    </a:p>
                  </a:txBody>
                  <a:tcPr marL="11213" marR="11213" marT="11213"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effectLst/>
                          <a:latin typeface="+mn-lt"/>
                        </a:rPr>
                        <a:t>$16,000</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smtClean="0">
                          <a:solidFill>
                            <a:srgbClr val="000000"/>
                          </a:solidFill>
                          <a:effectLst/>
                          <a:latin typeface="+mn-lt"/>
                        </a:rPr>
                        <a:t>$20,000</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50" b="0" i="0" u="none" strike="noStrike" dirty="0" smtClean="0">
                          <a:solidFill>
                            <a:srgbClr val="000000"/>
                          </a:solidFill>
                          <a:effectLst/>
                          <a:latin typeface="+mn-lt"/>
                        </a:rPr>
                        <a:t>+$4,000</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smtClean="0">
                          <a:solidFill>
                            <a:srgbClr val="000000"/>
                          </a:solidFill>
                          <a:effectLst/>
                          <a:latin typeface="+mn-lt"/>
                        </a:rPr>
                        <a:t>+25%</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smtClean="0">
                          <a:solidFill>
                            <a:srgbClr val="000000"/>
                          </a:solidFill>
                          <a:effectLst/>
                          <a:latin typeface="+mn-lt"/>
                        </a:rPr>
                        <a:t>$21,465</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smtClean="0">
                          <a:solidFill>
                            <a:srgbClr val="000000"/>
                          </a:solidFill>
                          <a:effectLst/>
                          <a:latin typeface="+mn-lt"/>
                        </a:rPr>
                        <a:t>$26,296</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26179"/>
                  </a:ext>
                </a:extLst>
              </a:tr>
              <a:tr h="327414">
                <a:tc>
                  <a:txBody>
                    <a:bodyPr/>
                    <a:lstStyle/>
                    <a:p>
                      <a:pPr algn="l" fontAlgn="ctr"/>
                      <a:r>
                        <a:rPr lang="en-US" sz="1100" b="0" i="0" u="none" strike="noStrike" dirty="0" smtClean="0">
                          <a:solidFill>
                            <a:srgbClr val="000000"/>
                          </a:solidFill>
                          <a:effectLst/>
                          <a:latin typeface="+mn-lt"/>
                        </a:rPr>
                        <a:t>Post-grant or covered business method review post-institution fee—up to 20 claims*</a:t>
                      </a:r>
                      <a:endParaRPr lang="en-US" sz="1100" b="0" i="0" u="none" strike="noStrike" dirty="0">
                        <a:solidFill>
                          <a:srgbClr val="000000"/>
                        </a:solidFill>
                        <a:effectLst/>
                        <a:latin typeface="+mn-lt"/>
                      </a:endParaRPr>
                    </a:p>
                  </a:txBody>
                  <a:tcPr marL="11213" marR="11213" marT="11213"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effectLst/>
                          <a:latin typeface="+mn-lt"/>
                        </a:rPr>
                        <a:t>$22,000</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smtClean="0">
                          <a:solidFill>
                            <a:srgbClr val="000000"/>
                          </a:solidFill>
                          <a:effectLst/>
                          <a:latin typeface="+mn-lt"/>
                        </a:rPr>
                        <a:t>$27,500</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50" b="0" i="0" u="none" strike="noStrike" dirty="0" smtClean="0">
                          <a:solidFill>
                            <a:srgbClr val="000000"/>
                          </a:solidFill>
                          <a:effectLst/>
                          <a:latin typeface="+mn-lt"/>
                        </a:rPr>
                        <a:t>+$5,500</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smtClean="0">
                          <a:solidFill>
                            <a:srgbClr val="000000"/>
                          </a:solidFill>
                          <a:effectLst/>
                          <a:latin typeface="+mn-lt"/>
                        </a:rPr>
                        <a:t>+25%</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smtClean="0">
                          <a:solidFill>
                            <a:srgbClr val="000000"/>
                          </a:solidFill>
                          <a:effectLst/>
                          <a:latin typeface="+mn-lt"/>
                        </a:rPr>
                        <a:t>$29,842</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smtClean="0">
                          <a:solidFill>
                            <a:srgbClr val="000000"/>
                          </a:solidFill>
                          <a:effectLst/>
                          <a:latin typeface="+mn-lt"/>
                        </a:rPr>
                        <a:t>$40,791</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6805610"/>
                  </a:ext>
                </a:extLst>
              </a:tr>
              <a:tr h="327414">
                <a:tc>
                  <a:txBody>
                    <a:bodyPr/>
                    <a:lstStyle/>
                    <a:p>
                      <a:pPr algn="l" fontAlgn="ctr"/>
                      <a:r>
                        <a:rPr lang="en-US" sz="1100" b="0" i="0" u="none" strike="noStrike" dirty="0" smtClean="0">
                          <a:solidFill>
                            <a:srgbClr val="000000"/>
                          </a:solidFill>
                          <a:effectLst/>
                          <a:latin typeface="+mn-lt"/>
                        </a:rPr>
                        <a:t>Post-grant or covered business method review request of each claim in excess of 20</a:t>
                      </a:r>
                      <a:endParaRPr lang="en-US" sz="1100" b="0" i="0" u="none" strike="noStrike" dirty="0">
                        <a:solidFill>
                          <a:srgbClr val="000000"/>
                        </a:solidFill>
                        <a:effectLst/>
                        <a:latin typeface="+mn-lt"/>
                      </a:endParaRPr>
                    </a:p>
                  </a:txBody>
                  <a:tcPr marL="11213" marR="11213" marT="11213"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effectLst/>
                          <a:latin typeface="+mn-lt"/>
                        </a:rPr>
                        <a:t>$375</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smtClean="0">
                          <a:solidFill>
                            <a:srgbClr val="000000"/>
                          </a:solidFill>
                          <a:effectLst/>
                          <a:latin typeface="+mn-lt"/>
                        </a:rPr>
                        <a:t>$475</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50" b="0" i="0" u="none" strike="noStrike" dirty="0" smtClean="0">
                          <a:solidFill>
                            <a:srgbClr val="000000"/>
                          </a:solidFill>
                          <a:effectLst/>
                          <a:latin typeface="+mn-lt"/>
                        </a:rPr>
                        <a:t>+$100</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smtClean="0">
                          <a:solidFill>
                            <a:srgbClr val="000000"/>
                          </a:solidFill>
                          <a:effectLst/>
                          <a:latin typeface="+mn-lt"/>
                        </a:rPr>
                        <a:t>+27%</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smtClean="0">
                          <a:solidFill>
                            <a:srgbClr val="000000"/>
                          </a:solidFill>
                          <a:effectLst/>
                          <a:latin typeface="+mn-lt"/>
                        </a:rPr>
                        <a:t>n/a</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smtClean="0">
                          <a:solidFill>
                            <a:srgbClr val="000000"/>
                          </a:solidFill>
                          <a:effectLst/>
                          <a:latin typeface="+mn-lt"/>
                        </a:rPr>
                        <a:t>n/a</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8593898"/>
                  </a:ext>
                </a:extLst>
              </a:tr>
              <a:tr h="327414">
                <a:tc>
                  <a:txBody>
                    <a:bodyPr/>
                    <a:lstStyle/>
                    <a:p>
                      <a:pPr algn="l" fontAlgn="ctr"/>
                      <a:r>
                        <a:rPr lang="en-US" sz="1100" b="0" i="0" u="none" strike="noStrike" dirty="0" smtClean="0">
                          <a:solidFill>
                            <a:srgbClr val="000000"/>
                          </a:solidFill>
                          <a:effectLst/>
                          <a:latin typeface="+mn-lt"/>
                        </a:rPr>
                        <a:t>Post-grant or covered business method review post-institution request of each claim in excess of 20*</a:t>
                      </a:r>
                      <a:endParaRPr lang="en-US" sz="1100" b="0" i="0" u="none" strike="noStrike" dirty="0">
                        <a:solidFill>
                          <a:srgbClr val="000000"/>
                        </a:solidFill>
                        <a:effectLst/>
                        <a:latin typeface="+mn-lt"/>
                      </a:endParaRPr>
                    </a:p>
                  </a:txBody>
                  <a:tcPr marL="11213" marR="11213" marT="11213"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effectLst/>
                          <a:latin typeface="+mn-lt"/>
                        </a:rPr>
                        <a:t>$825</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50" b="0" i="0" u="none" strike="noStrike" dirty="0" smtClean="0">
                          <a:solidFill>
                            <a:srgbClr val="000000"/>
                          </a:solidFill>
                          <a:effectLst/>
                          <a:latin typeface="+mn-lt"/>
                        </a:rPr>
                        <a:t>$1,050</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CE6F1"/>
                    </a:solidFill>
                  </a:tcPr>
                </a:tc>
                <a:tc>
                  <a:txBody>
                    <a:bodyPr/>
                    <a:lstStyle/>
                    <a:p>
                      <a:pPr algn="ctr" fontAlgn="ctr"/>
                      <a:r>
                        <a:rPr lang="en-US" sz="1050" b="0" i="0" u="none" strike="noStrike" dirty="0" smtClean="0">
                          <a:solidFill>
                            <a:srgbClr val="000000"/>
                          </a:solidFill>
                          <a:effectLst/>
                          <a:latin typeface="+mn-lt"/>
                        </a:rPr>
                        <a:t>+$225</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ctr"/>
                      <a:r>
                        <a:rPr lang="en-US" sz="1050" b="0" i="0" u="none" strike="noStrike" dirty="0" smtClean="0">
                          <a:solidFill>
                            <a:srgbClr val="000000"/>
                          </a:solidFill>
                          <a:effectLst/>
                          <a:latin typeface="+mn-lt"/>
                        </a:rPr>
                        <a:t>+27%</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ctr"/>
                      <a:r>
                        <a:rPr lang="en-US" sz="1050" b="0" i="0" u="none" strike="noStrike" dirty="0" smtClean="0">
                          <a:solidFill>
                            <a:srgbClr val="000000"/>
                          </a:solidFill>
                          <a:effectLst/>
                          <a:latin typeface="+mn-lt"/>
                        </a:rPr>
                        <a:t>n/a</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ctr"/>
                      <a:r>
                        <a:rPr lang="en-US" sz="1050" b="0" i="0" u="none" strike="noStrike" dirty="0" smtClean="0">
                          <a:solidFill>
                            <a:srgbClr val="000000"/>
                          </a:solidFill>
                          <a:effectLst/>
                          <a:latin typeface="+mn-lt"/>
                        </a:rPr>
                        <a:t>n/a</a:t>
                      </a:r>
                      <a:endParaRPr lang="en-US" sz="105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914976"/>
                  </a:ext>
                </a:extLst>
              </a:tr>
            </a:tbl>
          </a:graphicData>
        </a:graphic>
      </p:graphicFrame>
      <p:sp>
        <p:nvSpPr>
          <p:cNvPr id="2" name="Title 1"/>
          <p:cNvSpPr>
            <a:spLocks noGrp="1"/>
          </p:cNvSpPr>
          <p:nvPr>
            <p:ph type="title"/>
          </p:nvPr>
        </p:nvSpPr>
        <p:spPr>
          <a:xfrm>
            <a:off x="457200" y="309580"/>
            <a:ext cx="8229600" cy="516043"/>
          </a:xfrm>
        </p:spPr>
        <p:txBody>
          <a:bodyPr>
            <a:noAutofit/>
          </a:bodyPr>
          <a:lstStyle/>
          <a:p>
            <a:pPr lvl="1"/>
            <a:r>
              <a:rPr lang="en-US" sz="3200" b="1" dirty="0" smtClean="0">
                <a:latin typeface="+mn-lt"/>
              </a:rPr>
              <a:t>AIA trial fees</a:t>
            </a:r>
            <a:endParaRPr lang="en-US" sz="3200" b="1" dirty="0">
              <a:latin typeface="+mn-lt"/>
            </a:endParaRPr>
          </a:p>
        </p:txBody>
      </p:sp>
      <p:sp>
        <p:nvSpPr>
          <p:cNvPr id="6" name="Content Placeholder 5"/>
          <p:cNvSpPr>
            <a:spLocks noGrp="1"/>
          </p:cNvSpPr>
          <p:nvPr>
            <p:ph idx="1"/>
          </p:nvPr>
        </p:nvSpPr>
        <p:spPr>
          <a:xfrm>
            <a:off x="450761" y="3808227"/>
            <a:ext cx="8229600" cy="1419236"/>
          </a:xfrm>
          <a:ln>
            <a:noFill/>
          </a:ln>
        </p:spPr>
        <p:txBody>
          <a:bodyPr>
            <a:normAutofit lnSpcReduction="10000"/>
          </a:bodyPr>
          <a:lstStyle/>
          <a:p>
            <a:r>
              <a:rPr lang="en-US" sz="1100" dirty="0" smtClean="0"/>
              <a:t>These fee increases will allow the PTAB to continue high-quality, timely, and efficient proceedings with the expected increase in work/cost following the Supreme Court decision in </a:t>
            </a:r>
            <a:r>
              <a:rPr lang="en-US" sz="1100" i="1" dirty="0" smtClean="0"/>
              <a:t>SAS Institute Inc. </a:t>
            </a:r>
            <a:r>
              <a:rPr lang="en-US" sz="1100" dirty="0" smtClean="0"/>
              <a:t>v.</a:t>
            </a:r>
            <a:r>
              <a:rPr lang="en-US" sz="1100" i="1" dirty="0" smtClean="0"/>
              <a:t> Iancu </a:t>
            </a:r>
            <a:r>
              <a:rPr lang="en-US" sz="1100" dirty="0" smtClean="0"/>
              <a:t>(</a:t>
            </a:r>
            <a:r>
              <a:rPr lang="en-US" sz="1100" i="1" dirty="0" smtClean="0"/>
              <a:t>SAS</a:t>
            </a:r>
            <a:r>
              <a:rPr lang="en-US" sz="1100" dirty="0"/>
              <a:t>), </a:t>
            </a:r>
            <a:r>
              <a:rPr lang="en-US" sz="1100" i="1" dirty="0" err="1"/>
              <a:t>Arthrex</a:t>
            </a:r>
            <a:r>
              <a:rPr lang="en-US" sz="1100" i="1" dirty="0"/>
              <a:t> Inc.</a:t>
            </a:r>
            <a:r>
              <a:rPr lang="en-US" sz="1100" dirty="0"/>
              <a:t> v. </a:t>
            </a:r>
            <a:r>
              <a:rPr lang="en-US" sz="1100" i="1" dirty="0"/>
              <a:t>Smith &amp; Nephew, Inc</a:t>
            </a:r>
            <a:r>
              <a:rPr lang="en-US" sz="1100" i="1" dirty="0" smtClean="0"/>
              <a:t>.</a:t>
            </a:r>
            <a:r>
              <a:rPr lang="en-US" sz="1100" dirty="0" smtClean="0"/>
              <a:t>, and other changes.</a:t>
            </a:r>
          </a:p>
          <a:p>
            <a:r>
              <a:rPr lang="en-US" sz="1100" dirty="0" smtClean="0"/>
              <a:t>IPR request and post-institution fees were adjusted from the NPRM based on updated unit cost data. </a:t>
            </a:r>
            <a:r>
              <a:rPr lang="en-US" sz="1100" dirty="0"/>
              <a:t>The USPTO will continue to evaluate data, as it becomes available, to better understand the long-term impact of </a:t>
            </a:r>
            <a:r>
              <a:rPr lang="en-US" sz="1100" i="1" dirty="0" smtClean="0"/>
              <a:t>SAS</a:t>
            </a:r>
            <a:r>
              <a:rPr lang="en-US" sz="1100" dirty="0" smtClean="0"/>
              <a:t>. </a:t>
            </a:r>
          </a:p>
          <a:p>
            <a:r>
              <a:rPr lang="en-US" sz="1100" dirty="0" smtClean="0"/>
              <a:t>The post-institutional threshold for paying claims fees will increase from 15 to 20, bringing it in sync with the PTAB’s request threshold and reflecting the fact that, following </a:t>
            </a:r>
            <a:r>
              <a:rPr lang="en-US" sz="1100" i="1" dirty="0" smtClean="0"/>
              <a:t>SAS</a:t>
            </a:r>
            <a:r>
              <a:rPr lang="en-US" sz="1100" dirty="0" smtClean="0"/>
              <a:t>, the PTAB is required to institute all claims or none.</a:t>
            </a:r>
            <a:endParaRPr lang="en-US" sz="1100" dirty="0"/>
          </a:p>
        </p:txBody>
      </p:sp>
      <p:sp>
        <p:nvSpPr>
          <p:cNvPr id="3" name="Slide Number Placeholder 2"/>
          <p:cNvSpPr>
            <a:spLocks noGrp="1"/>
          </p:cNvSpPr>
          <p:nvPr>
            <p:ph type="sldNum" sz="quarter" idx="10"/>
          </p:nvPr>
        </p:nvSpPr>
        <p:spPr/>
        <p:txBody>
          <a:bodyPr/>
          <a:lstStyle/>
          <a:p>
            <a:fld id="{92DA454B-C859-4892-B9FA-68B588C9F547}" type="slidenum">
              <a:rPr lang="en-US" smtClean="0"/>
              <a:pPr/>
              <a:t>16</a:t>
            </a:fld>
            <a:endParaRPr lang="en-US" dirty="0"/>
          </a:p>
        </p:txBody>
      </p:sp>
      <p:sp>
        <p:nvSpPr>
          <p:cNvPr id="4" name="TextBox 3"/>
          <p:cNvSpPr txBox="1"/>
          <p:nvPr/>
        </p:nvSpPr>
        <p:spPr>
          <a:xfrm>
            <a:off x="2577194" y="5372416"/>
            <a:ext cx="6109608" cy="246221"/>
          </a:xfrm>
          <a:prstGeom prst="rect">
            <a:avLst/>
          </a:prstGeom>
          <a:noFill/>
        </p:spPr>
        <p:txBody>
          <a:bodyPr wrap="square" rtlCol="0">
            <a:spAutoFit/>
          </a:bodyPr>
          <a:lstStyle/>
          <a:p>
            <a:pPr lvl="0">
              <a:spcBef>
                <a:spcPct val="20000"/>
              </a:spcBef>
              <a:defRPr/>
            </a:pPr>
            <a:r>
              <a:rPr lang="en-US" sz="1000" dirty="0">
                <a:solidFill>
                  <a:prstClr val="black"/>
                </a:solidFill>
              </a:rPr>
              <a:t>* Threshold for post-institution excess claims fees is currently 15 claims.</a:t>
            </a:r>
          </a:p>
        </p:txBody>
      </p:sp>
    </p:spTree>
    <p:extLst>
      <p:ext uri="{BB962C8B-B14F-4D97-AF65-F5344CB8AC3E}">
        <p14:creationId xmlns:p14="http://schemas.microsoft.com/office/powerpoint/2010/main" val="1570953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Targeted fee adjustments  </a:t>
            </a:r>
            <a:endParaRPr lang="en-US" dirty="0"/>
          </a:p>
        </p:txBody>
      </p:sp>
      <p:sp>
        <p:nvSpPr>
          <p:cNvPr id="3" name="Text Placeholder 2"/>
          <p:cNvSpPr>
            <a:spLocks noGrp="1"/>
          </p:cNvSpPr>
          <p:nvPr>
            <p:ph type="body" idx="1"/>
          </p:nvPr>
        </p:nvSpPr>
        <p:spPr/>
        <p:txBody>
          <a:bodyPr/>
          <a:lstStyle/>
          <a:p>
            <a:r>
              <a:rPr lang="en-US" dirty="0" smtClean="0"/>
              <a:t>New fees</a:t>
            </a:r>
            <a:endParaRPr lang="en-US" dirty="0"/>
          </a:p>
        </p:txBody>
      </p:sp>
    </p:spTree>
    <p:extLst>
      <p:ext uri="{BB962C8B-B14F-4D97-AF65-F5344CB8AC3E}">
        <p14:creationId xmlns:p14="http://schemas.microsoft.com/office/powerpoint/2010/main" val="25231729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3200" b="1" dirty="0" smtClean="0">
                <a:latin typeface="+mn-lt"/>
              </a:rPr>
              <a:t>Non-DOCX filing surcharge</a:t>
            </a:r>
          </a:p>
        </p:txBody>
      </p:sp>
      <p:sp>
        <p:nvSpPr>
          <p:cNvPr id="4" name="Content Placeholder 3"/>
          <p:cNvSpPr>
            <a:spLocks noGrp="1"/>
          </p:cNvSpPr>
          <p:nvPr>
            <p:ph idx="1"/>
          </p:nvPr>
        </p:nvSpPr>
        <p:spPr>
          <a:xfrm>
            <a:off x="457200" y="2550017"/>
            <a:ext cx="8229600" cy="2683834"/>
          </a:xfrm>
        </p:spPr>
        <p:txBody>
          <a:bodyPr>
            <a:noAutofit/>
          </a:bodyPr>
          <a:lstStyle/>
          <a:p>
            <a:r>
              <a:rPr lang="en-US" sz="1400" dirty="0"/>
              <a:t>After </a:t>
            </a:r>
            <a:r>
              <a:rPr lang="en-US" sz="1400" dirty="0" smtClean="0"/>
              <a:t>consideration </a:t>
            </a:r>
            <a:r>
              <a:rPr lang="en-US" sz="1400" dirty="0"/>
              <a:t>of public comments, the </a:t>
            </a:r>
            <a:r>
              <a:rPr lang="en-US" sz="1400" dirty="0" smtClean="0"/>
              <a:t>USPTO </a:t>
            </a:r>
            <a:r>
              <a:rPr lang="en-US" sz="1400" dirty="0"/>
              <a:t>has decided </a:t>
            </a:r>
            <a:r>
              <a:rPr lang="en-US" sz="1400" dirty="0" smtClean="0"/>
              <a:t>the non-DOCX </a:t>
            </a:r>
            <a:r>
              <a:rPr lang="en-US" sz="1400" dirty="0"/>
              <a:t>filing surcharge </a:t>
            </a:r>
            <a:r>
              <a:rPr lang="en-US" sz="1400" dirty="0" smtClean="0"/>
              <a:t>will </a:t>
            </a:r>
            <a:r>
              <a:rPr lang="en-US" sz="1400" dirty="0"/>
              <a:t>become effective on </a:t>
            </a:r>
            <a:r>
              <a:rPr lang="en-US" sz="1400" dirty="0" smtClean="0"/>
              <a:t>January </a:t>
            </a:r>
            <a:r>
              <a:rPr lang="en-US" sz="1400" dirty="0"/>
              <a:t>1, </a:t>
            </a:r>
            <a:r>
              <a:rPr lang="en-US" sz="1400" dirty="0" smtClean="0"/>
              <a:t>2022.</a:t>
            </a:r>
          </a:p>
          <a:p>
            <a:r>
              <a:rPr lang="en-US" sz="1400" dirty="0" smtClean="0"/>
              <a:t>This surcharge will be charged for utility </a:t>
            </a:r>
            <a:r>
              <a:rPr lang="en-US" sz="1400" dirty="0" err="1" smtClean="0"/>
              <a:t>nonprovisional</a:t>
            </a:r>
            <a:r>
              <a:rPr lang="en-US" sz="1400" dirty="0" smtClean="0"/>
              <a:t> filings submitted in a format other than DOCX (structured text</a:t>
            </a:r>
            <a:r>
              <a:rPr lang="en-US" sz="1400" dirty="0"/>
              <a:t>). The surcharge is being introduced for specifications, claims, and abstracts. </a:t>
            </a:r>
            <a:endParaRPr lang="en-US" sz="1400" dirty="0" smtClean="0"/>
          </a:p>
          <a:p>
            <a:r>
              <a:rPr lang="en-US" sz="1400" dirty="0"/>
              <a:t>Filing via DOCX increases efficiencies and accuracy in the examination process.</a:t>
            </a:r>
          </a:p>
          <a:p>
            <a:r>
              <a:rPr lang="en-US" sz="1400" dirty="0" smtClean="0"/>
              <a:t>Encouraging applicants to use DOCX will improve examination quality and lower processing costs.</a:t>
            </a:r>
          </a:p>
          <a:p>
            <a:r>
              <a:rPr lang="en-US" sz="1400" dirty="0" smtClean="0"/>
              <a:t>Applications filed using DOCX will be more accessible in future searches of publication materials.</a:t>
            </a:r>
          </a:p>
        </p:txBody>
      </p:sp>
      <p:sp>
        <p:nvSpPr>
          <p:cNvPr id="3" name="Slide Number Placeholder 2"/>
          <p:cNvSpPr>
            <a:spLocks noGrp="1"/>
          </p:cNvSpPr>
          <p:nvPr>
            <p:ph type="sldNum" sz="quarter" idx="10"/>
          </p:nvPr>
        </p:nvSpPr>
        <p:spPr/>
        <p:txBody>
          <a:bodyPr/>
          <a:lstStyle/>
          <a:p>
            <a:fld id="{92DA454B-C859-4892-B9FA-68B588C9F547}" type="slidenum">
              <a:rPr lang="en-US" smtClean="0"/>
              <a:pPr/>
              <a:t>18</a:t>
            </a:fld>
            <a:endParaRPr lang="en-US" dirty="0"/>
          </a:p>
        </p:txBody>
      </p:sp>
      <p:graphicFrame>
        <p:nvGraphicFramePr>
          <p:cNvPr id="6" name="Table 5" descr="Inter Partes Review Request Fee - Up to 20 Claims - $9,000 to $14,000 &#10;Inter Partes Review Post-Institution Fee - Up to 15 Claims - $14,000 to $16,500 &#10;Post-Grant or Covered Business Method Review Request Fee - Up to 20 Claims - $12,000 to $16,000 &#10;Post-Grant or Covered Business Method Review Post-Institution Fee - Up to 15 Claims - $18,000 to $22,000 &#10;" title="Current and Proposed Fees for Large Entities - IPR, PGR, and CBMs"/>
          <p:cNvGraphicFramePr>
            <a:graphicFrameLocks noGrp="1"/>
          </p:cNvGraphicFramePr>
          <p:nvPr>
            <p:extLst>
              <p:ext uri="{D42A27DB-BD31-4B8C-83A1-F6EECF244321}">
                <p14:modId xmlns:p14="http://schemas.microsoft.com/office/powerpoint/2010/main" val="3973307159"/>
              </p:ext>
            </p:extLst>
          </p:nvPr>
        </p:nvGraphicFramePr>
        <p:xfrm>
          <a:off x="528034" y="1111488"/>
          <a:ext cx="8229600" cy="1271967"/>
        </p:xfrm>
        <a:graphic>
          <a:graphicData uri="http://schemas.openxmlformats.org/drawingml/2006/table">
            <a:tbl>
              <a:tblPr firstRow="1"/>
              <a:tblGrid>
                <a:gridCol w="1916603">
                  <a:extLst>
                    <a:ext uri="{9D8B030D-6E8A-4147-A177-3AD203B41FA5}">
                      <a16:colId xmlns:a16="http://schemas.microsoft.com/office/drawing/2014/main" val="20000"/>
                    </a:ext>
                  </a:extLst>
                </a:gridCol>
                <a:gridCol w="1052166">
                  <a:extLst>
                    <a:ext uri="{9D8B030D-6E8A-4147-A177-3AD203B41FA5}">
                      <a16:colId xmlns:a16="http://schemas.microsoft.com/office/drawing/2014/main" val="1774814295"/>
                    </a:ext>
                  </a:extLst>
                </a:gridCol>
                <a:gridCol w="1132835">
                  <a:extLst>
                    <a:ext uri="{9D8B030D-6E8A-4147-A177-3AD203B41FA5}">
                      <a16:colId xmlns:a16="http://schemas.microsoft.com/office/drawing/2014/main" val="20001"/>
                    </a:ext>
                  </a:extLst>
                </a:gridCol>
                <a:gridCol w="971498">
                  <a:extLst>
                    <a:ext uri="{9D8B030D-6E8A-4147-A177-3AD203B41FA5}">
                      <a16:colId xmlns:a16="http://schemas.microsoft.com/office/drawing/2014/main" val="1891718043"/>
                    </a:ext>
                  </a:extLst>
                </a:gridCol>
                <a:gridCol w="1052166">
                  <a:extLst>
                    <a:ext uri="{9D8B030D-6E8A-4147-A177-3AD203B41FA5}">
                      <a16:colId xmlns:a16="http://schemas.microsoft.com/office/drawing/2014/main" val="1928204515"/>
                    </a:ext>
                  </a:extLst>
                </a:gridCol>
                <a:gridCol w="1052166">
                  <a:extLst>
                    <a:ext uri="{9D8B030D-6E8A-4147-A177-3AD203B41FA5}">
                      <a16:colId xmlns:a16="http://schemas.microsoft.com/office/drawing/2014/main" val="1334624008"/>
                    </a:ext>
                  </a:extLst>
                </a:gridCol>
                <a:gridCol w="1052166">
                  <a:extLst>
                    <a:ext uri="{9D8B030D-6E8A-4147-A177-3AD203B41FA5}">
                      <a16:colId xmlns:a16="http://schemas.microsoft.com/office/drawing/2014/main" val="2302363139"/>
                    </a:ext>
                  </a:extLst>
                </a:gridCol>
              </a:tblGrid>
              <a:tr h="506711">
                <a:tc>
                  <a:txBody>
                    <a:bodyPr/>
                    <a:lstStyle/>
                    <a:p>
                      <a:pPr algn="ctr" fontAlgn="ctr"/>
                      <a:r>
                        <a:rPr lang="en-US" sz="1200" b="1" i="0" u="none" strike="noStrike" dirty="0" smtClean="0">
                          <a:solidFill>
                            <a:srgbClr val="000000"/>
                          </a:solidFill>
                          <a:effectLst/>
                          <a:latin typeface="+mn-lt"/>
                        </a:rPr>
                        <a:t>Fee description</a:t>
                      </a:r>
                      <a:endParaRPr lang="en-US" sz="1200" b="1" i="0" u="none" strike="noStrike" dirty="0">
                        <a:solidFill>
                          <a:srgbClr val="000000"/>
                        </a:solidFill>
                        <a:effectLst/>
                        <a:latin typeface="+mn-lt"/>
                      </a:endParaRP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solidFill>
                            <a:srgbClr val="000000"/>
                          </a:solidFill>
                          <a:effectLst/>
                          <a:latin typeface="+mn-lt"/>
                        </a:rPr>
                        <a:t>Current large entity fee rate</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mn-lt"/>
                        </a:rPr>
                        <a:t>Final patent fee schedule large entity</a:t>
                      </a:r>
                      <a:r>
                        <a:rPr lang="en-US" sz="1200" b="1" i="0" u="none" strike="noStrike" baseline="0" dirty="0" smtClean="0">
                          <a:solidFill>
                            <a:srgbClr val="000000"/>
                          </a:solidFill>
                          <a:effectLst/>
                          <a:latin typeface="+mn-lt"/>
                        </a:rPr>
                        <a:t> fee rate</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1" i="0" u="none" strike="noStrike" dirty="0" smtClean="0">
                          <a:solidFill>
                            <a:srgbClr val="000000"/>
                          </a:solidFill>
                          <a:effectLst/>
                          <a:latin typeface="+mn-lt"/>
                        </a:rPr>
                        <a:t>Dollar change</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mn-lt"/>
                        </a:rPr>
                        <a:t>Percentage change</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mn-lt"/>
                        </a:rPr>
                        <a:t>FY 2018 unit cost</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mn-lt"/>
                        </a:rPr>
                        <a:t>FY 2019 unit cost</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529432">
                <a:tc>
                  <a:txBody>
                    <a:bodyPr/>
                    <a:lstStyle/>
                    <a:p>
                      <a:pPr marL="0" lvl="1" indent="0" eaLnBrk="1" fontAlgn="auto" hangingPunct="1">
                        <a:spcBef>
                          <a:spcPts val="0"/>
                        </a:spcBef>
                        <a:spcAft>
                          <a:spcPts val="0"/>
                        </a:spcAft>
                        <a:buClrTx/>
                        <a:buSzTx/>
                        <a:buFont typeface="Arial" panose="020B0604020202020204" pitchFamily="34" charset="0"/>
                        <a:buNone/>
                      </a:pPr>
                      <a:r>
                        <a:rPr lang="en-US" sz="1200" dirty="0" smtClean="0">
                          <a:solidFill>
                            <a:prstClr val="black"/>
                          </a:solidFill>
                          <a:latin typeface="+mn-lt"/>
                        </a:rPr>
                        <a:t>Surcharge- non-DOCX filing </a:t>
                      </a: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mn-lt"/>
                        </a:rPr>
                        <a:t>n/a</a:t>
                      </a:r>
                      <a:endParaRPr lang="en-US" sz="12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mn-lt"/>
                        </a:rPr>
                        <a:t>$400 </a:t>
                      </a:r>
                      <a:endParaRPr lang="en-US" sz="12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0" i="0" u="none" strike="noStrike" dirty="0" smtClean="0">
                          <a:solidFill>
                            <a:srgbClr val="000000"/>
                          </a:solidFill>
                          <a:effectLst/>
                          <a:latin typeface="+mn-lt"/>
                        </a:rPr>
                        <a:t>+$400</a:t>
                      </a:r>
                      <a:endParaRPr lang="en-US" sz="12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mn-lt"/>
                        </a:rPr>
                        <a:t>n/a</a:t>
                      </a:r>
                      <a:endParaRPr lang="en-US" sz="12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mn-lt"/>
                        </a:rPr>
                        <a:t>n/a</a:t>
                      </a:r>
                      <a:endParaRPr lang="en-US" sz="12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mn-lt"/>
                        </a:rPr>
                        <a:t>n/a</a:t>
                      </a:r>
                      <a:endParaRPr lang="en-US" sz="12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89491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3200" b="1" i="1" dirty="0" smtClean="0">
                <a:latin typeface="+mn-lt"/>
              </a:rPr>
              <a:t>Pro </a:t>
            </a:r>
            <a:r>
              <a:rPr lang="en-US" sz="3200" b="1" i="1" dirty="0" err="1" smtClean="0">
                <a:latin typeface="+mn-lt"/>
              </a:rPr>
              <a:t>hac</a:t>
            </a:r>
            <a:r>
              <a:rPr lang="en-US" sz="3200" b="1" i="1" dirty="0" smtClean="0">
                <a:latin typeface="+mn-lt"/>
              </a:rPr>
              <a:t> vice </a:t>
            </a:r>
            <a:r>
              <a:rPr lang="en-US" sz="3200" b="1" dirty="0" smtClean="0">
                <a:latin typeface="+mn-lt"/>
              </a:rPr>
              <a:t>admission</a:t>
            </a:r>
            <a:r>
              <a:rPr lang="en-US" sz="3200" b="1" i="1" dirty="0" smtClean="0">
                <a:latin typeface="+mn-lt"/>
              </a:rPr>
              <a:t> </a:t>
            </a:r>
            <a:r>
              <a:rPr lang="en-US" sz="3200" b="1" dirty="0" smtClean="0">
                <a:latin typeface="+mn-lt"/>
              </a:rPr>
              <a:t>fee</a:t>
            </a:r>
            <a:endParaRPr lang="en-US" sz="3200" b="1" i="1" dirty="0" smtClean="0">
              <a:latin typeface="+mn-lt"/>
            </a:endParaRPr>
          </a:p>
        </p:txBody>
      </p:sp>
      <p:sp>
        <p:nvSpPr>
          <p:cNvPr id="4" name="Content Placeholder 3"/>
          <p:cNvSpPr>
            <a:spLocks noGrp="1"/>
          </p:cNvSpPr>
          <p:nvPr>
            <p:ph idx="1"/>
          </p:nvPr>
        </p:nvSpPr>
        <p:spPr>
          <a:xfrm>
            <a:off x="457200" y="2501660"/>
            <a:ext cx="8229600" cy="2732191"/>
          </a:xfrm>
        </p:spPr>
        <p:txBody>
          <a:bodyPr>
            <a:noAutofit/>
          </a:bodyPr>
          <a:lstStyle/>
          <a:p>
            <a:pPr>
              <a:lnSpc>
                <a:spcPct val="120000"/>
              </a:lnSpc>
            </a:pPr>
            <a:r>
              <a:rPr lang="en-US" sz="1300" dirty="0" smtClean="0"/>
              <a:t>This fee is for counsel who are not registered practitioners to be granted admission in limited circumstances (e.g., where a practitioner is an experienced litigator who is familiar with the subject matter involved in a proceeding).</a:t>
            </a:r>
          </a:p>
          <a:p>
            <a:pPr>
              <a:lnSpc>
                <a:spcPct val="120000"/>
              </a:lnSpc>
            </a:pPr>
            <a:r>
              <a:rPr lang="en-US" sz="1300" dirty="0" smtClean="0"/>
              <a:t>Once a request is granted, the counsel is admitted for the entire duration of a proceeding, which may extend for several years (e.g., when an </a:t>
            </a:r>
            <a:r>
              <a:rPr lang="en-US" sz="1300" i="1" dirty="0" smtClean="0"/>
              <a:t>inter </a:t>
            </a:r>
            <a:r>
              <a:rPr lang="en-US" sz="1300" i="1" dirty="0" err="1" smtClean="0"/>
              <a:t>partes</a:t>
            </a:r>
            <a:r>
              <a:rPr lang="en-US" sz="1300" dirty="0" smtClean="0"/>
              <a:t> review proceeds to final written decision and, after appeal to the Federal Circuit, is remanded back to the PTAB for further proceedings).</a:t>
            </a:r>
          </a:p>
          <a:p>
            <a:pPr>
              <a:lnSpc>
                <a:spcPct val="120000"/>
              </a:lnSpc>
            </a:pPr>
            <a:r>
              <a:rPr lang="en-US" sz="1300" dirty="0" smtClean="0"/>
              <a:t>If a non-registered practitioner requests admission to multiple AIA trial proceedings, multiple requests and fees will be required, one for each proceeding.</a:t>
            </a:r>
          </a:p>
          <a:p>
            <a:pPr>
              <a:lnSpc>
                <a:spcPct val="120000"/>
              </a:lnSpc>
            </a:pPr>
            <a:r>
              <a:rPr lang="en-US" sz="1300" dirty="0" smtClean="0"/>
              <a:t>This fee shifts the cost of the services the PTAB provides in processing requests by counsel who are not registered practitioners from the overall trial fees to the requesting counsel.</a:t>
            </a:r>
            <a:endParaRPr lang="en-US" sz="1300" dirty="0"/>
          </a:p>
        </p:txBody>
      </p:sp>
      <p:sp>
        <p:nvSpPr>
          <p:cNvPr id="3" name="Slide Number Placeholder 2"/>
          <p:cNvSpPr>
            <a:spLocks noGrp="1"/>
          </p:cNvSpPr>
          <p:nvPr>
            <p:ph type="sldNum" sz="quarter" idx="10"/>
          </p:nvPr>
        </p:nvSpPr>
        <p:spPr/>
        <p:txBody>
          <a:bodyPr/>
          <a:lstStyle/>
          <a:p>
            <a:fld id="{92DA454B-C859-4892-B9FA-68B588C9F547}" type="slidenum">
              <a:rPr lang="en-US" smtClean="0"/>
              <a:pPr/>
              <a:t>19</a:t>
            </a:fld>
            <a:endParaRPr lang="en-US" dirty="0"/>
          </a:p>
        </p:txBody>
      </p:sp>
      <p:graphicFrame>
        <p:nvGraphicFramePr>
          <p:cNvPr id="10" name="Table 9" descr="Inter Partes Review Request Fee - Up to 20 Claims - $9,000 to $14,000 &#10;Inter Partes Review Post-Institution Fee - Up to 15 Claims - $14,000 to $16,500 &#10;Post-Grant or Covered Business Method Review Request Fee - Up to 20 Claims - $12,000 to $16,000 &#10;Post-Grant or Covered Business Method Review Post-Institution Fee - Up to 15 Claims - $18,000 to $22,000 &#10;" title="Current and Proposed Fees for Large Entities - IPR, PGR, and CBMs"/>
          <p:cNvGraphicFramePr>
            <a:graphicFrameLocks noGrp="1"/>
          </p:cNvGraphicFramePr>
          <p:nvPr>
            <p:extLst>
              <p:ext uri="{D42A27DB-BD31-4B8C-83A1-F6EECF244321}">
                <p14:modId xmlns:p14="http://schemas.microsoft.com/office/powerpoint/2010/main" val="1906103762"/>
              </p:ext>
            </p:extLst>
          </p:nvPr>
        </p:nvGraphicFramePr>
        <p:xfrm>
          <a:off x="457200" y="1035171"/>
          <a:ext cx="8229599" cy="1398142"/>
        </p:xfrm>
        <a:graphic>
          <a:graphicData uri="http://schemas.openxmlformats.org/drawingml/2006/table">
            <a:tbl>
              <a:tblPr firstRow="1"/>
              <a:tblGrid>
                <a:gridCol w="2095076">
                  <a:extLst>
                    <a:ext uri="{9D8B030D-6E8A-4147-A177-3AD203B41FA5}">
                      <a16:colId xmlns:a16="http://schemas.microsoft.com/office/drawing/2014/main" val="20000"/>
                    </a:ext>
                  </a:extLst>
                </a:gridCol>
                <a:gridCol w="1035162">
                  <a:extLst>
                    <a:ext uri="{9D8B030D-6E8A-4147-A177-3AD203B41FA5}">
                      <a16:colId xmlns:a16="http://schemas.microsoft.com/office/drawing/2014/main" val="1774814295"/>
                    </a:ext>
                  </a:extLst>
                </a:gridCol>
                <a:gridCol w="1192401">
                  <a:extLst>
                    <a:ext uri="{9D8B030D-6E8A-4147-A177-3AD203B41FA5}">
                      <a16:colId xmlns:a16="http://schemas.microsoft.com/office/drawing/2014/main" val="20001"/>
                    </a:ext>
                  </a:extLst>
                </a:gridCol>
                <a:gridCol w="936653">
                  <a:extLst>
                    <a:ext uri="{9D8B030D-6E8A-4147-A177-3AD203B41FA5}">
                      <a16:colId xmlns:a16="http://schemas.microsoft.com/office/drawing/2014/main" val="1891718043"/>
                    </a:ext>
                  </a:extLst>
                </a:gridCol>
                <a:gridCol w="976431">
                  <a:extLst>
                    <a:ext uri="{9D8B030D-6E8A-4147-A177-3AD203B41FA5}">
                      <a16:colId xmlns:a16="http://schemas.microsoft.com/office/drawing/2014/main" val="1928204515"/>
                    </a:ext>
                  </a:extLst>
                </a:gridCol>
                <a:gridCol w="996938">
                  <a:extLst>
                    <a:ext uri="{9D8B030D-6E8A-4147-A177-3AD203B41FA5}">
                      <a16:colId xmlns:a16="http://schemas.microsoft.com/office/drawing/2014/main" val="1334624008"/>
                    </a:ext>
                  </a:extLst>
                </a:gridCol>
                <a:gridCol w="996938">
                  <a:extLst>
                    <a:ext uri="{9D8B030D-6E8A-4147-A177-3AD203B41FA5}">
                      <a16:colId xmlns:a16="http://schemas.microsoft.com/office/drawing/2014/main" val="3467030644"/>
                    </a:ext>
                  </a:extLst>
                </a:gridCol>
              </a:tblGrid>
              <a:tr h="655607">
                <a:tc>
                  <a:txBody>
                    <a:bodyPr/>
                    <a:lstStyle/>
                    <a:p>
                      <a:pPr algn="ctr" fontAlgn="ctr"/>
                      <a:r>
                        <a:rPr lang="en-US" sz="1200" b="1" i="0" u="none" strike="noStrike" dirty="0" smtClean="0">
                          <a:solidFill>
                            <a:srgbClr val="000000"/>
                          </a:solidFill>
                          <a:effectLst/>
                          <a:latin typeface="+mn-lt"/>
                        </a:rPr>
                        <a:t>Fee description</a:t>
                      </a:r>
                      <a:endParaRPr lang="en-US" sz="1200" b="1" i="0" u="none" strike="noStrike" dirty="0">
                        <a:solidFill>
                          <a:srgbClr val="000000"/>
                        </a:solidFill>
                        <a:effectLst/>
                        <a:latin typeface="+mn-lt"/>
                      </a:endParaRP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solidFill>
                            <a:srgbClr val="000000"/>
                          </a:solidFill>
                          <a:effectLst/>
                          <a:latin typeface="+mn-lt"/>
                        </a:rPr>
                        <a:t>Current large entity fee rate</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mn-lt"/>
                        </a:rPr>
                        <a:t>Final patent fee schedule large entity</a:t>
                      </a:r>
                      <a:r>
                        <a:rPr lang="en-US" sz="1200" b="1" i="0" u="none" strike="noStrike" baseline="0" dirty="0" smtClean="0">
                          <a:solidFill>
                            <a:srgbClr val="000000"/>
                          </a:solidFill>
                          <a:effectLst/>
                          <a:latin typeface="+mn-lt"/>
                        </a:rPr>
                        <a:t> fee rate</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1" i="0" u="none" strike="noStrike" dirty="0" smtClean="0">
                          <a:solidFill>
                            <a:srgbClr val="000000"/>
                          </a:solidFill>
                          <a:effectLst/>
                          <a:latin typeface="+mn-lt"/>
                        </a:rPr>
                        <a:t>Dollar change</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mn-lt"/>
                        </a:rPr>
                        <a:t>Percentage change</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mn-lt"/>
                        </a:rPr>
                        <a:t>FY 2018 unit cost</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mn-lt"/>
                        </a:rPr>
                        <a:t>FY 2019 unit cost</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529432">
                <a:tc>
                  <a:txBody>
                    <a:bodyPr/>
                    <a:lstStyle/>
                    <a:p>
                      <a:pPr marL="0" lvl="1" indent="0" eaLnBrk="1" fontAlgn="auto" hangingPunct="1">
                        <a:spcBef>
                          <a:spcPts val="0"/>
                        </a:spcBef>
                        <a:spcAft>
                          <a:spcPts val="0"/>
                        </a:spcAft>
                        <a:buClrTx/>
                        <a:buSzTx/>
                        <a:buFont typeface="Arial" panose="020B0604020202020204" pitchFamily="34" charset="0"/>
                        <a:buNone/>
                      </a:pPr>
                      <a:r>
                        <a:rPr lang="en-US" sz="1200" dirty="0" smtClean="0">
                          <a:solidFill>
                            <a:prstClr val="black"/>
                          </a:solidFill>
                          <a:latin typeface="+mn-lt"/>
                        </a:rPr>
                        <a:t>Fee for non-registered practitioners to appear before the Patent Trial and Appeal Board</a:t>
                      </a: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mn-lt"/>
                        </a:rPr>
                        <a:t>n/a</a:t>
                      </a:r>
                      <a:endParaRPr lang="en-US" sz="12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mn-lt"/>
                        </a:rPr>
                        <a:t>$250 </a:t>
                      </a:r>
                      <a:endParaRPr lang="en-US" sz="12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0" i="0" u="none" strike="noStrike" dirty="0" smtClean="0">
                          <a:solidFill>
                            <a:srgbClr val="000000"/>
                          </a:solidFill>
                          <a:effectLst/>
                          <a:latin typeface="+mn-lt"/>
                        </a:rPr>
                        <a:t>+$250</a:t>
                      </a:r>
                      <a:endParaRPr lang="en-US" sz="12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mn-lt"/>
                        </a:rPr>
                        <a:t>n/a</a:t>
                      </a:r>
                      <a:endParaRPr lang="en-US" sz="12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mn-lt"/>
                        </a:rPr>
                        <a:t>n/a</a:t>
                      </a:r>
                      <a:endParaRPr lang="en-US" sz="12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mn-lt"/>
                        </a:rPr>
                        <a:t>n/a</a:t>
                      </a:r>
                      <a:endParaRPr lang="en-US" sz="12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36431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Final Rule: At-a-glance</a:t>
            </a:r>
            <a:endParaRPr lang="en-US" dirty="0"/>
          </a:p>
        </p:txBody>
      </p:sp>
      <p:sp>
        <p:nvSpPr>
          <p:cNvPr id="4" name="Subtitle 3"/>
          <p:cNvSpPr>
            <a:spLocks noGrp="1"/>
          </p:cNvSpPr>
          <p:nvPr>
            <p:ph type="subTitle" idx="1"/>
          </p:nvPr>
        </p:nvSpPr>
        <p:spPr/>
        <p:txBody>
          <a:bodyPr/>
          <a:lstStyle/>
          <a:p>
            <a:r>
              <a:rPr lang="en-US" dirty="0" smtClean="0"/>
              <a:t>Setting and </a:t>
            </a:r>
            <a:r>
              <a:rPr lang="en-US" dirty="0"/>
              <a:t>A</a:t>
            </a:r>
            <a:r>
              <a:rPr lang="en-US" dirty="0" smtClean="0"/>
              <a:t>djusting Patent Fees </a:t>
            </a:r>
            <a:br>
              <a:rPr lang="en-US" dirty="0" smtClean="0"/>
            </a:br>
            <a:r>
              <a:rPr lang="en-US" dirty="0" smtClean="0"/>
              <a:t>during Fiscal Year 2020</a:t>
            </a:r>
          </a:p>
        </p:txBody>
      </p:sp>
    </p:spTree>
    <p:extLst>
      <p:ext uri="{BB962C8B-B14F-4D97-AF65-F5344CB8AC3E}">
        <p14:creationId xmlns:p14="http://schemas.microsoft.com/office/powerpoint/2010/main" val="4176538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Annual active patent practitioner fee</a:t>
            </a:r>
            <a:endParaRPr lang="en-US" sz="3200" dirty="0"/>
          </a:p>
        </p:txBody>
      </p:sp>
      <p:sp>
        <p:nvSpPr>
          <p:cNvPr id="3" name="Content Placeholder 2"/>
          <p:cNvSpPr>
            <a:spLocks noGrp="1"/>
          </p:cNvSpPr>
          <p:nvPr>
            <p:ph idx="1"/>
          </p:nvPr>
        </p:nvSpPr>
        <p:spPr>
          <a:xfrm>
            <a:off x="543463" y="2256546"/>
            <a:ext cx="8229599" cy="3040942"/>
          </a:xfrm>
          <a:ln>
            <a:noFill/>
          </a:ln>
        </p:spPr>
        <p:txBody>
          <a:bodyPr>
            <a:noAutofit/>
          </a:bodyPr>
          <a:lstStyle/>
          <a:p>
            <a:r>
              <a:rPr lang="en-US" sz="1500" dirty="0" smtClean="0"/>
              <a:t>After consideration of public comments, the Office has decided not to implement the annual active patent practitioner fee.</a:t>
            </a:r>
          </a:p>
          <a:p>
            <a:r>
              <a:rPr lang="en-US" sz="1500" dirty="0" smtClean="0"/>
              <a:t>Completion of Continuing Legal Education (CLE) remains voluntary.</a:t>
            </a:r>
          </a:p>
          <a:p>
            <a:pPr lvl="1"/>
            <a:r>
              <a:rPr lang="en-US" sz="1400" dirty="0"/>
              <a:t>The Office continues to recognize the value </a:t>
            </a:r>
            <a:r>
              <a:rPr lang="en-US" sz="1400" dirty="0" smtClean="0"/>
              <a:t>of CLE </a:t>
            </a:r>
            <a:r>
              <a:rPr lang="en-US" sz="1400" dirty="0"/>
              <a:t>in maintaining and enhancing </a:t>
            </a:r>
            <a:r>
              <a:rPr lang="en-US" sz="1400" dirty="0" smtClean="0"/>
              <a:t>patent practitioner’s </a:t>
            </a:r>
            <a:r>
              <a:rPr lang="en-US" sz="1400" dirty="0"/>
              <a:t>legal </a:t>
            </a:r>
            <a:r>
              <a:rPr lang="en-US" sz="1400" dirty="0" smtClean="0"/>
              <a:t>skills.</a:t>
            </a:r>
            <a:endParaRPr lang="en-US" sz="1400" dirty="0"/>
          </a:p>
          <a:p>
            <a:pPr lvl="1"/>
            <a:r>
              <a:rPr lang="en-US" sz="1400" dirty="0" smtClean="0"/>
              <a:t>The USPTO intends to recognize patent practitioners who certify completion of CLE in the online practitioner directory.</a:t>
            </a:r>
          </a:p>
          <a:p>
            <a:r>
              <a:rPr lang="en-US" sz="1500" dirty="0" smtClean="0"/>
              <a:t>The USPTO intends to issue proposed CLE guidelines, addressing the types of CLE courses which may qualify for recognition as well as the form of recognition, with a request for public comments.</a:t>
            </a:r>
          </a:p>
          <a:p>
            <a:pPr lvl="1">
              <a:lnSpc>
                <a:spcPct val="120000"/>
              </a:lnSpc>
            </a:pPr>
            <a:endParaRPr lang="en-US" sz="1400" dirty="0" smtClean="0"/>
          </a:p>
          <a:p>
            <a:pPr marL="457200" lvl="1" indent="0">
              <a:lnSpc>
                <a:spcPct val="120000"/>
              </a:lnSpc>
              <a:buNone/>
            </a:pPr>
            <a:endParaRPr lang="en-US" sz="900" dirty="0"/>
          </a:p>
        </p:txBody>
      </p:sp>
      <p:sp>
        <p:nvSpPr>
          <p:cNvPr id="5" name="Slide Number Placeholder 4"/>
          <p:cNvSpPr>
            <a:spLocks noGrp="1"/>
          </p:cNvSpPr>
          <p:nvPr>
            <p:ph type="sldNum" sz="quarter" idx="10"/>
          </p:nvPr>
        </p:nvSpPr>
        <p:spPr/>
        <p:txBody>
          <a:bodyPr/>
          <a:lstStyle/>
          <a:p>
            <a:fld id="{92DA454B-C859-4892-B9FA-68B588C9F547}" type="slidenum">
              <a:rPr lang="en-US" smtClean="0"/>
              <a:pPr/>
              <a:t>20</a:t>
            </a:fld>
            <a:endParaRPr lang="en-US" dirty="0"/>
          </a:p>
        </p:txBody>
      </p:sp>
      <p:graphicFrame>
        <p:nvGraphicFramePr>
          <p:cNvPr id="6" name="Table 5" descr="Inter Partes Review Request Fee - Up to 20 Claims - $9,000 to $14,000 &#10;Inter Partes Review Post-Institution Fee - Up to 15 Claims - $14,000 to $16,500 &#10;Post-Grant or Covered Business Method Review Request Fee - Up to 20 Claims - $12,000 to $16,000 &#10;Post-Grant or Covered Business Method Review Post-Institution Fee - Up to 15 Claims - $18,000 to $22,000 &#10;" title="Current and Proposed Fees for Large Entities - IPR, PGR, and CBMs"/>
          <p:cNvGraphicFramePr>
            <a:graphicFrameLocks noGrp="1"/>
          </p:cNvGraphicFramePr>
          <p:nvPr>
            <p:extLst>
              <p:ext uri="{D42A27DB-BD31-4B8C-83A1-F6EECF244321}">
                <p14:modId xmlns:p14="http://schemas.microsoft.com/office/powerpoint/2010/main" val="1141700869"/>
              </p:ext>
            </p:extLst>
          </p:nvPr>
        </p:nvGraphicFramePr>
        <p:xfrm>
          <a:off x="543464" y="1009292"/>
          <a:ext cx="8229599" cy="1130059"/>
        </p:xfrm>
        <a:graphic>
          <a:graphicData uri="http://schemas.openxmlformats.org/drawingml/2006/table">
            <a:tbl>
              <a:tblPr firstRow="1"/>
              <a:tblGrid>
                <a:gridCol w="2095076">
                  <a:extLst>
                    <a:ext uri="{9D8B030D-6E8A-4147-A177-3AD203B41FA5}">
                      <a16:colId xmlns:a16="http://schemas.microsoft.com/office/drawing/2014/main" val="20000"/>
                    </a:ext>
                  </a:extLst>
                </a:gridCol>
                <a:gridCol w="1035162">
                  <a:extLst>
                    <a:ext uri="{9D8B030D-6E8A-4147-A177-3AD203B41FA5}">
                      <a16:colId xmlns:a16="http://schemas.microsoft.com/office/drawing/2014/main" val="1774814295"/>
                    </a:ext>
                  </a:extLst>
                </a:gridCol>
                <a:gridCol w="1192401">
                  <a:extLst>
                    <a:ext uri="{9D8B030D-6E8A-4147-A177-3AD203B41FA5}">
                      <a16:colId xmlns:a16="http://schemas.microsoft.com/office/drawing/2014/main" val="20001"/>
                    </a:ext>
                  </a:extLst>
                </a:gridCol>
                <a:gridCol w="936653">
                  <a:extLst>
                    <a:ext uri="{9D8B030D-6E8A-4147-A177-3AD203B41FA5}">
                      <a16:colId xmlns:a16="http://schemas.microsoft.com/office/drawing/2014/main" val="1891718043"/>
                    </a:ext>
                  </a:extLst>
                </a:gridCol>
                <a:gridCol w="976431">
                  <a:extLst>
                    <a:ext uri="{9D8B030D-6E8A-4147-A177-3AD203B41FA5}">
                      <a16:colId xmlns:a16="http://schemas.microsoft.com/office/drawing/2014/main" val="1928204515"/>
                    </a:ext>
                  </a:extLst>
                </a:gridCol>
                <a:gridCol w="996938">
                  <a:extLst>
                    <a:ext uri="{9D8B030D-6E8A-4147-A177-3AD203B41FA5}">
                      <a16:colId xmlns:a16="http://schemas.microsoft.com/office/drawing/2014/main" val="1334624008"/>
                    </a:ext>
                  </a:extLst>
                </a:gridCol>
                <a:gridCol w="996938">
                  <a:extLst>
                    <a:ext uri="{9D8B030D-6E8A-4147-A177-3AD203B41FA5}">
                      <a16:colId xmlns:a16="http://schemas.microsoft.com/office/drawing/2014/main" val="3467030644"/>
                    </a:ext>
                  </a:extLst>
                </a:gridCol>
              </a:tblGrid>
              <a:tr h="655607">
                <a:tc>
                  <a:txBody>
                    <a:bodyPr/>
                    <a:lstStyle/>
                    <a:p>
                      <a:pPr algn="ctr" fontAlgn="ctr"/>
                      <a:r>
                        <a:rPr lang="en-US" sz="1200" b="1" i="0" u="none" strike="noStrike" dirty="0" smtClean="0">
                          <a:solidFill>
                            <a:srgbClr val="000000"/>
                          </a:solidFill>
                          <a:effectLst/>
                          <a:latin typeface="+mn-lt"/>
                        </a:rPr>
                        <a:t>Fee description</a:t>
                      </a:r>
                      <a:endParaRPr lang="en-US" sz="1200" b="1" i="0" u="none" strike="noStrike" dirty="0">
                        <a:solidFill>
                          <a:srgbClr val="000000"/>
                        </a:solidFill>
                        <a:effectLst/>
                        <a:latin typeface="+mn-lt"/>
                      </a:endParaRP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solidFill>
                            <a:srgbClr val="000000"/>
                          </a:solidFill>
                          <a:effectLst/>
                          <a:latin typeface="+mn-lt"/>
                        </a:rPr>
                        <a:t>Current large entity fee rate</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mn-lt"/>
                        </a:rPr>
                        <a:t>Final patent fee schedule large entity</a:t>
                      </a:r>
                      <a:r>
                        <a:rPr lang="en-US" sz="1200" b="1" i="0" u="none" strike="noStrike" baseline="0" dirty="0" smtClean="0">
                          <a:solidFill>
                            <a:srgbClr val="000000"/>
                          </a:solidFill>
                          <a:effectLst/>
                          <a:latin typeface="+mn-lt"/>
                        </a:rPr>
                        <a:t> fee rate</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1" i="0" u="none" strike="noStrike" dirty="0" smtClean="0">
                          <a:solidFill>
                            <a:srgbClr val="000000"/>
                          </a:solidFill>
                          <a:effectLst/>
                          <a:latin typeface="+mn-lt"/>
                        </a:rPr>
                        <a:t>Dollar change</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mn-lt"/>
                        </a:rPr>
                        <a:t>Percentage change</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mn-lt"/>
                        </a:rPr>
                        <a:t>FY 2018 unit cost</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mn-lt"/>
                        </a:rPr>
                        <a:t>FY 2019 unit cost</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74452">
                <a:tc>
                  <a:txBody>
                    <a:bodyPr/>
                    <a:lstStyle/>
                    <a:p>
                      <a:pPr marL="0" lvl="1" indent="0" eaLnBrk="1" fontAlgn="auto" hangingPunct="1">
                        <a:spcBef>
                          <a:spcPts val="0"/>
                        </a:spcBef>
                        <a:spcAft>
                          <a:spcPts val="0"/>
                        </a:spcAft>
                        <a:buClrTx/>
                        <a:buSzTx/>
                        <a:buFont typeface="Arial" panose="020B0604020202020204" pitchFamily="34" charset="0"/>
                        <a:buNone/>
                      </a:pPr>
                      <a:r>
                        <a:rPr lang="en-US" sz="1200" dirty="0" smtClean="0">
                          <a:solidFill>
                            <a:prstClr val="black"/>
                          </a:solidFill>
                          <a:latin typeface="+mn-lt"/>
                        </a:rPr>
                        <a:t>Annual</a:t>
                      </a:r>
                      <a:r>
                        <a:rPr lang="en-US" sz="1200" baseline="0" dirty="0" smtClean="0">
                          <a:solidFill>
                            <a:prstClr val="black"/>
                          </a:solidFill>
                          <a:latin typeface="+mn-lt"/>
                        </a:rPr>
                        <a:t> active patent practitioner fee</a:t>
                      </a:r>
                      <a:endParaRPr lang="en-US" sz="1200" dirty="0" smtClean="0">
                        <a:solidFill>
                          <a:prstClr val="black"/>
                        </a:solidFill>
                        <a:latin typeface="+mn-lt"/>
                      </a:endParaRP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mn-lt"/>
                        </a:rPr>
                        <a:t>n/a</a:t>
                      </a:r>
                      <a:endParaRPr lang="en-US" sz="12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mn-lt"/>
                        </a:rPr>
                        <a:t>Removed </a:t>
                      </a:r>
                      <a:endParaRPr lang="en-US" sz="12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0" i="0" u="none" strike="noStrike" dirty="0" smtClean="0">
                          <a:solidFill>
                            <a:srgbClr val="000000"/>
                          </a:solidFill>
                          <a:effectLst/>
                          <a:latin typeface="+mn-lt"/>
                        </a:rPr>
                        <a:t>n/a</a:t>
                      </a:r>
                      <a:endParaRPr lang="en-US" sz="12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mn-lt"/>
                        </a:rPr>
                        <a:t>n/a</a:t>
                      </a:r>
                      <a:endParaRPr lang="en-US" sz="12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mn-lt"/>
                        </a:rPr>
                        <a:t>n/a</a:t>
                      </a:r>
                      <a:endParaRPr lang="en-US" sz="12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mn-lt"/>
                        </a:rPr>
                        <a:t>n/a</a:t>
                      </a:r>
                      <a:endParaRPr lang="en-US" sz="12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17680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Discontinued fees</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12110479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3200" b="1" dirty="0" smtClean="0">
                <a:latin typeface="+mn-lt"/>
              </a:rPr>
              <a:t>Patent service fees</a:t>
            </a:r>
          </a:p>
        </p:txBody>
      </p:sp>
      <p:sp>
        <p:nvSpPr>
          <p:cNvPr id="5" name="Content Placeholder 4"/>
          <p:cNvSpPr>
            <a:spLocks noGrp="1"/>
          </p:cNvSpPr>
          <p:nvPr>
            <p:ph idx="1"/>
          </p:nvPr>
        </p:nvSpPr>
        <p:spPr>
          <a:xfrm>
            <a:off x="457200" y="3876541"/>
            <a:ext cx="8229600" cy="1357310"/>
          </a:xfrm>
          <a:ln>
            <a:noFill/>
          </a:ln>
        </p:spPr>
        <p:txBody>
          <a:bodyPr>
            <a:normAutofit/>
          </a:bodyPr>
          <a:lstStyle/>
          <a:p>
            <a:r>
              <a:rPr lang="en-US" sz="1600" dirty="0" smtClean="0"/>
              <a:t>In January 2018, certain computer service fees were discontinued, and those services were made free.  </a:t>
            </a:r>
          </a:p>
          <a:p>
            <a:r>
              <a:rPr lang="en-US" sz="1600" dirty="0" smtClean="0"/>
              <a:t>These service fees will be eliminated, and the USPTO will instead provide these services, in a slightly modified form (electronic), for free.</a:t>
            </a:r>
            <a:endParaRPr lang="en-US" sz="1600" dirty="0"/>
          </a:p>
        </p:txBody>
      </p:sp>
      <p:sp>
        <p:nvSpPr>
          <p:cNvPr id="3" name="Slide Number Placeholder 2"/>
          <p:cNvSpPr>
            <a:spLocks noGrp="1"/>
          </p:cNvSpPr>
          <p:nvPr>
            <p:ph type="sldNum" sz="quarter" idx="10"/>
          </p:nvPr>
        </p:nvSpPr>
        <p:spPr/>
        <p:txBody>
          <a:bodyPr/>
          <a:lstStyle/>
          <a:p>
            <a:fld id="{92DA454B-C859-4892-B9FA-68B588C9F547}" type="slidenum">
              <a:rPr lang="en-US" smtClean="0"/>
              <a:pPr/>
              <a:t>22</a:t>
            </a:fld>
            <a:endParaRPr lang="en-US" dirty="0"/>
          </a:p>
        </p:txBody>
      </p:sp>
      <p:graphicFrame>
        <p:nvGraphicFramePr>
          <p:cNvPr id="10" name="Table 9" descr="Inter Partes Review Request Fee - Up to 20 Claims - $9,000 to $14,000 &#10;Inter Partes Review Post-Institution Fee - Up to 15 Claims - $14,000 to $16,500 &#10;Post-Grant or Covered Business Method Review Request Fee - Up to 20 Claims - $12,000 to $16,000 &#10;Post-Grant or Covered Business Method Review Post-Institution Fee - Up to 15 Claims - $18,000 to $22,000 &#10;" title="Current and Proposed Fees for Large Entities - IPR, PGR, and CBMs"/>
          <p:cNvGraphicFramePr>
            <a:graphicFrameLocks noGrp="1"/>
          </p:cNvGraphicFramePr>
          <p:nvPr>
            <p:extLst>
              <p:ext uri="{D42A27DB-BD31-4B8C-83A1-F6EECF244321}">
                <p14:modId xmlns:p14="http://schemas.microsoft.com/office/powerpoint/2010/main" val="1416256409"/>
              </p:ext>
            </p:extLst>
          </p:nvPr>
        </p:nvGraphicFramePr>
        <p:xfrm>
          <a:off x="457200" y="1233182"/>
          <a:ext cx="8229600" cy="2424418"/>
        </p:xfrm>
        <a:graphic>
          <a:graphicData uri="http://schemas.openxmlformats.org/drawingml/2006/table">
            <a:tbl>
              <a:tblPr firstRow="1"/>
              <a:tblGrid>
                <a:gridCol w="2343404">
                  <a:extLst>
                    <a:ext uri="{9D8B030D-6E8A-4147-A177-3AD203B41FA5}">
                      <a16:colId xmlns:a16="http://schemas.microsoft.com/office/drawing/2014/main" val="20000"/>
                    </a:ext>
                  </a:extLst>
                </a:gridCol>
                <a:gridCol w="949275">
                  <a:extLst>
                    <a:ext uri="{9D8B030D-6E8A-4147-A177-3AD203B41FA5}">
                      <a16:colId xmlns:a16="http://schemas.microsoft.com/office/drawing/2014/main" val="2074380860"/>
                    </a:ext>
                  </a:extLst>
                </a:gridCol>
                <a:gridCol w="1275429">
                  <a:extLst>
                    <a:ext uri="{9D8B030D-6E8A-4147-A177-3AD203B41FA5}">
                      <a16:colId xmlns:a16="http://schemas.microsoft.com/office/drawing/2014/main" val="20001"/>
                    </a:ext>
                  </a:extLst>
                </a:gridCol>
                <a:gridCol w="918833">
                  <a:extLst>
                    <a:ext uri="{9D8B030D-6E8A-4147-A177-3AD203B41FA5}">
                      <a16:colId xmlns:a16="http://schemas.microsoft.com/office/drawing/2014/main" val="1918228057"/>
                    </a:ext>
                  </a:extLst>
                </a:gridCol>
                <a:gridCol w="911211">
                  <a:extLst>
                    <a:ext uri="{9D8B030D-6E8A-4147-A177-3AD203B41FA5}">
                      <a16:colId xmlns:a16="http://schemas.microsoft.com/office/drawing/2014/main" val="2731739316"/>
                    </a:ext>
                  </a:extLst>
                </a:gridCol>
                <a:gridCol w="915724">
                  <a:extLst>
                    <a:ext uri="{9D8B030D-6E8A-4147-A177-3AD203B41FA5}">
                      <a16:colId xmlns:a16="http://schemas.microsoft.com/office/drawing/2014/main" val="2900031208"/>
                    </a:ext>
                  </a:extLst>
                </a:gridCol>
                <a:gridCol w="915724">
                  <a:extLst>
                    <a:ext uri="{9D8B030D-6E8A-4147-A177-3AD203B41FA5}">
                      <a16:colId xmlns:a16="http://schemas.microsoft.com/office/drawing/2014/main" val="3944605261"/>
                    </a:ext>
                  </a:extLst>
                </a:gridCol>
              </a:tblGrid>
              <a:tr h="623583">
                <a:tc>
                  <a:txBody>
                    <a:bodyPr/>
                    <a:lstStyle/>
                    <a:p>
                      <a:pPr algn="ctr" fontAlgn="ctr"/>
                      <a:r>
                        <a:rPr lang="en-US" sz="1200" b="1" i="0" u="none" strike="noStrike" dirty="0" smtClean="0">
                          <a:solidFill>
                            <a:srgbClr val="000000"/>
                          </a:solidFill>
                          <a:effectLst/>
                          <a:latin typeface="+mn-lt"/>
                        </a:rPr>
                        <a:t>Fee description</a:t>
                      </a:r>
                      <a:endParaRPr lang="en-US" sz="1200" b="1" i="0" u="none" strike="noStrike" dirty="0">
                        <a:solidFill>
                          <a:srgbClr val="000000"/>
                        </a:solidFill>
                        <a:effectLst/>
                        <a:latin typeface="+mn-lt"/>
                      </a:endParaRP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smtClean="0">
                          <a:solidFill>
                            <a:srgbClr val="000000"/>
                          </a:solidFill>
                          <a:effectLst/>
                          <a:latin typeface="+mn-lt"/>
                        </a:rPr>
                        <a:t>Current</a:t>
                      </a:r>
                      <a:r>
                        <a:rPr lang="en-US" sz="1200" b="1" i="0" u="none" strike="noStrike" baseline="0" dirty="0" smtClean="0">
                          <a:solidFill>
                            <a:srgbClr val="000000"/>
                          </a:solidFill>
                          <a:effectLst/>
                          <a:latin typeface="+mn-lt"/>
                        </a:rPr>
                        <a:t> </a:t>
                      </a:r>
                    </a:p>
                    <a:p>
                      <a:pPr algn="ctr" fontAlgn="ctr"/>
                      <a:r>
                        <a:rPr lang="en-US" sz="1200" b="1" i="0" u="none" strike="noStrike" baseline="0" dirty="0" smtClean="0">
                          <a:solidFill>
                            <a:srgbClr val="000000"/>
                          </a:solidFill>
                          <a:effectLst/>
                          <a:latin typeface="+mn-lt"/>
                        </a:rPr>
                        <a:t>fee rates</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mn-lt"/>
                        </a:rPr>
                        <a:t>Final patent fee schedule large entity</a:t>
                      </a:r>
                      <a:r>
                        <a:rPr lang="en-US" sz="1200" b="1" i="0" u="none" strike="noStrike" baseline="0" dirty="0" smtClean="0">
                          <a:solidFill>
                            <a:srgbClr val="000000"/>
                          </a:solidFill>
                          <a:effectLst/>
                          <a:latin typeface="+mn-lt"/>
                        </a:rPr>
                        <a:t> fee rate</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1" i="0" u="none" strike="noStrike" dirty="0" smtClean="0">
                          <a:solidFill>
                            <a:srgbClr val="000000"/>
                          </a:solidFill>
                          <a:effectLst/>
                          <a:latin typeface="+mn-lt"/>
                        </a:rPr>
                        <a:t>Dollar change</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mn-lt"/>
                        </a:rPr>
                        <a:t>Percentage change</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mn-lt"/>
                        </a:rPr>
                        <a:t>FY 2018 unit cost</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mn-lt"/>
                        </a:rPr>
                        <a:t>FY 2019 unit cost</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797630">
                <a:tc>
                  <a:txBody>
                    <a:bodyPr/>
                    <a:lstStyle/>
                    <a:p>
                      <a:pPr algn="l" fontAlgn="ctr"/>
                      <a:r>
                        <a:rPr lang="en-US" sz="1200" b="0" i="0" u="none" strike="noStrike" dirty="0" smtClean="0">
                          <a:solidFill>
                            <a:schemeClr val="tx1"/>
                          </a:solidFill>
                          <a:effectLst/>
                          <a:latin typeface="+mn-lt"/>
                        </a:rPr>
                        <a:t>Copy of Patent Technology Monitoring Team (PTMT) patent bibliographic extract and other DVD (optical disc)</a:t>
                      </a:r>
                      <a:endParaRPr lang="en-US" sz="1200" b="0" i="0" u="none" strike="noStrike" dirty="0">
                        <a:solidFill>
                          <a:schemeClr val="tx1"/>
                        </a:solidFill>
                        <a:effectLst/>
                        <a:latin typeface="+mn-lt"/>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dirty="0" smtClean="0">
                          <a:solidFill>
                            <a:schemeClr val="tx1"/>
                          </a:solidFill>
                          <a:effectLst/>
                          <a:latin typeface="+mn-lt"/>
                        </a:rPr>
                        <a:t>$50</a:t>
                      </a:r>
                      <a:endParaRPr lang="en-US" sz="1200" b="0" i="0" u="none" strike="noStrike" dirty="0">
                        <a:solidFill>
                          <a:schemeClr val="tx1"/>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chemeClr val="tx1"/>
                          </a:solidFill>
                          <a:effectLst/>
                          <a:latin typeface="+mn-lt"/>
                        </a:rPr>
                        <a:t>Discontinue</a:t>
                      </a:r>
                      <a:endParaRPr lang="en-US" sz="1200" b="0" i="0" u="none" strike="noStrike" dirty="0">
                        <a:solidFill>
                          <a:schemeClr val="tx1"/>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0" i="0" u="none" strike="noStrike" dirty="0" smtClean="0">
                          <a:solidFill>
                            <a:schemeClr val="tx1"/>
                          </a:solidFill>
                          <a:effectLst/>
                          <a:latin typeface="+mn-lt"/>
                        </a:rPr>
                        <a:t>-$50</a:t>
                      </a:r>
                      <a:endParaRPr lang="en-US" sz="1200" b="0" i="0" u="none" strike="noStrike" dirty="0">
                        <a:solidFill>
                          <a:schemeClr val="tx1"/>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chemeClr val="tx1"/>
                          </a:solidFill>
                          <a:effectLst/>
                          <a:latin typeface="+mn-lt"/>
                        </a:rPr>
                        <a:t>n/a</a:t>
                      </a:r>
                      <a:endParaRPr lang="en-US" sz="1200" b="0" i="0" u="none" strike="noStrike" dirty="0">
                        <a:solidFill>
                          <a:schemeClr val="tx1"/>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chemeClr val="tx1"/>
                          </a:solidFill>
                          <a:effectLst/>
                          <a:latin typeface="+mn-lt"/>
                        </a:rPr>
                        <a:t>n/a</a:t>
                      </a:r>
                      <a:endParaRPr lang="en-US" sz="1200" b="0" i="0" u="none" strike="noStrike" dirty="0">
                        <a:solidFill>
                          <a:schemeClr val="tx1"/>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chemeClr val="tx1"/>
                          </a:solidFill>
                          <a:effectLst/>
                          <a:latin typeface="+mn-lt"/>
                        </a:rPr>
                        <a:t>n/a</a:t>
                      </a:r>
                      <a:endParaRPr lang="en-US" sz="1200" b="0" i="0" u="none" strike="noStrike" dirty="0">
                        <a:solidFill>
                          <a:schemeClr val="tx1"/>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402927">
                <a:tc>
                  <a:txBody>
                    <a:bodyPr/>
                    <a:lstStyle/>
                    <a:p>
                      <a:pPr algn="l" fontAlgn="b"/>
                      <a:r>
                        <a:rPr lang="en-US" sz="1200" b="0" i="0" u="none" strike="noStrike" dirty="0" smtClean="0">
                          <a:solidFill>
                            <a:schemeClr val="tx1"/>
                          </a:solidFill>
                          <a:effectLst/>
                          <a:latin typeface="+mn-lt"/>
                        </a:rPr>
                        <a:t>Copy of U.S. patent custom data extracts</a:t>
                      </a:r>
                      <a:endParaRPr lang="en-US" sz="1200" b="0" i="0" u="none" strike="noStrike" dirty="0">
                        <a:solidFill>
                          <a:schemeClr val="tx1"/>
                        </a:solidFill>
                        <a:effectLst/>
                        <a:latin typeface="+mn-lt"/>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dirty="0" smtClean="0">
                          <a:solidFill>
                            <a:schemeClr val="tx1"/>
                          </a:solidFill>
                          <a:effectLst/>
                          <a:latin typeface="+mn-lt"/>
                        </a:rPr>
                        <a:t>$100</a:t>
                      </a:r>
                      <a:endParaRPr lang="en-US" sz="1200" b="0" i="0" u="none" strike="noStrike" dirty="0">
                        <a:solidFill>
                          <a:schemeClr val="tx1"/>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chemeClr val="tx1"/>
                          </a:solidFill>
                          <a:effectLst/>
                          <a:latin typeface="+mn-lt"/>
                        </a:rPr>
                        <a:t>Discontinue</a:t>
                      </a:r>
                      <a:endParaRPr lang="en-US" sz="1200" b="0" i="0" u="none" strike="noStrike" dirty="0">
                        <a:solidFill>
                          <a:schemeClr val="tx1"/>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0" i="0" u="none" strike="noStrike" dirty="0" smtClean="0">
                          <a:solidFill>
                            <a:schemeClr val="tx1"/>
                          </a:solidFill>
                          <a:effectLst/>
                          <a:latin typeface="+mn-lt"/>
                        </a:rPr>
                        <a:t>-$100</a:t>
                      </a:r>
                      <a:endParaRPr lang="en-US" sz="1200" b="0" i="0" u="none" strike="noStrike" dirty="0">
                        <a:solidFill>
                          <a:schemeClr val="tx1"/>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chemeClr val="tx1"/>
                          </a:solidFill>
                          <a:effectLst/>
                          <a:latin typeface="+mn-lt"/>
                        </a:rPr>
                        <a:t>n/a</a:t>
                      </a:r>
                      <a:endParaRPr lang="en-US" sz="1200" b="0" i="0" u="none" strike="noStrike" dirty="0">
                        <a:solidFill>
                          <a:schemeClr val="tx1"/>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chemeClr val="tx1"/>
                          </a:solidFill>
                          <a:effectLst/>
                          <a:latin typeface="+mn-lt"/>
                        </a:rPr>
                        <a:t>n/a</a:t>
                      </a:r>
                      <a:endParaRPr lang="en-US" sz="1200" b="0" i="0" u="none" strike="noStrike" dirty="0">
                        <a:solidFill>
                          <a:schemeClr val="tx1"/>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chemeClr val="tx1"/>
                          </a:solidFill>
                          <a:effectLst/>
                          <a:latin typeface="+mn-lt"/>
                        </a:rPr>
                        <a:t>n/a</a:t>
                      </a:r>
                      <a:endParaRPr lang="en-US" sz="1200" b="0" i="0" u="none" strike="noStrike" dirty="0">
                        <a:solidFill>
                          <a:schemeClr val="tx1"/>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600278">
                <a:tc>
                  <a:txBody>
                    <a:bodyPr/>
                    <a:lstStyle/>
                    <a:p>
                      <a:pPr algn="l" fontAlgn="b"/>
                      <a:r>
                        <a:rPr lang="en-US" sz="1200" b="0" i="0" u="none" strike="noStrike" dirty="0" smtClean="0">
                          <a:solidFill>
                            <a:schemeClr val="tx1"/>
                          </a:solidFill>
                          <a:effectLst/>
                          <a:latin typeface="+mn-lt"/>
                        </a:rPr>
                        <a:t>Copy of selected technology reports, miscellaneous technology areas</a:t>
                      </a:r>
                      <a:endParaRPr lang="en-US" sz="1200" b="0" i="0" u="none" strike="noStrike" dirty="0">
                        <a:solidFill>
                          <a:schemeClr val="tx1"/>
                        </a:solidFill>
                        <a:effectLst/>
                        <a:latin typeface="+mn-lt"/>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smtClean="0">
                          <a:solidFill>
                            <a:schemeClr val="tx1"/>
                          </a:solidFill>
                          <a:effectLst/>
                          <a:latin typeface="+mn-lt"/>
                        </a:rPr>
                        <a:t>$30</a:t>
                      </a:r>
                      <a:endParaRPr lang="en-US" sz="1200" b="0" i="0" u="none" strike="noStrike" dirty="0">
                        <a:solidFill>
                          <a:schemeClr val="tx1"/>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457200" rtl="0" eaLnBrk="1" fontAlgn="ctr" latinLnBrk="0" hangingPunct="1"/>
                      <a:r>
                        <a:rPr lang="en-US" sz="1200" b="0" i="0" u="none" strike="noStrike" kern="1200" dirty="0" smtClean="0">
                          <a:solidFill>
                            <a:schemeClr val="tx1"/>
                          </a:solidFill>
                          <a:effectLst/>
                          <a:latin typeface="+mn-lt"/>
                          <a:ea typeface="+mn-ea"/>
                          <a:cs typeface="+mn-cs"/>
                        </a:rPr>
                        <a:t>Discontinue</a:t>
                      </a:r>
                      <a:endParaRPr lang="en-US" sz="1200" b="0" i="0" u="none" strike="noStrike" kern="1200" dirty="0">
                        <a:solidFill>
                          <a:schemeClr val="tx1"/>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200" b="0" i="0" u="none" strike="noStrike" dirty="0" smtClean="0">
                          <a:solidFill>
                            <a:schemeClr val="tx1"/>
                          </a:solidFill>
                          <a:effectLst/>
                          <a:latin typeface="+mn-lt"/>
                        </a:rPr>
                        <a:t>-$30</a:t>
                      </a:r>
                      <a:endParaRPr lang="en-US" sz="1200" b="0" i="0" u="none" strike="noStrike" dirty="0">
                        <a:solidFill>
                          <a:schemeClr val="tx1"/>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smtClean="0">
                          <a:solidFill>
                            <a:schemeClr val="tx1"/>
                          </a:solidFill>
                          <a:effectLst/>
                          <a:latin typeface="+mn-lt"/>
                        </a:rPr>
                        <a:t>n/a</a:t>
                      </a:r>
                      <a:endParaRPr lang="en-US" sz="1200" b="0" i="0" u="none" strike="noStrike" dirty="0">
                        <a:solidFill>
                          <a:schemeClr val="tx1"/>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smtClean="0">
                          <a:solidFill>
                            <a:schemeClr val="tx1"/>
                          </a:solidFill>
                          <a:effectLst/>
                          <a:latin typeface="+mn-lt"/>
                        </a:rPr>
                        <a:t>n/a</a:t>
                      </a:r>
                      <a:endParaRPr lang="en-US" sz="1200" b="0" i="0" u="none" strike="noStrike" dirty="0">
                        <a:solidFill>
                          <a:schemeClr val="tx1"/>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smtClean="0">
                          <a:solidFill>
                            <a:schemeClr val="tx1"/>
                          </a:solidFill>
                          <a:effectLst/>
                          <a:latin typeface="+mn-lt"/>
                        </a:rPr>
                        <a:t>n/a</a:t>
                      </a:r>
                      <a:endParaRPr lang="en-US" sz="1200" b="0" i="0" u="none" strike="noStrike" dirty="0">
                        <a:solidFill>
                          <a:schemeClr val="tx1"/>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36602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2DA454B-C859-4892-B9FA-68B588C9F547}" type="slidenum">
              <a:rPr lang="en-US" smtClean="0"/>
              <a:pPr/>
              <a:t>23</a:t>
            </a:fld>
            <a:endParaRPr lang="en-US" dirty="0"/>
          </a:p>
        </p:txBody>
      </p:sp>
      <p:sp>
        <p:nvSpPr>
          <p:cNvPr id="5" name="Content Placeholder 4"/>
          <p:cNvSpPr>
            <a:spLocks noGrp="1"/>
          </p:cNvSpPr>
          <p:nvPr>
            <p:ph idx="4294967295"/>
          </p:nvPr>
        </p:nvSpPr>
        <p:spPr>
          <a:xfrm>
            <a:off x="444321" y="2890011"/>
            <a:ext cx="8229600" cy="2330450"/>
          </a:xfrm>
          <a:prstGeom prst="rect">
            <a:avLst/>
          </a:prstGeom>
          <a:ln>
            <a:noFill/>
          </a:ln>
        </p:spPr>
        <p:txBody>
          <a:bodyPr>
            <a:normAutofit/>
          </a:bodyPr>
          <a:lstStyle/>
          <a:p>
            <a:r>
              <a:rPr lang="en-US" sz="1800" dirty="0"/>
              <a:t>Upon consideration of public comments, </a:t>
            </a:r>
            <a:r>
              <a:rPr lang="en-US" sz="1800" dirty="0" smtClean="0"/>
              <a:t>the </a:t>
            </a:r>
            <a:r>
              <a:rPr lang="en-US" sz="1800" dirty="0"/>
              <a:t>fee for </a:t>
            </a:r>
            <a:r>
              <a:rPr lang="en-US" sz="1800" dirty="0" smtClean="0"/>
              <a:t>USPTO-assisted </a:t>
            </a:r>
            <a:r>
              <a:rPr lang="en-US" sz="1800" dirty="0"/>
              <a:t>recovery of ID or reset of password for the </a:t>
            </a:r>
            <a:r>
              <a:rPr lang="en-US" sz="1800" dirty="0" smtClean="0"/>
              <a:t>OED </a:t>
            </a:r>
            <a:r>
              <a:rPr lang="en-US" sz="1800" dirty="0"/>
              <a:t>Information </a:t>
            </a:r>
            <a:r>
              <a:rPr lang="en-US" sz="1800" dirty="0" smtClean="0"/>
              <a:t>System is being discontinued.</a:t>
            </a:r>
          </a:p>
          <a:p>
            <a:r>
              <a:rPr lang="en-US" sz="1800" dirty="0" smtClean="0"/>
              <a:t>Modernization </a:t>
            </a:r>
            <a:r>
              <a:rPr lang="en-US" sz="1800" dirty="0"/>
              <a:t>of the practitioner </a:t>
            </a:r>
            <a:r>
              <a:rPr lang="en-US" sz="1800" dirty="0" smtClean="0"/>
              <a:t>directory </a:t>
            </a:r>
            <a:r>
              <a:rPr lang="en-US" sz="1800" dirty="0"/>
              <a:t>pursuant to </a:t>
            </a:r>
            <a:r>
              <a:rPr lang="en-US" sz="1800" dirty="0" smtClean="0"/>
              <a:t>the </a:t>
            </a:r>
            <a:r>
              <a:rPr lang="en-US" sz="1800" dirty="0"/>
              <a:t>Final </a:t>
            </a:r>
            <a:r>
              <a:rPr lang="en-US" sz="1800" dirty="0" smtClean="0"/>
              <a:t>Rule makes this fee unnecessary. </a:t>
            </a:r>
            <a:endParaRPr lang="en-US" sz="1800" dirty="0"/>
          </a:p>
        </p:txBody>
      </p:sp>
      <p:sp>
        <p:nvSpPr>
          <p:cNvPr id="2" name="Title 1"/>
          <p:cNvSpPr>
            <a:spLocks noGrp="1"/>
          </p:cNvSpPr>
          <p:nvPr>
            <p:ph type="title" idx="4294967295"/>
          </p:nvPr>
        </p:nvSpPr>
        <p:spPr>
          <a:xfrm>
            <a:off x="444321" y="309563"/>
            <a:ext cx="8229600" cy="952500"/>
          </a:xfrm>
          <a:prstGeom prst="rect">
            <a:avLst/>
          </a:prstGeom>
        </p:spPr>
        <p:txBody>
          <a:bodyPr>
            <a:normAutofit/>
          </a:bodyPr>
          <a:lstStyle/>
          <a:p>
            <a:pPr lvl="1"/>
            <a:r>
              <a:rPr lang="en-US" sz="3200" b="1" dirty="0" smtClean="0">
                <a:latin typeface="+mn-lt"/>
              </a:rPr>
              <a:t>OED service fees</a:t>
            </a:r>
          </a:p>
        </p:txBody>
      </p:sp>
      <p:graphicFrame>
        <p:nvGraphicFramePr>
          <p:cNvPr id="10" name="Table 9" descr="Inter Partes Review Request Fee - Up to 20 Claims - $9,000 to $14,000 &#10;Inter Partes Review Post-Institution Fee - Up to 15 Claims - $14,000 to $16,500 &#10;Post-Grant or Covered Business Method Review Request Fee - Up to 20 Claims - $12,000 to $16,000 &#10;Post-Grant or Covered Business Method Review Post-Institution Fee - Up to 15 Claims - $18,000 to $22,000 &#10;" title="Current and Proposed Fees for Large Entities - IPR, PGR, and CBMs"/>
          <p:cNvGraphicFramePr>
            <a:graphicFrameLocks noGrp="1"/>
          </p:cNvGraphicFramePr>
          <p:nvPr>
            <p:extLst>
              <p:ext uri="{D42A27DB-BD31-4B8C-83A1-F6EECF244321}">
                <p14:modId xmlns:p14="http://schemas.microsoft.com/office/powerpoint/2010/main" val="991804150"/>
              </p:ext>
            </p:extLst>
          </p:nvPr>
        </p:nvGraphicFramePr>
        <p:xfrm>
          <a:off x="457200" y="1262080"/>
          <a:ext cx="8229600" cy="1439175"/>
        </p:xfrm>
        <a:graphic>
          <a:graphicData uri="http://schemas.openxmlformats.org/drawingml/2006/table">
            <a:tbl>
              <a:tblPr firstRow="1"/>
              <a:tblGrid>
                <a:gridCol w="2343404">
                  <a:extLst>
                    <a:ext uri="{9D8B030D-6E8A-4147-A177-3AD203B41FA5}">
                      <a16:colId xmlns:a16="http://schemas.microsoft.com/office/drawing/2014/main" val="20000"/>
                    </a:ext>
                  </a:extLst>
                </a:gridCol>
                <a:gridCol w="1024766">
                  <a:extLst>
                    <a:ext uri="{9D8B030D-6E8A-4147-A177-3AD203B41FA5}">
                      <a16:colId xmlns:a16="http://schemas.microsoft.com/office/drawing/2014/main" val="2074380860"/>
                    </a:ext>
                  </a:extLst>
                </a:gridCol>
                <a:gridCol w="1199938">
                  <a:extLst>
                    <a:ext uri="{9D8B030D-6E8A-4147-A177-3AD203B41FA5}">
                      <a16:colId xmlns:a16="http://schemas.microsoft.com/office/drawing/2014/main" val="20001"/>
                    </a:ext>
                  </a:extLst>
                </a:gridCol>
                <a:gridCol w="918833">
                  <a:extLst>
                    <a:ext uri="{9D8B030D-6E8A-4147-A177-3AD203B41FA5}">
                      <a16:colId xmlns:a16="http://schemas.microsoft.com/office/drawing/2014/main" val="1918228057"/>
                    </a:ext>
                  </a:extLst>
                </a:gridCol>
                <a:gridCol w="911211">
                  <a:extLst>
                    <a:ext uri="{9D8B030D-6E8A-4147-A177-3AD203B41FA5}">
                      <a16:colId xmlns:a16="http://schemas.microsoft.com/office/drawing/2014/main" val="2731739316"/>
                    </a:ext>
                  </a:extLst>
                </a:gridCol>
                <a:gridCol w="915724">
                  <a:extLst>
                    <a:ext uri="{9D8B030D-6E8A-4147-A177-3AD203B41FA5}">
                      <a16:colId xmlns:a16="http://schemas.microsoft.com/office/drawing/2014/main" val="2900031208"/>
                    </a:ext>
                  </a:extLst>
                </a:gridCol>
                <a:gridCol w="915724">
                  <a:extLst>
                    <a:ext uri="{9D8B030D-6E8A-4147-A177-3AD203B41FA5}">
                      <a16:colId xmlns:a16="http://schemas.microsoft.com/office/drawing/2014/main" val="3211875907"/>
                    </a:ext>
                  </a:extLst>
                </a:gridCol>
              </a:tblGrid>
              <a:tr h="620145">
                <a:tc>
                  <a:txBody>
                    <a:bodyPr/>
                    <a:lstStyle/>
                    <a:p>
                      <a:pPr algn="ctr" fontAlgn="ctr"/>
                      <a:r>
                        <a:rPr lang="en-US" sz="1200" b="1" i="0" u="none" strike="noStrike" dirty="0" smtClean="0">
                          <a:solidFill>
                            <a:srgbClr val="000000"/>
                          </a:solidFill>
                          <a:effectLst/>
                          <a:latin typeface="+mn-lt"/>
                        </a:rPr>
                        <a:t>Fee description</a:t>
                      </a:r>
                      <a:endParaRPr lang="en-US" sz="1200" b="1" i="0" u="none" strike="noStrike" dirty="0">
                        <a:solidFill>
                          <a:srgbClr val="000000"/>
                        </a:solidFill>
                        <a:effectLst/>
                        <a:latin typeface="+mn-lt"/>
                      </a:endParaRP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smtClean="0">
                          <a:solidFill>
                            <a:srgbClr val="000000"/>
                          </a:solidFill>
                          <a:effectLst/>
                          <a:latin typeface="+mn-lt"/>
                        </a:rPr>
                        <a:t>Current</a:t>
                      </a:r>
                      <a:r>
                        <a:rPr lang="en-US" sz="1200" b="1" i="0" u="none" strike="noStrike" baseline="0" dirty="0" smtClean="0">
                          <a:solidFill>
                            <a:srgbClr val="000000"/>
                          </a:solidFill>
                          <a:effectLst/>
                          <a:latin typeface="+mn-lt"/>
                        </a:rPr>
                        <a:t> </a:t>
                      </a:r>
                    </a:p>
                    <a:p>
                      <a:pPr algn="ctr" fontAlgn="ctr"/>
                      <a:r>
                        <a:rPr lang="en-US" sz="1200" b="1" i="0" u="none" strike="noStrike" baseline="0" dirty="0" smtClean="0">
                          <a:solidFill>
                            <a:srgbClr val="000000"/>
                          </a:solidFill>
                          <a:effectLst/>
                          <a:latin typeface="+mn-lt"/>
                        </a:rPr>
                        <a:t>fee rates</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mn-lt"/>
                        </a:rPr>
                        <a:t>Final patent fee schedule large entity</a:t>
                      </a:r>
                      <a:r>
                        <a:rPr lang="en-US" sz="1200" b="1" i="0" u="none" strike="noStrike" baseline="0" dirty="0" smtClean="0">
                          <a:solidFill>
                            <a:srgbClr val="000000"/>
                          </a:solidFill>
                          <a:effectLst/>
                          <a:latin typeface="+mn-lt"/>
                        </a:rPr>
                        <a:t> fee rate</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1" i="0" u="none" strike="noStrike" dirty="0" smtClean="0">
                          <a:solidFill>
                            <a:srgbClr val="000000"/>
                          </a:solidFill>
                          <a:effectLst/>
                          <a:latin typeface="+mn-lt"/>
                        </a:rPr>
                        <a:t>Dollar change</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mn-lt"/>
                        </a:rPr>
                        <a:t>Percentage change</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mn-lt"/>
                        </a:rPr>
                        <a:t>FY 2018 unit cost</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mn-lt"/>
                        </a:rPr>
                        <a:t>FY 2019 unit cost</a:t>
                      </a: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819030">
                <a:tc>
                  <a:txBody>
                    <a:bodyPr/>
                    <a:lstStyle/>
                    <a:p>
                      <a:pPr algn="l" fontAlgn="ctr"/>
                      <a:r>
                        <a:rPr lang="en-US" sz="1200" b="0" i="0" u="none" strike="noStrike" dirty="0" smtClean="0">
                          <a:solidFill>
                            <a:schemeClr val="tx1"/>
                          </a:solidFill>
                          <a:effectLst/>
                          <a:latin typeface="+mn-lt"/>
                        </a:rPr>
                        <a:t>For USPTO-assisted recovery of ID or reset of password for the Office of Enrollment and Discipline Information System</a:t>
                      </a:r>
                      <a:endParaRPr lang="en-US" sz="1200" b="0" i="0" u="none" strike="noStrike" dirty="0">
                        <a:solidFill>
                          <a:schemeClr val="tx1"/>
                        </a:solidFill>
                        <a:effectLst/>
                        <a:latin typeface="+mn-lt"/>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dirty="0" smtClean="0">
                          <a:solidFill>
                            <a:schemeClr val="tx1"/>
                          </a:solidFill>
                          <a:effectLst/>
                          <a:latin typeface="+mn-lt"/>
                        </a:rPr>
                        <a:t>$70</a:t>
                      </a:r>
                      <a:endParaRPr lang="en-US" sz="1200" b="0" i="0" u="none" strike="noStrike" dirty="0">
                        <a:solidFill>
                          <a:schemeClr val="tx1"/>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chemeClr val="tx1"/>
                          </a:solidFill>
                          <a:effectLst/>
                          <a:latin typeface="+mn-lt"/>
                        </a:rPr>
                        <a:t>Discontinue</a:t>
                      </a:r>
                      <a:endParaRPr lang="en-US" sz="1200" b="0" i="0" u="none" strike="noStrike" dirty="0">
                        <a:solidFill>
                          <a:schemeClr val="tx1"/>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0" i="0" u="none" strike="noStrike" dirty="0" smtClean="0">
                          <a:solidFill>
                            <a:schemeClr val="tx1"/>
                          </a:solidFill>
                          <a:effectLst/>
                          <a:latin typeface="+mn-lt"/>
                        </a:rPr>
                        <a:t>-$70</a:t>
                      </a:r>
                      <a:endParaRPr lang="en-US" sz="1200" b="0" i="0" u="none" strike="noStrike" dirty="0">
                        <a:solidFill>
                          <a:schemeClr val="tx1"/>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chemeClr val="tx1"/>
                          </a:solidFill>
                          <a:effectLst/>
                          <a:latin typeface="+mn-lt"/>
                        </a:rPr>
                        <a:t>n/a</a:t>
                      </a:r>
                      <a:endParaRPr lang="en-US" sz="1200" b="0" i="0" u="none" strike="noStrike" dirty="0">
                        <a:solidFill>
                          <a:schemeClr val="tx1"/>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chemeClr val="tx1"/>
                          </a:solidFill>
                          <a:effectLst/>
                          <a:latin typeface="+mn-lt"/>
                        </a:rPr>
                        <a:t>$15</a:t>
                      </a:r>
                      <a:endParaRPr lang="en-US" sz="1200" b="0" i="0" u="none" strike="noStrike" dirty="0">
                        <a:solidFill>
                          <a:schemeClr val="tx1"/>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chemeClr val="tx1"/>
                          </a:solidFill>
                          <a:effectLst/>
                          <a:latin typeface="+mn-lt"/>
                        </a:rPr>
                        <a:t>$18</a:t>
                      </a:r>
                      <a:endParaRPr lang="en-US" sz="1200" b="0" i="0" u="none" strike="noStrike" dirty="0">
                        <a:solidFill>
                          <a:schemeClr val="tx1"/>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009740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13589770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Analyses and alternatives</a:t>
            </a:r>
            <a:endParaRPr lang="en-US" sz="3200" dirty="0"/>
          </a:p>
        </p:txBody>
      </p:sp>
      <p:sp>
        <p:nvSpPr>
          <p:cNvPr id="3" name="Content Placeholder 2"/>
          <p:cNvSpPr>
            <a:spLocks noGrp="1"/>
          </p:cNvSpPr>
          <p:nvPr>
            <p:ph idx="1"/>
          </p:nvPr>
        </p:nvSpPr>
        <p:spPr>
          <a:xfrm>
            <a:off x="457200" y="955879"/>
            <a:ext cx="8229600" cy="2922750"/>
          </a:xfrm>
        </p:spPr>
        <p:txBody>
          <a:bodyPr>
            <a:normAutofit lnSpcReduction="10000"/>
          </a:bodyPr>
          <a:lstStyle/>
          <a:p>
            <a:pPr>
              <a:lnSpc>
                <a:spcPct val="120000"/>
              </a:lnSpc>
            </a:pPr>
            <a:r>
              <a:rPr lang="en-US" sz="1300" dirty="0" smtClean="0"/>
              <a:t>As part of the rulemaking process, the USPTO conducted two analyses</a:t>
            </a:r>
            <a:r>
              <a:rPr lang="en-US" sz="1300" dirty="0" smtClean="0">
                <a:solidFill>
                  <a:srgbClr val="000000"/>
                </a:solidFill>
              </a:rPr>
              <a:t>—</a:t>
            </a:r>
            <a:r>
              <a:rPr lang="en-US" sz="1300" dirty="0" smtClean="0"/>
              <a:t>a Final Regulatory Flexibility Analysis (FRFA) and a Regulatory Impact Analysis (RIA). The Office’s rulemaking strategies and goals, which are comprised of strategic priorities (goals, objectives, and initiatives) from the strategic plan, and fee setting policy factors were analyzed for alignment with four alternatives:</a:t>
            </a:r>
            <a:r>
              <a:rPr lang="en-US" sz="1200" dirty="0" smtClean="0"/>
              <a:t> </a:t>
            </a:r>
            <a:r>
              <a:rPr lang="en-US" sz="1050" dirty="0" smtClean="0"/>
              <a:t> </a:t>
            </a:r>
            <a:endParaRPr lang="en-US" sz="1050" dirty="0"/>
          </a:p>
          <a:p>
            <a:pPr lvl="1">
              <a:lnSpc>
                <a:spcPct val="120000"/>
              </a:lnSpc>
            </a:pPr>
            <a:r>
              <a:rPr lang="en-US" sz="1200" dirty="0" smtClean="0"/>
              <a:t>Final patent fee schedule</a:t>
            </a:r>
          </a:p>
          <a:p>
            <a:pPr lvl="1">
              <a:lnSpc>
                <a:spcPct val="120000"/>
              </a:lnSpc>
            </a:pPr>
            <a:r>
              <a:rPr lang="en-US" sz="1200" dirty="0" smtClean="0"/>
              <a:t>Unit cost recovery </a:t>
            </a:r>
          </a:p>
          <a:p>
            <a:pPr lvl="1">
              <a:lnSpc>
                <a:spcPct val="120000"/>
              </a:lnSpc>
            </a:pPr>
            <a:r>
              <a:rPr lang="en-US" sz="1200" dirty="0" smtClean="0"/>
              <a:t>Across-the-board adjustment</a:t>
            </a:r>
          </a:p>
          <a:p>
            <a:pPr lvl="1">
              <a:lnSpc>
                <a:spcPct val="120000"/>
              </a:lnSpc>
            </a:pPr>
            <a:r>
              <a:rPr lang="en-US" sz="1200" dirty="0"/>
              <a:t>B</a:t>
            </a:r>
            <a:r>
              <a:rPr lang="en-US" sz="1200" dirty="0" smtClean="0"/>
              <a:t>aseline (current fee schedule)</a:t>
            </a:r>
          </a:p>
          <a:p>
            <a:pPr>
              <a:lnSpc>
                <a:spcPct val="120000"/>
              </a:lnSpc>
            </a:pPr>
            <a:r>
              <a:rPr lang="en-US" sz="1300" dirty="0"/>
              <a:t>N</a:t>
            </a:r>
            <a:r>
              <a:rPr lang="en-US" sz="1300" dirty="0" smtClean="0"/>
              <a:t>otably, the Baseline alternative of retaining the current fee schedule would </a:t>
            </a:r>
            <a:r>
              <a:rPr lang="en-US" sz="1300" dirty="0"/>
              <a:t>not secure aggregate revenue to recover aggregate costs laid out in the FY 2021 </a:t>
            </a:r>
            <a:r>
              <a:rPr lang="en-US" sz="1300" dirty="0" smtClean="0"/>
              <a:t>Congressional Justification.</a:t>
            </a:r>
            <a:endParaRPr lang="en-US" sz="1300" dirty="0"/>
          </a:p>
        </p:txBody>
      </p:sp>
      <p:sp>
        <p:nvSpPr>
          <p:cNvPr id="5" name="Slide Number Placeholder 4"/>
          <p:cNvSpPr>
            <a:spLocks noGrp="1"/>
          </p:cNvSpPr>
          <p:nvPr>
            <p:ph type="sldNum" sz="quarter" idx="10"/>
          </p:nvPr>
        </p:nvSpPr>
        <p:spPr/>
        <p:txBody>
          <a:bodyPr/>
          <a:lstStyle/>
          <a:p>
            <a:fld id="{92DA454B-C859-4892-B9FA-68B588C9F547}" type="slidenum">
              <a:rPr lang="en-US" smtClean="0"/>
              <a:pPr/>
              <a:t>25</a:t>
            </a:fld>
            <a:endParaRPr lang="en-US" dirty="0"/>
          </a:p>
        </p:txBody>
      </p:sp>
      <p:graphicFrame>
        <p:nvGraphicFramePr>
          <p:cNvPr id="7" name="Table 6" descr="This table provides Baseline fee collections and budgetary requirements. The Baseline Scenario represents the current fee schedule without any changes implemented from the Final Rule." title="Regulatory Impact Analysis"/>
          <p:cNvGraphicFramePr>
            <a:graphicFrameLocks noGrp="1"/>
          </p:cNvGraphicFramePr>
          <p:nvPr>
            <p:extLst>
              <p:ext uri="{D42A27DB-BD31-4B8C-83A1-F6EECF244321}">
                <p14:modId xmlns:p14="http://schemas.microsoft.com/office/powerpoint/2010/main" val="752795523"/>
              </p:ext>
            </p:extLst>
          </p:nvPr>
        </p:nvGraphicFramePr>
        <p:xfrm>
          <a:off x="457202" y="3878628"/>
          <a:ext cx="8229598" cy="1223010"/>
        </p:xfrm>
        <a:graphic>
          <a:graphicData uri="http://schemas.openxmlformats.org/drawingml/2006/table">
            <a:tbl>
              <a:tblPr firstRow="1"/>
              <a:tblGrid>
                <a:gridCol w="4524568">
                  <a:extLst>
                    <a:ext uri="{9D8B030D-6E8A-4147-A177-3AD203B41FA5}">
                      <a16:colId xmlns:a16="http://schemas.microsoft.com/office/drawing/2014/main" val="1752803279"/>
                    </a:ext>
                  </a:extLst>
                </a:gridCol>
                <a:gridCol w="741006">
                  <a:extLst>
                    <a:ext uri="{9D8B030D-6E8A-4147-A177-3AD203B41FA5}">
                      <a16:colId xmlns:a16="http://schemas.microsoft.com/office/drawing/2014/main" val="1587714413"/>
                    </a:ext>
                  </a:extLst>
                </a:gridCol>
                <a:gridCol w="741006">
                  <a:extLst>
                    <a:ext uri="{9D8B030D-6E8A-4147-A177-3AD203B41FA5}">
                      <a16:colId xmlns:a16="http://schemas.microsoft.com/office/drawing/2014/main" val="1375538101"/>
                    </a:ext>
                  </a:extLst>
                </a:gridCol>
                <a:gridCol w="741006">
                  <a:extLst>
                    <a:ext uri="{9D8B030D-6E8A-4147-A177-3AD203B41FA5}">
                      <a16:colId xmlns:a16="http://schemas.microsoft.com/office/drawing/2014/main" val="2460771621"/>
                    </a:ext>
                  </a:extLst>
                </a:gridCol>
                <a:gridCol w="741006">
                  <a:extLst>
                    <a:ext uri="{9D8B030D-6E8A-4147-A177-3AD203B41FA5}">
                      <a16:colId xmlns:a16="http://schemas.microsoft.com/office/drawing/2014/main" val="4059119352"/>
                    </a:ext>
                  </a:extLst>
                </a:gridCol>
                <a:gridCol w="741006">
                  <a:extLst>
                    <a:ext uri="{9D8B030D-6E8A-4147-A177-3AD203B41FA5}">
                      <a16:colId xmlns:a16="http://schemas.microsoft.com/office/drawing/2014/main" val="3693500219"/>
                    </a:ext>
                  </a:extLst>
                </a:gridCol>
              </a:tblGrid>
              <a:tr h="243840">
                <a:tc gridSpan="6">
                  <a:txBody>
                    <a:bodyPr/>
                    <a:lstStyle/>
                    <a:p>
                      <a:pPr algn="ctr" fontAlgn="b"/>
                      <a:r>
                        <a:rPr lang="en-US" sz="1200" b="1" i="0" u="none" strike="noStrike" dirty="0" smtClean="0">
                          <a:solidFill>
                            <a:srgbClr val="FFFFFF"/>
                          </a:solidFill>
                          <a:effectLst/>
                          <a:latin typeface="Segoe UI" panose="020B0502040204020203" pitchFamily="34" charset="0"/>
                        </a:rPr>
                        <a:t>Regulatory impact analysis (dollars in millions)</a:t>
                      </a:r>
                      <a:endParaRPr lang="en-US" sz="1200" b="1" i="0" u="none" strike="noStrike" dirty="0">
                        <a:solidFill>
                          <a:srgbClr val="FFFFFF"/>
                        </a:solidFill>
                        <a:effectLst/>
                        <a:latin typeface="Segoe UI" panose="020B0502040204020203"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546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1592543"/>
                  </a:ext>
                </a:extLst>
              </a:tr>
              <a:tr h="247650">
                <a:tc>
                  <a:txBody>
                    <a:bodyPr/>
                    <a:lstStyle/>
                    <a:p>
                      <a:pPr algn="l" fontAlgn="b"/>
                      <a:r>
                        <a:rPr lang="en-US" sz="1200" b="0" i="0" u="none" strike="noStrike" dirty="0">
                          <a:solidFill>
                            <a:srgbClr val="5B9BD5"/>
                          </a:solidFill>
                          <a:effectLst/>
                          <a:latin typeface="Segoe UI" panose="020B0502040204020203"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200" b="0" i="0" u="none" strike="noStrike" dirty="0">
                          <a:solidFill>
                            <a:srgbClr val="000000"/>
                          </a:solidFill>
                          <a:effectLst/>
                          <a:latin typeface="Segoe UI" panose="020B0502040204020203" pitchFamily="34" charset="0"/>
                        </a:rPr>
                        <a:t>FY2020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200" b="0" i="0" u="none" strike="noStrike" dirty="0">
                          <a:solidFill>
                            <a:srgbClr val="000000"/>
                          </a:solidFill>
                          <a:effectLst/>
                          <a:latin typeface="Segoe UI" panose="020B0502040204020203" pitchFamily="34" charset="0"/>
                        </a:rPr>
                        <a:t>FY2021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200" b="0" i="0" u="none" strike="noStrike" dirty="0">
                          <a:solidFill>
                            <a:srgbClr val="000000"/>
                          </a:solidFill>
                          <a:effectLst/>
                          <a:latin typeface="Segoe UI" panose="020B0502040204020203" pitchFamily="34" charset="0"/>
                        </a:rPr>
                        <a:t>FY2022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200" b="0" i="0" u="none" strike="noStrike" dirty="0">
                          <a:solidFill>
                            <a:srgbClr val="000000"/>
                          </a:solidFill>
                          <a:effectLst/>
                          <a:latin typeface="Segoe UI" panose="020B0502040204020203" pitchFamily="34" charset="0"/>
                        </a:rPr>
                        <a:t>FY2023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200" b="0" i="0" u="none" strike="noStrike" dirty="0">
                          <a:solidFill>
                            <a:srgbClr val="000000"/>
                          </a:solidFill>
                          <a:effectLst/>
                          <a:latin typeface="Segoe UI" panose="020B0502040204020203" pitchFamily="34" charset="0"/>
                        </a:rPr>
                        <a:t>FY2024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621539204"/>
                  </a:ext>
                </a:extLst>
              </a:tr>
              <a:tr h="243840">
                <a:tc>
                  <a:txBody>
                    <a:bodyPr/>
                    <a:lstStyle/>
                    <a:p>
                      <a:pPr algn="l" fontAlgn="b"/>
                      <a:r>
                        <a:rPr lang="en-US" sz="1200" b="0" i="0" u="none" strike="noStrike" dirty="0" smtClean="0">
                          <a:solidFill>
                            <a:srgbClr val="000000"/>
                          </a:solidFill>
                          <a:effectLst/>
                          <a:latin typeface="Segoe UI" panose="020B0502040204020203" pitchFamily="34" charset="0"/>
                        </a:rPr>
                        <a:t>Alternative</a:t>
                      </a:r>
                      <a:r>
                        <a:rPr lang="en-US" sz="1200" b="0" i="0" u="none" strike="noStrike" baseline="0" dirty="0" smtClean="0">
                          <a:solidFill>
                            <a:srgbClr val="000000"/>
                          </a:solidFill>
                          <a:effectLst/>
                          <a:latin typeface="Segoe UI" panose="020B0502040204020203" pitchFamily="34" charset="0"/>
                        </a:rPr>
                        <a:t> 4: Baseline</a:t>
                      </a:r>
                      <a:r>
                        <a:rPr lang="en-US" sz="1200" b="0" i="0" u="none" strike="noStrike" dirty="0" smtClean="0">
                          <a:solidFill>
                            <a:srgbClr val="000000"/>
                          </a:solidFill>
                          <a:effectLst/>
                          <a:latin typeface="+mn-lt"/>
                        </a:rPr>
                        <a:t>—</a:t>
                      </a:r>
                      <a:r>
                        <a:rPr lang="en-US" sz="1200" b="0" i="0" u="none" strike="noStrike" baseline="0" dirty="0" smtClean="0">
                          <a:solidFill>
                            <a:srgbClr val="000000"/>
                          </a:solidFill>
                          <a:effectLst/>
                          <a:latin typeface="Segoe UI" panose="020B0502040204020203" pitchFamily="34" charset="0"/>
                        </a:rPr>
                        <a:t>aggregate revenue</a:t>
                      </a:r>
                      <a:endParaRPr lang="en-US" sz="1200" b="0" i="0" u="none" strike="noStrike" dirty="0">
                        <a:solidFill>
                          <a:srgbClr val="000000"/>
                        </a:solidFill>
                        <a:effectLst/>
                        <a:latin typeface="Segoe UI" panose="020B0502040204020203"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smtClean="0">
                          <a:solidFill>
                            <a:srgbClr val="000000"/>
                          </a:solidFill>
                          <a:effectLst/>
                          <a:latin typeface="Segoe UI" panose="020B0502040204020203" pitchFamily="34" charset="0"/>
                        </a:rPr>
                        <a:t>3,167</a:t>
                      </a:r>
                      <a:endParaRPr lang="en-US" sz="1200" b="0" i="0" u="none" strike="noStrike" dirty="0">
                        <a:solidFill>
                          <a:srgbClr val="000000"/>
                        </a:solidFill>
                        <a:effectLst/>
                        <a:latin typeface="Segoe UI" panose="020B0502040204020203"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smtClean="0">
                          <a:solidFill>
                            <a:srgbClr val="000000"/>
                          </a:solidFill>
                          <a:effectLst/>
                          <a:latin typeface="Segoe UI" panose="020B0502040204020203" pitchFamily="34" charset="0"/>
                        </a:rPr>
                        <a:t>3,246</a:t>
                      </a:r>
                      <a:endParaRPr lang="en-US" sz="1200" b="0" i="0" u="none" strike="noStrike" dirty="0">
                        <a:solidFill>
                          <a:srgbClr val="000000"/>
                        </a:solidFill>
                        <a:effectLst/>
                        <a:latin typeface="Segoe UI" panose="020B0502040204020203"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smtClean="0">
                          <a:solidFill>
                            <a:srgbClr val="000000"/>
                          </a:solidFill>
                          <a:effectLst/>
                          <a:latin typeface="Segoe UI" panose="020B0502040204020203" pitchFamily="34" charset="0"/>
                        </a:rPr>
                        <a:t>3,449</a:t>
                      </a:r>
                      <a:endParaRPr lang="en-US" sz="1200" b="0" i="0" u="none" strike="noStrike" dirty="0">
                        <a:solidFill>
                          <a:srgbClr val="000000"/>
                        </a:solidFill>
                        <a:effectLst/>
                        <a:latin typeface="Segoe UI" panose="020B0502040204020203"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smtClean="0">
                          <a:solidFill>
                            <a:srgbClr val="000000"/>
                          </a:solidFill>
                          <a:effectLst/>
                          <a:latin typeface="Segoe UI" panose="020B0502040204020203" pitchFamily="34" charset="0"/>
                        </a:rPr>
                        <a:t>3,480</a:t>
                      </a:r>
                      <a:endParaRPr lang="en-US" sz="1200" b="0" i="0" u="none" strike="noStrike" dirty="0">
                        <a:solidFill>
                          <a:srgbClr val="000000"/>
                        </a:solidFill>
                        <a:effectLst/>
                        <a:latin typeface="Segoe UI" panose="020B0502040204020203"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smtClean="0">
                          <a:solidFill>
                            <a:srgbClr val="000000"/>
                          </a:solidFill>
                          <a:effectLst/>
                          <a:latin typeface="Segoe UI" panose="020B0502040204020203" pitchFamily="34" charset="0"/>
                        </a:rPr>
                        <a:t>3,588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3210002"/>
                  </a:ext>
                </a:extLst>
              </a:tr>
              <a:tr h="243840">
                <a:tc>
                  <a:txBody>
                    <a:bodyPr/>
                    <a:lstStyle/>
                    <a:p>
                      <a:pPr algn="l" fontAlgn="b"/>
                      <a:r>
                        <a:rPr lang="en-US" sz="1200" b="0" i="0" u="none" strike="noStrike" dirty="0" smtClean="0">
                          <a:solidFill>
                            <a:srgbClr val="000000"/>
                          </a:solidFill>
                          <a:effectLst/>
                          <a:latin typeface="Segoe UI" panose="020B0502040204020203" pitchFamily="34" charset="0"/>
                        </a:rPr>
                        <a:t>Budgetary requirements</a:t>
                      </a:r>
                      <a:endParaRPr lang="en-US" sz="1200" b="0" i="0" u="none" strike="noStrike" dirty="0">
                        <a:solidFill>
                          <a:srgbClr val="000000"/>
                        </a:solidFill>
                        <a:effectLst/>
                        <a:latin typeface="Segoe UI" panose="020B0502040204020203"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Segoe UI" panose="020B0502040204020203" pitchFamily="34" charset="0"/>
                        </a:rPr>
                        <a:t>3,256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Segoe UI" panose="020B0502040204020203" pitchFamily="34" charset="0"/>
                        </a:rPr>
                        <a:t>3,455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Segoe UI" panose="020B0502040204020203" pitchFamily="34" charset="0"/>
                        </a:rPr>
                        <a:t>3,601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Segoe UI" panose="020B0502040204020203" pitchFamily="34" charset="0"/>
                        </a:rPr>
                        <a:t>3,681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Segoe UI" panose="020B0502040204020203" pitchFamily="34" charset="0"/>
                        </a:rPr>
                        <a:t>3,800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4119462"/>
                  </a:ext>
                </a:extLst>
              </a:tr>
              <a:tr h="243840">
                <a:tc>
                  <a:txBody>
                    <a:bodyPr/>
                    <a:lstStyle/>
                    <a:p>
                      <a:pPr algn="l" fontAlgn="b"/>
                      <a:r>
                        <a:rPr lang="en-US" sz="1200" b="0" i="0" u="none" strike="noStrike" dirty="0" smtClean="0">
                          <a:solidFill>
                            <a:srgbClr val="000000"/>
                          </a:solidFill>
                          <a:effectLst/>
                          <a:latin typeface="Segoe UI" panose="020B0502040204020203" pitchFamily="34" charset="0"/>
                        </a:rPr>
                        <a:t>EOY operating reserve balance</a:t>
                      </a:r>
                      <a:endParaRPr lang="en-US" sz="1200" b="0" i="0" u="none" strike="noStrike" dirty="0">
                        <a:solidFill>
                          <a:srgbClr val="000000"/>
                        </a:solidFill>
                        <a:effectLst/>
                        <a:latin typeface="Segoe UI" panose="020B0502040204020203"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1200" b="0" i="0" u="none" strike="noStrike" dirty="0" smtClean="0">
                          <a:solidFill>
                            <a:srgbClr val="000000"/>
                          </a:solidFill>
                          <a:effectLst/>
                          <a:latin typeface="Segoe UI" panose="020B0502040204020203" pitchFamily="34" charset="0"/>
                        </a:rPr>
                        <a:t>319 </a:t>
                      </a:r>
                      <a:endParaRPr lang="en-US" sz="1200" b="0" i="0" u="none" strike="noStrike" dirty="0">
                        <a:solidFill>
                          <a:srgbClr val="000000"/>
                        </a:solidFill>
                        <a:effectLst/>
                        <a:latin typeface="Segoe UI" panose="020B0502040204020203"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1200" b="0" i="0" u="none" strike="noStrike" dirty="0" smtClean="0">
                          <a:solidFill>
                            <a:srgbClr val="000000"/>
                          </a:solidFill>
                          <a:effectLst/>
                          <a:latin typeface="Segoe UI" panose="020B0502040204020203" pitchFamily="34" charset="0"/>
                        </a:rPr>
                        <a:t>109</a:t>
                      </a:r>
                      <a:endParaRPr lang="en-US" sz="1200" b="0" i="0" u="none" strike="noStrike" dirty="0">
                        <a:solidFill>
                          <a:srgbClr val="000000"/>
                        </a:solidFill>
                        <a:effectLst/>
                        <a:latin typeface="Segoe UI" panose="020B0502040204020203"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1200" b="0" i="0" u="none" strike="noStrike" dirty="0" smtClean="0">
                          <a:solidFill>
                            <a:srgbClr val="000000"/>
                          </a:solidFill>
                          <a:effectLst/>
                          <a:latin typeface="Segoe UI" panose="020B0502040204020203" pitchFamily="34" charset="0"/>
                        </a:rPr>
                        <a:t>(43)</a:t>
                      </a:r>
                      <a:endParaRPr lang="en-US" sz="1200" b="0" i="0" u="none" strike="noStrike" dirty="0">
                        <a:solidFill>
                          <a:srgbClr val="000000"/>
                        </a:solidFill>
                        <a:effectLst/>
                        <a:latin typeface="Segoe UI" panose="020B0502040204020203"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1200" b="0" i="0" u="none" strike="noStrike" dirty="0" smtClean="0">
                          <a:solidFill>
                            <a:srgbClr val="000000"/>
                          </a:solidFill>
                          <a:effectLst/>
                          <a:latin typeface="Segoe UI" panose="020B0502040204020203" pitchFamily="34" charset="0"/>
                        </a:rPr>
                        <a:t>(244)</a:t>
                      </a:r>
                      <a:endParaRPr lang="en-US" sz="1200" b="0" i="0" u="none" strike="noStrike" dirty="0">
                        <a:solidFill>
                          <a:srgbClr val="000000"/>
                        </a:solidFill>
                        <a:effectLst/>
                        <a:latin typeface="Segoe UI" panose="020B0502040204020203"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1200" b="0" i="0" u="none" strike="noStrike" dirty="0" smtClean="0">
                          <a:solidFill>
                            <a:srgbClr val="000000"/>
                          </a:solidFill>
                          <a:effectLst/>
                          <a:latin typeface="Segoe UI" panose="020B0502040204020203" pitchFamily="34" charset="0"/>
                        </a:rPr>
                        <a:t>(456)</a:t>
                      </a:r>
                      <a:endParaRPr lang="en-US" sz="1200" b="0" i="0" u="none" strike="noStrike" dirty="0">
                        <a:solidFill>
                          <a:srgbClr val="000000"/>
                        </a:solidFill>
                        <a:effectLst/>
                        <a:latin typeface="Segoe UI" panose="020B0502040204020203"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75279994"/>
                  </a:ext>
                </a:extLst>
              </a:tr>
            </a:tbl>
          </a:graphicData>
        </a:graphic>
      </p:graphicFrame>
    </p:spTree>
    <p:extLst>
      <p:ext uri="{BB962C8B-B14F-4D97-AF65-F5344CB8AC3E}">
        <p14:creationId xmlns:p14="http://schemas.microsoft.com/office/powerpoint/2010/main" val="12089602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Analyses and alternatives (continued)</a:t>
            </a:r>
            <a:endParaRPr lang="en-US" sz="3200" dirty="0"/>
          </a:p>
        </p:txBody>
      </p:sp>
      <p:sp>
        <p:nvSpPr>
          <p:cNvPr id="3" name="Content Placeholder 2"/>
          <p:cNvSpPr>
            <a:spLocks noGrp="1"/>
          </p:cNvSpPr>
          <p:nvPr>
            <p:ph idx="1"/>
          </p:nvPr>
        </p:nvSpPr>
        <p:spPr>
          <a:xfrm>
            <a:off x="457200" y="1145659"/>
            <a:ext cx="8229600" cy="3900794"/>
          </a:xfrm>
        </p:spPr>
        <p:txBody>
          <a:bodyPr>
            <a:normAutofit fontScale="55000" lnSpcReduction="20000"/>
          </a:bodyPr>
          <a:lstStyle/>
          <a:p>
            <a:pPr>
              <a:lnSpc>
                <a:spcPct val="120000"/>
              </a:lnSpc>
            </a:pPr>
            <a:r>
              <a:rPr lang="en-US" sz="2900" dirty="0" smtClean="0"/>
              <a:t>The RIA concludes that the overall qualitative benefits to society, patent applicants, patent holders, </a:t>
            </a:r>
            <a:r>
              <a:rPr lang="en-US" sz="2900" dirty="0"/>
              <a:t>and other </a:t>
            </a:r>
            <a:r>
              <a:rPr lang="en-US" sz="2900" dirty="0" smtClean="0"/>
              <a:t>patent stakeholders of the final patent fee schedule are significant, specifically those benefits related to the targeted fee schedule design changes. </a:t>
            </a:r>
          </a:p>
          <a:p>
            <a:pPr>
              <a:lnSpc>
                <a:spcPct val="120000"/>
              </a:lnSpc>
            </a:pPr>
            <a:r>
              <a:rPr lang="en-US" sz="2900" dirty="0" smtClean="0"/>
              <a:t>Both analyses find that patent applicants and holders can expect progress toward: </a:t>
            </a:r>
          </a:p>
          <a:p>
            <a:pPr lvl="1">
              <a:lnSpc>
                <a:spcPct val="120000"/>
              </a:lnSpc>
            </a:pPr>
            <a:r>
              <a:rPr lang="en-US" sz="2700" dirty="0" smtClean="0"/>
              <a:t>Optimizing patent application pendency and examination timeframes </a:t>
            </a:r>
          </a:p>
          <a:p>
            <a:pPr lvl="1">
              <a:lnSpc>
                <a:spcPct val="120000"/>
              </a:lnSpc>
            </a:pPr>
            <a:r>
              <a:rPr lang="en-US" sz="2700" dirty="0" smtClean="0"/>
              <a:t>Issuing highly reliable patents </a:t>
            </a:r>
          </a:p>
          <a:p>
            <a:pPr lvl="1">
              <a:lnSpc>
                <a:spcPct val="120000"/>
              </a:lnSpc>
            </a:pPr>
            <a:r>
              <a:rPr lang="en-US" sz="2700" dirty="0" smtClean="0"/>
              <a:t>Fostering innovation through business effectiveness </a:t>
            </a:r>
          </a:p>
          <a:p>
            <a:pPr lvl="1">
              <a:lnSpc>
                <a:spcPct val="120000"/>
              </a:lnSpc>
            </a:pPr>
            <a:r>
              <a:rPr lang="en-US" sz="2700" dirty="0" smtClean="0"/>
              <a:t>Enhancing the operations of the PTAB </a:t>
            </a:r>
          </a:p>
          <a:p>
            <a:pPr lvl="1">
              <a:lnSpc>
                <a:spcPct val="120000"/>
              </a:lnSpc>
            </a:pPr>
            <a:r>
              <a:rPr lang="en-US" sz="2700" dirty="0" smtClean="0"/>
              <a:t>Optimizing the speed, quality, and cost-effectiveness of IT delivery to achieve business value </a:t>
            </a:r>
          </a:p>
          <a:p>
            <a:pPr lvl="1">
              <a:lnSpc>
                <a:spcPct val="120000"/>
              </a:lnSpc>
            </a:pPr>
            <a:r>
              <a:rPr lang="en-US" sz="2700" dirty="0" smtClean="0"/>
              <a:t>Ensuring financial sustainability to facilitate effective patent operations</a:t>
            </a:r>
            <a:endParaRPr lang="en-US" sz="2700" dirty="0"/>
          </a:p>
        </p:txBody>
      </p:sp>
      <p:sp>
        <p:nvSpPr>
          <p:cNvPr id="5" name="Slide Number Placeholder 4"/>
          <p:cNvSpPr>
            <a:spLocks noGrp="1"/>
          </p:cNvSpPr>
          <p:nvPr>
            <p:ph type="sldNum" sz="quarter" idx="10"/>
          </p:nvPr>
        </p:nvSpPr>
        <p:spPr/>
        <p:txBody>
          <a:bodyPr/>
          <a:lstStyle/>
          <a:p>
            <a:fld id="{92DA454B-C859-4892-B9FA-68B588C9F547}" type="slidenum">
              <a:rPr lang="en-US" smtClean="0"/>
              <a:pPr/>
              <a:t>26</a:t>
            </a:fld>
            <a:endParaRPr lang="en-US"/>
          </a:p>
        </p:txBody>
      </p:sp>
    </p:spTree>
    <p:extLst>
      <p:ext uri="{BB962C8B-B14F-4D97-AF65-F5344CB8AC3E}">
        <p14:creationId xmlns:p14="http://schemas.microsoft.com/office/powerpoint/2010/main" val="31487074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defTabSz="457200" rtl="0">
              <a:spcBef>
                <a:spcPct val="0"/>
              </a:spcBef>
            </a:pPr>
            <a:r>
              <a:rPr lang="en-US" sz="3200" b="1" dirty="0" smtClean="0">
                <a:solidFill>
                  <a:schemeClr val="tx1"/>
                </a:solidFill>
                <a:latin typeface="+mn-lt"/>
              </a:rPr>
              <a:t>Summary</a:t>
            </a:r>
            <a:endParaRPr lang="en-US" sz="3200" b="1" i="1" dirty="0">
              <a:solidFill>
                <a:schemeClr val="tx1"/>
              </a:solidFill>
              <a:latin typeface="+mn-lt"/>
            </a:endParaRPr>
          </a:p>
        </p:txBody>
      </p:sp>
      <p:sp>
        <p:nvSpPr>
          <p:cNvPr id="4" name="Content Placeholder 2"/>
          <p:cNvSpPr>
            <a:spLocks noGrp="1"/>
          </p:cNvSpPr>
          <p:nvPr>
            <p:ph idx="1"/>
          </p:nvPr>
        </p:nvSpPr>
        <p:spPr>
          <a:xfrm>
            <a:off x="457200" y="939496"/>
            <a:ext cx="8229600" cy="4367488"/>
          </a:xfrm>
        </p:spPr>
        <p:txBody>
          <a:bodyPr>
            <a:noAutofit/>
          </a:bodyPr>
          <a:lstStyle/>
          <a:p>
            <a:pPr>
              <a:lnSpc>
                <a:spcPct val="120000"/>
              </a:lnSpc>
            </a:pPr>
            <a:r>
              <a:rPr lang="en-US" sz="1300" dirty="0" smtClean="0"/>
              <a:t>The USPTO </a:t>
            </a:r>
            <a:r>
              <a:rPr lang="en-US" sz="1300" dirty="0"/>
              <a:t>is a business-like organization operating in the </a:t>
            </a:r>
            <a:r>
              <a:rPr lang="en-US" sz="1300" dirty="0" smtClean="0"/>
              <a:t>government </a:t>
            </a:r>
            <a:r>
              <a:rPr lang="en-US" sz="1300" dirty="0"/>
              <a:t>environment.</a:t>
            </a:r>
          </a:p>
          <a:p>
            <a:pPr>
              <a:lnSpc>
                <a:spcPct val="120000"/>
              </a:lnSpc>
            </a:pPr>
            <a:r>
              <a:rPr lang="en-US" sz="1300" dirty="0" smtClean="0"/>
              <a:t>When </a:t>
            </a:r>
            <a:r>
              <a:rPr lang="en-US" sz="1300" dirty="0"/>
              <a:t>the USPTO found costs/spending exceeded resources, </a:t>
            </a:r>
            <a:r>
              <a:rPr lang="en-US" sz="1300" dirty="0" smtClean="0"/>
              <a:t>the </a:t>
            </a:r>
            <a:r>
              <a:rPr lang="en-US" sz="1300" dirty="0"/>
              <a:t>first course of action, before proposing new fee </a:t>
            </a:r>
            <a:r>
              <a:rPr lang="en-US" sz="1300" dirty="0" smtClean="0"/>
              <a:t>rates, </a:t>
            </a:r>
            <a:r>
              <a:rPr lang="en-US" sz="1300" dirty="0"/>
              <a:t>was to examine budgetary requirements and seek efficiencies.</a:t>
            </a:r>
          </a:p>
          <a:p>
            <a:pPr>
              <a:lnSpc>
                <a:spcPct val="120000"/>
              </a:lnSpc>
            </a:pPr>
            <a:r>
              <a:rPr lang="en-US" sz="1300" dirty="0" smtClean="0"/>
              <a:t>As </a:t>
            </a:r>
            <a:r>
              <a:rPr lang="en-US" sz="1300" dirty="0"/>
              <a:t>part of </a:t>
            </a:r>
            <a:r>
              <a:rPr lang="en-US" sz="1300" dirty="0" smtClean="0"/>
              <a:t>the fee setting </a:t>
            </a:r>
            <a:r>
              <a:rPr lang="en-US" sz="1300" dirty="0"/>
              <a:t>process, </a:t>
            </a:r>
            <a:r>
              <a:rPr lang="en-US" sz="1300" dirty="0" smtClean="0"/>
              <a:t>the USPTO solicited feedback from stakeholders, who generally support the Final Rule.</a:t>
            </a:r>
          </a:p>
          <a:p>
            <a:pPr>
              <a:lnSpc>
                <a:spcPct val="120000"/>
              </a:lnSpc>
            </a:pPr>
            <a:r>
              <a:rPr lang="en-US" sz="1300" dirty="0" smtClean="0"/>
              <a:t>The Final Rule </a:t>
            </a:r>
            <a:r>
              <a:rPr lang="en-US" sz="1300" dirty="0"/>
              <a:t>will benefit the </a:t>
            </a:r>
            <a:r>
              <a:rPr lang="en-US" sz="1300" dirty="0" smtClean="0"/>
              <a:t>IP community </a:t>
            </a:r>
            <a:r>
              <a:rPr lang="en-US" sz="1300" dirty="0"/>
              <a:t>by enabling the USPTO to continue to enhance the quality of patent examinations, achieve optimal examination times, </a:t>
            </a:r>
            <a:r>
              <a:rPr lang="en-US" sz="1300" dirty="0" smtClean="0"/>
              <a:t>invest in modernizing </a:t>
            </a:r>
            <a:r>
              <a:rPr lang="en-US" sz="1300" dirty="0"/>
              <a:t>patent IT </a:t>
            </a:r>
            <a:r>
              <a:rPr lang="en-US" sz="1300" dirty="0" smtClean="0"/>
              <a:t>systems and infrastructure, </a:t>
            </a:r>
            <a:r>
              <a:rPr lang="en-US" sz="1300" dirty="0"/>
              <a:t>and provide stability </a:t>
            </a:r>
            <a:r>
              <a:rPr lang="en-US" sz="1300" dirty="0" smtClean="0"/>
              <a:t>to </a:t>
            </a:r>
            <a:r>
              <a:rPr lang="en-US" sz="1300" dirty="0"/>
              <a:t>USPTO </a:t>
            </a:r>
            <a:r>
              <a:rPr lang="en-US" sz="1300" dirty="0" smtClean="0"/>
              <a:t>operations, </a:t>
            </a:r>
            <a:r>
              <a:rPr lang="en-US" sz="1300" dirty="0"/>
              <a:t>even in times of financial fluctuations.</a:t>
            </a:r>
          </a:p>
          <a:p>
            <a:pPr>
              <a:lnSpc>
                <a:spcPct val="120000"/>
              </a:lnSpc>
            </a:pPr>
            <a:r>
              <a:rPr lang="en-US" sz="1300" dirty="0" smtClean="0"/>
              <a:t>The projected aggregate increase in fee collections as a result of the Final </a:t>
            </a:r>
            <a:r>
              <a:rPr lang="en-US" sz="1300" dirty="0"/>
              <a:t>R</a:t>
            </a:r>
            <a:r>
              <a:rPr lang="en-US" sz="1300" dirty="0" smtClean="0"/>
              <a:t>ule is approximately 7%, roughly consistent with the rate of inflation since patent fees were last set in 2018. This increase is small enough that the USPTO does not anticipate any adverse market conditions for consumers.</a:t>
            </a:r>
          </a:p>
          <a:p>
            <a:pPr>
              <a:lnSpc>
                <a:spcPct val="120000"/>
              </a:lnSpc>
            </a:pPr>
            <a:r>
              <a:rPr lang="en-US" sz="1300" dirty="0" smtClean="0"/>
              <a:t>The </a:t>
            </a:r>
            <a:r>
              <a:rPr lang="en-US" sz="1300" dirty="0"/>
              <a:t>USPTO supports the a</a:t>
            </a:r>
            <a:r>
              <a:rPr lang="en-US" sz="1300" dirty="0" smtClean="0"/>
              <a:t>dministration’s </a:t>
            </a:r>
            <a:r>
              <a:rPr lang="en-US" sz="1300" dirty="0"/>
              <a:t>commitment to </a:t>
            </a:r>
            <a:r>
              <a:rPr lang="en-US" sz="1300" dirty="0" smtClean="0"/>
              <a:t>reducing </a:t>
            </a:r>
            <a:r>
              <a:rPr lang="en-US" sz="1300" dirty="0"/>
              <a:t>regulations and </a:t>
            </a:r>
            <a:r>
              <a:rPr lang="en-US" sz="1300" dirty="0" smtClean="0"/>
              <a:t>controlling </a:t>
            </a:r>
            <a:r>
              <a:rPr lang="en-US" sz="1300" dirty="0"/>
              <a:t>regulatory costs to American businesses and citizens. </a:t>
            </a:r>
          </a:p>
          <a:p>
            <a:pPr>
              <a:lnSpc>
                <a:spcPct val="120000"/>
              </a:lnSpc>
            </a:pPr>
            <a:r>
              <a:rPr lang="en-US" sz="1300" dirty="0" smtClean="0"/>
              <a:t>There </a:t>
            </a:r>
            <a:r>
              <a:rPr lang="en-US" sz="1300" dirty="0"/>
              <a:t>will be significant and long-term </a:t>
            </a:r>
            <a:r>
              <a:rPr lang="en-US" sz="1300" dirty="0" smtClean="0"/>
              <a:t>negative impacts </a:t>
            </a:r>
            <a:r>
              <a:rPr lang="en-US" sz="1300" dirty="0"/>
              <a:t>to USPTO business operations and the stakeholder community if </a:t>
            </a:r>
            <a:r>
              <a:rPr lang="en-US" sz="1300" dirty="0" smtClean="0"/>
              <a:t>the </a:t>
            </a:r>
            <a:r>
              <a:rPr lang="en-US" sz="1300" dirty="0"/>
              <a:t>F</a:t>
            </a:r>
            <a:r>
              <a:rPr lang="en-US" sz="1300" dirty="0" smtClean="0"/>
              <a:t>inal </a:t>
            </a:r>
            <a:r>
              <a:rPr lang="en-US" sz="1300" dirty="0"/>
              <a:t>R</a:t>
            </a:r>
            <a:r>
              <a:rPr lang="en-US" sz="1300" dirty="0" smtClean="0"/>
              <a:t>ule is </a:t>
            </a:r>
            <a:r>
              <a:rPr lang="en-US" sz="1300" dirty="0"/>
              <a:t>not </a:t>
            </a:r>
            <a:r>
              <a:rPr lang="en-US" sz="1300" dirty="0" smtClean="0"/>
              <a:t>implemented.</a:t>
            </a:r>
            <a:endParaRPr lang="en-US" sz="1300" dirty="0"/>
          </a:p>
        </p:txBody>
      </p:sp>
      <p:sp>
        <p:nvSpPr>
          <p:cNvPr id="3" name="Slide Number Placeholder 2"/>
          <p:cNvSpPr>
            <a:spLocks noGrp="1"/>
          </p:cNvSpPr>
          <p:nvPr>
            <p:ph type="sldNum" sz="quarter" idx="10"/>
          </p:nvPr>
        </p:nvSpPr>
        <p:spPr/>
        <p:txBody>
          <a:bodyPr/>
          <a:lstStyle/>
          <a:p>
            <a:fld id="{92DA454B-C859-4892-B9FA-68B588C9F547}" type="slidenum">
              <a:rPr lang="en-US" smtClean="0"/>
              <a:t>27</a:t>
            </a:fld>
            <a:endParaRPr lang="en-US" dirty="0"/>
          </a:p>
        </p:txBody>
      </p:sp>
    </p:spTree>
    <p:extLst>
      <p:ext uri="{BB962C8B-B14F-4D97-AF65-F5344CB8AC3E}">
        <p14:creationId xmlns:p14="http://schemas.microsoft.com/office/powerpoint/2010/main" val="33588969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536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3200" b="1" dirty="0">
                <a:latin typeface="+mn-lt"/>
              </a:rPr>
              <a:t>Overview</a:t>
            </a:r>
          </a:p>
        </p:txBody>
      </p:sp>
      <p:sp>
        <p:nvSpPr>
          <p:cNvPr id="4" name="Content Placeholder 2"/>
          <p:cNvSpPr>
            <a:spLocks noGrp="1"/>
          </p:cNvSpPr>
          <p:nvPr>
            <p:ph idx="1"/>
          </p:nvPr>
        </p:nvSpPr>
        <p:spPr>
          <a:xfrm>
            <a:off x="457200" y="1141889"/>
            <a:ext cx="8229600" cy="3786267"/>
          </a:xfrm>
        </p:spPr>
        <p:txBody>
          <a:bodyPr/>
          <a:lstStyle/>
          <a:p>
            <a:r>
              <a:rPr lang="en-US" sz="1600" dirty="0" smtClean="0"/>
              <a:t>Section 10 of the Leahy‐Smith America Invents Act (AIA)</a:t>
            </a:r>
            <a:r>
              <a:rPr lang="en-US" sz="1000" baseline="30000" dirty="0" smtClean="0">
                <a:latin typeface="+mn-lt"/>
                <a:cs typeface="+mn-cs"/>
              </a:rPr>
              <a:t>1</a:t>
            </a:r>
            <a:r>
              <a:rPr lang="en-US" sz="1600" dirty="0" smtClean="0"/>
              <a:t> authorizes the United States Patent and Trademark Office (USPTO) to set or adjust patent fees to:</a:t>
            </a:r>
          </a:p>
          <a:p>
            <a:pPr lvl="1"/>
            <a:r>
              <a:rPr lang="en-US" sz="1400" dirty="0" smtClean="0"/>
              <a:t>Provide the USPTO with a sufficient amount of aggregate revenue to recover its aggregate costs of patent operations in future years (based on current projections) </a:t>
            </a:r>
          </a:p>
          <a:p>
            <a:pPr lvl="1"/>
            <a:r>
              <a:rPr lang="en-US" sz="1400" dirty="0" smtClean="0"/>
              <a:t>Allow the USPTO to continue progress toward achieving strategic goals</a:t>
            </a:r>
          </a:p>
          <a:p>
            <a:r>
              <a:rPr lang="en-US" sz="1600" dirty="0" smtClean="0"/>
              <a:t>“Setting and Adjusting Patent Fees during Fiscal Year 2020” (Final Rule) sets or adjusts 296 patent fees for large, small, and micro entities, including the introduction of five new fees and the discontinuation of four fees.</a:t>
            </a:r>
          </a:p>
          <a:p>
            <a:r>
              <a:rPr lang="en-US" sz="1600" dirty="0" smtClean="0"/>
              <a:t>The Final Rule will benefit the intellectual property (IP) community by enabling the USPTO to continue to enhance the quality of patent examinations, achieve optimal examination times, invest in modernizing patent </a:t>
            </a:r>
            <a:r>
              <a:rPr lang="en-US" sz="1600" dirty="0"/>
              <a:t>information technology </a:t>
            </a:r>
            <a:r>
              <a:rPr lang="en-US" sz="1600" dirty="0" smtClean="0"/>
              <a:t>(IT) systems and infrastructure, and provide stability to USPTO operations, even in times of financial fluctuations.</a:t>
            </a:r>
            <a:endParaRPr lang="en-US" sz="1600" dirty="0"/>
          </a:p>
        </p:txBody>
      </p:sp>
      <p:sp>
        <p:nvSpPr>
          <p:cNvPr id="3" name="Slide Number Placeholder 2"/>
          <p:cNvSpPr>
            <a:spLocks noGrp="1"/>
          </p:cNvSpPr>
          <p:nvPr>
            <p:ph type="sldNum" sz="quarter" idx="10"/>
          </p:nvPr>
        </p:nvSpPr>
        <p:spPr/>
        <p:txBody>
          <a:bodyPr/>
          <a:lstStyle/>
          <a:p>
            <a:fld id="{92DA454B-C859-4892-B9FA-68B588C9F547}" type="slidenum">
              <a:rPr lang="en-US" smtClean="0"/>
              <a:pPr/>
              <a:t>3</a:t>
            </a:fld>
            <a:endParaRPr lang="en-US" dirty="0"/>
          </a:p>
        </p:txBody>
      </p:sp>
      <p:sp>
        <p:nvSpPr>
          <p:cNvPr id="5" name="TextBox 4"/>
          <p:cNvSpPr txBox="1"/>
          <p:nvPr/>
        </p:nvSpPr>
        <p:spPr>
          <a:xfrm>
            <a:off x="457200" y="5051267"/>
            <a:ext cx="7302321" cy="246221"/>
          </a:xfrm>
          <a:prstGeom prst="rect">
            <a:avLst/>
          </a:prstGeom>
          <a:noFill/>
        </p:spPr>
        <p:txBody>
          <a:bodyPr wrap="square" rtlCol="0">
            <a:spAutoFit/>
          </a:bodyPr>
          <a:lstStyle/>
          <a:p>
            <a:r>
              <a:rPr lang="en-US" sz="1000" baseline="30000" dirty="0" smtClean="0"/>
              <a:t>1</a:t>
            </a:r>
            <a:r>
              <a:rPr lang="en-US" sz="1000" dirty="0" smtClean="0"/>
              <a:t>As </a:t>
            </a:r>
            <a:r>
              <a:rPr lang="en-US" sz="1000" dirty="0"/>
              <a:t>amended by the Study of Underrepresented Classes Chasing </a:t>
            </a:r>
            <a:r>
              <a:rPr lang="en-US" sz="1000" dirty="0" smtClean="0"/>
              <a:t>Engineering </a:t>
            </a:r>
            <a:r>
              <a:rPr lang="en-US" sz="1000" dirty="0"/>
              <a:t>and Science Success Act of 2018 (SUCCESS Act</a:t>
            </a:r>
            <a:r>
              <a:rPr lang="en-US" sz="1000" dirty="0" smtClean="0"/>
              <a:t>).</a:t>
            </a:r>
            <a:endParaRPr lang="en-US" sz="1000" dirty="0"/>
          </a:p>
        </p:txBody>
      </p:sp>
    </p:spTree>
    <p:extLst>
      <p:ext uri="{BB962C8B-B14F-4D97-AF65-F5344CB8AC3E}">
        <p14:creationId xmlns:p14="http://schemas.microsoft.com/office/powerpoint/2010/main" val="476692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079"/>
            <a:ext cx="8229600" cy="952500"/>
          </a:xfrm>
        </p:spPr>
        <p:txBody>
          <a:bodyPr>
            <a:noAutofit/>
          </a:bodyPr>
          <a:lstStyle/>
          <a:p>
            <a:pPr lvl="1"/>
            <a:r>
              <a:rPr lang="en-US" sz="3200" b="1" dirty="0" smtClean="0">
                <a:latin typeface="+mn-lt"/>
              </a:rPr>
              <a:t>The Final </a:t>
            </a:r>
            <a:r>
              <a:rPr lang="en-US" sz="3200" b="1" dirty="0">
                <a:latin typeface="+mn-lt"/>
              </a:rPr>
              <a:t>R</a:t>
            </a:r>
            <a:r>
              <a:rPr lang="en-US" sz="3200" b="1" dirty="0" smtClean="0">
                <a:latin typeface="+mn-lt"/>
              </a:rPr>
              <a:t>ule complies with the AIA fee setting process and USPTO policy</a:t>
            </a:r>
            <a:endParaRPr lang="en-US" sz="3200" b="1" dirty="0">
              <a:latin typeface="+mn-lt"/>
            </a:endParaRPr>
          </a:p>
        </p:txBody>
      </p:sp>
      <p:sp>
        <p:nvSpPr>
          <p:cNvPr id="4" name="Content Placeholder 2"/>
          <p:cNvSpPr>
            <a:spLocks noGrp="1"/>
          </p:cNvSpPr>
          <p:nvPr>
            <p:ph idx="1"/>
          </p:nvPr>
        </p:nvSpPr>
        <p:spPr>
          <a:xfrm>
            <a:off x="457200" y="1431766"/>
            <a:ext cx="8229600" cy="3491345"/>
          </a:xfrm>
        </p:spPr>
        <p:txBody>
          <a:bodyPr>
            <a:noAutofit/>
          </a:bodyPr>
          <a:lstStyle/>
          <a:p>
            <a:r>
              <a:rPr lang="en-US" sz="1300" dirty="0"/>
              <a:t>T</a:t>
            </a:r>
            <a:r>
              <a:rPr lang="en-US" sz="1300" dirty="0" smtClean="0"/>
              <a:t>he </a:t>
            </a:r>
            <a:r>
              <a:rPr lang="en-US" sz="1300" dirty="0"/>
              <a:t>O</a:t>
            </a:r>
            <a:r>
              <a:rPr lang="en-US" sz="1300" dirty="0" smtClean="0"/>
              <a:t>ffice </a:t>
            </a:r>
            <a:r>
              <a:rPr lang="en-US" sz="1300" dirty="0"/>
              <a:t>conducted a biennial review of fees, costs, and revenues that began in 2017, and </a:t>
            </a:r>
            <a:r>
              <a:rPr lang="en-US" sz="1300" dirty="0" smtClean="0"/>
              <a:t>found </a:t>
            </a:r>
            <a:r>
              <a:rPr lang="en-US" sz="1300" dirty="0"/>
              <a:t>that fee adjustments are necessary to provide the resources needed to improve patent operations, including implementing the USPTO 2018-2022 Strategic </a:t>
            </a:r>
            <a:r>
              <a:rPr lang="en-US" sz="1300" dirty="0" smtClean="0"/>
              <a:t>Plan. </a:t>
            </a:r>
          </a:p>
          <a:p>
            <a:r>
              <a:rPr lang="en-US" sz="1300" dirty="0"/>
              <a:t>On August 8, 2018, the director notified the </a:t>
            </a:r>
            <a:r>
              <a:rPr lang="en-US" sz="1300" dirty="0" smtClean="0"/>
              <a:t>Patent Public Advisory Committee (PPAC) </a:t>
            </a:r>
            <a:r>
              <a:rPr lang="en-US" sz="1300" dirty="0"/>
              <a:t>of the </a:t>
            </a:r>
            <a:r>
              <a:rPr lang="en-US" sz="1300" dirty="0" smtClean="0"/>
              <a:t>Office’s </a:t>
            </a:r>
            <a:r>
              <a:rPr lang="en-US" sz="1300" dirty="0"/>
              <a:t>intent to set or adjust patent fees and submitted a preliminary patent fee proposal with supporting </a:t>
            </a:r>
            <a:r>
              <a:rPr lang="en-US" sz="1300" dirty="0" smtClean="0"/>
              <a:t>materials.</a:t>
            </a:r>
          </a:p>
          <a:p>
            <a:r>
              <a:rPr lang="en-US" sz="1300" dirty="0"/>
              <a:t>The PPAC held a public hearing in Alexandria, Virginia, on September 6, 2018.</a:t>
            </a:r>
            <a:endParaRPr lang="en-US" sz="1300" dirty="0" smtClean="0"/>
          </a:p>
          <a:p>
            <a:r>
              <a:rPr lang="en-US" sz="1300" dirty="0" smtClean="0"/>
              <a:t>The PPAC incorporated public hearing input into a report (released in October 2018), and the Office considered and analyzed all comments, advice, and recommendations received from the PPAC when it developed the notice of proposed </a:t>
            </a:r>
            <a:r>
              <a:rPr lang="en-US" sz="1300" dirty="0"/>
              <a:t>r</a:t>
            </a:r>
            <a:r>
              <a:rPr lang="en-US" sz="1300" dirty="0" smtClean="0"/>
              <a:t>ulemaking (NPRM).  </a:t>
            </a:r>
          </a:p>
          <a:p>
            <a:r>
              <a:rPr lang="en-US" sz="1300" dirty="0"/>
              <a:t>The USPTO published </a:t>
            </a:r>
            <a:r>
              <a:rPr lang="en-US" sz="1300" dirty="0" smtClean="0"/>
              <a:t>the NPRM on </a:t>
            </a:r>
            <a:r>
              <a:rPr lang="en-US" sz="1300" dirty="0"/>
              <a:t>July 31, </a:t>
            </a:r>
            <a:r>
              <a:rPr lang="en-US" sz="1300" dirty="0" smtClean="0"/>
              <a:t>2019, </a:t>
            </a:r>
            <a:r>
              <a:rPr lang="en-US" sz="1300" dirty="0"/>
              <a:t>soliciting comments on the proposed fee schedule. In response, the USPTO received comments from four </a:t>
            </a:r>
            <a:r>
              <a:rPr lang="en-US" sz="1300" dirty="0" smtClean="0"/>
              <a:t>IP </a:t>
            </a:r>
            <a:r>
              <a:rPr lang="en-US" sz="1300" dirty="0"/>
              <a:t>organizations and 40 individuals, attorneys, law firms, corporations, and other </a:t>
            </a:r>
            <a:r>
              <a:rPr lang="en-US" sz="1300" dirty="0" smtClean="0"/>
              <a:t>associations.</a:t>
            </a:r>
          </a:p>
          <a:p>
            <a:r>
              <a:rPr lang="en-US" sz="1300" dirty="0" smtClean="0"/>
              <a:t>The Office considered all comments. A summary of comments and responses is included in the Final Rule.</a:t>
            </a:r>
          </a:p>
          <a:p>
            <a:r>
              <a:rPr lang="en-US" sz="1300" dirty="0" smtClean="0"/>
              <a:t>The Office of Management and Budget (OMB) determined </a:t>
            </a:r>
            <a:r>
              <a:rPr lang="en-US" sz="1300" dirty="0"/>
              <a:t>that this rule involves a transfer payment from one group to another that does not affect the total resources available to society.</a:t>
            </a:r>
          </a:p>
        </p:txBody>
      </p:sp>
      <p:sp>
        <p:nvSpPr>
          <p:cNvPr id="3" name="Slide Number Placeholder 2"/>
          <p:cNvSpPr>
            <a:spLocks noGrp="1"/>
          </p:cNvSpPr>
          <p:nvPr>
            <p:ph type="sldNum" sz="quarter" idx="10"/>
          </p:nvPr>
        </p:nvSpPr>
        <p:spPr/>
        <p:txBody>
          <a:bodyPr/>
          <a:lstStyle/>
          <a:p>
            <a:fld id="{92DA454B-C859-4892-B9FA-68B588C9F547}" type="slidenum">
              <a:rPr lang="en-US" smtClean="0"/>
              <a:pPr/>
              <a:t>4</a:t>
            </a:fld>
            <a:endParaRPr lang="en-US" dirty="0"/>
          </a:p>
        </p:txBody>
      </p:sp>
    </p:spTree>
    <p:extLst>
      <p:ext uri="{BB962C8B-B14F-4D97-AF65-F5344CB8AC3E}">
        <p14:creationId xmlns:p14="http://schemas.microsoft.com/office/powerpoint/2010/main" val="1387127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chorCtr="0">
            <a:noAutofit/>
          </a:bodyPr>
          <a:lstStyle/>
          <a:p>
            <a:pPr lvl="1"/>
            <a:r>
              <a:rPr lang="en-US" sz="3200" b="1" dirty="0">
                <a:latin typeface="+mn-lt"/>
              </a:rPr>
              <a:t>Fee setting goals </a:t>
            </a:r>
            <a:r>
              <a:rPr lang="en-US" sz="3200" b="1" dirty="0" smtClean="0">
                <a:latin typeface="+mn-lt"/>
              </a:rPr>
              <a:t>and </a:t>
            </a:r>
            <a:r>
              <a:rPr lang="en-US" sz="3200" b="1" dirty="0">
                <a:latin typeface="+mn-lt"/>
              </a:rPr>
              <a:t>objectives</a:t>
            </a:r>
          </a:p>
        </p:txBody>
      </p:sp>
      <p:sp>
        <p:nvSpPr>
          <p:cNvPr id="4" name="Content Placeholder 2"/>
          <p:cNvSpPr>
            <a:spLocks noGrp="1"/>
          </p:cNvSpPr>
          <p:nvPr>
            <p:ph sz="half" idx="1"/>
          </p:nvPr>
        </p:nvSpPr>
        <p:spPr>
          <a:xfrm>
            <a:off x="457200" y="1169598"/>
            <a:ext cx="3976777" cy="3963988"/>
          </a:xfrm>
        </p:spPr>
        <p:txBody>
          <a:bodyPr>
            <a:noAutofit/>
          </a:bodyPr>
          <a:lstStyle/>
          <a:p>
            <a:pPr>
              <a:lnSpc>
                <a:spcPct val="110000"/>
              </a:lnSpc>
            </a:pPr>
            <a:r>
              <a:rPr lang="en-US" sz="1200" dirty="0" smtClean="0"/>
              <a:t>The overall strategy of the Final Rule is to establish a fee schedule that generates sufficient multi-year revenue to recover the aggregate costs of maintaining USPTO patent-related operations and accomplishing the USPTO’s patent-related strategic goals.</a:t>
            </a:r>
          </a:p>
          <a:p>
            <a:pPr>
              <a:lnSpc>
                <a:spcPct val="110000"/>
              </a:lnSpc>
            </a:pPr>
            <a:r>
              <a:rPr lang="en-US" sz="1200" dirty="0" smtClean="0"/>
              <a:t>Using the strategic plan as a foundation, the Final Rule, using assumptions and estimates found in the Fiscal Year (FY) 2021 Congressional Justification, will provide sufficient aggregate revenue to recover the aggregate costs of patent operations, including optimizing patent application pendency; issuing highly reliable patents; fostering innovation through business effectiveness; enhancing the operations of the PTAB; optimizing the speed, quality, and cost-effectiveness of IT delivery to achieve business value; and ensuring financial sustainability to facilitate effective operations.</a:t>
            </a:r>
          </a:p>
        </p:txBody>
      </p:sp>
      <p:sp>
        <p:nvSpPr>
          <p:cNvPr id="8" name="Content Placeholder 7"/>
          <p:cNvSpPr>
            <a:spLocks noGrp="1"/>
          </p:cNvSpPr>
          <p:nvPr>
            <p:ph sz="half" idx="2"/>
          </p:nvPr>
        </p:nvSpPr>
        <p:spPr>
          <a:xfrm>
            <a:off x="4511615" y="1215839"/>
            <a:ext cx="4175185" cy="3963988"/>
          </a:xfrm>
        </p:spPr>
        <p:txBody>
          <a:bodyPr>
            <a:normAutofit/>
          </a:bodyPr>
          <a:lstStyle/>
          <a:p>
            <a:pPr>
              <a:lnSpc>
                <a:spcPct val="110000"/>
              </a:lnSpc>
            </a:pPr>
            <a:r>
              <a:rPr lang="en-US" sz="1100" dirty="0"/>
              <a:t>The Final Rule is directly aligned to: </a:t>
            </a:r>
          </a:p>
          <a:p>
            <a:pPr lvl="1">
              <a:lnSpc>
                <a:spcPct val="110000"/>
              </a:lnSpc>
            </a:pPr>
            <a:r>
              <a:rPr lang="en-US" sz="1100" dirty="0"/>
              <a:t>The S</a:t>
            </a:r>
            <a:r>
              <a:rPr lang="en-US" sz="1100" dirty="0" smtClean="0"/>
              <a:t>trategic </a:t>
            </a:r>
            <a:r>
              <a:rPr lang="en-US" sz="1100" dirty="0"/>
              <a:t>P</a:t>
            </a:r>
            <a:r>
              <a:rPr lang="en-US" sz="1100" dirty="0" smtClean="0"/>
              <a:t>lan </a:t>
            </a:r>
            <a:r>
              <a:rPr lang="en-US" sz="1100" dirty="0"/>
              <a:t>goals:</a:t>
            </a:r>
          </a:p>
          <a:p>
            <a:pPr lvl="2">
              <a:lnSpc>
                <a:spcPct val="110000"/>
              </a:lnSpc>
            </a:pPr>
            <a:r>
              <a:rPr lang="en-US" sz="1000" dirty="0"/>
              <a:t>Goal I: Optimize patent quality and timeliness</a:t>
            </a:r>
          </a:p>
          <a:p>
            <a:pPr lvl="2">
              <a:lnSpc>
                <a:spcPct val="110000"/>
              </a:lnSpc>
            </a:pPr>
            <a:r>
              <a:rPr lang="en-US" sz="1000" dirty="0"/>
              <a:t>Goal III: Provide domestic and global leadership to improve IP policy, enforcement, </a:t>
            </a:r>
            <a:r>
              <a:rPr lang="en-US" sz="1000" dirty="0" smtClean="0"/>
              <a:t>and </a:t>
            </a:r>
            <a:r>
              <a:rPr lang="en-US" sz="1000" dirty="0"/>
              <a:t>protection worldwide</a:t>
            </a:r>
          </a:p>
          <a:p>
            <a:pPr lvl="2">
              <a:lnSpc>
                <a:spcPct val="110000"/>
              </a:lnSpc>
            </a:pPr>
            <a:r>
              <a:rPr lang="en-US" sz="1000" dirty="0"/>
              <a:t>Mission Support Goal: Deliver organizational excellence </a:t>
            </a:r>
          </a:p>
          <a:p>
            <a:pPr lvl="1">
              <a:lnSpc>
                <a:spcPct val="110000"/>
              </a:lnSpc>
            </a:pPr>
            <a:r>
              <a:rPr lang="en-US" sz="1100" dirty="0"/>
              <a:t>The </a:t>
            </a:r>
            <a:r>
              <a:rPr lang="en-US" sz="1100" dirty="0" smtClean="0"/>
              <a:t>Fee </a:t>
            </a:r>
            <a:r>
              <a:rPr lang="en-US" sz="1100" dirty="0"/>
              <a:t>Structure Philosophy </a:t>
            </a:r>
            <a:r>
              <a:rPr lang="en-US" sz="1100" dirty="0" smtClean="0"/>
              <a:t>objectives/fee-setting </a:t>
            </a:r>
            <a:r>
              <a:rPr lang="en-US" sz="1100" dirty="0"/>
              <a:t>policy factors:</a:t>
            </a:r>
          </a:p>
          <a:p>
            <a:pPr lvl="2">
              <a:lnSpc>
                <a:spcPct val="110000"/>
              </a:lnSpc>
            </a:pPr>
            <a:r>
              <a:rPr lang="en-US" sz="1000" dirty="0"/>
              <a:t>Promote innovation strategies</a:t>
            </a:r>
          </a:p>
          <a:p>
            <a:pPr lvl="2">
              <a:lnSpc>
                <a:spcPct val="110000"/>
              </a:lnSpc>
            </a:pPr>
            <a:r>
              <a:rPr lang="en-US" sz="1000" dirty="0"/>
              <a:t>Align fees with the full cost of products and services</a:t>
            </a:r>
          </a:p>
          <a:p>
            <a:pPr lvl="2">
              <a:lnSpc>
                <a:spcPct val="110000"/>
              </a:lnSpc>
            </a:pPr>
            <a:r>
              <a:rPr lang="en-US" sz="1000" dirty="0"/>
              <a:t>Set individual fees to facilitate the effective administration of the patent system</a:t>
            </a:r>
          </a:p>
          <a:p>
            <a:pPr lvl="2">
              <a:lnSpc>
                <a:spcPct val="110000"/>
              </a:lnSpc>
            </a:pPr>
            <a:r>
              <a:rPr lang="en-US" sz="1000" dirty="0"/>
              <a:t>Offer processing </a:t>
            </a:r>
            <a:r>
              <a:rPr lang="en-US" sz="1000" dirty="0" smtClean="0"/>
              <a:t>options</a:t>
            </a:r>
            <a:endParaRPr lang="en-US" sz="1000" dirty="0"/>
          </a:p>
        </p:txBody>
      </p:sp>
      <p:sp>
        <p:nvSpPr>
          <p:cNvPr id="3" name="Slide Number Placeholder 2"/>
          <p:cNvSpPr>
            <a:spLocks noGrp="1"/>
          </p:cNvSpPr>
          <p:nvPr>
            <p:ph type="sldNum" sz="quarter" idx="10"/>
          </p:nvPr>
        </p:nvSpPr>
        <p:spPr/>
        <p:txBody>
          <a:bodyPr/>
          <a:lstStyle/>
          <a:p>
            <a:fld id="{92DA454B-C859-4892-B9FA-68B588C9F547}" type="slidenum">
              <a:rPr lang="en-US" smtClean="0"/>
              <a:pPr/>
              <a:t>5</a:t>
            </a:fld>
            <a:endParaRPr lang="en-US" dirty="0"/>
          </a:p>
        </p:txBody>
      </p:sp>
    </p:spTree>
    <p:extLst>
      <p:ext uri="{BB962C8B-B14F-4D97-AF65-F5344CB8AC3E}">
        <p14:creationId xmlns:p14="http://schemas.microsoft.com/office/powerpoint/2010/main" val="2325584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3200" b="1" dirty="0" smtClean="0">
                <a:latin typeface="+mn-lt"/>
              </a:rPr>
              <a:t>Benefits for stakeholders</a:t>
            </a:r>
            <a:endParaRPr lang="en-US" sz="3200" b="1" dirty="0">
              <a:latin typeface="+mn-lt"/>
            </a:endParaRPr>
          </a:p>
        </p:txBody>
      </p:sp>
      <p:sp>
        <p:nvSpPr>
          <p:cNvPr id="4" name="Content Placeholder 2"/>
          <p:cNvSpPr>
            <a:spLocks noGrp="1"/>
          </p:cNvSpPr>
          <p:nvPr>
            <p:ph idx="1"/>
          </p:nvPr>
        </p:nvSpPr>
        <p:spPr>
          <a:xfrm>
            <a:off x="353683" y="882049"/>
            <a:ext cx="8229600" cy="4169795"/>
          </a:xfrm>
        </p:spPr>
        <p:txBody>
          <a:bodyPr>
            <a:normAutofit fontScale="47500" lnSpcReduction="20000"/>
          </a:bodyPr>
          <a:lstStyle/>
          <a:p>
            <a:pPr>
              <a:lnSpc>
                <a:spcPct val="120000"/>
              </a:lnSpc>
            </a:pPr>
            <a:r>
              <a:rPr lang="en-US" sz="3400" dirty="0" smtClean="0"/>
              <a:t>Implementation of the </a:t>
            </a:r>
            <a:r>
              <a:rPr lang="en-US" sz="3400" dirty="0"/>
              <a:t>Final </a:t>
            </a:r>
            <a:r>
              <a:rPr lang="en-US" sz="3400" dirty="0" smtClean="0"/>
              <a:t>Rule will benefit the IP community by enabling the USPTO to:</a:t>
            </a:r>
          </a:p>
          <a:p>
            <a:pPr lvl="1">
              <a:lnSpc>
                <a:spcPct val="120000"/>
              </a:lnSpc>
            </a:pPr>
            <a:r>
              <a:rPr lang="en-US" sz="2900" dirty="0" smtClean="0"/>
              <a:t>Continue to reinforce the predictability, reliability, and quality of IP rights through the delivery of high-quality and timely patent examination and review proceedings</a:t>
            </a:r>
          </a:p>
          <a:p>
            <a:pPr lvl="1">
              <a:lnSpc>
                <a:spcPct val="120000"/>
              </a:lnSpc>
            </a:pPr>
            <a:r>
              <a:rPr lang="en-US" sz="2900" dirty="0" smtClean="0"/>
              <a:t>Align PTAB fees with updated cost estimates while maintaining high-quality decisions within the statutory time limits applicable to AIA trial proceedings</a:t>
            </a:r>
          </a:p>
          <a:p>
            <a:pPr lvl="1">
              <a:lnSpc>
                <a:spcPct val="120000"/>
              </a:lnSpc>
            </a:pPr>
            <a:r>
              <a:rPr lang="en-US" sz="2900" dirty="0" smtClean="0"/>
              <a:t>Continue to stabilize and modernize aging patent IT systems by providing a uniform platform for conducting business with the Office, including registering, entering, and updating information, as well as paying fees</a:t>
            </a:r>
          </a:p>
          <a:p>
            <a:pPr lvl="1">
              <a:lnSpc>
                <a:spcPct val="120000"/>
              </a:lnSpc>
            </a:pPr>
            <a:r>
              <a:rPr lang="en-US" sz="2900" dirty="0" smtClean="0"/>
              <a:t>Identify tools and resources to improve prior art search and consistency of examination</a:t>
            </a:r>
          </a:p>
          <a:p>
            <a:pPr lvl="1">
              <a:lnSpc>
                <a:spcPct val="120000"/>
              </a:lnSpc>
            </a:pPr>
            <a:r>
              <a:rPr lang="en-US" sz="2900" dirty="0" smtClean="0"/>
              <a:t>Continue to leverage nationwide talent to build, retain, and effectively manage the highly educated and talented workforce the Office needs to properly serve its stakeholder community and the country</a:t>
            </a:r>
          </a:p>
          <a:p>
            <a:pPr lvl="1">
              <a:lnSpc>
                <a:spcPct val="120000"/>
              </a:lnSpc>
            </a:pPr>
            <a:r>
              <a:rPr lang="en-US" sz="2900" dirty="0" smtClean="0"/>
              <a:t>Ensure financial sustainability by replenishing </a:t>
            </a:r>
            <a:r>
              <a:rPr lang="en-US" sz="2900" dirty="0"/>
              <a:t>and </a:t>
            </a:r>
            <a:r>
              <a:rPr lang="en-US" sz="2900" dirty="0" smtClean="0"/>
              <a:t>growing </a:t>
            </a:r>
            <a:r>
              <a:rPr lang="en-US" sz="2900" dirty="0"/>
              <a:t>the operating </a:t>
            </a:r>
            <a:r>
              <a:rPr lang="en-US" sz="2900" dirty="0" smtClean="0"/>
              <a:t>reserve, which enables the Office to deliver </a:t>
            </a:r>
            <a:r>
              <a:rPr lang="en-US" sz="2900" dirty="0"/>
              <a:t>reliable and predictable service levels, even in times of financial </a:t>
            </a:r>
            <a:r>
              <a:rPr lang="en-US" sz="2900" dirty="0" smtClean="0"/>
              <a:t>fluctuations</a:t>
            </a:r>
            <a:endParaRPr lang="en-US" sz="2900" dirty="0"/>
          </a:p>
          <a:p>
            <a:pPr>
              <a:lnSpc>
                <a:spcPct val="120000"/>
              </a:lnSpc>
            </a:pPr>
            <a:endParaRPr lang="en-US" sz="2500" dirty="0" smtClean="0"/>
          </a:p>
        </p:txBody>
      </p:sp>
      <p:sp>
        <p:nvSpPr>
          <p:cNvPr id="3" name="Slide Number Placeholder 2"/>
          <p:cNvSpPr>
            <a:spLocks noGrp="1"/>
          </p:cNvSpPr>
          <p:nvPr>
            <p:ph type="sldNum" sz="quarter" idx="10"/>
          </p:nvPr>
        </p:nvSpPr>
        <p:spPr/>
        <p:txBody>
          <a:bodyPr/>
          <a:lstStyle/>
          <a:p>
            <a:fld id="{92DA454B-C859-4892-B9FA-68B588C9F547}" type="slidenum">
              <a:rPr lang="en-US" smtClean="0"/>
              <a:pPr/>
              <a:t>6</a:t>
            </a:fld>
            <a:endParaRPr lang="en-US" dirty="0"/>
          </a:p>
        </p:txBody>
      </p:sp>
    </p:spTree>
    <p:extLst>
      <p:ext uri="{BB962C8B-B14F-4D97-AF65-F5344CB8AC3E}">
        <p14:creationId xmlns:p14="http://schemas.microsoft.com/office/powerpoint/2010/main" val="1280286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defTabSz="457200" rtl="0">
              <a:spcBef>
                <a:spcPct val="0"/>
              </a:spcBef>
            </a:pPr>
            <a:r>
              <a:rPr lang="en-US" sz="3200" b="1" dirty="0" smtClean="0">
                <a:latin typeface="+mn-lt"/>
              </a:rPr>
              <a:t>Patent five-</a:t>
            </a:r>
            <a:r>
              <a:rPr lang="en-US" sz="3200" b="1" dirty="0">
                <a:latin typeface="+mn-lt"/>
              </a:rPr>
              <a:t>y</a:t>
            </a:r>
            <a:r>
              <a:rPr lang="en-US" sz="3200" b="1" dirty="0" smtClean="0">
                <a:latin typeface="+mn-lt"/>
              </a:rPr>
              <a:t>ear </a:t>
            </a:r>
            <a:r>
              <a:rPr lang="en-US" sz="3200" b="1" dirty="0">
                <a:latin typeface="+mn-lt"/>
              </a:rPr>
              <a:t>f</a:t>
            </a:r>
            <a:r>
              <a:rPr lang="en-US" sz="3200" b="1" dirty="0" smtClean="0">
                <a:latin typeface="+mn-lt"/>
              </a:rPr>
              <a:t>inancial </a:t>
            </a:r>
            <a:r>
              <a:rPr lang="en-US" sz="3200" b="1" dirty="0">
                <a:latin typeface="+mn-lt"/>
              </a:rPr>
              <a:t>o</a:t>
            </a:r>
            <a:r>
              <a:rPr lang="en-US" sz="3200" b="1" dirty="0" smtClean="0">
                <a:latin typeface="+mn-lt"/>
              </a:rPr>
              <a:t>utlook</a:t>
            </a:r>
            <a:endParaRPr lang="en-US" sz="3200" b="1" dirty="0">
              <a:latin typeface="+mn-lt"/>
            </a:endParaRPr>
          </a:p>
        </p:txBody>
      </p:sp>
      <p:sp>
        <p:nvSpPr>
          <p:cNvPr id="13" name="Content Placeholder 2"/>
          <p:cNvSpPr>
            <a:spLocks noGrp="1"/>
          </p:cNvSpPr>
          <p:nvPr>
            <p:ph idx="1"/>
          </p:nvPr>
        </p:nvSpPr>
        <p:spPr>
          <a:xfrm>
            <a:off x="444262" y="1188792"/>
            <a:ext cx="8229600" cy="3347989"/>
          </a:xfrm>
        </p:spPr>
        <p:txBody>
          <a:bodyPr>
            <a:normAutofit/>
          </a:bodyPr>
          <a:lstStyle/>
          <a:p>
            <a:r>
              <a:rPr lang="en-US" sz="1500" dirty="0"/>
              <a:t>Based on </a:t>
            </a:r>
            <a:r>
              <a:rPr lang="en-US" sz="1500" dirty="0" smtClean="0"/>
              <a:t>assumptions and estimates supporting the FY </a:t>
            </a:r>
            <a:r>
              <a:rPr lang="en-US" sz="1500" dirty="0"/>
              <a:t>2021 </a:t>
            </a:r>
            <a:r>
              <a:rPr lang="en-US" sz="1500" dirty="0" smtClean="0"/>
              <a:t>Congressional Justification, the </a:t>
            </a:r>
            <a:r>
              <a:rPr lang="en-US" sz="1500" dirty="0"/>
              <a:t>USPTO’s patent operating reserve </a:t>
            </a:r>
            <a:r>
              <a:rPr lang="en-US" sz="1500" dirty="0" smtClean="0"/>
              <a:t>is projected to </a:t>
            </a:r>
            <a:r>
              <a:rPr lang="en-US" sz="1500" dirty="0"/>
              <a:t>remain above the minimum level and gradually build toward the optimal </a:t>
            </a:r>
            <a:r>
              <a:rPr lang="en-US" sz="1500" dirty="0" smtClean="0"/>
              <a:t>level (three months of operating expenses), </a:t>
            </a:r>
            <a:r>
              <a:rPr lang="en-US" sz="1500" dirty="0"/>
              <a:t>due to the impact of </a:t>
            </a:r>
            <a:r>
              <a:rPr lang="en-US" sz="1500" dirty="0" smtClean="0"/>
              <a:t>the </a:t>
            </a:r>
            <a:r>
              <a:rPr lang="en-US" sz="1500" dirty="0"/>
              <a:t>Final Rule. </a:t>
            </a:r>
            <a:endParaRPr lang="en-US" sz="1500" dirty="0" smtClean="0"/>
          </a:p>
          <a:p>
            <a:r>
              <a:rPr lang="en-US" sz="1500" dirty="0"/>
              <a:t>Once fully implemented, the </a:t>
            </a:r>
            <a:r>
              <a:rPr lang="en-US" sz="1500" dirty="0" smtClean="0"/>
              <a:t>final patent fee schedule will </a:t>
            </a:r>
            <a:r>
              <a:rPr lang="en-US" sz="1500" dirty="0"/>
              <a:t>increase fee collections by approximately $300 million annually</a:t>
            </a:r>
            <a:r>
              <a:rPr lang="en-US" sz="1500" dirty="0" smtClean="0"/>
              <a:t>.</a:t>
            </a:r>
          </a:p>
          <a:p>
            <a:r>
              <a:rPr lang="en-US" sz="1500" dirty="0" smtClean="0"/>
              <a:t>Absent </a:t>
            </a:r>
            <a:r>
              <a:rPr lang="en-US" sz="1500" dirty="0"/>
              <a:t>this fee </a:t>
            </a:r>
            <a:r>
              <a:rPr lang="en-US" sz="1500" dirty="0" smtClean="0"/>
              <a:t>adjustment, </a:t>
            </a:r>
            <a:r>
              <a:rPr lang="en-US" sz="1500" dirty="0"/>
              <a:t>the USPTO’s patent operating reserve would fall below the minimum level in FY 2021 and be exhausted by the end of FY </a:t>
            </a:r>
            <a:r>
              <a:rPr lang="en-US" sz="1500" dirty="0" smtClean="0"/>
              <a:t>2022.</a:t>
            </a:r>
          </a:p>
        </p:txBody>
      </p:sp>
      <p:graphicFrame>
        <p:nvGraphicFramePr>
          <p:cNvPr id="3" name="Table 2" descr="This table presents Patents fee collection estimates based on the Final Rule. This information is also available in the FY 2021 Congressional Justification." title="Final Rule and FY 2021 Budget"/>
          <p:cNvGraphicFramePr>
            <a:graphicFrameLocks noGrp="1"/>
          </p:cNvGraphicFramePr>
          <p:nvPr>
            <p:extLst>
              <p:ext uri="{D42A27DB-BD31-4B8C-83A1-F6EECF244321}">
                <p14:modId xmlns:p14="http://schemas.microsoft.com/office/powerpoint/2010/main" val="3577913804"/>
              </p:ext>
            </p:extLst>
          </p:nvPr>
        </p:nvGraphicFramePr>
        <p:xfrm>
          <a:off x="457202" y="3366997"/>
          <a:ext cx="8229598" cy="1954530"/>
        </p:xfrm>
        <a:graphic>
          <a:graphicData uri="http://schemas.openxmlformats.org/drawingml/2006/table">
            <a:tbl>
              <a:tblPr firstRow="1"/>
              <a:tblGrid>
                <a:gridCol w="4524568">
                  <a:extLst>
                    <a:ext uri="{9D8B030D-6E8A-4147-A177-3AD203B41FA5}">
                      <a16:colId xmlns:a16="http://schemas.microsoft.com/office/drawing/2014/main" val="1752803279"/>
                    </a:ext>
                  </a:extLst>
                </a:gridCol>
                <a:gridCol w="741006">
                  <a:extLst>
                    <a:ext uri="{9D8B030D-6E8A-4147-A177-3AD203B41FA5}">
                      <a16:colId xmlns:a16="http://schemas.microsoft.com/office/drawing/2014/main" val="1587714413"/>
                    </a:ext>
                  </a:extLst>
                </a:gridCol>
                <a:gridCol w="741006">
                  <a:extLst>
                    <a:ext uri="{9D8B030D-6E8A-4147-A177-3AD203B41FA5}">
                      <a16:colId xmlns:a16="http://schemas.microsoft.com/office/drawing/2014/main" val="1375538101"/>
                    </a:ext>
                  </a:extLst>
                </a:gridCol>
                <a:gridCol w="741006">
                  <a:extLst>
                    <a:ext uri="{9D8B030D-6E8A-4147-A177-3AD203B41FA5}">
                      <a16:colId xmlns:a16="http://schemas.microsoft.com/office/drawing/2014/main" val="2460771621"/>
                    </a:ext>
                  </a:extLst>
                </a:gridCol>
                <a:gridCol w="741006">
                  <a:extLst>
                    <a:ext uri="{9D8B030D-6E8A-4147-A177-3AD203B41FA5}">
                      <a16:colId xmlns:a16="http://schemas.microsoft.com/office/drawing/2014/main" val="4059119352"/>
                    </a:ext>
                  </a:extLst>
                </a:gridCol>
                <a:gridCol w="741006">
                  <a:extLst>
                    <a:ext uri="{9D8B030D-6E8A-4147-A177-3AD203B41FA5}">
                      <a16:colId xmlns:a16="http://schemas.microsoft.com/office/drawing/2014/main" val="3693500219"/>
                    </a:ext>
                  </a:extLst>
                </a:gridCol>
              </a:tblGrid>
              <a:tr h="243840">
                <a:tc gridSpan="6">
                  <a:txBody>
                    <a:bodyPr/>
                    <a:lstStyle/>
                    <a:p>
                      <a:pPr algn="ctr" fontAlgn="b"/>
                      <a:r>
                        <a:rPr lang="en-US" sz="1200" b="1" i="0" u="none" strike="noStrike" dirty="0">
                          <a:solidFill>
                            <a:srgbClr val="FFFFFF"/>
                          </a:solidFill>
                          <a:effectLst/>
                          <a:latin typeface="Segoe UI" panose="020B0502040204020203" pitchFamily="34" charset="0"/>
                        </a:rPr>
                        <a:t>Final Rule </a:t>
                      </a:r>
                      <a:r>
                        <a:rPr lang="en-US" sz="1200" b="1" i="0" u="none" strike="noStrike" dirty="0" smtClean="0">
                          <a:solidFill>
                            <a:srgbClr val="FFFFFF"/>
                          </a:solidFill>
                          <a:effectLst/>
                          <a:latin typeface="Segoe UI" panose="020B0502040204020203" pitchFamily="34" charset="0"/>
                        </a:rPr>
                        <a:t>and </a:t>
                      </a:r>
                      <a:r>
                        <a:rPr lang="en-US" sz="1200" b="1" i="0" u="none" strike="noStrike" dirty="0">
                          <a:solidFill>
                            <a:srgbClr val="FFFFFF"/>
                          </a:solidFill>
                          <a:effectLst/>
                          <a:latin typeface="Segoe UI" panose="020B0502040204020203" pitchFamily="34" charset="0"/>
                        </a:rPr>
                        <a:t>FY 2021 </a:t>
                      </a:r>
                      <a:r>
                        <a:rPr lang="en-US" sz="1200" b="1" i="0" u="none" strike="noStrike" dirty="0" smtClean="0">
                          <a:solidFill>
                            <a:srgbClr val="FFFFFF"/>
                          </a:solidFill>
                          <a:effectLst/>
                          <a:latin typeface="Segoe UI" panose="020B0502040204020203" pitchFamily="34" charset="0"/>
                        </a:rPr>
                        <a:t>Budget (dollars in millions)</a:t>
                      </a:r>
                      <a:endParaRPr lang="en-US" sz="1200" b="1" i="0" u="none" strike="noStrike" dirty="0">
                        <a:solidFill>
                          <a:srgbClr val="FFFFFF"/>
                        </a:solidFill>
                        <a:effectLst/>
                        <a:latin typeface="Segoe UI" panose="020B0502040204020203"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546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1592543"/>
                  </a:ext>
                </a:extLst>
              </a:tr>
              <a:tr h="247650">
                <a:tc>
                  <a:txBody>
                    <a:bodyPr/>
                    <a:lstStyle/>
                    <a:p>
                      <a:pPr algn="l" fontAlgn="b"/>
                      <a:r>
                        <a:rPr lang="en-US" sz="1200" b="0" i="0" u="none" strike="noStrike" dirty="0">
                          <a:solidFill>
                            <a:srgbClr val="5B9BD5"/>
                          </a:solidFill>
                          <a:effectLst/>
                          <a:latin typeface="Segoe UI" panose="020B0502040204020203"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200" b="0" i="0" u="none" strike="noStrike" dirty="0">
                          <a:solidFill>
                            <a:srgbClr val="000000"/>
                          </a:solidFill>
                          <a:effectLst/>
                          <a:latin typeface="Segoe UI" panose="020B0502040204020203" pitchFamily="34" charset="0"/>
                        </a:rPr>
                        <a:t>FY2020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200" b="0" i="0" u="none" strike="noStrike" dirty="0">
                          <a:solidFill>
                            <a:srgbClr val="000000"/>
                          </a:solidFill>
                          <a:effectLst/>
                          <a:latin typeface="Segoe UI" panose="020B0502040204020203" pitchFamily="34" charset="0"/>
                        </a:rPr>
                        <a:t>FY2021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200" b="0" i="0" u="none" strike="noStrike" dirty="0">
                          <a:solidFill>
                            <a:srgbClr val="000000"/>
                          </a:solidFill>
                          <a:effectLst/>
                          <a:latin typeface="Segoe UI" panose="020B0502040204020203" pitchFamily="34" charset="0"/>
                        </a:rPr>
                        <a:t>FY2022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200" b="0" i="0" u="none" strike="noStrike" dirty="0">
                          <a:solidFill>
                            <a:srgbClr val="000000"/>
                          </a:solidFill>
                          <a:effectLst/>
                          <a:latin typeface="Segoe UI" panose="020B0502040204020203" pitchFamily="34" charset="0"/>
                        </a:rPr>
                        <a:t>FY2023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200" b="0" i="0" u="none" strike="noStrike" dirty="0">
                          <a:solidFill>
                            <a:srgbClr val="000000"/>
                          </a:solidFill>
                          <a:effectLst/>
                          <a:latin typeface="Segoe UI" panose="020B0502040204020203" pitchFamily="34" charset="0"/>
                        </a:rPr>
                        <a:t>FY2024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621539204"/>
                  </a:ext>
                </a:extLst>
              </a:tr>
              <a:tr h="243840">
                <a:tc>
                  <a:txBody>
                    <a:bodyPr/>
                    <a:lstStyle/>
                    <a:p>
                      <a:pPr algn="l" fontAlgn="b"/>
                      <a:r>
                        <a:rPr lang="en-US" sz="1200" b="0" i="0" u="none" strike="noStrike" dirty="0" smtClean="0">
                          <a:solidFill>
                            <a:srgbClr val="000000"/>
                          </a:solidFill>
                          <a:effectLst/>
                          <a:latin typeface="Segoe UI" panose="020B0502040204020203" pitchFamily="34" charset="0"/>
                        </a:rPr>
                        <a:t>Total projected fee collections and other income</a:t>
                      </a:r>
                      <a:endParaRPr lang="en-US" sz="1200" b="0" i="0" u="none" strike="noStrike" dirty="0">
                        <a:solidFill>
                          <a:srgbClr val="000000"/>
                        </a:solidFill>
                        <a:effectLst/>
                        <a:latin typeface="Segoe UI" panose="020B0502040204020203"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Segoe UI" panose="020B0502040204020203" pitchFamily="34" charset="0"/>
                        </a:rPr>
                        <a:t>3,435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Segoe UI" panose="020B0502040204020203" pitchFamily="34" charset="0"/>
                        </a:rPr>
                        <a:t>3,285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Segoe UI" panose="020B0502040204020203" pitchFamily="34" charset="0"/>
                        </a:rPr>
                        <a:t>3,743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Segoe UI" panose="020B0502040204020203" pitchFamily="34" charset="0"/>
                        </a:rPr>
                        <a:t>3,778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Segoe UI" panose="020B0502040204020203" pitchFamily="34" charset="0"/>
                        </a:rPr>
                        <a:t>3,895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3210002"/>
                  </a:ext>
                </a:extLst>
              </a:tr>
              <a:tr h="243840">
                <a:tc>
                  <a:txBody>
                    <a:bodyPr/>
                    <a:lstStyle/>
                    <a:p>
                      <a:pPr algn="l" fontAlgn="b"/>
                      <a:r>
                        <a:rPr lang="en-US" sz="1200" b="0" i="0" u="none" strike="noStrike" dirty="0" smtClean="0">
                          <a:solidFill>
                            <a:srgbClr val="000000"/>
                          </a:solidFill>
                          <a:effectLst/>
                          <a:latin typeface="Segoe UI" panose="020B0502040204020203" pitchFamily="34" charset="0"/>
                        </a:rPr>
                        <a:t>Budgetary requirements</a:t>
                      </a:r>
                      <a:endParaRPr lang="en-US" sz="1200" b="0" i="0" u="none" strike="noStrike" dirty="0">
                        <a:solidFill>
                          <a:srgbClr val="000000"/>
                        </a:solidFill>
                        <a:effectLst/>
                        <a:latin typeface="Segoe UI" panose="020B0502040204020203"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Segoe UI" panose="020B0502040204020203" pitchFamily="34" charset="0"/>
                        </a:rPr>
                        <a:t>3,256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Segoe UI" panose="020B0502040204020203" pitchFamily="34" charset="0"/>
                        </a:rPr>
                        <a:t>3,455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Segoe UI" panose="020B0502040204020203" pitchFamily="34" charset="0"/>
                        </a:rPr>
                        <a:t>3,601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Segoe UI" panose="020B0502040204020203" pitchFamily="34" charset="0"/>
                        </a:rPr>
                        <a:t>3,681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Segoe UI" panose="020B0502040204020203" pitchFamily="34" charset="0"/>
                        </a:rPr>
                        <a:t>3,800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4119462"/>
                  </a:ext>
                </a:extLst>
              </a:tr>
              <a:tr h="243840">
                <a:tc>
                  <a:txBody>
                    <a:bodyPr/>
                    <a:lstStyle/>
                    <a:p>
                      <a:pPr algn="l" fontAlgn="b"/>
                      <a:r>
                        <a:rPr lang="en-US" sz="1200" b="0" i="0" u="none" strike="noStrike" dirty="0" smtClean="0">
                          <a:solidFill>
                            <a:srgbClr val="000000"/>
                          </a:solidFill>
                          <a:effectLst/>
                          <a:latin typeface="Segoe UI" panose="020B0502040204020203" pitchFamily="34" charset="0"/>
                        </a:rPr>
                        <a:t>Funding to (+) and from (-) operating reserve</a:t>
                      </a:r>
                      <a:endParaRPr lang="en-US" sz="1200" b="0" i="0" u="none" strike="noStrike" dirty="0">
                        <a:solidFill>
                          <a:srgbClr val="000000"/>
                        </a:solidFill>
                        <a:effectLst/>
                        <a:latin typeface="Segoe UI" panose="020B0502040204020203"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Segoe UI" panose="020B0502040204020203" pitchFamily="34" charset="0"/>
                        </a:rPr>
                        <a:t>179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Segoe UI" panose="020B0502040204020203" pitchFamily="34" charset="0"/>
                        </a:rPr>
                        <a:t>(170)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Segoe UI" panose="020B0502040204020203" pitchFamily="34" charset="0"/>
                        </a:rPr>
                        <a:t>141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Segoe UI" panose="020B0502040204020203" pitchFamily="34" charset="0"/>
                        </a:rPr>
                        <a:t>97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Segoe UI" panose="020B0502040204020203" pitchFamily="34" charset="0"/>
                        </a:rPr>
                        <a:t>95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1890723"/>
                  </a:ext>
                </a:extLst>
              </a:tr>
              <a:tr h="243840">
                <a:tc>
                  <a:txBody>
                    <a:bodyPr/>
                    <a:lstStyle/>
                    <a:p>
                      <a:pPr algn="l" fontAlgn="b"/>
                      <a:r>
                        <a:rPr lang="en-US" sz="1200" b="0" i="0" u="none" strike="noStrike" dirty="0" smtClean="0">
                          <a:solidFill>
                            <a:srgbClr val="000000"/>
                          </a:solidFill>
                          <a:effectLst/>
                          <a:latin typeface="Segoe UI" panose="020B0502040204020203" pitchFamily="34" charset="0"/>
                        </a:rPr>
                        <a:t>EOY operating reserve balance</a:t>
                      </a:r>
                      <a:endParaRPr lang="en-US" sz="1200" b="0" i="0" u="none" strike="noStrike" dirty="0">
                        <a:solidFill>
                          <a:srgbClr val="000000"/>
                        </a:solidFill>
                        <a:effectLst/>
                        <a:latin typeface="Segoe UI" panose="020B0502040204020203"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1200" b="0" i="0" u="none" strike="noStrike" dirty="0">
                          <a:solidFill>
                            <a:srgbClr val="000000"/>
                          </a:solidFill>
                          <a:effectLst/>
                          <a:latin typeface="Segoe UI" panose="020B0502040204020203" pitchFamily="34" charset="0"/>
                        </a:rPr>
                        <a:t>587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1200" b="0" i="0" u="none" strike="noStrike">
                          <a:solidFill>
                            <a:srgbClr val="000000"/>
                          </a:solidFill>
                          <a:effectLst/>
                          <a:latin typeface="Segoe UI" panose="020B0502040204020203" pitchFamily="34" charset="0"/>
                        </a:rPr>
                        <a:t>417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1200" b="0" i="0" u="none" strike="noStrike">
                          <a:solidFill>
                            <a:srgbClr val="000000"/>
                          </a:solidFill>
                          <a:effectLst/>
                          <a:latin typeface="Segoe UI" panose="020B0502040204020203" pitchFamily="34" charset="0"/>
                        </a:rPr>
                        <a:t>558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1200" b="0" i="0" u="none" strike="noStrike">
                          <a:solidFill>
                            <a:srgbClr val="000000"/>
                          </a:solidFill>
                          <a:effectLst/>
                          <a:latin typeface="Segoe UI" panose="020B0502040204020203" pitchFamily="34" charset="0"/>
                        </a:rPr>
                        <a:t>656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1200" b="0" i="0" u="none" strike="noStrike">
                          <a:solidFill>
                            <a:srgbClr val="000000"/>
                          </a:solidFill>
                          <a:effectLst/>
                          <a:latin typeface="Segoe UI" panose="020B0502040204020203" pitchFamily="34" charset="0"/>
                        </a:rPr>
                        <a:t>751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75279994"/>
                  </a:ext>
                </a:extLst>
              </a:tr>
              <a:tr h="243840">
                <a:tc>
                  <a:txBody>
                    <a:bodyPr/>
                    <a:lstStyle/>
                    <a:p>
                      <a:pPr algn="l" fontAlgn="b"/>
                      <a:r>
                        <a:rPr lang="en-US" sz="1200" b="0" i="0" u="none" strike="noStrike" dirty="0" smtClean="0">
                          <a:solidFill>
                            <a:srgbClr val="000000"/>
                          </a:solidFill>
                          <a:effectLst/>
                          <a:latin typeface="Segoe UI" panose="020B0502040204020203" pitchFamily="34" charset="0"/>
                        </a:rPr>
                        <a:t>Over/(under) $300M minimum level</a:t>
                      </a:r>
                      <a:endParaRPr lang="en-US" sz="1200" b="0" i="0" u="none" strike="noStrike" dirty="0">
                        <a:solidFill>
                          <a:srgbClr val="000000"/>
                        </a:solidFill>
                        <a:effectLst/>
                        <a:latin typeface="Segoe UI" panose="020B0502040204020203"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Segoe UI" panose="020B0502040204020203" pitchFamily="34" charset="0"/>
                        </a:rPr>
                        <a:t>287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Segoe UI" panose="020B0502040204020203" pitchFamily="34" charset="0"/>
                        </a:rPr>
                        <a:t>117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Segoe UI" panose="020B0502040204020203" pitchFamily="34" charset="0"/>
                        </a:rPr>
                        <a:t>258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Segoe UI" panose="020B0502040204020203" pitchFamily="34" charset="0"/>
                        </a:rPr>
                        <a:t>356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Segoe UI" panose="020B0502040204020203" pitchFamily="34" charset="0"/>
                        </a:rPr>
                        <a:t>451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9243369"/>
                  </a:ext>
                </a:extLst>
              </a:tr>
              <a:tr h="243840">
                <a:tc>
                  <a:txBody>
                    <a:bodyPr/>
                    <a:lstStyle/>
                    <a:p>
                      <a:pPr algn="l" fontAlgn="b"/>
                      <a:r>
                        <a:rPr lang="en-US" sz="1200" b="0" i="0" u="none" strike="noStrike" dirty="0" smtClean="0">
                          <a:solidFill>
                            <a:srgbClr val="000000"/>
                          </a:solidFill>
                          <a:effectLst/>
                          <a:latin typeface="Segoe UI" panose="020B0502040204020203" pitchFamily="34" charset="0"/>
                        </a:rPr>
                        <a:t>Over/(under) optimal level</a:t>
                      </a:r>
                      <a:endParaRPr lang="en-US" sz="1200" b="0" i="0" u="none" strike="noStrike" dirty="0">
                        <a:solidFill>
                          <a:srgbClr val="000000"/>
                        </a:solidFill>
                        <a:effectLst/>
                        <a:latin typeface="Segoe UI" panose="020B0502040204020203"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Segoe UI" panose="020B0502040204020203" pitchFamily="34" charset="0"/>
                        </a:rPr>
                        <a:t>(227)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Segoe UI" panose="020B0502040204020203" pitchFamily="34" charset="0"/>
                        </a:rPr>
                        <a:t>(447)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Segoe UI" panose="020B0502040204020203" pitchFamily="34" charset="0"/>
                        </a:rPr>
                        <a:t>(342)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Segoe UI" panose="020B0502040204020203" pitchFamily="34" charset="0"/>
                        </a:rPr>
                        <a:t>(265)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Segoe UI" panose="020B0502040204020203"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0626184"/>
                  </a:ext>
                </a:extLst>
              </a:tr>
            </a:tbl>
          </a:graphicData>
        </a:graphic>
      </p:graphicFrame>
      <p:sp>
        <p:nvSpPr>
          <p:cNvPr id="6" name="Slide Number Placeholder 2"/>
          <p:cNvSpPr>
            <a:spLocks noGrp="1"/>
          </p:cNvSpPr>
          <p:nvPr>
            <p:ph type="sldNum" sz="quarter" idx="10"/>
          </p:nvPr>
        </p:nvSpPr>
        <p:spPr>
          <a:xfrm>
            <a:off x="457200" y="5297488"/>
            <a:ext cx="2057400" cy="303212"/>
          </a:xfrm>
        </p:spPr>
        <p:txBody>
          <a:bodyPr/>
          <a:lstStyle/>
          <a:p>
            <a:fld id="{92DA454B-C859-4892-B9FA-68B588C9F547}" type="slidenum">
              <a:rPr lang="en-US" sz="800" smtClean="0">
                <a:solidFill>
                  <a:schemeClr val="tx1"/>
                </a:solidFill>
              </a:rPr>
              <a:pPr/>
              <a:t>7</a:t>
            </a:fld>
            <a:endParaRPr lang="en-US" sz="800" dirty="0">
              <a:solidFill>
                <a:schemeClr val="tx1"/>
              </a:solidFill>
            </a:endParaRPr>
          </a:p>
        </p:txBody>
      </p:sp>
    </p:spTree>
    <p:extLst>
      <p:ext uri="{BB962C8B-B14F-4D97-AF65-F5344CB8AC3E}">
        <p14:creationId xmlns:p14="http://schemas.microsoft.com/office/powerpoint/2010/main" val="2635566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dirty="0" smtClean="0"/>
              <a:t>Final Rule patent fee adjustments</a:t>
            </a:r>
            <a:endParaRPr lang="en-US" sz="3200" dirty="0"/>
          </a:p>
        </p:txBody>
      </p:sp>
      <p:sp>
        <p:nvSpPr>
          <p:cNvPr id="3" name="Content Placeholder 2"/>
          <p:cNvSpPr>
            <a:spLocks noGrp="1"/>
          </p:cNvSpPr>
          <p:nvPr>
            <p:ph idx="1"/>
          </p:nvPr>
        </p:nvSpPr>
        <p:spPr>
          <a:xfrm>
            <a:off x="457200" y="1145660"/>
            <a:ext cx="8229600" cy="3786267"/>
          </a:xfrm>
        </p:spPr>
        <p:txBody>
          <a:bodyPr/>
          <a:lstStyle/>
          <a:p>
            <a:r>
              <a:rPr lang="en-US" sz="1800" dirty="0" smtClean="0"/>
              <a:t>The Final Rule sets or adjusts the fees as detailed in the “Table of Patent Fee Adjustments</a:t>
            </a:r>
            <a:r>
              <a:rPr lang="en-US" sz="1800" baseline="30000" dirty="0" smtClean="0"/>
              <a:t>1</a:t>
            </a:r>
            <a:r>
              <a:rPr lang="en-US" sz="1800" dirty="0" smtClean="0"/>
              <a:t>” and includes three general types of patent fee adjustments:</a:t>
            </a:r>
          </a:p>
          <a:p>
            <a:pPr lvl="1"/>
            <a:r>
              <a:rPr lang="en-US" sz="1500" b="1" dirty="0" smtClean="0"/>
              <a:t>Across-the-board adjustment to patent fees</a:t>
            </a:r>
            <a:r>
              <a:rPr lang="en-US" sz="1500" dirty="0" smtClean="0"/>
              <a:t>: The USPTO applied a 5% increase to fees that are not covered by the targeted adjustments or discontinued fees. Due to rounding, not all fees are increased by exactly 5%.</a:t>
            </a:r>
          </a:p>
          <a:p>
            <a:pPr lvl="1"/>
            <a:r>
              <a:rPr lang="en-US" sz="1500" b="1" dirty="0" smtClean="0"/>
              <a:t>Targeted fee adjustments</a:t>
            </a:r>
            <a:r>
              <a:rPr lang="en-US" sz="1500" dirty="0" smtClean="0"/>
              <a:t>: To encourage the effective administration of the IP system, the USPTO adjusted certain existing fees and also introduced new fees (see slides 12-16 for additional details).</a:t>
            </a:r>
          </a:p>
          <a:p>
            <a:pPr lvl="1"/>
            <a:r>
              <a:rPr lang="en-US" sz="1500" b="1" dirty="0" smtClean="0"/>
              <a:t>Discontinued fees</a:t>
            </a:r>
            <a:r>
              <a:rPr lang="en-US" sz="1500" dirty="0" smtClean="0"/>
              <a:t>: The USPTO discontinued four fees. Three patent service fees were discontinued to help streamline the patent fee schedule while also focusing USPTO workforce efforts on producing products that benefit the general public rather than producing outputs for individual customers. One Office of Enrollment and Discipline (OED) service fee was discontinued in consideration of public comments and modernization of the patent practitioner database.</a:t>
            </a:r>
          </a:p>
        </p:txBody>
      </p:sp>
      <p:sp>
        <p:nvSpPr>
          <p:cNvPr id="4" name="Slide Number Placeholder 3"/>
          <p:cNvSpPr>
            <a:spLocks noGrp="1"/>
          </p:cNvSpPr>
          <p:nvPr>
            <p:ph type="sldNum" sz="quarter" idx="10"/>
          </p:nvPr>
        </p:nvSpPr>
        <p:spPr/>
        <p:txBody>
          <a:bodyPr/>
          <a:lstStyle/>
          <a:p>
            <a:fld id="{92DA454B-C859-4892-B9FA-68B588C9F547}" type="slidenum">
              <a:rPr lang="en-US" smtClean="0"/>
              <a:pPr/>
              <a:t>8</a:t>
            </a:fld>
            <a:endParaRPr lang="en-US" dirty="0"/>
          </a:p>
        </p:txBody>
      </p:sp>
      <p:sp>
        <p:nvSpPr>
          <p:cNvPr id="5" name="Rectangle 4"/>
          <p:cNvSpPr/>
          <p:nvPr/>
        </p:nvSpPr>
        <p:spPr>
          <a:xfrm>
            <a:off x="756984" y="5325983"/>
            <a:ext cx="8100811" cy="246221"/>
          </a:xfrm>
          <a:prstGeom prst="rect">
            <a:avLst/>
          </a:prstGeom>
        </p:spPr>
        <p:txBody>
          <a:bodyPr wrap="square">
            <a:spAutoFit/>
          </a:bodyPr>
          <a:lstStyle/>
          <a:p>
            <a:pPr marL="57150" indent="-57150">
              <a:spcAft>
                <a:spcPts val="600"/>
              </a:spcAft>
            </a:pPr>
            <a:r>
              <a:rPr lang="en-US" sz="1000" baseline="30000" dirty="0" smtClean="0">
                <a:solidFill>
                  <a:prstClr val="black"/>
                </a:solidFill>
              </a:rPr>
              <a:t>1 </a:t>
            </a:r>
            <a:r>
              <a:rPr lang="en-US" sz="1000" dirty="0" smtClean="0">
                <a:solidFill>
                  <a:prstClr val="black"/>
                </a:solidFill>
              </a:rPr>
              <a:t>The Table of Patent Fee </a:t>
            </a:r>
            <a:r>
              <a:rPr lang="en-US" sz="1000" dirty="0">
                <a:solidFill>
                  <a:prstClr val="black"/>
                </a:solidFill>
              </a:rPr>
              <a:t>Adjustments can be found at </a:t>
            </a:r>
            <a:r>
              <a:rPr lang="en-US" sz="1000" dirty="0">
                <a:solidFill>
                  <a:prstClr val="black"/>
                </a:solidFill>
                <a:hlinkClick r:id="rId3"/>
              </a:rPr>
              <a:t>https://www.uspto.gov/FeeSettingAndAdjusting</a:t>
            </a:r>
            <a:endParaRPr lang="en-US" sz="1000" dirty="0" smtClean="0">
              <a:solidFill>
                <a:prstClr val="black"/>
              </a:solidFill>
            </a:endParaRPr>
          </a:p>
        </p:txBody>
      </p:sp>
    </p:spTree>
    <p:extLst>
      <p:ext uri="{BB962C8B-B14F-4D97-AF65-F5344CB8AC3E}">
        <p14:creationId xmlns:p14="http://schemas.microsoft.com/office/powerpoint/2010/main" val="4049894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738"/>
            <a:ext cx="8229600" cy="884058"/>
          </a:xfrm>
        </p:spPr>
        <p:txBody>
          <a:bodyPr>
            <a:noAutofit/>
          </a:bodyPr>
          <a:lstStyle/>
          <a:p>
            <a:pPr lvl="1" algn="l" defTabSz="457200" rtl="0">
              <a:spcBef>
                <a:spcPct val="0"/>
              </a:spcBef>
            </a:pPr>
            <a:r>
              <a:rPr lang="en-US" sz="3200" b="1" dirty="0" smtClean="0">
                <a:latin typeface="+mn-lt"/>
              </a:rPr>
              <a:t>Patent fee adjustments: NPRM to Final Rule</a:t>
            </a:r>
            <a:endParaRPr lang="en-US" sz="3200" b="1" i="1" dirty="0">
              <a:latin typeface="+mn-lt"/>
            </a:endParaRPr>
          </a:p>
        </p:txBody>
      </p:sp>
      <p:sp>
        <p:nvSpPr>
          <p:cNvPr id="4" name="Content Placeholder 2"/>
          <p:cNvSpPr>
            <a:spLocks noGrp="1"/>
          </p:cNvSpPr>
          <p:nvPr>
            <p:ph idx="1"/>
          </p:nvPr>
        </p:nvSpPr>
        <p:spPr>
          <a:xfrm>
            <a:off x="457197" y="1305703"/>
            <a:ext cx="8229600" cy="3347989"/>
          </a:xfrm>
        </p:spPr>
        <p:txBody>
          <a:bodyPr>
            <a:noAutofit/>
          </a:bodyPr>
          <a:lstStyle/>
          <a:p>
            <a:r>
              <a:rPr lang="en-US" sz="1200" dirty="0" smtClean="0"/>
              <a:t>In response to feedback from stakeholders, the </a:t>
            </a:r>
            <a:r>
              <a:rPr lang="en-US" sz="1200" dirty="0"/>
              <a:t>USPTO </a:t>
            </a:r>
            <a:r>
              <a:rPr lang="en-US" sz="1200" dirty="0" smtClean="0"/>
              <a:t>altered several of the fee proposals introduced in the NPRM. </a:t>
            </a:r>
          </a:p>
          <a:p>
            <a:r>
              <a:rPr lang="en-US" sz="1200" dirty="0"/>
              <a:t>T</a:t>
            </a:r>
            <a:r>
              <a:rPr lang="en-US" sz="1200" dirty="0" smtClean="0"/>
              <a:t>he final patent fee schedule is responsive to the fee setting policy factors and the overall rulemaking goals.</a:t>
            </a:r>
          </a:p>
          <a:p>
            <a:r>
              <a:rPr lang="en-US" sz="1200" dirty="0" smtClean="0"/>
              <a:t>In addition to fee changes, the Non-DOCX filing surcharge will have a delayed implementation, to January 1, 2022</a:t>
            </a:r>
          </a:p>
          <a:p>
            <a:r>
              <a:rPr lang="en-US" sz="1200" dirty="0" smtClean="0"/>
              <a:t>Fees that changed between the NPRM and Final Rule are listed in the table below: </a:t>
            </a:r>
            <a:endParaRPr lang="en-US" sz="1200" dirty="0"/>
          </a:p>
        </p:txBody>
      </p:sp>
      <p:graphicFrame>
        <p:nvGraphicFramePr>
          <p:cNvPr id="5" name="Table 4" descr="This table details changes between the fees proposed in the NPRM and fees set in the Final Rule.&#10;" title="Current, Proposed, and Final Rule Fees for Large Entities"/>
          <p:cNvGraphicFramePr>
            <a:graphicFrameLocks noGrp="1"/>
          </p:cNvGraphicFramePr>
          <p:nvPr>
            <p:extLst>
              <p:ext uri="{D42A27DB-BD31-4B8C-83A1-F6EECF244321}">
                <p14:modId xmlns:p14="http://schemas.microsoft.com/office/powerpoint/2010/main" val="3772750423"/>
              </p:ext>
            </p:extLst>
          </p:nvPr>
        </p:nvGraphicFramePr>
        <p:xfrm>
          <a:off x="872749" y="2490910"/>
          <a:ext cx="7398497" cy="2805099"/>
        </p:xfrm>
        <a:graphic>
          <a:graphicData uri="http://schemas.openxmlformats.org/drawingml/2006/table">
            <a:tbl>
              <a:tblPr firstRow="1"/>
              <a:tblGrid>
                <a:gridCol w="2752293">
                  <a:extLst>
                    <a:ext uri="{9D8B030D-6E8A-4147-A177-3AD203B41FA5}">
                      <a16:colId xmlns:a16="http://schemas.microsoft.com/office/drawing/2014/main" val="20000"/>
                    </a:ext>
                  </a:extLst>
                </a:gridCol>
                <a:gridCol w="755558">
                  <a:extLst>
                    <a:ext uri="{9D8B030D-6E8A-4147-A177-3AD203B41FA5}">
                      <a16:colId xmlns:a16="http://schemas.microsoft.com/office/drawing/2014/main" val="20001"/>
                    </a:ext>
                  </a:extLst>
                </a:gridCol>
                <a:gridCol w="829973">
                  <a:extLst>
                    <a:ext uri="{9D8B030D-6E8A-4147-A177-3AD203B41FA5}">
                      <a16:colId xmlns:a16="http://schemas.microsoft.com/office/drawing/2014/main" val="20002"/>
                    </a:ext>
                  </a:extLst>
                </a:gridCol>
                <a:gridCol w="953476">
                  <a:extLst>
                    <a:ext uri="{9D8B030D-6E8A-4147-A177-3AD203B41FA5}">
                      <a16:colId xmlns:a16="http://schemas.microsoft.com/office/drawing/2014/main" val="20003"/>
                    </a:ext>
                  </a:extLst>
                </a:gridCol>
                <a:gridCol w="1034676">
                  <a:extLst>
                    <a:ext uri="{9D8B030D-6E8A-4147-A177-3AD203B41FA5}">
                      <a16:colId xmlns:a16="http://schemas.microsoft.com/office/drawing/2014/main" val="20004"/>
                    </a:ext>
                  </a:extLst>
                </a:gridCol>
                <a:gridCol w="1072521">
                  <a:extLst>
                    <a:ext uri="{9D8B030D-6E8A-4147-A177-3AD203B41FA5}">
                      <a16:colId xmlns:a16="http://schemas.microsoft.com/office/drawing/2014/main" val="20005"/>
                    </a:ext>
                  </a:extLst>
                </a:gridCol>
              </a:tblGrid>
              <a:tr h="747565">
                <a:tc>
                  <a:txBody>
                    <a:bodyPr/>
                    <a:lstStyle/>
                    <a:p>
                      <a:pPr algn="ctr" fontAlgn="ctr"/>
                      <a:r>
                        <a:rPr lang="en-US" sz="1100" b="1" i="0" u="none" strike="noStrike" dirty="0">
                          <a:solidFill>
                            <a:srgbClr val="000000"/>
                          </a:solidFill>
                          <a:effectLst/>
                          <a:latin typeface="+mn-lt"/>
                        </a:rPr>
                        <a:t>Fee</a:t>
                      </a:r>
                    </a:p>
                  </a:txBody>
                  <a:tcPr marL="12063" marR="12063" marT="120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smtClean="0">
                          <a:solidFill>
                            <a:srgbClr val="000000"/>
                          </a:solidFill>
                          <a:effectLst/>
                          <a:latin typeface="+mn-lt"/>
                        </a:rPr>
                        <a:t>Current large entity </a:t>
                      </a:r>
                    </a:p>
                    <a:p>
                      <a:pPr algn="ctr" fontAlgn="ctr"/>
                      <a:r>
                        <a:rPr lang="en-US" sz="1100" b="1" i="0" u="none" strike="noStrike" dirty="0" smtClean="0">
                          <a:solidFill>
                            <a:srgbClr val="000000"/>
                          </a:solidFill>
                          <a:effectLst/>
                          <a:latin typeface="+mn-lt"/>
                        </a:rPr>
                        <a:t>fee rate</a:t>
                      </a:r>
                      <a:endParaRPr lang="en-US" sz="1100" b="1" i="0" u="none" strike="noStrike" dirty="0">
                        <a:solidFill>
                          <a:srgbClr val="000000"/>
                        </a:solidFill>
                        <a:effectLst/>
                        <a:latin typeface="+mn-lt"/>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smtClean="0">
                          <a:solidFill>
                            <a:srgbClr val="000000"/>
                          </a:solidFill>
                          <a:effectLst/>
                          <a:latin typeface="+mn-lt"/>
                        </a:rPr>
                        <a:t>NPRM large entity fee rate</a:t>
                      </a:r>
                      <a:endParaRPr lang="en-US" sz="1100" b="1" i="0" u="none" strike="noStrike" dirty="0">
                        <a:solidFill>
                          <a:srgbClr val="000000"/>
                        </a:solidFill>
                        <a:effectLst/>
                        <a:latin typeface="+mn-lt"/>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smtClean="0">
                          <a:solidFill>
                            <a:srgbClr val="000000"/>
                          </a:solidFill>
                          <a:effectLst/>
                          <a:latin typeface="+mn-lt"/>
                        </a:rPr>
                        <a:t>Final patent fee schedule large entity fee rate</a:t>
                      </a:r>
                      <a:endParaRPr lang="en-US" sz="1100" b="1"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US" sz="1100" b="1" i="0" u="none" strike="noStrike" dirty="0" smtClean="0">
                          <a:solidFill>
                            <a:srgbClr val="000000"/>
                          </a:solidFill>
                          <a:effectLst/>
                          <a:latin typeface="+mn-lt"/>
                        </a:rPr>
                        <a:t>Percentage</a:t>
                      </a:r>
                      <a:r>
                        <a:rPr lang="en-US" sz="1100" b="1" i="0" u="none" strike="noStrike" baseline="0" dirty="0" smtClean="0">
                          <a:solidFill>
                            <a:srgbClr val="000000"/>
                          </a:solidFill>
                          <a:effectLst/>
                          <a:latin typeface="+mn-lt"/>
                        </a:rPr>
                        <a:t> change</a:t>
                      </a:r>
                    </a:p>
                    <a:p>
                      <a:pPr algn="ctr" fontAlgn="ctr"/>
                      <a:r>
                        <a:rPr lang="en-US" sz="1100" b="1" i="0" u="none" strike="noStrike" baseline="0" dirty="0" smtClean="0">
                          <a:solidFill>
                            <a:srgbClr val="000000"/>
                          </a:solidFill>
                          <a:effectLst/>
                          <a:latin typeface="+mn-lt"/>
                        </a:rPr>
                        <a:t>(NPRM to </a:t>
                      </a:r>
                    </a:p>
                    <a:p>
                      <a:pPr algn="ctr" fontAlgn="ctr"/>
                      <a:r>
                        <a:rPr lang="en-US" sz="1100" b="1" i="0" u="none" strike="noStrike" baseline="0" dirty="0" smtClean="0">
                          <a:solidFill>
                            <a:srgbClr val="000000"/>
                          </a:solidFill>
                          <a:effectLst/>
                          <a:latin typeface="+mn-lt"/>
                        </a:rPr>
                        <a:t>Final Rule)</a:t>
                      </a:r>
                      <a:endParaRPr lang="en-US" sz="1100" b="1"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smtClean="0">
                          <a:solidFill>
                            <a:srgbClr val="000000"/>
                          </a:solidFill>
                          <a:effectLst/>
                          <a:latin typeface="+mn-lt"/>
                        </a:rPr>
                        <a:t>Percentage change</a:t>
                      </a:r>
                    </a:p>
                    <a:p>
                      <a:pPr algn="ctr" fontAlgn="ctr"/>
                      <a:r>
                        <a:rPr lang="en-US" sz="1100" b="1" i="0" u="none" strike="noStrike" dirty="0" smtClean="0">
                          <a:solidFill>
                            <a:srgbClr val="000000"/>
                          </a:solidFill>
                          <a:effectLst/>
                          <a:latin typeface="+mn-lt"/>
                        </a:rPr>
                        <a:t>(Current to Final Rule)</a:t>
                      </a:r>
                      <a:endParaRPr lang="en-US" sz="1100" b="1"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350736">
                <a:tc>
                  <a:txBody>
                    <a:bodyPr/>
                    <a:lstStyle/>
                    <a:p>
                      <a:pPr algn="l" fontAlgn="ctr"/>
                      <a:r>
                        <a:rPr lang="en-US" sz="1100" b="0" i="0" u="none" strike="noStrike" dirty="0" smtClean="0">
                          <a:solidFill>
                            <a:srgbClr val="000000"/>
                          </a:solidFill>
                          <a:effectLst/>
                          <a:latin typeface="+mn-lt"/>
                        </a:rPr>
                        <a:t>Annual active patent practitioner fee</a:t>
                      </a:r>
                      <a:endParaRPr lang="en-US" sz="1100" b="0" i="0" u="none" strike="noStrike" dirty="0">
                        <a:solidFill>
                          <a:srgbClr val="000000"/>
                        </a:solidFill>
                        <a:effectLst/>
                        <a:latin typeface="+mn-lt"/>
                      </a:endParaRPr>
                    </a:p>
                  </a:txBody>
                  <a:tcPr marL="12063" marR="12063" marT="120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mn-lt"/>
                        </a:rPr>
                        <a:t>n/a</a:t>
                      </a:r>
                      <a:endParaRPr lang="en-US" sz="1100" b="0" i="0" u="none" strike="noStrike" dirty="0">
                        <a:solidFill>
                          <a:srgbClr val="000000"/>
                        </a:solidFill>
                        <a:effectLst/>
                        <a:latin typeface="+mn-lt"/>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mn-lt"/>
                        </a:rPr>
                        <a:t>$340</a:t>
                      </a:r>
                      <a:endParaRPr lang="en-US" sz="1100" b="0" i="0" u="none" strike="noStrike" dirty="0">
                        <a:solidFill>
                          <a:srgbClr val="000000"/>
                        </a:solidFill>
                        <a:effectLst/>
                        <a:latin typeface="+mn-lt"/>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mn-lt"/>
                        </a:rPr>
                        <a:t>Removed</a:t>
                      </a: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US" sz="1100" b="0" i="0" u="none" strike="noStrike" dirty="0" smtClean="0">
                          <a:solidFill>
                            <a:srgbClr val="000000"/>
                          </a:solidFill>
                          <a:effectLst/>
                          <a:latin typeface="+mn-lt"/>
                        </a:rPr>
                        <a:t>n/a</a:t>
                      </a:r>
                      <a:endParaRPr lang="en-US" sz="11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mn-lt"/>
                        </a:rPr>
                        <a:t>n/a</a:t>
                      </a:r>
                      <a:endParaRPr lang="en-US" sz="11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487058148"/>
                  </a:ext>
                </a:extLst>
              </a:tr>
              <a:tr h="350736">
                <a:tc>
                  <a:txBody>
                    <a:bodyPr/>
                    <a:lstStyle/>
                    <a:p>
                      <a:pPr algn="l" fontAlgn="ctr"/>
                      <a:r>
                        <a:rPr lang="en-US" sz="1100" b="0" i="0" u="none" strike="noStrike" dirty="0" smtClean="0">
                          <a:solidFill>
                            <a:srgbClr val="000000"/>
                          </a:solidFill>
                          <a:effectLst/>
                          <a:latin typeface="+mn-lt"/>
                        </a:rPr>
                        <a:t>Request for expedited examination of a design application</a:t>
                      </a:r>
                      <a:endParaRPr lang="en-US" sz="1100" b="0" i="0" u="none" strike="noStrike" dirty="0">
                        <a:solidFill>
                          <a:srgbClr val="000000"/>
                        </a:solidFill>
                        <a:effectLst/>
                        <a:latin typeface="+mn-lt"/>
                      </a:endParaRPr>
                    </a:p>
                  </a:txBody>
                  <a:tcPr marL="12063" marR="12063" marT="120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mn-lt"/>
                        </a:rPr>
                        <a:t>$900</a:t>
                      </a:r>
                      <a:endParaRPr lang="en-US" sz="1100" b="0" i="0" u="none" strike="noStrike" dirty="0">
                        <a:solidFill>
                          <a:srgbClr val="000000"/>
                        </a:solidFill>
                        <a:effectLst/>
                        <a:latin typeface="+mn-lt"/>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mn-lt"/>
                        </a:rPr>
                        <a:t>$2,000</a:t>
                      </a:r>
                      <a:endParaRPr lang="en-US" sz="1100" b="0" i="0" u="none" strike="noStrike" dirty="0">
                        <a:solidFill>
                          <a:srgbClr val="000000"/>
                        </a:solidFill>
                        <a:effectLst/>
                        <a:latin typeface="+mn-lt"/>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mn-lt"/>
                        </a:rPr>
                        <a:t>$1,600</a:t>
                      </a: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US" sz="1100" b="0" i="0" u="none" strike="noStrike" dirty="0" smtClean="0">
                          <a:solidFill>
                            <a:srgbClr val="000000"/>
                          </a:solidFill>
                          <a:effectLst/>
                          <a:latin typeface="+mn-lt"/>
                        </a:rPr>
                        <a:t>-25%</a:t>
                      </a:r>
                      <a:endParaRPr lang="en-US" sz="11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mn-lt"/>
                        </a:rPr>
                        <a:t>+78%</a:t>
                      </a:r>
                      <a:endParaRPr lang="en-US" sz="11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349877">
                <a:tc>
                  <a:txBody>
                    <a:bodyPr/>
                    <a:lstStyle/>
                    <a:p>
                      <a:pPr algn="l" fontAlgn="ctr"/>
                      <a:r>
                        <a:rPr lang="en-US" sz="1100" b="0" i="1" u="none" strike="noStrike" dirty="0" smtClean="0">
                          <a:solidFill>
                            <a:srgbClr val="000000"/>
                          </a:solidFill>
                          <a:effectLst/>
                          <a:latin typeface="+mn-lt"/>
                        </a:rPr>
                        <a:t>Inter </a:t>
                      </a:r>
                      <a:r>
                        <a:rPr lang="en-US" sz="1100" b="0" i="1" u="none" strike="noStrike" dirty="0" err="1" smtClean="0">
                          <a:solidFill>
                            <a:srgbClr val="000000"/>
                          </a:solidFill>
                          <a:effectLst/>
                          <a:latin typeface="+mn-lt"/>
                        </a:rPr>
                        <a:t>partes</a:t>
                      </a:r>
                      <a:r>
                        <a:rPr lang="en-US" sz="1100" b="0" i="1" u="none" strike="noStrike" dirty="0" smtClean="0">
                          <a:solidFill>
                            <a:srgbClr val="000000"/>
                          </a:solidFill>
                          <a:effectLst/>
                          <a:latin typeface="+mn-lt"/>
                        </a:rPr>
                        <a:t> </a:t>
                      </a:r>
                      <a:r>
                        <a:rPr lang="en-US" sz="1100" b="0" i="0" u="none" strike="noStrike" dirty="0" smtClean="0">
                          <a:solidFill>
                            <a:srgbClr val="000000"/>
                          </a:solidFill>
                          <a:effectLst/>
                          <a:latin typeface="+mn-lt"/>
                        </a:rPr>
                        <a:t>review request fee—up to 20 claims</a:t>
                      </a:r>
                      <a:endParaRPr lang="en-US" sz="1100" b="0" i="0" u="none" strike="noStrike" dirty="0">
                        <a:solidFill>
                          <a:srgbClr val="000000"/>
                        </a:solidFill>
                        <a:effectLst/>
                        <a:latin typeface="+mn-lt"/>
                      </a:endParaRPr>
                    </a:p>
                  </a:txBody>
                  <a:tcPr marL="11213" marR="11213" marT="112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mn-lt"/>
                        </a:rPr>
                        <a:t>$15,500</a:t>
                      </a:r>
                      <a:endParaRPr lang="en-US" sz="1100" b="0" i="0" u="none" strike="noStrike" dirty="0">
                        <a:solidFill>
                          <a:srgbClr val="000000"/>
                        </a:solidFill>
                        <a:effectLst/>
                        <a:latin typeface="+mn-lt"/>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mn-lt"/>
                        </a:rPr>
                        <a:t>$19,500</a:t>
                      </a:r>
                      <a:endParaRPr lang="en-US" sz="1100" b="0" i="0" u="none" strike="noStrike" dirty="0">
                        <a:solidFill>
                          <a:srgbClr val="000000"/>
                        </a:solidFill>
                        <a:effectLst/>
                        <a:latin typeface="+mn-lt"/>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mn-lt"/>
                        </a:rPr>
                        <a:t>$19,000</a:t>
                      </a: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US" sz="1100" b="0" i="0" u="none" strike="noStrike" dirty="0" smtClean="0">
                          <a:solidFill>
                            <a:srgbClr val="000000"/>
                          </a:solidFill>
                          <a:effectLst/>
                          <a:latin typeface="+mn-lt"/>
                        </a:rPr>
                        <a:t>-3%</a:t>
                      </a:r>
                      <a:endParaRPr lang="en-US" sz="11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mn-lt"/>
                        </a:rPr>
                        <a:t>+23%</a:t>
                      </a:r>
                      <a:endParaRPr lang="en-US" sz="11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516729870"/>
                  </a:ext>
                </a:extLst>
              </a:tr>
              <a:tr h="349877">
                <a:tc>
                  <a:txBody>
                    <a:bodyPr/>
                    <a:lstStyle/>
                    <a:p>
                      <a:pPr algn="l" fontAlgn="ctr"/>
                      <a:r>
                        <a:rPr lang="en-US" sz="1100" b="0" i="1" u="none" strike="noStrike" dirty="0" smtClean="0">
                          <a:solidFill>
                            <a:srgbClr val="000000"/>
                          </a:solidFill>
                          <a:effectLst/>
                          <a:latin typeface="+mn-lt"/>
                        </a:rPr>
                        <a:t>Inter </a:t>
                      </a:r>
                      <a:r>
                        <a:rPr lang="en-US" sz="1100" b="0" i="1" u="none" strike="noStrike" dirty="0" err="1" smtClean="0">
                          <a:solidFill>
                            <a:srgbClr val="000000"/>
                          </a:solidFill>
                          <a:effectLst/>
                          <a:latin typeface="+mn-lt"/>
                        </a:rPr>
                        <a:t>partes</a:t>
                      </a:r>
                      <a:r>
                        <a:rPr lang="en-US" sz="1100" b="0" i="1" u="none" strike="noStrike" dirty="0" smtClean="0">
                          <a:solidFill>
                            <a:srgbClr val="000000"/>
                          </a:solidFill>
                          <a:effectLst/>
                          <a:latin typeface="+mn-lt"/>
                        </a:rPr>
                        <a:t> </a:t>
                      </a:r>
                      <a:r>
                        <a:rPr lang="en-US" sz="1100" b="0" i="0" u="none" strike="noStrike" dirty="0" smtClean="0">
                          <a:solidFill>
                            <a:srgbClr val="000000"/>
                          </a:solidFill>
                          <a:effectLst/>
                          <a:latin typeface="+mn-lt"/>
                        </a:rPr>
                        <a:t>review post-institution fee—up to 20 claims</a:t>
                      </a:r>
                      <a:endParaRPr lang="en-US" sz="1100" b="0" i="0" u="none" strike="noStrike" dirty="0">
                        <a:solidFill>
                          <a:srgbClr val="000000"/>
                        </a:solidFill>
                        <a:effectLst/>
                        <a:latin typeface="+mn-lt"/>
                      </a:endParaRPr>
                    </a:p>
                  </a:txBody>
                  <a:tcPr marL="11213" marR="11213" marT="112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mn-lt"/>
                        </a:rPr>
                        <a:t>$15,000</a:t>
                      </a:r>
                      <a:endParaRPr lang="en-US" sz="1100" b="0" i="0" u="none" strike="noStrike" dirty="0">
                        <a:solidFill>
                          <a:srgbClr val="000000"/>
                        </a:solidFill>
                        <a:effectLst/>
                        <a:latin typeface="+mn-lt"/>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mn-lt"/>
                        </a:rPr>
                        <a:t>$18,750</a:t>
                      </a:r>
                      <a:endParaRPr lang="en-US" sz="1100" b="0" i="0" u="none" strike="noStrike" dirty="0">
                        <a:solidFill>
                          <a:srgbClr val="000000"/>
                        </a:solidFill>
                        <a:effectLst/>
                        <a:latin typeface="+mn-lt"/>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mn-lt"/>
                        </a:rPr>
                        <a:t>$22,500</a:t>
                      </a: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US" sz="1100" b="0" i="0" u="none" strike="noStrike" dirty="0" smtClean="0">
                          <a:solidFill>
                            <a:srgbClr val="000000"/>
                          </a:solidFill>
                          <a:effectLst/>
                          <a:latin typeface="+mn-lt"/>
                        </a:rPr>
                        <a:t>+20%</a:t>
                      </a:r>
                      <a:endParaRPr lang="en-US" sz="11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mn-lt"/>
                        </a:rPr>
                        <a:t>+50%</a:t>
                      </a:r>
                      <a:endParaRPr lang="en-US" sz="11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81072341"/>
                  </a:ext>
                </a:extLst>
              </a:tr>
              <a:tr h="656308">
                <a:tc>
                  <a:txBody>
                    <a:bodyPr/>
                    <a:lstStyle/>
                    <a:p>
                      <a:pPr algn="l" fontAlgn="ctr"/>
                      <a:r>
                        <a:rPr lang="en-US" sz="1100" b="0" i="0" u="none" strike="noStrike" dirty="0" smtClean="0">
                          <a:solidFill>
                            <a:srgbClr val="000000"/>
                          </a:solidFill>
                          <a:effectLst/>
                          <a:latin typeface="+mn-lt"/>
                        </a:rPr>
                        <a:t>For USPTO-assisted recovery of ID or reset of password for the Office of Enrollment and Discipline information system</a:t>
                      </a:r>
                      <a:endParaRPr lang="en-US" sz="1100" b="0" i="0" u="none" strike="noStrike" dirty="0">
                        <a:solidFill>
                          <a:srgbClr val="000000"/>
                        </a:solidFill>
                        <a:effectLst/>
                        <a:latin typeface="+mn-lt"/>
                      </a:endParaRPr>
                    </a:p>
                  </a:txBody>
                  <a:tcPr marL="11213" marR="11213" marT="112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mn-lt"/>
                        </a:rPr>
                        <a:t>$70</a:t>
                      </a:r>
                      <a:endParaRPr lang="en-US" sz="1100" b="0" i="0" u="none" strike="noStrike" dirty="0">
                        <a:solidFill>
                          <a:srgbClr val="000000"/>
                        </a:solidFill>
                        <a:effectLst/>
                        <a:latin typeface="+mn-lt"/>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mn-lt"/>
                        </a:rPr>
                        <a:t>$70</a:t>
                      </a:r>
                      <a:endParaRPr lang="en-US" sz="1100" b="0" i="0" u="none" strike="noStrike" dirty="0">
                        <a:solidFill>
                          <a:srgbClr val="000000"/>
                        </a:solidFill>
                        <a:effectLst/>
                        <a:latin typeface="+mn-lt"/>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mn-lt"/>
                        </a:rPr>
                        <a:t>Discontinue</a:t>
                      </a: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US" sz="1100" b="0" i="0" u="none" strike="noStrike" dirty="0" smtClean="0">
                          <a:solidFill>
                            <a:srgbClr val="000000"/>
                          </a:solidFill>
                          <a:effectLst/>
                          <a:latin typeface="+mn-lt"/>
                        </a:rPr>
                        <a:t>n/a</a:t>
                      </a:r>
                      <a:endParaRPr lang="en-US" sz="11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mn-lt"/>
                        </a:rPr>
                        <a:t>n/a</a:t>
                      </a:r>
                      <a:endParaRPr lang="en-US" sz="11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573779064"/>
                  </a:ext>
                </a:extLst>
              </a:tr>
            </a:tbl>
          </a:graphicData>
        </a:graphic>
      </p:graphicFrame>
      <p:sp>
        <p:nvSpPr>
          <p:cNvPr id="6" name="Slide Number Placeholder 2"/>
          <p:cNvSpPr txBox="1">
            <a:spLocks/>
          </p:cNvSpPr>
          <p:nvPr/>
        </p:nvSpPr>
        <p:spPr>
          <a:xfrm>
            <a:off x="457200" y="5297488"/>
            <a:ext cx="2057400" cy="303212"/>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DA454B-C859-4892-B9FA-68B588C9F547}" type="slidenum">
              <a:rPr lang="en-US" sz="800" smtClean="0"/>
              <a:pPr/>
              <a:t>9</a:t>
            </a:fld>
            <a:endParaRPr lang="en-US" sz="800" dirty="0"/>
          </a:p>
        </p:txBody>
      </p:sp>
    </p:spTree>
    <p:extLst>
      <p:ext uri="{BB962C8B-B14F-4D97-AF65-F5344CB8AC3E}">
        <p14:creationId xmlns:p14="http://schemas.microsoft.com/office/powerpoint/2010/main" val="718567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95A19560-67F0-49A7-AB48-6FF9A9AADD31}" vid="{F10EBCB6-28E3-480A-A1D9-159D083D568A}"/>
    </a:ext>
  </a:ext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95A19560-67F0-49A7-AB48-6FF9A9AADD31}" vid="{1D8748D6-A96E-4606-A886-963A75868281}"/>
    </a:ext>
  </a:extLst>
</a:theme>
</file>

<file path=ppt/theme/theme3.xml><?xml version="1.0" encoding="utf-8"?>
<a:theme xmlns:a="http://schemas.openxmlformats.org/drawingml/2006/main" name="FAB - Group 1 -TTAB 4.28.15">
  <a:themeElements>
    <a:clrScheme name="USPTO Brand 1">
      <a:dk1>
        <a:sysClr val="windowText" lastClr="000000"/>
      </a:dk1>
      <a:lt1>
        <a:sysClr val="window" lastClr="FFFFFF"/>
      </a:lt1>
      <a:dk2>
        <a:srgbClr val="004C97"/>
      </a:dk2>
      <a:lt2>
        <a:srgbClr val="D9D9D6"/>
      </a:lt2>
      <a:accent1>
        <a:srgbClr val="1596D1"/>
      </a:accent1>
      <a:accent2>
        <a:srgbClr val="AC2B37"/>
      </a:accent2>
      <a:accent3>
        <a:srgbClr val="88A620"/>
      </a:accent3>
      <a:accent4>
        <a:srgbClr val="6B2F75"/>
      </a:accent4>
      <a:accent5>
        <a:srgbClr val="97B8D4"/>
      </a:accent5>
      <a:accent6>
        <a:srgbClr val="C88242"/>
      </a:accent6>
      <a:hlink>
        <a:srgbClr val="004C97"/>
      </a:hlink>
      <a:folHlink>
        <a:srgbClr val="3C105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0E7AE8746BF34D95974859DFD97FD3" ma:contentTypeVersion="13" ma:contentTypeDescription="Create a new document." ma:contentTypeScope="" ma:versionID="a942772f70efacf34d0082af35da1300">
  <xsd:schema xmlns:xsd="http://www.w3.org/2001/XMLSchema" xmlns:xs="http://www.w3.org/2001/XMLSchema" xmlns:p="http://schemas.microsoft.com/office/2006/metadata/properties" xmlns:ns2="389d3fd6-467d-4ff9-a3a7-974ffc29e0b3" xmlns:ns3="338168c6-3a3e-4a06-905e-8185aa796050" targetNamespace="http://schemas.microsoft.com/office/2006/metadata/properties" ma:root="true" ma:fieldsID="737cc2c99afd7104e4594642bd84578e" ns2:_="" ns3:_="">
    <xsd:import namespace="389d3fd6-467d-4ff9-a3a7-974ffc29e0b3"/>
    <xsd:import namespace="338168c6-3a3e-4a06-905e-8185aa79605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9d3fd6-467d-4ff9-a3a7-974ffc29e0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8168c6-3a3e-4a06-905e-8185aa79605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371113-F60A-4724-BC34-18E15C6717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9d3fd6-467d-4ff9-a3a7-974ffc29e0b3"/>
    <ds:schemaRef ds:uri="338168c6-3a3e-4a06-905e-8185aa7960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40F68A-009D-47A2-A894-38B4F3897E06}">
  <ds:schemaRefs>
    <ds:schemaRef ds:uri="http://schemas.microsoft.com/sharepoint/v3/contenttype/forms"/>
  </ds:schemaRefs>
</ds:datastoreItem>
</file>

<file path=customXml/itemProps3.xml><?xml version="1.0" encoding="utf-8"?>
<ds:datastoreItem xmlns:ds="http://schemas.openxmlformats.org/officeDocument/2006/customXml" ds:itemID="{E9EA42F1-AA5F-4611-8922-636A7B144E29}">
  <ds:schemaRefs>
    <ds:schemaRef ds:uri="338168c6-3a3e-4a06-905e-8185aa796050"/>
    <ds:schemaRef ds:uri="http://purl.org/dc/terms/"/>
    <ds:schemaRef ds:uri="389d3fd6-467d-4ff9-a3a7-974ffc29e0b3"/>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Brand master navy revised 5-2019</Template>
  <TotalTime>0</TotalTime>
  <Words>3912</Words>
  <Application>Microsoft Office PowerPoint</Application>
  <PresentationFormat>On-screen Show (16:10)</PresentationFormat>
  <Paragraphs>524</Paragraphs>
  <Slides>28</Slides>
  <Notes>28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Arial</vt:lpstr>
      <vt:lpstr>Courier New</vt:lpstr>
      <vt:lpstr>Segoe UI</vt:lpstr>
      <vt:lpstr>Segoe UI Light</vt:lpstr>
      <vt:lpstr>Segoe UI Semibold</vt:lpstr>
      <vt:lpstr>Wingdings</vt:lpstr>
      <vt:lpstr>Brand master navy</vt:lpstr>
      <vt:lpstr>Brand master navy no logo</vt:lpstr>
      <vt:lpstr>FAB - Group 1 -TTAB 4.28.15</vt:lpstr>
      <vt:lpstr>PowerPoint Presentation</vt:lpstr>
      <vt:lpstr>Final Rule: At-a-glance</vt:lpstr>
      <vt:lpstr>Overview</vt:lpstr>
      <vt:lpstr>The Final Rule complies with the AIA fee setting process and USPTO policy</vt:lpstr>
      <vt:lpstr>Fee setting goals and objectives</vt:lpstr>
      <vt:lpstr>Benefits for stakeholders</vt:lpstr>
      <vt:lpstr>Patent five-year financial outlook</vt:lpstr>
      <vt:lpstr>Final Rule patent fee adjustments</vt:lpstr>
      <vt:lpstr>Patent fee adjustments: NPRM to Final Rule</vt:lpstr>
      <vt:lpstr>Across-the-board fee adjustments</vt:lpstr>
      <vt:lpstr>Across-the-board fee adjustments</vt:lpstr>
      <vt:lpstr>Targeted fee adjustments</vt:lpstr>
      <vt:lpstr>Maintenance fee surcharge</vt:lpstr>
      <vt:lpstr>Request for expedited examination of a design application fee</vt:lpstr>
      <vt:lpstr>Utility and reissue issue and maintenance fees</vt:lpstr>
      <vt:lpstr>AIA trial fees</vt:lpstr>
      <vt:lpstr>Targeted fee adjustments  </vt:lpstr>
      <vt:lpstr>Non-DOCX filing surcharge</vt:lpstr>
      <vt:lpstr>Pro hac vice admission fee</vt:lpstr>
      <vt:lpstr>Annual active patent practitioner fee</vt:lpstr>
      <vt:lpstr>Discontinued fees</vt:lpstr>
      <vt:lpstr>Patent service fees</vt:lpstr>
      <vt:lpstr>OED service fees</vt:lpstr>
      <vt:lpstr>Conclusion</vt:lpstr>
      <vt:lpstr>Analyses and alternatives</vt:lpstr>
      <vt:lpstr>Analyses and alternatives (continued)</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2019-07-18T17:38:01Z</dcterms:created>
  <dcterms:modified xsi:type="dcterms:W3CDTF">2020-07-27T13:24:44Z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0x010100790E7AE8746BF34D95974859DFD97FD3</vt:lpwstr>
  </property>
</Properties>
</file>