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18"/>
  </p:notesMasterIdLst>
  <p:handoutMasterIdLst>
    <p:handoutMasterId r:id="rId19"/>
  </p:handoutMasterIdLst>
  <p:sldIdLst>
    <p:sldId id="258" r:id="rId2"/>
    <p:sldId id="261" r:id="rId3"/>
    <p:sldId id="265" r:id="rId4"/>
    <p:sldId id="291" r:id="rId5"/>
    <p:sldId id="266" r:id="rId6"/>
    <p:sldId id="267" r:id="rId7"/>
    <p:sldId id="293" r:id="rId8"/>
    <p:sldId id="292" r:id="rId9"/>
    <p:sldId id="268" r:id="rId10"/>
    <p:sldId id="270" r:id="rId11"/>
    <p:sldId id="271" r:id="rId12"/>
    <p:sldId id="272" r:id="rId13"/>
    <p:sldId id="273" r:id="rId14"/>
    <p:sldId id="290" r:id="rId15"/>
    <p:sldId id="288" r:id="rId16"/>
    <p:sldId id="285" r:id="rId17"/>
  </p:sldIdLst>
  <p:sldSz cx="9144000" cy="5715000" type="screen16x1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16A3"/>
    <a:srgbClr val="671E75"/>
    <a:srgbClr val="7A9A01"/>
    <a:srgbClr val="007A33"/>
    <a:srgbClr val="9BB8D3"/>
    <a:srgbClr val="009CDE"/>
    <a:srgbClr val="003865"/>
    <a:srgbClr val="A6172E"/>
    <a:srgbClr val="16446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388" autoAdjust="0"/>
  </p:normalViewPr>
  <p:slideViewPr>
    <p:cSldViewPr snapToGrid="0" snapToObjects="1">
      <p:cViewPr varScale="1">
        <p:scale>
          <a:sx n="112" d="100"/>
          <a:sy n="112" d="100"/>
        </p:scale>
        <p:origin x="499" y="72"/>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latin typeface="Segoe UI"/>
            </a:endParaRPr>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C950A3BB-CAF4-1D4E-B3B2-E95D9B9E66DF}" type="datetimeFigureOut">
              <a:rPr lang="en-US" smtClean="0">
                <a:latin typeface="Segoe UI"/>
              </a:rPr>
              <a:t>11/13/2020</a:t>
            </a:fld>
            <a:endParaRPr lang="en-US" dirty="0">
              <a:latin typeface="Segoe UI"/>
            </a:endParaRPr>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latin typeface="Segoe UI"/>
            </a:endParaRPr>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F44BD52-4119-7642-B93F-8F4EDBD635EC}" type="slidenum">
              <a:rPr lang="en-US" smtClean="0">
                <a:latin typeface="Segoe UI"/>
              </a:rPr>
              <a:t>‹#›</a:t>
            </a:fld>
            <a:endParaRPr lang="en-US" dirty="0">
              <a:latin typeface="Segoe UI"/>
            </a:endParaRPr>
          </a:p>
        </p:txBody>
      </p:sp>
    </p:spTree>
    <p:extLst>
      <p:ext uri="{BB962C8B-B14F-4D97-AF65-F5344CB8AC3E}">
        <p14:creationId xmlns:p14="http://schemas.microsoft.com/office/powerpoint/2010/main" val="35876647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atin typeface="Segoe UI"/>
              </a:defRPr>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atin typeface="Segoe UI"/>
              </a:defRPr>
            </a:lvl1pPr>
          </a:lstStyle>
          <a:p>
            <a:fld id="{139B48F8-1A14-4941-902A-1D33547A0B6A}" type="datetimeFigureOut">
              <a:rPr lang="en-US" smtClean="0"/>
              <a:pPr/>
              <a:t>11/13/2020</a:t>
            </a:fld>
            <a:endParaRPr lang="en-US" dirty="0"/>
          </a:p>
        </p:txBody>
      </p:sp>
      <p:sp>
        <p:nvSpPr>
          <p:cNvPr id="4" name="Slide Image Placeholder 3"/>
          <p:cNvSpPr>
            <a:spLocks noGrp="1" noRot="1" noChangeAspect="1"/>
          </p:cNvSpPr>
          <p:nvPr>
            <p:ph type="sldImg" idx="2"/>
          </p:nvPr>
        </p:nvSpPr>
        <p:spPr>
          <a:xfrm>
            <a:off x="719138" y="698500"/>
            <a:ext cx="5584825"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atin typeface="Segoe UI"/>
              </a:defRPr>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atin typeface="Segoe UI"/>
              </a:defRPr>
            </a:lvl1pPr>
          </a:lstStyle>
          <a:p>
            <a:fld id="{C74B1ACE-5EB2-B245-8DCB-331A9858E083}" type="slidenum">
              <a:rPr lang="en-US" smtClean="0"/>
              <a:pPr/>
              <a:t>‹#›</a:t>
            </a:fld>
            <a:endParaRPr lang="en-US" dirty="0"/>
          </a:p>
        </p:txBody>
      </p:sp>
    </p:spTree>
    <p:extLst>
      <p:ext uri="{BB962C8B-B14F-4D97-AF65-F5344CB8AC3E}">
        <p14:creationId xmlns:p14="http://schemas.microsoft.com/office/powerpoint/2010/main" val="417893179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Segoe UI"/>
        <a:ea typeface="+mn-ea"/>
        <a:cs typeface="+mn-cs"/>
      </a:defRPr>
    </a:lvl1pPr>
    <a:lvl2pPr marL="457200" algn="l" defTabSz="457200" rtl="0" eaLnBrk="1" latinLnBrk="0" hangingPunct="1">
      <a:defRPr sz="1200" kern="1200">
        <a:solidFill>
          <a:schemeClr val="tx1"/>
        </a:solidFill>
        <a:latin typeface="Segoe UI"/>
        <a:ea typeface="+mn-ea"/>
        <a:cs typeface="+mn-cs"/>
      </a:defRPr>
    </a:lvl2pPr>
    <a:lvl3pPr marL="914400" algn="l" defTabSz="457200" rtl="0" eaLnBrk="1" latinLnBrk="0" hangingPunct="1">
      <a:defRPr sz="1200" kern="1200">
        <a:solidFill>
          <a:schemeClr val="tx1"/>
        </a:solidFill>
        <a:latin typeface="Segoe UI"/>
        <a:ea typeface="+mn-ea"/>
        <a:cs typeface="+mn-cs"/>
      </a:defRPr>
    </a:lvl3pPr>
    <a:lvl4pPr marL="1371600" algn="l" defTabSz="457200" rtl="0" eaLnBrk="1" latinLnBrk="0" hangingPunct="1">
      <a:defRPr sz="1200" kern="1200">
        <a:solidFill>
          <a:schemeClr val="tx1"/>
        </a:solidFill>
        <a:latin typeface="Segoe UI"/>
        <a:ea typeface="+mn-ea"/>
        <a:cs typeface="+mn-cs"/>
      </a:defRPr>
    </a:lvl4pPr>
    <a:lvl5pPr marL="1828800" algn="l" defTabSz="457200" rtl="0" eaLnBrk="1" latinLnBrk="0" hangingPunct="1">
      <a:defRPr sz="1200" kern="1200">
        <a:solidFill>
          <a:schemeClr val="tx1"/>
        </a:solidFill>
        <a:latin typeface="Segoe UI"/>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4B1ACE-5EB2-B245-8DCB-331A9858E083}" type="slidenum">
              <a:rPr lang="en-US" smtClean="0"/>
              <a:pPr/>
              <a:t>2</a:t>
            </a:fld>
            <a:endParaRPr lang="en-US" dirty="0"/>
          </a:p>
        </p:txBody>
      </p:sp>
    </p:spTree>
    <p:extLst>
      <p:ext uri="{BB962C8B-B14F-4D97-AF65-F5344CB8AC3E}">
        <p14:creationId xmlns:p14="http://schemas.microsoft.com/office/powerpoint/2010/main" val="1865337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4B1ACE-5EB2-B245-8DCB-331A9858E083}" type="slidenum">
              <a:rPr lang="en-US" smtClean="0"/>
              <a:pPr/>
              <a:t>8</a:t>
            </a:fld>
            <a:endParaRPr lang="en-US" dirty="0"/>
          </a:p>
        </p:txBody>
      </p:sp>
    </p:spTree>
    <p:extLst>
      <p:ext uri="{BB962C8B-B14F-4D97-AF65-F5344CB8AC3E}">
        <p14:creationId xmlns:p14="http://schemas.microsoft.com/office/powerpoint/2010/main" val="2835714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2310" y="4495522"/>
            <a:ext cx="5618480" cy="4493877"/>
          </a:xfrm>
        </p:spPr>
        <p:txBody>
          <a:bodyPr/>
          <a:lstStyle/>
          <a:p>
            <a:pPr marL="291636" indent="-291636">
              <a:buFont typeface="Arial" panose="020B0604020202020204" pitchFamily="34" charset="0"/>
              <a:buChar char="•"/>
            </a:pPr>
            <a:endParaRPr lang="en-US" sz="1400"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10</a:t>
            </a:fld>
            <a:endParaRPr lang="en-US" dirty="0"/>
          </a:p>
        </p:txBody>
      </p:sp>
    </p:spTree>
    <p:extLst>
      <p:ext uri="{BB962C8B-B14F-4D97-AF65-F5344CB8AC3E}">
        <p14:creationId xmlns:p14="http://schemas.microsoft.com/office/powerpoint/2010/main" val="419012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11</a:t>
            </a:fld>
            <a:endParaRPr lang="en-US" dirty="0"/>
          </a:p>
        </p:txBody>
      </p:sp>
    </p:spTree>
    <p:extLst>
      <p:ext uri="{BB962C8B-B14F-4D97-AF65-F5344CB8AC3E}">
        <p14:creationId xmlns:p14="http://schemas.microsoft.com/office/powerpoint/2010/main" val="2267608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12</a:t>
            </a:fld>
            <a:endParaRPr lang="en-US" dirty="0"/>
          </a:p>
        </p:txBody>
      </p:sp>
    </p:spTree>
    <p:extLst>
      <p:ext uri="{BB962C8B-B14F-4D97-AF65-F5344CB8AC3E}">
        <p14:creationId xmlns:p14="http://schemas.microsoft.com/office/powerpoint/2010/main" val="770247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13</a:t>
            </a:fld>
            <a:endParaRPr lang="en-US" dirty="0"/>
          </a:p>
        </p:txBody>
      </p:sp>
    </p:spTree>
    <p:extLst>
      <p:ext uri="{BB962C8B-B14F-4D97-AF65-F5344CB8AC3E}">
        <p14:creationId xmlns:p14="http://schemas.microsoft.com/office/powerpoint/2010/main" val="3977650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4B1ACE-5EB2-B245-8DCB-331A9858E083}" type="slidenum">
              <a:rPr lang="en-US" smtClean="0"/>
              <a:pPr/>
              <a:t>14</a:t>
            </a:fld>
            <a:endParaRPr lang="en-US" dirty="0"/>
          </a:p>
        </p:txBody>
      </p:sp>
    </p:spTree>
    <p:extLst>
      <p:ext uri="{BB962C8B-B14F-4D97-AF65-F5344CB8AC3E}">
        <p14:creationId xmlns:p14="http://schemas.microsoft.com/office/powerpoint/2010/main" val="17274055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77208"/>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2658241"/>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5296959"/>
            <a:ext cx="2133600" cy="304271"/>
          </a:xfrm>
          <a:prstGeom prst="rect">
            <a:avLst/>
          </a:prstGeom>
        </p:spPr>
        <p:txBody>
          <a:bodyPr/>
          <a:lstStyle>
            <a:lvl1pPr>
              <a:defRPr>
                <a:latin typeface="Segoe UI"/>
              </a:defRPr>
            </a:lvl1pPr>
          </a:lstStyle>
          <a:p>
            <a:fld id="{75A53FC3-930E-4103-A5CF-3ADE9176E847}" type="datetime1">
              <a:rPr lang="en-US" smtClean="0"/>
              <a:t>11/13/2020</a:t>
            </a:fld>
            <a:endParaRPr lang="en-US" dirty="0"/>
          </a:p>
        </p:txBody>
      </p:sp>
      <p:sp>
        <p:nvSpPr>
          <p:cNvPr id="5" name="Footer Placeholder 4"/>
          <p:cNvSpPr>
            <a:spLocks noGrp="1"/>
          </p:cNvSpPr>
          <p:nvPr>
            <p:ph type="ftr" sz="quarter" idx="11"/>
          </p:nvPr>
        </p:nvSpPr>
        <p:spPr>
          <a:xfrm>
            <a:off x="3124200" y="5296959"/>
            <a:ext cx="2895600" cy="304271"/>
          </a:xfrm>
          <a:prstGeom prst="rect">
            <a:avLst/>
          </a:prstGeom>
        </p:spPr>
        <p:txBody>
          <a:bodyPr/>
          <a:lstStyle>
            <a:lvl1pPr>
              <a:defRPr>
                <a:latin typeface="Segoe UI"/>
              </a:defRPr>
            </a:lvl1pPr>
          </a:lstStyle>
          <a:p>
            <a:endParaRPr lang="en-US" dirty="0"/>
          </a:p>
        </p:txBody>
      </p:sp>
      <p:sp>
        <p:nvSpPr>
          <p:cNvPr id="6" name="Slide Number Placeholder 5"/>
          <p:cNvSpPr>
            <a:spLocks noGrp="1"/>
          </p:cNvSpPr>
          <p:nvPr>
            <p:ph type="sldNum" sz="quarter" idx="12"/>
          </p:nvPr>
        </p:nvSpPr>
        <p:spPr>
          <a:xfrm>
            <a:off x="6553200" y="5296959"/>
            <a:ext cx="2133600" cy="304271"/>
          </a:xfrm>
          <a:prstGeom prst="rect">
            <a:avLst/>
          </a:prstGeom>
        </p:spPr>
        <p:txBody>
          <a:bodyPr/>
          <a:lstStyle>
            <a:lvl1pPr>
              <a:defRPr>
                <a:latin typeface="Segoe UI"/>
              </a:defRPr>
            </a:lvl1pPr>
          </a:lstStyle>
          <a:p>
            <a:fld id="{FD0CF2A8-0F06-0B4F-A023-17698AFBF42D}" type="slidenum">
              <a:rPr lang="en-US" smtClean="0"/>
              <a:pPr/>
              <a:t>‹#›</a:t>
            </a:fld>
            <a:endParaRPr lang="en-US" dirty="0"/>
          </a:p>
        </p:txBody>
      </p:sp>
      <p:sp>
        <p:nvSpPr>
          <p:cNvPr id="10" name="Rectangle 9"/>
          <p:cNvSpPr/>
          <p:nvPr userDrawn="1"/>
        </p:nvSpPr>
        <p:spPr>
          <a:xfrm>
            <a:off x="-6196" y="4283558"/>
            <a:ext cx="9150195" cy="1431441"/>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8" name="Picture 7" descr="USPTO-logo-reverse-stacked-500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04527" y="4701650"/>
            <a:ext cx="1338876" cy="662731"/>
          </a:xfrm>
          <a:prstGeom prst="rect">
            <a:avLst/>
          </a:prstGeom>
        </p:spPr>
      </p:pic>
      <p:sp>
        <p:nvSpPr>
          <p:cNvPr id="12" name="Rectangle 9"/>
          <p:cNvSpPr/>
          <p:nvPr userDrawn="1"/>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Tree>
    <p:extLst>
      <p:ext uri="{BB962C8B-B14F-4D97-AF65-F5344CB8AC3E}">
        <p14:creationId xmlns:p14="http://schemas.microsoft.com/office/powerpoint/2010/main" val="2661963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CCF6C88-E326-4F77-AC1F-E39B1D223CB9}" type="datetime1">
              <a:rPr lang="en-US" smtClean="0"/>
              <a:t>11/13/2020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153064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5" name="Picture 4" descr="USPTO-logo-reverse-stacked-1000p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61450" y="1852118"/>
            <a:ext cx="4021100" cy="1990444"/>
          </a:xfrm>
          <a:prstGeom prst="rect">
            <a:avLst/>
          </a:prstGeom>
        </p:spPr>
      </p:pic>
    </p:spTree>
    <p:extLst>
      <p:ext uri="{BB962C8B-B14F-4D97-AF65-F5344CB8AC3E}">
        <p14:creationId xmlns:p14="http://schemas.microsoft.com/office/powerpoint/2010/main" val="2745986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0" y="0"/>
            <a:ext cx="9144000" cy="5715000"/>
          </a:xfrm>
          <a:prstGeom prst="rect">
            <a:avLst/>
          </a:prstGeom>
          <a:solidFill>
            <a:srgbClr val="00386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4" name="Picture 3" descr="uspto_seal_1000px-color.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31406" y="916906"/>
            <a:ext cx="3881188" cy="3881188"/>
          </a:xfrm>
          <a:prstGeom prst="rect">
            <a:avLst/>
          </a:prstGeom>
        </p:spPr>
      </p:pic>
    </p:spTree>
    <p:extLst>
      <p:ext uri="{BB962C8B-B14F-4D97-AF65-F5344CB8AC3E}">
        <p14:creationId xmlns:p14="http://schemas.microsoft.com/office/powerpoint/2010/main" val="84361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with background">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6196" y="6439"/>
            <a:ext cx="9150196" cy="5457066"/>
          </a:xfrm>
          <a:prstGeom prst="rect">
            <a:avLst/>
          </a:prstGeom>
        </p:spPr>
      </p:pic>
      <p:sp>
        <p:nvSpPr>
          <p:cNvPr id="2" name="Title 1"/>
          <p:cNvSpPr>
            <a:spLocks noGrp="1"/>
          </p:cNvSpPr>
          <p:nvPr>
            <p:ph type="ctrTitle"/>
          </p:nvPr>
        </p:nvSpPr>
        <p:spPr>
          <a:xfrm>
            <a:off x="685800" y="1277208"/>
            <a:ext cx="7772400" cy="1225021"/>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685800" y="2658241"/>
            <a:ext cx="7086600" cy="14605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57200" y="5296959"/>
            <a:ext cx="2133600" cy="304271"/>
          </a:xfrm>
          <a:prstGeom prst="rect">
            <a:avLst/>
          </a:prstGeom>
        </p:spPr>
        <p:txBody>
          <a:bodyPr/>
          <a:lstStyle>
            <a:lvl1pPr>
              <a:defRPr>
                <a:latin typeface="Segoe UI"/>
              </a:defRPr>
            </a:lvl1pPr>
          </a:lstStyle>
          <a:p>
            <a:fld id="{90270CD2-973F-43AD-9496-D1E13FA2E178}" type="datetime1">
              <a:rPr lang="en-US" smtClean="0"/>
              <a:t>11/13/2020</a:t>
            </a:fld>
            <a:endParaRPr lang="en-US" dirty="0"/>
          </a:p>
        </p:txBody>
      </p:sp>
      <p:sp>
        <p:nvSpPr>
          <p:cNvPr id="5" name="Footer Placeholder 4"/>
          <p:cNvSpPr>
            <a:spLocks noGrp="1"/>
          </p:cNvSpPr>
          <p:nvPr>
            <p:ph type="ftr" sz="quarter" idx="11"/>
          </p:nvPr>
        </p:nvSpPr>
        <p:spPr>
          <a:xfrm>
            <a:off x="3124200" y="5296959"/>
            <a:ext cx="2895600" cy="304271"/>
          </a:xfrm>
          <a:prstGeom prst="rect">
            <a:avLst/>
          </a:prstGeom>
        </p:spPr>
        <p:txBody>
          <a:bodyPr/>
          <a:lstStyle>
            <a:lvl1pPr>
              <a:defRPr>
                <a:latin typeface="Segoe UI"/>
              </a:defRPr>
            </a:lvl1pPr>
          </a:lstStyle>
          <a:p>
            <a:endParaRPr lang="en-US" dirty="0"/>
          </a:p>
        </p:txBody>
      </p:sp>
      <p:sp>
        <p:nvSpPr>
          <p:cNvPr id="6" name="Slide Number Placeholder 5"/>
          <p:cNvSpPr>
            <a:spLocks noGrp="1"/>
          </p:cNvSpPr>
          <p:nvPr>
            <p:ph type="sldNum" sz="quarter" idx="12"/>
          </p:nvPr>
        </p:nvSpPr>
        <p:spPr>
          <a:xfrm>
            <a:off x="6553200" y="5296959"/>
            <a:ext cx="2133600" cy="304271"/>
          </a:xfrm>
          <a:prstGeom prst="rect">
            <a:avLst/>
          </a:prstGeom>
        </p:spPr>
        <p:txBody>
          <a:bodyPr/>
          <a:lstStyle>
            <a:lvl1pPr>
              <a:defRPr>
                <a:latin typeface="Segoe UI"/>
              </a:defRPr>
            </a:lvl1pPr>
          </a:lstStyle>
          <a:p>
            <a:fld id="{FD0CF2A8-0F06-0B4F-A023-17698AFBF42D}" type="slidenum">
              <a:rPr lang="en-US" smtClean="0"/>
              <a:pPr/>
              <a:t>‹#›</a:t>
            </a:fld>
            <a:endParaRPr lang="en-US" dirty="0"/>
          </a:p>
        </p:txBody>
      </p:sp>
      <p:sp>
        <p:nvSpPr>
          <p:cNvPr id="10" name="Rectangle 9"/>
          <p:cNvSpPr/>
          <p:nvPr userDrawn="1"/>
        </p:nvSpPr>
        <p:spPr>
          <a:xfrm>
            <a:off x="-6196" y="4283558"/>
            <a:ext cx="9150195" cy="1431441"/>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8" name="Picture 7" descr="USPTO-logo-reverse-stacked-500p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404527" y="4701650"/>
            <a:ext cx="1338876" cy="662731"/>
          </a:xfrm>
          <a:prstGeom prst="rect">
            <a:avLst/>
          </a:prstGeom>
        </p:spPr>
      </p:pic>
      <p:sp>
        <p:nvSpPr>
          <p:cNvPr id="12" name="Rectangle 9"/>
          <p:cNvSpPr/>
          <p:nvPr userDrawn="1"/>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spTree>
    <p:extLst>
      <p:ext uri="{BB962C8B-B14F-4D97-AF65-F5344CB8AC3E}">
        <p14:creationId xmlns:p14="http://schemas.microsoft.com/office/powerpoint/2010/main" val="168242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idx="1"/>
          </p:nvPr>
        </p:nvSpPr>
        <p:spPr>
          <a:xfrm>
            <a:off x="457200" y="1447584"/>
            <a:ext cx="8229600" cy="334798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E24E5E1-DCE3-4714-9218-7B5208559220}" type="datetime1">
              <a:rPr lang="en-US" smtClean="0"/>
              <a:t>11/13/2020</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261867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9449CE-6F2F-4256-94CC-5081CC95C6F5}" type="datetime1">
              <a:rPr lang="en-US" smtClean="0"/>
              <a:t>11/13/2020</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2322231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42238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F3C41E-8DFA-4B20-BEC9-1AAF2D8AAA71}" type="datetime1">
              <a:rPr lang="en-US" smtClean="0"/>
              <a:t>11/13/2020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3233405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1812396"/>
            <a:ext cx="4040188" cy="30030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6" y="1812396"/>
            <a:ext cx="4041775" cy="300302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E43169-E095-44FF-AA20-9AEC3613FDAF}" type="datetime1">
              <a:rPr lang="en-US" smtClean="0"/>
              <a:t>11/13/2020</a:t>
            </a:fld>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4164349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AE4E26-1126-48A6-A715-1B6FEE367B02}" type="datetime1">
              <a:rPr lang="en-US" smtClean="0"/>
              <a:t>11/13/2020</a:t>
            </a:fld>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1892130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772D9F-77EA-426C-AD88-403DBF4D5FEE}" type="datetime1">
              <a:rPr lang="en-US" smtClean="0"/>
              <a:t>11/13/2020</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33820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58208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582082"/>
            <a:ext cx="5111750" cy="452305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50457"/>
            <a:ext cx="3008313" cy="355467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85DFC62-4E28-48C9-9DD2-06A7CAA29681}" type="datetime1">
              <a:rPr lang="en-US" smtClean="0"/>
              <a:t>11/13/2020</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DA454B-C859-4892-B9FA-68B588C9F547}" type="slidenum">
              <a:rPr lang="en-US" smtClean="0"/>
              <a:t>‹#›</a:t>
            </a:fld>
            <a:endParaRPr lang="en-US"/>
          </a:p>
        </p:txBody>
      </p:sp>
    </p:spTree>
    <p:extLst>
      <p:ext uri="{BB962C8B-B14F-4D97-AF65-F5344CB8AC3E}">
        <p14:creationId xmlns:p14="http://schemas.microsoft.com/office/powerpoint/2010/main" val="255597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78022"/>
            <a:ext cx="8229600" cy="884058"/>
          </a:xfrm>
          <a:prstGeom prst="rect">
            <a:avLst/>
          </a:prstGeom>
        </p:spPr>
        <p:txBody>
          <a:bodyPr vert="horz" lIns="91440" tIns="45720" rIns="91440" bIns="45720" rtlCol="0" anchor="t"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447584"/>
            <a:ext cx="8229600" cy="365755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9"/>
          <p:cNvSpPr/>
          <p:nvPr/>
        </p:nvSpPr>
        <p:spPr>
          <a:xfrm>
            <a:off x="-815" y="0"/>
            <a:ext cx="9144000" cy="378022"/>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003865">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dirty="0">
              <a:effectLst/>
              <a:latin typeface="Segoe UI"/>
            </a:endParaRPr>
          </a:p>
        </p:txBody>
      </p:sp>
      <p:pic>
        <p:nvPicPr>
          <p:cNvPr id="5" name="Picture 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411605" y="4779975"/>
            <a:ext cx="1324718" cy="466861"/>
          </a:xfrm>
          <a:prstGeom prst="rect">
            <a:avLst/>
          </a:prstGeom>
        </p:spPr>
      </p:pic>
      <p:sp>
        <p:nvSpPr>
          <p:cNvPr id="4" name="Date Placeholder 3"/>
          <p:cNvSpPr>
            <a:spLocks noGrp="1"/>
          </p:cNvSpPr>
          <p:nvPr>
            <p:ph type="dt" sz="half" idx="2"/>
          </p:nvPr>
        </p:nvSpPr>
        <p:spPr>
          <a:xfrm>
            <a:off x="457200" y="5297488"/>
            <a:ext cx="2133600" cy="303212"/>
          </a:xfrm>
          <a:prstGeom prst="rect">
            <a:avLst/>
          </a:prstGeom>
        </p:spPr>
        <p:txBody>
          <a:bodyPr vert="horz" lIns="91440" tIns="45720" rIns="91440" bIns="45720" rtlCol="0" anchor="ctr"/>
          <a:lstStyle>
            <a:lvl1pPr algn="l">
              <a:defRPr sz="1200">
                <a:solidFill>
                  <a:schemeClr val="tx1">
                    <a:tint val="75000"/>
                  </a:schemeClr>
                </a:solidFill>
              </a:defRPr>
            </a:lvl1pPr>
          </a:lstStyle>
          <a:p>
            <a:fld id="{21540442-C82A-4C50-B925-F22C618B108C}" type="datetime1">
              <a:rPr lang="en-US" smtClean="0"/>
              <a:t>11/13/2020</a:t>
            </a:fld>
            <a:endParaRPr lang="en-US" dirty="0"/>
          </a:p>
        </p:txBody>
      </p:sp>
      <p:sp>
        <p:nvSpPr>
          <p:cNvPr id="6" name="Footer Placeholder 5"/>
          <p:cNvSpPr>
            <a:spLocks noGrp="1"/>
          </p:cNvSpPr>
          <p:nvPr>
            <p:ph type="ftr" sz="quarter" idx="3"/>
          </p:nvPr>
        </p:nvSpPr>
        <p:spPr>
          <a:xfrm>
            <a:off x="3124200" y="5297488"/>
            <a:ext cx="2895600" cy="30321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7" name="Slide Number Placeholder 6"/>
          <p:cNvSpPr>
            <a:spLocks noGrp="1"/>
          </p:cNvSpPr>
          <p:nvPr>
            <p:ph type="sldNum" sz="quarter" idx="4"/>
          </p:nvPr>
        </p:nvSpPr>
        <p:spPr>
          <a:xfrm>
            <a:off x="6553200" y="5297488"/>
            <a:ext cx="2133600" cy="303212"/>
          </a:xfrm>
          <a:prstGeom prst="rect">
            <a:avLst/>
          </a:prstGeom>
        </p:spPr>
        <p:txBody>
          <a:bodyPr vert="horz" lIns="91440" tIns="45720" rIns="91440" bIns="45720" rtlCol="0" anchor="ctr"/>
          <a:lstStyle>
            <a:lvl1pPr algn="r">
              <a:defRPr sz="1200">
                <a:solidFill>
                  <a:schemeClr val="tx1">
                    <a:tint val="75000"/>
                  </a:schemeClr>
                </a:solidFill>
              </a:defRPr>
            </a:lvl1pPr>
          </a:lstStyle>
          <a:p>
            <a:fld id="{92DA454B-C859-4892-B9FA-68B588C9F547}" type="slidenum">
              <a:rPr lang="en-US" smtClean="0"/>
              <a:t>‹#›</a:t>
            </a:fld>
            <a:endParaRPr lang="en-US"/>
          </a:p>
        </p:txBody>
      </p:sp>
    </p:spTree>
    <p:extLst>
      <p:ext uri="{BB962C8B-B14F-4D97-AF65-F5344CB8AC3E}">
        <p14:creationId xmlns:p14="http://schemas.microsoft.com/office/powerpoint/2010/main" val="63284703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p:txStyles>
    <p:titleStyle>
      <a:lvl1pPr algn="l" defTabSz="457200" rtl="0" eaLnBrk="1" latinLnBrk="0" hangingPunct="1">
        <a:spcBef>
          <a:spcPct val="0"/>
        </a:spcBef>
        <a:buNone/>
        <a:defRPr sz="4400" b="1" kern="1200">
          <a:solidFill>
            <a:schemeClr val="tx1"/>
          </a:solidFill>
          <a:latin typeface="Segoe UI"/>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Segoe UI Semibold" panose="020B0702040204020203" pitchFamily="34" charset="0"/>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Segoe UI"/>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Segoe UI"/>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Segoe UI"/>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Segoe UI"/>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912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smtClean="0">
                <a:latin typeface="+mn-lt"/>
              </a:rPr>
              <a:t>Application filing fees</a:t>
            </a:r>
            <a:endParaRPr lang="en-US" sz="3200" b="1" i="1" dirty="0">
              <a:solidFill>
                <a:srgbClr val="FF0000"/>
              </a:solidFill>
              <a:latin typeface="+mn-lt"/>
            </a:endParaRPr>
          </a:p>
        </p:txBody>
      </p:sp>
      <p:sp>
        <p:nvSpPr>
          <p:cNvPr id="7" name="Content Placeholder 6"/>
          <p:cNvSpPr>
            <a:spLocks noGrp="1"/>
          </p:cNvSpPr>
          <p:nvPr>
            <p:ph idx="1"/>
          </p:nvPr>
        </p:nvSpPr>
        <p:spPr>
          <a:xfrm>
            <a:off x="457200" y="1161839"/>
            <a:ext cx="8229600" cy="3430735"/>
          </a:xfrm>
        </p:spPr>
        <p:txBody>
          <a:bodyPr>
            <a:noAutofit/>
          </a:bodyPr>
          <a:lstStyle/>
          <a:p>
            <a:pPr>
              <a:spcAft>
                <a:spcPts val="600"/>
              </a:spcAft>
            </a:pPr>
            <a:endParaRPr lang="en-US" sz="1200" dirty="0" smtClean="0"/>
          </a:p>
          <a:p>
            <a:pPr>
              <a:spcAft>
                <a:spcPts val="600"/>
              </a:spcAft>
            </a:pPr>
            <a:endParaRPr lang="en-US" sz="1200" dirty="0"/>
          </a:p>
          <a:p>
            <a:pPr>
              <a:spcAft>
                <a:spcPts val="600"/>
              </a:spcAft>
            </a:pPr>
            <a:endParaRPr lang="en-US" sz="1200" dirty="0" smtClean="0"/>
          </a:p>
          <a:p>
            <a:pPr>
              <a:spcAft>
                <a:spcPts val="600"/>
              </a:spcAft>
            </a:pPr>
            <a:endParaRPr lang="en-US" sz="1200" dirty="0"/>
          </a:p>
          <a:p>
            <a:pPr>
              <a:spcAft>
                <a:spcPts val="600"/>
              </a:spcAft>
            </a:pPr>
            <a:endParaRPr lang="en-US" sz="1200" dirty="0" smtClean="0"/>
          </a:p>
          <a:p>
            <a:pPr>
              <a:spcAft>
                <a:spcPts val="600"/>
              </a:spcAft>
            </a:pPr>
            <a:endParaRPr lang="en-US" sz="1200" dirty="0" smtClean="0"/>
          </a:p>
          <a:p>
            <a:pPr>
              <a:spcAft>
                <a:spcPts val="600"/>
              </a:spcAft>
            </a:pPr>
            <a:endParaRPr lang="en-US" sz="1200" dirty="0" smtClean="0"/>
          </a:p>
          <a:p>
            <a:r>
              <a:rPr lang="en-US" sz="1400" dirty="0" smtClean="0">
                <a:latin typeface="+mn-lt"/>
              </a:rPr>
              <a:t>Applicants are required to file electronically, with few exceptions, after February 15, 2020.</a:t>
            </a:r>
            <a:endParaRPr lang="en-US" sz="1400" dirty="0">
              <a:latin typeface="+mn-lt"/>
            </a:endParaRPr>
          </a:p>
          <a:p>
            <a:r>
              <a:rPr lang="en-US" sz="1400" dirty="0" smtClean="0">
                <a:latin typeface="+mn-lt"/>
              </a:rPr>
              <a:t>Applicants may chose to file TEAS Standard which has fewer filing requirements than the lower cost TEAS Plus option.</a:t>
            </a:r>
            <a:endParaRPr lang="en-US" sz="1400" dirty="0">
              <a:latin typeface="+mn-lt"/>
            </a:endParaRPr>
          </a:p>
          <a:p>
            <a:r>
              <a:rPr lang="en-US" sz="1400" dirty="0" smtClean="0">
                <a:latin typeface="+mn-lt"/>
              </a:rPr>
              <a:t>Applicants filing an application under 66(a) through the Madrid Protocol will pay the equivalent of $500 in Swiss francs.</a:t>
            </a:r>
          </a:p>
          <a:p>
            <a:r>
              <a:rPr lang="en-US" sz="1400" dirty="0" smtClean="0">
                <a:latin typeface="+mn-lt"/>
              </a:rPr>
              <a:t>Increased </a:t>
            </a:r>
            <a:r>
              <a:rPr lang="en-US" sz="1400" dirty="0">
                <a:latin typeface="+mn-lt"/>
              </a:rPr>
              <a:t>f</a:t>
            </a:r>
            <a:r>
              <a:rPr lang="en-US" sz="1400" dirty="0" smtClean="0">
                <a:latin typeface="+mn-lt"/>
              </a:rPr>
              <a:t>iling fees better align fees with costs while still keeping the initial filing fees below cost recovery to encourage filing.</a:t>
            </a:r>
            <a:endParaRPr lang="en-US" sz="1400" dirty="0">
              <a:latin typeface="+mn-lt"/>
            </a:endParaRPr>
          </a:p>
        </p:txBody>
      </p:sp>
      <p:graphicFrame>
        <p:nvGraphicFramePr>
          <p:cNvPr id="8" name="Table 7" descr="Current rates, proposed rates, and unit costs for trademark application filing fees" title="Application filing fees"/>
          <p:cNvGraphicFramePr>
            <a:graphicFrameLocks noGrp="1"/>
          </p:cNvGraphicFramePr>
          <p:nvPr>
            <p:extLst>
              <p:ext uri="{D42A27DB-BD31-4B8C-83A1-F6EECF244321}">
                <p14:modId xmlns:p14="http://schemas.microsoft.com/office/powerpoint/2010/main" val="2037702458"/>
              </p:ext>
            </p:extLst>
          </p:nvPr>
        </p:nvGraphicFramePr>
        <p:xfrm>
          <a:off x="884555" y="1157805"/>
          <a:ext cx="7374890" cy="2041843"/>
        </p:xfrm>
        <a:graphic>
          <a:graphicData uri="http://schemas.openxmlformats.org/drawingml/2006/table">
            <a:tbl>
              <a:tblPr firstRow="1">
                <a:tableStyleId>{5C22544A-7EE6-4342-B048-85BDC9FD1C3A}</a:tableStyleId>
              </a:tblPr>
              <a:tblGrid>
                <a:gridCol w="3025140">
                  <a:extLst>
                    <a:ext uri="{9D8B030D-6E8A-4147-A177-3AD203B41FA5}">
                      <a16:colId xmlns:a16="http://schemas.microsoft.com/office/drawing/2014/main" val="96964249"/>
                    </a:ext>
                  </a:extLst>
                </a:gridCol>
                <a:gridCol w="876935">
                  <a:extLst>
                    <a:ext uri="{9D8B030D-6E8A-4147-A177-3AD203B41FA5}">
                      <a16:colId xmlns:a16="http://schemas.microsoft.com/office/drawing/2014/main" val="3897762279"/>
                    </a:ext>
                  </a:extLst>
                </a:gridCol>
                <a:gridCol w="911225">
                  <a:extLst>
                    <a:ext uri="{9D8B030D-6E8A-4147-A177-3AD203B41FA5}">
                      <a16:colId xmlns:a16="http://schemas.microsoft.com/office/drawing/2014/main" val="1785396820"/>
                    </a:ext>
                  </a:extLst>
                </a:gridCol>
                <a:gridCol w="923290">
                  <a:extLst>
                    <a:ext uri="{9D8B030D-6E8A-4147-A177-3AD203B41FA5}">
                      <a16:colId xmlns:a16="http://schemas.microsoft.com/office/drawing/2014/main" val="201433559"/>
                    </a:ext>
                  </a:extLst>
                </a:gridCol>
                <a:gridCol w="899795">
                  <a:extLst>
                    <a:ext uri="{9D8B030D-6E8A-4147-A177-3AD203B41FA5}">
                      <a16:colId xmlns:a16="http://schemas.microsoft.com/office/drawing/2014/main" val="2507737245"/>
                    </a:ext>
                  </a:extLst>
                </a:gridCol>
                <a:gridCol w="738505">
                  <a:extLst>
                    <a:ext uri="{9D8B030D-6E8A-4147-A177-3AD203B41FA5}">
                      <a16:colId xmlns:a16="http://schemas.microsoft.com/office/drawing/2014/main" val="1780441643"/>
                    </a:ext>
                  </a:extLst>
                </a:gridCol>
              </a:tblGrid>
              <a:tr h="345625">
                <a:tc>
                  <a:txBody>
                    <a:bodyPr/>
                    <a:lstStyle/>
                    <a:p>
                      <a:pPr marL="0" marR="0" algn="ctr">
                        <a:lnSpc>
                          <a:spcPct val="107000"/>
                        </a:lnSpc>
                        <a:spcBef>
                          <a:spcPts val="0"/>
                        </a:spcBef>
                        <a:spcAft>
                          <a:spcPts val="800"/>
                        </a:spcAft>
                      </a:pPr>
                      <a:r>
                        <a:rPr lang="en-US" sz="1100" dirty="0">
                          <a:effectLst/>
                        </a:rPr>
                        <a:t>Fee Description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Final Rule </a:t>
                      </a:r>
                      <a:r>
                        <a:rPr lang="en-US" sz="1100" dirty="0">
                          <a:effectLst/>
                        </a:rPr>
                        <a:t>Fee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446807372"/>
                  </a:ext>
                </a:extLst>
              </a:tr>
              <a:tr h="179507">
                <a:tc>
                  <a:txBody>
                    <a:bodyPr/>
                    <a:lstStyle/>
                    <a:p>
                      <a:pPr marL="0" marR="0">
                        <a:lnSpc>
                          <a:spcPct val="107000"/>
                        </a:lnSpc>
                        <a:spcBef>
                          <a:spcPts val="0"/>
                        </a:spcBef>
                        <a:spcAft>
                          <a:spcPts val="800"/>
                        </a:spcAft>
                      </a:pPr>
                      <a:r>
                        <a:rPr lang="en-US" sz="1100">
                          <a:effectLst/>
                        </a:rPr>
                        <a:t>Filing an Application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$600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$750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$900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410846530"/>
                  </a:ext>
                </a:extLst>
              </a:tr>
              <a:tr h="345625">
                <a:tc>
                  <a:txBody>
                    <a:bodyPr/>
                    <a:lstStyle/>
                    <a:p>
                      <a:pPr marL="0" marR="0">
                        <a:lnSpc>
                          <a:spcPct val="107000"/>
                        </a:lnSpc>
                        <a:spcBef>
                          <a:spcPts val="0"/>
                        </a:spcBef>
                        <a:spcAft>
                          <a:spcPts val="800"/>
                        </a:spcAft>
                      </a:pPr>
                      <a:r>
                        <a:rPr lang="en-US" sz="1100" dirty="0">
                          <a:effectLst/>
                        </a:rPr>
                        <a:t>Filing a TEAS Standard Application through TEAS,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$275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+$75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40805315"/>
                  </a:ext>
                </a:extLst>
              </a:tr>
              <a:tr h="345625">
                <a:tc>
                  <a:txBody>
                    <a:bodyPr/>
                    <a:lstStyle/>
                    <a:p>
                      <a:pPr marL="0" marR="0">
                        <a:lnSpc>
                          <a:spcPct val="107000"/>
                        </a:lnSpc>
                        <a:spcBef>
                          <a:spcPts val="0"/>
                        </a:spcBef>
                        <a:spcAft>
                          <a:spcPts val="800"/>
                        </a:spcAft>
                      </a:pPr>
                      <a:r>
                        <a:rPr lang="en-US" sz="1100" dirty="0">
                          <a:effectLst/>
                        </a:rPr>
                        <a:t>Filing a TEAS Plus Application through TEAS under §2.22(c),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+11%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982132663"/>
                  </a:ext>
                </a:extLst>
              </a:tr>
              <a:tr h="345625">
                <a:tc>
                  <a:txBody>
                    <a:bodyPr/>
                    <a:lstStyle/>
                    <a:p>
                      <a:pPr marL="0" marR="0">
                        <a:lnSpc>
                          <a:spcPct val="107000"/>
                        </a:lnSpc>
                        <a:spcBef>
                          <a:spcPts val="0"/>
                        </a:spcBef>
                        <a:spcAft>
                          <a:spcPts val="800"/>
                        </a:spcAft>
                      </a:pPr>
                      <a:r>
                        <a:rPr lang="en-US" sz="1100">
                          <a:effectLst/>
                        </a:rPr>
                        <a:t>Filing an application under section 66(a) of the Act,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$659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61027561"/>
                  </a:ext>
                </a:extLst>
              </a:tr>
              <a:tr h="345625">
                <a:tc>
                  <a:txBody>
                    <a:bodyPr/>
                    <a:lstStyle/>
                    <a:p>
                      <a:pPr marL="0" marR="0">
                        <a:lnSpc>
                          <a:spcPct val="107000"/>
                        </a:lnSpc>
                        <a:spcBef>
                          <a:spcPts val="0"/>
                        </a:spcBef>
                        <a:spcAft>
                          <a:spcPts val="800"/>
                        </a:spcAft>
                      </a:pPr>
                      <a:r>
                        <a:rPr lang="en-US" sz="1100" dirty="0">
                          <a:effectLst/>
                        </a:rPr>
                        <a:t>Additional processing fee under § 2.22(c),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595937571"/>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10</a:t>
            </a:fld>
            <a:endParaRPr lang="en-US" dirty="0"/>
          </a:p>
        </p:txBody>
      </p:sp>
    </p:spTree>
    <p:extLst>
      <p:ext uri="{BB962C8B-B14F-4D97-AF65-F5344CB8AC3E}">
        <p14:creationId xmlns:p14="http://schemas.microsoft.com/office/powerpoint/2010/main" val="4149263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272" y="378022"/>
            <a:ext cx="8582526" cy="884058"/>
          </a:xfrm>
        </p:spPr>
        <p:txBody>
          <a:bodyPr>
            <a:noAutofit/>
          </a:bodyPr>
          <a:lstStyle/>
          <a:p>
            <a:pPr lvl="1" algn="l" defTabSz="457200" rtl="0">
              <a:spcBef>
                <a:spcPct val="0"/>
              </a:spcBef>
            </a:pPr>
            <a:r>
              <a:rPr lang="en-US" sz="3200" b="1" dirty="0" smtClean="0">
                <a:latin typeface="+mn-lt"/>
              </a:rPr>
              <a:t>Affidavits under section 8 and 71 of the act</a:t>
            </a:r>
            <a:endParaRPr lang="en-US" sz="3200" b="1" i="1" dirty="0">
              <a:solidFill>
                <a:srgbClr val="FF0000"/>
              </a:solidFill>
              <a:latin typeface="+mn-lt"/>
            </a:endParaRPr>
          </a:p>
        </p:txBody>
      </p:sp>
      <p:sp>
        <p:nvSpPr>
          <p:cNvPr id="4" name="Content Placeholder 3"/>
          <p:cNvSpPr>
            <a:spLocks noGrp="1"/>
          </p:cNvSpPr>
          <p:nvPr>
            <p:ph idx="1"/>
          </p:nvPr>
        </p:nvSpPr>
        <p:spPr>
          <a:xfrm>
            <a:off x="457200" y="3463246"/>
            <a:ext cx="8297839" cy="1902837"/>
          </a:xfrm>
        </p:spPr>
        <p:txBody>
          <a:bodyPr>
            <a:normAutofit fontScale="47500" lnSpcReduction="20000"/>
          </a:bodyPr>
          <a:lstStyle/>
          <a:p>
            <a:r>
              <a:rPr lang="en-US" sz="2500" dirty="0" smtClean="0">
                <a:latin typeface="+mn-lt"/>
              </a:rPr>
              <a:t>Historically</a:t>
            </a:r>
            <a:r>
              <a:rPr lang="en-US" sz="2500" dirty="0">
                <a:latin typeface="+mn-lt"/>
              </a:rPr>
              <a:t>, </a:t>
            </a:r>
            <a:r>
              <a:rPr lang="en-US" sz="2500" dirty="0" smtClean="0">
                <a:latin typeface="+mn-lt"/>
              </a:rPr>
              <a:t>maintenance </a:t>
            </a:r>
            <a:r>
              <a:rPr lang="en-US" sz="2500" dirty="0">
                <a:latin typeface="+mn-lt"/>
              </a:rPr>
              <a:t>fees have </a:t>
            </a:r>
            <a:r>
              <a:rPr lang="en-US" sz="2500" dirty="0" smtClean="0">
                <a:latin typeface="+mn-lt"/>
              </a:rPr>
              <a:t>helped defray the costs of IP protection; </a:t>
            </a:r>
            <a:r>
              <a:rPr lang="en-US" sz="2500" dirty="0">
                <a:latin typeface="+mn-lt"/>
              </a:rPr>
              <a:t>by setting these fees above </a:t>
            </a:r>
            <a:r>
              <a:rPr lang="en-US" sz="2500" dirty="0" smtClean="0">
                <a:latin typeface="+mn-lt"/>
              </a:rPr>
              <a:t>cost</a:t>
            </a:r>
            <a:r>
              <a:rPr lang="en-US" sz="2500" dirty="0">
                <a:latin typeface="+mn-lt"/>
              </a:rPr>
              <a:t>, the USPTO is able to set </a:t>
            </a:r>
            <a:r>
              <a:rPr lang="en-US" sz="2500" dirty="0" smtClean="0">
                <a:latin typeface="+mn-lt"/>
              </a:rPr>
              <a:t>filing and TTAB fees </a:t>
            </a:r>
            <a:r>
              <a:rPr lang="en-US" sz="2500" dirty="0">
                <a:latin typeface="+mn-lt"/>
              </a:rPr>
              <a:t>below cost, keeping barriers to entry into the </a:t>
            </a:r>
            <a:r>
              <a:rPr lang="en-US" sz="2500" dirty="0" smtClean="0">
                <a:latin typeface="+mn-lt"/>
              </a:rPr>
              <a:t>trademark system </a:t>
            </a:r>
            <a:r>
              <a:rPr lang="en-US" sz="2500" dirty="0">
                <a:latin typeface="+mn-lt"/>
              </a:rPr>
              <a:t>low</a:t>
            </a:r>
            <a:r>
              <a:rPr lang="en-US" sz="2500" dirty="0" smtClean="0">
                <a:latin typeface="+mn-lt"/>
              </a:rPr>
              <a:t>.</a:t>
            </a:r>
          </a:p>
          <a:p>
            <a:r>
              <a:rPr lang="en-US" sz="2500" dirty="0" smtClean="0">
                <a:latin typeface="+mn-lt"/>
              </a:rPr>
              <a:t>Higher fees will help balance our funding as we expect record high filings but fewer marks being maintained because of shorter lifecycles and high volume of questionable international filings.</a:t>
            </a:r>
            <a:endParaRPr lang="en-US" sz="2500" dirty="0">
              <a:latin typeface="+mn-lt"/>
            </a:endParaRPr>
          </a:p>
          <a:p>
            <a:r>
              <a:rPr lang="en-US" sz="2500" dirty="0" smtClean="0">
                <a:latin typeface="+mn-lt"/>
              </a:rPr>
              <a:t>Fees to maintain a registered mark are increased to address increased future costs and balance cost recovery for services that do not recover the costs of providing those services.</a:t>
            </a:r>
          </a:p>
          <a:p>
            <a:r>
              <a:rPr lang="en-US" sz="2500" dirty="0" smtClean="0">
                <a:latin typeface="+mn-lt"/>
              </a:rPr>
              <a:t>Deletion fees encourage registrants to maintain an accurate registration of goods and services in use prior to the filing of an affidavit or renewal.</a:t>
            </a:r>
          </a:p>
          <a:p>
            <a:pPr lvl="1"/>
            <a:r>
              <a:rPr lang="en-US" sz="2200" dirty="0" smtClean="0">
                <a:latin typeface="+mn-lt"/>
              </a:rPr>
              <a:t>No fee will be charged to amend the goods, services or classes if the request is made prior </a:t>
            </a:r>
            <a:br>
              <a:rPr lang="en-US" sz="2200" dirty="0" smtClean="0">
                <a:latin typeface="+mn-lt"/>
              </a:rPr>
            </a:br>
            <a:r>
              <a:rPr lang="en-US" sz="2200" dirty="0" smtClean="0">
                <a:latin typeface="+mn-lt"/>
              </a:rPr>
              <a:t>to filing the section 8 or 71 affidavit.</a:t>
            </a:r>
          </a:p>
          <a:p>
            <a:endParaRPr lang="en-US" sz="3400" dirty="0"/>
          </a:p>
        </p:txBody>
      </p:sp>
      <p:graphicFrame>
        <p:nvGraphicFramePr>
          <p:cNvPr id="5" name="Table 4" descr="Current rates, proposed rates, and unit costs for filing affidavits under section 8 or 71 and for deleting goods or services per class" title="Fees related to affidavits under sections 8 and 71"/>
          <p:cNvGraphicFramePr>
            <a:graphicFrameLocks noGrp="1"/>
          </p:cNvGraphicFramePr>
          <p:nvPr>
            <p:extLst>
              <p:ext uri="{D42A27DB-BD31-4B8C-83A1-F6EECF244321}">
                <p14:modId xmlns:p14="http://schemas.microsoft.com/office/powerpoint/2010/main" val="4154329220"/>
              </p:ext>
            </p:extLst>
          </p:nvPr>
        </p:nvGraphicFramePr>
        <p:xfrm>
          <a:off x="707136" y="937493"/>
          <a:ext cx="7867370" cy="2493673"/>
        </p:xfrm>
        <a:graphic>
          <a:graphicData uri="http://schemas.openxmlformats.org/drawingml/2006/table">
            <a:tbl>
              <a:tblPr firstRow="1">
                <a:tableStyleId>{5C22544A-7EE6-4342-B048-85BDC9FD1C3A}</a:tableStyleId>
              </a:tblPr>
              <a:tblGrid>
                <a:gridCol w="3776632">
                  <a:extLst>
                    <a:ext uri="{9D8B030D-6E8A-4147-A177-3AD203B41FA5}">
                      <a16:colId xmlns:a16="http://schemas.microsoft.com/office/drawing/2014/main" val="847573851"/>
                    </a:ext>
                  </a:extLst>
                </a:gridCol>
                <a:gridCol w="898358">
                  <a:extLst>
                    <a:ext uri="{9D8B030D-6E8A-4147-A177-3AD203B41FA5}">
                      <a16:colId xmlns:a16="http://schemas.microsoft.com/office/drawing/2014/main" val="991418560"/>
                    </a:ext>
                  </a:extLst>
                </a:gridCol>
                <a:gridCol w="834190">
                  <a:extLst>
                    <a:ext uri="{9D8B030D-6E8A-4147-A177-3AD203B41FA5}">
                      <a16:colId xmlns:a16="http://schemas.microsoft.com/office/drawing/2014/main" val="3920620870"/>
                    </a:ext>
                  </a:extLst>
                </a:gridCol>
                <a:gridCol w="810126">
                  <a:extLst>
                    <a:ext uri="{9D8B030D-6E8A-4147-A177-3AD203B41FA5}">
                      <a16:colId xmlns:a16="http://schemas.microsoft.com/office/drawing/2014/main" val="3294217618"/>
                    </a:ext>
                  </a:extLst>
                </a:gridCol>
                <a:gridCol w="826169">
                  <a:extLst>
                    <a:ext uri="{9D8B030D-6E8A-4147-A177-3AD203B41FA5}">
                      <a16:colId xmlns:a16="http://schemas.microsoft.com/office/drawing/2014/main" val="1678439262"/>
                    </a:ext>
                  </a:extLst>
                </a:gridCol>
                <a:gridCol w="721895">
                  <a:extLst>
                    <a:ext uri="{9D8B030D-6E8A-4147-A177-3AD203B41FA5}">
                      <a16:colId xmlns:a16="http://schemas.microsoft.com/office/drawing/2014/main" val="1403144179"/>
                    </a:ext>
                  </a:extLst>
                </a:gridCol>
              </a:tblGrid>
              <a:tr h="333014">
                <a:tc>
                  <a:txBody>
                    <a:bodyPr/>
                    <a:lstStyle/>
                    <a:p>
                      <a:pPr marL="0" marR="0" algn="ctr">
                        <a:lnSpc>
                          <a:spcPct val="107000"/>
                        </a:lnSpc>
                        <a:spcBef>
                          <a:spcPts val="0"/>
                        </a:spcBef>
                        <a:spcAft>
                          <a:spcPts val="800"/>
                        </a:spcAft>
                      </a:pPr>
                      <a:r>
                        <a:rPr lang="en-US" sz="1000" dirty="0">
                          <a:effectLst/>
                        </a:rPr>
                        <a:t>Fee Description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Current Fee Rate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smtClean="0">
                          <a:effectLst/>
                        </a:rPr>
                        <a:t>Final Rule </a:t>
                      </a:r>
                      <a:r>
                        <a:rPr lang="en-US" sz="1000" dirty="0">
                          <a:effectLst/>
                        </a:rPr>
                        <a:t>Fee Rate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Dollar Change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Percent Change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FY 2019 Unit Cost</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496059788"/>
                  </a:ext>
                </a:extLst>
              </a:tr>
              <a:tr h="281025">
                <a:tc>
                  <a:txBody>
                    <a:bodyPr/>
                    <a:lstStyle/>
                    <a:p>
                      <a:pPr marL="0" marR="0">
                        <a:lnSpc>
                          <a:spcPct val="107000"/>
                        </a:lnSpc>
                        <a:spcBef>
                          <a:spcPts val="0"/>
                        </a:spcBef>
                        <a:spcAft>
                          <a:spcPts val="800"/>
                        </a:spcAft>
                      </a:pPr>
                      <a:r>
                        <a:rPr lang="en-US" sz="1000" dirty="0">
                          <a:effectLst/>
                        </a:rPr>
                        <a:t>Filing an Affidavit under §8 or 71 of the Act on Paper, per class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$225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$325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+44%</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$58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800901782"/>
                  </a:ext>
                </a:extLst>
              </a:tr>
              <a:tr h="288758">
                <a:tc>
                  <a:txBody>
                    <a:bodyPr/>
                    <a:lstStyle/>
                    <a:p>
                      <a:pPr marL="0" marR="0">
                        <a:lnSpc>
                          <a:spcPct val="107000"/>
                        </a:lnSpc>
                        <a:spcBef>
                          <a:spcPts val="0"/>
                        </a:spcBef>
                        <a:spcAft>
                          <a:spcPts val="800"/>
                        </a:spcAft>
                      </a:pPr>
                      <a:r>
                        <a:rPr lang="en-US" sz="1000" dirty="0">
                          <a:effectLst/>
                        </a:rPr>
                        <a:t>Filing an Affidavit under §8 or 71 of the Act through TEAS, per class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$125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$225</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+80%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$28</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030160351"/>
                  </a:ext>
                </a:extLst>
              </a:tr>
              <a:tr h="333014">
                <a:tc>
                  <a:txBody>
                    <a:bodyPr/>
                    <a:lstStyle/>
                    <a:p>
                      <a:pPr marL="0" marR="0">
                        <a:lnSpc>
                          <a:spcPct val="107000"/>
                        </a:lnSpc>
                        <a:spcBef>
                          <a:spcPts val="0"/>
                        </a:spcBef>
                        <a:spcAft>
                          <a:spcPts val="800"/>
                        </a:spcAft>
                      </a:pPr>
                      <a:r>
                        <a:rPr lang="en-US" sz="1000" dirty="0" smtClean="0">
                          <a:effectLst/>
                          <a:latin typeface="+mn-lt"/>
                          <a:ea typeface="Calibri" panose="020F0502020204030204" pitchFamily="34" charset="0"/>
                          <a:cs typeface="Times New Roman" panose="02020603050405020304" pitchFamily="18" charset="0"/>
                        </a:rPr>
                        <a:t>Filing an Amendment to a Registration through TEAS prior to Submission of an Affidavit under §8 or §71 of the Act and Consisting Only of the Deletion of Goods, Services, and/or Classes</a:t>
                      </a:r>
                      <a:endParaRPr lang="en-US" sz="1000" dirty="0">
                        <a:effectLst/>
                        <a:latin typeface="+mn-lt"/>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000" dirty="0">
                          <a:effectLst/>
                        </a:rPr>
                        <a:t>$0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000" dirty="0" smtClean="0">
                          <a:effectLst/>
                        </a:rPr>
                        <a:t>$</a:t>
                      </a:r>
                      <a:r>
                        <a:rPr lang="en-US" sz="1000" dirty="0">
                          <a:effectLst/>
                        </a:rPr>
                        <a:t>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000" dirty="0">
                          <a:effectLst/>
                        </a:rPr>
                        <a:t>n/a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000" dirty="0">
                          <a:effectLst/>
                        </a:rPr>
                        <a:t>n/a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299656110"/>
                  </a:ext>
                </a:extLst>
              </a:tr>
              <a:tr h="498437">
                <a:tc>
                  <a:txBody>
                    <a:bodyPr/>
                    <a:lstStyle/>
                    <a:p>
                      <a:pPr marL="0" marR="0">
                        <a:lnSpc>
                          <a:spcPct val="107000"/>
                        </a:lnSpc>
                        <a:spcBef>
                          <a:spcPts val="0"/>
                        </a:spcBef>
                        <a:spcAft>
                          <a:spcPts val="800"/>
                        </a:spcAft>
                      </a:pPr>
                      <a:r>
                        <a:rPr lang="en-US" sz="1000" dirty="0">
                          <a:effectLst/>
                        </a:rPr>
                        <a:t>Deleting </a:t>
                      </a:r>
                      <a:r>
                        <a:rPr lang="en-US" sz="1000" dirty="0" smtClean="0">
                          <a:effectLst/>
                        </a:rPr>
                        <a:t>Goods</a:t>
                      </a:r>
                      <a:r>
                        <a:rPr lang="en-US" sz="1000" dirty="0">
                          <a:effectLst/>
                        </a:rPr>
                        <a:t>, </a:t>
                      </a:r>
                      <a:r>
                        <a:rPr lang="en-US" sz="1000" dirty="0" smtClean="0">
                          <a:effectLst/>
                        </a:rPr>
                        <a:t>Services</a:t>
                      </a:r>
                      <a:r>
                        <a:rPr lang="en-US" sz="1000" dirty="0">
                          <a:effectLst/>
                        </a:rPr>
                        <a:t>, and/or </a:t>
                      </a:r>
                      <a:r>
                        <a:rPr lang="en-US" sz="1000" dirty="0" smtClean="0">
                          <a:effectLst/>
                        </a:rPr>
                        <a:t>Classes </a:t>
                      </a:r>
                      <a:r>
                        <a:rPr lang="en-US" sz="1000" dirty="0">
                          <a:effectLst/>
                        </a:rPr>
                        <a:t>A</a:t>
                      </a:r>
                      <a:r>
                        <a:rPr lang="en-US" sz="1000" dirty="0" smtClean="0">
                          <a:effectLst/>
                        </a:rPr>
                        <a:t>fter </a:t>
                      </a:r>
                      <a:r>
                        <a:rPr lang="en-US" sz="1000" dirty="0">
                          <a:effectLst/>
                        </a:rPr>
                        <a:t>S</a:t>
                      </a:r>
                      <a:r>
                        <a:rPr lang="en-US" sz="1000" dirty="0" smtClean="0">
                          <a:effectLst/>
                        </a:rPr>
                        <a:t>ubmission </a:t>
                      </a:r>
                      <a:r>
                        <a:rPr lang="en-US" sz="1000" dirty="0">
                          <a:effectLst/>
                        </a:rPr>
                        <a:t>and </a:t>
                      </a:r>
                      <a:r>
                        <a:rPr lang="en-US" sz="1000" dirty="0" smtClean="0">
                          <a:effectLst/>
                        </a:rPr>
                        <a:t>Prior </a:t>
                      </a:r>
                      <a:r>
                        <a:rPr lang="en-US" sz="1000" dirty="0">
                          <a:effectLst/>
                        </a:rPr>
                        <a:t>to </a:t>
                      </a:r>
                      <a:r>
                        <a:rPr lang="en-US" sz="1000" dirty="0" smtClean="0">
                          <a:effectLst/>
                        </a:rPr>
                        <a:t>Acceptance </a:t>
                      </a:r>
                      <a:r>
                        <a:rPr lang="en-US" sz="1000" dirty="0">
                          <a:effectLst/>
                        </a:rPr>
                        <a:t>of an </a:t>
                      </a:r>
                      <a:r>
                        <a:rPr lang="en-US" sz="1000" dirty="0" smtClean="0">
                          <a:effectLst/>
                        </a:rPr>
                        <a:t>Affidavit </a:t>
                      </a:r>
                      <a:r>
                        <a:rPr lang="en-US" sz="1000" dirty="0">
                          <a:effectLst/>
                        </a:rPr>
                        <a:t>under </a:t>
                      </a:r>
                      <a:r>
                        <a:rPr lang="en-US" sz="1000" dirty="0" smtClean="0">
                          <a:effectLst/>
                          <a:latin typeface="+mn-lt"/>
                          <a:ea typeface="Calibri" panose="020F0502020204030204" pitchFamily="34" charset="0"/>
                          <a:cs typeface="Times New Roman" panose="02020603050405020304" pitchFamily="18" charset="0"/>
                        </a:rPr>
                        <a:t>§8 or §71 </a:t>
                      </a:r>
                      <a:r>
                        <a:rPr lang="en-US" sz="1000" dirty="0" smtClean="0">
                          <a:effectLst/>
                        </a:rPr>
                        <a:t>of </a:t>
                      </a:r>
                      <a:r>
                        <a:rPr lang="en-US" sz="1000" dirty="0">
                          <a:effectLst/>
                        </a:rPr>
                        <a:t>the Act on </a:t>
                      </a:r>
                      <a:r>
                        <a:rPr lang="en-US" sz="1000" dirty="0" smtClean="0">
                          <a:effectLst/>
                        </a:rPr>
                        <a:t>Paper</a:t>
                      </a:r>
                      <a:r>
                        <a:rPr lang="en-US" sz="1000" dirty="0">
                          <a:effectLst/>
                        </a:rPr>
                        <a:t>, per class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$350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smtClean="0">
                          <a:effectLst/>
                        </a:rPr>
                        <a:t>+$350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n/a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a:effectLst/>
                        </a:rPr>
                        <a:t>n/a</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838012842"/>
                  </a:ext>
                </a:extLst>
              </a:tr>
              <a:tr h="585056">
                <a:tc>
                  <a:txBody>
                    <a:bodyPr/>
                    <a:lstStyle/>
                    <a:p>
                      <a:pPr marL="0" marR="0">
                        <a:lnSpc>
                          <a:spcPct val="107000"/>
                        </a:lnSpc>
                        <a:spcBef>
                          <a:spcPts val="0"/>
                        </a:spcBef>
                        <a:spcAft>
                          <a:spcPts val="800"/>
                        </a:spcAft>
                      </a:pPr>
                      <a:r>
                        <a:rPr lang="en-US" sz="1000" dirty="0">
                          <a:effectLst/>
                        </a:rPr>
                        <a:t>Deleting </a:t>
                      </a:r>
                      <a:r>
                        <a:rPr lang="en-US" sz="1000" dirty="0" smtClean="0">
                          <a:effectLst/>
                        </a:rPr>
                        <a:t>Goods</a:t>
                      </a:r>
                      <a:r>
                        <a:rPr lang="en-US" sz="1000" dirty="0">
                          <a:effectLst/>
                        </a:rPr>
                        <a:t>, </a:t>
                      </a:r>
                      <a:r>
                        <a:rPr lang="en-US" sz="1000" dirty="0" smtClean="0">
                          <a:effectLst/>
                        </a:rPr>
                        <a:t>Services</a:t>
                      </a:r>
                      <a:r>
                        <a:rPr lang="en-US" sz="1000" dirty="0">
                          <a:effectLst/>
                        </a:rPr>
                        <a:t>, and/or </a:t>
                      </a:r>
                      <a:r>
                        <a:rPr lang="en-US" sz="1000" dirty="0" smtClean="0">
                          <a:effectLst/>
                        </a:rPr>
                        <a:t>Classes </a:t>
                      </a:r>
                      <a:r>
                        <a:rPr lang="en-US" sz="1000" dirty="0">
                          <a:effectLst/>
                        </a:rPr>
                        <a:t>A</a:t>
                      </a:r>
                      <a:r>
                        <a:rPr lang="en-US" sz="1000" dirty="0" smtClean="0">
                          <a:effectLst/>
                        </a:rPr>
                        <a:t>fter </a:t>
                      </a:r>
                      <a:r>
                        <a:rPr lang="en-US" sz="1000" dirty="0">
                          <a:effectLst/>
                        </a:rPr>
                        <a:t>S</a:t>
                      </a:r>
                      <a:r>
                        <a:rPr lang="en-US" sz="1000" dirty="0" smtClean="0">
                          <a:effectLst/>
                        </a:rPr>
                        <a:t>ubmission </a:t>
                      </a:r>
                      <a:r>
                        <a:rPr lang="en-US" sz="1000" dirty="0">
                          <a:effectLst/>
                        </a:rPr>
                        <a:t>and </a:t>
                      </a:r>
                      <a:r>
                        <a:rPr lang="en-US" sz="1000" dirty="0" smtClean="0">
                          <a:effectLst/>
                        </a:rPr>
                        <a:t>Prior </a:t>
                      </a:r>
                      <a:r>
                        <a:rPr lang="en-US" sz="1000" dirty="0">
                          <a:effectLst/>
                        </a:rPr>
                        <a:t>to </a:t>
                      </a:r>
                      <a:r>
                        <a:rPr lang="en-US" sz="1000" dirty="0" smtClean="0">
                          <a:effectLst/>
                        </a:rPr>
                        <a:t>Acceptance </a:t>
                      </a:r>
                      <a:r>
                        <a:rPr lang="en-US" sz="1000" dirty="0">
                          <a:effectLst/>
                        </a:rPr>
                        <a:t>of an </a:t>
                      </a:r>
                      <a:r>
                        <a:rPr lang="en-US" sz="1000" dirty="0" smtClean="0">
                          <a:effectLst/>
                        </a:rPr>
                        <a:t>Affidavit </a:t>
                      </a:r>
                      <a:r>
                        <a:rPr lang="en-US" sz="1000" dirty="0">
                          <a:effectLst/>
                        </a:rPr>
                        <a:t>under </a:t>
                      </a:r>
                      <a:r>
                        <a:rPr lang="en-US" sz="1000" dirty="0" smtClean="0">
                          <a:effectLst/>
                          <a:latin typeface="+mn-lt"/>
                          <a:ea typeface="Calibri" panose="020F0502020204030204" pitchFamily="34" charset="0"/>
                          <a:cs typeface="Times New Roman" panose="02020603050405020304" pitchFamily="18" charset="0"/>
                        </a:rPr>
                        <a:t>§8 or §71 </a:t>
                      </a:r>
                      <a:r>
                        <a:rPr lang="en-US" sz="1000" dirty="0" smtClean="0">
                          <a:effectLst/>
                        </a:rPr>
                        <a:t> </a:t>
                      </a:r>
                      <a:r>
                        <a:rPr lang="en-US" sz="1000" dirty="0">
                          <a:effectLst/>
                        </a:rPr>
                        <a:t>of the Act </a:t>
                      </a:r>
                      <a:r>
                        <a:rPr lang="en-US" sz="1000" dirty="0" smtClean="0">
                          <a:effectLst/>
                        </a:rPr>
                        <a:t>through TEAS, </a:t>
                      </a:r>
                      <a:r>
                        <a:rPr lang="en-US" sz="1000" dirty="0">
                          <a:effectLst/>
                        </a:rPr>
                        <a:t>per class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$250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smtClean="0">
                          <a:effectLst/>
                        </a:rPr>
                        <a:t>+$250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n/a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000" dirty="0">
                          <a:effectLst/>
                        </a:rPr>
                        <a:t>n/a</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1195877765"/>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11</a:t>
            </a:fld>
            <a:endParaRPr lang="en-US" dirty="0"/>
          </a:p>
        </p:txBody>
      </p:sp>
    </p:spTree>
    <p:extLst>
      <p:ext uri="{BB962C8B-B14F-4D97-AF65-F5344CB8AC3E}">
        <p14:creationId xmlns:p14="http://schemas.microsoft.com/office/powerpoint/2010/main" val="21166775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smtClean="0">
                <a:latin typeface="+mn-lt"/>
              </a:rPr>
              <a:t>Petition fees</a:t>
            </a:r>
            <a:endParaRPr lang="en-US" sz="3200" b="1" dirty="0">
              <a:latin typeface="+mn-lt"/>
            </a:endParaRPr>
          </a:p>
        </p:txBody>
      </p:sp>
      <p:sp>
        <p:nvSpPr>
          <p:cNvPr id="4" name="Content Placeholder 3"/>
          <p:cNvSpPr>
            <a:spLocks noGrp="1"/>
          </p:cNvSpPr>
          <p:nvPr>
            <p:ph idx="1"/>
          </p:nvPr>
        </p:nvSpPr>
        <p:spPr>
          <a:xfrm>
            <a:off x="457200" y="3514255"/>
            <a:ext cx="8229600" cy="1281318"/>
          </a:xfrm>
        </p:spPr>
        <p:txBody>
          <a:bodyPr>
            <a:normAutofit fontScale="32500" lnSpcReduction="20000"/>
          </a:bodyPr>
          <a:lstStyle/>
          <a:p>
            <a:endParaRPr lang="en-US" dirty="0" smtClean="0"/>
          </a:p>
          <a:p>
            <a:pPr>
              <a:lnSpc>
                <a:spcPct val="120000"/>
              </a:lnSpc>
            </a:pPr>
            <a:r>
              <a:rPr lang="en-US" sz="4400" dirty="0" smtClean="0">
                <a:latin typeface="+mn-lt"/>
              </a:rPr>
              <a:t>Fees for petitions to the Director are set at two levels to reflect the different levels of work and costs associated with processing. </a:t>
            </a:r>
          </a:p>
          <a:p>
            <a:pPr>
              <a:lnSpc>
                <a:spcPct val="120000"/>
              </a:lnSpc>
            </a:pPr>
            <a:r>
              <a:rPr lang="en-US" sz="4400" dirty="0" smtClean="0">
                <a:latin typeface="+mn-lt"/>
              </a:rPr>
              <a:t>A new</a:t>
            </a:r>
            <a:r>
              <a:rPr lang="en-US" sz="4400" dirty="0">
                <a:latin typeface="+mn-lt"/>
              </a:rPr>
              <a:t> </a:t>
            </a:r>
            <a:r>
              <a:rPr lang="en-US" sz="4400" dirty="0" smtClean="0">
                <a:latin typeface="+mn-lt"/>
              </a:rPr>
              <a:t>letter of protest fee is established to reflect the costs associated with processing the letters and to address untimely or ill-grounded filings.</a:t>
            </a:r>
            <a:endParaRPr lang="en-US" sz="4400" dirty="0">
              <a:latin typeface="+mn-lt"/>
            </a:endParaRPr>
          </a:p>
        </p:txBody>
      </p:sp>
      <p:graphicFrame>
        <p:nvGraphicFramePr>
          <p:cNvPr id="5" name="Table 4" descr="Current rates, proposed rates, and unit costs for petitions to the director" title="Petition fees"/>
          <p:cNvGraphicFramePr>
            <a:graphicFrameLocks noGrp="1"/>
          </p:cNvGraphicFramePr>
          <p:nvPr>
            <p:extLst>
              <p:ext uri="{D42A27DB-BD31-4B8C-83A1-F6EECF244321}">
                <p14:modId xmlns:p14="http://schemas.microsoft.com/office/powerpoint/2010/main" val="240823319"/>
              </p:ext>
            </p:extLst>
          </p:nvPr>
        </p:nvGraphicFramePr>
        <p:xfrm>
          <a:off x="884555" y="1060707"/>
          <a:ext cx="7374890" cy="2348240"/>
        </p:xfrm>
        <a:graphic>
          <a:graphicData uri="http://schemas.openxmlformats.org/drawingml/2006/table">
            <a:tbl>
              <a:tblPr firstRow="1">
                <a:tableStyleId>{5C22544A-7EE6-4342-B048-85BDC9FD1C3A}</a:tableStyleId>
              </a:tblPr>
              <a:tblGrid>
                <a:gridCol w="3025140">
                  <a:extLst>
                    <a:ext uri="{9D8B030D-6E8A-4147-A177-3AD203B41FA5}">
                      <a16:colId xmlns:a16="http://schemas.microsoft.com/office/drawing/2014/main" val="2008156199"/>
                    </a:ext>
                  </a:extLst>
                </a:gridCol>
                <a:gridCol w="876935">
                  <a:extLst>
                    <a:ext uri="{9D8B030D-6E8A-4147-A177-3AD203B41FA5}">
                      <a16:colId xmlns:a16="http://schemas.microsoft.com/office/drawing/2014/main" val="258022078"/>
                    </a:ext>
                  </a:extLst>
                </a:gridCol>
                <a:gridCol w="911225">
                  <a:extLst>
                    <a:ext uri="{9D8B030D-6E8A-4147-A177-3AD203B41FA5}">
                      <a16:colId xmlns:a16="http://schemas.microsoft.com/office/drawing/2014/main" val="3610909990"/>
                    </a:ext>
                  </a:extLst>
                </a:gridCol>
                <a:gridCol w="923290">
                  <a:extLst>
                    <a:ext uri="{9D8B030D-6E8A-4147-A177-3AD203B41FA5}">
                      <a16:colId xmlns:a16="http://schemas.microsoft.com/office/drawing/2014/main" val="3297102615"/>
                    </a:ext>
                  </a:extLst>
                </a:gridCol>
                <a:gridCol w="899795">
                  <a:extLst>
                    <a:ext uri="{9D8B030D-6E8A-4147-A177-3AD203B41FA5}">
                      <a16:colId xmlns:a16="http://schemas.microsoft.com/office/drawing/2014/main" val="3726596198"/>
                    </a:ext>
                  </a:extLst>
                </a:gridCol>
                <a:gridCol w="738505">
                  <a:extLst>
                    <a:ext uri="{9D8B030D-6E8A-4147-A177-3AD203B41FA5}">
                      <a16:colId xmlns:a16="http://schemas.microsoft.com/office/drawing/2014/main" val="1831664263"/>
                    </a:ext>
                  </a:extLst>
                </a:gridCol>
              </a:tblGrid>
              <a:tr h="496306">
                <a:tc>
                  <a:txBody>
                    <a:bodyPr/>
                    <a:lstStyle/>
                    <a:p>
                      <a:pPr marL="0" marR="0" algn="ctr">
                        <a:lnSpc>
                          <a:spcPct val="107000"/>
                        </a:lnSpc>
                        <a:spcBef>
                          <a:spcPts val="0"/>
                        </a:spcBef>
                        <a:spcAft>
                          <a:spcPts val="800"/>
                        </a:spcAft>
                      </a:pPr>
                      <a:r>
                        <a:rPr lang="en-US" sz="1100">
                          <a:effectLst/>
                        </a:rPr>
                        <a:t>Fee Description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Final Rule </a:t>
                      </a:r>
                      <a:r>
                        <a:rPr lang="en-US" sz="1100" dirty="0">
                          <a:effectLst/>
                        </a:rPr>
                        <a:t>Fee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69790120"/>
                  </a:ext>
                </a:extLst>
              </a:tr>
              <a:tr h="386552">
                <a:tc>
                  <a:txBody>
                    <a:bodyPr/>
                    <a:lstStyle/>
                    <a:p>
                      <a:pPr marL="0" marR="0">
                        <a:lnSpc>
                          <a:spcPct val="107000"/>
                        </a:lnSpc>
                        <a:spcBef>
                          <a:spcPts val="0"/>
                        </a:spcBef>
                        <a:spcAft>
                          <a:spcPts val="800"/>
                        </a:spcAft>
                      </a:pPr>
                      <a:r>
                        <a:rPr lang="en-US" sz="1100">
                          <a:effectLst/>
                        </a:rPr>
                        <a:t>Petitions to the Director under §2.146 &amp; §2.147 on Paper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+75%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$3503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3183849256"/>
                  </a:ext>
                </a:extLst>
              </a:tr>
              <a:tr h="386552">
                <a:tc>
                  <a:txBody>
                    <a:bodyPr/>
                    <a:lstStyle/>
                    <a:p>
                      <a:pPr marL="0" marR="0">
                        <a:lnSpc>
                          <a:spcPct val="107000"/>
                        </a:lnSpc>
                        <a:spcBef>
                          <a:spcPts val="0"/>
                        </a:spcBef>
                        <a:spcAft>
                          <a:spcPts val="800"/>
                        </a:spcAft>
                      </a:pPr>
                      <a:r>
                        <a:rPr lang="en-US" sz="1100" dirty="0">
                          <a:effectLst/>
                        </a:rPr>
                        <a:t>Petitions to the Director under §2.146 &amp; §2.147 through TEAS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793289141"/>
                  </a:ext>
                </a:extLst>
              </a:tr>
              <a:tr h="320408">
                <a:tc>
                  <a:txBody>
                    <a:bodyPr/>
                    <a:lstStyle/>
                    <a:p>
                      <a:pPr marL="0" marR="0">
                        <a:lnSpc>
                          <a:spcPct val="107000"/>
                        </a:lnSpc>
                        <a:spcBef>
                          <a:spcPts val="0"/>
                        </a:spcBef>
                        <a:spcAft>
                          <a:spcPts val="800"/>
                        </a:spcAft>
                      </a:pPr>
                      <a:r>
                        <a:rPr lang="en-US" sz="1100">
                          <a:effectLst/>
                        </a:rPr>
                        <a:t>Petition to the Director under §2.66 on Paper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$250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+25</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702849365"/>
                  </a:ext>
                </a:extLst>
              </a:tr>
              <a:tr h="386552">
                <a:tc>
                  <a:txBody>
                    <a:bodyPr/>
                    <a:lstStyle/>
                    <a:p>
                      <a:pPr marL="0" marR="0">
                        <a:lnSpc>
                          <a:spcPct val="107000"/>
                        </a:lnSpc>
                        <a:spcBef>
                          <a:spcPts val="0"/>
                        </a:spcBef>
                        <a:spcAft>
                          <a:spcPts val="800"/>
                        </a:spcAft>
                      </a:pPr>
                      <a:r>
                        <a:rPr lang="en-US" sz="1100" dirty="0">
                          <a:effectLst/>
                        </a:rPr>
                        <a:t>Petition to the Director under §2.66 through TEAS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$150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smtClean="0">
                          <a:effectLst/>
                        </a:rPr>
                        <a:t>+50</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850567060"/>
                  </a:ext>
                </a:extLst>
              </a:tr>
              <a:tr h="371870">
                <a:tc>
                  <a:txBody>
                    <a:bodyPr/>
                    <a:lstStyle/>
                    <a:p>
                      <a:pPr marL="0" marR="0">
                        <a:lnSpc>
                          <a:spcPct val="107000"/>
                        </a:lnSpc>
                        <a:spcBef>
                          <a:spcPts val="0"/>
                        </a:spcBef>
                        <a:spcAft>
                          <a:spcPts val="800"/>
                        </a:spcAft>
                      </a:pPr>
                      <a:r>
                        <a:rPr lang="en-US" sz="1100" dirty="0">
                          <a:effectLst/>
                        </a:rPr>
                        <a:t>Letter of Protest under §2.149, per </a:t>
                      </a:r>
                      <a:r>
                        <a:rPr lang="en-US" sz="1100" dirty="0" smtClean="0">
                          <a:effectLst/>
                        </a:rPr>
                        <a:t>Application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430" marR="11430" marT="11430" marB="0" anchor="ctr"/>
                </a:tc>
                <a:extLst>
                  <a:ext uri="{0D108BD9-81ED-4DB2-BD59-A6C34878D82A}">
                    <a16:rowId xmlns:a16="http://schemas.microsoft.com/office/drawing/2014/main" val="2245487402"/>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12</a:t>
            </a:fld>
            <a:endParaRPr lang="en-US" dirty="0"/>
          </a:p>
        </p:txBody>
      </p:sp>
    </p:spTree>
    <p:extLst>
      <p:ext uri="{BB962C8B-B14F-4D97-AF65-F5344CB8AC3E}">
        <p14:creationId xmlns:p14="http://schemas.microsoft.com/office/powerpoint/2010/main" val="3188458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038"/>
            <a:ext cx="8229600" cy="884058"/>
          </a:xfrm>
        </p:spPr>
        <p:txBody>
          <a:bodyPr>
            <a:noAutofit/>
          </a:bodyPr>
          <a:lstStyle/>
          <a:p>
            <a:pPr lvl="1" algn="l" defTabSz="457200" rtl="0">
              <a:spcBef>
                <a:spcPct val="0"/>
              </a:spcBef>
            </a:pPr>
            <a:r>
              <a:rPr lang="en-US" sz="3200" b="1" dirty="0" smtClean="0">
                <a:latin typeface="+mn-lt"/>
              </a:rPr>
              <a:t>TTAB cancellation and opposition fees</a:t>
            </a:r>
            <a:endParaRPr lang="en-US" sz="3200" b="1" dirty="0">
              <a:latin typeface="+mn-lt"/>
            </a:endParaRPr>
          </a:p>
        </p:txBody>
      </p:sp>
      <p:sp>
        <p:nvSpPr>
          <p:cNvPr id="7" name="TextBox 6"/>
          <p:cNvSpPr txBox="1"/>
          <p:nvPr/>
        </p:nvSpPr>
        <p:spPr>
          <a:xfrm>
            <a:off x="457200" y="4747972"/>
            <a:ext cx="6935002" cy="1015663"/>
          </a:xfrm>
          <a:prstGeom prst="rect">
            <a:avLst/>
          </a:prstGeom>
          <a:noFill/>
        </p:spPr>
        <p:txBody>
          <a:bodyPr wrap="square" rtlCol="0">
            <a:spAutoFit/>
          </a:bodyPr>
          <a:lstStyle/>
          <a:p>
            <a:pPr marL="285750" indent="-285750">
              <a:buFont typeface="Arial" panose="020B0604020202020204" pitchFamily="34" charset="0"/>
              <a:buChar char="•"/>
            </a:pPr>
            <a:r>
              <a:rPr lang="en-US" sz="1400" dirty="0"/>
              <a:t>These fee increases </a:t>
            </a:r>
            <a:r>
              <a:rPr lang="en-US" sz="1400" dirty="0" smtClean="0"/>
              <a:t>allow </a:t>
            </a:r>
            <a:r>
              <a:rPr lang="en-US" sz="1400" dirty="0"/>
              <a:t>TTAB to continue </a:t>
            </a:r>
            <a:r>
              <a:rPr lang="en-US" sz="1400" dirty="0" smtClean="0"/>
              <a:t>to provide high </a:t>
            </a:r>
            <a:r>
              <a:rPr lang="en-US" sz="1400" dirty="0"/>
              <a:t>quality, timely, and efficient </a:t>
            </a:r>
            <a:r>
              <a:rPr lang="en-US" sz="1400" dirty="0" smtClean="0"/>
              <a:t>proceedings, and recover more of the direct operating costs, while still being below full cost recovery.</a:t>
            </a:r>
            <a:endParaRPr lang="en-US" sz="1400" dirty="0"/>
          </a:p>
          <a:p>
            <a:endParaRPr lang="en-US" dirty="0"/>
          </a:p>
        </p:txBody>
      </p:sp>
      <p:graphicFrame>
        <p:nvGraphicFramePr>
          <p:cNvPr id="10" name="Table 9" descr="Current rates, proposed rates, and unit costs for filing&#10;petitions to cancel, notices of &#10;opposition, and requests for extensions of time." title="TTAB cancellation and opposition fees"/>
          <p:cNvGraphicFramePr>
            <a:graphicFrameLocks noGrp="1"/>
          </p:cNvGraphicFramePr>
          <p:nvPr>
            <p:extLst>
              <p:ext uri="{D42A27DB-BD31-4B8C-83A1-F6EECF244321}">
                <p14:modId xmlns:p14="http://schemas.microsoft.com/office/powerpoint/2010/main" val="3818079601"/>
              </p:ext>
            </p:extLst>
          </p:nvPr>
        </p:nvGraphicFramePr>
        <p:xfrm>
          <a:off x="763452" y="933028"/>
          <a:ext cx="7617096" cy="3800666"/>
        </p:xfrm>
        <a:graphic>
          <a:graphicData uri="http://schemas.openxmlformats.org/drawingml/2006/table">
            <a:tbl>
              <a:tblPr firstRow="1">
                <a:tableStyleId>{5C22544A-7EE6-4342-B048-85BDC9FD1C3A}</a:tableStyleId>
              </a:tblPr>
              <a:tblGrid>
                <a:gridCol w="3343327">
                  <a:extLst>
                    <a:ext uri="{9D8B030D-6E8A-4147-A177-3AD203B41FA5}">
                      <a16:colId xmlns:a16="http://schemas.microsoft.com/office/drawing/2014/main" val="963890921"/>
                    </a:ext>
                  </a:extLst>
                </a:gridCol>
                <a:gridCol w="906379">
                  <a:extLst>
                    <a:ext uri="{9D8B030D-6E8A-4147-A177-3AD203B41FA5}">
                      <a16:colId xmlns:a16="http://schemas.microsoft.com/office/drawing/2014/main" val="1658930377"/>
                    </a:ext>
                  </a:extLst>
                </a:gridCol>
                <a:gridCol w="922421">
                  <a:extLst>
                    <a:ext uri="{9D8B030D-6E8A-4147-A177-3AD203B41FA5}">
                      <a16:colId xmlns:a16="http://schemas.microsoft.com/office/drawing/2014/main" val="502828333"/>
                    </a:ext>
                  </a:extLst>
                </a:gridCol>
                <a:gridCol w="834189">
                  <a:extLst>
                    <a:ext uri="{9D8B030D-6E8A-4147-A177-3AD203B41FA5}">
                      <a16:colId xmlns:a16="http://schemas.microsoft.com/office/drawing/2014/main" val="820007226"/>
                    </a:ext>
                  </a:extLst>
                </a:gridCol>
                <a:gridCol w="848021">
                  <a:extLst>
                    <a:ext uri="{9D8B030D-6E8A-4147-A177-3AD203B41FA5}">
                      <a16:colId xmlns:a16="http://schemas.microsoft.com/office/drawing/2014/main" val="413340535"/>
                    </a:ext>
                  </a:extLst>
                </a:gridCol>
                <a:gridCol w="762759">
                  <a:extLst>
                    <a:ext uri="{9D8B030D-6E8A-4147-A177-3AD203B41FA5}">
                      <a16:colId xmlns:a16="http://schemas.microsoft.com/office/drawing/2014/main" val="2136814667"/>
                    </a:ext>
                  </a:extLst>
                </a:gridCol>
              </a:tblGrid>
              <a:tr h="375225">
                <a:tc>
                  <a:txBody>
                    <a:bodyPr/>
                    <a:lstStyle/>
                    <a:p>
                      <a:pPr marL="0" marR="0" algn="ctr">
                        <a:lnSpc>
                          <a:spcPct val="107000"/>
                        </a:lnSpc>
                        <a:spcBef>
                          <a:spcPts val="0"/>
                        </a:spcBef>
                        <a:spcAft>
                          <a:spcPts val="800"/>
                        </a:spcAft>
                      </a:pPr>
                      <a:r>
                        <a:rPr lang="en-US" sz="1100" dirty="0">
                          <a:effectLst/>
                        </a:rPr>
                        <a:t>Fee Description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Final Rule </a:t>
                      </a:r>
                      <a:r>
                        <a:rPr lang="en-US" sz="1100" dirty="0">
                          <a:effectLst/>
                        </a:rPr>
                        <a:t>Fee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2477023810"/>
                  </a:ext>
                </a:extLst>
              </a:tr>
              <a:tr h="267877">
                <a:tc>
                  <a:txBody>
                    <a:bodyPr/>
                    <a:lstStyle/>
                    <a:p>
                      <a:pPr marL="0" marR="0">
                        <a:lnSpc>
                          <a:spcPct val="107000"/>
                        </a:lnSpc>
                        <a:spcBef>
                          <a:spcPts val="0"/>
                        </a:spcBef>
                        <a:spcAft>
                          <a:spcPts val="800"/>
                        </a:spcAft>
                      </a:pPr>
                      <a:r>
                        <a:rPr lang="en-US" sz="1100">
                          <a:effectLst/>
                        </a:rPr>
                        <a:t>Filing a Petition to Cancel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$700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$761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439024045"/>
                  </a:ext>
                </a:extLst>
              </a:tr>
              <a:tr h="333702">
                <a:tc>
                  <a:txBody>
                    <a:bodyPr/>
                    <a:lstStyle/>
                    <a:p>
                      <a:pPr marL="0" marR="0">
                        <a:lnSpc>
                          <a:spcPct val="107000"/>
                        </a:lnSpc>
                        <a:spcBef>
                          <a:spcPts val="0"/>
                        </a:spcBef>
                        <a:spcAft>
                          <a:spcPts val="800"/>
                        </a:spcAft>
                      </a:pPr>
                      <a:r>
                        <a:rPr lang="en-US" sz="1100">
                          <a:effectLst/>
                        </a:rPr>
                        <a:t>Filing a Petition to Cancel through ESTTA,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$600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$2897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2777246619"/>
                  </a:ext>
                </a:extLst>
              </a:tr>
              <a:tr h="323000">
                <a:tc>
                  <a:txBody>
                    <a:bodyPr/>
                    <a:lstStyle/>
                    <a:p>
                      <a:pPr marL="0" marR="0">
                        <a:lnSpc>
                          <a:spcPct val="107000"/>
                        </a:lnSpc>
                        <a:spcBef>
                          <a:spcPts val="0"/>
                        </a:spcBef>
                        <a:spcAft>
                          <a:spcPts val="800"/>
                        </a:spcAft>
                      </a:pPr>
                      <a:r>
                        <a:rPr lang="en-US" sz="1100">
                          <a:effectLst/>
                        </a:rPr>
                        <a:t>Filing a Notice of Opposition on Paper,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a:effectLst/>
                        </a:rPr>
                        <a:t>$700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$996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299218146"/>
                  </a:ext>
                </a:extLst>
              </a:tr>
              <a:tr h="361360">
                <a:tc>
                  <a:txBody>
                    <a:bodyPr/>
                    <a:lstStyle/>
                    <a:p>
                      <a:pPr marL="0" marR="0">
                        <a:lnSpc>
                          <a:spcPct val="107000"/>
                        </a:lnSpc>
                        <a:spcBef>
                          <a:spcPts val="0"/>
                        </a:spcBef>
                        <a:spcAft>
                          <a:spcPts val="800"/>
                        </a:spcAft>
                      </a:pPr>
                      <a:r>
                        <a:rPr lang="en-US" sz="1100">
                          <a:effectLst/>
                        </a:rPr>
                        <a:t>Filing a Notice of Opposition through ESTTA,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$600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$2326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2600791179"/>
                  </a:ext>
                </a:extLst>
              </a:tr>
              <a:tr h="536671">
                <a:tc>
                  <a:txBody>
                    <a:bodyPr/>
                    <a:lstStyle/>
                    <a:p>
                      <a:pPr marL="0" marR="0">
                        <a:lnSpc>
                          <a:spcPct val="107000"/>
                        </a:lnSpc>
                        <a:spcBef>
                          <a:spcPts val="0"/>
                        </a:spcBef>
                        <a:spcAft>
                          <a:spcPts val="800"/>
                        </a:spcAft>
                      </a:pPr>
                      <a:r>
                        <a:rPr lang="en-US" sz="1100" dirty="0">
                          <a:effectLst/>
                        </a:rPr>
                        <a:t>Filing a Request for an Extension of Time to File a Notice of Opposition § 2.102(c)(1)(ii) or (c)(2) on </a:t>
                      </a:r>
                      <a:r>
                        <a:rPr lang="en-US" sz="1100" dirty="0" smtClean="0">
                          <a:effectLst/>
                        </a:rPr>
                        <a:t>Paper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a:effectLst/>
                        </a:rPr>
                        <a:t>$400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14774171"/>
                  </a:ext>
                </a:extLst>
              </a:tr>
              <a:tr h="536671">
                <a:tc>
                  <a:txBody>
                    <a:bodyPr/>
                    <a:lstStyle/>
                    <a:p>
                      <a:pPr marL="0" marR="0">
                        <a:lnSpc>
                          <a:spcPct val="107000"/>
                        </a:lnSpc>
                        <a:spcBef>
                          <a:spcPts val="0"/>
                        </a:spcBef>
                        <a:spcAft>
                          <a:spcPts val="800"/>
                        </a:spcAft>
                      </a:pPr>
                      <a:r>
                        <a:rPr lang="en-US" sz="1100">
                          <a:effectLst/>
                        </a:rPr>
                        <a:t>Filing a Request for an Extension of Time to File a Notice of Opposition § 2.102(c)(1)(ii) or (c)(2) through ESTTA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4094519257"/>
                  </a:ext>
                </a:extLst>
              </a:tr>
              <a:tr h="483646">
                <a:tc>
                  <a:txBody>
                    <a:bodyPr/>
                    <a:lstStyle/>
                    <a:p>
                      <a:pPr marL="0" marR="0">
                        <a:lnSpc>
                          <a:spcPct val="107000"/>
                        </a:lnSpc>
                        <a:spcBef>
                          <a:spcPts val="0"/>
                        </a:spcBef>
                        <a:spcAft>
                          <a:spcPts val="800"/>
                        </a:spcAft>
                      </a:pPr>
                      <a:r>
                        <a:rPr lang="en-US" sz="1100" dirty="0">
                          <a:effectLst/>
                        </a:rPr>
                        <a:t>Filing a Request for an Extension of Time to File a Notice of Opposition under § 2.102(c)(3) on </a:t>
                      </a:r>
                      <a:r>
                        <a:rPr lang="en-US" sz="1100" dirty="0" smtClean="0">
                          <a:effectLst/>
                        </a:rPr>
                        <a:t>Paper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+67</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3405668584"/>
                  </a:ext>
                </a:extLst>
              </a:tr>
              <a:tr h="536671">
                <a:tc>
                  <a:txBody>
                    <a:bodyPr/>
                    <a:lstStyle/>
                    <a:p>
                      <a:pPr marL="0" marR="0">
                        <a:lnSpc>
                          <a:spcPct val="107000"/>
                        </a:lnSpc>
                        <a:spcBef>
                          <a:spcPts val="0"/>
                        </a:spcBef>
                        <a:spcAft>
                          <a:spcPts val="800"/>
                        </a:spcAft>
                      </a:pPr>
                      <a:r>
                        <a:rPr lang="en-US" sz="1100">
                          <a:effectLst/>
                        </a:rPr>
                        <a:t>Filing a Request for an Extension of Time to File a Notice of Opposition under § 2.102(c)(3) through ESTTA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$400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+100</a:t>
                      </a:r>
                      <a:r>
                        <a:rPr lang="en-US" sz="1100" dirty="0">
                          <a:effectLst/>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tc>
                  <a:txBody>
                    <a:bodyPr/>
                    <a:lstStyle/>
                    <a:p>
                      <a:pPr marL="0" marR="0" algn="ctr">
                        <a:lnSpc>
                          <a:spcPct val="107000"/>
                        </a:lnSpc>
                        <a:spcBef>
                          <a:spcPts val="0"/>
                        </a:spcBef>
                        <a:spcAft>
                          <a:spcPts val="800"/>
                        </a:spcAft>
                      </a:pPr>
                      <a:r>
                        <a:rPr lang="en-US" sz="1100" dirty="0" smtClean="0">
                          <a:effectLst/>
                        </a:rPr>
                        <a:t>$82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988" marR="10988" marT="10988" marB="0" anchor="ctr"/>
                </a:tc>
                <a:extLst>
                  <a:ext uri="{0D108BD9-81ED-4DB2-BD59-A6C34878D82A}">
                    <a16:rowId xmlns:a16="http://schemas.microsoft.com/office/drawing/2014/main" val="1564877415"/>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13</a:t>
            </a:fld>
            <a:endParaRPr lang="en-US" dirty="0"/>
          </a:p>
        </p:txBody>
      </p:sp>
    </p:spTree>
    <p:extLst>
      <p:ext uri="{BB962C8B-B14F-4D97-AF65-F5344CB8AC3E}">
        <p14:creationId xmlns:p14="http://schemas.microsoft.com/office/powerpoint/2010/main" val="1570953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6038"/>
            <a:ext cx="8229600" cy="884058"/>
          </a:xfrm>
        </p:spPr>
        <p:txBody>
          <a:bodyPr>
            <a:noAutofit/>
          </a:bodyPr>
          <a:lstStyle/>
          <a:p>
            <a:pPr lvl="1" algn="l" defTabSz="457200" rtl="0">
              <a:spcBef>
                <a:spcPct val="0"/>
              </a:spcBef>
            </a:pPr>
            <a:r>
              <a:rPr lang="en-US" sz="3200" b="1" dirty="0" smtClean="0">
                <a:latin typeface="+mn-lt"/>
              </a:rPr>
              <a:t>TTAB trial and appeal fees</a:t>
            </a:r>
            <a:endParaRPr lang="en-US" sz="3200" b="1" dirty="0">
              <a:latin typeface="+mn-lt"/>
            </a:endParaRPr>
          </a:p>
        </p:txBody>
      </p:sp>
      <p:sp>
        <p:nvSpPr>
          <p:cNvPr id="7" name="TextBox 6"/>
          <p:cNvSpPr txBox="1"/>
          <p:nvPr/>
        </p:nvSpPr>
        <p:spPr>
          <a:xfrm>
            <a:off x="457199" y="4797179"/>
            <a:ext cx="6914147" cy="1015663"/>
          </a:xfrm>
          <a:prstGeom prst="rect">
            <a:avLst/>
          </a:prstGeom>
          <a:noFill/>
        </p:spPr>
        <p:txBody>
          <a:bodyPr wrap="square" rtlCol="0">
            <a:spAutoFit/>
          </a:bodyPr>
          <a:lstStyle/>
          <a:p>
            <a:pPr marL="285750" indent="-285750">
              <a:buFont typeface="Arial" panose="020B0604020202020204" pitchFamily="34" charset="0"/>
              <a:buChar char="•"/>
            </a:pPr>
            <a:r>
              <a:rPr lang="en-US" sz="1400" dirty="0"/>
              <a:t>These fee increases </a:t>
            </a:r>
            <a:r>
              <a:rPr lang="en-US" sz="1400" dirty="0" smtClean="0"/>
              <a:t>allow </a:t>
            </a:r>
            <a:r>
              <a:rPr lang="en-US" sz="1400" dirty="0"/>
              <a:t>TTAB to continue to provide high quality, timely, and efficient proceedings, </a:t>
            </a:r>
            <a:r>
              <a:rPr lang="en-US" sz="1400" dirty="0" smtClean="0"/>
              <a:t>and recover </a:t>
            </a:r>
            <a:r>
              <a:rPr lang="en-US" sz="1400" dirty="0"/>
              <a:t>more of the direct operating costs, while still being below full cost recovery.</a:t>
            </a:r>
          </a:p>
          <a:p>
            <a:endParaRPr lang="en-US" dirty="0"/>
          </a:p>
        </p:txBody>
      </p:sp>
      <p:graphicFrame>
        <p:nvGraphicFramePr>
          <p:cNvPr id="4" name="Table 3" descr="Current rates, proposed rates, and unit costs for TTAB trial and appeal fees" title="TTAB trial and appeal fees"/>
          <p:cNvGraphicFramePr>
            <a:graphicFrameLocks noGrp="1"/>
          </p:cNvGraphicFramePr>
          <p:nvPr>
            <p:extLst>
              <p:ext uri="{D42A27DB-BD31-4B8C-83A1-F6EECF244321}">
                <p14:modId xmlns:p14="http://schemas.microsoft.com/office/powerpoint/2010/main" val="1110552890"/>
              </p:ext>
            </p:extLst>
          </p:nvPr>
        </p:nvGraphicFramePr>
        <p:xfrm>
          <a:off x="798631" y="864267"/>
          <a:ext cx="7546738" cy="3892408"/>
        </p:xfrm>
        <a:graphic>
          <a:graphicData uri="http://schemas.openxmlformats.org/drawingml/2006/table">
            <a:tbl>
              <a:tblPr firstRow="1">
                <a:tableStyleId>{5C22544A-7EE6-4342-B048-85BDC9FD1C3A}</a:tableStyleId>
              </a:tblPr>
              <a:tblGrid>
                <a:gridCol w="3324190">
                  <a:extLst>
                    <a:ext uri="{9D8B030D-6E8A-4147-A177-3AD203B41FA5}">
                      <a16:colId xmlns:a16="http://schemas.microsoft.com/office/drawing/2014/main" val="2029812181"/>
                    </a:ext>
                  </a:extLst>
                </a:gridCol>
                <a:gridCol w="842211">
                  <a:extLst>
                    <a:ext uri="{9D8B030D-6E8A-4147-A177-3AD203B41FA5}">
                      <a16:colId xmlns:a16="http://schemas.microsoft.com/office/drawing/2014/main" val="748905012"/>
                    </a:ext>
                  </a:extLst>
                </a:gridCol>
                <a:gridCol w="914400">
                  <a:extLst>
                    <a:ext uri="{9D8B030D-6E8A-4147-A177-3AD203B41FA5}">
                      <a16:colId xmlns:a16="http://schemas.microsoft.com/office/drawing/2014/main" val="2930992972"/>
                    </a:ext>
                  </a:extLst>
                </a:gridCol>
                <a:gridCol w="858252">
                  <a:extLst>
                    <a:ext uri="{9D8B030D-6E8A-4147-A177-3AD203B41FA5}">
                      <a16:colId xmlns:a16="http://schemas.microsoft.com/office/drawing/2014/main" val="3561173902"/>
                    </a:ext>
                  </a:extLst>
                </a:gridCol>
                <a:gridCol w="851972">
                  <a:extLst>
                    <a:ext uri="{9D8B030D-6E8A-4147-A177-3AD203B41FA5}">
                      <a16:colId xmlns:a16="http://schemas.microsoft.com/office/drawing/2014/main" val="1079474964"/>
                    </a:ext>
                  </a:extLst>
                </a:gridCol>
                <a:gridCol w="755713">
                  <a:extLst>
                    <a:ext uri="{9D8B030D-6E8A-4147-A177-3AD203B41FA5}">
                      <a16:colId xmlns:a16="http://schemas.microsoft.com/office/drawing/2014/main" val="3614217398"/>
                    </a:ext>
                  </a:extLst>
                </a:gridCol>
              </a:tblGrid>
              <a:tr h="509973">
                <a:tc>
                  <a:txBody>
                    <a:bodyPr/>
                    <a:lstStyle/>
                    <a:p>
                      <a:pPr marL="0" marR="0" algn="ctr">
                        <a:lnSpc>
                          <a:spcPct val="107000"/>
                        </a:lnSpc>
                        <a:spcBef>
                          <a:spcPts val="0"/>
                        </a:spcBef>
                        <a:spcAft>
                          <a:spcPts val="800"/>
                        </a:spcAft>
                      </a:pPr>
                      <a:r>
                        <a:rPr lang="en-US" sz="1100" dirty="0">
                          <a:effectLst/>
                        </a:rPr>
                        <a:t>Fee Description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Current Fee Rate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Final Rule </a:t>
                      </a:r>
                      <a:r>
                        <a:rPr lang="en-US" sz="1100" dirty="0">
                          <a:effectLst/>
                        </a:rPr>
                        <a:t>Fee Rate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Dollar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Percent Change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FY 2019 Unit Cost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3742182475"/>
                  </a:ext>
                </a:extLst>
              </a:tr>
              <a:tr h="391720">
                <a:tc>
                  <a:txBody>
                    <a:bodyPr/>
                    <a:lstStyle/>
                    <a:p>
                      <a:pPr marL="0" marR="0">
                        <a:lnSpc>
                          <a:spcPct val="107000"/>
                        </a:lnSpc>
                        <a:spcBef>
                          <a:spcPts val="0"/>
                        </a:spcBef>
                        <a:spcAft>
                          <a:spcPts val="800"/>
                        </a:spcAft>
                      </a:pPr>
                      <a:r>
                        <a:rPr lang="en-US" sz="1100" dirty="0">
                          <a:effectLst/>
                        </a:rPr>
                        <a:t>Ex Parte Appeal to the Trademark Trial and Appeal Board Filed on </a:t>
                      </a:r>
                      <a:r>
                        <a:rPr lang="en-US" sz="1100" dirty="0" smtClean="0">
                          <a:effectLst/>
                        </a:rPr>
                        <a:t>Paper</a:t>
                      </a:r>
                      <a:r>
                        <a:rPr lang="en-US" sz="1100" dirty="0">
                          <a:effectLst/>
                        </a:rPr>
                        <a:t>,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$325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$2368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2347407168"/>
                  </a:ext>
                </a:extLst>
              </a:tr>
              <a:tr h="391720">
                <a:tc>
                  <a:txBody>
                    <a:bodyPr/>
                    <a:lstStyle/>
                    <a:p>
                      <a:pPr marL="0" marR="0">
                        <a:lnSpc>
                          <a:spcPct val="107000"/>
                        </a:lnSpc>
                        <a:spcBef>
                          <a:spcPts val="0"/>
                        </a:spcBef>
                        <a:spcAft>
                          <a:spcPts val="800"/>
                        </a:spcAft>
                      </a:pPr>
                      <a:r>
                        <a:rPr lang="en-US" sz="1100">
                          <a:effectLst/>
                        </a:rPr>
                        <a:t>Ex Parte Appeal to the Trademark Trial and Appeal Board Filed through ESTTA, per class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$225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$2503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3826012670"/>
                  </a:ext>
                </a:extLst>
              </a:tr>
              <a:tr h="391720">
                <a:tc>
                  <a:txBody>
                    <a:bodyPr/>
                    <a:lstStyle/>
                    <a:p>
                      <a:pPr marL="0" marR="0">
                        <a:lnSpc>
                          <a:spcPct val="107000"/>
                        </a:lnSpc>
                        <a:spcBef>
                          <a:spcPts val="0"/>
                        </a:spcBef>
                        <a:spcAft>
                          <a:spcPts val="800"/>
                        </a:spcAft>
                      </a:pPr>
                      <a:r>
                        <a:rPr lang="en-US" sz="1100" dirty="0">
                          <a:effectLst/>
                        </a:rPr>
                        <a:t>Filing a Brief in an </a:t>
                      </a:r>
                      <a:r>
                        <a:rPr lang="en-US" sz="1100" dirty="0" smtClean="0">
                          <a:effectLst/>
                        </a:rPr>
                        <a:t>Ex Parte </a:t>
                      </a:r>
                      <a:r>
                        <a:rPr lang="en-US" sz="1100" dirty="0">
                          <a:effectLst/>
                        </a:rPr>
                        <a:t>Appeal to the Board on </a:t>
                      </a:r>
                      <a:r>
                        <a:rPr lang="en-US" sz="1100" dirty="0" smtClean="0">
                          <a:effectLst/>
                        </a:rPr>
                        <a:t>Paper</a:t>
                      </a:r>
                      <a:r>
                        <a:rPr lang="en-US" sz="1100" dirty="0">
                          <a:effectLst/>
                        </a:rPr>
                        <a:t>,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$300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+$300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3056966663"/>
                  </a:ext>
                </a:extLst>
              </a:tr>
              <a:tr h="369754">
                <a:tc>
                  <a:txBody>
                    <a:bodyPr/>
                    <a:lstStyle/>
                    <a:p>
                      <a:pPr marL="0" marR="0">
                        <a:lnSpc>
                          <a:spcPct val="107000"/>
                        </a:lnSpc>
                        <a:spcBef>
                          <a:spcPts val="0"/>
                        </a:spcBef>
                        <a:spcAft>
                          <a:spcPts val="800"/>
                        </a:spcAft>
                      </a:pPr>
                      <a:r>
                        <a:rPr lang="en-US" sz="1100" dirty="0">
                          <a:effectLst/>
                        </a:rPr>
                        <a:t>Filing a Brief in an </a:t>
                      </a:r>
                      <a:r>
                        <a:rPr lang="en-US" sz="1100" dirty="0" smtClean="0">
                          <a:effectLst/>
                        </a:rPr>
                        <a:t>Ex Parte </a:t>
                      </a:r>
                      <a:r>
                        <a:rPr lang="en-US" sz="1100" dirty="0">
                          <a:effectLst/>
                        </a:rPr>
                        <a:t>Appeal to the Board through ESTTA, per class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207311319"/>
                  </a:ext>
                </a:extLst>
              </a:tr>
              <a:tr h="391720">
                <a:tc>
                  <a:txBody>
                    <a:bodyPr/>
                    <a:lstStyle/>
                    <a:p>
                      <a:pPr marL="0" marR="0">
                        <a:lnSpc>
                          <a:spcPct val="107000"/>
                        </a:lnSpc>
                        <a:spcBef>
                          <a:spcPts val="0"/>
                        </a:spcBef>
                        <a:spcAft>
                          <a:spcPts val="800"/>
                        </a:spcAft>
                      </a:pPr>
                      <a:r>
                        <a:rPr lang="en-US" sz="1100" dirty="0">
                          <a:effectLst/>
                        </a:rPr>
                        <a:t>Filing a First Request for an Extension of Time to File an Appeal Brief, per </a:t>
                      </a:r>
                      <a:r>
                        <a:rPr lang="en-US" sz="1100" dirty="0" smtClean="0">
                          <a:effectLst/>
                        </a:rPr>
                        <a:t>Application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smtClean="0">
                          <a:effectLst/>
                        </a:rPr>
                        <a:t>$</a:t>
                      </a:r>
                      <a:r>
                        <a:rPr lang="en-US" sz="1100" dirty="0">
                          <a:effectLst/>
                        </a:rPr>
                        <a:t>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900388302"/>
                  </a:ext>
                </a:extLst>
              </a:tr>
              <a:tr h="549604">
                <a:tc>
                  <a:txBody>
                    <a:bodyPr/>
                    <a:lstStyle/>
                    <a:p>
                      <a:pPr marL="0" marR="0">
                        <a:lnSpc>
                          <a:spcPct val="107000"/>
                        </a:lnSpc>
                        <a:spcBef>
                          <a:spcPts val="0"/>
                        </a:spcBef>
                        <a:spcAft>
                          <a:spcPts val="800"/>
                        </a:spcAft>
                      </a:pPr>
                      <a:r>
                        <a:rPr lang="en-US" sz="1100" dirty="0">
                          <a:effectLst/>
                        </a:rPr>
                        <a:t>Filing a Second or Subsequent Request for an Extension of Time to File an Appeal Brief on </a:t>
                      </a:r>
                      <a:r>
                        <a:rPr lang="en-US" sz="1100" dirty="0" smtClean="0">
                          <a:effectLst/>
                        </a:rPr>
                        <a:t>Paper</a:t>
                      </a:r>
                      <a:r>
                        <a:rPr lang="en-US" sz="1100" dirty="0">
                          <a:effectLst/>
                        </a:rPr>
                        <a:t>, per </a:t>
                      </a:r>
                      <a:r>
                        <a:rPr lang="en-US" sz="1100" dirty="0" smtClean="0">
                          <a:effectLst/>
                        </a:rPr>
                        <a:t>Application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$200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+$200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328988397"/>
                  </a:ext>
                </a:extLst>
              </a:tr>
              <a:tr h="566776">
                <a:tc>
                  <a:txBody>
                    <a:bodyPr/>
                    <a:lstStyle/>
                    <a:p>
                      <a:pPr marL="0" marR="0">
                        <a:lnSpc>
                          <a:spcPct val="107000"/>
                        </a:lnSpc>
                        <a:spcBef>
                          <a:spcPts val="0"/>
                        </a:spcBef>
                        <a:spcAft>
                          <a:spcPts val="800"/>
                        </a:spcAft>
                      </a:pPr>
                      <a:r>
                        <a:rPr lang="en-US" sz="1100" dirty="0" smtClean="0">
                          <a:effectLst/>
                        </a:rPr>
                        <a:t>Filing </a:t>
                      </a:r>
                      <a:r>
                        <a:rPr lang="en-US" sz="1100" dirty="0">
                          <a:effectLst/>
                        </a:rPr>
                        <a:t>a </a:t>
                      </a:r>
                      <a:r>
                        <a:rPr lang="en-US" sz="1100" dirty="0" smtClean="0">
                          <a:effectLst/>
                        </a:rPr>
                        <a:t>Second </a:t>
                      </a:r>
                      <a:r>
                        <a:rPr lang="en-US" sz="1100" dirty="0">
                          <a:effectLst/>
                        </a:rPr>
                        <a:t>or </a:t>
                      </a:r>
                      <a:r>
                        <a:rPr lang="en-US" sz="1100" dirty="0" smtClean="0">
                          <a:effectLst/>
                        </a:rPr>
                        <a:t>Subsequent </a:t>
                      </a:r>
                      <a:r>
                        <a:rPr lang="en-US" sz="1100" dirty="0">
                          <a:effectLst/>
                        </a:rPr>
                        <a:t>R</a:t>
                      </a:r>
                      <a:r>
                        <a:rPr lang="en-US" sz="1100" dirty="0" smtClean="0">
                          <a:effectLst/>
                        </a:rPr>
                        <a:t>equest </a:t>
                      </a:r>
                      <a:r>
                        <a:rPr lang="en-US" sz="1100" dirty="0">
                          <a:effectLst/>
                        </a:rPr>
                        <a:t>for an </a:t>
                      </a:r>
                      <a:r>
                        <a:rPr lang="en-US" sz="1100" dirty="0" smtClean="0">
                          <a:effectLst/>
                        </a:rPr>
                        <a:t>Extension </a:t>
                      </a:r>
                      <a:r>
                        <a:rPr lang="en-US" sz="1100" dirty="0">
                          <a:effectLst/>
                        </a:rPr>
                        <a:t>of </a:t>
                      </a:r>
                      <a:r>
                        <a:rPr lang="en-US" sz="1100" dirty="0" smtClean="0">
                          <a:effectLst/>
                        </a:rPr>
                        <a:t>Time </a:t>
                      </a:r>
                      <a:r>
                        <a:rPr lang="en-US" sz="1100" dirty="0">
                          <a:effectLst/>
                        </a:rPr>
                        <a:t>to </a:t>
                      </a:r>
                      <a:r>
                        <a:rPr lang="en-US" sz="1100" dirty="0" smtClean="0">
                          <a:effectLst/>
                        </a:rPr>
                        <a:t>File </a:t>
                      </a:r>
                      <a:r>
                        <a:rPr lang="en-US" sz="1100" dirty="0">
                          <a:effectLst/>
                        </a:rPr>
                        <a:t>an </a:t>
                      </a:r>
                      <a:r>
                        <a:rPr lang="en-US" sz="1100" dirty="0" smtClean="0">
                          <a:effectLst/>
                        </a:rPr>
                        <a:t>Appeal </a:t>
                      </a:r>
                      <a:r>
                        <a:rPr lang="en-US" sz="1100" dirty="0">
                          <a:effectLst/>
                        </a:rPr>
                        <a:t>B</a:t>
                      </a:r>
                      <a:r>
                        <a:rPr lang="en-US" sz="1100" dirty="0" smtClean="0">
                          <a:effectLst/>
                        </a:rPr>
                        <a:t>rief </a:t>
                      </a:r>
                      <a:r>
                        <a:rPr lang="en-US" sz="1100" dirty="0">
                          <a:effectLst/>
                        </a:rPr>
                        <a:t>through ESTTA, per </a:t>
                      </a:r>
                      <a:r>
                        <a:rPr lang="en-US" sz="1100" dirty="0" smtClean="0">
                          <a:effectLst/>
                        </a:rPr>
                        <a:t>Application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+$100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1527757534"/>
                  </a:ext>
                </a:extLst>
              </a:tr>
              <a:tr h="329232">
                <a:tc>
                  <a:txBody>
                    <a:bodyPr/>
                    <a:lstStyle/>
                    <a:p>
                      <a:pPr marL="0" marR="0">
                        <a:lnSpc>
                          <a:spcPct val="107000"/>
                        </a:lnSpc>
                        <a:spcBef>
                          <a:spcPts val="0"/>
                        </a:spcBef>
                        <a:spcAft>
                          <a:spcPts val="800"/>
                        </a:spcAft>
                      </a:pPr>
                      <a:r>
                        <a:rPr lang="en-US" sz="1100">
                          <a:effectLst/>
                        </a:rPr>
                        <a:t>Request for an Oral Hearing, per Proceeding</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a:effectLst/>
                        </a:rPr>
                        <a:t>n/a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tc>
                  <a:txBody>
                    <a:bodyPr/>
                    <a:lstStyle/>
                    <a:p>
                      <a:pPr marL="0" marR="0" algn="ctr">
                        <a:lnSpc>
                          <a:spcPct val="107000"/>
                        </a:lnSpc>
                        <a:spcBef>
                          <a:spcPts val="0"/>
                        </a:spcBef>
                        <a:spcAft>
                          <a:spcPts val="800"/>
                        </a:spcAft>
                      </a:pPr>
                      <a:r>
                        <a:rPr lang="en-US" sz="1100" dirty="0">
                          <a:effectLst/>
                        </a:rPr>
                        <a:t>n/a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1168" marR="11168" marT="11168" marB="0" anchor="ctr"/>
                </a:tc>
                <a:extLst>
                  <a:ext uri="{0D108BD9-81ED-4DB2-BD59-A6C34878D82A}">
                    <a16:rowId xmlns:a16="http://schemas.microsoft.com/office/drawing/2014/main" val="229670347"/>
                  </a:ext>
                </a:extLst>
              </a:tr>
            </a:tbl>
          </a:graphicData>
        </a:graphic>
      </p:graphicFrame>
      <p:sp>
        <p:nvSpPr>
          <p:cNvPr id="3" name="Slide Number Placeholder 2"/>
          <p:cNvSpPr>
            <a:spLocks noGrp="1"/>
          </p:cNvSpPr>
          <p:nvPr>
            <p:ph type="sldNum" sz="quarter" idx="12"/>
          </p:nvPr>
        </p:nvSpPr>
        <p:spPr/>
        <p:txBody>
          <a:bodyPr/>
          <a:lstStyle/>
          <a:p>
            <a:fld id="{92DA454B-C859-4892-B9FA-68B588C9F547}" type="slidenum">
              <a:rPr lang="en-US" smtClean="0"/>
              <a:t>14</a:t>
            </a:fld>
            <a:endParaRPr lang="en-US" dirty="0"/>
          </a:p>
        </p:txBody>
      </p:sp>
    </p:spTree>
    <p:extLst>
      <p:ext uri="{BB962C8B-B14F-4D97-AF65-F5344CB8AC3E}">
        <p14:creationId xmlns:p14="http://schemas.microsoft.com/office/powerpoint/2010/main" val="4161135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Analyses and </a:t>
            </a:r>
            <a:r>
              <a:rPr lang="en-US" sz="3200" dirty="0" smtClean="0"/>
              <a:t>alternatives</a:t>
            </a:r>
            <a:endParaRPr lang="en-US" sz="3200" dirty="0"/>
          </a:p>
        </p:txBody>
      </p:sp>
      <p:sp>
        <p:nvSpPr>
          <p:cNvPr id="3" name="Content Placeholder 2"/>
          <p:cNvSpPr>
            <a:spLocks noGrp="1"/>
          </p:cNvSpPr>
          <p:nvPr>
            <p:ph idx="1"/>
          </p:nvPr>
        </p:nvSpPr>
        <p:spPr/>
        <p:txBody>
          <a:bodyPr>
            <a:noAutofit/>
          </a:bodyPr>
          <a:lstStyle/>
          <a:p>
            <a:pPr>
              <a:spcAft>
                <a:spcPts val="600"/>
              </a:spcAft>
            </a:pPr>
            <a:r>
              <a:rPr lang="en-US" sz="1400" dirty="0">
                <a:latin typeface="+mn-lt"/>
              </a:rPr>
              <a:t>As part of the rulemaking process, the USPTO conducted </a:t>
            </a:r>
            <a:r>
              <a:rPr lang="en-US" sz="1400" dirty="0" smtClean="0">
                <a:latin typeface="+mn-lt"/>
              </a:rPr>
              <a:t>a Final Regulatory </a:t>
            </a:r>
            <a:r>
              <a:rPr lang="en-US" sz="1400" dirty="0">
                <a:latin typeface="+mn-lt"/>
              </a:rPr>
              <a:t>Flexibility Analysis </a:t>
            </a:r>
            <a:r>
              <a:rPr lang="en-US" sz="1400" dirty="0" smtClean="0">
                <a:latin typeface="+mn-lt"/>
              </a:rPr>
              <a:t>(FRFA).  </a:t>
            </a:r>
            <a:r>
              <a:rPr lang="en-US" sz="1400" dirty="0">
                <a:latin typeface="+mn-lt"/>
              </a:rPr>
              <a:t>The Office’s rulemaking strategies and goals, which are comprised of strategic priorities (goals, objectives, and initiatives) from the </a:t>
            </a:r>
            <a:r>
              <a:rPr lang="en-US" sz="1400" dirty="0" smtClean="0">
                <a:latin typeface="+mn-lt"/>
              </a:rPr>
              <a:t>USPTO Strategic </a:t>
            </a:r>
            <a:r>
              <a:rPr lang="en-US" sz="1400" dirty="0">
                <a:latin typeface="+mn-lt"/>
              </a:rPr>
              <a:t>Plan and </a:t>
            </a:r>
            <a:r>
              <a:rPr lang="en-US" sz="1400" dirty="0" smtClean="0">
                <a:latin typeface="+mn-lt"/>
              </a:rPr>
              <a:t>fee-setting </a:t>
            </a:r>
            <a:r>
              <a:rPr lang="en-US" sz="1400" dirty="0">
                <a:latin typeface="+mn-lt"/>
              </a:rPr>
              <a:t>policy factors were analyzed for alignment to four </a:t>
            </a:r>
            <a:r>
              <a:rPr lang="en-US" sz="1400" dirty="0" smtClean="0">
                <a:latin typeface="+mn-lt"/>
              </a:rPr>
              <a:t>alternatives:  (</a:t>
            </a:r>
            <a:r>
              <a:rPr lang="en-US" sz="1400" dirty="0">
                <a:latin typeface="+mn-lt"/>
              </a:rPr>
              <a:t>1) f</a:t>
            </a:r>
            <a:r>
              <a:rPr lang="en-US" sz="1400" dirty="0" smtClean="0">
                <a:latin typeface="+mn-lt"/>
              </a:rPr>
              <a:t>inal rule, </a:t>
            </a:r>
            <a:r>
              <a:rPr lang="en-US" sz="1400" dirty="0">
                <a:latin typeface="+mn-lt"/>
              </a:rPr>
              <a:t>(2) unit cost recovery, (3) </a:t>
            </a:r>
            <a:r>
              <a:rPr lang="en-US" sz="1400" dirty="0" smtClean="0">
                <a:latin typeface="+mn-lt"/>
              </a:rPr>
              <a:t>across-the-board </a:t>
            </a:r>
            <a:r>
              <a:rPr lang="en-US" sz="1400" dirty="0">
                <a:latin typeface="+mn-lt"/>
              </a:rPr>
              <a:t>adjustment, and (4) </a:t>
            </a:r>
            <a:r>
              <a:rPr lang="en-US" sz="1400" dirty="0" smtClean="0">
                <a:latin typeface="+mn-lt"/>
              </a:rPr>
              <a:t>baseline-current </a:t>
            </a:r>
            <a:r>
              <a:rPr lang="en-US" sz="1400" dirty="0">
                <a:latin typeface="+mn-lt"/>
              </a:rPr>
              <a:t>fee </a:t>
            </a:r>
            <a:r>
              <a:rPr lang="en-US" sz="1400" dirty="0" smtClean="0">
                <a:latin typeface="+mn-lt"/>
              </a:rPr>
              <a:t>schedule.</a:t>
            </a:r>
            <a:endParaRPr lang="en-US" sz="1400" dirty="0">
              <a:latin typeface="+mn-lt"/>
            </a:endParaRPr>
          </a:p>
          <a:p>
            <a:pPr>
              <a:spcAft>
                <a:spcPts val="600"/>
              </a:spcAft>
            </a:pPr>
            <a:r>
              <a:rPr lang="en-US" sz="1400" dirty="0">
                <a:latin typeface="+mn-lt"/>
              </a:rPr>
              <a:t>The </a:t>
            </a:r>
            <a:r>
              <a:rPr lang="en-US" sz="1400" dirty="0" smtClean="0">
                <a:latin typeface="+mn-lt"/>
              </a:rPr>
              <a:t>FRFA </a:t>
            </a:r>
            <a:r>
              <a:rPr lang="en-US" sz="1400" dirty="0">
                <a:latin typeface="+mn-lt"/>
              </a:rPr>
              <a:t>finds that the f</a:t>
            </a:r>
            <a:r>
              <a:rPr lang="en-US" sz="1400" dirty="0" smtClean="0">
                <a:latin typeface="+mn-lt"/>
              </a:rPr>
              <a:t>inal </a:t>
            </a:r>
            <a:r>
              <a:rPr lang="en-US" sz="1400" dirty="0">
                <a:latin typeface="+mn-lt"/>
              </a:rPr>
              <a:t>r</a:t>
            </a:r>
            <a:r>
              <a:rPr lang="en-US" sz="1400" dirty="0" smtClean="0">
                <a:latin typeface="+mn-lt"/>
              </a:rPr>
              <a:t>ule </a:t>
            </a:r>
            <a:r>
              <a:rPr lang="en-US" sz="1400" dirty="0">
                <a:latin typeface="+mn-lt"/>
              </a:rPr>
              <a:t>fee schedule does </a:t>
            </a:r>
            <a:r>
              <a:rPr lang="en-US" sz="1400" dirty="0" smtClean="0">
                <a:latin typeface="+mn-lt"/>
              </a:rPr>
              <a:t>not: </a:t>
            </a:r>
            <a:r>
              <a:rPr lang="en-US" sz="1400" dirty="0">
                <a:latin typeface="+mn-lt"/>
              </a:rPr>
              <a:t>impose undue or disproportionate burdens on smaller </a:t>
            </a:r>
            <a:r>
              <a:rPr lang="en-US" sz="1400" dirty="0" smtClean="0">
                <a:latin typeface="+mn-lt"/>
              </a:rPr>
              <a:t>entities, erect barriers to entry, or stifle incentives to innovate.</a:t>
            </a:r>
            <a:endParaRPr lang="en-US" sz="1400" dirty="0">
              <a:latin typeface="+mn-lt"/>
            </a:endParaRPr>
          </a:p>
          <a:p>
            <a:pPr>
              <a:spcAft>
                <a:spcPts val="600"/>
              </a:spcAft>
            </a:pPr>
            <a:r>
              <a:rPr lang="en-US" sz="1400" dirty="0" smtClean="0">
                <a:latin typeface="+mn-lt"/>
              </a:rPr>
              <a:t>Trademark applicants </a:t>
            </a:r>
            <a:r>
              <a:rPr lang="en-US" sz="1400" dirty="0">
                <a:latin typeface="+mn-lt"/>
              </a:rPr>
              <a:t>and </a:t>
            </a:r>
            <a:r>
              <a:rPr lang="en-US" sz="1400" dirty="0" smtClean="0">
                <a:latin typeface="+mn-lt"/>
              </a:rPr>
              <a:t>owners </a:t>
            </a:r>
            <a:r>
              <a:rPr lang="en-US" sz="1400" dirty="0">
                <a:latin typeface="+mn-lt"/>
              </a:rPr>
              <a:t>can expect </a:t>
            </a:r>
            <a:r>
              <a:rPr lang="en-US" sz="1400" dirty="0" smtClean="0">
                <a:latin typeface="+mn-lt"/>
              </a:rPr>
              <a:t>continued progress </a:t>
            </a:r>
            <a:r>
              <a:rPr lang="en-US" sz="1400" dirty="0">
                <a:latin typeface="+mn-lt"/>
              </a:rPr>
              <a:t>towards optimizing trademark application pendency, issuing high quality trademarks, fostering business effectiveness and </a:t>
            </a:r>
            <a:r>
              <a:rPr lang="en-US" sz="1400" dirty="0" smtClean="0">
                <a:latin typeface="+mn-lt"/>
              </a:rPr>
              <a:t>improved customer </a:t>
            </a:r>
            <a:r>
              <a:rPr lang="en-US" sz="1400" dirty="0">
                <a:latin typeface="+mn-lt"/>
              </a:rPr>
              <a:t>experience, enhancing the operations of the </a:t>
            </a:r>
            <a:r>
              <a:rPr lang="en-US" sz="1400" dirty="0" smtClean="0">
                <a:latin typeface="+mn-lt"/>
              </a:rPr>
              <a:t>TTAB, </a:t>
            </a:r>
            <a:r>
              <a:rPr lang="en-US" sz="1400" dirty="0">
                <a:latin typeface="+mn-lt"/>
              </a:rPr>
              <a:t>optimizing the quality and efficiency of </a:t>
            </a:r>
            <a:r>
              <a:rPr lang="en-US" sz="1400" dirty="0" smtClean="0">
                <a:latin typeface="+mn-lt"/>
              </a:rPr>
              <a:t>IT </a:t>
            </a:r>
            <a:r>
              <a:rPr lang="en-US" sz="1400" dirty="0">
                <a:latin typeface="+mn-lt"/>
              </a:rPr>
              <a:t>to improve business operations, and ensuring financial sustainability to facilitate effective operations.</a:t>
            </a:r>
          </a:p>
          <a:p>
            <a:pPr marL="0" indent="0">
              <a:buNone/>
            </a:pPr>
            <a:endParaRPr lang="en-US" sz="1400" dirty="0"/>
          </a:p>
        </p:txBody>
      </p:sp>
      <p:sp>
        <p:nvSpPr>
          <p:cNvPr id="5" name="Slide Number Placeholder 4"/>
          <p:cNvSpPr>
            <a:spLocks noGrp="1"/>
          </p:cNvSpPr>
          <p:nvPr>
            <p:ph type="sldNum" sz="quarter" idx="12"/>
          </p:nvPr>
        </p:nvSpPr>
        <p:spPr/>
        <p:txBody>
          <a:bodyPr/>
          <a:lstStyle/>
          <a:p>
            <a:fld id="{92DA454B-C859-4892-B9FA-68B588C9F547}" type="slidenum">
              <a:rPr lang="en-US" smtClean="0"/>
              <a:t>15</a:t>
            </a:fld>
            <a:endParaRPr lang="en-US"/>
          </a:p>
        </p:txBody>
      </p:sp>
    </p:spTree>
    <p:extLst>
      <p:ext uri="{BB962C8B-B14F-4D97-AF65-F5344CB8AC3E}">
        <p14:creationId xmlns:p14="http://schemas.microsoft.com/office/powerpoint/2010/main" val="1208960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36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dirty="0" smtClean="0"/>
              <a:t>Final Rule:  At-a-Glance</a:t>
            </a:r>
            <a:endParaRPr lang="en-US" sz="6600" b="1" dirty="0"/>
          </a:p>
        </p:txBody>
      </p:sp>
      <p:sp>
        <p:nvSpPr>
          <p:cNvPr id="4" name="Subtitle 3"/>
          <p:cNvSpPr>
            <a:spLocks noGrp="1"/>
          </p:cNvSpPr>
          <p:nvPr>
            <p:ph type="subTitle" idx="1"/>
          </p:nvPr>
        </p:nvSpPr>
        <p:spPr/>
        <p:txBody>
          <a:bodyPr>
            <a:normAutofit/>
          </a:bodyPr>
          <a:lstStyle/>
          <a:p>
            <a:r>
              <a:rPr lang="en-US" dirty="0" smtClean="0"/>
              <a:t>Trademark fee adjustment</a:t>
            </a:r>
          </a:p>
          <a:p>
            <a:r>
              <a:rPr lang="en-US" dirty="0" smtClean="0"/>
              <a:t>November 17, 2020</a:t>
            </a:r>
            <a:endParaRPr lang="en-US" dirty="0"/>
          </a:p>
        </p:txBody>
      </p:sp>
    </p:spTree>
    <p:extLst>
      <p:ext uri="{BB962C8B-B14F-4D97-AF65-F5344CB8AC3E}">
        <p14:creationId xmlns:p14="http://schemas.microsoft.com/office/powerpoint/2010/main" val="4176538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smtClean="0">
                <a:latin typeface="+mn-lt"/>
              </a:rPr>
              <a:t>Overview</a:t>
            </a:r>
            <a:endParaRPr lang="en-US" sz="3200" b="1" i="1" dirty="0">
              <a:latin typeface="+mn-lt"/>
            </a:endParaRPr>
          </a:p>
        </p:txBody>
      </p:sp>
      <p:sp>
        <p:nvSpPr>
          <p:cNvPr id="4" name="Content Placeholder 2"/>
          <p:cNvSpPr>
            <a:spLocks noGrp="1"/>
          </p:cNvSpPr>
          <p:nvPr>
            <p:ph idx="1"/>
          </p:nvPr>
        </p:nvSpPr>
        <p:spPr>
          <a:xfrm>
            <a:off x="457200" y="1166789"/>
            <a:ext cx="8229600" cy="3663430"/>
          </a:xfrm>
        </p:spPr>
        <p:txBody>
          <a:bodyPr>
            <a:normAutofit/>
          </a:bodyPr>
          <a:lstStyle/>
          <a:p>
            <a:pPr>
              <a:spcBef>
                <a:spcPts val="0"/>
              </a:spcBef>
              <a:spcAft>
                <a:spcPts val="600"/>
              </a:spcAft>
            </a:pPr>
            <a:r>
              <a:rPr lang="en-US" sz="1400" dirty="0" smtClean="0">
                <a:latin typeface="+mn-lt"/>
              </a:rPr>
              <a:t>Section 10 of the </a:t>
            </a:r>
            <a:r>
              <a:rPr lang="en-US" sz="1400" dirty="0">
                <a:latin typeface="+mn-lt"/>
              </a:rPr>
              <a:t>Leahy-Smith America Invents Act (</a:t>
            </a:r>
            <a:r>
              <a:rPr lang="en-US" sz="1400" dirty="0" smtClean="0">
                <a:latin typeface="+mn-lt"/>
              </a:rPr>
              <a:t>AIA)</a:t>
            </a:r>
            <a:r>
              <a:rPr lang="en-US" sz="1400" baseline="30000" dirty="0" smtClean="0">
                <a:latin typeface="+mn-lt"/>
              </a:rPr>
              <a:t>1</a:t>
            </a:r>
            <a:r>
              <a:rPr lang="en-US" sz="1400" dirty="0" smtClean="0">
                <a:latin typeface="+mn-lt"/>
              </a:rPr>
              <a:t>, authorizes the United States Patent and Trademark Office (USPTO) to </a:t>
            </a:r>
            <a:r>
              <a:rPr lang="en-US" sz="1400" dirty="0">
                <a:latin typeface="+mn-lt"/>
              </a:rPr>
              <a:t>set or adjust </a:t>
            </a:r>
            <a:r>
              <a:rPr lang="en-US" sz="1400" dirty="0" smtClean="0">
                <a:latin typeface="+mn-lt"/>
              </a:rPr>
              <a:t>trademark fees to:</a:t>
            </a:r>
          </a:p>
          <a:p>
            <a:pPr lvl="1">
              <a:spcBef>
                <a:spcPts val="0"/>
              </a:spcBef>
              <a:spcAft>
                <a:spcPts val="600"/>
              </a:spcAft>
            </a:pPr>
            <a:r>
              <a:rPr lang="en-US" sz="1400" dirty="0" smtClean="0">
                <a:latin typeface="+mn-lt"/>
              </a:rPr>
              <a:t>Provide sufficient aggregate revenue to recover </a:t>
            </a:r>
            <a:r>
              <a:rPr lang="en-US" sz="1400" dirty="0">
                <a:latin typeface="+mn-lt"/>
              </a:rPr>
              <a:t>future </a:t>
            </a:r>
            <a:r>
              <a:rPr lang="en-US" sz="1400" dirty="0" smtClean="0">
                <a:latin typeface="+mn-lt"/>
              </a:rPr>
              <a:t>aggregate costs </a:t>
            </a:r>
            <a:r>
              <a:rPr lang="en-US" sz="1400" dirty="0">
                <a:latin typeface="+mn-lt"/>
              </a:rPr>
              <a:t>of </a:t>
            </a:r>
            <a:r>
              <a:rPr lang="en-US" sz="1400" dirty="0" smtClean="0">
                <a:latin typeface="+mn-lt"/>
              </a:rPr>
              <a:t>operations</a:t>
            </a:r>
            <a:r>
              <a:rPr lang="en-US" sz="1400" dirty="0">
                <a:latin typeface="+mn-lt"/>
              </a:rPr>
              <a:t>.</a:t>
            </a:r>
            <a:endParaRPr lang="en-US" sz="1400" dirty="0" smtClean="0">
              <a:latin typeface="+mn-lt"/>
            </a:endParaRPr>
          </a:p>
          <a:p>
            <a:pPr lvl="1">
              <a:spcBef>
                <a:spcPts val="0"/>
              </a:spcBef>
              <a:spcAft>
                <a:spcPts val="600"/>
              </a:spcAft>
            </a:pPr>
            <a:r>
              <a:rPr lang="en-US" sz="1400" dirty="0" smtClean="0">
                <a:latin typeface="+mn-lt"/>
              </a:rPr>
              <a:t>Allow </a:t>
            </a:r>
            <a:r>
              <a:rPr lang="en-US" sz="1400" dirty="0">
                <a:latin typeface="+mn-lt"/>
              </a:rPr>
              <a:t>the </a:t>
            </a:r>
            <a:r>
              <a:rPr lang="en-US" sz="1400" dirty="0" smtClean="0">
                <a:latin typeface="+mn-lt"/>
              </a:rPr>
              <a:t>USPTO </a:t>
            </a:r>
            <a:r>
              <a:rPr lang="en-US" sz="1400" dirty="0">
                <a:latin typeface="+mn-lt"/>
              </a:rPr>
              <a:t>to continue progress towards achieving strategic goals.</a:t>
            </a:r>
          </a:p>
          <a:p>
            <a:pPr>
              <a:spcBef>
                <a:spcPts val="0"/>
              </a:spcBef>
              <a:spcAft>
                <a:spcPts val="600"/>
              </a:spcAft>
            </a:pPr>
            <a:r>
              <a:rPr lang="en-US" sz="1400" dirty="0" smtClean="0">
                <a:latin typeface="+mn-lt"/>
              </a:rPr>
              <a:t>The final </a:t>
            </a:r>
            <a:r>
              <a:rPr lang="en-US" sz="1400" dirty="0">
                <a:latin typeface="+mn-lt"/>
              </a:rPr>
              <a:t>r</a:t>
            </a:r>
            <a:r>
              <a:rPr lang="en-US" sz="1400" dirty="0" smtClean="0">
                <a:latin typeface="+mn-lt"/>
              </a:rPr>
              <a:t>ule, “</a:t>
            </a:r>
            <a:r>
              <a:rPr lang="en-US" sz="1400" i="1" dirty="0" smtClean="0">
                <a:latin typeface="+mn-lt"/>
              </a:rPr>
              <a:t>Trademark Fee Adjustment</a:t>
            </a:r>
            <a:r>
              <a:rPr lang="en-US" sz="1400" dirty="0" smtClean="0">
                <a:latin typeface="+mn-lt"/>
              </a:rPr>
              <a:t>” sets or adjusts 36 trademark and Trademark Trial and Appeal Board (TTAB) fees – including 14 new fees, 2 of which are “no cost” ($0) fees.</a:t>
            </a:r>
          </a:p>
          <a:p>
            <a:pPr>
              <a:spcBef>
                <a:spcPts val="0"/>
              </a:spcBef>
              <a:spcAft>
                <a:spcPts val="600"/>
              </a:spcAft>
            </a:pPr>
            <a:r>
              <a:rPr lang="en-US" sz="1400" dirty="0" smtClean="0">
                <a:latin typeface="+mn-lt"/>
              </a:rPr>
              <a:t>The final rule will benefit the intellectual property community by enabling the USPTO to fund necessary </a:t>
            </a:r>
            <a:r>
              <a:rPr lang="en-US" sz="1400" dirty="0">
                <a:latin typeface="+mn-lt"/>
              </a:rPr>
              <a:t>maintenance and upgrades to information technology (IT) systems, and gradually build the operating reserve to achieve sustainable funding that will mitigate the risk of immediate unplanned financial disruptions. </a:t>
            </a:r>
            <a:endParaRPr lang="en-US" sz="1400" dirty="0" smtClean="0">
              <a:latin typeface="+mn-lt"/>
            </a:endParaRPr>
          </a:p>
          <a:p>
            <a:pPr>
              <a:spcBef>
                <a:spcPts val="0"/>
              </a:spcBef>
              <a:spcAft>
                <a:spcPts val="600"/>
              </a:spcAft>
            </a:pPr>
            <a:r>
              <a:rPr lang="en-US" sz="1400" dirty="0">
                <a:latin typeface="+mn-lt"/>
              </a:rPr>
              <a:t>With the final rule fee adjustments, the USPTO estimates it will reach the optimal six month trademark operating reserve level in fiscal year (FY) 2025.</a:t>
            </a:r>
            <a:endParaRPr lang="en-US" sz="1400" dirty="0" smtClean="0">
              <a:latin typeface="+mn-lt"/>
            </a:endParaRPr>
          </a:p>
        </p:txBody>
      </p:sp>
      <p:sp>
        <p:nvSpPr>
          <p:cNvPr id="5" name="TextBox 4"/>
          <p:cNvSpPr txBox="1"/>
          <p:nvPr/>
        </p:nvSpPr>
        <p:spPr>
          <a:xfrm>
            <a:off x="536330" y="5342780"/>
            <a:ext cx="7765869" cy="246221"/>
          </a:xfrm>
          <a:prstGeom prst="rect">
            <a:avLst/>
          </a:prstGeom>
          <a:noFill/>
        </p:spPr>
        <p:txBody>
          <a:bodyPr wrap="square" rtlCol="0">
            <a:spAutoFit/>
          </a:bodyPr>
          <a:lstStyle/>
          <a:p>
            <a:r>
              <a:rPr lang="en-US" sz="1000" baseline="30000" dirty="0" smtClean="0"/>
              <a:t>1</a:t>
            </a:r>
            <a:r>
              <a:rPr lang="en-US" sz="1000" dirty="0" smtClean="0"/>
              <a:t>As </a:t>
            </a:r>
            <a:r>
              <a:rPr lang="en-US" sz="1000" dirty="0"/>
              <a:t>amended by the Study of Underrepresented Classes Chasing Engineering and Science Success Act of 2018 (SUCCESS Act</a:t>
            </a:r>
            <a:r>
              <a:rPr lang="en-US" sz="1000" dirty="0" smtClean="0"/>
              <a:t>).</a:t>
            </a:r>
            <a:endParaRPr lang="en-US" sz="1000" dirty="0"/>
          </a:p>
        </p:txBody>
      </p:sp>
      <p:sp>
        <p:nvSpPr>
          <p:cNvPr id="3" name="Slide Number Placeholder 2"/>
          <p:cNvSpPr>
            <a:spLocks noGrp="1"/>
          </p:cNvSpPr>
          <p:nvPr>
            <p:ph type="sldNum" sz="quarter" idx="12"/>
          </p:nvPr>
        </p:nvSpPr>
        <p:spPr/>
        <p:txBody>
          <a:bodyPr/>
          <a:lstStyle/>
          <a:p>
            <a:fld id="{92DA454B-C859-4892-B9FA-68B588C9F547}" type="slidenum">
              <a:rPr lang="en-US" smtClean="0"/>
              <a:t>3</a:t>
            </a:fld>
            <a:endParaRPr lang="en-US" dirty="0"/>
          </a:p>
        </p:txBody>
      </p:sp>
    </p:spTree>
    <p:extLst>
      <p:ext uri="{BB962C8B-B14F-4D97-AF65-F5344CB8AC3E}">
        <p14:creationId xmlns:p14="http://schemas.microsoft.com/office/powerpoint/2010/main" val="476692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The </a:t>
            </a:r>
            <a:r>
              <a:rPr lang="en-US" sz="3200" dirty="0" smtClean="0"/>
              <a:t>final </a:t>
            </a:r>
            <a:r>
              <a:rPr lang="en-US" sz="3200" dirty="0"/>
              <a:t>r</a:t>
            </a:r>
            <a:r>
              <a:rPr lang="en-US" sz="3200" dirty="0" smtClean="0"/>
              <a:t>ule </a:t>
            </a:r>
            <a:r>
              <a:rPr lang="en-US" sz="3200" dirty="0"/>
              <a:t>complies with the AIA fee setting process and USPTO policy</a:t>
            </a:r>
          </a:p>
        </p:txBody>
      </p:sp>
      <p:sp>
        <p:nvSpPr>
          <p:cNvPr id="3" name="Content Placeholder 2"/>
          <p:cNvSpPr>
            <a:spLocks noGrp="1"/>
          </p:cNvSpPr>
          <p:nvPr>
            <p:ph idx="1"/>
          </p:nvPr>
        </p:nvSpPr>
        <p:spPr>
          <a:xfrm>
            <a:off x="457200" y="1519774"/>
            <a:ext cx="8365958" cy="3849904"/>
          </a:xfrm>
        </p:spPr>
        <p:txBody>
          <a:bodyPr>
            <a:normAutofit fontScale="32500" lnSpcReduction="20000"/>
          </a:bodyPr>
          <a:lstStyle/>
          <a:p>
            <a:pPr>
              <a:lnSpc>
                <a:spcPct val="120000"/>
              </a:lnSpc>
              <a:spcBef>
                <a:spcPts val="0"/>
              </a:spcBef>
              <a:spcAft>
                <a:spcPts val="600"/>
              </a:spcAft>
            </a:pPr>
            <a:r>
              <a:rPr lang="en-US" sz="4300" dirty="0">
                <a:latin typeface="Segoe UI" panose="020B0502040204020203" pitchFamily="34" charset="0"/>
                <a:cs typeface="Segoe UI" panose="020B0502040204020203" pitchFamily="34" charset="0"/>
              </a:rPr>
              <a:t>The Office conducted a biennial review of fees, costs, and revenues that began in </a:t>
            </a:r>
            <a:r>
              <a:rPr lang="en-US" sz="4300" dirty="0" smtClean="0">
                <a:latin typeface="Segoe UI" panose="020B0502040204020203" pitchFamily="34" charset="0"/>
                <a:cs typeface="Segoe UI" panose="020B0502040204020203" pitchFamily="34" charset="0"/>
              </a:rPr>
              <a:t>FY 2019, </a:t>
            </a:r>
            <a:r>
              <a:rPr lang="en-US" sz="4300" dirty="0">
                <a:latin typeface="Segoe UI" panose="020B0502040204020203" pitchFamily="34" charset="0"/>
                <a:cs typeface="Segoe UI" panose="020B0502040204020203" pitchFamily="34" charset="0"/>
              </a:rPr>
              <a:t>and found that fee adjustments are necessary to provide the resources </a:t>
            </a:r>
            <a:r>
              <a:rPr lang="en-US" sz="4300" dirty="0" smtClean="0">
                <a:latin typeface="Segoe UI" panose="020B0502040204020203" pitchFamily="34" charset="0"/>
                <a:cs typeface="Segoe UI" panose="020B0502040204020203" pitchFamily="34" charset="0"/>
              </a:rPr>
              <a:t>to </a:t>
            </a:r>
            <a:r>
              <a:rPr lang="en-US" sz="4300" dirty="0">
                <a:latin typeface="Segoe UI" panose="020B0502040204020203" pitchFamily="34" charset="0"/>
                <a:cs typeface="Segoe UI" panose="020B0502040204020203" pitchFamily="34" charset="0"/>
              </a:rPr>
              <a:t>improve </a:t>
            </a:r>
            <a:r>
              <a:rPr lang="en-US" sz="4300" dirty="0" smtClean="0">
                <a:latin typeface="Segoe UI" panose="020B0502040204020203" pitchFamily="34" charset="0"/>
                <a:cs typeface="Segoe UI" panose="020B0502040204020203" pitchFamily="34" charset="0"/>
              </a:rPr>
              <a:t>trademark </a:t>
            </a:r>
            <a:r>
              <a:rPr lang="en-US" sz="4300" dirty="0">
                <a:latin typeface="Segoe UI" panose="020B0502040204020203" pitchFamily="34" charset="0"/>
                <a:cs typeface="Segoe UI" panose="020B0502040204020203" pitchFamily="34" charset="0"/>
              </a:rPr>
              <a:t>operations, including implementing the USPTO 2018-2022 Strategic Plan. </a:t>
            </a:r>
            <a:endParaRPr lang="en-US" sz="4300" dirty="0" smtClean="0">
              <a:latin typeface="Segoe UI" panose="020B0502040204020203" pitchFamily="34" charset="0"/>
              <a:cs typeface="Segoe UI" panose="020B0502040204020203" pitchFamily="34" charset="0"/>
            </a:endParaRPr>
          </a:p>
          <a:p>
            <a:pPr>
              <a:lnSpc>
                <a:spcPct val="120000"/>
              </a:lnSpc>
              <a:spcBef>
                <a:spcPts val="0"/>
              </a:spcBef>
              <a:spcAft>
                <a:spcPts val="600"/>
              </a:spcAft>
            </a:pPr>
            <a:r>
              <a:rPr lang="en-US" sz="4300" dirty="0" smtClean="0">
                <a:latin typeface="Segoe UI" panose="020B0502040204020203" pitchFamily="34" charset="0"/>
                <a:cs typeface="Segoe UI" panose="020B0502040204020203" pitchFamily="34" charset="0"/>
              </a:rPr>
              <a:t>On </a:t>
            </a:r>
            <a:r>
              <a:rPr lang="en-US" sz="4300" dirty="0">
                <a:latin typeface="Segoe UI" panose="020B0502040204020203" pitchFamily="34" charset="0"/>
                <a:cs typeface="Segoe UI" panose="020B0502040204020203" pitchFamily="34" charset="0"/>
              </a:rPr>
              <a:t>August 28, 2019, the Director notified the Trademark Public Advisory Committee (TPAC) of the Office’s intent to set or adjust trademark fees and submitted a preliminary fee proposal.  </a:t>
            </a:r>
          </a:p>
          <a:p>
            <a:pPr>
              <a:lnSpc>
                <a:spcPct val="120000"/>
              </a:lnSpc>
              <a:spcBef>
                <a:spcPts val="0"/>
              </a:spcBef>
              <a:spcAft>
                <a:spcPts val="600"/>
              </a:spcAft>
            </a:pPr>
            <a:r>
              <a:rPr lang="en-US" sz="4300" dirty="0">
                <a:latin typeface="Segoe UI" panose="020B0502040204020203" pitchFamily="34" charset="0"/>
                <a:cs typeface="Segoe UI" panose="020B0502040204020203" pitchFamily="34" charset="0"/>
              </a:rPr>
              <a:t>The TPAC held a public hearing in Alexandria, Virginia on September 23, 2019.</a:t>
            </a:r>
          </a:p>
          <a:p>
            <a:pPr>
              <a:lnSpc>
                <a:spcPct val="120000"/>
              </a:lnSpc>
              <a:spcBef>
                <a:spcPts val="0"/>
              </a:spcBef>
              <a:spcAft>
                <a:spcPts val="600"/>
              </a:spcAft>
            </a:pPr>
            <a:r>
              <a:rPr lang="en-US" sz="4300" dirty="0">
                <a:latin typeface="Segoe UI" panose="020B0502040204020203" pitchFamily="34" charset="0"/>
                <a:cs typeface="Segoe UI" panose="020B0502040204020203" pitchFamily="34" charset="0"/>
              </a:rPr>
              <a:t>The TPAC incorporated public hearing input into a report dated October 31, 2019. The Office considered and analyzed all comments, advice, and recommendations received from the TPAC report before preparing a</a:t>
            </a:r>
            <a:r>
              <a:rPr lang="en-US" sz="4300" dirty="0" smtClean="0">
                <a:latin typeface="Segoe UI" panose="020B0502040204020203" pitchFamily="34" charset="0"/>
                <a:cs typeface="Segoe UI" panose="020B0502040204020203" pitchFamily="34" charset="0"/>
              </a:rPr>
              <a:t> notice of proposed rulemaking (NPRM).  </a:t>
            </a:r>
            <a:endParaRPr lang="en-US" sz="4300" dirty="0">
              <a:latin typeface="Segoe UI" panose="020B0502040204020203" pitchFamily="34" charset="0"/>
              <a:cs typeface="Segoe UI" panose="020B0502040204020203" pitchFamily="34" charset="0"/>
            </a:endParaRPr>
          </a:p>
          <a:p>
            <a:pPr>
              <a:lnSpc>
                <a:spcPct val="120000"/>
              </a:lnSpc>
              <a:spcBef>
                <a:spcPts val="0"/>
              </a:spcBef>
              <a:spcAft>
                <a:spcPts val="600"/>
              </a:spcAft>
            </a:pPr>
            <a:r>
              <a:rPr lang="en-US" sz="4300" dirty="0">
                <a:latin typeface="Segoe UI" panose="020B0502040204020203" pitchFamily="34" charset="0"/>
                <a:cs typeface="Segoe UI" panose="020B0502040204020203" pitchFamily="34" charset="0"/>
              </a:rPr>
              <a:t>The USPTO issued the NPRM on June 19, 2020, soliciting comments on the proposed fee schedule. In response, the USPTO received comments from 19 commenters, including four IP organizations.</a:t>
            </a:r>
          </a:p>
          <a:p>
            <a:pPr>
              <a:lnSpc>
                <a:spcPct val="120000"/>
              </a:lnSpc>
              <a:spcBef>
                <a:spcPts val="0"/>
              </a:spcBef>
              <a:spcAft>
                <a:spcPts val="600"/>
              </a:spcAft>
            </a:pPr>
            <a:r>
              <a:rPr lang="en-US" sz="4300" dirty="0">
                <a:latin typeface="Segoe UI" panose="020B0502040204020203" pitchFamily="34" charset="0"/>
                <a:cs typeface="Segoe UI" panose="020B0502040204020203" pitchFamily="34" charset="0"/>
              </a:rPr>
              <a:t>The Office considered all comments. A summary of comments and responses is included in the </a:t>
            </a:r>
            <a:r>
              <a:rPr lang="en-US" sz="4300" dirty="0" smtClean="0">
                <a:latin typeface="Segoe UI" panose="020B0502040204020203" pitchFamily="34" charset="0"/>
                <a:cs typeface="Segoe UI" panose="020B0502040204020203" pitchFamily="34" charset="0"/>
              </a:rPr>
              <a:t>final </a:t>
            </a:r>
            <a:r>
              <a:rPr lang="en-US" sz="4300" dirty="0">
                <a:latin typeface="Segoe UI" panose="020B0502040204020203" pitchFamily="34" charset="0"/>
                <a:cs typeface="Segoe UI" panose="020B0502040204020203" pitchFamily="34" charset="0"/>
              </a:rPr>
              <a:t>r</a:t>
            </a:r>
            <a:r>
              <a:rPr lang="en-US" sz="4300" dirty="0" smtClean="0">
                <a:latin typeface="Segoe UI" panose="020B0502040204020203" pitchFamily="34" charset="0"/>
                <a:cs typeface="Segoe UI" panose="020B0502040204020203" pitchFamily="34" charset="0"/>
              </a:rPr>
              <a:t>ule</a:t>
            </a:r>
            <a:r>
              <a:rPr lang="en-US" sz="4300" dirty="0">
                <a:latin typeface="Segoe UI" panose="020B0502040204020203" pitchFamily="34" charset="0"/>
                <a:cs typeface="Segoe UI" panose="020B0502040204020203" pitchFamily="34" charset="0"/>
              </a:rPr>
              <a:t>.</a:t>
            </a:r>
          </a:p>
          <a:p>
            <a:endParaRPr lang="en-US" dirty="0"/>
          </a:p>
        </p:txBody>
      </p:sp>
      <p:sp>
        <p:nvSpPr>
          <p:cNvPr id="5" name="Slide Number Placeholder 4"/>
          <p:cNvSpPr>
            <a:spLocks noGrp="1"/>
          </p:cNvSpPr>
          <p:nvPr>
            <p:ph type="sldNum" sz="quarter" idx="12"/>
          </p:nvPr>
        </p:nvSpPr>
        <p:spPr/>
        <p:txBody>
          <a:bodyPr/>
          <a:lstStyle/>
          <a:p>
            <a:fld id="{92DA454B-C859-4892-B9FA-68B588C9F547}" type="slidenum">
              <a:rPr lang="en-US" smtClean="0"/>
              <a:t>4</a:t>
            </a:fld>
            <a:endParaRPr lang="en-US"/>
          </a:p>
        </p:txBody>
      </p:sp>
    </p:spTree>
    <p:extLst>
      <p:ext uri="{BB962C8B-B14F-4D97-AF65-F5344CB8AC3E}">
        <p14:creationId xmlns:p14="http://schemas.microsoft.com/office/powerpoint/2010/main" val="3579221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a:latin typeface="+mn-lt"/>
              </a:rPr>
              <a:t>Fee </a:t>
            </a:r>
            <a:r>
              <a:rPr lang="en-US" sz="3200" b="1" dirty="0" smtClean="0">
                <a:latin typeface="+mn-lt"/>
              </a:rPr>
              <a:t>setting goals and objectives</a:t>
            </a:r>
            <a:endParaRPr lang="en-US" sz="3200" b="1" dirty="0">
              <a:latin typeface="+mn-lt"/>
            </a:endParaRPr>
          </a:p>
        </p:txBody>
      </p:sp>
      <p:sp>
        <p:nvSpPr>
          <p:cNvPr id="4" name="Content Placeholder 2"/>
          <p:cNvSpPr>
            <a:spLocks noGrp="1"/>
          </p:cNvSpPr>
          <p:nvPr>
            <p:ph idx="1"/>
          </p:nvPr>
        </p:nvSpPr>
        <p:spPr>
          <a:xfrm>
            <a:off x="457200" y="962526"/>
            <a:ext cx="8398042" cy="4638174"/>
          </a:xfrm>
        </p:spPr>
        <p:txBody>
          <a:bodyPr>
            <a:noAutofit/>
          </a:bodyPr>
          <a:lstStyle/>
          <a:p>
            <a:pPr>
              <a:spcBef>
                <a:spcPts val="600"/>
              </a:spcBef>
            </a:pPr>
            <a:r>
              <a:rPr lang="en-US" sz="1400" dirty="0">
                <a:latin typeface="+mn-lt"/>
              </a:rPr>
              <a:t>The goal of fee setting at the </a:t>
            </a:r>
            <a:r>
              <a:rPr lang="en-US" sz="1400" dirty="0" smtClean="0">
                <a:latin typeface="+mn-lt"/>
              </a:rPr>
              <a:t>USPTO </a:t>
            </a:r>
            <a:r>
              <a:rPr lang="en-US" sz="1400" dirty="0">
                <a:latin typeface="+mn-lt"/>
              </a:rPr>
              <a:t>is to provide sufficient financial resources to facilitate the effective administration of the United States intellectual property </a:t>
            </a:r>
            <a:r>
              <a:rPr lang="en-US" sz="1400" dirty="0" smtClean="0">
                <a:latin typeface="+mn-lt"/>
              </a:rPr>
              <a:t>(IP) system.</a:t>
            </a:r>
          </a:p>
          <a:p>
            <a:pPr>
              <a:spcBef>
                <a:spcPts val="600"/>
              </a:spcBef>
            </a:pPr>
            <a:r>
              <a:rPr lang="en-US" sz="1400" dirty="0">
                <a:latin typeface="+mn-lt"/>
              </a:rPr>
              <a:t>Using the strategic plan as a foundation, the </a:t>
            </a:r>
            <a:r>
              <a:rPr lang="en-US" sz="1400" dirty="0" smtClean="0">
                <a:latin typeface="+mn-lt"/>
              </a:rPr>
              <a:t>final </a:t>
            </a:r>
            <a:r>
              <a:rPr lang="en-US" sz="1400" dirty="0">
                <a:latin typeface="+mn-lt"/>
              </a:rPr>
              <a:t>r</a:t>
            </a:r>
            <a:r>
              <a:rPr lang="en-US" sz="1400" dirty="0" smtClean="0">
                <a:latin typeface="+mn-lt"/>
              </a:rPr>
              <a:t>ule</a:t>
            </a:r>
            <a:r>
              <a:rPr lang="en-US" sz="1400" dirty="0">
                <a:latin typeface="+mn-lt"/>
              </a:rPr>
              <a:t>, using assumptions and estimates found in the Fiscal Year (FY) 2021 Congressional Justification, will </a:t>
            </a:r>
            <a:r>
              <a:rPr lang="en-US" sz="1400" dirty="0" smtClean="0">
                <a:latin typeface="+mn-lt"/>
              </a:rPr>
              <a:t>generate sufficient aggregate revenue to meet future strategic trademark and TTAB operational requirements including associated administrative costs.</a:t>
            </a:r>
            <a:endParaRPr lang="en-US" sz="1400" dirty="0">
              <a:latin typeface="+mn-lt"/>
            </a:endParaRPr>
          </a:p>
          <a:p>
            <a:pPr>
              <a:spcBef>
                <a:spcPts val="600"/>
              </a:spcBef>
            </a:pPr>
            <a:r>
              <a:rPr lang="en-US" sz="1400" dirty="0">
                <a:latin typeface="+mn-lt"/>
              </a:rPr>
              <a:t>The f</a:t>
            </a:r>
            <a:r>
              <a:rPr lang="en-US" sz="1400" dirty="0" smtClean="0">
                <a:latin typeface="+mn-lt"/>
              </a:rPr>
              <a:t>inal </a:t>
            </a:r>
            <a:r>
              <a:rPr lang="en-US" sz="1400" dirty="0">
                <a:latin typeface="+mn-lt"/>
              </a:rPr>
              <a:t>r</a:t>
            </a:r>
            <a:r>
              <a:rPr lang="en-US" sz="1400" dirty="0" smtClean="0">
                <a:latin typeface="+mn-lt"/>
              </a:rPr>
              <a:t>ule is </a:t>
            </a:r>
            <a:r>
              <a:rPr lang="en-US" sz="1400" dirty="0">
                <a:latin typeface="+mn-lt"/>
              </a:rPr>
              <a:t>directly aligned </a:t>
            </a:r>
            <a:r>
              <a:rPr lang="en-US" sz="1400" dirty="0" smtClean="0">
                <a:latin typeface="+mn-lt"/>
              </a:rPr>
              <a:t>to: </a:t>
            </a:r>
          </a:p>
          <a:p>
            <a:pPr marL="640080" lvl="1">
              <a:spcBef>
                <a:spcPts val="600"/>
              </a:spcBef>
            </a:pPr>
            <a:r>
              <a:rPr lang="en-US" sz="1400" dirty="0"/>
              <a:t>T</a:t>
            </a:r>
            <a:r>
              <a:rPr lang="en-US" sz="1400" dirty="0" smtClean="0"/>
              <a:t>he USPTO Strategic Plan goals:</a:t>
            </a:r>
            <a:endParaRPr lang="en-US" sz="1400" dirty="0"/>
          </a:p>
          <a:p>
            <a:pPr marL="948690" lvl="2" indent="-285750"/>
            <a:r>
              <a:rPr lang="en-US" sz="1300" dirty="0"/>
              <a:t>Goal </a:t>
            </a:r>
            <a:r>
              <a:rPr lang="en-US" sz="1300" dirty="0" smtClean="0"/>
              <a:t>II:  Optimize Trademark </a:t>
            </a:r>
            <a:r>
              <a:rPr lang="en-US" sz="1300" dirty="0"/>
              <a:t>Quality and </a:t>
            </a:r>
            <a:r>
              <a:rPr lang="en-US" sz="1300" dirty="0" smtClean="0"/>
              <a:t>Timeliness</a:t>
            </a:r>
          </a:p>
          <a:p>
            <a:pPr marL="948690" lvl="2" indent="-285750"/>
            <a:r>
              <a:rPr lang="en-US" sz="1300" dirty="0" smtClean="0"/>
              <a:t>Goal III:  Provide Domestic and Global Leadership to Improve IP Policy, Enforcement, and Protection Worldwide</a:t>
            </a:r>
            <a:endParaRPr lang="en-US" sz="1300" dirty="0"/>
          </a:p>
          <a:p>
            <a:pPr marL="948690" lvl="2" indent="-285750"/>
            <a:r>
              <a:rPr lang="en-US" sz="1300" dirty="0" smtClean="0"/>
              <a:t>Mission Support </a:t>
            </a:r>
            <a:r>
              <a:rPr lang="en-US" sz="1300" dirty="0"/>
              <a:t>Goal: </a:t>
            </a:r>
            <a:r>
              <a:rPr lang="en-US" sz="1300" dirty="0" smtClean="0"/>
              <a:t> Deliver </a:t>
            </a:r>
            <a:r>
              <a:rPr lang="en-US" sz="1300" dirty="0"/>
              <a:t>Organizational Excellence</a:t>
            </a:r>
            <a:r>
              <a:rPr lang="en-US" sz="1400" dirty="0"/>
              <a:t> </a:t>
            </a:r>
          </a:p>
          <a:p>
            <a:pPr marL="640080" lvl="1">
              <a:spcBef>
                <a:spcPts val="600"/>
              </a:spcBef>
            </a:pPr>
            <a:r>
              <a:rPr lang="en-US" sz="1400" dirty="0"/>
              <a:t>The </a:t>
            </a:r>
            <a:r>
              <a:rPr lang="en-US" sz="1400" dirty="0" smtClean="0"/>
              <a:t>fee-setting goals and policy objectives:</a:t>
            </a:r>
            <a:endParaRPr lang="en-US" sz="1400" dirty="0"/>
          </a:p>
          <a:p>
            <a:pPr marL="948690" lvl="2" indent="-285750"/>
            <a:r>
              <a:rPr lang="en-US" sz="1300" dirty="0" smtClean="0"/>
              <a:t>Better align fees with costs</a:t>
            </a:r>
          </a:p>
          <a:p>
            <a:pPr marL="948690" lvl="2" indent="-285750"/>
            <a:r>
              <a:rPr lang="en-US" sz="1300" dirty="0" smtClean="0"/>
              <a:t>Protect the integrity of the trademark register</a:t>
            </a:r>
          </a:p>
          <a:p>
            <a:pPr marL="948690" lvl="2" indent="-285750"/>
            <a:r>
              <a:rPr lang="en-US" sz="1300" dirty="0" smtClean="0"/>
              <a:t>Improve the efficiency of USPTO processes</a:t>
            </a:r>
          </a:p>
          <a:p>
            <a:pPr marL="948690" lvl="2" indent="-285750"/>
            <a:r>
              <a:rPr lang="en-US" sz="1300" dirty="0" smtClean="0"/>
              <a:t>Ensure financial stability to facilitate effective trademark operations</a:t>
            </a:r>
            <a:endParaRPr lang="en-US" sz="1300" dirty="0"/>
          </a:p>
        </p:txBody>
      </p:sp>
      <p:sp>
        <p:nvSpPr>
          <p:cNvPr id="3" name="Slide Number Placeholder 2"/>
          <p:cNvSpPr>
            <a:spLocks noGrp="1"/>
          </p:cNvSpPr>
          <p:nvPr>
            <p:ph type="sldNum" sz="quarter" idx="12"/>
          </p:nvPr>
        </p:nvSpPr>
        <p:spPr/>
        <p:txBody>
          <a:bodyPr/>
          <a:lstStyle/>
          <a:p>
            <a:fld id="{92DA454B-C859-4892-B9FA-68B588C9F547}" type="slidenum">
              <a:rPr lang="en-US" smtClean="0"/>
              <a:t>5</a:t>
            </a:fld>
            <a:endParaRPr lang="en-US" dirty="0"/>
          </a:p>
        </p:txBody>
      </p:sp>
    </p:spTree>
    <p:extLst>
      <p:ext uri="{BB962C8B-B14F-4D97-AF65-F5344CB8AC3E}">
        <p14:creationId xmlns:p14="http://schemas.microsoft.com/office/powerpoint/2010/main" val="2325584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smtClean="0">
                <a:latin typeface="+mn-lt"/>
              </a:rPr>
              <a:t>Benefits for stakeholders</a:t>
            </a:r>
            <a:endParaRPr lang="en-US" sz="3200" b="1" i="1" dirty="0">
              <a:latin typeface="+mn-lt"/>
            </a:endParaRPr>
          </a:p>
        </p:txBody>
      </p:sp>
      <p:sp>
        <p:nvSpPr>
          <p:cNvPr id="4" name="Content Placeholder 2"/>
          <p:cNvSpPr>
            <a:spLocks noGrp="1"/>
          </p:cNvSpPr>
          <p:nvPr>
            <p:ph idx="1"/>
          </p:nvPr>
        </p:nvSpPr>
        <p:spPr>
          <a:xfrm>
            <a:off x="457200" y="1262080"/>
            <a:ext cx="8229600" cy="3347989"/>
          </a:xfrm>
        </p:spPr>
        <p:txBody>
          <a:bodyPr>
            <a:noAutofit/>
          </a:bodyPr>
          <a:lstStyle/>
          <a:p>
            <a:pPr marL="0" indent="0">
              <a:spcAft>
                <a:spcPts val="600"/>
              </a:spcAft>
              <a:buNone/>
            </a:pPr>
            <a:r>
              <a:rPr lang="en-US" sz="1600" dirty="0" smtClean="0">
                <a:latin typeface="+mn-lt"/>
              </a:rPr>
              <a:t>The final </a:t>
            </a:r>
            <a:r>
              <a:rPr lang="en-US" sz="1600" dirty="0">
                <a:latin typeface="+mn-lt"/>
              </a:rPr>
              <a:t>r</a:t>
            </a:r>
            <a:r>
              <a:rPr lang="en-US" sz="1600" dirty="0" smtClean="0">
                <a:latin typeface="+mn-lt"/>
              </a:rPr>
              <a:t>ule will </a:t>
            </a:r>
            <a:r>
              <a:rPr lang="en-US" sz="1600" dirty="0">
                <a:latin typeface="+mn-lt"/>
              </a:rPr>
              <a:t>benefit the IP community by enabling the USPTO to:</a:t>
            </a:r>
          </a:p>
          <a:p>
            <a:pPr>
              <a:spcAft>
                <a:spcPts val="600"/>
              </a:spcAft>
            </a:pPr>
            <a:r>
              <a:rPr lang="en-US" sz="1400" dirty="0">
                <a:latin typeface="+mn-lt"/>
              </a:rPr>
              <a:t>Continue to reinforce the predictability, reliability, and quality of IP rights through the delivery of high-quality and timely </a:t>
            </a:r>
            <a:r>
              <a:rPr lang="en-US" sz="1400" dirty="0" smtClean="0">
                <a:latin typeface="+mn-lt"/>
              </a:rPr>
              <a:t>trademark </a:t>
            </a:r>
            <a:r>
              <a:rPr lang="en-US" sz="1400" dirty="0">
                <a:latin typeface="+mn-lt"/>
              </a:rPr>
              <a:t>examination and </a:t>
            </a:r>
            <a:r>
              <a:rPr lang="en-US" sz="1400" dirty="0" smtClean="0">
                <a:latin typeface="+mn-lt"/>
              </a:rPr>
              <a:t>proceedings</a:t>
            </a:r>
            <a:r>
              <a:rPr lang="en-US" sz="1400" dirty="0">
                <a:latin typeface="+mn-lt"/>
              </a:rPr>
              <a:t>.</a:t>
            </a:r>
          </a:p>
          <a:p>
            <a:pPr>
              <a:spcAft>
                <a:spcPts val="600"/>
              </a:spcAft>
            </a:pPr>
            <a:r>
              <a:rPr lang="en-US" sz="1400" dirty="0" smtClean="0">
                <a:latin typeface="+mn-lt"/>
              </a:rPr>
              <a:t>Better align TTAB </a:t>
            </a:r>
            <a:r>
              <a:rPr lang="en-US" sz="1400" dirty="0">
                <a:latin typeface="+mn-lt"/>
              </a:rPr>
              <a:t>fees with </a:t>
            </a:r>
            <a:r>
              <a:rPr lang="en-US" sz="1400" dirty="0" smtClean="0">
                <a:latin typeface="+mn-lt"/>
              </a:rPr>
              <a:t>cost </a:t>
            </a:r>
            <a:r>
              <a:rPr lang="en-US" sz="1400" dirty="0">
                <a:latin typeface="+mn-lt"/>
              </a:rPr>
              <a:t>estimates while maintaining high quality </a:t>
            </a:r>
            <a:r>
              <a:rPr lang="en-US" sz="1400" dirty="0" smtClean="0">
                <a:latin typeface="+mn-lt"/>
              </a:rPr>
              <a:t>decisions.</a:t>
            </a:r>
            <a:endParaRPr lang="en-US" sz="1400" dirty="0">
              <a:latin typeface="+mn-lt"/>
            </a:endParaRPr>
          </a:p>
          <a:p>
            <a:pPr>
              <a:spcAft>
                <a:spcPts val="600"/>
              </a:spcAft>
            </a:pPr>
            <a:r>
              <a:rPr lang="en-US" sz="1400" dirty="0">
                <a:latin typeface="+mn-lt"/>
              </a:rPr>
              <a:t>Continue to stabilize and modernize </a:t>
            </a:r>
            <a:r>
              <a:rPr lang="en-US" sz="1400" dirty="0" smtClean="0">
                <a:latin typeface="+mn-lt"/>
              </a:rPr>
              <a:t>trademark IT </a:t>
            </a:r>
            <a:r>
              <a:rPr lang="en-US" sz="1400" dirty="0">
                <a:latin typeface="+mn-lt"/>
              </a:rPr>
              <a:t>systems by providing a uniform platform for conducting business with the Office, including registering, entering, and updating </a:t>
            </a:r>
            <a:r>
              <a:rPr lang="en-US" sz="1400" dirty="0" smtClean="0">
                <a:latin typeface="+mn-lt"/>
              </a:rPr>
              <a:t>information.</a:t>
            </a:r>
            <a:endParaRPr lang="en-US" sz="1400" dirty="0">
              <a:latin typeface="+mn-lt"/>
            </a:endParaRPr>
          </a:p>
          <a:p>
            <a:pPr>
              <a:spcAft>
                <a:spcPts val="600"/>
              </a:spcAft>
            </a:pPr>
            <a:r>
              <a:rPr lang="en-US" sz="1400" dirty="0">
                <a:latin typeface="+mn-lt"/>
              </a:rPr>
              <a:t>Identify tools and resources to improve </a:t>
            </a:r>
            <a:r>
              <a:rPr lang="en-US" sz="1400" dirty="0" smtClean="0">
                <a:latin typeface="+mn-lt"/>
              </a:rPr>
              <a:t>support for examination.</a:t>
            </a:r>
          </a:p>
          <a:p>
            <a:pPr>
              <a:spcAft>
                <a:spcPts val="600"/>
              </a:spcAft>
            </a:pPr>
            <a:r>
              <a:rPr lang="en-US" sz="1400" dirty="0">
                <a:latin typeface="+mn-lt"/>
              </a:rPr>
              <a:t>Receive sufficient revenue to </a:t>
            </a:r>
            <a:r>
              <a:rPr lang="en-US" sz="1400" dirty="0" smtClean="0">
                <a:latin typeface="+mn-lt"/>
              </a:rPr>
              <a:t>recover estimated aggregate costs, including growing </a:t>
            </a:r>
            <a:r>
              <a:rPr lang="en-US" sz="1400" dirty="0">
                <a:latin typeface="+mn-lt"/>
              </a:rPr>
              <a:t>and </a:t>
            </a:r>
            <a:r>
              <a:rPr lang="en-US" sz="1400" dirty="0" smtClean="0">
                <a:latin typeface="+mn-lt"/>
              </a:rPr>
              <a:t>maintaining </a:t>
            </a:r>
            <a:r>
              <a:rPr lang="en-US" sz="1400" dirty="0">
                <a:latin typeface="+mn-lt"/>
              </a:rPr>
              <a:t>the operating reserve</a:t>
            </a:r>
            <a:r>
              <a:rPr lang="en-US" sz="1400" dirty="0" smtClean="0">
                <a:latin typeface="+mn-lt"/>
              </a:rPr>
              <a:t>.</a:t>
            </a:r>
            <a:endParaRPr lang="en-US" sz="1400" dirty="0">
              <a:latin typeface="+mn-lt"/>
            </a:endParaRPr>
          </a:p>
          <a:p>
            <a:pPr>
              <a:spcAft>
                <a:spcPts val="600"/>
              </a:spcAft>
            </a:pPr>
            <a:r>
              <a:rPr lang="en-US" sz="1400" dirty="0">
                <a:latin typeface="+mn-lt"/>
              </a:rPr>
              <a:t>Continue to leverage </a:t>
            </a:r>
            <a:r>
              <a:rPr lang="en-US" sz="1400" dirty="0" smtClean="0">
                <a:latin typeface="+mn-lt"/>
              </a:rPr>
              <a:t>talent </a:t>
            </a:r>
            <a:r>
              <a:rPr lang="en-US" sz="1400" dirty="0">
                <a:latin typeface="+mn-lt"/>
              </a:rPr>
              <a:t>to build, </a:t>
            </a:r>
            <a:r>
              <a:rPr lang="en-US" sz="1400" dirty="0" smtClean="0">
                <a:latin typeface="+mn-lt"/>
              </a:rPr>
              <a:t>retain, </a:t>
            </a:r>
            <a:r>
              <a:rPr lang="en-US" sz="1400" dirty="0">
                <a:latin typeface="+mn-lt"/>
              </a:rPr>
              <a:t>and effectively manage the highly educated and talented workforce </a:t>
            </a:r>
            <a:r>
              <a:rPr lang="en-US" sz="1400" dirty="0" smtClean="0">
                <a:latin typeface="+mn-lt"/>
              </a:rPr>
              <a:t>the Office </a:t>
            </a:r>
            <a:r>
              <a:rPr lang="en-US" sz="1400" dirty="0">
                <a:latin typeface="+mn-lt"/>
              </a:rPr>
              <a:t>needs to properly serve its stakeholder community and the country.</a:t>
            </a:r>
          </a:p>
          <a:p>
            <a:pPr marL="0" indent="0">
              <a:spcAft>
                <a:spcPts val="600"/>
              </a:spcAft>
              <a:buNone/>
            </a:pPr>
            <a:endParaRPr lang="en-US" sz="1400" dirty="0" smtClean="0"/>
          </a:p>
          <a:p>
            <a:pPr>
              <a:spcAft>
                <a:spcPts val="600"/>
              </a:spcAft>
              <a:buFont typeface="Arial" panose="020B0604020202020204" pitchFamily="34" charset="0"/>
              <a:buChar char="•"/>
            </a:pPr>
            <a:endParaRPr lang="en-US" sz="1400" dirty="0" smtClean="0"/>
          </a:p>
        </p:txBody>
      </p:sp>
      <p:sp>
        <p:nvSpPr>
          <p:cNvPr id="3" name="Slide Number Placeholder 2"/>
          <p:cNvSpPr>
            <a:spLocks noGrp="1"/>
          </p:cNvSpPr>
          <p:nvPr>
            <p:ph type="sldNum" sz="quarter" idx="12"/>
          </p:nvPr>
        </p:nvSpPr>
        <p:spPr/>
        <p:txBody>
          <a:bodyPr/>
          <a:lstStyle/>
          <a:p>
            <a:fld id="{92DA454B-C859-4892-B9FA-68B588C9F547}" type="slidenum">
              <a:rPr lang="en-US" smtClean="0"/>
              <a:t>6</a:t>
            </a:fld>
            <a:endParaRPr lang="en-US" dirty="0"/>
          </a:p>
        </p:txBody>
      </p:sp>
    </p:spTree>
    <p:extLst>
      <p:ext uri="{BB962C8B-B14F-4D97-AF65-F5344CB8AC3E}">
        <p14:creationId xmlns:p14="http://schemas.microsoft.com/office/powerpoint/2010/main" val="1280286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defTabSz="457200" rtl="0">
              <a:spcBef>
                <a:spcPct val="0"/>
              </a:spcBef>
            </a:pPr>
            <a:r>
              <a:rPr lang="en-US" sz="3200" b="1" dirty="0">
                <a:latin typeface="+mn-lt"/>
              </a:rPr>
              <a:t>Changes from NPRM</a:t>
            </a:r>
          </a:p>
        </p:txBody>
      </p:sp>
      <p:sp>
        <p:nvSpPr>
          <p:cNvPr id="3" name="Content Placeholder 2"/>
          <p:cNvSpPr>
            <a:spLocks noGrp="1"/>
          </p:cNvSpPr>
          <p:nvPr>
            <p:ph idx="1"/>
          </p:nvPr>
        </p:nvSpPr>
        <p:spPr>
          <a:xfrm>
            <a:off x="457200" y="1273670"/>
            <a:ext cx="8229600" cy="3347989"/>
          </a:xfrm>
        </p:spPr>
        <p:txBody>
          <a:bodyPr>
            <a:normAutofit/>
          </a:bodyPr>
          <a:lstStyle/>
          <a:p>
            <a:pPr marL="0" indent="0">
              <a:buNone/>
            </a:pPr>
            <a:r>
              <a:rPr lang="en-US" sz="1400" dirty="0">
                <a:latin typeface="+mn-lt"/>
              </a:rPr>
              <a:t>In response to the public </a:t>
            </a:r>
            <a:r>
              <a:rPr lang="en-US" sz="1400" dirty="0" smtClean="0">
                <a:latin typeface="+mn-lt"/>
              </a:rPr>
              <a:t>comments and the </a:t>
            </a:r>
            <a:r>
              <a:rPr lang="en-US" sz="1400" dirty="0">
                <a:latin typeface="+mn-lt"/>
              </a:rPr>
              <a:t>current difficulties many USPTO users are experiencing as a result of the COVID-19 </a:t>
            </a:r>
            <a:r>
              <a:rPr lang="en-US" sz="1400" dirty="0" smtClean="0">
                <a:latin typeface="+mn-lt"/>
              </a:rPr>
              <a:t>pandemic</a:t>
            </a:r>
            <a:r>
              <a:rPr lang="en-US" sz="1400" dirty="0">
                <a:latin typeface="+mn-lt"/>
              </a:rPr>
              <a:t>, </a:t>
            </a:r>
            <a:r>
              <a:rPr lang="en-US" sz="1400" dirty="0" smtClean="0">
                <a:latin typeface="+mn-lt"/>
              </a:rPr>
              <a:t>the </a:t>
            </a:r>
            <a:r>
              <a:rPr lang="en-US" sz="1400" dirty="0">
                <a:latin typeface="+mn-lt"/>
              </a:rPr>
              <a:t>USPTO has undertaken many efforts to provide various types of </a:t>
            </a:r>
            <a:r>
              <a:rPr lang="en-US" sz="1400" dirty="0" smtClean="0">
                <a:latin typeface="+mn-lt"/>
              </a:rPr>
              <a:t>relief including;</a:t>
            </a:r>
          </a:p>
          <a:p>
            <a:pPr marL="0" indent="0">
              <a:buNone/>
            </a:pPr>
            <a:endParaRPr lang="en-US" sz="1400" dirty="0" smtClean="0">
              <a:latin typeface="+mn-lt"/>
            </a:endParaRPr>
          </a:p>
          <a:p>
            <a:r>
              <a:rPr lang="en-US" sz="1400" dirty="0" smtClean="0">
                <a:latin typeface="+mn-lt"/>
              </a:rPr>
              <a:t>Deadline </a:t>
            </a:r>
            <a:r>
              <a:rPr lang="en-US" sz="1400" dirty="0">
                <a:latin typeface="+mn-lt"/>
              </a:rPr>
              <a:t>extensions and fee </a:t>
            </a:r>
            <a:r>
              <a:rPr lang="en-US" sz="1400" dirty="0" smtClean="0">
                <a:latin typeface="+mn-lt"/>
              </a:rPr>
              <a:t>postponements </a:t>
            </a:r>
            <a:r>
              <a:rPr lang="en-US" sz="1400" dirty="0">
                <a:latin typeface="+mn-lt"/>
              </a:rPr>
              <a:t>v</a:t>
            </a:r>
            <a:r>
              <a:rPr lang="en-US" sz="1400" dirty="0" smtClean="0">
                <a:latin typeface="+mn-lt"/>
              </a:rPr>
              <a:t>ia the CARES Act</a:t>
            </a:r>
          </a:p>
          <a:p>
            <a:r>
              <a:rPr lang="en-US" sz="1400" dirty="0" smtClean="0">
                <a:latin typeface="+mn-lt"/>
              </a:rPr>
              <a:t>Paused development and subsequently deferred timing of the fee </a:t>
            </a:r>
            <a:r>
              <a:rPr lang="en-US" sz="1400" dirty="0">
                <a:latin typeface="+mn-lt"/>
              </a:rPr>
              <a:t>rule </a:t>
            </a:r>
            <a:r>
              <a:rPr lang="en-US" sz="1400" dirty="0" smtClean="0">
                <a:latin typeface="+mn-lt"/>
              </a:rPr>
              <a:t>from </a:t>
            </a:r>
            <a:r>
              <a:rPr lang="en-US" sz="1400" dirty="0">
                <a:latin typeface="+mn-lt"/>
              </a:rPr>
              <a:t>August 2020 to January 2021 </a:t>
            </a:r>
            <a:r>
              <a:rPr lang="en-US" sz="1400" dirty="0" smtClean="0">
                <a:latin typeface="+mn-lt"/>
              </a:rPr>
              <a:t>implementation</a:t>
            </a:r>
          </a:p>
          <a:p>
            <a:r>
              <a:rPr lang="en-US" sz="1400" dirty="0" smtClean="0">
                <a:latin typeface="+mn-lt"/>
              </a:rPr>
              <a:t>Withdrawn </a:t>
            </a:r>
            <a:r>
              <a:rPr lang="en-US" sz="1400" dirty="0" smtClean="0">
                <a:latin typeface="+mn-lt"/>
              </a:rPr>
              <a:t>the proposed fee for requests for reconsideration filed more than three months from the date of issuance of a final </a:t>
            </a:r>
            <a:r>
              <a:rPr lang="en-US" sz="1400" dirty="0" smtClean="0">
                <a:latin typeface="+mn-lt"/>
              </a:rPr>
              <a:t>office </a:t>
            </a:r>
            <a:r>
              <a:rPr lang="en-US" sz="1400" dirty="0" smtClean="0">
                <a:latin typeface="+mn-lt"/>
              </a:rPr>
              <a:t>action</a:t>
            </a:r>
            <a:endParaRPr lang="en-US" sz="1400" dirty="0">
              <a:latin typeface="+mn-lt"/>
            </a:endParaRPr>
          </a:p>
        </p:txBody>
      </p:sp>
      <p:sp>
        <p:nvSpPr>
          <p:cNvPr id="5" name="Slide Number Placeholder 4"/>
          <p:cNvSpPr>
            <a:spLocks noGrp="1"/>
          </p:cNvSpPr>
          <p:nvPr>
            <p:ph type="sldNum" sz="quarter" idx="12"/>
          </p:nvPr>
        </p:nvSpPr>
        <p:spPr/>
        <p:txBody>
          <a:bodyPr/>
          <a:lstStyle/>
          <a:p>
            <a:fld id="{92DA454B-C859-4892-B9FA-68B588C9F547}" type="slidenum">
              <a:rPr lang="en-US" smtClean="0"/>
              <a:t>7</a:t>
            </a:fld>
            <a:endParaRPr lang="en-US"/>
          </a:p>
        </p:txBody>
      </p:sp>
    </p:spTree>
    <p:extLst>
      <p:ext uri="{BB962C8B-B14F-4D97-AF65-F5344CB8AC3E}">
        <p14:creationId xmlns:p14="http://schemas.microsoft.com/office/powerpoint/2010/main" val="181665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defTabSz="457200" rtl="0">
              <a:spcBef>
                <a:spcPct val="0"/>
              </a:spcBef>
            </a:pPr>
            <a:r>
              <a:rPr lang="en-US" sz="3200" b="1" dirty="0" smtClean="0">
                <a:latin typeface="+mn-lt"/>
              </a:rPr>
              <a:t>Trademarks five-</a:t>
            </a:r>
            <a:r>
              <a:rPr lang="en-US" sz="3200" b="1" dirty="0">
                <a:latin typeface="+mn-lt"/>
              </a:rPr>
              <a:t>y</a:t>
            </a:r>
            <a:r>
              <a:rPr lang="en-US" sz="3200" b="1" dirty="0" smtClean="0">
                <a:latin typeface="+mn-lt"/>
              </a:rPr>
              <a:t>ear </a:t>
            </a:r>
            <a:r>
              <a:rPr lang="en-US" sz="3200" b="1" dirty="0">
                <a:latin typeface="+mn-lt"/>
              </a:rPr>
              <a:t>f</a:t>
            </a:r>
            <a:r>
              <a:rPr lang="en-US" sz="3200" b="1" dirty="0" smtClean="0">
                <a:latin typeface="+mn-lt"/>
              </a:rPr>
              <a:t>inancial </a:t>
            </a:r>
            <a:r>
              <a:rPr lang="en-US" sz="3200" b="1" dirty="0">
                <a:latin typeface="+mn-lt"/>
              </a:rPr>
              <a:t>o</a:t>
            </a:r>
            <a:r>
              <a:rPr lang="en-US" sz="3200" b="1" dirty="0" smtClean="0">
                <a:latin typeface="+mn-lt"/>
              </a:rPr>
              <a:t>utlook</a:t>
            </a:r>
            <a:endParaRPr lang="en-US" sz="3200" b="1" dirty="0">
              <a:latin typeface="+mn-lt"/>
            </a:endParaRPr>
          </a:p>
        </p:txBody>
      </p:sp>
      <p:sp>
        <p:nvSpPr>
          <p:cNvPr id="13" name="Content Placeholder 2"/>
          <p:cNvSpPr>
            <a:spLocks noGrp="1"/>
          </p:cNvSpPr>
          <p:nvPr>
            <p:ph idx="1"/>
          </p:nvPr>
        </p:nvSpPr>
        <p:spPr>
          <a:xfrm>
            <a:off x="431322" y="988265"/>
            <a:ext cx="8229600" cy="3347989"/>
          </a:xfrm>
        </p:spPr>
        <p:txBody>
          <a:bodyPr>
            <a:normAutofit/>
          </a:bodyPr>
          <a:lstStyle/>
          <a:p>
            <a:r>
              <a:rPr lang="en-US" sz="1200" dirty="0">
                <a:latin typeface="Segoe UI" panose="020B0502040204020203" pitchFamily="34" charset="0"/>
                <a:cs typeface="Segoe UI" panose="020B0502040204020203" pitchFamily="34" charset="0"/>
              </a:rPr>
              <a:t>Based on </a:t>
            </a:r>
            <a:r>
              <a:rPr lang="en-US" sz="1200" dirty="0" smtClean="0">
                <a:latin typeface="Segoe UI" panose="020B0502040204020203" pitchFamily="34" charset="0"/>
                <a:cs typeface="Segoe UI" panose="020B0502040204020203" pitchFamily="34" charset="0"/>
              </a:rPr>
              <a:t>assumptions and estimates supporting the FY </a:t>
            </a:r>
            <a:r>
              <a:rPr lang="en-US" sz="1200" dirty="0">
                <a:latin typeface="Segoe UI" panose="020B0502040204020203" pitchFamily="34" charset="0"/>
                <a:cs typeface="Segoe UI" panose="020B0502040204020203" pitchFamily="34" charset="0"/>
              </a:rPr>
              <a:t>2021 </a:t>
            </a:r>
            <a:r>
              <a:rPr lang="en-US" sz="1200" dirty="0" smtClean="0">
                <a:latin typeface="Segoe UI" panose="020B0502040204020203" pitchFamily="34" charset="0"/>
                <a:cs typeface="Segoe UI" panose="020B0502040204020203" pitchFamily="34" charset="0"/>
              </a:rPr>
              <a:t>Congressional Justification, the </a:t>
            </a:r>
            <a:r>
              <a:rPr lang="en-US" sz="1200" dirty="0">
                <a:latin typeface="Segoe UI" panose="020B0502040204020203" pitchFamily="34" charset="0"/>
                <a:cs typeface="Segoe UI" panose="020B0502040204020203" pitchFamily="34" charset="0"/>
              </a:rPr>
              <a:t>USPTO’s </a:t>
            </a:r>
            <a:r>
              <a:rPr lang="en-US" sz="1200" dirty="0" smtClean="0">
                <a:latin typeface="Segoe UI" panose="020B0502040204020203" pitchFamily="34" charset="0"/>
                <a:cs typeface="Segoe UI" panose="020B0502040204020203" pitchFamily="34" charset="0"/>
              </a:rPr>
              <a:t>trademark </a:t>
            </a:r>
            <a:r>
              <a:rPr lang="en-US" sz="1200" dirty="0">
                <a:latin typeface="Segoe UI" panose="020B0502040204020203" pitchFamily="34" charset="0"/>
                <a:cs typeface="Segoe UI" panose="020B0502040204020203" pitchFamily="34" charset="0"/>
              </a:rPr>
              <a:t>operating reserve </a:t>
            </a:r>
            <a:r>
              <a:rPr lang="en-US" sz="1200" dirty="0" smtClean="0">
                <a:latin typeface="Segoe UI" panose="020B0502040204020203" pitchFamily="34" charset="0"/>
                <a:cs typeface="Segoe UI" panose="020B0502040204020203" pitchFamily="34" charset="0"/>
              </a:rPr>
              <a:t>is projected to </a:t>
            </a:r>
            <a:r>
              <a:rPr lang="en-US" sz="1200" dirty="0">
                <a:latin typeface="Segoe UI" panose="020B0502040204020203" pitchFamily="34" charset="0"/>
                <a:cs typeface="Segoe UI" panose="020B0502040204020203" pitchFamily="34" charset="0"/>
              </a:rPr>
              <a:t>remain above the minimum level and gradually build toward the optimal </a:t>
            </a:r>
            <a:r>
              <a:rPr lang="en-US" sz="1200" dirty="0" smtClean="0">
                <a:latin typeface="Segoe UI" panose="020B0502040204020203" pitchFamily="34" charset="0"/>
                <a:cs typeface="Segoe UI" panose="020B0502040204020203" pitchFamily="34" charset="0"/>
              </a:rPr>
              <a:t>level (six months of operating expenses), </a:t>
            </a:r>
            <a:r>
              <a:rPr lang="en-US" sz="1200" dirty="0">
                <a:latin typeface="Segoe UI" panose="020B0502040204020203" pitchFamily="34" charset="0"/>
                <a:cs typeface="Segoe UI" panose="020B0502040204020203" pitchFamily="34" charset="0"/>
              </a:rPr>
              <a:t>due to the </a:t>
            </a:r>
            <a:r>
              <a:rPr lang="en-US" sz="1200" dirty="0" smtClean="0">
                <a:latin typeface="Segoe UI" panose="020B0502040204020203" pitchFamily="34" charset="0"/>
                <a:cs typeface="Segoe UI" panose="020B0502040204020203" pitchFamily="34" charset="0"/>
              </a:rPr>
              <a:t>fee adjustments contained in the </a:t>
            </a:r>
            <a:r>
              <a:rPr lang="en-US" sz="1200" dirty="0">
                <a:latin typeface="Segoe UI" panose="020B0502040204020203" pitchFamily="34" charset="0"/>
                <a:cs typeface="Segoe UI" panose="020B0502040204020203" pitchFamily="34" charset="0"/>
              </a:rPr>
              <a:t>f</a:t>
            </a:r>
            <a:r>
              <a:rPr lang="en-US" sz="1200" dirty="0" smtClean="0">
                <a:latin typeface="Segoe UI" panose="020B0502040204020203" pitchFamily="34" charset="0"/>
                <a:cs typeface="Segoe UI" panose="020B0502040204020203" pitchFamily="34" charset="0"/>
              </a:rPr>
              <a:t>inal </a:t>
            </a:r>
            <a:r>
              <a:rPr lang="en-US" sz="1200" dirty="0">
                <a:latin typeface="Segoe UI" panose="020B0502040204020203" pitchFamily="34" charset="0"/>
                <a:cs typeface="Segoe UI" panose="020B0502040204020203" pitchFamily="34" charset="0"/>
              </a:rPr>
              <a:t>r</a:t>
            </a:r>
            <a:r>
              <a:rPr lang="en-US" sz="1200" dirty="0" smtClean="0">
                <a:latin typeface="Segoe UI" panose="020B0502040204020203" pitchFamily="34" charset="0"/>
                <a:cs typeface="Segoe UI" panose="020B0502040204020203" pitchFamily="34" charset="0"/>
              </a:rPr>
              <a:t>ule</a:t>
            </a:r>
            <a:r>
              <a:rPr lang="en-US" sz="1200" dirty="0">
                <a:latin typeface="Segoe UI" panose="020B0502040204020203" pitchFamily="34" charset="0"/>
                <a:cs typeface="Segoe UI" panose="020B0502040204020203" pitchFamily="34" charset="0"/>
              </a:rPr>
              <a:t>. </a:t>
            </a:r>
            <a:endParaRPr lang="en-US" sz="1200" dirty="0" smtClean="0">
              <a:latin typeface="Segoe UI" panose="020B0502040204020203" pitchFamily="34" charset="0"/>
              <a:cs typeface="Segoe UI" panose="020B0502040204020203" pitchFamily="34" charset="0"/>
            </a:endParaRPr>
          </a:p>
          <a:p>
            <a:pPr lvl="1"/>
            <a:r>
              <a:rPr lang="en-US" sz="800" dirty="0" smtClean="0">
                <a:latin typeface="Segoe UI" panose="020B0502040204020203" pitchFamily="34" charset="0"/>
                <a:cs typeface="Segoe UI" panose="020B0502040204020203" pitchFamily="34" charset="0"/>
              </a:rPr>
              <a:t>Projections </a:t>
            </a:r>
            <a:r>
              <a:rPr lang="en-US" sz="800" dirty="0">
                <a:latin typeface="Segoe UI" panose="020B0502040204020203" pitchFamily="34" charset="0"/>
                <a:cs typeface="Segoe UI" panose="020B0502040204020203" pitchFamily="34" charset="0"/>
              </a:rPr>
              <a:t>of aggregate revenues and costs are based on point-in-time estimates, and the circumstances surrounding these assumptions can change quickly. Notably, since the FY 2021 Congressional Justification was published, fee collections have been lower than anticipated, in part due to lower than expected post-registration filings. </a:t>
            </a:r>
            <a:endParaRPr lang="en-US" sz="800" dirty="0" smtClean="0">
              <a:latin typeface="Segoe UI" panose="020B0502040204020203" pitchFamily="34" charset="0"/>
              <a:cs typeface="Segoe UI" panose="020B0502040204020203" pitchFamily="34" charset="0"/>
            </a:endParaRPr>
          </a:p>
          <a:p>
            <a:r>
              <a:rPr lang="en-US" sz="1200" dirty="0">
                <a:latin typeface="Segoe UI" panose="020B0502040204020203" pitchFamily="34" charset="0"/>
                <a:cs typeface="Segoe UI" panose="020B0502040204020203" pitchFamily="34" charset="0"/>
              </a:rPr>
              <a:t>USPTO projects </a:t>
            </a:r>
            <a:r>
              <a:rPr lang="en-US" sz="1200" dirty="0" smtClean="0">
                <a:latin typeface="Segoe UI" panose="020B0502040204020203" pitchFamily="34" charset="0"/>
                <a:cs typeface="Segoe UI" panose="020B0502040204020203" pitchFamily="34" charset="0"/>
              </a:rPr>
              <a:t>trademark </a:t>
            </a:r>
            <a:r>
              <a:rPr lang="en-US" sz="1200" dirty="0">
                <a:latin typeface="Segoe UI" panose="020B0502040204020203" pitchFamily="34" charset="0"/>
                <a:cs typeface="Segoe UI" panose="020B0502040204020203" pitchFamily="34" charset="0"/>
              </a:rPr>
              <a:t>fee collections </a:t>
            </a:r>
            <a:r>
              <a:rPr lang="en-US" sz="1200" dirty="0" smtClean="0">
                <a:latin typeface="Segoe UI" panose="020B0502040204020203" pitchFamily="34" charset="0"/>
                <a:cs typeface="Segoe UI" panose="020B0502040204020203" pitchFamily="34" charset="0"/>
              </a:rPr>
              <a:t>would </a:t>
            </a:r>
            <a:r>
              <a:rPr lang="en-US" sz="1200" dirty="0">
                <a:latin typeface="Segoe UI" panose="020B0502040204020203" pitchFamily="34" charset="0"/>
                <a:cs typeface="Segoe UI" panose="020B0502040204020203" pitchFamily="34" charset="0"/>
              </a:rPr>
              <a:t>increase by an average of 20% per year, or $76 million, to $91 million per year </a:t>
            </a:r>
            <a:r>
              <a:rPr lang="en-US" sz="1200" dirty="0" smtClean="0">
                <a:latin typeface="Segoe UI" panose="020B0502040204020203" pitchFamily="34" charset="0"/>
                <a:cs typeface="Segoe UI" panose="020B0502040204020203" pitchFamily="34" charset="0"/>
              </a:rPr>
              <a:t>between FY 2021 and FY 2025.</a:t>
            </a:r>
            <a:endParaRPr lang="en-US" sz="1200" dirty="0">
              <a:latin typeface="Segoe UI" panose="020B0502040204020203" pitchFamily="34" charset="0"/>
              <a:cs typeface="Segoe UI" panose="020B0502040204020203" pitchFamily="34" charset="0"/>
            </a:endParaRPr>
          </a:p>
          <a:p>
            <a:r>
              <a:rPr lang="en-US" sz="1200" dirty="0">
                <a:latin typeface="Segoe UI" panose="020B0502040204020203" pitchFamily="34" charset="0"/>
                <a:cs typeface="Segoe UI" panose="020B0502040204020203" pitchFamily="34" charset="0"/>
              </a:rPr>
              <a:t>Absent this fee adjustment, the USPTO’s trademark operating reserve would fall below the minimum level in FY 2021 and be exhausted by the end of FY 2022.</a:t>
            </a:r>
          </a:p>
        </p:txBody>
      </p:sp>
      <p:graphicFrame>
        <p:nvGraphicFramePr>
          <p:cNvPr id="3" name="Table 2" descr="This table presents Patents fee collection estimates based on the Final Rule. This information is also available in the FY 2021 Congressional Justification." title="Final Rule and FY 2021 Budget"/>
          <p:cNvGraphicFramePr>
            <a:graphicFrameLocks noGrp="1"/>
          </p:cNvGraphicFramePr>
          <p:nvPr>
            <p:extLst>
              <p:ext uri="{D42A27DB-BD31-4B8C-83A1-F6EECF244321}">
                <p14:modId xmlns:p14="http://schemas.microsoft.com/office/powerpoint/2010/main" val="3675870062"/>
              </p:ext>
            </p:extLst>
          </p:nvPr>
        </p:nvGraphicFramePr>
        <p:xfrm>
          <a:off x="846219" y="2869668"/>
          <a:ext cx="7451561" cy="1870078"/>
        </p:xfrm>
        <a:graphic>
          <a:graphicData uri="http://schemas.openxmlformats.org/drawingml/2006/table">
            <a:tbl>
              <a:tblPr firstRow="1"/>
              <a:tblGrid>
                <a:gridCol w="3296655">
                  <a:extLst>
                    <a:ext uri="{9D8B030D-6E8A-4147-A177-3AD203B41FA5}">
                      <a16:colId xmlns:a16="http://schemas.microsoft.com/office/drawing/2014/main" val="1752803279"/>
                    </a:ext>
                  </a:extLst>
                </a:gridCol>
                <a:gridCol w="898358">
                  <a:extLst>
                    <a:ext uri="{9D8B030D-6E8A-4147-A177-3AD203B41FA5}">
                      <a16:colId xmlns:a16="http://schemas.microsoft.com/office/drawing/2014/main" val="1587714413"/>
                    </a:ext>
                  </a:extLst>
                </a:gridCol>
                <a:gridCol w="850232">
                  <a:extLst>
                    <a:ext uri="{9D8B030D-6E8A-4147-A177-3AD203B41FA5}">
                      <a16:colId xmlns:a16="http://schemas.microsoft.com/office/drawing/2014/main" val="1375538101"/>
                    </a:ext>
                  </a:extLst>
                </a:gridCol>
                <a:gridCol w="794084">
                  <a:extLst>
                    <a:ext uri="{9D8B030D-6E8A-4147-A177-3AD203B41FA5}">
                      <a16:colId xmlns:a16="http://schemas.microsoft.com/office/drawing/2014/main" val="2460771621"/>
                    </a:ext>
                  </a:extLst>
                </a:gridCol>
                <a:gridCol w="794084">
                  <a:extLst>
                    <a:ext uri="{9D8B030D-6E8A-4147-A177-3AD203B41FA5}">
                      <a16:colId xmlns:a16="http://schemas.microsoft.com/office/drawing/2014/main" val="4059119352"/>
                    </a:ext>
                  </a:extLst>
                </a:gridCol>
                <a:gridCol w="818148">
                  <a:extLst>
                    <a:ext uri="{9D8B030D-6E8A-4147-A177-3AD203B41FA5}">
                      <a16:colId xmlns:a16="http://schemas.microsoft.com/office/drawing/2014/main" val="3693500219"/>
                    </a:ext>
                  </a:extLst>
                </a:gridCol>
              </a:tblGrid>
              <a:tr h="233304">
                <a:tc gridSpan="6">
                  <a:txBody>
                    <a:bodyPr/>
                    <a:lstStyle/>
                    <a:p>
                      <a:pPr algn="ctr" fontAlgn="b"/>
                      <a:r>
                        <a:rPr lang="en-US" sz="1200" b="1" i="0" u="none" strike="noStrike" dirty="0">
                          <a:solidFill>
                            <a:srgbClr val="FFFFFF"/>
                          </a:solidFill>
                          <a:effectLst/>
                          <a:latin typeface="Segoe UI" panose="020B0502040204020203" pitchFamily="34" charset="0"/>
                        </a:rPr>
                        <a:t>Final </a:t>
                      </a:r>
                      <a:r>
                        <a:rPr lang="en-US" sz="1200" b="1" i="0" u="none" strike="noStrike" dirty="0" smtClean="0">
                          <a:solidFill>
                            <a:srgbClr val="FFFFFF"/>
                          </a:solidFill>
                          <a:effectLst/>
                          <a:latin typeface="Segoe UI" panose="020B0502040204020203" pitchFamily="34" charset="0"/>
                        </a:rPr>
                        <a:t>rule and </a:t>
                      </a:r>
                      <a:r>
                        <a:rPr lang="en-US" sz="1200" b="1" i="0" u="none" strike="noStrike" dirty="0">
                          <a:solidFill>
                            <a:srgbClr val="FFFFFF"/>
                          </a:solidFill>
                          <a:effectLst/>
                          <a:latin typeface="Segoe UI" panose="020B0502040204020203" pitchFamily="34" charset="0"/>
                        </a:rPr>
                        <a:t>FY 2021 </a:t>
                      </a:r>
                      <a:r>
                        <a:rPr lang="en-US" sz="1200" b="1" i="0" u="none" strike="noStrike" dirty="0" smtClean="0">
                          <a:solidFill>
                            <a:srgbClr val="FFFFFF"/>
                          </a:solidFill>
                          <a:effectLst/>
                          <a:latin typeface="Segoe UI" panose="020B0502040204020203" pitchFamily="34" charset="0"/>
                        </a:rPr>
                        <a:t>Budget (dollars in millions)</a:t>
                      </a:r>
                      <a:endParaRPr lang="en-US" sz="1200" b="1" i="0" u="none" strike="noStrike" dirty="0">
                        <a:solidFill>
                          <a:srgbClr val="FFFFFF"/>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44546A"/>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71592543"/>
                  </a:ext>
                </a:extLst>
              </a:tr>
              <a:tr h="236950">
                <a:tc>
                  <a:txBody>
                    <a:bodyPr/>
                    <a:lstStyle/>
                    <a:p>
                      <a:pPr algn="l" fontAlgn="b"/>
                      <a:r>
                        <a:rPr lang="en-US" sz="1200" b="0" i="0" u="none" strike="noStrike" dirty="0">
                          <a:solidFill>
                            <a:srgbClr val="5B9BD5"/>
                          </a:solidFill>
                          <a:effectLst/>
                          <a:latin typeface="Segoe UI" panose="020B0502040204020203"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b"/>
                      <a:r>
                        <a:rPr lang="en-US" sz="1200" b="0" i="0" u="none" strike="noStrike" dirty="0" smtClean="0">
                          <a:solidFill>
                            <a:srgbClr val="000000"/>
                          </a:solidFill>
                          <a:effectLst/>
                          <a:latin typeface="Segoe UI" panose="020B0502040204020203" pitchFamily="34" charset="0"/>
                        </a:rPr>
                        <a:t>FY2021</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b"/>
                      <a:r>
                        <a:rPr lang="en-US" sz="1200" b="0" i="0" u="none" strike="noStrike" dirty="0" smtClean="0">
                          <a:solidFill>
                            <a:srgbClr val="000000"/>
                          </a:solidFill>
                          <a:effectLst/>
                          <a:latin typeface="Segoe UI" panose="020B0502040204020203" pitchFamily="34" charset="0"/>
                        </a:rPr>
                        <a:t>FY2022</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b"/>
                      <a:r>
                        <a:rPr lang="en-US" sz="1200" b="0" i="0" u="none" strike="noStrike" dirty="0" smtClean="0">
                          <a:solidFill>
                            <a:srgbClr val="000000"/>
                          </a:solidFill>
                          <a:effectLst/>
                          <a:latin typeface="Segoe UI" panose="020B0502040204020203" pitchFamily="34" charset="0"/>
                        </a:rPr>
                        <a:t>FY2023</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b"/>
                      <a:r>
                        <a:rPr lang="en-US" sz="1200" b="0" i="0" u="none" strike="noStrike" dirty="0" smtClean="0">
                          <a:solidFill>
                            <a:srgbClr val="000000"/>
                          </a:solidFill>
                          <a:effectLst/>
                          <a:latin typeface="Segoe UI" panose="020B0502040204020203" pitchFamily="34" charset="0"/>
                        </a:rPr>
                        <a:t>FY2024</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b"/>
                      <a:r>
                        <a:rPr lang="en-US" sz="1200" b="0" i="0" u="none" strike="noStrike" dirty="0" smtClean="0">
                          <a:solidFill>
                            <a:srgbClr val="000000"/>
                          </a:solidFill>
                          <a:effectLst/>
                          <a:latin typeface="Segoe UI" panose="020B0502040204020203" pitchFamily="34" charset="0"/>
                        </a:rPr>
                        <a:t>FY2025</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extLst>
                  <a:ext uri="{0D108BD9-81ED-4DB2-BD59-A6C34878D82A}">
                    <a16:rowId xmlns:a16="http://schemas.microsoft.com/office/drawing/2014/main" val="3621539204"/>
                  </a:ext>
                </a:extLst>
              </a:tr>
              <a:tr h="233304">
                <a:tc>
                  <a:txBody>
                    <a:bodyPr/>
                    <a:lstStyle/>
                    <a:p>
                      <a:pPr algn="l" fontAlgn="b"/>
                      <a:r>
                        <a:rPr lang="en-US" sz="1200" b="0" i="0" u="none" strike="noStrike" dirty="0" smtClean="0">
                          <a:solidFill>
                            <a:srgbClr val="000000"/>
                          </a:solidFill>
                          <a:effectLst/>
                          <a:latin typeface="Segoe UI" panose="020B0502040204020203" pitchFamily="34" charset="0"/>
                        </a:rPr>
                        <a:t>Total projected fee collections and other income</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$449</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$477</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$503</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$524</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$544</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3210002"/>
                  </a:ext>
                </a:extLst>
              </a:tr>
              <a:tr h="233304">
                <a:tc>
                  <a:txBody>
                    <a:bodyPr/>
                    <a:lstStyle/>
                    <a:p>
                      <a:pPr algn="l" fontAlgn="b"/>
                      <a:r>
                        <a:rPr lang="en-US" sz="1200" b="0" i="0" u="none" strike="noStrike" dirty="0" smtClean="0">
                          <a:solidFill>
                            <a:srgbClr val="000000"/>
                          </a:solidFill>
                          <a:effectLst/>
                          <a:latin typeface="Segoe UI" panose="020B0502040204020203" pitchFamily="34" charset="0"/>
                        </a:rPr>
                        <a:t>Budgetary requirements</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$419</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$460</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$462</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$478</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$497</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4119462"/>
                  </a:ext>
                </a:extLst>
              </a:tr>
              <a:tr h="233304">
                <a:tc>
                  <a:txBody>
                    <a:bodyPr/>
                    <a:lstStyle/>
                    <a:p>
                      <a:pPr algn="l" fontAlgn="b"/>
                      <a:r>
                        <a:rPr lang="en-US" sz="1200" b="0" i="0" u="none" strike="noStrike" dirty="0" smtClean="0">
                          <a:solidFill>
                            <a:srgbClr val="000000"/>
                          </a:solidFill>
                          <a:effectLst/>
                          <a:latin typeface="Segoe UI" panose="020B0502040204020203" pitchFamily="34" charset="0"/>
                        </a:rPr>
                        <a:t>Funding to (+) and from (-) operating reserve</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$30</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$17</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$41</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$46</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$47</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890723"/>
                  </a:ext>
                </a:extLst>
              </a:tr>
              <a:tr h="233304">
                <a:tc>
                  <a:txBody>
                    <a:bodyPr/>
                    <a:lstStyle/>
                    <a:p>
                      <a:pPr algn="l" fontAlgn="b"/>
                      <a:r>
                        <a:rPr lang="en-US" sz="1200" b="0" i="0" u="none" strike="noStrike" dirty="0" smtClean="0">
                          <a:solidFill>
                            <a:srgbClr val="000000"/>
                          </a:solidFill>
                          <a:effectLst/>
                          <a:latin typeface="Segoe UI" panose="020B0502040204020203" pitchFamily="34" charset="0"/>
                        </a:rPr>
                        <a:t>EOY operating reserve balance</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200" b="0" i="0" u="none" strike="noStrike" dirty="0" smtClean="0">
                          <a:solidFill>
                            <a:srgbClr val="000000"/>
                          </a:solidFill>
                          <a:effectLst/>
                          <a:latin typeface="+mn-lt"/>
                        </a:rPr>
                        <a:t>$101</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200" b="0" i="0" u="none" strike="noStrike" dirty="0" smtClean="0">
                          <a:solidFill>
                            <a:srgbClr val="000000"/>
                          </a:solidFill>
                          <a:effectLst/>
                          <a:latin typeface="+mn-lt"/>
                        </a:rPr>
                        <a:t>$118</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200" b="0" i="0" u="none" strike="noStrike" dirty="0" smtClean="0">
                          <a:solidFill>
                            <a:srgbClr val="000000"/>
                          </a:solidFill>
                          <a:effectLst/>
                          <a:latin typeface="+mn-lt"/>
                        </a:rPr>
                        <a:t>$159</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200" b="0" i="0" u="none" strike="noStrike" dirty="0" smtClean="0">
                          <a:solidFill>
                            <a:srgbClr val="000000"/>
                          </a:solidFill>
                          <a:effectLst/>
                          <a:latin typeface="+mn-lt"/>
                        </a:rPr>
                        <a:t>$206</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en-US" sz="1200" b="0" i="0" u="none" strike="noStrike" dirty="0" smtClean="0">
                          <a:solidFill>
                            <a:srgbClr val="000000"/>
                          </a:solidFill>
                          <a:effectLst/>
                          <a:latin typeface="+mn-lt"/>
                        </a:rPr>
                        <a:t>$253</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75279994"/>
                  </a:ext>
                </a:extLst>
              </a:tr>
              <a:tr h="233304">
                <a:tc>
                  <a:txBody>
                    <a:bodyPr/>
                    <a:lstStyle/>
                    <a:p>
                      <a:pPr algn="l" fontAlgn="b"/>
                      <a:r>
                        <a:rPr lang="en-US" sz="1200" b="0" i="0" u="none" strike="noStrike" dirty="0" smtClean="0">
                          <a:solidFill>
                            <a:srgbClr val="000000"/>
                          </a:solidFill>
                          <a:effectLst/>
                          <a:latin typeface="Segoe UI" panose="020B0502040204020203" pitchFamily="34" charset="0"/>
                        </a:rPr>
                        <a:t>Over/(under) minimum level</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$26</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$43</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$84</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$131</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$178</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9243369"/>
                  </a:ext>
                </a:extLst>
              </a:tr>
              <a:tr h="233304">
                <a:tc>
                  <a:txBody>
                    <a:bodyPr/>
                    <a:lstStyle/>
                    <a:p>
                      <a:pPr algn="l" fontAlgn="b"/>
                      <a:r>
                        <a:rPr lang="en-US" sz="1200" b="0" i="0" u="none" strike="noStrike" dirty="0" smtClean="0">
                          <a:solidFill>
                            <a:srgbClr val="000000"/>
                          </a:solidFill>
                          <a:effectLst/>
                          <a:latin typeface="Segoe UI" panose="020B0502040204020203" pitchFamily="34" charset="0"/>
                        </a:rPr>
                        <a:t>Over/(under) optimal level</a:t>
                      </a:r>
                      <a:endParaRPr lang="en-US" sz="1200" b="0" i="0" u="none" strike="noStrike" dirty="0">
                        <a:solidFill>
                          <a:srgbClr val="000000"/>
                        </a:solidFill>
                        <a:effectLst/>
                        <a:latin typeface="Segoe UI" panose="020B0502040204020203"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($108)</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($112)</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($72)</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($33)</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200" b="0" i="0" u="none" strike="noStrike" dirty="0" smtClean="0">
                          <a:solidFill>
                            <a:srgbClr val="000000"/>
                          </a:solidFill>
                          <a:effectLst/>
                          <a:latin typeface="+mn-lt"/>
                        </a:rPr>
                        <a:t>$4</a:t>
                      </a:r>
                      <a:endParaRPr lang="en-US" sz="1200" b="0" i="0" u="none" strike="noStrike" dirty="0">
                        <a:solidFill>
                          <a:srgbClr val="000000"/>
                        </a:solidFill>
                        <a:effectLst/>
                        <a:latin typeface="+mn-lt"/>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0626184"/>
                  </a:ext>
                </a:extLst>
              </a:tr>
            </a:tbl>
          </a:graphicData>
        </a:graphic>
      </p:graphicFrame>
      <p:sp>
        <p:nvSpPr>
          <p:cNvPr id="6" name="Slide Number Placeholder 2"/>
          <p:cNvSpPr>
            <a:spLocks noGrp="1"/>
          </p:cNvSpPr>
          <p:nvPr>
            <p:ph type="sldNum" sz="quarter" idx="10"/>
          </p:nvPr>
        </p:nvSpPr>
        <p:spPr>
          <a:xfrm>
            <a:off x="457200" y="5297488"/>
            <a:ext cx="2057400" cy="303212"/>
          </a:xfrm>
        </p:spPr>
        <p:txBody>
          <a:bodyPr/>
          <a:lstStyle/>
          <a:p>
            <a:fld id="{92DA454B-C859-4892-B9FA-68B588C9F547}" type="slidenum">
              <a:rPr lang="en-US" sz="800" smtClean="0">
                <a:solidFill>
                  <a:schemeClr val="tx1"/>
                </a:solidFill>
              </a:rPr>
              <a:pPr/>
              <a:t>8</a:t>
            </a:fld>
            <a:endParaRPr lang="en-US" sz="800" dirty="0">
              <a:solidFill>
                <a:schemeClr val="tx1"/>
              </a:solidFill>
            </a:endParaRPr>
          </a:p>
        </p:txBody>
      </p:sp>
    </p:spTree>
    <p:extLst>
      <p:ext uri="{BB962C8B-B14F-4D97-AF65-F5344CB8AC3E}">
        <p14:creationId xmlns:p14="http://schemas.microsoft.com/office/powerpoint/2010/main" val="2183842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8022"/>
            <a:ext cx="8229600" cy="597793"/>
          </a:xfrm>
        </p:spPr>
        <p:txBody>
          <a:bodyPr>
            <a:normAutofit/>
          </a:bodyPr>
          <a:lstStyle/>
          <a:p>
            <a:pPr lvl="0">
              <a:spcBef>
                <a:spcPct val="20000"/>
              </a:spcBef>
            </a:pPr>
            <a:r>
              <a:rPr lang="en-US" sz="3200" dirty="0" smtClean="0">
                <a:solidFill>
                  <a:prstClr val="black"/>
                </a:solidFill>
                <a:ea typeface="+mn-ea"/>
                <a:cs typeface="+mn-cs"/>
              </a:rPr>
              <a:t>Final rule trademark fee changes</a:t>
            </a:r>
            <a:endParaRPr lang="en-US" sz="3200" dirty="0"/>
          </a:p>
        </p:txBody>
      </p:sp>
      <p:sp>
        <p:nvSpPr>
          <p:cNvPr id="3" name="Content Placeholder 2"/>
          <p:cNvSpPr>
            <a:spLocks noGrp="1"/>
          </p:cNvSpPr>
          <p:nvPr>
            <p:ph idx="1"/>
          </p:nvPr>
        </p:nvSpPr>
        <p:spPr>
          <a:xfrm>
            <a:off x="457200" y="911693"/>
            <a:ext cx="8293768" cy="4542669"/>
          </a:xfrm>
        </p:spPr>
        <p:txBody>
          <a:bodyPr>
            <a:normAutofit fontScale="25000" lnSpcReduction="20000"/>
          </a:bodyPr>
          <a:lstStyle/>
          <a:p>
            <a:pPr marL="0" indent="0">
              <a:lnSpc>
                <a:spcPct val="120000"/>
              </a:lnSpc>
              <a:buNone/>
            </a:pPr>
            <a:r>
              <a:rPr lang="en-US" sz="5600" dirty="0">
                <a:latin typeface="+mn-lt"/>
              </a:rPr>
              <a:t>The f</a:t>
            </a:r>
            <a:r>
              <a:rPr lang="en-US" sz="5600" dirty="0" smtClean="0">
                <a:latin typeface="+mn-lt"/>
              </a:rPr>
              <a:t>inal </a:t>
            </a:r>
            <a:r>
              <a:rPr lang="en-US" sz="5600" dirty="0">
                <a:latin typeface="+mn-lt"/>
              </a:rPr>
              <a:t>r</a:t>
            </a:r>
            <a:r>
              <a:rPr lang="en-US" sz="5600" dirty="0" smtClean="0">
                <a:latin typeface="+mn-lt"/>
              </a:rPr>
              <a:t>ules sets </a:t>
            </a:r>
            <a:r>
              <a:rPr lang="en-US" sz="5600" dirty="0">
                <a:latin typeface="+mn-lt"/>
              </a:rPr>
              <a:t>or </a:t>
            </a:r>
            <a:r>
              <a:rPr lang="en-US" sz="5600" dirty="0" smtClean="0">
                <a:latin typeface="+mn-lt"/>
              </a:rPr>
              <a:t>adjusts trademark </a:t>
            </a:r>
            <a:r>
              <a:rPr lang="en-US" sz="5600" dirty="0">
                <a:latin typeface="+mn-lt"/>
              </a:rPr>
              <a:t>fees as detailed in the “Table of </a:t>
            </a:r>
            <a:r>
              <a:rPr lang="en-US" sz="5600" dirty="0" smtClean="0">
                <a:latin typeface="+mn-lt"/>
              </a:rPr>
              <a:t>Trademark </a:t>
            </a:r>
            <a:r>
              <a:rPr lang="en-US" sz="5600" dirty="0">
                <a:latin typeface="+mn-lt"/>
              </a:rPr>
              <a:t>Fees—Current, </a:t>
            </a:r>
            <a:r>
              <a:rPr lang="en-US" sz="5600" dirty="0" smtClean="0">
                <a:latin typeface="+mn-lt"/>
              </a:rPr>
              <a:t>Final </a:t>
            </a:r>
            <a:r>
              <a:rPr lang="en-US" sz="5600" dirty="0">
                <a:latin typeface="+mn-lt"/>
              </a:rPr>
              <a:t>and Unit Cost.”  The f</a:t>
            </a:r>
            <a:r>
              <a:rPr lang="en-US" sz="5600" dirty="0" smtClean="0">
                <a:latin typeface="+mn-lt"/>
              </a:rPr>
              <a:t>inal </a:t>
            </a:r>
            <a:r>
              <a:rPr lang="en-US" sz="5600" dirty="0">
                <a:latin typeface="+mn-lt"/>
              </a:rPr>
              <a:t>r</a:t>
            </a:r>
            <a:r>
              <a:rPr lang="en-US" sz="5600" dirty="0" smtClean="0">
                <a:latin typeface="+mn-lt"/>
              </a:rPr>
              <a:t>ule </a:t>
            </a:r>
            <a:r>
              <a:rPr lang="en-US" sz="5600" dirty="0">
                <a:latin typeface="+mn-lt"/>
              </a:rPr>
              <a:t>includes three general types of </a:t>
            </a:r>
            <a:r>
              <a:rPr lang="en-US" sz="5600" dirty="0" smtClean="0">
                <a:latin typeface="+mn-lt"/>
              </a:rPr>
              <a:t>trademark </a:t>
            </a:r>
            <a:r>
              <a:rPr lang="en-US" sz="5600" dirty="0">
                <a:latin typeface="+mn-lt"/>
              </a:rPr>
              <a:t>fee </a:t>
            </a:r>
            <a:r>
              <a:rPr lang="en-US" sz="5600" dirty="0" smtClean="0">
                <a:latin typeface="+mn-lt"/>
              </a:rPr>
              <a:t>changes that adjust existing fees and set new fees to encourage the effective administration of the IP system:</a:t>
            </a:r>
            <a:endParaRPr lang="en-US" sz="5600" dirty="0">
              <a:latin typeface="+mn-lt"/>
            </a:endParaRPr>
          </a:p>
          <a:p>
            <a:pPr lvl="1">
              <a:lnSpc>
                <a:spcPct val="120000"/>
              </a:lnSpc>
            </a:pPr>
            <a:r>
              <a:rPr lang="en-US" sz="5600" dirty="0" smtClean="0">
                <a:latin typeface="+mn-lt"/>
              </a:rPr>
              <a:t>Adjustments</a:t>
            </a:r>
            <a:r>
              <a:rPr lang="en-US" sz="5600" dirty="0">
                <a:latin typeface="+mn-lt"/>
              </a:rPr>
              <a:t>:</a:t>
            </a:r>
          </a:p>
          <a:p>
            <a:pPr marL="1005840" lvl="2">
              <a:lnSpc>
                <a:spcPct val="120000"/>
              </a:lnSpc>
            </a:pPr>
            <a:r>
              <a:rPr lang="en-US" sz="4800" dirty="0" smtClean="0">
                <a:latin typeface="+mn-lt"/>
              </a:rPr>
              <a:t>Application filings </a:t>
            </a:r>
            <a:endParaRPr lang="en-US" sz="4800" dirty="0">
              <a:latin typeface="+mn-lt"/>
            </a:endParaRPr>
          </a:p>
          <a:p>
            <a:pPr marL="1005840" lvl="2">
              <a:lnSpc>
                <a:spcPct val="120000"/>
              </a:lnSpc>
            </a:pPr>
            <a:r>
              <a:rPr lang="en-US" sz="4800" dirty="0" smtClean="0">
                <a:latin typeface="+mn-lt"/>
              </a:rPr>
              <a:t>Affidavits under section 8 or 71</a:t>
            </a:r>
            <a:endParaRPr lang="en-US" sz="4800" dirty="0">
              <a:latin typeface="+mn-lt"/>
            </a:endParaRPr>
          </a:p>
          <a:p>
            <a:pPr marL="1005840" lvl="2">
              <a:lnSpc>
                <a:spcPct val="120000"/>
              </a:lnSpc>
            </a:pPr>
            <a:r>
              <a:rPr lang="en-US" sz="4800" dirty="0" smtClean="0">
                <a:latin typeface="+mn-lt"/>
              </a:rPr>
              <a:t>Petitions to the Director</a:t>
            </a:r>
            <a:endParaRPr lang="en-US" sz="4800" dirty="0">
              <a:latin typeface="+mn-lt"/>
            </a:endParaRPr>
          </a:p>
          <a:p>
            <a:pPr marL="1005840" lvl="2">
              <a:lnSpc>
                <a:spcPct val="120000"/>
              </a:lnSpc>
            </a:pPr>
            <a:r>
              <a:rPr lang="en-US" sz="4800" dirty="0" smtClean="0">
                <a:latin typeface="+mn-lt"/>
              </a:rPr>
              <a:t>TTAB cancelation and opposition</a:t>
            </a:r>
          </a:p>
          <a:p>
            <a:pPr marL="1005840" lvl="2">
              <a:lnSpc>
                <a:spcPct val="120000"/>
              </a:lnSpc>
            </a:pPr>
            <a:r>
              <a:rPr lang="en-US" sz="4800" dirty="0" smtClean="0">
                <a:latin typeface="+mn-lt"/>
              </a:rPr>
              <a:t>TTAB trial and appeal proceedings</a:t>
            </a:r>
            <a:endParaRPr lang="en-US" sz="4800" dirty="0">
              <a:latin typeface="+mn-lt"/>
            </a:endParaRPr>
          </a:p>
          <a:p>
            <a:pPr lvl="1">
              <a:lnSpc>
                <a:spcPct val="120000"/>
              </a:lnSpc>
            </a:pPr>
            <a:r>
              <a:rPr lang="en-US" sz="5600" dirty="0" smtClean="0">
                <a:latin typeface="+mn-lt"/>
              </a:rPr>
              <a:t>New </a:t>
            </a:r>
            <a:r>
              <a:rPr lang="en-US" sz="5600" dirty="0">
                <a:latin typeface="+mn-lt"/>
              </a:rPr>
              <a:t>fees:</a:t>
            </a:r>
          </a:p>
          <a:p>
            <a:pPr marL="1005840" lvl="2">
              <a:lnSpc>
                <a:spcPct val="120000"/>
              </a:lnSpc>
            </a:pPr>
            <a:r>
              <a:rPr lang="en-US" sz="4800" dirty="0">
                <a:latin typeface="+mn-lt"/>
              </a:rPr>
              <a:t>Deleting goods, services, and/or classes after filing an affidavit under section 8 or </a:t>
            </a:r>
            <a:r>
              <a:rPr lang="en-US" sz="4800" dirty="0" smtClean="0">
                <a:latin typeface="+mn-lt"/>
              </a:rPr>
              <a:t>71</a:t>
            </a:r>
          </a:p>
          <a:p>
            <a:pPr marL="1005840" lvl="2">
              <a:lnSpc>
                <a:spcPct val="120000"/>
              </a:lnSpc>
            </a:pPr>
            <a:r>
              <a:rPr lang="en-US" sz="4800" dirty="0" smtClean="0">
                <a:latin typeface="+mn-lt"/>
              </a:rPr>
              <a:t>Filing a second or subsequent request for an extension of time to file an appeal brief</a:t>
            </a:r>
            <a:endParaRPr lang="en-US" sz="4800" dirty="0">
              <a:latin typeface="+mn-lt"/>
            </a:endParaRPr>
          </a:p>
          <a:p>
            <a:pPr marL="1005840" lvl="2">
              <a:lnSpc>
                <a:spcPct val="120000"/>
              </a:lnSpc>
            </a:pPr>
            <a:r>
              <a:rPr lang="en-US" sz="4800" dirty="0">
                <a:latin typeface="+mn-lt"/>
              </a:rPr>
              <a:t>Letter of </a:t>
            </a:r>
            <a:r>
              <a:rPr lang="en-US" sz="4800" dirty="0" smtClean="0">
                <a:latin typeface="+mn-lt"/>
              </a:rPr>
              <a:t>Protest</a:t>
            </a:r>
          </a:p>
          <a:p>
            <a:pPr marL="1005840" lvl="2">
              <a:lnSpc>
                <a:spcPct val="120000"/>
              </a:lnSpc>
            </a:pPr>
            <a:r>
              <a:rPr lang="en-US" sz="4800" dirty="0" smtClean="0">
                <a:latin typeface="+mn-lt"/>
              </a:rPr>
              <a:t>Oral hearing</a:t>
            </a:r>
          </a:p>
          <a:p>
            <a:pPr lvl="1">
              <a:lnSpc>
                <a:spcPct val="120000"/>
              </a:lnSpc>
            </a:pPr>
            <a:r>
              <a:rPr lang="en-US" sz="5600" dirty="0" smtClean="0">
                <a:latin typeface="+mn-lt"/>
              </a:rPr>
              <a:t>No cost ($0) fees:</a:t>
            </a:r>
          </a:p>
          <a:p>
            <a:pPr marL="1005840" lvl="2">
              <a:lnSpc>
                <a:spcPct val="120000"/>
              </a:lnSpc>
            </a:pPr>
            <a:r>
              <a:rPr lang="en-US" sz="4800" dirty="0">
                <a:latin typeface="+mn-lt"/>
              </a:rPr>
              <a:t>Filing a first request for an extension of time to file an appeal brief</a:t>
            </a:r>
          </a:p>
          <a:p>
            <a:pPr marL="1005840" lvl="2">
              <a:lnSpc>
                <a:spcPct val="120000"/>
              </a:lnSpc>
            </a:pPr>
            <a:r>
              <a:rPr lang="en-US" sz="4800" dirty="0" smtClean="0">
                <a:latin typeface="+mn-lt"/>
              </a:rPr>
              <a:t>Filing an amendment to registration to delete goods, services and/or classes prior to submission of an affidavit under section 8 or 71</a:t>
            </a:r>
          </a:p>
          <a:p>
            <a:pPr lvl="2"/>
            <a:endParaRPr lang="en-US" dirty="0"/>
          </a:p>
        </p:txBody>
      </p:sp>
      <p:sp>
        <p:nvSpPr>
          <p:cNvPr id="4" name="Slide Number Placeholder 3"/>
          <p:cNvSpPr>
            <a:spLocks noGrp="1"/>
          </p:cNvSpPr>
          <p:nvPr>
            <p:ph type="sldNum" sz="quarter" idx="12"/>
          </p:nvPr>
        </p:nvSpPr>
        <p:spPr/>
        <p:txBody>
          <a:bodyPr/>
          <a:lstStyle/>
          <a:p>
            <a:fld id="{92DA454B-C859-4892-B9FA-68B588C9F547}" type="slidenum">
              <a:rPr lang="en-US" smtClean="0"/>
              <a:t>9</a:t>
            </a:fld>
            <a:endParaRPr lang="en-US" dirty="0"/>
          </a:p>
        </p:txBody>
      </p:sp>
    </p:spTree>
    <p:extLst>
      <p:ext uri="{BB962C8B-B14F-4D97-AF65-F5344CB8AC3E}">
        <p14:creationId xmlns:p14="http://schemas.microsoft.com/office/powerpoint/2010/main" val="4049894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Brand master green">
  <a:themeElements>
    <a:clrScheme name="USPTO Brand 1">
      <a:dk1>
        <a:sysClr val="windowText" lastClr="000000"/>
      </a:dk1>
      <a:lt1>
        <a:sysClr val="window" lastClr="FFFFFF"/>
      </a:lt1>
      <a:dk2>
        <a:srgbClr val="004C97"/>
      </a:dk2>
      <a:lt2>
        <a:srgbClr val="D9D9D6"/>
      </a:lt2>
      <a:accent1>
        <a:srgbClr val="1596D1"/>
      </a:accent1>
      <a:accent2>
        <a:srgbClr val="AC2B37"/>
      </a:accent2>
      <a:accent3>
        <a:srgbClr val="88A620"/>
      </a:accent3>
      <a:accent4>
        <a:srgbClr val="6B2F75"/>
      </a:accent4>
      <a:accent5>
        <a:srgbClr val="97B8D4"/>
      </a:accent5>
      <a:accent6>
        <a:srgbClr val="C88242"/>
      </a:accent6>
      <a:hlink>
        <a:srgbClr val="004C97"/>
      </a:hlink>
      <a:folHlink>
        <a:srgbClr val="3C1053"/>
      </a:folHlink>
    </a:clrScheme>
    <a:fontScheme name="USPTO Brand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and master navy with footer.potx" id="{785DEF51-B100-421C-8277-5DA6B256CA4F}" vid="{8F3E9A4B-F673-4D00-B0A0-0735CA436E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Brand master navy with footer (7)</Template>
  <TotalTime>0</TotalTime>
  <Words>2719</Words>
  <Application>Microsoft Office PowerPoint</Application>
  <PresentationFormat>On-screen Show (16:10)</PresentationFormat>
  <Paragraphs>375</Paragraphs>
  <Slides>16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Segoe UI</vt:lpstr>
      <vt:lpstr>Segoe UI Semibold</vt:lpstr>
      <vt:lpstr>Times New Roman</vt:lpstr>
      <vt:lpstr>Brand master green</vt:lpstr>
      <vt:lpstr>PowerPoint Presentation</vt:lpstr>
      <vt:lpstr>Final Rule:  At-a-Glance</vt:lpstr>
      <vt:lpstr>Overview</vt:lpstr>
      <vt:lpstr>The final rule complies with the AIA fee setting process and USPTO policy</vt:lpstr>
      <vt:lpstr>Fee setting goals and objectives</vt:lpstr>
      <vt:lpstr>Benefits for stakeholders</vt:lpstr>
      <vt:lpstr>Changes from NPRM</vt:lpstr>
      <vt:lpstr>Trademarks five-year financial outlook</vt:lpstr>
      <vt:lpstr>Final rule trademark fee changes</vt:lpstr>
      <vt:lpstr>Application filing fees</vt:lpstr>
      <vt:lpstr>Affidavits under section 8 and 71 of the act</vt:lpstr>
      <vt:lpstr>Petition fees</vt:lpstr>
      <vt:lpstr>TTAB cancellation and opposition fees</vt:lpstr>
      <vt:lpstr>TTAB trial and appeal fees</vt:lpstr>
      <vt:lpstr>Analyses and alternatives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2020-10-06T14:23:01Z</dcterms:created>
  <dcterms:modified xsi:type="dcterms:W3CDTF">2020-11-13T13:18:18Z</dcterms:modified>
</cp:coreProperties>
</file>