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1" r:id="rId11"/>
  </p:sldMasterIdLst>
  <p:notesMasterIdLst>
    <p:notesMasterId r:id="rId64"/>
  </p:notesMasterIdLst>
  <p:handoutMasterIdLst>
    <p:handoutMasterId r:id="rId65"/>
  </p:handoutMasterIdLst>
  <p:sldIdLst>
    <p:sldId id="555" r:id="rId12"/>
    <p:sldId id="714" r:id="rId13"/>
    <p:sldId id="715" r:id="rId14"/>
    <p:sldId id="607" r:id="rId15"/>
    <p:sldId id="662" r:id="rId16"/>
    <p:sldId id="663" r:id="rId17"/>
    <p:sldId id="664" r:id="rId18"/>
    <p:sldId id="665" r:id="rId19"/>
    <p:sldId id="666" r:id="rId20"/>
    <p:sldId id="667" r:id="rId21"/>
    <p:sldId id="668" r:id="rId22"/>
    <p:sldId id="669" r:id="rId23"/>
    <p:sldId id="670" r:id="rId24"/>
    <p:sldId id="712" r:id="rId25"/>
    <p:sldId id="713" r:id="rId26"/>
    <p:sldId id="673" r:id="rId27"/>
    <p:sldId id="674" r:id="rId28"/>
    <p:sldId id="675" r:id="rId29"/>
    <p:sldId id="676" r:id="rId30"/>
    <p:sldId id="677" r:id="rId31"/>
    <p:sldId id="678" r:id="rId32"/>
    <p:sldId id="679" r:id="rId33"/>
    <p:sldId id="683" r:id="rId34"/>
    <p:sldId id="684" r:id="rId35"/>
    <p:sldId id="685" r:id="rId36"/>
    <p:sldId id="686" r:id="rId37"/>
    <p:sldId id="700" r:id="rId38"/>
    <p:sldId id="688" r:id="rId39"/>
    <p:sldId id="689" r:id="rId40"/>
    <p:sldId id="690" r:id="rId41"/>
    <p:sldId id="691" r:id="rId42"/>
    <p:sldId id="692" r:id="rId43"/>
    <p:sldId id="693" r:id="rId44"/>
    <p:sldId id="694" r:id="rId45"/>
    <p:sldId id="695" r:id="rId46"/>
    <p:sldId id="696" r:id="rId47"/>
    <p:sldId id="697" r:id="rId48"/>
    <p:sldId id="698" r:id="rId49"/>
    <p:sldId id="699" r:id="rId50"/>
    <p:sldId id="701" r:id="rId51"/>
    <p:sldId id="702" r:id="rId52"/>
    <p:sldId id="703" r:id="rId53"/>
    <p:sldId id="704" r:id="rId54"/>
    <p:sldId id="705" r:id="rId55"/>
    <p:sldId id="706" r:id="rId56"/>
    <p:sldId id="707" r:id="rId57"/>
    <p:sldId id="708" r:id="rId58"/>
    <p:sldId id="709" r:id="rId59"/>
    <p:sldId id="710" r:id="rId60"/>
    <p:sldId id="711" r:id="rId61"/>
    <p:sldId id="646" r:id="rId62"/>
    <p:sldId id="562" r:id="rId6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B1B"/>
    <a:srgbClr val="FF4B4B"/>
    <a:srgbClr val="F60000"/>
    <a:srgbClr val="EA7432"/>
    <a:srgbClr val="3366CC"/>
    <a:srgbClr val="A40000"/>
    <a:srgbClr val="FFABAB"/>
    <a:srgbClr val="FFBDBD"/>
    <a:srgbClr val="FF434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890" autoAdjust="0"/>
    <p:restoredTop sz="94660"/>
  </p:normalViewPr>
  <p:slideViewPr>
    <p:cSldViewPr>
      <p:cViewPr varScale="1">
        <p:scale>
          <a:sx n="92" d="100"/>
          <a:sy n="92" d="100"/>
        </p:scale>
        <p:origin x="-101" y="-1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866" y="-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28EE2303-1A97-4E79-86FA-E876D66D962C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D8695E04-E017-436F-9E98-84F802E0B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1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3104FE3E-9019-4C75-9DA1-AF9804445805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76A4063A-9F60-45B8-AB4D-6A4C9C5EB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4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46B2E-B6FD-4C67-813C-6A80B81BE6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8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5F7B41D5-B3F6-4A39-9182-D9BC2DB71E69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44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617EB-686A-4B44-A98A-97424BCFA427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8180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B5074-8138-4606-AB96-8F861269A415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72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234C00DA-6178-4B8B-9797-826669FECED2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75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23CB6F-4E1B-4F14-8B0C-C353F1D3FFBB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1553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D267F7-4BB8-4A27-A76B-5661A6BCFCE6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2660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F8820F-C167-4A92-BA74-867E67A72581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8465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17F50-D64A-4806-8992-4575576A5734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9098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F9066-2929-422A-8946-6616BF0B6615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274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5A05E-5C3D-4FD6-980D-E123C303832E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0295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8C59C-ACF4-417B-81A8-F269A4FE74FE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4053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FA17E-2CD2-41CC-9C24-4DF90F737F22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4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36E07-814D-4F74-B9EB-B38EC80725B0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8177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576D7C-DD3E-4BCF-B5BE-EC861AB92B02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5383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6B7CB-2598-4966-8C86-001EDD2627A2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4189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1E5A5-2C3F-48D2-BF2F-1D7FCCA1AD2B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4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5F52FA-F667-4828-81D9-F91BF3AE0353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38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89DA3141-7893-4FFE-8C09-CD9C600B1E40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6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6F5B25-05DC-43D0-A9C3-FC77BEE8293B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1065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8F2C6-170E-4867-BDC3-546C2F3F0362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7693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DFC8A4-A2F6-4F8B-A87B-D318AFC5515B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6073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CFBB6-7AA7-4A4B-8CE0-A19AB62530AA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9265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A7D3E8-3651-4A85-94BD-9B9F4D76B765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973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63AC89FD-2DEA-4203-BAD8-36670D9BEFF3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39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7F9D1-6F30-44AB-86B6-30FC365831F3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2338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DB468-8653-4AFA-9E5D-A2AF58BF147D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5988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8316C-579A-448A-A2FB-03B9EFC542AF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8736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2031D8-BA22-416C-94F1-CC82F439BC09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7384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40602-746C-40A3-A077-A80BBB93AA03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2999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4375BF-7164-4A42-9009-81BEEC201BA4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51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CB0BB-A59E-4926-B1C7-CA6B4DB9A44F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9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fld id="{DDD00134-4BED-4A0D-B7A2-D005D7EA8270}" type="datetime1">
              <a:rPr lang="en-US" smtClean="0"/>
              <a:t>12/9/2014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fld id="{81514DFD-C8F4-435C-B15E-BA1E6FD10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77839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F726AD-B590-46E5-A570-75BD8DFAC2DA}" type="datetime1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DC5146-C27A-46CA-9FBC-4D1825337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46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C4961D-183B-4D79-BAD1-9AB4C686C1A6}" type="datetime1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E82055-BB89-4C5B-8173-687610CA2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09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43E76-9B85-4B44-8C6B-32C410A3A967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8055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4F5BE1-6C37-4A8E-8F69-F471D6B39F07}" type="datetime1">
              <a:rPr lang="en-US" smtClean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144281-4587-4B7A-9C38-09CFDAEE2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5753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0F6889-6491-4D1A-88C2-23671277FBF1}" type="datetime1">
              <a:rPr lang="en-US" smtClean="0"/>
              <a:t>12/9/2014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3780F2-D5A1-4236-B1EF-2444AB7AD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4220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A09AE0-BBCC-4E0F-B536-E766AD4A6493}" type="datetime1">
              <a:rPr lang="en-US" smtClean="0"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923BBF-8A26-4309-B1EF-179A41246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2219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462FA8-8C97-4FB9-A592-F9CB3A00FA0C}" type="datetime1">
              <a:rPr lang="en-US" smtClean="0"/>
              <a:t>12/9/2014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E4B2B0-EF4F-4504-B109-FE5C583A8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8255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5555F3-FA8D-4698-A23B-B26E0D4B9FA4}" type="datetime1">
              <a:rPr lang="en-US" smtClean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20EF0C-CD64-48E9-B010-937EC21FC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8624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9DCA71-A408-4F2B-9FF8-48E515410728}" type="datetime1">
              <a:rPr lang="en-US" smtClean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C8E1DB-0B3A-4ADC-831E-2438FCE91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0391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E5373D-2322-44D1-895B-C15E923E57C6}" type="datetime1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8108A6-0C40-4506-91CD-1BA3BD66A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3705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5BA22-4CCE-4D26-852D-32BD35C4A2ED}" type="datetime1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C281C5-D61A-4B31-B787-6873E6DE3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039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E168DC-89E7-48E1-811E-D47EBA20CCDD}" type="datetime1">
              <a:rPr lang="en-US" smtClean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988674-266C-4BFC-9FD7-97921729D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197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E05C9-8806-475E-AA67-BB44829EF8FE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049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6DDE3-9EB5-4D33-B113-1FBC28DE249C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720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1B93D0-2FDC-48DC-A2D1-DE1D339EB66F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2684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54C645-9E93-4E86-BABB-D83319F31D4D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080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2D0CB-2066-4E84-BCC0-11879289E672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284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CBE910-05CF-4221-BD49-1280C2492811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004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4595C-8B99-42A3-ADDF-CD49B00A15EB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98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46F25-AB01-4AD7-90C8-0B9132C523F2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944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B1C5B-2345-422A-A2B7-30D0388DC791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643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D35DE5-7F86-4861-874E-469757549024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650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8734A3-5D47-4C39-9748-F4C2314FF84C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40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9D68A1-72DA-412D-9D9A-3F1E045CF86C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8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1D14E98E-AB63-421E-8535-8AEFB56C7BB4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6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EF9F41-8355-46F3-9F50-C999B8DA7AF0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1319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3D2E6-7E58-40B4-BE71-30BBC40C5E12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595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FC2647-59BF-44EB-88E7-DA081EE7E96B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1728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130B6-EB6A-4511-B254-8E68FD7BD9C9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137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BF316-8774-4FF7-987A-F3E13AE67682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3522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6CC90-BABF-4730-ABDA-17C813C6ABB8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2829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A80BC-03DE-47C3-B3EF-31A8F7AF2D18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1005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60EC3-8B61-4129-8DA2-B2C0B92A4E2C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587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B6B5AB-1C10-432C-B4C4-92A7D8A286BE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021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064AC-1ADA-495C-A244-39E3C3413064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8399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3D3FC7-CCBB-44BC-A5F3-9EEE6914654E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0043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7DDEB-843E-4383-BAD0-CA7BE1794E05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68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ACA0C-662F-4FF9-BB01-83D992B2876F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3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AEF3A25C-2117-492D-8EAB-9DEB5A54C40B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43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9262C-F860-4496-92E3-1BB6A91AEC08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340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A60A3-8E43-49DB-A56E-219618AF1ABC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56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8F529-AF2E-41E5-89F0-3898552F4DCC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61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EAAA3-2718-468B-8CAF-937585E2AA83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045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FBAEF-C004-4C3C-A88F-7DB2A24833CB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5185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1EBD57-0459-42BA-AF4F-6841345CF10F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8063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D705B6-793F-4A25-A940-935D7A6E4B79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6886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C8A476-FBF9-4E29-B8D1-E52004947494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0430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333AEF-04F4-4F5E-913F-D5FC5A05CAF9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7232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DD063C-4730-4E09-A6A6-99DFD5963135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8989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50DB93-AFC9-42AC-85A7-0A8C6AD2BD35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9570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B0F94-3497-41C9-BB83-5AD513DBB1E4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35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636F0-4B77-4FBD-9230-8CA63F79899B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4414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4B6FC-517D-4456-83A4-D923529CA9A2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7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156305F3-B365-4B2B-9325-37692857A4FD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75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5D2557-E73B-43C3-BCF3-BDC6958AC7A6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2253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42D9D-A3D3-4F9A-AA17-65F52E69F3C5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77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9CBB7-54A3-456A-B93A-A529AA20052F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0808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788D7-F772-48BE-954D-D8D2081FC98D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3167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2A12AA-1345-4143-BA23-E678A91F5A0C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3108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3D8B6-2248-4454-9192-FB742DEF67E7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6725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27FEA-1661-4412-93C2-A3FA5C5543BF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8007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BE565-2129-4224-8098-DBAB12E53B31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294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2FD97-D662-4BF2-8062-C5F97962C3D1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5765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36A26-B2BE-47A6-A4BF-CBC9DA52A51C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3383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6313B-3A75-49AD-BB04-9FAAB422F451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8791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5E025-B5FA-4FDB-A7A3-B8D1BD11880E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3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8D8CA7-EA59-432A-B288-301ED6D58192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85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8CFBCBBB-5E43-456E-A4E6-7FA50A7447D1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75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A3C51-A3FC-4695-83D5-39EACEB6EF15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5934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3AD740-94BA-409E-8777-A1B11046F126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0216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22531-FDA7-42CE-9BA7-8B55C10711A2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1388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4B258-DA3E-4E5E-9827-835E17C79931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355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C3415-D6BF-426B-AC3B-7A89EDA6226A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578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70C99-0197-45B9-9500-083BDCF6811F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2903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A6CE6-DAA8-4B61-AD6B-7DCF916C02E6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2229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9C1DD-075B-4C9C-87B2-A15129BDA7DD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2982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1B3FA-D9B0-4277-9D84-C12C8B1D6FA6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0867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61CEA-CD7F-45DF-ABB2-CA7EB157B3FF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5094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D1341-5E7F-432B-94F1-6599D796F3C1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1297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0511E-C0BE-4B2C-88B9-79E73B33984F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53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71F50817-0443-403E-96D0-675B7F738056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05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E89E3-777F-4EBA-AC4E-096D9F9A19AF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225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59310-4495-4610-AFD8-3380188BBBE1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0690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3101FA-4D01-4A78-BFC2-0E3F20BBB3E6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744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19243C-54C7-443E-ABDB-C27CA34ECEB4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1142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462B0E-CD81-4E81-BD1B-244460ED79C8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9841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738DF-A956-4BBB-BD67-493233FA18F5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7180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9E2F3-25EE-4E59-865A-688940CD22FD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3333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636C9-8657-4B99-BAB7-381E9AD89812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0926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31ECC2-ED3E-4BD9-88FF-50458E5B1A5F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464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080E6B-B6EC-4B0F-8E1F-B68D697C5ABE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0865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4CA98-2E01-490B-B4F8-6C6A12B3C00D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6227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E1675-AB87-438D-ADB7-EB1F43F2EE37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08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57FE8AA6-949D-467B-8B58-46E990CC6728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91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54E02-8F4D-4CBD-BE20-181A85690C55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095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70901E-D96B-4CED-A26B-424966BF44A3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3717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4BF33D-5445-49CB-9DED-86610AF6CA3E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6813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47F875-1011-4E81-9A6D-793F61251E7C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4291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6E561-86E8-47CE-BA58-EFDF478D4C46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5083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6EEDE-9EE8-4869-A65C-144A1F80EA10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1972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47B20F-5CB2-4EE0-8090-67BBF1109254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2595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9339B-6789-4DB0-B1DE-CD80CEBE9C54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6209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87B59-9F3C-4E1F-9926-11FB887768EB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3105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96CCA-E243-487F-B054-D31236F16529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991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15BE0-014E-45E9-A7D4-C52246718CF7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4695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CEB579-F03A-41E9-8A13-93E8F66A0941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0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096BC3A9-885F-44F8-9452-1D827196AA62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5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62448B4A-78F4-490C-8F36-A0C3C354FB5B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C45F2-BBFD-454F-8E59-FBD42F66561D}" type="datetime1">
              <a:rPr lang="en-US" smtClean="0"/>
              <a:t>12/9/2014</a:t>
            </a:fld>
            <a:endParaRPr lang="en-US" dirty="0"/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 dirty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96D96-5C1B-47BD-8F69-10FFDA990F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E38FF7A4-B9DF-47EB-ACC1-CB84BAA1ED4E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8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AF3A1611-532B-4021-8972-69017A65924F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5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E6198FC6-20ED-40AB-928D-901AC2440511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8C85B5D3-B4C4-41E8-B9D0-99B4E7869A41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3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00ADA98A-BCFF-4354-A83F-B498DE34DF47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9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B108B402-AC19-46B1-8EC1-9780678ECB4D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5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C4A69F9-E6BB-4C20-B566-24787AF08870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5D44916F-83FF-4016-A05A-7AAB52C6ABE4}" type="datetime1">
              <a:rPr lang="en-US" smtClean="0">
                <a:solidFill>
                  <a:srgbClr val="273C56"/>
                </a:solidFill>
              </a:rPr>
              <a:t>12/9/2014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6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smtClean="0">
                <a:latin typeface="+mj-lt"/>
              </a:rPr>
              <a:t/>
            </a:r>
            <a:br>
              <a:rPr lang="en-US" sz="7200" b="1" dirty="0" smtClean="0">
                <a:latin typeface="+mj-lt"/>
              </a:rPr>
            </a:br>
            <a:r>
              <a:rPr lang="en-US" sz="4800" b="1" dirty="0" smtClean="0">
                <a:latin typeface="+mj-lt"/>
              </a:rPr>
              <a:t>Edison Research Fellows and the Executive Actions</a:t>
            </a:r>
            <a:br>
              <a:rPr lang="en-US" sz="4800" b="1" dirty="0" smtClean="0">
                <a:latin typeface="+mj-lt"/>
              </a:rPr>
            </a:b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1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38862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December 9, 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206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of Current Tools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882027"/>
              </p:ext>
            </p:extLst>
          </p:nvPr>
        </p:nvGraphicFramePr>
        <p:xfrm>
          <a:off x="228600" y="1676400"/>
          <a:ext cx="8610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657600"/>
                <a:gridCol w="3581400"/>
              </a:tblGrid>
              <a:tr h="374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Pros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Cons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198869">
                <a:tc>
                  <a:txBody>
                    <a:bodyPr/>
                    <a:lstStyle/>
                    <a:p>
                      <a:r>
                        <a:rPr lang="en-US" dirty="0" smtClean="0"/>
                        <a:t>Google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Fast response time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Some algorithm transparency and filtering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Lack</a:t>
                      </a:r>
                      <a:r>
                        <a:rPr lang="en-US" baseline="0" dirty="0" smtClean="0"/>
                        <a:t> of algorithm transparency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Concerns about use of search data</a:t>
                      </a:r>
                      <a:endParaRPr lang="en-US" dirty="0"/>
                    </a:p>
                  </a:txBody>
                  <a:tcPr/>
                </a:tc>
              </a:tr>
              <a:tr h="645545">
                <a:tc>
                  <a:txBody>
                    <a:bodyPr/>
                    <a:lstStyle/>
                    <a:p>
                      <a:r>
                        <a:rPr lang="en-US" dirty="0" smtClean="0"/>
                        <a:t>IP.com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Some filtering of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Lack of algorithm transparency</a:t>
                      </a:r>
                      <a:endParaRPr lang="en-US" dirty="0"/>
                    </a:p>
                  </a:txBody>
                  <a:tcPr/>
                </a:tc>
              </a:tr>
              <a:tr h="2582180">
                <a:tc>
                  <a:txBody>
                    <a:bodyPr/>
                    <a:lstStyle/>
                    <a:p>
                      <a:r>
                        <a:rPr lang="en-US" dirty="0" smtClean="0"/>
                        <a:t>PLUS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to the USPTO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USPTO controls the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Relatively slow</a:t>
                      </a:r>
                      <a:r>
                        <a:rPr lang="en-US" baseline="0" dirty="0" smtClean="0"/>
                        <a:t> response time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Lack of algorithm transparency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Lack of filtering of results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Issues related to scalability of platform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07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User Centered Design Council (UCDC)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572000"/>
          </a:xfrm>
        </p:spPr>
        <p:txBody>
          <a:bodyPr/>
          <a:lstStyle/>
          <a:p>
            <a:r>
              <a:rPr lang="en-US" sz="2400" dirty="0" smtClean="0"/>
              <a:t>Working group of 12 examiners from 2100, 2400, and 3600</a:t>
            </a:r>
          </a:p>
          <a:p>
            <a:endParaRPr lang="en-US" sz="2400" dirty="0" smtClean="0"/>
          </a:p>
          <a:p>
            <a:r>
              <a:rPr lang="en-US" sz="2400" dirty="0" smtClean="0"/>
              <a:t>Co-Chaired </a:t>
            </a:r>
            <a:r>
              <a:rPr lang="en-US" sz="2400" dirty="0" smtClean="0"/>
              <a:t>with Examiner </a:t>
            </a:r>
            <a:r>
              <a:rPr lang="en-US" sz="2400" dirty="0" smtClean="0"/>
              <a:t>Jamie </a:t>
            </a:r>
            <a:r>
              <a:rPr lang="en-US" sz="2400" dirty="0" smtClean="0"/>
              <a:t>Kucab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Evaluation of language processing engines:</a:t>
            </a:r>
          </a:p>
          <a:p>
            <a:pPr lvl="1"/>
            <a:r>
              <a:rPr lang="en-US" sz="2400" dirty="0" smtClean="0"/>
              <a:t>1:  §102 reference or §103 base reference</a:t>
            </a:r>
          </a:p>
          <a:p>
            <a:pPr lvl="1"/>
            <a:r>
              <a:rPr lang="en-US" sz="2400" dirty="0" smtClean="0"/>
              <a:t>2:  secondary §103 reference</a:t>
            </a:r>
          </a:p>
          <a:p>
            <a:pPr lvl="1"/>
            <a:r>
              <a:rPr lang="en-US" sz="2400" dirty="0" smtClean="0"/>
              <a:t>3:  not applicable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Three applications, one in each area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24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UCDC Evaluations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63545" b="-63545"/>
          <a:stretch>
            <a:fillRect/>
          </a:stretch>
        </p:blipFill>
        <p:spPr>
          <a:xfrm>
            <a:off x="228600" y="762000"/>
            <a:ext cx="8305800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8201" y="4114800"/>
            <a:ext cx="70435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One application in each Technology Center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4 references for each tool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(surprisingly, there was little overlap of references)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N = 48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12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Algorithm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Each application and reference is clustered based on its classification; classification vectors are used to find nearest neighbors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Stemming and lemmatization are done within each category for subsequent analysis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K-NN is used to look at the nearest neighbors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Results may be filtered to look within as well as across clusters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Art may be added and subtracted from clusters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Clusters may be created or retired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8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Cluster Vectors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98062"/>
              </p:ext>
            </p:extLst>
          </p:nvPr>
        </p:nvGraphicFramePr>
        <p:xfrm>
          <a:off x="609600" y="2895600"/>
          <a:ext cx="7086597" cy="169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371"/>
                <a:gridCol w="1012371"/>
                <a:gridCol w="1012371"/>
                <a:gridCol w="1012371"/>
                <a:gridCol w="1012371"/>
                <a:gridCol w="1012371"/>
                <a:gridCol w="1012371"/>
              </a:tblGrid>
              <a:tr h="33811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705/35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705/37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705/38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G06Q20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G06Q30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G06Q40</a:t>
                      </a:r>
                    </a:p>
                  </a:txBody>
                  <a:tcPr marL="11579" marR="11579" marT="11579" marB="0" anchor="b"/>
                </a:tc>
              </a:tr>
              <a:tr h="338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573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579" marR="11579" marT="11579" marB="0" anchor="b"/>
                </a:tc>
              </a:tr>
              <a:tr h="338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643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</a:tr>
              <a:tr h="338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857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579" marR="11579" marT="11579" marB="0" anchor="b"/>
                </a:tc>
              </a:tr>
              <a:tr h="33811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948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79" marR="11579" marT="115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579" marR="11579" marT="11579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81000" y="3886200"/>
            <a:ext cx="7391400" cy="381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7411" y="3018472"/>
            <a:ext cx="8806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App.</a:t>
            </a:r>
          </a:p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9772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467600" cy="1066800"/>
          </a:xfrm>
        </p:spPr>
        <p:txBody>
          <a:bodyPr/>
          <a:lstStyle/>
          <a:p>
            <a:r>
              <a:rPr lang="en-US" sz="3600" b="1" dirty="0" smtClean="0"/>
              <a:t>2. Stemming and Lemmatization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0859" y="1916668"/>
            <a:ext cx="48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 Frequency Count for U.S. Cl. 705/35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552141"/>
              </p:ext>
            </p:extLst>
          </p:nvPr>
        </p:nvGraphicFramePr>
        <p:xfrm>
          <a:off x="685800" y="1905000"/>
          <a:ext cx="7772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857 (app - claim)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573 (prior art)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stem match?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lemmatization match?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aggregating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aggregator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aggregating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pooled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bulk sale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catalogue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catalog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encryption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encryption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threshold number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web site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web server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665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 Clustering and 4. Filtering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8036" r="-38036"/>
          <a:stretch>
            <a:fillRect/>
          </a:stretch>
        </p:blipFill>
        <p:spPr>
          <a:xfrm>
            <a:off x="-33867" y="1524000"/>
            <a:ext cx="8492067" cy="4495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8372" y="6031468"/>
            <a:ext cx="213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8700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5. Add/Subtract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724400"/>
          </a:xfrm>
        </p:spPr>
        <p:txBody>
          <a:bodyPr/>
          <a:lstStyle/>
          <a:p>
            <a:r>
              <a:rPr lang="en-US" dirty="0" smtClean="0"/>
              <a:t>Add</a:t>
            </a:r>
          </a:p>
          <a:p>
            <a:pPr lvl="1"/>
            <a:r>
              <a:rPr lang="en-US" sz="2400" dirty="0" smtClean="0"/>
              <a:t>When new prior art is cited by the courts, examiners</a:t>
            </a:r>
          </a:p>
          <a:p>
            <a:pPr lvl="1"/>
            <a:r>
              <a:rPr lang="en-US" sz="2400" dirty="0" smtClean="0"/>
              <a:t>When examiners (or the crowd?) thinks it belongs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dirty="0" smtClean="0"/>
              <a:t>Subtract</a:t>
            </a:r>
          </a:p>
          <a:p>
            <a:pPr lvl="1"/>
            <a:r>
              <a:rPr lang="en-US" sz="2400" dirty="0" smtClean="0"/>
              <a:t>When a reference becomes too old</a:t>
            </a:r>
          </a:p>
          <a:p>
            <a:pPr lvl="1"/>
            <a:r>
              <a:rPr lang="en-US" sz="2400" dirty="0" smtClean="0"/>
              <a:t>When a reference is reclassified</a:t>
            </a:r>
          </a:p>
          <a:p>
            <a:pPr lvl="1"/>
            <a:r>
              <a:rPr lang="en-US" sz="2400" dirty="0" smtClean="0"/>
              <a:t>When examiners (or the crowd?) thinks it doesn’t belong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342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6. Create/Retire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648200"/>
          </a:xfrm>
        </p:spPr>
        <p:txBody>
          <a:bodyPr/>
          <a:lstStyle/>
          <a:p>
            <a:r>
              <a:rPr lang="en-US" dirty="0" smtClean="0"/>
              <a:t>Create</a:t>
            </a:r>
            <a:endParaRPr lang="en-US" dirty="0"/>
          </a:p>
          <a:p>
            <a:pPr lvl="1"/>
            <a:r>
              <a:rPr lang="en-US" sz="2400" dirty="0"/>
              <a:t>When a new category makes sense</a:t>
            </a:r>
          </a:p>
          <a:p>
            <a:pPr lvl="1"/>
            <a:r>
              <a:rPr lang="en-US" sz="2400" dirty="0"/>
              <a:t>A category gets too crowded</a:t>
            </a:r>
          </a:p>
          <a:p>
            <a:pPr lvl="1"/>
            <a:r>
              <a:rPr lang="en-US" sz="2400" dirty="0"/>
              <a:t>Lexicographers or policy makers mandate </a:t>
            </a:r>
            <a:r>
              <a:rPr lang="en-US" sz="2400" dirty="0" smtClean="0"/>
              <a:t>it</a:t>
            </a:r>
          </a:p>
          <a:p>
            <a:pPr lvl="1"/>
            <a:endParaRPr lang="en-US" sz="2400" dirty="0"/>
          </a:p>
          <a:p>
            <a:r>
              <a:rPr lang="en-US" dirty="0" smtClean="0"/>
              <a:t>Retire</a:t>
            </a:r>
            <a:endParaRPr lang="en-US" dirty="0"/>
          </a:p>
          <a:p>
            <a:pPr lvl="1"/>
            <a:r>
              <a:rPr lang="en-US" sz="2400" dirty="0"/>
              <a:t>When a category becomes dormant or irrelevant</a:t>
            </a:r>
          </a:p>
          <a:p>
            <a:pPr lvl="1"/>
            <a:r>
              <a:rPr lang="en-US" sz="2400" dirty="0"/>
              <a:t>When combining categories improves search results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458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696200" cy="1066800"/>
          </a:xfrm>
        </p:spPr>
        <p:txBody>
          <a:bodyPr/>
          <a:lstStyle/>
          <a:p>
            <a:r>
              <a:rPr lang="en-US" sz="3600" b="1" dirty="0" smtClean="0"/>
              <a:t>Prototype Design:  Requirements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Input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Intuitive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Easy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Claim search vs. QBE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System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Low latency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Transparent Algorithm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Learning Algorithm</a:t>
            </a:r>
          </a:p>
          <a:p>
            <a:pPr lvl="1"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Output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Filtering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Connection to EAST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4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Edison Scholar Program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648200"/>
          </a:xfrm>
        </p:spPr>
        <p:txBody>
          <a:bodyPr/>
          <a:lstStyle/>
          <a:p>
            <a:r>
              <a:rPr lang="en-US" sz="2400" i="1" dirty="0" smtClean="0"/>
              <a:t>Bring </a:t>
            </a:r>
            <a:r>
              <a:rPr lang="en-US" sz="2400" i="1" dirty="0"/>
              <a:t>distinguished academic researchers to the </a:t>
            </a:r>
            <a:r>
              <a:rPr lang="en-US" sz="2400" i="1" dirty="0" smtClean="0"/>
              <a:t>USPTO to </a:t>
            </a:r>
            <a:r>
              <a:rPr lang="en-US" sz="2400" i="1" dirty="0"/>
              <a:t>study intellectual property (IP) issues that further the </a:t>
            </a:r>
            <a:r>
              <a:rPr lang="en-US" sz="2400" i="1" dirty="0" smtClean="0"/>
              <a:t>agency’s </a:t>
            </a:r>
            <a:r>
              <a:rPr lang="en-US" sz="2400" i="1" dirty="0"/>
              <a:t>mission and the public </a:t>
            </a:r>
            <a:r>
              <a:rPr lang="en-US" sz="2400" i="1" dirty="0" smtClean="0"/>
              <a:t>interest </a:t>
            </a:r>
            <a:endParaRPr lang="en-US" sz="2400" i="1" dirty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White House Task Force on High-Tech Patent </a:t>
            </a:r>
            <a:r>
              <a:rPr lang="en-US" sz="2400" dirty="0" smtClean="0"/>
              <a:t>Issues:</a:t>
            </a:r>
          </a:p>
          <a:p>
            <a:pPr marL="400050" lvl="1" indent="0">
              <a:buNone/>
            </a:pPr>
            <a:r>
              <a:rPr lang="en-US" sz="2000" i="1" dirty="0"/>
              <a:t>“expansion of the PTO Edison Scholars Program, which will bring distinguished academic experts to the PTO to develop — and make available to the public — more robust data and research on the issues bearing on abusive </a:t>
            </a:r>
            <a:r>
              <a:rPr lang="en-US" sz="2000" i="1" dirty="0" smtClean="0"/>
              <a:t>litigation”</a:t>
            </a:r>
          </a:p>
          <a:p>
            <a:endParaRPr lang="en-US" sz="2400" dirty="0"/>
          </a:p>
          <a:p>
            <a:r>
              <a:rPr lang="en-US" sz="2400" dirty="0" smtClean="0"/>
              <a:t>Edison </a:t>
            </a:r>
            <a:r>
              <a:rPr lang="en-US" sz="2400" dirty="0"/>
              <a:t>Research </a:t>
            </a:r>
            <a:r>
              <a:rPr lang="en-US" sz="2400" dirty="0" smtClean="0"/>
              <a:t>Fellows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2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767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Algorithm Evaluation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05718" y="3252730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PLUS request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64516" y="19431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Algorithm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00800" y="1905000"/>
            <a:ext cx="2057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1338" y="473863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Prototype Algorithm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477000" y="4655086"/>
            <a:ext cx="2057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Prototype Results</a:t>
            </a:r>
            <a:endParaRPr lang="en-US" dirty="0"/>
          </a:p>
        </p:txBody>
      </p:sp>
      <p:sp>
        <p:nvSpPr>
          <p:cNvPr id="12" name="Diamond 11"/>
          <p:cNvSpPr/>
          <p:nvPr/>
        </p:nvSpPr>
        <p:spPr>
          <a:xfrm>
            <a:off x="2286000" y="2833630"/>
            <a:ext cx="1905000" cy="1905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Art areas 2100/ 2400/ 3600?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6"/>
            <a:endCxn id="12" idx="1"/>
          </p:cNvCxnSpPr>
          <p:nvPr/>
        </p:nvCxnSpPr>
        <p:spPr>
          <a:xfrm>
            <a:off x="2058318" y="3786130"/>
            <a:ext cx="2276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  <a:endCxn id="5" idx="1"/>
          </p:cNvCxnSpPr>
          <p:nvPr/>
        </p:nvCxnSpPr>
        <p:spPr>
          <a:xfrm flipV="1">
            <a:off x="3238500" y="2400300"/>
            <a:ext cx="1126016" cy="433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81400" y="22214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3"/>
          </p:cNvCxnSpPr>
          <p:nvPr/>
        </p:nvCxnSpPr>
        <p:spPr>
          <a:xfrm>
            <a:off x="4191000" y="3786130"/>
            <a:ext cx="897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11338" y="342900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05400" y="2895600"/>
            <a:ext cx="0" cy="17594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3"/>
            <a:endCxn id="7" idx="2"/>
          </p:cNvCxnSpPr>
          <p:nvPr/>
        </p:nvCxnSpPr>
        <p:spPr>
          <a:xfrm>
            <a:off x="5812316" y="2400300"/>
            <a:ext cx="5884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</p:cNvCxnSpPr>
          <p:nvPr/>
        </p:nvCxnSpPr>
        <p:spPr>
          <a:xfrm>
            <a:off x="5859138" y="5195830"/>
            <a:ext cx="617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433631" y="2960132"/>
            <a:ext cx="0" cy="1676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129" y="5791200"/>
            <a:ext cx="251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what we will build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67600" y="3276600"/>
            <a:ext cx="1313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omparison</a:t>
            </a:r>
          </a:p>
          <a:p>
            <a:r>
              <a:rPr lang="en-US" dirty="0" smtClean="0"/>
              <a:t>done by</a:t>
            </a:r>
          </a:p>
          <a:p>
            <a:r>
              <a:rPr lang="en-US" dirty="0" smtClean="0"/>
              <a:t>examiner</a:t>
            </a:r>
          </a:p>
          <a:p>
            <a:r>
              <a:rPr lang="en-US" dirty="0" smtClean="0"/>
              <a:t>focus 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74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Potential 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153400" cy="4267200"/>
          </a:xfrm>
        </p:spPr>
        <p:txBody>
          <a:bodyPr/>
          <a:lstStyle/>
          <a:p>
            <a:r>
              <a:rPr lang="en-US" dirty="0" smtClean="0"/>
              <a:t>Art may be annotated by humans</a:t>
            </a:r>
          </a:p>
          <a:p>
            <a:endParaRPr lang="en-US" dirty="0" smtClean="0"/>
          </a:p>
          <a:p>
            <a:r>
              <a:rPr lang="en-US" dirty="0" smtClean="0"/>
              <a:t>Additional art may be ingested</a:t>
            </a:r>
          </a:p>
          <a:p>
            <a:endParaRPr lang="en-US" dirty="0" smtClean="0"/>
          </a:p>
          <a:p>
            <a:r>
              <a:rPr lang="en-US" dirty="0" smtClean="0"/>
              <a:t>Examiners and the “crowd” may participate in these processes as well as 5) add/subtract and 6) create/retire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814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5029200"/>
          </a:xfrm>
        </p:spPr>
        <p:txBody>
          <a:bodyPr/>
          <a:lstStyle/>
          <a:p>
            <a:r>
              <a:rPr lang="en-US" sz="2400" dirty="0" smtClean="0"/>
              <a:t>Commercial platforms are helpful but may never be sufficient</a:t>
            </a:r>
          </a:p>
          <a:p>
            <a:endParaRPr lang="en-US" sz="2400" dirty="0" smtClean="0"/>
          </a:p>
          <a:p>
            <a:r>
              <a:rPr lang="en-US" sz="2400" dirty="0" smtClean="0"/>
              <a:t>PLUS has a place at the PTO</a:t>
            </a:r>
          </a:p>
          <a:p>
            <a:endParaRPr lang="en-US" sz="2400" dirty="0" smtClean="0"/>
          </a:p>
          <a:p>
            <a:r>
              <a:rPr lang="en-US" sz="2400" dirty="0" smtClean="0"/>
              <a:t>Greater investment in PLUS algorithms may improve their success</a:t>
            </a:r>
          </a:p>
          <a:p>
            <a:endParaRPr lang="en-US" sz="2400" dirty="0" smtClean="0"/>
          </a:p>
          <a:p>
            <a:r>
              <a:rPr lang="en-US" sz="2400" dirty="0" smtClean="0"/>
              <a:t>Greater transparency, lower latency, a more scalable architecture, and improved training may improve PLUS</a:t>
            </a:r>
          </a:p>
          <a:p>
            <a:endParaRPr lang="en-US" sz="2400" dirty="0" smtClean="0"/>
          </a:p>
          <a:p>
            <a:r>
              <a:rPr lang="en-US" sz="2400" dirty="0" smtClean="0"/>
              <a:t>Feedback loops that build on the collective knowledge of the Patent Corps may continually improve a PLUS successor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52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smtClean="0">
                <a:latin typeface="+mj-lt"/>
              </a:rPr>
              <a:t/>
            </a:r>
            <a:br>
              <a:rPr lang="en-US" sz="7200" b="1" dirty="0" smtClean="0">
                <a:latin typeface="+mj-lt"/>
              </a:rPr>
            </a:br>
            <a:r>
              <a:rPr lang="en-US" sz="4800" b="1" dirty="0" smtClean="0">
                <a:latin typeface="+mj-lt"/>
              </a:rPr>
              <a:t>Claim Clarity at the USPTO</a:t>
            </a:r>
            <a:br>
              <a:rPr lang="en-US" sz="4800" b="1" dirty="0" smtClean="0">
                <a:latin typeface="+mj-lt"/>
              </a:rPr>
            </a:b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23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3733800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Jonas Anderson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Edison Research Fellow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40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Fundamental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Can the federal court’s experience with claim construction be leveraged to improve claim clarity during examination at the PTO?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24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69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Claim Clarity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648200"/>
          </a:xfrm>
        </p:spPr>
        <p:txBody>
          <a:bodyPr/>
          <a:lstStyle/>
          <a:p>
            <a:r>
              <a:rPr lang="en-US" dirty="0" smtClean="0"/>
              <a:t>For a system of property rights to function, the boundaries of those rights must be reasonably clear</a:t>
            </a:r>
          </a:p>
          <a:p>
            <a:endParaRPr lang="en-US" dirty="0" smtClean="0"/>
          </a:p>
          <a:p>
            <a:r>
              <a:rPr lang="en-US" dirty="0" smtClean="0"/>
              <a:t>Unfortunately, boundaries for patents and other intangibles are much more difficult to identify than the boundaries of tangible objects</a:t>
            </a:r>
          </a:p>
          <a:p>
            <a:endParaRPr lang="en-US" dirty="0" smtClean="0"/>
          </a:p>
          <a:p>
            <a:r>
              <a:rPr lang="en-US" dirty="0" smtClean="0"/>
              <a:t>Despite this limitation, there are ways to improve clarity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25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79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Claim Clarity at the PTO: </a:t>
            </a:r>
            <a:br>
              <a:rPr lang="en-US" b="1" dirty="0" smtClean="0"/>
            </a:br>
            <a:r>
              <a:rPr lang="en-US" b="1" dirty="0" smtClean="0"/>
              <a:t>Current </a:t>
            </a:r>
            <a:r>
              <a:rPr lang="en-US" b="1" dirty="0"/>
              <a:t>I</a:t>
            </a:r>
            <a:r>
              <a:rPr lang="en-US" b="1" dirty="0" smtClean="0"/>
              <a:t>nitiatives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/>
          <a:lstStyle/>
          <a:p>
            <a:r>
              <a:rPr lang="en-US" dirty="0" smtClean="0"/>
              <a:t>Examiner training for functional claiming</a:t>
            </a:r>
          </a:p>
          <a:p>
            <a:endParaRPr lang="en-US" dirty="0" smtClean="0"/>
          </a:p>
          <a:p>
            <a:r>
              <a:rPr lang="en-US" dirty="0" smtClean="0"/>
              <a:t>Identifying PTAB decisions involving functional claiming</a:t>
            </a:r>
          </a:p>
          <a:p>
            <a:endParaRPr lang="en-US" dirty="0" smtClean="0"/>
          </a:p>
          <a:p>
            <a:r>
              <a:rPr lang="en-US" dirty="0" smtClean="0"/>
              <a:t>Glossary pilot program</a:t>
            </a:r>
          </a:p>
          <a:p>
            <a:endParaRPr lang="en-US" dirty="0" smtClean="0"/>
          </a:p>
          <a:p>
            <a:r>
              <a:rPr lang="en-US" dirty="0" smtClean="0"/>
              <a:t>Stakeholder engagement sessions</a:t>
            </a:r>
          </a:p>
          <a:p>
            <a:endParaRPr lang="en-US" dirty="0" smtClean="0"/>
          </a:p>
          <a:p>
            <a:r>
              <a:rPr lang="en-US" dirty="0" smtClean="0"/>
              <a:t>Revising the quality review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26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0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Claim Clarity:  An Overview of Academic Approaches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267200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dirty="0"/>
              <a:t>Comparative Approach</a:t>
            </a:r>
          </a:p>
          <a:p>
            <a:pPr marL="571500" indent="-571500">
              <a:buAutoNum type="romanUcPeriod"/>
            </a:pPr>
            <a:endParaRPr lang="en-US" dirty="0"/>
          </a:p>
          <a:p>
            <a:pPr marL="571500" indent="-571500">
              <a:buAutoNum type="romanUcPeriod"/>
            </a:pPr>
            <a:r>
              <a:rPr lang="en-US" dirty="0"/>
              <a:t>Doctrinal Approach</a:t>
            </a:r>
          </a:p>
          <a:p>
            <a:pPr marL="571500" indent="-571500">
              <a:buAutoNum type="romanUcPeriod"/>
            </a:pPr>
            <a:endParaRPr lang="en-US" dirty="0"/>
          </a:p>
          <a:p>
            <a:pPr marL="571500" indent="-571500">
              <a:buAutoNum type="romanUcPeriod"/>
            </a:pPr>
            <a:r>
              <a:rPr lang="en-US" dirty="0"/>
              <a:t>Administrative Approach</a:t>
            </a:r>
          </a:p>
          <a:p>
            <a:pPr marL="571500" indent="-571500">
              <a:buAutoNum type="romanUcPeriod"/>
            </a:pPr>
            <a:endParaRPr lang="en-US" dirty="0"/>
          </a:p>
          <a:p>
            <a:pPr marL="571500" indent="-571500">
              <a:buAutoNum type="romanUcPeriod"/>
            </a:pPr>
            <a:r>
              <a:rPr lang="en-US" dirty="0"/>
              <a:t>Incentive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27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29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77000" y="6248400"/>
            <a:ext cx="2895600" cy="457200"/>
          </a:xfrm>
        </p:spPr>
        <p:txBody>
          <a:bodyPr/>
          <a:lstStyle/>
          <a:p>
            <a:pPr>
              <a:defRPr/>
            </a:pPr>
            <a:fld id="{0E631215-251D-4A40-9B89-3AA18C35486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Claim Construction Appeals</a:t>
            </a:r>
            <a:endParaRPr lang="en-US" b="1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0087" y="5405562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Informal Deference: A Historical, Empirical, and Normative Analysis of Patent Claim Construction</a:t>
            </a:r>
            <a:r>
              <a:rPr lang="en-US" dirty="0" smtClean="0"/>
              <a:t>, 108 Nw. U. L. Rev. 1 (2014) (with Peter S. </a:t>
            </a:r>
            <a:r>
              <a:rPr lang="en-US" dirty="0" smtClean="0"/>
              <a:t>Menell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51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Claim Construction Reversal Rates: 2000-2010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29</a:t>
            </a:fld>
            <a:endParaRPr lang="en-US" dirty="0">
              <a:solidFill>
                <a:srgbClr val="273C56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1" y="1905000"/>
            <a:ext cx="852225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221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What Issues Bear on Patent Litigation?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968154"/>
            <a:ext cx="3596919" cy="1613246"/>
          </a:xfrm>
          <a:prstGeom prst="rect">
            <a:avLst/>
          </a:prstGeom>
          <a:solidFill>
            <a:srgbClr val="A7BFDE">
              <a:alpha val="20000"/>
            </a:srgbClr>
          </a:solidFill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2880" tIns="182880" rIns="182880" bIns="182880" anchor="ctr" anchorCtr="0" upright="1">
            <a:noAutofit/>
          </a:bodyPr>
          <a:lstStyle/>
          <a:p>
            <a:pPr marL="0" marR="95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Patent “quality”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114300" marR="9525" indent="-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Examination quality </a:t>
            </a:r>
            <a:r>
              <a:rPr lang="en-US" sz="1400" dirty="0" smtClean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control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114300" marR="9525" indent="-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Managerial </a:t>
            </a:r>
            <a:r>
              <a:rPr lang="en-US" sz="14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and legal guidance and training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114300" marR="9525" indent="-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Examiners’ search tools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114300" marR="9525" indent="-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Appeals and post-grant procedures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76800" y="1474922"/>
            <a:ext cx="3576955" cy="1777365"/>
          </a:xfrm>
          <a:prstGeom prst="rect">
            <a:avLst/>
          </a:prstGeom>
          <a:solidFill>
            <a:srgbClr val="A7BFDE">
              <a:alpha val="20000"/>
            </a:srgbClr>
          </a:solidFill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2880" tIns="182880" rIns="182880" bIns="182880" anchor="ctr" anchorCtr="0" upright="1">
            <a:noAutofit/>
          </a:bodyPr>
          <a:lstStyle/>
          <a:p>
            <a:pPr marL="0" marR="95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Market structure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114300" marR="9525" indent="-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Competitive </a:t>
            </a:r>
            <a:r>
              <a:rPr lang="en-US" sz="1400" dirty="0" smtClean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landscape and Business models</a:t>
            </a:r>
          </a:p>
          <a:p>
            <a:pPr marL="114300" marR="9525" indent="-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latin typeface="Times New Roman"/>
                <a:ea typeface="Times New Roman"/>
              </a:rPr>
              <a:t>Markets for </a:t>
            </a:r>
            <a:r>
              <a:rPr lang="en-US" sz="1400" dirty="0" smtClean="0">
                <a:solidFill>
                  <a:srgbClr val="1F497D"/>
                </a:solidFill>
                <a:latin typeface="Times New Roman"/>
                <a:ea typeface="Times New Roman"/>
              </a:rPr>
              <a:t>technology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114300" marR="9525" indent="-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Ease of entry and exit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114300" marR="9525" indent="-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Complex manufacturing and standards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4419601"/>
            <a:ext cx="2590800" cy="1376998"/>
          </a:xfrm>
          <a:prstGeom prst="rect">
            <a:avLst/>
          </a:prstGeom>
          <a:solidFill>
            <a:srgbClr val="A7BFDE">
              <a:alpha val="20000"/>
            </a:srgbClr>
          </a:solidFill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2880" tIns="182880" rIns="182880" bIns="182880" anchor="ctr" anchorCtr="0" upright="1">
            <a:noAutofit/>
          </a:bodyPr>
          <a:lstStyle/>
          <a:p>
            <a:pPr marL="0" marR="95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Other factors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114300" marR="9525" indent="-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Macro-economic conditions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114300" marR="9525" indent="-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Technological change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114300" marR="9525" indent="-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Liquidity and access to </a:t>
            </a:r>
            <a:r>
              <a:rPr lang="en-US" sz="1400" dirty="0" smtClean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capital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79029" y="4114800"/>
            <a:ext cx="3653155" cy="2438400"/>
          </a:xfrm>
          <a:prstGeom prst="rect">
            <a:avLst/>
          </a:prstGeom>
          <a:solidFill>
            <a:srgbClr val="A7BFDE">
              <a:alpha val="20000"/>
            </a:srgbClr>
          </a:solidFill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2880" tIns="182880" rIns="182880" bIns="182880" anchor="t" anchorCtr="0" upright="1">
            <a:noAutofit/>
          </a:bodyPr>
          <a:lstStyle/>
          <a:p>
            <a:pPr marL="0" marR="95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Disputes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114300" marR="9525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Claim construction challenges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114300" marR="9525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Costs of </a:t>
            </a:r>
            <a:r>
              <a:rPr lang="en-US" sz="1400" dirty="0" smtClean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litigation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114300" marR="9525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Standards of review and legal presumptions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114300" marR="9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114300" marR="9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marL="114300" marR="9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200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5752466" y="5493199"/>
            <a:ext cx="467994" cy="69532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88071" y="5562602"/>
            <a:ext cx="1591945" cy="835025"/>
          </a:xfrm>
          <a:prstGeom prst="rect">
            <a:avLst/>
          </a:prstGeom>
          <a:solidFill>
            <a:srgbClr val="A7BFDE">
              <a:alpha val="20000"/>
            </a:srgb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rot="0" vert="horz" wrap="square" lIns="182880" tIns="182880" rIns="182880" bIns="182880" anchor="ctr" anchorCtr="0" upright="1">
            <a:noAutofit/>
          </a:bodyPr>
          <a:lstStyle/>
          <a:p>
            <a:pPr marL="0" marR="95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Patent 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95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Litigation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Right Arrow 12"/>
          <p:cNvSpPr/>
          <p:nvPr/>
        </p:nvSpPr>
        <p:spPr>
          <a:xfrm rot="2803907">
            <a:off x="3954724" y="3847434"/>
            <a:ext cx="914400" cy="249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429000" y="4936440"/>
            <a:ext cx="1295400" cy="249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6609224" y="3575828"/>
            <a:ext cx="543211" cy="249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9110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Claim Construction Reversal Rates: 2000-2010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30</a:t>
            </a:fld>
            <a:endParaRPr lang="en-US" dirty="0">
              <a:solidFill>
                <a:srgbClr val="273C56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1524000"/>
            <a:ext cx="9095593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077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Claim </a:t>
            </a:r>
            <a:r>
              <a:rPr lang="en-US" b="1" dirty="0" smtClean="0"/>
              <a:t>Construction: Use of Dictionaries at CAFC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31</a:t>
            </a:fld>
            <a:endParaRPr lang="en-US" dirty="0">
              <a:solidFill>
                <a:srgbClr val="273C56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49650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70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1: Quantifying the Clarity Problem in Litigation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32</a:t>
            </a:fld>
            <a:endParaRPr lang="en-US" dirty="0">
              <a:solidFill>
                <a:srgbClr val="273C56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3353091" cy="33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456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Categorizing Disputed Claim </a:t>
            </a:r>
            <a:r>
              <a:rPr lang="en-US" b="1" dirty="0" smtClean="0"/>
              <a:t>Terms (Examples)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33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28600" y="1676400"/>
            <a:ext cx="8305800" cy="510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By claim/limitation type</a:t>
            </a:r>
            <a:endParaRPr lang="en-US" dirty="0"/>
          </a:p>
          <a:p>
            <a:pPr marL="857250" lvl="2" indent="0">
              <a:buNone/>
            </a:pPr>
            <a:r>
              <a:rPr lang="en-US" dirty="0" smtClean="0"/>
              <a:t> i.	Means + Function claims</a:t>
            </a:r>
          </a:p>
          <a:p>
            <a:pPr marL="1428750" lvl="2" indent="-514350">
              <a:buAutoNum type="romanLcPeriod" startAt="2"/>
            </a:pPr>
            <a:r>
              <a:rPr lang="en-US" dirty="0" smtClean="0"/>
              <a:t>     Preamble limitations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By linguistic or textual details</a:t>
            </a:r>
          </a:p>
          <a:p>
            <a:pPr marL="857250" lvl="2" indent="0">
              <a:buNone/>
            </a:pPr>
            <a:r>
              <a:rPr lang="en-US" dirty="0" smtClean="0"/>
              <a:t> i.	Functional claims</a:t>
            </a:r>
          </a:p>
          <a:p>
            <a:pPr marL="857250" lvl="2" indent="0">
              <a:buNone/>
            </a:pPr>
            <a:r>
              <a:rPr lang="en-US" dirty="0" smtClean="0"/>
              <a:t> ii.	Technical specificity</a:t>
            </a:r>
          </a:p>
          <a:p>
            <a:pPr marL="857250" lvl="2" indent="0">
              <a:buNone/>
            </a:pPr>
            <a:endParaRPr lang="en-US" dirty="0" smtClean="0"/>
          </a:p>
          <a:p>
            <a:pPr marL="0" lvl="2" indent="0">
              <a:buNone/>
            </a:pPr>
            <a:r>
              <a:rPr lang="en-US" sz="2800" dirty="0" smtClean="0"/>
              <a:t>     C.  By dispute type</a:t>
            </a:r>
          </a:p>
          <a:p>
            <a:pPr marL="1371600" lvl="2" indent="-514350">
              <a:buAutoNum type="romanLcPeriod"/>
            </a:pPr>
            <a:r>
              <a:rPr lang="en-US" dirty="0" smtClean="0"/>
              <a:t>      Multiple, valid potential meanings</a:t>
            </a:r>
          </a:p>
          <a:p>
            <a:pPr marL="1371600" lvl="2" indent="-514350">
              <a:buAutoNum type="romanLcPeriod"/>
            </a:pPr>
            <a:r>
              <a:rPr lang="en-US" dirty="0" smtClean="0"/>
              <a:t>      Indeterminate meaning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50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Disputed Claim Terms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(2013 </a:t>
            </a:r>
            <a:r>
              <a:rPr lang="en-US" sz="3600" b="1" dirty="0"/>
              <a:t>S</a:t>
            </a:r>
            <a:r>
              <a:rPr lang="en-US" sz="3600" b="1" dirty="0" smtClean="0"/>
              <a:t>ample</a:t>
            </a:r>
            <a:r>
              <a:rPr lang="en-US" sz="3600" b="1" dirty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34</a:t>
            </a:fld>
            <a:endParaRPr lang="en-US" dirty="0">
              <a:solidFill>
                <a:srgbClr val="273C56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752600"/>
            <a:ext cx="280187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292378"/>
            <a:ext cx="51054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“substantially isothermal process”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23299" y="5867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Patent No. 5,265,562: Internal combustion engine with limited temperature cycle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03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Disputed Claim Terms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(2013 </a:t>
            </a:r>
            <a:r>
              <a:rPr lang="en-US" sz="3600" b="1" dirty="0"/>
              <a:t>S</a:t>
            </a:r>
            <a:r>
              <a:rPr lang="en-US" sz="3600" b="1" dirty="0" smtClean="0"/>
              <a:t>ample</a:t>
            </a:r>
            <a:r>
              <a:rPr lang="en-US" sz="3600" b="1" dirty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35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299" y="5867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Patent No. 6,275,821: Method and system for executing a guided parametric search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1772478"/>
            <a:ext cx="561994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505200"/>
            <a:ext cx="5105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“resubmission to server”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17669" y="4489938"/>
            <a:ext cx="2819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“</a:t>
            </a:r>
            <a:r>
              <a:rPr lang="en-US" sz="3600" dirty="0" smtClean="0"/>
              <a:t>displaying</a:t>
            </a:r>
            <a:r>
              <a:rPr lang="en-US" sz="40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377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Step 2: Comparing Claim </a:t>
            </a:r>
            <a:r>
              <a:rPr lang="en-US" sz="3200" b="1" dirty="0" smtClean="0"/>
              <a:t>Construction </a:t>
            </a:r>
            <a:r>
              <a:rPr lang="en-US" sz="3200" b="1" dirty="0" smtClean="0"/>
              <a:t>to Application Data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36</a:t>
            </a:fld>
            <a:endParaRPr lang="en-US" dirty="0">
              <a:solidFill>
                <a:srgbClr val="273C56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3353091" cy="33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024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467600" cy="1066800"/>
          </a:xfrm>
        </p:spPr>
        <p:txBody>
          <a:bodyPr/>
          <a:lstStyle/>
          <a:p>
            <a:r>
              <a:rPr lang="en-US" b="1" dirty="0"/>
              <a:t>Comparing Claim </a:t>
            </a:r>
            <a:r>
              <a:rPr lang="en-US" b="1" dirty="0" smtClean="0"/>
              <a:t>Construction </a:t>
            </a:r>
            <a:r>
              <a:rPr lang="en-US" b="1" dirty="0"/>
              <a:t>to Application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37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10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By claim/limitation type</a:t>
            </a:r>
            <a:endParaRPr lang="en-US" dirty="0"/>
          </a:p>
          <a:p>
            <a:pPr marL="857250" lvl="2" indent="0">
              <a:buNone/>
            </a:pPr>
            <a:r>
              <a:rPr lang="en-US" dirty="0" smtClean="0"/>
              <a:t> i.	</a:t>
            </a:r>
            <a:r>
              <a:rPr lang="en-US" dirty="0" smtClean="0"/>
              <a:t>Means + Function </a:t>
            </a:r>
            <a:r>
              <a:rPr lang="en-US" dirty="0" smtClean="0"/>
              <a:t>claims</a:t>
            </a:r>
          </a:p>
          <a:p>
            <a:pPr marL="1428750" lvl="2" indent="-514350">
              <a:buAutoNum type="romanLcPeriod" startAt="2"/>
            </a:pPr>
            <a:r>
              <a:rPr lang="en-US" dirty="0" smtClean="0"/>
              <a:t>     Preamble limitations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By linguistic or textual details</a:t>
            </a:r>
          </a:p>
          <a:p>
            <a:pPr marL="857250" lvl="2" indent="0">
              <a:buNone/>
            </a:pPr>
            <a:r>
              <a:rPr lang="en-US" dirty="0" smtClean="0"/>
              <a:t> i.	Functional claims</a:t>
            </a:r>
          </a:p>
          <a:p>
            <a:pPr marL="857250" lvl="2" indent="0">
              <a:buNone/>
            </a:pPr>
            <a:r>
              <a:rPr lang="en-US" dirty="0" smtClean="0"/>
              <a:t> ii.	Technical specificity</a:t>
            </a:r>
          </a:p>
          <a:p>
            <a:pPr marL="857250" lvl="2" indent="0">
              <a:buNone/>
            </a:pPr>
            <a:endParaRPr lang="en-US" dirty="0" smtClean="0"/>
          </a:p>
          <a:p>
            <a:pPr marL="0" lvl="2" indent="0">
              <a:buNone/>
            </a:pPr>
            <a:r>
              <a:rPr lang="en-US" sz="2800" dirty="0" smtClean="0"/>
              <a:t>     C.  By dispute type</a:t>
            </a:r>
          </a:p>
          <a:p>
            <a:pPr marL="1371600" lvl="2" indent="-514350">
              <a:buAutoNum type="romanLcPeriod"/>
            </a:pPr>
            <a:r>
              <a:rPr lang="en-US" dirty="0" smtClean="0"/>
              <a:t>      Multiple, valid potential meanings</a:t>
            </a:r>
          </a:p>
          <a:p>
            <a:pPr marL="1371600" lvl="2" indent="-514350">
              <a:buAutoNum type="romanLcPeriod"/>
            </a:pPr>
            <a:r>
              <a:rPr lang="en-US" dirty="0" smtClean="0"/>
              <a:t>      Indeterminate meaning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12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305800" cy="47244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/>
              <a:t>Examining prosecution history for clarity disputes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/>
              <a:t>Comparing prosecution database with litigation database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/>
              <a:t>Using natural language processing to identify the frequency of patent applications that exhibit the sorts of problematic claims observed in litigation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38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5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4876800"/>
          </a:xfrm>
        </p:spPr>
        <p:txBody>
          <a:bodyPr/>
          <a:lstStyle/>
          <a:p>
            <a:r>
              <a:rPr lang="en-US" dirty="0" smtClean="0"/>
              <a:t>Claim construction litigation provides a window into the claim terms that are the most difficult to understand</a:t>
            </a:r>
          </a:p>
          <a:p>
            <a:endParaRPr lang="en-US" dirty="0" smtClean="0"/>
          </a:p>
          <a:p>
            <a:r>
              <a:rPr lang="en-US" dirty="0" smtClean="0"/>
              <a:t>Leveraging the data from litigation can shed light on the value of claim clarity projects currently under way at the PTO</a:t>
            </a:r>
          </a:p>
          <a:p>
            <a:endParaRPr lang="en-US" dirty="0" smtClean="0"/>
          </a:p>
          <a:p>
            <a:r>
              <a:rPr lang="en-US" dirty="0" smtClean="0"/>
              <a:t>Additionally, it may provide avenues of further study and examination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39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21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Edison Research Fellows</a:t>
            </a:r>
            <a:endParaRPr lang="en-US" sz="3600" b="1" cap="smal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76800"/>
          </a:xfrm>
        </p:spPr>
        <p:txBody>
          <a:bodyPr/>
          <a:lstStyle/>
          <a:p>
            <a:r>
              <a:rPr lang="en-US" sz="2400" dirty="0" smtClean="0"/>
              <a:t>3 fellows started in Summer 2014 to research issues </a:t>
            </a:r>
            <a:br>
              <a:rPr lang="en-US" sz="2400" dirty="0" smtClean="0"/>
            </a:br>
            <a:r>
              <a:rPr lang="en-US" sz="2400" dirty="0" smtClean="0"/>
              <a:t>related to abusive patent litigation with a focus on high-tech patents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sz="2400" dirty="0"/>
              <a:t>Joseph Bailey, University of Maryland, Smith School of Business</a:t>
            </a:r>
          </a:p>
          <a:p>
            <a:pPr lvl="1"/>
            <a:r>
              <a:rPr lang="en-US" sz="2400" dirty="0" smtClean="0"/>
              <a:t>Jonas Anderson, American University, Washington College of Law</a:t>
            </a:r>
          </a:p>
          <a:p>
            <a:pPr lvl="1"/>
            <a:r>
              <a:rPr lang="en-US" sz="2400" dirty="0" smtClean="0"/>
              <a:t>Deepak Hegde, New York University, Stern School of Business</a:t>
            </a:r>
          </a:p>
          <a:p>
            <a:pPr marL="51435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http://www.uspto.gov/ip/init_events/edisonscholar.jsp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F97795-DA32-482C-8D1F-D06FA43F384C}" type="slidenum">
              <a:rPr lang="en-US" smtClean="0">
                <a:solidFill>
                  <a:srgbClr val="273C56"/>
                </a:solidFill>
              </a:rPr>
              <a:pPr/>
              <a:t>4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752600"/>
          </a:xfrm>
        </p:spPr>
        <p:txBody>
          <a:bodyPr/>
          <a:lstStyle/>
          <a:p>
            <a:r>
              <a:rPr lang="en-US" sz="4800" b="1" dirty="0" smtClean="0">
                <a:latin typeface="+mj-lt"/>
              </a:rPr>
              <a:t>Patent Allowance Rates and Examination Quality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40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37338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Deepak Hegde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Edison Research Fellow</a:t>
            </a:r>
          </a:p>
        </p:txBody>
      </p:sp>
    </p:spTree>
    <p:extLst>
      <p:ext uri="{BB962C8B-B14F-4D97-AF65-F5344CB8AC3E}">
        <p14:creationId xmlns:p14="http://schemas.microsoft.com/office/powerpoint/2010/main" val="821548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419600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What are patent allowance rates at the USPTO?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How are allowance rates and examination quality related?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What factors affect allowance rates and examination quality?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41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69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smtClean="0"/>
              <a:t>Why </a:t>
            </a:r>
            <a:r>
              <a:rPr lang="en-US" sz="3400" b="1" dirty="0" smtClean="0"/>
              <a:t>Study </a:t>
            </a:r>
            <a:r>
              <a:rPr lang="en-US" sz="3400" b="1" dirty="0"/>
              <a:t>A</a:t>
            </a:r>
            <a:r>
              <a:rPr lang="en-US" sz="3400" b="1" dirty="0" smtClean="0"/>
              <a:t>llowance </a:t>
            </a:r>
            <a:r>
              <a:rPr lang="en-US" sz="3400" b="1" dirty="0"/>
              <a:t>R</a:t>
            </a:r>
            <a:r>
              <a:rPr lang="en-US" sz="3400" b="1" dirty="0" smtClean="0"/>
              <a:t>ates </a:t>
            </a:r>
            <a:r>
              <a:rPr lang="en-US" sz="3400" b="1" dirty="0" smtClean="0"/>
              <a:t>and </a:t>
            </a:r>
            <a:r>
              <a:rPr lang="en-US" sz="3400" b="1" dirty="0" smtClean="0"/>
              <a:t>Examination </a:t>
            </a:r>
            <a:r>
              <a:rPr lang="en-US" sz="3400" b="1" dirty="0"/>
              <a:t>Q</a:t>
            </a:r>
            <a:r>
              <a:rPr lang="en-US" sz="3400" b="1" dirty="0" smtClean="0"/>
              <a:t>uality</a:t>
            </a:r>
            <a:r>
              <a:rPr lang="en-US" sz="3400" b="1" dirty="0" smtClean="0"/>
              <a:t>?</a:t>
            </a:r>
            <a:endParaRPr lang="en-US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42</a:t>
            </a:fld>
            <a:endParaRPr lang="en-US" dirty="0">
              <a:solidFill>
                <a:srgbClr val="273C5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962600"/>
            <a:ext cx="64293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00" y="2653200"/>
            <a:ext cx="23526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1999" y="4038600"/>
            <a:ext cx="76962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“the problem of patent trolls is a function in part of the promiscuity with which the patent office has issued patents..”  (Becker &amp; Posner 2013</a:t>
            </a:r>
            <a:r>
              <a:rPr lang="en-US" sz="2400" dirty="0" smtClean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9181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I. What </a:t>
            </a:r>
            <a:r>
              <a:rPr lang="en-US" sz="3200" b="1" dirty="0" smtClean="0"/>
              <a:t>Are Patent </a:t>
            </a:r>
            <a:r>
              <a:rPr lang="en-US" sz="3200" b="1" dirty="0"/>
              <a:t>A</a:t>
            </a:r>
            <a:r>
              <a:rPr lang="en-US" sz="3200" b="1" dirty="0" smtClean="0"/>
              <a:t>llowance </a:t>
            </a:r>
            <a:r>
              <a:rPr lang="en-US" sz="3200" b="1" dirty="0"/>
              <a:t>R</a:t>
            </a:r>
            <a:r>
              <a:rPr lang="en-US" sz="3200" b="1" dirty="0" smtClean="0"/>
              <a:t>ates </a:t>
            </a:r>
            <a:r>
              <a:rPr lang="en-US" sz="3200" b="1" dirty="0" smtClean="0"/>
              <a:t>at the USPTO?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800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Analyzed data </a:t>
            </a:r>
            <a:r>
              <a:rPr lang="en-US" dirty="0">
                <a:latin typeface="+mj-lt"/>
              </a:rPr>
              <a:t>on each of the 2.15 million original applications (applications unrelated to any previous application) filed </a:t>
            </a:r>
            <a:r>
              <a:rPr lang="en-US" dirty="0" smtClean="0">
                <a:latin typeface="+mj-lt"/>
              </a:rPr>
              <a:t>between 1995 </a:t>
            </a:r>
            <a:r>
              <a:rPr lang="en-US" dirty="0">
                <a:latin typeface="+mj-lt"/>
              </a:rPr>
              <a:t>and 2005 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Each </a:t>
            </a:r>
            <a:r>
              <a:rPr lang="en-US" dirty="0">
                <a:latin typeface="+mj-lt"/>
              </a:rPr>
              <a:t>application tracked through July 31, 2013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98.5 percent of the original applications were either granted or abandoned) 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Tracked </a:t>
            </a:r>
            <a:r>
              <a:rPr lang="en-US" dirty="0">
                <a:latin typeface="+mj-lt"/>
              </a:rPr>
              <a:t>“continuations,” many of which are docketed as new applications </a:t>
            </a:r>
          </a:p>
          <a:p>
            <a:pPr lvl="1"/>
            <a:endParaRPr lang="en-US" sz="1400" dirty="0"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43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5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768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F97795-DA32-482C-8D1F-D06FA43F384C}" type="slidenum">
              <a:rPr lang="en-US" smtClean="0">
                <a:solidFill>
                  <a:srgbClr val="273C56"/>
                </a:solidFill>
              </a:rPr>
              <a:pPr/>
              <a:t>44</a:t>
            </a:fld>
            <a:endParaRPr lang="en-US" dirty="0">
              <a:solidFill>
                <a:srgbClr val="273C56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3798600" cy="527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z="3200" b="1" dirty="0" smtClean="0"/>
              <a:t>Patent Examination Process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600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768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F97795-DA32-482C-8D1F-D06FA43F384C}" type="slidenum">
              <a:rPr lang="en-US" smtClean="0">
                <a:solidFill>
                  <a:srgbClr val="273C56"/>
                </a:solidFill>
              </a:rPr>
              <a:pPr/>
              <a:t>45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z="2800" b="1" dirty="0"/>
              <a:t>Patent </a:t>
            </a:r>
            <a:r>
              <a:rPr lang="en-US" sz="2800" b="1" dirty="0" smtClean="0"/>
              <a:t>Allowance </a:t>
            </a:r>
            <a:r>
              <a:rPr lang="en-US" sz="2800" b="1" dirty="0"/>
              <a:t>R</a:t>
            </a:r>
            <a:r>
              <a:rPr lang="en-US" sz="2800" b="1" dirty="0" smtClean="0"/>
              <a:t>ates </a:t>
            </a:r>
            <a:r>
              <a:rPr lang="en-US" sz="2800" b="1" dirty="0"/>
              <a:t>D</a:t>
            </a:r>
            <a:r>
              <a:rPr lang="en-US" sz="2800" b="1" dirty="0" smtClean="0"/>
              <a:t>eclined for Applications between </a:t>
            </a:r>
            <a:r>
              <a:rPr lang="en-US" sz="2800" b="1" dirty="0"/>
              <a:t>1996 and 2005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7613"/>
            <a:ext cx="4783137" cy="45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5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768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F97795-DA32-482C-8D1F-D06FA43F384C}" type="slidenum">
              <a:rPr lang="en-US" smtClean="0">
                <a:solidFill>
                  <a:srgbClr val="273C56"/>
                </a:solidFill>
              </a:rPr>
              <a:pPr/>
              <a:t>46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z="3200" b="1" dirty="0" smtClean="0"/>
              <a:t>First Action </a:t>
            </a:r>
            <a:r>
              <a:rPr lang="en-US" sz="3200" b="1" dirty="0"/>
              <a:t>A</a:t>
            </a:r>
            <a:r>
              <a:rPr lang="en-US" sz="3200" b="1" dirty="0" smtClean="0"/>
              <a:t>llowance </a:t>
            </a:r>
            <a:r>
              <a:rPr lang="en-US" sz="3200" b="1" dirty="0"/>
              <a:t>R</a:t>
            </a:r>
            <a:r>
              <a:rPr lang="en-US" sz="3200" b="1" dirty="0" smtClean="0"/>
              <a:t>ates </a:t>
            </a:r>
            <a:r>
              <a:rPr lang="en-US" sz="3200" b="1" dirty="0"/>
              <a:t>D</a:t>
            </a:r>
            <a:r>
              <a:rPr lang="en-US" sz="3200" b="1" dirty="0" smtClean="0"/>
              <a:t>eclined for All </a:t>
            </a:r>
            <a:r>
              <a:rPr lang="en-US" sz="3200" b="1" dirty="0"/>
              <a:t>T</a:t>
            </a:r>
            <a:r>
              <a:rPr lang="en-US" sz="3200" b="1" dirty="0" smtClean="0"/>
              <a:t>echnology </a:t>
            </a:r>
            <a:r>
              <a:rPr lang="en-US" sz="3200" b="1" dirty="0"/>
              <a:t>F</a:t>
            </a:r>
            <a:r>
              <a:rPr lang="en-US" sz="3200" b="1" dirty="0" smtClean="0"/>
              <a:t>ields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78917"/>
            <a:ext cx="6629400" cy="52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768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F97795-DA32-482C-8D1F-D06FA43F384C}" type="slidenum">
              <a:rPr lang="en-US" smtClean="0">
                <a:solidFill>
                  <a:srgbClr val="273C56"/>
                </a:solidFill>
              </a:rPr>
              <a:pPr/>
              <a:t>47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z="3200" b="1" dirty="0" smtClean="0"/>
              <a:t>Progenitor Allowance </a:t>
            </a:r>
            <a:r>
              <a:rPr lang="en-US" sz="3200" b="1" dirty="0"/>
              <a:t>R</a:t>
            </a:r>
            <a:r>
              <a:rPr lang="en-US" sz="3200" b="1" dirty="0" smtClean="0"/>
              <a:t>ates </a:t>
            </a:r>
            <a:r>
              <a:rPr lang="en-US" sz="3200" b="1" dirty="0"/>
              <a:t>D</a:t>
            </a:r>
            <a:r>
              <a:rPr lang="en-US" sz="3200" b="1" dirty="0" smtClean="0"/>
              <a:t>eclined </a:t>
            </a:r>
            <a:r>
              <a:rPr lang="en-US" sz="3200" b="1" dirty="0"/>
              <a:t>for </a:t>
            </a:r>
            <a:r>
              <a:rPr lang="en-US" sz="3200" b="1" dirty="0" smtClean="0"/>
              <a:t>All </a:t>
            </a:r>
            <a:r>
              <a:rPr lang="en-US" sz="3200" b="1" dirty="0"/>
              <a:t>T</a:t>
            </a:r>
            <a:r>
              <a:rPr lang="en-US" sz="3200" b="1" dirty="0" smtClean="0"/>
              <a:t>echnology </a:t>
            </a:r>
            <a:r>
              <a:rPr lang="en-US" sz="3200" b="1" dirty="0"/>
              <a:t>F</a:t>
            </a:r>
            <a:r>
              <a:rPr lang="en-US" sz="3200" b="1" dirty="0" smtClean="0"/>
              <a:t>ields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4192"/>
            <a:ext cx="7260420" cy="509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4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F97795-DA32-482C-8D1F-D06FA43F384C}" type="slidenum">
              <a:rPr lang="en-US" smtClean="0">
                <a:solidFill>
                  <a:srgbClr val="273C56"/>
                </a:solidFill>
              </a:rPr>
              <a:pPr/>
              <a:t>48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z="3200" b="1" dirty="0" smtClean="0"/>
              <a:t>Family </a:t>
            </a:r>
            <a:r>
              <a:rPr lang="en-US" sz="3200" b="1" dirty="0"/>
              <a:t>A</a:t>
            </a:r>
            <a:r>
              <a:rPr lang="en-US" sz="3200" b="1" dirty="0" smtClean="0"/>
              <a:t>llowance </a:t>
            </a:r>
            <a:r>
              <a:rPr lang="en-US" sz="3200" b="1" dirty="0"/>
              <a:t>R</a:t>
            </a:r>
            <a:r>
              <a:rPr lang="en-US" sz="3200" b="1" dirty="0" smtClean="0"/>
              <a:t>ates </a:t>
            </a:r>
            <a:r>
              <a:rPr lang="en-US" sz="3200" b="1" dirty="0"/>
              <a:t>D</a:t>
            </a:r>
            <a:r>
              <a:rPr lang="en-US" sz="3200" b="1" dirty="0" smtClean="0"/>
              <a:t>eclined for All </a:t>
            </a:r>
            <a:r>
              <a:rPr lang="en-US" sz="3200" b="1" dirty="0"/>
              <a:t>T</a:t>
            </a:r>
            <a:r>
              <a:rPr lang="en-US" sz="3200" b="1" dirty="0" smtClean="0"/>
              <a:t>echnology </a:t>
            </a:r>
            <a:r>
              <a:rPr lang="en-US" sz="3200" b="1" dirty="0"/>
              <a:t>F</a:t>
            </a:r>
            <a:r>
              <a:rPr lang="en-US" sz="3200" b="1" dirty="0" smtClean="0"/>
              <a:t>ields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97757"/>
            <a:ext cx="7543800" cy="52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What are </a:t>
            </a:r>
            <a:r>
              <a:rPr lang="en-US" sz="3200" b="1" dirty="0" smtClean="0"/>
              <a:t>Patent </a:t>
            </a:r>
            <a:r>
              <a:rPr lang="en-US" sz="3200" b="1" dirty="0"/>
              <a:t>A</a:t>
            </a:r>
            <a:r>
              <a:rPr lang="en-US" sz="3200" b="1" dirty="0" smtClean="0"/>
              <a:t>llowance </a:t>
            </a:r>
            <a:r>
              <a:rPr lang="en-US" sz="3200" b="1" dirty="0"/>
              <a:t>R</a:t>
            </a:r>
            <a:r>
              <a:rPr lang="en-US" sz="3200" b="1" dirty="0" smtClean="0"/>
              <a:t>ates </a:t>
            </a:r>
            <a:r>
              <a:rPr lang="en-US" sz="3200" b="1" dirty="0"/>
              <a:t>at the USPTO?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Carley</a:t>
            </a:r>
            <a:r>
              <a:rPr lang="en-US" sz="2400" dirty="0"/>
              <a:t>, M., Hegde, D., and Marco, A., What is the Probability of Receiving a US Patent?, forthcoming, </a:t>
            </a:r>
            <a:r>
              <a:rPr lang="en-US" sz="2400" i="1" dirty="0"/>
              <a:t>Yale Journal of Law and Technology </a:t>
            </a:r>
            <a:r>
              <a:rPr lang="en-US" sz="2400" dirty="0" smtClean="0"/>
              <a:t>http</a:t>
            </a:r>
            <a:r>
              <a:rPr lang="en-US" sz="2400" dirty="0"/>
              <a:t>://ssrn.com/abstract=2367149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49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4953000"/>
            <a:ext cx="365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200" i="1" kern="0" dirty="0" smtClean="0">
              <a:latin typeface="+mj-lt"/>
            </a:endParaRPr>
          </a:p>
          <a:p>
            <a:pPr marL="0" indent="0">
              <a:buNone/>
            </a:pPr>
            <a:endParaRPr lang="en-US" sz="1200" i="1" kern="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4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Machine Learning for Prior Art Retrieval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 Bailey, PhD</a:t>
            </a:r>
          </a:p>
          <a:p>
            <a:r>
              <a:rPr lang="en-US" dirty="0" smtClean="0"/>
              <a:t>Edison Research Fellow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5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924800" cy="4267200"/>
          </a:xfrm>
        </p:spPr>
        <p:txBody>
          <a:bodyPr/>
          <a:lstStyle/>
          <a:p>
            <a:r>
              <a:rPr lang="en-US" dirty="0" smtClean="0"/>
              <a:t>How are patent allowance rates related to examination quality?</a:t>
            </a:r>
          </a:p>
          <a:p>
            <a:pPr lvl="1"/>
            <a:r>
              <a:rPr lang="en-US" sz="2200" dirty="0" smtClean="0"/>
              <a:t>How to measure examination quality?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factors </a:t>
            </a:r>
            <a:r>
              <a:rPr lang="en-US" dirty="0" smtClean="0"/>
              <a:t>affect patent </a:t>
            </a:r>
            <a:r>
              <a:rPr lang="en-US" dirty="0"/>
              <a:t>allowance rates and examination quality?</a:t>
            </a:r>
          </a:p>
          <a:p>
            <a:pPr marL="914400" lvl="1" indent="-514350"/>
            <a:r>
              <a:rPr lang="en-US" sz="2200" dirty="0" smtClean="0"/>
              <a:t>Study the effects of examination related policies at the USPTO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50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39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572000"/>
          </a:xfrm>
        </p:spPr>
        <p:txBody>
          <a:bodyPr/>
          <a:lstStyle/>
          <a:p>
            <a:r>
              <a:rPr lang="en-US" dirty="0" smtClean="0"/>
              <a:t>Joseph.Bailey@uspto.gov</a:t>
            </a:r>
          </a:p>
          <a:p>
            <a:endParaRPr lang="en-US" dirty="0" smtClean="0"/>
          </a:p>
          <a:p>
            <a:r>
              <a:rPr lang="en-US" dirty="0" smtClean="0"/>
              <a:t>Jerome.Anderson@uspto.gov</a:t>
            </a:r>
          </a:p>
          <a:p>
            <a:endParaRPr lang="en-US" dirty="0"/>
          </a:p>
          <a:p>
            <a:r>
              <a:rPr lang="en-US" dirty="0" smtClean="0"/>
              <a:t>Deepak.Hedge1@uspto.gov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Alan.Marco@uspto.gov</a:t>
            </a:r>
          </a:p>
          <a:p>
            <a:endParaRPr lang="en-US" dirty="0"/>
          </a:p>
          <a:p>
            <a:r>
              <a:rPr lang="en-US" dirty="0" smtClean="0"/>
              <a:t>edisonscholar@uspto.gov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77000" y="6248400"/>
            <a:ext cx="2895600" cy="457200"/>
          </a:xfrm>
        </p:spPr>
        <p:txBody>
          <a:bodyPr/>
          <a:lstStyle/>
          <a:p>
            <a:pPr>
              <a:defRPr/>
            </a:pPr>
            <a:fld id="{0E631215-251D-4A40-9B89-3AA18C35486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Questions/Comments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2402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772400" cy="3352800"/>
          </a:xfrm>
        </p:spPr>
        <p:txBody>
          <a:bodyPr/>
          <a:lstStyle/>
          <a:p>
            <a:pPr marL="0" lvl="0" indent="0" algn="ctr">
              <a:buNone/>
            </a:pPr>
            <a:endParaRPr lang="en-US" sz="5400" dirty="0" smtClean="0"/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schemeClr val="accent1"/>
                </a:solidFill>
                <a:latin typeface="+mj-lt"/>
              </a:rPr>
              <a:t>Thank You</a:t>
            </a:r>
            <a:endParaRPr lang="en-US" sz="5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77000" y="6248400"/>
            <a:ext cx="2895600" cy="457200"/>
          </a:xfrm>
        </p:spPr>
        <p:txBody>
          <a:bodyPr/>
          <a:lstStyle/>
          <a:p>
            <a:pPr>
              <a:defRPr/>
            </a:pPr>
            <a:fld id="{0E631215-251D-4A40-9B89-3AA18C35486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62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How can machine learning best be used to uncover prior art during patent examination?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26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Algorithm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00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Each application and reference is clustered based on its classification; classification vectors are used to find nearest neighbors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Stemming and lemmatization are done within each category for subsequent analysis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K-NN is used to look at the nearest neighbors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Results may be filtered to look within as well as across clusters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Art may be added and subtracted from clusters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Clusters may be created or retired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50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800600"/>
          </a:xfrm>
        </p:spPr>
        <p:txBody>
          <a:bodyPr/>
          <a:lstStyle/>
          <a:p>
            <a:r>
              <a:rPr lang="en-US" sz="2400" dirty="0" smtClean="0"/>
              <a:t>Identify current state</a:t>
            </a:r>
          </a:p>
          <a:p>
            <a:pPr lvl="1"/>
            <a:r>
              <a:rPr lang="en-US" sz="2000" dirty="0" smtClean="0"/>
              <a:t>Examine algorithms currently used</a:t>
            </a:r>
          </a:p>
          <a:p>
            <a:pPr lvl="1"/>
            <a:r>
              <a:rPr lang="en-US" sz="2000" dirty="0" smtClean="0"/>
              <a:t>Evaluate the algorithms</a:t>
            </a:r>
          </a:p>
          <a:p>
            <a:pPr lvl="1"/>
            <a:r>
              <a:rPr lang="en-US" sz="2000" dirty="0" smtClean="0"/>
              <a:t>Propose an algorithm</a:t>
            </a:r>
          </a:p>
          <a:p>
            <a:pPr lvl="1"/>
            <a:r>
              <a:rPr lang="en-US" sz="2000" dirty="0" smtClean="0"/>
              <a:t>Evaluate the proposed algorithm</a:t>
            </a:r>
          </a:p>
          <a:p>
            <a:pPr lvl="1"/>
            <a:r>
              <a:rPr lang="en-US" sz="2000" dirty="0" smtClean="0"/>
              <a:t>Improve the algorithm and expand its application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Out of scope (but related)</a:t>
            </a:r>
          </a:p>
          <a:p>
            <a:pPr lvl="1"/>
            <a:r>
              <a:rPr lang="en-US" sz="2000" dirty="0" smtClean="0"/>
              <a:t>Classification</a:t>
            </a:r>
          </a:p>
          <a:p>
            <a:pPr lvl="1"/>
            <a:r>
              <a:rPr lang="en-US" sz="2000" dirty="0" smtClean="0"/>
              <a:t>Routing</a:t>
            </a:r>
          </a:p>
          <a:p>
            <a:pPr lvl="1"/>
            <a:r>
              <a:rPr lang="en-US" sz="2000" dirty="0" smtClean="0"/>
              <a:t>Assignment</a:t>
            </a:r>
          </a:p>
          <a:p>
            <a:pPr lvl="1"/>
            <a:r>
              <a:rPr lang="en-US" sz="2000" dirty="0" smtClean="0"/>
              <a:t>Image searching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18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Search in EAST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65-5EE6-415A-BE09-915C013F539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993540"/>
              </p:ext>
            </p:extLst>
          </p:nvPr>
        </p:nvGraphicFramePr>
        <p:xfrm>
          <a:off x="381000" y="1600198"/>
          <a:ext cx="8382000" cy="487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67"/>
                <a:gridCol w="5901612"/>
                <a:gridCol w="1454021"/>
              </a:tblGrid>
              <a:tr h="481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Seq.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Words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Hits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1862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(website</a:t>
                      </a:r>
                      <a:r>
                        <a:rPr lang="en-US" baseline="0" dirty="0" smtClean="0"/>
                        <a:t> “web site” webpage “web page” internet interactive server online “online”) with (purchase customer buyer consumer user)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520,887</a:t>
                      </a:r>
                      <a:endParaRPr lang="en-US" dirty="0"/>
                    </a:p>
                  </a:txBody>
                  <a:tcPr/>
                </a:tc>
              </a:tr>
              <a:tr h="11862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((data near (mine mining)) ((statistical purchase history) near (analyz$3</a:t>
                      </a:r>
                      <a:r>
                        <a:rPr lang="en-US" baseline="0" dirty="0" smtClean="0"/>
                        <a:t> analys$3)) ((past history future) near (purchase)))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91,143</a:t>
                      </a:r>
                      <a:endParaRPr lang="en-US" dirty="0"/>
                    </a:p>
                  </a:txBody>
                  <a:tcPr/>
                </a:tc>
              </a:tr>
              <a:tr h="15421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(discount coupon (reduc$5 near (fee price cost))) with (bulk group ((many multiple two more number) near2 (user</a:t>
                      </a:r>
                      <a:r>
                        <a:rPr lang="en-US" baseline="0" dirty="0" smtClean="0"/>
                        <a:t> consumer customer purchaser buyer)))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11,023</a:t>
                      </a:r>
                      <a:endParaRPr lang="en-US" dirty="0"/>
                    </a:p>
                  </a:txBody>
                  <a:tcPr/>
                </a:tc>
              </a:tr>
              <a:tr h="481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 &amp; S2 &amp; 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1,036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97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USPTO_campu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1625</Words>
  <Application>Microsoft Office PowerPoint</Application>
  <PresentationFormat>On-screen Show (4:3)</PresentationFormat>
  <Paragraphs>448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USPTO2</vt:lpstr>
      <vt:lpstr>1_USPTO2</vt:lpstr>
      <vt:lpstr>2_USPTO2</vt:lpstr>
      <vt:lpstr>3_USPTO2</vt:lpstr>
      <vt:lpstr>4_USPTO2</vt:lpstr>
      <vt:lpstr>5_USPTO2</vt:lpstr>
      <vt:lpstr>6_USPTO2</vt:lpstr>
      <vt:lpstr>7_USPTO2</vt:lpstr>
      <vt:lpstr>8_USPTO2</vt:lpstr>
      <vt:lpstr>9_USPTO2</vt:lpstr>
      <vt:lpstr>1_USPTO_campus</vt:lpstr>
      <vt:lpstr> Edison Research Fellows and the Executive Actions </vt:lpstr>
      <vt:lpstr>Edison Scholar Program</vt:lpstr>
      <vt:lpstr>What Issues Bear on Patent Litigation?</vt:lpstr>
      <vt:lpstr>Edison Research Fellows</vt:lpstr>
      <vt:lpstr>Machine Learning for Prior Art Retrieval </vt:lpstr>
      <vt:lpstr>Research Question</vt:lpstr>
      <vt:lpstr>Proposed Algorithm</vt:lpstr>
      <vt:lpstr>Methodology</vt:lpstr>
      <vt:lpstr>Example Search in EAST</vt:lpstr>
      <vt:lpstr>Analysis of Current Tools</vt:lpstr>
      <vt:lpstr>User Centered Design Council (UCDC)</vt:lpstr>
      <vt:lpstr>UCDC Evaluations</vt:lpstr>
      <vt:lpstr>Proposed Algorithm</vt:lpstr>
      <vt:lpstr>Cluster Vectors</vt:lpstr>
      <vt:lpstr>2. Stemming and Lemmatization</vt:lpstr>
      <vt:lpstr>3.  Clustering and 4. Filtering</vt:lpstr>
      <vt:lpstr>5. Add/Subtract</vt:lpstr>
      <vt:lpstr>6. Create/Retire</vt:lpstr>
      <vt:lpstr>Prototype Design:  Requirements</vt:lpstr>
      <vt:lpstr>Algorithm Evaluation</vt:lpstr>
      <vt:lpstr>Potential Next Steps</vt:lpstr>
      <vt:lpstr>Conclusions</vt:lpstr>
      <vt:lpstr> Claim Clarity at the USPTO </vt:lpstr>
      <vt:lpstr>Fundamental Question</vt:lpstr>
      <vt:lpstr>Claim Clarity</vt:lpstr>
      <vt:lpstr>Claim Clarity at the PTO:  Current Initiatives</vt:lpstr>
      <vt:lpstr>Claim Clarity:  An Overview of Academic Approaches</vt:lpstr>
      <vt:lpstr>Claim Construction Appeals</vt:lpstr>
      <vt:lpstr>Claim Construction Reversal Rates: 2000-2010</vt:lpstr>
      <vt:lpstr>Claim Construction Reversal Rates: 2000-2010</vt:lpstr>
      <vt:lpstr>Claim Construction: Use of Dictionaries at CAFC</vt:lpstr>
      <vt:lpstr>Step 1: Quantifying the Clarity Problem in Litigation</vt:lpstr>
      <vt:lpstr>Categorizing Disputed Claim Terms (Examples)</vt:lpstr>
      <vt:lpstr>Disputed Claim Terms  (2013 Sample)</vt:lpstr>
      <vt:lpstr>Disputed Claim Terms  (2013 Sample)</vt:lpstr>
      <vt:lpstr>Step 2: Comparing Claim Construction to Application Data</vt:lpstr>
      <vt:lpstr>Comparing Claim Construction to Application Data</vt:lpstr>
      <vt:lpstr>Next Steps</vt:lpstr>
      <vt:lpstr>Conclusions</vt:lpstr>
      <vt:lpstr>Patent Allowance Rates and Examination Quality</vt:lpstr>
      <vt:lpstr>Research Questions</vt:lpstr>
      <vt:lpstr>Why Study Allowance Rates and Examination Quality?</vt:lpstr>
      <vt:lpstr>I. What Are Patent Allowance Rates at the USPTO? </vt:lpstr>
      <vt:lpstr>Patent Examination Process</vt:lpstr>
      <vt:lpstr>Patent Allowance Rates Declined for Applications between 1996 and 2005 </vt:lpstr>
      <vt:lpstr>First Action Allowance Rates Declined for All Technology Fields</vt:lpstr>
      <vt:lpstr>Progenitor Allowance Rates Declined for All Technology Fields</vt:lpstr>
      <vt:lpstr>Family Allowance Rates Declined for All Technology Fields</vt:lpstr>
      <vt:lpstr>What are Patent Allowance Rates at the USPTO? </vt:lpstr>
      <vt:lpstr>Next Steps</vt:lpstr>
      <vt:lpstr>Questions/Comments</vt:lpstr>
      <vt:lpstr>PowerPoint Presentation</vt:lpstr>
    </vt:vector>
  </TitlesOfParts>
  <Company>U.S. Patent and Trademark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kflanagan</dc:creator>
  <cp:lastModifiedBy>USPTO</cp:lastModifiedBy>
  <cp:revision>369</cp:revision>
  <cp:lastPrinted>2014-12-09T16:32:04Z</cp:lastPrinted>
  <dcterms:created xsi:type="dcterms:W3CDTF">2014-01-15T00:48:56Z</dcterms:created>
  <dcterms:modified xsi:type="dcterms:W3CDTF">2014-12-09T21:57:37Z</dcterms:modified>
</cp:coreProperties>
</file>