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1" r:id="rId1"/>
    <p:sldMasterId id="2147483676" r:id="rId2"/>
    <p:sldMasterId id="2147483683" r:id="rId3"/>
    <p:sldMasterId id="2147483690" r:id="rId4"/>
    <p:sldMasterId id="2147483697" r:id="rId5"/>
    <p:sldMasterId id="2147483714" r:id="rId6"/>
    <p:sldMasterId id="2147483723" r:id="rId7"/>
    <p:sldMasterId id="2147483731" r:id="rId8"/>
  </p:sldMasterIdLst>
  <p:notesMasterIdLst>
    <p:notesMasterId r:id="rId39"/>
  </p:notesMasterIdLst>
  <p:handoutMasterIdLst>
    <p:handoutMasterId r:id="rId40"/>
  </p:handoutMasterIdLst>
  <p:sldIdLst>
    <p:sldId id="535" r:id="rId9"/>
    <p:sldId id="573" r:id="rId10"/>
    <p:sldId id="540" r:id="rId11"/>
    <p:sldId id="571" r:id="rId12"/>
    <p:sldId id="575" r:id="rId13"/>
    <p:sldId id="542" r:id="rId14"/>
    <p:sldId id="652" r:id="rId15"/>
    <p:sldId id="650" r:id="rId16"/>
    <p:sldId id="617" r:id="rId17"/>
    <p:sldId id="543" r:id="rId18"/>
    <p:sldId id="616" r:id="rId19"/>
    <p:sldId id="655" r:id="rId20"/>
    <p:sldId id="633" r:id="rId21"/>
    <p:sldId id="666" r:id="rId22"/>
    <p:sldId id="557" r:id="rId23"/>
    <p:sldId id="642" r:id="rId24"/>
    <p:sldId id="623" r:id="rId25"/>
    <p:sldId id="629" r:id="rId26"/>
    <p:sldId id="631" r:id="rId27"/>
    <p:sldId id="591" r:id="rId28"/>
    <p:sldId id="604" r:id="rId29"/>
    <p:sldId id="607" r:id="rId30"/>
    <p:sldId id="586" r:id="rId31"/>
    <p:sldId id="612" r:id="rId32"/>
    <p:sldId id="667" r:id="rId33"/>
    <p:sldId id="658" r:id="rId34"/>
    <p:sldId id="643" r:id="rId35"/>
    <p:sldId id="644" r:id="rId36"/>
    <p:sldId id="512" r:id="rId37"/>
    <p:sldId id="556" r:id="rId38"/>
  </p:sldIdLst>
  <p:sldSz cx="9144000" cy="5715000" type="screen16x1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339933"/>
    <a:srgbClr val="FF9900"/>
    <a:srgbClr val="1644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6978" autoAdjust="0"/>
  </p:normalViewPr>
  <p:slideViewPr>
    <p:cSldViewPr snapToGrid="0" snapToObjects="1">
      <p:cViewPr varScale="1">
        <p:scale>
          <a:sx n="135" d="100"/>
          <a:sy n="135" d="100"/>
        </p:scale>
        <p:origin x="960" y="126"/>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98" d="100"/>
          <a:sy n="98" d="100"/>
        </p:scale>
        <p:origin x="354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2020</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2019</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CB4A-43DA-8F25-B7AAD6C05A29}"/>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CB4A-43DA-8F25-B7AAD6C05A29}"/>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CB4A-43DA-8F25-B7AAD6C05A29}"/>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CB4A-43DA-8F25-B7AAD6C05A2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22</c:v>
                </c:pt>
                <c:pt idx="1">
                  <c:v>1</c:v>
                </c:pt>
                <c:pt idx="2">
                  <c:v>5</c:v>
                </c:pt>
              </c:numCache>
            </c:numRef>
          </c:val>
          <c:extLst>
            <c:ext xmlns:c16="http://schemas.microsoft.com/office/drawing/2014/chart" uri="{C3380CC4-5D6E-409C-BE32-E72D297353CC}">
              <c16:uniqueId val="{00000008-CB4A-43DA-8F25-B7AAD6C05A29}"/>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2017</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2017</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314D-435D-958C-3A3F6598CF5A}"/>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314D-435D-958C-3A3F6598CF5A}"/>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314D-435D-958C-3A3F6598CF5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314D-435D-958C-3A3F6598CF5A}"/>
              </c:ext>
            </c:extLst>
          </c:dPt>
          <c:dLbls>
            <c:dLbl>
              <c:idx val="1"/>
              <c:layout>
                <c:manualLayout>
                  <c:x val="0.11189084177363819"/>
                  <c:y val="-0.113663975619404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4D-435D-958C-3A3F6598CF5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25</c:v>
                </c:pt>
                <c:pt idx="1">
                  <c:v>3</c:v>
                </c:pt>
                <c:pt idx="2">
                  <c:v>9</c:v>
                </c:pt>
              </c:numCache>
            </c:numRef>
          </c:val>
          <c:extLst>
            <c:ext xmlns:c16="http://schemas.microsoft.com/office/drawing/2014/chart" uri="{C3380CC4-5D6E-409C-BE32-E72D297353CC}">
              <c16:uniqueId val="{00000008-314D-435D-958C-3A3F6598CF5A}"/>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2018</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2018</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7773-4606-B1A9-4CFF97F32B04}"/>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7773-4606-B1A9-4CFF97F32B04}"/>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7773-4606-B1A9-4CFF97F32B04}"/>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7773-4606-B1A9-4CFF97F32B04}"/>
              </c:ext>
            </c:extLst>
          </c:dPt>
          <c:dLbls>
            <c:dLbl>
              <c:idx val="1"/>
              <c:layout>
                <c:manualLayout>
                  <c:x val="9.4626093127901767E-2"/>
                  <c:y val="-0.1383136331501810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773-4606-B1A9-4CFF97F32B0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21</c:v>
                </c:pt>
                <c:pt idx="1">
                  <c:v>3</c:v>
                </c:pt>
                <c:pt idx="2">
                  <c:v>9</c:v>
                </c:pt>
              </c:numCache>
            </c:numRef>
          </c:val>
          <c:extLst>
            <c:ext xmlns:c16="http://schemas.microsoft.com/office/drawing/2014/chart" uri="{C3380CC4-5D6E-409C-BE32-E72D297353CC}">
              <c16:uniqueId val="{00000008-7773-4606-B1A9-4CFF97F32B04}"/>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2019</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2019</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F56-4495-A94F-7FBA5C0BAFEA}"/>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8F56-4495-A94F-7FBA5C0BAFEA}"/>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8F56-4495-A94F-7FBA5C0BAFE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8F56-4495-A94F-7FBA5C0BAFEA}"/>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25</c:v>
                </c:pt>
                <c:pt idx="1">
                  <c:v>4</c:v>
                </c:pt>
                <c:pt idx="2">
                  <c:v>16</c:v>
                </c:pt>
              </c:numCache>
            </c:numRef>
          </c:val>
          <c:extLst>
            <c:ext xmlns:c16="http://schemas.microsoft.com/office/drawing/2014/chart" uri="{C3380CC4-5D6E-409C-BE32-E72D297353CC}">
              <c16:uniqueId val="{00000008-8F56-4495-A94F-7FBA5C0BAFEA}"/>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2021</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2021</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62AB-4E67-9E9C-195FF492BFAE}"/>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62AB-4E67-9E9C-195FF492BFAE}"/>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62AB-4E67-9E9C-195FF492BFAE}"/>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62AB-4E67-9E9C-195FF492BFA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15</c:v>
                </c:pt>
                <c:pt idx="1">
                  <c:v>3</c:v>
                </c:pt>
                <c:pt idx="2">
                  <c:v>6</c:v>
                </c:pt>
              </c:numCache>
            </c:numRef>
          </c:val>
          <c:extLst>
            <c:ext xmlns:c16="http://schemas.microsoft.com/office/drawing/2014/chart" uri="{C3380CC4-5D6E-409C-BE32-E72D297353CC}">
              <c16:uniqueId val="{00000008-62AB-4E67-9E9C-195FF492BFAE}"/>
            </c:ext>
          </c:extLst>
        </c:ser>
        <c:dLbls>
          <c:dLblPos val="bestFit"/>
          <c:showLegendKey val="0"/>
          <c:showVal val="1"/>
          <c:showCatName val="0"/>
          <c:showSerName val="0"/>
          <c:showPercent val="0"/>
          <c:showBubbleSize val="0"/>
          <c:showLeaderLines val="1"/>
        </c:dLbls>
      </c:pie3D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Warning letters</c:v>
                </c:pt>
              </c:strCache>
            </c:strRef>
          </c:tx>
          <c:spPr>
            <a:solidFill>
              <a:schemeClr val="accent1"/>
            </a:solidFill>
            <a:ln>
              <a:noFill/>
            </a:ln>
            <a:effectLst/>
          </c:spPr>
          <c:invertIfNegative val="0"/>
          <c:dLbls>
            <c:dLbl>
              <c:idx val="4"/>
              <c:layout>
                <c:manualLayout>
                  <c:x val="-1.6975112544026657E-16"/>
                  <c:y val="3.385279965004374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11-49EE-A7D8-40FEDB58B18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FY2017</c:v>
                </c:pt>
                <c:pt idx="1">
                  <c:v>FY2018</c:v>
                </c:pt>
                <c:pt idx="2">
                  <c:v>FY2019</c:v>
                </c:pt>
                <c:pt idx="3">
                  <c:v>FY2020</c:v>
                </c:pt>
                <c:pt idx="4">
                  <c:v>FY2021</c:v>
                </c:pt>
              </c:strCache>
            </c:strRef>
          </c:cat>
          <c:val>
            <c:numRef>
              <c:f>Sheet1!$B$3:$B$7</c:f>
              <c:numCache>
                <c:formatCode>General</c:formatCode>
                <c:ptCount val="5"/>
                <c:pt idx="0">
                  <c:v>40</c:v>
                </c:pt>
                <c:pt idx="1">
                  <c:v>31</c:v>
                </c:pt>
                <c:pt idx="2">
                  <c:v>41</c:v>
                </c:pt>
                <c:pt idx="3">
                  <c:v>32</c:v>
                </c:pt>
                <c:pt idx="4">
                  <c:v>14</c:v>
                </c:pt>
              </c:numCache>
            </c:numRef>
          </c:val>
          <c:extLst>
            <c:ext xmlns:c16="http://schemas.microsoft.com/office/drawing/2014/chart" uri="{C3380CC4-5D6E-409C-BE32-E72D297353CC}">
              <c16:uniqueId val="{00000000-60BE-4B21-8DE9-7DBCC1C6E8AD}"/>
            </c:ext>
          </c:extLst>
        </c:ser>
        <c:ser>
          <c:idx val="1"/>
          <c:order val="1"/>
          <c:tx>
            <c:strRef>
              <c:f>Sheet1!$C$1</c:f>
              <c:strCache>
                <c:ptCount val="1"/>
                <c:pt idx="0">
                  <c:v>Published formal matters</c:v>
                </c:pt>
              </c:strCache>
            </c:strRef>
          </c:tx>
          <c:spPr>
            <a:solidFill>
              <a:schemeClr val="accent2"/>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60BE-4B21-8DE9-7DBCC1C6E8AD}"/>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60BE-4B21-8DE9-7DBCC1C6E8AD}"/>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60BE-4B21-8DE9-7DBCC1C6E8AD}"/>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60BE-4B21-8DE9-7DBCC1C6E8AD}"/>
                </c:ext>
              </c:extLst>
            </c:dLbl>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3D11-49EE-A7D8-40FEDB58B18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FY2017</c:v>
                </c:pt>
                <c:pt idx="1">
                  <c:v>FY2018</c:v>
                </c:pt>
                <c:pt idx="2">
                  <c:v>FY2019</c:v>
                </c:pt>
                <c:pt idx="3">
                  <c:v>FY2020</c:v>
                </c:pt>
                <c:pt idx="4">
                  <c:v>FY2021</c:v>
                </c:pt>
              </c:strCache>
            </c:strRef>
          </c:cat>
          <c:val>
            <c:numRef>
              <c:f>Sheet1!$C$3:$C$7</c:f>
              <c:numCache>
                <c:formatCode>General</c:formatCode>
                <c:ptCount val="5"/>
                <c:pt idx="0">
                  <c:v>37</c:v>
                </c:pt>
                <c:pt idx="1">
                  <c:v>33</c:v>
                </c:pt>
                <c:pt idx="2">
                  <c:v>45</c:v>
                </c:pt>
                <c:pt idx="3">
                  <c:v>28</c:v>
                </c:pt>
                <c:pt idx="4">
                  <c:v>24</c:v>
                </c:pt>
              </c:numCache>
            </c:numRef>
          </c:val>
          <c:extLst>
            <c:ext xmlns:c16="http://schemas.microsoft.com/office/drawing/2014/chart" uri="{C3380CC4-5D6E-409C-BE32-E72D297353CC}">
              <c16:uniqueId val="{00000005-60BE-4B21-8DE9-7DBCC1C6E8AD}"/>
            </c:ext>
          </c:extLst>
        </c:ser>
        <c:ser>
          <c:idx val="2"/>
          <c:order val="2"/>
          <c:tx>
            <c:strRef>
              <c:f>Sheet1!$D$1</c:f>
              <c:strCache>
                <c:ptCount val="1"/>
                <c:pt idx="0">
                  <c:v>Reciprocal</c:v>
                </c:pt>
              </c:strCache>
            </c:strRef>
          </c:tx>
          <c:spPr>
            <a:solidFill>
              <a:srgbClr val="FF9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FY2017</c:v>
                </c:pt>
                <c:pt idx="1">
                  <c:v>FY2018</c:v>
                </c:pt>
                <c:pt idx="2">
                  <c:v>FY2019</c:v>
                </c:pt>
                <c:pt idx="3">
                  <c:v>FY2020</c:v>
                </c:pt>
                <c:pt idx="4">
                  <c:v>FY2021</c:v>
                </c:pt>
              </c:strCache>
            </c:strRef>
          </c:cat>
          <c:val>
            <c:numRef>
              <c:f>Sheet1!$D$3:$D$7</c:f>
              <c:numCache>
                <c:formatCode>General</c:formatCode>
                <c:ptCount val="5"/>
                <c:pt idx="0">
                  <c:v>17</c:v>
                </c:pt>
                <c:pt idx="1">
                  <c:v>22</c:v>
                </c:pt>
                <c:pt idx="2">
                  <c:v>19</c:v>
                </c:pt>
                <c:pt idx="3">
                  <c:v>13</c:v>
                </c:pt>
                <c:pt idx="4">
                  <c:v>5</c:v>
                </c:pt>
              </c:numCache>
            </c:numRef>
          </c:val>
          <c:extLst>
            <c:ext xmlns:c16="http://schemas.microsoft.com/office/drawing/2014/chart" uri="{C3380CC4-5D6E-409C-BE32-E72D297353CC}">
              <c16:uniqueId val="{00000006-60BE-4B21-8DE9-7DBCC1C6E8AD}"/>
            </c:ext>
          </c:extLst>
        </c:ser>
        <c:dLbls>
          <c:dLblPos val="outEnd"/>
          <c:showLegendKey val="0"/>
          <c:showVal val="1"/>
          <c:showCatName val="0"/>
          <c:showSerName val="0"/>
          <c:showPercent val="0"/>
          <c:showBubbleSize val="0"/>
        </c:dLbls>
        <c:gapWidth val="219"/>
        <c:overlap val="-27"/>
        <c:axId val="555557304"/>
        <c:axId val="555548776"/>
      </c:barChart>
      <c:catAx>
        <c:axId val="555557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5548776"/>
        <c:crosses val="autoZero"/>
        <c:auto val="1"/>
        <c:lblAlgn val="ctr"/>
        <c:lblOffset val="100"/>
        <c:noMultiLvlLbl val="0"/>
      </c:catAx>
      <c:valAx>
        <c:axId val="555548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5557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0.30637</cdr:x>
      <cdr:y>0.86449</cdr:y>
    </cdr:from>
    <cdr:to>
      <cdr:x>0.65577</cdr:x>
      <cdr:y>0.9135</cdr:y>
    </cdr:to>
    <cdr:sp macro="" textlink="">
      <cdr:nvSpPr>
        <cdr:cNvPr id="2" name="TextBox 1"/>
        <cdr:cNvSpPr txBox="1"/>
      </cdr:nvSpPr>
      <cdr:spPr>
        <a:xfrm xmlns:a="http://schemas.openxmlformats.org/drawingml/2006/main">
          <a:off x="1233055" y="2077028"/>
          <a:ext cx="1406236" cy="117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0.30637</cdr:x>
      <cdr:y>0.86449</cdr:y>
    </cdr:from>
    <cdr:to>
      <cdr:x>0.65577</cdr:x>
      <cdr:y>0.9135</cdr:y>
    </cdr:to>
    <cdr:sp macro="" textlink="">
      <cdr:nvSpPr>
        <cdr:cNvPr id="2" name="TextBox 1"/>
        <cdr:cNvSpPr txBox="1"/>
      </cdr:nvSpPr>
      <cdr:spPr>
        <a:xfrm xmlns:a="http://schemas.openxmlformats.org/drawingml/2006/main">
          <a:off x="1233055" y="2077028"/>
          <a:ext cx="1406236" cy="117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latin typeface="Segoe UI"/>
            </a:endParaRPr>
          </a:p>
        </p:txBody>
      </p:sp>
      <p:sp>
        <p:nvSpPr>
          <p:cNvPr id="3" name="Date Placeholder 2"/>
          <p:cNvSpPr>
            <a:spLocks noGrp="1"/>
          </p:cNvSpPr>
          <p:nvPr>
            <p:ph type="dt" sz="quarter" idx="1"/>
          </p:nvPr>
        </p:nvSpPr>
        <p:spPr>
          <a:xfrm>
            <a:off x="3970939" y="0"/>
            <a:ext cx="3037840" cy="464820"/>
          </a:xfrm>
          <a:prstGeom prst="rect">
            <a:avLst/>
          </a:prstGeom>
        </p:spPr>
        <p:txBody>
          <a:bodyPr vert="horz" lIns="93177" tIns="46589" rIns="93177" bIns="46589" rtlCol="0"/>
          <a:lstStyle>
            <a:lvl1pPr algn="r">
              <a:defRPr sz="1200"/>
            </a:lvl1pPr>
          </a:lstStyle>
          <a:p>
            <a:fld id="{C950A3BB-CAF4-1D4E-B3B2-E95D9B9E66DF}" type="datetimeFigureOut">
              <a:rPr lang="en-US" smtClean="0">
                <a:latin typeface="Segoe UI"/>
              </a:rPr>
              <a:t>5/28/2022</a:t>
            </a:fld>
            <a:endParaRPr lang="en-US" dirty="0">
              <a:latin typeface="Segoe UI"/>
            </a:endParaRPr>
          </a:p>
        </p:txBody>
      </p:sp>
      <p:sp>
        <p:nvSpPr>
          <p:cNvPr id="4" name="Footer Placeholder 3"/>
          <p:cNvSpPr>
            <a:spLocks noGrp="1"/>
          </p:cNvSpPr>
          <p:nvPr>
            <p:ph type="ftr" sz="quarter" idx="2"/>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dirty="0">
              <a:latin typeface="Segoe UI"/>
            </a:endParaRPr>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7" tIns="46589" rIns="93177" bIns="46589"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atin typeface="Segoe UI"/>
              </a:defRPr>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atin typeface="Segoe UI"/>
              </a:defRPr>
            </a:lvl1pPr>
          </a:lstStyle>
          <a:p>
            <a:fld id="{139B48F8-1A14-4941-902A-1D33547A0B6A}" type="datetimeFigureOut">
              <a:rPr lang="en-US" smtClean="0"/>
              <a:pPr/>
              <a:t>5/28/2022</a:t>
            </a:fld>
            <a:endParaRPr lang="en-US" dirty="0"/>
          </a:p>
        </p:txBody>
      </p:sp>
      <p:sp>
        <p:nvSpPr>
          <p:cNvPr id="4" name="Slide Image Placeholder 3"/>
          <p:cNvSpPr>
            <a:spLocks noGrp="1" noRot="1" noChangeAspect="1"/>
          </p:cNvSpPr>
          <p:nvPr>
            <p:ph type="sldImg" idx="2"/>
          </p:nvPr>
        </p:nvSpPr>
        <p:spPr>
          <a:xfrm>
            <a:off x="715963" y="696913"/>
            <a:ext cx="55784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atin typeface="Segoe UI"/>
              </a:defRPr>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a:t>
            </a:fld>
            <a:endParaRPr lang="en-US" dirty="0"/>
          </a:p>
        </p:txBody>
      </p:sp>
    </p:spTree>
    <p:extLst>
      <p:ext uri="{BB962C8B-B14F-4D97-AF65-F5344CB8AC3E}">
        <p14:creationId xmlns:p14="http://schemas.microsoft.com/office/powerpoint/2010/main" val="3113191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007388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13</a:t>
            </a:fld>
            <a:endParaRPr lang="en-US" dirty="0"/>
          </a:p>
        </p:txBody>
      </p:sp>
    </p:spTree>
    <p:extLst>
      <p:ext uri="{BB962C8B-B14F-4D97-AF65-F5344CB8AC3E}">
        <p14:creationId xmlns:p14="http://schemas.microsoft.com/office/powerpoint/2010/main" val="4124259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14</a:t>
            </a:fld>
            <a:endParaRPr lang="en-US" dirty="0"/>
          </a:p>
        </p:txBody>
      </p:sp>
    </p:spTree>
    <p:extLst>
      <p:ext uri="{BB962C8B-B14F-4D97-AF65-F5344CB8AC3E}">
        <p14:creationId xmlns:p14="http://schemas.microsoft.com/office/powerpoint/2010/main" val="1090193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15</a:t>
            </a:fld>
            <a:endParaRPr lang="en-US" dirty="0"/>
          </a:p>
        </p:txBody>
      </p:sp>
    </p:spTree>
    <p:extLst>
      <p:ext uri="{BB962C8B-B14F-4D97-AF65-F5344CB8AC3E}">
        <p14:creationId xmlns:p14="http://schemas.microsoft.com/office/powerpoint/2010/main" val="2975589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16</a:t>
            </a:fld>
            <a:endParaRPr lang="en-US" dirty="0"/>
          </a:p>
        </p:txBody>
      </p:sp>
    </p:spTree>
    <p:extLst>
      <p:ext uri="{BB962C8B-B14F-4D97-AF65-F5344CB8AC3E}">
        <p14:creationId xmlns:p14="http://schemas.microsoft.com/office/powerpoint/2010/main" val="2983353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pPr marL="742950" marR="0" lvl="4" indent="-285750" algn="l" defTabSz="457200" rtl="0" eaLnBrk="1" fontAlgn="auto" latinLnBrk="0" hangingPunct="1">
              <a:lnSpc>
                <a:spcPct val="100000"/>
              </a:lnSpc>
              <a:spcBef>
                <a:spcPts val="0"/>
              </a:spcBef>
              <a:spcAft>
                <a:spcPts val="0"/>
              </a:spcAft>
              <a:buClrTx/>
              <a:buSzTx/>
              <a:buFontTx/>
              <a:buChar char="-"/>
              <a:tabLst/>
              <a:defRPr/>
            </a:pPr>
            <a:endParaRPr lang="en-US" alt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17</a:t>
            </a:fld>
            <a:endParaRPr lang="en-US" dirty="0"/>
          </a:p>
        </p:txBody>
      </p:sp>
    </p:spTree>
    <p:extLst>
      <p:ext uri="{BB962C8B-B14F-4D97-AF65-F5344CB8AC3E}">
        <p14:creationId xmlns:p14="http://schemas.microsoft.com/office/powerpoint/2010/main" val="3062694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18</a:t>
            </a:fld>
            <a:endParaRPr lang="en-US" dirty="0"/>
          </a:p>
        </p:txBody>
      </p:sp>
    </p:spTree>
    <p:extLst>
      <p:ext uri="{BB962C8B-B14F-4D97-AF65-F5344CB8AC3E}">
        <p14:creationId xmlns:p14="http://schemas.microsoft.com/office/powerpoint/2010/main" val="3299661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19</a:t>
            </a:fld>
            <a:endParaRPr lang="en-US" dirty="0"/>
          </a:p>
        </p:txBody>
      </p:sp>
    </p:spTree>
    <p:extLst>
      <p:ext uri="{BB962C8B-B14F-4D97-AF65-F5344CB8AC3E}">
        <p14:creationId xmlns:p14="http://schemas.microsoft.com/office/powerpoint/2010/main" val="587482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20</a:t>
            </a:fld>
            <a:endParaRPr lang="en-US" dirty="0"/>
          </a:p>
        </p:txBody>
      </p:sp>
    </p:spTree>
    <p:extLst>
      <p:ext uri="{BB962C8B-B14F-4D97-AF65-F5344CB8AC3E}">
        <p14:creationId xmlns:p14="http://schemas.microsoft.com/office/powerpoint/2010/main" val="1589627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21</a:t>
            </a:fld>
            <a:endParaRPr lang="en-US" dirty="0"/>
          </a:p>
        </p:txBody>
      </p:sp>
    </p:spTree>
    <p:extLst>
      <p:ext uri="{BB962C8B-B14F-4D97-AF65-F5344CB8AC3E}">
        <p14:creationId xmlns:p14="http://schemas.microsoft.com/office/powerpoint/2010/main" val="1209479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a:t>
            </a:fld>
            <a:endParaRPr lang="en-US" dirty="0"/>
          </a:p>
        </p:txBody>
      </p:sp>
    </p:spTree>
    <p:extLst>
      <p:ext uri="{BB962C8B-B14F-4D97-AF65-F5344CB8AC3E}">
        <p14:creationId xmlns:p14="http://schemas.microsoft.com/office/powerpoint/2010/main" val="2988991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22</a:t>
            </a:fld>
            <a:endParaRPr lang="en-US" dirty="0"/>
          </a:p>
        </p:txBody>
      </p:sp>
    </p:spTree>
    <p:extLst>
      <p:ext uri="{BB962C8B-B14F-4D97-AF65-F5344CB8AC3E}">
        <p14:creationId xmlns:p14="http://schemas.microsoft.com/office/powerpoint/2010/main" val="1189798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23</a:t>
            </a:fld>
            <a:endParaRPr lang="en-US" dirty="0"/>
          </a:p>
        </p:txBody>
      </p:sp>
    </p:spTree>
    <p:extLst>
      <p:ext uri="{BB962C8B-B14F-4D97-AF65-F5344CB8AC3E}">
        <p14:creationId xmlns:p14="http://schemas.microsoft.com/office/powerpoint/2010/main" val="420668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24</a:t>
            </a:fld>
            <a:endParaRPr lang="en-US" dirty="0"/>
          </a:p>
        </p:txBody>
      </p:sp>
    </p:spTree>
    <p:extLst>
      <p:ext uri="{BB962C8B-B14F-4D97-AF65-F5344CB8AC3E}">
        <p14:creationId xmlns:p14="http://schemas.microsoft.com/office/powerpoint/2010/main" val="233828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27</a:t>
            </a:fld>
            <a:endParaRPr lang="en-US" dirty="0"/>
          </a:p>
        </p:txBody>
      </p:sp>
    </p:spTree>
    <p:extLst>
      <p:ext uri="{BB962C8B-B14F-4D97-AF65-F5344CB8AC3E}">
        <p14:creationId xmlns:p14="http://schemas.microsoft.com/office/powerpoint/2010/main" val="28079701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28</a:t>
            </a:fld>
            <a:endParaRPr lang="en-US" dirty="0"/>
          </a:p>
        </p:txBody>
      </p:sp>
    </p:spTree>
    <p:extLst>
      <p:ext uri="{BB962C8B-B14F-4D97-AF65-F5344CB8AC3E}">
        <p14:creationId xmlns:p14="http://schemas.microsoft.com/office/powerpoint/2010/main" val="12999011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29</a:t>
            </a:fld>
            <a:endParaRPr lang="en-US" dirty="0"/>
          </a:p>
        </p:txBody>
      </p:sp>
    </p:spTree>
    <p:extLst>
      <p:ext uri="{BB962C8B-B14F-4D97-AF65-F5344CB8AC3E}">
        <p14:creationId xmlns:p14="http://schemas.microsoft.com/office/powerpoint/2010/main" val="4841037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30</a:t>
            </a:fld>
            <a:endParaRPr lang="en-US" dirty="0"/>
          </a:p>
        </p:txBody>
      </p:sp>
    </p:spTree>
    <p:extLst>
      <p:ext uri="{BB962C8B-B14F-4D97-AF65-F5344CB8AC3E}">
        <p14:creationId xmlns:p14="http://schemas.microsoft.com/office/powerpoint/2010/main" val="929934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a:t>
            </a:fld>
            <a:endParaRPr lang="en-US" dirty="0"/>
          </a:p>
        </p:txBody>
      </p:sp>
    </p:spTree>
    <p:extLst>
      <p:ext uri="{BB962C8B-B14F-4D97-AF65-F5344CB8AC3E}">
        <p14:creationId xmlns:p14="http://schemas.microsoft.com/office/powerpoint/2010/main" val="3656741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6</a:t>
            </a:fld>
            <a:endParaRPr lang="en-US" dirty="0"/>
          </a:p>
        </p:txBody>
      </p:sp>
    </p:spTree>
    <p:extLst>
      <p:ext uri="{BB962C8B-B14F-4D97-AF65-F5344CB8AC3E}">
        <p14:creationId xmlns:p14="http://schemas.microsoft.com/office/powerpoint/2010/main" val="149197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7</a:t>
            </a:fld>
            <a:endParaRPr lang="en-US" dirty="0"/>
          </a:p>
        </p:txBody>
      </p:sp>
    </p:spTree>
    <p:extLst>
      <p:ext uri="{BB962C8B-B14F-4D97-AF65-F5344CB8AC3E}">
        <p14:creationId xmlns:p14="http://schemas.microsoft.com/office/powerpoint/2010/main" val="2126893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161286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9</a:t>
            </a:fld>
            <a:endParaRPr lang="en-US" dirty="0"/>
          </a:p>
        </p:txBody>
      </p:sp>
    </p:spTree>
    <p:extLst>
      <p:ext uri="{BB962C8B-B14F-4D97-AF65-F5344CB8AC3E}">
        <p14:creationId xmlns:p14="http://schemas.microsoft.com/office/powerpoint/2010/main" val="3475813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10</a:t>
            </a:fld>
            <a:endParaRPr lang="en-US" dirty="0"/>
          </a:p>
        </p:txBody>
      </p:sp>
    </p:spTree>
    <p:extLst>
      <p:ext uri="{BB962C8B-B14F-4D97-AF65-F5344CB8AC3E}">
        <p14:creationId xmlns:p14="http://schemas.microsoft.com/office/powerpoint/2010/main" val="229068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11</a:t>
            </a:fld>
            <a:endParaRPr lang="en-US" dirty="0"/>
          </a:p>
        </p:txBody>
      </p:sp>
    </p:spTree>
    <p:extLst>
      <p:ext uri="{BB962C8B-B14F-4D97-AF65-F5344CB8AC3E}">
        <p14:creationId xmlns:p14="http://schemas.microsoft.com/office/powerpoint/2010/main" val="34900798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4.jp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4.jp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084357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242327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24901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1167978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729141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859361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2745986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207045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00715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792630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480546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3811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09895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036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554407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878246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72913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46813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384281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15540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7433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604352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752783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99422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3219168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077400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717489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65565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3665004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6829671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18575896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494970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435904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780194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5049211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0299667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9941562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3226702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767473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14092921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5923595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17969126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2594777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23086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7573417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0" name="TextBox 9"/>
          <p:cNvSpPr txBox="1"/>
          <p:nvPr/>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2425863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294113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839411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7342951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289879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4007495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0858769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28127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5820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1346564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7795827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7775190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2534666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1701848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979463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3777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9862522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25516421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29676820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318547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620553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7278227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6845681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7547184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635908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0295121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9880063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42900359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20224387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18248546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2055788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7992123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34571510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4206916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066436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heme" Target="../theme/theme5.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image" Target="../media/image1.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theme" Target="../theme/theme8.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317522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58" r:id="rId15"/>
    <p:sldLayoutId id="2147483659" r:id="rId1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330514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722" r:id="rId7"/>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5803081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53889477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425878755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49044662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91652061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298907543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7.png"/><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3.xml"/></Relationships>
</file>

<file path=ppt/slides/_rels/slide29.xml.rels><?xml version="1.0" encoding="UTF-8" standalone="yes"?>
<Relationships xmlns="http://schemas.openxmlformats.org/package/2006/relationships"><Relationship Id="rId3" Type="http://schemas.openxmlformats.org/officeDocument/2006/relationships/hyperlink" Target="https://foiadocuments.uspto.gov/oed/" TargetMode="External"/><Relationship Id="rId2" Type="http://schemas.openxmlformats.org/officeDocument/2006/relationships/notesSlide" Target="../notesSlides/notesSlide25.xml"/><Relationship Id="rId1" Type="http://schemas.openxmlformats.org/officeDocument/2006/relationships/slideLayout" Target="../slideLayouts/slideLayout39.xml"/><Relationship Id="rId4" Type="http://schemas.openxmlformats.org/officeDocument/2006/relationships/hyperlink" Target="http://www.uspto.gov/learning-and-resources/official-gazette/trademark-official-gazette-tmo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7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3" Type="http://schemas.openxmlformats.org/officeDocument/2006/relationships/hyperlink" Target="http://www.uspto.gov/lawschoolclinic" TargetMode="External"/><Relationship Id="rId2" Type="http://schemas.openxmlformats.org/officeDocument/2006/relationships/notesSlide" Target="../notesSlides/notesSlide7.xml"/><Relationship Id="rId1" Type="http://schemas.openxmlformats.org/officeDocument/2006/relationships/slideLayout" Target="../slideLayouts/slideLayout38.xml"/><Relationship Id="rId4" Type="http://schemas.openxmlformats.org/officeDocument/2006/relationships/hyperlink" Target="http://www.uspto.gov/probonopaten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40945"/>
            <a:ext cx="7772400" cy="1225021"/>
          </a:xfrm>
        </p:spPr>
        <p:txBody>
          <a:bodyPr>
            <a:normAutofit fontScale="90000"/>
          </a:bodyPr>
          <a:lstStyle/>
          <a:p>
            <a:br>
              <a:rPr lang="en-US" altLang="en-US" dirty="0"/>
            </a:br>
            <a:r>
              <a:rPr lang="en-US" altLang="en-US" dirty="0"/>
              <a:t>Professional responsibility and </a:t>
            </a:r>
            <a:br>
              <a:rPr lang="en-US" altLang="en-US" dirty="0"/>
            </a:br>
            <a:r>
              <a:rPr lang="en-US" altLang="en-US" dirty="0"/>
              <a:t>practice before the USPTO</a:t>
            </a:r>
            <a:br>
              <a:rPr lang="en-US" altLang="en-US" dirty="0"/>
            </a:br>
            <a:endParaRPr lang="en-US" dirty="0"/>
          </a:p>
        </p:txBody>
      </p:sp>
      <p:sp>
        <p:nvSpPr>
          <p:cNvPr id="7" name="Subtitle 2"/>
          <p:cNvSpPr>
            <a:spLocks noGrp="1"/>
          </p:cNvSpPr>
          <p:nvPr>
            <p:ph type="subTitle" idx="1"/>
          </p:nvPr>
        </p:nvSpPr>
        <p:spPr/>
        <p:txBody>
          <a:bodyPr>
            <a:normAutofit/>
          </a:bodyPr>
          <a:lstStyle/>
          <a:p>
            <a:r>
              <a:rPr lang="en-US" sz="2400" dirty="0"/>
              <a:t>Office of Enrollment and Discipline (OED)</a:t>
            </a:r>
          </a:p>
          <a:p>
            <a:r>
              <a:rPr lang="en-US" sz="2400" dirty="0"/>
              <a:t>United States Patent and Trademark Office</a:t>
            </a:r>
          </a:p>
        </p:txBody>
      </p:sp>
    </p:spTree>
    <p:extLst>
      <p:ext uri="{BB962C8B-B14F-4D97-AF65-F5344CB8AC3E}">
        <p14:creationId xmlns:p14="http://schemas.microsoft.com/office/powerpoint/2010/main" val="3313248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OED Diversion Pilot Program</a:t>
            </a:r>
            <a:endParaRPr lang="en-US" dirty="0"/>
          </a:p>
        </p:txBody>
      </p:sp>
      <p:sp>
        <p:nvSpPr>
          <p:cNvPr id="3" name="Content Placeholder 2"/>
          <p:cNvSpPr>
            <a:spLocks noGrp="1"/>
          </p:cNvSpPr>
          <p:nvPr>
            <p:ph idx="1"/>
          </p:nvPr>
        </p:nvSpPr>
        <p:spPr/>
        <p:txBody>
          <a:bodyPr>
            <a:normAutofit fontScale="92500" lnSpcReduction="10000"/>
          </a:bodyPr>
          <a:lstStyle/>
          <a:p>
            <a:pPr>
              <a:lnSpc>
                <a:spcPct val="120000"/>
              </a:lnSpc>
            </a:pPr>
            <a:r>
              <a:rPr lang="en-US" altLang="en-US" sz="1800" dirty="0"/>
              <a:t>In 2016, the ABA Commission on Lawyer Assistance Programs and the </a:t>
            </a:r>
            <a:r>
              <a:rPr lang="en-US" altLang="en-US" sz="1800" dirty="0" err="1"/>
              <a:t>Hazelden</a:t>
            </a:r>
            <a:r>
              <a:rPr lang="en-US" altLang="en-US" sz="1800" dirty="0"/>
              <a:t> Betty Ford Foundation published a study of about 13,000 currently practicing attorneys and found the following:</a:t>
            </a:r>
          </a:p>
          <a:p>
            <a:pPr lvl="1">
              <a:lnSpc>
                <a:spcPct val="120000"/>
              </a:lnSpc>
            </a:pPr>
            <a:r>
              <a:rPr lang="en-US" altLang="en-US" sz="1600" dirty="0"/>
              <a:t>About 21% qualify as problem drinkers</a:t>
            </a:r>
          </a:p>
          <a:p>
            <a:pPr lvl="1">
              <a:lnSpc>
                <a:spcPct val="120000"/>
              </a:lnSpc>
            </a:pPr>
            <a:r>
              <a:rPr lang="en-US" altLang="en-US" sz="1600" dirty="0"/>
              <a:t>28% struggle with some level of depression</a:t>
            </a:r>
          </a:p>
          <a:p>
            <a:pPr lvl="1">
              <a:lnSpc>
                <a:spcPct val="120000"/>
              </a:lnSpc>
            </a:pPr>
            <a:r>
              <a:rPr lang="en-US" altLang="en-US" sz="1600" dirty="0"/>
              <a:t>19% struggle with anxiety</a:t>
            </a:r>
          </a:p>
          <a:p>
            <a:pPr lvl="1">
              <a:lnSpc>
                <a:spcPct val="120000"/>
              </a:lnSpc>
            </a:pPr>
            <a:r>
              <a:rPr lang="en-US" altLang="en-US" sz="1600" dirty="0"/>
              <a:t>23% struggle with stress</a:t>
            </a:r>
          </a:p>
          <a:p>
            <a:pPr>
              <a:lnSpc>
                <a:spcPct val="120000"/>
              </a:lnSpc>
            </a:pPr>
            <a:r>
              <a:rPr lang="en-US" altLang="en-US" sz="1800" dirty="0"/>
              <a:t>Other difficulties include social alienation, work addiction, sleep deprivation, job dissatisfaction, and complaints of work-life conflict.</a:t>
            </a:r>
          </a:p>
          <a:p>
            <a:pPr>
              <a:lnSpc>
                <a:spcPct val="120000"/>
              </a:lnSpc>
            </a:pPr>
            <a:r>
              <a:rPr lang="en-US" altLang="en-US" sz="1800" dirty="0"/>
              <a:t>The USPTO launched the Diversion Pilot Program in 2017 and it has been extended until 2022. </a:t>
            </a:r>
          </a:p>
        </p:txBody>
      </p:sp>
      <p:sp>
        <p:nvSpPr>
          <p:cNvPr id="4" name="Slide Number Placeholder 3"/>
          <p:cNvSpPr>
            <a:spLocks noGrp="1"/>
          </p:cNvSpPr>
          <p:nvPr>
            <p:ph type="sldNum" sz="quarter" idx="10"/>
          </p:nvPr>
        </p:nvSpPr>
        <p:spPr/>
        <p:txBody>
          <a:bodyPr/>
          <a:lstStyle/>
          <a:p>
            <a:fld id="{92DA454B-C859-4892-B9FA-68B588C9F547}" type="slidenum">
              <a:rPr lang="en-US" smtClean="0"/>
              <a:pPr/>
              <a:t>10</a:t>
            </a:fld>
            <a:endParaRPr lang="en-US" dirty="0"/>
          </a:p>
        </p:txBody>
      </p:sp>
    </p:spTree>
    <p:extLst>
      <p:ext uri="{BB962C8B-B14F-4D97-AF65-F5344CB8AC3E}">
        <p14:creationId xmlns:p14="http://schemas.microsoft.com/office/powerpoint/2010/main" val="1523847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a:t>OED Diversion Pilot Program – criteria</a:t>
            </a:r>
            <a:endParaRPr lang="en-US" sz="3200" dirty="0"/>
          </a:p>
        </p:txBody>
      </p:sp>
      <p:sp>
        <p:nvSpPr>
          <p:cNvPr id="3" name="Content Placeholder 2"/>
          <p:cNvSpPr>
            <a:spLocks noGrp="1"/>
          </p:cNvSpPr>
          <p:nvPr>
            <p:ph idx="1"/>
          </p:nvPr>
        </p:nvSpPr>
        <p:spPr/>
        <p:txBody>
          <a:bodyPr>
            <a:normAutofit fontScale="92500"/>
          </a:bodyPr>
          <a:lstStyle/>
          <a:p>
            <a:r>
              <a:rPr lang="en-US" sz="2000" dirty="0"/>
              <a:t>Practitioner must have willingness and ability to participate in the program.</a:t>
            </a:r>
          </a:p>
          <a:p>
            <a:r>
              <a:rPr lang="en-US" sz="2000" dirty="0"/>
              <a:t>In some circumstances, prior discipline is not a bar to diversion.</a:t>
            </a:r>
          </a:p>
          <a:p>
            <a:r>
              <a:rPr lang="en-US" sz="2000" dirty="0"/>
              <a:t>Misconduct at issue must not:</a:t>
            </a:r>
          </a:p>
          <a:p>
            <a:pPr lvl="1"/>
            <a:r>
              <a:rPr lang="en-US" sz="1800" dirty="0"/>
              <a:t>Involve misappropriation of funds or dishonesty, fraud, deceit, or misrepresentation</a:t>
            </a:r>
          </a:p>
          <a:p>
            <a:pPr lvl="1"/>
            <a:r>
              <a:rPr lang="en-US" sz="1800" dirty="0"/>
              <a:t>Result in or be likely to result in substantial prejudice to a client or other person</a:t>
            </a:r>
          </a:p>
          <a:p>
            <a:pPr lvl="1"/>
            <a:r>
              <a:rPr lang="en-US" sz="1800" dirty="0"/>
              <a:t>Constitute a “serious crime” (see 37 C.F.R. § 11.1)</a:t>
            </a:r>
          </a:p>
          <a:p>
            <a:pPr lvl="1"/>
            <a:r>
              <a:rPr lang="en-US" sz="1800" dirty="0"/>
              <a:t>Be part of a pattern of major similar misconduct or be of the same nature as misconduct for which practitioner has been disciplined within the past five years</a:t>
            </a:r>
          </a:p>
          <a:p>
            <a:pPr lvl="1"/>
            <a:endParaRPr lang="en-US" sz="1600" dirty="0"/>
          </a:p>
          <a:p>
            <a:pPr lvl="1"/>
            <a:endParaRPr lang="en-US" sz="16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11</a:t>
            </a:fld>
            <a:endParaRPr lang="en-US" dirty="0"/>
          </a:p>
        </p:txBody>
      </p:sp>
    </p:spTree>
    <p:extLst>
      <p:ext uri="{BB962C8B-B14F-4D97-AF65-F5344CB8AC3E}">
        <p14:creationId xmlns:p14="http://schemas.microsoft.com/office/powerpoint/2010/main" val="944073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thicsVide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69025" y="1020258"/>
            <a:ext cx="5815445" cy="3271188"/>
          </a:xfrm>
          <a:prstGeom prst="rect">
            <a:avLst/>
          </a:prstGeom>
        </p:spPr>
      </p:pic>
      <p:sp>
        <p:nvSpPr>
          <p:cNvPr id="3" name="Slide Number Placeholder 2"/>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3932918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34848">
                <p:cTn id="7" fill="hold" display="0">
                  <p:stCondLst>
                    <p:cond delay="indefinite"/>
                  </p:stCondLst>
                </p:cTn>
                <p:tgtEl>
                  <p:spTgt spid="2"/>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latin typeface="Segoe UI" pitchFamily="34" charset="0"/>
              </a:rPr>
              <a:t>Disreputable or gross misconduct</a:t>
            </a:r>
            <a:endParaRPr lang="en-US" sz="3400" dirty="0"/>
          </a:p>
        </p:txBody>
      </p:sp>
      <p:sp>
        <p:nvSpPr>
          <p:cNvPr id="3" name="Content Placeholder 2"/>
          <p:cNvSpPr>
            <a:spLocks noGrp="1"/>
          </p:cNvSpPr>
          <p:nvPr>
            <p:ph idx="1"/>
          </p:nvPr>
        </p:nvSpPr>
        <p:spPr>
          <a:xfrm>
            <a:off x="406400" y="999456"/>
            <a:ext cx="8229600" cy="3347989"/>
          </a:xfrm>
        </p:spPr>
        <p:txBody>
          <a:bodyPr>
            <a:noAutofit/>
          </a:bodyPr>
          <a:lstStyle/>
          <a:p>
            <a:pPr marL="0" indent="0">
              <a:spcBef>
                <a:spcPts val="0"/>
              </a:spcBef>
              <a:spcAft>
                <a:spcPts val="600"/>
              </a:spcAft>
              <a:buNone/>
              <a:defRPr/>
            </a:pPr>
            <a:r>
              <a:rPr lang="en-US" altLang="en-US" sz="2100" b="1" i="1" dirty="0"/>
              <a:t>In re Schroeder, </a:t>
            </a:r>
            <a:r>
              <a:rPr lang="en-US" altLang="en-US" sz="2100" dirty="0"/>
              <a:t>Proceeding No. D2014-08 (USPTO May 18, 2015)</a:t>
            </a:r>
          </a:p>
          <a:p>
            <a:pPr lvl="1">
              <a:spcBef>
                <a:spcPts val="0"/>
              </a:spcBef>
              <a:buFont typeface="Arial" panose="020B0604020202020204" pitchFamily="34" charset="0"/>
              <a:buChar char="•"/>
              <a:defRPr/>
            </a:pPr>
            <a:r>
              <a:rPr lang="en-US" altLang="en-US" sz="1800" dirty="0"/>
              <a:t>Patent Attorney:</a:t>
            </a:r>
          </a:p>
          <a:p>
            <a:pPr lvl="2">
              <a:spcBef>
                <a:spcPts val="0"/>
              </a:spcBef>
              <a:buFont typeface="Segoe UI" panose="020B0502040204020203" pitchFamily="34" charset="0"/>
              <a:buChar char="−"/>
              <a:defRPr/>
            </a:pPr>
            <a:r>
              <a:rPr lang="en-US" altLang="en-US" sz="1600" dirty="0"/>
              <a:t>Submitted unprofessional remarks in two separate Office action responses.</a:t>
            </a:r>
          </a:p>
          <a:p>
            <a:pPr lvl="2">
              <a:spcBef>
                <a:spcPts val="0"/>
              </a:spcBef>
              <a:buFont typeface="Segoe UI" panose="020B0502040204020203" pitchFamily="34" charset="0"/>
              <a:buChar char="−"/>
              <a:defRPr/>
            </a:pPr>
            <a:r>
              <a:rPr lang="en-US" altLang="en-US" sz="1600" dirty="0"/>
              <a:t>Remarks were ultimately stricken from application files pursuant to                    37 C.F.R. </a:t>
            </a:r>
            <a:r>
              <a:rPr lang="en-US" altLang="en-US" sz="1600" dirty="0">
                <a:latin typeface="Segoe UI" pitchFamily="34" charset="0"/>
              </a:rPr>
              <a:t>§ </a:t>
            </a:r>
            <a:r>
              <a:rPr lang="en-US" altLang="en-US" sz="1600" dirty="0"/>
              <a:t>11.18(c)(1).</a:t>
            </a:r>
          </a:p>
          <a:p>
            <a:pPr lvl="2">
              <a:spcBef>
                <a:spcPts val="0"/>
              </a:spcBef>
              <a:buFont typeface="Segoe UI" panose="020B0502040204020203" pitchFamily="34" charset="0"/>
              <a:buChar char="−"/>
              <a:defRPr/>
            </a:pPr>
            <a:r>
              <a:rPr lang="en-US" altLang="en-US" sz="1600" dirty="0"/>
              <a:t>Order noted that behavior was outside of the ordinary standard of professional obligation and client’s interests.</a:t>
            </a:r>
          </a:p>
          <a:p>
            <a:pPr lvl="2">
              <a:spcBef>
                <a:spcPts val="0"/>
              </a:spcBef>
              <a:buFont typeface="Segoe UI" panose="020B0502040204020203" pitchFamily="34" charset="0"/>
              <a:buChar char="−"/>
              <a:defRPr/>
            </a:pPr>
            <a:r>
              <a:rPr lang="en-US" altLang="en-US" sz="1600" dirty="0"/>
              <a:t>Aggravating factor: has not accepted responsibility or shown remorse for remarks.</a:t>
            </a:r>
          </a:p>
          <a:p>
            <a:pPr lvl="1">
              <a:spcBef>
                <a:spcPts val="0"/>
              </a:spcBef>
              <a:buFont typeface="Arial" panose="020B0604020202020204" pitchFamily="34" charset="0"/>
              <a:buChar char="•"/>
              <a:defRPr/>
            </a:pPr>
            <a:r>
              <a:rPr lang="en-US" altLang="en-US" sz="1800" dirty="0"/>
              <a:t>Default: 6-month suspension.</a:t>
            </a:r>
          </a:p>
          <a:p>
            <a:pPr lvl="1">
              <a:spcBef>
                <a:spcPts val="0"/>
              </a:spcBef>
              <a:buFont typeface="Arial" panose="020B0604020202020204" pitchFamily="34" charset="0"/>
              <a:buChar char="•"/>
              <a:defRPr/>
            </a:pPr>
            <a:r>
              <a:rPr lang="en-US" altLang="en-US" sz="1800" dirty="0"/>
              <a:t>Rule highlights:</a:t>
            </a:r>
          </a:p>
          <a:p>
            <a:pPr lvl="2">
              <a:spcBef>
                <a:spcPts val="0"/>
              </a:spcBef>
              <a:buFont typeface="Segoe UI" panose="020B0502040204020203" pitchFamily="34" charset="0"/>
              <a:buChar char="−"/>
              <a:defRPr/>
            </a:pPr>
            <a:r>
              <a:rPr lang="en-US" altLang="en-US" sz="1600" dirty="0"/>
              <a:t>37 C.F.R. </a:t>
            </a:r>
            <a:r>
              <a:rPr lang="en-US" sz="1600" dirty="0"/>
              <a:t>§ 10.23(a) – Disreputable or gross misconduct.</a:t>
            </a:r>
          </a:p>
          <a:p>
            <a:pPr lvl="2">
              <a:spcBef>
                <a:spcPts val="0"/>
              </a:spcBef>
              <a:buFont typeface="Segoe UI" panose="020B0502040204020203" pitchFamily="34" charset="0"/>
              <a:buChar char="−"/>
              <a:defRPr/>
            </a:pPr>
            <a:r>
              <a:rPr lang="en-US" altLang="en-US" sz="1600" dirty="0"/>
              <a:t>37 C.F.R. </a:t>
            </a:r>
            <a:r>
              <a:rPr lang="en-US" sz="1600" dirty="0"/>
              <a:t>§ 10.89(c)(5) – Discourteous conduct before the office.</a:t>
            </a:r>
          </a:p>
          <a:p>
            <a:pPr lvl="2">
              <a:spcBef>
                <a:spcPts val="0"/>
              </a:spcBef>
              <a:buFont typeface="Segoe UI" panose="020B0502040204020203" pitchFamily="34" charset="0"/>
              <a:buChar char="−"/>
              <a:defRPr/>
            </a:pPr>
            <a:r>
              <a:rPr lang="en-US" altLang="en-US" sz="1600" dirty="0"/>
              <a:t>37 C.F.R. </a:t>
            </a:r>
            <a:r>
              <a:rPr lang="en-US" sz="1600" dirty="0"/>
              <a:t>§ 10.23(b)(5) – Conduct prejudicial to the administration of justice.</a:t>
            </a:r>
          </a:p>
          <a:p>
            <a:pPr lvl="2">
              <a:spcBef>
                <a:spcPts val="0"/>
              </a:spcBef>
              <a:buFont typeface="Segoe UI" panose="020B0502040204020203" pitchFamily="34" charset="0"/>
              <a:buChar char="−"/>
              <a:defRPr/>
            </a:pPr>
            <a:r>
              <a:rPr lang="en-US" altLang="en-US" sz="1600" dirty="0"/>
              <a:t>37 C.F.R. </a:t>
            </a:r>
            <a:r>
              <a:rPr lang="en-US" sz="1600" dirty="0"/>
              <a:t>§ 11.18 – Certification upon filing of papers.</a:t>
            </a:r>
            <a:endParaRPr lang="en-US" altLang="en-US" sz="1600" dirty="0"/>
          </a:p>
          <a:p>
            <a:pPr lvl="1">
              <a:spcBef>
                <a:spcPts val="0"/>
              </a:spcBef>
              <a:defRPr/>
            </a:pPr>
            <a:endParaRPr lang="en-US" altLang="en-US" sz="2400"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13</a:t>
            </a:fld>
            <a:endParaRPr lang="en-US"/>
          </a:p>
        </p:txBody>
      </p:sp>
    </p:spTree>
    <p:extLst>
      <p:ext uri="{BB962C8B-B14F-4D97-AF65-F5344CB8AC3E}">
        <p14:creationId xmlns:p14="http://schemas.microsoft.com/office/powerpoint/2010/main" val="2300844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5883"/>
            <a:ext cx="8229600" cy="884058"/>
          </a:xfrm>
        </p:spPr>
        <p:txBody>
          <a:bodyPr>
            <a:normAutofit/>
          </a:bodyPr>
          <a:lstStyle/>
          <a:p>
            <a:r>
              <a:rPr lang="en-US" sz="3400" dirty="0">
                <a:latin typeface="Segoe UI" pitchFamily="34" charset="0"/>
              </a:rPr>
              <a:t>Disreputable or Gross Misconduct</a:t>
            </a:r>
            <a:endParaRPr lang="en-US" sz="3400" dirty="0"/>
          </a:p>
        </p:txBody>
      </p:sp>
      <p:sp>
        <p:nvSpPr>
          <p:cNvPr id="3" name="Content Placeholder 2"/>
          <p:cNvSpPr>
            <a:spLocks noGrp="1"/>
          </p:cNvSpPr>
          <p:nvPr>
            <p:ph idx="1"/>
          </p:nvPr>
        </p:nvSpPr>
        <p:spPr>
          <a:xfrm>
            <a:off x="457200" y="1349613"/>
            <a:ext cx="8229600" cy="3347989"/>
          </a:xfrm>
        </p:spPr>
        <p:txBody>
          <a:bodyPr>
            <a:noAutofit/>
          </a:bodyPr>
          <a:lstStyle/>
          <a:p>
            <a:pPr marL="0" indent="0">
              <a:buNone/>
            </a:pPr>
            <a:r>
              <a:rPr lang="en-US" sz="2000" b="1" i="1" dirty="0"/>
              <a:t>In re </a:t>
            </a:r>
            <a:r>
              <a:rPr lang="en-US" sz="2000" b="1" i="1" dirty="0" err="1"/>
              <a:t>Tassan</a:t>
            </a:r>
            <a:r>
              <a:rPr lang="en-US" sz="2000" b="1" i="1" dirty="0"/>
              <a:t>,</a:t>
            </a:r>
            <a:r>
              <a:rPr lang="en-US" sz="2000" i="1" dirty="0"/>
              <a:t> </a:t>
            </a:r>
            <a:r>
              <a:rPr lang="en-US" sz="2000" dirty="0"/>
              <a:t>Proceeding No. D2003-10 (USPTO Sept. 8, 2003).</a:t>
            </a:r>
            <a:endParaRPr lang="en-US" sz="2000" b="1" dirty="0"/>
          </a:p>
          <a:p>
            <a:pPr lvl="1">
              <a:buFont typeface="Arial" panose="020B0604020202020204" pitchFamily="34" charset="0"/>
              <a:buChar char="•"/>
            </a:pPr>
            <a:r>
              <a:rPr lang="en-US" sz="1800" dirty="0"/>
              <a:t>Registered practitioner who became upset when a case was decided against his client, and left profane voicemails with TTAB judges.</a:t>
            </a:r>
          </a:p>
          <a:p>
            <a:pPr lvl="1">
              <a:buFont typeface="Arial" panose="020B0604020202020204" pitchFamily="34" charset="0"/>
              <a:buChar char="•"/>
            </a:pPr>
            <a:r>
              <a:rPr lang="en-US" sz="1800" dirty="0"/>
              <a:t>Called and apologized one week later; said he had the flu and was taking strong cough medicine.</a:t>
            </a:r>
          </a:p>
          <a:p>
            <a:pPr lvl="1">
              <a:buFont typeface="Arial" panose="020B0604020202020204" pitchFamily="34" charset="0"/>
              <a:buChar char="•"/>
            </a:pPr>
            <a:r>
              <a:rPr lang="en-US" sz="1800" dirty="0"/>
              <a:t>Also had a floral arrangement and an apology note sent to each judge.</a:t>
            </a:r>
          </a:p>
          <a:p>
            <a:pPr lvl="1">
              <a:buFont typeface="Arial" panose="020B0604020202020204" pitchFamily="34" charset="0"/>
              <a:buChar char="•"/>
            </a:pPr>
            <a:r>
              <a:rPr lang="en-US" sz="1800" dirty="0"/>
              <a:t>Mitigating factors: private practice for 20 years with no prior discipline; cooperated fully with OED; showed remorse and voluntary sought and received counseling for anger management. </a:t>
            </a:r>
          </a:p>
          <a:p>
            <a:pPr lvl="1">
              <a:buFont typeface="Arial" panose="020B0604020202020204" pitchFamily="34" charset="0"/>
              <a:buChar char="•"/>
            </a:pPr>
            <a:r>
              <a:rPr lang="en-US" sz="1800" dirty="0"/>
              <a:t>Settlement: Reprimanded and ordered to continue attending anger management and have no contact with board judges for 2 years.</a:t>
            </a:r>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14</a:t>
            </a:fld>
            <a:endParaRPr lang="en-US"/>
          </a:p>
        </p:txBody>
      </p:sp>
    </p:spTree>
    <p:extLst>
      <p:ext uri="{BB962C8B-B14F-4D97-AF65-F5344CB8AC3E}">
        <p14:creationId xmlns:p14="http://schemas.microsoft.com/office/powerpoint/2010/main" val="4229529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Office of Enrollment and Discipline </a:t>
            </a:r>
            <a:endParaRPr lang="en-US" dirty="0"/>
          </a:p>
        </p:txBody>
      </p:sp>
      <p:sp>
        <p:nvSpPr>
          <p:cNvPr id="3" name="Content Placeholder 2"/>
          <p:cNvSpPr>
            <a:spLocks noGrp="1"/>
          </p:cNvSpPr>
          <p:nvPr>
            <p:ph type="body" idx="1"/>
          </p:nvPr>
        </p:nvSpPr>
        <p:spPr/>
        <p:txBody>
          <a:bodyPr/>
          <a:lstStyle/>
          <a:p>
            <a:endParaRPr lang="en-US" altLang="en-US" dirty="0"/>
          </a:p>
          <a:p>
            <a:endParaRPr lang="en-US" altLang="en-US" dirty="0"/>
          </a:p>
          <a:p>
            <a:pPr marL="0" indent="0">
              <a:buNone/>
            </a:pPr>
            <a:r>
              <a:rPr lang="en-US" altLang="en-US" dirty="0"/>
              <a:t>Discussion of Select Case Law</a:t>
            </a:r>
          </a:p>
        </p:txBody>
      </p:sp>
    </p:spTree>
    <p:extLst>
      <p:ext uri="{BB962C8B-B14F-4D97-AF65-F5344CB8AC3E}">
        <p14:creationId xmlns:p14="http://schemas.microsoft.com/office/powerpoint/2010/main" val="2943087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Neglect/candor</a:t>
            </a:r>
            <a:endParaRPr lang="en-US" dirty="0"/>
          </a:p>
        </p:txBody>
      </p:sp>
      <p:sp>
        <p:nvSpPr>
          <p:cNvPr id="3" name="Content Placeholder 2"/>
          <p:cNvSpPr>
            <a:spLocks noGrp="1"/>
          </p:cNvSpPr>
          <p:nvPr>
            <p:ph idx="1"/>
          </p:nvPr>
        </p:nvSpPr>
        <p:spPr>
          <a:xfrm>
            <a:off x="457200" y="1322894"/>
            <a:ext cx="8229600" cy="3970062"/>
          </a:xfrm>
        </p:spPr>
        <p:txBody>
          <a:bodyPr>
            <a:normAutofit fontScale="62500" lnSpcReduction="20000"/>
          </a:bodyPr>
          <a:lstStyle/>
          <a:p>
            <a:pPr marL="0" indent="0">
              <a:lnSpc>
                <a:spcPct val="120000"/>
              </a:lnSpc>
              <a:buNone/>
            </a:pPr>
            <a:r>
              <a:rPr lang="en-US" altLang="en-US" sz="3300" b="1" i="1" dirty="0"/>
              <a:t>In re Kroll</a:t>
            </a:r>
            <a:r>
              <a:rPr lang="en-US" altLang="en-US" sz="3300" dirty="0"/>
              <a:t>, Proceeding No. D2014-14 (USPTO Mar. 4, 2016)</a:t>
            </a:r>
          </a:p>
          <a:p>
            <a:pPr lvl="1">
              <a:lnSpc>
                <a:spcPct val="120000"/>
              </a:lnSpc>
              <a:spcBef>
                <a:spcPts val="0"/>
              </a:spcBef>
              <a:buFont typeface="Arial" panose="020B0604020202020204" pitchFamily="34" charset="0"/>
              <a:buChar char="•"/>
            </a:pPr>
            <a:r>
              <a:rPr lang="en-US" altLang="en-US" sz="2900" dirty="0"/>
              <a:t>Patent attorney</a:t>
            </a:r>
          </a:p>
          <a:p>
            <a:pPr lvl="2">
              <a:lnSpc>
                <a:spcPct val="120000"/>
              </a:lnSpc>
              <a:spcBef>
                <a:spcPts val="0"/>
              </a:spcBef>
              <a:buFont typeface="Courier New" panose="02070309020205020404" pitchFamily="49" charset="0"/>
              <a:buChar char="-"/>
            </a:pPr>
            <a:r>
              <a:rPr lang="en-US" altLang="en-US" sz="2500" dirty="0"/>
              <a:t>Attorney routinely offered (and charged) to post client inventions for sale on his website.</a:t>
            </a:r>
          </a:p>
          <a:p>
            <a:pPr lvl="2">
              <a:lnSpc>
                <a:spcPct val="120000"/>
              </a:lnSpc>
              <a:spcBef>
                <a:spcPts val="0"/>
              </a:spcBef>
              <a:buFont typeface="Courier New" panose="02070309020205020404" pitchFamily="49" charset="0"/>
              <a:buChar char="-"/>
            </a:pPr>
            <a:r>
              <a:rPr lang="en-US" altLang="en-US" sz="2500" dirty="0"/>
              <a:t>Did not use modern docket management system.</a:t>
            </a:r>
          </a:p>
          <a:p>
            <a:pPr lvl="2">
              <a:lnSpc>
                <a:spcPct val="120000"/>
              </a:lnSpc>
              <a:spcBef>
                <a:spcPts val="0"/>
              </a:spcBef>
              <a:buFont typeface="Courier New" panose="02070309020205020404" pitchFamily="49" charset="0"/>
              <a:buChar char="-"/>
            </a:pPr>
            <a:r>
              <a:rPr lang="en-US" altLang="en-US" sz="2500" dirty="0"/>
              <a:t>Failed to file client’s application, but posted the invention for sale on his website.</a:t>
            </a:r>
          </a:p>
          <a:p>
            <a:pPr lvl="2">
              <a:lnSpc>
                <a:spcPct val="120000"/>
              </a:lnSpc>
              <a:spcBef>
                <a:spcPts val="0"/>
              </a:spcBef>
              <a:buFont typeface="Courier New" panose="02070309020205020404" pitchFamily="49" charset="0"/>
              <a:buChar char="-"/>
            </a:pPr>
            <a:r>
              <a:rPr lang="en-US" altLang="en-US" sz="2500" dirty="0"/>
              <a:t>Filed application 20 months after posting on the website.</a:t>
            </a:r>
          </a:p>
          <a:p>
            <a:pPr lvl="1">
              <a:lnSpc>
                <a:spcPct val="120000"/>
              </a:lnSpc>
              <a:spcBef>
                <a:spcPts val="0"/>
              </a:spcBef>
              <a:buFont typeface="Arial" panose="020B0604020202020204" pitchFamily="34" charset="0"/>
              <a:buChar char="•"/>
            </a:pPr>
            <a:r>
              <a:rPr lang="en-US" altLang="en-US" sz="2900" dirty="0"/>
              <a:t>Aggravating factors included prior disciplinary history.</a:t>
            </a:r>
          </a:p>
          <a:p>
            <a:pPr lvl="1">
              <a:lnSpc>
                <a:spcPct val="120000"/>
              </a:lnSpc>
              <a:spcBef>
                <a:spcPts val="0"/>
              </a:spcBef>
              <a:buFont typeface="Arial" panose="020B0604020202020204" pitchFamily="34" charset="0"/>
              <a:buChar char="•"/>
            </a:pPr>
            <a:r>
              <a:rPr lang="en-US" altLang="en-US" sz="2900" dirty="0"/>
              <a:t>Received two-year suspension.</a:t>
            </a:r>
          </a:p>
          <a:p>
            <a:pPr lvl="1">
              <a:lnSpc>
                <a:spcPct val="120000"/>
              </a:lnSpc>
              <a:spcBef>
                <a:spcPts val="0"/>
              </a:spcBef>
              <a:buFont typeface="Arial" panose="020B0604020202020204" pitchFamily="34" charset="0"/>
              <a:buChar char="•"/>
            </a:pPr>
            <a:r>
              <a:rPr lang="en-US" altLang="en-US" sz="2900" dirty="0"/>
              <a:t>Rule highlights:</a:t>
            </a:r>
          </a:p>
          <a:p>
            <a:pPr lvl="2">
              <a:lnSpc>
                <a:spcPct val="120000"/>
              </a:lnSpc>
              <a:spcBef>
                <a:spcPts val="0"/>
              </a:spcBef>
              <a:buFont typeface="Courier New" panose="02070309020205020404" pitchFamily="49" charset="0"/>
              <a:buChar char="-"/>
            </a:pPr>
            <a:r>
              <a:rPr lang="en-US" altLang="en-US" sz="2500" dirty="0"/>
              <a:t>37 C.F.R. </a:t>
            </a:r>
            <a:r>
              <a:rPr lang="en-US" sz="2500" dirty="0"/>
              <a:t>§ 10.23(a) – Disreputable or gross misconduct</a:t>
            </a:r>
          </a:p>
          <a:p>
            <a:pPr lvl="2">
              <a:lnSpc>
                <a:spcPct val="120000"/>
              </a:lnSpc>
              <a:spcBef>
                <a:spcPts val="0"/>
              </a:spcBef>
              <a:buFont typeface="Courier New" panose="02070309020205020404" pitchFamily="49" charset="0"/>
              <a:buChar char="-"/>
            </a:pPr>
            <a:r>
              <a:rPr lang="en-US" altLang="en-US" sz="2500" dirty="0"/>
              <a:t>37 C.F.R. </a:t>
            </a:r>
            <a:r>
              <a:rPr lang="en-US" sz="2500" dirty="0"/>
              <a:t>§ 11.18(b) – Certification upon submitting of papers</a:t>
            </a:r>
          </a:p>
          <a:p>
            <a:pPr lvl="2">
              <a:lnSpc>
                <a:spcPct val="120000"/>
              </a:lnSpc>
              <a:spcBef>
                <a:spcPts val="0"/>
              </a:spcBef>
              <a:buFont typeface="Courier New" panose="02070309020205020404" pitchFamily="49" charset="0"/>
              <a:buChar char="-"/>
            </a:pPr>
            <a:r>
              <a:rPr lang="en-US" altLang="en-US" sz="2500" dirty="0"/>
              <a:t>37 C.F.R. </a:t>
            </a:r>
            <a:r>
              <a:rPr lang="en-US" sz="2500" dirty="0"/>
              <a:t>§ 10.77(c) – Neglect</a:t>
            </a:r>
            <a:endParaRPr lang="en-US" altLang="en-US" sz="2500" dirty="0"/>
          </a:p>
          <a:p>
            <a:pPr>
              <a:lnSpc>
                <a:spcPct val="120000"/>
              </a:lnSpc>
            </a:pPr>
            <a:endParaRPr lang="en-US" dirty="0"/>
          </a:p>
        </p:txBody>
      </p:sp>
      <p:sp>
        <p:nvSpPr>
          <p:cNvPr id="4" name="Slide Number Placeholder 3"/>
          <p:cNvSpPr>
            <a:spLocks noGrp="1"/>
          </p:cNvSpPr>
          <p:nvPr>
            <p:ph type="sldNum" sz="quarter" idx="10"/>
          </p:nvPr>
        </p:nvSpPr>
        <p:spPr>
          <a:xfrm>
            <a:off x="457200" y="5275420"/>
            <a:ext cx="2133600" cy="303212"/>
          </a:xfrm>
        </p:spPr>
        <p:txBody>
          <a:bodyPr/>
          <a:lstStyle/>
          <a:p>
            <a:fld id="{92DA454B-C859-4892-B9FA-68B588C9F547}" type="slidenum">
              <a:rPr lang="en-US" smtClean="0"/>
              <a:pPr/>
              <a:t>16</a:t>
            </a:fld>
            <a:endParaRPr lang="en-US" dirty="0"/>
          </a:p>
        </p:txBody>
      </p:sp>
    </p:spTree>
    <p:extLst>
      <p:ext uri="{BB962C8B-B14F-4D97-AF65-F5344CB8AC3E}">
        <p14:creationId xmlns:p14="http://schemas.microsoft.com/office/powerpoint/2010/main" val="3295903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580"/>
            <a:ext cx="8229600" cy="604820"/>
          </a:xfrm>
        </p:spPr>
        <p:txBody>
          <a:bodyPr>
            <a:noAutofit/>
          </a:bodyPr>
          <a:lstStyle/>
          <a:p>
            <a:r>
              <a:rPr lang="en-US" dirty="0">
                <a:latin typeface="Segoe UI" pitchFamily="34" charset="0"/>
              </a:rPr>
              <a:t>Conflict of interest</a:t>
            </a:r>
            <a:endParaRPr lang="en-US" dirty="0"/>
          </a:p>
        </p:txBody>
      </p:sp>
      <p:sp>
        <p:nvSpPr>
          <p:cNvPr id="3" name="Content Placeholder 2"/>
          <p:cNvSpPr>
            <a:spLocks noGrp="1"/>
          </p:cNvSpPr>
          <p:nvPr>
            <p:ph idx="1"/>
          </p:nvPr>
        </p:nvSpPr>
        <p:spPr>
          <a:xfrm>
            <a:off x="457200" y="1026942"/>
            <a:ext cx="8229600" cy="4206909"/>
          </a:xfrm>
        </p:spPr>
        <p:txBody>
          <a:bodyPr>
            <a:noAutofit/>
          </a:bodyPr>
          <a:lstStyle/>
          <a:p>
            <a:pPr marL="0" indent="0">
              <a:spcBef>
                <a:spcPts val="0"/>
              </a:spcBef>
              <a:spcAft>
                <a:spcPts val="600"/>
              </a:spcAft>
              <a:buNone/>
              <a:defRPr/>
            </a:pPr>
            <a:r>
              <a:rPr lang="en-US" altLang="en-US" sz="2200" b="1" i="1" dirty="0"/>
              <a:t>In re </a:t>
            </a:r>
            <a:r>
              <a:rPr lang="en-US" altLang="en-US" sz="2200" b="1" i="1" dirty="0" err="1"/>
              <a:t>Mikhailova</a:t>
            </a:r>
            <a:r>
              <a:rPr lang="en-US" altLang="en-US" sz="2200" b="1" dirty="0"/>
              <a:t>, </a:t>
            </a:r>
            <a:r>
              <a:rPr lang="en-US" altLang="en-US" sz="2200" dirty="0"/>
              <a:t>Proceeding No. D2017-18                      (USPTO June 16, 2017)</a:t>
            </a:r>
          </a:p>
          <a:p>
            <a:pPr lvl="1">
              <a:spcBef>
                <a:spcPts val="0"/>
              </a:spcBef>
              <a:buFont typeface="Arial" panose="020B0604020202020204" pitchFamily="34" charset="0"/>
              <a:buChar char="•"/>
              <a:defRPr/>
            </a:pPr>
            <a:r>
              <a:rPr lang="en-US" altLang="en-US" sz="1800" dirty="0"/>
              <a:t>Registered patent agent:</a:t>
            </a:r>
          </a:p>
          <a:p>
            <a:pPr lvl="2">
              <a:spcBef>
                <a:spcPts val="0"/>
              </a:spcBef>
              <a:buFont typeface="Courier New" panose="02070309020205020404" pitchFamily="49" charset="0"/>
              <a:buChar char="-"/>
              <a:defRPr/>
            </a:pPr>
            <a:r>
              <a:rPr lang="en-US" altLang="en-US" sz="1600" dirty="0"/>
              <a:t>Contracted with </a:t>
            </a:r>
            <a:r>
              <a:rPr lang="en-US" altLang="en-US" sz="1600" dirty="0" err="1"/>
              <a:t>Desa</a:t>
            </a:r>
            <a:r>
              <a:rPr lang="en-US" altLang="en-US" sz="1600" dirty="0"/>
              <a:t> Industries, Inc d/b/a World Patent Marketing (“WPM”) to prepare, file, and respond to Office actions for clients referred by WPM.</a:t>
            </a:r>
            <a:endParaRPr lang="en-US" altLang="en-US" sz="1200" dirty="0"/>
          </a:p>
          <a:p>
            <a:pPr lvl="2">
              <a:spcBef>
                <a:spcPts val="0"/>
              </a:spcBef>
              <a:buFont typeface="Courier New" panose="02070309020205020404" pitchFamily="49" charset="0"/>
              <a:buChar char="-"/>
              <a:defRPr/>
            </a:pPr>
            <a:r>
              <a:rPr lang="en-US" altLang="en-US" sz="1600" dirty="0"/>
              <a:t>Permitted WPM to act as full intermediary with clients.</a:t>
            </a:r>
          </a:p>
          <a:p>
            <a:pPr lvl="1">
              <a:spcBef>
                <a:spcPts val="0"/>
              </a:spcBef>
              <a:buFont typeface="Arial" panose="020B0604020202020204" pitchFamily="34" charset="0"/>
              <a:buChar char="•"/>
              <a:defRPr/>
            </a:pPr>
            <a:r>
              <a:rPr lang="en-US" altLang="en-US" sz="1800" dirty="0"/>
              <a:t>Settlement: 20 month suspension with 28 months probation. </a:t>
            </a:r>
            <a:endParaRPr lang="en-US" altLang="en-US" sz="1400" dirty="0"/>
          </a:p>
          <a:p>
            <a:pPr lvl="1">
              <a:spcBef>
                <a:spcPts val="0"/>
              </a:spcBef>
              <a:buFont typeface="Arial" panose="020B0604020202020204" pitchFamily="34" charset="0"/>
              <a:buChar char="•"/>
              <a:defRPr/>
            </a:pPr>
            <a:r>
              <a:rPr lang="en-US" altLang="en-US" sz="1800" dirty="0"/>
              <a:t>Rule highlights:</a:t>
            </a:r>
          </a:p>
          <a:p>
            <a:pPr lvl="2">
              <a:spcBef>
                <a:spcPts val="0"/>
              </a:spcBef>
              <a:buFont typeface="Courier New" panose="02070309020205020404" pitchFamily="49" charset="0"/>
              <a:buChar char="-"/>
              <a:defRPr/>
            </a:pPr>
            <a:r>
              <a:rPr lang="en-US" altLang="en-US" sz="1600" dirty="0"/>
              <a:t>37 C.F.R. § 11.105(b) – communicating scope of representation/fee</a:t>
            </a:r>
          </a:p>
          <a:p>
            <a:pPr lvl="2">
              <a:spcBef>
                <a:spcPts val="0"/>
              </a:spcBef>
              <a:buFont typeface="Courier New" panose="02070309020205020404" pitchFamily="49" charset="0"/>
              <a:buChar char="-"/>
              <a:defRPr/>
            </a:pPr>
            <a:r>
              <a:rPr lang="en-US" altLang="en-US" sz="1600" dirty="0"/>
              <a:t>37 C.F.R. § 11.107(a) – Conflict of interest; current clients</a:t>
            </a:r>
          </a:p>
          <a:p>
            <a:pPr lvl="2">
              <a:spcBef>
                <a:spcPts val="0"/>
              </a:spcBef>
              <a:buFont typeface="Courier New" panose="02070309020205020404" pitchFamily="49" charset="0"/>
              <a:buChar char="-"/>
              <a:defRPr/>
            </a:pPr>
            <a:r>
              <a:rPr lang="en-US" altLang="en-US" sz="1600" dirty="0"/>
              <a:t>37 C.F.R. § 11.108(f) – Accepting compensation from third party</a:t>
            </a:r>
          </a:p>
          <a:p>
            <a:pPr lvl="2">
              <a:spcBef>
                <a:spcPts val="0"/>
              </a:spcBef>
              <a:buFont typeface="Courier New" panose="02070309020205020404" pitchFamily="49" charset="0"/>
              <a:buChar char="-"/>
              <a:defRPr/>
            </a:pPr>
            <a:r>
              <a:rPr lang="en-US" altLang="en-US" sz="1600" dirty="0"/>
              <a:t>37 C.F.R. § 11.504 – Permitting 3</a:t>
            </a:r>
            <a:r>
              <a:rPr lang="en-US" altLang="en-US" sz="1600" baseline="30000" dirty="0"/>
              <a:t>rd</a:t>
            </a:r>
            <a:r>
              <a:rPr lang="en-US" altLang="en-US" sz="1600" dirty="0"/>
              <a:t> party payer to regulate judgment</a:t>
            </a:r>
          </a:p>
          <a:p>
            <a:pPr lvl="2">
              <a:spcBef>
                <a:spcPts val="0"/>
              </a:spcBef>
              <a:buFont typeface="Courier New" panose="02070309020205020404" pitchFamily="49" charset="0"/>
              <a:buChar char="-"/>
              <a:defRPr/>
            </a:pPr>
            <a:r>
              <a:rPr lang="en-US" altLang="en-US" sz="1600" dirty="0"/>
              <a:t>37 C.F.R. § 11.505 – Unauthorized Practice of law</a:t>
            </a:r>
          </a:p>
          <a:p>
            <a:pPr marL="914400" lvl="2" indent="0">
              <a:spcBef>
                <a:spcPts val="0"/>
              </a:spcBef>
              <a:buNone/>
              <a:defRPr/>
            </a:pPr>
            <a:r>
              <a:rPr lang="en-US" altLang="en-US" sz="1600" dirty="0"/>
              <a:t> </a:t>
            </a:r>
          </a:p>
          <a:p>
            <a:pPr lvl="2">
              <a:spcBef>
                <a:spcPts val="0"/>
              </a:spcBef>
              <a:buFont typeface="Arial" panose="020B0604020202020204" pitchFamily="34" charset="0"/>
              <a:buChar char="•"/>
              <a:defRPr/>
            </a:pPr>
            <a:endParaRPr lang="en-US" altLang="en-US" sz="1600" dirty="0"/>
          </a:p>
          <a:p>
            <a:pPr marL="457200" lvl="1" indent="0">
              <a:spcBef>
                <a:spcPts val="0"/>
              </a:spcBef>
              <a:buNone/>
              <a:defRPr/>
            </a:pPr>
            <a:endParaRPr lang="en-US" altLang="en-US" sz="2000" dirty="0"/>
          </a:p>
          <a:p>
            <a:pPr lvl="1">
              <a:spcBef>
                <a:spcPts val="0"/>
              </a:spcBef>
              <a:defRPr/>
            </a:pPr>
            <a:endParaRPr lang="en-US" altLang="en-US" sz="2400"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17</a:t>
            </a:fld>
            <a:endParaRPr lang="en-US"/>
          </a:p>
        </p:txBody>
      </p:sp>
    </p:spTree>
    <p:extLst>
      <p:ext uri="{BB962C8B-B14F-4D97-AF65-F5344CB8AC3E}">
        <p14:creationId xmlns:p14="http://schemas.microsoft.com/office/powerpoint/2010/main" val="2972963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2618"/>
            <a:ext cx="8229600" cy="952500"/>
          </a:xfrm>
        </p:spPr>
        <p:txBody>
          <a:bodyPr>
            <a:normAutofit/>
          </a:bodyPr>
          <a:lstStyle/>
          <a:p>
            <a:r>
              <a:rPr lang="en-US" altLang="en-US" sz="3000" dirty="0"/>
              <a:t>Conflicts of interest/improper signatures</a:t>
            </a:r>
            <a:endParaRPr lang="en-US" sz="3000" dirty="0"/>
          </a:p>
        </p:txBody>
      </p:sp>
      <p:sp>
        <p:nvSpPr>
          <p:cNvPr id="3" name="Content Placeholder 2"/>
          <p:cNvSpPr>
            <a:spLocks noGrp="1"/>
          </p:cNvSpPr>
          <p:nvPr>
            <p:ph idx="1"/>
          </p:nvPr>
        </p:nvSpPr>
        <p:spPr>
          <a:xfrm>
            <a:off x="457200" y="1262080"/>
            <a:ext cx="8229600" cy="4035408"/>
          </a:xfrm>
        </p:spPr>
        <p:txBody>
          <a:bodyPr>
            <a:normAutofit fontScale="55000" lnSpcReduction="20000"/>
          </a:bodyPr>
          <a:lstStyle/>
          <a:p>
            <a:pPr marL="0" indent="0">
              <a:buNone/>
            </a:pPr>
            <a:r>
              <a:rPr lang="en-US" altLang="en-US" sz="4000" b="1" i="1" dirty="0"/>
              <a:t>In re </a:t>
            </a:r>
            <a:r>
              <a:rPr lang="en-US" altLang="en-US" sz="4000" b="1" i="1" dirty="0" err="1"/>
              <a:t>Starkweather</a:t>
            </a:r>
            <a:r>
              <a:rPr lang="en-US" altLang="en-US" sz="4000" i="1" dirty="0"/>
              <a:t>, </a:t>
            </a:r>
            <a:r>
              <a:rPr lang="en-US" altLang="en-US" sz="4000" dirty="0"/>
              <a:t>Proceeding No. D2018-44 (USPTO Oct. 17, 2019)</a:t>
            </a:r>
          </a:p>
          <a:p>
            <a:pPr lvl="1">
              <a:lnSpc>
                <a:spcPct val="120000"/>
              </a:lnSpc>
              <a:spcBef>
                <a:spcPts val="0"/>
              </a:spcBef>
              <a:buFont typeface="Arial" panose="020B0604020202020204" pitchFamily="34" charset="0"/>
              <a:buChar char="•"/>
            </a:pPr>
            <a:r>
              <a:rPr lang="en-US" altLang="en-US" sz="2900" dirty="0"/>
              <a:t>Practitioner received voluminous referrals from marketing company.</a:t>
            </a:r>
          </a:p>
          <a:p>
            <a:pPr lvl="2">
              <a:lnSpc>
                <a:spcPct val="120000"/>
              </a:lnSpc>
              <a:spcBef>
                <a:spcPts val="0"/>
              </a:spcBef>
              <a:buFont typeface="Courier New" panose="02070309020205020404" pitchFamily="49" charset="0"/>
              <a:buChar char="-"/>
            </a:pPr>
            <a:r>
              <a:rPr lang="en-US" altLang="en-US" sz="2500" dirty="0"/>
              <a:t>Did not obtain informed consent from clients in light of this arrangement.</a:t>
            </a:r>
          </a:p>
          <a:p>
            <a:pPr lvl="2">
              <a:lnSpc>
                <a:spcPct val="120000"/>
              </a:lnSpc>
              <a:spcBef>
                <a:spcPts val="0"/>
              </a:spcBef>
              <a:buFont typeface="Courier New" panose="02070309020205020404" pitchFamily="49" charset="0"/>
              <a:buChar char="-"/>
            </a:pPr>
            <a:r>
              <a:rPr lang="en-US" altLang="en-US" sz="2500" dirty="0"/>
              <a:t>Took direction regarding applications from company.</a:t>
            </a:r>
          </a:p>
          <a:p>
            <a:pPr lvl="2">
              <a:lnSpc>
                <a:spcPct val="120000"/>
              </a:lnSpc>
              <a:spcBef>
                <a:spcPts val="0"/>
              </a:spcBef>
              <a:buFont typeface="Courier New" panose="02070309020205020404" pitchFamily="49" charset="0"/>
              <a:buChar char="-"/>
            </a:pPr>
            <a:r>
              <a:rPr lang="en-US" altLang="en-US" sz="2500" dirty="0"/>
              <a:t>When company operations were shut down and payments stopped, practitioner halted client work, including completed applications.</a:t>
            </a:r>
          </a:p>
          <a:p>
            <a:pPr lvl="2">
              <a:lnSpc>
                <a:spcPct val="120000"/>
              </a:lnSpc>
              <a:spcBef>
                <a:spcPts val="0"/>
              </a:spcBef>
              <a:buFont typeface="Courier New" panose="02070309020205020404" pitchFamily="49" charset="0"/>
              <a:buChar char="-"/>
            </a:pPr>
            <a:r>
              <a:rPr lang="en-US" altLang="en-US" sz="2500" dirty="0"/>
              <a:t>Signed clients’ names on USPTO documents.</a:t>
            </a:r>
          </a:p>
          <a:p>
            <a:pPr lvl="1">
              <a:lnSpc>
                <a:spcPct val="120000"/>
              </a:lnSpc>
              <a:spcBef>
                <a:spcPts val="0"/>
              </a:spcBef>
              <a:buFont typeface="Arial" panose="020B0604020202020204" pitchFamily="34" charset="0"/>
              <a:buChar char="•"/>
            </a:pPr>
            <a:r>
              <a:rPr lang="en-US" altLang="en-US" sz="2900" dirty="0"/>
              <a:t>Settlement: three-year suspension, MPRE, 12 hours of ethics CLE</a:t>
            </a:r>
          </a:p>
          <a:p>
            <a:pPr lvl="1">
              <a:lnSpc>
                <a:spcPct val="120000"/>
              </a:lnSpc>
              <a:spcBef>
                <a:spcPts val="0"/>
              </a:spcBef>
              <a:buFont typeface="Arial" panose="020B0604020202020204" pitchFamily="34" charset="0"/>
              <a:buChar char="•"/>
            </a:pPr>
            <a:r>
              <a:rPr lang="en-US" altLang="en-US" sz="2900" dirty="0"/>
              <a:t>Rule highlights:</a:t>
            </a:r>
          </a:p>
          <a:p>
            <a:pPr lvl="2">
              <a:lnSpc>
                <a:spcPct val="120000"/>
              </a:lnSpc>
              <a:spcBef>
                <a:spcPts val="0"/>
              </a:spcBef>
              <a:buFont typeface="Courier New" panose="02070309020205020404" pitchFamily="49" charset="0"/>
              <a:buChar char="-"/>
            </a:pPr>
            <a:r>
              <a:rPr lang="en-US" altLang="en-US" sz="2500" dirty="0"/>
              <a:t>37 C.F.R. § 11.101 – Competence</a:t>
            </a:r>
          </a:p>
          <a:p>
            <a:pPr lvl="2">
              <a:lnSpc>
                <a:spcPct val="120000"/>
              </a:lnSpc>
              <a:spcBef>
                <a:spcPts val="0"/>
              </a:spcBef>
              <a:buFont typeface="Courier New" panose="02070309020205020404" pitchFamily="49" charset="0"/>
              <a:buChar char="-"/>
            </a:pPr>
            <a:r>
              <a:rPr lang="en-US" altLang="en-US" sz="2500" dirty="0"/>
              <a:t>37 C.F.R. § 11.102 – Abiding by client’s decisions</a:t>
            </a:r>
          </a:p>
          <a:p>
            <a:pPr lvl="2">
              <a:lnSpc>
                <a:spcPct val="120000"/>
              </a:lnSpc>
              <a:spcBef>
                <a:spcPts val="0"/>
              </a:spcBef>
              <a:buFont typeface="Courier New" panose="02070309020205020404" pitchFamily="49" charset="0"/>
              <a:buChar char="-"/>
            </a:pPr>
            <a:r>
              <a:rPr lang="en-US" altLang="en-US" sz="2500" dirty="0"/>
              <a:t>37 C.F.R. § 11.103 – Diligence</a:t>
            </a:r>
          </a:p>
          <a:p>
            <a:pPr lvl="2">
              <a:lnSpc>
                <a:spcPct val="120000"/>
              </a:lnSpc>
              <a:spcBef>
                <a:spcPts val="0"/>
              </a:spcBef>
              <a:buFont typeface="Courier New" panose="02070309020205020404" pitchFamily="49" charset="0"/>
              <a:buChar char="-"/>
            </a:pPr>
            <a:r>
              <a:rPr lang="en-US" altLang="en-US" sz="2500" dirty="0"/>
              <a:t>37 C.F.R. § 11.104 – Client communication</a:t>
            </a:r>
          </a:p>
          <a:p>
            <a:pPr lvl="2">
              <a:lnSpc>
                <a:spcPct val="120000"/>
              </a:lnSpc>
              <a:spcBef>
                <a:spcPts val="0"/>
              </a:spcBef>
              <a:buFont typeface="Courier New" panose="02070309020205020404" pitchFamily="49" charset="0"/>
              <a:buChar char="-"/>
            </a:pPr>
            <a:r>
              <a:rPr lang="en-US" altLang="en-US" sz="2500" dirty="0"/>
              <a:t>37 C.F.R. § 11.107 – Conflicts</a:t>
            </a:r>
          </a:p>
          <a:p>
            <a:pPr lvl="2">
              <a:lnSpc>
                <a:spcPct val="120000"/>
              </a:lnSpc>
              <a:spcBef>
                <a:spcPts val="0"/>
              </a:spcBef>
              <a:buFont typeface="Courier New" panose="02070309020205020404" pitchFamily="49" charset="0"/>
              <a:buChar char="-"/>
            </a:pPr>
            <a:r>
              <a:rPr lang="en-US" altLang="en-US" sz="2500" dirty="0"/>
              <a:t>37 C.F.R. § 11.303 – False statements to a tribunal</a:t>
            </a:r>
          </a:p>
          <a:p>
            <a:pPr lvl="2">
              <a:lnSpc>
                <a:spcPct val="120000"/>
              </a:lnSpc>
              <a:spcBef>
                <a:spcPts val="0"/>
              </a:spcBef>
              <a:buFont typeface="Courier New" panose="02070309020205020404" pitchFamily="49" charset="0"/>
              <a:buChar char="-"/>
            </a:pPr>
            <a:r>
              <a:rPr lang="en-US" altLang="en-US" sz="2500" dirty="0"/>
              <a:t>37 C.F.R. § 11.504(c) – Taking direction from 3</a:t>
            </a:r>
            <a:r>
              <a:rPr lang="en-US" altLang="en-US" sz="2500" baseline="30000" dirty="0"/>
              <a:t>rd</a:t>
            </a:r>
            <a:r>
              <a:rPr lang="en-US" altLang="en-US" sz="2500" dirty="0"/>
              <a:t> party payer</a:t>
            </a:r>
          </a:p>
          <a:p>
            <a:pPr marL="914400" lvl="2" indent="0">
              <a:buNone/>
            </a:pPr>
            <a:endParaRPr lang="en-US" altLang="en-US" dirty="0"/>
          </a:p>
          <a:p>
            <a:pPr lvl="1"/>
            <a:endParaRPr lang="en-US" altLang="en-US"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18</a:t>
            </a:fld>
            <a:endParaRPr lang="en-US" dirty="0"/>
          </a:p>
        </p:txBody>
      </p:sp>
    </p:spTree>
    <p:extLst>
      <p:ext uri="{BB962C8B-B14F-4D97-AF65-F5344CB8AC3E}">
        <p14:creationId xmlns:p14="http://schemas.microsoft.com/office/powerpoint/2010/main" val="935711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Signatures on patent documents</a:t>
            </a:r>
          </a:p>
        </p:txBody>
      </p:sp>
      <p:sp>
        <p:nvSpPr>
          <p:cNvPr id="3" name="Content Placeholder 2"/>
          <p:cNvSpPr>
            <a:spLocks noGrp="1"/>
          </p:cNvSpPr>
          <p:nvPr>
            <p:ph idx="1"/>
          </p:nvPr>
        </p:nvSpPr>
        <p:spPr>
          <a:xfrm>
            <a:off x="457200" y="1194917"/>
            <a:ext cx="8229600" cy="4102571"/>
          </a:xfrm>
        </p:spPr>
        <p:txBody>
          <a:bodyPr>
            <a:normAutofit fontScale="40000" lnSpcReduction="20000"/>
          </a:bodyPr>
          <a:lstStyle/>
          <a:p>
            <a:pPr>
              <a:lnSpc>
                <a:spcPct val="120000"/>
              </a:lnSpc>
            </a:pPr>
            <a:r>
              <a:rPr lang="en-US" altLang="en-US" dirty="0"/>
              <a:t>37 C.F.R. § 1.4(d)(1) Handwritten signature. </a:t>
            </a:r>
          </a:p>
          <a:p>
            <a:pPr lvl="1">
              <a:lnSpc>
                <a:spcPct val="120000"/>
              </a:lnSpc>
            </a:pPr>
            <a:r>
              <a:rPr lang="en-US" altLang="en-US" dirty="0"/>
              <a:t>“Each piece of correspondence, except as provided in paragraphs (d)(2), (d)(3), (d)(4), (e), and (f) of this section, filed in an application, patent file, or other proceeding in the Office which requires a person's signature, must:</a:t>
            </a:r>
          </a:p>
          <a:p>
            <a:pPr lvl="2">
              <a:lnSpc>
                <a:spcPct val="120000"/>
              </a:lnSpc>
            </a:pPr>
            <a:r>
              <a:rPr lang="en-US" altLang="en-US" dirty="0"/>
              <a:t>(</a:t>
            </a:r>
            <a:r>
              <a:rPr lang="en-US" altLang="en-US" dirty="0" err="1"/>
              <a:t>i</a:t>
            </a:r>
            <a:r>
              <a:rPr lang="en-US" altLang="en-US" dirty="0"/>
              <a:t>) Be an original, that is, have an original handwritten signature </a:t>
            </a:r>
            <a:r>
              <a:rPr lang="en-US" altLang="en-US" b="1" dirty="0"/>
              <a:t>personally signed</a:t>
            </a:r>
            <a:r>
              <a:rPr lang="en-US" altLang="en-US" dirty="0"/>
              <a:t>, in permanent dark ink or its equivalent, </a:t>
            </a:r>
            <a:r>
              <a:rPr lang="en-US" altLang="en-US" b="1" dirty="0"/>
              <a:t>by that person</a:t>
            </a:r>
            <a:r>
              <a:rPr lang="en-US" altLang="en-US" dirty="0"/>
              <a:t>; or</a:t>
            </a:r>
          </a:p>
          <a:p>
            <a:pPr lvl="2">
              <a:lnSpc>
                <a:spcPct val="120000"/>
              </a:lnSpc>
            </a:pPr>
            <a:r>
              <a:rPr lang="en-US" altLang="en-US" dirty="0"/>
              <a:t>(ii) Be a direct or indirect copy, such as a photocopy or facsimile transmission (§1.6(d)), of an original. In the event that a copy of the original is filed, the original should be retained as evidence of authenticity. If a question of authenticity arises, the Office may require submission of the original.</a:t>
            </a:r>
          </a:p>
          <a:p>
            <a:pPr>
              <a:lnSpc>
                <a:spcPct val="120000"/>
              </a:lnSpc>
            </a:pPr>
            <a:r>
              <a:rPr lang="en-US" altLang="en-US" dirty="0"/>
              <a:t>37 C.F.R. § 1.4(d)(2) S-signature.</a:t>
            </a:r>
          </a:p>
          <a:p>
            <a:pPr lvl="1">
              <a:lnSpc>
                <a:spcPct val="120000"/>
              </a:lnSpc>
            </a:pPr>
            <a:r>
              <a:rPr lang="en-US" altLang="en-US" dirty="0"/>
              <a:t>“(</a:t>
            </a:r>
            <a:r>
              <a:rPr lang="en-US" altLang="en-US" dirty="0" err="1"/>
              <a:t>i</a:t>
            </a:r>
            <a:r>
              <a:rPr lang="en-US" altLang="en-US" dirty="0"/>
              <a:t>)…the person signing the correspondence must insert his or her own S-signature…”</a:t>
            </a:r>
          </a:p>
          <a:p>
            <a:pPr>
              <a:lnSpc>
                <a:spcPct val="120000"/>
              </a:lnSpc>
            </a:pPr>
            <a:r>
              <a:rPr lang="en-US" altLang="en-US" dirty="0"/>
              <a:t>37 C.F.R. § 1.4(d)(4)(ii) Certification as to the signature. </a:t>
            </a:r>
          </a:p>
          <a:p>
            <a:pPr lvl="1">
              <a:lnSpc>
                <a:spcPct val="120000"/>
              </a:lnSpc>
            </a:pPr>
            <a:r>
              <a:rPr lang="en-US" altLang="en-US" dirty="0"/>
              <a:t>“The person inserting a signature under paragraph (d)(2) or (d)(3) of this section in a document submitted to the Office certifies that the inserted signature appearing in the document is his or her own signature.”</a:t>
            </a:r>
          </a:p>
          <a:p>
            <a:pPr>
              <a:lnSpc>
                <a:spcPct val="120000"/>
              </a:lnSpc>
            </a:pPr>
            <a:r>
              <a:rPr lang="en-US" altLang="en-US" dirty="0"/>
              <a:t>Note: recent removal of of 37 C.F.R. § 1.4(e) (original handwritten signatures in permanent dark ink for OED correspondence and non EFS credit card payments). </a:t>
            </a:r>
          </a:p>
          <a:p>
            <a:pPr lvl="1">
              <a:lnSpc>
                <a:spcPct val="120000"/>
              </a:lnSpc>
            </a:pPr>
            <a:r>
              <a:rPr lang="en-US" altLang="en-US" i="1" dirty="0"/>
              <a:t>See</a:t>
            </a:r>
            <a:r>
              <a:rPr lang="en-US" altLang="en-US" dirty="0"/>
              <a:t> 86 FR 35226 (July 2, 2021).</a:t>
            </a:r>
          </a:p>
          <a:p>
            <a:pPr lvl="1">
              <a:lnSpc>
                <a:spcPct val="120000"/>
              </a:lnSpc>
            </a:pPr>
            <a:endParaRPr lang="en-US" alt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19</a:t>
            </a:fld>
            <a:endParaRPr lang="en-US" dirty="0"/>
          </a:p>
        </p:txBody>
      </p:sp>
    </p:spTree>
    <p:extLst>
      <p:ext uri="{BB962C8B-B14F-4D97-AF65-F5344CB8AC3E}">
        <p14:creationId xmlns:p14="http://schemas.microsoft.com/office/powerpoint/2010/main" val="2449196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before the office</a:t>
            </a:r>
          </a:p>
        </p:txBody>
      </p:sp>
      <p:sp>
        <p:nvSpPr>
          <p:cNvPr id="3" name="Content Placeholder 2"/>
          <p:cNvSpPr>
            <a:spLocks noGrp="1"/>
          </p:cNvSpPr>
          <p:nvPr>
            <p:ph idx="1"/>
          </p:nvPr>
        </p:nvSpPr>
        <p:spPr>
          <a:xfrm>
            <a:off x="457200" y="1261608"/>
            <a:ext cx="8229600" cy="3786267"/>
          </a:xfrm>
        </p:spPr>
        <p:txBody>
          <a:bodyPr>
            <a:normAutofit fontScale="92500" lnSpcReduction="10000"/>
          </a:bodyPr>
          <a:lstStyle/>
          <a:p>
            <a:pPr>
              <a:lnSpc>
                <a:spcPct val="110000"/>
              </a:lnSpc>
            </a:pPr>
            <a:r>
              <a:rPr lang="en-US" sz="2000" dirty="0"/>
              <a:t>Activities that constitute practice before the USPTO are broadly defined in 37 C.F.R. §§ 11.5(b) &amp; 11.14:</a:t>
            </a:r>
          </a:p>
          <a:p>
            <a:pPr lvl="1">
              <a:lnSpc>
                <a:spcPct val="110000"/>
              </a:lnSpc>
            </a:pPr>
            <a:r>
              <a:rPr lang="en-US" sz="1600" dirty="0"/>
              <a:t>Includes communicating with and advising a client concerning matters pending or contemplated to be presented before the office (37 C.F.R. § 11.5(b))</a:t>
            </a:r>
          </a:p>
          <a:p>
            <a:pPr lvl="1">
              <a:lnSpc>
                <a:spcPct val="110000"/>
              </a:lnSpc>
            </a:pPr>
            <a:r>
              <a:rPr lang="en-US" sz="1600" dirty="0"/>
              <a:t>Consulting with or giving advice to a client in contemplation of filing a </a:t>
            </a:r>
            <a:r>
              <a:rPr lang="en-US" sz="1600" b="1" dirty="0"/>
              <a:t>patent application</a:t>
            </a:r>
            <a:r>
              <a:rPr lang="en-US" sz="1600" dirty="0"/>
              <a:t> or other document with the office (37 C.F.R. § 11.5(b)(1))</a:t>
            </a:r>
          </a:p>
          <a:p>
            <a:pPr lvl="1">
              <a:lnSpc>
                <a:spcPct val="110000"/>
              </a:lnSpc>
            </a:pPr>
            <a:r>
              <a:rPr lang="en-US" sz="1600" dirty="0"/>
              <a:t>Consulting with or giving advice to a client in contemplation of filing a </a:t>
            </a:r>
            <a:r>
              <a:rPr lang="en-US" sz="1600" b="1" dirty="0"/>
              <a:t>trademark application</a:t>
            </a:r>
            <a:r>
              <a:rPr lang="en-US" sz="1600" dirty="0"/>
              <a:t> or other document with the office (37 C.F.R. § 11.5(b)(2))</a:t>
            </a:r>
          </a:p>
          <a:p>
            <a:pPr lvl="1">
              <a:lnSpc>
                <a:spcPct val="110000"/>
              </a:lnSpc>
            </a:pPr>
            <a:r>
              <a:rPr lang="en-US" sz="1600" dirty="0"/>
              <a:t>Nothing in this section (37 C.F.R. § 11.5(b)) proscribes a practitioner from employing or retaining non-practitioner assistants under the supervision of the practitioner to assist the practitioner in matters pending or contemplated to be presented before the office</a:t>
            </a:r>
          </a:p>
          <a:p>
            <a:pPr lvl="1">
              <a:lnSpc>
                <a:spcPct val="110000"/>
              </a:lnSpc>
            </a:pPr>
            <a:r>
              <a:rPr lang="en-US" sz="1600" i="1" dirty="0"/>
              <a:t>See also</a:t>
            </a:r>
            <a:r>
              <a:rPr lang="en-US" sz="1600" dirty="0"/>
              <a:t> 37 C.F.R. § 11.14 for details regarding individuals who may practice before the office in trademark and other non-patent matters</a:t>
            </a:r>
          </a:p>
        </p:txBody>
      </p:sp>
      <p:sp>
        <p:nvSpPr>
          <p:cNvPr id="5" name="Slide Number Placeholder 3"/>
          <p:cNvSpPr>
            <a:spLocks noGrp="1"/>
          </p:cNvSpPr>
          <p:nvPr>
            <p:ph type="sldNum" sz="quarter" idx="10"/>
          </p:nvPr>
        </p:nvSpPr>
        <p:spPr/>
        <p:txBody>
          <a:bodyPr/>
          <a:lstStyle/>
          <a:p>
            <a:fld id="{92DA454B-C859-4892-B9FA-68B588C9F547}" type="slidenum">
              <a:rPr lang="en-US" smtClean="0"/>
              <a:pPr/>
              <a:t>2</a:t>
            </a:fld>
            <a:endParaRPr lang="en-US" dirty="0"/>
          </a:p>
        </p:txBody>
      </p:sp>
    </p:spTree>
    <p:extLst>
      <p:ext uri="{BB962C8B-B14F-4D97-AF65-F5344CB8AC3E}">
        <p14:creationId xmlns:p14="http://schemas.microsoft.com/office/powerpoint/2010/main" val="2296307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prstClr val="black"/>
                </a:solidFill>
              </a:rPr>
              <a:t>Signatures on trademark documents</a:t>
            </a:r>
            <a:endParaRPr lang="en-US" sz="3000" dirty="0"/>
          </a:p>
        </p:txBody>
      </p:sp>
      <p:sp>
        <p:nvSpPr>
          <p:cNvPr id="3" name="Content Placeholder 2"/>
          <p:cNvSpPr>
            <a:spLocks noGrp="1"/>
          </p:cNvSpPr>
          <p:nvPr>
            <p:ph idx="1"/>
          </p:nvPr>
        </p:nvSpPr>
        <p:spPr/>
        <p:txBody>
          <a:bodyPr>
            <a:normAutofit/>
          </a:bodyPr>
          <a:lstStyle/>
          <a:p>
            <a:pPr lvl="0"/>
            <a:r>
              <a:rPr lang="en-US" altLang="en-US" sz="1400" dirty="0">
                <a:solidFill>
                  <a:prstClr val="black"/>
                </a:solidFill>
              </a:rPr>
              <a:t>37 C.F.R. § 2.193 Trademark correspondence and signature requirements</a:t>
            </a:r>
          </a:p>
          <a:p>
            <a:pPr lvl="1"/>
            <a:r>
              <a:rPr lang="en-US" altLang="en-US" sz="1200" dirty="0">
                <a:solidFill>
                  <a:prstClr val="black"/>
                </a:solidFill>
              </a:rPr>
              <a:t>“(a)…Each piece of correspondence that requires a signature must bear:</a:t>
            </a:r>
          </a:p>
          <a:p>
            <a:pPr lvl="2"/>
            <a:r>
              <a:rPr lang="en-US" altLang="en-US" sz="1200" dirty="0">
                <a:solidFill>
                  <a:prstClr val="black"/>
                </a:solidFill>
              </a:rPr>
              <a:t>(1) A handwritten signature </a:t>
            </a:r>
            <a:r>
              <a:rPr lang="en-US" altLang="en-US" sz="1200" b="1" dirty="0">
                <a:solidFill>
                  <a:prstClr val="black"/>
                </a:solidFill>
              </a:rPr>
              <a:t>personally</a:t>
            </a:r>
            <a:r>
              <a:rPr lang="en-US" altLang="en-US" sz="1200" dirty="0">
                <a:solidFill>
                  <a:prstClr val="black"/>
                </a:solidFill>
              </a:rPr>
              <a:t> signed in permanent ink by the person named as the signatory, or a true copy thereof; or</a:t>
            </a:r>
          </a:p>
          <a:p>
            <a:pPr lvl="2"/>
            <a:r>
              <a:rPr lang="en-US" altLang="en-US" sz="1200" dirty="0">
                <a:solidFill>
                  <a:prstClr val="black"/>
                </a:solidFill>
              </a:rPr>
              <a:t>(2) An electronic signature that meets the requirements of paragraph (c) of this section, </a:t>
            </a:r>
            <a:r>
              <a:rPr lang="en-US" altLang="en-US" sz="1200" b="1" dirty="0">
                <a:solidFill>
                  <a:prstClr val="black"/>
                </a:solidFill>
              </a:rPr>
              <a:t>personally entered by the person named as the signatory</a:t>
            </a:r>
            <a:r>
              <a:rPr lang="en-US" altLang="en-US" sz="1200" dirty="0">
                <a:solidFill>
                  <a:prstClr val="black"/>
                </a:solidFill>
              </a:rPr>
              <a:t>….</a:t>
            </a:r>
          </a:p>
          <a:p>
            <a:pPr marL="914400" lvl="2" indent="0">
              <a:buNone/>
            </a:pPr>
            <a:r>
              <a:rPr lang="en-US" altLang="en-US" sz="1200" dirty="0">
                <a:solidFill>
                  <a:prstClr val="black"/>
                </a:solidFill>
              </a:rPr>
              <a:t>* * * * *</a:t>
            </a:r>
          </a:p>
          <a:p>
            <a:pPr lvl="1"/>
            <a:r>
              <a:rPr lang="en-US" altLang="en-US" sz="1200" dirty="0">
                <a:solidFill>
                  <a:prstClr val="black"/>
                </a:solidFill>
              </a:rPr>
              <a:t> (c) Requirements for electronic signature. A person signing a document electronically must:</a:t>
            </a:r>
          </a:p>
          <a:p>
            <a:pPr lvl="2"/>
            <a:r>
              <a:rPr lang="en-US" altLang="en-US" sz="1200" dirty="0">
                <a:solidFill>
                  <a:prstClr val="black"/>
                </a:solidFill>
              </a:rPr>
              <a:t>(1) </a:t>
            </a:r>
            <a:r>
              <a:rPr lang="en-US" altLang="en-US" sz="1200" b="1" dirty="0">
                <a:solidFill>
                  <a:prstClr val="black"/>
                </a:solidFill>
              </a:rPr>
              <a:t>Personally enter</a:t>
            </a:r>
            <a:r>
              <a:rPr lang="en-US" altLang="en-US" sz="1200" dirty="0">
                <a:solidFill>
                  <a:prstClr val="black"/>
                </a:solidFill>
              </a:rPr>
              <a:t> any combination of letters, numbers, spaces and/or punctuation marks that the signer has adopted as a signature, placed between two forward slash (“/”) symbols in the signature block on the electronic submission; or</a:t>
            </a:r>
          </a:p>
          <a:p>
            <a:pPr lvl="2"/>
            <a:r>
              <a:rPr lang="en-US" altLang="en-US" sz="1200" dirty="0">
                <a:solidFill>
                  <a:prstClr val="black"/>
                </a:solidFill>
              </a:rPr>
              <a:t>(2) Sign the document using some other form of electronic signature specified by the Director.”</a:t>
            </a:r>
          </a:p>
          <a:p>
            <a:pPr marL="914400" lvl="2" indent="0">
              <a:buNone/>
            </a:pPr>
            <a:endParaRPr lang="en-US" altLang="en-US" sz="2000" dirty="0"/>
          </a:p>
          <a:p>
            <a:pPr marL="457200" lvl="1" indent="0">
              <a:buNone/>
            </a:pPr>
            <a:endParaRPr lang="en-US" altLang="en-US" sz="2400" dirty="0"/>
          </a:p>
          <a:p>
            <a:endParaRPr lang="en-US" sz="28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20</a:t>
            </a:fld>
            <a:endParaRPr lang="en-US" dirty="0"/>
          </a:p>
        </p:txBody>
      </p:sp>
    </p:spTree>
    <p:extLst>
      <p:ext uri="{BB962C8B-B14F-4D97-AF65-F5344CB8AC3E}">
        <p14:creationId xmlns:p14="http://schemas.microsoft.com/office/powerpoint/2010/main" val="3481434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 U.S. Counsel Rule</a:t>
            </a:r>
          </a:p>
        </p:txBody>
      </p:sp>
      <p:sp>
        <p:nvSpPr>
          <p:cNvPr id="3" name="Content Placeholder 2"/>
          <p:cNvSpPr>
            <a:spLocks noGrp="1"/>
          </p:cNvSpPr>
          <p:nvPr>
            <p:ph idx="1"/>
          </p:nvPr>
        </p:nvSpPr>
        <p:spPr/>
        <p:txBody>
          <a:bodyPr>
            <a:noAutofit/>
          </a:bodyPr>
          <a:lstStyle/>
          <a:p>
            <a:pPr>
              <a:lnSpc>
                <a:spcPct val="120000"/>
              </a:lnSpc>
            </a:pPr>
            <a:r>
              <a:rPr lang="en-US" sz="1200" dirty="0"/>
              <a:t>Increase in foreign parties not authorized to represent trademark applicants improperly representing foreign applicants in trademark (TM) matters.</a:t>
            </a:r>
          </a:p>
          <a:p>
            <a:pPr>
              <a:lnSpc>
                <a:spcPct val="120000"/>
              </a:lnSpc>
            </a:pPr>
            <a:r>
              <a:rPr lang="en-US" sz="1200" dirty="0"/>
              <a:t>Fraudulent or inaccurate claims of use are a burden on the trademark system and the public and jeopardize validity of marks.</a:t>
            </a:r>
          </a:p>
          <a:p>
            <a:pPr>
              <a:lnSpc>
                <a:spcPct val="120000"/>
              </a:lnSpc>
            </a:pPr>
            <a:r>
              <a:rPr lang="en-US" sz="1200" dirty="0"/>
              <a:t>Effective August 3, 2019: </a:t>
            </a:r>
          </a:p>
          <a:p>
            <a:pPr lvl="1">
              <a:lnSpc>
                <a:spcPct val="120000"/>
              </a:lnSpc>
            </a:pPr>
            <a:r>
              <a:rPr lang="en-US" sz="1100" dirty="0"/>
              <a:t>Foreign-domiciled trademark applicants, registrants, and parties to Trademark Trial and Appeal Board proceedings must be represented at the USPTO by an attorney who is licensed to practice law in the United States.</a:t>
            </a:r>
          </a:p>
          <a:p>
            <a:pPr>
              <a:lnSpc>
                <a:spcPct val="120000"/>
              </a:lnSpc>
            </a:pPr>
            <a:r>
              <a:rPr lang="en-US" sz="1200" dirty="0"/>
              <a:t>Final rule: 84 Fed. Reg. 31498 (July 2, 2019)</a:t>
            </a:r>
          </a:p>
          <a:p>
            <a:pPr>
              <a:lnSpc>
                <a:spcPct val="120000"/>
              </a:lnSpc>
            </a:pPr>
            <a:r>
              <a:rPr lang="en-US" sz="1200" dirty="0"/>
              <a:t>Canadian patent agents are no longer able to represent Canadian parties in U.S. TM matters.</a:t>
            </a:r>
          </a:p>
          <a:p>
            <a:pPr>
              <a:lnSpc>
                <a:spcPct val="120000"/>
              </a:lnSpc>
            </a:pPr>
            <a:r>
              <a:rPr lang="en-US" sz="1200" dirty="0"/>
              <a:t>Canadian TM attorneys and agents will only be able to serve as additionally appointed practitioners.</a:t>
            </a:r>
          </a:p>
          <a:p>
            <a:pPr lvl="1">
              <a:lnSpc>
                <a:spcPct val="120000"/>
              </a:lnSpc>
            </a:pPr>
            <a:r>
              <a:rPr lang="en-US" sz="1100" dirty="0"/>
              <a:t>Clients must appoint U.S.-licensed attorney to file formal responses.</a:t>
            </a:r>
          </a:p>
          <a:p>
            <a:pPr lvl="1">
              <a:lnSpc>
                <a:spcPct val="120000"/>
              </a:lnSpc>
            </a:pPr>
            <a:r>
              <a:rPr lang="en-US" sz="1100" dirty="0"/>
              <a:t>The USPTO will only correspond with U.S. licensed attorney.</a:t>
            </a:r>
          </a:p>
        </p:txBody>
      </p:sp>
      <p:sp>
        <p:nvSpPr>
          <p:cNvPr id="5" name="Slide Number Placeholder 3"/>
          <p:cNvSpPr>
            <a:spLocks noGrp="1"/>
          </p:cNvSpPr>
          <p:nvPr>
            <p:ph type="sldNum" sz="quarter" idx="10"/>
          </p:nvPr>
        </p:nvSpPr>
        <p:spPr/>
        <p:txBody>
          <a:bodyPr/>
          <a:lstStyle/>
          <a:p>
            <a:fld id="{92DA454B-C859-4892-B9FA-68B588C9F547}" type="slidenum">
              <a:rPr lang="en-US" smtClean="0"/>
              <a:pPr/>
              <a:t>21</a:t>
            </a:fld>
            <a:endParaRPr lang="en-US" dirty="0"/>
          </a:p>
        </p:txBody>
      </p:sp>
    </p:spTree>
    <p:extLst>
      <p:ext uri="{BB962C8B-B14F-4D97-AF65-F5344CB8AC3E}">
        <p14:creationId xmlns:p14="http://schemas.microsoft.com/office/powerpoint/2010/main" val="2447038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 U.S. Counsel Rule</a:t>
            </a:r>
          </a:p>
        </p:txBody>
      </p:sp>
      <p:sp>
        <p:nvSpPr>
          <p:cNvPr id="4" name="Slide Number Placeholder 3"/>
          <p:cNvSpPr>
            <a:spLocks noGrp="1"/>
          </p:cNvSpPr>
          <p:nvPr>
            <p:ph type="sldNum" sz="quarter" idx="10"/>
          </p:nvPr>
        </p:nvSpPr>
        <p:spPr/>
        <p:txBody>
          <a:bodyPr/>
          <a:lstStyle/>
          <a:p>
            <a:fld id="{92DA454B-C859-4892-B9FA-68B588C9F547}" type="slidenum">
              <a:rPr lang="en-US" smtClean="0"/>
              <a:t>22</a:t>
            </a:fld>
            <a:endParaRPr lang="en-US" dirty="0"/>
          </a:p>
        </p:txBody>
      </p:sp>
      <p:pic>
        <p:nvPicPr>
          <p:cNvPr id="7" name="Picture 6"/>
          <p:cNvPicPr>
            <a:picLocks noChangeAspect="1"/>
          </p:cNvPicPr>
          <p:nvPr/>
        </p:nvPicPr>
        <p:blipFill>
          <a:blip r:embed="rId3"/>
          <a:stretch>
            <a:fillRect/>
          </a:stretch>
        </p:blipFill>
        <p:spPr>
          <a:xfrm>
            <a:off x="877332" y="1774170"/>
            <a:ext cx="7389336" cy="2386439"/>
          </a:xfrm>
          <a:prstGeom prst="rect">
            <a:avLst/>
          </a:prstGeom>
          <a:ln>
            <a:solidFill>
              <a:schemeClr val="tx1"/>
            </a:solidFill>
          </a:ln>
        </p:spPr>
      </p:pic>
    </p:spTree>
    <p:extLst>
      <p:ext uri="{BB962C8B-B14F-4D97-AF65-F5344CB8AC3E}">
        <p14:creationId xmlns:p14="http://schemas.microsoft.com/office/powerpoint/2010/main" val="2098876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Hijacking of U.S. practitioner data </a:t>
            </a:r>
          </a:p>
        </p:txBody>
      </p:sp>
      <p:sp>
        <p:nvSpPr>
          <p:cNvPr id="3" name="Content Placeholder 2"/>
          <p:cNvSpPr>
            <a:spLocks noGrp="1"/>
          </p:cNvSpPr>
          <p:nvPr>
            <p:ph idx="1"/>
          </p:nvPr>
        </p:nvSpPr>
        <p:spPr/>
        <p:txBody>
          <a:bodyPr>
            <a:normAutofit/>
          </a:bodyPr>
          <a:lstStyle/>
          <a:p>
            <a:endParaRPr lang="en-US" sz="2000" dirty="0"/>
          </a:p>
          <a:p>
            <a:r>
              <a:rPr lang="en-US" sz="2000" dirty="0"/>
              <a:t>Since the implementation of the U.S. Counsel rule, the Office has encountered several instances of co-opting/hijacking of U.S. practitioner’s name, address, and/or bar number.</a:t>
            </a:r>
          </a:p>
          <a:p>
            <a:pPr marL="0" indent="0">
              <a:buNone/>
            </a:pPr>
            <a:endParaRPr lang="en-US" sz="2000" dirty="0"/>
          </a:p>
          <a:p>
            <a:r>
              <a:rPr lang="en-US" sz="2000" dirty="0"/>
              <a:t>Referral to state bars and other agencies that address fraud and consumer protection.</a:t>
            </a:r>
          </a:p>
        </p:txBody>
      </p:sp>
      <p:sp>
        <p:nvSpPr>
          <p:cNvPr id="4" name="Slide Number Placeholder 3"/>
          <p:cNvSpPr>
            <a:spLocks noGrp="1"/>
          </p:cNvSpPr>
          <p:nvPr>
            <p:ph type="sldNum" sz="quarter" idx="10"/>
          </p:nvPr>
        </p:nvSpPr>
        <p:spPr/>
        <p:txBody>
          <a:bodyPr/>
          <a:lstStyle/>
          <a:p>
            <a:fld id="{92DA454B-C859-4892-B9FA-68B588C9F547}" type="slidenum">
              <a:rPr lang="en-US" smtClean="0"/>
              <a:pPr/>
              <a:t>23</a:t>
            </a:fld>
            <a:endParaRPr lang="en-US" dirty="0"/>
          </a:p>
        </p:txBody>
      </p:sp>
    </p:spTree>
    <p:extLst>
      <p:ext uri="{BB962C8B-B14F-4D97-AF65-F5344CB8AC3E}">
        <p14:creationId xmlns:p14="http://schemas.microsoft.com/office/powerpoint/2010/main" val="792901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sz="3200" dirty="0"/>
              <a:t>Improper signatures/communication</a:t>
            </a:r>
          </a:p>
        </p:txBody>
      </p:sp>
      <p:sp>
        <p:nvSpPr>
          <p:cNvPr id="9" name="Content Placeholder 2"/>
          <p:cNvSpPr>
            <a:spLocks noGrp="1"/>
          </p:cNvSpPr>
          <p:nvPr>
            <p:ph idx="1"/>
          </p:nvPr>
        </p:nvSpPr>
        <p:spPr>
          <a:xfrm>
            <a:off x="457200" y="1262080"/>
            <a:ext cx="8229600" cy="3786267"/>
          </a:xfrm>
        </p:spPr>
        <p:txBody>
          <a:bodyPr>
            <a:normAutofit fontScale="25000" lnSpcReduction="20000"/>
          </a:bodyPr>
          <a:lstStyle/>
          <a:p>
            <a:pPr marL="0" indent="0">
              <a:buNone/>
            </a:pPr>
            <a:r>
              <a:rPr lang="en-US" sz="8000" b="1" i="1" dirty="0">
                <a:latin typeface="+mn-lt"/>
              </a:rPr>
              <a:t>In re Lou</a:t>
            </a:r>
            <a:r>
              <a:rPr lang="en-US" sz="8000" dirty="0">
                <a:latin typeface="+mn-lt"/>
              </a:rPr>
              <a:t>, Proceeding No. D2021-04 (USPTO May 12, 2021)</a:t>
            </a:r>
          </a:p>
          <a:p>
            <a:pPr lvl="1">
              <a:lnSpc>
                <a:spcPct val="120000"/>
              </a:lnSpc>
              <a:spcBef>
                <a:spcPts val="0"/>
              </a:spcBef>
              <a:buFont typeface="Arial" panose="020B0604020202020204" pitchFamily="34" charset="0"/>
              <a:buChar char="•"/>
            </a:pPr>
            <a:r>
              <a:rPr lang="en-US" sz="5600" dirty="0"/>
              <a:t>Trademark Attorney had business relationship with foreign company that provided IP services to merchants.</a:t>
            </a:r>
          </a:p>
          <a:p>
            <a:pPr lvl="1">
              <a:lnSpc>
                <a:spcPct val="120000"/>
              </a:lnSpc>
              <a:spcBef>
                <a:spcPts val="0"/>
              </a:spcBef>
              <a:buFont typeface="Arial" panose="020B0604020202020204" pitchFamily="34" charset="0"/>
              <a:buChar char="•"/>
            </a:pPr>
            <a:r>
              <a:rPr lang="en-US" sz="5600" dirty="0"/>
              <a:t>Over the course of their relationship, attorney reviewed up to 500 applications per month and received over $10,000 in compensation.</a:t>
            </a:r>
          </a:p>
          <a:p>
            <a:pPr lvl="1">
              <a:lnSpc>
                <a:spcPct val="120000"/>
              </a:lnSpc>
              <a:spcBef>
                <a:spcPts val="0"/>
              </a:spcBef>
              <a:buFont typeface="Arial" panose="020B0604020202020204" pitchFamily="34" charset="0"/>
              <a:buChar char="•"/>
            </a:pPr>
            <a:r>
              <a:rPr lang="en-US" sz="5600" dirty="0"/>
              <a:t>As of Oct. 12, 2020, all of the attorney’s TM cases were received from the foreign company.</a:t>
            </a:r>
          </a:p>
          <a:p>
            <a:pPr lvl="1">
              <a:lnSpc>
                <a:spcPct val="120000"/>
              </a:lnSpc>
              <a:spcBef>
                <a:spcPts val="0"/>
              </a:spcBef>
              <a:buFont typeface="Arial" panose="020B0604020202020204" pitchFamily="34" charset="0"/>
              <a:buChar char="•"/>
            </a:pPr>
            <a:r>
              <a:rPr lang="en-US" sz="5600" dirty="0"/>
              <a:t>Attorney impermissibly gave a company employee authorization to enter his electronic signature in the applications and attendant declarations. </a:t>
            </a:r>
          </a:p>
          <a:p>
            <a:pPr lvl="2">
              <a:lnSpc>
                <a:spcPct val="120000"/>
              </a:lnSpc>
              <a:spcBef>
                <a:spcPts val="0"/>
              </a:spcBef>
              <a:buFont typeface="Courier New" panose="02070309020205020404" pitchFamily="49" charset="0"/>
              <a:buChar char="-"/>
            </a:pPr>
            <a:r>
              <a:rPr lang="en-US" sz="4800" dirty="0"/>
              <a:t>Did not subsequently inform applicants that their applications were impermissibly signed.</a:t>
            </a:r>
          </a:p>
          <a:p>
            <a:pPr lvl="1">
              <a:lnSpc>
                <a:spcPct val="120000"/>
              </a:lnSpc>
              <a:spcBef>
                <a:spcPts val="0"/>
              </a:spcBef>
              <a:buFont typeface="Arial" panose="020B0604020202020204" pitchFamily="34" charset="0"/>
              <a:buChar char="•"/>
            </a:pPr>
            <a:r>
              <a:rPr lang="en-US" sz="5600" dirty="0"/>
              <a:t>Provided the foreign company’s email address as correspondence address in applications.</a:t>
            </a:r>
          </a:p>
          <a:p>
            <a:pPr lvl="2">
              <a:lnSpc>
                <a:spcPct val="120000"/>
              </a:lnSpc>
              <a:spcBef>
                <a:spcPts val="0"/>
              </a:spcBef>
              <a:buFont typeface="Courier New" panose="02070309020205020404" pitchFamily="49" charset="0"/>
              <a:buChar char="-"/>
            </a:pPr>
            <a:r>
              <a:rPr lang="en-US" sz="4800" dirty="0"/>
              <a:t>Did not monitor the email address; relied on the foreign company to provide him with updates on USPTO correspondence.</a:t>
            </a:r>
          </a:p>
          <a:p>
            <a:pPr lvl="1">
              <a:lnSpc>
                <a:spcPct val="120000"/>
              </a:lnSpc>
              <a:spcBef>
                <a:spcPts val="0"/>
              </a:spcBef>
              <a:buFont typeface="Arial" panose="020B0604020202020204" pitchFamily="34" charset="0"/>
              <a:buChar char="•"/>
            </a:pPr>
            <a:r>
              <a:rPr lang="en-US" sz="5600" dirty="0"/>
              <a:t>Did not conduct conflicts checks for clients received from the foreign company.</a:t>
            </a:r>
          </a:p>
          <a:p>
            <a:pPr lvl="1">
              <a:lnSpc>
                <a:spcPct val="120000"/>
              </a:lnSpc>
              <a:spcBef>
                <a:spcPts val="0"/>
              </a:spcBef>
              <a:buFont typeface="Arial" panose="020B0604020202020204" pitchFamily="34" charset="0"/>
              <a:buChar char="•"/>
            </a:pPr>
            <a:r>
              <a:rPr lang="en-US" sz="5600" dirty="0"/>
              <a:t>Settlement: three-month suspension</a:t>
            </a:r>
          </a:p>
          <a:p>
            <a:pPr lvl="1">
              <a:lnSpc>
                <a:spcPct val="120000"/>
              </a:lnSpc>
              <a:spcBef>
                <a:spcPts val="0"/>
              </a:spcBef>
              <a:buFont typeface="Arial" panose="020B0604020202020204" pitchFamily="34" charset="0"/>
              <a:buChar char="•"/>
            </a:pPr>
            <a:r>
              <a:rPr lang="en-US" sz="5600" dirty="0"/>
              <a:t>Rule highlights:</a:t>
            </a:r>
          </a:p>
          <a:p>
            <a:pPr lvl="2">
              <a:lnSpc>
                <a:spcPct val="120000"/>
              </a:lnSpc>
              <a:spcBef>
                <a:spcPts val="0"/>
              </a:spcBef>
              <a:buFont typeface="Courier New" panose="02070309020205020404" pitchFamily="49" charset="0"/>
              <a:buChar char="-"/>
            </a:pPr>
            <a:r>
              <a:rPr lang="en-US" sz="4800" dirty="0"/>
              <a:t>37 C.F.R. § 11.101 – Competence</a:t>
            </a:r>
          </a:p>
          <a:p>
            <a:pPr lvl="2">
              <a:lnSpc>
                <a:spcPct val="120000"/>
              </a:lnSpc>
              <a:spcBef>
                <a:spcPts val="0"/>
              </a:spcBef>
              <a:buFont typeface="Courier New" panose="02070309020205020404" pitchFamily="49" charset="0"/>
              <a:buChar char="-"/>
            </a:pPr>
            <a:r>
              <a:rPr lang="en-US" sz="4800" dirty="0"/>
              <a:t>37 C.F.R. §§ 11.104(a) &amp; (b) – Client communications</a:t>
            </a:r>
          </a:p>
          <a:p>
            <a:pPr lvl="2">
              <a:lnSpc>
                <a:spcPct val="120000"/>
              </a:lnSpc>
              <a:spcBef>
                <a:spcPts val="0"/>
              </a:spcBef>
              <a:buFont typeface="Courier New" panose="02070309020205020404" pitchFamily="49" charset="0"/>
              <a:buChar char="-"/>
            </a:pPr>
            <a:r>
              <a:rPr lang="en-US" sz="4800" dirty="0"/>
              <a:t>37 C.F.R. §§ 11.303(a)(1), (a)(2), (b) &amp; (d) – Candor toward tribunal</a:t>
            </a:r>
          </a:p>
          <a:p>
            <a:pPr lvl="2">
              <a:lnSpc>
                <a:spcPct val="120000"/>
              </a:lnSpc>
              <a:spcBef>
                <a:spcPts val="0"/>
              </a:spcBef>
              <a:buFont typeface="Courier New" panose="02070309020205020404" pitchFamily="49" charset="0"/>
              <a:buChar char="-"/>
            </a:pPr>
            <a:r>
              <a:rPr lang="en-US" sz="4800" dirty="0"/>
              <a:t>37 C.F.R. § 11.503(b) – Responsibilities regarding non-practitioner assistance</a:t>
            </a:r>
          </a:p>
          <a:p>
            <a:pPr lvl="2">
              <a:lnSpc>
                <a:spcPct val="120000"/>
              </a:lnSpc>
              <a:spcBef>
                <a:spcPts val="0"/>
              </a:spcBef>
              <a:buFont typeface="Courier New" panose="02070309020205020404" pitchFamily="49" charset="0"/>
              <a:buChar char="-"/>
            </a:pPr>
            <a:r>
              <a:rPr lang="en-US" sz="4800" dirty="0"/>
              <a:t>37 C.F.R. § 11.505 – Aiding UPL</a:t>
            </a:r>
          </a:p>
        </p:txBody>
      </p:sp>
      <p:sp>
        <p:nvSpPr>
          <p:cNvPr id="4" name="Slide Number Placeholder 3"/>
          <p:cNvSpPr>
            <a:spLocks noGrp="1"/>
          </p:cNvSpPr>
          <p:nvPr>
            <p:ph type="sldNum" sz="quarter" idx="10"/>
          </p:nvPr>
        </p:nvSpPr>
        <p:spPr/>
        <p:txBody>
          <a:bodyPr/>
          <a:lstStyle/>
          <a:p>
            <a:fld id="{92DA454B-C859-4892-B9FA-68B588C9F547}" type="slidenum">
              <a:rPr lang="en-US" smtClean="0"/>
              <a:t>24</a:t>
            </a:fld>
            <a:endParaRPr lang="en-US" dirty="0"/>
          </a:p>
        </p:txBody>
      </p:sp>
      <p:sp>
        <p:nvSpPr>
          <p:cNvPr id="10" name="Slide Number Placeholder 3"/>
          <p:cNvSpPr txBox="1">
            <a:spLocks/>
          </p:cNvSpPr>
          <p:nvPr/>
        </p:nvSpPr>
        <p:spPr>
          <a:xfrm>
            <a:off x="609600" y="5449888"/>
            <a:ext cx="2057400" cy="30321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313295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Improper signature, informed consent, communication, and scope of representation</a:t>
            </a:r>
          </a:p>
        </p:txBody>
      </p:sp>
      <p:sp>
        <p:nvSpPr>
          <p:cNvPr id="3" name="Content Placeholder 2"/>
          <p:cNvSpPr>
            <a:spLocks noGrp="1"/>
          </p:cNvSpPr>
          <p:nvPr>
            <p:ph idx="1"/>
          </p:nvPr>
        </p:nvSpPr>
        <p:spPr>
          <a:xfrm>
            <a:off x="457200" y="1146518"/>
            <a:ext cx="8229600" cy="4150970"/>
          </a:xfrm>
        </p:spPr>
        <p:txBody>
          <a:bodyPr>
            <a:normAutofit fontScale="25000" lnSpcReduction="20000"/>
          </a:bodyPr>
          <a:lstStyle/>
          <a:p>
            <a:r>
              <a:rPr lang="en-US" sz="6400" b="1" i="1" dirty="0">
                <a:latin typeface="Segoe UI "/>
              </a:rPr>
              <a:t>In re </a:t>
            </a:r>
            <a:r>
              <a:rPr lang="en-US" sz="6400" b="1" i="1" dirty="0" err="1">
                <a:latin typeface="Segoe UI "/>
              </a:rPr>
              <a:t>Hom</a:t>
            </a:r>
            <a:r>
              <a:rPr lang="en-US" sz="6400" dirty="0">
                <a:latin typeface="Segoe UI "/>
              </a:rPr>
              <a:t>, Proceeding No. D2021-10 (USPTO Dec. 17, 2021)</a:t>
            </a:r>
          </a:p>
          <a:p>
            <a:pPr lvl="1"/>
            <a:r>
              <a:rPr lang="en-US" sz="5600" dirty="0"/>
              <a:t>Patent attorney</a:t>
            </a:r>
          </a:p>
          <a:p>
            <a:pPr lvl="2">
              <a:spcBef>
                <a:spcPts val="600"/>
              </a:spcBef>
            </a:pPr>
            <a:r>
              <a:rPr lang="en-US" sz="5600" dirty="0"/>
              <a:t>Listed as attorney of record in &gt;13k TM applications</a:t>
            </a:r>
          </a:p>
          <a:p>
            <a:pPr lvl="2">
              <a:spcBef>
                <a:spcPts val="600"/>
              </a:spcBef>
            </a:pPr>
            <a:r>
              <a:rPr lang="en-US" sz="5600" dirty="0"/>
              <a:t>Before local counsel rule, he was listed in 2k TM applications; afterwards, listed in &gt;11k applications</a:t>
            </a:r>
          </a:p>
          <a:p>
            <a:pPr lvl="2">
              <a:spcBef>
                <a:spcPts val="600"/>
              </a:spcBef>
            </a:pPr>
            <a:r>
              <a:rPr lang="en-US" sz="5600" dirty="0"/>
              <a:t>Received instructions from foreign intermediaries </a:t>
            </a:r>
          </a:p>
          <a:p>
            <a:pPr lvl="2">
              <a:spcBef>
                <a:spcPts val="600"/>
              </a:spcBef>
            </a:pPr>
            <a:r>
              <a:rPr lang="en-US" sz="5600" dirty="0"/>
              <a:t>Failed to review specimens which appeared in more than one application for a different applicant </a:t>
            </a:r>
          </a:p>
          <a:p>
            <a:pPr lvl="2">
              <a:spcBef>
                <a:spcPts val="600"/>
              </a:spcBef>
            </a:pPr>
            <a:r>
              <a:rPr lang="en-US" sz="5600" dirty="0"/>
              <a:t>Didn’t speak to applicants; and </a:t>
            </a:r>
          </a:p>
          <a:p>
            <a:pPr lvl="2">
              <a:spcBef>
                <a:spcPts val="600"/>
              </a:spcBef>
            </a:pPr>
            <a:r>
              <a:rPr lang="en-US" sz="5600" dirty="0"/>
              <a:t>Did not personally enter his signature on most applications</a:t>
            </a:r>
          </a:p>
          <a:p>
            <a:pPr lvl="1"/>
            <a:r>
              <a:rPr lang="en-US" sz="5600" dirty="0"/>
              <a:t>Two year suspension</a:t>
            </a:r>
          </a:p>
          <a:p>
            <a:pPr lvl="1"/>
            <a:r>
              <a:rPr lang="en-US" sz="5600" dirty="0"/>
              <a:t>Rule Highlights:</a:t>
            </a:r>
          </a:p>
          <a:p>
            <a:pPr lvl="2">
              <a:spcBef>
                <a:spcPts val="300"/>
              </a:spcBef>
            </a:pPr>
            <a:r>
              <a:rPr lang="en-US" sz="5600" dirty="0"/>
              <a:t>37 C.F.R. § 11.101 – Competence</a:t>
            </a:r>
          </a:p>
          <a:p>
            <a:pPr lvl="2">
              <a:spcBef>
                <a:spcPts val="300"/>
              </a:spcBef>
            </a:pPr>
            <a:r>
              <a:rPr lang="en-US" sz="5600" dirty="0"/>
              <a:t>37 C.F.R. § 11.103 – Diligence</a:t>
            </a:r>
          </a:p>
          <a:p>
            <a:pPr lvl="2">
              <a:spcBef>
                <a:spcPts val="300"/>
              </a:spcBef>
            </a:pPr>
            <a:r>
              <a:rPr lang="en-US" sz="5600" dirty="0"/>
              <a:t>37 C.F.R. § 11.104 – Communication</a:t>
            </a:r>
          </a:p>
          <a:p>
            <a:pPr lvl="2">
              <a:spcBef>
                <a:spcPts val="300"/>
              </a:spcBef>
            </a:pPr>
            <a:r>
              <a:rPr lang="en-US" sz="5600" dirty="0"/>
              <a:t>37 C.F.R. § 11.503 – Responsibilities regarding non-practitioner assistance</a:t>
            </a:r>
          </a:p>
          <a:p>
            <a:pPr lvl="2">
              <a:spcBef>
                <a:spcPts val="300"/>
              </a:spcBef>
            </a:pPr>
            <a:r>
              <a:rPr lang="en-US" sz="5600" dirty="0"/>
              <a:t>37 C.F.R. § 11.505 – Aiding UPL</a:t>
            </a:r>
          </a:p>
          <a:p>
            <a:pPr lvl="2">
              <a:spcBef>
                <a:spcPts val="300"/>
              </a:spcBef>
            </a:pPr>
            <a:r>
              <a:rPr lang="en-US" sz="5600" dirty="0"/>
              <a:t>37 C.F.R. § 11.804(d) – Conduct prejudicial to the administration of justice</a:t>
            </a:r>
          </a:p>
        </p:txBody>
      </p:sp>
      <p:sp>
        <p:nvSpPr>
          <p:cNvPr id="4" name="Slide Number Placeholder 3"/>
          <p:cNvSpPr>
            <a:spLocks noGrp="1"/>
          </p:cNvSpPr>
          <p:nvPr>
            <p:ph type="sldNum" sz="quarter" idx="10"/>
          </p:nvPr>
        </p:nvSpPr>
        <p:spPr/>
        <p:txBody>
          <a:bodyPr/>
          <a:lstStyle/>
          <a:p>
            <a:fld id="{92DA454B-C859-4892-B9FA-68B588C9F547}" type="slidenum">
              <a:rPr lang="en-US" smtClean="0"/>
              <a:t>25</a:t>
            </a:fld>
            <a:endParaRPr lang="en-US" dirty="0"/>
          </a:p>
        </p:txBody>
      </p:sp>
    </p:spTree>
    <p:extLst>
      <p:ext uri="{BB962C8B-B14F-4D97-AF65-F5344CB8AC3E}">
        <p14:creationId xmlns:p14="http://schemas.microsoft.com/office/powerpoint/2010/main" val="3888051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Improper signature, informed consent, communication, and scope of representation</a:t>
            </a:r>
          </a:p>
        </p:txBody>
      </p:sp>
      <p:sp>
        <p:nvSpPr>
          <p:cNvPr id="3" name="Content Placeholder 2"/>
          <p:cNvSpPr>
            <a:spLocks noGrp="1"/>
          </p:cNvSpPr>
          <p:nvPr>
            <p:ph idx="1"/>
          </p:nvPr>
        </p:nvSpPr>
        <p:spPr>
          <a:xfrm>
            <a:off x="457200" y="1146518"/>
            <a:ext cx="8229600" cy="4150970"/>
          </a:xfrm>
        </p:spPr>
        <p:txBody>
          <a:bodyPr>
            <a:normAutofit fontScale="25000" lnSpcReduction="20000"/>
          </a:bodyPr>
          <a:lstStyle/>
          <a:p>
            <a:r>
              <a:rPr lang="en-US" sz="6400" b="1" i="1" dirty="0">
                <a:latin typeface="Segoe UI "/>
              </a:rPr>
              <a:t>In re Yang, </a:t>
            </a:r>
            <a:r>
              <a:rPr lang="en-US" sz="6400" dirty="0">
                <a:latin typeface="Segoe UI "/>
              </a:rPr>
              <a:t>Proceeding No. D2021-11 (USPTO Dec. 17, 2021)</a:t>
            </a:r>
          </a:p>
          <a:p>
            <a:pPr lvl="1"/>
            <a:r>
              <a:rPr lang="en-US" sz="5600" dirty="0"/>
              <a:t>Patent attorney</a:t>
            </a:r>
          </a:p>
          <a:p>
            <a:pPr lvl="2">
              <a:spcBef>
                <a:spcPts val="600"/>
              </a:spcBef>
            </a:pPr>
            <a:r>
              <a:rPr lang="en-US" sz="5600" dirty="0"/>
              <a:t>Agreed to allow foreign company to use her name to file TM applications as a domestic representative in exchange for $1500.00 a month for one year </a:t>
            </a:r>
          </a:p>
          <a:p>
            <a:pPr lvl="2">
              <a:spcBef>
                <a:spcPts val="600"/>
              </a:spcBef>
            </a:pPr>
            <a:r>
              <a:rPr lang="en-US" sz="5600" dirty="0"/>
              <a:t>Failed to review specimens; didn’t speak to TM applicants</a:t>
            </a:r>
          </a:p>
          <a:p>
            <a:pPr lvl="2">
              <a:spcBef>
                <a:spcPts val="600"/>
              </a:spcBef>
            </a:pPr>
            <a:r>
              <a:rPr lang="en-US" sz="5600" dirty="0"/>
              <a:t>Terminated her business arrangement with company</a:t>
            </a:r>
          </a:p>
          <a:p>
            <a:pPr lvl="2">
              <a:spcBef>
                <a:spcPts val="600"/>
              </a:spcBef>
            </a:pPr>
            <a:r>
              <a:rPr lang="en-US" sz="5600" dirty="0"/>
              <a:t>Ended company’s access to a joint email address and informed applicants about impermissible signatures and unauthorized filings; informed USPTO about the impermissible signatures</a:t>
            </a:r>
          </a:p>
          <a:p>
            <a:pPr lvl="1"/>
            <a:r>
              <a:rPr lang="en-US" sz="5600" dirty="0"/>
              <a:t>30-day suspension and probation for 12 months thereafter</a:t>
            </a:r>
          </a:p>
          <a:p>
            <a:pPr lvl="1"/>
            <a:r>
              <a:rPr lang="en-US" sz="5600" dirty="0"/>
              <a:t>Rule Highlights:</a:t>
            </a:r>
          </a:p>
          <a:p>
            <a:pPr lvl="2">
              <a:spcBef>
                <a:spcPts val="300"/>
              </a:spcBef>
            </a:pPr>
            <a:r>
              <a:rPr lang="en-US" sz="5600" dirty="0"/>
              <a:t>37 C.F.R. § 11.101 – Competence</a:t>
            </a:r>
          </a:p>
          <a:p>
            <a:pPr lvl="2">
              <a:spcBef>
                <a:spcPts val="300"/>
              </a:spcBef>
            </a:pPr>
            <a:r>
              <a:rPr lang="en-US" sz="5600" dirty="0"/>
              <a:t>37 C.F.R. § 11.103 – Diligence</a:t>
            </a:r>
          </a:p>
          <a:p>
            <a:pPr lvl="2">
              <a:spcBef>
                <a:spcPts val="300"/>
              </a:spcBef>
            </a:pPr>
            <a:r>
              <a:rPr lang="en-US" sz="5600" dirty="0"/>
              <a:t>37 C.F.R. § 11.104 – Communication</a:t>
            </a:r>
          </a:p>
          <a:p>
            <a:pPr lvl="2">
              <a:spcBef>
                <a:spcPts val="300"/>
              </a:spcBef>
            </a:pPr>
            <a:r>
              <a:rPr lang="en-US" sz="5600" dirty="0"/>
              <a:t>37 C.F.R. § 11.503 – Responsibilities regarding non-practitioner assistance</a:t>
            </a:r>
          </a:p>
          <a:p>
            <a:pPr lvl="2">
              <a:spcBef>
                <a:spcPts val="300"/>
              </a:spcBef>
            </a:pPr>
            <a:r>
              <a:rPr lang="en-US" sz="5600" dirty="0"/>
              <a:t>37 C.F.R. § 11.505 – Aiding UPL</a:t>
            </a:r>
          </a:p>
          <a:p>
            <a:pPr lvl="2">
              <a:spcBef>
                <a:spcPts val="300"/>
              </a:spcBef>
            </a:pPr>
            <a:r>
              <a:rPr lang="en-US" sz="5600" dirty="0"/>
              <a:t>37 C.F.R. § 11.804(d) – Conduct prejudicial to the administration of justice</a:t>
            </a:r>
          </a:p>
        </p:txBody>
      </p:sp>
      <p:sp>
        <p:nvSpPr>
          <p:cNvPr id="4" name="Slide Number Placeholder 3"/>
          <p:cNvSpPr>
            <a:spLocks noGrp="1"/>
          </p:cNvSpPr>
          <p:nvPr>
            <p:ph type="sldNum" sz="quarter" idx="10"/>
          </p:nvPr>
        </p:nvSpPr>
        <p:spPr/>
        <p:txBody>
          <a:bodyPr/>
          <a:lstStyle/>
          <a:p>
            <a:fld id="{92DA454B-C859-4892-B9FA-68B588C9F547}" type="slidenum">
              <a:rPr lang="en-US" smtClean="0"/>
              <a:t>26</a:t>
            </a:fld>
            <a:endParaRPr lang="en-US" dirty="0"/>
          </a:p>
        </p:txBody>
      </p:sp>
    </p:spTree>
    <p:extLst>
      <p:ext uri="{BB962C8B-B14F-4D97-AF65-F5344CB8AC3E}">
        <p14:creationId xmlns:p14="http://schemas.microsoft.com/office/powerpoint/2010/main" val="686836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Deceit/conduct prejudicial</a:t>
            </a:r>
            <a:endParaRPr lang="en-US" dirty="0"/>
          </a:p>
        </p:txBody>
      </p:sp>
      <p:sp>
        <p:nvSpPr>
          <p:cNvPr id="3" name="Content Placeholder 2"/>
          <p:cNvSpPr>
            <a:spLocks noGrp="1"/>
          </p:cNvSpPr>
          <p:nvPr>
            <p:ph idx="1"/>
          </p:nvPr>
        </p:nvSpPr>
        <p:spPr>
          <a:xfrm>
            <a:off x="457200" y="1299978"/>
            <a:ext cx="8229600" cy="3997510"/>
          </a:xfrm>
        </p:spPr>
        <p:txBody>
          <a:bodyPr>
            <a:noAutofit/>
          </a:bodyPr>
          <a:lstStyle/>
          <a:p>
            <a:pPr marL="0" indent="0">
              <a:lnSpc>
                <a:spcPct val="120000"/>
              </a:lnSpc>
              <a:spcBef>
                <a:spcPts val="0"/>
              </a:spcBef>
              <a:buNone/>
            </a:pPr>
            <a:r>
              <a:rPr lang="en-US" altLang="en-US" sz="2000" b="1" i="1" dirty="0"/>
              <a:t>In re Kroll</a:t>
            </a:r>
            <a:r>
              <a:rPr lang="en-US" altLang="en-US" sz="2000" i="1" dirty="0"/>
              <a:t>, </a:t>
            </a:r>
            <a:r>
              <a:rPr lang="en-US" altLang="en-US" sz="2000" dirty="0"/>
              <a:t>Proceeding No. D2016-23 (USPTO Dec. 11, 2017)</a:t>
            </a:r>
          </a:p>
          <a:p>
            <a:pPr lvl="1">
              <a:spcBef>
                <a:spcPts val="0"/>
              </a:spcBef>
              <a:buFont typeface="Arial" panose="020B0604020202020204" pitchFamily="34" charset="0"/>
              <a:buChar char="•"/>
            </a:pPr>
            <a:r>
              <a:rPr lang="en-US" altLang="en-US" sz="1400" dirty="0"/>
              <a:t>Patent attorney</a:t>
            </a:r>
          </a:p>
          <a:p>
            <a:pPr lvl="2">
              <a:spcBef>
                <a:spcPts val="0"/>
              </a:spcBef>
              <a:buFont typeface="Courier New" panose="02070309020205020404" pitchFamily="49" charset="0"/>
              <a:buChar char="-"/>
            </a:pPr>
            <a:r>
              <a:rPr lang="en-US" altLang="en-US" sz="1200" dirty="0"/>
              <a:t>Offered money-back guarantee to obtain patent for client’s invention.</a:t>
            </a:r>
          </a:p>
          <a:p>
            <a:pPr lvl="2">
              <a:spcBef>
                <a:spcPts val="0"/>
              </a:spcBef>
              <a:buFont typeface="Courier New" panose="02070309020205020404" pitchFamily="49" charset="0"/>
              <a:buChar char="-"/>
            </a:pPr>
            <a:r>
              <a:rPr lang="en-US" altLang="en-US" sz="1200" dirty="0"/>
              <a:t>Amended claims during prosecution of 1</a:t>
            </a:r>
            <a:r>
              <a:rPr lang="en-US" altLang="en-US" sz="1200" baseline="30000" dirty="0"/>
              <a:t>st</a:t>
            </a:r>
            <a:r>
              <a:rPr lang="en-US" altLang="en-US" sz="1200" dirty="0"/>
              <a:t> application to add specific features without authorization from client.</a:t>
            </a:r>
          </a:p>
          <a:p>
            <a:pPr lvl="3">
              <a:spcBef>
                <a:spcPts val="0"/>
              </a:spcBef>
              <a:buFont typeface="Arial" panose="020B0604020202020204" pitchFamily="34" charset="0"/>
              <a:buChar char="•"/>
            </a:pPr>
            <a:r>
              <a:rPr lang="en-US" altLang="en-US" sz="1100" dirty="0"/>
              <a:t>1</a:t>
            </a:r>
            <a:r>
              <a:rPr lang="en-US" altLang="en-US" sz="1100" baseline="30000" dirty="0"/>
              <a:t>st</a:t>
            </a:r>
            <a:r>
              <a:rPr lang="en-US" altLang="en-US" sz="1100" dirty="0"/>
              <a:t> application issued as a patent.</a:t>
            </a:r>
          </a:p>
          <a:p>
            <a:pPr lvl="2">
              <a:spcBef>
                <a:spcPts val="0"/>
              </a:spcBef>
              <a:buFont typeface="Courier New" panose="02070309020205020404" pitchFamily="49" charset="0"/>
              <a:buChar char="-"/>
            </a:pPr>
            <a:r>
              <a:rPr lang="en-US" altLang="en-US" sz="1200" dirty="0"/>
              <a:t>Filed 2</a:t>
            </a:r>
            <a:r>
              <a:rPr lang="en-US" altLang="en-US" sz="1200" baseline="30000" dirty="0"/>
              <a:t>nd</a:t>
            </a:r>
            <a:r>
              <a:rPr lang="en-US" altLang="en-US" sz="1200" dirty="0"/>
              <a:t> application on another aspect of client’s invention, and again offered money-back guarantee.</a:t>
            </a:r>
          </a:p>
          <a:p>
            <a:pPr lvl="3">
              <a:spcBef>
                <a:spcPts val="0"/>
              </a:spcBef>
              <a:buFont typeface="Arial" panose="020B0604020202020204" pitchFamily="34" charset="0"/>
              <a:buChar char="•"/>
            </a:pPr>
            <a:r>
              <a:rPr lang="en-US" altLang="en-US" sz="1100" dirty="0"/>
              <a:t>The prior patent presented an obstacle to broad protection in the 2</a:t>
            </a:r>
            <a:r>
              <a:rPr lang="en-US" altLang="en-US" sz="1100" baseline="30000" dirty="0"/>
              <a:t>nd</a:t>
            </a:r>
            <a:r>
              <a:rPr lang="en-US" altLang="en-US" sz="1100" dirty="0"/>
              <a:t> application.</a:t>
            </a:r>
          </a:p>
          <a:p>
            <a:pPr lvl="2">
              <a:spcBef>
                <a:spcPts val="0"/>
              </a:spcBef>
              <a:buFont typeface="Courier New" panose="02070309020205020404" pitchFamily="49" charset="0"/>
              <a:buChar char="-"/>
            </a:pPr>
            <a:r>
              <a:rPr lang="en-US" altLang="en-US" sz="1200" dirty="0"/>
              <a:t>Prior to filing 2</a:t>
            </a:r>
            <a:r>
              <a:rPr lang="en-US" altLang="en-US" sz="1200" baseline="30000" dirty="0"/>
              <a:t>nd</a:t>
            </a:r>
            <a:r>
              <a:rPr lang="en-US" altLang="en-US" sz="1200" dirty="0"/>
              <a:t> application, attorney inserted additional features into specification without informing client.</a:t>
            </a:r>
          </a:p>
          <a:p>
            <a:pPr lvl="2">
              <a:spcBef>
                <a:spcPts val="0"/>
              </a:spcBef>
              <a:buFont typeface="Courier New" panose="02070309020205020404" pitchFamily="49" charset="0"/>
              <a:buChar char="-"/>
            </a:pPr>
            <a:r>
              <a:rPr lang="en-US" altLang="en-US" sz="1200" dirty="0"/>
              <a:t>During prosecution, the additional features were added to claims to overcome rejection using prior patent without client authorization.</a:t>
            </a:r>
          </a:p>
          <a:p>
            <a:pPr lvl="2">
              <a:spcBef>
                <a:spcPts val="0"/>
              </a:spcBef>
              <a:buFont typeface="Courier New" panose="02070309020205020404" pitchFamily="49" charset="0"/>
              <a:buChar char="-"/>
            </a:pPr>
            <a:r>
              <a:rPr lang="en-US" altLang="en-US" sz="1200" dirty="0"/>
              <a:t>On multiple occasions, attorney paid the client not to file an ethics grievance.</a:t>
            </a:r>
          </a:p>
          <a:p>
            <a:pPr lvl="1">
              <a:spcBef>
                <a:spcPts val="0"/>
              </a:spcBef>
              <a:buFont typeface="Arial" panose="020B0604020202020204" pitchFamily="34" charset="0"/>
              <a:buChar char="•"/>
            </a:pPr>
            <a:r>
              <a:rPr lang="en-US" altLang="en-US" sz="1400" dirty="0"/>
              <a:t>Aggravating factors included prior disciplinary history.</a:t>
            </a:r>
          </a:p>
          <a:p>
            <a:pPr lvl="1">
              <a:spcBef>
                <a:spcPts val="0"/>
              </a:spcBef>
              <a:buFont typeface="Arial" panose="020B0604020202020204" pitchFamily="34" charset="0"/>
              <a:buChar char="•"/>
            </a:pPr>
            <a:r>
              <a:rPr lang="en-US" altLang="en-US" sz="1400" dirty="0"/>
              <a:t>Excluded from practice.</a:t>
            </a:r>
          </a:p>
          <a:p>
            <a:pPr lvl="1">
              <a:spcBef>
                <a:spcPts val="0"/>
              </a:spcBef>
              <a:buFont typeface="Arial" panose="020B0604020202020204" pitchFamily="34" charset="0"/>
              <a:buChar char="•"/>
            </a:pPr>
            <a:r>
              <a:rPr lang="en-US" altLang="en-US" sz="1400" dirty="0"/>
              <a:t>Rule highlights:</a:t>
            </a:r>
          </a:p>
          <a:p>
            <a:pPr lvl="2">
              <a:spcBef>
                <a:spcPts val="0"/>
              </a:spcBef>
              <a:buFont typeface="Courier New" panose="02070309020205020404" pitchFamily="49" charset="0"/>
              <a:buChar char="-"/>
            </a:pPr>
            <a:r>
              <a:rPr lang="en-US" altLang="en-US" sz="1200" dirty="0"/>
              <a:t>37 C.F.R. § 10.23(c)(2)(i) – Giving false or misleading information to a client in connection with USPTO business</a:t>
            </a:r>
          </a:p>
          <a:p>
            <a:pPr lvl="2">
              <a:spcBef>
                <a:spcPts val="0"/>
              </a:spcBef>
              <a:buFont typeface="Courier New" panose="02070309020205020404" pitchFamily="49" charset="0"/>
              <a:buChar char="-"/>
            </a:pPr>
            <a:r>
              <a:rPr lang="en-US" altLang="en-US" sz="1200" dirty="0"/>
              <a:t>37 C.F.R. §§ 10.23(b)(5) &amp; 11.804(d) – Conduct prejudicial to the administration of justice</a:t>
            </a:r>
          </a:p>
        </p:txBody>
      </p:sp>
      <p:sp>
        <p:nvSpPr>
          <p:cNvPr id="4" name="Slide Number Placeholder 3"/>
          <p:cNvSpPr>
            <a:spLocks noGrp="1"/>
          </p:cNvSpPr>
          <p:nvPr>
            <p:ph type="sldNum" sz="quarter" idx="10"/>
          </p:nvPr>
        </p:nvSpPr>
        <p:spPr>
          <a:xfrm>
            <a:off x="457200" y="5297488"/>
            <a:ext cx="2133600" cy="303212"/>
          </a:xfrm>
        </p:spPr>
        <p:txBody>
          <a:bodyPr/>
          <a:lstStyle/>
          <a:p>
            <a:fld id="{92DA454B-C859-4892-B9FA-68B588C9F547}" type="slidenum">
              <a:rPr lang="en-US" smtClean="0"/>
              <a:pPr/>
              <a:t>27</a:t>
            </a:fld>
            <a:endParaRPr lang="en-US" dirty="0"/>
          </a:p>
        </p:txBody>
      </p:sp>
    </p:spTree>
    <p:extLst>
      <p:ext uri="{BB962C8B-B14F-4D97-AF65-F5344CB8AC3E}">
        <p14:creationId xmlns:p14="http://schemas.microsoft.com/office/powerpoint/2010/main" val="4111862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200" dirty="0"/>
              <a:t>Unauthorized practice of law/  commingling funds</a:t>
            </a:r>
            <a:endParaRPr lang="en-US" sz="3200" dirty="0"/>
          </a:p>
        </p:txBody>
      </p:sp>
      <p:sp>
        <p:nvSpPr>
          <p:cNvPr id="3" name="Content Placeholder 2"/>
          <p:cNvSpPr>
            <a:spLocks noGrp="1"/>
          </p:cNvSpPr>
          <p:nvPr>
            <p:ph idx="1"/>
          </p:nvPr>
        </p:nvSpPr>
        <p:spPr>
          <a:xfrm>
            <a:off x="457200" y="1401417"/>
            <a:ext cx="8229600" cy="3724357"/>
          </a:xfrm>
        </p:spPr>
        <p:txBody>
          <a:bodyPr>
            <a:noAutofit/>
          </a:bodyPr>
          <a:lstStyle/>
          <a:p>
            <a:pPr marL="0" indent="0">
              <a:spcBef>
                <a:spcPts val="0"/>
              </a:spcBef>
              <a:buNone/>
            </a:pPr>
            <a:r>
              <a:rPr lang="en-US" altLang="en-US" sz="1800" b="1" i="1" dirty="0"/>
              <a:t>In re Kroll</a:t>
            </a:r>
            <a:r>
              <a:rPr lang="en-US" altLang="en-US" sz="1800" i="1" dirty="0"/>
              <a:t>, </a:t>
            </a:r>
            <a:r>
              <a:rPr lang="en-US" altLang="en-US" sz="1800" dirty="0"/>
              <a:t>Proceeding No. D2019-15 (USPTO April 5, 2021)</a:t>
            </a:r>
          </a:p>
          <a:p>
            <a:pPr lvl="1">
              <a:spcBef>
                <a:spcPts val="0"/>
              </a:spcBef>
              <a:buFont typeface="Arial" panose="020B0604020202020204" pitchFamily="34" charset="0"/>
              <a:buChar char="•"/>
            </a:pPr>
            <a:r>
              <a:rPr lang="en-US" altLang="en-US" sz="1400" dirty="0"/>
              <a:t>Respondent was excluded patent attorney</a:t>
            </a:r>
          </a:p>
          <a:p>
            <a:pPr lvl="2">
              <a:spcBef>
                <a:spcPts val="0"/>
              </a:spcBef>
              <a:buFont typeface="Courier New" panose="02070309020205020404" pitchFamily="49" charset="0"/>
              <a:buChar char="-"/>
            </a:pPr>
            <a:r>
              <a:rPr lang="en-US" altLang="en-US" sz="1200" dirty="0"/>
              <a:t>Failed to withdraw from patent applications after suspension (2016) and exclusion (2017).</a:t>
            </a:r>
          </a:p>
          <a:p>
            <a:pPr lvl="2">
              <a:spcBef>
                <a:spcPts val="0"/>
              </a:spcBef>
              <a:buFont typeface="Courier New" panose="02070309020205020404" pitchFamily="49" charset="0"/>
              <a:buChar char="-"/>
            </a:pPr>
            <a:r>
              <a:rPr lang="en-US" altLang="en-US" sz="1200" dirty="0"/>
              <a:t>Continued to receive USPTO correspondence for client cases.</a:t>
            </a:r>
          </a:p>
          <a:p>
            <a:pPr lvl="2">
              <a:spcBef>
                <a:spcPts val="0"/>
              </a:spcBef>
              <a:buFont typeface="Courier New" panose="02070309020205020404" pitchFamily="49" charset="0"/>
              <a:buChar char="-"/>
            </a:pPr>
            <a:r>
              <a:rPr lang="en-US" altLang="en-US" sz="1200" dirty="0"/>
              <a:t>Continued to communicate with and advise clients on patent matters before the USPTO.</a:t>
            </a:r>
          </a:p>
          <a:p>
            <a:pPr lvl="3">
              <a:spcBef>
                <a:spcPts val="0"/>
              </a:spcBef>
              <a:buFont typeface="Courier New" panose="02070309020205020404" pitchFamily="49" charset="0"/>
              <a:buChar char="-"/>
            </a:pPr>
            <a:r>
              <a:rPr lang="en-US" altLang="en-US" sz="1200" dirty="0"/>
              <a:t>Also signed and filed TM documents and participated in interview with TM examiner.</a:t>
            </a:r>
          </a:p>
          <a:p>
            <a:pPr lvl="2">
              <a:spcBef>
                <a:spcPts val="0"/>
              </a:spcBef>
              <a:buFont typeface="Courier New" panose="02070309020205020404" pitchFamily="49" charset="0"/>
              <a:buChar char="-"/>
            </a:pPr>
            <a:r>
              <a:rPr lang="en-US" altLang="en-US" sz="1200" dirty="0"/>
              <a:t>Maintained “working relationship” with registered attorney from separate legal practice.</a:t>
            </a:r>
          </a:p>
          <a:p>
            <a:pPr lvl="3">
              <a:spcBef>
                <a:spcPts val="0"/>
              </a:spcBef>
              <a:buFont typeface="Courier New" panose="02070309020205020404" pitchFamily="49" charset="0"/>
              <a:buChar char="-"/>
            </a:pPr>
            <a:r>
              <a:rPr lang="en-US" altLang="en-US" sz="1200" dirty="0"/>
              <a:t>Respondent would draft patent applications and registered attorney would sign and file applications with the USPTO.</a:t>
            </a:r>
          </a:p>
          <a:p>
            <a:pPr lvl="2">
              <a:spcBef>
                <a:spcPts val="0"/>
              </a:spcBef>
              <a:buFont typeface="Courier New" panose="02070309020205020404" pitchFamily="49" charset="0"/>
              <a:buChar char="-"/>
            </a:pPr>
            <a:r>
              <a:rPr lang="en-US" altLang="en-US" sz="1200" dirty="0"/>
              <a:t>Respondent claimed that because he still held a state law license, he was entitled to communicate with clients.</a:t>
            </a:r>
          </a:p>
          <a:p>
            <a:pPr lvl="2">
              <a:spcBef>
                <a:spcPts val="0"/>
              </a:spcBef>
              <a:buFont typeface="Courier New" panose="02070309020205020404" pitchFamily="49" charset="0"/>
              <a:buChar char="-"/>
            </a:pPr>
            <a:r>
              <a:rPr lang="en-US" altLang="en-US" sz="1200" dirty="0"/>
              <a:t>Respondent collected fees from clients and paid a portion to registered attorney.</a:t>
            </a:r>
          </a:p>
          <a:p>
            <a:pPr lvl="3">
              <a:spcBef>
                <a:spcPts val="0"/>
              </a:spcBef>
              <a:buFont typeface="Courier New" panose="02070309020205020404" pitchFamily="49" charset="0"/>
              <a:buChar char="-"/>
            </a:pPr>
            <a:r>
              <a:rPr lang="en-US" altLang="en-US" sz="1200" dirty="0"/>
              <a:t>Clients did not consent to this fee-sharing arrangement.</a:t>
            </a:r>
          </a:p>
          <a:p>
            <a:pPr lvl="2">
              <a:spcBef>
                <a:spcPts val="0"/>
              </a:spcBef>
              <a:buFont typeface="Courier New" panose="02070309020205020404" pitchFamily="49" charset="0"/>
              <a:buChar char="-"/>
            </a:pPr>
            <a:r>
              <a:rPr lang="en-US" altLang="en-US" sz="1200" dirty="0"/>
              <a:t>Personal account held by respondent’s wife held client funds.</a:t>
            </a:r>
          </a:p>
          <a:p>
            <a:pPr lvl="1">
              <a:spcBef>
                <a:spcPts val="0"/>
              </a:spcBef>
              <a:buFont typeface="Arial" panose="020B0604020202020204" pitchFamily="34" charset="0"/>
              <a:buChar char="•"/>
            </a:pPr>
            <a:r>
              <a:rPr lang="en-US" altLang="en-US" sz="1400" dirty="0"/>
              <a:t>Excluded from practice.</a:t>
            </a:r>
          </a:p>
          <a:p>
            <a:pPr lvl="1">
              <a:spcBef>
                <a:spcPts val="0"/>
              </a:spcBef>
              <a:buFont typeface="Arial" panose="020B0604020202020204" pitchFamily="34" charset="0"/>
              <a:buChar char="•"/>
            </a:pPr>
            <a:r>
              <a:rPr lang="en-US" altLang="en-US" sz="1400" dirty="0"/>
              <a:t>Rule highlights:</a:t>
            </a:r>
          </a:p>
          <a:p>
            <a:pPr lvl="2">
              <a:spcBef>
                <a:spcPts val="0"/>
              </a:spcBef>
              <a:buFont typeface="Courier New" panose="02070309020205020404" pitchFamily="49" charset="0"/>
              <a:buChar char="-"/>
            </a:pPr>
            <a:r>
              <a:rPr lang="en-US" altLang="en-US" sz="1200" dirty="0"/>
              <a:t>37 C.F.R. § 11.58(e) (now 37 C.F.R. § 11.58(h)) – Aiding a registered practitioner while suspended/excluded</a:t>
            </a:r>
          </a:p>
          <a:p>
            <a:pPr lvl="2">
              <a:spcBef>
                <a:spcPts val="0"/>
              </a:spcBef>
              <a:buFont typeface="Courier New" panose="02070309020205020404" pitchFamily="49" charset="0"/>
              <a:buChar char="-"/>
            </a:pPr>
            <a:r>
              <a:rPr lang="en-US" altLang="en-US" sz="1200" dirty="0"/>
              <a:t>37 C.F.R. § 11.804(d) – Conduct prejudicial to the administration of justice</a:t>
            </a:r>
          </a:p>
          <a:p>
            <a:pPr lvl="2">
              <a:spcBef>
                <a:spcPts val="0"/>
              </a:spcBef>
              <a:buFont typeface="Courier New" panose="02070309020205020404" pitchFamily="49" charset="0"/>
              <a:buChar char="-"/>
            </a:pPr>
            <a:r>
              <a:rPr lang="en-US" altLang="en-US" sz="1200" dirty="0"/>
              <a:t>37 C.F.R. § 11.105(e) – Division of fees between practitioners not in the same firm</a:t>
            </a:r>
          </a:p>
          <a:p>
            <a:pPr lvl="2">
              <a:spcBef>
                <a:spcPts val="0"/>
              </a:spcBef>
              <a:buFont typeface="Courier New" panose="02070309020205020404" pitchFamily="49" charset="0"/>
              <a:buChar char="-"/>
            </a:pPr>
            <a:r>
              <a:rPr lang="en-US" altLang="en-US" sz="1200" dirty="0"/>
              <a:t>37 C.F.R. §§ 11.115(a), (c), &amp; (f) – Safekeeping property</a:t>
            </a:r>
          </a:p>
        </p:txBody>
      </p:sp>
      <p:sp>
        <p:nvSpPr>
          <p:cNvPr id="4" name="Slide Number Placeholder 3"/>
          <p:cNvSpPr>
            <a:spLocks noGrp="1"/>
          </p:cNvSpPr>
          <p:nvPr>
            <p:ph type="sldNum" sz="quarter" idx="10"/>
          </p:nvPr>
        </p:nvSpPr>
        <p:spPr/>
        <p:txBody>
          <a:bodyPr/>
          <a:lstStyle/>
          <a:p>
            <a:fld id="{92DA454B-C859-4892-B9FA-68B588C9F547}" type="slidenum">
              <a:rPr lang="en-US" smtClean="0"/>
              <a:pPr/>
              <a:t>28</a:t>
            </a:fld>
            <a:endParaRPr lang="en-US" dirty="0"/>
          </a:p>
        </p:txBody>
      </p:sp>
    </p:spTree>
    <p:extLst>
      <p:ext uri="{BB962C8B-B14F-4D97-AF65-F5344CB8AC3E}">
        <p14:creationId xmlns:p14="http://schemas.microsoft.com/office/powerpoint/2010/main" val="1574744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a:t>Decisions imposing public discipline available in “FOIA Reading Room”</a:t>
            </a:r>
            <a:endParaRPr lang="en-US" dirty="0"/>
          </a:p>
        </p:txBody>
      </p:sp>
      <p:sp>
        <p:nvSpPr>
          <p:cNvPr id="3" name="Content Placeholder 2"/>
          <p:cNvSpPr>
            <a:spLocks noGrp="1"/>
          </p:cNvSpPr>
          <p:nvPr>
            <p:ph idx="1"/>
          </p:nvPr>
        </p:nvSpPr>
        <p:spPr/>
        <p:txBody>
          <a:bodyPr/>
          <a:lstStyle/>
          <a:p>
            <a:r>
              <a:rPr lang="en-US" dirty="0">
                <a:hlinkClick r:id="rId3"/>
              </a:rPr>
              <a:t>foiadocuments.uspto.gov/</a:t>
            </a:r>
            <a:r>
              <a:rPr lang="en-US" dirty="0" err="1">
                <a:hlinkClick r:id="rId3"/>
              </a:rPr>
              <a:t>oed</a:t>
            </a:r>
            <a:r>
              <a:rPr lang="en-US" dirty="0">
                <a:hlinkClick r:id="rId3"/>
              </a:rPr>
              <a:t>/</a:t>
            </a:r>
            <a:r>
              <a:rPr lang="en-US" dirty="0"/>
              <a:t> </a:t>
            </a:r>
          </a:p>
          <a:p>
            <a:r>
              <a:rPr lang="en-US" altLang="en-US" dirty="0"/>
              <a:t>Official Gazette for Trademarks:</a:t>
            </a:r>
          </a:p>
          <a:p>
            <a:pPr lvl="1"/>
            <a:r>
              <a:rPr lang="en-US" altLang="en-US" dirty="0">
                <a:hlinkClick r:id="rId4"/>
              </a:rPr>
              <a:t>www.uspto.gov/learning-and-resources/official-gazette/trademark-official-gazette-tmog</a:t>
            </a:r>
            <a:endParaRPr lang="en-US" alt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29</a:t>
            </a:fld>
            <a:endParaRPr lang="en-US" dirty="0"/>
          </a:p>
        </p:txBody>
      </p:sp>
    </p:spTree>
    <p:extLst>
      <p:ext uri="{BB962C8B-B14F-4D97-AF65-F5344CB8AC3E}">
        <p14:creationId xmlns:p14="http://schemas.microsoft.com/office/powerpoint/2010/main" val="1229365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OED discipline: grievances </a:t>
            </a:r>
            <a:br>
              <a:rPr lang="en-US" altLang="en-US" dirty="0"/>
            </a:br>
            <a:r>
              <a:rPr lang="en-US" altLang="en-US" dirty="0"/>
              <a:t>and complaints</a:t>
            </a:r>
            <a:endParaRPr lang="en-US" dirty="0"/>
          </a:p>
        </p:txBody>
      </p:sp>
      <p:sp>
        <p:nvSpPr>
          <p:cNvPr id="3" name="Content Placeholder 2"/>
          <p:cNvSpPr>
            <a:spLocks noGrp="1"/>
          </p:cNvSpPr>
          <p:nvPr>
            <p:ph idx="1"/>
          </p:nvPr>
        </p:nvSpPr>
        <p:spPr/>
        <p:txBody>
          <a:bodyPr>
            <a:normAutofit/>
          </a:bodyPr>
          <a:lstStyle/>
          <a:p>
            <a:r>
              <a:rPr lang="en-US" altLang="en-US" sz="1600" dirty="0"/>
              <a:t>An investigation into possible grounds for discipline may be initiated by the receipt of a grievance (see 37 C.F.R. § 11.22(a)).</a:t>
            </a:r>
          </a:p>
          <a:p>
            <a:r>
              <a:rPr lang="en-US" altLang="en-US" sz="1600" dirty="0"/>
              <a:t>Grievance: “a written submission from any source received by the OED Director that presents possible grounds for discipline of a specified practitioner” (37 C.F.R. § 11.1).</a:t>
            </a:r>
          </a:p>
          <a:p>
            <a:r>
              <a:rPr lang="en-US" sz="1600" dirty="0"/>
              <a:t>In the course of the investigation, the OED Director may request information and evidence regarding possible grounds for discipline of a practitioner from:</a:t>
            </a:r>
          </a:p>
          <a:p>
            <a:pPr marL="857250" lvl="1" indent="-400050">
              <a:buFont typeface="+mj-lt"/>
              <a:buAutoNum type="romanLcPeriod"/>
            </a:pPr>
            <a:r>
              <a:rPr lang="en-US" sz="1400" dirty="0"/>
              <a:t>The grievant,</a:t>
            </a:r>
          </a:p>
          <a:p>
            <a:pPr marL="857250" lvl="1" indent="-400050">
              <a:buFont typeface="+mj-lt"/>
              <a:buAutoNum type="romanLcPeriod"/>
            </a:pPr>
            <a:r>
              <a:rPr lang="en-US" sz="1400" dirty="0"/>
              <a:t>The practitioner, or</a:t>
            </a:r>
          </a:p>
          <a:p>
            <a:pPr marL="857250" lvl="1" indent="-400050">
              <a:buFont typeface="+mj-lt"/>
              <a:buAutoNum type="romanLcPeriod"/>
            </a:pPr>
            <a:r>
              <a:rPr lang="en-US" sz="1400" dirty="0"/>
              <a:t>Any person who may reasonably be expected to provide information and evidence needed in connection with the grievance or investigation. </a:t>
            </a:r>
          </a:p>
          <a:p>
            <a:pPr marL="457200" lvl="1" indent="0">
              <a:buNone/>
            </a:pPr>
            <a:r>
              <a:rPr lang="en-US" sz="1400" dirty="0"/>
              <a:t>(37 C.F.R. </a:t>
            </a:r>
            <a:r>
              <a:rPr lang="en-US" altLang="en-US" sz="1400" dirty="0"/>
              <a:t>§ 11.22(f)(1))</a:t>
            </a:r>
            <a:endParaRPr lang="en-US" sz="1400" dirty="0"/>
          </a:p>
          <a:p>
            <a:endParaRPr lang="en-US" altLang="en-US" sz="1600" dirty="0"/>
          </a:p>
          <a:p>
            <a:endParaRPr lang="en-US" altLang="en-US" sz="1600" dirty="0"/>
          </a:p>
          <a:p>
            <a:endParaRPr lang="en-US" altLang="en-US" sz="1600" dirty="0"/>
          </a:p>
          <a:p>
            <a:endParaRPr lang="en-US" sz="16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3</a:t>
            </a:fld>
            <a:endParaRPr lang="en-US" dirty="0"/>
          </a:p>
        </p:txBody>
      </p:sp>
    </p:spTree>
    <p:extLst>
      <p:ext uri="{BB962C8B-B14F-4D97-AF65-F5344CB8AC3E}">
        <p14:creationId xmlns:p14="http://schemas.microsoft.com/office/powerpoint/2010/main" val="2821940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OED</a:t>
            </a:r>
          </a:p>
        </p:txBody>
      </p:sp>
      <p:sp>
        <p:nvSpPr>
          <p:cNvPr id="6" name="Text Placeholder 5"/>
          <p:cNvSpPr>
            <a:spLocks noGrp="1"/>
          </p:cNvSpPr>
          <p:nvPr>
            <p:ph type="body" sz="quarter" idx="11"/>
          </p:nvPr>
        </p:nvSpPr>
        <p:spPr/>
        <p:txBody>
          <a:bodyPr/>
          <a:lstStyle/>
          <a:p>
            <a:r>
              <a:rPr lang="en-US" dirty="0"/>
              <a:t>571-272-4097</a:t>
            </a:r>
          </a:p>
        </p:txBody>
      </p:sp>
    </p:spTree>
    <p:extLst>
      <p:ext uri="{BB962C8B-B14F-4D97-AF65-F5344CB8AC3E}">
        <p14:creationId xmlns:p14="http://schemas.microsoft.com/office/powerpoint/2010/main" val="631330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600" dirty="0"/>
              <a:t>OED discipline: grievances </a:t>
            </a:r>
            <a:br>
              <a:rPr lang="en-US" altLang="en-US" sz="3600" dirty="0"/>
            </a:br>
            <a:r>
              <a:rPr lang="en-US" altLang="en-US" sz="3600" dirty="0"/>
              <a:t>and complaints</a:t>
            </a:r>
            <a:endParaRPr lang="en-US" sz="3600" dirty="0"/>
          </a:p>
        </p:txBody>
      </p:sp>
      <p:sp>
        <p:nvSpPr>
          <p:cNvPr id="3" name="Content Placeholder 2"/>
          <p:cNvSpPr>
            <a:spLocks noGrp="1"/>
          </p:cNvSpPr>
          <p:nvPr>
            <p:ph idx="1"/>
          </p:nvPr>
        </p:nvSpPr>
        <p:spPr/>
        <p:txBody>
          <a:bodyPr>
            <a:normAutofit fontScale="92500" lnSpcReduction="20000"/>
          </a:bodyPr>
          <a:lstStyle/>
          <a:p>
            <a:pPr>
              <a:lnSpc>
                <a:spcPct val="110000"/>
              </a:lnSpc>
            </a:pPr>
            <a:r>
              <a:rPr lang="en-US" sz="2300" dirty="0"/>
              <a:t>Upon the conclusion of an investigation, the OED Director may:</a:t>
            </a:r>
          </a:p>
          <a:p>
            <a:pPr lvl="1">
              <a:lnSpc>
                <a:spcPct val="110000"/>
              </a:lnSpc>
            </a:pPr>
            <a:r>
              <a:rPr lang="en-US" sz="2300" dirty="0"/>
              <a:t>Close the investigation without issuing a warning or taking disciplinary action,</a:t>
            </a:r>
          </a:p>
          <a:p>
            <a:pPr lvl="1">
              <a:lnSpc>
                <a:spcPct val="110000"/>
              </a:lnSpc>
            </a:pPr>
            <a:r>
              <a:rPr lang="en-US" sz="2300" dirty="0"/>
              <a:t>Issue a warning to the practitioner,</a:t>
            </a:r>
          </a:p>
          <a:p>
            <a:pPr lvl="1">
              <a:lnSpc>
                <a:spcPct val="110000"/>
              </a:lnSpc>
            </a:pPr>
            <a:r>
              <a:rPr lang="en-US" sz="2300" dirty="0"/>
              <a:t>Institute formal charges upon the approval of the Committee on Discipline, or</a:t>
            </a:r>
          </a:p>
          <a:p>
            <a:pPr lvl="1">
              <a:lnSpc>
                <a:spcPct val="110000"/>
              </a:lnSpc>
            </a:pPr>
            <a:r>
              <a:rPr lang="en-US" sz="2300" dirty="0"/>
              <a:t>Enter into a settlement agreement with the practitioner and submit the same for approval of the USPTO Director.            </a:t>
            </a:r>
          </a:p>
          <a:p>
            <a:pPr marL="457200" lvl="1" indent="0">
              <a:lnSpc>
                <a:spcPct val="110000"/>
              </a:lnSpc>
              <a:buNone/>
            </a:pPr>
            <a:r>
              <a:rPr lang="en-US" sz="2300" dirty="0"/>
              <a:t>(37 C.F.R. </a:t>
            </a:r>
            <a:r>
              <a:rPr lang="en-US" altLang="en-US" sz="2300" dirty="0"/>
              <a:t>§ 11.22(h))</a:t>
            </a:r>
            <a:r>
              <a:rPr lang="en-US" sz="2300" dirty="0"/>
              <a:t> </a:t>
            </a:r>
          </a:p>
          <a:p>
            <a:pPr>
              <a:lnSpc>
                <a:spcPct val="110000"/>
              </a:lnSpc>
            </a:pPr>
            <a:endParaRPr lang="en-US" alt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4</a:t>
            </a:fld>
            <a:endParaRPr lang="en-US" dirty="0"/>
          </a:p>
        </p:txBody>
      </p:sp>
    </p:spTree>
    <p:extLst>
      <p:ext uri="{BB962C8B-B14F-4D97-AF65-F5344CB8AC3E}">
        <p14:creationId xmlns:p14="http://schemas.microsoft.com/office/powerpoint/2010/main" val="3901843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OED discipline: grievances </a:t>
            </a:r>
            <a:br>
              <a:rPr lang="en-US" altLang="en-US" dirty="0"/>
            </a:br>
            <a:r>
              <a:rPr lang="en-US" altLang="en-US" dirty="0"/>
              <a:t>and complaints</a:t>
            </a:r>
            <a:endParaRPr lang="en-US" dirty="0"/>
          </a:p>
        </p:txBody>
      </p:sp>
      <p:sp>
        <p:nvSpPr>
          <p:cNvPr id="3" name="Content Placeholder 2"/>
          <p:cNvSpPr>
            <a:spLocks noGrp="1"/>
          </p:cNvSpPr>
          <p:nvPr>
            <p:ph idx="1"/>
          </p:nvPr>
        </p:nvSpPr>
        <p:spPr/>
        <p:txBody>
          <a:bodyPr/>
          <a:lstStyle/>
          <a:p>
            <a:pPr lvl="0">
              <a:spcBef>
                <a:spcPts val="0"/>
              </a:spcBef>
            </a:pPr>
            <a:r>
              <a:rPr lang="en-US" altLang="en-US" sz="1600" dirty="0">
                <a:solidFill>
                  <a:prstClr val="black"/>
                </a:solidFill>
              </a:rPr>
              <a:t>If investigation reveals that grounds for discipline exist, the matter may be referred to the Committee on Discipline to make a probable cause determination (</a:t>
            </a:r>
            <a:r>
              <a:rPr lang="en-US" altLang="en-US" sz="1600" i="1" dirty="0">
                <a:solidFill>
                  <a:prstClr val="black"/>
                </a:solidFill>
              </a:rPr>
              <a:t>see</a:t>
            </a:r>
            <a:r>
              <a:rPr lang="en-US" altLang="en-US" sz="1600" dirty="0">
                <a:solidFill>
                  <a:prstClr val="black"/>
                </a:solidFill>
              </a:rPr>
              <a:t> </a:t>
            </a:r>
            <a:br>
              <a:rPr lang="en-US" altLang="en-US" sz="1600" dirty="0">
                <a:solidFill>
                  <a:prstClr val="black"/>
                </a:solidFill>
              </a:rPr>
            </a:br>
            <a:r>
              <a:rPr lang="en-US" altLang="en-US" sz="1600" dirty="0">
                <a:solidFill>
                  <a:prstClr val="black"/>
                </a:solidFill>
              </a:rPr>
              <a:t>37 C.F.R. § 11.32).</a:t>
            </a:r>
          </a:p>
          <a:p>
            <a:pPr lvl="0">
              <a:spcBef>
                <a:spcPts val="0"/>
              </a:spcBef>
            </a:pPr>
            <a:endParaRPr lang="en-US" altLang="en-US" sz="1600" dirty="0">
              <a:solidFill>
                <a:prstClr val="black"/>
              </a:solidFill>
            </a:endParaRPr>
          </a:p>
          <a:p>
            <a:pPr lvl="0">
              <a:spcBef>
                <a:spcPts val="0"/>
              </a:spcBef>
            </a:pPr>
            <a:r>
              <a:rPr lang="en-US" altLang="en-US" sz="1600" dirty="0">
                <a:solidFill>
                  <a:prstClr val="black"/>
                </a:solidFill>
              </a:rPr>
              <a:t>37 C.F.R. § 11.34(d) specifies that the timing for filing a complaint shall be within one year after the date on which the OED Director receives a grievance.</a:t>
            </a:r>
          </a:p>
          <a:p>
            <a:pPr lvl="0">
              <a:spcBef>
                <a:spcPts val="0"/>
              </a:spcBef>
            </a:pPr>
            <a:endParaRPr lang="en-US" altLang="en-US" sz="1600" dirty="0">
              <a:solidFill>
                <a:prstClr val="black"/>
              </a:solidFill>
            </a:endParaRPr>
          </a:p>
          <a:p>
            <a:pPr lvl="0">
              <a:spcBef>
                <a:spcPts val="0"/>
              </a:spcBef>
            </a:pPr>
            <a:r>
              <a:rPr lang="en-US" altLang="en-US" sz="1600" dirty="0">
                <a:solidFill>
                  <a:prstClr val="black"/>
                </a:solidFill>
              </a:rPr>
              <a:t>37 C.F.R. § 11.34(d) also states that no complaint may be filed more than 10 years after the date on which the misconduct occurred.</a:t>
            </a:r>
          </a:p>
          <a:p>
            <a:pPr lvl="0">
              <a:spcBef>
                <a:spcPts val="0"/>
              </a:spcBef>
            </a:pPr>
            <a:endParaRPr lang="en-US" altLang="en-US" sz="1600" dirty="0">
              <a:solidFill>
                <a:prstClr val="black"/>
              </a:solidFill>
            </a:endParaRPr>
          </a:p>
          <a:p>
            <a:pPr lvl="0">
              <a:spcBef>
                <a:spcPts val="0"/>
              </a:spcBef>
            </a:pPr>
            <a:r>
              <a:rPr lang="en-US" altLang="en-US" sz="1600" dirty="0">
                <a:solidFill>
                  <a:prstClr val="black"/>
                </a:solidFill>
              </a:rPr>
              <a:t>Self-reporting is often considered as a mitigating factor in the disciplinary process.</a:t>
            </a:r>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5</a:t>
            </a:fld>
            <a:endParaRPr lang="en-US" dirty="0"/>
          </a:p>
        </p:txBody>
      </p:sp>
    </p:spTree>
    <p:extLst>
      <p:ext uri="{BB962C8B-B14F-4D97-AF65-F5344CB8AC3E}">
        <p14:creationId xmlns:p14="http://schemas.microsoft.com/office/powerpoint/2010/main" val="378726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Other types of discipline</a:t>
            </a:r>
            <a:endParaRPr lang="en-US" dirty="0"/>
          </a:p>
        </p:txBody>
      </p:sp>
      <p:sp>
        <p:nvSpPr>
          <p:cNvPr id="3" name="Content Placeholder 2"/>
          <p:cNvSpPr>
            <a:spLocks noGrp="1"/>
          </p:cNvSpPr>
          <p:nvPr>
            <p:ph idx="1"/>
          </p:nvPr>
        </p:nvSpPr>
        <p:spPr/>
        <p:txBody>
          <a:bodyPr>
            <a:normAutofit/>
          </a:bodyPr>
          <a:lstStyle/>
          <a:p>
            <a:pPr>
              <a:lnSpc>
                <a:spcPct val="120000"/>
              </a:lnSpc>
            </a:pPr>
            <a:r>
              <a:rPr lang="en-US" altLang="en-US" sz="2400" dirty="0"/>
              <a:t>Reciprocal discipline (37 C.F.R. § 11.24)</a:t>
            </a:r>
          </a:p>
          <a:p>
            <a:pPr lvl="1">
              <a:lnSpc>
                <a:spcPct val="120000"/>
              </a:lnSpc>
            </a:pPr>
            <a:r>
              <a:rPr lang="en-US" altLang="en-US" sz="2000" dirty="0"/>
              <a:t>Based on discipline by a state or federal program or agency</a:t>
            </a:r>
          </a:p>
          <a:p>
            <a:pPr lvl="1">
              <a:lnSpc>
                <a:spcPct val="120000"/>
              </a:lnSpc>
            </a:pPr>
            <a:r>
              <a:rPr lang="en-US" altLang="en-US" sz="2000" dirty="0"/>
              <a:t>Often conducted on documentary record only</a:t>
            </a:r>
          </a:p>
          <a:p>
            <a:pPr>
              <a:lnSpc>
                <a:spcPct val="120000"/>
              </a:lnSpc>
            </a:pPr>
            <a:r>
              <a:rPr lang="en-US" altLang="en-US" sz="2400" dirty="0"/>
              <a:t>Interim suspension based on conviction of a serious crime (37 C.F.R. § 11.25)</a:t>
            </a:r>
          </a:p>
          <a:p>
            <a:pPr lvl="1">
              <a:lnSpc>
                <a:spcPct val="120000"/>
              </a:lnSpc>
            </a:pPr>
            <a:r>
              <a:rPr lang="en-US" altLang="en-US" sz="2000" dirty="0"/>
              <a:t>Referred to a hearing officer for determination of final disciplinary action</a:t>
            </a:r>
          </a:p>
          <a:p>
            <a:pPr>
              <a:lnSpc>
                <a:spcPct val="120000"/>
              </a:lnSpc>
            </a:pPr>
            <a:endParaRPr lang="en-US" sz="24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6</a:t>
            </a:fld>
            <a:endParaRPr lang="en-US" dirty="0"/>
          </a:p>
        </p:txBody>
      </p:sp>
    </p:spTree>
    <p:extLst>
      <p:ext uri="{BB962C8B-B14F-4D97-AF65-F5344CB8AC3E}">
        <p14:creationId xmlns:p14="http://schemas.microsoft.com/office/powerpoint/2010/main" val="165074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3" name="Title 1"/>
          <p:cNvSpPr txBox="1">
            <a:spLocks/>
          </p:cNvSpPr>
          <p:nvPr/>
        </p:nvSpPr>
        <p:spPr>
          <a:xfrm>
            <a:off x="457200" y="397932"/>
            <a:ext cx="8229600" cy="864147"/>
          </a:xfrm>
          <a:prstGeom prst="rect">
            <a:avLst/>
          </a:prstGeom>
        </p:spPr>
        <p:txBody>
          <a:bodyPr>
            <a:normAutofit/>
          </a:bodyPr>
          <a:lstStyle>
            <a:lvl1pPr algn="l" defTabSz="457200" rtl="0" eaLnBrk="1" latinLnBrk="0" hangingPunct="1">
              <a:spcBef>
                <a:spcPct val="0"/>
              </a:spcBef>
              <a:buNone/>
              <a:defRPr sz="4000" b="1" kern="1200">
                <a:solidFill>
                  <a:schemeClr val="tx1"/>
                </a:solidFill>
                <a:latin typeface="Segoe UI"/>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Segoe UI"/>
                <a:ea typeface="+mj-ea"/>
                <a:cs typeface="+mj-cs"/>
              </a:rPr>
              <a:t> USPTO disciplinary matters </a:t>
            </a:r>
            <a:endParaRPr kumimoji="0" lang="en-US" sz="4000" b="1" i="0" u="none" strike="noStrike" kern="1200" cap="none" spc="0" normalizeH="0" baseline="0" noProof="0" dirty="0">
              <a:ln>
                <a:noFill/>
              </a:ln>
              <a:solidFill>
                <a:prstClr val="black"/>
              </a:solidFill>
              <a:effectLst/>
              <a:uLnTx/>
              <a:uFillTx/>
              <a:latin typeface="Segoe UI"/>
              <a:ea typeface="+mj-ea"/>
              <a:cs typeface="+mj-cs"/>
            </a:endParaRPr>
          </a:p>
        </p:txBody>
      </p:sp>
      <p:sp>
        <p:nvSpPr>
          <p:cNvPr id="4" name="Slide Number Placeholder 2"/>
          <p:cNvSpPr txBox="1">
            <a:spLocks/>
          </p:cNvSpPr>
          <p:nvPr/>
        </p:nvSpPr>
        <p:spPr>
          <a:xfrm>
            <a:off x="457200" y="5297488"/>
            <a:ext cx="2057400" cy="30321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graphicFrame>
        <p:nvGraphicFramePr>
          <p:cNvPr id="5" name="Chart 4"/>
          <p:cNvGraphicFramePr/>
          <p:nvPr/>
        </p:nvGraphicFramePr>
        <p:xfrm>
          <a:off x="2591703" y="3487004"/>
          <a:ext cx="2403000" cy="16516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547255" y="1460876"/>
          <a:ext cx="1967346" cy="17062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nvGraphicFramePr>
        <p:xfrm>
          <a:off x="2764844" y="1460876"/>
          <a:ext cx="2070468" cy="1772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p:nvPr/>
        </p:nvGraphicFramePr>
        <p:xfrm>
          <a:off x="547255" y="3441175"/>
          <a:ext cx="2093920" cy="174329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hart 9"/>
          <p:cNvGraphicFramePr/>
          <p:nvPr/>
        </p:nvGraphicFramePr>
        <p:xfrm>
          <a:off x="4629625" y="1992604"/>
          <a:ext cx="4473633" cy="273511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78309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3" name="Title 1"/>
          <p:cNvSpPr txBox="1">
            <a:spLocks/>
          </p:cNvSpPr>
          <p:nvPr/>
        </p:nvSpPr>
        <p:spPr>
          <a:xfrm>
            <a:off x="457200" y="397932"/>
            <a:ext cx="8229600" cy="864147"/>
          </a:xfrm>
          <a:prstGeom prst="rect">
            <a:avLst/>
          </a:prstGeom>
        </p:spPr>
        <p:txBody>
          <a:bodyPr/>
          <a:lstStyle>
            <a:lvl1pPr algn="l" defTabSz="457200" rtl="0" eaLnBrk="1" latinLnBrk="0" hangingPunct="1">
              <a:spcBef>
                <a:spcPct val="0"/>
              </a:spcBef>
              <a:buNone/>
              <a:defRPr sz="4000" b="1" kern="1200">
                <a:solidFill>
                  <a:schemeClr val="tx1"/>
                </a:solidFill>
                <a:latin typeface="Segoe UI"/>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4000" b="1" i="0" u="none" strike="noStrike" kern="1200" cap="none" spc="0" normalizeH="0" baseline="0" noProof="0">
                <a:ln>
                  <a:noFill/>
                </a:ln>
                <a:solidFill>
                  <a:prstClr val="black"/>
                </a:solidFill>
                <a:effectLst/>
                <a:uLnTx/>
                <a:uFillTx/>
                <a:latin typeface="Segoe UI"/>
                <a:ea typeface="+mj-ea"/>
                <a:cs typeface="+mj-cs"/>
              </a:rPr>
              <a:t> USPTO disciplinary matters </a:t>
            </a:r>
            <a:endParaRPr kumimoji="0" lang="en-US" sz="4000" b="1" i="0" u="none" strike="noStrike" kern="1200" cap="none" spc="0" normalizeH="0" baseline="0" noProof="0" dirty="0">
              <a:ln>
                <a:noFill/>
              </a:ln>
              <a:solidFill>
                <a:prstClr val="black"/>
              </a:solidFill>
              <a:effectLst/>
              <a:uLnTx/>
              <a:uFillTx/>
              <a:latin typeface="Segoe UI"/>
              <a:ea typeface="+mj-ea"/>
              <a:cs typeface="+mj-cs"/>
            </a:endParaRPr>
          </a:p>
        </p:txBody>
      </p:sp>
      <p:sp>
        <p:nvSpPr>
          <p:cNvPr id="4" name="Slide Number Placeholder 1"/>
          <p:cNvSpPr txBox="1">
            <a:spLocks/>
          </p:cNvSpPr>
          <p:nvPr/>
        </p:nvSpPr>
        <p:spPr>
          <a:xfrm>
            <a:off x="457200" y="5297488"/>
            <a:ext cx="2057400" cy="30321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graphicFrame>
        <p:nvGraphicFramePr>
          <p:cNvPr id="5" name="Chart 4"/>
          <p:cNvGraphicFramePr/>
          <p:nvPr/>
        </p:nvGraphicFramePr>
        <p:xfrm>
          <a:off x="1537200" y="1255086"/>
          <a:ext cx="54864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5194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Pro Bono Programs</a:t>
            </a:r>
            <a:endParaRPr lang="en-US" dirty="0"/>
          </a:p>
        </p:txBody>
      </p:sp>
      <p:sp>
        <p:nvSpPr>
          <p:cNvPr id="3" name="Content Placeholder 2"/>
          <p:cNvSpPr>
            <a:spLocks noGrp="1"/>
          </p:cNvSpPr>
          <p:nvPr>
            <p:ph idx="1"/>
          </p:nvPr>
        </p:nvSpPr>
        <p:spPr/>
        <p:txBody>
          <a:bodyPr>
            <a:normAutofit/>
          </a:bodyPr>
          <a:lstStyle/>
          <a:p>
            <a:r>
              <a:rPr lang="en-US" altLang="en-US" sz="1800" dirty="0"/>
              <a:t>USPTO Law School Clinic Certification Program:</a:t>
            </a:r>
          </a:p>
          <a:p>
            <a:pPr lvl="1"/>
            <a:r>
              <a:rPr lang="en-US" altLang="en-US" sz="1600" dirty="0"/>
              <a:t>Allows students in a participating law school’s clinic program to practice before the USPTO under the strict guidance of a law school faculty clinic supervisor</a:t>
            </a:r>
          </a:p>
          <a:p>
            <a:pPr lvl="1"/>
            <a:r>
              <a:rPr lang="en-US" altLang="en-US" sz="1600" dirty="0"/>
              <a:t>Limited recognition for participating students</a:t>
            </a:r>
          </a:p>
          <a:p>
            <a:pPr lvl="1"/>
            <a:r>
              <a:rPr lang="en-US" sz="1600" dirty="0">
                <a:hlinkClick r:id="rId3"/>
              </a:rPr>
              <a:t>www.uspto.gov/lawschoolclinic</a:t>
            </a:r>
            <a:endParaRPr lang="en-US" sz="1600" dirty="0"/>
          </a:p>
          <a:p>
            <a:r>
              <a:rPr lang="en-US" sz="1800" dirty="0"/>
              <a:t>USPTO Patent Pro Bono Program:</a:t>
            </a:r>
          </a:p>
          <a:p>
            <a:pPr lvl="1"/>
            <a:r>
              <a:rPr lang="en-US" sz="1600" dirty="0"/>
              <a:t>Independent regional programs located across the nation work to match financially under-resourced inventors and small businesses with volunteer practitioners to file and prosecute patent applications</a:t>
            </a:r>
          </a:p>
          <a:p>
            <a:pPr lvl="1"/>
            <a:r>
              <a:rPr lang="en-US" sz="1600" dirty="0"/>
              <a:t>Inventors and interested attorneys can navigate the USPTO website to find links to their regional program: </a:t>
            </a:r>
            <a:r>
              <a:rPr lang="en-US" sz="1600" dirty="0">
                <a:hlinkClick r:id="rId4"/>
              </a:rPr>
              <a:t>www.uspto.gov/probonopatents</a:t>
            </a:r>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endParaRPr lang="en-US" altLang="en-US" sz="1800" dirty="0"/>
          </a:p>
          <a:p>
            <a:pPr lvl="1"/>
            <a:endParaRPr lang="en-US" altLang="en-US" sz="1600" dirty="0"/>
          </a:p>
          <a:p>
            <a:endParaRPr lang="en-US" sz="18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9</a:t>
            </a:fld>
            <a:endParaRPr lang="en-US"/>
          </a:p>
        </p:txBody>
      </p:sp>
    </p:spTree>
    <p:extLst>
      <p:ext uri="{BB962C8B-B14F-4D97-AF65-F5344CB8AC3E}">
        <p14:creationId xmlns:p14="http://schemas.microsoft.com/office/powerpoint/2010/main" val="913442626"/>
      </p:ext>
    </p:extLst>
  </p:cSld>
  <p:clrMapOvr>
    <a:masterClrMapping/>
  </p:clrMapOvr>
</p:sld>
</file>

<file path=ppt/theme/theme1.xml><?xml version="1.0" encoding="utf-8"?>
<a:theme xmlns:a="http://schemas.openxmlformats.org/drawingml/2006/main" name="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3.xml><?xml version="1.0" encoding="utf-8"?>
<a:theme xmlns:a="http://schemas.openxmlformats.org/drawingml/2006/main" name="1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4.xml><?xml version="1.0" encoding="utf-8"?>
<a:theme xmlns:a="http://schemas.openxmlformats.org/drawingml/2006/main" name="2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5.xml><?xml version="1.0" encoding="utf-8"?>
<a:theme xmlns:a="http://schemas.openxmlformats.org/drawingml/2006/main" name="1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D012A0E0-A8F1-4958-8B8C-02837AD3D7F7}"/>
    </a:ext>
  </a:extLst>
</a:theme>
</file>

<file path=ppt/theme/theme6.xml><?xml version="1.0" encoding="utf-8"?>
<a:theme xmlns:a="http://schemas.openxmlformats.org/drawingml/2006/main" name="3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7.xml><?xml version="1.0" encoding="utf-8"?>
<a:theme xmlns:a="http://schemas.openxmlformats.org/drawingml/2006/main" name="4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8.xml><?xml version="1.0" encoding="utf-8"?>
<a:theme xmlns:a="http://schemas.openxmlformats.org/drawingml/2006/main" name="2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PresentationTemplate</Template>
  <TotalTime>0</TotalTime>
  <Words>3682</Words>
  <Application>Microsoft Office PowerPoint</Application>
  <PresentationFormat>On-screen Show (16:10)</PresentationFormat>
  <Paragraphs>329</Paragraphs>
  <Slides>30</Slides>
  <Notes>26</Notes>
  <HiddenSlides>0</HiddenSlides>
  <MMClips>1</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30</vt:i4>
      </vt:variant>
    </vt:vector>
  </HeadingPairs>
  <TitlesOfParts>
    <vt:vector size="45" baseType="lpstr">
      <vt:lpstr>Arial</vt:lpstr>
      <vt:lpstr>Courier New</vt:lpstr>
      <vt:lpstr>Segoe UI</vt:lpstr>
      <vt:lpstr>Segoe UI </vt:lpstr>
      <vt:lpstr>Segoe UI Light</vt:lpstr>
      <vt:lpstr>Segoe UI Semibold</vt:lpstr>
      <vt:lpstr>Wingdings</vt:lpstr>
      <vt:lpstr>Brand master navy</vt:lpstr>
      <vt:lpstr>Brand master navy no logo</vt:lpstr>
      <vt:lpstr>1_Brand master navy no logo</vt:lpstr>
      <vt:lpstr>2_Brand master navy no logo</vt:lpstr>
      <vt:lpstr>1_Brand master navy</vt:lpstr>
      <vt:lpstr>3_Brand master navy no logo</vt:lpstr>
      <vt:lpstr>4_Brand master navy no logo</vt:lpstr>
      <vt:lpstr>2_Brand master navy</vt:lpstr>
      <vt:lpstr> Professional responsibility and  practice before the USPTO </vt:lpstr>
      <vt:lpstr>Practice before the office</vt:lpstr>
      <vt:lpstr>OED discipline: grievances  and complaints</vt:lpstr>
      <vt:lpstr>OED discipline: grievances  and complaints</vt:lpstr>
      <vt:lpstr>OED discipline: grievances  and complaints</vt:lpstr>
      <vt:lpstr>Other types of discipline</vt:lpstr>
      <vt:lpstr>PowerPoint Presentation</vt:lpstr>
      <vt:lpstr>PowerPoint Presentation</vt:lpstr>
      <vt:lpstr>Pro Bono Programs</vt:lpstr>
      <vt:lpstr>OED Diversion Pilot Program</vt:lpstr>
      <vt:lpstr>OED Diversion Pilot Program – criteria</vt:lpstr>
      <vt:lpstr>PowerPoint Presentation</vt:lpstr>
      <vt:lpstr>Disreputable or gross misconduct</vt:lpstr>
      <vt:lpstr>Disreputable or Gross Misconduct</vt:lpstr>
      <vt:lpstr>Office of Enrollment and Discipline </vt:lpstr>
      <vt:lpstr>Neglect/candor</vt:lpstr>
      <vt:lpstr>Conflict of interest</vt:lpstr>
      <vt:lpstr>Conflicts of interest/improper signatures</vt:lpstr>
      <vt:lpstr>Signatures on patent documents</vt:lpstr>
      <vt:lpstr>Signatures on trademark documents</vt:lpstr>
      <vt:lpstr> U.S. Counsel Rule</vt:lpstr>
      <vt:lpstr> U.S. Counsel Rule</vt:lpstr>
      <vt:lpstr>Hijacking of U.S. practitioner data </vt:lpstr>
      <vt:lpstr>Improper signatures/communication</vt:lpstr>
      <vt:lpstr>Improper signature, informed consent, communication, and scope of representation</vt:lpstr>
      <vt:lpstr>Improper signature, informed consent, communication, and scope of representation</vt:lpstr>
      <vt:lpstr>Deceit/conduct prejudicial</vt:lpstr>
      <vt:lpstr>Unauthorized practice of law/  commingling funds</vt:lpstr>
      <vt:lpstr>Decisions imposing public discipline available in “FOIA Reading Room”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2020-06-16T17:18:07Z</dcterms:created>
  <dcterms:modified xsi:type="dcterms:W3CDTF">2022-05-29T01:33:42Z</dcterms:modified>
</cp:coreProperties>
</file>