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comment1.xml" ContentType="application/vnd.openxmlformats-officedocument.presentationml.comment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1" r:id="rId1"/>
    <p:sldMasterId id="2147483676" r:id="rId2"/>
    <p:sldMasterId id="2147483683" r:id="rId3"/>
    <p:sldMasterId id="2147483690" r:id="rId4"/>
    <p:sldMasterId id="2147483697" r:id="rId5"/>
    <p:sldMasterId id="2147483714" r:id="rId6"/>
    <p:sldMasterId id="2147483723" r:id="rId7"/>
    <p:sldMasterId id="2147483731" r:id="rId8"/>
    <p:sldMasterId id="2147483748" r:id="rId9"/>
    <p:sldMasterId id="2147483756" r:id="rId10"/>
  </p:sldMasterIdLst>
  <p:notesMasterIdLst>
    <p:notesMasterId r:id="rId51"/>
  </p:notesMasterIdLst>
  <p:handoutMasterIdLst>
    <p:handoutMasterId r:id="rId52"/>
  </p:handoutMasterIdLst>
  <p:sldIdLst>
    <p:sldId id="258" r:id="rId11"/>
    <p:sldId id="535" r:id="rId12"/>
    <p:sldId id="617" r:id="rId13"/>
    <p:sldId id="543" r:id="rId14"/>
    <p:sldId id="660" r:id="rId15"/>
    <p:sldId id="613" r:id="rId16"/>
    <p:sldId id="573" r:id="rId17"/>
    <p:sldId id="540" r:id="rId18"/>
    <p:sldId id="571" r:id="rId19"/>
    <p:sldId id="575" r:id="rId20"/>
    <p:sldId id="542" r:id="rId21"/>
    <p:sldId id="646" r:id="rId22"/>
    <p:sldId id="647" r:id="rId23"/>
    <p:sldId id="557" r:id="rId24"/>
    <p:sldId id="662" r:id="rId25"/>
    <p:sldId id="618" r:id="rId26"/>
    <p:sldId id="687" r:id="rId27"/>
    <p:sldId id="453" r:id="rId28"/>
    <p:sldId id="454" r:id="rId29"/>
    <p:sldId id="621" r:id="rId30"/>
    <p:sldId id="637" r:id="rId31"/>
    <p:sldId id="623" r:id="rId32"/>
    <p:sldId id="624" r:id="rId33"/>
    <p:sldId id="625" r:id="rId34"/>
    <p:sldId id="626" r:id="rId35"/>
    <p:sldId id="627" r:id="rId36"/>
    <p:sldId id="628" r:id="rId37"/>
    <p:sldId id="688" r:id="rId38"/>
    <p:sldId id="629" r:id="rId39"/>
    <p:sldId id="630" r:id="rId40"/>
    <p:sldId id="631" r:id="rId41"/>
    <p:sldId id="602" r:id="rId42"/>
    <p:sldId id="689" r:id="rId43"/>
    <p:sldId id="607" r:id="rId44"/>
    <p:sldId id="586" r:id="rId45"/>
    <p:sldId id="645" r:id="rId46"/>
    <p:sldId id="686" r:id="rId47"/>
    <p:sldId id="633" r:id="rId48"/>
    <p:sldId id="512" r:id="rId49"/>
    <p:sldId id="556" r:id="rId50"/>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39933"/>
    <a:srgbClr val="FF9900"/>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6978" autoAdjust="0"/>
  </p:normalViewPr>
  <p:slideViewPr>
    <p:cSldViewPr snapToGrid="0" snapToObjects="1">
      <p:cViewPr varScale="1">
        <p:scale>
          <a:sx n="135" d="100"/>
          <a:sy n="135" d="100"/>
        </p:scale>
        <p:origin x="312" y="126"/>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98" d="100"/>
          <a:sy n="98" d="100"/>
        </p:scale>
        <p:origin x="354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Warning letters</c:v>
                </c:pt>
              </c:strCache>
            </c:strRef>
          </c:tx>
          <c:spPr>
            <a:solidFill>
              <a:schemeClr val="accent1"/>
            </a:solidFill>
            <a:ln>
              <a:noFill/>
            </a:ln>
            <a:effectLst/>
          </c:spPr>
          <c:invertIfNegative val="0"/>
          <c:dLbls>
            <c:dLbl>
              <c:idx val="4"/>
              <c:layout>
                <c:manualLayout>
                  <c:x val="0"/>
                  <c:y val="9.01908355205599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FY2018</c:v>
                </c:pt>
                <c:pt idx="1">
                  <c:v>FY2019</c:v>
                </c:pt>
                <c:pt idx="2">
                  <c:v>FY2020</c:v>
                </c:pt>
                <c:pt idx="3">
                  <c:v>FY2021</c:v>
                </c:pt>
                <c:pt idx="4">
                  <c:v>FY2022*</c:v>
                </c:pt>
              </c:strCache>
            </c:strRef>
          </c:cat>
          <c:val>
            <c:numRef>
              <c:f>Sheet1!$B$3:$B$7</c:f>
              <c:numCache>
                <c:formatCode>General</c:formatCode>
                <c:ptCount val="5"/>
                <c:pt idx="0">
                  <c:v>31</c:v>
                </c:pt>
                <c:pt idx="1">
                  <c:v>41</c:v>
                </c:pt>
                <c:pt idx="2">
                  <c:v>32</c:v>
                </c:pt>
                <c:pt idx="3">
                  <c:v>14</c:v>
                </c:pt>
                <c:pt idx="4">
                  <c:v>10</c:v>
                </c:pt>
              </c:numCache>
            </c:numRef>
          </c:val>
          <c:extLst>
            <c:ext xmlns:c16="http://schemas.microsoft.com/office/drawing/2014/chart" uri="{C3380CC4-5D6E-409C-BE32-E72D297353CC}">
              <c16:uniqueId val="{00000000-60BE-4B21-8DE9-7DBCC1C6E8AD}"/>
            </c:ext>
          </c:extLst>
        </c:ser>
        <c:ser>
          <c:idx val="1"/>
          <c:order val="1"/>
          <c:tx>
            <c:strRef>
              <c:f>Sheet1!$C$1</c:f>
              <c:strCache>
                <c:ptCount val="1"/>
                <c:pt idx="0">
                  <c:v>Published formal matters</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0BE-4B21-8DE9-7DBCC1C6E8AD}"/>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60BE-4B21-8DE9-7DBCC1C6E8AD}"/>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60BE-4B21-8DE9-7DBCC1C6E8AD}"/>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60BE-4B21-8DE9-7DBCC1C6E8AD}"/>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FY2018</c:v>
                </c:pt>
                <c:pt idx="1">
                  <c:v>FY2019</c:v>
                </c:pt>
                <c:pt idx="2">
                  <c:v>FY2020</c:v>
                </c:pt>
                <c:pt idx="3">
                  <c:v>FY2021</c:v>
                </c:pt>
                <c:pt idx="4">
                  <c:v>FY2022*</c:v>
                </c:pt>
              </c:strCache>
            </c:strRef>
          </c:cat>
          <c:val>
            <c:numRef>
              <c:f>Sheet1!$C$3:$C$7</c:f>
              <c:numCache>
                <c:formatCode>General</c:formatCode>
                <c:ptCount val="5"/>
                <c:pt idx="0">
                  <c:v>33</c:v>
                </c:pt>
                <c:pt idx="1">
                  <c:v>45</c:v>
                </c:pt>
                <c:pt idx="2">
                  <c:v>28</c:v>
                </c:pt>
                <c:pt idx="3">
                  <c:v>24</c:v>
                </c:pt>
                <c:pt idx="4">
                  <c:v>9</c:v>
                </c:pt>
              </c:numCache>
            </c:numRef>
          </c:val>
          <c:extLst>
            <c:ext xmlns:c16="http://schemas.microsoft.com/office/drawing/2014/chart" uri="{C3380CC4-5D6E-409C-BE32-E72D297353CC}">
              <c16:uniqueId val="{00000005-60BE-4B21-8DE9-7DBCC1C6E8AD}"/>
            </c:ext>
          </c:extLst>
        </c:ser>
        <c:ser>
          <c:idx val="2"/>
          <c:order val="2"/>
          <c:tx>
            <c:strRef>
              <c:f>Sheet1!$D$1</c:f>
              <c:strCache>
                <c:ptCount val="1"/>
                <c:pt idx="0">
                  <c:v>Reciprocal</c:v>
                </c:pt>
              </c:strCache>
            </c:strRef>
          </c:tx>
          <c:spPr>
            <a:solidFill>
              <a:srgbClr val="FF9900"/>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24DF-4418-A8C7-F961AA3633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FY2018</c:v>
                </c:pt>
                <c:pt idx="1">
                  <c:v>FY2019</c:v>
                </c:pt>
                <c:pt idx="2">
                  <c:v>FY2020</c:v>
                </c:pt>
                <c:pt idx="3">
                  <c:v>FY2021</c:v>
                </c:pt>
                <c:pt idx="4">
                  <c:v>FY2022*</c:v>
                </c:pt>
              </c:strCache>
            </c:strRef>
          </c:cat>
          <c:val>
            <c:numRef>
              <c:f>Sheet1!$D$3:$D$7</c:f>
              <c:numCache>
                <c:formatCode>General</c:formatCode>
                <c:ptCount val="5"/>
                <c:pt idx="0">
                  <c:v>22</c:v>
                </c:pt>
                <c:pt idx="1">
                  <c:v>19</c:v>
                </c:pt>
                <c:pt idx="2">
                  <c:v>13</c:v>
                </c:pt>
                <c:pt idx="3">
                  <c:v>5</c:v>
                </c:pt>
                <c:pt idx="4">
                  <c:v>0</c:v>
                </c:pt>
              </c:numCache>
            </c:numRef>
          </c:val>
          <c:extLst>
            <c:ext xmlns:c16="http://schemas.microsoft.com/office/drawing/2014/chart" uri="{C3380CC4-5D6E-409C-BE32-E72D297353CC}">
              <c16:uniqueId val="{00000006-60BE-4B21-8DE9-7DBCC1C6E8AD}"/>
            </c:ext>
          </c:extLst>
        </c:ser>
        <c:dLbls>
          <c:dLblPos val="outEnd"/>
          <c:showLegendKey val="0"/>
          <c:showVal val="1"/>
          <c:showCatName val="0"/>
          <c:showSerName val="0"/>
          <c:showPercent val="0"/>
          <c:showBubbleSize val="0"/>
        </c:dLbls>
        <c:gapWidth val="219"/>
        <c:overlap val="-27"/>
        <c:axId val="555557304"/>
        <c:axId val="555548776"/>
      </c:barChart>
      <c:catAx>
        <c:axId val="55555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48776"/>
        <c:crosses val="autoZero"/>
        <c:auto val="1"/>
        <c:lblAlgn val="ctr"/>
        <c:lblOffset val="100"/>
        <c:noMultiLvlLbl val="0"/>
      </c:catAx>
      <c:valAx>
        <c:axId val="555548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57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2018</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2018</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14D-435D-958C-3A3F6598CF5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314D-435D-958C-3A3F6598CF5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14D-435D-958C-3A3F6598CF5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14D-435D-958C-3A3F6598CF5A}"/>
              </c:ext>
            </c:extLst>
          </c:dPt>
          <c:dLbls>
            <c:dLbl>
              <c:idx val="1"/>
              <c:layout>
                <c:manualLayout>
                  <c:x val="0.12480163631613349"/>
                  <c:y val="-0.121107090006007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4D-435D-958C-3A3F6598CF5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21</c:v>
                </c:pt>
                <c:pt idx="1">
                  <c:v>3</c:v>
                </c:pt>
                <c:pt idx="2">
                  <c:v>9</c:v>
                </c:pt>
              </c:numCache>
            </c:numRef>
          </c:val>
          <c:extLst>
            <c:ext xmlns:c16="http://schemas.microsoft.com/office/drawing/2014/chart" uri="{C3380CC4-5D6E-409C-BE32-E72D297353CC}">
              <c16:uniqueId val="{00000008-314D-435D-958C-3A3F6598CF5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2019</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2019</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773-4606-B1A9-4CFF97F32B04}"/>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7773-4606-B1A9-4CFF97F32B04}"/>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773-4606-B1A9-4CFF97F32B0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773-4606-B1A9-4CFF97F32B04}"/>
              </c:ext>
            </c:extLst>
          </c:dPt>
          <c:dLbls>
            <c:dLbl>
              <c:idx val="1"/>
              <c:layout>
                <c:manualLayout>
                  <c:x val="0.13142922276509467"/>
                  <c:y val="-0.202800536659508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73-4606-B1A9-4CFF97F32B0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25</c:v>
                </c:pt>
                <c:pt idx="1">
                  <c:v>4</c:v>
                </c:pt>
                <c:pt idx="2">
                  <c:v>16</c:v>
                </c:pt>
              </c:numCache>
            </c:numRef>
          </c:val>
          <c:extLst>
            <c:ext xmlns:c16="http://schemas.microsoft.com/office/drawing/2014/chart" uri="{C3380CC4-5D6E-409C-BE32-E72D297353CC}">
              <c16:uniqueId val="{00000008-7773-4606-B1A9-4CFF97F32B04}"/>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2020</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2020</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F56-4495-A94F-7FBA5C0BAFE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8F56-4495-A94F-7FBA5C0BAFE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F56-4495-A94F-7FBA5C0BAFE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F56-4495-A94F-7FBA5C0BAFE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22</c:v>
                </c:pt>
                <c:pt idx="1">
                  <c:v>1</c:v>
                </c:pt>
                <c:pt idx="2">
                  <c:v>5</c:v>
                </c:pt>
              </c:numCache>
            </c:numRef>
          </c:val>
          <c:extLst>
            <c:ext xmlns:c16="http://schemas.microsoft.com/office/drawing/2014/chart" uri="{C3380CC4-5D6E-409C-BE32-E72D297353CC}">
              <c16:uniqueId val="{00000008-8F56-4495-A94F-7FBA5C0BAFE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2021</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B4A-43DA-8F25-B7AAD6C05A29}"/>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CB4A-43DA-8F25-B7AAD6C05A29}"/>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B4A-43DA-8F25-B7AAD6C05A2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B4A-43DA-8F25-B7AAD6C05A2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15</c:v>
                </c:pt>
                <c:pt idx="1">
                  <c:v>3</c:v>
                </c:pt>
                <c:pt idx="2">
                  <c:v>6</c:v>
                </c:pt>
              </c:numCache>
            </c:numRef>
          </c:val>
          <c:extLst>
            <c:ext xmlns:c16="http://schemas.microsoft.com/office/drawing/2014/chart" uri="{C3380CC4-5D6E-409C-BE32-E72D297353CC}">
              <c16:uniqueId val="{00000008-CB4A-43DA-8F25-B7AAD6C05A29}"/>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2022*</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2AB-4E67-9E9C-195FF492BFAE}"/>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62AB-4E67-9E9C-195FF492BFAE}"/>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2AB-4E67-9E9C-195FF492BFA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2AB-4E67-9E9C-195FF492BF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c:v>
                </c:pt>
                <c:pt idx="1">
                  <c:v>2</c:v>
                </c:pt>
                <c:pt idx="2">
                  <c:v>5</c:v>
                </c:pt>
              </c:numCache>
            </c:numRef>
          </c:val>
          <c:extLst>
            <c:ext xmlns:c16="http://schemas.microsoft.com/office/drawing/2014/chart" uri="{C3380CC4-5D6E-409C-BE32-E72D297353CC}">
              <c16:uniqueId val="{00000008-62AB-4E67-9E9C-195FF492BFAE}"/>
            </c:ext>
          </c:extLst>
        </c:ser>
        <c:dLbls>
          <c:dLblPos val="bestFit"/>
          <c:showLegendKey val="0"/>
          <c:showVal val="1"/>
          <c:showCatName val="0"/>
          <c:showSerName val="0"/>
          <c:showPercent val="0"/>
          <c:showBubbleSize val="0"/>
          <c:showLeaderLines val="1"/>
        </c:dLbls>
      </c:pie3D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2-06-09T21:04:42.276" idx="24">
    <p:pos x="631" y="2488"/>
    <p:text>Should the Official Gazette for Patents be included here also, especially since this is a presentation for patent practitioners?</p:text>
    <p:extLst>
      <p:ext uri="{C676402C-5697-4E1C-873F-D02D1690AC5C}">
        <p15:threadingInfo xmlns:p15="http://schemas.microsoft.com/office/powerpoint/2012/main" timeZoneBias="240"/>
      </p:ext>
    </p:extLst>
  </p:cm>
</p:cmLst>
</file>

<file path=ppt/drawings/drawing1.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7/27/2022</a:t>
            </a:fld>
            <a:endParaRPr lang="en-US" dirty="0">
              <a:latin typeface="Segoe UI"/>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7/27/2022</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275594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2206527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2975589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2402588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16</a:t>
            </a:fld>
            <a:endParaRPr lang="en-US" dirty="0"/>
          </a:p>
        </p:txBody>
      </p:sp>
    </p:spTree>
    <p:extLst>
      <p:ext uri="{BB962C8B-B14F-4D97-AF65-F5344CB8AC3E}">
        <p14:creationId xmlns:p14="http://schemas.microsoft.com/office/powerpoint/2010/main" val="2669656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4" indent="0" algn="l" defTabSz="4572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1359697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18</a:t>
            </a:fld>
            <a:endParaRPr lang="en-US" dirty="0"/>
          </a:p>
        </p:txBody>
      </p:sp>
    </p:spTree>
    <p:extLst>
      <p:ext uri="{BB962C8B-B14F-4D97-AF65-F5344CB8AC3E}">
        <p14:creationId xmlns:p14="http://schemas.microsoft.com/office/powerpoint/2010/main" val="802559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19</a:t>
            </a:fld>
            <a:endParaRPr lang="en-US" dirty="0"/>
          </a:p>
        </p:txBody>
      </p:sp>
    </p:spTree>
    <p:extLst>
      <p:ext uri="{BB962C8B-B14F-4D97-AF65-F5344CB8AC3E}">
        <p14:creationId xmlns:p14="http://schemas.microsoft.com/office/powerpoint/2010/main" val="289639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4" indent="-285750" algn="l" defTabSz="457200" rtl="0" eaLnBrk="1" fontAlgn="auto" latinLnBrk="0" hangingPunct="1">
              <a:lnSpc>
                <a:spcPct val="100000"/>
              </a:lnSpc>
              <a:spcBef>
                <a:spcPts val="0"/>
              </a:spcBef>
              <a:spcAft>
                <a:spcPts val="0"/>
              </a:spcAft>
              <a:buClrTx/>
              <a:buSzTx/>
              <a:buFontTx/>
              <a:buChar char="-"/>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20</a:t>
            </a:fld>
            <a:endParaRPr lang="en-US" dirty="0"/>
          </a:p>
        </p:txBody>
      </p:sp>
    </p:spTree>
    <p:extLst>
      <p:ext uri="{BB962C8B-B14F-4D97-AF65-F5344CB8AC3E}">
        <p14:creationId xmlns:p14="http://schemas.microsoft.com/office/powerpoint/2010/main" val="3935798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4" indent="-285750" algn="l" defTabSz="457200" rtl="0" eaLnBrk="1" fontAlgn="auto" latinLnBrk="0" hangingPunct="1">
              <a:lnSpc>
                <a:spcPct val="100000"/>
              </a:lnSpc>
              <a:spcBef>
                <a:spcPts val="0"/>
              </a:spcBef>
              <a:spcAft>
                <a:spcPts val="0"/>
              </a:spcAft>
              <a:buClrTx/>
              <a:buSzTx/>
              <a:buFontTx/>
              <a:buChar char="-"/>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val="4135338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pPr marL="742950" marR="0" lvl="4" indent="-285750" algn="l" defTabSz="457200" rtl="0" eaLnBrk="1" fontAlgn="auto" latinLnBrk="0" hangingPunct="1">
              <a:lnSpc>
                <a:spcPct val="100000"/>
              </a:lnSpc>
              <a:spcBef>
                <a:spcPts val="0"/>
              </a:spcBef>
              <a:spcAft>
                <a:spcPts val="0"/>
              </a:spcAft>
              <a:buClrTx/>
              <a:buSzTx/>
              <a:buFontTx/>
              <a:buChar char="-"/>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22</a:t>
            </a:fld>
            <a:endParaRPr lang="en-US" dirty="0"/>
          </a:p>
        </p:txBody>
      </p:sp>
    </p:spTree>
    <p:extLst>
      <p:ext uri="{BB962C8B-B14F-4D97-AF65-F5344CB8AC3E}">
        <p14:creationId xmlns:p14="http://schemas.microsoft.com/office/powerpoint/2010/main" val="3062694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3113191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4" indent="-285750" algn="l" defTabSz="457200" rtl="0" eaLnBrk="1" fontAlgn="auto" latinLnBrk="0" hangingPunct="1">
              <a:lnSpc>
                <a:spcPct val="100000"/>
              </a:lnSpc>
              <a:spcBef>
                <a:spcPts val="0"/>
              </a:spcBef>
              <a:spcAft>
                <a:spcPts val="0"/>
              </a:spcAft>
              <a:buClrTx/>
              <a:buSzTx/>
              <a:buFontTx/>
              <a:buChar char="-"/>
              <a:tabLst/>
              <a:defRPr/>
            </a:pPr>
            <a:endParaRPr lang="en-US" altLang="en-US" sz="1600" baseline="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23</a:t>
            </a:fld>
            <a:endParaRPr lang="en-US" dirty="0"/>
          </a:p>
        </p:txBody>
      </p:sp>
    </p:spTree>
    <p:extLst>
      <p:ext uri="{BB962C8B-B14F-4D97-AF65-F5344CB8AC3E}">
        <p14:creationId xmlns:p14="http://schemas.microsoft.com/office/powerpoint/2010/main" val="1891110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4" indent="-285750" algn="l" defTabSz="457200" rtl="0" eaLnBrk="1" fontAlgn="auto" latinLnBrk="0" hangingPunct="1">
              <a:lnSpc>
                <a:spcPct val="100000"/>
              </a:lnSpc>
              <a:spcBef>
                <a:spcPts val="0"/>
              </a:spcBef>
              <a:spcAft>
                <a:spcPts val="0"/>
              </a:spcAft>
              <a:buClrTx/>
              <a:buSzTx/>
              <a:buFontTx/>
              <a:buChar char="-"/>
              <a:tabLst/>
              <a:defRPr/>
            </a:pPr>
            <a:endParaRPr lang="en-US" altLang="en-US" sz="1600" baseline="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24</a:t>
            </a:fld>
            <a:endParaRPr lang="en-US" dirty="0"/>
          </a:p>
        </p:txBody>
      </p:sp>
    </p:spTree>
    <p:extLst>
      <p:ext uri="{BB962C8B-B14F-4D97-AF65-F5344CB8AC3E}">
        <p14:creationId xmlns:p14="http://schemas.microsoft.com/office/powerpoint/2010/main" val="2398245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4" indent="-285750" algn="l" defTabSz="457200" rtl="0" eaLnBrk="1" fontAlgn="auto" latinLnBrk="0" hangingPunct="1">
              <a:lnSpc>
                <a:spcPct val="100000"/>
              </a:lnSpc>
              <a:spcBef>
                <a:spcPts val="0"/>
              </a:spcBef>
              <a:spcAft>
                <a:spcPts val="0"/>
              </a:spcAft>
              <a:buClrTx/>
              <a:buSzTx/>
              <a:buFontTx/>
              <a:buChar char="-"/>
              <a:tabLst/>
              <a:defRPr/>
            </a:pPr>
            <a:endParaRPr lang="en-US" altLang="en-US" sz="1600" baseline="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25</a:t>
            </a:fld>
            <a:endParaRPr lang="en-US" dirty="0"/>
          </a:p>
        </p:txBody>
      </p:sp>
    </p:spTree>
    <p:extLst>
      <p:ext uri="{BB962C8B-B14F-4D97-AF65-F5344CB8AC3E}">
        <p14:creationId xmlns:p14="http://schemas.microsoft.com/office/powerpoint/2010/main" val="3962038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4" indent="0" algn="l" defTabSz="4572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26</a:t>
            </a:fld>
            <a:endParaRPr lang="en-US" dirty="0"/>
          </a:p>
        </p:txBody>
      </p:sp>
    </p:spTree>
    <p:extLst>
      <p:ext uri="{BB962C8B-B14F-4D97-AF65-F5344CB8AC3E}">
        <p14:creationId xmlns:p14="http://schemas.microsoft.com/office/powerpoint/2010/main" val="255104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4" indent="0" algn="l" defTabSz="4572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27</a:t>
            </a:fld>
            <a:endParaRPr lang="en-US" dirty="0"/>
          </a:p>
        </p:txBody>
      </p:sp>
    </p:spTree>
    <p:extLst>
      <p:ext uri="{BB962C8B-B14F-4D97-AF65-F5344CB8AC3E}">
        <p14:creationId xmlns:p14="http://schemas.microsoft.com/office/powerpoint/2010/main" val="396471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29</a:t>
            </a:fld>
            <a:endParaRPr lang="en-US" dirty="0"/>
          </a:p>
        </p:txBody>
      </p:sp>
    </p:spTree>
    <p:extLst>
      <p:ext uri="{BB962C8B-B14F-4D97-AF65-F5344CB8AC3E}">
        <p14:creationId xmlns:p14="http://schemas.microsoft.com/office/powerpoint/2010/main" val="3299661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30</a:t>
            </a:fld>
            <a:endParaRPr lang="en-US" dirty="0"/>
          </a:p>
        </p:txBody>
      </p:sp>
    </p:spTree>
    <p:extLst>
      <p:ext uri="{BB962C8B-B14F-4D97-AF65-F5344CB8AC3E}">
        <p14:creationId xmlns:p14="http://schemas.microsoft.com/office/powerpoint/2010/main" val="2958918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31</a:t>
            </a:fld>
            <a:endParaRPr lang="en-US" dirty="0"/>
          </a:p>
        </p:txBody>
      </p:sp>
    </p:spTree>
    <p:extLst>
      <p:ext uri="{BB962C8B-B14F-4D97-AF65-F5344CB8AC3E}">
        <p14:creationId xmlns:p14="http://schemas.microsoft.com/office/powerpoint/2010/main" val="587482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32</a:t>
            </a:fld>
            <a:endParaRPr lang="en-US" dirty="0"/>
          </a:p>
        </p:txBody>
      </p:sp>
    </p:spTree>
    <p:extLst>
      <p:ext uri="{BB962C8B-B14F-4D97-AF65-F5344CB8AC3E}">
        <p14:creationId xmlns:p14="http://schemas.microsoft.com/office/powerpoint/2010/main" val="1175073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33</a:t>
            </a:fld>
            <a:endParaRPr lang="en-US" dirty="0"/>
          </a:p>
        </p:txBody>
      </p:sp>
    </p:spTree>
    <p:extLst>
      <p:ext uri="{BB962C8B-B14F-4D97-AF65-F5344CB8AC3E}">
        <p14:creationId xmlns:p14="http://schemas.microsoft.com/office/powerpoint/2010/main" val="1209479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3475813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34</a:t>
            </a:fld>
            <a:endParaRPr lang="en-US" dirty="0"/>
          </a:p>
        </p:txBody>
      </p:sp>
    </p:spTree>
    <p:extLst>
      <p:ext uri="{BB962C8B-B14F-4D97-AF65-F5344CB8AC3E}">
        <p14:creationId xmlns:p14="http://schemas.microsoft.com/office/powerpoint/2010/main" val="1189798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35</a:t>
            </a:fld>
            <a:endParaRPr lang="en-US" dirty="0"/>
          </a:p>
        </p:txBody>
      </p:sp>
    </p:spTree>
    <p:extLst>
      <p:ext uri="{BB962C8B-B14F-4D97-AF65-F5344CB8AC3E}">
        <p14:creationId xmlns:p14="http://schemas.microsoft.com/office/powerpoint/2010/main" val="420668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4" indent="0" algn="l" defTabSz="4572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36</a:t>
            </a:fld>
            <a:endParaRPr lang="en-US" dirty="0"/>
          </a:p>
        </p:txBody>
      </p:sp>
    </p:spTree>
    <p:extLst>
      <p:ext uri="{BB962C8B-B14F-4D97-AF65-F5344CB8AC3E}">
        <p14:creationId xmlns:p14="http://schemas.microsoft.com/office/powerpoint/2010/main" val="27024178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4" indent="0" algn="l" defTabSz="4572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37</a:t>
            </a:fld>
            <a:endParaRPr lang="en-US" dirty="0"/>
          </a:p>
        </p:txBody>
      </p:sp>
    </p:spTree>
    <p:extLst>
      <p:ext uri="{BB962C8B-B14F-4D97-AF65-F5344CB8AC3E}">
        <p14:creationId xmlns:p14="http://schemas.microsoft.com/office/powerpoint/2010/main" val="28240665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38</a:t>
            </a:fld>
            <a:endParaRPr lang="en-US" dirty="0"/>
          </a:p>
        </p:txBody>
      </p:sp>
    </p:spTree>
    <p:extLst>
      <p:ext uri="{BB962C8B-B14F-4D97-AF65-F5344CB8AC3E}">
        <p14:creationId xmlns:p14="http://schemas.microsoft.com/office/powerpoint/2010/main" val="4124259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39</a:t>
            </a:fld>
            <a:endParaRPr lang="en-US" dirty="0"/>
          </a:p>
        </p:txBody>
      </p:sp>
    </p:spTree>
    <p:extLst>
      <p:ext uri="{BB962C8B-B14F-4D97-AF65-F5344CB8AC3E}">
        <p14:creationId xmlns:p14="http://schemas.microsoft.com/office/powerpoint/2010/main" val="484103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40</a:t>
            </a:fld>
            <a:endParaRPr lang="en-US" dirty="0"/>
          </a:p>
        </p:txBody>
      </p:sp>
    </p:spTree>
    <p:extLst>
      <p:ext uri="{BB962C8B-B14F-4D97-AF65-F5344CB8AC3E}">
        <p14:creationId xmlns:p14="http://schemas.microsoft.com/office/powerpoint/2010/main" val="92993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229068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786823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90527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8</a:t>
            </a:fld>
            <a:endParaRPr lang="en-US" dirty="0"/>
          </a:p>
        </p:txBody>
      </p:sp>
    </p:spTree>
    <p:extLst>
      <p:ext uri="{BB962C8B-B14F-4D97-AF65-F5344CB8AC3E}">
        <p14:creationId xmlns:p14="http://schemas.microsoft.com/office/powerpoint/2010/main" val="2988991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3656741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149197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4.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08435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24232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4901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116797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72914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859361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07045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0071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9263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8054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3811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989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3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54407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78246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72913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46813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384281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1554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3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0435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752783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99422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21916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7740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71748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556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665004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682967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857589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49497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43590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78019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04921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29966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94156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6702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767473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14092921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592359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796912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59477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30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757341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425863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294113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839411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734295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289879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4007495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858769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8127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5820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34656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7795827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775190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2534666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70184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979463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3777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9862522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5516421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676820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1854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62055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278227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6845681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7547184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635908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0295121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880063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42900359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0224387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8248546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05578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992123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34571510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42069160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5184015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0395993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065506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5774267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075396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0708419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5841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718618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664365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1900987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3459910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5860163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522622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902882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714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5.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8.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17522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405507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33051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722"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5803081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5388947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42587875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4904466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1652061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890754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53767407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3.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hyperlink" Target="http://www.uspto.gov/lawschoolclinic" TargetMode="External"/><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hyperlink" Target="http://www.uspto.gov/probonopatent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3" Type="http://schemas.openxmlformats.org/officeDocument/2006/relationships/hyperlink" Target="https://foiadocuments.uspto.gov/oed/" TargetMode="External"/><Relationship Id="rId2" Type="http://schemas.openxmlformats.org/officeDocument/2006/relationships/notesSlide" Target="../notesSlides/notesSlide35.xml"/><Relationship Id="rId1" Type="http://schemas.openxmlformats.org/officeDocument/2006/relationships/slideLayout" Target="../slideLayouts/slideLayout39.xml"/><Relationship Id="rId5" Type="http://schemas.openxmlformats.org/officeDocument/2006/relationships/comments" Target="../comments/comment1.xml"/><Relationship Id="rId4" Type="http://schemas.openxmlformats.org/officeDocument/2006/relationships/hyperlink" Target="http://www.uspto.gov/learning-and-resources/official-gazette/trademark-official-gazette-tmo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OED discipline: grievances </a:t>
            </a:r>
            <a:br>
              <a:rPr lang="en-US" altLang="en-US" dirty="0"/>
            </a:br>
            <a:r>
              <a:rPr lang="en-US" altLang="en-US" dirty="0"/>
              <a:t>and complaints</a:t>
            </a:r>
            <a:endParaRPr lang="en-US" dirty="0"/>
          </a:p>
        </p:txBody>
      </p:sp>
      <p:sp>
        <p:nvSpPr>
          <p:cNvPr id="3" name="Content Placeholder 2"/>
          <p:cNvSpPr>
            <a:spLocks noGrp="1"/>
          </p:cNvSpPr>
          <p:nvPr>
            <p:ph idx="1"/>
          </p:nvPr>
        </p:nvSpPr>
        <p:spPr/>
        <p:txBody>
          <a:bodyPr/>
          <a:lstStyle/>
          <a:p>
            <a:pPr lvl="0">
              <a:spcBef>
                <a:spcPts val="0"/>
              </a:spcBef>
            </a:pPr>
            <a:r>
              <a:rPr lang="en-US" altLang="en-US" sz="1600" dirty="0">
                <a:solidFill>
                  <a:prstClr val="black"/>
                </a:solidFill>
              </a:rPr>
              <a:t>If investigation reveals that grounds for discipline exist, the matter may be referred to the Committee on Discipline to make a probable cause determination (</a:t>
            </a:r>
            <a:r>
              <a:rPr lang="en-US" altLang="en-US" sz="1600" i="1" dirty="0">
                <a:solidFill>
                  <a:prstClr val="black"/>
                </a:solidFill>
              </a:rPr>
              <a:t>see</a:t>
            </a:r>
            <a:r>
              <a:rPr lang="en-US" altLang="en-US" sz="1600" dirty="0">
                <a:solidFill>
                  <a:prstClr val="black"/>
                </a:solidFill>
              </a:rPr>
              <a:t> </a:t>
            </a:r>
            <a:br>
              <a:rPr lang="en-US" altLang="en-US" sz="1600" dirty="0">
                <a:solidFill>
                  <a:prstClr val="black"/>
                </a:solidFill>
              </a:rPr>
            </a:br>
            <a:r>
              <a:rPr lang="en-US" altLang="en-US" sz="1600" dirty="0">
                <a:solidFill>
                  <a:prstClr val="black"/>
                </a:solidFill>
              </a:rPr>
              <a:t>37 C.F.R. § 11.32).</a:t>
            </a:r>
          </a:p>
          <a:p>
            <a:pPr lvl="0">
              <a:spcBef>
                <a:spcPts val="0"/>
              </a:spcBef>
            </a:pPr>
            <a:endParaRPr lang="en-US" altLang="en-US" sz="1600" dirty="0">
              <a:solidFill>
                <a:prstClr val="black"/>
              </a:solidFill>
            </a:endParaRPr>
          </a:p>
          <a:p>
            <a:pPr lvl="0">
              <a:spcBef>
                <a:spcPts val="0"/>
              </a:spcBef>
            </a:pPr>
            <a:r>
              <a:rPr lang="en-US" altLang="en-US" sz="1600" dirty="0">
                <a:solidFill>
                  <a:prstClr val="black"/>
                </a:solidFill>
              </a:rPr>
              <a:t>37 C.F.R. § 11.34(d) specifies that the timing for filing a complaint shall be within one year after the date on which the OED Director receives a grievance.</a:t>
            </a:r>
          </a:p>
          <a:p>
            <a:pPr lvl="0">
              <a:spcBef>
                <a:spcPts val="0"/>
              </a:spcBef>
            </a:pPr>
            <a:endParaRPr lang="en-US" altLang="en-US" sz="1600" dirty="0">
              <a:solidFill>
                <a:prstClr val="black"/>
              </a:solidFill>
            </a:endParaRPr>
          </a:p>
          <a:p>
            <a:pPr lvl="0">
              <a:spcBef>
                <a:spcPts val="0"/>
              </a:spcBef>
            </a:pPr>
            <a:r>
              <a:rPr lang="en-US" altLang="en-US" sz="1600" dirty="0">
                <a:solidFill>
                  <a:prstClr val="black"/>
                </a:solidFill>
              </a:rPr>
              <a:t>37 C.F.R. § 11.34(d) also states that no complaint may be filed more than 10 years after the date on which the misconduct occurred.</a:t>
            </a:r>
          </a:p>
          <a:p>
            <a:pPr lvl="0">
              <a:spcBef>
                <a:spcPts val="0"/>
              </a:spcBef>
            </a:pPr>
            <a:endParaRPr lang="en-US" altLang="en-US" sz="1600" dirty="0">
              <a:solidFill>
                <a:prstClr val="black"/>
              </a:solidFill>
            </a:endParaRPr>
          </a:p>
          <a:p>
            <a:pPr lvl="0">
              <a:spcBef>
                <a:spcPts val="0"/>
              </a:spcBef>
            </a:pPr>
            <a:r>
              <a:rPr lang="en-US" altLang="en-US" sz="1600" dirty="0">
                <a:solidFill>
                  <a:prstClr val="black"/>
                </a:solidFill>
              </a:rPr>
              <a:t>Self-reporting is often considered as a mitigating factor in the disciplinary process.</a:t>
            </a:r>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10</a:t>
            </a:fld>
            <a:endParaRPr lang="en-US" dirty="0"/>
          </a:p>
        </p:txBody>
      </p:sp>
    </p:spTree>
    <p:extLst>
      <p:ext uri="{BB962C8B-B14F-4D97-AF65-F5344CB8AC3E}">
        <p14:creationId xmlns:p14="http://schemas.microsoft.com/office/powerpoint/2010/main" val="378726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Other types of discipline</a:t>
            </a:r>
            <a:endParaRPr lang="en-US" dirty="0"/>
          </a:p>
        </p:txBody>
      </p:sp>
      <p:sp>
        <p:nvSpPr>
          <p:cNvPr id="3" name="Content Placeholder 2"/>
          <p:cNvSpPr>
            <a:spLocks noGrp="1"/>
          </p:cNvSpPr>
          <p:nvPr>
            <p:ph idx="1"/>
          </p:nvPr>
        </p:nvSpPr>
        <p:spPr/>
        <p:txBody>
          <a:bodyPr>
            <a:normAutofit/>
          </a:bodyPr>
          <a:lstStyle/>
          <a:p>
            <a:pPr>
              <a:lnSpc>
                <a:spcPct val="120000"/>
              </a:lnSpc>
            </a:pPr>
            <a:r>
              <a:rPr lang="en-US" altLang="en-US" sz="2400" dirty="0"/>
              <a:t>Reciprocal discipline (37 C.F.R. § 11.24)</a:t>
            </a:r>
          </a:p>
          <a:p>
            <a:pPr lvl="1">
              <a:lnSpc>
                <a:spcPct val="120000"/>
              </a:lnSpc>
            </a:pPr>
            <a:r>
              <a:rPr lang="en-US" altLang="en-US" sz="2000" dirty="0"/>
              <a:t>Based on discipline by a state or federal program or agency</a:t>
            </a:r>
          </a:p>
          <a:p>
            <a:pPr lvl="1">
              <a:lnSpc>
                <a:spcPct val="120000"/>
              </a:lnSpc>
            </a:pPr>
            <a:r>
              <a:rPr lang="en-US" altLang="en-US" sz="2000" dirty="0"/>
              <a:t>Often conducted on documentary record only</a:t>
            </a:r>
          </a:p>
          <a:p>
            <a:pPr>
              <a:lnSpc>
                <a:spcPct val="120000"/>
              </a:lnSpc>
            </a:pPr>
            <a:r>
              <a:rPr lang="en-US" altLang="en-US" sz="2400" dirty="0"/>
              <a:t>Interim suspension based on conviction of a serious crime (37 C.F.R. § 11.25)</a:t>
            </a:r>
          </a:p>
          <a:p>
            <a:pPr lvl="1">
              <a:lnSpc>
                <a:spcPct val="120000"/>
              </a:lnSpc>
            </a:pPr>
            <a:r>
              <a:rPr lang="en-US" altLang="en-US" sz="2000" dirty="0"/>
              <a:t>Referred to a hearing officer for determination of final disciplinary action</a:t>
            </a:r>
          </a:p>
          <a:p>
            <a:pPr>
              <a:lnSpc>
                <a:spcPct val="120000"/>
              </a:lnSpc>
            </a:pPr>
            <a:endParaRPr lang="en-US" sz="24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11</a:t>
            </a:fld>
            <a:endParaRPr lang="en-US" dirty="0"/>
          </a:p>
        </p:txBody>
      </p:sp>
    </p:spTree>
    <p:extLst>
      <p:ext uri="{BB962C8B-B14F-4D97-AF65-F5344CB8AC3E}">
        <p14:creationId xmlns:p14="http://schemas.microsoft.com/office/powerpoint/2010/main" val="165074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B12917B-7FE2-48FE-90A8-48EA900B3CE6}"/>
              </a:ext>
            </a:extLst>
          </p:cNvPr>
          <p:cNvSpPr>
            <a:spLocks noGrp="1"/>
          </p:cNvSpPr>
          <p:nvPr>
            <p:ph type="title"/>
          </p:nvPr>
        </p:nvSpPr>
        <p:spPr/>
        <p:txBody>
          <a:bodyPr/>
          <a:lstStyle/>
          <a:p>
            <a:r>
              <a:rPr lang="en-US" altLang="en-US" dirty="0"/>
              <a:t>USPTO disciplinary matters</a:t>
            </a:r>
            <a:endParaRPr lang="en-US" dirty="0"/>
          </a:p>
        </p:txBody>
      </p:sp>
      <p:graphicFrame>
        <p:nvGraphicFramePr>
          <p:cNvPr id="5" name="Chart 4" descr="Warning letters: &#10;&#10;FY2018 - 31&#10;FY2019 - 41&#10;FY2020-32&#10;FY 2021 -14&#10;FY2022 - 10&#10;&#10;Published formal matters&#10;FY2018 - 33&#10;FY2019 - 45&#10;FY 2020 - 28&#10;FY 2021 - 24&#10;FY 2022 - 9&#10;&#10;Reciprocal&#10;FY 2018 - 22&#10;FY 2019 -19&#10;FY 2020 -13&#10;FY 2022 - 0&#10;&#10;FY2022 numbers are through Q2">
            <a:extLs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50007313"/>
              </p:ext>
            </p:extLst>
          </p:nvPr>
        </p:nvGraphicFramePr>
        <p:xfrm>
          <a:off x="1537200" y="1255085"/>
          <a:ext cx="5815070" cy="38716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9BD0BEF-F793-49F1-837A-B7EA1A22DB38}"/>
              </a:ext>
            </a:extLst>
          </p:cNvPr>
          <p:cNvSpPr txBox="1"/>
          <p:nvPr/>
        </p:nvSpPr>
        <p:spPr>
          <a:xfrm>
            <a:off x="3762240" y="5088989"/>
            <a:ext cx="1036320" cy="246221"/>
          </a:xfrm>
          <a:prstGeom prst="rect">
            <a:avLst/>
          </a:prstGeom>
          <a:noFill/>
        </p:spPr>
        <p:txBody>
          <a:bodyPr wrap="square" rtlCol="0">
            <a:spAutoFit/>
          </a:bodyPr>
          <a:lstStyle/>
          <a:p>
            <a:r>
              <a:rPr lang="en-US" sz="1000" dirty="0"/>
              <a:t>*Through Q2</a:t>
            </a:r>
          </a:p>
        </p:txBody>
      </p:sp>
      <p:sp>
        <p:nvSpPr>
          <p:cNvPr id="2" name="Slide Number Placeholder 1"/>
          <p:cNvSpPr>
            <a:spLocks noGrp="1"/>
          </p:cNvSpPr>
          <p:nvPr>
            <p:ph type="sldNum" sz="quarter" idx="10"/>
          </p:nvPr>
        </p:nvSpPr>
        <p:spPr/>
        <p:txBody>
          <a:bodyPr/>
          <a:lstStyle/>
          <a:p>
            <a:fld id="{92DA454B-C859-4892-B9FA-68B588C9F547}" type="slidenum">
              <a:rPr lang="en-US" smtClean="0"/>
              <a:pPr/>
              <a:t>12</a:t>
            </a:fld>
            <a:endParaRPr lang="en-US" dirty="0"/>
          </a:p>
        </p:txBody>
      </p:sp>
    </p:spTree>
    <p:extLst>
      <p:ext uri="{BB962C8B-B14F-4D97-AF65-F5344CB8AC3E}">
        <p14:creationId xmlns:p14="http://schemas.microsoft.com/office/powerpoint/2010/main" val="3778631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3A1717E-54E2-4EBA-AA92-C93B76849A37}"/>
              </a:ext>
            </a:extLst>
          </p:cNvPr>
          <p:cNvSpPr>
            <a:spLocks noGrp="1"/>
          </p:cNvSpPr>
          <p:nvPr>
            <p:ph type="title"/>
          </p:nvPr>
        </p:nvSpPr>
        <p:spPr/>
        <p:txBody>
          <a:bodyPr/>
          <a:lstStyle/>
          <a:p>
            <a:r>
              <a:rPr lang="en-US" dirty="0"/>
              <a:t>USPTO disciplinary matters</a:t>
            </a:r>
          </a:p>
        </p:txBody>
      </p:sp>
      <p:graphicFrame>
        <p:nvGraphicFramePr>
          <p:cNvPr id="6" name="Chart 5" descr="FY 2018&#10;&#10;3 patent agents&#10;9 Trademark attorneys&#10;21 patent attorneys"/>
          <p:cNvGraphicFramePr/>
          <p:nvPr>
            <p:extLst>
              <p:ext uri="{D42A27DB-BD31-4B8C-83A1-F6EECF244321}">
                <p14:modId xmlns:p14="http://schemas.microsoft.com/office/powerpoint/2010/main" val="1539514360"/>
              </p:ext>
            </p:extLst>
          </p:nvPr>
        </p:nvGraphicFramePr>
        <p:xfrm>
          <a:off x="547255" y="1460876"/>
          <a:ext cx="1967346" cy="1706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descr="FY 2019&#10;4 Patent agents&#10;16 Trademark attorneys&#10;25 Patent attorneys"/>
          <p:cNvGraphicFramePr/>
          <p:nvPr>
            <p:extLst/>
          </p:nvPr>
        </p:nvGraphicFramePr>
        <p:xfrm>
          <a:off x="2764844" y="1460876"/>
          <a:ext cx="2070468" cy="1772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descr="FY 2020&#10;1 patent agent&#10;5 trademark attorneys&#10;22 patent attorneys"/>
          <p:cNvGraphicFramePr/>
          <p:nvPr>
            <p:extLst/>
          </p:nvPr>
        </p:nvGraphicFramePr>
        <p:xfrm>
          <a:off x="547255" y="3441175"/>
          <a:ext cx="2093920" cy="17432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descr="FY2021&#10;3 patent agents&#10;6 trademark attorneys&#10;15 patent attorneys&#10;"/>
          <p:cNvGraphicFramePr/>
          <p:nvPr>
            <p:extLst/>
          </p:nvPr>
        </p:nvGraphicFramePr>
        <p:xfrm>
          <a:off x="2591703" y="3487004"/>
          <a:ext cx="2403000" cy="16516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descr="FY 2022, through Q2&#10;2 patent agents&#10;2 patent attorneys &#10;5 trademark attorneys"/>
          <p:cNvGraphicFramePr/>
          <p:nvPr>
            <p:extLst/>
          </p:nvPr>
        </p:nvGraphicFramePr>
        <p:xfrm>
          <a:off x="4629625" y="1992604"/>
          <a:ext cx="4473633" cy="2735119"/>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a:extLst>
              <a:ext uri="{FF2B5EF4-FFF2-40B4-BE49-F238E27FC236}">
                <a16:creationId xmlns:a16="http://schemas.microsoft.com/office/drawing/2014/main" id="{0F44CC5E-C309-4199-ABE7-CF780FE86F2F}"/>
              </a:ext>
            </a:extLst>
          </p:cNvPr>
          <p:cNvSpPr txBox="1"/>
          <p:nvPr/>
        </p:nvSpPr>
        <p:spPr>
          <a:xfrm>
            <a:off x="6348281" y="5174909"/>
            <a:ext cx="1036320" cy="246221"/>
          </a:xfrm>
          <a:prstGeom prst="rect">
            <a:avLst/>
          </a:prstGeom>
          <a:noFill/>
        </p:spPr>
        <p:txBody>
          <a:bodyPr wrap="square" rtlCol="0">
            <a:spAutoFit/>
          </a:bodyPr>
          <a:lstStyle/>
          <a:p>
            <a:r>
              <a:rPr lang="en-US" sz="1000" dirty="0"/>
              <a:t>*Through Q2</a:t>
            </a:r>
          </a:p>
        </p:txBody>
      </p:sp>
      <p:sp>
        <p:nvSpPr>
          <p:cNvPr id="4" name="Slide Number Placeholder 2"/>
          <p:cNvSpPr txBox="1">
            <a:spLocks/>
          </p:cNvSpPr>
          <p:nvPr/>
        </p:nvSpPr>
        <p:spPr>
          <a:xfrm>
            <a:off x="457200" y="52974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DA454B-C859-4892-B9FA-68B588C9F547}" type="slidenum">
              <a:rPr lang="en-US" smtClean="0"/>
              <a:pPr/>
              <a:t>13</a:t>
            </a:fld>
            <a:endParaRPr lang="en-US" dirty="0"/>
          </a:p>
        </p:txBody>
      </p:sp>
    </p:spTree>
    <p:extLst>
      <p:ext uri="{BB962C8B-B14F-4D97-AF65-F5344CB8AC3E}">
        <p14:creationId xmlns:p14="http://schemas.microsoft.com/office/powerpoint/2010/main" val="2037864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Discussion of select case law</a:t>
            </a:r>
            <a:br>
              <a:rPr lang="en-US" altLang="en-US" dirty="0"/>
            </a:br>
            <a:r>
              <a:rPr lang="en-US" altLang="en-US" dirty="0"/>
              <a:t> </a:t>
            </a:r>
            <a:endParaRPr lang="en-US" dirty="0"/>
          </a:p>
        </p:txBody>
      </p:sp>
      <p:sp>
        <p:nvSpPr>
          <p:cNvPr id="3" name="Content Placeholder 2"/>
          <p:cNvSpPr>
            <a:spLocks noGrp="1"/>
          </p:cNvSpPr>
          <p:nvPr>
            <p:ph type="body" idx="1"/>
          </p:nvPr>
        </p:nvSpPr>
        <p:spPr/>
        <p:txBody>
          <a:bodyPr/>
          <a:lstStyle/>
          <a:p>
            <a:endParaRPr lang="en-US" altLang="en-US" dirty="0"/>
          </a:p>
          <a:p>
            <a:r>
              <a:rPr lang="en-US" altLang="en-US" dirty="0"/>
              <a:t>Office of Enrollment and Discipline</a:t>
            </a:r>
          </a:p>
        </p:txBody>
      </p:sp>
    </p:spTree>
    <p:extLst>
      <p:ext uri="{BB962C8B-B14F-4D97-AF65-F5344CB8AC3E}">
        <p14:creationId xmlns:p14="http://schemas.microsoft.com/office/powerpoint/2010/main" val="2943087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 agent privilege</a:t>
            </a:r>
          </a:p>
        </p:txBody>
      </p:sp>
      <p:sp>
        <p:nvSpPr>
          <p:cNvPr id="3" name="Content Placeholder 2"/>
          <p:cNvSpPr>
            <a:spLocks noGrp="1"/>
          </p:cNvSpPr>
          <p:nvPr>
            <p:ph idx="1"/>
          </p:nvPr>
        </p:nvSpPr>
        <p:spPr/>
        <p:txBody>
          <a:bodyPr>
            <a:normAutofit fontScale="55000" lnSpcReduction="20000"/>
          </a:bodyPr>
          <a:lstStyle/>
          <a:p>
            <a:pPr>
              <a:lnSpc>
                <a:spcPct val="120000"/>
              </a:lnSpc>
            </a:pPr>
            <a:r>
              <a:rPr lang="en-US" b="1" i="1" dirty="0"/>
              <a:t>In</a:t>
            </a:r>
            <a:r>
              <a:rPr lang="en-US" b="1" dirty="0"/>
              <a:t> </a:t>
            </a:r>
            <a:r>
              <a:rPr lang="en-US" b="1" i="1" dirty="0"/>
              <a:t>re Queen’s University at Kingston</a:t>
            </a:r>
            <a:r>
              <a:rPr lang="en-US" dirty="0"/>
              <a:t>, 820 F.3d 1287 (Fed. Cir. 2016)</a:t>
            </a:r>
          </a:p>
          <a:p>
            <a:pPr lvl="1">
              <a:lnSpc>
                <a:spcPct val="120000"/>
              </a:lnSpc>
            </a:pPr>
            <a:r>
              <a:rPr lang="en-US" dirty="0"/>
              <a:t>U.S. District Court granted Samsung’s Motion to Compel documents, including communications between Queen’s University employees and registered (non-lawyer) patent agents discussing prosecution of patents at issue in suit.</a:t>
            </a:r>
          </a:p>
          <a:p>
            <a:pPr lvl="1">
              <a:lnSpc>
                <a:spcPct val="120000"/>
              </a:lnSpc>
            </a:pPr>
            <a:r>
              <a:rPr lang="en-US" dirty="0"/>
              <a:t>Federal Circuit recognized privilege </a:t>
            </a:r>
            <a:r>
              <a:rPr lang="en-US" b="1" dirty="0"/>
              <a:t>only</a:t>
            </a:r>
            <a:r>
              <a:rPr lang="en-US" dirty="0"/>
              <a:t> as to those activities that patent agents are authorized to perform (s</a:t>
            </a:r>
            <a:r>
              <a:rPr lang="en-US" i="1" dirty="0"/>
              <a:t>ee</a:t>
            </a:r>
            <a:r>
              <a:rPr lang="en-US" dirty="0"/>
              <a:t> 37 C.F.R. § 11.5(b)(1)).</a:t>
            </a:r>
          </a:p>
          <a:p>
            <a:pPr>
              <a:lnSpc>
                <a:spcPct val="120000"/>
              </a:lnSpc>
            </a:pPr>
            <a:r>
              <a:rPr lang="en-US" b="1" i="1" dirty="0"/>
              <a:t>In</a:t>
            </a:r>
            <a:r>
              <a:rPr lang="en-US" b="1" dirty="0"/>
              <a:t> </a:t>
            </a:r>
            <a:r>
              <a:rPr lang="en-US" b="1" i="1" dirty="0"/>
              <a:t>re Silver</a:t>
            </a:r>
            <a:r>
              <a:rPr lang="en-US" i="1" dirty="0"/>
              <a:t>, </a:t>
            </a:r>
            <a:r>
              <a:rPr lang="en-US" dirty="0"/>
              <a:t>540 S.W.3d 530 (Tex. 2018)</a:t>
            </a:r>
          </a:p>
          <a:p>
            <a:pPr lvl="1">
              <a:lnSpc>
                <a:spcPct val="120000"/>
              </a:lnSpc>
            </a:pPr>
            <a:r>
              <a:rPr lang="en-US" dirty="0"/>
              <a:t>Lower court ruled that communications between client and patent agent were not protected from discovery because Texas law did not recognize patent agent privilege.</a:t>
            </a:r>
          </a:p>
          <a:p>
            <a:pPr lvl="1">
              <a:lnSpc>
                <a:spcPct val="120000"/>
              </a:lnSpc>
            </a:pPr>
            <a:r>
              <a:rPr lang="en-US" dirty="0"/>
              <a:t>Supreme Court of Texas overturned, citing patent agents’ authorization to practice law.</a:t>
            </a:r>
          </a:p>
          <a:p>
            <a:pPr>
              <a:lnSpc>
                <a:spcPct val="120000"/>
              </a:lnSpc>
            </a:pPr>
            <a:r>
              <a:rPr lang="en-US" b="1" i="1" dirty="0"/>
              <a:t>Rule on attorney-client privilege for trials before the Patent Trial and Appeal Board</a:t>
            </a:r>
            <a:r>
              <a:rPr lang="en-US" dirty="0"/>
              <a:t>, 82 Fed. Reg. 51570 (Nov. 7, 2017)</a:t>
            </a:r>
          </a:p>
          <a:p>
            <a:pPr>
              <a:lnSpc>
                <a:spcPct val="120000"/>
              </a:lnSpc>
            </a:pP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15</a:t>
            </a:fld>
            <a:endParaRPr lang="en-US" dirty="0"/>
          </a:p>
        </p:txBody>
      </p:sp>
    </p:spTree>
    <p:extLst>
      <p:ext uri="{BB962C8B-B14F-4D97-AF65-F5344CB8AC3E}">
        <p14:creationId xmlns:p14="http://schemas.microsoft.com/office/powerpoint/2010/main" val="2080921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 agent privilege</a:t>
            </a:r>
          </a:p>
        </p:txBody>
      </p:sp>
      <p:sp>
        <p:nvSpPr>
          <p:cNvPr id="3" name="Content Placeholder 2"/>
          <p:cNvSpPr>
            <a:spLocks noGrp="1"/>
          </p:cNvSpPr>
          <p:nvPr>
            <p:ph idx="1"/>
          </p:nvPr>
        </p:nvSpPr>
        <p:spPr/>
        <p:txBody>
          <a:bodyPr>
            <a:noAutofit/>
          </a:bodyPr>
          <a:lstStyle/>
          <a:p>
            <a:pPr lvl="0">
              <a:lnSpc>
                <a:spcPct val="120000"/>
              </a:lnSpc>
            </a:pPr>
            <a:r>
              <a:rPr lang="en-US" sz="1800" b="1" i="1" dirty="0"/>
              <a:t>Onyx Therapeutics, Inc. v. Cipla Ltd. et. al</a:t>
            </a:r>
            <a:r>
              <a:rPr lang="en-US" sz="1800" i="1" dirty="0"/>
              <a:t>.</a:t>
            </a:r>
            <a:r>
              <a:rPr lang="en-US" sz="1800" dirty="0"/>
              <a:t>, C.A. No. 16-988-LPS (consolidated), 2019 WL 668846, (D. Del. Feb. 15, 2019)</a:t>
            </a:r>
            <a:endParaRPr lang="en-US" sz="1400" dirty="0"/>
          </a:p>
          <a:p>
            <a:pPr lvl="1">
              <a:lnSpc>
                <a:spcPct val="120000"/>
              </a:lnSpc>
            </a:pPr>
            <a:r>
              <a:rPr lang="en-US" sz="1400" dirty="0"/>
              <a:t>U.S. District Court found that a group of documents it inspected in camera would “almost certainly be within the scope of attorney client privilege,” but not be “protected by the narrower patent agent privilege,” because they were not “reasonably necessary and incident to” the ultimate patent prosecution.</a:t>
            </a:r>
          </a:p>
          <a:p>
            <a:pPr lvl="1">
              <a:lnSpc>
                <a:spcPct val="120000"/>
              </a:lnSpc>
            </a:pPr>
            <a:r>
              <a:rPr lang="en-US" sz="1400" dirty="0"/>
              <a:t>Documents were communications between scientists referencing prior art found by an individual who performed a patent assessment at the direction of a patent agent.</a:t>
            </a:r>
          </a:p>
          <a:p>
            <a:pPr lvl="1">
              <a:lnSpc>
                <a:spcPct val="120000"/>
              </a:lnSpc>
            </a:pPr>
            <a:r>
              <a:rPr lang="en-US" sz="1400" dirty="0"/>
              <a:t>Email discussion among the scientists was found not to be protected by the patent-agent privilege “</a:t>
            </a:r>
            <a:r>
              <a:rPr lang="en-US" sz="1400" b="1" dirty="0"/>
              <a:t>because the assessment was done as part of a plan to develop new chemical formulations, not to seek patent protection for already-developed formulations.</a:t>
            </a:r>
            <a:r>
              <a:rPr lang="en-US" sz="1400" dirty="0"/>
              <a:t>”  </a:t>
            </a:r>
            <a:endParaRPr lang="en-US" sz="12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16</a:t>
            </a:fld>
            <a:endParaRPr lang="en-US" dirty="0"/>
          </a:p>
        </p:txBody>
      </p:sp>
    </p:spTree>
    <p:extLst>
      <p:ext uri="{BB962C8B-B14F-4D97-AF65-F5344CB8AC3E}">
        <p14:creationId xmlns:p14="http://schemas.microsoft.com/office/powerpoint/2010/main" val="889004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019"/>
            <a:ext cx="8229600" cy="884058"/>
          </a:xfrm>
        </p:spPr>
        <p:txBody>
          <a:bodyPr>
            <a:normAutofit/>
          </a:bodyPr>
          <a:lstStyle/>
          <a:p>
            <a:r>
              <a:rPr lang="en-US" sz="3400" dirty="0">
                <a:latin typeface="Segoe UI" pitchFamily="34" charset="0"/>
              </a:rPr>
              <a:t>Conflict of interest</a:t>
            </a:r>
            <a:endParaRPr lang="en-US" sz="3400" dirty="0"/>
          </a:p>
        </p:txBody>
      </p:sp>
      <p:sp>
        <p:nvSpPr>
          <p:cNvPr id="3" name="Content Placeholder 2"/>
          <p:cNvSpPr>
            <a:spLocks noGrp="1"/>
          </p:cNvSpPr>
          <p:nvPr>
            <p:ph idx="1"/>
          </p:nvPr>
        </p:nvSpPr>
        <p:spPr>
          <a:xfrm>
            <a:off x="413158" y="1013123"/>
            <a:ext cx="8229600" cy="4284365"/>
          </a:xfrm>
        </p:spPr>
        <p:txBody>
          <a:bodyPr>
            <a:noAutofit/>
          </a:bodyPr>
          <a:lstStyle/>
          <a:p>
            <a:pPr marL="0" indent="0">
              <a:spcBef>
                <a:spcPts val="0"/>
              </a:spcBef>
              <a:spcAft>
                <a:spcPts val="600"/>
              </a:spcAft>
              <a:buNone/>
              <a:defRPr/>
            </a:pPr>
            <a:r>
              <a:rPr lang="en-US" altLang="en-US" sz="2000" b="1" i="1" dirty="0"/>
              <a:t>In re Linden</a:t>
            </a:r>
            <a:r>
              <a:rPr lang="en-US" altLang="en-US" sz="2000" b="1" dirty="0"/>
              <a:t>, </a:t>
            </a:r>
            <a:r>
              <a:rPr lang="en-US" altLang="en-US" sz="2000" dirty="0"/>
              <a:t>Proceeding No. D2022-10 (USPTO Apr. 15, 2022)</a:t>
            </a:r>
          </a:p>
          <a:p>
            <a:pPr lvl="1">
              <a:spcBef>
                <a:spcPts val="0"/>
              </a:spcBef>
              <a:buFont typeface="Arial" panose="020B0604020202020204" pitchFamily="34" charset="0"/>
              <a:buChar char="•"/>
              <a:defRPr/>
            </a:pPr>
            <a:r>
              <a:rPr lang="en-US" altLang="en-US" sz="1600" dirty="0"/>
              <a:t>Patent agent:</a:t>
            </a:r>
          </a:p>
          <a:p>
            <a:pPr lvl="2">
              <a:spcBef>
                <a:spcPts val="0"/>
              </a:spcBef>
              <a:buFont typeface="Courier New" panose="02070309020205020404" pitchFamily="49" charset="0"/>
              <a:buChar char="-"/>
              <a:defRPr/>
            </a:pPr>
            <a:r>
              <a:rPr lang="en-US" altLang="en-US" sz="1400" dirty="0"/>
              <a:t>Respondent represented Company 1 in its patent matters from 2007 until April 2021.</a:t>
            </a:r>
          </a:p>
          <a:p>
            <a:pPr lvl="2">
              <a:spcBef>
                <a:spcPts val="0"/>
              </a:spcBef>
              <a:buFont typeface="Courier New" panose="02070309020205020404" pitchFamily="49" charset="0"/>
              <a:buChar char="-"/>
              <a:defRPr/>
            </a:pPr>
            <a:r>
              <a:rPr lang="en-US" altLang="en-US" sz="1400" dirty="0">
                <a:solidFill>
                  <a:prstClr val="black"/>
                </a:solidFill>
              </a:rPr>
              <a:t>Company 1 licensed patents to Company 2.</a:t>
            </a:r>
          </a:p>
          <a:p>
            <a:pPr lvl="2">
              <a:spcBef>
                <a:spcPts val="0"/>
              </a:spcBef>
              <a:buFont typeface="Courier New" panose="02070309020205020404" pitchFamily="49" charset="0"/>
              <a:buChar char="-"/>
              <a:defRPr/>
            </a:pPr>
            <a:r>
              <a:rPr lang="en-US" altLang="en-US" sz="1400" dirty="0">
                <a:solidFill>
                  <a:prstClr val="black"/>
                </a:solidFill>
              </a:rPr>
              <a:t>Beginning in July 2019, Respondent represented Company 2 in developing a patent portfolio that differentiates from the patents it licensed from Company 1.</a:t>
            </a:r>
          </a:p>
          <a:p>
            <a:pPr lvl="2">
              <a:spcBef>
                <a:spcPts val="0"/>
              </a:spcBef>
              <a:buFont typeface="Courier New" panose="02070309020205020404" pitchFamily="49" charset="0"/>
              <a:buChar char="-"/>
              <a:defRPr/>
            </a:pPr>
            <a:r>
              <a:rPr lang="en-US" altLang="en-US" sz="1400" dirty="0">
                <a:solidFill>
                  <a:prstClr val="black"/>
                </a:solidFill>
              </a:rPr>
              <a:t>Respondent’s representation of Company 2 included:</a:t>
            </a:r>
          </a:p>
          <a:p>
            <a:pPr lvl="3">
              <a:spcBef>
                <a:spcPts val="0"/>
              </a:spcBef>
              <a:buFont typeface="Courier New" panose="02070309020205020404" pitchFamily="49" charset="0"/>
              <a:buChar char="-"/>
              <a:defRPr/>
            </a:pPr>
            <a:r>
              <a:rPr lang="en-US" altLang="en-US" sz="1200" dirty="0">
                <a:solidFill>
                  <a:prstClr val="black"/>
                </a:solidFill>
              </a:rPr>
              <a:t>Prosecution of patent applications including claims not patentably distinct from inventions disclosed in patent applications Respondent filed and prosecuted on behalf of Company 1.</a:t>
            </a:r>
          </a:p>
          <a:p>
            <a:pPr lvl="3">
              <a:spcBef>
                <a:spcPts val="0"/>
              </a:spcBef>
              <a:buFont typeface="Courier New" panose="02070309020205020404" pitchFamily="49" charset="0"/>
              <a:buChar char="-"/>
              <a:defRPr/>
            </a:pPr>
            <a:r>
              <a:rPr lang="en-US" altLang="en-US" sz="1200" dirty="0">
                <a:solidFill>
                  <a:prstClr val="black"/>
                </a:solidFill>
              </a:rPr>
              <a:t>In a patent application for Company 2, distinguishing the invention, from that of a patent respondent drafted and prosecuted for Company 1.</a:t>
            </a:r>
          </a:p>
          <a:p>
            <a:pPr lvl="2">
              <a:spcBef>
                <a:spcPts val="0"/>
              </a:spcBef>
              <a:spcAft>
                <a:spcPts val="600"/>
              </a:spcAft>
              <a:buFont typeface="Courier New" panose="02070309020205020404" pitchFamily="49" charset="0"/>
              <a:buChar char="-"/>
              <a:defRPr/>
            </a:pPr>
            <a:r>
              <a:rPr lang="en-US" altLang="en-US" sz="1400" dirty="0">
                <a:solidFill>
                  <a:prstClr val="black"/>
                </a:solidFill>
              </a:rPr>
              <a:t>No informed consent from Company 1 to represent Company 2.</a:t>
            </a:r>
          </a:p>
          <a:p>
            <a:pPr lvl="1">
              <a:spcBef>
                <a:spcPts val="0"/>
              </a:spcBef>
              <a:spcAft>
                <a:spcPts val="600"/>
              </a:spcAft>
              <a:buFont typeface="Arial" panose="020B0604020202020204" pitchFamily="34" charset="0"/>
              <a:buChar char="•"/>
              <a:defRPr/>
            </a:pPr>
            <a:r>
              <a:rPr lang="en-US" altLang="en-US" sz="1600" dirty="0"/>
              <a:t>Settlement: public reprimand. </a:t>
            </a:r>
          </a:p>
          <a:p>
            <a:pPr lvl="1">
              <a:spcBef>
                <a:spcPts val="0"/>
              </a:spcBef>
              <a:buFont typeface="Arial" panose="020B0604020202020204" pitchFamily="34" charset="0"/>
              <a:buChar char="•"/>
              <a:defRPr/>
            </a:pPr>
            <a:r>
              <a:rPr lang="en-US" altLang="en-US" sz="1600" dirty="0">
                <a:solidFill>
                  <a:prstClr val="black"/>
                </a:solidFill>
              </a:rPr>
              <a:t>Rule highlights:</a:t>
            </a:r>
            <a:endParaRPr lang="en-US" altLang="en-US" sz="1600" dirty="0"/>
          </a:p>
          <a:p>
            <a:pPr lvl="2">
              <a:spcBef>
                <a:spcPts val="0"/>
              </a:spcBef>
              <a:buFont typeface="Courier New" panose="02070309020205020404" pitchFamily="49" charset="0"/>
              <a:buChar char="-"/>
              <a:defRPr/>
            </a:pPr>
            <a:r>
              <a:rPr lang="en-US" altLang="en-US" sz="1400" dirty="0">
                <a:solidFill>
                  <a:prstClr val="black"/>
                </a:solidFill>
              </a:rPr>
              <a:t>37 C.F.R. § 11.104(a) – Communication.</a:t>
            </a:r>
          </a:p>
          <a:p>
            <a:pPr lvl="2">
              <a:spcBef>
                <a:spcPts val="0"/>
              </a:spcBef>
              <a:buFont typeface="Courier New" panose="02070309020205020404" pitchFamily="49" charset="0"/>
              <a:buChar char="-"/>
              <a:defRPr/>
            </a:pPr>
            <a:r>
              <a:rPr lang="en-US" altLang="en-US" sz="1400" dirty="0">
                <a:solidFill>
                  <a:prstClr val="black"/>
                </a:solidFill>
              </a:rPr>
              <a:t>37 C.F.R. § 11.107 – Conflict of interest; Current clients.</a:t>
            </a:r>
          </a:p>
          <a:p>
            <a:pPr lvl="2">
              <a:spcBef>
                <a:spcPts val="0"/>
              </a:spcBef>
              <a:buFont typeface="Courier New" panose="02070309020205020404" pitchFamily="49" charset="0"/>
              <a:buChar char="-"/>
              <a:defRPr/>
            </a:pPr>
            <a:r>
              <a:rPr lang="en-US" altLang="en-US" sz="1400" dirty="0">
                <a:solidFill>
                  <a:prstClr val="black"/>
                </a:solidFill>
              </a:rPr>
              <a:t>37 C.F.R. § 11.109(a) – Duties to former clients.</a:t>
            </a:r>
          </a:p>
          <a:p>
            <a:pPr lvl="2">
              <a:spcBef>
                <a:spcPts val="0"/>
              </a:spcBef>
              <a:buFont typeface="Courier New" panose="02070309020205020404" pitchFamily="49" charset="0"/>
              <a:buChar char="-"/>
              <a:defRPr/>
            </a:pPr>
            <a:r>
              <a:rPr lang="en-US" altLang="en-US" sz="1400" dirty="0">
                <a:solidFill>
                  <a:prstClr val="black"/>
                </a:solidFill>
              </a:rPr>
              <a:t>37 C.F.R. § 11.116(a)(1) – Declining or terminating representation.</a:t>
            </a:r>
          </a:p>
          <a:p>
            <a:pPr lvl="2">
              <a:spcBef>
                <a:spcPts val="0"/>
              </a:spcBef>
              <a:buFont typeface="Courier New" panose="02070309020205020404" pitchFamily="49" charset="0"/>
              <a:buChar char="-"/>
              <a:defRPr/>
            </a:pPr>
            <a:endParaRPr lang="en-US" altLang="en-US" sz="1400" dirty="0">
              <a:solidFill>
                <a:prstClr val="black"/>
              </a:solidFill>
              <a:highlight>
                <a:srgbClr val="FFFF00"/>
              </a:highlight>
            </a:endParaRPr>
          </a:p>
          <a:p>
            <a:pPr lvl="2">
              <a:spcBef>
                <a:spcPts val="0"/>
              </a:spcBef>
              <a:buFont typeface="Courier New" panose="02070309020205020404" pitchFamily="49" charset="0"/>
              <a:buChar char="-"/>
              <a:defRPr/>
            </a:pPr>
            <a:endParaRPr lang="en-US" altLang="en-US" sz="1400" dirty="0">
              <a:highlight>
                <a:srgbClr val="FFFF00"/>
              </a:highlight>
            </a:endParaRPr>
          </a:p>
          <a:p>
            <a:pPr lvl="2">
              <a:spcBef>
                <a:spcPts val="0"/>
              </a:spcBef>
              <a:buFont typeface="Courier New" panose="02070309020205020404" pitchFamily="49" charset="0"/>
              <a:buChar char="-"/>
              <a:defRPr/>
            </a:pPr>
            <a:endParaRPr lang="en-US" altLang="en-US" sz="1600" b="1" dirty="0"/>
          </a:p>
          <a:p>
            <a:pPr marL="914400" lvl="2" indent="0">
              <a:spcBef>
                <a:spcPts val="0"/>
              </a:spcBef>
              <a:buNone/>
              <a:defRPr/>
            </a:pPr>
            <a:r>
              <a:rPr lang="en-US" altLang="en-US" sz="1600" b="1" dirty="0"/>
              <a:t> </a:t>
            </a:r>
          </a:p>
          <a:p>
            <a:pPr marL="914400" lvl="2" indent="0">
              <a:spcBef>
                <a:spcPts val="0"/>
              </a:spcBef>
              <a:buNone/>
              <a:defRPr/>
            </a:pPr>
            <a:endParaRPr lang="en-US" altLang="en-US" sz="1800" dirty="0"/>
          </a:p>
          <a:p>
            <a:pPr lvl="2">
              <a:spcBef>
                <a:spcPts val="0"/>
              </a:spcBef>
              <a:buFont typeface="Arial" panose="020B0604020202020204" pitchFamily="34" charset="0"/>
              <a:buChar char="•"/>
              <a:defRPr/>
            </a:pPr>
            <a:endParaRPr lang="en-US" altLang="en-US" sz="1600" dirty="0"/>
          </a:p>
          <a:p>
            <a:pPr marL="457200" lvl="1" indent="0">
              <a:spcBef>
                <a:spcPts val="0"/>
              </a:spcBef>
              <a:buNone/>
              <a:defRPr/>
            </a:pPr>
            <a:endParaRPr lang="en-US" altLang="en-US" sz="20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17</a:t>
            </a:fld>
            <a:endParaRPr lang="en-US" dirty="0"/>
          </a:p>
        </p:txBody>
      </p:sp>
    </p:spTree>
    <p:extLst>
      <p:ext uri="{BB962C8B-B14F-4D97-AF65-F5344CB8AC3E}">
        <p14:creationId xmlns:p14="http://schemas.microsoft.com/office/powerpoint/2010/main" val="2314578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364158"/>
            <a:ext cx="4230914" cy="884058"/>
          </a:xfrm>
        </p:spPr>
        <p:txBody>
          <a:bodyPr>
            <a:normAutofit/>
          </a:bodyPr>
          <a:lstStyle/>
          <a:p>
            <a:pPr algn="ctr"/>
            <a:r>
              <a:rPr lang="en-US" altLang="en-US" sz="3600" dirty="0">
                <a:latin typeface="Segoe UI" pitchFamily="34" charset="0"/>
                <a:cs typeface="Times New Roman" pitchFamily="18" charset="0"/>
              </a:rPr>
              <a:t>Conflict of Interest</a:t>
            </a:r>
            <a:endParaRPr lang="en-US" sz="3600" dirty="0"/>
          </a:p>
        </p:txBody>
      </p:sp>
      <p:sp>
        <p:nvSpPr>
          <p:cNvPr id="3" name="Content Placeholder 2"/>
          <p:cNvSpPr>
            <a:spLocks noGrp="1"/>
          </p:cNvSpPr>
          <p:nvPr>
            <p:ph idx="1"/>
          </p:nvPr>
        </p:nvSpPr>
        <p:spPr>
          <a:xfrm>
            <a:off x="406400" y="1041184"/>
            <a:ext cx="8229600" cy="3906500"/>
          </a:xfrm>
        </p:spPr>
        <p:txBody>
          <a:bodyPr>
            <a:noAutofit/>
          </a:bodyPr>
          <a:lstStyle/>
          <a:p>
            <a:pPr marL="0" indent="0">
              <a:spcBef>
                <a:spcPts val="0"/>
              </a:spcBef>
              <a:spcAft>
                <a:spcPts val="1200"/>
              </a:spcAft>
              <a:buNone/>
              <a:defRPr/>
            </a:pPr>
            <a:r>
              <a:rPr lang="en-US" altLang="en-US" sz="2400" b="1" i="1" dirty="0" err="1"/>
              <a:t>Maling</a:t>
            </a:r>
            <a:r>
              <a:rPr lang="en-US" altLang="en-US" sz="2400" b="1" i="1" dirty="0"/>
              <a:t> v. Finnegan</a:t>
            </a:r>
            <a:r>
              <a:rPr lang="en-US" altLang="en-US" sz="2200" b="1" i="1" dirty="0"/>
              <a:t>, </a:t>
            </a:r>
            <a:r>
              <a:rPr lang="en-US" altLang="en-US" sz="2000" dirty="0"/>
              <a:t>42 N.E. 3d 199 (Mass. 2015).</a:t>
            </a:r>
          </a:p>
          <a:p>
            <a:pPr lvl="1">
              <a:spcBef>
                <a:spcPts val="0"/>
              </a:spcBef>
              <a:spcAft>
                <a:spcPts val="600"/>
              </a:spcAft>
              <a:buFont typeface="Arial" panose="020B0604020202020204" pitchFamily="34" charset="0"/>
              <a:buChar char="•"/>
              <a:defRPr/>
            </a:pPr>
            <a:r>
              <a:rPr lang="en-US" sz="1900" dirty="0"/>
              <a:t>Plaintiff engaged law firm to prosecute patents for screwless eyeglass hinge.</a:t>
            </a:r>
          </a:p>
          <a:p>
            <a:pPr lvl="1">
              <a:spcBef>
                <a:spcPts val="0"/>
              </a:spcBef>
              <a:spcAft>
                <a:spcPts val="600"/>
              </a:spcAft>
              <a:buFont typeface="Arial" panose="020B0604020202020204" pitchFamily="34" charset="0"/>
              <a:buChar char="•"/>
              <a:defRPr/>
            </a:pPr>
            <a:r>
              <a:rPr lang="en-US" sz="1900" dirty="0"/>
              <a:t>After patents were obtained, Plaintiff learned firm had simultaneously represented another client in the same industry.</a:t>
            </a:r>
          </a:p>
          <a:p>
            <a:pPr lvl="1">
              <a:spcBef>
                <a:spcPts val="0"/>
              </a:spcBef>
              <a:spcAft>
                <a:spcPts val="600"/>
              </a:spcAft>
              <a:buFont typeface="Arial" panose="020B0604020202020204" pitchFamily="34" charset="0"/>
              <a:buChar char="•"/>
              <a:defRPr/>
            </a:pPr>
            <a:r>
              <a:rPr lang="en-US" sz="1900" dirty="0"/>
              <a:t>Plaintiff’s work was done in firm’s Boston office; 2</a:t>
            </a:r>
            <a:r>
              <a:rPr lang="en-US" sz="1900" baseline="30000" dirty="0"/>
              <a:t>nd</a:t>
            </a:r>
            <a:r>
              <a:rPr lang="en-US" sz="1900" dirty="0"/>
              <a:t> party’s work was done in D.C. office. </a:t>
            </a:r>
          </a:p>
          <a:p>
            <a:pPr lvl="1">
              <a:spcBef>
                <a:spcPts val="0"/>
              </a:spcBef>
              <a:spcAft>
                <a:spcPts val="600"/>
              </a:spcAft>
              <a:buFont typeface="Arial" panose="020B0604020202020204" pitchFamily="34" charset="0"/>
              <a:buChar char="•"/>
              <a:defRPr/>
            </a:pPr>
            <a:r>
              <a:rPr lang="en-US" sz="1900" dirty="0"/>
              <a:t>Plaintiff alleged firm belatedly commenced preparation of one of his applications and that it inexplicably took a long time to do so.</a:t>
            </a:r>
          </a:p>
          <a:p>
            <a:pPr lvl="1">
              <a:spcBef>
                <a:spcPts val="0"/>
              </a:spcBef>
              <a:spcAft>
                <a:spcPts val="600"/>
              </a:spcAft>
              <a:buFont typeface="Arial" panose="020B0604020202020204" pitchFamily="34" charset="0"/>
              <a:buChar char="•"/>
              <a:defRPr/>
            </a:pPr>
            <a:r>
              <a:rPr lang="en-US" sz="1900" dirty="0"/>
              <a:t>Plaintiff alleged he would not have made investment in developing his product if firm had disclosed its conflict and work on 2</a:t>
            </a:r>
            <a:r>
              <a:rPr lang="en-US" sz="1900" baseline="30000" dirty="0"/>
              <a:t>nd</a:t>
            </a:r>
            <a:r>
              <a:rPr lang="en-US" sz="1900" dirty="0"/>
              <a:t> party’s patents.</a:t>
            </a:r>
          </a:p>
          <a:p>
            <a:pPr lvl="1">
              <a:spcBef>
                <a:spcPct val="0"/>
              </a:spcBef>
              <a:defRPr/>
            </a:pPr>
            <a:endParaRPr lang="en-US" sz="2000" dirty="0"/>
          </a:p>
          <a:p>
            <a:pPr marL="457200" lvl="1" indent="0">
              <a:spcBef>
                <a:spcPct val="0"/>
              </a:spcBef>
              <a:buNone/>
              <a:defRPr/>
            </a:pPr>
            <a:r>
              <a:rPr lang="en-US" sz="2000" dirty="0"/>
              <a:t> </a:t>
            </a:r>
          </a:p>
          <a:p>
            <a:pPr lvl="1">
              <a:spcBef>
                <a:spcPct val="0"/>
              </a:spcBef>
              <a:defRPr/>
            </a:pPr>
            <a:endParaRPr lang="en-US" dirty="0"/>
          </a:p>
        </p:txBody>
      </p:sp>
      <p:sp>
        <p:nvSpPr>
          <p:cNvPr id="5" name="Slide Number Placeholder 4">
            <a:extLst>
              <a:ext uri="{FF2B5EF4-FFF2-40B4-BE49-F238E27FC236}">
                <a16:creationId xmlns:a16="http://schemas.microsoft.com/office/drawing/2014/main" id="{FA2ED93F-1EFF-454E-AB3F-BDC29990B4A3}"/>
              </a:ext>
            </a:extLst>
          </p:cNvPr>
          <p:cNvSpPr>
            <a:spLocks noGrp="1"/>
          </p:cNvSpPr>
          <p:nvPr>
            <p:ph type="sldNum" sz="quarter" idx="10"/>
          </p:nvPr>
        </p:nvSpPr>
        <p:spPr/>
        <p:txBody>
          <a:bodyPr/>
          <a:lstStyle/>
          <a:p>
            <a:fld id="{92DA454B-C859-4892-B9FA-68B588C9F547}" type="slidenum">
              <a:rPr lang="en-US" smtClean="0"/>
              <a:t>18</a:t>
            </a:fld>
            <a:endParaRPr lang="en-US" dirty="0"/>
          </a:p>
        </p:txBody>
      </p:sp>
    </p:spTree>
    <p:extLst>
      <p:ext uri="{BB962C8B-B14F-4D97-AF65-F5344CB8AC3E}">
        <p14:creationId xmlns:p14="http://schemas.microsoft.com/office/powerpoint/2010/main" val="2665026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4ACB8AE-E74C-4FAF-B9D3-E044B2AA9C49}"/>
              </a:ext>
            </a:extLst>
          </p:cNvPr>
          <p:cNvSpPr>
            <a:spLocks noGrp="1"/>
          </p:cNvSpPr>
          <p:nvPr>
            <p:ph type="title"/>
          </p:nvPr>
        </p:nvSpPr>
        <p:spPr/>
        <p:txBody>
          <a:bodyPr>
            <a:normAutofit fontScale="90000"/>
          </a:bodyPr>
          <a:lstStyle/>
          <a:p>
            <a:r>
              <a:rPr lang="en-US" altLang="en-US" dirty="0">
                <a:latin typeface="Segoe UI" pitchFamily="34" charset="0"/>
                <a:cs typeface="Times New Roman" pitchFamily="18" charset="0"/>
              </a:rPr>
              <a:t>Conflict of Interest</a:t>
            </a:r>
            <a:br>
              <a:rPr lang="en-US" dirty="0"/>
            </a:br>
            <a:endParaRPr lang="en-US" dirty="0"/>
          </a:p>
        </p:txBody>
      </p:sp>
      <p:sp>
        <p:nvSpPr>
          <p:cNvPr id="3" name="Content Placeholder 2"/>
          <p:cNvSpPr>
            <a:spLocks noGrp="1"/>
          </p:cNvSpPr>
          <p:nvPr>
            <p:ph idx="1"/>
          </p:nvPr>
        </p:nvSpPr>
        <p:spPr>
          <a:xfrm>
            <a:off x="457200" y="1262080"/>
            <a:ext cx="8229600" cy="3971771"/>
          </a:xfrm>
        </p:spPr>
        <p:txBody>
          <a:bodyPr>
            <a:normAutofit fontScale="62500" lnSpcReduction="20000"/>
          </a:bodyPr>
          <a:lstStyle/>
          <a:p>
            <a:pPr marL="0" indent="0">
              <a:buNone/>
            </a:pPr>
            <a:r>
              <a:rPr lang="en-US" altLang="en-US" b="1" i="1" dirty="0" err="1"/>
              <a:t>Maling</a:t>
            </a:r>
            <a:r>
              <a:rPr lang="en-US" altLang="en-US" dirty="0"/>
              <a:t> (cont.)</a:t>
            </a:r>
          </a:p>
          <a:p>
            <a:r>
              <a:rPr lang="en-US" dirty="0"/>
              <a:t>Appellate court stated that subject matter conflicts may present a number of potential legal, ethical, and practical problems, but they do not, standing alone, constitute actionable conflict of interest that violates Mass. Rule of Professional Conduct 1.7 (Conflict of Interest).</a:t>
            </a:r>
          </a:p>
          <a:p>
            <a:r>
              <a:rPr lang="en-US" dirty="0"/>
              <a:t>Court did not find that competing for patents in the same space placed clients directly adverse to one another.</a:t>
            </a:r>
          </a:p>
          <a:p>
            <a:pPr lvl="1"/>
            <a:r>
              <a:rPr lang="en-US" dirty="0"/>
              <a:t>Analogized with two clients attempting to obtain radio broadcast licenses.</a:t>
            </a:r>
          </a:p>
          <a:p>
            <a:r>
              <a:rPr lang="en-US" dirty="0"/>
              <a:t>Court discussed likelihood of interference as a barometer for conflict between two clients in same space.</a:t>
            </a:r>
          </a:p>
          <a:p>
            <a:r>
              <a:rPr lang="en-US" dirty="0"/>
              <a:t>No evidence or even allegation that Plaintiff’s claims were altered or limited because of simultaneous representation.</a:t>
            </a:r>
          </a:p>
          <a:p>
            <a:r>
              <a:rPr lang="en-US" dirty="0"/>
              <a:t> </a:t>
            </a:r>
          </a:p>
          <a:p>
            <a:pPr lvl="1"/>
            <a:endParaRPr lang="en-US" dirty="0"/>
          </a:p>
        </p:txBody>
      </p:sp>
      <p:sp>
        <p:nvSpPr>
          <p:cNvPr id="5" name="Slide Number Placeholder 4">
            <a:extLst>
              <a:ext uri="{FF2B5EF4-FFF2-40B4-BE49-F238E27FC236}">
                <a16:creationId xmlns:a16="http://schemas.microsoft.com/office/drawing/2014/main" id="{095F0E1E-80F1-4414-8EE8-BDBF9D003B65}"/>
              </a:ext>
            </a:extLst>
          </p:cNvPr>
          <p:cNvSpPr>
            <a:spLocks noGrp="1"/>
          </p:cNvSpPr>
          <p:nvPr>
            <p:ph type="sldNum" sz="quarter" idx="10"/>
          </p:nvPr>
        </p:nvSpPr>
        <p:spPr/>
        <p:txBody>
          <a:bodyPr/>
          <a:lstStyle/>
          <a:p>
            <a:fld id="{92DA454B-C859-4892-B9FA-68B588C9F547}" type="slidenum">
              <a:rPr lang="en-US" smtClean="0"/>
              <a:pPr/>
              <a:t>19</a:t>
            </a:fld>
            <a:endParaRPr lang="en-US" dirty="0"/>
          </a:p>
        </p:txBody>
      </p:sp>
    </p:spTree>
    <p:extLst>
      <p:ext uri="{BB962C8B-B14F-4D97-AF65-F5344CB8AC3E}">
        <p14:creationId xmlns:p14="http://schemas.microsoft.com/office/powerpoint/2010/main" val="1941410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0945"/>
            <a:ext cx="7772400" cy="1225021"/>
          </a:xfrm>
        </p:spPr>
        <p:txBody>
          <a:bodyPr>
            <a:normAutofit fontScale="90000"/>
          </a:bodyPr>
          <a:lstStyle/>
          <a:p>
            <a:br>
              <a:rPr lang="en-US" altLang="en-US" dirty="0"/>
            </a:br>
            <a:r>
              <a:rPr lang="en-US" altLang="en-US" dirty="0"/>
              <a:t>Professional responsibility and </a:t>
            </a:r>
            <a:br>
              <a:rPr lang="en-US" altLang="en-US" dirty="0"/>
            </a:br>
            <a:r>
              <a:rPr lang="en-US" altLang="en-US" dirty="0"/>
              <a:t>practice before the USPTO</a:t>
            </a:r>
            <a:br>
              <a:rPr lang="en-US" altLang="en-US" dirty="0"/>
            </a:br>
            <a:endParaRPr lang="en-US" dirty="0"/>
          </a:p>
        </p:txBody>
      </p:sp>
      <p:sp>
        <p:nvSpPr>
          <p:cNvPr id="7" name="Subtitle 2"/>
          <p:cNvSpPr>
            <a:spLocks noGrp="1"/>
          </p:cNvSpPr>
          <p:nvPr>
            <p:ph type="subTitle" idx="1"/>
          </p:nvPr>
        </p:nvSpPr>
        <p:spPr/>
        <p:txBody>
          <a:bodyPr>
            <a:normAutofit/>
          </a:bodyPr>
          <a:lstStyle/>
          <a:p>
            <a:r>
              <a:rPr lang="en-US" sz="2400" dirty="0"/>
              <a:t>Office of Enrollment and Discipline (OED)</a:t>
            </a:r>
          </a:p>
          <a:p>
            <a:r>
              <a:rPr lang="en-US" sz="2400" dirty="0"/>
              <a:t>United States Patent and Trademark Office (USPTO)</a:t>
            </a:r>
          </a:p>
        </p:txBody>
      </p:sp>
    </p:spTree>
    <p:extLst>
      <p:ext uri="{BB962C8B-B14F-4D97-AF65-F5344CB8AC3E}">
        <p14:creationId xmlns:p14="http://schemas.microsoft.com/office/powerpoint/2010/main" val="3313248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a:latin typeface="Segoe UI" pitchFamily="34" charset="0"/>
              </a:rPr>
              <a:t>Conflict of interest</a:t>
            </a:r>
            <a:endParaRPr lang="en-US" sz="3400" dirty="0"/>
          </a:p>
        </p:txBody>
      </p:sp>
      <p:sp>
        <p:nvSpPr>
          <p:cNvPr id="3" name="Content Placeholder 2"/>
          <p:cNvSpPr>
            <a:spLocks noGrp="1"/>
          </p:cNvSpPr>
          <p:nvPr>
            <p:ph idx="1"/>
          </p:nvPr>
        </p:nvSpPr>
        <p:spPr>
          <a:xfrm>
            <a:off x="457200" y="1046074"/>
            <a:ext cx="8229600" cy="4187777"/>
          </a:xfrm>
        </p:spPr>
        <p:txBody>
          <a:bodyPr>
            <a:noAutofit/>
          </a:bodyPr>
          <a:lstStyle/>
          <a:p>
            <a:pPr marL="0" indent="0">
              <a:spcBef>
                <a:spcPts val="0"/>
              </a:spcBef>
              <a:spcAft>
                <a:spcPts val="600"/>
              </a:spcAft>
              <a:buNone/>
              <a:defRPr/>
            </a:pPr>
            <a:r>
              <a:rPr lang="en-US" altLang="en-US" sz="1800" b="1" i="1" dirty="0"/>
              <a:t>In re </a:t>
            </a:r>
            <a:r>
              <a:rPr lang="en-US" altLang="en-US" sz="1800" b="1" i="1" dirty="0" err="1"/>
              <a:t>Walpert</a:t>
            </a:r>
            <a:r>
              <a:rPr lang="en-US" altLang="en-US" sz="1800" b="1" dirty="0"/>
              <a:t>, </a:t>
            </a:r>
            <a:r>
              <a:rPr lang="en-US" altLang="en-US" sz="1800" dirty="0"/>
              <a:t>Proceeding No. D2018-07 (USPTO Apr 29, 2021)</a:t>
            </a:r>
          </a:p>
          <a:p>
            <a:pPr lvl="1">
              <a:spcBef>
                <a:spcPts val="0"/>
              </a:spcBef>
              <a:buFont typeface="Arial" panose="020B0604020202020204" pitchFamily="34" charset="0"/>
              <a:buChar char="•"/>
              <a:defRPr/>
            </a:pPr>
            <a:r>
              <a:rPr lang="en-US" altLang="en-US" sz="1600" dirty="0"/>
              <a:t>Disciplinary complaint alleged:</a:t>
            </a:r>
          </a:p>
          <a:p>
            <a:pPr lvl="2">
              <a:spcBef>
                <a:spcPts val="0"/>
              </a:spcBef>
              <a:buFont typeface="Courier New" panose="02070309020205020404" pitchFamily="49" charset="0"/>
              <a:buChar char="-"/>
              <a:defRPr/>
            </a:pPr>
            <a:r>
              <a:rPr lang="en-US" altLang="en-US" sz="1200" dirty="0"/>
              <a:t>Respondent entered into business relationship with his client and was given partial ownership interest in client company as compensation for providing legal services. </a:t>
            </a:r>
          </a:p>
          <a:p>
            <a:pPr lvl="2">
              <a:spcBef>
                <a:spcPts val="0"/>
              </a:spcBef>
              <a:buFont typeface="Courier New" panose="02070309020205020404" pitchFamily="49" charset="0"/>
              <a:buChar char="-"/>
              <a:defRPr/>
            </a:pPr>
            <a:r>
              <a:rPr lang="en-US" altLang="en-US" sz="1200" dirty="0"/>
              <a:t>Did not obtain informed consent from company or disclose any potential risks associated with transacting business with a client.</a:t>
            </a:r>
          </a:p>
          <a:p>
            <a:pPr lvl="2">
              <a:spcBef>
                <a:spcPts val="0"/>
              </a:spcBef>
              <a:buFont typeface="Courier New" panose="02070309020205020404" pitchFamily="49" charset="0"/>
              <a:buChar char="-"/>
              <a:defRPr/>
            </a:pPr>
            <a:r>
              <a:rPr lang="en-US" altLang="en-US" sz="1200" dirty="0"/>
              <a:t>Several patent applications Respondent had worked on for the company became abandoned.</a:t>
            </a:r>
          </a:p>
          <a:p>
            <a:pPr lvl="2">
              <a:spcBef>
                <a:spcPts val="0"/>
              </a:spcBef>
              <a:buFont typeface="Courier New" panose="02070309020205020404" pitchFamily="49" charset="0"/>
              <a:buChar char="-"/>
              <a:defRPr/>
            </a:pPr>
            <a:r>
              <a:rPr lang="en-US" altLang="en-US" sz="1200" dirty="0"/>
              <a:t>Fabricated emails purportedly showing that he notified the company of application filing irregularities.</a:t>
            </a:r>
          </a:p>
          <a:p>
            <a:pPr lvl="2">
              <a:spcBef>
                <a:spcPts val="0"/>
              </a:spcBef>
              <a:spcAft>
                <a:spcPts val="600"/>
              </a:spcAft>
              <a:buFont typeface="Courier New" panose="02070309020205020404" pitchFamily="49" charset="0"/>
              <a:buChar char="-"/>
              <a:defRPr/>
            </a:pPr>
            <a:r>
              <a:rPr lang="en-US" altLang="en-US" sz="1200" dirty="0"/>
              <a:t>Failed to notify company of the problems with their applications. </a:t>
            </a:r>
          </a:p>
          <a:p>
            <a:pPr lvl="1">
              <a:spcBef>
                <a:spcPts val="0"/>
              </a:spcBef>
              <a:spcAft>
                <a:spcPts val="600"/>
              </a:spcAft>
              <a:buFont typeface="Arial" panose="020B0604020202020204" pitchFamily="34" charset="0"/>
              <a:buChar char="•"/>
              <a:defRPr/>
            </a:pPr>
            <a:r>
              <a:rPr lang="en-US" altLang="en-US" sz="1600" dirty="0"/>
              <a:t>Exclusion from practice before the office.  </a:t>
            </a:r>
          </a:p>
          <a:p>
            <a:pPr lvl="1">
              <a:spcBef>
                <a:spcPts val="0"/>
              </a:spcBef>
              <a:buFont typeface="Arial" panose="020B0604020202020204" pitchFamily="34" charset="0"/>
              <a:buChar char="•"/>
              <a:defRPr/>
            </a:pPr>
            <a:r>
              <a:rPr lang="en-US" altLang="en-US" sz="1600" dirty="0"/>
              <a:t>Rule highlights:</a:t>
            </a:r>
          </a:p>
          <a:p>
            <a:pPr lvl="2">
              <a:spcBef>
                <a:spcPts val="0"/>
              </a:spcBef>
              <a:buFont typeface="Courier New" panose="02070309020205020404" pitchFamily="49" charset="0"/>
              <a:buChar char="-"/>
              <a:defRPr/>
            </a:pPr>
            <a:r>
              <a:rPr lang="en-US" altLang="en-US" sz="1200" dirty="0"/>
              <a:t>37 C.F.R. § 10.62 (2012) Refusing employment where the interest of practitioner may impair practitioner’s independent judgment</a:t>
            </a:r>
          </a:p>
          <a:p>
            <a:pPr lvl="2">
              <a:spcBef>
                <a:spcPts val="0"/>
              </a:spcBef>
              <a:buFont typeface="Courier New" panose="02070309020205020404" pitchFamily="49" charset="0"/>
              <a:buChar char="-"/>
              <a:defRPr/>
            </a:pPr>
            <a:r>
              <a:rPr lang="en-US" altLang="en-US" sz="1200" dirty="0"/>
              <a:t>37 C.F.R. § 10.65 (2012) Limiting business relations with a client</a:t>
            </a:r>
          </a:p>
          <a:p>
            <a:pPr lvl="2">
              <a:spcBef>
                <a:spcPts val="0"/>
              </a:spcBef>
              <a:buFont typeface="Courier New" panose="02070309020205020404" pitchFamily="49" charset="0"/>
              <a:buChar char="-"/>
              <a:defRPr/>
            </a:pPr>
            <a:r>
              <a:rPr lang="en-US" altLang="en-US" sz="1200" dirty="0"/>
              <a:t>37 C.F.R. § 11.108 - Conflict of interest</a:t>
            </a:r>
          </a:p>
          <a:p>
            <a:pPr lvl="2">
              <a:spcBef>
                <a:spcPts val="0"/>
              </a:spcBef>
              <a:buFont typeface="Courier New" panose="02070309020205020404" pitchFamily="49" charset="0"/>
              <a:buChar char="-"/>
              <a:defRPr/>
            </a:pPr>
            <a:r>
              <a:rPr lang="en-US" altLang="en-US" sz="1200" dirty="0"/>
              <a:t>37 C.F.R. § 11.303(a) – Candor towards the tribunal</a:t>
            </a:r>
          </a:p>
          <a:p>
            <a:pPr lvl="2">
              <a:spcBef>
                <a:spcPts val="0"/>
              </a:spcBef>
              <a:buFont typeface="Courier New" panose="02070309020205020404" pitchFamily="49" charset="0"/>
              <a:buChar char="-"/>
              <a:defRPr/>
            </a:pPr>
            <a:r>
              <a:rPr lang="en-US" altLang="en-US" sz="1200" dirty="0"/>
              <a:t>37 C.F.R. § 11.804(c) –  Conduct that involves dishonesty, fraud, deceit, or misrepresentation</a:t>
            </a:r>
          </a:p>
          <a:p>
            <a:pPr marL="914400" lvl="2" indent="0">
              <a:spcBef>
                <a:spcPts val="0"/>
              </a:spcBef>
              <a:buNone/>
              <a:defRPr/>
            </a:pPr>
            <a:endParaRPr lang="en-US" altLang="en-US" sz="1200" dirty="0"/>
          </a:p>
          <a:p>
            <a:pPr lvl="2">
              <a:spcBef>
                <a:spcPts val="0"/>
              </a:spcBef>
              <a:buFont typeface="Courier New" panose="02070309020205020404" pitchFamily="49" charset="0"/>
              <a:buChar char="-"/>
              <a:defRPr/>
            </a:pPr>
            <a:endParaRPr lang="en-US" altLang="en-US" sz="1400" dirty="0"/>
          </a:p>
          <a:p>
            <a:pPr marL="914400" lvl="2" indent="0">
              <a:spcBef>
                <a:spcPts val="0"/>
              </a:spcBef>
              <a:buNone/>
              <a:defRPr/>
            </a:pPr>
            <a:endParaRPr lang="en-US" altLang="en-US" sz="1400" dirty="0"/>
          </a:p>
          <a:p>
            <a:pPr lvl="2">
              <a:spcBef>
                <a:spcPts val="0"/>
              </a:spcBef>
              <a:buFont typeface="Courier New" panose="02070309020205020404" pitchFamily="49" charset="0"/>
              <a:buChar char="-"/>
              <a:defRPr/>
            </a:pPr>
            <a:endParaRPr lang="en-US" altLang="en-US" sz="1600" b="1" dirty="0"/>
          </a:p>
          <a:p>
            <a:pPr lvl="2">
              <a:spcBef>
                <a:spcPts val="0"/>
              </a:spcBef>
              <a:buFont typeface="Courier New" panose="02070309020205020404" pitchFamily="49" charset="0"/>
              <a:buChar char="-"/>
              <a:defRPr/>
            </a:pPr>
            <a:endParaRPr lang="en-US" altLang="en-US" sz="1400" b="1" dirty="0"/>
          </a:p>
          <a:p>
            <a:pPr marL="914400" lvl="2" indent="0">
              <a:spcBef>
                <a:spcPts val="0"/>
              </a:spcBef>
              <a:buNone/>
              <a:defRPr/>
            </a:pPr>
            <a:r>
              <a:rPr lang="en-US" altLang="en-US" sz="1400" b="1" dirty="0"/>
              <a:t> </a:t>
            </a:r>
          </a:p>
          <a:p>
            <a:pPr marL="914400" lvl="2" indent="0">
              <a:spcBef>
                <a:spcPts val="0"/>
              </a:spcBef>
              <a:buNone/>
              <a:defRPr/>
            </a:pPr>
            <a:endParaRPr lang="en-US" altLang="en-US" sz="1600" dirty="0"/>
          </a:p>
          <a:p>
            <a:pPr lvl="2">
              <a:spcBef>
                <a:spcPts val="0"/>
              </a:spcBef>
              <a:buFont typeface="Arial" panose="020B0604020202020204" pitchFamily="34" charset="0"/>
              <a:buChar char="•"/>
              <a:defRPr/>
            </a:pPr>
            <a:endParaRPr lang="en-US" altLang="en-US" sz="1400" dirty="0"/>
          </a:p>
          <a:p>
            <a:pPr marL="457200" lvl="1" indent="0">
              <a:spcBef>
                <a:spcPts val="0"/>
              </a:spcBef>
              <a:buNone/>
              <a:defRPr/>
            </a:pPr>
            <a:endParaRPr lang="en-US" altLang="en-US" sz="1800" dirty="0"/>
          </a:p>
          <a:p>
            <a:pPr lvl="1">
              <a:spcBef>
                <a:spcPts val="0"/>
              </a:spcBef>
              <a:defRPr/>
            </a:pPr>
            <a:endParaRPr lang="en-US" altLang="en-US" sz="2000" dirty="0"/>
          </a:p>
          <a:p>
            <a:endParaRPr lang="en-US" sz="2800" dirty="0"/>
          </a:p>
        </p:txBody>
      </p:sp>
      <p:sp>
        <p:nvSpPr>
          <p:cNvPr id="4" name="Slide Number Placeholder 3"/>
          <p:cNvSpPr>
            <a:spLocks noGrp="1"/>
          </p:cNvSpPr>
          <p:nvPr>
            <p:ph type="sldNum" sz="quarter" idx="10"/>
          </p:nvPr>
        </p:nvSpPr>
        <p:spPr/>
        <p:txBody>
          <a:bodyPr/>
          <a:lstStyle/>
          <a:p>
            <a:fld id="{92DA454B-C859-4892-B9FA-68B588C9F547}" type="slidenum">
              <a:rPr lang="en-US" smtClean="0"/>
              <a:t>20</a:t>
            </a:fld>
            <a:endParaRPr lang="en-US"/>
          </a:p>
        </p:txBody>
      </p:sp>
    </p:spTree>
    <p:extLst>
      <p:ext uri="{BB962C8B-B14F-4D97-AF65-F5344CB8AC3E}">
        <p14:creationId xmlns:p14="http://schemas.microsoft.com/office/powerpoint/2010/main" val="778254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Conflict of interest</a:t>
            </a:r>
            <a:endParaRPr lang="en-US" sz="3400" dirty="0"/>
          </a:p>
        </p:txBody>
      </p:sp>
      <p:sp>
        <p:nvSpPr>
          <p:cNvPr id="3" name="Content Placeholder 2"/>
          <p:cNvSpPr>
            <a:spLocks noGrp="1"/>
          </p:cNvSpPr>
          <p:nvPr>
            <p:ph idx="1"/>
          </p:nvPr>
        </p:nvSpPr>
        <p:spPr>
          <a:xfrm>
            <a:off x="457200" y="1100452"/>
            <a:ext cx="8229600" cy="4500248"/>
          </a:xfrm>
        </p:spPr>
        <p:txBody>
          <a:bodyPr>
            <a:noAutofit/>
          </a:bodyPr>
          <a:lstStyle/>
          <a:p>
            <a:pPr marL="0" lvl="0" indent="0">
              <a:spcBef>
                <a:spcPts val="0"/>
              </a:spcBef>
              <a:spcAft>
                <a:spcPts val="600"/>
              </a:spcAft>
              <a:buNone/>
              <a:defRPr/>
            </a:pPr>
            <a:r>
              <a:rPr lang="en-US" altLang="en-US" sz="2200" b="1" i="1" dirty="0">
                <a:solidFill>
                  <a:prstClr val="black"/>
                </a:solidFill>
              </a:rPr>
              <a:t>In re Gray</a:t>
            </a:r>
            <a:r>
              <a:rPr lang="en-US" altLang="en-US" sz="2200" b="1" dirty="0">
                <a:solidFill>
                  <a:prstClr val="black"/>
                </a:solidFill>
              </a:rPr>
              <a:t>, </a:t>
            </a:r>
            <a:r>
              <a:rPr lang="en-US" altLang="en-US" sz="2200" dirty="0">
                <a:solidFill>
                  <a:prstClr val="black"/>
                </a:solidFill>
              </a:rPr>
              <a:t>Proceeding No. D2017-02 (USPTO Feb. 22, 2017).</a:t>
            </a:r>
          </a:p>
          <a:p>
            <a:pPr lvl="1">
              <a:spcBef>
                <a:spcPts val="0"/>
              </a:spcBef>
              <a:buFont typeface="Arial" panose="020B0604020202020204" pitchFamily="34" charset="0"/>
              <a:buChar char="•"/>
              <a:defRPr/>
            </a:pPr>
            <a:r>
              <a:rPr lang="en-US" altLang="en-US" sz="1600" dirty="0">
                <a:solidFill>
                  <a:prstClr val="black"/>
                </a:solidFill>
              </a:rPr>
              <a:t>Disciplinary complaint alleged:</a:t>
            </a:r>
          </a:p>
          <a:p>
            <a:pPr lvl="2">
              <a:spcBef>
                <a:spcPts val="0"/>
              </a:spcBef>
              <a:buFont typeface="Courier New" panose="02070309020205020404" pitchFamily="49" charset="0"/>
              <a:buChar char="-"/>
              <a:defRPr/>
            </a:pPr>
            <a:r>
              <a:rPr lang="en-US" altLang="en-US" sz="1400" dirty="0">
                <a:solidFill>
                  <a:prstClr val="black"/>
                </a:solidFill>
              </a:rPr>
              <a:t>Respondent’s firm had agreement with companies to provide patent legal services to referred clients.</a:t>
            </a:r>
          </a:p>
          <a:p>
            <a:pPr lvl="2">
              <a:spcBef>
                <a:spcPts val="0"/>
              </a:spcBef>
              <a:buFont typeface="Courier New" panose="02070309020205020404" pitchFamily="49" charset="0"/>
              <a:buChar char="-"/>
              <a:defRPr/>
            </a:pPr>
            <a:r>
              <a:rPr lang="en-US" altLang="en-US" sz="1400" dirty="0">
                <a:solidFill>
                  <a:prstClr val="black"/>
                </a:solidFill>
              </a:rPr>
              <a:t>Respondent’s relationships posed numerous conflicts of interest issues with respect to referred clients.</a:t>
            </a:r>
          </a:p>
          <a:p>
            <a:pPr lvl="2">
              <a:spcBef>
                <a:spcPts val="0"/>
              </a:spcBef>
              <a:buFont typeface="Courier New" panose="02070309020205020404" pitchFamily="49" charset="0"/>
              <a:buChar char="-"/>
              <a:defRPr/>
            </a:pPr>
            <a:r>
              <a:rPr lang="en-US" altLang="en-US" sz="1400" dirty="0">
                <a:solidFill>
                  <a:prstClr val="black"/>
                </a:solidFill>
              </a:rPr>
              <a:t>Directed associate to withhold filing of client applications until client paid 3</a:t>
            </a:r>
            <a:r>
              <a:rPr lang="en-US" altLang="en-US" sz="1400" baseline="30000" dirty="0">
                <a:solidFill>
                  <a:prstClr val="black"/>
                </a:solidFill>
              </a:rPr>
              <a:t>rd</a:t>
            </a:r>
            <a:r>
              <a:rPr lang="en-US" altLang="en-US" sz="1400" dirty="0">
                <a:solidFill>
                  <a:prstClr val="black"/>
                </a:solidFill>
              </a:rPr>
              <a:t> party company $125 fee.</a:t>
            </a:r>
          </a:p>
          <a:p>
            <a:pPr lvl="2">
              <a:spcBef>
                <a:spcPts val="0"/>
              </a:spcBef>
              <a:buFont typeface="Courier New" panose="02070309020205020404" pitchFamily="49" charset="0"/>
              <a:buChar char="-"/>
              <a:defRPr/>
            </a:pPr>
            <a:r>
              <a:rPr lang="en-US" altLang="en-US" sz="1400" dirty="0">
                <a:solidFill>
                  <a:prstClr val="black"/>
                </a:solidFill>
              </a:rPr>
              <a:t>Did not consult with client regarding the appropriate type of protection.</a:t>
            </a:r>
          </a:p>
          <a:p>
            <a:pPr lvl="2">
              <a:spcBef>
                <a:spcPts val="0"/>
              </a:spcBef>
              <a:spcAft>
                <a:spcPts val="600"/>
              </a:spcAft>
              <a:buFont typeface="Courier New" panose="02070309020205020404" pitchFamily="49" charset="0"/>
              <a:buChar char="-"/>
              <a:defRPr/>
            </a:pPr>
            <a:r>
              <a:rPr lang="en-US" altLang="en-US" sz="1400" dirty="0">
                <a:solidFill>
                  <a:prstClr val="black"/>
                </a:solidFill>
              </a:rPr>
              <a:t>Failed to supervise associate to ensure compliance with conflict and other rules.</a:t>
            </a:r>
          </a:p>
          <a:p>
            <a:pPr lvl="1">
              <a:spcBef>
                <a:spcPts val="0"/>
              </a:spcBef>
              <a:spcAft>
                <a:spcPts val="600"/>
              </a:spcAft>
              <a:buFont typeface="Arial" panose="020B0604020202020204" pitchFamily="34" charset="0"/>
              <a:buChar char="•"/>
              <a:defRPr/>
            </a:pPr>
            <a:r>
              <a:rPr lang="en-US" altLang="en-US" sz="1600" dirty="0">
                <a:solidFill>
                  <a:prstClr val="black"/>
                </a:solidFill>
              </a:rPr>
              <a:t>Exclusion on consent.  </a:t>
            </a:r>
          </a:p>
          <a:p>
            <a:pPr lvl="1">
              <a:spcBef>
                <a:spcPts val="0"/>
              </a:spcBef>
              <a:buFont typeface="Arial" panose="020B0604020202020204" pitchFamily="34" charset="0"/>
              <a:buChar char="•"/>
              <a:defRPr/>
            </a:pPr>
            <a:r>
              <a:rPr lang="en-US" altLang="en-US" sz="1600" dirty="0">
                <a:solidFill>
                  <a:prstClr val="black"/>
                </a:solidFill>
              </a:rPr>
              <a:t>Rule highlights:</a:t>
            </a:r>
          </a:p>
          <a:p>
            <a:pPr lvl="2">
              <a:spcBef>
                <a:spcPts val="0"/>
              </a:spcBef>
              <a:buFont typeface="Courier New" panose="02070309020205020404" pitchFamily="49" charset="0"/>
              <a:buChar char="-"/>
              <a:defRPr/>
            </a:pPr>
            <a:r>
              <a:rPr lang="en-US" altLang="en-US" sz="1400" dirty="0">
                <a:solidFill>
                  <a:prstClr val="black"/>
                </a:solidFill>
              </a:rPr>
              <a:t>37 C.F.R. § 11.105 – communicating scope of representation/fee</a:t>
            </a:r>
          </a:p>
          <a:p>
            <a:pPr lvl="2">
              <a:spcBef>
                <a:spcPts val="0"/>
              </a:spcBef>
              <a:buFont typeface="Courier New" panose="02070309020205020404" pitchFamily="49" charset="0"/>
              <a:buChar char="-"/>
              <a:defRPr/>
            </a:pPr>
            <a:r>
              <a:rPr lang="en-US" altLang="en-US" sz="1400" dirty="0">
                <a:solidFill>
                  <a:prstClr val="black"/>
                </a:solidFill>
              </a:rPr>
              <a:t>37 C.F.R. § 11.107(a) – Conflict of interest; current clients</a:t>
            </a:r>
          </a:p>
          <a:p>
            <a:pPr lvl="2">
              <a:spcBef>
                <a:spcPts val="0"/>
              </a:spcBef>
              <a:buFont typeface="Courier New" panose="02070309020205020404" pitchFamily="49" charset="0"/>
              <a:buChar char="-"/>
              <a:defRPr/>
            </a:pPr>
            <a:r>
              <a:rPr lang="en-US" altLang="en-US" sz="1400" dirty="0">
                <a:solidFill>
                  <a:prstClr val="black"/>
                </a:solidFill>
              </a:rPr>
              <a:t>37 C.F.R. § 11.108(f) – Accepting compensation from third party</a:t>
            </a:r>
          </a:p>
          <a:p>
            <a:pPr lvl="2">
              <a:spcBef>
                <a:spcPts val="0"/>
              </a:spcBef>
              <a:buFont typeface="Courier New" panose="02070309020205020404" pitchFamily="49" charset="0"/>
              <a:buChar char="-"/>
              <a:defRPr/>
            </a:pPr>
            <a:r>
              <a:rPr lang="en-US" altLang="en-US" sz="1400" dirty="0">
                <a:solidFill>
                  <a:prstClr val="black"/>
                </a:solidFill>
              </a:rPr>
              <a:t>37 C.F.R. § 11.504(c) – Permitting 3</a:t>
            </a:r>
            <a:r>
              <a:rPr lang="en-US" altLang="en-US" sz="1400" baseline="30000" dirty="0">
                <a:solidFill>
                  <a:prstClr val="black"/>
                </a:solidFill>
              </a:rPr>
              <a:t>rd</a:t>
            </a:r>
            <a:r>
              <a:rPr lang="en-US" altLang="en-US" sz="1400" dirty="0">
                <a:solidFill>
                  <a:prstClr val="black"/>
                </a:solidFill>
              </a:rPr>
              <a:t> party payer to regulate judgment</a:t>
            </a:r>
          </a:p>
          <a:p>
            <a:pPr lvl="2">
              <a:spcBef>
                <a:spcPts val="0"/>
              </a:spcBef>
              <a:buFont typeface="Courier New" panose="02070309020205020404" pitchFamily="49" charset="0"/>
              <a:buChar char="-"/>
              <a:defRPr/>
            </a:pPr>
            <a:r>
              <a:rPr lang="en-US" altLang="en-US" sz="1400" dirty="0">
                <a:solidFill>
                  <a:prstClr val="black"/>
                </a:solidFill>
              </a:rPr>
              <a:t>37 C.F.R. § 11.505 – Unauthorized Practice of law</a:t>
            </a:r>
          </a:p>
          <a:p>
            <a:pPr marL="914400" lvl="2" indent="0">
              <a:spcBef>
                <a:spcPts val="0"/>
              </a:spcBef>
              <a:buNone/>
              <a:defRPr/>
            </a:pPr>
            <a:endParaRPr lang="en-US" altLang="en-US" sz="1600" dirty="0"/>
          </a:p>
          <a:p>
            <a:pPr marL="457200" lvl="1" indent="0">
              <a:spcBef>
                <a:spcPts val="0"/>
              </a:spcBef>
              <a:buNone/>
              <a:defRPr/>
            </a:pPr>
            <a:endParaRPr lang="en-US" altLang="en-US" sz="20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21</a:t>
            </a:fld>
            <a:endParaRPr lang="en-US"/>
          </a:p>
        </p:txBody>
      </p:sp>
    </p:spTree>
    <p:extLst>
      <p:ext uri="{BB962C8B-B14F-4D97-AF65-F5344CB8AC3E}">
        <p14:creationId xmlns:p14="http://schemas.microsoft.com/office/powerpoint/2010/main" val="4141591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Conflict of interest</a:t>
            </a:r>
            <a:endParaRPr lang="en-US" sz="3400" dirty="0"/>
          </a:p>
        </p:txBody>
      </p:sp>
      <p:sp>
        <p:nvSpPr>
          <p:cNvPr id="3" name="Content Placeholder 2"/>
          <p:cNvSpPr>
            <a:spLocks noGrp="1"/>
          </p:cNvSpPr>
          <p:nvPr>
            <p:ph idx="1"/>
          </p:nvPr>
        </p:nvSpPr>
        <p:spPr>
          <a:xfrm>
            <a:off x="457200" y="1218982"/>
            <a:ext cx="8229600" cy="3786267"/>
          </a:xfrm>
        </p:spPr>
        <p:txBody>
          <a:bodyPr>
            <a:noAutofit/>
          </a:bodyPr>
          <a:lstStyle/>
          <a:p>
            <a:pPr marL="0" indent="0">
              <a:spcBef>
                <a:spcPts val="0"/>
              </a:spcBef>
              <a:spcAft>
                <a:spcPts val="600"/>
              </a:spcAft>
              <a:buNone/>
              <a:defRPr/>
            </a:pPr>
            <a:r>
              <a:rPr lang="en-US" altLang="en-US" sz="2200" b="1" i="1" dirty="0"/>
              <a:t>In re </a:t>
            </a:r>
            <a:r>
              <a:rPr lang="en-US" altLang="en-US" sz="2200" b="1" i="1" dirty="0" err="1"/>
              <a:t>Mikhailova</a:t>
            </a:r>
            <a:r>
              <a:rPr lang="en-US" altLang="en-US" sz="2200" b="1" dirty="0"/>
              <a:t>, </a:t>
            </a:r>
            <a:r>
              <a:rPr lang="en-US" altLang="en-US" sz="2200" dirty="0"/>
              <a:t>Proceeding No. D2017-18                      (USPTO June 16, 2017).</a:t>
            </a:r>
          </a:p>
          <a:p>
            <a:pPr lvl="1">
              <a:spcBef>
                <a:spcPts val="0"/>
              </a:spcBef>
              <a:buFont typeface="Arial" panose="020B0604020202020204" pitchFamily="34" charset="0"/>
              <a:buChar char="•"/>
              <a:defRPr/>
            </a:pPr>
            <a:r>
              <a:rPr lang="en-US" altLang="en-US" sz="1800" dirty="0"/>
              <a:t>Registered patent agent:</a:t>
            </a:r>
          </a:p>
          <a:p>
            <a:pPr lvl="2">
              <a:spcBef>
                <a:spcPts val="0"/>
              </a:spcBef>
              <a:buFont typeface="Courier New" panose="02070309020205020404" pitchFamily="49" charset="0"/>
              <a:buChar char="-"/>
              <a:defRPr/>
            </a:pPr>
            <a:r>
              <a:rPr lang="en-US" altLang="en-US" sz="1600" dirty="0"/>
              <a:t>Contracted with </a:t>
            </a:r>
            <a:r>
              <a:rPr lang="en-US" altLang="en-US" sz="1600" dirty="0" err="1"/>
              <a:t>Desa</a:t>
            </a:r>
            <a:r>
              <a:rPr lang="en-US" altLang="en-US" sz="1600" dirty="0"/>
              <a:t> Industries, Inc d/b/a World Patent Marketing (“WPM”) to prepare, file, and respond to Office actions for clients referred by WPM.</a:t>
            </a:r>
            <a:endParaRPr lang="en-US" altLang="en-US" sz="1200" dirty="0"/>
          </a:p>
          <a:p>
            <a:pPr lvl="2">
              <a:spcBef>
                <a:spcPts val="0"/>
              </a:spcBef>
              <a:spcAft>
                <a:spcPts val="600"/>
              </a:spcAft>
              <a:buFont typeface="Courier New" panose="02070309020205020404" pitchFamily="49" charset="0"/>
              <a:buChar char="-"/>
              <a:defRPr/>
            </a:pPr>
            <a:r>
              <a:rPr lang="en-US" altLang="en-US" sz="1600" dirty="0"/>
              <a:t>Permitted WPM to act as full intermediary with clients.</a:t>
            </a:r>
          </a:p>
          <a:p>
            <a:pPr lvl="1">
              <a:spcBef>
                <a:spcPts val="0"/>
              </a:spcBef>
              <a:buFont typeface="Arial" panose="020B0604020202020204" pitchFamily="34" charset="0"/>
              <a:buChar char="•"/>
              <a:defRPr/>
            </a:pPr>
            <a:r>
              <a:rPr lang="en-US" altLang="en-US" sz="1800" dirty="0"/>
              <a:t>Settlement: 20 month suspension with 28 months probation. </a:t>
            </a:r>
            <a:endParaRPr lang="en-US" altLang="en-US" sz="1400" dirty="0"/>
          </a:p>
          <a:p>
            <a:pPr lvl="1">
              <a:spcBef>
                <a:spcPts val="600"/>
              </a:spcBef>
              <a:buFont typeface="Arial" panose="020B0604020202020204" pitchFamily="34" charset="0"/>
              <a:buChar char="•"/>
              <a:defRPr/>
            </a:pPr>
            <a:r>
              <a:rPr lang="en-US" altLang="en-US" sz="1800" dirty="0"/>
              <a:t>Rule highlights:</a:t>
            </a:r>
          </a:p>
          <a:p>
            <a:pPr lvl="2">
              <a:spcBef>
                <a:spcPts val="0"/>
              </a:spcBef>
              <a:buFont typeface="Courier New" panose="02070309020205020404" pitchFamily="49" charset="0"/>
              <a:buChar char="-"/>
              <a:defRPr/>
            </a:pPr>
            <a:r>
              <a:rPr lang="en-US" altLang="en-US" sz="1600" dirty="0"/>
              <a:t>37 C.F.R. § 11.105(b) – communicating scope of representation/fee</a:t>
            </a:r>
          </a:p>
          <a:p>
            <a:pPr lvl="2">
              <a:spcBef>
                <a:spcPts val="0"/>
              </a:spcBef>
              <a:buFont typeface="Courier New" panose="02070309020205020404" pitchFamily="49" charset="0"/>
              <a:buChar char="-"/>
              <a:defRPr/>
            </a:pPr>
            <a:r>
              <a:rPr lang="en-US" altLang="en-US" sz="1600" dirty="0"/>
              <a:t>37 C.F.R. § 11.107(a) – Conflict of interest; current clients</a:t>
            </a:r>
          </a:p>
          <a:p>
            <a:pPr lvl="2">
              <a:spcBef>
                <a:spcPts val="0"/>
              </a:spcBef>
              <a:buFont typeface="Courier New" panose="02070309020205020404" pitchFamily="49" charset="0"/>
              <a:buChar char="-"/>
              <a:defRPr/>
            </a:pPr>
            <a:r>
              <a:rPr lang="en-US" altLang="en-US" sz="1600" dirty="0"/>
              <a:t>37 C.F.R. § 11.108(f) – Accepting compensation from third party</a:t>
            </a:r>
          </a:p>
          <a:p>
            <a:pPr lvl="2">
              <a:spcBef>
                <a:spcPts val="0"/>
              </a:spcBef>
              <a:buFont typeface="Courier New" panose="02070309020205020404" pitchFamily="49" charset="0"/>
              <a:buChar char="-"/>
              <a:defRPr/>
            </a:pPr>
            <a:r>
              <a:rPr lang="en-US" altLang="en-US" sz="1600" dirty="0"/>
              <a:t>37 C.F.R. § 11.504 – Permitting 3</a:t>
            </a:r>
            <a:r>
              <a:rPr lang="en-US" altLang="en-US" sz="1600" baseline="30000" dirty="0"/>
              <a:t>rd</a:t>
            </a:r>
            <a:r>
              <a:rPr lang="en-US" altLang="en-US" sz="1600" dirty="0"/>
              <a:t> party payer to regulate judgment</a:t>
            </a:r>
          </a:p>
          <a:p>
            <a:pPr lvl="2">
              <a:spcBef>
                <a:spcPts val="0"/>
              </a:spcBef>
              <a:buFont typeface="Courier New" panose="02070309020205020404" pitchFamily="49" charset="0"/>
              <a:buChar char="-"/>
              <a:defRPr/>
            </a:pPr>
            <a:r>
              <a:rPr lang="en-US" altLang="en-US" sz="1600" dirty="0"/>
              <a:t>37 C.F.R. § 11.505 – Unauthorized Practice of law</a:t>
            </a:r>
          </a:p>
          <a:p>
            <a:pPr marL="914400" lvl="2" indent="0">
              <a:spcBef>
                <a:spcPts val="0"/>
              </a:spcBef>
              <a:buNone/>
              <a:defRPr/>
            </a:pPr>
            <a:r>
              <a:rPr lang="en-US" altLang="en-US" sz="1600" dirty="0"/>
              <a:t> </a:t>
            </a:r>
          </a:p>
          <a:p>
            <a:pPr lvl="2">
              <a:spcBef>
                <a:spcPts val="0"/>
              </a:spcBef>
              <a:buFont typeface="Arial" panose="020B0604020202020204" pitchFamily="34" charset="0"/>
              <a:buChar char="•"/>
              <a:defRPr/>
            </a:pPr>
            <a:endParaRPr lang="en-US" altLang="en-US" sz="1600" dirty="0"/>
          </a:p>
          <a:p>
            <a:pPr marL="457200" lvl="1" indent="0">
              <a:spcBef>
                <a:spcPts val="0"/>
              </a:spcBef>
              <a:buNone/>
              <a:defRPr/>
            </a:pPr>
            <a:endParaRPr lang="en-US" altLang="en-US" sz="20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22</a:t>
            </a:fld>
            <a:endParaRPr lang="en-US"/>
          </a:p>
        </p:txBody>
      </p:sp>
    </p:spTree>
    <p:extLst>
      <p:ext uri="{BB962C8B-B14F-4D97-AF65-F5344CB8AC3E}">
        <p14:creationId xmlns:p14="http://schemas.microsoft.com/office/powerpoint/2010/main" val="2972963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Conflict of interest</a:t>
            </a:r>
            <a:endParaRPr lang="en-US" sz="3400" dirty="0"/>
          </a:p>
        </p:txBody>
      </p:sp>
      <p:sp>
        <p:nvSpPr>
          <p:cNvPr id="3" name="Content Placeholder 2"/>
          <p:cNvSpPr>
            <a:spLocks noGrp="1"/>
          </p:cNvSpPr>
          <p:nvPr>
            <p:ph idx="1"/>
          </p:nvPr>
        </p:nvSpPr>
        <p:spPr>
          <a:xfrm>
            <a:off x="457200" y="1170432"/>
            <a:ext cx="8229600" cy="4063419"/>
          </a:xfrm>
        </p:spPr>
        <p:txBody>
          <a:bodyPr>
            <a:noAutofit/>
          </a:bodyPr>
          <a:lstStyle/>
          <a:p>
            <a:pPr marL="0" indent="0">
              <a:spcBef>
                <a:spcPts val="0"/>
              </a:spcBef>
              <a:spcAft>
                <a:spcPts val="1200"/>
              </a:spcAft>
              <a:buNone/>
              <a:defRPr/>
            </a:pPr>
            <a:r>
              <a:rPr lang="en-US" altLang="en-US" sz="2200" b="1" i="1" dirty="0"/>
              <a:t>In re </a:t>
            </a:r>
            <a:r>
              <a:rPr lang="en-US" altLang="en-US" sz="2200" b="1" i="1" dirty="0" err="1"/>
              <a:t>Mikhailova</a:t>
            </a:r>
            <a:r>
              <a:rPr lang="en-US" altLang="en-US" sz="2200" b="1" dirty="0"/>
              <a:t>, </a:t>
            </a:r>
            <a:r>
              <a:rPr lang="en-US" altLang="en-US" sz="2200" dirty="0"/>
              <a:t>Proceeding No. D2017-18                      (USPTO June 16, 2017).</a:t>
            </a:r>
          </a:p>
          <a:p>
            <a:pPr marL="0" indent="0" algn="just">
              <a:spcBef>
                <a:spcPts val="0"/>
              </a:spcBef>
              <a:buNone/>
            </a:pPr>
            <a:r>
              <a:rPr lang="en-US" sz="1600" dirty="0">
                <a:latin typeface="Segoe UI Light" panose="020B0502040204020203" pitchFamily="34" charset="0"/>
                <a:cs typeface="Segoe UI Light" panose="020B0502040204020203" pitchFamily="34" charset="0"/>
              </a:rPr>
              <a:t>…under circumstances where a non-practitioner third party refers inventors to registered practitioners to provide the patent legal services purchased by inventors from the third party, </a:t>
            </a:r>
            <a:r>
              <a:rPr lang="en-US" sz="1600" b="1" dirty="0">
                <a:latin typeface="Segoe UI Light" panose="020B0502040204020203" pitchFamily="34" charset="0"/>
                <a:cs typeface="Segoe UI Light" panose="020B0502040204020203" pitchFamily="34" charset="0"/>
              </a:rPr>
              <a:t>the inventor would likely be unable to provide the requisite informed consent absent a meaningful discussion with the practitioner that fully informs the referred inventor of the actual and potential conflicts of interest arising from the fee arrangement between inventor, third party, and practitioner</a:t>
            </a:r>
            <a:r>
              <a:rPr lang="en-US" sz="1600" dirty="0">
                <a:latin typeface="Segoe UI Light" panose="020B0502040204020203" pitchFamily="34" charset="0"/>
                <a:cs typeface="Segoe UI Light" panose="020B0502040204020203" pitchFamily="34" charset="0"/>
              </a:rPr>
              <a:t>. </a:t>
            </a:r>
          </a:p>
          <a:p>
            <a:pPr marL="0" indent="0" algn="just">
              <a:spcBef>
                <a:spcPts val="0"/>
              </a:spcBef>
              <a:buNone/>
            </a:pPr>
            <a:endParaRPr lang="en-US" sz="1600" dirty="0">
              <a:latin typeface="Segoe UI Light" panose="020B0502040204020203" pitchFamily="34" charset="0"/>
              <a:cs typeface="Segoe UI Light" panose="020B0502040204020203" pitchFamily="34" charset="0"/>
            </a:endParaRPr>
          </a:p>
          <a:p>
            <a:pPr marL="0" indent="0" algn="just">
              <a:spcBef>
                <a:spcPts val="0"/>
              </a:spcBef>
              <a:buNone/>
            </a:pPr>
            <a:r>
              <a:rPr lang="en-US" sz="1600" dirty="0">
                <a:latin typeface="Segoe UI Light" panose="020B0502040204020203" pitchFamily="34" charset="0"/>
                <a:cs typeface="Segoe UI Light" panose="020B0502040204020203" pitchFamily="34" charset="0"/>
              </a:rPr>
              <a:t>Additionally, </a:t>
            </a:r>
            <a:r>
              <a:rPr lang="en-US" sz="1600" b="1" dirty="0">
                <a:latin typeface="Segoe UI Light" panose="020B0502040204020203" pitchFamily="34" charset="0"/>
                <a:cs typeface="Segoe UI Light" panose="020B0502040204020203" pitchFamily="34" charset="0"/>
              </a:rPr>
              <a:t>the practitioner must communicate the scope of the representation and the basis or rate of the fee and expenses for which the client will be responsible</a:t>
            </a:r>
            <a:r>
              <a:rPr lang="en-US" sz="1600" dirty="0">
                <a:latin typeface="Segoe UI Light" panose="020B0502040204020203" pitchFamily="34" charset="0"/>
                <a:cs typeface="Segoe UI Light" panose="020B0502040204020203" pitchFamily="34" charset="0"/>
              </a:rPr>
              <a:t>, </a:t>
            </a:r>
            <a:r>
              <a:rPr lang="en-US" sz="1600" i="1" dirty="0">
                <a:latin typeface="Segoe UI Light" panose="020B0502040204020203" pitchFamily="34" charset="0"/>
                <a:cs typeface="Segoe UI Light" panose="020B0502040204020203" pitchFamily="34" charset="0"/>
              </a:rPr>
              <a:t>see </a:t>
            </a:r>
            <a:r>
              <a:rPr lang="en-US" sz="1600" dirty="0">
                <a:latin typeface="Segoe UI Light" panose="020B0502040204020203" pitchFamily="34" charset="0"/>
                <a:cs typeface="Segoe UI Light" panose="020B0502040204020203" pitchFamily="34" charset="0"/>
              </a:rPr>
              <a:t>37 C.F.R. § 11.105(b), and </a:t>
            </a:r>
            <a:r>
              <a:rPr lang="en-US" sz="1600" b="1" dirty="0">
                <a:latin typeface="Segoe UI Light" panose="020B0502040204020203" pitchFamily="34" charset="0"/>
                <a:cs typeface="Segoe UI Light" panose="020B0502040204020203" pitchFamily="34" charset="0"/>
              </a:rPr>
              <a:t>shall obtain informed consent whenever limiting the scope of the representation</a:t>
            </a:r>
            <a:r>
              <a:rPr lang="en-US" sz="1600" dirty="0">
                <a:latin typeface="Segoe UI Light" panose="020B0502040204020203" pitchFamily="34" charset="0"/>
                <a:cs typeface="Segoe UI Light" panose="020B0502040204020203" pitchFamily="34" charset="0"/>
              </a:rPr>
              <a:t> (e.g., such as when only preparing and filing an application and not prosecuting it), </a:t>
            </a:r>
            <a:r>
              <a:rPr lang="en-US" sz="1600" i="1" dirty="0">
                <a:latin typeface="Segoe UI Light" panose="020B0502040204020203" pitchFamily="34" charset="0"/>
                <a:cs typeface="Segoe UI Light" panose="020B0502040204020203" pitchFamily="34" charset="0"/>
              </a:rPr>
              <a:t>see </a:t>
            </a:r>
            <a:r>
              <a:rPr lang="en-US" sz="1600" dirty="0">
                <a:latin typeface="Segoe UI Light" panose="020B0502040204020203" pitchFamily="34" charset="0"/>
                <a:cs typeface="Segoe UI Light" panose="020B0502040204020203" pitchFamily="34" charset="0"/>
              </a:rPr>
              <a:t>37 C.F.R. § 11.102(c).</a:t>
            </a:r>
            <a:r>
              <a:rPr lang="en-US" altLang="en-US" sz="1600" dirty="0">
                <a:latin typeface="Segoe UI Light" panose="020B0502040204020203" pitchFamily="34" charset="0"/>
                <a:cs typeface="Segoe UI Light" panose="020B0502040204020203" pitchFamily="34" charset="0"/>
              </a:rPr>
              <a:t> </a:t>
            </a:r>
          </a:p>
          <a:p>
            <a:pPr lvl="2">
              <a:spcBef>
                <a:spcPts val="0"/>
              </a:spcBef>
              <a:buFont typeface="Arial" panose="020B0604020202020204" pitchFamily="34" charset="0"/>
              <a:buChar char="•"/>
              <a:defRPr/>
            </a:pPr>
            <a:endParaRPr lang="en-US" altLang="en-US" sz="1600" dirty="0"/>
          </a:p>
          <a:p>
            <a:pPr marL="457200" lvl="1" indent="0">
              <a:spcBef>
                <a:spcPts val="0"/>
              </a:spcBef>
              <a:buNone/>
              <a:defRPr/>
            </a:pPr>
            <a:endParaRPr lang="en-US" altLang="en-US" sz="20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23</a:t>
            </a:fld>
            <a:endParaRPr lang="en-US"/>
          </a:p>
        </p:txBody>
      </p:sp>
    </p:spTree>
    <p:extLst>
      <p:ext uri="{BB962C8B-B14F-4D97-AF65-F5344CB8AC3E}">
        <p14:creationId xmlns:p14="http://schemas.microsoft.com/office/powerpoint/2010/main" val="1751043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019"/>
            <a:ext cx="8229600" cy="884058"/>
          </a:xfrm>
        </p:spPr>
        <p:txBody>
          <a:bodyPr>
            <a:normAutofit/>
          </a:bodyPr>
          <a:lstStyle/>
          <a:p>
            <a:r>
              <a:rPr lang="en-US" sz="3400" dirty="0">
                <a:latin typeface="Segoe UI" pitchFamily="34" charset="0"/>
              </a:rPr>
              <a:t>Conflict of interest</a:t>
            </a:r>
            <a:endParaRPr lang="en-US" sz="3400" dirty="0"/>
          </a:p>
        </p:txBody>
      </p:sp>
      <p:sp>
        <p:nvSpPr>
          <p:cNvPr id="3" name="Content Placeholder 2"/>
          <p:cNvSpPr>
            <a:spLocks noGrp="1"/>
          </p:cNvSpPr>
          <p:nvPr>
            <p:ph idx="1"/>
          </p:nvPr>
        </p:nvSpPr>
        <p:spPr>
          <a:xfrm>
            <a:off x="406400" y="1073013"/>
            <a:ext cx="8229600" cy="3347989"/>
          </a:xfrm>
        </p:spPr>
        <p:txBody>
          <a:bodyPr>
            <a:noAutofit/>
          </a:bodyPr>
          <a:lstStyle/>
          <a:p>
            <a:pPr marL="0" indent="0">
              <a:spcBef>
                <a:spcPts val="0"/>
              </a:spcBef>
              <a:spcAft>
                <a:spcPts val="1200"/>
              </a:spcAft>
              <a:buNone/>
              <a:defRPr/>
            </a:pPr>
            <a:r>
              <a:rPr lang="en-US" altLang="en-US" sz="2200" b="1" i="1" dirty="0"/>
              <a:t>In re </a:t>
            </a:r>
            <a:r>
              <a:rPr lang="en-US" altLang="en-US" sz="2200" b="1" i="1" dirty="0" err="1"/>
              <a:t>Mikhailova</a:t>
            </a:r>
            <a:r>
              <a:rPr lang="en-US" altLang="en-US" sz="2200" b="1" dirty="0"/>
              <a:t>, </a:t>
            </a:r>
            <a:r>
              <a:rPr lang="en-US" altLang="en-US" sz="2200" dirty="0"/>
              <a:t>Proceeding No. D2017-18                      (USPTO June 16, 2017).</a:t>
            </a:r>
          </a:p>
          <a:p>
            <a:pPr marL="0" indent="0" algn="just">
              <a:buNone/>
            </a:pPr>
            <a:r>
              <a:rPr lang="en-US" sz="1600" dirty="0">
                <a:latin typeface="Segoe UI Light" panose="020B0502040204020203" pitchFamily="34" charset="0"/>
                <a:cs typeface="Segoe UI Light" panose="020B0502040204020203" pitchFamily="34" charset="0"/>
              </a:rPr>
              <a:t>Under circumstances where a non-practitioner third party regularly refers inventors to registered practitioners to provide the patent legal services purchased by inventors from the third party, </a:t>
            </a:r>
            <a:r>
              <a:rPr lang="en-US" sz="1600" b="1" dirty="0">
                <a:latin typeface="Segoe UI Light" panose="020B0502040204020203" pitchFamily="34" charset="0"/>
                <a:cs typeface="Segoe UI Light" panose="020B0502040204020203" pitchFamily="34" charset="0"/>
              </a:rPr>
              <a:t>practitioners may unwittingly violate the fee-sharing prohibition if the practitioner does not know the amount the inventor has paid to the third party for patent legal services</a:t>
            </a:r>
            <a:r>
              <a:rPr lang="en-US" sz="1600" dirty="0">
                <a:latin typeface="Segoe UI Light" panose="020B0502040204020203" pitchFamily="34" charset="0"/>
                <a:cs typeface="Segoe UI Light" panose="020B0502040204020203" pitchFamily="34" charset="0"/>
              </a:rPr>
              <a:t>. If the entire amount received by the third party for the practitioner's compensation is not distributed to the practitioner and any undistributed compensation held by the third party is not returned to the inventor, then the practitioner has likely impermissibly shared fees with a non-practitioner. Hence, a practitioner is reasonably expected to question carefully the inventor and the referring non-practitioner third party about the amounts being charged to the inventor for the patent legal services to ensure the entire amount is remitted to the practitioner.</a:t>
            </a:r>
            <a:endParaRPr lang="en-US" altLang="en-US" sz="1600" dirty="0">
              <a:latin typeface="Segoe UI Light" panose="020B0502040204020203" pitchFamily="34" charset="0"/>
              <a:cs typeface="Segoe UI Light" panose="020B0502040204020203" pitchFamily="34" charset="0"/>
            </a:endParaRPr>
          </a:p>
          <a:p>
            <a:pPr marL="457200" lvl="1" indent="0">
              <a:spcBef>
                <a:spcPts val="0"/>
              </a:spcBef>
              <a:buNone/>
              <a:defRPr/>
            </a:pPr>
            <a:endParaRPr lang="en-US" altLang="en-US" sz="20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24</a:t>
            </a:fld>
            <a:endParaRPr lang="en-US"/>
          </a:p>
        </p:txBody>
      </p:sp>
    </p:spTree>
    <p:extLst>
      <p:ext uri="{BB962C8B-B14F-4D97-AF65-F5344CB8AC3E}">
        <p14:creationId xmlns:p14="http://schemas.microsoft.com/office/powerpoint/2010/main" val="3553084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019"/>
            <a:ext cx="8229600" cy="884058"/>
          </a:xfrm>
        </p:spPr>
        <p:txBody>
          <a:bodyPr>
            <a:normAutofit/>
          </a:bodyPr>
          <a:lstStyle/>
          <a:p>
            <a:r>
              <a:rPr lang="en-US" sz="3400" dirty="0">
                <a:latin typeface="Segoe UI" pitchFamily="34" charset="0"/>
              </a:rPr>
              <a:t>Conflict of interest</a:t>
            </a:r>
            <a:endParaRPr lang="en-US" sz="3400" dirty="0"/>
          </a:p>
        </p:txBody>
      </p:sp>
      <p:sp>
        <p:nvSpPr>
          <p:cNvPr id="3" name="Content Placeholder 2"/>
          <p:cNvSpPr>
            <a:spLocks noGrp="1"/>
          </p:cNvSpPr>
          <p:nvPr>
            <p:ph idx="1"/>
          </p:nvPr>
        </p:nvSpPr>
        <p:spPr>
          <a:xfrm>
            <a:off x="406400" y="952693"/>
            <a:ext cx="8229600" cy="3347989"/>
          </a:xfrm>
        </p:spPr>
        <p:txBody>
          <a:bodyPr>
            <a:noAutofit/>
          </a:bodyPr>
          <a:lstStyle/>
          <a:p>
            <a:pPr marL="0" indent="0">
              <a:spcBef>
                <a:spcPts val="0"/>
              </a:spcBef>
              <a:spcAft>
                <a:spcPts val="1200"/>
              </a:spcAft>
              <a:buNone/>
              <a:defRPr/>
            </a:pPr>
            <a:r>
              <a:rPr lang="en-US" altLang="en-US" sz="2200" b="1" i="1" dirty="0"/>
              <a:t>In re </a:t>
            </a:r>
            <a:r>
              <a:rPr lang="en-US" altLang="en-US" sz="2200" b="1" i="1" dirty="0" err="1"/>
              <a:t>Mikhailova</a:t>
            </a:r>
            <a:r>
              <a:rPr lang="en-US" altLang="en-US" sz="2200" b="1" dirty="0"/>
              <a:t>, </a:t>
            </a:r>
            <a:r>
              <a:rPr lang="en-US" altLang="en-US" sz="2200" dirty="0"/>
              <a:t>Proceeding No. D2017-18                      (USPTO June 16, 2017).</a:t>
            </a:r>
          </a:p>
          <a:p>
            <a:pPr marL="0" indent="0" algn="just">
              <a:spcBef>
                <a:spcPts val="0"/>
              </a:spcBef>
              <a:buNone/>
            </a:pPr>
            <a:r>
              <a:rPr lang="en-US" sz="1400" dirty="0">
                <a:latin typeface="Segoe UI Light" panose="020B0502040204020203" pitchFamily="34" charset="0"/>
                <a:cs typeface="Segoe UI Light" panose="020B0502040204020203" pitchFamily="34" charset="0"/>
              </a:rPr>
              <a:t>Where a non-practitioner third party refers inventors to registered practitioners to provide the patent legal services purchased by inventors from the third party, </a:t>
            </a:r>
            <a:r>
              <a:rPr lang="en-US" sz="1400" b="1" dirty="0">
                <a:latin typeface="Segoe UI Light" panose="020B0502040204020203" pitchFamily="34" charset="0"/>
                <a:cs typeface="Segoe UI Light" panose="020B0502040204020203" pitchFamily="34" charset="0"/>
              </a:rPr>
              <a:t>the practitioner may not merely fill a purchase order. Instead, the practitioner must independently assess the suitability of the sought-after patent protection and communicate his or her assessment to the inventor</a:t>
            </a:r>
            <a:r>
              <a:rPr lang="en-US" sz="1400" dirty="0">
                <a:latin typeface="Segoe UI Light" panose="020B0502040204020203" pitchFamily="34" charset="0"/>
                <a:cs typeface="Segoe UI Light" panose="020B0502040204020203" pitchFamily="34" charset="0"/>
              </a:rPr>
              <a:t>…By remaining passive and merely providing the patent legal services purchased by the referred inventor, a practitioner may be found to have formed a </a:t>
            </a:r>
            <a:r>
              <a:rPr lang="en-US" sz="1400" i="1" dirty="0">
                <a:latin typeface="Segoe UI Light" panose="020B0502040204020203" pitchFamily="34" charset="0"/>
                <a:cs typeface="Segoe UI Light" panose="020B0502040204020203" pitchFamily="34" charset="0"/>
              </a:rPr>
              <a:t>de facto </a:t>
            </a:r>
            <a:r>
              <a:rPr lang="en-US" sz="1400" dirty="0">
                <a:latin typeface="Segoe UI Light" panose="020B0502040204020203" pitchFamily="34" charset="0"/>
                <a:cs typeface="Segoe UI Light" panose="020B0502040204020203" pitchFamily="34" charset="0"/>
              </a:rPr>
              <a:t>partnership with the non-practitioner and also may be assisting the company to commit the unauthorized practice of law. </a:t>
            </a:r>
          </a:p>
          <a:p>
            <a:pPr marL="0" indent="0" algn="just">
              <a:spcBef>
                <a:spcPts val="0"/>
              </a:spcBef>
              <a:buNone/>
            </a:pPr>
            <a:endParaRPr lang="en-US" sz="1400" dirty="0">
              <a:latin typeface="Segoe UI Light" panose="020B0502040204020203" pitchFamily="34" charset="0"/>
              <a:cs typeface="Segoe UI Light" panose="020B0502040204020203" pitchFamily="34" charset="0"/>
            </a:endParaRPr>
          </a:p>
          <a:p>
            <a:pPr marL="0" indent="0" algn="just">
              <a:spcBef>
                <a:spcPts val="0"/>
              </a:spcBef>
              <a:buNone/>
            </a:pPr>
            <a:r>
              <a:rPr lang="en-US" sz="1400" dirty="0">
                <a:latin typeface="Segoe UI Light" panose="020B0502040204020203" pitchFamily="34" charset="0"/>
                <a:cs typeface="Segoe UI Light" panose="020B0502040204020203" pitchFamily="34" charset="0"/>
              </a:rPr>
              <a:t>Hence, when a practitioner receives a referral for patent services from a non-practitioner company that aims to assist inventors in protecting and/or marketing their inventions, </a:t>
            </a:r>
            <a:r>
              <a:rPr lang="en-US" sz="1400" b="1" dirty="0">
                <a:latin typeface="Segoe UI Light" panose="020B0502040204020203" pitchFamily="34" charset="0"/>
                <a:cs typeface="Segoe UI Light" panose="020B0502040204020203" pitchFamily="34" charset="0"/>
              </a:rPr>
              <a:t>the practitioner is reasonably expected to obtain copies of all documents exchanged between the company and the inventor so that the practitioner may understand whether company is engaging in practice before the Office in patent matters</a:t>
            </a:r>
            <a:r>
              <a:rPr lang="en-US" sz="1400" dirty="0">
                <a:latin typeface="Segoe UI Light" panose="020B0502040204020203" pitchFamily="34" charset="0"/>
                <a:cs typeface="Segoe UI Light" panose="020B0502040204020203" pitchFamily="34" charset="0"/>
              </a:rPr>
              <a:t> as defined in 37 C.F.R. § 11.5(b)(1).</a:t>
            </a:r>
          </a:p>
          <a:p>
            <a:pPr marL="0" indent="0">
              <a:buNone/>
            </a:pPr>
            <a:endParaRPr lang="en-US" altLang="en-US" sz="1600" dirty="0"/>
          </a:p>
          <a:p>
            <a:pPr marL="0" indent="0">
              <a:buNone/>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25</a:t>
            </a:fld>
            <a:endParaRPr lang="en-US"/>
          </a:p>
        </p:txBody>
      </p:sp>
    </p:spTree>
    <p:extLst>
      <p:ext uri="{BB962C8B-B14F-4D97-AF65-F5344CB8AC3E}">
        <p14:creationId xmlns:p14="http://schemas.microsoft.com/office/powerpoint/2010/main" val="4058415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Conflict of interest</a:t>
            </a:r>
            <a:endParaRPr lang="en-US" sz="3400" dirty="0"/>
          </a:p>
        </p:txBody>
      </p:sp>
      <p:sp>
        <p:nvSpPr>
          <p:cNvPr id="3" name="Content Placeholder 2"/>
          <p:cNvSpPr>
            <a:spLocks noGrp="1"/>
          </p:cNvSpPr>
          <p:nvPr>
            <p:ph idx="1"/>
          </p:nvPr>
        </p:nvSpPr>
        <p:spPr>
          <a:xfrm>
            <a:off x="457200" y="1253939"/>
            <a:ext cx="8229600" cy="3786267"/>
          </a:xfrm>
        </p:spPr>
        <p:txBody>
          <a:bodyPr>
            <a:noAutofit/>
          </a:bodyPr>
          <a:lstStyle/>
          <a:p>
            <a:pPr marL="0" indent="0">
              <a:spcBef>
                <a:spcPts val="0"/>
              </a:spcBef>
              <a:spcAft>
                <a:spcPts val="600"/>
              </a:spcAft>
              <a:buNone/>
              <a:defRPr/>
            </a:pPr>
            <a:r>
              <a:rPr lang="en-US" altLang="en-US" sz="1800" u="sng" dirty="0"/>
              <a:t>37 C.F.R. § 11.107</a:t>
            </a:r>
          </a:p>
          <a:p>
            <a:pPr marL="0" indent="0">
              <a:buNone/>
            </a:pPr>
            <a:r>
              <a:rPr lang="en-US" sz="1200" dirty="0">
                <a:latin typeface="Segoe UI Light" panose="020B0502040204020203" pitchFamily="34" charset="0"/>
                <a:cs typeface="Segoe UI Light" panose="020B0502040204020203" pitchFamily="34" charset="0"/>
              </a:rPr>
              <a:t>(a) Except as provided in paragraph (b) of this section, a practitioner shall not represent a client if the representation involves a concurrent conflict of interest. A concurrent conflict of interest exists if:</a:t>
            </a:r>
          </a:p>
          <a:p>
            <a:pPr marL="0" indent="0">
              <a:buNone/>
            </a:pPr>
            <a:r>
              <a:rPr lang="en-US" sz="1200" dirty="0">
                <a:latin typeface="Segoe UI Light" panose="020B0502040204020203" pitchFamily="34" charset="0"/>
                <a:cs typeface="Segoe UI Light" panose="020B0502040204020203" pitchFamily="34" charset="0"/>
              </a:rPr>
              <a:t>	(1) The representation of one client will be directly adverse to another client; or</a:t>
            </a:r>
          </a:p>
          <a:p>
            <a:pPr marL="0" indent="0">
              <a:buNone/>
            </a:pPr>
            <a:r>
              <a:rPr lang="en-US" sz="1200" dirty="0">
                <a:latin typeface="Segoe UI Light" panose="020B0502040204020203" pitchFamily="34" charset="0"/>
                <a:cs typeface="Segoe UI Light" panose="020B0502040204020203" pitchFamily="34" charset="0"/>
              </a:rPr>
              <a:t>	(2) There is a significant risk that the representation of one or more clients will be materially limited by the practitioner's responsibilities to another client, a former client or a third person or by a personal interest of the practitioner.</a:t>
            </a:r>
          </a:p>
          <a:p>
            <a:pPr marL="0" indent="0">
              <a:buNone/>
            </a:pPr>
            <a:r>
              <a:rPr lang="en-US" sz="1200" dirty="0">
                <a:latin typeface="Segoe UI Light" panose="020B0502040204020203" pitchFamily="34" charset="0"/>
                <a:cs typeface="Segoe UI Light" panose="020B0502040204020203" pitchFamily="34" charset="0"/>
              </a:rPr>
              <a:t>(b) Notwithstanding the existence of a concurrent conflict of interest under paragraph (a) of this section, a practitioner may represent a client if:</a:t>
            </a:r>
          </a:p>
          <a:p>
            <a:pPr marL="0" indent="0">
              <a:buNone/>
            </a:pPr>
            <a:r>
              <a:rPr lang="en-US" sz="1200" dirty="0">
                <a:latin typeface="Segoe UI Light" panose="020B0502040204020203" pitchFamily="34" charset="0"/>
                <a:cs typeface="Segoe UI Light" panose="020B0502040204020203" pitchFamily="34" charset="0"/>
              </a:rPr>
              <a:t>	(1) The practitioner reasonably believes that the practitioner will be able to provide competent and diligent representation to each affected client;</a:t>
            </a:r>
          </a:p>
          <a:p>
            <a:pPr marL="0" indent="0">
              <a:buNone/>
            </a:pPr>
            <a:r>
              <a:rPr lang="en-US" sz="1200" dirty="0">
                <a:latin typeface="Segoe UI Light" panose="020B0502040204020203" pitchFamily="34" charset="0"/>
                <a:cs typeface="Segoe UI Light" panose="020B0502040204020203" pitchFamily="34" charset="0"/>
              </a:rPr>
              <a:t>	(2) The representation is not prohibited by law;</a:t>
            </a:r>
          </a:p>
          <a:p>
            <a:pPr marL="0" indent="0">
              <a:buNone/>
            </a:pPr>
            <a:r>
              <a:rPr lang="en-US" sz="1200" dirty="0">
                <a:latin typeface="Segoe UI Light" panose="020B0502040204020203" pitchFamily="34" charset="0"/>
                <a:cs typeface="Segoe UI Light" panose="020B0502040204020203" pitchFamily="34" charset="0"/>
              </a:rPr>
              <a:t>	(3) The representation does not involve the assertion of a claim by one client against another client represented by the practitioner in the same litigation or other proceeding before a tribunal; and</a:t>
            </a:r>
          </a:p>
          <a:p>
            <a:pPr marL="0" indent="0">
              <a:buNone/>
            </a:pPr>
            <a:r>
              <a:rPr lang="en-US" sz="1200" dirty="0">
                <a:latin typeface="Segoe UI Light" panose="020B0502040204020203" pitchFamily="34" charset="0"/>
                <a:cs typeface="Segoe UI Light" panose="020B0502040204020203" pitchFamily="34" charset="0"/>
              </a:rPr>
              <a:t>	(4) Each affected client gives </a:t>
            </a:r>
            <a:r>
              <a:rPr lang="en-US" sz="1200" b="1" dirty="0">
                <a:latin typeface="Segoe UI Light" panose="020B0502040204020203" pitchFamily="34" charset="0"/>
                <a:cs typeface="Segoe UI Light" panose="020B0502040204020203" pitchFamily="34" charset="0"/>
              </a:rPr>
              <a:t>informed consent</a:t>
            </a:r>
            <a:r>
              <a:rPr lang="en-US" sz="1200" dirty="0">
                <a:latin typeface="Segoe UI Light" panose="020B0502040204020203" pitchFamily="34" charset="0"/>
                <a:cs typeface="Segoe UI Light" panose="020B0502040204020203" pitchFamily="34" charset="0"/>
              </a:rPr>
              <a:t>, confirmed in writing.</a:t>
            </a:r>
          </a:p>
          <a:p>
            <a:pPr marL="0" indent="0">
              <a:buNone/>
            </a:pPr>
            <a:endParaRPr lang="en-US" sz="1600" dirty="0"/>
          </a:p>
          <a:p>
            <a:pPr marL="0" indent="0">
              <a:spcBef>
                <a:spcPts val="0"/>
              </a:spcBef>
              <a:spcAft>
                <a:spcPts val="600"/>
              </a:spcAft>
              <a:buNone/>
              <a:defRPr/>
            </a:pPr>
            <a:endParaRPr lang="en-US" altLang="en-US" sz="1600" dirty="0"/>
          </a:p>
          <a:p>
            <a:pPr marL="457200" lvl="1" indent="0">
              <a:spcBef>
                <a:spcPts val="0"/>
              </a:spcBef>
              <a:buNone/>
              <a:defRPr/>
            </a:pPr>
            <a:endParaRPr lang="en-US" altLang="en-US" sz="2000" dirty="0"/>
          </a:p>
          <a:p>
            <a:endParaRPr lang="en-US" sz="2800" dirty="0"/>
          </a:p>
        </p:txBody>
      </p:sp>
      <p:sp>
        <p:nvSpPr>
          <p:cNvPr id="4" name="Slide Number Placeholder 3"/>
          <p:cNvSpPr>
            <a:spLocks noGrp="1"/>
          </p:cNvSpPr>
          <p:nvPr>
            <p:ph type="sldNum" sz="quarter" idx="10"/>
          </p:nvPr>
        </p:nvSpPr>
        <p:spPr/>
        <p:txBody>
          <a:bodyPr/>
          <a:lstStyle/>
          <a:p>
            <a:fld id="{92DA454B-C859-4892-B9FA-68B588C9F547}" type="slidenum">
              <a:rPr lang="en-US" smtClean="0"/>
              <a:t>26</a:t>
            </a:fld>
            <a:endParaRPr lang="en-US"/>
          </a:p>
        </p:txBody>
      </p:sp>
    </p:spTree>
    <p:extLst>
      <p:ext uri="{BB962C8B-B14F-4D97-AF65-F5344CB8AC3E}">
        <p14:creationId xmlns:p14="http://schemas.microsoft.com/office/powerpoint/2010/main" val="3711187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Conflict of interest</a:t>
            </a:r>
            <a:endParaRPr lang="en-US" sz="3400" dirty="0"/>
          </a:p>
        </p:txBody>
      </p:sp>
      <p:sp>
        <p:nvSpPr>
          <p:cNvPr id="3" name="Content Placeholder 2"/>
          <p:cNvSpPr>
            <a:spLocks noGrp="1"/>
          </p:cNvSpPr>
          <p:nvPr>
            <p:ph idx="1"/>
          </p:nvPr>
        </p:nvSpPr>
        <p:spPr/>
        <p:txBody>
          <a:bodyPr>
            <a:noAutofit/>
          </a:bodyPr>
          <a:lstStyle/>
          <a:p>
            <a:pPr marL="0" indent="0">
              <a:spcBef>
                <a:spcPts val="0"/>
              </a:spcBef>
              <a:buNone/>
              <a:defRPr/>
            </a:pPr>
            <a:r>
              <a:rPr lang="en-US" altLang="en-US" sz="2000" u="sng" dirty="0"/>
              <a:t>37 C.F.R. § 11.108(f)</a:t>
            </a:r>
          </a:p>
          <a:p>
            <a:pPr marL="0" indent="0">
              <a:spcBef>
                <a:spcPts val="0"/>
              </a:spcBef>
              <a:buNone/>
            </a:pPr>
            <a:endParaRPr lang="en-US" sz="1700" dirty="0"/>
          </a:p>
          <a:p>
            <a:pPr marL="0" indent="0">
              <a:spcBef>
                <a:spcPts val="0"/>
              </a:spcBef>
              <a:buNone/>
            </a:pPr>
            <a:r>
              <a:rPr lang="en-US" sz="1700" dirty="0">
                <a:latin typeface="Segoe UI Light" panose="020B0502040204020203" pitchFamily="34" charset="0"/>
                <a:cs typeface="Segoe UI Light" panose="020B0502040204020203" pitchFamily="34" charset="0"/>
              </a:rPr>
              <a:t>A practitioner shall not accept compensation for representing a client from one other than the client unless:</a:t>
            </a:r>
          </a:p>
          <a:p>
            <a:pPr>
              <a:spcBef>
                <a:spcPts val="0"/>
              </a:spcBef>
              <a:buAutoNum type="arabicParenBoth"/>
            </a:pPr>
            <a:r>
              <a:rPr lang="en-US" sz="1700" dirty="0">
                <a:latin typeface="Segoe UI Light" panose="020B0502040204020203" pitchFamily="34" charset="0"/>
                <a:cs typeface="Segoe UI Light" panose="020B0502040204020203" pitchFamily="34" charset="0"/>
              </a:rPr>
              <a:t>The client gives </a:t>
            </a:r>
            <a:r>
              <a:rPr lang="en-US" sz="1700" b="1" dirty="0">
                <a:latin typeface="Segoe UI Light" panose="020B0502040204020203" pitchFamily="34" charset="0"/>
                <a:cs typeface="Segoe UI Light" panose="020B0502040204020203" pitchFamily="34" charset="0"/>
              </a:rPr>
              <a:t>informed consent</a:t>
            </a:r>
            <a:r>
              <a:rPr lang="en-US" sz="1700" dirty="0">
                <a:latin typeface="Segoe UI Light" panose="020B0502040204020203" pitchFamily="34" charset="0"/>
                <a:cs typeface="Segoe UI Light" panose="020B0502040204020203" pitchFamily="34" charset="0"/>
              </a:rPr>
              <a:t>;</a:t>
            </a:r>
          </a:p>
          <a:p>
            <a:pPr marL="0" indent="0">
              <a:spcBef>
                <a:spcPts val="0"/>
              </a:spcBef>
              <a:buNone/>
            </a:pPr>
            <a:r>
              <a:rPr lang="en-US" sz="1700" dirty="0">
                <a:latin typeface="Segoe UI Light" panose="020B0502040204020203" pitchFamily="34" charset="0"/>
                <a:cs typeface="Segoe UI Light" panose="020B0502040204020203" pitchFamily="34" charset="0"/>
              </a:rPr>
              <a:t>(2) There is no interference with the practitioner's independence of professional judgment or with the client-practitioner relationship; and</a:t>
            </a:r>
          </a:p>
          <a:p>
            <a:pPr marL="0" indent="0">
              <a:spcBef>
                <a:spcPts val="0"/>
              </a:spcBef>
              <a:buNone/>
            </a:pPr>
            <a:r>
              <a:rPr lang="en-US" sz="1700" dirty="0">
                <a:latin typeface="Segoe UI Light" panose="020B0502040204020203" pitchFamily="34" charset="0"/>
                <a:cs typeface="Segoe UI Light" panose="020B0502040204020203" pitchFamily="34" charset="0"/>
              </a:rPr>
              <a:t>(3) Information relating to representation of a client is protected as required by §11.106.</a:t>
            </a:r>
          </a:p>
          <a:p>
            <a:pPr marL="0" indent="0">
              <a:spcBef>
                <a:spcPts val="0"/>
              </a:spcBef>
              <a:buNone/>
            </a:pPr>
            <a:endParaRPr lang="en-US" altLang="en-US" sz="1700" dirty="0"/>
          </a:p>
          <a:p>
            <a:pPr marL="0" indent="0">
              <a:spcBef>
                <a:spcPts val="0"/>
              </a:spcBef>
              <a:buNone/>
            </a:pPr>
            <a:r>
              <a:rPr lang="en-US" sz="2000" u="sng" dirty="0"/>
              <a:t>37 C.F.R. </a:t>
            </a:r>
            <a:r>
              <a:rPr lang="en-US" altLang="en-US" sz="2000" u="sng" dirty="0"/>
              <a:t>§ 11.504(c)</a:t>
            </a:r>
            <a:endParaRPr lang="en-US" sz="2000" u="sng" dirty="0"/>
          </a:p>
          <a:p>
            <a:pPr marL="0" indent="0">
              <a:spcBef>
                <a:spcPts val="0"/>
              </a:spcBef>
              <a:buNone/>
            </a:pPr>
            <a:endParaRPr lang="en-US" sz="1700" dirty="0"/>
          </a:p>
          <a:p>
            <a:pPr marL="0" indent="0">
              <a:spcBef>
                <a:spcPts val="0"/>
              </a:spcBef>
              <a:buNone/>
            </a:pPr>
            <a:r>
              <a:rPr lang="en-US" sz="1700" dirty="0">
                <a:latin typeface="Segoe UI Light" panose="020B0502040204020203" pitchFamily="34" charset="0"/>
                <a:cs typeface="Segoe UI Light" panose="020B0502040204020203" pitchFamily="34" charset="0"/>
              </a:rPr>
              <a:t>A practitioner shall not permit a person who recommends, employs, or pays the practitioner to render legal services for another to direct or regulate the practitioner's professional judgment in rendering such legal services.</a:t>
            </a:r>
            <a:endParaRPr lang="en-US" altLang="en-US" sz="1700" dirty="0">
              <a:latin typeface="Segoe UI Light" panose="020B0502040204020203" pitchFamily="34" charset="0"/>
              <a:cs typeface="Segoe UI Light"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27</a:t>
            </a:fld>
            <a:endParaRPr lang="en-US"/>
          </a:p>
        </p:txBody>
      </p:sp>
    </p:spTree>
    <p:extLst>
      <p:ext uri="{BB962C8B-B14F-4D97-AF65-F5344CB8AC3E}">
        <p14:creationId xmlns:p14="http://schemas.microsoft.com/office/powerpoint/2010/main" val="608467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521" y="69072"/>
            <a:ext cx="8229600" cy="952500"/>
          </a:xfrm>
        </p:spPr>
        <p:txBody>
          <a:bodyPr>
            <a:noAutofit/>
          </a:bodyPr>
          <a:lstStyle/>
          <a:p>
            <a:r>
              <a:rPr lang="en-US" sz="3000" dirty="0"/>
              <a:t>Misrepresentation/Unlicensed Practice of Law (UPL)</a:t>
            </a:r>
          </a:p>
        </p:txBody>
      </p:sp>
      <p:sp>
        <p:nvSpPr>
          <p:cNvPr id="3" name="Content Placeholder 2"/>
          <p:cNvSpPr>
            <a:spLocks noGrp="1"/>
          </p:cNvSpPr>
          <p:nvPr>
            <p:ph idx="1"/>
          </p:nvPr>
        </p:nvSpPr>
        <p:spPr>
          <a:xfrm>
            <a:off x="457200" y="1053390"/>
            <a:ext cx="8229600" cy="4180462"/>
          </a:xfrm>
        </p:spPr>
        <p:txBody>
          <a:bodyPr>
            <a:noAutofit/>
          </a:bodyPr>
          <a:lstStyle/>
          <a:p>
            <a:pPr marL="0" indent="0">
              <a:spcBef>
                <a:spcPts val="600"/>
              </a:spcBef>
              <a:buNone/>
            </a:pPr>
            <a:r>
              <a:rPr lang="en-US" sz="1800" b="1" i="1" dirty="0"/>
              <a:t>In re Chow</a:t>
            </a:r>
            <a:r>
              <a:rPr lang="en-US" sz="1800" dirty="0"/>
              <a:t>, Proceeding No. D2018-27 (USPTO April 30, 2019):</a:t>
            </a:r>
          </a:p>
          <a:p>
            <a:pPr>
              <a:spcBef>
                <a:spcPts val="600"/>
              </a:spcBef>
            </a:pPr>
            <a:r>
              <a:rPr lang="en-US" sz="1600" dirty="0"/>
              <a:t>Patent agent was sole registered practitioner for company that provided patent services to clients.</a:t>
            </a:r>
          </a:p>
          <a:p>
            <a:pPr lvl="1">
              <a:spcBef>
                <a:spcPts val="0"/>
              </a:spcBef>
            </a:pPr>
            <a:r>
              <a:rPr lang="en-US" sz="1400" dirty="0"/>
              <a:t>Patent agent’s son operated a second company that provided client referrals.</a:t>
            </a:r>
          </a:p>
          <a:p>
            <a:pPr lvl="1">
              <a:spcBef>
                <a:spcPts val="0"/>
              </a:spcBef>
            </a:pPr>
            <a:r>
              <a:rPr lang="en-US" sz="1400" dirty="0"/>
              <a:t>Between August 2012 and December 2017, agent’s customer number was associated with 6,760 patent applications (~105/month, ~5/work day).</a:t>
            </a:r>
          </a:p>
          <a:p>
            <a:pPr lvl="1">
              <a:spcBef>
                <a:spcPts val="0"/>
              </a:spcBef>
            </a:pPr>
            <a:r>
              <a:rPr lang="en-US" sz="1400" dirty="0"/>
              <a:t>Non-practitioner employees of son’s company drafted patentability opinions and patent applications and routinely communicated with clients, all with little to no supervision from patent agent.</a:t>
            </a:r>
          </a:p>
          <a:p>
            <a:pPr lvl="1">
              <a:spcBef>
                <a:spcPts val="0"/>
              </a:spcBef>
            </a:pPr>
            <a:r>
              <a:rPr lang="en-US" sz="1400" dirty="0"/>
              <a:t>Clients paid son’s company, who would allegedly pass funds along to patent agent. No disclosure to client of payment arrangement.</a:t>
            </a:r>
          </a:p>
          <a:p>
            <a:pPr lvl="1">
              <a:spcBef>
                <a:spcPts val="0"/>
              </a:spcBef>
            </a:pPr>
            <a:r>
              <a:rPr lang="en-US" sz="1400" dirty="0"/>
              <a:t>No disclosure to client regarding large referral relationship between companies.</a:t>
            </a:r>
          </a:p>
          <a:p>
            <a:pPr>
              <a:spcBef>
                <a:spcPts val="600"/>
              </a:spcBef>
            </a:pPr>
            <a:r>
              <a:rPr lang="en-US" sz="1600" dirty="0"/>
              <a:t>Settlement: three-year suspension</a:t>
            </a:r>
          </a:p>
          <a:p>
            <a:pPr>
              <a:spcBef>
                <a:spcPts val="600"/>
              </a:spcBef>
            </a:pPr>
            <a:r>
              <a:rPr lang="en-US" sz="1600" dirty="0"/>
              <a:t>Rule highlights:</a:t>
            </a:r>
          </a:p>
          <a:p>
            <a:pPr lvl="1">
              <a:spcBef>
                <a:spcPts val="0"/>
              </a:spcBef>
            </a:pPr>
            <a:r>
              <a:rPr lang="en-US" sz="1400" dirty="0"/>
              <a:t>Conduct prejudicial to the administration of justice: 37 C.F.R. §§ 10.23(b)(5) &amp; 11.804(d)</a:t>
            </a:r>
          </a:p>
          <a:p>
            <a:pPr lvl="1">
              <a:spcBef>
                <a:spcPts val="0"/>
              </a:spcBef>
            </a:pPr>
            <a:r>
              <a:rPr lang="en-US" sz="1400" dirty="0"/>
              <a:t>Aiding UPL: 37 C.F.R. §§ 10.47(a),(c) &amp; 11.505</a:t>
            </a:r>
          </a:p>
          <a:p>
            <a:pPr lvl="1">
              <a:spcBef>
                <a:spcPts val="0"/>
              </a:spcBef>
            </a:pPr>
            <a:r>
              <a:rPr lang="en-US" sz="1400" dirty="0"/>
              <a:t>Conflicts: 37 C.F.R. §§ 10.62(a), 10.68(a)(1), 11.107(a)(2), &amp; 11.108(f)</a:t>
            </a:r>
          </a:p>
        </p:txBody>
      </p:sp>
      <p:sp>
        <p:nvSpPr>
          <p:cNvPr id="5" name="Slide Number Placeholder 3"/>
          <p:cNvSpPr>
            <a:spLocks noGrp="1"/>
          </p:cNvSpPr>
          <p:nvPr>
            <p:ph type="sldNum" sz="quarter" idx="10"/>
          </p:nvPr>
        </p:nvSpPr>
        <p:spPr/>
        <p:txBody>
          <a:bodyPr/>
          <a:lstStyle/>
          <a:p>
            <a:fld id="{92DA454B-C859-4892-B9FA-68B588C9F547}" type="slidenum">
              <a:rPr lang="en-US" smtClean="0"/>
              <a:pPr/>
              <a:t>28</a:t>
            </a:fld>
            <a:endParaRPr lang="en-US" dirty="0"/>
          </a:p>
        </p:txBody>
      </p:sp>
    </p:spTree>
    <p:extLst>
      <p:ext uri="{BB962C8B-B14F-4D97-AF65-F5344CB8AC3E}">
        <p14:creationId xmlns:p14="http://schemas.microsoft.com/office/powerpoint/2010/main" val="1701389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618"/>
            <a:ext cx="8229600" cy="952500"/>
          </a:xfrm>
        </p:spPr>
        <p:txBody>
          <a:bodyPr>
            <a:normAutofit/>
          </a:bodyPr>
          <a:lstStyle/>
          <a:p>
            <a:r>
              <a:rPr lang="en-US" altLang="en-US" sz="3000" dirty="0"/>
              <a:t>Conflicts of interest/improper signatures</a:t>
            </a:r>
            <a:endParaRPr lang="en-US" sz="3000" dirty="0"/>
          </a:p>
        </p:txBody>
      </p:sp>
      <p:sp>
        <p:nvSpPr>
          <p:cNvPr id="3" name="Content Placeholder 2"/>
          <p:cNvSpPr>
            <a:spLocks noGrp="1"/>
          </p:cNvSpPr>
          <p:nvPr>
            <p:ph idx="1"/>
          </p:nvPr>
        </p:nvSpPr>
        <p:spPr>
          <a:xfrm>
            <a:off x="457200" y="1181613"/>
            <a:ext cx="8229600" cy="4209690"/>
          </a:xfrm>
        </p:spPr>
        <p:txBody>
          <a:bodyPr>
            <a:normAutofit fontScale="47500" lnSpcReduction="20000"/>
          </a:bodyPr>
          <a:lstStyle/>
          <a:p>
            <a:pPr marL="0" indent="0">
              <a:buNone/>
            </a:pPr>
            <a:r>
              <a:rPr lang="en-US" altLang="en-US" sz="4600" b="1" i="1" dirty="0"/>
              <a:t>In re </a:t>
            </a:r>
            <a:r>
              <a:rPr lang="en-US" altLang="en-US" sz="4600" b="1" i="1" dirty="0" err="1"/>
              <a:t>Starkweather</a:t>
            </a:r>
            <a:r>
              <a:rPr lang="en-US" altLang="en-US" sz="4600" i="1" dirty="0"/>
              <a:t>, </a:t>
            </a:r>
            <a:r>
              <a:rPr lang="en-US" altLang="en-US" sz="4600" dirty="0"/>
              <a:t>Proceeding No. D2018-44 (USPTO Oct. 17, 2019)</a:t>
            </a:r>
          </a:p>
          <a:p>
            <a:pPr>
              <a:lnSpc>
                <a:spcPct val="120000"/>
              </a:lnSpc>
              <a:spcBef>
                <a:spcPts val="0"/>
              </a:spcBef>
              <a:buFont typeface="Arial" panose="020B0604020202020204" pitchFamily="34" charset="0"/>
              <a:buChar char="•"/>
            </a:pPr>
            <a:r>
              <a:rPr lang="en-US" altLang="en-US" sz="3300" dirty="0"/>
              <a:t>Practitioner received voluminous referrals from marketing company.</a:t>
            </a:r>
          </a:p>
          <a:p>
            <a:pPr lvl="1">
              <a:lnSpc>
                <a:spcPct val="120000"/>
              </a:lnSpc>
              <a:spcBef>
                <a:spcPts val="0"/>
              </a:spcBef>
              <a:buFont typeface="Courier New" panose="02070309020205020404" pitchFamily="49" charset="0"/>
              <a:buChar char="-"/>
            </a:pPr>
            <a:r>
              <a:rPr lang="en-US" altLang="en-US" sz="2900" dirty="0"/>
              <a:t>Did not obtain informed consent from clients in light of this arrangement.</a:t>
            </a:r>
          </a:p>
          <a:p>
            <a:pPr lvl="1">
              <a:lnSpc>
                <a:spcPct val="120000"/>
              </a:lnSpc>
              <a:spcBef>
                <a:spcPts val="0"/>
              </a:spcBef>
              <a:buFont typeface="Courier New" panose="02070309020205020404" pitchFamily="49" charset="0"/>
              <a:buChar char="-"/>
            </a:pPr>
            <a:r>
              <a:rPr lang="en-US" altLang="en-US" sz="2900" dirty="0"/>
              <a:t>Took direction regarding applications from company.</a:t>
            </a:r>
          </a:p>
          <a:p>
            <a:pPr lvl="1">
              <a:lnSpc>
                <a:spcPct val="120000"/>
              </a:lnSpc>
              <a:spcBef>
                <a:spcPts val="0"/>
              </a:spcBef>
              <a:buFont typeface="Courier New" panose="02070309020205020404" pitchFamily="49" charset="0"/>
              <a:buChar char="-"/>
            </a:pPr>
            <a:r>
              <a:rPr lang="en-US" altLang="en-US" sz="2900" dirty="0"/>
              <a:t>When company operations were shut down and payments stopped, practitioner halted client work, including completed applications.</a:t>
            </a:r>
          </a:p>
          <a:p>
            <a:pPr lvl="1">
              <a:lnSpc>
                <a:spcPct val="120000"/>
              </a:lnSpc>
              <a:spcBef>
                <a:spcPts val="0"/>
              </a:spcBef>
              <a:spcAft>
                <a:spcPts val="600"/>
              </a:spcAft>
              <a:buFont typeface="Courier New" panose="02070309020205020404" pitchFamily="49" charset="0"/>
              <a:buChar char="-"/>
            </a:pPr>
            <a:r>
              <a:rPr lang="en-US" altLang="en-US" sz="2900" dirty="0"/>
              <a:t>Signed clients’ names on USPTO documents.</a:t>
            </a:r>
          </a:p>
          <a:p>
            <a:pPr>
              <a:lnSpc>
                <a:spcPct val="120000"/>
              </a:lnSpc>
              <a:spcBef>
                <a:spcPts val="0"/>
              </a:spcBef>
              <a:buFont typeface="Arial" panose="020B0604020202020204" pitchFamily="34" charset="0"/>
              <a:buChar char="•"/>
            </a:pPr>
            <a:r>
              <a:rPr lang="en-US" altLang="en-US" sz="3300" dirty="0"/>
              <a:t>Settlement: three-year suspension, MPRE, 12 hours of ethics CLE</a:t>
            </a:r>
          </a:p>
          <a:p>
            <a:pPr>
              <a:lnSpc>
                <a:spcPct val="120000"/>
              </a:lnSpc>
              <a:spcBef>
                <a:spcPts val="600"/>
              </a:spcBef>
              <a:buFont typeface="Arial" panose="020B0604020202020204" pitchFamily="34" charset="0"/>
              <a:buChar char="•"/>
            </a:pPr>
            <a:r>
              <a:rPr lang="en-US" altLang="en-US" sz="3300" dirty="0"/>
              <a:t>Rule highlights:</a:t>
            </a:r>
          </a:p>
          <a:p>
            <a:pPr lvl="1">
              <a:lnSpc>
                <a:spcPct val="120000"/>
              </a:lnSpc>
              <a:spcBef>
                <a:spcPts val="0"/>
              </a:spcBef>
              <a:buFont typeface="Courier New" panose="02070309020205020404" pitchFamily="49" charset="0"/>
              <a:buChar char="-"/>
            </a:pPr>
            <a:r>
              <a:rPr lang="en-US" altLang="en-US" sz="2900" dirty="0"/>
              <a:t>37 C.F.R. § 11.101 – Competence</a:t>
            </a:r>
          </a:p>
          <a:p>
            <a:pPr lvl="1">
              <a:lnSpc>
                <a:spcPct val="120000"/>
              </a:lnSpc>
              <a:spcBef>
                <a:spcPts val="0"/>
              </a:spcBef>
              <a:buFont typeface="Courier New" panose="02070309020205020404" pitchFamily="49" charset="0"/>
              <a:buChar char="-"/>
            </a:pPr>
            <a:r>
              <a:rPr lang="en-US" altLang="en-US" sz="2900" dirty="0"/>
              <a:t>37 C.F.R. § 11.102 – Abiding by client’s decisions</a:t>
            </a:r>
          </a:p>
          <a:p>
            <a:pPr lvl="1">
              <a:lnSpc>
                <a:spcPct val="120000"/>
              </a:lnSpc>
              <a:spcBef>
                <a:spcPts val="0"/>
              </a:spcBef>
              <a:buFont typeface="Courier New" panose="02070309020205020404" pitchFamily="49" charset="0"/>
              <a:buChar char="-"/>
            </a:pPr>
            <a:r>
              <a:rPr lang="en-US" altLang="en-US" sz="2900" dirty="0"/>
              <a:t>37 C.F.R. § 11.103 – Diligence</a:t>
            </a:r>
          </a:p>
          <a:p>
            <a:pPr lvl="1">
              <a:lnSpc>
                <a:spcPct val="120000"/>
              </a:lnSpc>
              <a:spcBef>
                <a:spcPts val="0"/>
              </a:spcBef>
              <a:buFont typeface="Courier New" panose="02070309020205020404" pitchFamily="49" charset="0"/>
              <a:buChar char="-"/>
            </a:pPr>
            <a:r>
              <a:rPr lang="en-US" altLang="en-US" sz="2900" dirty="0"/>
              <a:t>37 C.F.R. § 11.104 – Client communication</a:t>
            </a:r>
          </a:p>
          <a:p>
            <a:pPr lvl="1">
              <a:lnSpc>
                <a:spcPct val="120000"/>
              </a:lnSpc>
              <a:spcBef>
                <a:spcPts val="0"/>
              </a:spcBef>
              <a:buFont typeface="Courier New" panose="02070309020205020404" pitchFamily="49" charset="0"/>
              <a:buChar char="-"/>
            </a:pPr>
            <a:r>
              <a:rPr lang="en-US" altLang="en-US" sz="2900" dirty="0"/>
              <a:t>37 C.F.R. § 11.107 – Conflicts</a:t>
            </a:r>
          </a:p>
          <a:p>
            <a:pPr lvl="1">
              <a:lnSpc>
                <a:spcPct val="120000"/>
              </a:lnSpc>
              <a:spcBef>
                <a:spcPts val="0"/>
              </a:spcBef>
              <a:buFont typeface="Courier New" panose="02070309020205020404" pitchFamily="49" charset="0"/>
              <a:buChar char="-"/>
            </a:pPr>
            <a:r>
              <a:rPr lang="en-US" altLang="en-US" sz="2900" dirty="0"/>
              <a:t>37 C.F.R. § 11.303 – False statements to a tribunal</a:t>
            </a:r>
          </a:p>
          <a:p>
            <a:pPr lvl="1">
              <a:lnSpc>
                <a:spcPct val="120000"/>
              </a:lnSpc>
              <a:spcBef>
                <a:spcPts val="0"/>
              </a:spcBef>
              <a:buFont typeface="Courier New" panose="02070309020205020404" pitchFamily="49" charset="0"/>
              <a:buChar char="-"/>
            </a:pPr>
            <a:r>
              <a:rPr lang="en-US" altLang="en-US" sz="2900" dirty="0"/>
              <a:t>37 C.F.R. § 11.504(c) – Taking direction from 3</a:t>
            </a:r>
            <a:r>
              <a:rPr lang="en-US" altLang="en-US" sz="2900" baseline="30000" dirty="0"/>
              <a:t>rd</a:t>
            </a:r>
            <a:r>
              <a:rPr lang="en-US" altLang="en-US" sz="2900" dirty="0"/>
              <a:t> party payer</a:t>
            </a:r>
          </a:p>
          <a:p>
            <a:pPr marL="914400" lvl="2" indent="0">
              <a:buNone/>
            </a:pPr>
            <a:endParaRPr lang="en-US" altLang="en-US" dirty="0"/>
          </a:p>
          <a:p>
            <a:pPr lvl="1"/>
            <a:endParaRPr lang="en-US" altLang="en-US"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29</a:t>
            </a:fld>
            <a:endParaRPr lang="en-US" dirty="0"/>
          </a:p>
        </p:txBody>
      </p:sp>
    </p:spTree>
    <p:extLst>
      <p:ext uri="{BB962C8B-B14F-4D97-AF65-F5344CB8AC3E}">
        <p14:creationId xmlns:p14="http://schemas.microsoft.com/office/powerpoint/2010/main" val="935711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 bono programs</a:t>
            </a:r>
            <a:endParaRPr lang="en-US" dirty="0"/>
          </a:p>
        </p:txBody>
      </p:sp>
      <p:sp>
        <p:nvSpPr>
          <p:cNvPr id="3" name="Content Placeholder 2"/>
          <p:cNvSpPr>
            <a:spLocks noGrp="1"/>
          </p:cNvSpPr>
          <p:nvPr>
            <p:ph idx="1"/>
          </p:nvPr>
        </p:nvSpPr>
        <p:spPr/>
        <p:txBody>
          <a:bodyPr>
            <a:normAutofit/>
          </a:bodyPr>
          <a:lstStyle/>
          <a:p>
            <a:r>
              <a:rPr lang="en-US" altLang="en-US" sz="1800" dirty="0"/>
              <a:t>USPTO Law School Clinic Certification Program:</a:t>
            </a:r>
          </a:p>
          <a:p>
            <a:pPr lvl="1"/>
            <a:r>
              <a:rPr lang="en-US" altLang="en-US" sz="1600" dirty="0"/>
              <a:t>Allows students in a participating law school’s clinic program to practice before the USPTO under the strict guidance of a law school faculty clinic supervisor</a:t>
            </a:r>
          </a:p>
          <a:p>
            <a:pPr lvl="1"/>
            <a:r>
              <a:rPr lang="en-US" altLang="en-US" sz="1600" dirty="0"/>
              <a:t>Limited recognition for participating students</a:t>
            </a:r>
          </a:p>
          <a:p>
            <a:pPr lvl="1"/>
            <a:r>
              <a:rPr lang="en-US" sz="1600" dirty="0">
                <a:hlinkClick r:id="rId3"/>
              </a:rPr>
              <a:t>www.uspto.gov/lawschoolclinic</a:t>
            </a:r>
            <a:endParaRPr lang="en-US" sz="1600" dirty="0"/>
          </a:p>
          <a:p>
            <a:r>
              <a:rPr lang="en-US" sz="1800" dirty="0"/>
              <a:t>USPTO Patent Pro Bono Program:</a:t>
            </a:r>
          </a:p>
          <a:p>
            <a:pPr lvl="1"/>
            <a:r>
              <a:rPr lang="en-US" sz="1600" dirty="0"/>
              <a:t>Independent regional programs located across the nation work to match financially under-resourced inventors and small businesses with volunteer practitioners to file and prosecute patent applications</a:t>
            </a:r>
          </a:p>
          <a:p>
            <a:pPr lvl="1"/>
            <a:r>
              <a:rPr lang="en-US" sz="1600" dirty="0"/>
              <a:t>Inventors and interested attorneys can navigate the USPTO website to find links to their regional program: </a:t>
            </a:r>
            <a:r>
              <a:rPr lang="en-US" sz="1600" dirty="0">
                <a:hlinkClick r:id="rId4"/>
              </a:rPr>
              <a:t>www.uspto.gov/probonopatents</a:t>
            </a:r>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endParaRPr lang="en-US" altLang="en-US" sz="1800" dirty="0"/>
          </a:p>
          <a:p>
            <a:pPr lvl="1"/>
            <a:endParaRPr lang="en-US" altLang="en-US" sz="1600" dirty="0"/>
          </a:p>
          <a:p>
            <a:endParaRPr lang="en-US" sz="18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3</a:t>
            </a:fld>
            <a:endParaRPr lang="en-US"/>
          </a:p>
        </p:txBody>
      </p:sp>
    </p:spTree>
    <p:extLst>
      <p:ext uri="{BB962C8B-B14F-4D97-AF65-F5344CB8AC3E}">
        <p14:creationId xmlns:p14="http://schemas.microsoft.com/office/powerpoint/2010/main" val="913442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700" dirty="0"/>
              <a:t>Improper signatures</a:t>
            </a:r>
            <a:endParaRPr lang="en-US" sz="2700" dirty="0"/>
          </a:p>
        </p:txBody>
      </p:sp>
      <p:sp>
        <p:nvSpPr>
          <p:cNvPr id="3" name="Content Placeholder 2"/>
          <p:cNvSpPr>
            <a:spLocks noGrp="1"/>
          </p:cNvSpPr>
          <p:nvPr>
            <p:ph idx="1"/>
          </p:nvPr>
        </p:nvSpPr>
        <p:spPr>
          <a:xfrm>
            <a:off x="457200" y="907086"/>
            <a:ext cx="8229600" cy="4326766"/>
          </a:xfrm>
        </p:spPr>
        <p:txBody>
          <a:bodyPr>
            <a:normAutofit fontScale="32500" lnSpcReduction="20000"/>
          </a:bodyPr>
          <a:lstStyle/>
          <a:p>
            <a:pPr marL="0" indent="0">
              <a:buNone/>
            </a:pPr>
            <a:r>
              <a:rPr lang="en-US" altLang="en-US" sz="4900" b="1" i="1" dirty="0"/>
              <a:t>In re Starkweather </a:t>
            </a:r>
            <a:r>
              <a:rPr lang="en-US" altLang="en-US" sz="4900" dirty="0"/>
              <a:t>- For signing client’s name on documents filed with the USPTO:</a:t>
            </a:r>
          </a:p>
          <a:p>
            <a:pPr>
              <a:spcBef>
                <a:spcPts val="600"/>
              </a:spcBef>
              <a:buFont typeface="Arial" panose="020B0604020202020204" pitchFamily="34" charset="0"/>
              <a:buChar char="•"/>
            </a:pPr>
            <a:r>
              <a:rPr lang="en-US" altLang="en-US" sz="4300" dirty="0"/>
              <a:t>37 C.F.R. § 11.101 Competence</a:t>
            </a:r>
          </a:p>
          <a:p>
            <a:pPr lvl="1">
              <a:spcBef>
                <a:spcPts val="600"/>
              </a:spcBef>
              <a:buFont typeface="Courier New" panose="02070309020205020404" pitchFamily="49" charset="0"/>
              <a:buChar char="-"/>
            </a:pPr>
            <a:r>
              <a:rPr lang="en-US" altLang="en-US" sz="3700" dirty="0"/>
              <a:t>“A practitioner shall provide competent representation to a client. Competent representation requires the legal, scientific, and technical knowledge, skill, thoroughness and preparation reasonably necessary for the representation.”</a:t>
            </a:r>
          </a:p>
          <a:p>
            <a:pPr>
              <a:spcBef>
                <a:spcPts val="600"/>
              </a:spcBef>
              <a:buFont typeface="Arial" panose="020B0604020202020204" pitchFamily="34" charset="0"/>
              <a:buChar char="•"/>
            </a:pPr>
            <a:r>
              <a:rPr lang="en-US" altLang="en-US" sz="4300" dirty="0"/>
              <a:t>37 C.F.R. § 11.102(a) Scope of representation and allocation of authority between client and practitioner</a:t>
            </a:r>
          </a:p>
          <a:p>
            <a:pPr>
              <a:spcBef>
                <a:spcPts val="600"/>
              </a:spcBef>
              <a:buFont typeface="Arial" panose="020B0604020202020204" pitchFamily="34" charset="0"/>
              <a:buChar char="•"/>
            </a:pPr>
            <a:r>
              <a:rPr lang="en-US" altLang="en-US" sz="4300" dirty="0"/>
              <a:t>37 C.F.R. § 11.303 Candor toward the tribunal</a:t>
            </a:r>
          </a:p>
          <a:p>
            <a:pPr lvl="1">
              <a:spcBef>
                <a:spcPts val="600"/>
              </a:spcBef>
              <a:buFont typeface="Courier New" panose="02070309020205020404" pitchFamily="49" charset="0"/>
              <a:buChar char="-"/>
            </a:pPr>
            <a:r>
              <a:rPr lang="en-US" altLang="en-US" sz="3700" dirty="0"/>
              <a:t>“(a) A practitioner shall not knowingly:</a:t>
            </a:r>
          </a:p>
          <a:p>
            <a:pPr lvl="2">
              <a:spcBef>
                <a:spcPts val="600"/>
              </a:spcBef>
              <a:buFont typeface="Arial" panose="020B0604020202020204" pitchFamily="34" charset="0"/>
              <a:buChar char="•"/>
            </a:pPr>
            <a:r>
              <a:rPr lang="en-US" altLang="en-US" sz="3700" dirty="0"/>
              <a:t>(1) Make a false statement of fact or law to a tribunal or fail to correct a false statement of material fact or law previously made to the tribunal by the practitioner;</a:t>
            </a:r>
          </a:p>
          <a:p>
            <a:pPr lvl="2">
              <a:spcBef>
                <a:spcPts val="600"/>
              </a:spcBef>
              <a:buFont typeface="Arial" panose="020B0604020202020204" pitchFamily="34" charset="0"/>
              <a:buChar char="•"/>
            </a:pPr>
            <a:r>
              <a:rPr lang="en-US" altLang="en-US" sz="3400" dirty="0"/>
              <a:t>* * * * *</a:t>
            </a:r>
          </a:p>
          <a:p>
            <a:pPr lvl="2">
              <a:spcBef>
                <a:spcPts val="600"/>
              </a:spcBef>
              <a:buFont typeface="Arial" panose="020B0604020202020204" pitchFamily="34" charset="0"/>
              <a:buChar char="•"/>
            </a:pPr>
            <a:r>
              <a:rPr lang="en-US" altLang="en-US" sz="3700" dirty="0"/>
              <a:t>(3) Offer evidence that the practitioner knows to be false. If a practitioner, the practitioner's client, or a witness called by the practitioner, has offered material evidence and the practitioner comes to know of its falsity, the practitioner shall take reasonable remedial measures, including, if necessary, disclosure to the tribunal.</a:t>
            </a:r>
          </a:p>
          <a:p>
            <a:pPr lvl="2">
              <a:spcBef>
                <a:spcPts val="600"/>
              </a:spcBef>
              <a:buFont typeface="Arial" panose="020B0604020202020204" pitchFamily="34" charset="0"/>
              <a:buChar char="•"/>
            </a:pPr>
            <a:r>
              <a:rPr lang="en-US" altLang="en-US" sz="3400" dirty="0"/>
              <a:t>* * * * *</a:t>
            </a:r>
          </a:p>
          <a:p>
            <a:pPr lvl="1">
              <a:spcBef>
                <a:spcPts val="600"/>
              </a:spcBef>
              <a:buFont typeface="Courier New" panose="02070309020205020404" pitchFamily="49" charset="0"/>
              <a:buChar char="-"/>
            </a:pPr>
            <a:r>
              <a:rPr lang="en-US" altLang="en-US" sz="3700" dirty="0"/>
              <a:t>(d) In an ex parte proceeding, a practitioner shall inform the tribunal of all material facts known to the practitioner that will enable the tribunal to make an informed decision, whether or not the facts are adverse.”</a:t>
            </a:r>
          </a:p>
          <a:p>
            <a:pPr>
              <a:spcBef>
                <a:spcPts val="600"/>
              </a:spcBef>
              <a:buFont typeface="Arial" panose="020B0604020202020204" pitchFamily="34" charset="0"/>
              <a:buChar char="•"/>
            </a:pPr>
            <a:r>
              <a:rPr lang="en-US" altLang="en-US" sz="4300" dirty="0"/>
              <a:t>37 C.F.R. § 11.804(c) Misconduct: Dishonesty, fraud, deceit, misrepresentation</a:t>
            </a:r>
          </a:p>
          <a:p>
            <a:pPr>
              <a:spcBef>
                <a:spcPts val="600"/>
              </a:spcBef>
              <a:buFont typeface="Arial" panose="020B0604020202020204" pitchFamily="34" charset="0"/>
              <a:buChar char="•"/>
            </a:pPr>
            <a:r>
              <a:rPr lang="en-US" altLang="en-US" sz="4300" dirty="0"/>
              <a:t>37 C.F.R. § 11.804(d) Misconduct: Conduct prejudicial to the administration of justice</a:t>
            </a:r>
            <a:endParaRPr lang="en-US" sz="37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30</a:t>
            </a:fld>
            <a:endParaRPr lang="en-US" dirty="0"/>
          </a:p>
        </p:txBody>
      </p:sp>
    </p:spTree>
    <p:extLst>
      <p:ext uri="{BB962C8B-B14F-4D97-AF65-F5344CB8AC3E}">
        <p14:creationId xmlns:p14="http://schemas.microsoft.com/office/powerpoint/2010/main" val="480376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Signatures on patent documents</a:t>
            </a:r>
          </a:p>
        </p:txBody>
      </p:sp>
      <p:sp>
        <p:nvSpPr>
          <p:cNvPr id="3" name="Content Placeholder 2"/>
          <p:cNvSpPr>
            <a:spLocks noGrp="1"/>
          </p:cNvSpPr>
          <p:nvPr>
            <p:ph idx="1"/>
          </p:nvPr>
        </p:nvSpPr>
        <p:spPr>
          <a:xfrm>
            <a:off x="457200" y="1104595"/>
            <a:ext cx="8229600" cy="4300825"/>
          </a:xfrm>
        </p:spPr>
        <p:txBody>
          <a:bodyPr>
            <a:normAutofit fontScale="40000" lnSpcReduction="20000"/>
          </a:bodyPr>
          <a:lstStyle/>
          <a:p>
            <a:pPr>
              <a:lnSpc>
                <a:spcPct val="120000"/>
              </a:lnSpc>
              <a:spcBef>
                <a:spcPts val="600"/>
              </a:spcBef>
            </a:pPr>
            <a:r>
              <a:rPr lang="en-US" altLang="en-US" dirty="0"/>
              <a:t>37 C.F.R. § 1.4(d)(1) Handwritten signature. </a:t>
            </a:r>
          </a:p>
          <a:p>
            <a:pPr lvl="1">
              <a:lnSpc>
                <a:spcPct val="120000"/>
              </a:lnSpc>
              <a:spcBef>
                <a:spcPts val="600"/>
              </a:spcBef>
            </a:pPr>
            <a:r>
              <a:rPr lang="en-US" altLang="en-US" sz="3000" dirty="0"/>
              <a:t>“Each piece of correspondence, except as provided in paragraphs (d)(2), (d)(3), (d)(4), (e), and (f) of this section, filed in an application, patent file, or other proceeding in the Office which requires a person's signature, must:</a:t>
            </a:r>
          </a:p>
          <a:p>
            <a:pPr lvl="2">
              <a:lnSpc>
                <a:spcPct val="120000"/>
              </a:lnSpc>
              <a:spcBef>
                <a:spcPts val="600"/>
              </a:spcBef>
            </a:pPr>
            <a:r>
              <a:rPr lang="en-US" altLang="en-US" sz="3000" dirty="0"/>
              <a:t>(</a:t>
            </a:r>
            <a:r>
              <a:rPr lang="en-US" altLang="en-US" sz="3000" dirty="0" err="1"/>
              <a:t>i</a:t>
            </a:r>
            <a:r>
              <a:rPr lang="en-US" altLang="en-US" sz="3000" dirty="0"/>
              <a:t>) Be an original, that is, have an original handwritten signature </a:t>
            </a:r>
            <a:r>
              <a:rPr lang="en-US" altLang="en-US" sz="3000" b="1" dirty="0"/>
              <a:t>personally signed</a:t>
            </a:r>
            <a:r>
              <a:rPr lang="en-US" altLang="en-US" sz="3000" dirty="0"/>
              <a:t>, in permanent dark ink or its equivalent, </a:t>
            </a:r>
            <a:r>
              <a:rPr lang="en-US" altLang="en-US" sz="3000" b="1" dirty="0"/>
              <a:t>by that person</a:t>
            </a:r>
            <a:r>
              <a:rPr lang="en-US" altLang="en-US" sz="3000" dirty="0"/>
              <a:t>; or</a:t>
            </a:r>
          </a:p>
          <a:p>
            <a:pPr lvl="2">
              <a:lnSpc>
                <a:spcPct val="120000"/>
              </a:lnSpc>
              <a:spcBef>
                <a:spcPts val="600"/>
              </a:spcBef>
            </a:pPr>
            <a:r>
              <a:rPr lang="en-US" altLang="en-US" sz="3000" dirty="0"/>
              <a:t>(ii) Be a direct or indirect copy, such as a photocopy or facsimile transmission (§1.6(d)), of an original. In the event that a copy of the original is filed, the original should be retained as evidence of authenticity. If a question of authenticity arises, the Office may require submission of the original.</a:t>
            </a:r>
          </a:p>
          <a:p>
            <a:pPr>
              <a:lnSpc>
                <a:spcPct val="120000"/>
              </a:lnSpc>
              <a:spcBef>
                <a:spcPts val="600"/>
              </a:spcBef>
            </a:pPr>
            <a:r>
              <a:rPr lang="en-US" altLang="en-US" dirty="0"/>
              <a:t>37 C.F.R. § 1.4(d)(2) S-signature.</a:t>
            </a:r>
          </a:p>
          <a:p>
            <a:pPr lvl="1">
              <a:lnSpc>
                <a:spcPct val="120000"/>
              </a:lnSpc>
              <a:spcBef>
                <a:spcPts val="600"/>
              </a:spcBef>
            </a:pPr>
            <a:r>
              <a:rPr lang="en-US" altLang="en-US" sz="3000" dirty="0"/>
              <a:t>“(</a:t>
            </a:r>
            <a:r>
              <a:rPr lang="en-US" altLang="en-US" sz="3000" dirty="0" err="1"/>
              <a:t>i</a:t>
            </a:r>
            <a:r>
              <a:rPr lang="en-US" altLang="en-US" sz="3000" dirty="0"/>
              <a:t>)…the person signing the correspondence must insert his or her own S-signature…”</a:t>
            </a:r>
          </a:p>
          <a:p>
            <a:pPr>
              <a:lnSpc>
                <a:spcPct val="120000"/>
              </a:lnSpc>
              <a:spcBef>
                <a:spcPts val="600"/>
              </a:spcBef>
            </a:pPr>
            <a:r>
              <a:rPr lang="en-US" altLang="en-US" dirty="0"/>
              <a:t>37 C.F.R. § 1.4(d)(4)(ii) Certification as to the signature. </a:t>
            </a:r>
          </a:p>
          <a:p>
            <a:pPr lvl="1">
              <a:lnSpc>
                <a:spcPct val="120000"/>
              </a:lnSpc>
              <a:spcBef>
                <a:spcPts val="600"/>
              </a:spcBef>
            </a:pPr>
            <a:r>
              <a:rPr lang="en-US" altLang="en-US" sz="3000" dirty="0"/>
              <a:t>“The person inserting a signature under paragraph (d)(2) or (d)(3) of this section in a document submitted to the Office certifies that the inserted signature appearing in the document is his or her own signature.”</a:t>
            </a:r>
          </a:p>
          <a:p>
            <a:pPr>
              <a:lnSpc>
                <a:spcPct val="120000"/>
              </a:lnSpc>
              <a:spcBef>
                <a:spcPts val="600"/>
              </a:spcBef>
            </a:pPr>
            <a:r>
              <a:rPr lang="en-US" altLang="en-US" dirty="0"/>
              <a:t>Note: recent removal of of 37 C.F.R. § 1.4(e) (original handwritten signatures in permanent dark ink for OED correspondence and non EFS credit card payments). </a:t>
            </a:r>
          </a:p>
          <a:p>
            <a:pPr lvl="1">
              <a:lnSpc>
                <a:spcPct val="120000"/>
              </a:lnSpc>
              <a:spcBef>
                <a:spcPts val="600"/>
              </a:spcBef>
            </a:pPr>
            <a:r>
              <a:rPr lang="en-US" altLang="en-US" sz="3000" i="1" dirty="0"/>
              <a:t>See</a:t>
            </a:r>
            <a:r>
              <a:rPr lang="en-US" altLang="en-US" sz="3000" dirty="0"/>
              <a:t> 86 FR 35226 (July 2, 2021).</a:t>
            </a:r>
          </a:p>
          <a:p>
            <a:pPr lvl="1">
              <a:lnSpc>
                <a:spcPct val="120000"/>
              </a:lnSpc>
            </a:pPr>
            <a:endParaRPr lang="en-US" alt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31</a:t>
            </a:fld>
            <a:endParaRPr lang="en-US" dirty="0"/>
          </a:p>
        </p:txBody>
      </p:sp>
    </p:spTree>
    <p:extLst>
      <p:ext uri="{BB962C8B-B14F-4D97-AF65-F5344CB8AC3E}">
        <p14:creationId xmlns:p14="http://schemas.microsoft.com/office/powerpoint/2010/main" val="2449196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Signatures on trademark documents</a:t>
            </a:r>
          </a:p>
        </p:txBody>
      </p:sp>
      <p:sp>
        <p:nvSpPr>
          <p:cNvPr id="3" name="Content Placeholder 2"/>
          <p:cNvSpPr>
            <a:spLocks noGrp="1"/>
          </p:cNvSpPr>
          <p:nvPr>
            <p:ph idx="1"/>
          </p:nvPr>
        </p:nvSpPr>
        <p:spPr/>
        <p:txBody>
          <a:bodyPr>
            <a:normAutofit fontScale="70000" lnSpcReduction="20000"/>
          </a:bodyPr>
          <a:lstStyle/>
          <a:p>
            <a:r>
              <a:rPr lang="en-US" altLang="en-US" dirty="0"/>
              <a:t>TMEP § 611.01(c) Requirements for signature</a:t>
            </a:r>
          </a:p>
          <a:p>
            <a:pPr lvl="1">
              <a:lnSpc>
                <a:spcPct val="120000"/>
              </a:lnSpc>
            </a:pPr>
            <a:r>
              <a:rPr lang="en-US" altLang="en-US" dirty="0"/>
              <a:t>“All documents must be properly signed. 37 C.F.R. §§2.193(a)(1), (c)(1), 11.18(a). The person(s) identified as the signatory must manually enter the elements of the electronic signature. Another person (e.g., paralegal, legal assistant, or secretary) may not sign the name of a qualified practitioner or other authorized signatory. </a:t>
            </a:r>
            <a:r>
              <a:rPr lang="en-US" altLang="en-US" i="1" dirty="0"/>
              <a:t>See In re </a:t>
            </a:r>
            <a:r>
              <a:rPr lang="en-US" altLang="en-US" i="1" dirty="0" err="1"/>
              <a:t>Dermahose</a:t>
            </a:r>
            <a:r>
              <a:rPr lang="en-US" altLang="en-US" i="1" dirty="0"/>
              <a:t> Inc.</a:t>
            </a:r>
            <a:r>
              <a:rPr lang="en-US" altLang="en-US" dirty="0"/>
              <a:t>, 82 USPQ2d 1793 (TTAB 2007); </a:t>
            </a:r>
            <a:r>
              <a:rPr lang="en-US" altLang="en-US" i="1" dirty="0"/>
              <a:t>In re Cowan</a:t>
            </a:r>
            <a:r>
              <a:rPr lang="en-US" altLang="en-US" dirty="0"/>
              <a:t>, 18 USPQ2d 1407 (</a:t>
            </a:r>
            <a:r>
              <a:rPr lang="en-US" altLang="en-US" dirty="0" err="1"/>
              <a:t>Comm’r</a:t>
            </a:r>
            <a:r>
              <a:rPr lang="en-US" altLang="en-US" dirty="0"/>
              <a:t> Pats. 1990). Just as signing the name of another person on paper does not serve as the signature of the person whose name is written, typing the electronic signature of another person is not a valid signature by that person.”</a:t>
            </a:r>
          </a:p>
        </p:txBody>
      </p:sp>
      <p:sp>
        <p:nvSpPr>
          <p:cNvPr id="4" name="Slide Number Placeholder 3"/>
          <p:cNvSpPr>
            <a:spLocks noGrp="1"/>
          </p:cNvSpPr>
          <p:nvPr>
            <p:ph type="sldNum" sz="quarter" idx="10"/>
          </p:nvPr>
        </p:nvSpPr>
        <p:spPr/>
        <p:txBody>
          <a:bodyPr/>
          <a:lstStyle/>
          <a:p>
            <a:fld id="{92DA454B-C859-4892-B9FA-68B588C9F547}" type="slidenum">
              <a:rPr lang="en-US" smtClean="0"/>
              <a:pPr/>
              <a:t>32</a:t>
            </a:fld>
            <a:endParaRPr lang="en-US" dirty="0"/>
          </a:p>
        </p:txBody>
      </p:sp>
    </p:spTree>
    <p:extLst>
      <p:ext uri="{BB962C8B-B14F-4D97-AF65-F5344CB8AC3E}">
        <p14:creationId xmlns:p14="http://schemas.microsoft.com/office/powerpoint/2010/main" val="2726293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Trademarks: U.S. counsel rule</a:t>
            </a:r>
          </a:p>
        </p:txBody>
      </p:sp>
      <p:sp>
        <p:nvSpPr>
          <p:cNvPr id="3" name="Content Placeholder 2"/>
          <p:cNvSpPr>
            <a:spLocks noGrp="1"/>
          </p:cNvSpPr>
          <p:nvPr>
            <p:ph idx="1"/>
          </p:nvPr>
        </p:nvSpPr>
        <p:spPr>
          <a:xfrm>
            <a:off x="457200" y="1133062"/>
            <a:ext cx="8229600" cy="4100790"/>
          </a:xfrm>
        </p:spPr>
        <p:txBody>
          <a:bodyPr>
            <a:noAutofit/>
          </a:bodyPr>
          <a:lstStyle/>
          <a:p>
            <a:pPr>
              <a:spcBef>
                <a:spcPts val="600"/>
              </a:spcBef>
            </a:pPr>
            <a:r>
              <a:rPr lang="en-US" sz="1600" dirty="0"/>
              <a:t>Increase in foreign parties not authorized to represent trademark applicants improperly representing foreign applicants in trademark (TM) matters.</a:t>
            </a:r>
          </a:p>
          <a:p>
            <a:pPr>
              <a:spcBef>
                <a:spcPts val="600"/>
              </a:spcBef>
            </a:pPr>
            <a:r>
              <a:rPr lang="en-US" sz="1600" dirty="0"/>
              <a:t>Fraudulent or inaccurate claims of use are a burden on the trademark system and the public and jeopardize validity of marks.</a:t>
            </a:r>
          </a:p>
          <a:p>
            <a:pPr>
              <a:spcBef>
                <a:spcPts val="600"/>
              </a:spcBef>
            </a:pPr>
            <a:r>
              <a:rPr lang="en-US" sz="1600" dirty="0"/>
              <a:t>Effective August 3, 2019: </a:t>
            </a:r>
          </a:p>
          <a:p>
            <a:pPr lvl="1">
              <a:spcBef>
                <a:spcPts val="600"/>
              </a:spcBef>
            </a:pPr>
            <a:r>
              <a:rPr lang="en-US" sz="1400" dirty="0"/>
              <a:t>Foreign-domiciled trademark applicants, registrants, and parties to Trademark Trial and Appeal Board proceedings must be represented at the USPTO by an attorney who is licensed to practice law in the United States.</a:t>
            </a:r>
          </a:p>
          <a:p>
            <a:pPr>
              <a:spcBef>
                <a:spcPts val="600"/>
              </a:spcBef>
            </a:pPr>
            <a:r>
              <a:rPr lang="en-US" sz="1600" dirty="0"/>
              <a:t>Final rule: 84 Fed. Reg. 31498 (July 2, 2019)</a:t>
            </a:r>
          </a:p>
          <a:p>
            <a:pPr>
              <a:spcBef>
                <a:spcPts val="600"/>
              </a:spcBef>
            </a:pPr>
            <a:r>
              <a:rPr lang="en-US" sz="1600" dirty="0"/>
              <a:t>Canadian patent agents are no longer able to represent Canadian parties in U.S. TM matters.</a:t>
            </a:r>
          </a:p>
          <a:p>
            <a:pPr>
              <a:spcBef>
                <a:spcPts val="600"/>
              </a:spcBef>
            </a:pPr>
            <a:r>
              <a:rPr lang="en-US" sz="1600" dirty="0"/>
              <a:t>Canadian TM attorneys and agents will only be able to serve as additionally appointed practitioners.</a:t>
            </a:r>
          </a:p>
          <a:p>
            <a:pPr lvl="1">
              <a:spcBef>
                <a:spcPts val="600"/>
              </a:spcBef>
            </a:pPr>
            <a:r>
              <a:rPr lang="en-US" sz="1400" dirty="0"/>
              <a:t>Clients must appoint U.S.-licensed attorney to file formal responses.</a:t>
            </a:r>
          </a:p>
          <a:p>
            <a:pPr lvl="1">
              <a:spcBef>
                <a:spcPts val="600"/>
              </a:spcBef>
            </a:pPr>
            <a:r>
              <a:rPr lang="en-US" sz="1400" dirty="0"/>
              <a:t>The USPTO will only correspond with U.S. licensed attorney.</a:t>
            </a:r>
          </a:p>
        </p:txBody>
      </p:sp>
      <p:sp>
        <p:nvSpPr>
          <p:cNvPr id="5" name="Slide Number Placeholder 3"/>
          <p:cNvSpPr>
            <a:spLocks noGrp="1"/>
          </p:cNvSpPr>
          <p:nvPr>
            <p:ph type="sldNum" sz="quarter" idx="10"/>
          </p:nvPr>
        </p:nvSpPr>
        <p:spPr/>
        <p:txBody>
          <a:bodyPr/>
          <a:lstStyle/>
          <a:p>
            <a:fld id="{92DA454B-C859-4892-B9FA-68B588C9F547}" type="slidenum">
              <a:rPr lang="en-US" smtClean="0"/>
              <a:pPr/>
              <a:t>33</a:t>
            </a:fld>
            <a:endParaRPr lang="en-US" dirty="0"/>
          </a:p>
        </p:txBody>
      </p:sp>
    </p:spTree>
    <p:extLst>
      <p:ext uri="{BB962C8B-B14F-4D97-AF65-F5344CB8AC3E}">
        <p14:creationId xmlns:p14="http://schemas.microsoft.com/office/powerpoint/2010/main" val="3983687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Trademarks: U.S. counsel rule</a:t>
            </a:r>
          </a:p>
        </p:txBody>
      </p:sp>
      <p:sp>
        <p:nvSpPr>
          <p:cNvPr id="4" name="Slide Number Placeholder 3"/>
          <p:cNvSpPr>
            <a:spLocks noGrp="1"/>
          </p:cNvSpPr>
          <p:nvPr>
            <p:ph type="sldNum" sz="quarter" idx="10"/>
          </p:nvPr>
        </p:nvSpPr>
        <p:spPr/>
        <p:txBody>
          <a:bodyPr/>
          <a:lstStyle/>
          <a:p>
            <a:fld id="{92DA454B-C859-4892-B9FA-68B588C9F547}" type="slidenum">
              <a:rPr lang="en-US" smtClean="0"/>
              <a:t>34</a:t>
            </a:fld>
            <a:endParaRPr lang="en-US" dirty="0"/>
          </a:p>
        </p:txBody>
      </p:sp>
      <p:pic>
        <p:nvPicPr>
          <p:cNvPr id="7" name="Picture 6" descr="Dear, &#10;&#10;I would like to rent a US lawyer's license or get granted to use your US attorney licensed information. At same time, I pay you yearly fee. &#10;&#10;If you are interested in it and want to discuss more, you can contact me. &#10;&#10;Regards, &#10;Francis"/>
          <p:cNvPicPr>
            <a:picLocks noChangeAspect="1"/>
          </p:cNvPicPr>
          <p:nvPr/>
        </p:nvPicPr>
        <p:blipFill>
          <a:blip r:embed="rId3"/>
          <a:stretch>
            <a:fillRect/>
          </a:stretch>
        </p:blipFill>
        <p:spPr>
          <a:xfrm>
            <a:off x="877332" y="1774170"/>
            <a:ext cx="7389336" cy="2386439"/>
          </a:xfrm>
          <a:prstGeom prst="rect">
            <a:avLst/>
          </a:prstGeom>
          <a:ln>
            <a:solidFill>
              <a:schemeClr val="tx1"/>
            </a:solidFill>
          </a:ln>
        </p:spPr>
      </p:pic>
    </p:spTree>
    <p:extLst>
      <p:ext uri="{BB962C8B-B14F-4D97-AF65-F5344CB8AC3E}">
        <p14:creationId xmlns:p14="http://schemas.microsoft.com/office/powerpoint/2010/main" val="2098876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Hijacking of U.S. practitioner data </a:t>
            </a:r>
          </a:p>
        </p:txBody>
      </p:sp>
      <p:sp>
        <p:nvSpPr>
          <p:cNvPr id="3" name="Content Placeholder 2"/>
          <p:cNvSpPr>
            <a:spLocks noGrp="1"/>
          </p:cNvSpPr>
          <p:nvPr>
            <p:ph idx="1"/>
          </p:nvPr>
        </p:nvSpPr>
        <p:spPr/>
        <p:txBody>
          <a:bodyPr>
            <a:normAutofit/>
          </a:bodyPr>
          <a:lstStyle/>
          <a:p>
            <a:endParaRPr lang="en-US" sz="2000" dirty="0"/>
          </a:p>
          <a:p>
            <a:r>
              <a:rPr lang="en-US" sz="2000" dirty="0"/>
              <a:t>Since the implementation of the U.S. counsel rule, the USPTO has encountered several instances of co-opting/hijacking of U.S. practitioner’s name, address, and/or bar number.</a:t>
            </a:r>
          </a:p>
          <a:p>
            <a:pPr marL="0" indent="0">
              <a:buNone/>
            </a:pPr>
            <a:endParaRPr lang="en-US" sz="2000" dirty="0"/>
          </a:p>
          <a:p>
            <a:r>
              <a:rPr lang="en-US" sz="2000" dirty="0"/>
              <a:t>Referral to state bars and other agencies that address fraud and consumer protection.</a:t>
            </a:r>
          </a:p>
        </p:txBody>
      </p:sp>
      <p:sp>
        <p:nvSpPr>
          <p:cNvPr id="4" name="Slide Number Placeholder 3"/>
          <p:cNvSpPr>
            <a:spLocks noGrp="1"/>
          </p:cNvSpPr>
          <p:nvPr>
            <p:ph type="sldNum" sz="quarter" idx="10"/>
          </p:nvPr>
        </p:nvSpPr>
        <p:spPr/>
        <p:txBody>
          <a:bodyPr/>
          <a:lstStyle/>
          <a:p>
            <a:fld id="{92DA454B-C859-4892-B9FA-68B588C9F547}" type="slidenum">
              <a:rPr lang="en-US" smtClean="0"/>
              <a:pPr/>
              <a:t>35</a:t>
            </a:fld>
            <a:endParaRPr lang="en-US" dirty="0"/>
          </a:p>
        </p:txBody>
      </p:sp>
    </p:spTree>
    <p:extLst>
      <p:ext uri="{BB962C8B-B14F-4D97-AF65-F5344CB8AC3E}">
        <p14:creationId xmlns:p14="http://schemas.microsoft.com/office/powerpoint/2010/main" val="792901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019"/>
            <a:ext cx="8229600" cy="884058"/>
          </a:xfrm>
        </p:spPr>
        <p:txBody>
          <a:bodyPr>
            <a:normAutofit/>
          </a:bodyPr>
          <a:lstStyle/>
          <a:p>
            <a:r>
              <a:rPr lang="en-US" sz="3400" dirty="0">
                <a:latin typeface="Segoe UI" pitchFamily="34" charset="0"/>
              </a:rPr>
              <a:t>Commingling funds/neglect</a:t>
            </a:r>
            <a:endParaRPr lang="en-US" sz="3400" dirty="0"/>
          </a:p>
        </p:txBody>
      </p:sp>
      <p:sp>
        <p:nvSpPr>
          <p:cNvPr id="3" name="Content Placeholder 2"/>
          <p:cNvSpPr>
            <a:spLocks noGrp="1"/>
          </p:cNvSpPr>
          <p:nvPr>
            <p:ph idx="1"/>
          </p:nvPr>
        </p:nvSpPr>
        <p:spPr>
          <a:xfrm>
            <a:off x="527468" y="826619"/>
            <a:ext cx="8320116" cy="4456240"/>
          </a:xfrm>
        </p:spPr>
        <p:txBody>
          <a:bodyPr>
            <a:noAutofit/>
          </a:bodyPr>
          <a:lstStyle/>
          <a:p>
            <a:pPr marL="0" indent="0">
              <a:spcBef>
                <a:spcPts val="0"/>
              </a:spcBef>
              <a:spcAft>
                <a:spcPts val="600"/>
              </a:spcAft>
              <a:buNone/>
              <a:defRPr/>
            </a:pPr>
            <a:r>
              <a:rPr lang="en-US" altLang="en-US" sz="1600" b="1" i="1" dirty="0"/>
              <a:t>In re </a:t>
            </a:r>
            <a:r>
              <a:rPr lang="en-US" altLang="en-US" sz="1600" b="1" i="1" dirty="0" err="1"/>
              <a:t>Chirnomas</a:t>
            </a:r>
            <a:r>
              <a:rPr lang="en-US" altLang="en-US" sz="1600" b="1" dirty="0"/>
              <a:t>, </a:t>
            </a:r>
            <a:r>
              <a:rPr lang="en-US" altLang="en-US" sz="1600" dirty="0"/>
              <a:t>Proceeding No. D2020-29 (USPTO Apr 29, 2021)</a:t>
            </a:r>
          </a:p>
          <a:p>
            <a:pPr>
              <a:spcBef>
                <a:spcPts val="0"/>
              </a:spcBef>
              <a:buFont typeface="Arial" panose="020B0604020202020204" pitchFamily="34" charset="0"/>
              <a:buChar char="•"/>
              <a:defRPr/>
            </a:pPr>
            <a:r>
              <a:rPr lang="en-US" altLang="en-US" sz="1600" dirty="0"/>
              <a:t>Disciplinary complaint alleged:</a:t>
            </a:r>
          </a:p>
          <a:p>
            <a:pPr lvl="1">
              <a:spcBef>
                <a:spcPts val="0"/>
              </a:spcBef>
              <a:buFont typeface="Courier New" panose="02070309020205020404" pitchFamily="49" charset="0"/>
              <a:buChar char="-"/>
              <a:defRPr/>
            </a:pPr>
            <a:r>
              <a:rPr lang="en-US" altLang="en-US" sz="1400" dirty="0"/>
              <a:t>Respondent retained by foreign client to prepare and file a national stage utility patent application with the USPTO. </a:t>
            </a:r>
          </a:p>
          <a:p>
            <a:pPr lvl="1">
              <a:spcBef>
                <a:spcPts val="0"/>
              </a:spcBef>
              <a:buFont typeface="Courier New" panose="02070309020205020404" pitchFamily="49" charset="0"/>
              <a:buChar char="-"/>
              <a:defRPr/>
            </a:pPr>
            <a:r>
              <a:rPr lang="en-US" altLang="en-US" sz="1400" dirty="0"/>
              <a:t>Filed the application but did not submit payment to the USPTO for any of the filing fees.</a:t>
            </a:r>
          </a:p>
          <a:p>
            <a:pPr lvl="1">
              <a:spcBef>
                <a:spcPts val="0"/>
              </a:spcBef>
              <a:buFont typeface="Courier New" panose="02070309020205020404" pitchFamily="49" charset="0"/>
              <a:buChar char="-"/>
              <a:defRPr/>
            </a:pPr>
            <a:r>
              <a:rPr lang="en-US" altLang="en-US" sz="1400" dirty="0"/>
              <a:t>Invoiced client for fees associated with filing the application and Respondent’s legal services.  </a:t>
            </a:r>
          </a:p>
          <a:p>
            <a:pPr lvl="1">
              <a:spcBef>
                <a:spcPts val="0"/>
              </a:spcBef>
              <a:buFont typeface="Courier New" panose="02070309020205020404" pitchFamily="49" charset="0"/>
              <a:buChar char="-"/>
              <a:defRPr/>
            </a:pPr>
            <a:r>
              <a:rPr lang="en-US" altLang="en-US" sz="1400" dirty="0"/>
              <a:t>Had client wire funds for the total amount of fees (including an advance payment of expenses) to personal bank account.</a:t>
            </a:r>
          </a:p>
          <a:p>
            <a:pPr lvl="1">
              <a:spcBef>
                <a:spcPts val="0"/>
              </a:spcBef>
              <a:buFont typeface="Courier New" panose="02070309020205020404" pitchFamily="49" charset="0"/>
              <a:buChar char="-"/>
              <a:defRPr/>
            </a:pPr>
            <a:r>
              <a:rPr lang="en-US" altLang="en-US" sz="1400" dirty="0">
                <a:solidFill>
                  <a:prstClr val="black"/>
                </a:solidFill>
              </a:rPr>
              <a:t>Failed to notify the client of Notice of Insufficient Basic National Fee Required and subsequent Notice of Abandonment sent by USPTO.</a:t>
            </a:r>
          </a:p>
          <a:p>
            <a:pPr lvl="1">
              <a:spcBef>
                <a:spcPts val="0"/>
              </a:spcBef>
              <a:spcAft>
                <a:spcPts val="600"/>
              </a:spcAft>
              <a:buFont typeface="Courier New" panose="02070309020205020404" pitchFamily="49" charset="0"/>
              <a:buChar char="-"/>
              <a:defRPr/>
            </a:pPr>
            <a:r>
              <a:rPr lang="en-US" altLang="en-US" sz="1400" dirty="0">
                <a:solidFill>
                  <a:prstClr val="black"/>
                </a:solidFill>
              </a:rPr>
              <a:t>Client attempted to contact Respondent on several occasions regarding the abandonment but Respondent never responded.</a:t>
            </a:r>
          </a:p>
          <a:p>
            <a:pPr>
              <a:spcBef>
                <a:spcPts val="0"/>
              </a:spcBef>
              <a:buFont typeface="Arial" panose="020B0604020202020204" pitchFamily="34" charset="0"/>
              <a:buChar char="•"/>
              <a:defRPr/>
            </a:pPr>
            <a:r>
              <a:rPr lang="en-US" altLang="en-US" sz="1600" dirty="0"/>
              <a:t>Exclusion from practice before the Office</a:t>
            </a:r>
          </a:p>
          <a:p>
            <a:pPr>
              <a:spcBef>
                <a:spcPts val="600"/>
              </a:spcBef>
              <a:buFont typeface="Arial" panose="020B0604020202020204" pitchFamily="34" charset="0"/>
              <a:buChar char="•"/>
              <a:defRPr/>
            </a:pPr>
            <a:r>
              <a:rPr lang="en-US" altLang="en-US" sz="1600" dirty="0">
                <a:solidFill>
                  <a:prstClr val="black"/>
                </a:solidFill>
              </a:rPr>
              <a:t>Rule highlights:</a:t>
            </a:r>
            <a:endParaRPr lang="en-US" altLang="en-US" sz="1600" dirty="0"/>
          </a:p>
          <a:p>
            <a:pPr lvl="1">
              <a:spcBef>
                <a:spcPts val="0"/>
              </a:spcBef>
              <a:buFont typeface="Courier New" panose="02070309020205020404" pitchFamily="49" charset="0"/>
              <a:buChar char="-"/>
              <a:defRPr/>
            </a:pPr>
            <a:r>
              <a:rPr lang="en-US" altLang="en-US" sz="1400" dirty="0">
                <a:solidFill>
                  <a:prstClr val="black"/>
                </a:solidFill>
              </a:rPr>
              <a:t>37 C.F.R. § 11.103 – Diligence and promptness in representing a client</a:t>
            </a:r>
          </a:p>
          <a:p>
            <a:pPr lvl="1">
              <a:spcBef>
                <a:spcPts val="0"/>
              </a:spcBef>
              <a:buFont typeface="Courier New" panose="02070309020205020404" pitchFamily="49" charset="0"/>
              <a:buChar char="-"/>
              <a:defRPr/>
            </a:pPr>
            <a:r>
              <a:rPr lang="en-US" altLang="en-US" sz="1400" dirty="0">
                <a:solidFill>
                  <a:prstClr val="black"/>
                </a:solidFill>
              </a:rPr>
              <a:t>37 C.F.R. §§ 11.104(a)(3) &amp; (a)(4) – Client communication </a:t>
            </a:r>
          </a:p>
          <a:p>
            <a:pPr lvl="1">
              <a:spcBef>
                <a:spcPts val="0"/>
              </a:spcBef>
              <a:buFont typeface="Courier New" panose="02070309020205020404" pitchFamily="49" charset="0"/>
              <a:buChar char="-"/>
              <a:defRPr/>
            </a:pPr>
            <a:r>
              <a:rPr lang="en-US" altLang="en-US" sz="1400" dirty="0">
                <a:solidFill>
                  <a:prstClr val="black"/>
                </a:solidFill>
              </a:rPr>
              <a:t>37 C.F.R. §§ 11.115(a), (c) &amp; (d) – Safekeeping property</a:t>
            </a:r>
          </a:p>
          <a:p>
            <a:pPr lvl="1">
              <a:spcBef>
                <a:spcPts val="0"/>
              </a:spcBef>
              <a:buFont typeface="Courier New" panose="02070309020205020404" pitchFamily="49" charset="0"/>
              <a:buChar char="-"/>
              <a:defRPr/>
            </a:pPr>
            <a:r>
              <a:rPr lang="en-US" altLang="en-US" sz="1400" dirty="0">
                <a:solidFill>
                  <a:prstClr val="black"/>
                </a:solidFill>
              </a:rPr>
              <a:t>37 C.F.R. § 11.116 – Protecting client’s interests on termination</a:t>
            </a:r>
          </a:p>
          <a:p>
            <a:pPr lvl="1">
              <a:spcBef>
                <a:spcPts val="0"/>
              </a:spcBef>
              <a:buFont typeface="Courier New" panose="02070309020205020404" pitchFamily="49" charset="0"/>
              <a:buChar char="-"/>
              <a:defRPr/>
            </a:pPr>
            <a:r>
              <a:rPr lang="en-US" altLang="en-US" sz="1400" dirty="0">
                <a:solidFill>
                  <a:prstClr val="black"/>
                </a:solidFill>
              </a:rPr>
              <a:t>37 C.F.R. § 11.804(c) – Dishonesty, fraud, deceit or misrepresentation</a:t>
            </a:r>
            <a:endParaRPr lang="en-US" altLang="en-US" sz="1400" dirty="0"/>
          </a:p>
          <a:p>
            <a:pPr lvl="2">
              <a:spcBef>
                <a:spcPts val="0"/>
              </a:spcBef>
              <a:buFont typeface="Courier New" panose="02070309020205020404" pitchFamily="49" charset="0"/>
              <a:buChar char="-"/>
              <a:defRPr/>
            </a:pPr>
            <a:endParaRPr lang="en-US" altLang="en-US" sz="1200" b="1" dirty="0"/>
          </a:p>
          <a:p>
            <a:pPr marL="914400" lvl="2" indent="0">
              <a:spcBef>
                <a:spcPts val="0"/>
              </a:spcBef>
              <a:buNone/>
              <a:defRPr/>
            </a:pPr>
            <a:r>
              <a:rPr lang="en-US" altLang="en-US" sz="1200" b="1" dirty="0"/>
              <a:t> </a:t>
            </a:r>
          </a:p>
          <a:p>
            <a:pPr marL="914400" lvl="2" indent="0">
              <a:spcBef>
                <a:spcPts val="0"/>
              </a:spcBef>
              <a:buNone/>
              <a:defRPr/>
            </a:pPr>
            <a:endParaRPr lang="en-US" altLang="en-US" sz="1400" dirty="0"/>
          </a:p>
          <a:p>
            <a:pPr lvl="2">
              <a:spcBef>
                <a:spcPts val="0"/>
              </a:spcBef>
              <a:buFont typeface="Arial" panose="020B0604020202020204" pitchFamily="34" charset="0"/>
              <a:buChar char="•"/>
              <a:defRPr/>
            </a:pPr>
            <a:endParaRPr lang="en-US" altLang="en-US" sz="1200" dirty="0"/>
          </a:p>
          <a:p>
            <a:pPr marL="457200" lvl="1" indent="0">
              <a:spcBef>
                <a:spcPts val="0"/>
              </a:spcBef>
              <a:buNone/>
              <a:defRPr/>
            </a:pPr>
            <a:endParaRPr lang="en-US" altLang="en-US" sz="16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36</a:t>
            </a:fld>
            <a:endParaRPr lang="en-US" dirty="0"/>
          </a:p>
        </p:txBody>
      </p:sp>
    </p:spTree>
    <p:extLst>
      <p:ext uri="{BB962C8B-B14F-4D97-AF65-F5344CB8AC3E}">
        <p14:creationId xmlns:p14="http://schemas.microsoft.com/office/powerpoint/2010/main" val="2180710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Unauthorized practice of law</a:t>
            </a:r>
            <a:endParaRPr lang="en-US" sz="3400" dirty="0"/>
          </a:p>
        </p:txBody>
      </p:sp>
      <p:sp>
        <p:nvSpPr>
          <p:cNvPr id="3" name="Content Placeholder 2"/>
          <p:cNvSpPr>
            <a:spLocks noGrp="1"/>
          </p:cNvSpPr>
          <p:nvPr>
            <p:ph idx="1"/>
          </p:nvPr>
        </p:nvSpPr>
        <p:spPr>
          <a:xfrm>
            <a:off x="457200" y="1015987"/>
            <a:ext cx="8229600" cy="3786267"/>
          </a:xfrm>
        </p:spPr>
        <p:txBody>
          <a:bodyPr>
            <a:noAutofit/>
          </a:bodyPr>
          <a:lstStyle/>
          <a:p>
            <a:pPr marL="0" indent="0">
              <a:spcBef>
                <a:spcPts val="0"/>
              </a:spcBef>
              <a:spcAft>
                <a:spcPts val="600"/>
              </a:spcAft>
              <a:buNone/>
              <a:defRPr/>
            </a:pPr>
            <a:r>
              <a:rPr lang="en-US" altLang="en-US" sz="2000" b="1" i="1" dirty="0"/>
              <a:t>In re Livingston</a:t>
            </a:r>
            <a:r>
              <a:rPr lang="en-US" altLang="en-US" sz="2000" b="1" dirty="0"/>
              <a:t>, </a:t>
            </a:r>
            <a:r>
              <a:rPr lang="en-US" altLang="en-US" sz="2000" dirty="0"/>
              <a:t>Proceeding No. D2021-07 (USPTO Sept. 16, 2021)</a:t>
            </a:r>
          </a:p>
          <a:p>
            <a:pPr>
              <a:spcBef>
                <a:spcPts val="0"/>
              </a:spcBef>
              <a:buFont typeface="Arial" panose="020B0604020202020204" pitchFamily="34" charset="0"/>
              <a:buChar char="•"/>
              <a:defRPr/>
            </a:pPr>
            <a:r>
              <a:rPr lang="en-US" altLang="en-US" sz="2000" dirty="0"/>
              <a:t>Patent attorney:</a:t>
            </a:r>
          </a:p>
          <a:p>
            <a:pPr lvl="1">
              <a:spcBef>
                <a:spcPts val="0"/>
              </a:spcBef>
              <a:buFont typeface="Courier New" panose="02070309020205020404" pitchFamily="49" charset="0"/>
              <a:buChar char="-"/>
              <a:defRPr/>
            </a:pPr>
            <a:r>
              <a:rPr lang="en-US" altLang="en-US" sz="1800" dirty="0"/>
              <a:t>Removed from the Register of patent practitioners on January 13, 2013 for failure to respond to USPTO survey.</a:t>
            </a:r>
          </a:p>
          <a:p>
            <a:pPr lvl="1">
              <a:spcBef>
                <a:spcPts val="0"/>
              </a:spcBef>
              <a:buFont typeface="Courier New" panose="02070309020205020404" pitchFamily="49" charset="0"/>
              <a:buChar char="-"/>
              <a:defRPr/>
            </a:pPr>
            <a:r>
              <a:rPr lang="en-US" altLang="en-US" sz="1800" dirty="0">
                <a:solidFill>
                  <a:prstClr val="black"/>
                </a:solidFill>
              </a:rPr>
              <a:t>After learning of his removal, he promptly requested reinstatement to the Register on March 19, 2020.</a:t>
            </a:r>
          </a:p>
          <a:p>
            <a:pPr lvl="1">
              <a:spcBef>
                <a:spcPts val="0"/>
              </a:spcBef>
              <a:buFont typeface="Courier New" panose="02070309020205020404" pitchFamily="49" charset="0"/>
              <a:buChar char="-"/>
              <a:defRPr/>
            </a:pPr>
            <a:r>
              <a:rPr lang="en-US" altLang="en-US" sz="1800" dirty="0">
                <a:solidFill>
                  <a:prstClr val="black"/>
                </a:solidFill>
              </a:rPr>
              <a:t>Practiced before the USPTO in patent matters after he had submitted the reinstatement request, but before the request was granted.</a:t>
            </a:r>
          </a:p>
          <a:p>
            <a:pPr lvl="1">
              <a:spcBef>
                <a:spcPts val="0"/>
              </a:spcBef>
              <a:spcAft>
                <a:spcPts val="600"/>
              </a:spcAft>
              <a:buFont typeface="Courier New" panose="02070309020205020404" pitchFamily="49" charset="0"/>
              <a:buChar char="-"/>
              <a:defRPr/>
            </a:pPr>
            <a:r>
              <a:rPr lang="en-US" altLang="en-US" sz="1800" dirty="0">
                <a:solidFill>
                  <a:prstClr val="black"/>
                </a:solidFill>
              </a:rPr>
              <a:t>Acknowledged that practitioners who are removed from the Register are not authorized to practice before the USPTO in patent matters until reinstated. </a:t>
            </a:r>
          </a:p>
          <a:p>
            <a:pPr>
              <a:spcBef>
                <a:spcPts val="0"/>
              </a:spcBef>
              <a:buFont typeface="Arial" panose="020B0604020202020204" pitchFamily="34" charset="0"/>
              <a:buChar char="•"/>
              <a:defRPr/>
            </a:pPr>
            <a:r>
              <a:rPr lang="en-US" altLang="en-US" sz="2000" dirty="0"/>
              <a:t>Settlement: public reprimand and 12-months probation. </a:t>
            </a:r>
          </a:p>
          <a:p>
            <a:pPr>
              <a:spcBef>
                <a:spcPts val="600"/>
              </a:spcBef>
              <a:buFont typeface="Arial" panose="020B0604020202020204" pitchFamily="34" charset="0"/>
              <a:buChar char="•"/>
              <a:defRPr/>
            </a:pPr>
            <a:r>
              <a:rPr lang="en-US" altLang="en-US" sz="2000" dirty="0">
                <a:solidFill>
                  <a:prstClr val="black"/>
                </a:solidFill>
              </a:rPr>
              <a:t>Rule highlights:</a:t>
            </a:r>
            <a:endParaRPr lang="en-US" altLang="en-US" sz="2000" dirty="0"/>
          </a:p>
          <a:p>
            <a:pPr lvl="1">
              <a:spcBef>
                <a:spcPts val="0"/>
              </a:spcBef>
              <a:buFont typeface="Courier New" panose="02070309020205020404" pitchFamily="49" charset="0"/>
              <a:buChar char="-"/>
              <a:defRPr/>
            </a:pPr>
            <a:r>
              <a:rPr lang="en-US" altLang="en-US" sz="1800" dirty="0">
                <a:solidFill>
                  <a:prstClr val="black"/>
                </a:solidFill>
              </a:rPr>
              <a:t>37 C.F.R. § 11.505 – Unauthorized practice of law.</a:t>
            </a:r>
          </a:p>
          <a:p>
            <a:pPr lvl="1">
              <a:spcBef>
                <a:spcPts val="0"/>
              </a:spcBef>
              <a:buFont typeface="Courier New" panose="02070309020205020404" pitchFamily="49" charset="0"/>
              <a:buChar char="-"/>
              <a:defRPr/>
            </a:pPr>
            <a:r>
              <a:rPr lang="en-US" altLang="en-US" sz="1800" dirty="0">
                <a:solidFill>
                  <a:prstClr val="black"/>
                </a:solidFill>
              </a:rPr>
              <a:t>37 C.F.R. § 11.804(d) – Conduct prejudicial to the administration of justice.</a:t>
            </a:r>
          </a:p>
          <a:p>
            <a:pPr lvl="2">
              <a:spcBef>
                <a:spcPts val="0"/>
              </a:spcBef>
              <a:buFont typeface="Courier New" panose="02070309020205020404" pitchFamily="49" charset="0"/>
              <a:buChar char="-"/>
              <a:defRPr/>
            </a:pPr>
            <a:endParaRPr lang="en-US" altLang="en-US" sz="1400" dirty="0"/>
          </a:p>
          <a:p>
            <a:pPr lvl="2">
              <a:spcBef>
                <a:spcPts val="0"/>
              </a:spcBef>
              <a:buFont typeface="Courier New" panose="02070309020205020404" pitchFamily="49" charset="0"/>
              <a:buChar char="-"/>
              <a:defRPr/>
            </a:pPr>
            <a:endParaRPr lang="en-US" altLang="en-US" sz="1600" b="1" dirty="0"/>
          </a:p>
          <a:p>
            <a:pPr marL="914400" lvl="2" indent="0">
              <a:spcBef>
                <a:spcPts val="0"/>
              </a:spcBef>
              <a:buNone/>
              <a:defRPr/>
            </a:pPr>
            <a:r>
              <a:rPr lang="en-US" altLang="en-US" sz="1600" b="1" dirty="0"/>
              <a:t> </a:t>
            </a:r>
          </a:p>
          <a:p>
            <a:pPr marL="914400" lvl="2" indent="0">
              <a:spcBef>
                <a:spcPts val="0"/>
              </a:spcBef>
              <a:buNone/>
              <a:defRPr/>
            </a:pPr>
            <a:endParaRPr lang="en-US" altLang="en-US" sz="1800" dirty="0"/>
          </a:p>
          <a:p>
            <a:pPr lvl="2">
              <a:spcBef>
                <a:spcPts val="0"/>
              </a:spcBef>
              <a:buFont typeface="Arial" panose="020B0604020202020204" pitchFamily="34" charset="0"/>
              <a:buChar char="•"/>
              <a:defRPr/>
            </a:pPr>
            <a:endParaRPr lang="en-US" altLang="en-US" sz="1600" dirty="0"/>
          </a:p>
          <a:p>
            <a:pPr marL="457200" lvl="1" indent="0">
              <a:spcBef>
                <a:spcPts val="0"/>
              </a:spcBef>
              <a:buNone/>
              <a:defRPr/>
            </a:pPr>
            <a:endParaRPr lang="en-US" altLang="en-US" sz="20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37</a:t>
            </a:fld>
            <a:endParaRPr lang="en-US" dirty="0"/>
          </a:p>
        </p:txBody>
      </p:sp>
    </p:spTree>
    <p:extLst>
      <p:ext uri="{BB962C8B-B14F-4D97-AF65-F5344CB8AC3E}">
        <p14:creationId xmlns:p14="http://schemas.microsoft.com/office/powerpoint/2010/main" val="3100983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Disreputable or gross misconduct</a:t>
            </a:r>
            <a:endParaRPr lang="en-US" sz="3400" dirty="0"/>
          </a:p>
        </p:txBody>
      </p:sp>
      <p:sp>
        <p:nvSpPr>
          <p:cNvPr id="3" name="Content Placeholder 2"/>
          <p:cNvSpPr>
            <a:spLocks noGrp="1"/>
          </p:cNvSpPr>
          <p:nvPr>
            <p:ph idx="1"/>
          </p:nvPr>
        </p:nvSpPr>
        <p:spPr>
          <a:xfrm>
            <a:off x="406400" y="999456"/>
            <a:ext cx="8229600" cy="3347989"/>
          </a:xfrm>
        </p:spPr>
        <p:txBody>
          <a:bodyPr>
            <a:noAutofit/>
          </a:bodyPr>
          <a:lstStyle/>
          <a:p>
            <a:pPr marL="0" indent="0">
              <a:spcBef>
                <a:spcPts val="0"/>
              </a:spcBef>
              <a:spcAft>
                <a:spcPts val="600"/>
              </a:spcAft>
              <a:buNone/>
              <a:defRPr/>
            </a:pPr>
            <a:r>
              <a:rPr lang="en-US" altLang="en-US" sz="2100" b="1" i="1" dirty="0"/>
              <a:t>In re Schroeder, </a:t>
            </a:r>
            <a:r>
              <a:rPr lang="en-US" altLang="en-US" sz="2100" dirty="0"/>
              <a:t>Proceeding No. D2014-08 (USPTO May 18, 2015).</a:t>
            </a:r>
          </a:p>
          <a:p>
            <a:pPr>
              <a:spcBef>
                <a:spcPts val="0"/>
              </a:spcBef>
              <a:buFont typeface="Arial" panose="020B0604020202020204" pitchFamily="34" charset="0"/>
              <a:buChar char="•"/>
              <a:defRPr/>
            </a:pPr>
            <a:r>
              <a:rPr lang="en-US" altLang="en-US" sz="1800" dirty="0"/>
              <a:t>Patent Attorney:</a:t>
            </a:r>
          </a:p>
          <a:p>
            <a:pPr lvl="1">
              <a:spcBef>
                <a:spcPts val="0"/>
              </a:spcBef>
              <a:buFont typeface="Segoe UI" panose="020B0502040204020203" pitchFamily="34" charset="0"/>
              <a:buChar char="−"/>
              <a:defRPr/>
            </a:pPr>
            <a:r>
              <a:rPr lang="en-US" altLang="en-US" sz="1600" dirty="0"/>
              <a:t>Submitted unprofessional remarks in two separate Office action responses.</a:t>
            </a:r>
          </a:p>
          <a:p>
            <a:pPr lvl="1">
              <a:spcBef>
                <a:spcPts val="0"/>
              </a:spcBef>
              <a:buFont typeface="Segoe UI" panose="020B0502040204020203" pitchFamily="34" charset="0"/>
              <a:buChar char="−"/>
              <a:defRPr/>
            </a:pPr>
            <a:r>
              <a:rPr lang="en-US" altLang="en-US" sz="1600" dirty="0"/>
              <a:t>Remarks were ultimately stricken from application files pursuant to 37 C.F.R. </a:t>
            </a:r>
            <a:r>
              <a:rPr lang="en-US" altLang="en-US" sz="1600" dirty="0">
                <a:latin typeface="Segoe UI" pitchFamily="34" charset="0"/>
              </a:rPr>
              <a:t>§ </a:t>
            </a:r>
            <a:r>
              <a:rPr lang="en-US" altLang="en-US" sz="1600" dirty="0"/>
              <a:t>11.18(c)(1).</a:t>
            </a:r>
          </a:p>
          <a:p>
            <a:pPr lvl="1">
              <a:spcBef>
                <a:spcPts val="0"/>
              </a:spcBef>
              <a:buFont typeface="Segoe UI" panose="020B0502040204020203" pitchFamily="34" charset="0"/>
              <a:buChar char="−"/>
              <a:defRPr/>
            </a:pPr>
            <a:r>
              <a:rPr lang="en-US" altLang="en-US" sz="1600" dirty="0"/>
              <a:t>Order noted that behavior was outside of the ordinary standard of professional obligation and client’s interests.</a:t>
            </a:r>
          </a:p>
          <a:p>
            <a:pPr lvl="1">
              <a:spcBef>
                <a:spcPts val="0"/>
              </a:spcBef>
              <a:buFont typeface="Segoe UI" panose="020B0502040204020203" pitchFamily="34" charset="0"/>
              <a:buChar char="−"/>
              <a:defRPr/>
            </a:pPr>
            <a:r>
              <a:rPr lang="en-US" altLang="en-US" sz="1600" dirty="0"/>
              <a:t>Aggravating factor: has not accepted responsibility or shown remorse for remarks.</a:t>
            </a:r>
          </a:p>
          <a:p>
            <a:pPr>
              <a:spcBef>
                <a:spcPts val="600"/>
              </a:spcBef>
              <a:buFont typeface="Arial" panose="020B0604020202020204" pitchFamily="34" charset="0"/>
              <a:buChar char="•"/>
              <a:defRPr/>
            </a:pPr>
            <a:r>
              <a:rPr lang="en-US" altLang="en-US" sz="1800" dirty="0"/>
              <a:t>Default: 6-month suspension.</a:t>
            </a:r>
          </a:p>
          <a:p>
            <a:pPr>
              <a:spcBef>
                <a:spcPts val="600"/>
              </a:spcBef>
              <a:buFont typeface="Arial" panose="020B0604020202020204" pitchFamily="34" charset="0"/>
              <a:buChar char="•"/>
              <a:defRPr/>
            </a:pPr>
            <a:r>
              <a:rPr lang="en-US" altLang="en-US" sz="1800" dirty="0"/>
              <a:t>Rule highlights:</a:t>
            </a:r>
          </a:p>
          <a:p>
            <a:pPr lvl="1">
              <a:spcBef>
                <a:spcPts val="0"/>
              </a:spcBef>
              <a:buFont typeface="Segoe UI" panose="020B0502040204020203" pitchFamily="34" charset="0"/>
              <a:buChar char="−"/>
              <a:defRPr/>
            </a:pPr>
            <a:r>
              <a:rPr lang="en-US" altLang="en-US" sz="1600" dirty="0"/>
              <a:t>37 C.F.R. </a:t>
            </a:r>
            <a:r>
              <a:rPr lang="en-US" sz="1600" dirty="0"/>
              <a:t>§ 10.23(a) – Disreputable or gross misconduct.</a:t>
            </a:r>
          </a:p>
          <a:p>
            <a:pPr lvl="1">
              <a:spcBef>
                <a:spcPts val="0"/>
              </a:spcBef>
              <a:buFont typeface="Segoe UI" panose="020B0502040204020203" pitchFamily="34" charset="0"/>
              <a:buChar char="−"/>
              <a:defRPr/>
            </a:pPr>
            <a:r>
              <a:rPr lang="en-US" altLang="en-US" sz="1600" dirty="0"/>
              <a:t>37 C.F.R. </a:t>
            </a:r>
            <a:r>
              <a:rPr lang="en-US" sz="1600" dirty="0"/>
              <a:t>§ 10.89(c)(5) – Discourteous conduct before the office.</a:t>
            </a:r>
          </a:p>
          <a:p>
            <a:pPr lvl="1">
              <a:spcBef>
                <a:spcPts val="0"/>
              </a:spcBef>
              <a:buFont typeface="Segoe UI" panose="020B0502040204020203" pitchFamily="34" charset="0"/>
              <a:buChar char="−"/>
              <a:defRPr/>
            </a:pPr>
            <a:r>
              <a:rPr lang="en-US" altLang="en-US" sz="1600" dirty="0"/>
              <a:t>37 C.F.R. </a:t>
            </a:r>
            <a:r>
              <a:rPr lang="en-US" sz="1600" dirty="0"/>
              <a:t>§ 10.23(b)(5) – Conduct prejudicial to the administration of justice.</a:t>
            </a:r>
          </a:p>
          <a:p>
            <a:pPr lvl="1">
              <a:spcBef>
                <a:spcPts val="0"/>
              </a:spcBef>
              <a:buFont typeface="Segoe UI" panose="020B0502040204020203" pitchFamily="34" charset="0"/>
              <a:buChar char="−"/>
              <a:defRPr/>
            </a:pPr>
            <a:r>
              <a:rPr lang="en-US" altLang="en-US" sz="1600" dirty="0"/>
              <a:t>37 C.F.R. </a:t>
            </a:r>
            <a:r>
              <a:rPr lang="en-US" sz="1600" dirty="0"/>
              <a:t>§ 11.18 – Certification upon filing of papers.</a:t>
            </a:r>
            <a:endParaRPr lang="en-US" altLang="en-US" sz="16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38</a:t>
            </a:fld>
            <a:endParaRPr lang="en-US"/>
          </a:p>
        </p:txBody>
      </p:sp>
    </p:spTree>
    <p:extLst>
      <p:ext uri="{BB962C8B-B14F-4D97-AF65-F5344CB8AC3E}">
        <p14:creationId xmlns:p14="http://schemas.microsoft.com/office/powerpoint/2010/main" val="2300844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a:t>Decisions imposing public discipline available in “FOIA Reading Room”</a:t>
            </a:r>
            <a:endParaRPr lang="en-US" dirty="0"/>
          </a:p>
        </p:txBody>
      </p:sp>
      <p:sp>
        <p:nvSpPr>
          <p:cNvPr id="3" name="Content Placeholder 2"/>
          <p:cNvSpPr>
            <a:spLocks noGrp="1"/>
          </p:cNvSpPr>
          <p:nvPr>
            <p:ph idx="1"/>
          </p:nvPr>
        </p:nvSpPr>
        <p:spPr/>
        <p:txBody>
          <a:bodyPr/>
          <a:lstStyle/>
          <a:p>
            <a:r>
              <a:rPr lang="en-US" dirty="0">
                <a:hlinkClick r:id="rId3" tooltip="FOIA Reading Room"/>
              </a:rPr>
              <a:t>foiadocuments.uspto.gov/</a:t>
            </a:r>
            <a:r>
              <a:rPr lang="en-US" dirty="0" err="1">
                <a:hlinkClick r:id="rId3" tooltip="FOIA Reading Room"/>
              </a:rPr>
              <a:t>oed</a:t>
            </a:r>
            <a:r>
              <a:rPr lang="en-US" dirty="0">
                <a:hlinkClick r:id="rId3" tooltip="FOIA Reading Room"/>
              </a:rPr>
              <a:t>/</a:t>
            </a:r>
            <a:r>
              <a:rPr lang="en-US" dirty="0"/>
              <a:t> </a:t>
            </a:r>
          </a:p>
          <a:p>
            <a:r>
              <a:rPr lang="en-US" altLang="en-US" dirty="0"/>
              <a:t>Official Gazette for Trademarks:</a:t>
            </a:r>
          </a:p>
          <a:p>
            <a:pPr lvl="1"/>
            <a:r>
              <a:rPr lang="en-US" altLang="en-US" dirty="0">
                <a:hlinkClick r:id="rId4" tooltip="Official Gazette for Trademarks"/>
              </a:rPr>
              <a:t>www.uspto.gov/learning-and-resources/official-gazette/trademark-official-gazette-tmog</a:t>
            </a:r>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39</a:t>
            </a:fld>
            <a:endParaRPr lang="en-US" dirty="0"/>
          </a:p>
        </p:txBody>
      </p:sp>
    </p:spTree>
    <p:extLst>
      <p:ext uri="{BB962C8B-B14F-4D97-AF65-F5344CB8AC3E}">
        <p14:creationId xmlns:p14="http://schemas.microsoft.com/office/powerpoint/2010/main" val="1229365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OED Diversion pilot program</a:t>
            </a:r>
            <a:endParaRPr lang="en-US" dirty="0"/>
          </a:p>
        </p:txBody>
      </p:sp>
      <p:sp>
        <p:nvSpPr>
          <p:cNvPr id="3" name="Content Placeholder 2"/>
          <p:cNvSpPr>
            <a:spLocks noGrp="1"/>
          </p:cNvSpPr>
          <p:nvPr>
            <p:ph idx="1"/>
          </p:nvPr>
        </p:nvSpPr>
        <p:spPr/>
        <p:txBody>
          <a:bodyPr>
            <a:normAutofit fontScale="92500" lnSpcReduction="10000"/>
          </a:bodyPr>
          <a:lstStyle/>
          <a:p>
            <a:pPr>
              <a:lnSpc>
                <a:spcPct val="120000"/>
              </a:lnSpc>
            </a:pPr>
            <a:r>
              <a:rPr lang="en-US" altLang="en-US" sz="1800" dirty="0"/>
              <a:t>In 2016, the ABA Commission on Lawyer Assistance Programs and the </a:t>
            </a:r>
            <a:r>
              <a:rPr lang="en-US" altLang="en-US" sz="1800" dirty="0" err="1"/>
              <a:t>Hazelden</a:t>
            </a:r>
            <a:r>
              <a:rPr lang="en-US" altLang="en-US" sz="1800" dirty="0"/>
              <a:t> Betty Ford Foundation published a study of about 13,000 currently practicing attorneys and found the following:</a:t>
            </a:r>
          </a:p>
          <a:p>
            <a:pPr lvl="1">
              <a:lnSpc>
                <a:spcPct val="120000"/>
              </a:lnSpc>
            </a:pPr>
            <a:r>
              <a:rPr lang="en-US" altLang="en-US" sz="1600" dirty="0"/>
              <a:t>About 21% qualify as problem drinkers</a:t>
            </a:r>
          </a:p>
          <a:p>
            <a:pPr lvl="1">
              <a:lnSpc>
                <a:spcPct val="120000"/>
              </a:lnSpc>
            </a:pPr>
            <a:r>
              <a:rPr lang="en-US" altLang="en-US" sz="1600" dirty="0"/>
              <a:t>28% struggle with some level of depression</a:t>
            </a:r>
          </a:p>
          <a:p>
            <a:pPr lvl="1">
              <a:lnSpc>
                <a:spcPct val="120000"/>
              </a:lnSpc>
            </a:pPr>
            <a:r>
              <a:rPr lang="en-US" altLang="en-US" sz="1600" dirty="0"/>
              <a:t>19% struggle with anxiety</a:t>
            </a:r>
          </a:p>
          <a:p>
            <a:pPr lvl="1">
              <a:lnSpc>
                <a:spcPct val="120000"/>
              </a:lnSpc>
            </a:pPr>
            <a:r>
              <a:rPr lang="en-US" altLang="en-US" sz="1600" dirty="0"/>
              <a:t>23% struggle with stress</a:t>
            </a:r>
          </a:p>
          <a:p>
            <a:pPr>
              <a:lnSpc>
                <a:spcPct val="120000"/>
              </a:lnSpc>
            </a:pPr>
            <a:r>
              <a:rPr lang="en-US" altLang="en-US" sz="1800" dirty="0"/>
              <a:t>Other difficulties include social alienation, work addiction, sleep deprivation, job dissatisfaction, and complaints of work-life conflict.</a:t>
            </a:r>
          </a:p>
          <a:p>
            <a:pPr>
              <a:lnSpc>
                <a:spcPct val="120000"/>
              </a:lnSpc>
            </a:pPr>
            <a:r>
              <a:rPr lang="en-US" altLang="en-US" sz="1800" dirty="0"/>
              <a:t>The USPTO launched the Diversion Pilot Program in 2017, and it has been extended until 2022. </a:t>
            </a:r>
          </a:p>
        </p:txBody>
      </p:sp>
      <p:sp>
        <p:nvSpPr>
          <p:cNvPr id="4" name="Slide Number Placeholder 3"/>
          <p:cNvSpPr>
            <a:spLocks noGrp="1"/>
          </p:cNvSpPr>
          <p:nvPr>
            <p:ph type="sldNum" sz="quarter" idx="10"/>
          </p:nvPr>
        </p:nvSpPr>
        <p:spPr/>
        <p:txBody>
          <a:bodyPr/>
          <a:lstStyle/>
          <a:p>
            <a:fld id="{92DA454B-C859-4892-B9FA-68B588C9F547}" type="slidenum">
              <a:rPr lang="en-US" smtClean="0"/>
              <a:pPr/>
              <a:t>4</a:t>
            </a:fld>
            <a:endParaRPr lang="en-US" dirty="0"/>
          </a:p>
        </p:txBody>
      </p:sp>
    </p:spTree>
    <p:extLst>
      <p:ext uri="{BB962C8B-B14F-4D97-AF65-F5344CB8AC3E}">
        <p14:creationId xmlns:p14="http://schemas.microsoft.com/office/powerpoint/2010/main" val="1523847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OED</a:t>
            </a:r>
          </a:p>
        </p:txBody>
      </p:sp>
      <p:sp>
        <p:nvSpPr>
          <p:cNvPr id="6" name="Text Placeholder 5"/>
          <p:cNvSpPr>
            <a:spLocks noGrp="1"/>
          </p:cNvSpPr>
          <p:nvPr>
            <p:ph type="body" sz="quarter" idx="11"/>
          </p:nvPr>
        </p:nvSpPr>
        <p:spPr/>
        <p:txBody>
          <a:bodyPr/>
          <a:lstStyle/>
          <a:p>
            <a:r>
              <a:rPr lang="en-US" dirty="0"/>
              <a:t>571-272-4097</a:t>
            </a:r>
          </a:p>
        </p:txBody>
      </p:sp>
    </p:spTree>
    <p:extLst>
      <p:ext uri="{BB962C8B-B14F-4D97-AF65-F5344CB8AC3E}">
        <p14:creationId xmlns:p14="http://schemas.microsoft.com/office/powerpoint/2010/main" val="631330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t>OED Diversion pilot program – criteria</a:t>
            </a:r>
            <a:endParaRPr lang="en-US" sz="3200" dirty="0"/>
          </a:p>
        </p:txBody>
      </p:sp>
      <p:sp>
        <p:nvSpPr>
          <p:cNvPr id="3" name="Content Placeholder 2"/>
          <p:cNvSpPr>
            <a:spLocks noGrp="1"/>
          </p:cNvSpPr>
          <p:nvPr>
            <p:ph idx="1"/>
          </p:nvPr>
        </p:nvSpPr>
        <p:spPr>
          <a:xfrm>
            <a:off x="457200" y="1267971"/>
            <a:ext cx="8229600" cy="3786267"/>
          </a:xfrm>
        </p:spPr>
        <p:txBody>
          <a:bodyPr>
            <a:normAutofit/>
          </a:bodyPr>
          <a:lstStyle/>
          <a:p>
            <a:r>
              <a:rPr lang="en-US" sz="1800" dirty="0"/>
              <a:t>Willingness and ability to participate in the program</a:t>
            </a:r>
          </a:p>
          <a:p>
            <a:r>
              <a:rPr lang="en-US" sz="1800" dirty="0"/>
              <a:t>No public discipline by the USPTO or another jurisdiction in the past three years, unless the discipline is based on the same conduct as the conduct that is the basis for the investigation.</a:t>
            </a:r>
          </a:p>
          <a:p>
            <a:r>
              <a:rPr lang="en-US" sz="1800" dirty="0"/>
              <a:t>Misconduct at issue must not:</a:t>
            </a:r>
          </a:p>
          <a:p>
            <a:pPr lvl="1"/>
            <a:r>
              <a:rPr lang="en-US" sz="1600" dirty="0"/>
              <a:t>Involve misappropriation of funds or dishonesty, fraud, deceit, or misrepresentation</a:t>
            </a:r>
          </a:p>
          <a:p>
            <a:pPr lvl="1"/>
            <a:r>
              <a:rPr lang="en-US" sz="1600" dirty="0"/>
              <a:t>Result in or be likely to result in substantial prejudice to a client or other person</a:t>
            </a:r>
          </a:p>
          <a:p>
            <a:pPr lvl="1"/>
            <a:r>
              <a:rPr lang="en-US" sz="1600" dirty="0"/>
              <a:t>Constitute a “serious crime” (see 37 C.F.R. § 11.1)</a:t>
            </a:r>
          </a:p>
          <a:p>
            <a:pPr lvl="1"/>
            <a:r>
              <a:rPr lang="en-US" sz="1600" dirty="0"/>
              <a:t>Be part of a pattern of similar misconduct or be of the same nature as misconduct for which practitioner has been disciplined within the past five years, unless the misconduct is minor and related to a chronic health condition or disease. </a:t>
            </a:r>
          </a:p>
          <a:p>
            <a:pPr lvl="1"/>
            <a:endParaRPr lang="en-US" sz="1600" dirty="0"/>
          </a:p>
          <a:p>
            <a:pPr lvl="1"/>
            <a:endParaRPr lang="en-US" sz="16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5</a:t>
            </a:fld>
            <a:endParaRPr lang="en-US" dirty="0"/>
          </a:p>
        </p:txBody>
      </p:sp>
    </p:spTree>
    <p:extLst>
      <p:ext uri="{BB962C8B-B14F-4D97-AF65-F5344CB8AC3E}">
        <p14:creationId xmlns:p14="http://schemas.microsoft.com/office/powerpoint/2010/main" val="3026394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Select OED regulations</a:t>
            </a:r>
            <a:br>
              <a:rPr lang="en-US" altLang="en-US" dirty="0"/>
            </a:br>
            <a:r>
              <a:rPr lang="en-US" altLang="en-US" dirty="0"/>
              <a:t> </a:t>
            </a:r>
            <a:endParaRPr lang="en-US" dirty="0"/>
          </a:p>
        </p:txBody>
      </p:sp>
      <p:sp>
        <p:nvSpPr>
          <p:cNvPr id="3" name="Content Placeholder 2"/>
          <p:cNvSpPr>
            <a:spLocks noGrp="1"/>
          </p:cNvSpPr>
          <p:nvPr>
            <p:ph type="body" idx="1"/>
          </p:nvPr>
        </p:nvSpPr>
        <p:spPr/>
        <p:txBody>
          <a:bodyPr/>
          <a:lstStyle/>
          <a:p>
            <a:endParaRPr lang="en-US" altLang="en-US" dirty="0"/>
          </a:p>
          <a:p>
            <a:r>
              <a:rPr lang="en-US" altLang="en-US" dirty="0"/>
              <a:t>Office of Enrollment and Discipline</a:t>
            </a:r>
          </a:p>
        </p:txBody>
      </p:sp>
    </p:spTree>
    <p:extLst>
      <p:ext uri="{BB962C8B-B14F-4D97-AF65-F5344CB8AC3E}">
        <p14:creationId xmlns:p14="http://schemas.microsoft.com/office/powerpoint/2010/main" val="2729290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before the Office</a:t>
            </a:r>
          </a:p>
        </p:txBody>
      </p:sp>
      <p:sp>
        <p:nvSpPr>
          <p:cNvPr id="3" name="Content Placeholder 2"/>
          <p:cNvSpPr>
            <a:spLocks noGrp="1"/>
          </p:cNvSpPr>
          <p:nvPr>
            <p:ph idx="1"/>
          </p:nvPr>
        </p:nvSpPr>
        <p:spPr>
          <a:xfrm>
            <a:off x="457200" y="1261608"/>
            <a:ext cx="8229600" cy="3786267"/>
          </a:xfrm>
        </p:spPr>
        <p:txBody>
          <a:bodyPr>
            <a:normAutofit fontScale="92500" lnSpcReduction="10000"/>
          </a:bodyPr>
          <a:lstStyle/>
          <a:p>
            <a:pPr>
              <a:lnSpc>
                <a:spcPct val="110000"/>
              </a:lnSpc>
            </a:pPr>
            <a:r>
              <a:rPr lang="en-US" sz="2000" dirty="0"/>
              <a:t>Activities that constitute practice before the USPTO are broadly defined in 37 C.F.R. §§ 11.5(b) &amp; 11.14:</a:t>
            </a:r>
          </a:p>
          <a:p>
            <a:pPr lvl="1">
              <a:lnSpc>
                <a:spcPct val="110000"/>
              </a:lnSpc>
            </a:pPr>
            <a:r>
              <a:rPr lang="en-US" sz="1600" dirty="0"/>
              <a:t>Includes communicating with and advising a client concerning matters pending or contemplated to be presented before the office (37 C.F.R. § 11.5(b))</a:t>
            </a:r>
          </a:p>
          <a:p>
            <a:pPr lvl="1">
              <a:lnSpc>
                <a:spcPct val="110000"/>
              </a:lnSpc>
            </a:pPr>
            <a:r>
              <a:rPr lang="en-US" sz="1600" dirty="0"/>
              <a:t>Consulting with or giving advice to a client in contemplation of filing a </a:t>
            </a:r>
            <a:r>
              <a:rPr lang="en-US" sz="1600" b="1" dirty="0"/>
              <a:t>patent application</a:t>
            </a:r>
            <a:r>
              <a:rPr lang="en-US" sz="1600" dirty="0"/>
              <a:t> or other document with the office (37 C.F.R. § 11.5(b)(1))</a:t>
            </a:r>
          </a:p>
          <a:p>
            <a:pPr lvl="1">
              <a:lnSpc>
                <a:spcPct val="110000"/>
              </a:lnSpc>
            </a:pPr>
            <a:r>
              <a:rPr lang="en-US" sz="1600" dirty="0"/>
              <a:t>Consulting with or giving advice to a client in contemplation of filing a </a:t>
            </a:r>
            <a:r>
              <a:rPr lang="en-US" sz="1600" b="1" dirty="0"/>
              <a:t>trademark application</a:t>
            </a:r>
            <a:r>
              <a:rPr lang="en-US" sz="1600" dirty="0"/>
              <a:t> or other document with the office (37 C.F.R. § 11.5(b)(2))</a:t>
            </a:r>
          </a:p>
          <a:p>
            <a:pPr lvl="1">
              <a:lnSpc>
                <a:spcPct val="110000"/>
              </a:lnSpc>
            </a:pPr>
            <a:r>
              <a:rPr lang="en-US" sz="1600" dirty="0"/>
              <a:t>Nothing in this section (37 C.F.R. § 11.5(b)) proscribes a practitioner from employing or retaining non-practitioner assistants under the supervision of the practitioner to assist the practitioner in matters pending or contemplated to be presented before the office</a:t>
            </a:r>
          </a:p>
          <a:p>
            <a:pPr lvl="1">
              <a:lnSpc>
                <a:spcPct val="110000"/>
              </a:lnSpc>
            </a:pPr>
            <a:r>
              <a:rPr lang="en-US" sz="1600" i="1" dirty="0"/>
              <a:t>See also</a:t>
            </a:r>
            <a:r>
              <a:rPr lang="en-US" sz="1600" dirty="0"/>
              <a:t> 37 C.F.R. § 11.14 for details regarding individuals who may practice before the office in trademark and other non-patent matters</a:t>
            </a:r>
          </a:p>
        </p:txBody>
      </p:sp>
      <p:sp>
        <p:nvSpPr>
          <p:cNvPr id="5" name="Slide Number Placeholder 3"/>
          <p:cNvSpPr>
            <a:spLocks noGrp="1"/>
          </p:cNvSpPr>
          <p:nvPr>
            <p:ph type="sldNum" sz="quarter" idx="10"/>
          </p:nvPr>
        </p:nvSpPr>
        <p:spPr/>
        <p:txBody>
          <a:bodyPr/>
          <a:lstStyle/>
          <a:p>
            <a:fld id="{92DA454B-C859-4892-B9FA-68B588C9F547}" type="slidenum">
              <a:rPr lang="en-US" smtClean="0"/>
              <a:pPr/>
              <a:t>7</a:t>
            </a:fld>
            <a:endParaRPr lang="en-US" dirty="0"/>
          </a:p>
        </p:txBody>
      </p:sp>
    </p:spTree>
    <p:extLst>
      <p:ext uri="{BB962C8B-B14F-4D97-AF65-F5344CB8AC3E}">
        <p14:creationId xmlns:p14="http://schemas.microsoft.com/office/powerpoint/2010/main" val="2296307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OED discipline: grievances </a:t>
            </a:r>
            <a:br>
              <a:rPr lang="en-US" altLang="en-US" dirty="0"/>
            </a:br>
            <a:r>
              <a:rPr lang="en-US" altLang="en-US" dirty="0"/>
              <a:t>and complaints</a:t>
            </a:r>
            <a:endParaRPr lang="en-US" dirty="0"/>
          </a:p>
        </p:txBody>
      </p:sp>
      <p:sp>
        <p:nvSpPr>
          <p:cNvPr id="3" name="Content Placeholder 2"/>
          <p:cNvSpPr>
            <a:spLocks noGrp="1"/>
          </p:cNvSpPr>
          <p:nvPr>
            <p:ph idx="1"/>
          </p:nvPr>
        </p:nvSpPr>
        <p:spPr/>
        <p:txBody>
          <a:bodyPr>
            <a:normAutofit/>
          </a:bodyPr>
          <a:lstStyle/>
          <a:p>
            <a:r>
              <a:rPr lang="en-US" altLang="en-US" sz="1600" dirty="0"/>
              <a:t>An investigation into possible grounds for discipline may be initiated by the receipt of a grievance (see 37 C.F.R. § 11.22(a)).</a:t>
            </a:r>
          </a:p>
          <a:p>
            <a:r>
              <a:rPr lang="en-US" altLang="en-US" sz="1600" dirty="0"/>
              <a:t>Grievance: “a written submission from any source received by the OED Director that presents possible grounds for discipline of a specified practitioner” (37 C.F.R. § 11.1).</a:t>
            </a:r>
          </a:p>
          <a:p>
            <a:r>
              <a:rPr lang="en-US" sz="1600" dirty="0"/>
              <a:t>In the course of the investigation, the OED Director may request information and evidence regarding possible grounds for discipline of a practitioner from:</a:t>
            </a:r>
          </a:p>
          <a:p>
            <a:pPr marL="857250" lvl="1" indent="-400050">
              <a:buFont typeface="+mj-lt"/>
              <a:buAutoNum type="romanLcPeriod"/>
            </a:pPr>
            <a:r>
              <a:rPr lang="en-US" sz="1400" dirty="0"/>
              <a:t>The grievant,</a:t>
            </a:r>
          </a:p>
          <a:p>
            <a:pPr marL="857250" lvl="1" indent="-400050">
              <a:buFont typeface="+mj-lt"/>
              <a:buAutoNum type="romanLcPeriod"/>
            </a:pPr>
            <a:r>
              <a:rPr lang="en-US" sz="1400" dirty="0"/>
              <a:t>The practitioner, or</a:t>
            </a:r>
          </a:p>
          <a:p>
            <a:pPr marL="857250" lvl="1" indent="-400050">
              <a:buFont typeface="+mj-lt"/>
              <a:buAutoNum type="romanLcPeriod"/>
            </a:pPr>
            <a:r>
              <a:rPr lang="en-US" sz="1400" dirty="0"/>
              <a:t>Any person who may reasonably be expected to provide information and evidence needed in connection with the grievance or investigation. </a:t>
            </a:r>
          </a:p>
          <a:p>
            <a:pPr marL="457200" lvl="1" indent="0">
              <a:buNone/>
            </a:pPr>
            <a:r>
              <a:rPr lang="en-US" sz="1400" dirty="0"/>
              <a:t>(37 C.F.R. </a:t>
            </a:r>
            <a:r>
              <a:rPr lang="en-US" altLang="en-US" sz="1400" dirty="0"/>
              <a:t>§ 11.22(f)(1))</a:t>
            </a:r>
            <a:endParaRPr lang="en-US" sz="1400" dirty="0"/>
          </a:p>
          <a:p>
            <a:endParaRPr lang="en-US" altLang="en-US" sz="1600" dirty="0"/>
          </a:p>
          <a:p>
            <a:endParaRPr lang="en-US" altLang="en-US" sz="1600" dirty="0"/>
          </a:p>
          <a:p>
            <a:endParaRPr lang="en-US" altLang="en-US" sz="1600" dirty="0"/>
          </a:p>
          <a:p>
            <a:endParaRPr lang="en-US" sz="16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8</a:t>
            </a:fld>
            <a:endParaRPr lang="en-US" dirty="0"/>
          </a:p>
        </p:txBody>
      </p:sp>
    </p:spTree>
    <p:extLst>
      <p:ext uri="{BB962C8B-B14F-4D97-AF65-F5344CB8AC3E}">
        <p14:creationId xmlns:p14="http://schemas.microsoft.com/office/powerpoint/2010/main" val="2821940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dirty="0"/>
              <a:t>OED discipline: grievances </a:t>
            </a:r>
            <a:br>
              <a:rPr lang="en-US" altLang="en-US" sz="3600" dirty="0"/>
            </a:br>
            <a:r>
              <a:rPr lang="en-US" altLang="en-US" sz="3600" dirty="0"/>
              <a:t>and complaints</a:t>
            </a:r>
            <a:endParaRPr lang="en-US" sz="3600" dirty="0"/>
          </a:p>
        </p:txBody>
      </p:sp>
      <p:sp>
        <p:nvSpPr>
          <p:cNvPr id="3" name="Content Placeholder 2"/>
          <p:cNvSpPr>
            <a:spLocks noGrp="1"/>
          </p:cNvSpPr>
          <p:nvPr>
            <p:ph idx="1"/>
          </p:nvPr>
        </p:nvSpPr>
        <p:spPr/>
        <p:txBody>
          <a:bodyPr>
            <a:normAutofit fontScale="92500" lnSpcReduction="20000"/>
          </a:bodyPr>
          <a:lstStyle/>
          <a:p>
            <a:pPr>
              <a:lnSpc>
                <a:spcPct val="110000"/>
              </a:lnSpc>
            </a:pPr>
            <a:r>
              <a:rPr lang="en-US" sz="2300" dirty="0"/>
              <a:t>Upon the conclusion of an investigation, the OED Director may:</a:t>
            </a:r>
          </a:p>
          <a:p>
            <a:pPr lvl="1">
              <a:lnSpc>
                <a:spcPct val="110000"/>
              </a:lnSpc>
            </a:pPr>
            <a:r>
              <a:rPr lang="en-US" sz="2300" dirty="0"/>
              <a:t>Close the investigation without issuing a warning or taking disciplinary action,</a:t>
            </a:r>
          </a:p>
          <a:p>
            <a:pPr lvl="1">
              <a:lnSpc>
                <a:spcPct val="110000"/>
              </a:lnSpc>
            </a:pPr>
            <a:r>
              <a:rPr lang="en-US" sz="2300" dirty="0"/>
              <a:t>Issue a warning to the practitioner,</a:t>
            </a:r>
          </a:p>
          <a:p>
            <a:pPr lvl="1">
              <a:lnSpc>
                <a:spcPct val="110000"/>
              </a:lnSpc>
            </a:pPr>
            <a:r>
              <a:rPr lang="en-US" sz="2300" dirty="0"/>
              <a:t>Institute formal charges upon the approval of the Committee on Discipline, or</a:t>
            </a:r>
          </a:p>
          <a:p>
            <a:pPr lvl="1">
              <a:lnSpc>
                <a:spcPct val="110000"/>
              </a:lnSpc>
            </a:pPr>
            <a:r>
              <a:rPr lang="en-US" sz="2300" dirty="0"/>
              <a:t>Enter into a settlement agreement with the practitioner and submit the same for approval of the USPTO Director.            </a:t>
            </a:r>
          </a:p>
          <a:p>
            <a:pPr marL="457200" lvl="1" indent="0">
              <a:lnSpc>
                <a:spcPct val="110000"/>
              </a:lnSpc>
              <a:buNone/>
            </a:pPr>
            <a:r>
              <a:rPr lang="en-US" sz="2300" dirty="0"/>
              <a:t>(37 C.F.R. </a:t>
            </a:r>
            <a:r>
              <a:rPr lang="en-US" altLang="en-US" sz="2300" dirty="0"/>
              <a:t>§ 11.22(h))</a:t>
            </a:r>
            <a:r>
              <a:rPr lang="en-US" sz="2300" dirty="0"/>
              <a:t> </a:t>
            </a:r>
          </a:p>
          <a:p>
            <a:pPr>
              <a:lnSpc>
                <a:spcPct val="110000"/>
              </a:lnSpc>
            </a:pPr>
            <a:endParaRPr lang="en-US" alt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9</a:t>
            </a:fld>
            <a:endParaRPr lang="en-US" dirty="0"/>
          </a:p>
        </p:txBody>
      </p:sp>
    </p:spTree>
    <p:extLst>
      <p:ext uri="{BB962C8B-B14F-4D97-AF65-F5344CB8AC3E}">
        <p14:creationId xmlns:p14="http://schemas.microsoft.com/office/powerpoint/2010/main" val="3901843004"/>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10.xml><?xml version="1.0" encoding="utf-8"?>
<a:theme xmlns:a="http://schemas.openxmlformats.org/drawingml/2006/main" name="6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3.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4.xml><?xml version="1.0" encoding="utf-8"?>
<a:theme xmlns:a="http://schemas.openxmlformats.org/drawingml/2006/main" name="2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5.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6.xml><?xml version="1.0" encoding="utf-8"?>
<a:theme xmlns:a="http://schemas.openxmlformats.org/drawingml/2006/main" name="3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7.xml><?xml version="1.0" encoding="utf-8"?>
<a:theme xmlns:a="http://schemas.openxmlformats.org/drawingml/2006/main" name="4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8.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9.xml><?xml version="1.0" encoding="utf-8"?>
<a:theme xmlns:a="http://schemas.openxmlformats.org/drawingml/2006/main" name="5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docProps/app.xml><?xml version="1.0" encoding="utf-8"?>
<Properties xmlns="http://schemas.openxmlformats.org/officeDocument/2006/extended-properties" xmlns:vt="http://schemas.openxmlformats.org/officeDocument/2006/docPropsVTypes">
  <Template>PresentationTemplate</Template>
  <TotalTime>0</TotalTime>
  <Words>5399</Words>
  <Application>Microsoft Office PowerPoint</Application>
  <PresentationFormat>On-screen Show (16:10)</PresentationFormat>
  <Paragraphs>437</Paragraphs>
  <Slides>40</Slides>
  <Notes>36</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40</vt:i4>
      </vt:variant>
    </vt:vector>
  </HeadingPairs>
  <TitlesOfParts>
    <vt:vector size="57" baseType="lpstr">
      <vt:lpstr>Arial</vt:lpstr>
      <vt:lpstr>Courier New</vt:lpstr>
      <vt:lpstr>Segoe UI</vt:lpstr>
      <vt:lpstr>Segoe UI Light</vt:lpstr>
      <vt:lpstr>Segoe UI Semibold</vt:lpstr>
      <vt:lpstr>Times New Roman</vt:lpstr>
      <vt:lpstr>Wingdings</vt:lpstr>
      <vt:lpstr>Brand master navy</vt:lpstr>
      <vt:lpstr>Brand master navy no logo</vt:lpstr>
      <vt:lpstr>1_Brand master navy no logo</vt:lpstr>
      <vt:lpstr>2_Brand master navy no logo</vt:lpstr>
      <vt:lpstr>1_Brand master navy</vt:lpstr>
      <vt:lpstr>3_Brand master navy no logo</vt:lpstr>
      <vt:lpstr>4_Brand master navy no logo</vt:lpstr>
      <vt:lpstr>2_Brand master navy</vt:lpstr>
      <vt:lpstr>5_Brand master navy no logo</vt:lpstr>
      <vt:lpstr>6_Brand master navy no logo</vt:lpstr>
      <vt:lpstr>PowerPoint Presentation</vt:lpstr>
      <vt:lpstr> Professional responsibility and  practice before the USPTO </vt:lpstr>
      <vt:lpstr>Pro bono programs</vt:lpstr>
      <vt:lpstr>OED Diversion pilot program</vt:lpstr>
      <vt:lpstr>OED Diversion pilot program – criteria</vt:lpstr>
      <vt:lpstr>Select OED regulations  </vt:lpstr>
      <vt:lpstr>Practice before the Office</vt:lpstr>
      <vt:lpstr>OED discipline: grievances  and complaints</vt:lpstr>
      <vt:lpstr>OED discipline: grievances  and complaints</vt:lpstr>
      <vt:lpstr>OED discipline: grievances  and complaints</vt:lpstr>
      <vt:lpstr>Other types of discipline</vt:lpstr>
      <vt:lpstr>USPTO disciplinary matters</vt:lpstr>
      <vt:lpstr>USPTO disciplinary matters</vt:lpstr>
      <vt:lpstr>Discussion of select case law  </vt:lpstr>
      <vt:lpstr>Patent agent privilege</vt:lpstr>
      <vt:lpstr>Patent agent privilege</vt:lpstr>
      <vt:lpstr>Conflict of interest</vt:lpstr>
      <vt:lpstr>Conflict of Interest</vt:lpstr>
      <vt:lpstr>Conflict of Interest </vt:lpstr>
      <vt:lpstr>Conflict of interest</vt:lpstr>
      <vt:lpstr>Conflict of interest</vt:lpstr>
      <vt:lpstr>Conflict of interest</vt:lpstr>
      <vt:lpstr>Conflict of interest</vt:lpstr>
      <vt:lpstr>Conflict of interest</vt:lpstr>
      <vt:lpstr>Conflict of interest</vt:lpstr>
      <vt:lpstr>Conflict of interest</vt:lpstr>
      <vt:lpstr>Conflict of interest</vt:lpstr>
      <vt:lpstr>Misrepresentation/Unlicensed Practice of Law (UPL)</vt:lpstr>
      <vt:lpstr>Conflicts of interest/improper signatures</vt:lpstr>
      <vt:lpstr>Improper signatures</vt:lpstr>
      <vt:lpstr>Signatures on patent documents</vt:lpstr>
      <vt:lpstr>Signatures on trademark documents</vt:lpstr>
      <vt:lpstr>Trademarks: U.S. counsel rule</vt:lpstr>
      <vt:lpstr>Trademarks: U.S. counsel rule</vt:lpstr>
      <vt:lpstr>Hijacking of U.S. practitioner data </vt:lpstr>
      <vt:lpstr>Commingling funds/neglect</vt:lpstr>
      <vt:lpstr>Unauthorized practice of law</vt:lpstr>
      <vt:lpstr>Disreputable or gross misconduct</vt:lpstr>
      <vt:lpstr>Decisions imposing public discipline available in “FOIA Reading Room”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2020-06-16T17:18:07Z</dcterms:created>
  <dcterms:modified xsi:type="dcterms:W3CDTF">2022-07-31T01:13:43Z</dcterms:modified>
</cp:coreProperties>
</file>