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8" r:id="rId2"/>
    <p:sldId id="306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12" r:id="rId19"/>
    <p:sldId id="313" r:id="rId20"/>
    <p:sldId id="314" r:id="rId21"/>
    <p:sldId id="315" r:id="rId22"/>
    <p:sldId id="316" r:id="rId23"/>
    <p:sldId id="321" r:id="rId24"/>
    <p:sldId id="322" r:id="rId25"/>
    <p:sldId id="323" r:id="rId26"/>
    <p:sldId id="324" r:id="rId27"/>
    <p:sldId id="325" r:id="rId28"/>
    <p:sldId id="326" r:id="rId29"/>
    <p:sldId id="327" r:id="rId30"/>
    <p:sldId id="328" r:id="rId31"/>
    <p:sldId id="329" r:id="rId32"/>
    <p:sldId id="330" r:id="rId33"/>
    <p:sldId id="331" r:id="rId34"/>
    <p:sldId id="259" r:id="rId35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zzolillo, Maria" initials="NM" lastIdx="22" clrIdx="0">
    <p:extLst>
      <p:ext uri="{19B8F6BF-5375-455C-9EA6-DF929625EA0E}">
        <p15:presenceInfo xmlns:p15="http://schemas.microsoft.com/office/powerpoint/2012/main" userId="S-1-5-21-185489447-88882503-980507067-9026" providerId="AD"/>
      </p:ext>
    </p:extLst>
  </p:cmAuthor>
  <p:cmAuthor id="2" name="Taningco, Alexander H." initials="TAH" lastIdx="14" clrIdx="1">
    <p:extLst>
      <p:ext uri="{19B8F6BF-5375-455C-9EA6-DF929625EA0E}">
        <p15:presenceInfo xmlns:p15="http://schemas.microsoft.com/office/powerpoint/2012/main" userId="S-1-5-21-185489447-88882503-980507067-156547" providerId="AD"/>
      </p:ext>
    </p:extLst>
  </p:cmAuthor>
  <p:cmAuthor id="3" name="Sircus, Brian" initials="SB" lastIdx="1" clrIdx="2">
    <p:extLst>
      <p:ext uri="{19B8F6BF-5375-455C-9EA6-DF929625EA0E}">
        <p15:presenceInfo xmlns:p15="http://schemas.microsoft.com/office/powerpoint/2012/main" userId="S-1-5-21-185489447-88882503-980507067-102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16A3"/>
    <a:srgbClr val="671E75"/>
    <a:srgbClr val="7A9A01"/>
    <a:srgbClr val="007A33"/>
    <a:srgbClr val="9BB8D3"/>
    <a:srgbClr val="009CDE"/>
    <a:srgbClr val="003865"/>
    <a:srgbClr val="A6172E"/>
    <a:srgbClr val="1644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9746CA-EEAB-210B-B7E7-70D4EAF4E1FF}" v="26" dt="2020-07-28T02:13:43.4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08" autoAdjust="0"/>
    <p:restoredTop sz="88197" autoAdjust="0"/>
  </p:normalViewPr>
  <p:slideViewPr>
    <p:cSldViewPr snapToGrid="0" snapToObjects="1">
      <p:cViewPr varScale="1">
        <p:scale>
          <a:sx n="112" d="100"/>
          <a:sy n="112" d="100"/>
        </p:scale>
        <p:origin x="114" y="12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80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79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619746CA-EEAB-210B-B7E7-70D4EAF4E1FF}"/>
    <pc:docChg chg="modSld">
      <pc:chgData name="" userId="" providerId="" clId="Web-{619746CA-EEAB-210B-B7E7-70D4EAF4E1FF}" dt="2020-07-28T02:13:43.472" v="26" actId="1076"/>
      <pc:docMkLst>
        <pc:docMk/>
      </pc:docMkLst>
      <pc:sldChg chg="addSp delSp modSp">
        <pc:chgData name="" userId="" providerId="" clId="Web-{619746CA-EEAB-210B-B7E7-70D4EAF4E1FF}" dt="2020-07-28T02:12:48.843" v="15" actId="14100"/>
        <pc:sldMkLst>
          <pc:docMk/>
          <pc:sldMk cId="4292375373" sldId="324"/>
        </pc:sldMkLst>
        <pc:spChg chg="add mod">
          <ac:chgData name="" userId="" providerId="" clId="Web-{619746CA-EEAB-210B-B7E7-70D4EAF4E1FF}" dt="2020-07-28T02:12:48.843" v="15" actId="14100"/>
          <ac:spMkLst>
            <pc:docMk/>
            <pc:sldMk cId="4292375373" sldId="324"/>
            <ac:spMk id="3" creationId="{0021D42D-2DD0-447B-8A17-F6ECAE840BD7}"/>
          </ac:spMkLst>
        </pc:spChg>
        <pc:picChg chg="add del mod">
          <ac:chgData name="" userId="" providerId="" clId="Web-{619746CA-EEAB-210B-B7E7-70D4EAF4E1FF}" dt="2020-07-28T02:12:09.933" v="2"/>
          <ac:picMkLst>
            <pc:docMk/>
            <pc:sldMk cId="4292375373" sldId="324"/>
            <ac:picMk id="2" creationId="{F96E958E-3424-4602-8ED2-949C3A5A600D}"/>
          </ac:picMkLst>
        </pc:picChg>
      </pc:sldChg>
      <pc:sldChg chg="addSp modSp">
        <pc:chgData name="" userId="" providerId="" clId="Web-{619746CA-EEAB-210B-B7E7-70D4EAF4E1FF}" dt="2020-07-28T02:13:43.472" v="26" actId="1076"/>
        <pc:sldMkLst>
          <pc:docMk/>
          <pc:sldMk cId="767980525" sldId="327"/>
        </pc:sldMkLst>
        <pc:spChg chg="add mod">
          <ac:chgData name="" userId="" providerId="" clId="Web-{619746CA-EEAB-210B-B7E7-70D4EAF4E1FF}" dt="2020-07-28T02:13:43.472" v="26" actId="1076"/>
          <ac:spMkLst>
            <pc:docMk/>
            <pc:sldMk cId="767980525" sldId="327"/>
            <ac:spMk id="4" creationId="{961D54EC-4327-43EA-9548-A379F60B8F7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Segoe UI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0A3BB-CAF4-1D4E-B3B2-E95D9B9E66DF}" type="datetimeFigureOut">
              <a:rPr lang="en-US" smtClean="0">
                <a:latin typeface="Segoe UI"/>
              </a:rPr>
              <a:t>8/17/2020</a:t>
            </a:fld>
            <a:endParaRPr lang="en-US" dirty="0">
              <a:latin typeface="Segoe U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Segoe U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4BD52-4119-7642-B93F-8F4EDBD635EC}" type="slidenum">
              <a:rPr lang="en-US" smtClean="0">
                <a:latin typeface="Segoe UI"/>
              </a:rPr>
              <a:t>‹#›</a:t>
            </a:fld>
            <a:endParaRPr lang="en-US" dirty="0">
              <a:latin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5876647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egoe UI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egoe UI"/>
              </a:defRPr>
            </a:lvl1pPr>
          </a:lstStyle>
          <a:p>
            <a:fld id="{139B48F8-1A14-4941-902A-1D33547A0B6A}" type="datetimeFigureOut">
              <a:rPr lang="en-US" smtClean="0"/>
              <a:pPr/>
              <a:t>8/17/2020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egoe UI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egoe UI"/>
              </a:defRPr>
            </a:lvl1pPr>
          </a:lstStyle>
          <a:p>
            <a:fld id="{C74B1ACE-5EB2-B245-8DCB-331A9858E08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9317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Segoe UI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Segoe UI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Segoe UI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Segoe UI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Segoe UI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26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179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2981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Segoe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6097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3899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8226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1555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3620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2963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4794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346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5576196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1237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8922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7931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092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579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1576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587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094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32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579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19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7208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58241"/>
            <a:ext cx="7086600" cy="14605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/>
              </a:defRPr>
            </a:lvl1pPr>
          </a:lstStyle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/>
              </a:defRPr>
            </a:lvl1pPr>
          </a:lstStyle>
          <a:p>
            <a:r>
              <a:rPr lang="en-US" smtClean="0"/>
              <a:t>email all questions to: TC2800PartnershipMeeting@uspto.gov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/>
              </a:defRPr>
            </a:lvl1pPr>
          </a:lstStyle>
          <a:p>
            <a:fld id="{FD0CF2A8-0F06-0B4F-A023-17698AFBF4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6196" y="4283558"/>
            <a:ext cx="9150195" cy="1431441"/>
          </a:xfrm>
          <a:custGeom>
            <a:avLst/>
            <a:gdLst>
              <a:gd name="connsiteX0" fmla="*/ 0 w 9144000"/>
              <a:gd name="connsiteY0" fmla="*/ 0 h 1762512"/>
              <a:gd name="connsiteX1" fmla="*/ 9144000 w 9144000"/>
              <a:gd name="connsiteY1" fmla="*/ 0 h 1762512"/>
              <a:gd name="connsiteX2" fmla="*/ 9144000 w 9144000"/>
              <a:gd name="connsiteY2" fmla="*/ 1762512 h 1762512"/>
              <a:gd name="connsiteX3" fmla="*/ 0 w 9144000"/>
              <a:gd name="connsiteY3" fmla="*/ 1762512 h 1762512"/>
              <a:gd name="connsiteX4" fmla="*/ 0 w 9144000"/>
              <a:gd name="connsiteY4" fmla="*/ 0 h 1762512"/>
              <a:gd name="connsiteX0" fmla="*/ 80537 w 9144000"/>
              <a:gd name="connsiteY0" fmla="*/ 613317 h 1762512"/>
              <a:gd name="connsiteX1" fmla="*/ 9144000 w 9144000"/>
              <a:gd name="connsiteY1" fmla="*/ 0 h 1762512"/>
              <a:gd name="connsiteX2" fmla="*/ 9144000 w 9144000"/>
              <a:gd name="connsiteY2" fmla="*/ 1762512 h 1762512"/>
              <a:gd name="connsiteX3" fmla="*/ 0 w 9144000"/>
              <a:gd name="connsiteY3" fmla="*/ 1762512 h 1762512"/>
              <a:gd name="connsiteX4" fmla="*/ 80537 w 9144000"/>
              <a:gd name="connsiteY4" fmla="*/ 613317 h 1762512"/>
              <a:gd name="connsiteX0" fmla="*/ 0 w 9150195"/>
              <a:gd name="connsiteY0" fmla="*/ 229219 h 1762512"/>
              <a:gd name="connsiteX1" fmla="*/ 9150195 w 9150195"/>
              <a:gd name="connsiteY1" fmla="*/ 0 h 1762512"/>
              <a:gd name="connsiteX2" fmla="*/ 9150195 w 9150195"/>
              <a:gd name="connsiteY2" fmla="*/ 1762512 h 1762512"/>
              <a:gd name="connsiteX3" fmla="*/ 6195 w 9150195"/>
              <a:gd name="connsiteY3" fmla="*/ 1762512 h 1762512"/>
              <a:gd name="connsiteX4" fmla="*/ 0 w 9150195"/>
              <a:gd name="connsiteY4" fmla="*/ 229219 h 1762512"/>
              <a:gd name="connsiteX0" fmla="*/ 0 w 9150195"/>
              <a:gd name="connsiteY0" fmla="*/ 229219 h 1762512"/>
              <a:gd name="connsiteX1" fmla="*/ 4161872 w 9150195"/>
              <a:gd name="connsiteY1" fmla="*/ 125335 h 1762512"/>
              <a:gd name="connsiteX2" fmla="*/ 9150195 w 9150195"/>
              <a:gd name="connsiteY2" fmla="*/ 0 h 1762512"/>
              <a:gd name="connsiteX3" fmla="*/ 9150195 w 9150195"/>
              <a:gd name="connsiteY3" fmla="*/ 1762512 h 1762512"/>
              <a:gd name="connsiteX4" fmla="*/ 6195 w 9150195"/>
              <a:gd name="connsiteY4" fmla="*/ 1762512 h 1762512"/>
              <a:gd name="connsiteX5" fmla="*/ 0 w 9150195"/>
              <a:gd name="connsiteY5" fmla="*/ 229219 h 1762512"/>
              <a:gd name="connsiteX0" fmla="*/ 0 w 9150195"/>
              <a:gd name="connsiteY0" fmla="*/ 229219 h 1762512"/>
              <a:gd name="connsiteX1" fmla="*/ 3997718 w 9150195"/>
              <a:gd name="connsiteY1" fmla="*/ 1252784 h 1762512"/>
              <a:gd name="connsiteX2" fmla="*/ 9150195 w 9150195"/>
              <a:gd name="connsiteY2" fmla="*/ 0 h 1762512"/>
              <a:gd name="connsiteX3" fmla="*/ 9150195 w 9150195"/>
              <a:gd name="connsiteY3" fmla="*/ 1762512 h 1762512"/>
              <a:gd name="connsiteX4" fmla="*/ 6195 w 9150195"/>
              <a:gd name="connsiteY4" fmla="*/ 1762512 h 1762512"/>
              <a:gd name="connsiteX5" fmla="*/ 0 w 9150195"/>
              <a:gd name="connsiteY5" fmla="*/ 229219 h 1762512"/>
              <a:gd name="connsiteX0" fmla="*/ 0 w 9150195"/>
              <a:gd name="connsiteY0" fmla="*/ 229219 h 1762512"/>
              <a:gd name="connsiteX1" fmla="*/ 3086234 w 9150195"/>
              <a:gd name="connsiteY1" fmla="*/ 475233 h 1762512"/>
              <a:gd name="connsiteX2" fmla="*/ 9150195 w 9150195"/>
              <a:gd name="connsiteY2" fmla="*/ 0 h 1762512"/>
              <a:gd name="connsiteX3" fmla="*/ 9150195 w 9150195"/>
              <a:gd name="connsiteY3" fmla="*/ 1762512 h 1762512"/>
              <a:gd name="connsiteX4" fmla="*/ 6195 w 9150195"/>
              <a:gd name="connsiteY4" fmla="*/ 1762512 h 1762512"/>
              <a:gd name="connsiteX5" fmla="*/ 0 w 9150195"/>
              <a:gd name="connsiteY5" fmla="*/ 229219 h 176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195" h="1762512">
                <a:moveTo>
                  <a:pt x="0" y="229219"/>
                </a:moveTo>
                <a:lnTo>
                  <a:pt x="3086234" y="475233"/>
                </a:lnTo>
                <a:lnTo>
                  <a:pt x="9150195" y="0"/>
                </a:lnTo>
                <a:lnTo>
                  <a:pt x="9150195" y="1762512"/>
                </a:lnTo>
                <a:lnTo>
                  <a:pt x="6195" y="1762512"/>
                </a:lnTo>
                <a:lnTo>
                  <a:pt x="0" y="229219"/>
                </a:lnTo>
                <a:close/>
              </a:path>
            </a:pathLst>
          </a:custGeom>
          <a:solidFill>
            <a:srgbClr val="0038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effectLst/>
              <a:latin typeface="Segoe UI"/>
            </a:endParaRPr>
          </a:p>
        </p:txBody>
      </p:sp>
      <p:pic>
        <p:nvPicPr>
          <p:cNvPr id="8" name="Picture 7" descr="USPTO-logo-reverse-stacked-500p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527" y="4701650"/>
            <a:ext cx="1338876" cy="662731"/>
          </a:xfrm>
          <a:prstGeom prst="rect">
            <a:avLst/>
          </a:prstGeom>
        </p:spPr>
      </p:pic>
      <p:sp>
        <p:nvSpPr>
          <p:cNvPr id="12" name="Rectangle 9"/>
          <p:cNvSpPr/>
          <p:nvPr userDrawn="1"/>
        </p:nvSpPr>
        <p:spPr>
          <a:xfrm>
            <a:off x="-815" y="0"/>
            <a:ext cx="9144000" cy="378022"/>
          </a:xfrm>
          <a:custGeom>
            <a:avLst/>
            <a:gdLst>
              <a:gd name="connsiteX0" fmla="*/ 0 w 9144000"/>
              <a:gd name="connsiteY0" fmla="*/ 0 h 242186"/>
              <a:gd name="connsiteX1" fmla="*/ 9144000 w 9144000"/>
              <a:gd name="connsiteY1" fmla="*/ 0 h 242186"/>
              <a:gd name="connsiteX2" fmla="*/ 9144000 w 9144000"/>
              <a:gd name="connsiteY2" fmla="*/ 242186 h 242186"/>
              <a:gd name="connsiteX3" fmla="*/ 0 w 9144000"/>
              <a:gd name="connsiteY3" fmla="*/ 242186 h 242186"/>
              <a:gd name="connsiteX4" fmla="*/ 0 w 9144000"/>
              <a:gd name="connsiteY4" fmla="*/ 0 h 242186"/>
              <a:gd name="connsiteX0" fmla="*/ 0 w 9144000"/>
              <a:gd name="connsiteY0" fmla="*/ 0 h 472558"/>
              <a:gd name="connsiteX1" fmla="*/ 9144000 w 9144000"/>
              <a:gd name="connsiteY1" fmla="*/ 0 h 472558"/>
              <a:gd name="connsiteX2" fmla="*/ 9144000 w 9144000"/>
              <a:gd name="connsiteY2" fmla="*/ 242186 h 472558"/>
              <a:gd name="connsiteX3" fmla="*/ 6119628 w 9144000"/>
              <a:gd name="connsiteY3" fmla="*/ 472558 h 472558"/>
              <a:gd name="connsiteX4" fmla="*/ 0 w 9144000"/>
              <a:gd name="connsiteY4" fmla="*/ 0 h 472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472558">
                <a:moveTo>
                  <a:pt x="0" y="0"/>
                </a:moveTo>
                <a:lnTo>
                  <a:pt x="9144000" y="0"/>
                </a:lnTo>
                <a:lnTo>
                  <a:pt x="9144000" y="242186"/>
                </a:lnTo>
                <a:lnTo>
                  <a:pt x="6119628" y="472558"/>
                </a:lnTo>
                <a:lnTo>
                  <a:pt x="0" y="0"/>
                </a:lnTo>
                <a:close/>
              </a:path>
            </a:pathLst>
          </a:custGeom>
          <a:solidFill>
            <a:srgbClr val="0038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effectLst/>
              <a:latin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2661963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 all questions to: TC2800PartnershipMeeting@uspto.gov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4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0038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effectLst/>
              <a:latin typeface="Segoe UI"/>
            </a:endParaRPr>
          </a:p>
        </p:txBody>
      </p:sp>
      <p:pic>
        <p:nvPicPr>
          <p:cNvPr id="5" name="Picture 4" descr="USPTO-logo-reverse-stacked-1000p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450" y="1852118"/>
            <a:ext cx="4021100" cy="1990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986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0038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effectLst/>
              <a:latin typeface="Segoe UI"/>
            </a:endParaRPr>
          </a:p>
        </p:txBody>
      </p:sp>
      <p:pic>
        <p:nvPicPr>
          <p:cNvPr id="4" name="Picture 3" descr="uspto_seal_1000px-colo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406" y="916906"/>
            <a:ext cx="3881188" cy="3881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61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24"/>
          <a:stretch/>
        </p:blipFill>
        <p:spPr>
          <a:xfrm>
            <a:off x="-6196" y="6439"/>
            <a:ext cx="9150196" cy="54570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7208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58241"/>
            <a:ext cx="7086600" cy="14605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/>
              </a:defRPr>
            </a:lvl1pPr>
          </a:lstStyle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/>
              </a:defRPr>
            </a:lvl1pPr>
          </a:lstStyle>
          <a:p>
            <a:r>
              <a:rPr lang="en-US" smtClean="0"/>
              <a:t>email all questions to: TC2800PartnershipMeeting@uspto.gov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/>
              </a:defRPr>
            </a:lvl1pPr>
          </a:lstStyle>
          <a:p>
            <a:fld id="{FD0CF2A8-0F06-0B4F-A023-17698AFBF4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6196" y="4283558"/>
            <a:ext cx="9150195" cy="1431441"/>
          </a:xfrm>
          <a:custGeom>
            <a:avLst/>
            <a:gdLst>
              <a:gd name="connsiteX0" fmla="*/ 0 w 9144000"/>
              <a:gd name="connsiteY0" fmla="*/ 0 h 1762512"/>
              <a:gd name="connsiteX1" fmla="*/ 9144000 w 9144000"/>
              <a:gd name="connsiteY1" fmla="*/ 0 h 1762512"/>
              <a:gd name="connsiteX2" fmla="*/ 9144000 w 9144000"/>
              <a:gd name="connsiteY2" fmla="*/ 1762512 h 1762512"/>
              <a:gd name="connsiteX3" fmla="*/ 0 w 9144000"/>
              <a:gd name="connsiteY3" fmla="*/ 1762512 h 1762512"/>
              <a:gd name="connsiteX4" fmla="*/ 0 w 9144000"/>
              <a:gd name="connsiteY4" fmla="*/ 0 h 1762512"/>
              <a:gd name="connsiteX0" fmla="*/ 80537 w 9144000"/>
              <a:gd name="connsiteY0" fmla="*/ 613317 h 1762512"/>
              <a:gd name="connsiteX1" fmla="*/ 9144000 w 9144000"/>
              <a:gd name="connsiteY1" fmla="*/ 0 h 1762512"/>
              <a:gd name="connsiteX2" fmla="*/ 9144000 w 9144000"/>
              <a:gd name="connsiteY2" fmla="*/ 1762512 h 1762512"/>
              <a:gd name="connsiteX3" fmla="*/ 0 w 9144000"/>
              <a:gd name="connsiteY3" fmla="*/ 1762512 h 1762512"/>
              <a:gd name="connsiteX4" fmla="*/ 80537 w 9144000"/>
              <a:gd name="connsiteY4" fmla="*/ 613317 h 1762512"/>
              <a:gd name="connsiteX0" fmla="*/ 0 w 9150195"/>
              <a:gd name="connsiteY0" fmla="*/ 229219 h 1762512"/>
              <a:gd name="connsiteX1" fmla="*/ 9150195 w 9150195"/>
              <a:gd name="connsiteY1" fmla="*/ 0 h 1762512"/>
              <a:gd name="connsiteX2" fmla="*/ 9150195 w 9150195"/>
              <a:gd name="connsiteY2" fmla="*/ 1762512 h 1762512"/>
              <a:gd name="connsiteX3" fmla="*/ 6195 w 9150195"/>
              <a:gd name="connsiteY3" fmla="*/ 1762512 h 1762512"/>
              <a:gd name="connsiteX4" fmla="*/ 0 w 9150195"/>
              <a:gd name="connsiteY4" fmla="*/ 229219 h 1762512"/>
              <a:gd name="connsiteX0" fmla="*/ 0 w 9150195"/>
              <a:gd name="connsiteY0" fmla="*/ 229219 h 1762512"/>
              <a:gd name="connsiteX1" fmla="*/ 4161872 w 9150195"/>
              <a:gd name="connsiteY1" fmla="*/ 125335 h 1762512"/>
              <a:gd name="connsiteX2" fmla="*/ 9150195 w 9150195"/>
              <a:gd name="connsiteY2" fmla="*/ 0 h 1762512"/>
              <a:gd name="connsiteX3" fmla="*/ 9150195 w 9150195"/>
              <a:gd name="connsiteY3" fmla="*/ 1762512 h 1762512"/>
              <a:gd name="connsiteX4" fmla="*/ 6195 w 9150195"/>
              <a:gd name="connsiteY4" fmla="*/ 1762512 h 1762512"/>
              <a:gd name="connsiteX5" fmla="*/ 0 w 9150195"/>
              <a:gd name="connsiteY5" fmla="*/ 229219 h 1762512"/>
              <a:gd name="connsiteX0" fmla="*/ 0 w 9150195"/>
              <a:gd name="connsiteY0" fmla="*/ 229219 h 1762512"/>
              <a:gd name="connsiteX1" fmla="*/ 3997718 w 9150195"/>
              <a:gd name="connsiteY1" fmla="*/ 1252784 h 1762512"/>
              <a:gd name="connsiteX2" fmla="*/ 9150195 w 9150195"/>
              <a:gd name="connsiteY2" fmla="*/ 0 h 1762512"/>
              <a:gd name="connsiteX3" fmla="*/ 9150195 w 9150195"/>
              <a:gd name="connsiteY3" fmla="*/ 1762512 h 1762512"/>
              <a:gd name="connsiteX4" fmla="*/ 6195 w 9150195"/>
              <a:gd name="connsiteY4" fmla="*/ 1762512 h 1762512"/>
              <a:gd name="connsiteX5" fmla="*/ 0 w 9150195"/>
              <a:gd name="connsiteY5" fmla="*/ 229219 h 1762512"/>
              <a:gd name="connsiteX0" fmla="*/ 0 w 9150195"/>
              <a:gd name="connsiteY0" fmla="*/ 229219 h 1762512"/>
              <a:gd name="connsiteX1" fmla="*/ 3086234 w 9150195"/>
              <a:gd name="connsiteY1" fmla="*/ 475233 h 1762512"/>
              <a:gd name="connsiteX2" fmla="*/ 9150195 w 9150195"/>
              <a:gd name="connsiteY2" fmla="*/ 0 h 1762512"/>
              <a:gd name="connsiteX3" fmla="*/ 9150195 w 9150195"/>
              <a:gd name="connsiteY3" fmla="*/ 1762512 h 1762512"/>
              <a:gd name="connsiteX4" fmla="*/ 6195 w 9150195"/>
              <a:gd name="connsiteY4" fmla="*/ 1762512 h 1762512"/>
              <a:gd name="connsiteX5" fmla="*/ 0 w 9150195"/>
              <a:gd name="connsiteY5" fmla="*/ 229219 h 176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195" h="1762512">
                <a:moveTo>
                  <a:pt x="0" y="229219"/>
                </a:moveTo>
                <a:lnTo>
                  <a:pt x="3086234" y="475233"/>
                </a:lnTo>
                <a:lnTo>
                  <a:pt x="9150195" y="0"/>
                </a:lnTo>
                <a:lnTo>
                  <a:pt x="9150195" y="1762512"/>
                </a:lnTo>
                <a:lnTo>
                  <a:pt x="6195" y="1762512"/>
                </a:lnTo>
                <a:lnTo>
                  <a:pt x="0" y="229219"/>
                </a:lnTo>
                <a:close/>
              </a:path>
            </a:pathLst>
          </a:custGeom>
          <a:solidFill>
            <a:srgbClr val="1644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effectLst/>
              <a:latin typeface="Segoe UI"/>
            </a:endParaRPr>
          </a:p>
        </p:txBody>
      </p:sp>
      <p:pic>
        <p:nvPicPr>
          <p:cNvPr id="8" name="Picture 7" descr="USPTO-logo-reverse-stacked-500p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4527" y="4701650"/>
            <a:ext cx="1338876" cy="662731"/>
          </a:xfrm>
          <a:prstGeom prst="rect">
            <a:avLst/>
          </a:prstGeom>
        </p:spPr>
      </p:pic>
      <p:sp>
        <p:nvSpPr>
          <p:cNvPr id="12" name="Rectangle 9"/>
          <p:cNvSpPr/>
          <p:nvPr userDrawn="1"/>
        </p:nvSpPr>
        <p:spPr>
          <a:xfrm>
            <a:off x="-815" y="0"/>
            <a:ext cx="9144000" cy="378022"/>
          </a:xfrm>
          <a:custGeom>
            <a:avLst/>
            <a:gdLst>
              <a:gd name="connsiteX0" fmla="*/ 0 w 9144000"/>
              <a:gd name="connsiteY0" fmla="*/ 0 h 242186"/>
              <a:gd name="connsiteX1" fmla="*/ 9144000 w 9144000"/>
              <a:gd name="connsiteY1" fmla="*/ 0 h 242186"/>
              <a:gd name="connsiteX2" fmla="*/ 9144000 w 9144000"/>
              <a:gd name="connsiteY2" fmla="*/ 242186 h 242186"/>
              <a:gd name="connsiteX3" fmla="*/ 0 w 9144000"/>
              <a:gd name="connsiteY3" fmla="*/ 242186 h 242186"/>
              <a:gd name="connsiteX4" fmla="*/ 0 w 9144000"/>
              <a:gd name="connsiteY4" fmla="*/ 0 h 242186"/>
              <a:gd name="connsiteX0" fmla="*/ 0 w 9144000"/>
              <a:gd name="connsiteY0" fmla="*/ 0 h 472558"/>
              <a:gd name="connsiteX1" fmla="*/ 9144000 w 9144000"/>
              <a:gd name="connsiteY1" fmla="*/ 0 h 472558"/>
              <a:gd name="connsiteX2" fmla="*/ 9144000 w 9144000"/>
              <a:gd name="connsiteY2" fmla="*/ 242186 h 472558"/>
              <a:gd name="connsiteX3" fmla="*/ 6119628 w 9144000"/>
              <a:gd name="connsiteY3" fmla="*/ 472558 h 472558"/>
              <a:gd name="connsiteX4" fmla="*/ 0 w 9144000"/>
              <a:gd name="connsiteY4" fmla="*/ 0 h 472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472558">
                <a:moveTo>
                  <a:pt x="0" y="0"/>
                </a:moveTo>
                <a:lnTo>
                  <a:pt x="9144000" y="0"/>
                </a:lnTo>
                <a:lnTo>
                  <a:pt x="9144000" y="242186"/>
                </a:lnTo>
                <a:lnTo>
                  <a:pt x="6119628" y="472558"/>
                </a:lnTo>
                <a:lnTo>
                  <a:pt x="0" y="0"/>
                </a:lnTo>
                <a:close/>
              </a:path>
            </a:pathLst>
          </a:custGeom>
          <a:solidFill>
            <a:srgbClr val="1644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effectLst/>
              <a:latin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68242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584"/>
            <a:ext cx="8229600" cy="334798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 all questions to: TC2800PartnershipMeeting@uspto.gov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67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 all questions to: TC2800PartnershipMeeting@uspto.gov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231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4223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4223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 all questions to: TC2800PartnershipMeeting@uspto.gov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0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00302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00302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 all questions to: TC2800PartnershipMeeting@uspto.gov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49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 all questions to: TC2800PartnershipMeeting@uspto.gov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30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 all questions to: TC2800PartnershipMeeting@uspto.gov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2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8208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82082"/>
            <a:ext cx="5111750" cy="45230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50457"/>
            <a:ext cx="3008313" cy="35546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email all questions to: TC2800PartnershipMeeting@uspto.gov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7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78022"/>
            <a:ext cx="8229600" cy="88405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584"/>
            <a:ext cx="8229600" cy="3657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9"/>
          <p:cNvSpPr/>
          <p:nvPr/>
        </p:nvSpPr>
        <p:spPr>
          <a:xfrm>
            <a:off x="-815" y="0"/>
            <a:ext cx="9144000" cy="378022"/>
          </a:xfrm>
          <a:custGeom>
            <a:avLst/>
            <a:gdLst>
              <a:gd name="connsiteX0" fmla="*/ 0 w 9144000"/>
              <a:gd name="connsiteY0" fmla="*/ 0 h 242186"/>
              <a:gd name="connsiteX1" fmla="*/ 9144000 w 9144000"/>
              <a:gd name="connsiteY1" fmla="*/ 0 h 242186"/>
              <a:gd name="connsiteX2" fmla="*/ 9144000 w 9144000"/>
              <a:gd name="connsiteY2" fmla="*/ 242186 h 242186"/>
              <a:gd name="connsiteX3" fmla="*/ 0 w 9144000"/>
              <a:gd name="connsiteY3" fmla="*/ 242186 h 242186"/>
              <a:gd name="connsiteX4" fmla="*/ 0 w 9144000"/>
              <a:gd name="connsiteY4" fmla="*/ 0 h 242186"/>
              <a:gd name="connsiteX0" fmla="*/ 0 w 9144000"/>
              <a:gd name="connsiteY0" fmla="*/ 0 h 472558"/>
              <a:gd name="connsiteX1" fmla="*/ 9144000 w 9144000"/>
              <a:gd name="connsiteY1" fmla="*/ 0 h 472558"/>
              <a:gd name="connsiteX2" fmla="*/ 9144000 w 9144000"/>
              <a:gd name="connsiteY2" fmla="*/ 242186 h 472558"/>
              <a:gd name="connsiteX3" fmla="*/ 6119628 w 9144000"/>
              <a:gd name="connsiteY3" fmla="*/ 472558 h 472558"/>
              <a:gd name="connsiteX4" fmla="*/ 0 w 9144000"/>
              <a:gd name="connsiteY4" fmla="*/ 0 h 472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472558">
                <a:moveTo>
                  <a:pt x="0" y="0"/>
                </a:moveTo>
                <a:lnTo>
                  <a:pt x="9144000" y="0"/>
                </a:lnTo>
                <a:lnTo>
                  <a:pt x="9144000" y="242186"/>
                </a:lnTo>
                <a:lnTo>
                  <a:pt x="6119628" y="472558"/>
                </a:lnTo>
                <a:lnTo>
                  <a:pt x="0" y="0"/>
                </a:lnTo>
                <a:close/>
              </a:path>
            </a:pathLst>
          </a:custGeom>
          <a:solidFill>
            <a:srgbClr val="003865">
              <a:alpha val="1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effectLst/>
              <a:latin typeface="Segoe U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605" y="4779975"/>
            <a:ext cx="1324718" cy="466861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7488"/>
            <a:ext cx="2133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5297488"/>
            <a:ext cx="2895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email all questions to: TC2800PartnershipMeeting@uspto.gov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5297488"/>
            <a:ext cx="21336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A454B-C859-4892-B9FA-68B588C9F5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84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Segoe UI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Segoe UI Semibold" panose="020B0702040204020203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Segoe UI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Segoe UI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Segoe UI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Segoe UI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pto.gov/patent/initiatives/accelerated-examination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uspto.gov/patents-getting-started/international-protection/collaborative-search-pilot-program-csp" TargetMode="External"/><Relationship Id="rId5" Type="http://schemas.openxmlformats.org/officeDocument/2006/relationships/hyperlink" Target="https://www.uspto.gov/patents-getting-started/international-protection/patent-prosecution-highway-pph-fast-track" TargetMode="External"/><Relationship Id="rId4" Type="http://schemas.openxmlformats.org/officeDocument/2006/relationships/hyperlink" Target="https://www.uspto.gov/patents-application-process/petitions/25-prioritized-examination-track-one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pto.gov/learning-and-resources/examiner-training-materials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912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/>
        </p:nvSpPr>
        <p:spPr>
          <a:xfrm>
            <a:off x="457200" y="394886"/>
            <a:ext cx="8229600" cy="53637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Segoe UI"/>
                <a:ea typeface="+mj-ea"/>
                <a:cs typeface="+mj-cs"/>
              </a:defRPr>
            </a:lvl1pPr>
          </a:lstStyle>
          <a:p>
            <a:r>
              <a:rPr lang="en-US" dirty="0">
                <a:latin typeface="+mn-lt"/>
              </a:rPr>
              <a:t>Drafting a §112(b) rejection</a:t>
            </a: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457200" y="1063325"/>
            <a:ext cx="8229600" cy="41021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1pPr>
            <a:lvl2pPr marL="684213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2pPr>
            <a:lvl3pPr marL="9144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3pPr>
            <a:lvl4pPr marL="1262063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4pPr>
            <a:lvl5pPr marL="1541463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+mn-lt"/>
              </a:rPr>
              <a:t>Examiners must identify the specific claim language that is indefinite, and explain why that language renders the boundaries of the claim unclear</a:t>
            </a:r>
          </a:p>
          <a:p>
            <a:pPr lvl="1"/>
            <a:r>
              <a:rPr lang="en-US" dirty="0">
                <a:latin typeface="+mn-lt"/>
              </a:rPr>
              <a:t>Enough information must be provided to enable applicant to make a meaningful response</a:t>
            </a:r>
          </a:p>
          <a:p>
            <a:pPr lvl="1"/>
            <a:r>
              <a:rPr lang="en-US" dirty="0">
                <a:latin typeface="+mn-lt"/>
              </a:rPr>
              <a:t>Provide an explanation regarding claim construction when needed to assist in clarifying position</a:t>
            </a:r>
          </a:p>
          <a:p>
            <a:r>
              <a:rPr lang="en-US" sz="2400" dirty="0">
                <a:latin typeface="+mn-lt"/>
              </a:rPr>
              <a:t>Whenever practicable, the examiner should indicate how the issues may be resolved, e.g. by suggesting amendments to the claims that resolve the issues</a:t>
            </a:r>
          </a:p>
        </p:txBody>
      </p:sp>
    </p:spTree>
    <p:extLst>
      <p:ext uri="{BB962C8B-B14F-4D97-AF65-F5344CB8AC3E}">
        <p14:creationId xmlns:p14="http://schemas.microsoft.com/office/powerpoint/2010/main" val="3634922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/>
        </p:nvSpPr>
        <p:spPr>
          <a:xfrm>
            <a:off x="457200" y="363271"/>
            <a:ext cx="8229600" cy="53637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Segoe UI"/>
                <a:ea typeface="+mj-ea"/>
                <a:cs typeface="+mj-cs"/>
              </a:defRPr>
            </a:lvl1pPr>
          </a:lstStyle>
          <a:p>
            <a:r>
              <a:rPr lang="en-US" dirty="0">
                <a:latin typeface="+mn-lt"/>
              </a:rPr>
              <a:t>Clarity of the prosecution record 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>
          <a:xfrm>
            <a:off x="382249" y="899649"/>
            <a:ext cx="8229600" cy="41021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1pPr>
            <a:lvl2pPr marL="684213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2pPr>
            <a:lvl3pPr marL="9144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3pPr>
            <a:lvl4pPr marL="1262063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4pPr>
            <a:lvl5pPr marL="1541463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+mn-lt"/>
              </a:rPr>
              <a:t>Clarity of the prosecution record is of utmost importance, because the record explains what deficiencies the examiner addressed, and how the applicant overcame them during prosecution </a:t>
            </a:r>
          </a:p>
          <a:p>
            <a:pPr lvl="1"/>
            <a:r>
              <a:rPr lang="en-US" sz="2000" dirty="0">
                <a:latin typeface="+mn-lt"/>
              </a:rPr>
              <a:t>The prosecution record will provide a map for the public to understand the boundaries of the patent protection and provide clear notice of patent rights</a:t>
            </a:r>
          </a:p>
          <a:p>
            <a:pPr lvl="1"/>
            <a:r>
              <a:rPr lang="en-US" sz="2000" dirty="0">
                <a:latin typeface="+mn-lt"/>
              </a:rPr>
              <a:t>The PTAB and courts will be informed as to what the examiner and the applicant understood the claims to mean</a:t>
            </a:r>
          </a:p>
          <a:p>
            <a:r>
              <a:rPr lang="en-US" sz="2000" dirty="0">
                <a:latin typeface="+mn-lt"/>
              </a:rPr>
              <a:t>In the context of § 112(b), a clear record improves the clarity of claim limitations in a granted patent, by reflecting the mutual understanding of the scope and content of the claim reached by the examiner and the applicant</a:t>
            </a:r>
          </a:p>
        </p:txBody>
      </p:sp>
    </p:spTree>
    <p:extLst>
      <p:ext uri="{BB962C8B-B14F-4D97-AF65-F5344CB8AC3E}">
        <p14:creationId xmlns:p14="http://schemas.microsoft.com/office/powerpoint/2010/main" val="959511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7"/>
          <p:cNvSpPr>
            <a:spLocks noGrp="1"/>
          </p:cNvSpPr>
          <p:nvPr/>
        </p:nvSpPr>
        <p:spPr>
          <a:xfrm>
            <a:off x="457200" y="361712"/>
            <a:ext cx="8229600" cy="53949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Segoe UI"/>
                <a:ea typeface="+mj-ea"/>
                <a:cs typeface="+mj-cs"/>
              </a:defRPr>
            </a:lvl1pPr>
          </a:lstStyle>
          <a:p>
            <a:r>
              <a:rPr lang="en-US" dirty="0">
                <a:latin typeface="+mn-lt"/>
              </a:rPr>
              <a:t>35 U.S.C. §112(b): specific topics</a:t>
            </a:r>
          </a:p>
        </p:txBody>
      </p:sp>
      <p:sp>
        <p:nvSpPr>
          <p:cNvPr id="5" name="Text Placeholder 4"/>
          <p:cNvSpPr>
            <a:spLocks noGrp="1"/>
          </p:cNvSpPr>
          <p:nvPr/>
        </p:nvSpPr>
        <p:spPr>
          <a:xfrm>
            <a:off x="457201" y="901208"/>
            <a:ext cx="8229599" cy="5715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+mn-lt"/>
              </a:rPr>
              <a:t>A sample of topics addressed in </a:t>
            </a:r>
            <a:r>
              <a:rPr lang="en-US" sz="2400" i="1" dirty="0">
                <a:latin typeface="+mn-lt"/>
              </a:rPr>
              <a:t>MPEP §2173.05 (a) – (u)</a:t>
            </a:r>
            <a:r>
              <a:rPr lang="en-US" sz="2400" dirty="0">
                <a:latin typeface="+mn-lt"/>
              </a:rPr>
              <a:t>:</a:t>
            </a:r>
          </a:p>
        </p:txBody>
      </p:sp>
      <p:sp>
        <p:nvSpPr>
          <p:cNvPr id="6" name="Content Placeholder 6"/>
          <p:cNvSpPr>
            <a:spLocks noGrp="1"/>
          </p:cNvSpPr>
          <p:nvPr/>
        </p:nvSpPr>
        <p:spPr>
          <a:xfrm>
            <a:off x="533400" y="1472708"/>
            <a:ext cx="4114800" cy="33655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1pPr>
            <a:lvl2pPr marL="684213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2pPr>
            <a:lvl3pPr marL="9144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3pPr>
            <a:lvl4pPr marL="1262063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4pPr>
            <a:lvl5pPr marL="1541463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New terminology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Relative terminology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Numerical ranges and amounts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Exemplary language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b="1" dirty="0">
                <a:latin typeface="+mn-lt"/>
              </a:rPr>
              <a:t>Lack of antecedent basis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References to limitations in other claims</a:t>
            </a:r>
            <a:endParaRPr lang="en-US" sz="2400" i="1" dirty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  <p:sp>
        <p:nvSpPr>
          <p:cNvPr id="7" name="Content Placeholder 5"/>
          <p:cNvSpPr>
            <a:spLocks noGrp="1"/>
          </p:cNvSpPr>
          <p:nvPr/>
        </p:nvSpPr>
        <p:spPr>
          <a:xfrm>
            <a:off x="4724399" y="1478433"/>
            <a:ext cx="4114800" cy="33655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1pPr>
            <a:lvl2pPr marL="684213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2pPr>
            <a:lvl3pPr marL="9144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3pPr>
            <a:lvl4pPr marL="1262063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4pPr>
            <a:lvl5pPr marL="1541463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Functional limitations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Alternative limitations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Negative limitations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Product-by-process or product and process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“Use” claims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Trademarks or trade names in a claim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1650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13</a:t>
            </a:fld>
            <a:endParaRPr lang="en-US"/>
          </a:p>
        </p:txBody>
      </p:sp>
      <p:sp>
        <p:nvSpPr>
          <p:cNvPr id="4" name="Title 1"/>
          <p:cNvSpPr>
            <a:spLocks noGrp="1"/>
          </p:cNvSpPr>
          <p:nvPr/>
        </p:nvSpPr>
        <p:spPr>
          <a:xfrm>
            <a:off x="217357" y="265835"/>
            <a:ext cx="8229600" cy="53637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Segoe UI"/>
                <a:ea typeface="+mj-ea"/>
                <a:cs typeface="+mj-cs"/>
              </a:defRPr>
            </a:lvl1pPr>
          </a:lstStyle>
          <a:p>
            <a:r>
              <a:rPr lang="en-US" dirty="0">
                <a:latin typeface="+mn-lt"/>
              </a:rPr>
              <a:t>Lack of antecedent basis</a:t>
            </a:r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217357" y="873905"/>
            <a:ext cx="8229600" cy="41021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1pPr>
            <a:lvl2pPr marL="684213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2pPr>
            <a:lvl3pPr marL="9144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3pPr>
            <a:lvl4pPr marL="1262063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4pPr>
            <a:lvl5pPr marL="1541463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400" dirty="0">
                <a:latin typeface="+mn-lt"/>
              </a:rPr>
              <a:t>Indefiniteness may result from a lack of antecedent basis (in that claim or any claims to which it refers)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+mn-lt"/>
              </a:rPr>
              <a:t>Where a claim refers to “said lever” or “the lever” without any previous recitation of any lever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+mn-lt"/>
              </a:rPr>
              <a:t>Where two different levers are recited followed by the recitation of “said lever”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+mn-lt"/>
              </a:rPr>
              <a:t>Where a claim recites “a lever” followed by the recitation of “said aluminum lever”</a:t>
            </a:r>
          </a:p>
          <a:p>
            <a:pPr marL="457200" lvl="1" indent="-45720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000" i="1" dirty="0">
                <a:latin typeface="+mn-lt"/>
              </a:rPr>
              <a:t>MPEP §2173.05(e)</a:t>
            </a:r>
          </a:p>
        </p:txBody>
      </p:sp>
    </p:spTree>
    <p:extLst>
      <p:ext uri="{BB962C8B-B14F-4D97-AF65-F5344CB8AC3E}">
        <p14:creationId xmlns:p14="http://schemas.microsoft.com/office/powerpoint/2010/main" val="479541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14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457200" y="1004787"/>
            <a:ext cx="8229600" cy="41021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1pPr>
            <a:lvl2pPr marL="684213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2pPr>
            <a:lvl3pPr marL="9144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3pPr>
            <a:lvl4pPr marL="1262063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4pPr>
            <a:lvl5pPr marL="1541463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Inherent components or characteristics of properly recited elements have antecedent basis in the recitation of the component itself</a:t>
            </a:r>
          </a:p>
          <a:p>
            <a:pPr lvl="1">
              <a:spcBef>
                <a:spcPts val="1200"/>
              </a:spcBef>
              <a:spcAft>
                <a:spcPts val="300"/>
              </a:spcAft>
            </a:pPr>
            <a:r>
              <a:rPr lang="en-US" sz="2400" dirty="0">
                <a:latin typeface="+mn-lt"/>
              </a:rPr>
              <a:t>“the outer surface of said sphere” does not require antecedent recitation of “outer surface” which is inherent to any sphere</a:t>
            </a: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457200" y="328707"/>
            <a:ext cx="8229600" cy="53637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Segoe UI"/>
                <a:ea typeface="+mj-ea"/>
                <a:cs typeface="+mj-cs"/>
              </a:defRPr>
            </a:lvl1pPr>
          </a:lstStyle>
          <a:p>
            <a:r>
              <a:rPr lang="en-US" dirty="0">
                <a:latin typeface="+mn-lt"/>
              </a:rPr>
              <a:t>Lack of antecedent basis (</a:t>
            </a:r>
            <a:r>
              <a:rPr lang="en-US" i="1" dirty="0">
                <a:latin typeface="+mn-lt"/>
              </a:rPr>
              <a:t>cont</a:t>
            </a:r>
            <a:r>
              <a:rPr lang="en-US" dirty="0">
                <a:latin typeface="+mn-lt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488039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15</a:t>
            </a:fld>
            <a:endParaRPr lang="en-US"/>
          </a:p>
        </p:txBody>
      </p:sp>
      <p:sp>
        <p:nvSpPr>
          <p:cNvPr id="4" name="Content Placeholder 1"/>
          <p:cNvSpPr>
            <a:spLocks noGrp="1"/>
          </p:cNvSpPr>
          <p:nvPr/>
        </p:nvSpPr>
        <p:spPr>
          <a:xfrm>
            <a:off x="457200" y="1163193"/>
            <a:ext cx="8229600" cy="41021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1pPr>
            <a:lvl2pPr marL="684213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2pPr>
            <a:lvl3pPr marL="9144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3pPr>
            <a:lvl4pPr marL="1262063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4pPr>
            <a:lvl5pPr marL="1541463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latin typeface="+mn-lt"/>
              </a:rPr>
              <a:t>Ensuring that the boundaries of the claimed invention are clear to one of ordinary skill in the art enhances patent quality and clarity</a:t>
            </a:r>
          </a:p>
          <a:p>
            <a:r>
              <a:rPr lang="en-US" sz="2400" dirty="0">
                <a:latin typeface="+mn-lt"/>
              </a:rPr>
              <a:t>Establishing a clear written prosecution record of how the claim boundaries were defined prior to issuance </a:t>
            </a:r>
            <a:r>
              <a:rPr lang="en-US" sz="2400" b="1" i="1" dirty="0">
                <a:latin typeface="+mn-lt"/>
              </a:rPr>
              <a:t>depends on both examiners and applicants</a:t>
            </a:r>
          </a:p>
          <a:p>
            <a:r>
              <a:rPr lang="en-US" sz="2400" dirty="0">
                <a:latin typeface="+mn-lt"/>
              </a:rPr>
              <a:t>Clarifying the record establishes a foundation for claim interpretation throughout prosecution and the life of the patent, which benefits the examiner, the applicant, and the public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5" name="Title 3"/>
          <p:cNvSpPr>
            <a:spLocks noGrp="1"/>
          </p:cNvSpPr>
          <p:nvPr/>
        </p:nvSpPr>
        <p:spPr>
          <a:xfrm>
            <a:off x="457200" y="487113"/>
            <a:ext cx="8229600" cy="53637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Segoe UI"/>
                <a:ea typeface="+mj-ea"/>
                <a:cs typeface="+mj-cs"/>
              </a:defRPr>
            </a:lvl1pPr>
          </a:lstStyle>
          <a:p>
            <a:r>
              <a:rPr lang="en-US" dirty="0">
                <a:latin typeface="+mn-lt"/>
              </a:rPr>
              <a:t>35 U.S.C. §112(b) summary</a:t>
            </a:r>
          </a:p>
        </p:txBody>
      </p:sp>
    </p:spTree>
    <p:extLst>
      <p:ext uri="{BB962C8B-B14F-4D97-AF65-F5344CB8AC3E}">
        <p14:creationId xmlns:p14="http://schemas.microsoft.com/office/powerpoint/2010/main" val="3870331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Where we need your assistance</a:t>
            </a:r>
            <a:r>
              <a:rPr lang="en-US" dirty="0"/>
              <a:t>	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Check antecedence in claims</a:t>
            </a:r>
          </a:p>
          <a:p>
            <a:pPr lvl="1"/>
            <a:r>
              <a:rPr lang="en-US" sz="2400" dirty="0"/>
              <a:t>None, too many, difference in naming</a:t>
            </a:r>
          </a:p>
          <a:p>
            <a:r>
              <a:rPr lang="en-US" sz="2800" dirty="0"/>
              <a:t>Look for claim to specification mismatches</a:t>
            </a:r>
          </a:p>
          <a:p>
            <a:pPr lvl="1"/>
            <a:r>
              <a:rPr lang="en-US" sz="2400" dirty="0"/>
              <a:t>Confusion in naming of elements/steps</a:t>
            </a:r>
          </a:p>
          <a:p>
            <a:r>
              <a:rPr lang="en-US" sz="2800" dirty="0"/>
              <a:t>Verify antecedence after amendments</a:t>
            </a:r>
          </a:p>
          <a:p>
            <a:pPr lvl="1"/>
            <a:r>
              <a:rPr lang="en-US" sz="2400" dirty="0"/>
              <a:t>Changes in dependency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597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Where we can work together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Interviews </a:t>
            </a:r>
          </a:p>
          <a:p>
            <a:r>
              <a:rPr lang="en-US" dirty="0"/>
              <a:t>Clarifying claim limitations</a:t>
            </a:r>
          </a:p>
          <a:p>
            <a:r>
              <a:rPr lang="en-US" dirty="0"/>
              <a:t>Building a strong prosecution record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01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Artificial intelligence for </a:t>
            </a:r>
            <a:r>
              <a:rPr lang="en-US" sz="3600" dirty="0" smtClean="0"/>
              <a:t>patents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CF2A8-0F06-0B4F-A023-17698AFBF42D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348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AI as a strategic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584"/>
            <a:ext cx="8229600" cy="3786267"/>
          </a:xfrm>
        </p:spPr>
        <p:txBody>
          <a:bodyPr>
            <a:noAutofit/>
          </a:bodyPr>
          <a:lstStyle/>
          <a:p>
            <a:r>
              <a:rPr lang="en-US" sz="2800" dirty="0"/>
              <a:t>2018-2022 USPTO Strategic Plan:</a:t>
            </a:r>
          </a:p>
          <a:p>
            <a:pPr lvl="1" indent="-342900"/>
            <a:r>
              <a:rPr lang="en-US" sz="2400" dirty="0"/>
              <a:t>Optimize development and delivery of information technology tools, including artificial intelligence and machine learning, for internal users of patent systems to ensure that they have the tools they need for a thorough search and examination.</a:t>
            </a:r>
            <a:r>
              <a:rPr lang="en-US" sz="2400" baseline="30000" dirty="0"/>
              <a:t>*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851212"/>
            <a:ext cx="7145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 Goal I: Optimize patent quality and timeliness; Objective 3: Foster innovation through business effectiveness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71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57135"/>
            <a:ext cx="7772400" cy="1225021"/>
          </a:xfrm>
        </p:spPr>
        <p:txBody>
          <a:bodyPr>
            <a:normAutofit fontScale="90000"/>
          </a:bodyPr>
          <a:lstStyle/>
          <a:p>
            <a:r>
              <a:rPr lang="en-US" dirty="0"/>
              <a:t>Technology Center 2800 virtual</a:t>
            </a:r>
            <a:br>
              <a:rPr lang="en-US" dirty="0"/>
            </a:br>
            <a:r>
              <a:rPr lang="en-US" dirty="0"/>
              <a:t>customer partnership meeting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CF2A8-0F06-0B4F-A023-17698AFBF42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2434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Challenges with 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095" y="1457482"/>
            <a:ext cx="8229600" cy="3733083"/>
          </a:xfrm>
        </p:spPr>
        <p:txBody>
          <a:bodyPr vert="horz" lIns="68580" tIns="34290" rIns="68580" bIns="34290" rtlCol="0" anchor="t">
            <a:normAutofit/>
          </a:bodyPr>
          <a:lstStyle/>
          <a:p>
            <a:r>
              <a:rPr lang="en-US" sz="2800" dirty="0"/>
              <a:t>AI is trained, not pre-programmed</a:t>
            </a:r>
          </a:p>
          <a:p>
            <a:r>
              <a:rPr lang="en-US" sz="2800" dirty="0"/>
              <a:t>Performance of AI depends on quality data</a:t>
            </a:r>
          </a:p>
          <a:p>
            <a:r>
              <a:rPr lang="en-US" sz="2800" dirty="0"/>
              <a:t>Models may not be generalizable</a:t>
            </a:r>
          </a:p>
          <a:p>
            <a:r>
              <a:rPr lang="en-US" sz="2800" dirty="0"/>
              <a:t>Perception of a “black box”</a:t>
            </a:r>
          </a:p>
          <a:p>
            <a:r>
              <a:rPr lang="en-US" sz="2800" dirty="0"/>
              <a:t>Expense of intellectual validation</a:t>
            </a:r>
          </a:p>
          <a:p>
            <a:r>
              <a:rPr lang="en-US" sz="2800" dirty="0"/>
              <a:t>Models may require continuous updates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33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Strategy for reliable AI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4095" y="1457482"/>
            <a:ext cx="8229600" cy="3733083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742950" indent="-285750" algn="l" defTabSz="457200" rtl="0" eaLnBrk="1" latinLnBrk="0" hangingPunct="1">
              <a:spcBef>
                <a:spcPts val="9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2pPr>
            <a:lvl3pPr marL="1143000" indent="-228600" algn="l" defTabSz="457200" rtl="0" eaLnBrk="1" latinLnBrk="0" hangingPunct="1">
              <a:spcBef>
                <a:spcPts val="9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3pPr>
            <a:lvl4pPr marL="1600200" indent="-228600" algn="l" defTabSz="457200" rtl="0" eaLnBrk="1" latinLnBrk="0" hangingPunct="1">
              <a:spcBef>
                <a:spcPts val="9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4pPr>
            <a:lvl5pPr marL="2057400" indent="-228600" algn="l" defTabSz="457200" rtl="0" eaLnBrk="1" latinLnBrk="0" hangingPunct="1">
              <a:spcBef>
                <a:spcPts val="9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Curation of high-quality data is critical</a:t>
            </a:r>
          </a:p>
          <a:p>
            <a:r>
              <a:rPr lang="en-US" sz="2800" dirty="0"/>
              <a:t>Apply solutions for validation and refinement</a:t>
            </a:r>
          </a:p>
          <a:p>
            <a:r>
              <a:rPr lang="en-US" sz="2800" dirty="0"/>
              <a:t>Expand practical knowledge in AI</a:t>
            </a:r>
          </a:p>
          <a:p>
            <a:r>
              <a:rPr lang="en-US" sz="2800" dirty="0"/>
              <a:t>Extensive outreach and market research</a:t>
            </a:r>
          </a:p>
          <a:p>
            <a:r>
              <a:rPr lang="en-US" sz="2800" dirty="0"/>
              <a:t>AI is for augmentation</a:t>
            </a:r>
          </a:p>
          <a:p>
            <a:r>
              <a:rPr lang="en-US" sz="2800" dirty="0"/>
              <a:t>Explainable AI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84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priorities for patents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sz="2400" dirty="0"/>
              <a:t>AI for enhanced search</a:t>
            </a:r>
          </a:p>
          <a:p>
            <a:pPr lvl="1"/>
            <a:r>
              <a:rPr lang="en-US" sz="2000" dirty="0"/>
              <a:t>Assessing prototype AI-based search enhancements</a:t>
            </a:r>
          </a:p>
          <a:p>
            <a:pPr lvl="1"/>
            <a:r>
              <a:rPr lang="en-US" sz="2000" dirty="0"/>
              <a:t>Investigating image recognition</a:t>
            </a:r>
          </a:p>
          <a:p>
            <a:r>
              <a:rPr lang="en-US" sz="2400" dirty="0"/>
              <a:t>CPC auto-classification</a:t>
            </a:r>
          </a:p>
          <a:p>
            <a:pPr lvl="1"/>
            <a:r>
              <a:rPr lang="en-US" sz="2000" dirty="0"/>
              <a:t>Full CPC classification</a:t>
            </a:r>
          </a:p>
          <a:p>
            <a:pPr lvl="1"/>
            <a:r>
              <a:rPr lang="en-US" sz="2000" dirty="0"/>
              <a:t>Identification of CPC symbols associated with claims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89530" y="1309847"/>
            <a:ext cx="6436658" cy="969496"/>
          </a:xfrm>
          <a:prstGeom prst="rect">
            <a:avLst/>
          </a:prstGeom>
          <a:solidFill>
            <a:srgbClr val="004C97">
              <a:alpha val="10000"/>
            </a:srgbClr>
          </a:solidFill>
          <a:ln w="57150">
            <a:solidFill>
              <a:schemeClr val="tx2"/>
            </a:solidFill>
          </a:ln>
        </p:spPr>
        <p:txBody>
          <a:bodyPr wrap="square" lIns="182880" rtlCol="0">
            <a:spAutoFit/>
          </a:bodyPr>
          <a:lstStyle/>
          <a:p>
            <a:pPr marL="0" marR="0" lvl="1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lang="en-US" sz="2400" b="1" u="sng" dirty="0"/>
              <a:t>Operational goal</a:t>
            </a:r>
            <a:r>
              <a:rPr lang="en-US" sz="2400" b="1" dirty="0"/>
              <a:t>: leverage AI to improve effectiveness of examiners and the agency</a:t>
            </a:r>
          </a:p>
          <a:p>
            <a:pPr marL="457200" lvl="2">
              <a:defRPr/>
            </a:pPr>
            <a:endParaRPr lang="en-US" sz="400" dirty="0">
              <a:solidFill>
                <a:prstClr val="black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6043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400" b="1" dirty="0"/>
              <a:t>Patent application </a:t>
            </a:r>
            <a:r>
              <a:rPr lang="en-US" sz="4400" b="1" dirty="0" smtClean="0"/>
              <a:t>initiatives</a:t>
            </a:r>
            <a:r>
              <a:rPr lang="en-US" sz="4400" b="1" dirty="0"/>
              <a:t/>
            </a:r>
            <a:br>
              <a:rPr lang="en-US" sz="4400" b="1" dirty="0"/>
            </a:br>
            <a:endParaRPr lang="en-US" sz="2000" b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CF2A8-0F06-0B4F-A023-17698AFBF42D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7572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Overview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978" y="1208748"/>
            <a:ext cx="6652196" cy="3996535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783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Prior to examination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Prioritized examination initiatives</a:t>
            </a:r>
          </a:p>
          <a:p>
            <a:pPr lvl="1"/>
            <a:r>
              <a:rPr lang="en-US" sz="2000" dirty="0"/>
              <a:t>Accelerated Examination (AE)</a:t>
            </a:r>
          </a:p>
          <a:p>
            <a:pPr lvl="1"/>
            <a:r>
              <a:rPr lang="en-US" sz="2000" dirty="0"/>
              <a:t>Track One</a:t>
            </a:r>
          </a:p>
          <a:p>
            <a:pPr lvl="1"/>
            <a:r>
              <a:rPr lang="en-US" sz="2000" dirty="0"/>
              <a:t>Patent Prosecution Highway (PPH)</a:t>
            </a:r>
          </a:p>
          <a:p>
            <a:pPr lvl="1"/>
            <a:r>
              <a:rPr lang="en-US" sz="2000" dirty="0"/>
              <a:t>Collaborative Search Pilot (CSP)</a:t>
            </a:r>
          </a:p>
          <a:p>
            <a:pPr lvl="1"/>
            <a:r>
              <a:rPr lang="en-US" sz="2000" dirty="0"/>
              <a:t>Others (age, health, COVID-19, counter-terrorism, etc.)</a:t>
            </a:r>
          </a:p>
          <a:p>
            <a:r>
              <a:rPr lang="en-US" sz="2400" dirty="0"/>
              <a:t>First Action Interview (FAI)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7462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Prior to examination initiatives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Similarities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Out of turn examination with special status</a:t>
            </a:r>
          </a:p>
          <a:p>
            <a:r>
              <a:rPr lang="en-US" sz="2000" dirty="0"/>
              <a:t>The application are subject to limits on independent and total number of claims and no multiple dependent claims*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Differences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Pre-examination search and support documents</a:t>
            </a:r>
          </a:p>
          <a:p>
            <a:r>
              <a:rPr lang="en-US" sz="2000" dirty="0"/>
              <a:t>Search</a:t>
            </a:r>
          </a:p>
          <a:p>
            <a:r>
              <a:rPr lang="en-US" sz="2000" dirty="0"/>
              <a:t>Fees</a:t>
            </a:r>
          </a:p>
          <a:p>
            <a:r>
              <a:rPr lang="en-US" sz="2000" dirty="0"/>
              <a:t>Related foreign application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26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21D42D-2DD0-447B-8A17-F6ECAE840BD7}"/>
              </a:ext>
            </a:extLst>
          </p:cNvPr>
          <p:cNvSpPr txBox="1"/>
          <p:nvPr/>
        </p:nvSpPr>
        <p:spPr>
          <a:xfrm>
            <a:off x="2286000" y="4463429"/>
            <a:ext cx="326863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00" dirty="0">
                <a:ea typeface="+mn-lt"/>
                <a:cs typeface="+mn-lt"/>
              </a:rPr>
              <a:t>*Track One: 4 or fewer independent and 30 or fewer total claims</a:t>
            </a:r>
            <a:endParaRPr lang="en-US" sz="800" dirty="0">
              <a:cs typeface="Segoe UI"/>
            </a:endParaRPr>
          </a:p>
          <a:p>
            <a:r>
              <a:rPr lang="en-US" sz="800" dirty="0">
                <a:ea typeface="+mn-lt"/>
                <a:cs typeface="+mn-lt"/>
              </a:rPr>
              <a:t>Other initiatives: 3 or fewer independent and 20 or fewer total claims</a:t>
            </a:r>
            <a:endParaRPr lang="en-US" sz="800" dirty="0">
              <a:cs typeface="Segoe UI"/>
            </a:endParaRPr>
          </a:p>
          <a:p>
            <a:pPr algn="l"/>
            <a:endParaRPr lang="en-US" sz="800" dirty="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42923753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Prioritized </a:t>
            </a:r>
            <a:r>
              <a:rPr lang="en-US" sz="4000" dirty="0"/>
              <a:t>examination</a:t>
            </a:r>
            <a:r>
              <a:rPr lang="en-US" sz="3600" dirty="0"/>
              <a:t> initiatives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928134"/>
              </p:ext>
            </p:extLst>
          </p:nvPr>
        </p:nvGraphicFramePr>
        <p:xfrm>
          <a:off x="457200" y="1504024"/>
          <a:ext cx="8229600" cy="31496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75047898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388406272"/>
                    </a:ext>
                  </a:extLst>
                </a:gridCol>
                <a:gridCol w="1508760">
                  <a:extLst>
                    <a:ext uri="{9D8B030D-6E8A-4147-A177-3AD203B41FA5}">
                      <a16:colId xmlns:a16="http://schemas.microsoft.com/office/drawing/2014/main" val="194436836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043451717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0046401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Track 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PPH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CSP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825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Pre-examination search and support documents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Yes,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Not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required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required</a:t>
                      </a:r>
                    </a:p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3579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Additional 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Yes, pre-examination search from applicant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Yes, examiner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s have access to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search report from 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foreign IP office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Yes, sharing search report with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 partnering foreign IP office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563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</a:rPr>
                        <a:t>($140/70/35)*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Yes ($4K/2K/1K)*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80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Related foreign 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Not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Not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Required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2708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948721" y="4978628"/>
            <a:ext cx="40011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* Regular/Small Entity/Micro Entity. Subject to change. Based on June 27, 2020.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916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Number of petition filings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12111" y="4811013"/>
            <a:ext cx="46907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Above shown numbers are based on petitions filed between October 1, 2017 and June 27, 2020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175953"/>
            <a:ext cx="7607394" cy="3493029"/>
          </a:xfrm>
          <a:prstGeom prst="rect">
            <a:avLst/>
          </a:prstGeom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255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78022"/>
            <a:ext cx="8548255" cy="884058"/>
          </a:xfrm>
        </p:spPr>
        <p:txBody>
          <a:bodyPr>
            <a:noAutofit/>
          </a:bodyPr>
          <a:lstStyle/>
          <a:p>
            <a:r>
              <a:rPr lang="en-US" sz="4000" dirty="0"/>
              <a:t>Examples of petitions not granted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6500"/>
            <a:ext cx="8229600" cy="3347989"/>
          </a:xfrm>
        </p:spPr>
        <p:txBody>
          <a:bodyPr>
            <a:noAutofit/>
          </a:bodyPr>
          <a:lstStyle/>
          <a:p>
            <a:r>
              <a:rPr lang="en-US" sz="1800" dirty="0"/>
              <a:t>AE</a:t>
            </a:r>
          </a:p>
          <a:p>
            <a:pPr lvl="1"/>
            <a:r>
              <a:rPr lang="en-US" sz="1400" dirty="0"/>
              <a:t>Notice of allowance mailed before petition is decided*</a:t>
            </a:r>
          </a:p>
          <a:p>
            <a:pPr lvl="1"/>
            <a:r>
              <a:rPr lang="en-US" sz="1400" dirty="0"/>
              <a:t>Insufficient information in examination support document</a:t>
            </a:r>
          </a:p>
          <a:p>
            <a:r>
              <a:rPr lang="en-US" sz="1800" dirty="0"/>
              <a:t>Track One</a:t>
            </a:r>
          </a:p>
          <a:p>
            <a:pPr lvl="1"/>
            <a:r>
              <a:rPr lang="en-US" sz="1400" dirty="0"/>
              <a:t>National stage application is excluded from the program</a:t>
            </a:r>
          </a:p>
          <a:p>
            <a:pPr lvl="1"/>
            <a:r>
              <a:rPr lang="en-US" sz="1400" dirty="0"/>
              <a:t>Fee not paid</a:t>
            </a:r>
          </a:p>
          <a:p>
            <a:r>
              <a:rPr lang="en-US" sz="1800" dirty="0"/>
              <a:t>PPH or CSP</a:t>
            </a:r>
          </a:p>
          <a:p>
            <a:pPr lvl="1"/>
            <a:r>
              <a:rPr lang="en-US" sz="1400" dirty="0"/>
              <a:t>Discrepancy of claim correspondence between counterpart applications</a:t>
            </a:r>
          </a:p>
          <a:p>
            <a:r>
              <a:rPr lang="en-US" sz="1800" dirty="0"/>
              <a:t>CSP</a:t>
            </a:r>
          </a:p>
          <a:p>
            <a:pPr lvl="1"/>
            <a:r>
              <a:rPr lang="en-US" sz="1400" dirty="0"/>
              <a:t>Not filing petition in partnering foreign intellectual property office(s) within 20 days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29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1D54EC-4327-43EA-9548-A379F60B8F76}"/>
              </a:ext>
            </a:extLst>
          </p:cNvPr>
          <p:cNvSpPr txBox="1"/>
          <p:nvPr/>
        </p:nvSpPr>
        <p:spPr>
          <a:xfrm>
            <a:off x="1801505" y="4729401"/>
            <a:ext cx="3077570" cy="2154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00" dirty="0">
                <a:ea typeface="+mn-lt"/>
                <a:cs typeface="+mn-lt"/>
              </a:rPr>
              <a:t>* Other initiatives will not be granted for the same reason</a:t>
            </a:r>
            <a:endParaRPr lang="en-US" sz="800" dirty="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767980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Quality </a:t>
            </a:r>
            <a:r>
              <a:rPr lang="en-US" dirty="0" smtClean="0"/>
              <a:t>improvement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CF2A8-0F06-0B4F-A023-17698AFBF42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7382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38300" y="4647704"/>
            <a:ext cx="46907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Above shown numbers are based on petitions filed between October 1, 2017 and June 27, 2020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As to “All” cases, it is based on the last three months of first action mailed or issued.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428" y="1076547"/>
            <a:ext cx="7657143" cy="35619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Months between application filing and first action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400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38300" y="4647704"/>
            <a:ext cx="46907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Above shown numbers are based on petitions filed between October 1, 2017 and June 27, 2020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/>
              <a:t>As to “All” cases, it is based on the last three months of first action mailed or issued.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381" y="1024166"/>
            <a:ext cx="7695238" cy="36666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Months between application filing and issue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401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584"/>
            <a:ext cx="7703032" cy="3347989"/>
          </a:xfrm>
        </p:spPr>
        <p:txBody>
          <a:bodyPr>
            <a:normAutofit/>
          </a:bodyPr>
          <a:lstStyle/>
          <a:p>
            <a:r>
              <a:rPr lang="en-US" sz="2800" dirty="0"/>
              <a:t>The USPTO offers variety of patent application initiatives prior to examination</a:t>
            </a:r>
          </a:p>
          <a:p>
            <a:r>
              <a:rPr lang="en-US" sz="2800" dirty="0"/>
              <a:t>The applicants may select one of them to meet their needs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4277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Links to the initiatives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2900" dirty="0"/>
              <a:t>Link to AE at the USPTO internet site</a:t>
            </a:r>
          </a:p>
          <a:p>
            <a:pPr lvl="1">
              <a:lnSpc>
                <a:spcPct val="120000"/>
              </a:lnSpc>
            </a:pPr>
            <a:r>
              <a:rPr lang="en-US" sz="2900" dirty="0">
                <a:hlinkClick r:id="rId3"/>
              </a:rPr>
              <a:t>https://www.uspto.gov/patent/initiatives/accelerated-examination</a:t>
            </a:r>
            <a:endParaRPr lang="en-US" sz="2900" dirty="0"/>
          </a:p>
          <a:p>
            <a:pPr>
              <a:lnSpc>
                <a:spcPct val="120000"/>
              </a:lnSpc>
            </a:pPr>
            <a:r>
              <a:rPr lang="en-US" sz="2900" dirty="0"/>
              <a:t>Link to Track One at the USPTO internet site</a:t>
            </a:r>
          </a:p>
          <a:p>
            <a:pPr lvl="1">
              <a:lnSpc>
                <a:spcPct val="120000"/>
              </a:lnSpc>
            </a:pPr>
            <a:r>
              <a:rPr lang="en-US" sz="2900" dirty="0">
                <a:hlinkClick r:id="rId4"/>
              </a:rPr>
              <a:t>https://www.uspto.gov/patents-application-process/petitions/25-prioritized-examination-track-one</a:t>
            </a:r>
            <a:endParaRPr lang="en-US" sz="2900" dirty="0"/>
          </a:p>
          <a:p>
            <a:pPr>
              <a:lnSpc>
                <a:spcPct val="120000"/>
              </a:lnSpc>
            </a:pPr>
            <a:r>
              <a:rPr lang="en-US" sz="2900" dirty="0"/>
              <a:t>Link to PPH at the USPTO internet site</a:t>
            </a:r>
          </a:p>
          <a:p>
            <a:pPr lvl="1">
              <a:lnSpc>
                <a:spcPct val="120000"/>
              </a:lnSpc>
            </a:pPr>
            <a:r>
              <a:rPr lang="en-US" sz="2900" dirty="0">
                <a:hlinkClick r:id="rId5"/>
              </a:rPr>
              <a:t>https://www.uspto.gov/patents-getting-started/international-protection/patent-prosecution-highway-pph-fast-track</a:t>
            </a:r>
            <a:endParaRPr lang="en-US" sz="2900" dirty="0"/>
          </a:p>
          <a:p>
            <a:pPr>
              <a:lnSpc>
                <a:spcPct val="120000"/>
              </a:lnSpc>
            </a:pPr>
            <a:r>
              <a:rPr lang="en-US" sz="2900" dirty="0"/>
              <a:t>Link to CSP at the USPTO internet site</a:t>
            </a:r>
          </a:p>
          <a:p>
            <a:pPr lvl="1">
              <a:lnSpc>
                <a:spcPct val="120000"/>
              </a:lnSpc>
            </a:pPr>
            <a:r>
              <a:rPr lang="en-US" sz="2900" dirty="0">
                <a:hlinkClick r:id="rId6"/>
              </a:rPr>
              <a:t>https://www.uspto.gov/patents-getting-started/international-protection/collaborative-search-pilot-program-csp</a:t>
            </a:r>
            <a:endParaRPr lang="en-US" sz="29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498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9344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Quality improvement cycle</a:t>
            </a:r>
          </a:p>
          <a:p>
            <a:r>
              <a:rPr lang="en-US" dirty="0"/>
              <a:t>Training slides</a:t>
            </a:r>
          </a:p>
          <a:p>
            <a:r>
              <a:rPr lang="en-US" dirty="0"/>
              <a:t>Collaboration opportunities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48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Quality improvement cycle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Analyze quality </a:t>
            </a:r>
          </a:p>
          <a:p>
            <a:r>
              <a:rPr lang="en-US" dirty="0"/>
              <a:t>Prioritize </a:t>
            </a:r>
          </a:p>
          <a:p>
            <a:r>
              <a:rPr lang="en-US" dirty="0"/>
              <a:t>Implement training</a:t>
            </a:r>
          </a:p>
          <a:p>
            <a:r>
              <a:rPr lang="en-US" dirty="0"/>
              <a:t>Measure impact of training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CF2A8-0F06-0B4F-A023-17698AFBF42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747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294968" y="529903"/>
            <a:ext cx="8229600" cy="482739"/>
          </a:xfrm>
          <a:prstGeom prst="rect">
            <a:avLst/>
          </a:prstGeom>
          <a:effectLst/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/>
                <a:ea typeface="+mj-ea"/>
                <a:cs typeface="+mj-cs"/>
              </a:defRPr>
            </a:lvl1pPr>
          </a:lstStyle>
          <a:p>
            <a:r>
              <a:rPr lang="en-US" sz="4000" dirty="0">
                <a:effectLst/>
              </a:rPr>
              <a:t>Statutory compliance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785620" y="1466850"/>
          <a:ext cx="3456940" cy="2411730"/>
        </p:xfrm>
        <a:graphic>
          <a:graphicData uri="http://schemas.openxmlformats.org/drawingml/2006/table">
            <a:tbl>
              <a:tblPr/>
              <a:tblGrid>
                <a:gridCol w="2446693">
                  <a:extLst>
                    <a:ext uri="{9D8B030D-6E8A-4147-A177-3AD203B41FA5}">
                      <a16:colId xmlns:a16="http://schemas.microsoft.com/office/drawing/2014/main" val="1289112436"/>
                    </a:ext>
                  </a:extLst>
                </a:gridCol>
                <a:gridCol w="1010247">
                  <a:extLst>
                    <a:ext uri="{9D8B030D-6E8A-4147-A177-3AD203B41FA5}">
                      <a16:colId xmlns:a16="http://schemas.microsoft.com/office/drawing/2014/main" val="384684609"/>
                    </a:ext>
                  </a:extLst>
                </a:gridCol>
              </a:tblGrid>
              <a:tr h="4823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Statutory category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836160"/>
                  </a:ext>
                </a:extLst>
              </a:tr>
              <a:tr h="4823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§101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≥ 97%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750925"/>
                  </a:ext>
                </a:extLst>
              </a:tr>
              <a:tr h="4823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§102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≥ 95%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6228050"/>
                  </a:ext>
                </a:extLst>
              </a:tr>
              <a:tr h="4823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§103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≥ 93%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0488776"/>
                  </a:ext>
                </a:extLst>
              </a:tr>
              <a:tr h="4823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§112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≥ 93%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8896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1761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090" y="1539727"/>
            <a:ext cx="8610600" cy="1225021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+mn-lt"/>
              </a:rPr>
              <a:t>Enhancing clarity by ensuring that claims are definite under 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35 U.S.C. 112(b)</a:t>
            </a:r>
            <a:endParaRPr lang="en-US" sz="3600" b="1" dirty="0">
              <a:latin typeface="+mn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CF2A8-0F06-0B4F-A023-17698AFBF42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522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Training slides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training slides below are a subset of a slide set titled Introduction to 35 U.S.C. 112(b) and (d) </a:t>
            </a: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r>
              <a:rPr lang="en-US" sz="1600" dirty="0">
                <a:hlinkClick r:id="rId2"/>
              </a:rPr>
              <a:t>https://www.uspto.gov/learning-and-resources/examiner-training-materials</a:t>
            </a:r>
            <a:endParaRPr lang="en-US" sz="1600" dirty="0"/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17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8/11/2020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A454B-C859-4892-B9FA-68B588C9F547}" type="slidenum">
              <a:rPr lang="en-US" smtClean="0"/>
              <a:t>9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/>
        </p:nvSpPr>
        <p:spPr>
          <a:xfrm>
            <a:off x="457200" y="333292"/>
            <a:ext cx="8229600" cy="53637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Segoe UI"/>
                <a:ea typeface="+mj-ea"/>
                <a:cs typeface="+mj-cs"/>
              </a:defRPr>
            </a:lvl1pPr>
          </a:lstStyle>
          <a:p>
            <a:pPr eaLnBrk="1" hangingPunct="1"/>
            <a:r>
              <a:rPr lang="en-US" dirty="0">
                <a:latin typeface="+mn-lt"/>
              </a:rPr>
              <a:t>Definiteness requirement</a:t>
            </a:r>
          </a:p>
        </p:txBody>
      </p:sp>
      <p:sp>
        <p:nvSpPr>
          <p:cNvPr id="5" name="Rectangle 4"/>
          <p:cNvSpPr>
            <a:spLocks noGrp="1" noChangeArrowheads="1"/>
          </p:cNvSpPr>
          <p:nvPr/>
        </p:nvSpPr>
        <p:spPr>
          <a:xfrm>
            <a:off x="457200" y="941361"/>
            <a:ext cx="8229600" cy="41021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1pPr>
            <a:lvl2pPr marL="684213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2pPr>
            <a:lvl3pPr marL="9144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3pPr>
            <a:lvl4pPr marL="1262063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4pPr>
            <a:lvl5pPr marL="1541463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800" kern="1200">
                <a:solidFill>
                  <a:schemeClr val="tx1"/>
                </a:solidFill>
                <a:latin typeface="Segoe UI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2400" dirty="0">
                <a:latin typeface="+mn-lt"/>
              </a:rPr>
              <a:t>The definiteness requirement states that claims must particularly point out and distinctly claim the invention</a:t>
            </a:r>
          </a:p>
          <a:p>
            <a:pPr eaLnBrk="1" hangingPunct="1">
              <a:spcBef>
                <a:spcPts val="600"/>
              </a:spcBef>
            </a:pPr>
            <a:r>
              <a:rPr lang="en-US" sz="2400" dirty="0">
                <a:latin typeface="+mn-lt"/>
              </a:rPr>
              <a:t>The claims must have a clear and definite meaning when construed in light of: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>
                <a:latin typeface="+mn-lt"/>
              </a:rPr>
              <a:t>The content of the particular application disclosure,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>
                <a:latin typeface="+mn-lt"/>
              </a:rPr>
              <a:t>The teachings of the prior art, and</a:t>
            </a:r>
          </a:p>
          <a:p>
            <a:pPr lvl="1" eaLnBrk="1" hangingPunct="1">
              <a:spcBef>
                <a:spcPts val="600"/>
              </a:spcBef>
            </a:pPr>
            <a:r>
              <a:rPr lang="en-US" dirty="0">
                <a:latin typeface="+mn-lt"/>
              </a:rPr>
              <a:t>The claim interpretation that would be given by one of ordinary skill in the art at the time the invention was made</a:t>
            </a:r>
          </a:p>
          <a:p>
            <a:pPr marL="0" indent="0" eaLnBrk="1" hangingPunct="1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i="1" dirty="0">
                <a:latin typeface="+mn-lt"/>
              </a:rPr>
              <a:t>MPEP §2173.02</a:t>
            </a:r>
          </a:p>
          <a:p>
            <a:pPr lvl="1" eaLnBrk="1" hangingPunct="1">
              <a:lnSpc>
                <a:spcPct val="90000"/>
              </a:lnSpc>
            </a:pPr>
            <a:endParaRPr lang="en-US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0519156"/>
      </p:ext>
    </p:extLst>
  </p:cSld>
  <p:clrMapOvr>
    <a:masterClrMapping/>
  </p:clrMapOvr>
</p:sld>
</file>

<file path=ppt/theme/theme1.xml><?xml version="1.0" encoding="utf-8"?>
<a:theme xmlns:a="http://schemas.openxmlformats.org/drawingml/2006/main" name="Brand master green">
  <a:themeElements>
    <a:clrScheme name="USPTO Brand 1">
      <a:dk1>
        <a:sysClr val="windowText" lastClr="000000"/>
      </a:dk1>
      <a:lt1>
        <a:sysClr val="window" lastClr="FFFFFF"/>
      </a:lt1>
      <a:dk2>
        <a:srgbClr val="004C97"/>
      </a:dk2>
      <a:lt2>
        <a:srgbClr val="D9D9D6"/>
      </a:lt2>
      <a:accent1>
        <a:srgbClr val="1596D1"/>
      </a:accent1>
      <a:accent2>
        <a:srgbClr val="AC2B37"/>
      </a:accent2>
      <a:accent3>
        <a:srgbClr val="88A620"/>
      </a:accent3>
      <a:accent4>
        <a:srgbClr val="6B2F75"/>
      </a:accent4>
      <a:accent5>
        <a:srgbClr val="97B8D4"/>
      </a:accent5>
      <a:accent6>
        <a:srgbClr val="C88242"/>
      </a:accent6>
      <a:hlink>
        <a:srgbClr val="004C97"/>
      </a:hlink>
      <a:folHlink>
        <a:srgbClr val="3C1053"/>
      </a:folHlink>
    </a:clrScheme>
    <a:fontScheme name="USPTO Brand 1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ircuit 112" id="{5D513AAB-85E5-4439-A52C-58EE994E9FAF}" vid="{0ADFCF6B-ADA4-42EC-81E5-A85F154E601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 112</Template>
  <TotalTime>11048</TotalTime>
  <Words>1410</Words>
  <Application>Microsoft Office PowerPoint</Application>
  <PresentationFormat>On-screen Show (16:10)</PresentationFormat>
  <Paragraphs>255</Paragraphs>
  <Slides>34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Segoe UI</vt:lpstr>
      <vt:lpstr>Segoe UI Semibold</vt:lpstr>
      <vt:lpstr>Brand master green</vt:lpstr>
      <vt:lpstr>PowerPoint Presentation</vt:lpstr>
      <vt:lpstr>Technology Center 2800 virtual customer partnership meeting  </vt:lpstr>
      <vt:lpstr>Quality improvement</vt:lpstr>
      <vt:lpstr>Agenda</vt:lpstr>
      <vt:lpstr>Quality improvement cycle</vt:lpstr>
      <vt:lpstr>PowerPoint Presentation</vt:lpstr>
      <vt:lpstr>Enhancing clarity by ensuring that claims are definite under  35 U.S.C. 112(b)</vt:lpstr>
      <vt:lpstr>Training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Where we need your assistance </vt:lpstr>
      <vt:lpstr>Where we can work together</vt:lpstr>
      <vt:lpstr>Artificial intelligence for patents </vt:lpstr>
      <vt:lpstr>AI as a strategic focus</vt:lpstr>
      <vt:lpstr>Challenges with AI</vt:lpstr>
      <vt:lpstr>Strategy for reliable AI</vt:lpstr>
      <vt:lpstr>AI priorities for patents</vt:lpstr>
      <vt:lpstr>Patent application initiatives </vt:lpstr>
      <vt:lpstr>Overview</vt:lpstr>
      <vt:lpstr>Prior to examination initiatives</vt:lpstr>
      <vt:lpstr>Prior to examination initiatives</vt:lpstr>
      <vt:lpstr>Prioritized examination initiatives</vt:lpstr>
      <vt:lpstr>Number of petition filings</vt:lpstr>
      <vt:lpstr>Examples of petitions not granted</vt:lpstr>
      <vt:lpstr>Months between application filing and first action</vt:lpstr>
      <vt:lpstr>Months between application filing and issue</vt:lpstr>
      <vt:lpstr>Conclusion</vt:lpstr>
      <vt:lpstr>Links to the initiatives</vt:lpstr>
      <vt:lpstr>PowerPoint Presentation</vt:lpstr>
    </vt:vector>
  </TitlesOfParts>
  <Company>United States Patent and Trademark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Taningco, Alexander H. (AU2882)</dc:creator>
  <cp:lastModifiedBy>Harvey, MinSun</cp:lastModifiedBy>
  <cp:revision>154</cp:revision>
  <dcterms:created xsi:type="dcterms:W3CDTF">2019-03-22T09:44:17Z</dcterms:created>
  <dcterms:modified xsi:type="dcterms:W3CDTF">2020-08-17T14:32:49Z</dcterms:modified>
</cp:coreProperties>
</file>