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 id="2147483773" r:id="rId13"/>
    <p:sldMasterId id="2147483808" r:id="rId14"/>
  </p:sldMasterIdLst>
  <p:notesMasterIdLst>
    <p:notesMasterId r:id="rId51"/>
  </p:notesMasterIdLst>
  <p:handoutMasterIdLst>
    <p:handoutMasterId r:id="rId52"/>
  </p:handoutMasterIdLst>
  <p:sldIdLst>
    <p:sldId id="258" r:id="rId15"/>
    <p:sldId id="261" r:id="rId16"/>
    <p:sldId id="582" r:id="rId17"/>
    <p:sldId id="573" r:id="rId18"/>
    <p:sldId id="583" r:id="rId19"/>
    <p:sldId id="588" r:id="rId20"/>
    <p:sldId id="914" r:id="rId21"/>
    <p:sldId id="915" r:id="rId22"/>
    <p:sldId id="918" r:id="rId23"/>
    <p:sldId id="917" r:id="rId24"/>
    <p:sldId id="913" r:id="rId25"/>
    <p:sldId id="906" r:id="rId26"/>
    <p:sldId id="1094" r:id="rId27"/>
    <p:sldId id="546" r:id="rId28"/>
    <p:sldId id="670" r:id="rId29"/>
    <p:sldId id="642" r:id="rId30"/>
    <p:sldId id="896" r:id="rId31"/>
    <p:sldId id="276" r:id="rId32"/>
    <p:sldId id="887" r:id="rId33"/>
    <p:sldId id="886" r:id="rId34"/>
    <p:sldId id="890" r:id="rId35"/>
    <p:sldId id="911" r:id="rId36"/>
    <p:sldId id="353" r:id="rId37"/>
    <p:sldId id="891" r:id="rId38"/>
    <p:sldId id="893" r:id="rId39"/>
    <p:sldId id="894" r:id="rId40"/>
    <p:sldId id="631" r:id="rId41"/>
    <p:sldId id="919" r:id="rId42"/>
    <p:sldId id="1067" r:id="rId43"/>
    <p:sldId id="1068" r:id="rId44"/>
    <p:sldId id="905" r:id="rId45"/>
    <p:sldId id="704" r:id="rId46"/>
    <p:sldId id="666" r:id="rId47"/>
    <p:sldId id="694" r:id="rId48"/>
    <p:sldId id="512" r:id="rId49"/>
    <p:sldId id="556" r:id="rId50"/>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86782" autoAdjust="0"/>
  </p:normalViewPr>
  <p:slideViewPr>
    <p:cSldViewPr snapToGrid="0" snapToObjects="1">
      <p:cViewPr varScale="1">
        <p:scale>
          <a:sx n="135" d="100"/>
          <a:sy n="135" d="100"/>
        </p:scale>
        <p:origin x="858" y="114"/>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FY2019</c:v>
                </c:pt>
                <c:pt idx="1">
                  <c:v>FY2020</c:v>
                </c:pt>
                <c:pt idx="2">
                  <c:v>FY2021</c:v>
                </c:pt>
                <c:pt idx="3">
                  <c:v>FY2022</c:v>
                </c:pt>
                <c:pt idx="4">
                  <c:v>FY2023</c:v>
                </c:pt>
                <c:pt idx="5">
                  <c:v>FY2024 (to July 1)</c:v>
                </c:pt>
              </c:strCache>
            </c:strRef>
          </c:cat>
          <c:val>
            <c:numRef>
              <c:f>Sheet1!$B$3:$B$8</c:f>
              <c:numCache>
                <c:formatCode>General</c:formatCode>
                <c:ptCount val="6"/>
                <c:pt idx="0">
                  <c:v>41</c:v>
                </c:pt>
                <c:pt idx="1">
                  <c:v>32</c:v>
                </c:pt>
                <c:pt idx="2">
                  <c:v>14</c:v>
                </c:pt>
                <c:pt idx="3">
                  <c:v>16</c:v>
                </c:pt>
                <c:pt idx="4">
                  <c:v>14</c:v>
                </c:pt>
                <c:pt idx="5">
                  <c:v>7</c:v>
                </c:pt>
              </c:numCache>
            </c:numRef>
          </c:val>
          <c:extLst>
            <c:ext xmlns:c16="http://schemas.microsoft.com/office/drawing/2014/chart" uri="{C3380CC4-5D6E-409C-BE32-E72D297353CC}">
              <c16:uniqueId val="{00000001-9470-43EC-BF8E-DD432CF0671E}"/>
            </c:ext>
          </c:extLst>
        </c:ser>
        <c:ser>
          <c:idx val="1"/>
          <c:order val="1"/>
          <c:tx>
            <c:strRef>
              <c:f>Sheet1!$C$1</c:f>
              <c:strCache>
                <c:ptCount val="1"/>
                <c:pt idx="0">
                  <c:v>Published formal matters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FY2019</c:v>
                </c:pt>
                <c:pt idx="1">
                  <c:v>FY2020</c:v>
                </c:pt>
                <c:pt idx="2">
                  <c:v>FY2021</c:v>
                </c:pt>
                <c:pt idx="3">
                  <c:v>FY2022</c:v>
                </c:pt>
                <c:pt idx="4">
                  <c:v>FY2023</c:v>
                </c:pt>
                <c:pt idx="5">
                  <c:v>FY2024 (to July 1)</c:v>
                </c:pt>
              </c:strCache>
            </c:strRef>
          </c:cat>
          <c:val>
            <c:numRef>
              <c:f>Sheet1!$C$3:$C$8</c:f>
              <c:numCache>
                <c:formatCode>General</c:formatCode>
                <c:ptCount val="6"/>
                <c:pt idx="0">
                  <c:v>45</c:v>
                </c:pt>
                <c:pt idx="1">
                  <c:v>28</c:v>
                </c:pt>
                <c:pt idx="2">
                  <c:v>24</c:v>
                </c:pt>
                <c:pt idx="3">
                  <c:v>28</c:v>
                </c:pt>
                <c:pt idx="4">
                  <c:v>30</c:v>
                </c:pt>
                <c:pt idx="5">
                  <c:v>15</c:v>
                </c:pt>
              </c:numCache>
            </c:numRef>
          </c:val>
          <c:extLst>
            <c:ext xmlns:c16="http://schemas.microsoft.com/office/drawing/2014/chart" uri="{C3380CC4-5D6E-409C-BE32-E72D297353CC}">
              <c16:uniqueId val="{00000007-9470-43EC-BF8E-DD432CF0671E}"/>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8-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FY2019</c:v>
                </c:pt>
                <c:pt idx="1">
                  <c:v>FY2020</c:v>
                </c:pt>
                <c:pt idx="2">
                  <c:v>FY2021</c:v>
                </c:pt>
                <c:pt idx="3">
                  <c:v>FY2022</c:v>
                </c:pt>
                <c:pt idx="4">
                  <c:v>FY2023</c:v>
                </c:pt>
                <c:pt idx="5">
                  <c:v>FY2024 (to July 1)</c:v>
                </c:pt>
              </c:strCache>
            </c:strRef>
          </c:cat>
          <c:val>
            <c:numRef>
              <c:f>Sheet1!$D$3:$D$8</c:f>
              <c:numCache>
                <c:formatCode>General</c:formatCode>
                <c:ptCount val="6"/>
                <c:pt idx="0">
                  <c:v>19</c:v>
                </c:pt>
                <c:pt idx="1">
                  <c:v>13</c:v>
                </c:pt>
                <c:pt idx="2">
                  <c:v>5</c:v>
                </c:pt>
                <c:pt idx="3">
                  <c:v>8</c:v>
                </c:pt>
                <c:pt idx="4">
                  <c:v>14</c:v>
                </c:pt>
                <c:pt idx="5">
                  <c:v>6</c:v>
                </c:pt>
              </c:numCache>
            </c:numRef>
          </c:val>
          <c:extLst>
            <c:ext xmlns:c16="http://schemas.microsoft.com/office/drawing/2014/chart" uri="{C3380CC4-5D6E-409C-BE32-E72D297353CC}">
              <c16:uniqueId val="{00000009-9470-43EC-BF8E-DD432CF0671E}"/>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FY </a:t>
            </a:r>
            <a:r>
              <a:rPr lang="en-US" sz="1800" dirty="0"/>
              <a:t>2022</a:t>
            </a:r>
          </a:p>
        </c:rich>
      </c:tx>
      <c:layout>
        <c:manualLayout>
          <c:xMode val="edge"/>
          <c:yMode val="edge"/>
          <c:x val="0.38023212884766255"/>
          <c:y val="3.67189991961927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454-4E94-81C8-CCC8D49ECC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454-4E94-81C8-CCC8D49ECC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454-4E94-81C8-CCC8D49ECC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454-4E94-81C8-CCC8D49ECC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Patent Attorneys</c:v>
                </c:pt>
                <c:pt idx="1">
                  <c:v>Patent Agents</c:v>
                </c:pt>
                <c:pt idx="2">
                  <c:v>Trademark Attorneys</c:v>
                </c:pt>
              </c:strCache>
            </c:strRef>
          </c:cat>
          <c:val>
            <c:numRef>
              <c:f>Sheet1!$B$2:$B$4</c:f>
              <c:numCache>
                <c:formatCode>General</c:formatCode>
                <c:ptCount val="3"/>
                <c:pt idx="0">
                  <c:v>13</c:v>
                </c:pt>
                <c:pt idx="1">
                  <c:v>3</c:v>
                </c:pt>
                <c:pt idx="2">
                  <c:v>12</c:v>
                </c:pt>
              </c:numCache>
            </c:numRef>
          </c:val>
          <c:extLst>
            <c:ext xmlns:c16="http://schemas.microsoft.com/office/drawing/2014/chart" uri="{C3380CC4-5D6E-409C-BE32-E72D297353CC}">
              <c16:uniqueId val="{00000008-D454-4E94-81C8-CCC8D49ECC0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6763925331358978"/>
          <c:y val="0.6759977156972411"/>
          <c:w val="0.6427549192054608"/>
          <c:h val="0.234199181317947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2023</a:t>
            </a:r>
          </a:p>
        </c:rich>
      </c:tx>
      <c:layout>
        <c:manualLayout>
          <c:xMode val="edge"/>
          <c:yMode val="edge"/>
          <c:x val="0.36462556873181873"/>
          <c:y val="3.83632535589895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258976578271704E-2"/>
          <c:y val="0.14988506407066698"/>
          <c:w val="0.80948204684345659"/>
          <c:h val="0.70342011474454669"/>
        </c:manualLayout>
      </c:layout>
      <c:pie3DChart>
        <c:varyColors val="1"/>
        <c:ser>
          <c:idx val="1"/>
          <c:order val="1"/>
          <c:tx>
            <c:strRef>
              <c:f>Sheet1!$C$1</c:f>
              <c:strCache>
                <c:ptCount val="1"/>
                <c:pt idx="0">
                  <c:v>FY 2023</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E4A-4E0A-893D-71D13F70EA4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159-429A-918A-86EFC7B14FB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159-429A-918A-86EFC7B14FB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159-429A-918A-86EFC7B14F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Sheet1!$C$2:$C$5</c:f>
              <c:numCache>
                <c:formatCode>General</c:formatCode>
                <c:ptCount val="4"/>
                <c:pt idx="0">
                  <c:v>19</c:v>
                </c:pt>
                <c:pt idx="1">
                  <c:v>4</c:v>
                </c:pt>
                <c:pt idx="2">
                  <c:v>7</c:v>
                </c:pt>
              </c:numCache>
            </c:numRef>
          </c:val>
          <c:extLst>
            <c:ext xmlns:c16="http://schemas.microsoft.com/office/drawing/2014/chart" uri="{C3380CC4-5D6E-409C-BE32-E72D297353CC}">
              <c16:uniqueId val="{00000000-2E4A-4E0A-893D-71D13F70EA4B}"/>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466-445E-8EA1-8712153A228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466-445E-8EA1-8712153A228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466-445E-8EA1-8712153A228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466-445E-8EA1-8712153A22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Sheet1!$A$2:$A$5</c15:sqref>
                        </c15:formulaRef>
                      </c:ext>
                    </c:extLst>
                    <c:strCache>
                      <c:ptCount val="3"/>
                      <c:pt idx="0">
                        <c:v>Patent Attorneys</c:v>
                      </c:pt>
                      <c:pt idx="1">
                        <c:v>Patent Agents</c:v>
                      </c:pt>
                      <c:pt idx="2">
                        <c:v>Trademark Attorneys</c:v>
                      </c:pt>
                    </c:strCache>
                  </c:strRef>
                </c:cat>
                <c:val>
                  <c:numRef>
                    <c:extLst>
                      <c:ext uri="{02D57815-91ED-43cb-92C2-25804820EDAC}">
                        <c15:formulaRef>
                          <c15:sqref>Sheet1!$B$2:$B$5</c15:sqref>
                        </c15:formulaRef>
                      </c:ext>
                    </c:extLst>
                    <c:numCache>
                      <c:formatCode>General</c:formatCode>
                      <c:ptCount val="4"/>
                      <c:pt idx="0">
                        <c:v>13</c:v>
                      </c:pt>
                      <c:pt idx="1">
                        <c:v>3</c:v>
                      </c:pt>
                      <c:pt idx="2">
                        <c:v>12</c:v>
                      </c:pt>
                    </c:numCache>
                  </c:numRef>
                </c:val>
                <c:extLst>
                  <c:ext xmlns:c16="http://schemas.microsoft.com/office/drawing/2014/chart" uri="{C3380CC4-5D6E-409C-BE32-E72D297353CC}">
                    <c16:uniqueId val="{00000008-5466-445E-8EA1-8712153A228C}"/>
                  </c:ext>
                </c:extLst>
              </c15:ser>
            </c15:filteredPieSeries>
          </c:ext>
        </c:extLst>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2024</a:t>
            </a:r>
            <a:r>
              <a:rPr lang="en-US" sz="1800" baseline="0" dirty="0"/>
              <a:t> (to July 1)</a:t>
            </a:r>
            <a:endParaRPr lang="en-US" sz="1800" dirty="0"/>
          </a:p>
        </c:rich>
      </c:tx>
      <c:layout>
        <c:manualLayout>
          <c:xMode val="edge"/>
          <c:yMode val="edge"/>
          <c:x val="0.20914031352159618"/>
          <c:y val="4.971335109614154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1"/>
          <c:tx>
            <c:strRef>
              <c:f>Sheet1!$C$1</c:f>
              <c:strCache>
                <c:ptCount val="1"/>
                <c:pt idx="0">
                  <c:v>FY 2024 (to July 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E82-4D3C-8A1A-D7A05078C4E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E82-4D3C-8A1A-D7A05078C4E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E82-4D3C-8A1A-D7A05078C4E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E82-4D3C-8A1A-D7A05078C4E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Sheet1!$C$2:$C$5</c:f>
              <c:numCache>
                <c:formatCode>General</c:formatCode>
                <c:ptCount val="4"/>
                <c:pt idx="0">
                  <c:v>4</c:v>
                </c:pt>
                <c:pt idx="1">
                  <c:v>2</c:v>
                </c:pt>
                <c:pt idx="2">
                  <c:v>9</c:v>
                </c:pt>
              </c:numCache>
            </c:numRef>
          </c:val>
          <c:extLst>
            <c:ext xmlns:c16="http://schemas.microsoft.com/office/drawing/2014/chart" uri="{C3380CC4-5D6E-409C-BE32-E72D297353CC}">
              <c16:uniqueId val="{00000000-36E1-46C3-BF6D-8905C91FF159}"/>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572-4E3A-9DDC-127E0008C30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572-4E3A-9DDC-127E0008C30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572-4E3A-9DDC-127E0008C3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572-4E3A-9DDC-127E0008C30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Sheet1!$A$2:$A$5</c15:sqref>
                        </c15:formulaRef>
                      </c:ext>
                    </c:extLst>
                    <c:strCache>
                      <c:ptCount val="3"/>
                      <c:pt idx="0">
                        <c:v>Patent Attorneys</c:v>
                      </c:pt>
                      <c:pt idx="1">
                        <c:v>Patent Agents</c:v>
                      </c:pt>
                      <c:pt idx="2">
                        <c:v>Trademark Attorneys</c:v>
                      </c:pt>
                    </c:strCache>
                  </c:strRef>
                </c:cat>
                <c:val>
                  <c:numRef>
                    <c:extLst>
                      <c:ext uri="{02D57815-91ED-43cb-92C2-25804820EDAC}">
                        <c15:formulaRef>
                          <c15:sqref>Sheet1!$B$2:$B$5</c15:sqref>
                        </c15:formulaRef>
                      </c:ext>
                    </c:extLst>
                    <c:numCache>
                      <c:formatCode>General</c:formatCode>
                      <c:ptCount val="4"/>
                      <c:pt idx="0">
                        <c:v>19</c:v>
                      </c:pt>
                      <c:pt idx="1">
                        <c:v>4</c:v>
                      </c:pt>
                      <c:pt idx="2">
                        <c:v>7</c:v>
                      </c:pt>
                    </c:numCache>
                  </c:numRef>
                </c:val>
                <c:extLst>
                  <c:ext xmlns:c16="http://schemas.microsoft.com/office/drawing/2014/chart" uri="{C3380CC4-5D6E-409C-BE32-E72D297353CC}">
                    <c16:uniqueId val="{00000008-B572-4E3A-9DDC-127E0008C30B}"/>
                  </c:ext>
                </c:extLst>
              </c15:ser>
            </c15:filteredPieSeries>
          </c:ext>
        </c:extLst>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10/8/2024</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10/8/2024</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1257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97865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2291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4265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2963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8191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38729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0806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8533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84819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1934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919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0652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330886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8186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6228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7958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2" y="-6165"/>
            <a:ext cx="9144000" cy="524734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206088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77979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5582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185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02032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05542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65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0457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96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3971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8801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65845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803260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143585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223591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7951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5379631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3960386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407524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3408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86306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78812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1747783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76790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276507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12198779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1235249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937575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6339208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30383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50114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95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7.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7.emf"/><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1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3237668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5256499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3.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1.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1.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26.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CFE8B4-9AD0-4E84-B654-15C3EA6A764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10</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11944A41-E558-479E-8E22-26AD901A4437}"/>
              </a:ext>
              <a:ext uri="{C183D7F6-B498-43B3-948B-1728B52AA6E4}">
                <adec:decorative xmlns:adec="http://schemas.microsoft.com/office/drawing/2017/decorative" val="1"/>
              </a:ext>
            </a:extLst>
          </p:cNvPr>
          <p:cNvSpPr>
            <a:spLocks noGrp="1"/>
          </p:cNvSpPr>
          <p:nvPr>
            <p:ph idx="1"/>
          </p:nvPr>
        </p:nvSpPr>
        <p:spPr>
          <a:xfrm>
            <a:off x="457200" y="1172584"/>
            <a:ext cx="8229600" cy="4168344"/>
          </a:xfrm>
        </p:spPr>
        <p:txBody>
          <a:bodyPr>
            <a:normAutofit/>
          </a:bodyPr>
          <a:lstStyle/>
          <a:p>
            <a:pPr marL="0" indent="0">
              <a:buNone/>
            </a:pPr>
            <a:r>
              <a:rPr lang="en-US" sz="2800" dirty="0"/>
              <a:t>“A warning is neither public nor a disciplinary sanction. The OED Director may conclude an investigation with the issuance of a warning. The warning shall contain a statement of facts and identify the USPTO Rules of Professional Conduct relevant to the facts.”</a:t>
            </a:r>
          </a:p>
          <a:p>
            <a:r>
              <a:rPr lang="en-US" sz="2600" dirty="0"/>
              <a:t>A warning will not be an option if a formal complaint has been filed with a hearing officer.</a:t>
            </a:r>
          </a:p>
        </p:txBody>
      </p:sp>
      <p:sp>
        <p:nvSpPr>
          <p:cNvPr id="3" name="Title 2">
            <a:extLst>
              <a:ext uri="{FF2B5EF4-FFF2-40B4-BE49-F238E27FC236}">
                <a16:creationId xmlns:a16="http://schemas.microsoft.com/office/drawing/2014/main" id="{F2DD7F50-F96C-4A02-BC2A-5A61F3CA6931}"/>
              </a:ext>
              <a:ext uri="{C183D7F6-B498-43B3-948B-1728B52AA6E4}">
                <adec:decorative xmlns:adec="http://schemas.microsoft.com/office/drawing/2017/decorative" val="1"/>
              </a:ext>
            </a:extLst>
          </p:cNvPr>
          <p:cNvSpPr>
            <a:spLocks noGrp="1"/>
          </p:cNvSpPr>
          <p:nvPr>
            <p:ph type="title"/>
          </p:nvPr>
        </p:nvSpPr>
        <p:spPr>
          <a:xfrm>
            <a:off x="457200" y="309581"/>
            <a:ext cx="8229600" cy="712396"/>
          </a:xfrm>
        </p:spPr>
        <p:txBody>
          <a:bodyPr>
            <a:normAutofit/>
          </a:bodyPr>
          <a:lstStyle/>
          <a:p>
            <a:r>
              <a:rPr lang="en-US" sz="3600" dirty="0"/>
              <a:t>Warnings – 37 C.F.R. </a:t>
            </a:r>
            <a:r>
              <a:rPr lang="en-US" sz="3600" dirty="0">
                <a:latin typeface="Segoe UI" panose="020B0502040204020203" pitchFamily="34" charset="0"/>
                <a:cs typeface="Segoe UI" panose="020B0502040204020203" pitchFamily="34" charset="0"/>
              </a:rPr>
              <a:t>§ </a:t>
            </a:r>
            <a:r>
              <a:rPr lang="en-US" sz="3600" dirty="0"/>
              <a:t>11.21</a:t>
            </a:r>
          </a:p>
        </p:txBody>
      </p:sp>
    </p:spTree>
    <p:extLst>
      <p:ext uri="{BB962C8B-B14F-4D97-AF65-F5344CB8AC3E}">
        <p14:creationId xmlns:p14="http://schemas.microsoft.com/office/powerpoint/2010/main" val="175511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108038"/>
            <a:ext cx="8229600" cy="3837942"/>
          </a:xfrm>
        </p:spPr>
        <p:txBody>
          <a:bodyPr>
            <a:normAutofit/>
          </a:bodyPr>
          <a:lstStyle/>
          <a:p>
            <a:r>
              <a:rPr lang="en-US" altLang="en-US" sz="2200" dirty="0">
                <a:latin typeface="Segoe UI "/>
                <a:cs typeface="Segoe UI Light" panose="020B0502040204020203" pitchFamily="34" charset="0"/>
              </a:rPr>
              <a:t>Reciprocal discipline (37 C.F.R. § 11.24):</a:t>
            </a:r>
          </a:p>
          <a:p>
            <a:pPr lvl="1"/>
            <a:r>
              <a:rPr lang="en-US" altLang="en-US" sz="2200" dirty="0">
                <a:latin typeface="Segoe UI "/>
              </a:rPr>
              <a:t>Based on discipline by a state or federal program or agency, and</a:t>
            </a:r>
          </a:p>
          <a:p>
            <a:pPr lvl="1"/>
            <a:r>
              <a:rPr lang="en-US" altLang="en-US" sz="2200" dirty="0">
                <a:latin typeface="Segoe UI "/>
              </a:rPr>
              <a:t>Often conducted on documentary record only</a:t>
            </a:r>
          </a:p>
          <a:p>
            <a:r>
              <a:rPr lang="en-US" altLang="en-US" sz="2200" dirty="0">
                <a:latin typeface="Segoe UI "/>
                <a:cs typeface="Segoe UI Light" panose="020B0502040204020203" pitchFamily="34" charset="0"/>
              </a:rPr>
              <a:t>Interim suspension based on conviction of a serious crime (37 C.F.R. § 11.25):</a:t>
            </a:r>
          </a:p>
          <a:p>
            <a:pPr lvl="1"/>
            <a:r>
              <a:rPr lang="en-US" altLang="en-US" sz="2200" dirty="0">
                <a:latin typeface="Segoe UI "/>
              </a:rPr>
              <a:t>Referred to a hearing officer for determination of final disciplinary action</a:t>
            </a:r>
          </a:p>
          <a:p>
            <a:r>
              <a:rPr lang="en-US" sz="2200" dirty="0"/>
              <a:t>Exclusion on Consent (37 C.F.R. </a:t>
            </a:r>
            <a:r>
              <a:rPr lang="en-US" altLang="en-US" sz="2200" dirty="0">
                <a:solidFill>
                  <a:prstClr val="black"/>
                </a:solidFill>
                <a:latin typeface="Segoe UI "/>
                <a:cs typeface="Segoe UI Light" panose="020B0502040204020203" pitchFamily="34" charset="0"/>
              </a:rPr>
              <a:t>§ 11.27)</a:t>
            </a:r>
            <a:endParaRPr lang="en-US" sz="2200" dirty="0"/>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1"/>
            <a:ext cx="8229600" cy="652445"/>
          </a:xfrm>
        </p:spPr>
        <p:txBody>
          <a:bodyPr>
            <a:normAutofit/>
          </a:bodyPr>
          <a:lstStyle/>
          <a:p>
            <a:r>
              <a:rPr lang="en-US" altLang="en-US" sz="3600" dirty="0"/>
              <a:t>Other types of discipline</a:t>
            </a:r>
            <a:endParaRPr lang="en-US" sz="3600"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11</a:t>
            </a:fld>
            <a:endParaRPr lang="en-US" dirty="0">
              <a:solidFill>
                <a:prstClr val="black"/>
              </a:solidFill>
              <a:latin typeface="Segoe UI"/>
            </a:endParaRPr>
          </a:p>
        </p:txBody>
      </p:sp>
    </p:spTree>
    <p:extLst>
      <p:ext uri="{BB962C8B-B14F-4D97-AF65-F5344CB8AC3E}">
        <p14:creationId xmlns:p14="http://schemas.microsoft.com/office/powerpoint/2010/main" val="152585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graphicFrame>
        <p:nvGraphicFramePr>
          <p:cNvPr id="6" name="Chart 5"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FF2B5EF4-FFF2-40B4-BE49-F238E27FC236}">
                <a16:creationId xmlns:a16="http://schemas.microsoft.com/office/drawing/2014/main" id="{640B3F64-386C-43E2-A29F-E882A665F4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238637"/>
              </p:ext>
            </p:extLst>
          </p:nvPr>
        </p:nvGraphicFramePr>
        <p:xfrm>
          <a:off x="457202" y="1193428"/>
          <a:ext cx="8229599" cy="357019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pPr defTabSz="411490"/>
            <a:fld id="{92DA454B-C859-4892-B9FA-68B588C9F547}" type="slidenum">
              <a:rPr lang="en-US">
                <a:solidFill>
                  <a:prstClr val="black"/>
                </a:solidFill>
                <a:latin typeface="Segoe UI"/>
              </a:rPr>
              <a:pPr defTabSz="411490"/>
              <a:t>12</a:t>
            </a:fld>
            <a:endParaRPr lang="en-US" dirty="0">
              <a:solidFill>
                <a:prstClr val="black"/>
              </a:solidFill>
              <a:latin typeface="Segoe UI"/>
            </a:endParaRPr>
          </a:p>
        </p:txBody>
      </p:sp>
    </p:spTree>
    <p:extLst>
      <p:ext uri="{BB962C8B-B14F-4D97-AF65-F5344CB8AC3E}">
        <p14:creationId xmlns:p14="http://schemas.microsoft.com/office/powerpoint/2010/main" val="108682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B04-F0CA-4AE1-AE38-0BDC55EF9BFA}"/>
              </a:ext>
            </a:extLst>
          </p:cNvPr>
          <p:cNvSpPr>
            <a:spLocks noGrp="1"/>
          </p:cNvSpPr>
          <p:nvPr>
            <p:ph type="title"/>
          </p:nvPr>
        </p:nvSpPr>
        <p:spPr>
          <a:xfrm>
            <a:off x="868680" y="794230"/>
            <a:ext cx="7406640" cy="699959"/>
          </a:xfrm>
        </p:spPr>
        <p:txBody>
          <a:bodyPr>
            <a:normAutofit fontScale="90000"/>
          </a:bodyPr>
          <a:lstStyle/>
          <a:p>
            <a:r>
              <a:rPr lang="en-US" dirty="0"/>
              <a:t>USPTO disciplinary matters</a:t>
            </a:r>
          </a:p>
        </p:txBody>
      </p:sp>
      <p:graphicFrame>
        <p:nvGraphicFramePr>
          <p:cNvPr id="4" name="Chart 3" descr="A pie chart for FY2021&#10;3 patent agents&#10;6 trademark attorneys&#10;15 patent attorneys&#10;">
            <a:extLst>
              <a:ext uri="{FF2B5EF4-FFF2-40B4-BE49-F238E27FC236}">
                <a16:creationId xmlns:a16="http://schemas.microsoft.com/office/drawing/2014/main" id="{43C6B604-8468-46EA-91ED-63FFEC5E8C63}"/>
              </a:ext>
            </a:extLst>
          </p:cNvPr>
          <p:cNvGraphicFramePr/>
          <p:nvPr>
            <p:extLst>
              <p:ext uri="{D42A27DB-BD31-4B8C-83A1-F6EECF244321}">
                <p14:modId xmlns:p14="http://schemas.microsoft.com/office/powerpoint/2010/main" val="1378460930"/>
              </p:ext>
            </p:extLst>
          </p:nvPr>
        </p:nvGraphicFramePr>
        <p:xfrm>
          <a:off x="233153" y="1727896"/>
          <a:ext cx="3312303" cy="3569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A pie chart for FY 2022&#10;2 patent agents&#10;2 patent attorneys &#10;5 trademark attorneys">
            <a:extLst>
              <a:ext uri="{FF2B5EF4-FFF2-40B4-BE49-F238E27FC236}">
                <a16:creationId xmlns:a16="http://schemas.microsoft.com/office/drawing/2014/main" id="{160FFF20-9E28-49D8-A890-B86A1B6525D1}"/>
              </a:ext>
            </a:extLst>
          </p:cNvPr>
          <p:cNvGraphicFramePr/>
          <p:nvPr>
            <p:extLst>
              <p:ext uri="{D42A27DB-BD31-4B8C-83A1-F6EECF244321}">
                <p14:modId xmlns:p14="http://schemas.microsoft.com/office/powerpoint/2010/main" val="1159953861"/>
              </p:ext>
            </p:extLst>
          </p:nvPr>
        </p:nvGraphicFramePr>
        <p:xfrm>
          <a:off x="3118686" y="1727896"/>
          <a:ext cx="3198344" cy="32667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descr="A pie chart for FY 2023, through Q2&#10;2 patent agents&#10;2 patent attorneys &#10;5 trademark attorneys">
            <a:extLst>
              <a:ext uri="{FF2B5EF4-FFF2-40B4-BE49-F238E27FC236}">
                <a16:creationId xmlns:a16="http://schemas.microsoft.com/office/drawing/2014/main" id="{6612B038-81B7-4996-8223-1A86DBA3C7B8}"/>
              </a:ext>
            </a:extLst>
          </p:cNvPr>
          <p:cNvGraphicFramePr/>
          <p:nvPr>
            <p:extLst>
              <p:ext uri="{D42A27DB-BD31-4B8C-83A1-F6EECF244321}">
                <p14:modId xmlns:p14="http://schemas.microsoft.com/office/powerpoint/2010/main" val="448421293"/>
              </p:ext>
            </p:extLst>
          </p:nvPr>
        </p:nvGraphicFramePr>
        <p:xfrm>
          <a:off x="5890260" y="1727895"/>
          <a:ext cx="3184661" cy="2783719"/>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FFB04839-A863-4237-8881-6508F9D031B3}"/>
              </a:ext>
            </a:extLst>
          </p:cNvPr>
          <p:cNvSpPr>
            <a:spLocks noGrp="1"/>
          </p:cNvSpPr>
          <p:nvPr>
            <p:ph type="sldNum" sz="quarter" idx="10"/>
          </p:nvPr>
        </p:nvSpPr>
        <p:spPr/>
        <p:txBody>
          <a:bodyPr/>
          <a:lstStyle/>
          <a:p>
            <a:fld id="{92DA454B-C859-4892-B9FA-68B588C9F547}" type="slidenum">
              <a:rPr lang="en-US" smtClean="0"/>
              <a:t>13</a:t>
            </a:fld>
            <a:endParaRPr lang="en-US" dirty="0"/>
          </a:p>
        </p:txBody>
      </p:sp>
    </p:spTree>
    <p:extLst>
      <p:ext uri="{BB962C8B-B14F-4D97-AF65-F5344CB8AC3E}">
        <p14:creationId xmlns:p14="http://schemas.microsoft.com/office/powerpoint/2010/main" val="416830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50"/>
            <a:ext cx="8229600" cy="3786267"/>
          </a:xfrm>
        </p:spPr>
        <p:txBody>
          <a:bodyPr>
            <a:normAutofit/>
          </a:bodyPr>
          <a:lstStyle/>
          <a:p>
            <a:r>
              <a:rPr lang="en-US" dirty="0">
                <a:latin typeface="Segoe UI "/>
                <a:cs typeface="Segoe UI Light" panose="020B0502040204020203" pitchFamily="34" charset="0"/>
              </a:rPr>
              <a:t>Neglect of client matters;</a:t>
            </a:r>
          </a:p>
          <a:p>
            <a:r>
              <a:rPr lang="en-US" dirty="0">
                <a:latin typeface="Segoe UI "/>
                <a:cs typeface="Segoe UI Light" panose="020B0502040204020203" pitchFamily="34" charset="0"/>
              </a:rPr>
              <a:t>Failure to communicate with the client;</a:t>
            </a:r>
          </a:p>
          <a:p>
            <a:r>
              <a:rPr lang="en-US" dirty="0">
                <a:latin typeface="Segoe UI "/>
                <a:cs typeface="Segoe UI Light" panose="020B0502040204020203" pitchFamily="34" charset="0"/>
              </a:rPr>
              <a:t>Lying to the client;</a:t>
            </a:r>
          </a:p>
          <a:p>
            <a:r>
              <a:rPr lang="en-US" dirty="0">
                <a:latin typeface="Segoe UI "/>
                <a:cs typeface="Segoe UI Light" panose="020B0502040204020203" pitchFamily="34" charset="0"/>
              </a:rPr>
              <a:t>Lack of candor to the USPTO;</a:t>
            </a:r>
          </a:p>
          <a:p>
            <a:r>
              <a:rPr lang="en-US" dirty="0">
                <a:latin typeface="Segoe UI "/>
                <a:cs typeface="Segoe UI Light" panose="020B0502040204020203" pitchFamily="34" charset="0"/>
              </a:rPr>
              <a:t>Trademark U.S. counsel cases; and </a:t>
            </a:r>
          </a:p>
          <a:p>
            <a:r>
              <a:rPr lang="en-US" dirty="0">
                <a:latin typeface="Segoe UI "/>
                <a:cs typeface="Segoe UI Light" panose="020B0502040204020203" pitchFamily="34" charset="0"/>
              </a:rPr>
              <a:t>Fee and trust account issues.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4400" i="1" dirty="0">
                <a:latin typeface="Segoe UI "/>
                <a:cs typeface="Segoe UI Light" panose="020B0502040204020203" pitchFamily="34" charset="0"/>
              </a:rPr>
              <a:t>In re Kroll</a:t>
            </a:r>
            <a:r>
              <a:rPr lang="en-US" altLang="en-US" sz="4400" dirty="0">
                <a:latin typeface="Segoe UI "/>
                <a:cs typeface="Segoe UI Light" panose="020B0502040204020203" pitchFamily="34" charset="0"/>
              </a:rPr>
              <a:t>, Proceeding No. D2014-14 (USPTO Mar. 4, 2016)</a:t>
            </a:r>
          </a:p>
          <a:p>
            <a:r>
              <a:rPr lang="en-US" altLang="en-US" sz="2900" dirty="0">
                <a:latin typeface="Segoe UI "/>
                <a:cs typeface="Segoe UI Light" panose="020B0502040204020203" pitchFamily="34" charset="0"/>
              </a:rPr>
              <a:t>Patent attorney:</a:t>
            </a:r>
          </a:p>
          <a:p>
            <a:pPr lvl="1"/>
            <a:r>
              <a:rPr lang="en-US" altLang="en-US" sz="2900" dirty="0">
                <a:latin typeface="Segoe UI "/>
              </a:rPr>
              <a:t>Attorney routinely offered (and charged) to post client inventions for sale on his website.</a:t>
            </a:r>
          </a:p>
          <a:p>
            <a:pPr lvl="1"/>
            <a:r>
              <a:rPr lang="en-US" altLang="en-US" sz="2900" dirty="0">
                <a:latin typeface="Segoe UI "/>
              </a:rPr>
              <a:t>Did not use modern docket management system</a:t>
            </a:r>
          </a:p>
          <a:p>
            <a:pPr lvl="1"/>
            <a:r>
              <a:rPr lang="en-US" altLang="en-US" sz="2900" dirty="0">
                <a:latin typeface="Segoe UI "/>
              </a:rPr>
              <a:t>Failed to file client’s application, but posted the invention for sale on his website</a:t>
            </a:r>
          </a:p>
          <a:p>
            <a:pPr lvl="1"/>
            <a:r>
              <a:rPr lang="en-US" altLang="en-US" sz="2900" dirty="0">
                <a:latin typeface="Segoe UI "/>
              </a:rPr>
              <a:t>Filed application 20 months after posting invention on the website</a:t>
            </a:r>
          </a:p>
          <a:p>
            <a:r>
              <a:rPr lang="en-US" altLang="en-US" sz="2900" dirty="0">
                <a:latin typeface="Segoe UI "/>
                <a:cs typeface="Segoe UI Light" panose="020B0502040204020203" pitchFamily="34" charset="0"/>
              </a:rPr>
              <a:t>Aggravating factors included prior disciplinary history</a:t>
            </a:r>
          </a:p>
          <a:p>
            <a:r>
              <a:rPr lang="en-US" altLang="en-US" sz="2900" dirty="0">
                <a:latin typeface="Segoe UI "/>
                <a:cs typeface="Segoe UI Light" panose="020B0502040204020203" pitchFamily="34" charset="0"/>
              </a:rPr>
              <a:t>Received two-year suspension</a:t>
            </a:r>
          </a:p>
          <a:p>
            <a:r>
              <a:rPr lang="en-US" altLang="en-US" sz="2900" dirty="0">
                <a:latin typeface="Segoe UI "/>
                <a:cs typeface="Segoe UI Light" panose="020B0502040204020203" pitchFamily="34" charset="0"/>
              </a:rPr>
              <a:t>Rule highlights:</a:t>
            </a:r>
          </a:p>
          <a:p>
            <a:pPr lvl="1"/>
            <a:r>
              <a:rPr lang="en-US" altLang="en-US" sz="2900" dirty="0">
                <a:latin typeface="Segoe UI "/>
              </a:rPr>
              <a:t>37 C.F.R. </a:t>
            </a:r>
            <a:r>
              <a:rPr lang="en-US" sz="2900" dirty="0">
                <a:latin typeface="Segoe UI "/>
              </a:rPr>
              <a:t>§ 10.23(a) – Disreputable or gross misconduct;</a:t>
            </a:r>
          </a:p>
          <a:p>
            <a:pPr lvl="1"/>
            <a:r>
              <a:rPr lang="en-US" altLang="en-US" sz="2900" dirty="0">
                <a:latin typeface="Segoe UI "/>
              </a:rPr>
              <a:t>37 C.F.R. </a:t>
            </a:r>
            <a:r>
              <a:rPr lang="en-US" sz="2900" dirty="0">
                <a:latin typeface="Segoe UI "/>
              </a:rPr>
              <a:t>§ 11.18(b) – Certification upon submitting of papers; and </a:t>
            </a:r>
          </a:p>
          <a:p>
            <a:pPr lvl="1"/>
            <a:r>
              <a:rPr lang="en-US" altLang="en-US" sz="2900" dirty="0">
                <a:latin typeface="Segoe UI "/>
              </a:rPr>
              <a:t>37 C.F.R. </a:t>
            </a:r>
            <a:r>
              <a:rPr lang="en-US" sz="2900" dirty="0">
                <a:latin typeface="Segoe UI "/>
              </a:rPr>
              <a:t>§ 10.77(c) – Neglect</a:t>
            </a:r>
            <a:endParaRPr lang="en-US" altLang="en-US" sz="2900" dirty="0">
              <a:latin typeface="Segoe UI "/>
            </a:endParaRP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ightning">
            <a:extLst>
              <a:ext uri="{FF2B5EF4-FFF2-40B4-BE49-F238E27FC236}">
                <a16:creationId xmlns:a16="http://schemas.microsoft.com/office/drawing/2014/main" id="{2C35DD5E-9193-4CB9-B947-E53AA83A3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715" y="2080760"/>
            <a:ext cx="2057400" cy="2057400"/>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2"/>
            <a:ext cx="4995949" cy="1200329"/>
          </a:xfrm>
          <a:prstGeom prst="rect">
            <a:avLst/>
          </a:prstGeom>
          <a:noFill/>
        </p:spPr>
        <p:txBody>
          <a:bodyPr wrap="square" rtlCol="0">
            <a:spAutoFit/>
          </a:bodyPr>
          <a:lstStyle/>
          <a:p>
            <a:pPr algn="ctr" defTabSz="457211">
              <a:defRPr/>
            </a:pPr>
            <a:r>
              <a:rPr lang="en-US" sz="3600" b="1" dirty="0">
                <a:solidFill>
                  <a:srgbClr val="004C97">
                    <a:lumMod val="75000"/>
                  </a:srgbClr>
                </a:solidFill>
                <a:latin typeface="Segoe UI"/>
              </a:rPr>
              <a:t>Conflicts between clients</a:t>
            </a:r>
          </a:p>
        </p:txBody>
      </p:sp>
      <p:sp>
        <p:nvSpPr>
          <p:cNvPr id="6" name="Slide Number Placeholder 5">
            <a:extLst>
              <a:ext uri="{FF2B5EF4-FFF2-40B4-BE49-F238E27FC236}">
                <a16:creationId xmlns:a16="http://schemas.microsoft.com/office/drawing/2014/main" id="{EC05F864-F859-4B1B-8614-09FE4C184D8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17</a:t>
            </a:fld>
            <a:endParaRPr lang="en-US" dirty="0">
              <a:solidFill>
                <a:prstClr val="black"/>
              </a:solidFill>
              <a:latin typeface="Segoe UI"/>
            </a:endParaRPr>
          </a:p>
        </p:txBody>
      </p:sp>
    </p:spTree>
    <p:extLst>
      <p:ext uri="{BB962C8B-B14F-4D97-AF65-F5344CB8AC3E}">
        <p14:creationId xmlns:p14="http://schemas.microsoft.com/office/powerpoint/2010/main" val="228083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3"/>
            <a:ext cx="8229600" cy="3854666"/>
          </a:xfrm>
        </p:spPr>
        <p:txBody>
          <a:bodyPr>
            <a:noAutofit/>
          </a:bodyPr>
          <a:lstStyle/>
          <a:p>
            <a:pPr>
              <a:spcBef>
                <a:spcPct val="0"/>
              </a:spcBef>
              <a:defRPr/>
            </a:pPr>
            <a:endParaRPr lang="en-US" altLang="en-US" sz="2200" i="1" dirty="0"/>
          </a:p>
          <a:p>
            <a:pPr>
              <a:spcBef>
                <a:spcPct val="0"/>
              </a:spcBef>
              <a:defRPr/>
            </a:pPr>
            <a:r>
              <a:rPr lang="en-US" altLang="en-US" sz="2400" i="1" dirty="0"/>
              <a:t>In re Radanovic, Proceeding No. D2014-29</a:t>
            </a:r>
            <a:r>
              <a:rPr lang="en-US" altLang="en-US" sz="2400" dirty="0"/>
              <a:t> (USPTO December 16, 2014)</a:t>
            </a:r>
          </a:p>
          <a:p>
            <a:pPr lvl="1">
              <a:spcBef>
                <a:spcPct val="0"/>
              </a:spcBef>
              <a:defRPr/>
            </a:pPr>
            <a:r>
              <a:rPr lang="en-US" altLang="en-US" sz="2000" dirty="0">
                <a:latin typeface="Segoe UI" panose="020B0502040204020203" pitchFamily="34" charset="0"/>
                <a:cs typeface="Segoe UI" panose="020B0502040204020203" pitchFamily="34" charset="0"/>
              </a:rPr>
              <a:t>Patent attorney:</a:t>
            </a:r>
          </a:p>
          <a:p>
            <a:pPr lvl="2">
              <a:spcBef>
                <a:spcPct val="0"/>
              </a:spcBef>
              <a:defRPr/>
            </a:pPr>
            <a:r>
              <a:rPr lang="en-US" altLang="en-US" sz="1600" dirty="0">
                <a:latin typeface="Segoe UI" panose="020B0502040204020203" pitchFamily="34" charset="0"/>
                <a:cs typeface="Segoe UI" panose="020B0502040204020203" pitchFamily="34" charset="0"/>
              </a:rPr>
              <a:t>Represented two joint inventors of patent application.</a:t>
            </a:r>
          </a:p>
          <a:p>
            <a:pPr lvl="2">
              <a:spcBef>
                <a:spcPct val="0"/>
              </a:spcBef>
              <a:defRPr/>
            </a:pPr>
            <a:r>
              <a:rPr lang="en-US" altLang="en-US" sz="1600" dirty="0">
                <a:latin typeface="Segoe UI" panose="020B0502040204020203" pitchFamily="34" charset="0"/>
                <a:cs typeface="Segoe UI" panose="020B0502040204020203" pitchFamily="34" charset="0"/>
              </a:rPr>
              <a:t>No written agreement regarding representation.</a:t>
            </a:r>
          </a:p>
          <a:p>
            <a:pPr lvl="2">
              <a:spcBef>
                <a:spcPct val="0"/>
              </a:spcBef>
              <a:defRPr/>
            </a:pPr>
            <a:r>
              <a:rPr lang="en-US" altLang="en-US" sz="1600" dirty="0">
                <a:latin typeface="Segoe UI" panose="020B0502040204020203" pitchFamily="34" charset="0"/>
                <a:cs typeface="Segoe UI" panose="020B0502040204020203" pitchFamily="34" charset="0"/>
              </a:rPr>
              <a:t>Attorney became aware of a dispute where one inventor alleged that the other did not contribute to the allowed claims.</a:t>
            </a:r>
          </a:p>
          <a:p>
            <a:pPr lvl="2">
              <a:spcBef>
                <a:spcPct val="0"/>
              </a:spcBef>
              <a:defRPr/>
            </a:pPr>
            <a:r>
              <a:rPr lang="en-US" altLang="en-US" sz="1600" dirty="0">
                <a:latin typeface="Segoe UI" panose="020B0502040204020203" pitchFamily="34" charset="0"/>
                <a:cs typeface="Segoe UI" panose="020B0502040204020203" pitchFamily="34" charset="0"/>
              </a:rPr>
              <a:t>Continued to represent both inventors. </a:t>
            </a:r>
          </a:p>
          <a:p>
            <a:pPr lvl="2">
              <a:spcBef>
                <a:spcPct val="0"/>
              </a:spcBef>
              <a:defRPr/>
            </a:pPr>
            <a:r>
              <a:rPr lang="en-US" altLang="en-US" sz="1600" dirty="0">
                <a:latin typeface="Segoe UI" panose="020B0502040204020203" pitchFamily="34" charset="0"/>
                <a:cs typeface="Segoe UI" panose="020B0502040204020203" pitchFamily="34" charset="0"/>
              </a:rPr>
              <a:t>Expressly abandoned application naming both inventors in favor of continuation naming one.</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Mitigating factors included clean 50-year disciplinary history.</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Received public reprimand.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dirty="0">
                <a:latin typeface="Segoe UI" pitchFamily="34" charset="0"/>
                <a:cs typeface="Times New Roman" pitchFamily="18" charset="0"/>
              </a:rPr>
              <a:t>Conflict of interest</a:t>
            </a:r>
            <a:endParaRPr lang="en-US"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18</a:t>
            </a:fld>
            <a:endParaRPr lang="en-US" dirty="0">
              <a:solidFill>
                <a:prstClr val="black"/>
              </a:solidFill>
              <a:latin typeface="Segoe UI"/>
            </a:endParaRPr>
          </a:p>
        </p:txBody>
      </p:sp>
    </p:spTree>
    <p:extLst>
      <p:ext uri="{BB962C8B-B14F-4D97-AF65-F5344CB8AC3E}">
        <p14:creationId xmlns:p14="http://schemas.microsoft.com/office/powerpoint/2010/main" val="199583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12" name="TextBox 11">
            <a:extLst>
              <a:ext uri="{FF2B5EF4-FFF2-40B4-BE49-F238E27FC236}">
                <a16:creationId xmlns:a16="http://schemas.microsoft.com/office/drawing/2014/main" id="{BEED89BF-EF13-46C8-A991-E0CDD3CAD24C}"/>
              </a:ext>
            </a:extLst>
          </p:cNvPr>
          <p:cNvSpPr txBox="1"/>
          <p:nvPr/>
        </p:nvSpPr>
        <p:spPr>
          <a:xfrm>
            <a:off x="3836522"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Rule 1.56</a:t>
            </a:r>
          </a:p>
        </p:txBody>
      </p:sp>
      <p:sp>
        <p:nvSpPr>
          <p:cNvPr id="13" name="Slide Number Placeholder 12">
            <a:extLst>
              <a:ext uri="{FF2B5EF4-FFF2-40B4-BE49-F238E27FC236}">
                <a16:creationId xmlns:a16="http://schemas.microsoft.com/office/drawing/2014/main" id="{BA6DF660-8061-4990-86C4-5F014A2B443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19</a:t>
            </a:fld>
            <a:endParaRPr lang="en-US" dirty="0">
              <a:solidFill>
                <a:prstClr val="black"/>
              </a:solidFill>
              <a:latin typeface="Segoe UI"/>
            </a:endParaRPr>
          </a:p>
        </p:txBody>
      </p:sp>
    </p:spTree>
    <p:extLst>
      <p:ext uri="{BB962C8B-B14F-4D97-AF65-F5344CB8AC3E}">
        <p14:creationId xmlns:p14="http://schemas.microsoft.com/office/powerpoint/2010/main" val="209512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2"/>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lnSpc>
                <a:spcPct val="120000"/>
              </a:lnSpc>
              <a:spcBef>
                <a:spcPts val="600"/>
              </a:spcBef>
              <a:buNone/>
            </a:pPr>
            <a:r>
              <a:rPr lang="en-US" altLang="en-US" sz="1600" dirty="0"/>
              <a:t>Which of the following persons is least likely to have a duty to disclose material information to the USPTO in connection with an application or proceeding pursuant to   37 CFR § 1.56? </a:t>
            </a:r>
          </a:p>
          <a:p>
            <a:pPr marL="0" indent="0">
              <a:lnSpc>
                <a:spcPct val="120000"/>
              </a:lnSpc>
              <a:spcBef>
                <a:spcPts val="600"/>
              </a:spcBef>
              <a:buNone/>
            </a:pPr>
            <a:endParaRPr lang="en-US" altLang="en-US" sz="1600" dirty="0"/>
          </a:p>
          <a:p>
            <a:pPr marL="0" indent="0">
              <a:spcBef>
                <a:spcPts val="0"/>
              </a:spcBef>
              <a:buNone/>
            </a:pPr>
            <a:r>
              <a:rPr lang="en-US" altLang="en-US" sz="1600" dirty="0"/>
              <a:t> 	A. A registered practitioner representing an applicant in a reexamination proceeding;</a:t>
            </a:r>
          </a:p>
          <a:p>
            <a:pPr marL="0" indent="0">
              <a:spcBef>
                <a:spcPts val="0"/>
              </a:spcBef>
              <a:buNone/>
            </a:pPr>
            <a:r>
              <a:rPr lang="en-US" altLang="en-US" sz="1600" dirty="0"/>
              <a:t>	</a:t>
            </a:r>
          </a:p>
          <a:p>
            <a:pPr marL="0" indent="0">
              <a:spcBef>
                <a:spcPts val="0"/>
              </a:spcBef>
              <a:buNone/>
            </a:pPr>
            <a:r>
              <a:rPr lang="en-US" altLang="en-US" sz="1600" dirty="0"/>
              <a:t>	B. An inventor working with her employer’s counsel on prosecution of the patent 	application for her invention; </a:t>
            </a:r>
          </a:p>
          <a:p>
            <a:pPr marL="0" indent="0">
              <a:spcBef>
                <a:spcPts val="0"/>
              </a:spcBef>
              <a:buNone/>
            </a:pPr>
            <a:endParaRPr lang="en-US" altLang="en-US" sz="1600" dirty="0"/>
          </a:p>
          <a:p>
            <a:pPr marL="0" indent="0">
              <a:spcBef>
                <a:spcPts val="0"/>
              </a:spcBef>
              <a:spcAft>
                <a:spcPts val="1200"/>
              </a:spcAft>
              <a:buNone/>
            </a:pPr>
            <a:r>
              <a:rPr lang="en-US" altLang="en-US" sz="1600" dirty="0"/>
              <a:t>	C. An unregistered R&amp;D Director who coordinates related patent litigation and 	reexamination proceedings for a company; or</a:t>
            </a:r>
          </a:p>
          <a:p>
            <a:pPr marL="0" indent="0">
              <a:spcBef>
                <a:spcPts val="0"/>
              </a:spcBef>
              <a:spcAft>
                <a:spcPts val="1200"/>
              </a:spcAft>
              <a:buNone/>
            </a:pPr>
            <a:r>
              <a:rPr lang="en-US" altLang="en-US" sz="1600" dirty="0"/>
              <a:t>	D. A typist working for a law firm prosecuting a patent application.</a:t>
            </a:r>
          </a:p>
        </p:txBody>
      </p:sp>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Slide Number Placeholder 4">
            <a:extLst>
              <a:ext uri="{FF2B5EF4-FFF2-40B4-BE49-F238E27FC236}">
                <a16:creationId xmlns:a16="http://schemas.microsoft.com/office/drawing/2014/main" id="{48745486-D202-40F1-B0AB-4902259F8E5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20</a:t>
            </a:fld>
            <a:endParaRPr lang="en-US" dirty="0">
              <a:solidFill>
                <a:prstClr val="black"/>
              </a:solidFill>
              <a:latin typeface="Segoe UI"/>
            </a:endParaRPr>
          </a:p>
        </p:txBody>
      </p:sp>
    </p:spTree>
    <p:extLst>
      <p:ext uri="{BB962C8B-B14F-4D97-AF65-F5344CB8AC3E}">
        <p14:creationId xmlns:p14="http://schemas.microsoft.com/office/powerpoint/2010/main" val="2053280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200" y="1479666"/>
            <a:ext cx="2057400" cy="369332"/>
          </a:xfrm>
          <a:prstGeom prst="rect">
            <a:avLst/>
          </a:prstGeom>
          <a:noFill/>
        </p:spPr>
        <p:txBody>
          <a:bodyPr wrap="square" rtlCol="0">
            <a:spAutoFit/>
          </a:bodyPr>
          <a:lstStyle/>
          <a:p>
            <a:pPr defTabSz="457211">
              <a:defRPr/>
            </a:pPr>
            <a:r>
              <a:rPr lang="en-US" dirty="0">
                <a:solidFill>
                  <a:prstClr val="black"/>
                </a:solidFill>
                <a:latin typeface="Segoe UI"/>
              </a:rPr>
              <a:t>Answer: D - Typist</a:t>
            </a:r>
          </a:p>
        </p:txBody>
      </p:sp>
      <p:sp>
        <p:nvSpPr>
          <p:cNvPr id="3" name="Content Placeholder 2"/>
          <p:cNvSpPr>
            <a:spLocks noGrp="1"/>
          </p:cNvSpPr>
          <p:nvPr>
            <p:ph idx="1"/>
          </p:nvPr>
        </p:nvSpPr>
        <p:spPr>
          <a:xfrm>
            <a:off x="1188722" y="2000251"/>
            <a:ext cx="6824749" cy="2886074"/>
          </a:xfrm>
        </p:spPr>
        <p:txBody>
          <a:bodyPr>
            <a:normAutofit/>
          </a:bodyPr>
          <a:lstStyle/>
          <a:p>
            <a:pPr marL="0" indent="0" algn="just">
              <a:lnSpc>
                <a:spcPct val="120000"/>
              </a:lnSpc>
              <a:spcBef>
                <a:spcPts val="600"/>
              </a:spcBef>
              <a:buNone/>
            </a:pPr>
            <a:r>
              <a:rPr lang="en-US" altLang="en-US" sz="1800" dirty="0"/>
              <a:t>“</a:t>
            </a:r>
            <a:r>
              <a:rPr lang="en-US" altLang="en-US" sz="1800" dirty="0">
                <a:latin typeface="SegoeUI"/>
              </a:rPr>
              <a:t>Individuals having a duty of disclosure are limited to those who are ‘substantively involved in the preparation or prosecution of the application.’ This is intended to make clear that the duty does not extend to typists, clerks, and similar personnel who assist with an application.”</a:t>
            </a:r>
          </a:p>
          <a:p>
            <a:pPr marL="400061" lvl="1" indent="0" algn="just">
              <a:lnSpc>
                <a:spcPct val="120000"/>
              </a:lnSpc>
              <a:spcBef>
                <a:spcPts val="600"/>
              </a:spcBef>
              <a:buNone/>
            </a:pPr>
            <a:r>
              <a:rPr lang="en-US" altLang="en-US" sz="1800" dirty="0">
                <a:latin typeface="SegoeUI"/>
              </a:rPr>
              <a:t>- MPEP 2001.01</a:t>
            </a:r>
          </a:p>
        </p:txBody>
      </p:sp>
      <p:sp>
        <p:nvSpPr>
          <p:cNvPr id="6" name="Slide Number Placeholder 5">
            <a:extLst>
              <a:ext uri="{FF2B5EF4-FFF2-40B4-BE49-F238E27FC236}">
                <a16:creationId xmlns:a16="http://schemas.microsoft.com/office/drawing/2014/main" id="{A2B2FB7B-483F-482F-873D-134868EC93D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21</a:t>
            </a:fld>
            <a:endParaRPr lang="en-US" dirty="0">
              <a:solidFill>
                <a:prstClr val="black"/>
              </a:solidFill>
              <a:latin typeface="Segoe UI"/>
            </a:endParaRPr>
          </a:p>
        </p:txBody>
      </p:sp>
    </p:spTree>
    <p:extLst>
      <p:ext uri="{BB962C8B-B14F-4D97-AF65-F5344CB8AC3E}">
        <p14:creationId xmlns:p14="http://schemas.microsoft.com/office/powerpoint/2010/main" val="52022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3" y="1126838"/>
            <a:ext cx="8335818" cy="4170651"/>
          </a:xfrm>
        </p:spPr>
        <p:txBody>
          <a:bodyPr>
            <a:noAutofit/>
          </a:bodyPr>
          <a:lstStyle/>
          <a:p>
            <a:pPr>
              <a:lnSpc>
                <a:spcPct val="120000"/>
              </a:lnSpc>
            </a:pPr>
            <a:r>
              <a:rPr lang="en-US" sz="1400" dirty="0">
                <a:latin typeface="Segoe UI "/>
              </a:rPr>
              <a:t>Patent attorney filed Rule 131 declaration re: reduction to practice with USPTO.</a:t>
            </a:r>
          </a:p>
          <a:p>
            <a:pPr>
              <a:lnSpc>
                <a:spcPct val="120000"/>
              </a:lnSpc>
            </a:pPr>
            <a:r>
              <a:rPr lang="en-US" sz="1300" dirty="0">
                <a:latin typeface="Segoe UI "/>
              </a:rPr>
              <a:t>Soon after, attorney learned that the inventor did not review the declaration and that declaration contained inaccurate information.</a:t>
            </a:r>
          </a:p>
          <a:p>
            <a:pPr>
              <a:lnSpc>
                <a:spcPct val="120000"/>
              </a:lnSpc>
            </a:pPr>
            <a:r>
              <a:rPr lang="en-US" sz="1300" dirty="0">
                <a:latin typeface="Segoe UI "/>
              </a:rPr>
              <a:t>Respondent did not advise the Office in writing of the inaccurate information and did not fully correct the record in writing.</a:t>
            </a:r>
          </a:p>
          <a:p>
            <a:pPr>
              <a:lnSpc>
                <a:spcPct val="120000"/>
              </a:lnSpc>
            </a:pPr>
            <a:r>
              <a:rPr lang="en-US" sz="1300" dirty="0">
                <a:latin typeface="Segoe UI "/>
              </a:rPr>
              <a:t>District Court held resultant patent unenforceable due to inequitable conduct, in part, because of false declaration.  </a:t>
            </a:r>
            <a:r>
              <a:rPr lang="en-US" sz="1300" i="1" dirty="0">
                <a:latin typeface="Segoe UI "/>
              </a:rPr>
              <a:t>Intellect Wireless v. HTC Corp</a:t>
            </a:r>
            <a:r>
              <a:rPr lang="en-US" sz="1300" dirty="0">
                <a:latin typeface="Segoe UI "/>
              </a:rPr>
              <a:t>., 910 F. Supp. 1056 (N.D. Ill. 2012). Federal Circuit upheld.</a:t>
            </a:r>
          </a:p>
          <a:p>
            <a:pPr lvl="1">
              <a:lnSpc>
                <a:spcPct val="120000"/>
              </a:lnSpc>
            </a:pPr>
            <a:r>
              <a:rPr lang="en-US" sz="1300" dirty="0">
                <a:latin typeface="Segoe UI "/>
              </a:rPr>
              <a:t>First requirement is to expressly advise the USPTO of existence of misrepresentation, stating specifically where it resides.</a:t>
            </a:r>
          </a:p>
          <a:p>
            <a:pPr lvl="1">
              <a:lnSpc>
                <a:spcPct val="120000"/>
              </a:lnSpc>
            </a:pPr>
            <a:r>
              <a:rPr lang="en-US" sz="1300" dirty="0">
                <a:latin typeface="Segoe UI "/>
              </a:rPr>
              <a:t>Second requirement is that the USPTO be advised of misrepresented facts, making it clear that further examination may be required if USPTO action may be based on the misrepresentation.</a:t>
            </a:r>
          </a:p>
          <a:p>
            <a:pPr lvl="1">
              <a:lnSpc>
                <a:spcPct val="120000"/>
              </a:lnSpc>
            </a:pPr>
            <a:r>
              <a:rPr lang="en-US" sz="1300" dirty="0">
                <a:latin typeface="Segoe UI "/>
              </a:rPr>
              <a:t>It does not suffice to merely supply the office with accurate facts without calling attention to the misrepresentation.</a:t>
            </a:r>
          </a:p>
          <a:p>
            <a:pPr>
              <a:lnSpc>
                <a:spcPct val="120000"/>
              </a:lnSpc>
            </a:pPr>
            <a:r>
              <a:rPr lang="en-US" sz="1300" dirty="0">
                <a:latin typeface="Segoe UI "/>
              </a:rPr>
              <a:t>Settlement: Four-year suspension (eligible for reinstatement after two years).</a:t>
            </a:r>
          </a:p>
        </p:txBody>
      </p:sp>
      <p:sp>
        <p:nvSpPr>
          <p:cNvPr id="2" name="Title 1"/>
          <p:cNvSpPr>
            <a:spLocks noGrp="1"/>
          </p:cNvSpPr>
          <p:nvPr>
            <p:ph type="title"/>
          </p:nvPr>
        </p:nvSpPr>
        <p:spPr>
          <a:xfrm>
            <a:off x="457200" y="203201"/>
            <a:ext cx="8229600" cy="860001"/>
          </a:xfrm>
        </p:spPr>
        <p:txBody>
          <a:bodyPr>
            <a:normAutofit fontScale="90000"/>
          </a:bodyPr>
          <a:lstStyle/>
          <a:p>
            <a:r>
              <a:rPr lang="en-US" sz="3600" dirty="0"/>
              <a:t>Inequitable conduct:</a:t>
            </a:r>
            <a:br>
              <a:rPr lang="en-US" sz="3600" dirty="0"/>
            </a:br>
            <a:r>
              <a:rPr lang="en-US" sz="2200" b="0" i="1" dirty="0"/>
              <a:t>In re Tendler</a:t>
            </a:r>
            <a:r>
              <a:rPr lang="en-US" sz="2200" b="0" dirty="0"/>
              <a:t>, Proceeding No. D2013-17 (USPTO Jan. 8, 2014)</a:t>
            </a:r>
            <a:br>
              <a:rPr lang="en-US" b="0" dirty="0"/>
            </a:br>
            <a:endParaRPr lang="en-US" b="0"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22</a:t>
            </a:fld>
            <a:endParaRPr lang="en-US" dirty="0">
              <a:solidFill>
                <a:prstClr val="black"/>
              </a:solidFill>
              <a:latin typeface="Segoe UI"/>
            </a:endParaRPr>
          </a:p>
        </p:txBody>
      </p:sp>
    </p:spTree>
    <p:extLst>
      <p:ext uri="{BB962C8B-B14F-4D97-AF65-F5344CB8AC3E}">
        <p14:creationId xmlns:p14="http://schemas.microsoft.com/office/powerpoint/2010/main" val="285695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3"/>
            <a:ext cx="8229600" cy="3971771"/>
          </a:xfrm>
        </p:spPr>
        <p:txBody>
          <a:bodyPr>
            <a:normAutofit fontScale="62500" lnSpcReduction="20000"/>
          </a:bodyPr>
          <a:lstStyle/>
          <a:p>
            <a:pPr>
              <a:lnSpc>
                <a:spcPct val="120000"/>
              </a:lnSpc>
            </a:pPr>
            <a:r>
              <a:rPr lang="en-US" altLang="en-US" sz="2500" dirty="0">
                <a:latin typeface="SegoeUI"/>
              </a:rPr>
              <a:t>Attorney sanctioned by EDNY for non-compliance with discovery orders.</a:t>
            </a:r>
          </a:p>
          <a:p>
            <a:pPr>
              <a:lnSpc>
                <a:spcPct val="120000"/>
              </a:lnSpc>
            </a:pPr>
            <a:r>
              <a:rPr lang="en-US" altLang="en-US" sz="2500" dirty="0">
                <a:latin typeface="SegoeUI"/>
              </a:rPr>
              <a:t>Federal Circuit affirmed sanction and found appellate brief to contain “misleading or improper” statements. </a:t>
            </a:r>
          </a:p>
          <a:p>
            <a:pPr lvl="1">
              <a:lnSpc>
                <a:spcPct val="120000"/>
              </a:lnSpc>
            </a:pPr>
            <a:r>
              <a:rPr lang="en-US" sz="2500" dirty="0">
                <a:latin typeface="SegoeUI"/>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sz="2500" dirty="0">
                <a:latin typeface="SegoeUI"/>
              </a:rPr>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sz="2500" i="1" dirty="0">
                <a:latin typeface="SegoeUI"/>
              </a:rPr>
              <a:t>Rates Technology, Inc. v Mediatrix Telecom, Inc</a:t>
            </a:r>
            <a:r>
              <a:rPr lang="en-US" sz="2500" dirty="0">
                <a:latin typeface="SegoeUI"/>
              </a:rPr>
              <a:t>., 688 F.3d 742 (Fed. Cir. 2012).</a:t>
            </a:r>
          </a:p>
          <a:p>
            <a:pPr>
              <a:lnSpc>
                <a:spcPct val="120000"/>
              </a:lnSpc>
            </a:pPr>
            <a:r>
              <a:rPr lang="en-US" altLang="en-US" sz="2500" dirty="0">
                <a:latin typeface="SegoeUI"/>
              </a:rPr>
              <a:t>Settlement: public reprimand and one-year probation</a:t>
            </a:r>
          </a:p>
        </p:txBody>
      </p:sp>
      <p:sp>
        <p:nvSpPr>
          <p:cNvPr id="2" name="Title 1"/>
          <p:cNvSpPr>
            <a:spLocks noGrp="1"/>
          </p:cNvSpPr>
          <p:nvPr>
            <p:ph type="title"/>
          </p:nvPr>
        </p:nvSpPr>
        <p:spPr/>
        <p:txBody>
          <a:bodyPr>
            <a:noAutofit/>
          </a:bodyPr>
          <a:lstStyle/>
          <a:p>
            <a:r>
              <a:rPr lang="en-US" sz="3600" dirty="0"/>
              <a:t>Candor toward tribunal</a:t>
            </a:r>
            <a:br>
              <a:rPr lang="en-US" sz="3200" dirty="0"/>
            </a:br>
            <a:r>
              <a:rPr lang="en-US" sz="2000" b="0" i="1" dirty="0"/>
              <a:t>In re Hicks</a:t>
            </a:r>
            <a:r>
              <a:rPr lang="en-US" sz="2000" b="0" dirty="0"/>
              <a:t>, Proceeding No. D2013-11 (USPTO Sept. 10, 2013)</a:t>
            </a:r>
            <a:br>
              <a:rPr lang="en-US" sz="2400" b="0" dirty="0"/>
            </a:br>
            <a:endParaRPr lang="en-US" sz="3200" b="0" dirty="0"/>
          </a:p>
        </p:txBody>
      </p:sp>
      <p:sp>
        <p:nvSpPr>
          <p:cNvPr id="5" name="Slide Number Placeholder 4">
            <a:extLst>
              <a:ext uri="{FF2B5EF4-FFF2-40B4-BE49-F238E27FC236}">
                <a16:creationId xmlns:a16="http://schemas.microsoft.com/office/drawing/2014/main" id="{C5255CCC-21C4-422A-B95B-3BFDDC20EFD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23</a:t>
            </a:fld>
            <a:endParaRPr lang="en-US" dirty="0">
              <a:solidFill>
                <a:prstClr val="black"/>
              </a:solidFill>
              <a:latin typeface="Segoe UI"/>
            </a:endParaRPr>
          </a:p>
        </p:txBody>
      </p:sp>
    </p:spTree>
    <p:extLst>
      <p:ext uri="{BB962C8B-B14F-4D97-AF65-F5344CB8AC3E}">
        <p14:creationId xmlns:p14="http://schemas.microsoft.com/office/powerpoint/2010/main" val="90806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5" name="TextBox 4">
            <a:extLst>
              <a:ext uri="{FF2B5EF4-FFF2-40B4-BE49-F238E27FC236}">
                <a16:creationId xmlns:a16="http://schemas.microsoft.com/office/drawing/2014/main" id="{AA5A0B4E-5842-4448-B13C-F0043B1EFF35}"/>
              </a:ext>
            </a:extLst>
          </p:cNvPr>
          <p:cNvSpPr txBox="1"/>
          <p:nvPr/>
        </p:nvSpPr>
        <p:spPr>
          <a:xfrm>
            <a:off x="3819104"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Signatures</a:t>
            </a:r>
          </a:p>
        </p:txBody>
      </p:sp>
      <p:sp>
        <p:nvSpPr>
          <p:cNvPr id="2" name="Slide Number Placeholder 1" descr="graphic featuring silhouette of a hear with two gears">
            <a:extLst>
              <a:ext uri="{FF2B5EF4-FFF2-40B4-BE49-F238E27FC236}">
                <a16:creationId xmlns:a16="http://schemas.microsoft.com/office/drawing/2014/main" id="{9B194317-D9BE-4D0E-BD53-35D88DCF07A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24</a:t>
            </a:fld>
            <a:endParaRPr lang="en-US" dirty="0">
              <a:solidFill>
                <a:prstClr val="black"/>
              </a:solidFill>
              <a:latin typeface="Segoe UI"/>
            </a:endParaRPr>
          </a:p>
        </p:txBody>
      </p:sp>
    </p:spTree>
    <p:extLst>
      <p:ext uri="{BB962C8B-B14F-4D97-AF65-F5344CB8AC3E}">
        <p14:creationId xmlns:p14="http://schemas.microsoft.com/office/powerpoint/2010/main" val="1406233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spcBef>
                <a:spcPts val="0"/>
              </a:spcBef>
              <a:buNone/>
            </a:pPr>
            <a:r>
              <a:rPr lang="en-US" altLang="en-US" sz="1600" dirty="0"/>
              <a:t>Patent Agent represents Inventor and files Inventor’s patent application with the USPTO along with a properly executed Power of Attorney.</a:t>
            </a:r>
          </a:p>
          <a:p>
            <a:pPr marL="0" indent="0">
              <a:spcBef>
                <a:spcPts val="0"/>
              </a:spcBef>
              <a:buNone/>
            </a:pPr>
            <a:endParaRPr lang="en-US" altLang="en-US" sz="1600" dirty="0"/>
          </a:p>
          <a:p>
            <a:pPr marL="0" indent="0">
              <a:spcBef>
                <a:spcPts val="0"/>
              </a:spcBef>
              <a:buNone/>
            </a:pPr>
            <a:r>
              <a:rPr lang="en-US" altLang="en-US" sz="1600" b="1" dirty="0"/>
              <a:t>Which of the following statements is accurate with respect to the oath or declaration in the application?</a:t>
            </a:r>
          </a:p>
          <a:p>
            <a:pPr marL="0" indent="0">
              <a:lnSpc>
                <a:spcPct val="120000"/>
              </a:lnSpc>
              <a:spcBef>
                <a:spcPts val="600"/>
              </a:spcBef>
              <a:buNone/>
            </a:pPr>
            <a:r>
              <a:rPr lang="en-US" altLang="en-US" sz="1600" dirty="0"/>
              <a:t>  	A. Patent Practitioner Agent may sign the oath/declaration since he is the Inventor’s  	attorney/representative;</a:t>
            </a:r>
          </a:p>
          <a:p>
            <a:pPr marL="0" indent="0">
              <a:lnSpc>
                <a:spcPct val="120000"/>
              </a:lnSpc>
              <a:spcBef>
                <a:spcPts val="600"/>
              </a:spcBef>
              <a:buNone/>
            </a:pPr>
            <a:r>
              <a:rPr lang="en-US" altLang="en-US" sz="1600" dirty="0"/>
              <a:t>  	B. Patent Practitioner may sign the oath/declaration on behalf of Inventor as long as 	Inventor gives prior consent;</a:t>
            </a:r>
          </a:p>
          <a:p>
            <a:pPr marL="0" indent="0">
              <a:lnSpc>
                <a:spcPct val="120000"/>
              </a:lnSpc>
              <a:spcBef>
                <a:spcPts val="600"/>
              </a:spcBef>
              <a:buNone/>
            </a:pPr>
            <a:r>
              <a:rPr lang="en-US" altLang="en-US" sz="1600" dirty="0"/>
              <a:t>  	C. Inventor is the only individual authorized to sign the oath/declaration; or</a:t>
            </a:r>
          </a:p>
          <a:p>
            <a:pPr marL="0" indent="0">
              <a:lnSpc>
                <a:spcPct val="120000"/>
              </a:lnSpc>
              <a:spcBef>
                <a:spcPts val="600"/>
              </a:spcBef>
              <a:buNone/>
            </a:pPr>
            <a:r>
              <a:rPr lang="en-US" altLang="en-US" sz="1600" dirty="0"/>
              <a:t>  	D. Patent Practitioner or anyone acting under the authority of Patent Practitioner 	may sign the oath/declaration as long as Inventor gives prior consent.</a:t>
            </a:r>
            <a:endParaRPr lang="en-US" altLang="en-US" sz="1400" dirty="0"/>
          </a:p>
        </p:txBody>
      </p:sp>
      <p:sp>
        <p:nvSpPr>
          <p:cNvPr id="2" name="Title 1"/>
          <p:cNvSpPr>
            <a:spLocks noGrp="1"/>
          </p:cNvSpPr>
          <p:nvPr>
            <p:ph type="title"/>
          </p:nvPr>
        </p:nvSpPr>
        <p:spPr>
          <a:xfrm>
            <a:off x="457200" y="309582"/>
            <a:ext cx="8229600" cy="681020"/>
          </a:xfrm>
        </p:spPr>
        <p:txBody>
          <a:bodyPr>
            <a:noAutofit/>
          </a:bodyPr>
          <a:lstStyle/>
          <a:p>
            <a:r>
              <a:rPr lang="en-US" dirty="0"/>
              <a:t>Pop Quiz – signatures</a:t>
            </a:r>
          </a:p>
        </p:txBody>
      </p:sp>
      <p:sp>
        <p:nvSpPr>
          <p:cNvPr id="5" name="Slide Number Placeholder 4">
            <a:extLst>
              <a:ext uri="{FF2B5EF4-FFF2-40B4-BE49-F238E27FC236}">
                <a16:creationId xmlns:a16="http://schemas.microsoft.com/office/drawing/2014/main" id="{C17D0328-87A7-4C95-917E-9C13968C847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25</a:t>
            </a:fld>
            <a:endParaRPr lang="en-US" dirty="0">
              <a:solidFill>
                <a:prstClr val="black"/>
              </a:solidFill>
              <a:latin typeface="Segoe UI"/>
            </a:endParaRPr>
          </a:p>
        </p:txBody>
      </p:sp>
    </p:spTree>
    <p:extLst>
      <p:ext uri="{BB962C8B-B14F-4D97-AF65-F5344CB8AC3E}">
        <p14:creationId xmlns:p14="http://schemas.microsoft.com/office/powerpoint/2010/main" val="59983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291"/>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67124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Inventor only</a:t>
            </a:r>
          </a:p>
        </p:txBody>
      </p:sp>
      <p:sp>
        <p:nvSpPr>
          <p:cNvPr id="3" name="Content Placeholder 2"/>
          <p:cNvSpPr>
            <a:spLocks noGrp="1"/>
          </p:cNvSpPr>
          <p:nvPr>
            <p:ph idx="1"/>
          </p:nvPr>
        </p:nvSpPr>
        <p:spPr>
          <a:xfrm>
            <a:off x="1188722" y="2154563"/>
            <a:ext cx="6824749" cy="1955866"/>
          </a:xfrm>
        </p:spPr>
        <p:txBody>
          <a:bodyPr>
            <a:normAutofit/>
          </a:bodyPr>
          <a:lstStyle/>
          <a:p>
            <a:pPr marL="0" indent="0" algn="just">
              <a:lnSpc>
                <a:spcPct val="120000"/>
              </a:lnSpc>
              <a:spcBef>
                <a:spcPts val="600"/>
              </a:spcBef>
              <a:buNone/>
            </a:pPr>
            <a:r>
              <a:rPr lang="en-US" altLang="en-US" sz="1800" dirty="0"/>
              <a:t>35 U.S.C. § 115(a)</a:t>
            </a:r>
          </a:p>
          <a:p>
            <a:pPr marL="0" indent="0" algn="just">
              <a:lnSpc>
                <a:spcPct val="120000"/>
              </a:lnSpc>
              <a:spcBef>
                <a:spcPts val="600"/>
              </a:spcBef>
              <a:buNone/>
            </a:pPr>
            <a:r>
              <a:rPr lang="en-US" altLang="en-US" sz="1800" dirty="0"/>
              <a:t>“…Except as otherwise provided in this section, each individual who is the inventor or a joint inventor of a claimed invention in an application for patent shall execute an oath or declaration in connection with the application.”</a:t>
            </a:r>
            <a:endParaRPr lang="en-US" altLang="en-US" sz="1800" dirty="0">
              <a:latin typeface="+mn-lt"/>
            </a:endParaRPr>
          </a:p>
        </p:txBody>
      </p:sp>
      <p:sp>
        <p:nvSpPr>
          <p:cNvPr id="6" name="Content Placeholder 2">
            <a:extLst>
              <a:ext uri="{FF2B5EF4-FFF2-40B4-BE49-F238E27FC236}">
                <a16:creationId xmlns:a16="http://schemas.microsoft.com/office/drawing/2014/main" id="{1F4E5129-8B16-41E2-AEF3-D59B8ABD6609}"/>
              </a:ext>
            </a:extLst>
          </p:cNvPr>
          <p:cNvSpPr txBox="1">
            <a:spLocks/>
          </p:cNvSpPr>
          <p:nvPr/>
        </p:nvSpPr>
        <p:spPr>
          <a:xfrm>
            <a:off x="1184367" y="4170603"/>
            <a:ext cx="6824749" cy="1955866"/>
          </a:xfrm>
          <a:prstGeom prst="rect">
            <a:avLst/>
          </a:prstGeom>
        </p:spPr>
        <p:txBody>
          <a:bodyPr vert="horz" lIns="91440" tIns="45720" rIns="91440" bIns="45720" rtlCol="0">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defTabSz="457211">
              <a:lnSpc>
                <a:spcPct val="120000"/>
              </a:lnSpc>
              <a:spcBef>
                <a:spcPts val="600"/>
              </a:spcBef>
              <a:buNone/>
              <a:defRPr/>
            </a:pPr>
            <a:r>
              <a:rPr lang="en-US" altLang="en-US" sz="1800" i="1" dirty="0">
                <a:solidFill>
                  <a:prstClr val="black"/>
                </a:solidFill>
              </a:rPr>
              <a:t>See however</a:t>
            </a:r>
            <a:r>
              <a:rPr lang="en-US" altLang="en-US" sz="1800" dirty="0">
                <a:solidFill>
                  <a:prstClr val="black"/>
                </a:solidFill>
              </a:rPr>
              <a:t>, substitute statements pursuant to 35 U.S.C. § 115(d).</a:t>
            </a:r>
          </a:p>
        </p:txBody>
      </p:sp>
      <p:sp>
        <p:nvSpPr>
          <p:cNvPr id="7" name="Slide Number Placeholder 6">
            <a:extLst>
              <a:ext uri="{FF2B5EF4-FFF2-40B4-BE49-F238E27FC236}">
                <a16:creationId xmlns:a16="http://schemas.microsoft.com/office/drawing/2014/main" id="{67E15C1D-B019-4BD6-93FA-7340DAFD3A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26</a:t>
            </a:fld>
            <a:endParaRPr lang="en-US" dirty="0">
              <a:solidFill>
                <a:prstClr val="black"/>
              </a:solidFill>
              <a:latin typeface="Segoe UI"/>
            </a:endParaRPr>
          </a:p>
        </p:txBody>
      </p:sp>
    </p:spTree>
    <p:extLst>
      <p:ext uri="{BB962C8B-B14F-4D97-AF65-F5344CB8AC3E}">
        <p14:creationId xmlns:p14="http://schemas.microsoft.com/office/powerpoint/2010/main" val="3717232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725"/>
            <a:ext cx="8229600" cy="4005126"/>
          </a:xfrm>
        </p:spPr>
        <p:txBody>
          <a:bodyPr>
            <a:noAutofit/>
          </a:bodyPr>
          <a:lstStyle/>
          <a:p>
            <a:r>
              <a:rPr lang="en-US" altLang="en-US" sz="1400" dirty="0">
                <a:latin typeface="Segoe UI "/>
                <a:cs typeface="Segoe UI Light" panose="020B0502040204020203" pitchFamily="34" charset="0"/>
              </a:rPr>
              <a:t>37 C.F.R. § 1.4(d)(1) Handwritten signature. </a:t>
            </a:r>
          </a:p>
          <a:p>
            <a:pPr lvl="1"/>
            <a:r>
              <a:rPr lang="en-US" altLang="en-US" sz="1400" dirty="0">
                <a:latin typeface="Segoe UI "/>
              </a:rPr>
              <a:t>“Each piece of correspondence, except as provided in paragraphs (d)(2), (d)(3), (d)(4), and (f) of this section, filed in an application, patent file, or other proceeding in the Office which requires a person's signature, must:</a:t>
            </a:r>
          </a:p>
          <a:p>
            <a:pPr lvl="2"/>
            <a:r>
              <a:rPr lang="en-US" altLang="en-US" sz="1400" dirty="0">
                <a:latin typeface="Segoe UI "/>
              </a:rPr>
              <a:t>(</a:t>
            </a:r>
            <a:r>
              <a:rPr lang="en-US" altLang="en-US" sz="1400" dirty="0" err="1">
                <a:latin typeface="Segoe UI "/>
              </a:rPr>
              <a:t>i</a:t>
            </a:r>
            <a:r>
              <a:rPr lang="en-US" altLang="en-US" sz="1400" dirty="0">
                <a:latin typeface="Segoe UI "/>
              </a:rPr>
              <a:t>) Be an original, that is, have an original handwritten signature </a:t>
            </a:r>
            <a:r>
              <a:rPr lang="en-US" altLang="en-US" sz="1400" b="1" dirty="0">
                <a:latin typeface="Segoe UI "/>
              </a:rPr>
              <a:t>personally signed</a:t>
            </a:r>
            <a:r>
              <a:rPr lang="en-US" altLang="en-US" sz="1400" dirty="0">
                <a:latin typeface="Segoe UI "/>
              </a:rPr>
              <a:t>, in permanent dark ink or its equivalent, </a:t>
            </a:r>
            <a:r>
              <a:rPr lang="en-US" altLang="en-US" sz="1400" b="1" dirty="0">
                <a:latin typeface="Segoe UI "/>
              </a:rPr>
              <a:t>by that person</a:t>
            </a:r>
            <a:r>
              <a:rPr lang="en-US" altLang="en-US" sz="1400" dirty="0">
                <a:latin typeface="Segoe UI "/>
              </a:rPr>
              <a:t>; or</a:t>
            </a:r>
          </a:p>
          <a:p>
            <a:pPr lvl="2"/>
            <a:r>
              <a:rPr lang="en-US" altLang="en-US" sz="1400" dirty="0">
                <a:latin typeface="Segoe UI "/>
              </a:rPr>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marL="457211" lvl="1" indent="0">
              <a:buNone/>
            </a:pPr>
            <a:endParaRPr lang="en-US" altLang="en-US" sz="1400" dirty="0">
              <a:latin typeface="Segoe UI "/>
            </a:endParaRPr>
          </a:p>
        </p:txBody>
      </p:sp>
      <p:sp>
        <p:nvSpPr>
          <p:cNvPr id="2" name="Title 1"/>
          <p:cNvSpPr>
            <a:spLocks noGrp="1"/>
          </p:cNvSpPr>
          <p:nvPr>
            <p:ph type="title"/>
          </p:nvPr>
        </p:nvSpPr>
        <p:spPr>
          <a:xfrm>
            <a:off x="457200" y="180976"/>
            <a:ext cx="8229600" cy="838200"/>
          </a:xfrm>
        </p:spPr>
        <p:txBody>
          <a:bodyPr>
            <a:normAutofit/>
          </a:bodyPr>
          <a:lstStyle/>
          <a:p>
            <a:r>
              <a:rPr lang="en-US" dirty="0"/>
              <a:t>Signatures on patent documents</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Everitt Beers</a:t>
            </a:r>
            <a:r>
              <a:rPr lang="en-US" altLang="en-US" sz="2000" dirty="0"/>
              <a:t>,</a:t>
            </a:r>
            <a:r>
              <a:rPr lang="en-US" altLang="en-US" sz="2000" i="1" dirty="0"/>
              <a:t> </a:t>
            </a:r>
            <a:r>
              <a:rPr lang="en-US" altLang="en-US" sz="2000" dirty="0"/>
              <a:t>Proceeding No. D2016-8 (USPTO June 10, 2016)</a:t>
            </a:r>
          </a:p>
          <a:p>
            <a:pPr lvl="1">
              <a:spcBef>
                <a:spcPct val="0"/>
              </a:spcBef>
              <a:defRPr/>
            </a:pPr>
            <a:r>
              <a:rPr lang="en-US" altLang="en-US" sz="1800" dirty="0">
                <a:latin typeface="Segoe UI" panose="020B0502040204020203" pitchFamily="34" charset="0"/>
                <a:cs typeface="Segoe UI" panose="020B0502040204020203" pitchFamily="34" charset="0"/>
              </a:rPr>
              <a:t>Registered patent attorney:</a:t>
            </a:r>
          </a:p>
          <a:p>
            <a:pPr lvl="2">
              <a:spcBef>
                <a:spcPct val="0"/>
              </a:spcBef>
              <a:defRPr/>
            </a:pPr>
            <a:r>
              <a:rPr lang="en-US" altLang="en-US" sz="1600" dirty="0">
                <a:latin typeface="Segoe UI" panose="020B0502040204020203" pitchFamily="34" charset="0"/>
                <a:cs typeface="Segoe UI" panose="020B0502040204020203" pitchFamily="34" charset="0"/>
              </a:rPr>
              <a:t>Client hired Respondent to file eight TM applications.</a:t>
            </a:r>
          </a:p>
          <a:p>
            <a:pPr lvl="2">
              <a:spcBef>
                <a:spcPct val="0"/>
              </a:spcBef>
              <a:defRPr/>
            </a:pPr>
            <a:r>
              <a:rPr lang="en-US" altLang="en-US" sz="1600" dirty="0">
                <a:latin typeface="Segoe UI" panose="020B0502040204020203" pitchFamily="34" charset="0"/>
                <a:cs typeface="Segoe UI" panose="020B0502040204020203" pitchFamily="34" charset="0"/>
              </a:rPr>
              <a:t>Respondent billed for and received $2,600 advanced costs as filing fees.</a:t>
            </a:r>
          </a:p>
          <a:p>
            <a:pPr lvl="2">
              <a:spcBef>
                <a:spcPct val="0"/>
              </a:spcBef>
              <a:defRPr/>
            </a:pPr>
            <a:r>
              <a:rPr lang="en-US" altLang="en-US" sz="1600" dirty="0">
                <a:latin typeface="Segoe UI" panose="020B0502040204020203" pitchFamily="34" charset="0"/>
                <a:cs typeface="Segoe UI" panose="020B0502040204020203" pitchFamily="34" charset="0"/>
              </a:rPr>
              <a:t>Respondent failed to deposit any of the $2,600 in a trust account.</a:t>
            </a:r>
          </a:p>
          <a:p>
            <a:pPr lvl="2">
              <a:spcBef>
                <a:spcPct val="0"/>
              </a:spcBef>
              <a:defRPr/>
            </a:pPr>
            <a:r>
              <a:rPr lang="en-US" altLang="en-US" sz="1600" dirty="0">
                <a:latin typeface="Segoe UI" panose="020B0502040204020203" pitchFamily="34" charset="0"/>
                <a:cs typeface="Segoe UI" panose="020B0502040204020203" pitchFamily="34" charset="0"/>
              </a:rPr>
              <a:t>Respondent then billed and received $5,005 advanced fees to prepare and file eight TM applications, neither of which he did.</a:t>
            </a:r>
          </a:p>
          <a:p>
            <a:pPr lvl="2">
              <a:spcBef>
                <a:spcPct val="0"/>
              </a:spcBef>
              <a:defRPr/>
            </a:pPr>
            <a:r>
              <a:rPr lang="en-US" altLang="en-US" sz="1600" dirty="0">
                <a:latin typeface="Segoe UI" panose="020B0502040204020203" pitchFamily="34" charset="0"/>
                <a:cs typeface="Segoe UI" panose="020B0502040204020203" pitchFamily="34" charset="0"/>
              </a:rPr>
              <a:t>Respondent then sent a list of work purportedly performed – eight fictitious TM applications.</a:t>
            </a:r>
          </a:p>
          <a:p>
            <a:pPr lvl="2">
              <a:spcBef>
                <a:spcPct val="0"/>
              </a:spcBef>
              <a:defRPr/>
            </a:pPr>
            <a:r>
              <a:rPr lang="en-US" altLang="en-US" sz="1600" dirty="0">
                <a:latin typeface="Segoe UI" panose="020B0502040204020203" pitchFamily="34" charset="0"/>
                <a:cs typeface="Segoe UI" panose="020B0502040204020203" pitchFamily="34" charset="0"/>
              </a:rPr>
              <a:t>Converted all advanced costs and fees for his own use and failed to deposit unearned legal fees and USPTO fees in a trust account.</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 included no prior disciplinary history during 12 years of practice.</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Suspended for four months.</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Fees and trust account issues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28</a:t>
            </a:fld>
            <a:endParaRPr lang="en-US" dirty="0">
              <a:solidFill>
                <a:prstClr val="black"/>
              </a:solidFill>
              <a:latin typeface="Segoe UI"/>
            </a:endParaRPr>
          </a:p>
        </p:txBody>
      </p:sp>
    </p:spTree>
    <p:extLst>
      <p:ext uri="{BB962C8B-B14F-4D97-AF65-F5344CB8AC3E}">
        <p14:creationId xmlns:p14="http://schemas.microsoft.com/office/powerpoint/2010/main" val="239189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Tung-Yun McNally</a:t>
            </a:r>
            <a:r>
              <a:rPr lang="en-US" altLang="en-US" sz="2000" dirty="0"/>
              <a:t>, Proceeding No. D2023-22 (USPTO April 7, 2023)</a:t>
            </a:r>
          </a:p>
          <a:p>
            <a:pPr lvl="1">
              <a:spcBef>
                <a:spcPct val="0"/>
              </a:spcBef>
              <a:defRPr/>
            </a:pPr>
            <a:r>
              <a:rPr lang="en-US" altLang="en-US" sz="1800" dirty="0">
                <a:latin typeface="Segoe UI" panose="020B0502040204020203" pitchFamily="34" charset="0"/>
                <a:cs typeface="Segoe UI" panose="020B0502040204020203" pitchFamily="34" charset="0"/>
              </a:rPr>
              <a:t>Registered patent agent:</a:t>
            </a:r>
          </a:p>
          <a:p>
            <a:pPr lvl="2">
              <a:spcBef>
                <a:spcPct val="0"/>
              </a:spcBef>
              <a:defRPr/>
            </a:pPr>
            <a:r>
              <a:rPr lang="en-US" altLang="en-US" sz="1800" dirty="0">
                <a:latin typeface="Segoe UI" panose="020B0502040204020203" pitchFamily="34" charset="0"/>
                <a:cs typeface="Segoe UI" panose="020B0502040204020203" pitchFamily="34" charset="0"/>
              </a:rPr>
              <a:t>Submitted more than 688 design patent applications on behalf of applicants between Aug 2019 and Sept 2021.</a:t>
            </a:r>
          </a:p>
          <a:p>
            <a:pPr lvl="2">
              <a:spcBef>
                <a:spcPct val="0"/>
              </a:spcBef>
              <a:defRPr/>
            </a:pPr>
            <a:r>
              <a:rPr lang="en-US" altLang="en-US" sz="1800" dirty="0">
                <a:latin typeface="Segoe UI" panose="020B0502040204020203" pitchFamily="34" charset="0"/>
                <a:cs typeface="Segoe UI" panose="020B0502040204020203" pitchFamily="34" charset="0"/>
              </a:rPr>
              <a:t>USPTO issued a Notice of Payment Deficiency for 21 of these applications where Respondent signed, executed and submitted a Certification of Micro Entity Status.</a:t>
            </a:r>
          </a:p>
          <a:p>
            <a:pPr lvl="2">
              <a:spcBef>
                <a:spcPct val="0"/>
              </a:spcBef>
              <a:defRPr/>
            </a:pPr>
            <a:r>
              <a:rPr lang="en-US" altLang="en-US" sz="1800" dirty="0">
                <a:latin typeface="Segoe UI" panose="020B0502040204020203" pitchFamily="34" charset="0"/>
                <a:cs typeface="Segoe UI" panose="020B0502040204020203" pitchFamily="34" charset="0"/>
              </a:rPr>
              <a:t>Respondent signed certifications based upon representations made to her by a foreign associate for the applicants.</a:t>
            </a:r>
          </a:p>
          <a:p>
            <a:pPr lvl="2">
              <a:spcBef>
                <a:spcPct val="0"/>
              </a:spcBef>
              <a:defRPr/>
            </a:pPr>
            <a:r>
              <a:rPr lang="en-US" altLang="en-US" sz="1800" dirty="0">
                <a:latin typeface="Segoe UI" panose="020B0502040204020203" pitchFamily="34" charset="0"/>
                <a:cs typeface="Segoe UI" panose="020B0502040204020203" pitchFamily="34" charset="0"/>
              </a:rPr>
              <a:t>Except for one application, Respondent claimed she was not aware of the Notices of Deficiency, changes in certifications, or the payment of the deficiency amounts until she received communication from OED.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29</a:t>
            </a:fld>
            <a:endParaRPr lang="en-US" dirty="0">
              <a:solidFill>
                <a:prstClr val="black"/>
              </a:solidFill>
              <a:latin typeface="Segoe UI"/>
            </a:endParaRPr>
          </a:p>
        </p:txBody>
      </p:sp>
    </p:spTree>
    <p:extLst>
      <p:ext uri="{BB962C8B-B14F-4D97-AF65-F5344CB8AC3E}">
        <p14:creationId xmlns:p14="http://schemas.microsoft.com/office/powerpoint/2010/main" val="409478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1"/>
            <a:ext cx="8229600" cy="4109901"/>
          </a:xfrm>
        </p:spPr>
        <p:txBody>
          <a:bodyPr>
            <a:normAutofit/>
          </a:bodyPr>
          <a:lstStyle/>
          <a:p>
            <a:r>
              <a:rPr lang="en-US" sz="2400" dirty="0">
                <a:latin typeface="Segoe UI "/>
                <a:cs typeface="Segoe UI Light" panose="020B0502040204020203" pitchFamily="34" charset="0"/>
              </a:rPr>
              <a:t>Authorization to practice before the USPTO in patent matters:</a:t>
            </a:r>
          </a:p>
          <a:p>
            <a:pPr lvl="1"/>
            <a:r>
              <a:rPr lang="en-US" sz="2400" dirty="0">
                <a:latin typeface="Segoe UI "/>
              </a:rPr>
              <a:t>Attorneys, agents, and limited recognition.</a:t>
            </a:r>
          </a:p>
          <a:p>
            <a:r>
              <a:rPr lang="en-US" sz="2400" dirty="0">
                <a:latin typeface="Segoe UI "/>
                <a:cs typeface="Segoe UI Light" panose="020B0502040204020203" pitchFamily="34" charset="0"/>
              </a:rPr>
              <a:t>3 factors for registration:</a:t>
            </a:r>
          </a:p>
          <a:p>
            <a:pPr lvl="1"/>
            <a:r>
              <a:rPr lang="en-US" sz="2400" dirty="0">
                <a:latin typeface="Segoe UI "/>
              </a:rPr>
              <a:t>Scientific and technical qualifications;</a:t>
            </a:r>
          </a:p>
          <a:p>
            <a:pPr lvl="1"/>
            <a:r>
              <a:rPr lang="en-US" sz="2400" dirty="0">
                <a:latin typeface="Segoe UI "/>
              </a:rPr>
              <a:t>Legal competence: registration exam; and</a:t>
            </a:r>
          </a:p>
          <a:p>
            <a:pPr lvl="1"/>
            <a:r>
              <a:rPr lang="en-US" sz="2400" dirty="0">
                <a:latin typeface="Segoe UI "/>
              </a:rPr>
              <a:t>Moral character.</a:t>
            </a:r>
          </a:p>
          <a:p>
            <a:pPr marL="457211" lvl="1" indent="0">
              <a:buNone/>
            </a:pPr>
            <a:r>
              <a:rPr lang="en-US" sz="2400" i="1" dirty="0">
                <a:latin typeface="Segoe UI "/>
              </a:rPr>
              <a:t>See</a:t>
            </a:r>
            <a:r>
              <a:rPr lang="en-US" sz="2400" dirty="0">
                <a:latin typeface="Segoe UI "/>
              </a:rPr>
              <a:t> 37 C.F.R. § 11.7 and General Requirements Bulletin.</a:t>
            </a:r>
          </a:p>
        </p:txBody>
      </p:sp>
      <p:sp>
        <p:nvSpPr>
          <p:cNvPr id="2" name="Title 1"/>
          <p:cNvSpPr>
            <a:spLocks noGrp="1"/>
          </p:cNvSpPr>
          <p:nvPr>
            <p:ph type="title"/>
          </p:nvPr>
        </p:nvSpPr>
        <p:spPr/>
        <p:txBody>
          <a:bodyPr>
            <a:normAutofit/>
          </a:bodyPr>
          <a:lstStyle/>
          <a:p>
            <a:r>
              <a:rPr lang="en-US" sz="3800"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lvl="2">
              <a:spcBef>
                <a:spcPct val="0"/>
              </a:spcBef>
              <a:defRPr/>
            </a:pPr>
            <a:r>
              <a:rPr lang="en-US" altLang="en-US" sz="1800" dirty="0">
                <a:solidFill>
                  <a:prstClr val="black"/>
                </a:solidFill>
                <a:latin typeface="Segoe UI" panose="020B0502040204020203" pitchFamily="34" charset="0"/>
                <a:cs typeface="Segoe UI" panose="020B0502040204020203" pitchFamily="34" charset="0"/>
              </a:rPr>
              <a:t>Respondent relied upon the foreign associate’s representations, with whom Respondent’s law firm had an existing relationship.</a:t>
            </a:r>
          </a:p>
          <a:p>
            <a:pPr lvl="2">
              <a:spcBef>
                <a:spcPct val="0"/>
              </a:spcBef>
              <a:defRPr/>
            </a:pPr>
            <a:r>
              <a:rPr lang="en-US" altLang="en-US" sz="1800" dirty="0">
                <a:latin typeface="Segoe UI" panose="020B0502040204020203" pitchFamily="34" charset="0"/>
                <a:cs typeface="Segoe UI" panose="020B0502040204020203" pitchFamily="34" charset="0"/>
              </a:rPr>
              <a:t>No firm procedures or guidelines were in place to personally verify the underlying basis for Certification of Micro Entity status.</a:t>
            </a:r>
          </a:p>
          <a:p>
            <a:pPr marL="914423" lvl="2" indent="0">
              <a:spcBef>
                <a:spcPct val="0"/>
              </a:spcBef>
              <a:buNone/>
              <a:defRPr/>
            </a:pPr>
            <a:endParaRPr lang="en-US" altLang="en-US" sz="1600" dirty="0">
              <a:latin typeface="Segoe UI" panose="020B0502040204020203" pitchFamily="34" charset="0"/>
              <a:cs typeface="Segoe UI" panose="020B0502040204020203" pitchFamily="34" charset="0"/>
            </a:endParaRP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Respondent </a:t>
            </a:r>
            <a:r>
              <a:rPr lang="en-US" altLang="en-US" sz="1800" i="1" dirty="0" err="1">
                <a:latin typeface="Segoe UI" panose="020B0502040204020203" pitchFamily="34" charset="0"/>
                <a:cs typeface="Segoe UI" panose="020B0502040204020203" pitchFamily="34" charset="0"/>
              </a:rPr>
              <a:t>sua</a:t>
            </a:r>
            <a:r>
              <a:rPr lang="en-US" altLang="en-US" sz="1800" i="1" dirty="0">
                <a:latin typeface="Segoe UI" panose="020B0502040204020203" pitchFamily="34" charset="0"/>
                <a:cs typeface="Segoe UI" panose="020B0502040204020203" pitchFamily="34" charset="0"/>
              </a:rPr>
              <a:t> sponte </a:t>
            </a:r>
            <a:r>
              <a:rPr lang="en-US" altLang="en-US" sz="1800" dirty="0">
                <a:latin typeface="Segoe UI" panose="020B0502040204020203" pitchFamily="34" charset="0"/>
                <a:cs typeface="Segoe UI" panose="020B0502040204020203" pitchFamily="34" charset="0"/>
              </a:rPr>
              <a:t>investigated at least one filing made prior to receiving any communication from OED</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Respondent worked with firm and foreign associate to implement new procedures for micro entity status certification and adopted law firm protocols to verify an applicant’s claim of micro entity status.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No prior discipline and cooperation with OED’s investigation. </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Reprimanded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 </a:t>
            </a:r>
            <a:r>
              <a:rPr lang="en-US" altLang="en-US" sz="3600" i="1" dirty="0">
                <a:latin typeface="Segoe UI" pitchFamily="34" charset="0"/>
                <a:cs typeface="Times New Roman" pitchFamily="18" charset="0"/>
              </a:rPr>
              <a:t>cont’d</a:t>
            </a:r>
            <a:endParaRPr lang="en-US" sz="3600" i="1"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30</a:t>
            </a:fld>
            <a:endParaRPr lang="en-US" dirty="0">
              <a:solidFill>
                <a:prstClr val="black"/>
              </a:solidFill>
              <a:latin typeface="Segoe UI"/>
            </a:endParaRPr>
          </a:p>
        </p:txBody>
      </p:sp>
    </p:spTree>
    <p:extLst>
      <p:ext uri="{BB962C8B-B14F-4D97-AF65-F5344CB8AC3E}">
        <p14:creationId xmlns:p14="http://schemas.microsoft.com/office/powerpoint/2010/main" val="298439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stylized smiley face with curse symbols">
            <a:extLst>
              <a:ext uri="{FF2B5EF4-FFF2-40B4-BE49-F238E27FC236}">
                <a16:creationId xmlns:a16="http://schemas.microsoft.com/office/drawing/2014/main" id="{93A542B2-7AD7-485B-97FD-8D5C960916ED}"/>
              </a:ext>
            </a:extLst>
          </p:cNvPr>
          <p:cNvPicPr>
            <a:picLocks noChangeAspect="1"/>
          </p:cNvPicPr>
          <p:nvPr/>
        </p:nvPicPr>
        <p:blipFill>
          <a:blip r:embed="rId3"/>
          <a:stretch>
            <a:fillRect/>
          </a:stretch>
        </p:blipFill>
        <p:spPr>
          <a:xfrm>
            <a:off x="677489" y="1159618"/>
            <a:ext cx="4285036" cy="339576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4962526" y="2688911"/>
            <a:ext cx="3503987"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37 C.F.R. § 1.3</a:t>
            </a:r>
          </a:p>
        </p:txBody>
      </p:sp>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31</a:t>
            </a:fld>
            <a:endParaRPr lang="en-US" dirty="0">
              <a:solidFill>
                <a:prstClr val="black"/>
              </a:solidFill>
              <a:latin typeface="Segoe UI"/>
            </a:endParaRPr>
          </a:p>
        </p:txBody>
      </p:sp>
    </p:spTree>
    <p:extLst>
      <p:ext uri="{BB962C8B-B14F-4D97-AF65-F5344CB8AC3E}">
        <p14:creationId xmlns:p14="http://schemas.microsoft.com/office/powerpoint/2010/main" val="190440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7276"/>
            <a:ext cx="8229600" cy="4115644"/>
          </a:xfrm>
        </p:spPr>
        <p:txBody>
          <a:bodyPr>
            <a:normAutofit fontScale="55000" lnSpcReduction="20000"/>
          </a:bodyPr>
          <a:lstStyle/>
          <a:p>
            <a:pPr marL="0" indent="0">
              <a:buNone/>
            </a:pPr>
            <a:r>
              <a:rPr lang="en-US" altLang="en-US" sz="3800" i="1" dirty="0">
                <a:latin typeface="Segoe UI "/>
                <a:cs typeface="Segoe UI Light" panose="020B0502040204020203" pitchFamily="34" charset="0"/>
              </a:rPr>
              <a:t>In re Schroeder</a:t>
            </a:r>
            <a:r>
              <a:rPr lang="en-US" altLang="en-US" sz="3800" dirty="0">
                <a:latin typeface="Segoe UI "/>
                <a:cs typeface="Segoe UI Light" panose="020B0502040204020203" pitchFamily="34" charset="0"/>
              </a:rPr>
              <a:t>, Proceeding No. D2014-08 (USPTO May 18, 2015):</a:t>
            </a:r>
          </a:p>
          <a:p>
            <a:r>
              <a:rPr lang="en-US" altLang="en-US" dirty="0">
                <a:latin typeface="Segoe UI "/>
                <a:cs typeface="Segoe UI Light" panose="020B0502040204020203" pitchFamily="34" charset="0"/>
              </a:rPr>
              <a:t>Patent attorney:</a:t>
            </a:r>
          </a:p>
          <a:p>
            <a:pPr lvl="1"/>
            <a:r>
              <a:rPr lang="en-US" altLang="en-US" dirty="0">
                <a:latin typeface="Segoe UI "/>
              </a:rPr>
              <a:t>Submitted unprofessional remarks in two separate Office action responses;</a:t>
            </a:r>
          </a:p>
          <a:p>
            <a:pPr lvl="1"/>
            <a:r>
              <a:rPr lang="en-US" altLang="en-US" dirty="0">
                <a:latin typeface="Segoe UI "/>
              </a:rPr>
              <a:t>Remarks were ultimately stricken from application files pursuant to 37 C.F.R. § 11.18(c)(1);</a:t>
            </a:r>
          </a:p>
          <a:p>
            <a:pPr lvl="1"/>
            <a:r>
              <a:rPr lang="en-US" altLang="en-US" dirty="0">
                <a:latin typeface="Segoe UI "/>
              </a:rPr>
              <a:t>Order noted that behavior was outside of the ordinary standard of professional obligation and client’s interests; and</a:t>
            </a:r>
          </a:p>
          <a:p>
            <a:pPr lvl="1"/>
            <a:r>
              <a:rPr lang="en-US" altLang="en-US" dirty="0">
                <a:latin typeface="Segoe UI "/>
              </a:rPr>
              <a:t>Aggravating factor: did not accept responsibility or show remorse for remarks</a:t>
            </a:r>
          </a:p>
          <a:p>
            <a:r>
              <a:rPr lang="en-US" altLang="en-US" dirty="0">
                <a:latin typeface="Segoe UI "/>
                <a:cs typeface="Segoe UI Light" panose="020B0502040204020203" pitchFamily="34" charset="0"/>
              </a:rPr>
              <a:t>Default: 6-month suspension</a:t>
            </a:r>
          </a:p>
          <a:p>
            <a:r>
              <a:rPr lang="en-US" altLang="en-US" dirty="0">
                <a:latin typeface="Segoe UI "/>
                <a:cs typeface="Segoe UI Light" panose="020B0502040204020203" pitchFamily="34" charset="0"/>
              </a:rPr>
              <a:t>Rule highlights:</a:t>
            </a:r>
          </a:p>
          <a:p>
            <a:pPr lvl="1"/>
            <a:r>
              <a:rPr lang="en-US" altLang="en-US" dirty="0">
                <a:latin typeface="Segoe UI "/>
              </a:rPr>
              <a:t>37 C.F.R. </a:t>
            </a:r>
            <a:r>
              <a:rPr lang="en-US" dirty="0">
                <a:latin typeface="Segoe UI "/>
              </a:rPr>
              <a:t>§ 10.23(a) – Disreputable or gross misconduct;</a:t>
            </a:r>
          </a:p>
          <a:p>
            <a:pPr lvl="1"/>
            <a:r>
              <a:rPr lang="en-US" altLang="en-US" dirty="0">
                <a:latin typeface="Segoe UI "/>
              </a:rPr>
              <a:t>37 C.F.R. </a:t>
            </a:r>
            <a:r>
              <a:rPr lang="en-US" dirty="0">
                <a:latin typeface="Segoe UI "/>
              </a:rPr>
              <a:t>§ 10.89(c)(5) – Discourteous conduct before the Office;</a:t>
            </a:r>
          </a:p>
          <a:p>
            <a:pPr lvl="1"/>
            <a:r>
              <a:rPr lang="en-US" altLang="en-US" dirty="0">
                <a:latin typeface="Segoe UI "/>
              </a:rPr>
              <a:t>37 C.F.R. </a:t>
            </a:r>
            <a:r>
              <a:rPr lang="en-US" dirty="0">
                <a:latin typeface="Segoe UI "/>
              </a:rPr>
              <a:t>§ 10.23(b)(5) – Conduct prejudicial to the administration of justice; and </a:t>
            </a:r>
          </a:p>
          <a:p>
            <a:pPr lvl="1"/>
            <a:r>
              <a:rPr lang="en-US" altLang="en-US" dirty="0">
                <a:latin typeface="Segoe UI "/>
              </a:rPr>
              <a:t>37 C.F.R. </a:t>
            </a:r>
            <a:r>
              <a:rPr lang="en-US" dirty="0">
                <a:latin typeface="Segoe UI "/>
              </a:rPr>
              <a:t>§ 11.18 – Certification upon filing of papers</a:t>
            </a:r>
            <a:endParaRPr lang="en-US" altLang="en-US" dirty="0">
              <a:latin typeface="Segoe UI "/>
            </a:endParaRPr>
          </a:p>
          <a:p>
            <a:pPr lvl="1"/>
            <a:endParaRPr lang="en-US" altLang="en-US" dirty="0"/>
          </a:p>
          <a:p>
            <a:endParaRPr lang="en-US" dirty="0"/>
          </a:p>
        </p:txBody>
      </p:sp>
      <p:sp>
        <p:nvSpPr>
          <p:cNvPr id="2" name="Title 1"/>
          <p:cNvSpPr>
            <a:spLocks noGrp="1"/>
          </p:cNvSpPr>
          <p:nvPr>
            <p:ph type="title"/>
          </p:nvPr>
        </p:nvSpPr>
        <p:spPr>
          <a:xfrm>
            <a:off x="457200" y="309580"/>
            <a:ext cx="8229600" cy="642920"/>
          </a:xfrm>
        </p:spPr>
        <p:txBody>
          <a:bodyPr>
            <a:no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32</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3287"/>
            <a:ext cx="8305800" cy="3862775"/>
          </a:xfrm>
        </p:spPr>
        <p:txBody>
          <a:bodyPr>
            <a:normAutofit fontScale="77500" lnSpcReduction="20000"/>
          </a:bodyPr>
          <a:lstStyle/>
          <a:p>
            <a:pPr marL="0" indent="0">
              <a:buNone/>
            </a:pPr>
            <a:r>
              <a:rPr lang="en-US" sz="2600" i="1" dirty="0">
                <a:latin typeface="SegoeUI"/>
                <a:cs typeface="Segoe UI Light" panose="020B0502040204020203" pitchFamily="34" charset="0"/>
              </a:rPr>
              <a:t>In re </a:t>
            </a:r>
            <a:r>
              <a:rPr lang="en-US" sz="2600" i="1" dirty="0" err="1">
                <a:latin typeface="SegoeUI"/>
                <a:cs typeface="Segoe UI Light" panose="020B0502040204020203" pitchFamily="34" charset="0"/>
              </a:rPr>
              <a:t>Tassan</a:t>
            </a:r>
            <a:r>
              <a:rPr lang="en-US" sz="2600" dirty="0">
                <a:latin typeface="SegoeUI"/>
                <a:cs typeface="Segoe UI Light" panose="020B0502040204020203" pitchFamily="34" charset="0"/>
              </a:rPr>
              <a:t>, Proceeding No. D2003-10 (USPTO Sept. 8, 2003):</a:t>
            </a:r>
          </a:p>
          <a:p>
            <a:r>
              <a:rPr lang="en-US" sz="2600" dirty="0">
                <a:latin typeface="SegoeUI"/>
                <a:cs typeface="Segoe UI Light" panose="020B0502040204020203" pitchFamily="34" charset="0"/>
              </a:rPr>
              <a:t>Registered practitioner who became upset when a case was decided against his client, and left profane voicemails with TTAB judges.</a:t>
            </a:r>
          </a:p>
          <a:p>
            <a:r>
              <a:rPr lang="en-US" sz="2600" dirty="0">
                <a:latin typeface="SegoeUI"/>
                <a:cs typeface="Segoe UI Light" panose="020B0502040204020203" pitchFamily="34" charset="0"/>
              </a:rPr>
              <a:t>Called and apologized one week later; said he had the flu and was taking strong cough medicine.</a:t>
            </a:r>
          </a:p>
          <a:p>
            <a:r>
              <a:rPr lang="en-US" sz="2600" dirty="0">
                <a:latin typeface="SegoeUI"/>
                <a:cs typeface="Segoe UI Light" panose="020B0502040204020203" pitchFamily="34" charset="0"/>
              </a:rPr>
              <a:t>Also had a floral arrangement and an apology note sent to each judge.</a:t>
            </a:r>
          </a:p>
          <a:p>
            <a:r>
              <a:rPr lang="en-US" sz="2600" dirty="0">
                <a:latin typeface="SegoeUI"/>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sz="2600" dirty="0">
                <a:latin typeface="SegoeUI"/>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a:xfrm>
            <a:off x="457200" y="309583"/>
            <a:ext cx="8229600" cy="753705"/>
          </a:xfrm>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33</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4476"/>
            <a:ext cx="8229600" cy="3514725"/>
          </a:xfrm>
        </p:spPr>
        <p:txBody>
          <a:bodyPr>
            <a:noAutofit/>
          </a:bodyPr>
          <a:lstStyle/>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Speaking to a TTAB interlocutory and another person, practitioner raged and screamed, stating “how awful [you] all are” and “how terrible all government workers are.”</a:t>
            </a:r>
          </a:p>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While yelling at an interlocutory over the phone, Practitioner claimed to be a friend of TTAB Chief Judge Rogers and that he should receive special treatment, and again attacked the character of PTO employees, and demanded that the interlocutory on his case be replaced.  In another instance, after yelling at the interlocutory, he hung up on her.</a:t>
            </a:r>
          </a:p>
          <a:p>
            <a:pPr marL="0" indent="0">
              <a:lnSpc>
                <a:spcPct val="107000"/>
              </a:lnSpc>
              <a:spcBef>
                <a:spcPts val="0"/>
              </a:spcBef>
              <a:spcAft>
                <a:spcPts val="800"/>
              </a:spcAft>
              <a:buNone/>
            </a:pPr>
            <a:endParaRPr lang="en-US" sz="1800" dirty="0">
              <a:latin typeface="Segoe Light"/>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281354"/>
            <a:ext cx="8229600" cy="1128346"/>
          </a:xfrm>
        </p:spPr>
        <p:txBody>
          <a:bodyPr>
            <a:noAutofit/>
          </a:bodyPr>
          <a:lstStyle/>
          <a:p>
            <a:r>
              <a:rPr lang="en-US" sz="3600" dirty="0">
                <a:latin typeface="Segoe UI" pitchFamily="34" charset="0"/>
              </a:rPr>
              <a:t>Other examples of disreputable or gross misconduct</a:t>
            </a:r>
            <a:endParaRPr lang="en-US" sz="3600" i="1" dirty="0"/>
          </a:p>
        </p:txBody>
      </p:sp>
      <p:sp>
        <p:nvSpPr>
          <p:cNvPr id="4"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34</a:t>
            </a:fld>
            <a:endParaRPr lang="en-US" dirty="0">
              <a:solidFill>
                <a:prstClr val="black"/>
              </a:solidFill>
              <a:latin typeface="Segoe UI"/>
            </a:endParaRPr>
          </a:p>
        </p:txBody>
      </p:sp>
    </p:spTree>
    <p:extLst>
      <p:ext uri="{BB962C8B-B14F-4D97-AF65-F5344CB8AC3E}">
        <p14:creationId xmlns:p14="http://schemas.microsoft.com/office/powerpoint/2010/main" val="3288216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a:t>
            </a:r>
            <a:r>
              <a:rPr lang="en-US" dirty="0" err="1">
                <a:latin typeface="Segoe UI Light" panose="020B0502040204020203" pitchFamily="34" charset="0"/>
                <a:cs typeface="Segoe UI Light" panose="020B0502040204020203" pitchFamily="34" charset="0"/>
                <a:hlinkClick r:id="rId3"/>
              </a:rPr>
              <a:t>oed</a:t>
            </a:r>
            <a:r>
              <a:rPr lang="en-US" dirty="0">
                <a:latin typeface="Segoe UI Light" panose="020B0502040204020203" pitchFamily="34" charset="0"/>
                <a:cs typeface="Segoe UI Light" panose="020B0502040204020203" pitchFamily="34" charset="0"/>
                <a:hlinkClick r:id="rId3"/>
              </a:rPr>
              <a:t>/</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Segoe UI "/>
                <a:cs typeface="Segoe UI Light" panose="020B0502040204020203" pitchFamily="34" charset="0"/>
              </a:rPr>
              <a:t>Activities that constitute practice before the USPTO are broadly defined in        37 C.F.R. §§ 11.5(b) and 11.14:</a:t>
            </a:r>
          </a:p>
          <a:p>
            <a:pPr lvl="1"/>
            <a:r>
              <a:rPr lang="en-US" dirty="0">
                <a:latin typeface="Segoe UI "/>
              </a:rPr>
              <a:t>Includes communicating with and advising a client concerning matters pending or contemplated to be presented before the USPTO (37 C.F.R. § 11.5(b));</a:t>
            </a:r>
          </a:p>
          <a:p>
            <a:pPr lvl="1"/>
            <a:r>
              <a:rPr lang="en-US" dirty="0">
                <a:latin typeface="Segoe UI "/>
              </a:rPr>
              <a:t>Consulting with or giving advice to a client in contemplation of filing a </a:t>
            </a:r>
            <a:r>
              <a:rPr lang="en-US" b="1" dirty="0">
                <a:latin typeface="Segoe UI "/>
              </a:rPr>
              <a:t>patent application </a:t>
            </a:r>
            <a:r>
              <a:rPr lang="en-US" dirty="0">
                <a:latin typeface="Segoe UI "/>
              </a:rPr>
              <a:t>or other document with the USPTO (37 C.F.R. § 11.5(b)(1)); or</a:t>
            </a:r>
          </a:p>
          <a:p>
            <a:pPr lvl="1"/>
            <a:r>
              <a:rPr lang="en-US" dirty="0">
                <a:latin typeface="Segoe UI "/>
              </a:rPr>
              <a:t>Consulting with or giving advice to a client in contemplation of filing a </a:t>
            </a:r>
            <a:r>
              <a:rPr lang="en-US" b="1" dirty="0">
                <a:latin typeface="Segoe UI "/>
              </a:rPr>
              <a:t>trademark application </a:t>
            </a:r>
            <a:r>
              <a:rPr lang="en-US" dirty="0">
                <a:latin typeface="Segoe UI "/>
              </a:rPr>
              <a:t>or other document with the USPTO (37 C.F.R. § 11.5(b)(2)).</a:t>
            </a:r>
          </a:p>
          <a:p>
            <a:pPr lvl="1"/>
            <a:r>
              <a:rPr lang="en-US" dirty="0">
                <a:latin typeface="Segoe UI "/>
              </a:rPr>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i="1" dirty="0">
                <a:latin typeface="Segoe UI "/>
              </a:rPr>
              <a:t>See also </a:t>
            </a:r>
            <a:r>
              <a:rPr lang="en-US" dirty="0">
                <a:latin typeface="Segoe UI "/>
              </a:rPr>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2526"/>
            <a:ext cx="8229600" cy="4081326"/>
          </a:xfrm>
        </p:spPr>
        <p:txBody>
          <a:bodyPr>
            <a:normAutofit lnSpcReduction="10000"/>
          </a:bodyPr>
          <a:lstStyle/>
          <a:p>
            <a:r>
              <a:rPr lang="en-US" sz="1800" dirty="0">
                <a:latin typeface="Segoe UI "/>
                <a:cs typeface="Segoe UI Light" panose="020B0502040204020203" pitchFamily="34" charset="0"/>
              </a:rPr>
              <a:t>Mission: protect the public and the integrity of the patent and trademark systems.</a:t>
            </a:r>
          </a:p>
          <a:p>
            <a:r>
              <a:rPr lang="en-US" sz="1800" dirty="0">
                <a:latin typeface="Segoe UI "/>
                <a:cs typeface="Segoe UI Light" panose="020B0502040204020203" pitchFamily="34" charset="0"/>
              </a:rPr>
              <a:t>Statutory authority:</a:t>
            </a:r>
          </a:p>
          <a:p>
            <a:pPr lvl="1"/>
            <a:r>
              <a:rPr lang="en-US" sz="1800" dirty="0">
                <a:latin typeface="Segoe UI "/>
              </a:rPr>
              <a:t>35 U.S.C. §§ 2(b)(2)(D) and 32. </a:t>
            </a:r>
          </a:p>
          <a:p>
            <a:r>
              <a:rPr lang="en-US" sz="1800" dirty="0">
                <a:latin typeface="Segoe UI "/>
                <a:cs typeface="Segoe UI Light" panose="020B0502040204020203" pitchFamily="34" charset="0"/>
              </a:rPr>
              <a:t>Disciplinary jurisdiction (37 C.F.R. § 11.19):</a:t>
            </a:r>
          </a:p>
          <a:p>
            <a:pPr lvl="1"/>
            <a:r>
              <a:rPr lang="en-US" sz="1800" dirty="0">
                <a:latin typeface="Segoe UI "/>
              </a:rPr>
              <a:t>All practitioners engaged in practice before the USPTO, </a:t>
            </a:r>
            <a:r>
              <a:rPr lang="en-US" sz="1800" i="1" dirty="0">
                <a:latin typeface="Segoe UI "/>
              </a:rPr>
              <a:t>e.g.</a:t>
            </a:r>
            <a:r>
              <a:rPr lang="en-US" sz="1800" dirty="0">
                <a:latin typeface="Segoe UI "/>
              </a:rPr>
              <a:t>,</a:t>
            </a:r>
            <a:r>
              <a:rPr lang="en-US" sz="1800" i="1" dirty="0">
                <a:latin typeface="Segoe UI "/>
              </a:rPr>
              <a:t> </a:t>
            </a:r>
            <a:r>
              <a:rPr lang="en-US" sz="1800" dirty="0">
                <a:latin typeface="Segoe UI "/>
              </a:rPr>
              <a:t>TM, pro hac vice in PTAB, those representing others in OED proceedings, etc.; and</a:t>
            </a:r>
          </a:p>
          <a:p>
            <a:pPr lvl="1"/>
            <a:r>
              <a:rPr lang="en-US" sz="1800" dirty="0">
                <a:latin typeface="Segoe UI "/>
              </a:rPr>
              <a:t>Non-practitioners who engage in or offer to engage in practice before the USPTO.</a:t>
            </a:r>
          </a:p>
          <a:p>
            <a:r>
              <a:rPr lang="en-US" sz="1800" dirty="0">
                <a:latin typeface="Segoe UI "/>
                <a:cs typeface="Segoe UI Light" panose="020B0502040204020203" pitchFamily="34" charset="0"/>
              </a:rPr>
              <a:t>Governing regulations:</a:t>
            </a:r>
          </a:p>
          <a:p>
            <a:pPr lvl="1"/>
            <a:r>
              <a:rPr lang="en-US" sz="1800" dirty="0">
                <a:latin typeface="Segoe UI "/>
              </a:rPr>
              <a:t>USPTO Rules of Professional Conduct 37 C.F.R. §§ 11.101-11.901; and</a:t>
            </a:r>
          </a:p>
          <a:p>
            <a:pPr lvl="1"/>
            <a:r>
              <a:rPr lang="en-US" sz="1800" dirty="0">
                <a:latin typeface="Segoe UI "/>
              </a:rPr>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normAutofit/>
          </a:bodyPr>
          <a:lstStyle/>
          <a:p>
            <a:r>
              <a:rPr lang="en-US" sz="3600"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1"/>
            <a:ext cx="8229600" cy="4065451"/>
          </a:xfrm>
        </p:spPr>
        <p:txBody>
          <a:bodyPr>
            <a:normAutofit fontScale="55000" lnSpcReduction="20000"/>
          </a:bodyPr>
          <a:lstStyle/>
          <a:p>
            <a:r>
              <a:rPr lang="en-US" dirty="0">
                <a:latin typeface="Segoe UI "/>
                <a:cs typeface="Segoe UI Light" panose="020B0502040204020203" pitchFamily="34" charset="0"/>
              </a:rPr>
              <a:t>OED investigation begins with receipt of a grievance by the OED Director.</a:t>
            </a:r>
          </a:p>
          <a:p>
            <a:pPr lvl="1"/>
            <a:r>
              <a:rPr lang="en-US" dirty="0">
                <a:latin typeface="Segoe UI "/>
              </a:rPr>
              <a:t>Grievance: a written submission from any source received by the OED Director that presents possible grounds for discipline of a specified practitioner. </a:t>
            </a:r>
            <a:r>
              <a:rPr lang="en-US" i="1" dirty="0">
                <a:latin typeface="Segoe UI "/>
              </a:rPr>
              <a:t>See</a:t>
            </a:r>
            <a:r>
              <a:rPr lang="en-US" dirty="0">
                <a:latin typeface="Segoe UI "/>
              </a:rPr>
              <a:t> 37 C.F.R. § 11.1.</a:t>
            </a:r>
          </a:p>
          <a:p>
            <a:pPr lvl="1"/>
            <a:r>
              <a:rPr lang="en-US" altLang="en-US" dirty="0">
                <a:latin typeface="Segoe UI "/>
              </a:rPr>
              <a:t>Self-reporting is often considered as a mitigating factor in the disciplinary process.</a:t>
            </a:r>
            <a:endParaRPr lang="en-US" dirty="0">
              <a:latin typeface="Segoe UI "/>
            </a:endParaRPr>
          </a:p>
          <a:p>
            <a:r>
              <a:rPr lang="en-US" dirty="0">
                <a:latin typeface="Segoe UI "/>
                <a:cs typeface="Segoe UI Light" panose="020B0502040204020203" pitchFamily="34" charset="0"/>
              </a:rPr>
              <a:t>Time period for filing formal complaint = 1 year from receipt of grievance but not later than 10 years from date of misconduct.</a:t>
            </a:r>
          </a:p>
          <a:p>
            <a:pPr lvl="1"/>
            <a:r>
              <a:rPr lang="en-US" i="1" dirty="0">
                <a:latin typeface="Segoe UI "/>
              </a:rPr>
              <a:t>See</a:t>
            </a:r>
            <a:r>
              <a:rPr lang="en-US" dirty="0">
                <a:latin typeface="Segoe UI "/>
              </a:rPr>
              <a:t> 35 U.S.C. § 32 and 37 C.F.R. § 11.34(d).</a:t>
            </a:r>
          </a:p>
          <a:p>
            <a:r>
              <a:rPr lang="en-US" dirty="0">
                <a:latin typeface="Segoe UI "/>
                <a:cs typeface="Segoe UI Light" panose="020B0502040204020203" pitchFamily="34" charset="0"/>
              </a:rPr>
              <a:t>After investigation, OED Director may:</a:t>
            </a:r>
          </a:p>
          <a:p>
            <a:pPr lvl="1"/>
            <a:r>
              <a:rPr lang="en-US" dirty="0">
                <a:latin typeface="Segoe UI "/>
              </a:rPr>
              <a:t>Terminate investigation with no action;</a:t>
            </a:r>
          </a:p>
          <a:p>
            <a:pPr lvl="1"/>
            <a:r>
              <a:rPr lang="en-US" dirty="0">
                <a:latin typeface="Segoe UI "/>
              </a:rPr>
              <a:t>Issue a warning to the practitioner;</a:t>
            </a:r>
          </a:p>
          <a:p>
            <a:pPr lvl="1"/>
            <a:r>
              <a:rPr lang="en-US" dirty="0">
                <a:latin typeface="Segoe UI "/>
              </a:rPr>
              <a:t>Institute formal charges with the approval of the Committee on Discipline; or</a:t>
            </a:r>
          </a:p>
          <a:p>
            <a:pPr lvl="1"/>
            <a:r>
              <a:rPr lang="en-US" dirty="0">
                <a:latin typeface="Segoe UI "/>
              </a:rPr>
              <a:t>Enter into a settlement agreement with the practitioner and submit the same to the USPTO Director for approval.</a:t>
            </a:r>
          </a:p>
          <a:p>
            <a:pPr marL="457211" lvl="1" indent="0">
              <a:buNone/>
            </a:pPr>
            <a:r>
              <a:rPr lang="en-US" dirty="0">
                <a:latin typeface="Segoe UI "/>
              </a:rPr>
              <a:t>37 C.F.R. § 11.22(h).</a:t>
            </a:r>
          </a:p>
        </p:txBody>
      </p:sp>
      <p:sp>
        <p:nvSpPr>
          <p:cNvPr id="2" name="Title 1"/>
          <p:cNvSpPr>
            <a:spLocks noGrp="1"/>
          </p:cNvSpPr>
          <p:nvPr>
            <p:ph type="title"/>
          </p:nvPr>
        </p:nvSpPr>
        <p:spPr>
          <a:xfrm>
            <a:off x="457200" y="309581"/>
            <a:ext cx="8229600" cy="787700"/>
          </a:xfrm>
        </p:spPr>
        <p:txBody>
          <a:bodyPr>
            <a:noAutofit/>
          </a:bodyPr>
          <a:lstStyle/>
          <a:p>
            <a:r>
              <a:rPr lang="en-US" sz="3000" dirty="0"/>
              <a:t>Investigation and formal complaint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7</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043494"/>
            <a:ext cx="8229600" cy="4190359"/>
          </a:xfrm>
        </p:spPr>
        <p:txBody>
          <a:bodyPr>
            <a:normAutofit fontScale="62500" lnSpcReduction="20000"/>
          </a:bodyPr>
          <a:lstStyle/>
          <a:p>
            <a:r>
              <a:rPr lang="en-US" sz="3500" dirty="0">
                <a:latin typeface="Segoe UI "/>
                <a:cs typeface="Segoe UI Light" panose="020B0502040204020203" pitchFamily="34" charset="0"/>
              </a:rPr>
              <a:t>Referral to the Committee on Discipline (COD)</a:t>
            </a:r>
          </a:p>
          <a:p>
            <a:pPr lvl="1"/>
            <a:r>
              <a:rPr lang="en-US" sz="3200" dirty="0">
                <a:latin typeface="Segoe UI "/>
              </a:rPr>
              <a:t>OED presents results of the investigation to the COD.</a:t>
            </a:r>
          </a:p>
          <a:p>
            <a:pPr lvl="1"/>
            <a:r>
              <a:rPr lang="en-US" sz="3200" dirty="0">
                <a:latin typeface="Segoe UI "/>
              </a:rPr>
              <a:t>COD determines if probable cause of misconduct exists.</a:t>
            </a:r>
          </a:p>
          <a:p>
            <a:pPr marL="347480" lvl="1" indent="-347480">
              <a:buFont typeface="Arial" panose="020B0604020202020204" pitchFamily="34" charset="0"/>
              <a:buChar char="•"/>
            </a:pPr>
            <a:r>
              <a:rPr lang="en-US" sz="3500" dirty="0">
                <a:latin typeface="Segoe UI "/>
              </a:rPr>
              <a:t>If probable cause is found, the Solicitor’s Office, representing the OED Director, files formal complaint with hearing officer</a:t>
            </a:r>
          </a:p>
          <a:p>
            <a:pPr lvl="1"/>
            <a:r>
              <a:rPr lang="en-US" sz="3200" dirty="0">
                <a:latin typeface="Segoe UI "/>
              </a:rPr>
              <a:t>Hearing officer issues an initial decision; and</a:t>
            </a:r>
          </a:p>
          <a:p>
            <a:pPr lvl="1"/>
            <a:r>
              <a:rPr lang="en-US" sz="3200" dirty="0">
                <a:latin typeface="Segoe UI "/>
              </a:rPr>
              <a:t>Either party may appeal initial decision to USPTO Director, otherwise it becomes the final decision of the USPTO Director.</a:t>
            </a:r>
          </a:p>
          <a:p>
            <a:pPr marL="457211" lvl="1" indent="0">
              <a:buNone/>
            </a:pPr>
            <a:endParaRPr lang="en-US" sz="3200" dirty="0">
              <a:latin typeface="Segoe UI "/>
            </a:endParaRPr>
          </a:p>
          <a:p>
            <a:pPr marL="0" lvl="1" indent="0">
              <a:buNone/>
            </a:pPr>
            <a:r>
              <a:rPr lang="en-US" sz="2900" i="1" dirty="0">
                <a:latin typeface="Segoe UI "/>
              </a:rPr>
              <a:t>See </a:t>
            </a:r>
            <a:r>
              <a:rPr lang="en-US" sz="2900" dirty="0">
                <a:latin typeface="Segoe UI "/>
              </a:rPr>
              <a:t>37 C.F.R. §§ 11.22, 11.23, 11.32, 11.34, 11.40, 11.54 and 11.55.</a:t>
            </a: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0"/>
            <a:ext cx="8229600" cy="733912"/>
          </a:xfrm>
        </p:spPr>
        <p:txBody>
          <a:bodyPr>
            <a:normAutofit/>
          </a:bodyPr>
          <a:lstStyle/>
          <a:p>
            <a:r>
              <a:rPr lang="en-US" sz="3800" dirty="0"/>
              <a:t>USPTO disciplinary proceedings </a:t>
            </a:r>
          </a:p>
        </p:txBody>
      </p:sp>
    </p:spTree>
    <p:extLst>
      <p:ext uri="{BB962C8B-B14F-4D97-AF65-F5344CB8AC3E}">
        <p14:creationId xmlns:p14="http://schemas.microsoft.com/office/powerpoint/2010/main" val="304092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8</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438276"/>
            <a:ext cx="8229600" cy="3795576"/>
          </a:xfrm>
        </p:spPr>
        <p:txBody>
          <a:bodyPr>
            <a:normAutofit fontScale="25000" lnSpcReduction="20000"/>
          </a:bodyPr>
          <a:lstStyle/>
          <a:p>
            <a:pPr lvl="0"/>
            <a:r>
              <a:rPr lang="en-US" altLang="en-US" sz="6400" dirty="0">
                <a:latin typeface="Segoe UI "/>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sz="6400" dirty="0">
                <a:latin typeface="Segoe UI "/>
              </a:rPr>
              <a:t>About 21% qualify as problem drinkers;</a:t>
            </a:r>
          </a:p>
          <a:p>
            <a:pPr lvl="1"/>
            <a:r>
              <a:rPr lang="en-US" altLang="en-US" sz="6400" dirty="0">
                <a:latin typeface="Segoe UI "/>
              </a:rPr>
              <a:t>28% struggle with some level of depression;</a:t>
            </a:r>
          </a:p>
          <a:p>
            <a:pPr lvl="1"/>
            <a:r>
              <a:rPr lang="en-US" altLang="en-US" sz="6400" dirty="0">
                <a:latin typeface="Segoe UI "/>
              </a:rPr>
              <a:t>19% struggle with anxiety; and</a:t>
            </a:r>
          </a:p>
          <a:p>
            <a:pPr lvl="1"/>
            <a:r>
              <a:rPr lang="en-US" altLang="en-US" sz="6400" dirty="0">
                <a:latin typeface="Segoe UI "/>
              </a:rPr>
              <a:t>23% struggle with stress.</a:t>
            </a:r>
          </a:p>
          <a:p>
            <a:pPr lvl="0"/>
            <a:r>
              <a:rPr lang="en-US" altLang="en-US" sz="6400" dirty="0">
                <a:latin typeface="Segoe UI "/>
                <a:cs typeface="Segoe UI Light" panose="020B0502040204020203" pitchFamily="34" charset="0"/>
              </a:rPr>
              <a:t>Other difficulties include social alienation, work addiction, sleep deprivation, job dissatisfaction, and complaints of work-life conflict.</a:t>
            </a:r>
          </a:p>
          <a:p>
            <a:pPr lvl="0"/>
            <a:r>
              <a:rPr lang="en-US" altLang="en-US" sz="6400" dirty="0">
                <a:latin typeface="Segoe UI "/>
                <a:cs typeface="Segoe UI Light" panose="020B0502040204020203" pitchFamily="34" charset="0"/>
              </a:rPr>
              <a:t>The USPTO launched the Diversion Pilot Program in 2017 and it became formalized as a rule in August 2023. </a:t>
            </a:r>
          </a:p>
          <a:p>
            <a:pPr lvl="0"/>
            <a:r>
              <a:rPr lang="en-US" altLang="en-US" sz="6400" dirty="0">
                <a:latin typeface="Segoe UI "/>
                <a:cs typeface="Segoe UI Light" panose="020B0502040204020203" pitchFamily="34" charset="0"/>
              </a:rPr>
              <a:t>Guidance available at:  https://www.uspto.gov/sites/default/files/documents/Diversion_Guidance_Document.pdf </a:t>
            </a:r>
            <a:endParaRPr lang="en-US" sz="6400" dirty="0"/>
          </a:p>
          <a:p>
            <a:pPr lvl="1"/>
            <a:endParaRPr lang="en-US" sz="6400" dirty="0"/>
          </a:p>
          <a:p>
            <a:pPr lvl="1"/>
            <a:endParaRPr lang="en-US" sz="6400" dirty="0"/>
          </a:p>
          <a:p>
            <a:pPr lvl="1"/>
            <a:endParaRPr lang="en-US" sz="6400" dirty="0"/>
          </a:p>
          <a:p>
            <a:endParaRPr lang="en-US" altLang="en-US" sz="6400" dirty="0"/>
          </a:p>
          <a:p>
            <a:pPr lvl="1"/>
            <a:endParaRPr lang="en-US" altLang="en-US" sz="6400" dirty="0"/>
          </a:p>
          <a:p>
            <a:endParaRPr lang="en-US" dirty="0"/>
          </a:p>
        </p:txBody>
      </p:sp>
      <p:sp>
        <p:nvSpPr>
          <p:cNvPr id="2" name="Title 1"/>
          <p:cNvSpPr>
            <a:spLocks noGrp="1"/>
          </p:cNvSpPr>
          <p:nvPr>
            <p:ph type="title"/>
          </p:nvPr>
        </p:nvSpPr>
        <p:spPr>
          <a:xfrm>
            <a:off x="457200" y="309581"/>
            <a:ext cx="8229600" cy="1128695"/>
          </a:xfrm>
        </p:spPr>
        <p:txBody>
          <a:bodyPr>
            <a:normAutofit/>
          </a:bodyPr>
          <a:lstStyle/>
          <a:p>
            <a:r>
              <a:rPr lang="en-US" altLang="en-US" sz="3400" dirty="0"/>
              <a:t>OED Diversion Program </a:t>
            </a:r>
            <a:br>
              <a:rPr lang="en-US" altLang="en-US" sz="3400" dirty="0"/>
            </a:br>
            <a:r>
              <a:rPr lang="en-US" altLang="en-US" sz="3400" dirty="0"/>
              <a:t>37 C.F.R </a:t>
            </a:r>
            <a:r>
              <a:rPr lang="en-US" altLang="en-US" sz="3400" dirty="0">
                <a:latin typeface="Segoe UI "/>
                <a:cs typeface="Segoe UI Light" panose="020B0502040204020203" pitchFamily="34" charset="0"/>
              </a:rPr>
              <a:t>§</a:t>
            </a:r>
            <a:r>
              <a:rPr lang="en-US" altLang="en-US" sz="3400" dirty="0"/>
              <a:t>11.30</a:t>
            </a:r>
            <a:endParaRPr lang="en-US" sz="3400" dirty="0"/>
          </a:p>
        </p:txBody>
      </p:sp>
    </p:spTree>
    <p:extLst>
      <p:ext uri="{BB962C8B-B14F-4D97-AF65-F5344CB8AC3E}">
        <p14:creationId xmlns:p14="http://schemas.microsoft.com/office/powerpoint/2010/main" val="323995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AC773-37FC-416D-B6BA-5E7DB037F32B}"/>
              </a:ex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9</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AC61AC6B-AB76-4C14-84A0-7A5F98B4F57A}"/>
              </a:ext>
              <a:ext uri="{C183D7F6-B498-43B3-948B-1728B52AA6E4}">
                <adec:decorative xmlns:adec="http://schemas.microsoft.com/office/drawing/2017/decorative" val="1"/>
              </a:ext>
            </a:extLst>
          </p:cNvPr>
          <p:cNvSpPr>
            <a:spLocks noGrp="1"/>
          </p:cNvSpPr>
          <p:nvPr>
            <p:ph idx="1"/>
          </p:nvPr>
        </p:nvSpPr>
        <p:spPr>
          <a:xfrm>
            <a:off x="457200" y="1151069"/>
            <a:ext cx="8229600" cy="4189859"/>
          </a:xfrm>
        </p:spPr>
        <p:txBody>
          <a:bodyPr>
            <a:normAutofit fontScale="77500" lnSpcReduction="20000"/>
          </a:bodyPr>
          <a:lstStyle/>
          <a:p>
            <a:r>
              <a:rPr lang="en-US" dirty="0"/>
              <a:t>Exclusion from practice before the USPTO</a:t>
            </a:r>
          </a:p>
          <a:p>
            <a:pPr lvl="1"/>
            <a:r>
              <a:rPr lang="en-US" dirty="0">
                <a:latin typeface="Segoe UI "/>
              </a:rPr>
              <a:t>Minimum of five years.  </a:t>
            </a:r>
            <a:r>
              <a:rPr lang="en-US" i="1" dirty="0">
                <a:latin typeface="Segoe UI "/>
              </a:rPr>
              <a:t>See </a:t>
            </a:r>
            <a:r>
              <a:rPr lang="en-US" dirty="0">
                <a:latin typeface="Segoe UI "/>
              </a:rPr>
              <a:t>37 C.F.R. § 11.60(b)</a:t>
            </a:r>
          </a:p>
          <a:p>
            <a:pPr lvl="1"/>
            <a:r>
              <a:rPr lang="en-US" dirty="0">
                <a:latin typeface="Segoe UI "/>
              </a:rPr>
              <a:t>Reinstatement only upon grant of petition.  </a:t>
            </a:r>
            <a:r>
              <a:rPr lang="en-US" i="1" dirty="0">
                <a:latin typeface="Segoe UI "/>
              </a:rPr>
              <a:t>See </a:t>
            </a:r>
            <a:r>
              <a:rPr lang="da-DK" dirty="0">
                <a:latin typeface="Segoe UI "/>
              </a:rPr>
              <a:t>37 C.F.R. §§ 11.58(a), 11.60(a)</a:t>
            </a:r>
            <a:endParaRPr lang="en-US" dirty="0">
              <a:latin typeface="Segoe UI "/>
            </a:endParaRPr>
          </a:p>
          <a:p>
            <a:r>
              <a:rPr lang="en-US" dirty="0"/>
              <a:t>Suspension from practice before the USPTO for an appropriate period</a:t>
            </a:r>
          </a:p>
          <a:p>
            <a:pPr lvl="1"/>
            <a:r>
              <a:rPr lang="en-US" dirty="0">
                <a:latin typeface="Segoe UI "/>
              </a:rPr>
              <a:t>Reinstatement only upon grant of petition upon expiration of suspension period. </a:t>
            </a:r>
            <a:r>
              <a:rPr lang="en-US" i="1" dirty="0">
                <a:latin typeface="Segoe UI "/>
              </a:rPr>
              <a:t>See id. </a:t>
            </a:r>
          </a:p>
          <a:p>
            <a:r>
              <a:rPr lang="en-US" dirty="0"/>
              <a:t>Reprimand or censure</a:t>
            </a:r>
          </a:p>
          <a:p>
            <a:r>
              <a:rPr lang="en-US" dirty="0"/>
              <a:t>Probation (in lieu of or in addition to other sanctions)</a:t>
            </a:r>
          </a:p>
          <a:p>
            <a:r>
              <a:rPr lang="en-US" dirty="0"/>
              <a:t>Possible conditions</a:t>
            </a:r>
          </a:p>
        </p:txBody>
      </p:sp>
      <p:sp>
        <p:nvSpPr>
          <p:cNvPr id="3" name="Title 2">
            <a:extLst>
              <a:ext uri="{FF2B5EF4-FFF2-40B4-BE49-F238E27FC236}">
                <a16:creationId xmlns:a16="http://schemas.microsoft.com/office/drawing/2014/main" id="{DA1210DB-97A9-426A-9516-7062DEC98E9B}"/>
              </a:ext>
              <a:ext uri="{C183D7F6-B498-43B3-948B-1728B52AA6E4}">
                <adec:decorative xmlns:adec="http://schemas.microsoft.com/office/drawing/2017/decorative" val="1"/>
              </a:ext>
            </a:extLst>
          </p:cNvPr>
          <p:cNvSpPr>
            <a:spLocks noGrp="1"/>
          </p:cNvSpPr>
          <p:nvPr>
            <p:ph type="title"/>
          </p:nvPr>
        </p:nvSpPr>
        <p:spPr>
          <a:xfrm>
            <a:off x="457200" y="309581"/>
            <a:ext cx="8229600" cy="626335"/>
          </a:xfrm>
        </p:spPr>
        <p:txBody>
          <a:bodyPr>
            <a:normAutofit/>
          </a:bodyPr>
          <a:lstStyle/>
          <a:p>
            <a:r>
              <a:rPr lang="en-US" sz="3200" dirty="0"/>
              <a:t>Disciplinary sanctions -37 C.F.R. </a:t>
            </a:r>
            <a:r>
              <a:rPr lang="en-US" sz="3200" dirty="0">
                <a:latin typeface="Segoe UI" panose="020B0502040204020203" pitchFamily="34" charset="0"/>
                <a:cs typeface="Segoe UI" panose="020B0502040204020203" pitchFamily="34" charset="0"/>
              </a:rPr>
              <a:t>§ 11.20</a:t>
            </a:r>
            <a:endParaRPr lang="en-US" sz="3200" dirty="0"/>
          </a:p>
        </p:txBody>
      </p:sp>
    </p:spTree>
    <p:extLst>
      <p:ext uri="{BB962C8B-B14F-4D97-AF65-F5344CB8AC3E}">
        <p14:creationId xmlns:p14="http://schemas.microsoft.com/office/powerpoint/2010/main" val="1848529050"/>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1.xml><?xml version="1.0" encoding="utf-8"?>
<a:theme xmlns:a="http://schemas.openxmlformats.org/drawingml/2006/main" name="6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60319F-EA48-43D0-B82A-88FB1572A6B2}">
  <ds:schemaRefs>
    <ds:schemaRef ds:uri="http://schemas.microsoft.com/sharepoint/v3/contenttype/forms"/>
  </ds:schemaRefs>
</ds:datastoreItem>
</file>

<file path=customXml/itemProps2.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86E1D56-0087-4600-BBD7-3EBBD265CA3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3217</Words>
  <Application>Microsoft Office PowerPoint</Application>
  <PresentationFormat>On-screen Show (16:10)</PresentationFormat>
  <Paragraphs>291</Paragraphs>
  <Slides>36</Slides>
  <Notes>27</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36</vt:i4>
      </vt:variant>
    </vt:vector>
  </HeadingPairs>
  <TitlesOfParts>
    <vt:vector size="57" baseType="lpstr">
      <vt:lpstr>Arial</vt:lpstr>
      <vt:lpstr>Calibri</vt:lpstr>
      <vt:lpstr>Courier New</vt:lpstr>
      <vt:lpstr>Segoe Light</vt:lpstr>
      <vt:lpstr>Segoe UI</vt:lpstr>
      <vt:lpstr>Segoe UI </vt:lpstr>
      <vt:lpstr>Segoe UI Light</vt:lpstr>
      <vt:lpstr>Segoe UI Semibold</vt:lpstr>
      <vt:lpstr>SegoeUI</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4_Brand master navy</vt:lpstr>
      <vt:lpstr>6_Brand master navy</vt:lpstr>
      <vt:lpstr>PowerPoint Presentation</vt:lpstr>
      <vt:lpstr>Professional responsibility and  practice before the USPTO</vt:lpstr>
      <vt:lpstr>OED: enrollment</vt:lpstr>
      <vt:lpstr>Practice before the USPTO</vt:lpstr>
      <vt:lpstr>OED: discipline</vt:lpstr>
      <vt:lpstr>Investigation and formal complaint process</vt:lpstr>
      <vt:lpstr>USPTO disciplinary proceedings </vt:lpstr>
      <vt:lpstr>OED Diversion Program  37 C.F.R §11.30</vt:lpstr>
      <vt:lpstr>Disciplinary sanctions -37 C.F.R. § 11.20</vt:lpstr>
      <vt:lpstr>Warnings – 37 C.F.R. § 11.21</vt:lpstr>
      <vt:lpstr>Other types of discipline</vt:lpstr>
      <vt:lpstr>USPTO disciplinary matters</vt:lpstr>
      <vt:lpstr>USPTO disciplinary matters</vt:lpstr>
      <vt:lpstr>Ethics scenarios and select case law</vt:lpstr>
      <vt:lpstr>OED: Examples of misconduct</vt:lpstr>
      <vt:lpstr>Neglect/candor</vt:lpstr>
      <vt:lpstr>PowerPoint Presentation</vt:lpstr>
      <vt:lpstr>Conflict of interest</vt:lpstr>
      <vt:lpstr>PowerPoint Presentation</vt:lpstr>
      <vt:lpstr>Pop Quiz – Rule 1.56</vt:lpstr>
      <vt:lpstr>Pop Quiz – Rule 1.56</vt:lpstr>
      <vt:lpstr>Inequitable conduct: In re Tendler, Proceeding No. D2013-17 (USPTO Jan. 8, 2014) </vt:lpstr>
      <vt:lpstr>Candor toward tribunal In re Hicks, Proceeding No. D2013-11 (USPTO Sept. 10, 2013) </vt:lpstr>
      <vt:lpstr>PowerPoint Presentation</vt:lpstr>
      <vt:lpstr>Pop Quiz – signatures</vt:lpstr>
      <vt:lpstr>Pop Quiz – signature</vt:lpstr>
      <vt:lpstr>Signatures on patent documents</vt:lpstr>
      <vt:lpstr>Fees and trust account issues</vt:lpstr>
      <vt:lpstr>Dealings with foreign entities</vt:lpstr>
      <vt:lpstr>Dealings with foreign entities, cont’d</vt:lpstr>
      <vt:lpstr>PowerPoint Presentation</vt:lpstr>
      <vt:lpstr>Disreputable or gross misconduct</vt:lpstr>
      <vt:lpstr>Disreputable or gross misconduct</vt:lpstr>
      <vt:lpstr>Other examples of 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2024-10-08T20:59:06Z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