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1" r:id="rId1"/>
    <p:sldMasterId id="2147483676" r:id="rId2"/>
    <p:sldMasterId id="2147483697" r:id="rId3"/>
    <p:sldMasterId id="2147483714" r:id="rId4"/>
    <p:sldMasterId id="2147483762" r:id="rId5"/>
    <p:sldMasterId id="2147483779" r:id="rId6"/>
  </p:sldMasterIdLst>
  <p:notesMasterIdLst>
    <p:notesMasterId r:id="rId19"/>
  </p:notesMasterIdLst>
  <p:handoutMasterIdLst>
    <p:handoutMasterId r:id="rId20"/>
  </p:handoutMasterIdLst>
  <p:sldIdLst>
    <p:sldId id="258" r:id="rId7"/>
    <p:sldId id="676" r:id="rId8"/>
    <p:sldId id="677" r:id="rId9"/>
    <p:sldId id="678" r:id="rId10"/>
    <p:sldId id="679" r:id="rId11"/>
    <p:sldId id="686" r:id="rId12"/>
    <p:sldId id="372" r:id="rId13"/>
    <p:sldId id="685" r:id="rId14"/>
    <p:sldId id="682" r:id="rId15"/>
    <p:sldId id="683" r:id="rId16"/>
    <p:sldId id="684" r:id="rId17"/>
    <p:sldId id="344" r:id="rId18"/>
  </p:sldIdLst>
  <p:sldSz cx="9144000" cy="5715000" type="screen16x1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339933"/>
    <a:srgbClr val="FF9900"/>
    <a:srgbClr val="164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3" autoAdjust="0"/>
    <p:restoredTop sz="80573" autoAdjust="0"/>
  </p:normalViewPr>
  <p:slideViewPr>
    <p:cSldViewPr snapToGrid="0" snapToObjects="1">
      <p:cViewPr varScale="1">
        <p:scale>
          <a:sx n="79" d="100"/>
          <a:sy n="79" d="100"/>
        </p:scale>
        <p:origin x="1440" y="67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82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 of Hours Donated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2015*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5697</c:v>
                </c:pt>
                <c:pt idx="1">
                  <c:v>9153</c:v>
                </c:pt>
                <c:pt idx="2">
                  <c:v>14629</c:v>
                </c:pt>
                <c:pt idx="3">
                  <c:v>13169</c:v>
                </c:pt>
                <c:pt idx="4">
                  <c:v>13590</c:v>
                </c:pt>
                <c:pt idx="5">
                  <c:v>14731</c:v>
                </c:pt>
                <c:pt idx="6">
                  <c:v>13657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2A-421E-B6CA-470D77C2DB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0481440"/>
        <c:axId val="550483736"/>
      </c:barChart>
      <c:catAx>
        <c:axId val="55048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483736"/>
        <c:crosses val="autoZero"/>
        <c:auto val="1"/>
        <c:lblAlgn val="ctr"/>
        <c:lblOffset val="100"/>
        <c:noMultiLvlLbl val="0"/>
      </c:catAx>
      <c:valAx>
        <c:axId val="550483736"/>
        <c:scaling>
          <c:orientation val="minMax"/>
          <c:max val="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481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 of Patent Applications Filed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2015*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148</c:v>
                </c:pt>
                <c:pt idx="1">
                  <c:v>277</c:v>
                </c:pt>
                <c:pt idx="2">
                  <c:v>309</c:v>
                </c:pt>
                <c:pt idx="3">
                  <c:v>257</c:v>
                </c:pt>
                <c:pt idx="4">
                  <c:v>286</c:v>
                </c:pt>
                <c:pt idx="5">
                  <c:v>278</c:v>
                </c:pt>
                <c:pt idx="6">
                  <c:v>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04-417B-9C36-4F80EADB16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5859512"/>
        <c:axId val="445859840"/>
      </c:barChart>
      <c:catAx>
        <c:axId val="445859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859840"/>
        <c:crosses val="autoZero"/>
        <c:auto val="1"/>
        <c:lblAlgn val="ctr"/>
        <c:lblOffset val="100"/>
        <c:noMultiLvlLbl val="0"/>
      </c:catAx>
      <c:valAx>
        <c:axId val="445859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859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 of Inventors</a:t>
            </a:r>
            <a:r>
              <a:rPr lang="en-US" baseline="0"/>
              <a:t> Assisted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2015*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328</c:v>
                </c:pt>
                <c:pt idx="1">
                  <c:v>438</c:v>
                </c:pt>
                <c:pt idx="2">
                  <c:v>545</c:v>
                </c:pt>
                <c:pt idx="3">
                  <c:v>571</c:v>
                </c:pt>
                <c:pt idx="4">
                  <c:v>483</c:v>
                </c:pt>
                <c:pt idx="5">
                  <c:v>539</c:v>
                </c:pt>
                <c:pt idx="6">
                  <c:v>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68-432C-8FAF-D95EDD07AE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849032"/>
        <c:axId val="209844112"/>
      </c:barChart>
      <c:catAx>
        <c:axId val="209849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844112"/>
        <c:crosses val="autoZero"/>
        <c:auto val="1"/>
        <c:lblAlgn val="ctr"/>
        <c:lblOffset val="100"/>
        <c:noMultiLvlLbl val="0"/>
      </c:catAx>
      <c:valAx>
        <c:axId val="20984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849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Number of Inventor</a:t>
            </a:r>
            <a:r>
              <a:rPr lang="en-US" baseline="0" dirty="0"/>
              <a:t> Inquiries</a:t>
            </a:r>
            <a:r>
              <a:rPr lang="en-US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2015*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1787</c:v>
                </c:pt>
                <c:pt idx="1">
                  <c:v>2035</c:v>
                </c:pt>
                <c:pt idx="2">
                  <c:v>2452</c:v>
                </c:pt>
                <c:pt idx="3">
                  <c:v>2092</c:v>
                </c:pt>
                <c:pt idx="4">
                  <c:v>2115</c:v>
                </c:pt>
                <c:pt idx="5">
                  <c:v>2419</c:v>
                </c:pt>
                <c:pt idx="6">
                  <c:v>2467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CA-4A32-BAAC-D49F3258D8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0480456"/>
        <c:axId val="550478816"/>
      </c:barChart>
      <c:catAx>
        <c:axId val="550480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478816"/>
        <c:crosses val="autoZero"/>
        <c:auto val="1"/>
        <c:lblAlgn val="ctr"/>
        <c:lblOffset val="100"/>
        <c:noMultiLvlLbl val="0"/>
      </c:catAx>
      <c:valAx>
        <c:axId val="550478816"/>
        <c:scaling>
          <c:orientation val="minMax"/>
          <c:max val="2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480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321247280638144E-2"/>
          <c:y val="0.12578175212380158"/>
          <c:w val="0.48611698707902595"/>
          <c:h val="0.8564701204592750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2B-44B9-A748-5E91441CD087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2B-44B9-A748-5E91441CD087}"/>
              </c:ext>
            </c:extLst>
          </c:dPt>
          <c:dLbls>
            <c:dLbl>
              <c:idx val="0"/>
              <c:layout>
                <c:manualLayout>
                  <c:x val="-0.13384262128524266"/>
                  <c:y val="-7.05891074573803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2B-44B9-A748-5E91441CD087}"/>
                </c:ext>
              </c:extLst>
            </c:dLbl>
            <c:dLbl>
              <c:idx val="1"/>
              <c:layout>
                <c:manualLayout>
                  <c:x val="0.1364234696469393"/>
                  <c:y val="4.16830731223400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2B-44B9-A748-5E91441CD0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'Pro Bono'!$U$552:$V$552</c:f>
              <c:strCache>
                <c:ptCount val="2"/>
                <c:pt idx="0">
                  <c:v>Applicants specifying Male</c:v>
                </c:pt>
                <c:pt idx="1">
                  <c:v>Applicants specifying Female</c:v>
                </c:pt>
              </c:strCache>
            </c:strRef>
          </c:cat>
          <c:val>
            <c:numRef>
              <c:f>'Pro Bono'!$U$551:$V$551</c:f>
              <c:numCache>
                <c:formatCode>General</c:formatCode>
                <c:ptCount val="2"/>
                <c:pt idx="0">
                  <c:v>785</c:v>
                </c:pt>
                <c:pt idx="1">
                  <c:v>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2B-44B9-A748-5E91441CD08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59167360362947718"/>
          <c:y val="0.20520200777444952"/>
          <c:w val="0.40696505082813489"/>
          <c:h val="0.62798945666697314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61688517858427"/>
          <c:y val="0.12308721818605878"/>
          <c:w val="0.46884184989851146"/>
          <c:h val="0.8207786489496893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0CE-4391-8B9B-AFC89DC8D1B0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0CE-4391-8B9B-AFC89DC8D1B0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0CE-4391-8B9B-AFC89DC8D1B0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0CE-4391-8B9B-AFC89DC8D1B0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0CE-4391-8B9B-AFC89DC8D1B0}"/>
              </c:ext>
            </c:extLst>
          </c:dPt>
          <c:dLbls>
            <c:dLbl>
              <c:idx val="3"/>
              <c:layout>
                <c:manualLayout>
                  <c:x val="3.4488775589485147E-2"/>
                  <c:y val="0.116225794325261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CE-4391-8B9B-AFC89DC8D1B0}"/>
                </c:ext>
              </c:extLst>
            </c:dLbl>
            <c:dLbl>
              <c:idx val="4"/>
              <c:layout>
                <c:manualLayout>
                  <c:x val="1.4388886608789953E-2"/>
                  <c:y val="1.87851351105313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0CE-4391-8B9B-AFC89DC8D1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'Pro Bono'!$AA$536:$AE$536</c:f>
              <c:strCache>
                <c:ptCount val="5"/>
                <c:pt idx="0">
                  <c:v>White</c:v>
                </c:pt>
                <c:pt idx="1">
                  <c:v>African American/Black</c:v>
                </c:pt>
                <c:pt idx="2">
                  <c:v>Two or more races</c:v>
                </c:pt>
                <c:pt idx="3">
                  <c:v>Asian, Pacific Islander, or Hawaii Native</c:v>
                </c:pt>
                <c:pt idx="4">
                  <c:v>Native American or Alaskan Native</c:v>
                </c:pt>
              </c:strCache>
            </c:strRef>
          </c:cat>
          <c:val>
            <c:numRef>
              <c:f>'Pro Bono'!$AA$535:$AE$535</c:f>
              <c:numCache>
                <c:formatCode>General</c:formatCode>
                <c:ptCount val="5"/>
                <c:pt idx="0">
                  <c:v>661</c:v>
                </c:pt>
                <c:pt idx="1">
                  <c:v>351</c:v>
                </c:pt>
                <c:pt idx="2">
                  <c:v>74</c:v>
                </c:pt>
                <c:pt idx="3">
                  <c:v>66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0CE-4391-8B9B-AFC89DC8D1B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0389523879012585"/>
          <c:y val="4.3969841031107149E-3"/>
          <c:w val="0.33484616177956428"/>
          <c:h val="0.97899322437057157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Segoe U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950A3BB-CAF4-1D4E-B3B2-E95D9B9E66DF}" type="datetimeFigureOut">
              <a:rPr lang="en-US" smtClean="0">
                <a:latin typeface="Segoe UI"/>
              </a:rPr>
              <a:t>5/15/2023</a:t>
            </a:fld>
            <a:endParaRPr lang="en-US" dirty="0">
              <a:latin typeface="Segoe U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Segoe U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44BD52-4119-7642-B93F-8F4EDBD635EC}" type="slidenum">
              <a:rPr lang="en-US" smtClean="0">
                <a:latin typeface="Segoe UI"/>
              </a:rPr>
              <a:t>‹#›</a:t>
            </a:fld>
            <a:endParaRPr lang="en-US" dirty="0"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5876647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Segoe UI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Segoe UI"/>
              </a:defRPr>
            </a:lvl1pPr>
          </a:lstStyle>
          <a:p>
            <a:fld id="{139B48F8-1A14-4941-902A-1D33547A0B6A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696913"/>
            <a:ext cx="55784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Segoe UI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Segoe UI"/>
              </a:defRPr>
            </a:lvl1pPr>
          </a:lstStyle>
          <a:p>
            <a:fld id="{C74B1ACE-5EB2-B245-8DCB-331A9858E0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9317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696913"/>
            <a:ext cx="55784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943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696913"/>
            <a:ext cx="55784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986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6EC39-E22B-41FE-840A-B485BB03467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183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A6EC39-E22B-41FE-840A-B485BB0346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87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8500" y="701675"/>
            <a:ext cx="5613400" cy="3508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6EC39-E22B-41FE-840A-B485BB0346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22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7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27BA6-C8FB-44A2-8FFF-9C462533EC8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962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6EC39-E22B-41FE-840A-B485BB03467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768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6EC39-E22B-41FE-840A-B485BB0346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16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7208"/>
            <a:ext cx="7772400" cy="12250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23058"/>
            <a:ext cx="70866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6196" y="4283558"/>
            <a:ext cx="9150195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8" name="Picture 7" title="USPTO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27" y="4701650"/>
            <a:ext cx="1338876" cy="662731"/>
          </a:xfrm>
          <a:prstGeom prst="rect">
            <a:avLst/>
          </a:prstGeom>
        </p:spPr>
      </p:pic>
      <p:sp>
        <p:nvSpPr>
          <p:cNvPr id="12" name="Rectangle 9"/>
          <p:cNvSpPr/>
          <p:nvPr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-6195" y="4283560"/>
            <a:ext cx="9150195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 dirty="0">
              <a:effectLst/>
              <a:latin typeface="Segoe UI"/>
            </a:endParaRPr>
          </a:p>
        </p:txBody>
      </p:sp>
      <p:pic>
        <p:nvPicPr>
          <p:cNvPr id="9" name="Picture 8" descr="USPTO-logo-reverse-stacked-50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27" y="4701652"/>
            <a:ext cx="1338876" cy="662731"/>
          </a:xfrm>
          <a:prstGeom prst="rect">
            <a:avLst/>
          </a:prstGeom>
        </p:spPr>
      </p:pic>
      <p:sp>
        <p:nvSpPr>
          <p:cNvPr id="11" name="Rectangle 9"/>
          <p:cNvSpPr/>
          <p:nvPr userDrawn="1"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 dirty="0"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084357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404558" y="452445"/>
            <a:ext cx="911259" cy="811812"/>
          </a:xfrm>
          <a:custGeom>
            <a:avLst/>
            <a:gdLst/>
            <a:ahLst/>
            <a:cxnLst/>
            <a:rect l="l" t="t" r="r" b="b"/>
            <a:pathLst>
              <a:path w="1246682" h="1110630">
                <a:moveTo>
                  <a:pt x="1030110" y="0"/>
                </a:moveTo>
                <a:lnTo>
                  <a:pt x="1182821" y="97614"/>
                </a:lnTo>
                <a:cubicBezTo>
                  <a:pt x="1060478" y="268663"/>
                  <a:pt x="992915" y="445294"/>
                  <a:pt x="980131" y="627506"/>
                </a:cubicBezTo>
                <a:lnTo>
                  <a:pt x="1246682" y="627506"/>
                </a:lnTo>
                <a:lnTo>
                  <a:pt x="1246682" y="1110630"/>
                </a:lnTo>
                <a:lnTo>
                  <a:pt x="769112" y="1110630"/>
                </a:lnTo>
                <a:lnTo>
                  <a:pt x="769112" y="648548"/>
                </a:lnTo>
                <a:cubicBezTo>
                  <a:pt x="769112" y="470413"/>
                  <a:pt x="856111" y="254231"/>
                  <a:pt x="1030110" y="0"/>
                </a:cubicBezTo>
                <a:close/>
                <a:moveTo>
                  <a:pt x="260998" y="0"/>
                </a:moveTo>
                <a:lnTo>
                  <a:pt x="408157" y="92018"/>
                </a:lnTo>
                <a:cubicBezTo>
                  <a:pt x="282285" y="287246"/>
                  <a:pt x="216573" y="465742"/>
                  <a:pt x="211020" y="627506"/>
                </a:cubicBezTo>
                <a:lnTo>
                  <a:pt x="472018" y="627506"/>
                </a:lnTo>
                <a:lnTo>
                  <a:pt x="472018" y="1110630"/>
                </a:lnTo>
                <a:lnTo>
                  <a:pt x="0" y="1110630"/>
                </a:lnTo>
                <a:lnTo>
                  <a:pt x="0" y="648548"/>
                </a:lnTo>
                <a:cubicBezTo>
                  <a:pt x="0" y="449994"/>
                  <a:pt x="87000" y="233811"/>
                  <a:pt x="26099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4800000" scaled="0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065009" y="4131482"/>
            <a:ext cx="7681428" cy="489163"/>
          </a:xfrm>
        </p:spPr>
        <p:txBody>
          <a:bodyPr anchor="b">
            <a:normAutofit/>
          </a:bodyPr>
          <a:lstStyle>
            <a:lvl1pPr marL="0" indent="0" algn="r">
              <a:buFont typeface="Courier New" panose="02070309020205020404" pitchFamily="49" charset="0"/>
              <a:buNone/>
              <a:defRPr sz="1600" b="1" spc="200" baseline="0">
                <a:latin typeface="+mn-lt"/>
              </a:defRPr>
            </a:lvl1pPr>
            <a:lvl2pPr marL="891540" indent="-342900">
              <a:buFont typeface="Arial" panose="020B0604020202020204" pitchFamily="34" charset="0"/>
              <a:buChar char="•"/>
              <a:defRPr sz="2400"/>
            </a:lvl2pPr>
            <a:lvl3pPr marL="1371600" indent="-274320">
              <a:buFont typeface="Wingdings" panose="05000000000000000000" pitchFamily="2" charset="2"/>
              <a:buChar char="§"/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dirty="0"/>
              <a:t>- CREDIT IN ALL CAPS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47424" y="834887"/>
            <a:ext cx="7999012" cy="3101009"/>
          </a:xfrm>
        </p:spPr>
        <p:txBody>
          <a:bodyPr anchor="t">
            <a:normAutofit/>
          </a:bodyPr>
          <a:lstStyle>
            <a:lvl1pPr algn="l">
              <a:defRPr sz="4000" b="0" baseline="0">
                <a:latin typeface="+mj-lt"/>
              </a:defRPr>
            </a:lvl1pPr>
          </a:lstStyle>
          <a:p>
            <a:r>
              <a:rPr lang="en-US" dirty="0"/>
              <a:t>Quote here Twenty Words or Less. Keep it Short and Memorable. Quote here Twenty Words or Less. Keep it Short.”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327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title="USPTO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50" y="1391428"/>
            <a:ext cx="4021100" cy="1990444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799" y="4348634"/>
            <a:ext cx="7885827" cy="746877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01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title="USPTO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50" y="1862278"/>
            <a:ext cx="4021100" cy="199044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 dirty="0">
              <a:effectLst/>
              <a:latin typeface="Segoe UI"/>
            </a:endParaRPr>
          </a:p>
        </p:txBody>
      </p:sp>
      <p:pic>
        <p:nvPicPr>
          <p:cNvPr id="6" name="Picture 5" descr="USPTO-logo-reverse-stacked-100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51" y="1852118"/>
            <a:ext cx="4021100" cy="199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78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06" y="916906"/>
            <a:ext cx="3881188" cy="3881188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 dirty="0">
              <a:effectLst/>
              <a:latin typeface="Segoe UI"/>
            </a:endParaRPr>
          </a:p>
        </p:txBody>
      </p:sp>
      <p:pic>
        <p:nvPicPr>
          <p:cNvPr id="6" name="Picture 5" descr="uspto_seal_1000px-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07" y="916906"/>
            <a:ext cx="3881188" cy="3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41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ith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26" y="916906"/>
            <a:ext cx="3881188" cy="38811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03520" y="975743"/>
            <a:ext cx="3396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Thank</a:t>
            </a:r>
            <a:r>
              <a:rPr lang="en-US" sz="4400" b="1" baseline="0" dirty="0">
                <a:solidFill>
                  <a:schemeClr val="bg1"/>
                </a:solidFill>
              </a:rPr>
              <a:t> you!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303520" y="2103447"/>
            <a:ext cx="2816225" cy="519383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03520" y="2637699"/>
            <a:ext cx="2816225" cy="519383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303520" y="3462967"/>
            <a:ext cx="2816225" cy="365618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03519" y="3828585"/>
            <a:ext cx="2816225" cy="386576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03520" y="4210157"/>
            <a:ext cx="281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www.uspto.gov</a:t>
            </a:r>
          </a:p>
        </p:txBody>
      </p:sp>
    </p:spTree>
    <p:extLst>
      <p:ext uri="{BB962C8B-B14F-4D97-AF65-F5344CB8AC3E}">
        <p14:creationId xmlns:p14="http://schemas.microsoft.com/office/powerpoint/2010/main" val="1859361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 dirty="0">
              <a:effectLst/>
              <a:latin typeface="Segoe UI"/>
            </a:endParaRPr>
          </a:p>
        </p:txBody>
      </p:sp>
      <p:pic>
        <p:nvPicPr>
          <p:cNvPr id="5" name="Picture 4" descr="USPTO-logo-reverse-stacked-100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51" y="1852118"/>
            <a:ext cx="4021100" cy="199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86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 dirty="0">
              <a:effectLst/>
              <a:latin typeface="Segoe UI"/>
            </a:endParaRPr>
          </a:p>
        </p:txBody>
      </p:sp>
      <p:pic>
        <p:nvPicPr>
          <p:cNvPr id="4" name="Picture 3" descr="uspto_seal_1000px-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07" y="916906"/>
            <a:ext cx="3881188" cy="3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19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584"/>
            <a:ext cx="8229600" cy="3786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045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line headlin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9582"/>
            <a:ext cx="8229600" cy="349134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5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7932"/>
            <a:ext cx="8229600" cy="864147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63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Patent drawing background"/>
          <p:cNvPicPr>
            <a:picLocks noChangeAspect="1"/>
          </p:cNvPicPr>
          <p:nvPr/>
        </p:nvPicPr>
        <p:blipFill rotWithShape="1">
          <a:blip r:embed="rId2"/>
          <a:srcRect r="-76"/>
          <a:stretch/>
        </p:blipFill>
        <p:spPr>
          <a:xfrm>
            <a:off x="0" y="42389"/>
            <a:ext cx="9150889" cy="54563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7208"/>
            <a:ext cx="7772400" cy="12250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26248"/>
            <a:ext cx="70866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6196" y="4283558"/>
            <a:ext cx="9150195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8" name="Picture 7" title="USPTO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27" y="4701650"/>
            <a:ext cx="1338876" cy="662731"/>
          </a:xfrm>
          <a:prstGeom prst="rect">
            <a:avLst/>
          </a:prstGeom>
        </p:spPr>
      </p:pic>
      <p:sp>
        <p:nvSpPr>
          <p:cNvPr id="12" name="Rectangle 9"/>
          <p:cNvSpPr/>
          <p:nvPr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2"/>
            <a:ext cx="9144000" cy="5714999"/>
          </a:xfrm>
          <a:prstGeom prst="rect">
            <a:avLst/>
          </a:prstGeom>
          <a:blipFill dpi="0" rotWithShape="1"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11" name="Rectangle 9"/>
          <p:cNvSpPr/>
          <p:nvPr userDrawn="1"/>
        </p:nvSpPr>
        <p:spPr>
          <a:xfrm>
            <a:off x="-6195" y="4283560"/>
            <a:ext cx="9150195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 dirty="0">
              <a:effectLst/>
              <a:latin typeface="Segoe UI"/>
            </a:endParaRPr>
          </a:p>
        </p:txBody>
      </p:sp>
      <p:pic>
        <p:nvPicPr>
          <p:cNvPr id="13" name="Picture 12" descr="USPTO-logo-reverse-stacked-500p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27" y="4701652"/>
            <a:ext cx="1338876" cy="662731"/>
          </a:xfrm>
          <a:prstGeom prst="rect">
            <a:avLst/>
          </a:prstGeom>
        </p:spPr>
      </p:pic>
      <p:sp>
        <p:nvSpPr>
          <p:cNvPr id="14" name="Rectangle 9"/>
          <p:cNvSpPr/>
          <p:nvPr userDrawn="1"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 dirty="0"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80546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11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 title="Quotation mark"/>
          <p:cNvSpPr/>
          <p:nvPr userDrawn="1"/>
        </p:nvSpPr>
        <p:spPr>
          <a:xfrm>
            <a:off x="404558" y="452445"/>
            <a:ext cx="911259" cy="811812"/>
          </a:xfrm>
          <a:custGeom>
            <a:avLst/>
            <a:gdLst/>
            <a:ahLst/>
            <a:cxnLst/>
            <a:rect l="l" t="t" r="r" b="b"/>
            <a:pathLst>
              <a:path w="1246682" h="1110630">
                <a:moveTo>
                  <a:pt x="1030110" y="0"/>
                </a:moveTo>
                <a:lnTo>
                  <a:pt x="1182821" y="97614"/>
                </a:lnTo>
                <a:cubicBezTo>
                  <a:pt x="1060478" y="268663"/>
                  <a:pt x="992915" y="445294"/>
                  <a:pt x="980131" y="627506"/>
                </a:cubicBezTo>
                <a:lnTo>
                  <a:pt x="1246682" y="627506"/>
                </a:lnTo>
                <a:lnTo>
                  <a:pt x="1246682" y="1110630"/>
                </a:lnTo>
                <a:lnTo>
                  <a:pt x="769112" y="1110630"/>
                </a:lnTo>
                <a:lnTo>
                  <a:pt x="769112" y="648548"/>
                </a:lnTo>
                <a:cubicBezTo>
                  <a:pt x="769112" y="470413"/>
                  <a:pt x="856111" y="254231"/>
                  <a:pt x="1030110" y="0"/>
                </a:cubicBezTo>
                <a:close/>
                <a:moveTo>
                  <a:pt x="260998" y="0"/>
                </a:moveTo>
                <a:lnTo>
                  <a:pt x="408157" y="92018"/>
                </a:lnTo>
                <a:cubicBezTo>
                  <a:pt x="282285" y="287246"/>
                  <a:pt x="216573" y="465742"/>
                  <a:pt x="211020" y="627506"/>
                </a:cubicBezTo>
                <a:lnTo>
                  <a:pt x="472018" y="627506"/>
                </a:lnTo>
                <a:lnTo>
                  <a:pt x="472018" y="1110630"/>
                </a:lnTo>
                <a:lnTo>
                  <a:pt x="0" y="1110630"/>
                </a:lnTo>
                <a:lnTo>
                  <a:pt x="0" y="648548"/>
                </a:lnTo>
                <a:cubicBezTo>
                  <a:pt x="0" y="449994"/>
                  <a:pt x="87000" y="233811"/>
                  <a:pt x="26099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4800000" scaled="0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065009" y="4131482"/>
            <a:ext cx="7681428" cy="489163"/>
          </a:xfrm>
        </p:spPr>
        <p:txBody>
          <a:bodyPr anchor="b">
            <a:normAutofit/>
          </a:bodyPr>
          <a:lstStyle>
            <a:lvl1pPr marL="0" indent="0" algn="r">
              <a:buFont typeface="Courier New" panose="02070309020205020404" pitchFamily="49" charset="0"/>
              <a:buNone/>
              <a:defRPr sz="1600" b="1" spc="200" baseline="0">
                <a:latin typeface="+mn-lt"/>
              </a:defRPr>
            </a:lvl1pPr>
            <a:lvl2pPr marL="891540" indent="-342900">
              <a:buFont typeface="Arial" panose="020B0604020202020204" pitchFamily="34" charset="0"/>
              <a:buChar char="•"/>
              <a:defRPr sz="2400"/>
            </a:lvl2pPr>
            <a:lvl3pPr marL="1371600" indent="-274320">
              <a:buFont typeface="Wingdings" panose="05000000000000000000" pitchFamily="2" charset="2"/>
              <a:buChar char="§"/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dirty="0"/>
              <a:t>- CREDIT IN ALL CAPS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47424" y="834887"/>
            <a:ext cx="7999012" cy="3101009"/>
          </a:xfrm>
        </p:spPr>
        <p:txBody>
          <a:bodyPr anchor="t">
            <a:normAutofit/>
          </a:bodyPr>
          <a:lstStyle>
            <a:lvl1pPr algn="l">
              <a:defRPr sz="4000" b="0" baseline="0">
                <a:latin typeface="+mj-lt"/>
              </a:defRPr>
            </a:lvl1pPr>
          </a:lstStyle>
          <a:p>
            <a:r>
              <a:rPr lang="en-US" dirty="0"/>
              <a:t>Quote here Twenty Words or Less. Keep it Short and Memorable. Quote here Twenty Words or Less. Keep it Short.”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95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036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7208"/>
            <a:ext cx="7772400" cy="12250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23058"/>
            <a:ext cx="70866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6196" y="4283558"/>
            <a:ext cx="9150195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8" name="Picture 7" title="USPTO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27" y="4701650"/>
            <a:ext cx="1338876" cy="662731"/>
          </a:xfrm>
          <a:prstGeom prst="rect">
            <a:avLst/>
          </a:prstGeom>
        </p:spPr>
      </p:pic>
      <p:sp>
        <p:nvSpPr>
          <p:cNvPr id="12" name="Rectangle 9"/>
          <p:cNvSpPr/>
          <p:nvPr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03328726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Patent drawing background"/>
          <p:cNvPicPr>
            <a:picLocks noChangeAspect="1"/>
          </p:cNvPicPr>
          <p:nvPr/>
        </p:nvPicPr>
        <p:blipFill rotWithShape="1">
          <a:blip r:embed="rId2"/>
          <a:srcRect r="-76"/>
          <a:stretch/>
        </p:blipFill>
        <p:spPr>
          <a:xfrm>
            <a:off x="0" y="42389"/>
            <a:ext cx="9150889" cy="54563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7208"/>
            <a:ext cx="7772400" cy="12250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26248"/>
            <a:ext cx="70866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6196" y="4283558"/>
            <a:ext cx="9150195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8" name="Picture 7" title="USPTO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27" y="4701650"/>
            <a:ext cx="1338876" cy="662731"/>
          </a:xfrm>
          <a:prstGeom prst="rect">
            <a:avLst/>
          </a:prstGeom>
        </p:spPr>
      </p:pic>
      <p:sp>
        <p:nvSpPr>
          <p:cNvPr id="12" name="Rectangle 9"/>
          <p:cNvSpPr/>
          <p:nvPr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024493735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584"/>
            <a:ext cx="8229600" cy="378626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767560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9582"/>
            <a:ext cx="8229600" cy="349134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561903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3439168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049925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3200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56335"/>
            <a:ext cx="4040188" cy="28696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23200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56335"/>
            <a:ext cx="4041775" cy="28696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86312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584"/>
            <a:ext cx="8229600" cy="3786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524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0250"/>
            <a:ext cx="8229600" cy="864147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195910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264827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404558" y="452445"/>
            <a:ext cx="911259" cy="811812"/>
          </a:xfrm>
          <a:custGeom>
            <a:avLst/>
            <a:gdLst/>
            <a:ahLst/>
            <a:cxnLst/>
            <a:rect l="l" t="t" r="r" b="b"/>
            <a:pathLst>
              <a:path w="1246682" h="1110630">
                <a:moveTo>
                  <a:pt x="1030110" y="0"/>
                </a:moveTo>
                <a:lnTo>
                  <a:pt x="1182821" y="97614"/>
                </a:lnTo>
                <a:cubicBezTo>
                  <a:pt x="1060478" y="268663"/>
                  <a:pt x="992915" y="445294"/>
                  <a:pt x="980131" y="627506"/>
                </a:cubicBezTo>
                <a:lnTo>
                  <a:pt x="1246682" y="627506"/>
                </a:lnTo>
                <a:lnTo>
                  <a:pt x="1246682" y="1110630"/>
                </a:lnTo>
                <a:lnTo>
                  <a:pt x="769112" y="1110630"/>
                </a:lnTo>
                <a:lnTo>
                  <a:pt x="769112" y="648548"/>
                </a:lnTo>
                <a:cubicBezTo>
                  <a:pt x="769112" y="470413"/>
                  <a:pt x="856111" y="254231"/>
                  <a:pt x="1030110" y="0"/>
                </a:cubicBezTo>
                <a:close/>
                <a:moveTo>
                  <a:pt x="260998" y="0"/>
                </a:moveTo>
                <a:lnTo>
                  <a:pt x="408157" y="92018"/>
                </a:lnTo>
                <a:cubicBezTo>
                  <a:pt x="282285" y="287246"/>
                  <a:pt x="216573" y="465742"/>
                  <a:pt x="211020" y="627506"/>
                </a:cubicBezTo>
                <a:lnTo>
                  <a:pt x="472018" y="627506"/>
                </a:lnTo>
                <a:lnTo>
                  <a:pt x="472018" y="1110630"/>
                </a:lnTo>
                <a:lnTo>
                  <a:pt x="0" y="1110630"/>
                </a:lnTo>
                <a:lnTo>
                  <a:pt x="0" y="648548"/>
                </a:lnTo>
                <a:cubicBezTo>
                  <a:pt x="0" y="449994"/>
                  <a:pt x="87000" y="233811"/>
                  <a:pt x="26099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4800000" scaled="0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065009" y="4131482"/>
            <a:ext cx="7681428" cy="489163"/>
          </a:xfrm>
        </p:spPr>
        <p:txBody>
          <a:bodyPr anchor="b">
            <a:normAutofit/>
          </a:bodyPr>
          <a:lstStyle>
            <a:lvl1pPr marL="0" indent="0" algn="r">
              <a:buFont typeface="Courier New" panose="02070309020205020404" pitchFamily="49" charset="0"/>
              <a:buNone/>
              <a:defRPr sz="1600" b="1" spc="200" baseline="0">
                <a:latin typeface="+mn-lt"/>
              </a:defRPr>
            </a:lvl1pPr>
            <a:lvl2pPr marL="891540" indent="-342900">
              <a:buFont typeface="Arial" panose="020B0604020202020204" pitchFamily="34" charset="0"/>
              <a:buChar char="•"/>
              <a:defRPr sz="2400"/>
            </a:lvl2pPr>
            <a:lvl3pPr marL="1371600" indent="-274320">
              <a:buFont typeface="Wingdings" panose="05000000000000000000" pitchFamily="2" charset="2"/>
              <a:buChar char="§"/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dirty="0"/>
              <a:t>- CREDIT IN ALL CAPS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47424" y="834887"/>
            <a:ext cx="7999012" cy="3101009"/>
          </a:xfrm>
        </p:spPr>
        <p:txBody>
          <a:bodyPr anchor="t">
            <a:normAutofit/>
          </a:bodyPr>
          <a:lstStyle>
            <a:lvl1pPr algn="l">
              <a:defRPr sz="4000" b="0" baseline="0">
                <a:latin typeface="+mj-lt"/>
              </a:defRPr>
            </a:lvl1pPr>
          </a:lstStyle>
          <a:p>
            <a:r>
              <a:rPr lang="en-US" dirty="0"/>
              <a:t>Quote here Twenty Words or Less. Keep it Short and Memorable. Quote here Twenty Words or Less. Keep it Short.”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8" title="Quotation mark"/>
          <p:cNvSpPr/>
          <p:nvPr userDrawn="1"/>
        </p:nvSpPr>
        <p:spPr>
          <a:xfrm>
            <a:off x="404558" y="452445"/>
            <a:ext cx="911259" cy="811812"/>
          </a:xfrm>
          <a:custGeom>
            <a:avLst/>
            <a:gdLst/>
            <a:ahLst/>
            <a:cxnLst/>
            <a:rect l="l" t="t" r="r" b="b"/>
            <a:pathLst>
              <a:path w="1246682" h="1110630">
                <a:moveTo>
                  <a:pt x="1030110" y="0"/>
                </a:moveTo>
                <a:lnTo>
                  <a:pt x="1182821" y="97614"/>
                </a:lnTo>
                <a:cubicBezTo>
                  <a:pt x="1060478" y="268663"/>
                  <a:pt x="992915" y="445294"/>
                  <a:pt x="980131" y="627506"/>
                </a:cubicBezTo>
                <a:lnTo>
                  <a:pt x="1246682" y="627506"/>
                </a:lnTo>
                <a:lnTo>
                  <a:pt x="1246682" y="1110630"/>
                </a:lnTo>
                <a:lnTo>
                  <a:pt x="769112" y="1110630"/>
                </a:lnTo>
                <a:lnTo>
                  <a:pt x="769112" y="648548"/>
                </a:lnTo>
                <a:cubicBezTo>
                  <a:pt x="769112" y="470413"/>
                  <a:pt x="856111" y="254231"/>
                  <a:pt x="1030110" y="0"/>
                </a:cubicBezTo>
                <a:close/>
                <a:moveTo>
                  <a:pt x="260998" y="0"/>
                </a:moveTo>
                <a:lnTo>
                  <a:pt x="408157" y="92018"/>
                </a:lnTo>
                <a:cubicBezTo>
                  <a:pt x="282285" y="287246"/>
                  <a:pt x="216573" y="465742"/>
                  <a:pt x="211020" y="627506"/>
                </a:cubicBezTo>
                <a:lnTo>
                  <a:pt x="472018" y="627506"/>
                </a:lnTo>
                <a:lnTo>
                  <a:pt x="472018" y="1110630"/>
                </a:lnTo>
                <a:lnTo>
                  <a:pt x="0" y="1110630"/>
                </a:lnTo>
                <a:lnTo>
                  <a:pt x="0" y="648548"/>
                </a:lnTo>
                <a:cubicBezTo>
                  <a:pt x="0" y="449994"/>
                  <a:pt x="87000" y="233811"/>
                  <a:pt x="26099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4800000" scaled="0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3260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title="USPTO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50" y="1391428"/>
            <a:ext cx="4021100" cy="1990444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799" y="4348634"/>
            <a:ext cx="7885827" cy="746877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943656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title="USPTO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50" y="1862278"/>
            <a:ext cx="4021100" cy="199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34082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06" y="916906"/>
            <a:ext cx="3881188" cy="3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05591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ith image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06" y="916906"/>
            <a:ext cx="3881188" cy="38811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99412" y="5129408"/>
            <a:ext cx="41451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Images used in this presentation are</a:t>
            </a:r>
            <a:r>
              <a:rPr lang="en-US" sz="1050" baseline="0" dirty="0">
                <a:solidFill>
                  <a:schemeClr val="bg1"/>
                </a:solidFill>
              </a:rPr>
              <a:t> for educational purposes only.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877454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ith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26" y="916906"/>
            <a:ext cx="3881188" cy="38811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03520" y="975743"/>
            <a:ext cx="3396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Thank</a:t>
            </a:r>
            <a:r>
              <a:rPr lang="en-US" sz="4400" b="1" baseline="0" dirty="0">
                <a:solidFill>
                  <a:schemeClr val="bg1"/>
                </a:solidFill>
              </a:rPr>
              <a:t> you!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303520" y="2103447"/>
            <a:ext cx="2816225" cy="519383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03520" y="2637699"/>
            <a:ext cx="2816225" cy="519383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303520" y="3462967"/>
            <a:ext cx="2816225" cy="365618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03519" y="3828585"/>
            <a:ext cx="2816225" cy="386576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03520" y="4210157"/>
            <a:ext cx="281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www.uspto.gov</a:t>
            </a:r>
          </a:p>
        </p:txBody>
      </p:sp>
    </p:spTree>
    <p:extLst>
      <p:ext uri="{BB962C8B-B14F-4D97-AF65-F5344CB8AC3E}">
        <p14:creationId xmlns:p14="http://schemas.microsoft.com/office/powerpoint/2010/main" val="66884174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/ contact info and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26" y="916906"/>
            <a:ext cx="3881188" cy="38811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03520" y="975743"/>
            <a:ext cx="3396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Thank</a:t>
            </a:r>
            <a:r>
              <a:rPr lang="en-US" sz="4400" b="1" baseline="0" dirty="0">
                <a:solidFill>
                  <a:schemeClr val="bg1"/>
                </a:solidFill>
              </a:rPr>
              <a:t> you!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303520" y="2103447"/>
            <a:ext cx="2816225" cy="519383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03520" y="2637699"/>
            <a:ext cx="2816225" cy="519383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303520" y="3462967"/>
            <a:ext cx="2816225" cy="365618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03519" y="3828585"/>
            <a:ext cx="2816225" cy="386576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03520" y="4210157"/>
            <a:ext cx="281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www.uspto.gov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2532" y="5129408"/>
            <a:ext cx="41451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Images used in this presentation are</a:t>
            </a:r>
            <a:r>
              <a:rPr lang="en-US" sz="1050" baseline="0" dirty="0">
                <a:solidFill>
                  <a:schemeClr val="bg1"/>
                </a:solidFill>
              </a:rPr>
              <a:t> for educational purposes only.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24551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584"/>
            <a:ext cx="8229600" cy="3786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40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9582"/>
            <a:ext cx="8229600" cy="349134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04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line headlin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9582"/>
            <a:ext cx="8229600" cy="349134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004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0250"/>
            <a:ext cx="8229600" cy="864147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475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233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309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 title="Quotation mark"/>
          <p:cNvSpPr/>
          <p:nvPr userDrawn="1"/>
        </p:nvSpPr>
        <p:spPr>
          <a:xfrm>
            <a:off x="404558" y="452445"/>
            <a:ext cx="911259" cy="811812"/>
          </a:xfrm>
          <a:custGeom>
            <a:avLst/>
            <a:gdLst/>
            <a:ahLst/>
            <a:cxnLst/>
            <a:rect l="l" t="t" r="r" b="b"/>
            <a:pathLst>
              <a:path w="1246682" h="1110630">
                <a:moveTo>
                  <a:pt x="1030110" y="0"/>
                </a:moveTo>
                <a:lnTo>
                  <a:pt x="1182821" y="97614"/>
                </a:lnTo>
                <a:cubicBezTo>
                  <a:pt x="1060478" y="268663"/>
                  <a:pt x="992915" y="445294"/>
                  <a:pt x="980131" y="627506"/>
                </a:cubicBezTo>
                <a:lnTo>
                  <a:pt x="1246682" y="627506"/>
                </a:lnTo>
                <a:lnTo>
                  <a:pt x="1246682" y="1110630"/>
                </a:lnTo>
                <a:lnTo>
                  <a:pt x="769112" y="1110630"/>
                </a:lnTo>
                <a:lnTo>
                  <a:pt x="769112" y="648548"/>
                </a:lnTo>
                <a:cubicBezTo>
                  <a:pt x="769112" y="470413"/>
                  <a:pt x="856111" y="254231"/>
                  <a:pt x="1030110" y="0"/>
                </a:cubicBezTo>
                <a:close/>
                <a:moveTo>
                  <a:pt x="260998" y="0"/>
                </a:moveTo>
                <a:lnTo>
                  <a:pt x="408157" y="92018"/>
                </a:lnTo>
                <a:cubicBezTo>
                  <a:pt x="282285" y="287246"/>
                  <a:pt x="216573" y="465742"/>
                  <a:pt x="211020" y="627506"/>
                </a:cubicBezTo>
                <a:lnTo>
                  <a:pt x="472018" y="627506"/>
                </a:lnTo>
                <a:lnTo>
                  <a:pt x="472018" y="1110630"/>
                </a:lnTo>
                <a:lnTo>
                  <a:pt x="0" y="1110630"/>
                </a:lnTo>
                <a:lnTo>
                  <a:pt x="0" y="648548"/>
                </a:lnTo>
                <a:cubicBezTo>
                  <a:pt x="0" y="449994"/>
                  <a:pt x="87000" y="233811"/>
                  <a:pt x="26099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4800000" scaled="0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065009" y="4131482"/>
            <a:ext cx="7681428" cy="489163"/>
          </a:xfrm>
        </p:spPr>
        <p:txBody>
          <a:bodyPr anchor="b">
            <a:normAutofit/>
          </a:bodyPr>
          <a:lstStyle>
            <a:lvl1pPr marL="0" indent="0" algn="r">
              <a:buFont typeface="Courier New" panose="02070309020205020404" pitchFamily="49" charset="0"/>
              <a:buNone/>
              <a:defRPr sz="1600" b="1" spc="200" baseline="0">
                <a:latin typeface="+mn-lt"/>
              </a:defRPr>
            </a:lvl1pPr>
            <a:lvl2pPr marL="891540" indent="-342900">
              <a:buFont typeface="Arial" panose="020B0604020202020204" pitchFamily="34" charset="0"/>
              <a:buChar char="•"/>
              <a:defRPr sz="2400"/>
            </a:lvl2pPr>
            <a:lvl3pPr marL="1371600" indent="-274320">
              <a:buFont typeface="Wingdings" panose="05000000000000000000" pitchFamily="2" charset="2"/>
              <a:buChar char="§"/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dirty="0"/>
              <a:t>- CREDIT IN ALL CAPS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47424" y="834887"/>
            <a:ext cx="7999012" cy="3101009"/>
          </a:xfrm>
        </p:spPr>
        <p:txBody>
          <a:bodyPr anchor="t">
            <a:normAutofit/>
          </a:bodyPr>
          <a:lstStyle>
            <a:lvl1pPr algn="l">
              <a:defRPr sz="4000" b="0" baseline="0">
                <a:latin typeface="+mj-lt"/>
              </a:defRPr>
            </a:lvl1pPr>
          </a:lstStyle>
          <a:p>
            <a:r>
              <a:rPr lang="en-US" dirty="0"/>
              <a:t>Quote here Twenty Words or Less. Keep it Short and Memorable. Quote here Twenty Words or Less. Keep it Short.”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8800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62176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5EFCED2B-0FC3-4490-B611-B1F6603A7697}"/>
              </a:ext>
            </a:extLst>
          </p:cNvPr>
          <p:cNvSpPr/>
          <p:nvPr/>
        </p:nvSpPr>
        <p:spPr>
          <a:xfrm>
            <a:off x="-3250" y="4154346"/>
            <a:ext cx="9153446" cy="1146097"/>
          </a:xfrm>
          <a:custGeom>
            <a:avLst/>
            <a:gdLst>
              <a:gd name="connsiteX0" fmla="*/ 0 w 9150195"/>
              <a:gd name="connsiteY0" fmla="*/ 0 h 1316753"/>
              <a:gd name="connsiteX1" fmla="*/ 9150195 w 9150195"/>
              <a:gd name="connsiteY1" fmla="*/ 0 h 1316753"/>
              <a:gd name="connsiteX2" fmla="*/ 9150195 w 9150195"/>
              <a:gd name="connsiteY2" fmla="*/ 1316753 h 1316753"/>
              <a:gd name="connsiteX3" fmla="*/ 0 w 9150195"/>
              <a:gd name="connsiteY3" fmla="*/ 1316753 h 1316753"/>
              <a:gd name="connsiteX4" fmla="*/ 0 w 9150195"/>
              <a:gd name="connsiteY4" fmla="*/ 0 h 1316753"/>
              <a:gd name="connsiteX0" fmla="*/ 0 w 9168243"/>
              <a:gd name="connsiteY0" fmla="*/ 902369 h 1316753"/>
              <a:gd name="connsiteX1" fmla="*/ 9168243 w 9168243"/>
              <a:gd name="connsiteY1" fmla="*/ 0 h 1316753"/>
              <a:gd name="connsiteX2" fmla="*/ 9168243 w 9168243"/>
              <a:gd name="connsiteY2" fmla="*/ 1316753 h 1316753"/>
              <a:gd name="connsiteX3" fmla="*/ 18048 w 9168243"/>
              <a:gd name="connsiteY3" fmla="*/ 1316753 h 1316753"/>
              <a:gd name="connsiteX4" fmla="*/ 0 w 9168243"/>
              <a:gd name="connsiteY4" fmla="*/ 902369 h 1316753"/>
              <a:gd name="connsiteX0" fmla="*/ 0 w 9152368"/>
              <a:gd name="connsiteY0" fmla="*/ 788069 h 1316753"/>
              <a:gd name="connsiteX1" fmla="*/ 9152368 w 9152368"/>
              <a:gd name="connsiteY1" fmla="*/ 0 h 1316753"/>
              <a:gd name="connsiteX2" fmla="*/ 9152368 w 9152368"/>
              <a:gd name="connsiteY2" fmla="*/ 1316753 h 1316753"/>
              <a:gd name="connsiteX3" fmla="*/ 2173 w 9152368"/>
              <a:gd name="connsiteY3" fmla="*/ 1316753 h 1316753"/>
              <a:gd name="connsiteX4" fmla="*/ 0 w 9152368"/>
              <a:gd name="connsiteY4" fmla="*/ 788069 h 1316753"/>
              <a:gd name="connsiteX0" fmla="*/ 0 w 9152368"/>
              <a:gd name="connsiteY0" fmla="*/ 788069 h 1316753"/>
              <a:gd name="connsiteX1" fmla="*/ 9152368 w 9152368"/>
              <a:gd name="connsiteY1" fmla="*/ 0 h 1316753"/>
              <a:gd name="connsiteX2" fmla="*/ 9152368 w 9152368"/>
              <a:gd name="connsiteY2" fmla="*/ 545228 h 1316753"/>
              <a:gd name="connsiteX3" fmla="*/ 2173 w 9152368"/>
              <a:gd name="connsiteY3" fmla="*/ 1316753 h 1316753"/>
              <a:gd name="connsiteX4" fmla="*/ 0 w 9152368"/>
              <a:gd name="connsiteY4" fmla="*/ 788069 h 1316753"/>
              <a:gd name="connsiteX0" fmla="*/ 1137 w 9153505"/>
              <a:gd name="connsiteY0" fmla="*/ 788069 h 1062753"/>
              <a:gd name="connsiteX1" fmla="*/ 9153505 w 9153505"/>
              <a:gd name="connsiteY1" fmla="*/ 0 h 1062753"/>
              <a:gd name="connsiteX2" fmla="*/ 9153505 w 9153505"/>
              <a:gd name="connsiteY2" fmla="*/ 545228 h 1062753"/>
              <a:gd name="connsiteX3" fmla="*/ 135 w 9153505"/>
              <a:gd name="connsiteY3" fmla="*/ 1062753 h 1062753"/>
              <a:gd name="connsiteX4" fmla="*/ 1137 w 9153505"/>
              <a:gd name="connsiteY4" fmla="*/ 788069 h 1062753"/>
              <a:gd name="connsiteX0" fmla="*/ 29590 w 9153383"/>
              <a:gd name="connsiteY0" fmla="*/ 892844 h 1062753"/>
              <a:gd name="connsiteX1" fmla="*/ 9153383 w 9153383"/>
              <a:gd name="connsiteY1" fmla="*/ 0 h 1062753"/>
              <a:gd name="connsiteX2" fmla="*/ 9153383 w 9153383"/>
              <a:gd name="connsiteY2" fmla="*/ 545228 h 1062753"/>
              <a:gd name="connsiteX3" fmla="*/ 13 w 9153383"/>
              <a:gd name="connsiteY3" fmla="*/ 1062753 h 1062753"/>
              <a:gd name="connsiteX4" fmla="*/ 29590 w 9153383"/>
              <a:gd name="connsiteY4" fmla="*/ 892844 h 1062753"/>
              <a:gd name="connsiteX0" fmla="*/ 65301 w 9189094"/>
              <a:gd name="connsiteY0" fmla="*/ 892844 h 1146097"/>
              <a:gd name="connsiteX1" fmla="*/ 9189094 w 9189094"/>
              <a:gd name="connsiteY1" fmla="*/ 0 h 1146097"/>
              <a:gd name="connsiteX2" fmla="*/ 9189094 w 9189094"/>
              <a:gd name="connsiteY2" fmla="*/ 545228 h 1146097"/>
              <a:gd name="connsiteX3" fmla="*/ 5 w 9189094"/>
              <a:gd name="connsiteY3" fmla="*/ 1146097 h 1146097"/>
              <a:gd name="connsiteX4" fmla="*/ 65301 w 9189094"/>
              <a:gd name="connsiteY4" fmla="*/ 892844 h 1146097"/>
              <a:gd name="connsiteX0" fmla="*/ 29590 w 9153383"/>
              <a:gd name="connsiteY0" fmla="*/ 892844 h 1146097"/>
              <a:gd name="connsiteX1" fmla="*/ 9153383 w 9153383"/>
              <a:gd name="connsiteY1" fmla="*/ 0 h 1146097"/>
              <a:gd name="connsiteX2" fmla="*/ 9153383 w 9153383"/>
              <a:gd name="connsiteY2" fmla="*/ 545228 h 1146097"/>
              <a:gd name="connsiteX3" fmla="*/ 13 w 9153383"/>
              <a:gd name="connsiteY3" fmla="*/ 1146097 h 1146097"/>
              <a:gd name="connsiteX4" fmla="*/ 29590 w 9153383"/>
              <a:gd name="connsiteY4" fmla="*/ 892844 h 1146097"/>
              <a:gd name="connsiteX0" fmla="*/ 29590 w 9153383"/>
              <a:gd name="connsiteY0" fmla="*/ 892844 h 1146097"/>
              <a:gd name="connsiteX1" fmla="*/ 9153383 w 9153383"/>
              <a:gd name="connsiteY1" fmla="*/ 0 h 1146097"/>
              <a:gd name="connsiteX2" fmla="*/ 9153383 w 9153383"/>
              <a:gd name="connsiteY2" fmla="*/ 545228 h 1146097"/>
              <a:gd name="connsiteX3" fmla="*/ 13 w 9153383"/>
              <a:gd name="connsiteY3" fmla="*/ 1146097 h 1146097"/>
              <a:gd name="connsiteX4" fmla="*/ 29590 w 9153383"/>
              <a:gd name="connsiteY4" fmla="*/ 892844 h 1146097"/>
              <a:gd name="connsiteX0" fmla="*/ 1137 w 9153505"/>
              <a:gd name="connsiteY0" fmla="*/ 1028575 h 1146097"/>
              <a:gd name="connsiteX1" fmla="*/ 9153505 w 9153505"/>
              <a:gd name="connsiteY1" fmla="*/ 0 h 1146097"/>
              <a:gd name="connsiteX2" fmla="*/ 9153505 w 9153505"/>
              <a:gd name="connsiteY2" fmla="*/ 545228 h 1146097"/>
              <a:gd name="connsiteX3" fmla="*/ 135 w 9153505"/>
              <a:gd name="connsiteY3" fmla="*/ 1146097 h 1146097"/>
              <a:gd name="connsiteX4" fmla="*/ 1137 w 9153505"/>
              <a:gd name="connsiteY4" fmla="*/ 1028575 h 1146097"/>
              <a:gd name="connsiteX0" fmla="*/ 1078 w 9153446"/>
              <a:gd name="connsiteY0" fmla="*/ 1028575 h 1146097"/>
              <a:gd name="connsiteX1" fmla="*/ 9153446 w 9153446"/>
              <a:gd name="connsiteY1" fmla="*/ 0 h 1146097"/>
              <a:gd name="connsiteX2" fmla="*/ 9153446 w 9153446"/>
              <a:gd name="connsiteY2" fmla="*/ 545228 h 1146097"/>
              <a:gd name="connsiteX3" fmla="*/ 76 w 9153446"/>
              <a:gd name="connsiteY3" fmla="*/ 1146097 h 1146097"/>
              <a:gd name="connsiteX4" fmla="*/ 1078 w 9153446"/>
              <a:gd name="connsiteY4" fmla="*/ 1028575 h 114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46" h="1146097">
                <a:moveTo>
                  <a:pt x="1078" y="1028575"/>
                </a:moveTo>
                <a:lnTo>
                  <a:pt x="9153446" y="0"/>
                </a:lnTo>
                <a:lnTo>
                  <a:pt x="9153446" y="545228"/>
                </a:lnTo>
                <a:lnTo>
                  <a:pt x="76" y="1146097"/>
                </a:lnTo>
                <a:cubicBezTo>
                  <a:pt x="-648" y="1122269"/>
                  <a:pt x="4183" y="1073835"/>
                  <a:pt x="1078" y="1028575"/>
                </a:cubicBezTo>
                <a:close/>
              </a:path>
            </a:pathLst>
          </a:custGeom>
          <a:solidFill>
            <a:srgbClr val="F2A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25F02B-4393-4638-9487-98FC36F3351D}"/>
              </a:ext>
            </a:extLst>
          </p:cNvPr>
          <p:cNvSpPr/>
          <p:nvPr/>
        </p:nvSpPr>
        <p:spPr>
          <a:xfrm>
            <a:off x="-2172" y="4397542"/>
            <a:ext cx="9152368" cy="1316753"/>
          </a:xfrm>
          <a:custGeom>
            <a:avLst/>
            <a:gdLst>
              <a:gd name="connsiteX0" fmla="*/ 0 w 9150195"/>
              <a:gd name="connsiteY0" fmla="*/ 0 h 1316753"/>
              <a:gd name="connsiteX1" fmla="*/ 9150195 w 9150195"/>
              <a:gd name="connsiteY1" fmla="*/ 0 h 1316753"/>
              <a:gd name="connsiteX2" fmla="*/ 9150195 w 9150195"/>
              <a:gd name="connsiteY2" fmla="*/ 1316753 h 1316753"/>
              <a:gd name="connsiteX3" fmla="*/ 0 w 9150195"/>
              <a:gd name="connsiteY3" fmla="*/ 1316753 h 1316753"/>
              <a:gd name="connsiteX4" fmla="*/ 0 w 9150195"/>
              <a:gd name="connsiteY4" fmla="*/ 0 h 1316753"/>
              <a:gd name="connsiteX0" fmla="*/ 0 w 9168243"/>
              <a:gd name="connsiteY0" fmla="*/ 902369 h 1316753"/>
              <a:gd name="connsiteX1" fmla="*/ 9168243 w 9168243"/>
              <a:gd name="connsiteY1" fmla="*/ 0 h 1316753"/>
              <a:gd name="connsiteX2" fmla="*/ 9168243 w 9168243"/>
              <a:gd name="connsiteY2" fmla="*/ 1316753 h 1316753"/>
              <a:gd name="connsiteX3" fmla="*/ 18048 w 9168243"/>
              <a:gd name="connsiteY3" fmla="*/ 1316753 h 1316753"/>
              <a:gd name="connsiteX4" fmla="*/ 0 w 9168243"/>
              <a:gd name="connsiteY4" fmla="*/ 902369 h 1316753"/>
              <a:gd name="connsiteX0" fmla="*/ 0 w 9152368"/>
              <a:gd name="connsiteY0" fmla="*/ 788069 h 1316753"/>
              <a:gd name="connsiteX1" fmla="*/ 9152368 w 9152368"/>
              <a:gd name="connsiteY1" fmla="*/ 0 h 1316753"/>
              <a:gd name="connsiteX2" fmla="*/ 9152368 w 9152368"/>
              <a:gd name="connsiteY2" fmla="*/ 1316753 h 1316753"/>
              <a:gd name="connsiteX3" fmla="*/ 2173 w 9152368"/>
              <a:gd name="connsiteY3" fmla="*/ 1316753 h 1316753"/>
              <a:gd name="connsiteX4" fmla="*/ 0 w 9152368"/>
              <a:gd name="connsiteY4" fmla="*/ 788069 h 131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2368" h="1316753">
                <a:moveTo>
                  <a:pt x="0" y="788069"/>
                </a:moveTo>
                <a:lnTo>
                  <a:pt x="9152368" y="0"/>
                </a:lnTo>
                <a:lnTo>
                  <a:pt x="9152368" y="1316753"/>
                </a:lnTo>
                <a:lnTo>
                  <a:pt x="2173" y="1316753"/>
                </a:lnTo>
                <a:cubicBezTo>
                  <a:pt x="1449" y="1140525"/>
                  <a:pt x="724" y="964297"/>
                  <a:pt x="0" y="78806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23058"/>
            <a:ext cx="70866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7208"/>
            <a:ext cx="7772400" cy="12250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USPTO logo">
            <a:extLst>
              <a:ext uri="{FF2B5EF4-FFF2-40B4-BE49-F238E27FC236}">
                <a16:creationId xmlns:a16="http://schemas.microsoft.com/office/drawing/2014/main" id="{3594C3FA-D04D-4DE1-895D-DDA79346B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462" y="4995136"/>
            <a:ext cx="3442007" cy="417213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FED903D0-1E66-4915-8FFA-407D4C5B2B02}"/>
              </a:ext>
            </a:extLst>
          </p:cNvPr>
          <p:cNvSpPr/>
          <p:nvPr/>
        </p:nvSpPr>
        <p:spPr>
          <a:xfrm>
            <a:off x="0" y="-6167"/>
            <a:ext cx="9164399" cy="301334"/>
          </a:xfrm>
          <a:custGeom>
            <a:avLst/>
            <a:gdLst>
              <a:gd name="connsiteX0" fmla="*/ 0 w 9152368"/>
              <a:gd name="connsiteY0" fmla="*/ 384859 h 384859"/>
              <a:gd name="connsiteX1" fmla="*/ 4576184 w 9152368"/>
              <a:gd name="connsiteY1" fmla="*/ 0 h 384859"/>
              <a:gd name="connsiteX2" fmla="*/ 9152368 w 9152368"/>
              <a:gd name="connsiteY2" fmla="*/ 384859 h 384859"/>
              <a:gd name="connsiteX3" fmla="*/ 0 w 9152368"/>
              <a:gd name="connsiteY3" fmla="*/ 384859 h 384859"/>
              <a:gd name="connsiteX0" fmla="*/ 0 w 9164399"/>
              <a:gd name="connsiteY0" fmla="*/ 1106905 h 1106905"/>
              <a:gd name="connsiteX1" fmla="*/ 4576184 w 9164399"/>
              <a:gd name="connsiteY1" fmla="*/ 722046 h 1106905"/>
              <a:gd name="connsiteX2" fmla="*/ 9164399 w 9164399"/>
              <a:gd name="connsiteY2" fmla="*/ 0 h 1106905"/>
              <a:gd name="connsiteX3" fmla="*/ 0 w 9164399"/>
              <a:gd name="connsiteY3" fmla="*/ 1106905 h 1106905"/>
              <a:gd name="connsiteX0" fmla="*/ 0 w 9164399"/>
              <a:gd name="connsiteY0" fmla="*/ 6015 h 722046"/>
              <a:gd name="connsiteX1" fmla="*/ 4576184 w 9164399"/>
              <a:gd name="connsiteY1" fmla="*/ 722046 h 722046"/>
              <a:gd name="connsiteX2" fmla="*/ 9164399 w 9164399"/>
              <a:gd name="connsiteY2" fmla="*/ 0 h 722046"/>
              <a:gd name="connsiteX3" fmla="*/ 0 w 9164399"/>
              <a:gd name="connsiteY3" fmla="*/ 6015 h 722046"/>
              <a:gd name="connsiteX0" fmla="*/ 0 w 9164399"/>
              <a:gd name="connsiteY0" fmla="*/ 6015 h 499461"/>
              <a:gd name="connsiteX1" fmla="*/ 4184 w 9164399"/>
              <a:gd name="connsiteY1" fmla="*/ 499461 h 499461"/>
              <a:gd name="connsiteX2" fmla="*/ 9164399 w 9164399"/>
              <a:gd name="connsiteY2" fmla="*/ 0 h 499461"/>
              <a:gd name="connsiteX3" fmla="*/ 0 w 9164399"/>
              <a:gd name="connsiteY3" fmla="*/ 6015 h 49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4399" h="499461">
                <a:moveTo>
                  <a:pt x="0" y="6015"/>
                </a:moveTo>
                <a:cubicBezTo>
                  <a:pt x="1395" y="170497"/>
                  <a:pt x="2789" y="334979"/>
                  <a:pt x="4184" y="499461"/>
                </a:cubicBezTo>
                <a:lnTo>
                  <a:pt x="9164399" y="0"/>
                </a:lnTo>
                <a:lnTo>
                  <a:pt x="0" y="601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94942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4531CA9-CD88-46D8-B961-5D0D80692A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08" t="11681" r="2939" b="25459"/>
          <a:stretch/>
        </p:blipFill>
        <p:spPr>
          <a:xfrm>
            <a:off x="1" y="-6167"/>
            <a:ext cx="9144000" cy="524734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26248"/>
            <a:ext cx="70866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7208"/>
            <a:ext cx="7772400" cy="12250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7750E4-82AA-4845-9B45-E30EEC1FB7FA}"/>
              </a:ext>
            </a:extLst>
          </p:cNvPr>
          <p:cNvSpPr/>
          <p:nvPr/>
        </p:nvSpPr>
        <p:spPr>
          <a:xfrm>
            <a:off x="-3250" y="4154346"/>
            <a:ext cx="9153446" cy="1146097"/>
          </a:xfrm>
          <a:custGeom>
            <a:avLst/>
            <a:gdLst>
              <a:gd name="connsiteX0" fmla="*/ 0 w 9150195"/>
              <a:gd name="connsiteY0" fmla="*/ 0 h 1316753"/>
              <a:gd name="connsiteX1" fmla="*/ 9150195 w 9150195"/>
              <a:gd name="connsiteY1" fmla="*/ 0 h 1316753"/>
              <a:gd name="connsiteX2" fmla="*/ 9150195 w 9150195"/>
              <a:gd name="connsiteY2" fmla="*/ 1316753 h 1316753"/>
              <a:gd name="connsiteX3" fmla="*/ 0 w 9150195"/>
              <a:gd name="connsiteY3" fmla="*/ 1316753 h 1316753"/>
              <a:gd name="connsiteX4" fmla="*/ 0 w 9150195"/>
              <a:gd name="connsiteY4" fmla="*/ 0 h 1316753"/>
              <a:gd name="connsiteX0" fmla="*/ 0 w 9168243"/>
              <a:gd name="connsiteY0" fmla="*/ 902369 h 1316753"/>
              <a:gd name="connsiteX1" fmla="*/ 9168243 w 9168243"/>
              <a:gd name="connsiteY1" fmla="*/ 0 h 1316753"/>
              <a:gd name="connsiteX2" fmla="*/ 9168243 w 9168243"/>
              <a:gd name="connsiteY2" fmla="*/ 1316753 h 1316753"/>
              <a:gd name="connsiteX3" fmla="*/ 18048 w 9168243"/>
              <a:gd name="connsiteY3" fmla="*/ 1316753 h 1316753"/>
              <a:gd name="connsiteX4" fmla="*/ 0 w 9168243"/>
              <a:gd name="connsiteY4" fmla="*/ 902369 h 1316753"/>
              <a:gd name="connsiteX0" fmla="*/ 0 w 9152368"/>
              <a:gd name="connsiteY0" fmla="*/ 788069 h 1316753"/>
              <a:gd name="connsiteX1" fmla="*/ 9152368 w 9152368"/>
              <a:gd name="connsiteY1" fmla="*/ 0 h 1316753"/>
              <a:gd name="connsiteX2" fmla="*/ 9152368 w 9152368"/>
              <a:gd name="connsiteY2" fmla="*/ 1316753 h 1316753"/>
              <a:gd name="connsiteX3" fmla="*/ 2173 w 9152368"/>
              <a:gd name="connsiteY3" fmla="*/ 1316753 h 1316753"/>
              <a:gd name="connsiteX4" fmla="*/ 0 w 9152368"/>
              <a:gd name="connsiteY4" fmla="*/ 788069 h 1316753"/>
              <a:gd name="connsiteX0" fmla="*/ 0 w 9152368"/>
              <a:gd name="connsiteY0" fmla="*/ 788069 h 1316753"/>
              <a:gd name="connsiteX1" fmla="*/ 9152368 w 9152368"/>
              <a:gd name="connsiteY1" fmla="*/ 0 h 1316753"/>
              <a:gd name="connsiteX2" fmla="*/ 9152368 w 9152368"/>
              <a:gd name="connsiteY2" fmla="*/ 545228 h 1316753"/>
              <a:gd name="connsiteX3" fmla="*/ 2173 w 9152368"/>
              <a:gd name="connsiteY3" fmla="*/ 1316753 h 1316753"/>
              <a:gd name="connsiteX4" fmla="*/ 0 w 9152368"/>
              <a:gd name="connsiteY4" fmla="*/ 788069 h 1316753"/>
              <a:gd name="connsiteX0" fmla="*/ 1137 w 9153505"/>
              <a:gd name="connsiteY0" fmla="*/ 788069 h 1062753"/>
              <a:gd name="connsiteX1" fmla="*/ 9153505 w 9153505"/>
              <a:gd name="connsiteY1" fmla="*/ 0 h 1062753"/>
              <a:gd name="connsiteX2" fmla="*/ 9153505 w 9153505"/>
              <a:gd name="connsiteY2" fmla="*/ 545228 h 1062753"/>
              <a:gd name="connsiteX3" fmla="*/ 135 w 9153505"/>
              <a:gd name="connsiteY3" fmla="*/ 1062753 h 1062753"/>
              <a:gd name="connsiteX4" fmla="*/ 1137 w 9153505"/>
              <a:gd name="connsiteY4" fmla="*/ 788069 h 1062753"/>
              <a:gd name="connsiteX0" fmla="*/ 29590 w 9153383"/>
              <a:gd name="connsiteY0" fmla="*/ 892844 h 1062753"/>
              <a:gd name="connsiteX1" fmla="*/ 9153383 w 9153383"/>
              <a:gd name="connsiteY1" fmla="*/ 0 h 1062753"/>
              <a:gd name="connsiteX2" fmla="*/ 9153383 w 9153383"/>
              <a:gd name="connsiteY2" fmla="*/ 545228 h 1062753"/>
              <a:gd name="connsiteX3" fmla="*/ 13 w 9153383"/>
              <a:gd name="connsiteY3" fmla="*/ 1062753 h 1062753"/>
              <a:gd name="connsiteX4" fmla="*/ 29590 w 9153383"/>
              <a:gd name="connsiteY4" fmla="*/ 892844 h 1062753"/>
              <a:gd name="connsiteX0" fmla="*/ 65301 w 9189094"/>
              <a:gd name="connsiteY0" fmla="*/ 892844 h 1146097"/>
              <a:gd name="connsiteX1" fmla="*/ 9189094 w 9189094"/>
              <a:gd name="connsiteY1" fmla="*/ 0 h 1146097"/>
              <a:gd name="connsiteX2" fmla="*/ 9189094 w 9189094"/>
              <a:gd name="connsiteY2" fmla="*/ 545228 h 1146097"/>
              <a:gd name="connsiteX3" fmla="*/ 5 w 9189094"/>
              <a:gd name="connsiteY3" fmla="*/ 1146097 h 1146097"/>
              <a:gd name="connsiteX4" fmla="*/ 65301 w 9189094"/>
              <a:gd name="connsiteY4" fmla="*/ 892844 h 1146097"/>
              <a:gd name="connsiteX0" fmla="*/ 29590 w 9153383"/>
              <a:gd name="connsiteY0" fmla="*/ 892844 h 1146097"/>
              <a:gd name="connsiteX1" fmla="*/ 9153383 w 9153383"/>
              <a:gd name="connsiteY1" fmla="*/ 0 h 1146097"/>
              <a:gd name="connsiteX2" fmla="*/ 9153383 w 9153383"/>
              <a:gd name="connsiteY2" fmla="*/ 545228 h 1146097"/>
              <a:gd name="connsiteX3" fmla="*/ 13 w 9153383"/>
              <a:gd name="connsiteY3" fmla="*/ 1146097 h 1146097"/>
              <a:gd name="connsiteX4" fmla="*/ 29590 w 9153383"/>
              <a:gd name="connsiteY4" fmla="*/ 892844 h 1146097"/>
              <a:gd name="connsiteX0" fmla="*/ 29590 w 9153383"/>
              <a:gd name="connsiteY0" fmla="*/ 892844 h 1146097"/>
              <a:gd name="connsiteX1" fmla="*/ 9153383 w 9153383"/>
              <a:gd name="connsiteY1" fmla="*/ 0 h 1146097"/>
              <a:gd name="connsiteX2" fmla="*/ 9153383 w 9153383"/>
              <a:gd name="connsiteY2" fmla="*/ 545228 h 1146097"/>
              <a:gd name="connsiteX3" fmla="*/ 13 w 9153383"/>
              <a:gd name="connsiteY3" fmla="*/ 1146097 h 1146097"/>
              <a:gd name="connsiteX4" fmla="*/ 29590 w 9153383"/>
              <a:gd name="connsiteY4" fmla="*/ 892844 h 1146097"/>
              <a:gd name="connsiteX0" fmla="*/ 1137 w 9153505"/>
              <a:gd name="connsiteY0" fmla="*/ 1028575 h 1146097"/>
              <a:gd name="connsiteX1" fmla="*/ 9153505 w 9153505"/>
              <a:gd name="connsiteY1" fmla="*/ 0 h 1146097"/>
              <a:gd name="connsiteX2" fmla="*/ 9153505 w 9153505"/>
              <a:gd name="connsiteY2" fmla="*/ 545228 h 1146097"/>
              <a:gd name="connsiteX3" fmla="*/ 135 w 9153505"/>
              <a:gd name="connsiteY3" fmla="*/ 1146097 h 1146097"/>
              <a:gd name="connsiteX4" fmla="*/ 1137 w 9153505"/>
              <a:gd name="connsiteY4" fmla="*/ 1028575 h 1146097"/>
              <a:gd name="connsiteX0" fmla="*/ 1078 w 9153446"/>
              <a:gd name="connsiteY0" fmla="*/ 1028575 h 1146097"/>
              <a:gd name="connsiteX1" fmla="*/ 9153446 w 9153446"/>
              <a:gd name="connsiteY1" fmla="*/ 0 h 1146097"/>
              <a:gd name="connsiteX2" fmla="*/ 9153446 w 9153446"/>
              <a:gd name="connsiteY2" fmla="*/ 545228 h 1146097"/>
              <a:gd name="connsiteX3" fmla="*/ 76 w 9153446"/>
              <a:gd name="connsiteY3" fmla="*/ 1146097 h 1146097"/>
              <a:gd name="connsiteX4" fmla="*/ 1078 w 9153446"/>
              <a:gd name="connsiteY4" fmla="*/ 1028575 h 114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46" h="1146097">
                <a:moveTo>
                  <a:pt x="1078" y="1028575"/>
                </a:moveTo>
                <a:lnTo>
                  <a:pt x="9153446" y="0"/>
                </a:lnTo>
                <a:lnTo>
                  <a:pt x="9153446" y="545228"/>
                </a:lnTo>
                <a:lnTo>
                  <a:pt x="76" y="1146097"/>
                </a:lnTo>
                <a:cubicBezTo>
                  <a:pt x="-648" y="1122269"/>
                  <a:pt x="4183" y="1073835"/>
                  <a:pt x="1078" y="1028575"/>
                </a:cubicBezTo>
                <a:close/>
              </a:path>
            </a:pathLst>
          </a:custGeom>
          <a:solidFill>
            <a:srgbClr val="F2A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93AA097B-91BE-4997-B48C-79834B5304EA}"/>
              </a:ext>
            </a:extLst>
          </p:cNvPr>
          <p:cNvSpPr/>
          <p:nvPr/>
        </p:nvSpPr>
        <p:spPr>
          <a:xfrm>
            <a:off x="-2172" y="4397542"/>
            <a:ext cx="9152368" cy="1316753"/>
          </a:xfrm>
          <a:custGeom>
            <a:avLst/>
            <a:gdLst>
              <a:gd name="connsiteX0" fmla="*/ 0 w 9150195"/>
              <a:gd name="connsiteY0" fmla="*/ 0 h 1316753"/>
              <a:gd name="connsiteX1" fmla="*/ 9150195 w 9150195"/>
              <a:gd name="connsiteY1" fmla="*/ 0 h 1316753"/>
              <a:gd name="connsiteX2" fmla="*/ 9150195 w 9150195"/>
              <a:gd name="connsiteY2" fmla="*/ 1316753 h 1316753"/>
              <a:gd name="connsiteX3" fmla="*/ 0 w 9150195"/>
              <a:gd name="connsiteY3" fmla="*/ 1316753 h 1316753"/>
              <a:gd name="connsiteX4" fmla="*/ 0 w 9150195"/>
              <a:gd name="connsiteY4" fmla="*/ 0 h 1316753"/>
              <a:gd name="connsiteX0" fmla="*/ 0 w 9168243"/>
              <a:gd name="connsiteY0" fmla="*/ 902369 h 1316753"/>
              <a:gd name="connsiteX1" fmla="*/ 9168243 w 9168243"/>
              <a:gd name="connsiteY1" fmla="*/ 0 h 1316753"/>
              <a:gd name="connsiteX2" fmla="*/ 9168243 w 9168243"/>
              <a:gd name="connsiteY2" fmla="*/ 1316753 h 1316753"/>
              <a:gd name="connsiteX3" fmla="*/ 18048 w 9168243"/>
              <a:gd name="connsiteY3" fmla="*/ 1316753 h 1316753"/>
              <a:gd name="connsiteX4" fmla="*/ 0 w 9168243"/>
              <a:gd name="connsiteY4" fmla="*/ 902369 h 1316753"/>
              <a:gd name="connsiteX0" fmla="*/ 0 w 9152368"/>
              <a:gd name="connsiteY0" fmla="*/ 788069 h 1316753"/>
              <a:gd name="connsiteX1" fmla="*/ 9152368 w 9152368"/>
              <a:gd name="connsiteY1" fmla="*/ 0 h 1316753"/>
              <a:gd name="connsiteX2" fmla="*/ 9152368 w 9152368"/>
              <a:gd name="connsiteY2" fmla="*/ 1316753 h 1316753"/>
              <a:gd name="connsiteX3" fmla="*/ 2173 w 9152368"/>
              <a:gd name="connsiteY3" fmla="*/ 1316753 h 1316753"/>
              <a:gd name="connsiteX4" fmla="*/ 0 w 9152368"/>
              <a:gd name="connsiteY4" fmla="*/ 788069 h 131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2368" h="1316753">
                <a:moveTo>
                  <a:pt x="0" y="788069"/>
                </a:moveTo>
                <a:lnTo>
                  <a:pt x="9152368" y="0"/>
                </a:lnTo>
                <a:lnTo>
                  <a:pt x="9152368" y="1316753"/>
                </a:lnTo>
                <a:lnTo>
                  <a:pt x="2173" y="1316753"/>
                </a:lnTo>
                <a:cubicBezTo>
                  <a:pt x="1449" y="1140525"/>
                  <a:pt x="724" y="964297"/>
                  <a:pt x="0" y="78806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4">
            <a:extLst>
              <a:ext uri="{FF2B5EF4-FFF2-40B4-BE49-F238E27FC236}">
                <a16:creationId xmlns:a16="http://schemas.microsoft.com/office/drawing/2014/main" id="{46030774-377F-4EB6-AADB-7D5DE162977D}"/>
              </a:ext>
            </a:extLst>
          </p:cNvPr>
          <p:cNvSpPr/>
          <p:nvPr/>
        </p:nvSpPr>
        <p:spPr>
          <a:xfrm>
            <a:off x="0" y="-6167"/>
            <a:ext cx="9164399" cy="301334"/>
          </a:xfrm>
          <a:custGeom>
            <a:avLst/>
            <a:gdLst>
              <a:gd name="connsiteX0" fmla="*/ 0 w 9152368"/>
              <a:gd name="connsiteY0" fmla="*/ 384859 h 384859"/>
              <a:gd name="connsiteX1" fmla="*/ 4576184 w 9152368"/>
              <a:gd name="connsiteY1" fmla="*/ 0 h 384859"/>
              <a:gd name="connsiteX2" fmla="*/ 9152368 w 9152368"/>
              <a:gd name="connsiteY2" fmla="*/ 384859 h 384859"/>
              <a:gd name="connsiteX3" fmla="*/ 0 w 9152368"/>
              <a:gd name="connsiteY3" fmla="*/ 384859 h 384859"/>
              <a:gd name="connsiteX0" fmla="*/ 0 w 9164399"/>
              <a:gd name="connsiteY0" fmla="*/ 1106905 h 1106905"/>
              <a:gd name="connsiteX1" fmla="*/ 4576184 w 9164399"/>
              <a:gd name="connsiteY1" fmla="*/ 722046 h 1106905"/>
              <a:gd name="connsiteX2" fmla="*/ 9164399 w 9164399"/>
              <a:gd name="connsiteY2" fmla="*/ 0 h 1106905"/>
              <a:gd name="connsiteX3" fmla="*/ 0 w 9164399"/>
              <a:gd name="connsiteY3" fmla="*/ 1106905 h 1106905"/>
              <a:gd name="connsiteX0" fmla="*/ 0 w 9164399"/>
              <a:gd name="connsiteY0" fmla="*/ 6015 h 722046"/>
              <a:gd name="connsiteX1" fmla="*/ 4576184 w 9164399"/>
              <a:gd name="connsiteY1" fmla="*/ 722046 h 722046"/>
              <a:gd name="connsiteX2" fmla="*/ 9164399 w 9164399"/>
              <a:gd name="connsiteY2" fmla="*/ 0 h 722046"/>
              <a:gd name="connsiteX3" fmla="*/ 0 w 9164399"/>
              <a:gd name="connsiteY3" fmla="*/ 6015 h 722046"/>
              <a:gd name="connsiteX0" fmla="*/ 0 w 9164399"/>
              <a:gd name="connsiteY0" fmla="*/ 6015 h 499461"/>
              <a:gd name="connsiteX1" fmla="*/ 4184 w 9164399"/>
              <a:gd name="connsiteY1" fmla="*/ 499461 h 499461"/>
              <a:gd name="connsiteX2" fmla="*/ 9164399 w 9164399"/>
              <a:gd name="connsiteY2" fmla="*/ 0 h 499461"/>
              <a:gd name="connsiteX3" fmla="*/ 0 w 9164399"/>
              <a:gd name="connsiteY3" fmla="*/ 6015 h 49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4399" h="499461">
                <a:moveTo>
                  <a:pt x="0" y="6015"/>
                </a:moveTo>
                <a:cubicBezTo>
                  <a:pt x="1395" y="170497"/>
                  <a:pt x="2789" y="334979"/>
                  <a:pt x="4184" y="499461"/>
                </a:cubicBezTo>
                <a:lnTo>
                  <a:pt x="9164399" y="0"/>
                </a:lnTo>
                <a:lnTo>
                  <a:pt x="0" y="601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USPTO logo">
            <a:extLst>
              <a:ext uri="{FF2B5EF4-FFF2-40B4-BE49-F238E27FC236}">
                <a16:creationId xmlns:a16="http://schemas.microsoft.com/office/drawing/2014/main" id="{709AAF22-60B0-4185-87B6-B3D8A78CA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462" y="4995136"/>
            <a:ext cx="3442007" cy="41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38866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584"/>
            <a:ext cx="8229600" cy="3786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911359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9582"/>
            <a:ext cx="8229600" cy="349134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21765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3086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1925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965863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56335"/>
            <a:ext cx="4041775" cy="28696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23200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56335"/>
            <a:ext cx="4040188" cy="28696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3200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66093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0250"/>
            <a:ext cx="8229600" cy="864147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13324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551798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404558" y="452445"/>
            <a:ext cx="911259" cy="811812"/>
          </a:xfrm>
          <a:custGeom>
            <a:avLst/>
            <a:gdLst/>
            <a:ahLst/>
            <a:cxnLst/>
            <a:rect l="l" t="t" r="r" b="b"/>
            <a:pathLst>
              <a:path w="1246682" h="1110630">
                <a:moveTo>
                  <a:pt x="1030110" y="0"/>
                </a:moveTo>
                <a:lnTo>
                  <a:pt x="1182821" y="97614"/>
                </a:lnTo>
                <a:cubicBezTo>
                  <a:pt x="1060478" y="268663"/>
                  <a:pt x="992915" y="445294"/>
                  <a:pt x="980131" y="627506"/>
                </a:cubicBezTo>
                <a:lnTo>
                  <a:pt x="1246682" y="627506"/>
                </a:lnTo>
                <a:lnTo>
                  <a:pt x="1246682" y="1110630"/>
                </a:lnTo>
                <a:lnTo>
                  <a:pt x="769112" y="1110630"/>
                </a:lnTo>
                <a:lnTo>
                  <a:pt x="769112" y="648548"/>
                </a:lnTo>
                <a:cubicBezTo>
                  <a:pt x="769112" y="470413"/>
                  <a:pt x="856111" y="254231"/>
                  <a:pt x="1030110" y="0"/>
                </a:cubicBezTo>
                <a:close/>
                <a:moveTo>
                  <a:pt x="260998" y="0"/>
                </a:moveTo>
                <a:lnTo>
                  <a:pt x="408157" y="92018"/>
                </a:lnTo>
                <a:cubicBezTo>
                  <a:pt x="282285" y="287246"/>
                  <a:pt x="216573" y="465742"/>
                  <a:pt x="211020" y="627506"/>
                </a:cubicBezTo>
                <a:lnTo>
                  <a:pt x="472018" y="627506"/>
                </a:lnTo>
                <a:lnTo>
                  <a:pt x="472018" y="1110630"/>
                </a:lnTo>
                <a:lnTo>
                  <a:pt x="0" y="1110630"/>
                </a:lnTo>
                <a:lnTo>
                  <a:pt x="0" y="648548"/>
                </a:lnTo>
                <a:cubicBezTo>
                  <a:pt x="0" y="449994"/>
                  <a:pt x="87000" y="233811"/>
                  <a:pt x="26099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4800000" scaled="0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065009" y="4131482"/>
            <a:ext cx="7681428" cy="489163"/>
          </a:xfrm>
        </p:spPr>
        <p:txBody>
          <a:bodyPr anchor="b">
            <a:normAutofit/>
          </a:bodyPr>
          <a:lstStyle>
            <a:lvl1pPr marL="0" indent="0" algn="r">
              <a:buFont typeface="Courier New" panose="02070309020205020404" pitchFamily="49" charset="0"/>
              <a:buNone/>
              <a:defRPr sz="1600" b="1" spc="200" baseline="0">
                <a:latin typeface="+mn-lt"/>
              </a:defRPr>
            </a:lvl1pPr>
            <a:lvl2pPr marL="891540" indent="-342900">
              <a:buFont typeface="Arial" panose="020B0604020202020204" pitchFamily="34" charset="0"/>
              <a:buChar char="•"/>
              <a:defRPr sz="2400"/>
            </a:lvl2pPr>
            <a:lvl3pPr marL="1371600" indent="-274320">
              <a:buFont typeface="Wingdings" panose="05000000000000000000" pitchFamily="2" charset="2"/>
              <a:buChar char="§"/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dirty="0"/>
              <a:t>- CREDIT IN ALL CAPS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47424" y="834887"/>
            <a:ext cx="7999012" cy="3101009"/>
          </a:xfrm>
        </p:spPr>
        <p:txBody>
          <a:bodyPr anchor="t">
            <a:normAutofit/>
          </a:bodyPr>
          <a:lstStyle>
            <a:lvl1pPr algn="l">
              <a:defRPr sz="4000" b="0" baseline="0">
                <a:latin typeface="+mj-lt"/>
              </a:defRPr>
            </a:lvl1pPr>
          </a:lstStyle>
          <a:p>
            <a:r>
              <a:rPr lang="en-US" dirty="0"/>
              <a:t>Quote here Twenty Words or Less. Keep it Short and Memorable. Quote here Twenty Words or Less. Keep it Short.”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8" title="Quotation mark">
            <a:extLst>
              <a:ext uri="{FF2B5EF4-FFF2-40B4-BE49-F238E27FC236}">
                <a16:creationId xmlns:a16="http://schemas.microsoft.com/office/drawing/2014/main" id="{833ADEF4-EBEC-4980-9F55-0933EC3BE838}"/>
              </a:ext>
            </a:extLst>
          </p:cNvPr>
          <p:cNvSpPr/>
          <p:nvPr userDrawn="1"/>
        </p:nvSpPr>
        <p:spPr>
          <a:xfrm>
            <a:off x="404558" y="452445"/>
            <a:ext cx="911259" cy="811812"/>
          </a:xfrm>
          <a:custGeom>
            <a:avLst/>
            <a:gdLst/>
            <a:ahLst/>
            <a:cxnLst/>
            <a:rect l="l" t="t" r="r" b="b"/>
            <a:pathLst>
              <a:path w="1246682" h="1110630">
                <a:moveTo>
                  <a:pt x="1030110" y="0"/>
                </a:moveTo>
                <a:lnTo>
                  <a:pt x="1182821" y="97614"/>
                </a:lnTo>
                <a:cubicBezTo>
                  <a:pt x="1060478" y="268663"/>
                  <a:pt x="992915" y="445294"/>
                  <a:pt x="980131" y="627506"/>
                </a:cubicBezTo>
                <a:lnTo>
                  <a:pt x="1246682" y="627506"/>
                </a:lnTo>
                <a:lnTo>
                  <a:pt x="1246682" y="1110630"/>
                </a:lnTo>
                <a:lnTo>
                  <a:pt x="769112" y="1110630"/>
                </a:lnTo>
                <a:lnTo>
                  <a:pt x="769112" y="648548"/>
                </a:lnTo>
                <a:cubicBezTo>
                  <a:pt x="769112" y="470413"/>
                  <a:pt x="856111" y="254231"/>
                  <a:pt x="1030110" y="0"/>
                </a:cubicBezTo>
                <a:close/>
                <a:moveTo>
                  <a:pt x="260998" y="0"/>
                </a:moveTo>
                <a:lnTo>
                  <a:pt x="408157" y="92018"/>
                </a:lnTo>
                <a:cubicBezTo>
                  <a:pt x="282285" y="287246"/>
                  <a:pt x="216573" y="465742"/>
                  <a:pt x="211020" y="627506"/>
                </a:cubicBezTo>
                <a:lnTo>
                  <a:pt x="472018" y="627506"/>
                </a:lnTo>
                <a:lnTo>
                  <a:pt x="472018" y="1110630"/>
                </a:lnTo>
                <a:lnTo>
                  <a:pt x="0" y="1110630"/>
                </a:lnTo>
                <a:lnTo>
                  <a:pt x="0" y="648548"/>
                </a:lnTo>
                <a:cubicBezTo>
                  <a:pt x="0" y="449994"/>
                  <a:pt x="87000" y="233811"/>
                  <a:pt x="26099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4800000" scaled="0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6083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799" y="4348634"/>
            <a:ext cx="7885827" cy="746877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USPTO logo">
            <a:extLst>
              <a:ext uri="{FF2B5EF4-FFF2-40B4-BE49-F238E27FC236}">
                <a16:creationId xmlns:a16="http://schemas.microsoft.com/office/drawing/2014/main" id="{C707D8F9-906B-4ED4-AA33-A28BB4C90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844" y="1391176"/>
            <a:ext cx="4263263" cy="199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0450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descr="USPTO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450" y="1867964"/>
            <a:ext cx="4129734" cy="192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74914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06" y="916906"/>
            <a:ext cx="3881188" cy="3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50400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ith image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06" y="916906"/>
            <a:ext cx="3881188" cy="38811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99412" y="5129408"/>
            <a:ext cx="41451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Images used in this presentation are</a:t>
            </a:r>
            <a:r>
              <a:rPr lang="en-US" sz="1050" baseline="0" dirty="0">
                <a:solidFill>
                  <a:schemeClr val="bg1"/>
                </a:solidFill>
              </a:rPr>
              <a:t> for educational purposes only.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7808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6564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ith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26" y="916906"/>
            <a:ext cx="3881188" cy="38811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03520" y="4210157"/>
            <a:ext cx="281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www.uspto.gov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03519" y="3828585"/>
            <a:ext cx="2816225" cy="386576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303520" y="3462967"/>
            <a:ext cx="2816225" cy="365618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03520" y="2637699"/>
            <a:ext cx="2816225" cy="519383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303520" y="2103447"/>
            <a:ext cx="2816225" cy="519383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03520" y="975743"/>
            <a:ext cx="3396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Thank</a:t>
            </a:r>
            <a:r>
              <a:rPr lang="en-US" sz="4400" b="1" baseline="0" dirty="0">
                <a:solidFill>
                  <a:schemeClr val="bg1"/>
                </a:solidFill>
              </a:rPr>
              <a:t> you!</a:t>
            </a:r>
          </a:p>
        </p:txBody>
      </p:sp>
    </p:spTree>
    <p:extLst>
      <p:ext uri="{BB962C8B-B14F-4D97-AF65-F5344CB8AC3E}">
        <p14:creationId xmlns:p14="http://schemas.microsoft.com/office/powerpoint/2010/main" val="1036887220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/ contact info and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26" y="916906"/>
            <a:ext cx="3881188" cy="38811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2532" y="5129408"/>
            <a:ext cx="41451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Images used in this presentation are</a:t>
            </a:r>
            <a:r>
              <a:rPr lang="en-US" sz="1050" baseline="0" dirty="0">
                <a:solidFill>
                  <a:schemeClr val="bg1"/>
                </a:solidFill>
              </a:rPr>
              <a:t> for educational purposes only.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03520" y="4210157"/>
            <a:ext cx="281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www.uspto.gov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03519" y="3828585"/>
            <a:ext cx="2816225" cy="386576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303520" y="3462967"/>
            <a:ext cx="2816225" cy="365618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03520" y="2637699"/>
            <a:ext cx="2816225" cy="519383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303520" y="2103447"/>
            <a:ext cx="2816225" cy="519383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03520" y="975743"/>
            <a:ext cx="3396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Thank</a:t>
            </a:r>
            <a:r>
              <a:rPr lang="en-US" sz="4400" b="1" baseline="0" dirty="0">
                <a:solidFill>
                  <a:schemeClr val="bg1"/>
                </a:solidFill>
              </a:rPr>
              <a:t> you!</a:t>
            </a:r>
          </a:p>
        </p:txBody>
      </p:sp>
    </p:spTree>
    <p:extLst>
      <p:ext uri="{BB962C8B-B14F-4D97-AF65-F5344CB8AC3E}">
        <p14:creationId xmlns:p14="http://schemas.microsoft.com/office/powerpoint/2010/main" val="2119553646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584"/>
            <a:ext cx="8229600" cy="3786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8142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line headlin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9582"/>
            <a:ext cx="8229600" cy="349134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217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0250"/>
            <a:ext cx="8229600" cy="864147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667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698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048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 title="Quotation mark"/>
          <p:cNvSpPr/>
          <p:nvPr userDrawn="1"/>
        </p:nvSpPr>
        <p:spPr>
          <a:xfrm>
            <a:off x="404558" y="452445"/>
            <a:ext cx="911259" cy="811812"/>
          </a:xfrm>
          <a:custGeom>
            <a:avLst/>
            <a:gdLst/>
            <a:ahLst/>
            <a:cxnLst/>
            <a:rect l="l" t="t" r="r" b="b"/>
            <a:pathLst>
              <a:path w="1246682" h="1110630">
                <a:moveTo>
                  <a:pt x="1030110" y="0"/>
                </a:moveTo>
                <a:lnTo>
                  <a:pt x="1182821" y="97614"/>
                </a:lnTo>
                <a:cubicBezTo>
                  <a:pt x="1060478" y="268663"/>
                  <a:pt x="992915" y="445294"/>
                  <a:pt x="980131" y="627506"/>
                </a:cubicBezTo>
                <a:lnTo>
                  <a:pt x="1246682" y="627506"/>
                </a:lnTo>
                <a:lnTo>
                  <a:pt x="1246682" y="1110630"/>
                </a:lnTo>
                <a:lnTo>
                  <a:pt x="769112" y="1110630"/>
                </a:lnTo>
                <a:lnTo>
                  <a:pt x="769112" y="648548"/>
                </a:lnTo>
                <a:cubicBezTo>
                  <a:pt x="769112" y="470413"/>
                  <a:pt x="856111" y="254231"/>
                  <a:pt x="1030110" y="0"/>
                </a:cubicBezTo>
                <a:close/>
                <a:moveTo>
                  <a:pt x="260998" y="0"/>
                </a:moveTo>
                <a:lnTo>
                  <a:pt x="408157" y="92018"/>
                </a:lnTo>
                <a:cubicBezTo>
                  <a:pt x="282285" y="287246"/>
                  <a:pt x="216573" y="465742"/>
                  <a:pt x="211020" y="627506"/>
                </a:cubicBezTo>
                <a:lnTo>
                  <a:pt x="472018" y="627506"/>
                </a:lnTo>
                <a:lnTo>
                  <a:pt x="472018" y="1110630"/>
                </a:lnTo>
                <a:lnTo>
                  <a:pt x="0" y="1110630"/>
                </a:lnTo>
                <a:lnTo>
                  <a:pt x="0" y="648548"/>
                </a:lnTo>
                <a:cubicBezTo>
                  <a:pt x="0" y="449994"/>
                  <a:pt x="87000" y="233811"/>
                  <a:pt x="26099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4800000" scaled="0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065009" y="4131482"/>
            <a:ext cx="7681428" cy="489163"/>
          </a:xfrm>
        </p:spPr>
        <p:txBody>
          <a:bodyPr anchor="b">
            <a:normAutofit/>
          </a:bodyPr>
          <a:lstStyle>
            <a:lvl1pPr marL="0" indent="0" algn="r">
              <a:buFont typeface="Courier New" panose="02070309020205020404" pitchFamily="49" charset="0"/>
              <a:buNone/>
              <a:defRPr sz="1600" b="1" spc="200" baseline="0">
                <a:latin typeface="+mn-lt"/>
              </a:defRPr>
            </a:lvl1pPr>
            <a:lvl2pPr marL="891540" indent="-342900">
              <a:buFont typeface="Arial" panose="020B0604020202020204" pitchFamily="34" charset="0"/>
              <a:buChar char="•"/>
              <a:defRPr sz="2400"/>
            </a:lvl2pPr>
            <a:lvl3pPr marL="1371600" indent="-274320">
              <a:buFont typeface="Wingdings" panose="05000000000000000000" pitchFamily="2" charset="2"/>
              <a:buChar char="§"/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dirty="0"/>
              <a:t>- CREDIT IN ALL CAPS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47424" y="834887"/>
            <a:ext cx="7999012" cy="3101009"/>
          </a:xfrm>
        </p:spPr>
        <p:txBody>
          <a:bodyPr anchor="t">
            <a:normAutofit/>
          </a:bodyPr>
          <a:lstStyle>
            <a:lvl1pPr algn="l">
              <a:defRPr sz="4000" b="0" baseline="0">
                <a:latin typeface="+mj-lt"/>
              </a:defRPr>
            </a:lvl1pPr>
          </a:lstStyle>
          <a:p>
            <a:r>
              <a:rPr lang="en-US" dirty="0"/>
              <a:t>Quote here Twenty Words or Less. Keep it Short and Memorable. Quote here Twenty Words or Less. Keep it Short.”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3190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709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3200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56335"/>
            <a:ext cx="4040188" cy="28696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23200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56335"/>
            <a:ext cx="4041775" cy="28696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55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7932"/>
            <a:ext cx="8229600" cy="864147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21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436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image" Target="../media/image7.emf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958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584"/>
            <a:ext cx="8229600" cy="3657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9"/>
          <p:cNvSpPr/>
          <p:nvPr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69" y="4896546"/>
            <a:ext cx="1322587" cy="46623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2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Segoe UI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900"/>
        </a:spcBef>
        <a:buFont typeface="Arial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457200" rtl="0" eaLnBrk="1" latinLnBrk="0" hangingPunct="1">
        <a:spcBef>
          <a:spcPts val="900"/>
        </a:spcBef>
        <a:buFont typeface="Arial"/>
        <a:buChar char="–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457200" rtl="0" eaLnBrk="1" latinLnBrk="0" hangingPunct="1">
        <a:spcBef>
          <a:spcPts val="900"/>
        </a:spcBef>
        <a:buFont typeface="Arial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457200" rtl="0" eaLnBrk="1" latinLnBrk="0" hangingPunct="1">
        <a:spcBef>
          <a:spcPts val="900"/>
        </a:spcBef>
        <a:buFont typeface="Arial"/>
        <a:buChar char="–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457200" rtl="0" eaLnBrk="1" latinLnBrk="0" hangingPunct="1">
        <a:spcBef>
          <a:spcPts val="900"/>
        </a:spcBef>
        <a:buFont typeface="Arial"/>
        <a:buChar char="»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958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584"/>
            <a:ext cx="8229600" cy="3657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9"/>
          <p:cNvSpPr/>
          <p:nvPr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30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Segoe UI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900"/>
        </a:spcBef>
        <a:buFont typeface="Arial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457200" rtl="0" eaLnBrk="1" latinLnBrk="0" hangingPunct="1">
        <a:spcBef>
          <a:spcPts val="900"/>
        </a:spcBef>
        <a:buFont typeface="Arial"/>
        <a:buChar char="–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457200" rtl="0" eaLnBrk="1" latinLnBrk="0" hangingPunct="1">
        <a:spcBef>
          <a:spcPts val="900"/>
        </a:spcBef>
        <a:buFont typeface="Arial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457200" rtl="0" eaLnBrk="1" latinLnBrk="0" hangingPunct="1">
        <a:spcBef>
          <a:spcPts val="900"/>
        </a:spcBef>
        <a:buFont typeface="Arial"/>
        <a:buChar char="–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457200" rtl="0" eaLnBrk="1" latinLnBrk="0" hangingPunct="1">
        <a:spcBef>
          <a:spcPts val="900"/>
        </a:spcBef>
        <a:buFont typeface="Arial"/>
        <a:buChar char="»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958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584"/>
            <a:ext cx="8229600" cy="3657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9"/>
          <p:cNvSpPr/>
          <p:nvPr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69" y="4896546"/>
            <a:ext cx="1322587" cy="46623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91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Segoe UI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900"/>
        </a:spcBef>
        <a:buFont typeface="Arial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457200" rtl="0" eaLnBrk="1" latinLnBrk="0" hangingPunct="1">
        <a:spcBef>
          <a:spcPts val="900"/>
        </a:spcBef>
        <a:buFont typeface="Arial"/>
        <a:buChar char="–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457200" rtl="0" eaLnBrk="1" latinLnBrk="0" hangingPunct="1">
        <a:spcBef>
          <a:spcPts val="900"/>
        </a:spcBef>
        <a:buFont typeface="Arial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457200" rtl="0" eaLnBrk="1" latinLnBrk="0" hangingPunct="1">
        <a:spcBef>
          <a:spcPts val="900"/>
        </a:spcBef>
        <a:buFont typeface="Arial"/>
        <a:buChar char="–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457200" rtl="0" eaLnBrk="1" latinLnBrk="0" hangingPunct="1">
        <a:spcBef>
          <a:spcPts val="900"/>
        </a:spcBef>
        <a:buFont typeface="Arial"/>
        <a:buChar char="»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958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584"/>
            <a:ext cx="8229600" cy="3657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9"/>
          <p:cNvSpPr/>
          <p:nvPr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25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Segoe UI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900"/>
        </a:spcBef>
        <a:buFont typeface="Arial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457200" rtl="0" eaLnBrk="1" latinLnBrk="0" hangingPunct="1">
        <a:spcBef>
          <a:spcPts val="900"/>
        </a:spcBef>
        <a:buFont typeface="Arial"/>
        <a:buChar char="–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457200" rtl="0" eaLnBrk="1" latinLnBrk="0" hangingPunct="1">
        <a:spcBef>
          <a:spcPts val="900"/>
        </a:spcBef>
        <a:buFont typeface="Arial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457200" rtl="0" eaLnBrk="1" latinLnBrk="0" hangingPunct="1">
        <a:spcBef>
          <a:spcPts val="900"/>
        </a:spcBef>
        <a:buFont typeface="Arial"/>
        <a:buChar char="–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457200" rtl="0" eaLnBrk="1" latinLnBrk="0" hangingPunct="1">
        <a:spcBef>
          <a:spcPts val="900"/>
        </a:spcBef>
        <a:buFont typeface="Arial"/>
        <a:buChar char="»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584"/>
            <a:ext cx="8229600" cy="3657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958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Isosceles Triangle 14">
            <a:extLst>
              <a:ext uri="{FF2B5EF4-FFF2-40B4-BE49-F238E27FC236}">
                <a16:creationId xmlns:a16="http://schemas.microsoft.com/office/drawing/2014/main" id="{9AD9D243-CB53-47F5-8D25-CC39442F7422}"/>
              </a:ext>
            </a:extLst>
          </p:cNvPr>
          <p:cNvSpPr/>
          <p:nvPr/>
        </p:nvSpPr>
        <p:spPr>
          <a:xfrm>
            <a:off x="0" y="-6167"/>
            <a:ext cx="9164399" cy="301334"/>
          </a:xfrm>
          <a:custGeom>
            <a:avLst/>
            <a:gdLst>
              <a:gd name="connsiteX0" fmla="*/ 0 w 9152368"/>
              <a:gd name="connsiteY0" fmla="*/ 384859 h 384859"/>
              <a:gd name="connsiteX1" fmla="*/ 4576184 w 9152368"/>
              <a:gd name="connsiteY1" fmla="*/ 0 h 384859"/>
              <a:gd name="connsiteX2" fmla="*/ 9152368 w 9152368"/>
              <a:gd name="connsiteY2" fmla="*/ 384859 h 384859"/>
              <a:gd name="connsiteX3" fmla="*/ 0 w 9152368"/>
              <a:gd name="connsiteY3" fmla="*/ 384859 h 384859"/>
              <a:gd name="connsiteX0" fmla="*/ 0 w 9164399"/>
              <a:gd name="connsiteY0" fmla="*/ 1106905 h 1106905"/>
              <a:gd name="connsiteX1" fmla="*/ 4576184 w 9164399"/>
              <a:gd name="connsiteY1" fmla="*/ 722046 h 1106905"/>
              <a:gd name="connsiteX2" fmla="*/ 9164399 w 9164399"/>
              <a:gd name="connsiteY2" fmla="*/ 0 h 1106905"/>
              <a:gd name="connsiteX3" fmla="*/ 0 w 9164399"/>
              <a:gd name="connsiteY3" fmla="*/ 1106905 h 1106905"/>
              <a:gd name="connsiteX0" fmla="*/ 0 w 9164399"/>
              <a:gd name="connsiteY0" fmla="*/ 6015 h 722046"/>
              <a:gd name="connsiteX1" fmla="*/ 4576184 w 9164399"/>
              <a:gd name="connsiteY1" fmla="*/ 722046 h 722046"/>
              <a:gd name="connsiteX2" fmla="*/ 9164399 w 9164399"/>
              <a:gd name="connsiteY2" fmla="*/ 0 h 722046"/>
              <a:gd name="connsiteX3" fmla="*/ 0 w 9164399"/>
              <a:gd name="connsiteY3" fmla="*/ 6015 h 722046"/>
              <a:gd name="connsiteX0" fmla="*/ 0 w 9164399"/>
              <a:gd name="connsiteY0" fmla="*/ 6015 h 499461"/>
              <a:gd name="connsiteX1" fmla="*/ 4184 w 9164399"/>
              <a:gd name="connsiteY1" fmla="*/ 499461 h 499461"/>
              <a:gd name="connsiteX2" fmla="*/ 9164399 w 9164399"/>
              <a:gd name="connsiteY2" fmla="*/ 0 h 499461"/>
              <a:gd name="connsiteX3" fmla="*/ 0 w 9164399"/>
              <a:gd name="connsiteY3" fmla="*/ 6015 h 49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4399" h="499461">
                <a:moveTo>
                  <a:pt x="0" y="6015"/>
                </a:moveTo>
                <a:cubicBezTo>
                  <a:pt x="1395" y="170497"/>
                  <a:pt x="2789" y="334979"/>
                  <a:pt x="4184" y="499461"/>
                </a:cubicBezTo>
                <a:lnTo>
                  <a:pt x="9164399" y="0"/>
                </a:lnTo>
                <a:lnTo>
                  <a:pt x="0" y="6015"/>
                </a:lnTo>
                <a:close/>
              </a:path>
            </a:pathLst>
          </a:custGeom>
          <a:solidFill>
            <a:srgbClr val="16446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effectLst/>
              <a:latin typeface="Segoe U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49E080-732C-4921-861E-55FECCFE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12669" y="4876694"/>
            <a:ext cx="1426531" cy="47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6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Segoe UI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900"/>
        </a:spcBef>
        <a:buFont typeface="Arial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457200" rtl="0" eaLnBrk="1" latinLnBrk="0" hangingPunct="1">
        <a:spcBef>
          <a:spcPts val="900"/>
        </a:spcBef>
        <a:buFont typeface="Arial"/>
        <a:buChar char="–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457200" rtl="0" eaLnBrk="1" latinLnBrk="0" hangingPunct="1">
        <a:spcBef>
          <a:spcPts val="900"/>
        </a:spcBef>
        <a:buFont typeface="Arial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457200" rtl="0" eaLnBrk="1" latinLnBrk="0" hangingPunct="1">
        <a:spcBef>
          <a:spcPts val="900"/>
        </a:spcBef>
        <a:buFont typeface="Arial"/>
        <a:buChar char="–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457200" rtl="0" eaLnBrk="1" latinLnBrk="0" hangingPunct="1">
        <a:spcBef>
          <a:spcPts val="900"/>
        </a:spcBef>
        <a:buFont typeface="Arial"/>
        <a:buChar char="»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584"/>
            <a:ext cx="8229600" cy="3657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958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Isosceles Triangle 14">
            <a:extLst>
              <a:ext uri="{FF2B5EF4-FFF2-40B4-BE49-F238E27FC236}">
                <a16:creationId xmlns:a16="http://schemas.microsoft.com/office/drawing/2014/main" id="{8744B0B0-8A1A-4583-B0F2-6FDA3020753D}"/>
              </a:ext>
            </a:extLst>
          </p:cNvPr>
          <p:cNvSpPr/>
          <p:nvPr/>
        </p:nvSpPr>
        <p:spPr>
          <a:xfrm>
            <a:off x="0" y="-6167"/>
            <a:ext cx="9164399" cy="301334"/>
          </a:xfrm>
          <a:custGeom>
            <a:avLst/>
            <a:gdLst>
              <a:gd name="connsiteX0" fmla="*/ 0 w 9152368"/>
              <a:gd name="connsiteY0" fmla="*/ 384859 h 384859"/>
              <a:gd name="connsiteX1" fmla="*/ 4576184 w 9152368"/>
              <a:gd name="connsiteY1" fmla="*/ 0 h 384859"/>
              <a:gd name="connsiteX2" fmla="*/ 9152368 w 9152368"/>
              <a:gd name="connsiteY2" fmla="*/ 384859 h 384859"/>
              <a:gd name="connsiteX3" fmla="*/ 0 w 9152368"/>
              <a:gd name="connsiteY3" fmla="*/ 384859 h 384859"/>
              <a:gd name="connsiteX0" fmla="*/ 0 w 9164399"/>
              <a:gd name="connsiteY0" fmla="*/ 1106905 h 1106905"/>
              <a:gd name="connsiteX1" fmla="*/ 4576184 w 9164399"/>
              <a:gd name="connsiteY1" fmla="*/ 722046 h 1106905"/>
              <a:gd name="connsiteX2" fmla="*/ 9164399 w 9164399"/>
              <a:gd name="connsiteY2" fmla="*/ 0 h 1106905"/>
              <a:gd name="connsiteX3" fmla="*/ 0 w 9164399"/>
              <a:gd name="connsiteY3" fmla="*/ 1106905 h 1106905"/>
              <a:gd name="connsiteX0" fmla="*/ 0 w 9164399"/>
              <a:gd name="connsiteY0" fmla="*/ 6015 h 722046"/>
              <a:gd name="connsiteX1" fmla="*/ 4576184 w 9164399"/>
              <a:gd name="connsiteY1" fmla="*/ 722046 h 722046"/>
              <a:gd name="connsiteX2" fmla="*/ 9164399 w 9164399"/>
              <a:gd name="connsiteY2" fmla="*/ 0 h 722046"/>
              <a:gd name="connsiteX3" fmla="*/ 0 w 9164399"/>
              <a:gd name="connsiteY3" fmla="*/ 6015 h 722046"/>
              <a:gd name="connsiteX0" fmla="*/ 0 w 9164399"/>
              <a:gd name="connsiteY0" fmla="*/ 6015 h 499461"/>
              <a:gd name="connsiteX1" fmla="*/ 4184 w 9164399"/>
              <a:gd name="connsiteY1" fmla="*/ 499461 h 499461"/>
              <a:gd name="connsiteX2" fmla="*/ 9164399 w 9164399"/>
              <a:gd name="connsiteY2" fmla="*/ 0 h 499461"/>
              <a:gd name="connsiteX3" fmla="*/ 0 w 9164399"/>
              <a:gd name="connsiteY3" fmla="*/ 6015 h 49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4399" h="499461">
                <a:moveTo>
                  <a:pt x="0" y="6015"/>
                </a:moveTo>
                <a:cubicBezTo>
                  <a:pt x="1395" y="170497"/>
                  <a:pt x="2789" y="334979"/>
                  <a:pt x="4184" y="499461"/>
                </a:cubicBezTo>
                <a:lnTo>
                  <a:pt x="9164399" y="0"/>
                </a:lnTo>
                <a:lnTo>
                  <a:pt x="0" y="6015"/>
                </a:lnTo>
                <a:close/>
              </a:path>
            </a:pathLst>
          </a:custGeom>
          <a:solidFill>
            <a:srgbClr val="16446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37073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Segoe UI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900"/>
        </a:spcBef>
        <a:buFont typeface="Arial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457200" rtl="0" eaLnBrk="1" latinLnBrk="0" hangingPunct="1">
        <a:spcBef>
          <a:spcPts val="900"/>
        </a:spcBef>
        <a:buFont typeface="Arial"/>
        <a:buChar char="–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457200" rtl="0" eaLnBrk="1" latinLnBrk="0" hangingPunct="1">
        <a:spcBef>
          <a:spcPts val="900"/>
        </a:spcBef>
        <a:buFont typeface="Arial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457200" rtl="0" eaLnBrk="1" latinLnBrk="0" hangingPunct="1">
        <a:spcBef>
          <a:spcPts val="900"/>
        </a:spcBef>
        <a:buFont typeface="Arial"/>
        <a:buChar char="–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457200" rtl="0" eaLnBrk="1" latinLnBrk="0" hangingPunct="1">
        <a:spcBef>
          <a:spcPts val="900"/>
        </a:spcBef>
        <a:buFont typeface="Arial"/>
        <a:buChar char="»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pto.gov/probonopatent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Relationship Id="rId4" Type="http://schemas.openxmlformats.org/officeDocument/2006/relationships/hyperlink" Target="mailto:probono@uspto.gov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pto.gov/video/cbt/certpck/index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9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912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E118CA2-1656-44F6-8EF8-51DF5B7E8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42238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The USPTO recognizes law firms and corporations that support the PPBP.</a:t>
            </a:r>
          </a:p>
          <a:p>
            <a:r>
              <a:rPr lang="en-US" dirty="0"/>
              <a:t>Certificates awarded annually based on cumulative hours/firm and firm size.</a:t>
            </a:r>
          </a:p>
          <a:p>
            <a:r>
              <a:rPr lang="en-US" dirty="0"/>
              <a:t>Recipient names are posted on the USPTO website.</a:t>
            </a:r>
          </a:p>
          <a:p>
            <a:r>
              <a:rPr lang="en-US" dirty="0"/>
              <a:t>The USPTO recognized more than 20 firms/corporations in 2021.</a:t>
            </a:r>
          </a:p>
          <a:p>
            <a:r>
              <a:rPr lang="en-US" dirty="0"/>
              <a:t>Law firm hours expanded to include non-practitioner assistance.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Law firm/corporation recognition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 descr="Law firm and corporate achievement certificate&#10;This table shows the number of volunteer hours required of the law firm/corporation.  The number of hours is based on the number of registered practitioners employed by the law firm/corporation &#10;&#10;1-10 practitioners, 50 min hours&#10;11-30 practitioners, 100 hours&#10;31-100 practitioners, 250 hours&#10;101+ practitioners, 500 hours">
            <a:extLst>
              <a:ext uri="{FF2B5EF4-FFF2-40B4-BE49-F238E27FC236}">
                <a16:creationId xmlns:a16="http://schemas.microsoft.com/office/drawing/2014/main" id="{CECCECC1-D383-42E1-A4FE-AD9799D509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97" r="13530"/>
          <a:stretch/>
        </p:blipFill>
        <p:spPr>
          <a:xfrm>
            <a:off x="4707564" y="1950483"/>
            <a:ext cx="4182876" cy="21066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F49F68-34DC-43BF-ABCE-5DB4014AE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00621" y="2073167"/>
            <a:ext cx="589819" cy="235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23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Visit </a:t>
            </a:r>
            <a:r>
              <a:rPr lang="en-US" dirty="0">
                <a:hlinkClick r:id="rId3" tooltip="Patent Pro Bono Program website"/>
              </a:rPr>
              <a:t>https://www.uspto.gov/probonopatents</a:t>
            </a:r>
            <a:endParaRPr lang="en-US" dirty="0"/>
          </a:p>
          <a:p>
            <a:endParaRPr lang="en-US" dirty="0"/>
          </a:p>
          <a:p>
            <a:r>
              <a:rPr lang="en-US" dirty="0"/>
              <a:t>Email </a:t>
            </a:r>
            <a:r>
              <a:rPr lang="en-US" dirty="0">
                <a:hlinkClick r:id="rId4"/>
              </a:rPr>
              <a:t>probono@uspto.gov</a:t>
            </a:r>
            <a:endParaRPr lang="en-US" dirty="0"/>
          </a:p>
          <a:p>
            <a:endParaRPr lang="en-US" dirty="0"/>
          </a:p>
          <a:p>
            <a:r>
              <a:rPr lang="en-US" dirty="0"/>
              <a:t>OED Phone 571-272-4097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34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8648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Patent Pro Bono Team</a:t>
            </a:r>
          </a:p>
          <a:p>
            <a:r>
              <a:rPr lang="en-US" dirty="0"/>
              <a:t>Office of Enrollment and Discipline (OED)</a:t>
            </a:r>
          </a:p>
          <a:p>
            <a:r>
              <a:rPr lang="en-US" dirty="0"/>
              <a:t>United States Patent and Trademark Office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overview of the </a:t>
            </a:r>
            <a:br>
              <a:rPr lang="en-US" dirty="0"/>
            </a:br>
            <a:r>
              <a:rPr lang="en-US" dirty="0"/>
              <a:t>Patent Pro Bono Program</a:t>
            </a:r>
            <a:br>
              <a:rPr lang="en-US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743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PPBP assists financially under-resourced independent inventors and small businesses.</a:t>
            </a:r>
          </a:p>
          <a:p>
            <a:pPr lvl="1"/>
            <a:r>
              <a:rPr lang="en-US" dirty="0"/>
              <a:t>Section 32 of the America Invents Act – The USPTO Director shall work with and support intellectual property law associations across the country in the establishment of pro bono programs designed to assist financially under-resourced independent inventors and small businesses.</a:t>
            </a:r>
          </a:p>
          <a:p>
            <a:r>
              <a:rPr lang="en-US" dirty="0"/>
              <a:t>21 regional programs work to match financially under-resourced inventors and small businesses with volunteer practitioners to prepare, file, and prosecute patent applications.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Patent Pro Bono Program (PPBP)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92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Each regional program covers one or more states. </a:t>
            </a:r>
          </a:p>
          <a:p>
            <a:r>
              <a:rPr lang="en-US" dirty="0"/>
              <a:t>Regional programs are independent of the USPTO and are operated by:</a:t>
            </a:r>
          </a:p>
          <a:p>
            <a:pPr lvl="1"/>
            <a:r>
              <a:rPr lang="en-US" dirty="0"/>
              <a:t>Nonprofit organizations that focus on intellectual property</a:t>
            </a:r>
          </a:p>
          <a:p>
            <a:pPr lvl="1"/>
            <a:r>
              <a:rPr lang="en-US" dirty="0"/>
              <a:t>Universities</a:t>
            </a:r>
          </a:p>
          <a:p>
            <a:pPr lvl="1"/>
            <a:r>
              <a:rPr lang="en-US" dirty="0"/>
              <a:t>Bar associations</a:t>
            </a:r>
          </a:p>
          <a:p>
            <a:r>
              <a:rPr lang="en-US" dirty="0"/>
              <a:t>Regional programs follow general guidelines but set their own policies and procedures.</a:t>
            </a:r>
          </a:p>
          <a:p>
            <a:r>
              <a:rPr lang="en-US" dirty="0"/>
              <a:t>Regional programs ensure that applicants qualify for patent pro bono assistance by screening for: </a:t>
            </a:r>
          </a:p>
          <a:p>
            <a:pPr lvl="1"/>
            <a:r>
              <a:rPr lang="en-US" dirty="0"/>
              <a:t>Income (less than 3X the poverty guidelines)</a:t>
            </a:r>
          </a:p>
          <a:p>
            <a:pPr lvl="2"/>
            <a:r>
              <a:rPr lang="en-US" dirty="0"/>
              <a:t>Regional programs are independent of the USPTO and may vary the guidelines</a:t>
            </a:r>
          </a:p>
          <a:p>
            <a:pPr lvl="1"/>
            <a:r>
              <a:rPr lang="en-US" dirty="0"/>
              <a:t>Have a provisional application on file and/or have completed a certificate training course</a:t>
            </a:r>
          </a:p>
          <a:p>
            <a:pPr lvl="2"/>
            <a:r>
              <a:rPr lang="en-US" dirty="0">
                <a:hlinkClick r:id="rId3"/>
              </a:rPr>
              <a:t>http://www.uspto.gov/video/cbt/certpck/index.htm</a:t>
            </a:r>
            <a:r>
              <a:rPr lang="en-US" dirty="0"/>
              <a:t> (also available in Spanish)</a:t>
            </a:r>
          </a:p>
          <a:p>
            <a:pPr lvl="1"/>
            <a:r>
              <a:rPr lang="en-US" dirty="0"/>
              <a:t>An actual invention (more than an idea)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Regional patent pro bono programs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642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0250"/>
            <a:ext cx="8229600" cy="864147"/>
          </a:xfrm>
        </p:spPr>
        <p:txBody>
          <a:bodyPr/>
          <a:lstStyle/>
          <a:p>
            <a:r>
              <a:rPr lang="en-US"/>
              <a:t>Current nationwide coverage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E41783-40C7-42AB-949C-25F6067F8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476" y="1009921"/>
            <a:ext cx="4739048" cy="4476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380597-1C82-4228-B0F0-9CE8F7E3B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625" y="996103"/>
            <a:ext cx="4837899" cy="445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54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18D3CD-FE5E-4AA4-8453-3985F506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Statistics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43E44-5B79-4036-B167-0B19A2FB97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6FB9975F-B75F-4896-893C-F2627E131308}"/>
              </a:ext>
            </a:extLst>
          </p:cNvPr>
          <p:cNvSpPr/>
          <p:nvPr/>
        </p:nvSpPr>
        <p:spPr>
          <a:xfrm>
            <a:off x="3733800" y="1068471"/>
            <a:ext cx="3164306" cy="186790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B0E93F25-4C72-42C7-9950-CBC4A6DEFC80}"/>
              </a:ext>
            </a:extLst>
          </p:cNvPr>
          <p:cNvSpPr/>
          <p:nvPr/>
        </p:nvSpPr>
        <p:spPr>
          <a:xfrm>
            <a:off x="337553" y="1068471"/>
            <a:ext cx="3164306" cy="186790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0264121C-3FAC-4534-A184-34560E349B8B}"/>
              </a:ext>
            </a:extLst>
          </p:cNvPr>
          <p:cNvSpPr/>
          <p:nvPr/>
        </p:nvSpPr>
        <p:spPr>
          <a:xfrm>
            <a:off x="3733800" y="3143920"/>
            <a:ext cx="3164306" cy="1867902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2FA057-B4AA-41FB-B062-12CC3A4A4B60}"/>
              </a:ext>
            </a:extLst>
          </p:cNvPr>
          <p:cNvSpPr/>
          <p:nvPr/>
        </p:nvSpPr>
        <p:spPr>
          <a:xfrm>
            <a:off x="457200" y="5066656"/>
            <a:ext cx="24860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cs typeface="Times New Roman" panose="02020603050405020304" pitchFamily="18" charset="0"/>
              </a:rPr>
              <a:t>* Data collection began in Q2 of CY 2015 </a:t>
            </a: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DF927C92-9889-41F5-93A8-703330992C46}"/>
              </a:ext>
            </a:extLst>
          </p:cNvPr>
          <p:cNvSpPr/>
          <p:nvPr/>
        </p:nvSpPr>
        <p:spPr>
          <a:xfrm>
            <a:off x="337553" y="3143920"/>
            <a:ext cx="3164306" cy="186790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BEC1C16-416F-420E-A153-C9325608847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37553" y="1068471"/>
          <a:ext cx="3164306" cy="1867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9425AFC-7DD0-46FD-85DE-10B625604C3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733800" y="1068471"/>
          <a:ext cx="3250494" cy="1867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167E0B8-EC55-4054-B7CB-86376CB58BF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733800" y="3143920"/>
          <a:ext cx="3250494" cy="1867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050A5B4-FFFC-4E88-BA44-19378F9BBF6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37553" y="3124870"/>
          <a:ext cx="3164306" cy="1867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877462A-860E-4DB1-91B6-EB53E9BCC58F}"/>
              </a:ext>
            </a:extLst>
          </p:cNvPr>
          <p:cNvSpPr/>
          <p:nvPr/>
        </p:nvSpPr>
        <p:spPr>
          <a:xfrm>
            <a:off x="7216235" y="1068471"/>
            <a:ext cx="1663700" cy="364322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Life of Program Totals </a:t>
            </a:r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r>
              <a:rPr lang="en-US" sz="1200" dirty="0"/>
              <a:t>Hours donated: </a:t>
            </a:r>
            <a:r>
              <a:rPr lang="en-US" sz="1400" dirty="0"/>
              <a:t>95,874</a:t>
            </a:r>
          </a:p>
          <a:p>
            <a:pPr algn="ctr"/>
            <a:endParaRPr lang="en-US" sz="1400" dirty="0"/>
          </a:p>
          <a:p>
            <a:pPr algn="ctr"/>
            <a:r>
              <a:rPr lang="en-US" sz="1200" dirty="0"/>
              <a:t>Applications Filed: </a:t>
            </a:r>
            <a:r>
              <a:rPr lang="en-US" sz="1400" dirty="0"/>
              <a:t>2,019</a:t>
            </a:r>
          </a:p>
          <a:p>
            <a:pPr algn="ctr"/>
            <a:endParaRPr lang="en-US" sz="1400" dirty="0"/>
          </a:p>
          <a:p>
            <a:pPr algn="ctr"/>
            <a:r>
              <a:rPr lang="en-US" sz="1200" dirty="0"/>
              <a:t>Inventor Inquires: </a:t>
            </a:r>
            <a:r>
              <a:rPr lang="en-US" sz="1400" dirty="0"/>
              <a:t>17,979</a:t>
            </a:r>
          </a:p>
          <a:p>
            <a:pPr algn="ctr"/>
            <a:endParaRPr lang="en-US" sz="1400" dirty="0"/>
          </a:p>
          <a:p>
            <a:pPr algn="ctr"/>
            <a:r>
              <a:rPr lang="en-US" sz="1200" dirty="0"/>
              <a:t>Inventors Assisted: </a:t>
            </a:r>
            <a:r>
              <a:rPr lang="en-US" sz="1400" dirty="0"/>
              <a:t>3,898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769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2651B-02CA-43AB-B300-1618CFDD1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PPBP and under-represented communities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A73965-7A36-4B3B-B3A0-668C2EE54D8E}"/>
              </a:ext>
            </a:extLst>
          </p:cNvPr>
          <p:cNvSpPr txBox="1"/>
          <p:nvPr/>
        </p:nvSpPr>
        <p:spPr>
          <a:xfrm>
            <a:off x="798535" y="1479171"/>
            <a:ext cx="3542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Applicant Gender Demographics</a:t>
            </a:r>
          </a:p>
        </p:txBody>
      </p:sp>
      <p:graphicFrame>
        <p:nvGraphicFramePr>
          <p:cNvPr id="5" name="Content Placeholder 4" descr="Pie chart showing patent pro bono applicants by gender.  41%  (589 persons) of the applicants are female and 59% (785 persons) are male. 386 did not specify their gender.">
            <a:extLst>
              <a:ext uri="{FF2B5EF4-FFF2-40B4-BE49-F238E27FC236}">
                <a16:creationId xmlns:a16="http://schemas.microsoft.com/office/drawing/2014/main" id="{6A7E1280-6B5E-4BC3-A757-F2F38E3CFC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76993015"/>
              </p:ext>
            </p:extLst>
          </p:nvPr>
        </p:nvGraphicFramePr>
        <p:xfrm>
          <a:off x="534829" y="1695590"/>
          <a:ext cx="3751263" cy="2401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ounded Rectangle 15" descr="Pie chart showing patent pro bono applicants by gender.  41%  (589 persons) of the applicants are female and 59% (785 persons) are male. 386 did not specify their gender.">
            <a:extLst>
              <a:ext uri="{FF2B5EF4-FFF2-40B4-BE49-F238E27FC236}">
                <a16:creationId xmlns:a16="http://schemas.microsoft.com/office/drawing/2014/main" id="{F340C85D-C947-43FE-86C4-43E8994B3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3325" y="1803633"/>
            <a:ext cx="3813619" cy="240229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  <p:graphicFrame>
        <p:nvGraphicFramePr>
          <p:cNvPr id="11" name="Table 10" descr="Pie chart showing patent pro bono applicants by gender.  41%  (589 persons) of the applicants are female and 59% (785 persons) are male. 386 did not specify their gender.">
            <a:extLst>
              <a:ext uri="{FF2B5EF4-FFF2-40B4-BE49-F238E27FC236}">
                <a16:creationId xmlns:a16="http://schemas.microsoft.com/office/drawing/2014/main" id="{BC09027E-F077-43D3-B88B-E0971B52E0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62454"/>
              </p:ext>
            </p:extLst>
          </p:nvPr>
        </p:nvGraphicFramePr>
        <p:xfrm>
          <a:off x="743108" y="4366063"/>
          <a:ext cx="3542984" cy="394255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060698">
                  <a:extLst>
                    <a:ext uri="{9D8B030D-6E8A-4147-A177-3AD203B41FA5}">
                      <a16:colId xmlns:a16="http://schemas.microsoft.com/office/drawing/2014/main" val="1638891308"/>
                    </a:ext>
                  </a:extLst>
                </a:gridCol>
                <a:gridCol w="1241143">
                  <a:extLst>
                    <a:ext uri="{9D8B030D-6E8A-4147-A177-3AD203B41FA5}">
                      <a16:colId xmlns:a16="http://schemas.microsoft.com/office/drawing/2014/main" val="523412812"/>
                    </a:ext>
                  </a:extLst>
                </a:gridCol>
                <a:gridCol w="1241143">
                  <a:extLst>
                    <a:ext uri="{9D8B030D-6E8A-4147-A177-3AD203B41FA5}">
                      <a16:colId xmlns:a16="http://schemas.microsoft.com/office/drawing/2014/main" val="3706849209"/>
                    </a:ext>
                  </a:extLst>
                </a:gridCol>
              </a:tblGrid>
              <a:tr h="1323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Male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Female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Did not Specify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2344993"/>
                  </a:ext>
                </a:extLst>
              </a:tr>
              <a:tr h="2083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785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549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386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600916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2D06A18-2996-48E8-91C2-CB5721E5DC53}"/>
              </a:ext>
            </a:extLst>
          </p:cNvPr>
          <p:cNvSpPr txBox="1"/>
          <p:nvPr/>
        </p:nvSpPr>
        <p:spPr>
          <a:xfrm>
            <a:off x="5068222" y="1477895"/>
            <a:ext cx="3310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Applicant Race Demographics</a:t>
            </a:r>
          </a:p>
        </p:txBody>
      </p:sp>
      <p:sp>
        <p:nvSpPr>
          <p:cNvPr id="7" name="Rounded Rectangle 6" descr="Pie chart showing patent pro bono applicants by race.  56%  of the applicants (661 persons) are White, 30% (351 persons) are Black, 6% (66 persons) are Asian, Pacific Islander, or Hawaiian, 6% (74 persons) are of two or more races, and 2% (18 persons) are American Natives. 506 did not specify.   14.2% of respondents listed a Hispanic ethnicity.  ">
            <a:extLst>
              <a:ext uri="{FF2B5EF4-FFF2-40B4-BE49-F238E27FC236}">
                <a16:creationId xmlns:a16="http://schemas.microsoft.com/office/drawing/2014/main" id="{B05E5ED5-7318-4D9D-9728-6F51983AF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15587" y="1803633"/>
            <a:ext cx="3975478" cy="2402297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100-000005000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5792458"/>
              </p:ext>
            </p:extLst>
          </p:nvPr>
        </p:nvGraphicFramePr>
        <p:xfrm>
          <a:off x="4607300" y="1890820"/>
          <a:ext cx="4015723" cy="2293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Table 11" descr="Pie chart showing patent pro bono applicants by race.  56%  of the applicants (661 persons) are White, 30% (351 persons) are Black, 6% (66 persons) are Asian, Pacific Islander, or Hawaiian, 6% (74 persons) are of two or more races, and 2% (18 persons) are American Natives. 506 did not specify.   14.2% of respondents listed a Hispanic ethnicity.  ">
            <a:extLst>
              <a:ext uri="{FF2B5EF4-FFF2-40B4-BE49-F238E27FC236}">
                <a16:creationId xmlns:a16="http://schemas.microsoft.com/office/drawing/2014/main" id="{46CEFB72-AFEC-4B13-A14A-6584E4619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415651"/>
              </p:ext>
            </p:extLst>
          </p:nvPr>
        </p:nvGraphicFramePr>
        <p:xfrm>
          <a:off x="4715587" y="4286204"/>
          <a:ext cx="4015723" cy="598987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521166">
                  <a:extLst>
                    <a:ext uri="{9D8B030D-6E8A-4147-A177-3AD203B41FA5}">
                      <a16:colId xmlns:a16="http://schemas.microsoft.com/office/drawing/2014/main" val="1354556951"/>
                    </a:ext>
                  </a:extLst>
                </a:gridCol>
                <a:gridCol w="822915">
                  <a:extLst>
                    <a:ext uri="{9D8B030D-6E8A-4147-A177-3AD203B41FA5}">
                      <a16:colId xmlns:a16="http://schemas.microsoft.com/office/drawing/2014/main" val="2131885948"/>
                    </a:ext>
                  </a:extLst>
                </a:gridCol>
                <a:gridCol w="595904">
                  <a:extLst>
                    <a:ext uri="{9D8B030D-6E8A-4147-A177-3AD203B41FA5}">
                      <a16:colId xmlns:a16="http://schemas.microsoft.com/office/drawing/2014/main" val="2244267118"/>
                    </a:ext>
                  </a:extLst>
                </a:gridCol>
                <a:gridCol w="560433">
                  <a:extLst>
                    <a:ext uri="{9D8B030D-6E8A-4147-A177-3AD203B41FA5}">
                      <a16:colId xmlns:a16="http://schemas.microsoft.com/office/drawing/2014/main" val="2715143237"/>
                    </a:ext>
                  </a:extLst>
                </a:gridCol>
                <a:gridCol w="702315">
                  <a:extLst>
                    <a:ext uri="{9D8B030D-6E8A-4147-A177-3AD203B41FA5}">
                      <a16:colId xmlns:a16="http://schemas.microsoft.com/office/drawing/2014/main" val="70071708"/>
                    </a:ext>
                  </a:extLst>
                </a:gridCol>
                <a:gridCol w="812990">
                  <a:extLst>
                    <a:ext uri="{9D8B030D-6E8A-4147-A177-3AD203B41FA5}">
                      <a16:colId xmlns:a16="http://schemas.microsoft.com/office/drawing/2014/main" val="3421414729"/>
                    </a:ext>
                  </a:extLst>
                </a:gridCol>
              </a:tblGrid>
              <a:tr h="321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Black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American Native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White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Asian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2 or More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Did not specify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43982603"/>
                  </a:ext>
                </a:extLst>
              </a:tr>
              <a:tr h="217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351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661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506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791877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CE33A08-5837-4593-A88B-60217B4AF6A1}"/>
              </a:ext>
            </a:extLst>
          </p:cNvPr>
          <p:cNvSpPr txBox="1"/>
          <p:nvPr/>
        </p:nvSpPr>
        <p:spPr>
          <a:xfrm>
            <a:off x="2765738" y="4965465"/>
            <a:ext cx="3899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Note: Persons claiming Hispanic origin are estimated to be 14.2% of survey respondents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C802136B-9D04-4DE9-AFEB-2769FEF6F3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823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534886-BBDF-4AF1-A67E-17E5A81AD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More than 1,600 practitioners have signed on to volunteer:</a:t>
            </a:r>
          </a:p>
          <a:p>
            <a:pPr lvl="1"/>
            <a:r>
              <a:rPr lang="en-US" dirty="0"/>
              <a:t>Need outpaces supply.</a:t>
            </a:r>
          </a:p>
          <a:p>
            <a:pPr lvl="1"/>
            <a:r>
              <a:rPr lang="en-US" dirty="0"/>
              <a:t>Unlike other forms of pro bono representation, only registered practitioners can represent financially under-resourced inventors to prepare, file, and prosecute patent applications before the USPTO.</a:t>
            </a:r>
          </a:p>
          <a:p>
            <a:r>
              <a:rPr lang="en-US" dirty="0"/>
              <a:t>Improved patent quality:</a:t>
            </a:r>
          </a:p>
          <a:p>
            <a:pPr lvl="1"/>
            <a:r>
              <a:rPr lang="en-US" dirty="0"/>
              <a:t>A pro se inventor is now represented.</a:t>
            </a:r>
          </a:p>
          <a:p>
            <a:pPr lvl="1"/>
            <a:r>
              <a:rPr lang="en-US" dirty="0"/>
              <a:t>The inventor is educated about the patent system.</a:t>
            </a:r>
          </a:p>
          <a:p>
            <a:pPr lvl="1"/>
            <a:r>
              <a:rPr lang="en-US" dirty="0"/>
              <a:t>Professional advice may help the inventor make better decisions. </a:t>
            </a:r>
          </a:p>
          <a:p>
            <a:pPr lvl="1"/>
            <a:r>
              <a:rPr lang="en-US" dirty="0"/>
              <a:t>“No” may be what the inventor needs to hear.</a:t>
            </a:r>
          </a:p>
          <a:p>
            <a:r>
              <a:rPr lang="en-US" dirty="0"/>
              <a:t>Practitioner benefits:</a:t>
            </a:r>
          </a:p>
          <a:p>
            <a:pPr lvl="1"/>
            <a:r>
              <a:rPr lang="en-US" dirty="0"/>
              <a:t>Patent practitioners can volunteer in their area of expertise.</a:t>
            </a:r>
          </a:p>
          <a:p>
            <a:pPr lvl="1"/>
            <a:r>
              <a:rPr lang="en-US" dirty="0"/>
              <a:t>State bars increasingly are offering continuing legal education credit for pro bono service.</a:t>
            </a:r>
          </a:p>
          <a:p>
            <a:pPr lvl="1"/>
            <a:r>
              <a:rPr lang="en-US" dirty="0"/>
              <a:t>Creates a path for inventors to become job creator.</a:t>
            </a:r>
          </a:p>
          <a:p>
            <a:pPr lvl="1"/>
            <a:r>
              <a:rPr lang="en-US" dirty="0"/>
              <a:t>Inventors may become paying clients.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EDB2CD-8FF6-4D3C-8E8F-7FA643BD8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Patent practitioners are the linchpin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5162C-FC65-4867-8BCB-0D3959E234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808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Sample patent pro bono recognition certificate given to registered patent practitioners who volunteer 50 or more hours in a calendar year.  The certificate is signed by the Commissioner of Patents and the Deputy General Counsel for Enrollment and Discipline">
            <a:extLst>
              <a:ext uri="{FF2B5EF4-FFF2-40B4-BE49-F238E27FC236}">
                <a16:creationId xmlns:a16="http://schemas.microsoft.com/office/drawing/2014/main" id="{3C4A668F-9D9E-4198-A723-B141FA0719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35493" y="1262080"/>
            <a:ext cx="3664014" cy="2834886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66A8FE9-CF8D-46DA-A4E3-5197039CC1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The USPTO issues certificates to registered patent practitioners who provide 50+ hours of patent pro bono service in a calendar year.</a:t>
            </a:r>
          </a:p>
          <a:p>
            <a:r>
              <a:rPr lang="en-US" dirty="0"/>
              <a:t>Patent practitioner name, firm, and regional program are posted on the USPTO website.</a:t>
            </a:r>
          </a:p>
          <a:p>
            <a:r>
              <a:rPr lang="en-US" dirty="0"/>
              <a:t>The USPTO has issued over 450 certificates to patent practitioners since 2017.</a:t>
            </a:r>
          </a:p>
          <a:p>
            <a:r>
              <a:rPr lang="en-US" dirty="0"/>
              <a:t>The USPTO expanded recognition to include consecutive recipients.</a:t>
            </a:r>
          </a:p>
          <a:p>
            <a:r>
              <a:rPr lang="en-US" dirty="0"/>
              <a:t>Certificate recipients also receive signature graphic.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Practitioner recognition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 descr="USPTO Recognized Patent Pro Bono Agent seal for 2021 for registered patent practitioners who volunteered 50 or more hours with their regional patent pro bono program.">
            <a:extLst>
              <a:ext uri="{FF2B5EF4-FFF2-40B4-BE49-F238E27FC236}">
                <a16:creationId xmlns:a16="http://schemas.microsoft.com/office/drawing/2014/main" id="{5289E100-4486-4982-A72F-160017A26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65" y="4564729"/>
            <a:ext cx="2252620" cy="84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34010"/>
      </p:ext>
    </p:extLst>
  </p:cSld>
  <p:clrMapOvr>
    <a:masterClrMapping/>
  </p:clrMapOvr>
</p:sld>
</file>

<file path=ppt/theme/theme1.xml><?xml version="1.0" encoding="utf-8"?>
<a:theme xmlns:a="http://schemas.openxmlformats.org/drawingml/2006/main" name="Brand master navy">
  <a:themeElements>
    <a:clrScheme name="USPTO Brand 3">
      <a:dk1>
        <a:sysClr val="windowText" lastClr="000000"/>
      </a:dk1>
      <a:lt1>
        <a:sysClr val="window" lastClr="FFFFFF"/>
      </a:lt1>
      <a:dk2>
        <a:srgbClr val="004C97"/>
      </a:dk2>
      <a:lt2>
        <a:srgbClr val="003865"/>
      </a:lt2>
      <a:accent1>
        <a:srgbClr val="009CDE"/>
      </a:accent1>
      <a:accent2>
        <a:srgbClr val="A6192E"/>
      </a:accent2>
      <a:accent3>
        <a:srgbClr val="007A33"/>
      </a:accent3>
      <a:accent4>
        <a:srgbClr val="671E75"/>
      </a:accent4>
      <a:accent5>
        <a:srgbClr val="7A9A01"/>
      </a:accent5>
      <a:accent6>
        <a:srgbClr val="F2A900"/>
      </a:accent6>
      <a:hlink>
        <a:srgbClr val="004C97"/>
      </a:hlink>
      <a:folHlink>
        <a:srgbClr val="BB16A3"/>
      </a:folHlink>
    </a:clrScheme>
    <a:fontScheme name="USPTO Brand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 master navy revised 5-2019.potx" id="{0EDBD83B-6104-4459-99A6-E42D8A2FE933}" vid="{B412284F-0704-4A01-939C-C680110881A2}"/>
    </a:ext>
  </a:extLst>
</a:theme>
</file>

<file path=ppt/theme/theme2.xml><?xml version="1.0" encoding="utf-8"?>
<a:theme xmlns:a="http://schemas.openxmlformats.org/drawingml/2006/main" name="Brand master navy no logo">
  <a:themeElements>
    <a:clrScheme name="USPTO Brand">
      <a:dk1>
        <a:sysClr val="windowText" lastClr="000000"/>
      </a:dk1>
      <a:lt1>
        <a:sysClr val="window" lastClr="FFFFFF"/>
      </a:lt1>
      <a:dk2>
        <a:srgbClr val="004C97"/>
      </a:dk2>
      <a:lt2>
        <a:srgbClr val="EEECE1"/>
      </a:lt2>
      <a:accent1>
        <a:srgbClr val="009CDE"/>
      </a:accent1>
      <a:accent2>
        <a:srgbClr val="A6192E"/>
      </a:accent2>
      <a:accent3>
        <a:srgbClr val="7A9A01"/>
      </a:accent3>
      <a:accent4>
        <a:srgbClr val="671E75"/>
      </a:accent4>
      <a:accent5>
        <a:srgbClr val="4BACC6"/>
      </a:accent5>
      <a:accent6>
        <a:srgbClr val="F2A900"/>
      </a:accent6>
      <a:hlink>
        <a:srgbClr val="004C97"/>
      </a:hlink>
      <a:folHlink>
        <a:srgbClr val="BB16A3"/>
      </a:folHlink>
    </a:clrScheme>
    <a:fontScheme name="USPTO Brand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 master navy revised 5-2019.potx" id="{0EDBD83B-6104-4459-99A6-E42D8A2FE933}" vid="{A6D6BF8D-81E1-47F8-950F-2BDD92A0BE10}"/>
    </a:ext>
  </a:extLst>
</a:theme>
</file>

<file path=ppt/theme/theme3.xml><?xml version="1.0" encoding="utf-8"?>
<a:theme xmlns:a="http://schemas.openxmlformats.org/drawingml/2006/main" name="1_Brand master navy">
  <a:themeElements>
    <a:clrScheme name="USPTO Brand 3">
      <a:dk1>
        <a:sysClr val="windowText" lastClr="000000"/>
      </a:dk1>
      <a:lt1>
        <a:sysClr val="window" lastClr="FFFFFF"/>
      </a:lt1>
      <a:dk2>
        <a:srgbClr val="004C97"/>
      </a:dk2>
      <a:lt2>
        <a:srgbClr val="003865"/>
      </a:lt2>
      <a:accent1>
        <a:srgbClr val="009CDE"/>
      </a:accent1>
      <a:accent2>
        <a:srgbClr val="A6192E"/>
      </a:accent2>
      <a:accent3>
        <a:srgbClr val="007A33"/>
      </a:accent3>
      <a:accent4>
        <a:srgbClr val="671E75"/>
      </a:accent4>
      <a:accent5>
        <a:srgbClr val="7A9A01"/>
      </a:accent5>
      <a:accent6>
        <a:srgbClr val="F2A900"/>
      </a:accent6>
      <a:hlink>
        <a:srgbClr val="004C97"/>
      </a:hlink>
      <a:folHlink>
        <a:srgbClr val="BB16A3"/>
      </a:folHlink>
    </a:clrScheme>
    <a:fontScheme name="USPTO Brand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 master navy revised 5-2019.potx" id="{8B3D07DD-1239-401E-93C8-2E55201437C4}" vid="{D012A0E0-A8F1-4958-8B8C-02837AD3D7F7}"/>
    </a:ext>
  </a:extLst>
</a:theme>
</file>

<file path=ppt/theme/theme4.xml><?xml version="1.0" encoding="utf-8"?>
<a:theme xmlns:a="http://schemas.openxmlformats.org/drawingml/2006/main" name="3_Brand master navy no logo">
  <a:themeElements>
    <a:clrScheme name="USPTO Brand">
      <a:dk1>
        <a:sysClr val="windowText" lastClr="000000"/>
      </a:dk1>
      <a:lt1>
        <a:sysClr val="window" lastClr="FFFFFF"/>
      </a:lt1>
      <a:dk2>
        <a:srgbClr val="004C97"/>
      </a:dk2>
      <a:lt2>
        <a:srgbClr val="EEECE1"/>
      </a:lt2>
      <a:accent1>
        <a:srgbClr val="009CDE"/>
      </a:accent1>
      <a:accent2>
        <a:srgbClr val="A6192E"/>
      </a:accent2>
      <a:accent3>
        <a:srgbClr val="7A9A01"/>
      </a:accent3>
      <a:accent4>
        <a:srgbClr val="671E75"/>
      </a:accent4>
      <a:accent5>
        <a:srgbClr val="4BACC6"/>
      </a:accent5>
      <a:accent6>
        <a:srgbClr val="F2A900"/>
      </a:accent6>
      <a:hlink>
        <a:srgbClr val="004C97"/>
      </a:hlink>
      <a:folHlink>
        <a:srgbClr val="BB16A3"/>
      </a:folHlink>
    </a:clrScheme>
    <a:fontScheme name="USPTO Brand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 master navy revised 5-2019.potx" id="{8B3D07DD-1239-401E-93C8-2E55201437C4}" vid="{1ADA14F3-CD49-4E1E-9B65-FF2ABE8240E6}"/>
    </a:ext>
  </a:extLst>
</a:theme>
</file>

<file path=ppt/theme/theme5.xml><?xml version="1.0" encoding="utf-8"?>
<a:theme xmlns:a="http://schemas.openxmlformats.org/drawingml/2006/main" name="2_Brand master navy">
  <a:themeElements>
    <a:clrScheme name="USPTO Brand 3">
      <a:dk1>
        <a:sysClr val="windowText" lastClr="000000"/>
      </a:dk1>
      <a:lt1>
        <a:sysClr val="window" lastClr="FFFFFF"/>
      </a:lt1>
      <a:dk2>
        <a:srgbClr val="004C97"/>
      </a:dk2>
      <a:lt2>
        <a:srgbClr val="003865"/>
      </a:lt2>
      <a:accent1>
        <a:srgbClr val="009CDE"/>
      </a:accent1>
      <a:accent2>
        <a:srgbClr val="A6192E"/>
      </a:accent2>
      <a:accent3>
        <a:srgbClr val="007A33"/>
      </a:accent3>
      <a:accent4>
        <a:srgbClr val="671E75"/>
      </a:accent4>
      <a:accent5>
        <a:srgbClr val="7A9A01"/>
      </a:accent5>
      <a:accent6>
        <a:srgbClr val="F2A900"/>
      </a:accent6>
      <a:hlink>
        <a:srgbClr val="004C97"/>
      </a:hlink>
      <a:folHlink>
        <a:srgbClr val="BB16A3"/>
      </a:folHlink>
    </a:clrScheme>
    <a:fontScheme name="USPTO Brand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959EEF60-B09D-4789-880B-539AA34D33D4}" vid="{27C35C5C-F468-4222-821F-B9292E794193}"/>
    </a:ext>
  </a:extLst>
</a:theme>
</file>

<file path=ppt/theme/theme6.xml><?xml version="1.0" encoding="utf-8"?>
<a:theme xmlns:a="http://schemas.openxmlformats.org/drawingml/2006/main" name="9_Brand master navy no logo">
  <a:themeElements>
    <a:clrScheme name="USPTO Brand">
      <a:dk1>
        <a:sysClr val="windowText" lastClr="000000"/>
      </a:dk1>
      <a:lt1>
        <a:sysClr val="window" lastClr="FFFFFF"/>
      </a:lt1>
      <a:dk2>
        <a:srgbClr val="004C97"/>
      </a:dk2>
      <a:lt2>
        <a:srgbClr val="EEECE1"/>
      </a:lt2>
      <a:accent1>
        <a:srgbClr val="009CDE"/>
      </a:accent1>
      <a:accent2>
        <a:srgbClr val="A6192E"/>
      </a:accent2>
      <a:accent3>
        <a:srgbClr val="7A9A01"/>
      </a:accent3>
      <a:accent4>
        <a:srgbClr val="671E75"/>
      </a:accent4>
      <a:accent5>
        <a:srgbClr val="4BACC6"/>
      </a:accent5>
      <a:accent6>
        <a:srgbClr val="F2A900"/>
      </a:accent6>
      <a:hlink>
        <a:srgbClr val="004C97"/>
      </a:hlink>
      <a:folHlink>
        <a:srgbClr val="BB16A3"/>
      </a:folHlink>
    </a:clrScheme>
    <a:fontScheme name="USPTO Brand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959EEF60-B09D-4789-880B-539AA34D33D4}" vid="{35989442-0E82-464F-B6A9-3F8DA2E1B1A4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PresentationTemplate</Template>
  <TotalTime>0</TotalTime>
  <Words>648</Words>
  <Application>Microsoft Office PowerPoint</Application>
  <PresentationFormat>On-screen Show (16:10)</PresentationFormat>
  <Paragraphs>111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Arial</vt:lpstr>
      <vt:lpstr>Calibri</vt:lpstr>
      <vt:lpstr>Courier New</vt:lpstr>
      <vt:lpstr>Segoe UI</vt:lpstr>
      <vt:lpstr>Segoe UI Light</vt:lpstr>
      <vt:lpstr>Segoe UI Semibold</vt:lpstr>
      <vt:lpstr>Times New Roman</vt:lpstr>
      <vt:lpstr>Wingdings</vt:lpstr>
      <vt:lpstr>Brand master navy</vt:lpstr>
      <vt:lpstr>Brand master navy no logo</vt:lpstr>
      <vt:lpstr>1_Brand master navy</vt:lpstr>
      <vt:lpstr>3_Brand master navy no logo</vt:lpstr>
      <vt:lpstr>2_Brand master navy</vt:lpstr>
      <vt:lpstr>9_Brand master navy no logo</vt:lpstr>
      <vt:lpstr>PowerPoint Presentation</vt:lpstr>
      <vt:lpstr>An overview of the  Patent Pro Bono Program </vt:lpstr>
      <vt:lpstr>Patent Pro Bono Program (PPBP)</vt:lpstr>
      <vt:lpstr>Regional patent pro bono programs</vt:lpstr>
      <vt:lpstr>Current nationwide coverage</vt:lpstr>
      <vt:lpstr>Program Statistics</vt:lpstr>
      <vt:lpstr>PPBP and under-represented communities</vt:lpstr>
      <vt:lpstr>Patent practitioners are the linchpin</vt:lpstr>
      <vt:lpstr>Practitioner recognition</vt:lpstr>
      <vt:lpstr>Law firm/corporation recognition</vt:lpstr>
      <vt:lpstr>More information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</cp:revision>
  <dcterms:created xsi:type="dcterms:W3CDTF">2020-06-16T17:18:07Z</dcterms:created>
  <dcterms:modified xsi:type="dcterms:W3CDTF">2023-05-15T15:13:06Z</dcterms:modified>
</cp:coreProperties>
</file>