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4"/>
  </p:sldMasterIdLst>
  <p:notesMasterIdLst>
    <p:notesMasterId r:id="rId41"/>
  </p:notesMasterIdLst>
  <p:sldIdLst>
    <p:sldId id="281" r:id="rId5"/>
    <p:sldId id="1066" r:id="rId6"/>
    <p:sldId id="1067" r:id="rId7"/>
    <p:sldId id="531" r:id="rId8"/>
    <p:sldId id="1065" r:id="rId9"/>
    <p:sldId id="546" r:id="rId10"/>
    <p:sldId id="596" r:id="rId11"/>
    <p:sldId id="630" r:id="rId12"/>
    <p:sldId id="629" r:id="rId13"/>
    <p:sldId id="600" r:id="rId14"/>
    <p:sldId id="601" r:id="rId15"/>
    <p:sldId id="619" r:id="rId16"/>
    <p:sldId id="593" r:id="rId17"/>
    <p:sldId id="608" r:id="rId18"/>
    <p:sldId id="621" r:id="rId19"/>
    <p:sldId id="1068" r:id="rId20"/>
    <p:sldId id="598" r:id="rId21"/>
    <p:sldId id="614" r:id="rId22"/>
    <p:sldId id="633" r:id="rId23"/>
    <p:sldId id="616" r:id="rId24"/>
    <p:sldId id="623" r:id="rId25"/>
    <p:sldId id="635" r:id="rId26"/>
    <p:sldId id="548" r:id="rId27"/>
    <p:sldId id="549" r:id="rId28"/>
    <p:sldId id="552" r:id="rId29"/>
    <p:sldId id="554" r:id="rId30"/>
    <p:sldId id="559" r:id="rId31"/>
    <p:sldId id="556" r:id="rId32"/>
    <p:sldId id="1070" r:id="rId33"/>
    <p:sldId id="543" r:id="rId34"/>
    <p:sldId id="1069" r:id="rId35"/>
    <p:sldId id="537" r:id="rId36"/>
    <p:sldId id="530" r:id="rId37"/>
    <p:sldId id="636" r:id="rId38"/>
    <p:sldId id="512" r:id="rId39"/>
    <p:sldId id="1071" r:id="rId40"/>
  </p:sldIdLst>
  <p:sldSz cx="12192000" cy="6858000"/>
  <p:notesSz cx="9290050" cy="7004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1A589E-7C0D-4CFC-ACC4-1D764FB09EFE}">
          <p14:sldIdLst>
            <p14:sldId id="281"/>
            <p14:sldId id="1066"/>
            <p14:sldId id="1067"/>
            <p14:sldId id="531"/>
            <p14:sldId id="1065"/>
            <p14:sldId id="546"/>
            <p14:sldId id="596"/>
            <p14:sldId id="630"/>
            <p14:sldId id="629"/>
            <p14:sldId id="600"/>
            <p14:sldId id="601"/>
            <p14:sldId id="619"/>
            <p14:sldId id="593"/>
            <p14:sldId id="608"/>
            <p14:sldId id="621"/>
            <p14:sldId id="1068"/>
            <p14:sldId id="598"/>
            <p14:sldId id="614"/>
            <p14:sldId id="633"/>
            <p14:sldId id="616"/>
            <p14:sldId id="623"/>
            <p14:sldId id="635"/>
            <p14:sldId id="548"/>
            <p14:sldId id="549"/>
            <p14:sldId id="552"/>
            <p14:sldId id="554"/>
            <p14:sldId id="559"/>
            <p14:sldId id="556"/>
            <p14:sldId id="1070"/>
            <p14:sldId id="543"/>
            <p14:sldId id="1069"/>
            <p14:sldId id="537"/>
            <p14:sldId id="530"/>
            <p14:sldId id="636"/>
            <p14:sldId id="512"/>
            <p14:sldId id="10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CC0"/>
    <a:srgbClr val="BB468C"/>
    <a:srgbClr val="3B80B9"/>
    <a:srgbClr val="2B7BAD"/>
    <a:srgbClr val="3D6DAB"/>
    <a:srgbClr val="2E97FE"/>
    <a:srgbClr val="CADF1B"/>
    <a:srgbClr val="FF3300"/>
    <a:srgbClr val="FF6600"/>
    <a:srgbClr val="FD3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70DE0-C8D6-8E45-9757-97022DA40D60}" v="11" dt="2024-04-18T01:08:10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87535"/>
  </p:normalViewPr>
  <p:slideViewPr>
    <p:cSldViewPr snapToGrid="0">
      <p:cViewPr varScale="1">
        <p:scale>
          <a:sx n="114" d="100"/>
          <a:sy n="114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2-26T17:16:59.16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  <inkml:trace contextRef="#ctx0" brushRef="#br0" timeOffset="143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2-26T17:17:00.480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  <inkml:trace contextRef="#ctx0" brushRef="#br0" timeOffset="153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2-26T17:17:12.367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5688" cy="351419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2212" y="2"/>
            <a:ext cx="4025688" cy="351419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93D9437E-E3A0-5E4C-88A2-727F13415D6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0525" cy="236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005" y="3370699"/>
            <a:ext cx="7432040" cy="2757845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2632"/>
            <a:ext cx="4025688" cy="35141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2212" y="6652632"/>
            <a:ext cx="4025688" cy="35141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26BBCA3C-8E45-0846-B873-E0B644F9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0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een-and-blue-nike-jacket-1889988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een-and-blue-nike-jacket-1889988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BCA3C-8E45-0846-B873-E0B644F9A6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333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690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8158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B1ACE-5EB2-B245-8DCB-331A9858E08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38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0688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6805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0E085-B1AC-63F3-7577-A4FCF0AF9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16F4B-E19B-D271-044B-05D75CC76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EFCBB-5937-1833-3CD8-31E039BD0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C53D3-9EAC-044F-E8D4-2E155E1DF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0792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3070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715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4204">
              <a:defRPr/>
            </a:pPr>
            <a:r>
              <a:rPr lang="en-US" dirty="0">
                <a:hlinkClick r:id="" action="ppaction://noaction"/>
              </a:rPr>
              <a:t>MM:</a:t>
            </a:r>
          </a:p>
          <a:p>
            <a:pPr defTabSz="984204">
              <a:defRPr/>
            </a:pPr>
            <a:endParaRPr lang="en-US" dirty="0">
              <a:hlinkClick r:id="" action="ppaction://noaction"/>
            </a:endParaRPr>
          </a:p>
          <a:p>
            <a:pPr defTabSz="98420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204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204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666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4590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4204">
              <a:defRPr/>
            </a:pPr>
            <a:r>
              <a:rPr lang="en-US" dirty="0">
                <a:hlinkClick r:id="" action="ppaction://noaction"/>
              </a:rPr>
              <a:t>MM:</a:t>
            </a:r>
          </a:p>
          <a:p>
            <a:pPr defTabSz="984204">
              <a:defRPr/>
            </a:pPr>
            <a:endParaRPr lang="en-US" dirty="0">
              <a:hlinkClick r:id="" action="ppaction://noaction"/>
            </a:endParaRPr>
          </a:p>
          <a:p>
            <a:pPr defTabSz="98420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204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204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6916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4204">
              <a:defRPr/>
            </a:pPr>
            <a:r>
              <a:rPr lang="en-US" dirty="0">
                <a:hlinkClick r:id="" action="ppaction://noaction"/>
              </a:rPr>
              <a:t>MM:</a:t>
            </a:r>
          </a:p>
          <a:p>
            <a:pPr defTabSz="984204">
              <a:defRPr/>
            </a:pPr>
            <a:endParaRPr lang="en-US" dirty="0">
              <a:hlinkClick r:id="" action="ppaction://noaction"/>
            </a:endParaRPr>
          </a:p>
          <a:p>
            <a:pPr defTabSz="98420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204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204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3299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4204">
              <a:defRPr/>
            </a:pPr>
            <a:r>
              <a:rPr lang="en-US" dirty="0">
                <a:hlinkClick r:id="" action="ppaction://noaction"/>
              </a:rPr>
              <a:t>MM:</a:t>
            </a:r>
          </a:p>
          <a:p>
            <a:pPr defTabSz="984204">
              <a:defRPr/>
            </a:pPr>
            <a:endParaRPr lang="en-US" dirty="0">
              <a:hlinkClick r:id="" action="ppaction://noaction"/>
            </a:endParaRPr>
          </a:p>
          <a:p>
            <a:pPr defTabSz="98420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204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204">
                <a:defRPr/>
              </a:pPr>
              <a:t>26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8704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4204">
              <a:defRPr/>
            </a:pPr>
            <a:r>
              <a:rPr lang="en-US" dirty="0">
                <a:hlinkClick r:id="" action="ppaction://noaction"/>
              </a:rPr>
              <a:t>MM:</a:t>
            </a:r>
          </a:p>
          <a:p>
            <a:pPr defTabSz="984204">
              <a:defRPr/>
            </a:pPr>
            <a:endParaRPr lang="en-US" dirty="0">
              <a:hlinkClick r:id="" action="ppaction://noaction"/>
            </a:endParaRPr>
          </a:p>
          <a:p>
            <a:pPr defTabSz="98420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204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204"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0773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4204">
              <a:defRPr/>
            </a:pPr>
            <a:r>
              <a:rPr lang="en-US" dirty="0">
                <a:hlinkClick r:id="" action="ppaction://noaction"/>
              </a:rPr>
              <a:t>MM:</a:t>
            </a:r>
          </a:p>
          <a:p>
            <a:pPr defTabSz="984204">
              <a:defRPr/>
            </a:pPr>
            <a:endParaRPr lang="en-US" dirty="0">
              <a:hlinkClick r:id="" action="ppaction://noaction"/>
            </a:endParaRPr>
          </a:p>
          <a:p>
            <a:pPr defTabSz="98420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204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204">
                <a:defRPr/>
              </a:pPr>
              <a:t>28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7223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711200"/>
            <a:ext cx="6327775" cy="3560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B1ACE-5EB2-B245-8DCB-331A9858E08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8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711200"/>
            <a:ext cx="6327775" cy="3560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B1ACE-5EB2-B245-8DCB-331A9858E08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79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920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EBEEF-1400-E0D8-C3E5-1E26DE4B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ABA31-118C-BC23-E2D1-BF938E20D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677D03-3639-12EF-6D33-ECFD2295E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EF2D7-6BC6-2D78-4D83-94CD6C14A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1770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711200"/>
            <a:ext cx="6327775" cy="3560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B1ACE-5EB2-B245-8DCB-331A9858E08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03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rId3"/>
              </a:rPr>
              <a:t>MM:</a:t>
            </a:r>
          </a:p>
          <a:p>
            <a:pPr defTabSz="947986">
              <a:defRPr/>
            </a:pPr>
            <a:endParaRPr lang="en-US">
              <a:hlinkClick r:id="rId3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2140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rId3"/>
              </a:rPr>
              <a:t>MM:</a:t>
            </a:r>
          </a:p>
          <a:p>
            <a:pPr defTabSz="947986">
              <a:defRPr/>
            </a:pPr>
            <a:endParaRPr lang="en-US">
              <a:hlinkClick r:id="rId3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507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190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7471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7384-BEEF-C480-4B92-E330316E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DCABC-CC05-44D0-C56B-FA1187228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96130-B4BB-25F4-6531-DC989F06B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48390" indent="-44839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Bill </a:t>
            </a:r>
          </a:p>
          <a:p>
            <a:pPr marL="448390" indent="-448390">
              <a:buFont typeface="Arial" panose="020B0604020202020204" pitchFamily="34" charset="0"/>
              <a:buChar char="•"/>
            </a:pP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0F616-73F3-7F30-4457-37CE5D49C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02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B39E4-731D-D9A2-95B8-8B9B6A4E9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A3E99-ECCD-1B90-EC1B-BA276FE49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3318D-CB1B-CB0C-8B69-072A0E084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48390" indent="-448390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Bill </a:t>
            </a:r>
          </a:p>
          <a:p>
            <a:pPr marL="448390" indent="-448390">
              <a:buFont typeface="Arial" panose="020B0604020202020204" pitchFamily="34" charset="0"/>
              <a:buChar char="•"/>
            </a:pP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DBB9B-90CE-CC27-6B80-0B8A4C82E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11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3975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986">
              <a:defRPr/>
            </a:pPr>
            <a:r>
              <a:rPr lang="en-US">
                <a:hlinkClick r:id="" action="ppaction://noaction"/>
              </a:rPr>
              <a:t>MM:</a:t>
            </a:r>
          </a:p>
          <a:p>
            <a:pPr defTabSz="947986">
              <a:defRPr/>
            </a:pPr>
            <a:endParaRPr lang="en-US">
              <a:hlinkClick r:id="" action="ppaction://noaction"/>
            </a:endParaRPr>
          </a:p>
          <a:p>
            <a:pPr defTabSz="947986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986">
              <a:defRPr/>
            </a:pPr>
            <a:fld id="{B432A11E-F6FA-824E-AED4-6B1FD12891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7986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377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9420-599D-41B1-A55F-FBCFF7AF5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3A11E-74DE-4F95-B7FA-151484384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23BD8-850B-46AA-ACE2-1A1DFB95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83BFF-1EFA-4D74-B1A8-01FB2020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33297" y="6330187"/>
            <a:ext cx="2743200" cy="365125"/>
          </a:xfrm>
        </p:spPr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1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040B-37DF-4D66-91EA-1338E18B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A4D70-4273-4983-B931-39846068C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FE985-3D64-42A0-8F17-9D6A5C07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4A1C0-8412-4037-8E39-8ED3B8CB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7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49DBC-723D-49CE-B04E-883942936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E8CF6-B6BE-46B2-BFC4-21ADB3506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6CA5E-14E3-49D9-8E9A-1F1932AF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E5605-E52D-4F22-A753-8503834B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7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6932A-54AA-4AD7-9070-F9BDD258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statue on top of a building&#10;&#10;Description automatically generated with medium confidence">
            <a:extLst>
              <a:ext uri="{FF2B5EF4-FFF2-40B4-BE49-F238E27FC236}">
                <a16:creationId xmlns:a16="http://schemas.microsoft.com/office/drawing/2014/main" id="{907BC982-E096-4240-A190-3BFF6F28C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00"/>
          <a:stretch/>
        </p:blipFill>
        <p:spPr>
          <a:xfrm>
            <a:off x="9300972" y="6189866"/>
            <a:ext cx="2203704" cy="60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5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BCD1-FD9E-4499-8D99-EC97D023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9E6EC-4256-454E-8DE2-8C3F67830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B53DA-2CED-477B-88E3-B3673869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E2A0-1EFA-48BE-9EA9-C5C3054B105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DEDAA-0B9C-4D01-B6A0-94D51D59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9E8-CAC1-4B9B-AB77-412869395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6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51B1-FD99-4739-B723-51B9A665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2E732-A564-4D1C-BE3D-1C8142172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8BC64-534F-4210-8B0C-D3C9A432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4FA-884C-40F1-9937-6321B618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4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C035-1AA1-4585-97E7-EC07C91F7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FF40-55DD-4AA4-9F30-240A8F143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D5CBF-0598-4567-BBB4-2E569C1BA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A744D-206E-4A60-84FF-0A13DBEEA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51EEF-2ABE-4B75-889D-2282FC91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4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F2F1-7A10-43C2-A3B6-AF733D72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53B6D-8E32-48BA-84C5-4057E76E1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CAB59-235F-45F4-B680-7EF4A8457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66321-0704-45C7-8CAF-0A04D33E7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BB699-116D-4333-86F2-4269CE92A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80DB4-1F70-4609-9CE7-424B9BCF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EFAE2-6615-4974-A791-8EE18190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6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5C184-A81F-45EB-8101-610DB093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C8D3B-69C0-4049-9F84-01EBF3B5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A20F7-3E69-443D-8780-B7D94CE2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5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35FFB-B587-4FC2-AE7C-A7CAD6DA4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4EEEB-3599-4DEB-8631-9045E9DD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A9E8-CAC1-4B9B-AB77-412869395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2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0D98-766B-45DF-AAFF-76CEE2D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181AD-486F-4B4D-95DE-31C38CDC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25544-A486-4B23-938A-E30A817C5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9FEFC-9B7B-41E1-BE6E-68158B52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FB864-76E7-4372-8BCF-BFDA2066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0BA5-4166-4FA5-AEC0-57476E8C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00348-2BFD-4EE5-8788-F6A4F0538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D3D28-7830-4685-80D1-77F9ACAF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916F2-B9B7-4784-BF02-1A4BB6D2D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47776-B230-469C-B27C-B6FB70A5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8488-A6F5-4F2A-A332-D3B55B8322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7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12550-558D-425D-8D86-88689055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CE27B-1600-4F2B-967F-61BF8764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0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E625-C9FB-4DD2-9022-11260AE70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1DCBC-1165-4FD4-8EE6-A1C67062F665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32E41-0F56-4D60-8801-849C35C17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A8488-A6F5-4F2A-A332-D3B55B8322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statue on top of a building&#10;&#10;Description automatically generated with medium confidence">
            <a:extLst>
              <a:ext uri="{FF2B5EF4-FFF2-40B4-BE49-F238E27FC236}">
                <a16:creationId xmlns:a16="http://schemas.microsoft.com/office/drawing/2014/main" id="{D2280682-8500-4CDB-A5A7-3714D6404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00"/>
          <a:stretch/>
        </p:blipFill>
        <p:spPr>
          <a:xfrm>
            <a:off x="9300972" y="6189866"/>
            <a:ext cx="2203704" cy="60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oiadocuments.uspto.gov/oed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uspto.gov/learning-and-resources/official-gazette/trademark-official-gazette-tmo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tsr22309@gmail.c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oed@uspto.gov" TargetMode="External"/><Relationship Id="rId4" Type="http://schemas.openxmlformats.org/officeDocument/2006/relationships/hyperlink" Target="mailto:mike@mccabeali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6D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E59092-EBC6-4E72-9623-CEF040175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6" y="1377242"/>
            <a:ext cx="5543057" cy="42446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4000" b="1" dirty="0"/>
              <a:t>IP Ethics Update at the USPTO: What Every Patent and Trademark Practitioner Needs to Know</a:t>
            </a:r>
          </a:p>
          <a:p>
            <a:pPr algn="l"/>
            <a:br>
              <a:rPr lang="en-US" sz="2000" dirty="0"/>
            </a:br>
            <a:r>
              <a:rPr lang="en-US" sz="2000" dirty="0"/>
              <a:t>Teresa Stanek Rea – </a:t>
            </a:r>
            <a:r>
              <a:rPr lang="en-US" sz="2000" i="1" dirty="0"/>
              <a:t>Rea Consulting LLC</a:t>
            </a:r>
            <a:endParaRPr lang="en-US" sz="2000" dirty="0"/>
          </a:p>
          <a:p>
            <a:pPr algn="l"/>
            <a:r>
              <a:rPr lang="en-US" sz="2000" dirty="0"/>
              <a:t>Emil J. </a:t>
            </a:r>
            <a:r>
              <a:rPr lang="en-US" sz="2000"/>
              <a:t>Ali– </a:t>
            </a:r>
            <a:r>
              <a:rPr lang="en-US" sz="2000" i="1" dirty="0"/>
              <a:t>McCabe Ali LLP</a:t>
            </a:r>
            <a:endParaRPr lang="en-US" sz="2000" dirty="0"/>
          </a:p>
          <a:p>
            <a:pPr algn="l"/>
            <a:r>
              <a:rPr lang="en-US" sz="2000" dirty="0"/>
              <a:t>Will Covey – </a:t>
            </a:r>
            <a:r>
              <a:rPr lang="en-US" sz="2000" i="1" dirty="0"/>
              <a:t>Director, Office of Enrollment and Discipline, USPTO</a:t>
            </a:r>
            <a:endParaRPr lang="en-US" dirty="0"/>
          </a:p>
        </p:txBody>
      </p:sp>
      <p:sp>
        <p:nvSpPr>
          <p:cNvPr id="176" name="Freeform: Shape 12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tatue on top of a building&#10;&#10;Description automatically generated with medium confidence">
            <a:extLst>
              <a:ext uri="{FF2B5EF4-FFF2-40B4-BE49-F238E27FC236}">
                <a16:creationId xmlns:a16="http://schemas.microsoft.com/office/drawing/2014/main" id="{4790E24C-17EF-497C-9C19-BC767F568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EA376-B801-4A21-A18C-2418B656EDAC}"/>
              </a:ext>
            </a:extLst>
          </p:cNvPr>
          <p:cNvSpPr txBox="1"/>
          <p:nvPr/>
        </p:nvSpPr>
        <p:spPr>
          <a:xfrm>
            <a:off x="149289" y="1613005"/>
            <a:ext cx="327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April 17 – April 19,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E8D89-C48F-4D55-8673-2995DB487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9" y="660168"/>
            <a:ext cx="4645250" cy="9528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b="1" dirty="0"/>
            </a:br>
            <a:r>
              <a:rPr lang="en-US" b="1" dirty="0"/>
              <a:t>IPLSPRING</a:t>
            </a:r>
            <a:endParaRPr lang="en-US" b="1" i="1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BBA23D8-378C-4A90-89D6-937CE19BA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00" y="6161730"/>
            <a:ext cx="3133908" cy="5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5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Rule 11.18(b)(1) – Truth Certification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1961" y="1838526"/>
            <a:ext cx="4248151" cy="4085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Truth Certification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762092" y="631190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10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BCBF1-621E-5423-1C3E-08754DC5F89E}"/>
              </a:ext>
            </a:extLst>
          </p:cNvPr>
          <p:cNvSpPr txBox="1"/>
          <p:nvPr/>
        </p:nvSpPr>
        <p:spPr>
          <a:xfrm>
            <a:off x="979249" y="2557872"/>
            <a:ext cx="4480713" cy="2363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“All statements made therein of the party’s own personal knowledge are true, and all statements made therein on information and belief are believed to be true.”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 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37 CFR 11.18(b)(1)</a:t>
            </a:r>
          </a:p>
        </p:txBody>
      </p:sp>
      <p:pic>
        <p:nvPicPr>
          <p:cNvPr id="9" name="Content Placeholder 8" descr="A person in a suit holding his hand up&#10;&#10;Description automatically generated with medium confidence">
            <a:extLst>
              <a:ext uri="{FF2B5EF4-FFF2-40B4-BE49-F238E27FC236}">
                <a16:creationId xmlns:a16="http://schemas.microsoft.com/office/drawing/2014/main" id="{561861E4-0ED4-09B0-245A-5C3D64ECE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3" b="3"/>
          <a:stretch/>
        </p:blipFill>
        <p:spPr>
          <a:xfrm>
            <a:off x="6268016" y="1981201"/>
            <a:ext cx="4018985" cy="3517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4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Rule 11.18(b)(2) – Reasonable Inquiry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9038" y="1437438"/>
            <a:ext cx="43281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Inquiry Certification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839913" y="6378959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11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BCBF1-621E-5423-1C3E-08754DC5F89E}"/>
              </a:ext>
            </a:extLst>
          </p:cNvPr>
          <p:cNvSpPr txBox="1"/>
          <p:nvPr/>
        </p:nvSpPr>
        <p:spPr>
          <a:xfrm flipH="1">
            <a:off x="838200" y="2280871"/>
            <a:ext cx="8900180" cy="291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the best of knowledge, information and belief,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formed after an inquiry reasonable under the circumstances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/>
              <a:t> (i)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presented for improper purpose; </a:t>
            </a:r>
          </a:p>
          <a:p>
            <a:pPr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(ii) Legal contentions warranted; </a:t>
            </a:r>
          </a:p>
          <a:p>
            <a:pPr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(iii) Factual contentions evidentiary support; </a:t>
            </a:r>
          </a:p>
          <a:p>
            <a:pPr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(iv) Denials warranted on evidence.</a:t>
            </a:r>
          </a:p>
          <a:p>
            <a:pPr>
              <a:lnSpc>
                <a:spcPct val="90000"/>
              </a:lnSpc>
            </a:pPr>
            <a:r>
              <a:rPr lang="en-US" dirty="0"/>
              <a:t>  - 37 CFR 11.18(b)(2)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80A83B-FBFB-2E4A-30E1-F6C6889932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82" y="3115279"/>
            <a:ext cx="2967846" cy="1892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138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514DAB-5533-4C35-9EC7-2B8FCC14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  <a:cs typeface="Arial"/>
              </a:rPr>
              <a:t>Discipline Examples From USPTO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7069F-BA7B-4360-8917-60919782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242" y="6288763"/>
            <a:ext cx="2743200" cy="4082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 descr="A wooden gavel and a round object&#10;&#10;Description automatically generated">
            <a:extLst>
              <a:ext uri="{FF2B5EF4-FFF2-40B4-BE49-F238E27FC236}">
                <a16:creationId xmlns:a16="http://schemas.microsoft.com/office/drawing/2014/main" id="{91CEFF42-4B8B-F275-8E49-A804A671B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21" y="1542385"/>
            <a:ext cx="6965996" cy="45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3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78" y="365127"/>
            <a:ext cx="967902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Rule 11.18 and TM Applications From China</a:t>
            </a:r>
            <a:endParaRPr lang="en-US" sz="3600" baseline="300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1186775" y="6210773"/>
            <a:ext cx="28502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13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28" name="Picture 4" descr="Patexia Insight 176: Chinese Trademark Filings Decline After a Decade">
            <a:extLst>
              <a:ext uri="{FF2B5EF4-FFF2-40B4-BE49-F238E27FC236}">
                <a16:creationId xmlns:a16="http://schemas.microsoft.com/office/drawing/2014/main" id="{54E0D4B4-7D12-86E4-DC6E-6E45ACE68F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29" y="1404995"/>
            <a:ext cx="7675123" cy="46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4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23" y="174627"/>
            <a:ext cx="9007914" cy="161448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TM Rule 11.18 Concerns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217" y="1524001"/>
            <a:ext cx="8487383" cy="4652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600" dirty="0">
                <a:latin typeface="Arial"/>
                <a:cs typeface="Arial"/>
              </a:rPr>
              <a:t>Bad specimens</a:t>
            </a:r>
          </a:p>
          <a:p>
            <a:pPr marL="457200" indent="-457200"/>
            <a:r>
              <a:rPr lang="en-US" sz="2600" dirty="0">
                <a:latin typeface="Arial"/>
                <a:cs typeface="Arial"/>
              </a:rPr>
              <a:t>Sketchy proof of use in commerce</a:t>
            </a:r>
          </a:p>
          <a:p>
            <a:pPr marL="457200" indent="-457200"/>
            <a:r>
              <a:rPr lang="en-US" sz="2600" dirty="0">
                <a:latin typeface="Arial"/>
                <a:cs typeface="Arial"/>
              </a:rPr>
              <a:t>Difficulty verifying true applicant</a:t>
            </a:r>
          </a:p>
          <a:p>
            <a:pPr marL="457200" indent="-457200"/>
            <a:r>
              <a:rPr lang="en-US" sz="2600" dirty="0">
                <a:latin typeface="Arial"/>
                <a:cs typeface="Arial"/>
              </a:rPr>
              <a:t>Mass filings w/ same address</a:t>
            </a:r>
          </a:p>
          <a:p>
            <a:pPr marL="457200" indent="-457200"/>
            <a:r>
              <a:rPr lang="en-US" sz="2600" dirty="0">
                <a:latin typeface="Arial"/>
                <a:cs typeface="Arial"/>
              </a:rPr>
              <a:t>Unclear who is preparing, signing and/or filing</a:t>
            </a:r>
          </a:p>
          <a:p>
            <a:pPr marL="457200" indent="-457200"/>
            <a:r>
              <a:rPr lang="en-US" sz="2600" dirty="0">
                <a:latin typeface="Arial"/>
                <a:cs typeface="Arial"/>
              </a:rPr>
              <a:t>No U.S. attorney apparently involved</a:t>
            </a:r>
          </a:p>
          <a:p>
            <a:pPr marL="457200" indent="-457200"/>
            <a:r>
              <a:rPr lang="en-US" sz="2600" dirty="0">
                <a:latin typeface="Arial"/>
                <a:cs typeface="Arial"/>
              </a:rPr>
              <a:t>Practical problems enforcing U.S. law prohibiting Unauthorized Practice of Law abroad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0">
              <a:buNone/>
            </a:pPr>
            <a:endParaRPr lang="en-US" sz="2600" dirty="0"/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883596" y="631090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14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" name="Picture 6" descr="A red flag flying in the air">
            <a:extLst>
              <a:ext uri="{FF2B5EF4-FFF2-40B4-BE49-F238E27FC236}">
                <a16:creationId xmlns:a16="http://schemas.microsoft.com/office/drawing/2014/main" id="{BD8A7285-CDC1-9A25-BF3C-3C5BBC51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595" y="1885329"/>
            <a:ext cx="3460877" cy="21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Improper TM Signatures/Failure to Review</a:t>
            </a:r>
            <a:endParaRPr lang="en-US" sz="3600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55" y="1466662"/>
            <a:ext cx="9105495" cy="47103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In re Zhang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Proc. No. D2022-16 (USPTO July 11, 2022)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“Agents” in CN hire Atty to be of record in TM applications prepared by foreign non-attorney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Paid $40-$60 per application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8,500 applications filed in 2020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9,800 applications in 2021</a:t>
            </a:r>
          </a:p>
          <a:p>
            <a:pPr lvl="2"/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Over 350 applications in a single day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Cursory review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Permitted agent to sign name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Atty agrees conduct misrepresented facts to tribunal, failed to communicate, aided UPL</a:t>
            </a:r>
          </a:p>
          <a:p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90-day suspension</a:t>
            </a: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8610600" y="649287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15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2866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Improper signatures/failure to supervise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420239"/>
            <a:ext cx="10515600" cy="46206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160" b="1" i="1" dirty="0"/>
              <a:t>In re Sapp</a:t>
            </a:r>
            <a:r>
              <a:rPr lang="en-US" sz="2160" dirty="0"/>
              <a:t>, Proceeding No. D2019-31 (USPTO May 15, 2019)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Trademark (TM) attorney was AOR for numerous TM applications for law firm.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Had TM documents filed with USPTO where non-practitioner assistants signed the documents instead of named signatory.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Did not take reasonable steps to learn whether non-practitioner assistants were obtaining signatures properly.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After learning of impermissible signatures, did not notify clients or USPTO.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Rule highlights: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37 C.F.R. § 11.101–Competence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37 C.F.R. § 11.103–Diligence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37 C.F.R. § 11.503–Responsibilities regarding non-practitioner assistance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37 C.F.R. § 11.104(a) &amp; (b)–Client communication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37 C.F.R. § 11.303–Candor toward tribunal</a:t>
            </a:r>
          </a:p>
          <a:p>
            <a:pPr lvl="2">
              <a:spcBef>
                <a:spcPts val="0"/>
              </a:spcBef>
              <a:buFont typeface="Courier New" panose="02070309020205020404" pitchFamily="49" charset="0"/>
              <a:buChar char="-"/>
            </a:pPr>
            <a:r>
              <a:rPr lang="en-US" dirty="0"/>
              <a:t>37 C.F.R. §§ 11.804(c) (misrepresentation) and (d) (conduct prejudicial to the administration of justice)</a:t>
            </a:r>
          </a:p>
          <a:p>
            <a:pPr lvl="2"/>
            <a:endParaRPr lang="en-US" sz="600" dirty="0"/>
          </a:p>
          <a:p>
            <a:pPr lvl="2"/>
            <a:endParaRPr lang="en-US" sz="600" dirty="0"/>
          </a:p>
          <a:p>
            <a:pPr lvl="2"/>
            <a:endParaRPr lang="en-US" sz="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454B-C859-4892-B9FA-68B588C9F54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43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Meritorious Claims – Rule 3.1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272"/>
            <a:ext cx="9105495" cy="4637874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“A practitioner [lawyer] shall not bring or defend a proceeding, or assert or controvert an issue therein, unless there is a basis in law and fact for doing so that is not frivolous. . . .”</a:t>
            </a:r>
          </a:p>
          <a:p>
            <a:pPr marL="914400" lvl="1" indent="-4572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37 CFR 11.301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Rule requires lawyers to: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Inform selves about facts of clients’ cases and applicable law;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Determine they can make good faith arguments in support of  clients’ position;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abuse legal procedure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ABA M.R. 3.1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cmts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[1], [2]</a:t>
            </a:r>
          </a:p>
          <a:p>
            <a:pPr lvl="2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Analog to 11.18(b) certifications.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864140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17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459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Candor to the Tribunal – Rule 3.3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426"/>
            <a:ext cx="10515600" cy="4300051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“A practitioner [lawyer] shall not knowingly: </a:t>
            </a:r>
          </a:p>
          <a:p>
            <a:pPr marL="914400" lvl="1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a false statement of fact or law to tribunal; </a:t>
            </a:r>
          </a:p>
          <a:p>
            <a:pPr marL="914400" lvl="1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Fail to correct a false statement of fact or law previously made to tribunal; </a:t>
            </a:r>
          </a:p>
          <a:p>
            <a:pPr marL="1371600" lvl="2" indent="-4572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37 CFR 11.303(a)(1); ABA M.R. 3.3(a)(1)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“A practitioner [lawyer] shall not knowingly: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Offer evidence known to be false</a:t>
            </a:r>
          </a:p>
          <a:p>
            <a:pPr lvl="2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37 CFR 11.303(a)(c); ABA M.R. R. 3.3(a)(3)</a:t>
            </a:r>
          </a:p>
          <a:p>
            <a:pPr lvl="2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Is presentation of incorrectly signed S-signature a “misrepresentation”?  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718225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18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7096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C2338-7113-17AF-69B3-4DC34EDC5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5E2B-9159-F30B-A989-3C07EB70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Supervisory Duties – Rules 5.1-5.3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4CF2E-4052-12F2-19B9-E451D023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Partners, others with managerial authority, and direct supervisors, duty to ensure firm has in effect measures giving reasonable assurance that all practitioners conform to the USPTO ethics rules</a:t>
            </a:r>
          </a:p>
          <a:p>
            <a:pPr marL="914400" lvl="1" indent="-4572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37 CFR 11.501(a); ABA M.R. 5.1(a)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Practitioners owe same duties regarding services by non-practitioner assistants</a:t>
            </a:r>
          </a:p>
          <a:p>
            <a:pPr marL="914400" lvl="1" indent="-4572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37 CFR 11.503(a); ABA M.R. 5.3(a)</a:t>
            </a:r>
          </a:p>
          <a:p>
            <a:pPr marL="914400" lvl="1" indent="-457200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Allowing non-practitioners to communicate with client about needs, give advice, sign atty’s name, may violate supervisory duties. 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60C72-5A98-3C46-9CBE-B8DE0C992FF6}"/>
              </a:ext>
            </a:extLst>
          </p:cNvPr>
          <p:cNvSpPr txBox="1">
            <a:spLocks/>
          </p:cNvSpPr>
          <p:nvPr/>
        </p:nvSpPr>
        <p:spPr>
          <a:xfrm>
            <a:off x="-805775" y="6225364"/>
            <a:ext cx="2057400" cy="5350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19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483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Disclaimers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This presentation is for educational purposes only. </a:t>
            </a:r>
          </a:p>
          <a:p>
            <a:r>
              <a:rPr lang="en-US" dirty="0"/>
              <a:t>None of the participants endorses, expressly or impliedly, the services of any other participant. </a:t>
            </a:r>
          </a:p>
          <a:p>
            <a:r>
              <a:rPr lang="en-US" dirty="0"/>
              <a:t>Statements of fact and opinions expressed are those of the participants individually and not the opinion or position of their respective employers, clients, the USPTO, or the ABA.</a:t>
            </a:r>
          </a:p>
          <a:p>
            <a:r>
              <a:rPr lang="en-US" dirty="0"/>
              <a:t>No legal advice is being provided and no attorney-client relationship is formed by this presentation.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 flipH="1">
            <a:off x="729574" y="6492875"/>
            <a:ext cx="5836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1749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Aiding UPL – Rule 5.5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608"/>
            <a:ext cx="10515600" cy="4309353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“A practitioner [lawyer] shall not practice law in a jurisdiction in violation of the regulation of the legal profession in that jurisdiction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or assist another in doing 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  <a:p>
            <a:pPr marL="914400" lvl="1" indent="-4572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37 CFR 11.505; ABA M.R. 5.5(a)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Lawyers may employ paraprofessionals and delegate functions to them, but lawyer must:</a:t>
            </a:r>
          </a:p>
          <a:p>
            <a:pPr marL="914400" lvl="1" indent="-4572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Supervise delegated work; and</a:t>
            </a:r>
          </a:p>
          <a:p>
            <a:pPr marL="914400" lvl="1" indent="-4572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Retain responsibility for their work</a:t>
            </a:r>
          </a:p>
          <a:p>
            <a:pPr marL="1371600" lvl="2" indent="-45720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37 CFR 11.5</a:t>
            </a:r>
          </a:p>
          <a:p>
            <a:pPr marL="914400" lvl="1" indent="-45720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562583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20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5742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Patent Conduct - </a:t>
            </a:r>
            <a:r>
              <a:rPr lang="en-US" sz="3600" b="1" i="1" dirty="0">
                <a:latin typeface="+mn-lt"/>
              </a:rPr>
              <a:t>In Re Chew</a:t>
            </a:r>
            <a:endParaRPr lang="en-US" sz="3600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28" y="1475715"/>
            <a:ext cx="9115222" cy="470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cs typeface="Arial" panose="020B0604020202020204" pitchFamily="34" charset="0"/>
              </a:rPr>
              <a:t>In re Chew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Proc. No. D2023-08 (USPTO Jan. 20, 2023)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Agent files approx. 4,000 design applications.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 entity certification rejected in 171 apps for exceeding filing limit.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Practitioner did not inquire into own firm records to verify if applicant qualified for reduced fee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Exceeded limit of 4 reduced fee applications.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 reprimand for failing to exercise diligence in determining if clients qualified for micro entity status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8610600" y="649287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21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53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514DAB-5533-4C35-9EC7-2B8FCC14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rial"/>
              </a:rPr>
              <a:t>Conflicts of Interest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7069F-BA7B-4360-8917-60919782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269" y="6366079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Content Placeholder 7" descr="Two dogs playing in the grass">
            <a:extLst>
              <a:ext uri="{FF2B5EF4-FFF2-40B4-BE49-F238E27FC236}">
                <a16:creationId xmlns:a16="http://schemas.microsoft.com/office/drawing/2014/main" id="{1779575D-B691-DA16-6456-AB0B9AC77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24" y="2014741"/>
            <a:ext cx="5440279" cy="4351338"/>
          </a:xfrm>
        </p:spPr>
      </p:pic>
    </p:spTree>
    <p:extLst>
      <p:ext uri="{BB962C8B-B14F-4D97-AF65-F5344CB8AC3E}">
        <p14:creationId xmlns:p14="http://schemas.microsoft.com/office/powerpoint/2010/main" val="120518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Current Client Conflicts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May not represent a client in a matter directly adverse to another client</a:t>
            </a:r>
          </a:p>
          <a:p>
            <a:pPr lvl="1"/>
            <a:r>
              <a:rPr lang="en-US" sz="1800" dirty="0"/>
              <a:t>37 CFR 11.107(a)(1); ABA M.R. 1.7(a)(1)</a:t>
            </a:r>
            <a:endParaRPr lang="en-US" sz="1800" dirty="0">
              <a:cs typeface="Arial"/>
            </a:endParaRPr>
          </a:p>
          <a:p>
            <a:r>
              <a:rPr lang="en-US" dirty="0"/>
              <a:t>May not represent a client in a matter when significant risk that representation will be materially limited by duties to others or self-interest</a:t>
            </a:r>
          </a:p>
          <a:p>
            <a:pPr lvl="1"/>
            <a:r>
              <a:rPr lang="en-US" sz="1800" dirty="0"/>
              <a:t>37 CFR 11.107(a)(2); ABA M.R. 1.7(a)(2)</a:t>
            </a:r>
          </a:p>
          <a:p>
            <a:r>
              <a:rPr lang="en-US" dirty="0">
                <a:cs typeface="Arial"/>
              </a:rPr>
              <a:t>Conflicts </a:t>
            </a:r>
            <a:r>
              <a:rPr lang="en-US" dirty="0" err="1">
                <a:cs typeface="Arial"/>
              </a:rPr>
              <a:t>waiveable</a:t>
            </a:r>
            <a:r>
              <a:rPr lang="en-US" dirty="0">
                <a:cs typeface="Arial"/>
              </a:rPr>
              <a:t> with informed consent confirmed in writing</a:t>
            </a:r>
          </a:p>
          <a:p>
            <a:pPr lvl="1"/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854413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23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2845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Former Client Conflicts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May not represent a client in a matter directly adverse to a former client if the subject matter of the new and previous matters are the "same" or "substantially related" </a:t>
            </a:r>
            <a:endParaRPr lang="en-US" dirty="0">
              <a:cs typeface="Arial"/>
            </a:endParaRPr>
          </a:p>
          <a:p>
            <a:pPr lvl="1"/>
            <a:r>
              <a:rPr lang="en-US" sz="1800" dirty="0"/>
              <a:t>37 CFR 11.109; ABA M.R. 1.9</a:t>
            </a:r>
          </a:p>
          <a:p>
            <a:r>
              <a:rPr lang="en-US" dirty="0">
                <a:cs typeface="Arial"/>
              </a:rPr>
              <a:t>Conflict can be waived with informed consent of both former and current client.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659860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24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8086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Example 1: The “Just Trademark” Client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defRPr/>
            </a:pPr>
            <a:r>
              <a:rPr lang="en-US" dirty="0"/>
              <a:t>Firm represents Company A in one trademark application </a:t>
            </a:r>
          </a:p>
          <a:p>
            <a:pPr marL="457200" indent="-457200">
              <a:defRPr/>
            </a:pPr>
            <a:r>
              <a:rPr lang="en-US" dirty="0"/>
              <a:t>New Client (Company B) wants Firm to sue Company A for unrelated six-patent infringement case</a:t>
            </a:r>
          </a:p>
          <a:p>
            <a:pPr marL="914400" lvl="1" indent="-457200">
              <a:defRPr/>
            </a:pPr>
            <a:r>
              <a:rPr lang="en-US" dirty="0"/>
              <a:t>Can Firm represent Company B? </a:t>
            </a:r>
          </a:p>
          <a:p>
            <a:pPr marL="914400" lvl="1" indent="-457200">
              <a:defRPr/>
            </a:pPr>
            <a:r>
              <a:rPr lang="en-US" dirty="0"/>
              <a:t>Does it matter that the cases are unrelated? </a:t>
            </a:r>
          </a:p>
          <a:p>
            <a:pPr marL="914400" lvl="1" indent="-457200">
              <a:defRPr/>
            </a:pPr>
            <a:r>
              <a:rPr lang="en-US" dirty="0"/>
              <a:t>Can Firm drop Company A as a client thereby resolving the conflict? </a:t>
            </a:r>
          </a:p>
          <a:p>
            <a:pPr marL="457200" indent="-457200">
              <a:defRPr/>
            </a:pPr>
            <a:r>
              <a:rPr lang="en-US" dirty="0"/>
              <a:t>“Hot potato” drop</a:t>
            </a:r>
          </a:p>
          <a:p>
            <a:pPr marL="914400" lvl="1" indent="-457200">
              <a:defRPr/>
            </a:pPr>
            <a:r>
              <a:rPr lang="en-US" dirty="0"/>
              <a:t>Prohibits lawyers from reclassifying current client as former client so they can justify suing them on unrelated matter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708498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25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1898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Example 2: Corporate Family Client Conflicts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defRPr/>
            </a:pPr>
            <a:r>
              <a:rPr lang="en-US" dirty="0"/>
              <a:t>Your firm represents Company AB, a subsidiary of Company A, for patent matters</a:t>
            </a:r>
          </a:p>
          <a:p>
            <a:pPr marL="457200" indent="-457200">
              <a:defRPr/>
            </a:pPr>
            <a:r>
              <a:rPr lang="en-US" dirty="0"/>
              <a:t>May you represent another client directly adverse to Company AC, another subsidiary of Company A? </a:t>
            </a:r>
            <a:endParaRPr lang="en-US" dirty="0">
              <a:cs typeface="Arial"/>
            </a:endParaRPr>
          </a:p>
          <a:p>
            <a:pPr marL="914400" lvl="1" indent="-457200">
              <a:defRPr/>
            </a:pPr>
            <a:r>
              <a:rPr lang="en-US" dirty="0"/>
              <a:t>Wholly vs. partially owned</a:t>
            </a:r>
            <a:endParaRPr lang="en-US" dirty="0">
              <a:cs typeface="Arial"/>
            </a:endParaRPr>
          </a:p>
          <a:p>
            <a:pPr marL="914400" lvl="1" indent="-457200">
              <a:defRPr/>
            </a:pPr>
            <a:r>
              <a:rPr lang="en-US" dirty="0"/>
              <a:t>Common employees or interfaces</a:t>
            </a:r>
          </a:p>
          <a:p>
            <a:pPr marL="914400" lvl="1" indent="-457200">
              <a:defRPr/>
            </a:pPr>
            <a:r>
              <a:rPr lang="en-US" dirty="0"/>
              <a:t>Engagement agreement</a:t>
            </a:r>
            <a:endParaRPr lang="en-US" dirty="0">
              <a:cs typeface="Arial"/>
            </a:endParaRPr>
          </a:p>
          <a:p>
            <a:pPr marL="914400" lvl="1" indent="-457200">
              <a:defRPr/>
            </a:pPr>
            <a:r>
              <a:rPr lang="en-US" dirty="0">
                <a:cs typeface="Arial"/>
              </a:rPr>
              <a:t>Outside counsel guidelines</a:t>
            </a:r>
          </a:p>
          <a:p>
            <a:pPr marL="914400" lvl="2" indent="0">
              <a:buNone/>
              <a:defRPr/>
            </a:pPr>
            <a:endParaRPr lang="en-US" sz="1800" dirty="0"/>
          </a:p>
          <a:p>
            <a:pPr marL="914400" lvl="2" indent="0">
              <a:buNone/>
              <a:defRPr/>
            </a:pPr>
            <a:r>
              <a:rPr lang="en-US" sz="1800" i="1" dirty="0"/>
              <a:t>Dr. Falk Pharma v </a:t>
            </a:r>
            <a:r>
              <a:rPr lang="en-US" sz="1800" i="1" dirty="0" err="1"/>
              <a:t>Generico</a:t>
            </a:r>
            <a:r>
              <a:rPr lang="en-US" sz="1800" dirty="0"/>
              <a:t>, 916 F.3d 975 (Fed. Cir. 2019)(OCG defined “client” to include family; firm disqualified)</a:t>
            </a:r>
            <a:endParaRPr lang="en-US" sz="1800" dirty="0">
              <a:cs typeface="Arial"/>
            </a:endParaRPr>
          </a:p>
          <a:p>
            <a:pPr marL="0" indent="0">
              <a:buNone/>
              <a:defRPr/>
            </a:pP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727953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26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4896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Example 3: Applicants v. Inventors</a:t>
            </a:r>
            <a:endParaRPr lang="en-US" sz="3600" b="1" dirty="0">
              <a:latin typeface="+mn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881"/>
            <a:ext cx="10515600" cy="42805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defRPr/>
            </a:pPr>
            <a:r>
              <a:rPr lang="en-US" dirty="0"/>
              <a:t>Two inventors meet with you to prepare patent application on joint invention. </a:t>
            </a:r>
          </a:p>
          <a:p>
            <a:pPr marL="457200" indent="-457200">
              <a:defRPr/>
            </a:pPr>
            <a:r>
              <a:rPr lang="en-US" dirty="0">
                <a:cs typeface="Arial"/>
              </a:rPr>
              <a:t>Inventor 1 is long-term client and pays bills. No applicant identified.</a:t>
            </a:r>
          </a:p>
          <a:p>
            <a:pPr marL="457200" indent="-457200">
              <a:defRPr/>
            </a:pPr>
            <a:r>
              <a:rPr lang="en-US" dirty="0">
                <a:cs typeface="Arial"/>
              </a:rPr>
              <a:t>No engagement agreement.</a:t>
            </a:r>
          </a:p>
          <a:p>
            <a:pPr marL="457200" indent="-457200">
              <a:defRPr/>
            </a:pPr>
            <a:r>
              <a:rPr lang="en-US" dirty="0">
                <a:cs typeface="Arial"/>
              </a:rPr>
              <a:t>Atty only takes direction from Inventor 1. </a:t>
            </a:r>
          </a:p>
          <a:p>
            <a:pPr marL="457200" indent="-457200">
              <a:defRPr/>
            </a:pPr>
            <a:r>
              <a:rPr lang="en-US" dirty="0"/>
              <a:t>Amends claims that cut out Inventor 2.</a:t>
            </a:r>
          </a:p>
          <a:p>
            <a:pPr marL="457200" indent="-457200">
              <a:defRPr/>
            </a:pPr>
            <a:r>
              <a:rPr lang="en-US" dirty="0">
                <a:cs typeface="Arial"/>
              </a:rPr>
              <a:t>Conflict? </a:t>
            </a:r>
          </a:p>
          <a:p>
            <a:pPr marL="914400" lvl="1" indent="-457200">
              <a:defRPr/>
            </a:pPr>
            <a:r>
              <a:rPr lang="en-US" dirty="0">
                <a:cs typeface="Arial"/>
              </a:rPr>
              <a:t>Was Inv. 2 a joint client?</a:t>
            </a:r>
          </a:p>
          <a:p>
            <a:pPr marL="914400" lvl="1" indent="-457200">
              <a:defRPr/>
            </a:pPr>
            <a:r>
              <a:rPr lang="en-US" dirty="0">
                <a:cs typeface="Arial"/>
              </a:rPr>
              <a:t>Was a TBD entity client?</a:t>
            </a:r>
          </a:p>
          <a:p>
            <a:pPr marL="0" indent="0">
              <a:buNone/>
              <a:defRPr/>
            </a:pPr>
            <a:endParaRPr lang="en-US" dirty="0"/>
          </a:p>
          <a:p>
            <a:pPr indent="0">
              <a:buNone/>
              <a:defRPr/>
            </a:pPr>
            <a:endParaRPr lang="en-US" sz="2200" dirty="0">
              <a:cs typeface="Arial"/>
            </a:endParaRPr>
          </a:p>
          <a:p>
            <a:pPr marL="0" indent="0">
              <a:buNone/>
              <a:defRPr/>
            </a:pPr>
            <a:endParaRPr lang="en-US" sz="1600" dirty="0">
              <a:cs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497732" y="6381345"/>
            <a:ext cx="680935" cy="6712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6698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Example 4: Subject Matter Conflicts</a:t>
            </a:r>
            <a:endParaRPr lang="en-US" sz="3600" b="1" dirty="0">
              <a:latin typeface="+mn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defRPr/>
            </a:pPr>
            <a:r>
              <a:rPr lang="en-US" dirty="0"/>
              <a:t>You represent Company A for patent on new automotive battery</a:t>
            </a:r>
            <a:endParaRPr lang="en-US" dirty="0">
              <a:cs typeface="Arial"/>
            </a:endParaRPr>
          </a:p>
          <a:p>
            <a:pPr marL="457200" indent="-457200">
              <a:defRPr/>
            </a:pPr>
            <a:r>
              <a:rPr lang="en-US" dirty="0"/>
              <a:t>Company B wants to retain you to file patent application on a new automotive battery</a:t>
            </a:r>
          </a:p>
          <a:p>
            <a:pPr marL="457200" indent="-457200">
              <a:defRPr/>
            </a:pPr>
            <a:r>
              <a:rPr lang="en-US" dirty="0">
                <a:cs typeface="Arial"/>
              </a:rPr>
              <a:t>Is it a conflict with Company A?</a:t>
            </a:r>
          </a:p>
          <a:p>
            <a:pPr marL="914400" lvl="1" indent="-457200">
              <a:defRPr/>
            </a:pPr>
            <a:r>
              <a:rPr lang="en-US" dirty="0"/>
              <a:t>Directly adverse? </a:t>
            </a:r>
          </a:p>
          <a:p>
            <a:pPr marL="914400" lvl="1" indent="-457200">
              <a:defRPr/>
            </a:pPr>
            <a:r>
              <a:rPr lang="en-US" dirty="0"/>
              <a:t>Material limitation? </a:t>
            </a:r>
            <a:endParaRPr lang="en-US" dirty="0">
              <a:cs typeface="Arial" panose="020B0604020202020204"/>
            </a:endParaRPr>
          </a:p>
          <a:p>
            <a:pPr marL="457200" indent="-457200">
              <a:defRPr/>
            </a:pPr>
            <a:r>
              <a:rPr lang="en-US" dirty="0">
                <a:ea typeface="+mn-lt"/>
                <a:cs typeface="+mn-lt"/>
              </a:rPr>
              <a:t>Similarity measured by claims</a:t>
            </a:r>
          </a:p>
          <a:p>
            <a:pPr marL="914400" lvl="1" indent="-457200">
              <a:defRPr/>
            </a:pPr>
            <a:r>
              <a:rPr lang="en-US" sz="1800" i="1" dirty="0">
                <a:ea typeface="+mn-lt"/>
                <a:cs typeface="+mn-lt"/>
              </a:rPr>
              <a:t>Maling v. Finnegan, Henderson</a:t>
            </a:r>
            <a:r>
              <a:rPr lang="en-US" sz="1800" dirty="0">
                <a:ea typeface="+mn-lt"/>
                <a:cs typeface="+mn-lt"/>
              </a:rPr>
              <a:t>, 473 Mass. 336 (2015)</a:t>
            </a:r>
          </a:p>
          <a:p>
            <a:pPr marL="0" indent="0">
              <a:buNone/>
              <a:defRPr/>
            </a:pPr>
            <a:endParaRPr lang="en-US" dirty="0"/>
          </a:p>
          <a:p>
            <a:pPr indent="0">
              <a:buNone/>
              <a:defRPr/>
            </a:pPr>
            <a:endParaRPr lang="en-US" sz="2200" dirty="0">
              <a:cs typeface="Arial"/>
            </a:endParaRPr>
          </a:p>
          <a:p>
            <a:pPr marL="0" indent="0">
              <a:buNone/>
              <a:defRPr/>
            </a:pPr>
            <a:endParaRPr lang="en-US" sz="1600" dirty="0">
              <a:cs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825230" y="631031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28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3793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49D009-DD64-4D05-BF60-0E0D00DD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Diversion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6E9AAD-B638-4D95-9101-BB0982CF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09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" name="Content Placeholder 11" descr="A road closed sign on a street">
            <a:extLst>
              <a:ext uri="{FF2B5EF4-FFF2-40B4-BE49-F238E27FC236}">
                <a16:creationId xmlns:a16="http://schemas.microsoft.com/office/drawing/2014/main" id="{240B543F-B78C-55EF-227D-5E80DE48B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59" y="1680632"/>
            <a:ext cx="3404681" cy="5104457"/>
          </a:xfrm>
        </p:spPr>
      </p:pic>
    </p:spTree>
    <p:extLst>
      <p:ext uri="{BB962C8B-B14F-4D97-AF65-F5344CB8AC3E}">
        <p14:creationId xmlns:p14="http://schemas.microsoft.com/office/powerpoint/2010/main" val="395806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Presenters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Teresa Stanek Rea – Rea Consulting LLC (Moderator)</a:t>
            </a:r>
          </a:p>
          <a:p>
            <a:r>
              <a:rPr lang="en-US" dirty="0"/>
              <a:t>Michael E. McCabe, Jr. – McCabe Ali LLP</a:t>
            </a:r>
          </a:p>
          <a:p>
            <a:r>
              <a:rPr lang="en-US" dirty="0"/>
              <a:t>William Covey – Deputy General Counsel and Director of the Office of Enrollment and Discipline, USPTO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749030" y="6492875"/>
            <a:ext cx="32101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3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9354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+mn-lt"/>
              </a:rPr>
              <a:t>OED Diversion Program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en-US" sz="2160" dirty="0"/>
              <a:t>In 2016, the ABA Commission on Lawyer Assistance Programs and the </a:t>
            </a:r>
            <a:r>
              <a:rPr lang="en-US" altLang="en-US" sz="2160" dirty="0" err="1"/>
              <a:t>Hazelden</a:t>
            </a:r>
            <a:r>
              <a:rPr lang="en-US" altLang="en-US" sz="2160" dirty="0"/>
              <a:t> Betty Ford Foundation published a study of about 13,000 currently practicing attorneys and found the following:</a:t>
            </a:r>
          </a:p>
          <a:p>
            <a:pPr lvl="1">
              <a:lnSpc>
                <a:spcPct val="120000"/>
              </a:lnSpc>
            </a:pPr>
            <a:r>
              <a:rPr lang="en-US" altLang="en-US" sz="1920" dirty="0"/>
              <a:t>About 21% qualify as problem drinkers</a:t>
            </a:r>
          </a:p>
          <a:p>
            <a:pPr lvl="1">
              <a:lnSpc>
                <a:spcPct val="120000"/>
              </a:lnSpc>
            </a:pPr>
            <a:r>
              <a:rPr lang="en-US" altLang="en-US" sz="1920" dirty="0"/>
              <a:t>28% struggle with some level of depression</a:t>
            </a:r>
          </a:p>
          <a:p>
            <a:pPr lvl="1">
              <a:lnSpc>
                <a:spcPct val="120000"/>
              </a:lnSpc>
            </a:pPr>
            <a:r>
              <a:rPr lang="en-US" altLang="en-US" sz="1920" dirty="0"/>
              <a:t>19% struggle with anxiety</a:t>
            </a:r>
          </a:p>
          <a:p>
            <a:pPr lvl="1">
              <a:lnSpc>
                <a:spcPct val="120000"/>
              </a:lnSpc>
            </a:pPr>
            <a:r>
              <a:rPr lang="en-US" altLang="en-US" sz="1920" dirty="0"/>
              <a:t>23% struggle with stress</a:t>
            </a:r>
          </a:p>
          <a:p>
            <a:pPr>
              <a:lnSpc>
                <a:spcPct val="120000"/>
              </a:lnSpc>
            </a:pPr>
            <a:r>
              <a:rPr lang="en-US" altLang="en-US" sz="2160" dirty="0"/>
              <a:t>Other difficulties include social alienation, work addiction, sleep deprivation, job dissatisfaction, and complaints of work-life conflict.</a:t>
            </a:r>
          </a:p>
          <a:p>
            <a:pPr>
              <a:lnSpc>
                <a:spcPct val="120000"/>
              </a:lnSpc>
            </a:pPr>
            <a:r>
              <a:rPr lang="en-US" altLang="en-US" sz="2160" dirty="0"/>
              <a:t>The USPTO launched Diversion as a Pilot Program in 2017.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454B-C859-4892-B9FA-68B588C9F547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USPTO – Global Patent Search Network - OpenSource Connections">
            <a:extLst>
              <a:ext uri="{FF2B5EF4-FFF2-40B4-BE49-F238E27FC236}">
                <a16:creationId xmlns:a16="http://schemas.microsoft.com/office/drawing/2014/main" id="{E2F09037-CFDB-0A3C-8981-590F9371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71" y="5575031"/>
            <a:ext cx="3665706" cy="11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47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+mn-lt"/>
              </a:rPr>
              <a:t>OED Diversion Program – criteria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Practitioner must have willingness and ability to participate in the program.</a:t>
            </a:r>
          </a:p>
          <a:p>
            <a:r>
              <a:rPr lang="en-US" sz="2400" dirty="0"/>
              <a:t>In some circumstances, prior discipline is not a bar to diversion.</a:t>
            </a:r>
          </a:p>
          <a:p>
            <a:r>
              <a:rPr lang="en-US" sz="2400" dirty="0"/>
              <a:t>Misconduct at issue must not:</a:t>
            </a:r>
          </a:p>
          <a:p>
            <a:pPr lvl="1"/>
            <a:r>
              <a:rPr lang="en-US" sz="2160" dirty="0"/>
              <a:t>Involve misappropriation of funds or dishonesty, fraud, deceit, or misrepresentation</a:t>
            </a:r>
          </a:p>
          <a:p>
            <a:pPr lvl="1"/>
            <a:r>
              <a:rPr lang="en-US" sz="2160" dirty="0"/>
              <a:t>Result in or be likely to result in substantial prejudice to a client or other person</a:t>
            </a:r>
          </a:p>
          <a:p>
            <a:pPr lvl="1"/>
            <a:r>
              <a:rPr lang="en-US" sz="2160" dirty="0"/>
              <a:t>Constitute a “serious crime” (see 37 C.F.R. § 11.1)</a:t>
            </a:r>
          </a:p>
          <a:p>
            <a:pPr lvl="1"/>
            <a:r>
              <a:rPr lang="en-US" sz="2160" dirty="0"/>
              <a:t>Be part of a pattern of major similar misconduct or be of the same nature as misconduct for which practitioner has been disciplined within the past five years</a:t>
            </a:r>
          </a:p>
          <a:p>
            <a:pPr lvl="1"/>
            <a:endParaRPr lang="en-US" sz="1920" dirty="0"/>
          </a:p>
          <a:p>
            <a:pPr lvl="1"/>
            <a:endParaRPr lang="en-US" sz="192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454B-C859-4892-B9FA-68B588C9F547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USPTO – Global Patent Search Network - OpenSource Connections">
            <a:extLst>
              <a:ext uri="{FF2B5EF4-FFF2-40B4-BE49-F238E27FC236}">
                <a16:creationId xmlns:a16="http://schemas.microsoft.com/office/drawing/2014/main" id="{D492ADDD-8571-5BC3-D990-3B3DC48F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71" y="5575031"/>
            <a:ext cx="3665706" cy="11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73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49D009-DD64-4D05-BF60-0E0D00DD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Takeaways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DF1EC16-962C-4F9A-811B-689E8700B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024" y="1680632"/>
            <a:ext cx="6881271" cy="450117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6E9AAD-B638-4D95-9101-BB0982CF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090" y="63563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14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2479-251C-476F-AA3E-AB903131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365127"/>
            <a:ext cx="9086039" cy="930274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Compliance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D450-E301-4AF4-A9EC-7460D334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311" y="1449421"/>
            <a:ext cx="9086039" cy="472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Confirm compliance with “personal” signature requirements on all patent and TM filings</a:t>
            </a:r>
          </a:p>
          <a:p>
            <a:r>
              <a:rPr lang="en-US" dirty="0"/>
              <a:t>Be wary of high-volume referral sources</a:t>
            </a:r>
          </a:p>
          <a:p>
            <a:r>
              <a:rPr lang="en-US" dirty="0"/>
              <a:t>Be wary of “to good to be true” engagements</a:t>
            </a:r>
          </a:p>
          <a:p>
            <a:r>
              <a:rPr lang="en-US" dirty="0"/>
              <a:t>Document terms of representation with foreign intermediary and client-applicants</a:t>
            </a:r>
          </a:p>
          <a:p>
            <a:r>
              <a:rPr lang="en-US" dirty="0"/>
              <a:t>Supervise lawyers and staff by instilling practices, procedures and training on compliance with the Rules of Professional Conduct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283C4-8E12-4A2B-B3AC-A18330444E7F}"/>
              </a:ext>
            </a:extLst>
          </p:cNvPr>
          <p:cNvSpPr txBox="1">
            <a:spLocks/>
          </p:cNvSpPr>
          <p:nvPr/>
        </p:nvSpPr>
        <p:spPr>
          <a:xfrm>
            <a:off x="-805775" y="633098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33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2243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66232-465F-1784-A3D1-3B2855D4B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FF07-B382-F07E-76FC-8BA27A99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949" y="365127"/>
            <a:ext cx="9037401" cy="930274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Compliance Takeaways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1398B-CF15-D3DD-A320-05400ADC3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29" y="1520983"/>
            <a:ext cx="9115222" cy="46559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Intake and conflict clearance procedures should be automated and robust</a:t>
            </a:r>
          </a:p>
          <a:p>
            <a:pPr lvl="1"/>
            <a:r>
              <a:rPr lang="en-US" dirty="0"/>
              <a:t>Related entities</a:t>
            </a:r>
          </a:p>
          <a:p>
            <a:pPr lvl="1"/>
            <a:r>
              <a:rPr lang="en-US" dirty="0"/>
              <a:t>When does representation end</a:t>
            </a:r>
          </a:p>
          <a:p>
            <a:r>
              <a:rPr lang="en-US" dirty="0"/>
              <a:t>Prior to filing – “subject matter” conflict check for similar patents/inventions and TMs worked on by your firm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6C9F-467A-5EC0-3346-A01B24E32564}"/>
              </a:ext>
            </a:extLst>
          </p:cNvPr>
          <p:cNvSpPr txBox="1">
            <a:spLocks/>
          </p:cNvSpPr>
          <p:nvPr/>
        </p:nvSpPr>
        <p:spPr>
          <a:xfrm>
            <a:off x="-679315" y="631031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34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1295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+mn-lt"/>
              </a:rPr>
              <a:t>Decisions imposing public discipline available in “FOIA Reading Room”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foiadocuments.uspto.gov/</a:t>
            </a:r>
            <a:r>
              <a:rPr lang="en-US" dirty="0" err="1">
                <a:hlinkClick r:id="rId3"/>
              </a:rPr>
              <a:t>oed</a:t>
            </a:r>
            <a:r>
              <a:rPr lang="en-US" dirty="0">
                <a:hlinkClick r:id="rId3"/>
              </a:rPr>
              <a:t>/</a:t>
            </a:r>
            <a:r>
              <a:rPr lang="en-US" dirty="0"/>
              <a:t> </a:t>
            </a:r>
          </a:p>
          <a:p>
            <a:r>
              <a:rPr lang="en-US" altLang="en-US" dirty="0"/>
              <a:t>Official Gazette for Trademarks:</a:t>
            </a:r>
          </a:p>
          <a:p>
            <a:pPr lvl="1"/>
            <a:r>
              <a:rPr lang="en-US" altLang="en-US" dirty="0">
                <a:hlinkClick r:id="rId4"/>
              </a:rPr>
              <a:t>www.uspto.gov/learning-and-resources/official-gazette/trademark-official-gazette-tmog</a:t>
            </a:r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454B-C859-4892-B9FA-68B588C9F547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USPTO – Global Patent Search Network - OpenSource Connections">
            <a:extLst>
              <a:ext uri="{FF2B5EF4-FFF2-40B4-BE49-F238E27FC236}">
                <a16:creationId xmlns:a16="http://schemas.microsoft.com/office/drawing/2014/main" id="{652039E5-BE5C-9121-EC83-FDB1E633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71" y="5575031"/>
            <a:ext cx="3665706" cy="11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365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THANK YOU!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Teresa Stanek Rea – Rea Consulting LLC – </a:t>
            </a:r>
            <a:r>
              <a:rPr lang="en-US" dirty="0">
                <a:hlinkClick r:id="rId3"/>
              </a:rPr>
              <a:t>tsr22309@gmail.com</a:t>
            </a:r>
            <a:r>
              <a:rPr lang="en-US" dirty="0"/>
              <a:t> </a:t>
            </a:r>
          </a:p>
          <a:p>
            <a:r>
              <a:rPr lang="en-US" dirty="0"/>
              <a:t>Michael E. McCabe, Jr. – McCabe Ali LLP – </a:t>
            </a:r>
            <a:r>
              <a:rPr lang="en-US" dirty="0">
                <a:hlinkClick r:id="rId4"/>
              </a:rPr>
              <a:t>mike@mccabeali.com</a:t>
            </a:r>
            <a:r>
              <a:rPr lang="en-US" dirty="0"/>
              <a:t> </a:t>
            </a:r>
          </a:p>
          <a:p>
            <a:r>
              <a:rPr lang="en-US" dirty="0"/>
              <a:t>William Covey – Deputy General Counsel and Director of the Office of Enrollment and Discipline, USPTO – </a:t>
            </a:r>
            <a:r>
              <a:rPr lang="en-US" dirty="0">
                <a:hlinkClick r:id="rId5"/>
              </a:rPr>
              <a:t>oed@uspto.gov</a:t>
            </a:r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749029" y="6310312"/>
            <a:ext cx="6698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36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791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Overview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A few words about Ethics and AI </a:t>
            </a:r>
          </a:p>
          <a:p>
            <a:r>
              <a:rPr lang="en-US" sz="3200" dirty="0"/>
              <a:t>Rule 11.18 and PTO ethics:</a:t>
            </a:r>
          </a:p>
          <a:p>
            <a:pPr lvl="1"/>
            <a:r>
              <a:rPr lang="en-US" sz="3200" dirty="0"/>
              <a:t>Trademark case study</a:t>
            </a:r>
          </a:p>
          <a:p>
            <a:pPr lvl="1"/>
            <a:r>
              <a:rPr lang="en-US" sz="3200" dirty="0"/>
              <a:t>Patent case study</a:t>
            </a:r>
          </a:p>
          <a:p>
            <a:r>
              <a:rPr lang="en-US" sz="3200" dirty="0"/>
              <a:t>Continuing IP conflicts issues</a:t>
            </a:r>
          </a:p>
          <a:p>
            <a:r>
              <a:rPr lang="en-US" sz="3200" dirty="0"/>
              <a:t>Diversion program</a:t>
            </a:r>
          </a:p>
          <a:p>
            <a:r>
              <a:rPr lang="en-US" sz="3200" dirty="0"/>
              <a:t>Compliance takeaways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1136514" y="62302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4</a:t>
            </a:fld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557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498" y="1916349"/>
            <a:ext cx="9591472" cy="4440001"/>
          </a:xfrm>
        </p:spPr>
        <p:txBody>
          <a:bodyPr>
            <a:noAutofit/>
          </a:bodyPr>
          <a:lstStyle/>
          <a:p>
            <a:r>
              <a:rPr lang="en-US" sz="1800" dirty="0">
                <a:latin typeface="Segoe UI "/>
                <a:cs typeface="Segoe UI Light" panose="020B0502040204020203" pitchFamily="34" charset="0"/>
              </a:rPr>
              <a:t>On Feb 6, 2024, the USPTO issued a Memorandum regarding the applicability of the USPTO Rules of Professional Conduct related to the use of AI.</a:t>
            </a:r>
          </a:p>
          <a:p>
            <a:r>
              <a:rPr lang="en-US" sz="1800" dirty="0">
                <a:latin typeface="Segoe UI "/>
                <a:cs typeface="Segoe UI Light" panose="020B0502040204020203" pitchFamily="34" charset="0"/>
              </a:rPr>
              <a:t>When practicing before the USPTO, practitioners' use of AI may implicate ethical considerations. </a:t>
            </a:r>
            <a:endParaRPr lang="en-US" sz="1800" strike="sngStrike" dirty="0">
              <a:solidFill>
                <a:srgbClr val="FF0000"/>
              </a:solidFill>
              <a:latin typeface="Segoe UI "/>
              <a:cs typeface="Segoe UI Light" panose="020B0502040204020203" pitchFamily="34" charset="0"/>
            </a:endParaRPr>
          </a:p>
          <a:p>
            <a:r>
              <a:rPr lang="en-US" sz="1800" dirty="0">
                <a:latin typeface="Segoe UI "/>
                <a:cs typeface="Segoe UI Light" panose="020B0502040204020203" pitchFamily="34" charset="0"/>
              </a:rPr>
              <a:t>37 C.F.R. </a:t>
            </a:r>
            <a:r>
              <a:rPr lang="en-US" sz="1800" dirty="0">
                <a:solidFill>
                  <a:prstClr val="black"/>
                </a:solidFill>
                <a:latin typeface="Segoe UI "/>
                <a:ea typeface="+mj-ea"/>
                <a:cs typeface="+mj-cs"/>
              </a:rPr>
              <a:t>§</a:t>
            </a:r>
            <a:r>
              <a:rPr lang="en-US" sz="1800" b="1" dirty="0">
                <a:solidFill>
                  <a:prstClr val="black"/>
                </a:solidFill>
                <a:latin typeface="Segoe UI "/>
                <a:ea typeface="+mj-ea"/>
                <a:cs typeface="+mj-cs"/>
              </a:rPr>
              <a:t> </a:t>
            </a:r>
            <a:r>
              <a:rPr lang="en-US" sz="1800" dirty="0">
                <a:latin typeface="Segoe UI "/>
                <a:cs typeface="Segoe UI Light" panose="020B0502040204020203" pitchFamily="34" charset="0"/>
              </a:rPr>
              <a:t>11.18 imposes duties on parties and practitioners in connection with submissions before the USPTO.</a:t>
            </a:r>
          </a:p>
          <a:p>
            <a:r>
              <a:rPr lang="en-US" sz="1800" dirty="0">
                <a:latin typeface="Segoe UI "/>
                <a:cs typeface="Segoe UI Light" panose="020B0502040204020203" pitchFamily="34" charset="0"/>
              </a:rPr>
              <a:t>37 C.F.R. </a:t>
            </a:r>
            <a:r>
              <a:rPr lang="en-US" sz="1800" dirty="0">
                <a:solidFill>
                  <a:prstClr val="black"/>
                </a:solidFill>
                <a:latin typeface="Segoe UI "/>
              </a:rPr>
              <a:t>§</a:t>
            </a:r>
            <a:r>
              <a:rPr lang="en-US" sz="1800" b="1" dirty="0">
                <a:solidFill>
                  <a:prstClr val="black"/>
                </a:solidFill>
                <a:latin typeface="Segoe UI "/>
              </a:rPr>
              <a:t> </a:t>
            </a:r>
            <a:r>
              <a:rPr lang="en-US" sz="1800" dirty="0">
                <a:latin typeface="Segoe UI "/>
                <a:cs typeface="Segoe UI Light" panose="020B0502040204020203" pitchFamily="34" charset="0"/>
              </a:rPr>
              <a:t>11.18(b), in part, stipulates that parties presenting papers to the Office make a certification, formed after a reasonable inquiry, as to evidentiary support for factual contentions and allegations.</a:t>
            </a:r>
            <a:r>
              <a:rPr lang="en-US" sz="1800" u="sng" dirty="0">
                <a:solidFill>
                  <a:srgbClr val="FF0000"/>
                </a:solidFill>
                <a:latin typeface="Segoe UI "/>
                <a:cs typeface="Segoe UI Light" panose="020B0502040204020203" pitchFamily="34" charset="0"/>
              </a:rPr>
              <a:t> </a:t>
            </a:r>
            <a:r>
              <a:rPr lang="en-US" sz="1800" strike="sngStrike" dirty="0">
                <a:solidFill>
                  <a:srgbClr val="FF0000"/>
                </a:solidFill>
                <a:latin typeface="Segoe UI "/>
                <a:cs typeface="Segoe UI Light" panose="020B0502040204020203" pitchFamily="34" charset="0"/>
              </a:rPr>
              <a:t> </a:t>
            </a:r>
          </a:p>
          <a:p>
            <a:r>
              <a:rPr lang="en-US" sz="1800" dirty="0">
                <a:latin typeface="Segoe UI "/>
                <a:cs typeface="Segoe UI Light" panose="020B0502040204020203" pitchFamily="34" charset="0"/>
              </a:rPr>
              <a:t>37 C.F.R.</a:t>
            </a:r>
            <a:r>
              <a:rPr lang="en-US" sz="1800" b="1" dirty="0">
                <a:latin typeface="Segoe UI "/>
              </a:rPr>
              <a:t> </a:t>
            </a:r>
            <a:r>
              <a:rPr lang="en-US" sz="1800" dirty="0">
                <a:latin typeface="Segoe UI "/>
              </a:rPr>
              <a:t>§</a:t>
            </a:r>
            <a:r>
              <a:rPr lang="en-US" sz="1800" b="1" dirty="0">
                <a:latin typeface="Segoe UI "/>
              </a:rPr>
              <a:t> </a:t>
            </a:r>
            <a:r>
              <a:rPr lang="en-US" sz="1800" dirty="0">
                <a:latin typeface="Segoe UI "/>
                <a:cs typeface="Segoe UI Light" panose="020B0502040204020203" pitchFamily="34" charset="0"/>
              </a:rPr>
              <a:t>11.18(a) stipulates that each piece of correspondence filed with the Office by a practitioner must bear the practitioner’s signature pursuant to 37 C.F.R. </a:t>
            </a:r>
            <a:r>
              <a:rPr lang="en-US" sz="1800" dirty="0">
                <a:solidFill>
                  <a:prstClr val="black"/>
                </a:solidFill>
                <a:latin typeface="Segoe UI "/>
                <a:ea typeface="+mj-ea"/>
                <a:cs typeface="+mj-cs"/>
              </a:rPr>
              <a:t>§</a:t>
            </a:r>
            <a:r>
              <a:rPr lang="en-US" sz="1800" dirty="0">
                <a:solidFill>
                  <a:prstClr val="black"/>
                </a:solidFill>
                <a:latin typeface="Segoe UI "/>
              </a:rPr>
              <a:t>§ 1.4(d)(1), 2.193.  </a:t>
            </a:r>
          </a:p>
          <a:p>
            <a:pPr marL="0" indent="0">
              <a:buNone/>
            </a:pPr>
            <a:r>
              <a:rPr lang="en-US" sz="1600" i="1" dirty="0">
                <a:solidFill>
                  <a:prstClr val="black"/>
                </a:solidFill>
                <a:latin typeface="Segoe UI "/>
              </a:rPr>
              <a:t>See</a:t>
            </a:r>
            <a:r>
              <a:rPr lang="en-US" sz="1600" dirty="0">
                <a:solidFill>
                  <a:prstClr val="black"/>
                </a:solidFill>
                <a:latin typeface="Segoe UI "/>
              </a:rPr>
              <a:t> </a:t>
            </a:r>
            <a:r>
              <a:rPr lang="en-US" sz="1600" dirty="0">
                <a:latin typeface="Segoe UI "/>
              </a:rPr>
              <a:t>https://www.uspto.gov/initiatives/artificial-intelligence/artificial-intelligence-resources</a:t>
            </a:r>
          </a:p>
          <a:p>
            <a:pPr marL="0" indent="0">
              <a:buNone/>
            </a:pPr>
            <a:endParaRPr lang="en-US" sz="1600" strike="sngStrike" dirty="0">
              <a:solidFill>
                <a:srgbClr val="FF0000"/>
              </a:solidFill>
              <a:highlight>
                <a:srgbClr val="FFFF00"/>
              </a:highlight>
              <a:latin typeface="Segoe UI "/>
              <a:cs typeface="Segoe UI Light" panose="020B0502040204020203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7655" y="6356350"/>
            <a:ext cx="2743200" cy="365125"/>
          </a:xfrm>
        </p:spPr>
        <p:txBody>
          <a:bodyPr/>
          <a:lstStyle/>
          <a:p>
            <a:pPr defTabSz="457211">
              <a:defRPr/>
            </a:pPr>
            <a:fld id="{92DA454B-C859-4892-B9FA-68B588C9F547}" type="slidenum">
              <a:rPr lang="en-US" sz="1800">
                <a:solidFill>
                  <a:prstClr val="black"/>
                </a:solidFill>
                <a:latin typeface="Segoe UI"/>
              </a:rPr>
              <a:pPr defTabSz="457211">
                <a:defRPr/>
              </a:pPr>
              <a:t>5</a:t>
            </a:fld>
            <a:endParaRPr lang="en-US" sz="1800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E774F8-87C9-49CC-B720-E63D7116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8" y="802509"/>
            <a:ext cx="9873574" cy="45235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Practice before the USPTO and Artificial Intelligence (AI)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5DB250-D889-4622-8A9F-3F2579CF5F82}"/>
                  </a:ext>
                </a:extLst>
              </p14:cNvPr>
              <p14:cNvContentPartPr/>
              <p14:nvPr/>
            </p14:nvContentPartPr>
            <p14:xfrm>
              <a:off x="7113904" y="233139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5DB250-D889-4622-8A9F-3F2579CF5F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04904" y="23223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582472-3A78-4EE7-B01A-C4DCA7A2B80E}"/>
                  </a:ext>
                </a:extLst>
              </p14:cNvPr>
              <p14:cNvContentPartPr/>
              <p14:nvPr/>
            </p14:nvContentPartPr>
            <p14:xfrm>
              <a:off x="7148464" y="234003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582472-3A78-4EE7-B01A-C4DCA7A2B8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9464" y="23310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35284C3-452B-457B-88F3-E8A4184E7E21}"/>
                  </a:ext>
                </a:extLst>
              </p14:cNvPr>
              <p14:cNvContentPartPr/>
              <p14:nvPr/>
            </p14:nvContentPartPr>
            <p14:xfrm>
              <a:off x="7208944" y="238287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35284C3-452B-457B-88F3-E8A4184E7E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99944" y="237387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USPTO – Global Patent Search Network ...">
            <a:extLst>
              <a:ext uri="{FF2B5EF4-FFF2-40B4-BE49-F238E27FC236}">
                <a16:creationId xmlns:a16="http://schemas.microsoft.com/office/drawing/2014/main" id="{AF5D2942-F8B1-209A-AE47-41335469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789" y="5619750"/>
            <a:ext cx="3686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0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514DAB-5533-4C35-9EC7-2B8FCC14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11" y="-126748"/>
            <a:ext cx="9086039" cy="181743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  <a:cs typeface="Arial"/>
              </a:rPr>
              <a:t>Rule 11.18 - Certifications and Pre-Filing Duties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7069F-BA7B-4360-8917-60919782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44" y="633689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 descr="A person looking at a magnifying glass&#10;&#10;Description automatically generated">
            <a:extLst>
              <a:ext uri="{FF2B5EF4-FFF2-40B4-BE49-F238E27FC236}">
                <a16:creationId xmlns:a16="http://schemas.microsoft.com/office/drawing/2014/main" id="{ED22F65A-F6A5-D7CA-E1B4-7BB2A264E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44" y="1340046"/>
            <a:ext cx="7019015" cy="4670027"/>
          </a:xfrm>
        </p:spPr>
      </p:pic>
    </p:spTree>
    <p:extLst>
      <p:ext uri="{BB962C8B-B14F-4D97-AF65-F5344CB8AC3E}">
        <p14:creationId xmlns:p14="http://schemas.microsoft.com/office/powerpoint/2010/main" val="3620962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B6FA-B976-42DF-A55D-90C7252D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Rule 11.18(a) – Personal Signature 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0B79-F8AA-44B4-B2FD-4FA804404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2234" y="1524000"/>
            <a:ext cx="41338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Signature Certification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847AD8-F7E2-821D-5B1B-802649CB2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6900" y="1825625"/>
            <a:ext cx="5676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“each piece of correspondence filed by a practitioner . . must bear a signature,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personally signed or inserted by such practitioner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compliance with §1.4(d)(1) or § 2.193(a) of this chapter . . .”               	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37 CFR 11.18(a)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/>
            <a:endParaRPr lang="en-US" sz="20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8CC6-9179-40A6-8BE5-AA06448C91B3}"/>
              </a:ext>
            </a:extLst>
          </p:cNvPr>
          <p:cNvSpPr txBox="1">
            <a:spLocks/>
          </p:cNvSpPr>
          <p:nvPr/>
        </p:nvSpPr>
        <p:spPr>
          <a:xfrm>
            <a:off x="-504217" y="639559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8" name="Picture 7" descr="A person typing on a computer">
            <a:extLst>
              <a:ext uri="{FF2B5EF4-FFF2-40B4-BE49-F238E27FC236}">
                <a16:creationId xmlns:a16="http://schemas.microsoft.com/office/drawing/2014/main" id="{3309D354-D91E-3E9E-5C5E-0498E2ABF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71" y="2957208"/>
            <a:ext cx="4406628" cy="29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9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348D7-12F6-DC23-F95D-0F229925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02B7-D2AE-6861-7D6F-B25A2AD4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Personal /s/ Means Personal /s/</a:t>
            </a:r>
            <a:endParaRPr lang="en-US" sz="3600" dirty="0">
              <a:latin typeface="+mn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2644-1B36-A399-07ED-F2DC5E5C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84" y="1449421"/>
            <a:ext cx="9335118" cy="48638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CFR § 1.4(d):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S-signature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S-signature must consist only of letters, or Arabic numerals, or both, with appropriate spaces and commas . . . and </a:t>
            </a:r>
            <a:r>
              <a:rPr lang="en-US" sz="2000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person signing the correspondence must insert his or her own S-signature with a first single forward slash mark before, and a second single forward slash mark after, the S-signature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. . . .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(4)(i)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as to the paper presented.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r>
              <a:rPr lang="en-US" sz="19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to the Office (whether by signing, filing, submitting, or later advocating) of any document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under § 11.18(b);</a:t>
            </a:r>
          </a:p>
          <a:p>
            <a:pPr lvl="1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Violations may result in sanctions under § 11.18(c) and disciplinary action under § 11.18(d).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(4)(ii) </a:t>
            </a:r>
            <a:r>
              <a:rPr lang="en-US" sz="2000" b="1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as to the signature.</a:t>
            </a: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 inserting sig. certifies its their own or they have reasonable basis to   	believe signature entered by named person</a:t>
            </a:r>
            <a:endParaRPr lang="en-US" sz="20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7BD7F-913A-639C-B754-1C1E02682505}"/>
              </a:ext>
            </a:extLst>
          </p:cNvPr>
          <p:cNvSpPr txBox="1">
            <a:spLocks/>
          </p:cNvSpPr>
          <p:nvPr/>
        </p:nvSpPr>
        <p:spPr>
          <a:xfrm>
            <a:off x="-941961" y="6313252"/>
            <a:ext cx="2057400" cy="4571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8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4712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5269-E251-F319-75B6-937C81F6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B4C3-6A28-5951-B5DE-163CFCAE1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Personal /s/ Means Personal /s/</a:t>
            </a:r>
            <a:endParaRPr lang="en-US" sz="3600" dirty="0">
              <a:latin typeface="+mn-l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94E6F-BB3E-9FE1-B640-B51AD17D5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56" y="1439695"/>
            <a:ext cx="9344846" cy="5205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CFR § 2.193: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for electronic signature.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 person signing a document electronically must: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(1)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Personally enter any combination of letters, numbers, spaces and/or punctuation marks that the signer has adopted as a signature, placed between two forward slash (“/”) symbols in the signature block . . . .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(f)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as certification.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/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to the Office (whether by signing, filing, submitting, or later advocating) of any document:</a:t>
            </a:r>
          </a:p>
          <a:p>
            <a:pPr lvl="2"/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constitutes a certification under § 11.18(b);</a:t>
            </a:r>
          </a:p>
          <a:p>
            <a:pPr lvl="2"/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violations may jeopardize validity of application or registration . . .  and may result in sanctions under § 11.18(c)</a:t>
            </a:r>
          </a:p>
          <a:p>
            <a:pPr lvl="2"/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practitioner violating § 11.18(b) may also be subject to disciplinary action. See § 11.18(d).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A8A61-5485-0DD3-F32A-77095F0DCF39}"/>
              </a:ext>
            </a:extLst>
          </p:cNvPr>
          <p:cNvSpPr txBox="1">
            <a:spLocks/>
          </p:cNvSpPr>
          <p:nvPr/>
        </p:nvSpPr>
        <p:spPr>
          <a:xfrm>
            <a:off x="-864141" y="62943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5029F70-D7FE-D94A-B6B7-8684B6BF4D08}" type="slidenum">
              <a:rPr lang="en-US">
                <a:solidFill>
                  <a:srgbClr val="000000"/>
                </a:solidFill>
                <a:latin typeface="Arial" panose="020B0604020202020204"/>
              </a:rPr>
              <a:pPr algn="r"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9569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D5C8961845AB4B9736F32076F4BD9E" ma:contentTypeVersion="16" ma:contentTypeDescription="Create a new document." ma:contentTypeScope="" ma:versionID="3a9fd92ef6765a3584302efa3326187f">
  <xsd:schema xmlns:xsd="http://www.w3.org/2001/XMLSchema" xmlns:xs="http://www.w3.org/2001/XMLSchema" xmlns:p="http://schemas.microsoft.com/office/2006/metadata/properties" xmlns:ns1="http://schemas.microsoft.com/sharepoint/v3" xmlns:ns3="62f98448-da89-4ceb-9422-714c2ae5f7a2" xmlns:ns4="89b57d29-6c1d-444b-9a15-179f9c52ca37" targetNamespace="http://schemas.microsoft.com/office/2006/metadata/properties" ma:root="true" ma:fieldsID="9b69d4bab7f6eae8b592d6e4c57fc7fd" ns1:_="" ns3:_="" ns4:_="">
    <xsd:import namespace="http://schemas.microsoft.com/sharepoint/v3"/>
    <xsd:import namespace="62f98448-da89-4ceb-9422-714c2ae5f7a2"/>
    <xsd:import namespace="89b57d29-6c1d-444b-9a15-179f9c52ca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f98448-da89-4ceb-9422-714c2ae5f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57d29-6c1d-444b-9a15-179f9c52ca3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0E71BE-C148-433F-919C-34BE04795F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f98448-da89-4ceb-9422-714c2ae5f7a2"/>
    <ds:schemaRef ds:uri="89b57d29-6c1d-444b-9a15-179f9c52ca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042B0F-0EC8-4097-BD96-4321EF85EC93}">
  <ds:schemaRefs>
    <ds:schemaRef ds:uri="http://schemas.microsoft.com/sharepoint/v3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89b57d29-6c1d-444b-9a15-179f9c52ca37"/>
    <ds:schemaRef ds:uri="62f98448-da89-4ceb-9422-714c2ae5f7a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EBCC5C9-F2F3-4B98-8D11-D942EC1C8CB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2496</TotalTime>
  <Words>2672</Words>
  <Application>Microsoft Office PowerPoint</Application>
  <PresentationFormat>Widescreen</PresentationFormat>
  <Paragraphs>350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Segoe UI</vt:lpstr>
      <vt:lpstr>Segoe UI </vt:lpstr>
      <vt:lpstr>Office Theme</vt:lpstr>
      <vt:lpstr> IPLSPRING</vt:lpstr>
      <vt:lpstr>Disclaimers</vt:lpstr>
      <vt:lpstr>Presenters</vt:lpstr>
      <vt:lpstr>Overview</vt:lpstr>
      <vt:lpstr>Practice before the USPTO and Artificial Intelligence (AI) </vt:lpstr>
      <vt:lpstr>Rule 11.18 - Certifications and Pre-Filing Duties</vt:lpstr>
      <vt:lpstr>Rule 11.18(a) – Personal Signature </vt:lpstr>
      <vt:lpstr>Personal /s/ Means Personal /s/</vt:lpstr>
      <vt:lpstr>Personal /s/ Means Personal /s/</vt:lpstr>
      <vt:lpstr>Rule 11.18(b)(1) – Truth Certification</vt:lpstr>
      <vt:lpstr>Rule 11.18(b)(2) – Reasonable Inquiry</vt:lpstr>
      <vt:lpstr>Discipline Examples From USPTO</vt:lpstr>
      <vt:lpstr>Rule 11.18 and TM Applications From China</vt:lpstr>
      <vt:lpstr>TM Rule 11.18 Concerns</vt:lpstr>
      <vt:lpstr>Improper TM Signatures/Failure to Review</vt:lpstr>
      <vt:lpstr>Improper signatures/failure to supervise</vt:lpstr>
      <vt:lpstr>Meritorious Claims – Rule 3.1</vt:lpstr>
      <vt:lpstr>Candor to the Tribunal – Rule 3.3</vt:lpstr>
      <vt:lpstr>Supervisory Duties – Rules 5.1-5.3</vt:lpstr>
      <vt:lpstr>Aiding UPL – Rule 5.5</vt:lpstr>
      <vt:lpstr>Patent Conduct - In Re Chew</vt:lpstr>
      <vt:lpstr>Conflicts of Interest</vt:lpstr>
      <vt:lpstr>Current Client Conflicts</vt:lpstr>
      <vt:lpstr>Former Client Conflicts</vt:lpstr>
      <vt:lpstr>Example 1: The “Just Trademark” Client</vt:lpstr>
      <vt:lpstr>Example 2: Corporate Family Client Conflicts</vt:lpstr>
      <vt:lpstr>Example 3: Applicants v. Inventors</vt:lpstr>
      <vt:lpstr>Example 4: Subject Matter Conflicts</vt:lpstr>
      <vt:lpstr>Diversion</vt:lpstr>
      <vt:lpstr>OED Diversion Program</vt:lpstr>
      <vt:lpstr>OED Diversion Program – criteria</vt:lpstr>
      <vt:lpstr>Takeaways</vt:lpstr>
      <vt:lpstr>Compliance Takeaways</vt:lpstr>
      <vt:lpstr>Compliance Takeaways (cont’d)</vt:lpstr>
      <vt:lpstr>Decisions imposing public discipline available in “FOIA Reading Room”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IPLSPRING Virtual</dc:title>
  <dc:creator>Eugenia Jefferson</dc:creator>
  <cp:lastModifiedBy>Girgis, Dahlia</cp:lastModifiedBy>
  <cp:revision>150</cp:revision>
  <cp:lastPrinted>2024-03-27T18:01:09Z</cp:lastPrinted>
  <dcterms:created xsi:type="dcterms:W3CDTF">2021-01-11T20:44:41Z</dcterms:created>
  <dcterms:modified xsi:type="dcterms:W3CDTF">2024-04-18T01:37:02Z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0x0101002FD5C8961845AB4B9736F32076F4BD9E</vt:lpwstr>
  </property>
</Properties>
</file>