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90" r:id="rId2"/>
    <p:sldMasterId id="2147483707" r:id="rId3"/>
    <p:sldMasterId id="2147483715" r:id="rId4"/>
    <p:sldMasterId id="2147483732" r:id="rId5"/>
    <p:sldMasterId id="2147483740" r:id="rId6"/>
  </p:sldMasterIdLst>
  <p:notesMasterIdLst>
    <p:notesMasterId r:id="rId35"/>
  </p:notesMasterIdLst>
  <p:handoutMasterIdLst>
    <p:handoutMasterId r:id="rId36"/>
  </p:handoutMasterIdLst>
  <p:sldIdLst>
    <p:sldId id="293" r:id="rId7"/>
    <p:sldId id="294" r:id="rId8"/>
    <p:sldId id="276" r:id="rId9"/>
    <p:sldId id="277" r:id="rId10"/>
    <p:sldId id="262" r:id="rId11"/>
    <p:sldId id="264" r:id="rId12"/>
    <p:sldId id="265" r:id="rId13"/>
    <p:sldId id="271" r:id="rId14"/>
    <p:sldId id="272" r:id="rId15"/>
    <p:sldId id="269" r:id="rId16"/>
    <p:sldId id="270" r:id="rId17"/>
    <p:sldId id="273" r:id="rId18"/>
    <p:sldId id="281" r:id="rId19"/>
    <p:sldId id="274" r:id="rId20"/>
    <p:sldId id="284" r:id="rId21"/>
    <p:sldId id="282" r:id="rId22"/>
    <p:sldId id="285" r:id="rId23"/>
    <p:sldId id="275" r:id="rId24"/>
    <p:sldId id="283" r:id="rId25"/>
    <p:sldId id="266" r:id="rId26"/>
    <p:sldId id="288" r:id="rId27"/>
    <p:sldId id="286" r:id="rId28"/>
    <p:sldId id="287" r:id="rId29"/>
    <p:sldId id="289" r:id="rId30"/>
    <p:sldId id="290" r:id="rId31"/>
    <p:sldId id="267" r:id="rId32"/>
    <p:sldId id="268" r:id="rId33"/>
    <p:sldId id="280" r:id="rId3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asifi, Lena" initials="ML" lastIdx="19" clrIdx="0">
    <p:extLst>
      <p:ext uri="{19B8F6BF-5375-455C-9EA6-DF929625EA0E}">
        <p15:presenceInfo xmlns:p15="http://schemas.microsoft.com/office/powerpoint/2012/main" userId="S-1-5-21-185489447-88882503-980507067-406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732"/>
    <a:srgbClr val="D9D9D6"/>
    <a:srgbClr val="A7A8AA"/>
    <a:srgbClr val="63666A"/>
    <a:srgbClr val="EFDBB2"/>
    <a:srgbClr val="F3D54E"/>
    <a:srgbClr val="F2A900"/>
    <a:srgbClr val="A07400"/>
    <a:srgbClr val="C9B1D0"/>
    <a:srgbClr val="AB3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27135" autoAdjust="0"/>
  </p:normalViewPr>
  <p:slideViewPr>
    <p:cSldViewPr snapToGrid="0" snapToObjects="1">
      <p:cViewPr varScale="1">
        <p:scale>
          <a:sx n="42" d="100"/>
          <a:sy n="42" d="100"/>
        </p:scale>
        <p:origin x="3552" y="48"/>
      </p:cViewPr>
      <p:guideLst>
        <p:guide orient="horz" pos="180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10/3/2022</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10/3/2022</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137677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3396859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114507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Segoe UI"/>
              <a:ea typeface="+mn-ea"/>
              <a:cs typeface="+mn-cs"/>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1223409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1395375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350769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50481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29434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endParaRPr lang="en-US" b="1"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2464390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1012946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92636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173065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197065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3766334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99848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1532577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1493743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282652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2023485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355021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48677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176440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35214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32479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372143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11808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43769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2326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rgbClr val="D4EB8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Rectangle 4">
            <a:extLst>
              <a:ext uri="{FF2B5EF4-FFF2-40B4-BE49-F238E27FC236}">
                <a16:creationId xmlns:a16="http://schemas.microsoft.com/office/drawing/2014/main" id="{00143280-B3EC-4A82-8288-0373A151F6B7}"/>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009845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4881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68150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7710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3929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4">
            <a:extLst>
              <a:ext uri="{FF2B5EF4-FFF2-40B4-BE49-F238E27FC236}">
                <a16:creationId xmlns:a16="http://schemas.microsoft.com/office/drawing/2014/main" id="{799D2CE5-862F-4781-A79D-2FC9998214FA}"/>
              </a:ext>
            </a:extLst>
          </p:cNvPr>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76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7" name="Picture 6" descr="USPTO logo">
            <a:extLst>
              <a:ext uri="{FF2B5EF4-FFF2-40B4-BE49-F238E27FC236}">
                <a16:creationId xmlns:a16="http://schemas.microsoft.com/office/drawing/2014/main" id="{8D06EE6F-399B-4C52-997D-4D784616CCC3}"/>
              </a:ext>
            </a:extLst>
          </p:cNvPr>
          <p:cNvPicPr>
            <a:picLocks noChangeAspect="1"/>
          </p:cNvPicPr>
          <p:nvPr/>
        </p:nvPicPr>
        <p:blipFill>
          <a:blip r:embed="rId2"/>
          <a:stretch>
            <a:fillRect/>
          </a:stretch>
        </p:blipFill>
        <p:spPr>
          <a:xfrm>
            <a:off x="2563844" y="1391176"/>
            <a:ext cx="4263263" cy="1990696"/>
          </a:xfrm>
          <a:prstGeom prst="rect">
            <a:avLst/>
          </a:prstGeom>
        </p:spPr>
      </p:pic>
      <p:sp>
        <p:nvSpPr>
          <p:cNvPr id="5" name="Rectangle 4">
            <a:extLst>
              <a:ext uri="{FF2B5EF4-FFF2-40B4-BE49-F238E27FC236}">
                <a16:creationId xmlns:a16="http://schemas.microsoft.com/office/drawing/2014/main" id="{6971B5E2-373C-4E24-AD90-C5F481B6E602}"/>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a:extLst>
              <a:ext uri="{FF2B5EF4-FFF2-40B4-BE49-F238E27FC236}">
                <a16:creationId xmlns:a16="http://schemas.microsoft.com/office/drawing/2014/main" id="{1B1DE7F3-75FC-4357-A1E5-847234E30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Tree>
    <p:extLst>
      <p:ext uri="{BB962C8B-B14F-4D97-AF65-F5344CB8AC3E}">
        <p14:creationId xmlns:p14="http://schemas.microsoft.com/office/powerpoint/2010/main" val="4108307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 logo">
            <a:extLst>
              <a:ext uri="{FF2B5EF4-FFF2-40B4-BE49-F238E27FC236}">
                <a16:creationId xmlns:a16="http://schemas.microsoft.com/office/drawing/2014/main" id="{AEA2E632-C087-4536-9D53-8193D6202298}"/>
              </a:ext>
            </a:extLst>
          </p:cNvPr>
          <p:cNvPicPr>
            <a:picLocks noChangeAspect="1"/>
          </p:cNvPicPr>
          <p:nvPr/>
        </p:nvPicPr>
        <p:blipFill>
          <a:blip r:embed="rId2"/>
          <a:stretch>
            <a:fillRect/>
          </a:stretch>
        </p:blipFill>
        <p:spPr>
          <a:xfrm>
            <a:off x="2561450" y="1867964"/>
            <a:ext cx="4129734" cy="1928346"/>
          </a:xfrm>
          <a:prstGeom prst="rect">
            <a:avLst/>
          </a:prstGeom>
        </p:spPr>
      </p:pic>
      <p:sp>
        <p:nvSpPr>
          <p:cNvPr id="4" name="Rectangle 3">
            <a:extLst>
              <a:ext uri="{FF2B5EF4-FFF2-40B4-BE49-F238E27FC236}">
                <a16:creationId xmlns:a16="http://schemas.microsoft.com/office/drawing/2014/main" id="{C13C1EE6-5002-4F93-A673-3DE3C852B054}"/>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logo">
            <a:extLst>
              <a:ext uri="{FF2B5EF4-FFF2-40B4-BE49-F238E27FC236}">
                <a16:creationId xmlns:a16="http://schemas.microsoft.com/office/drawing/2014/main" id="{5B908F4A-D37E-499B-9187-F536032AE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676747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a:extLst>
              <a:ext uri="{FF2B5EF4-FFF2-40B4-BE49-F238E27FC236}">
                <a16:creationId xmlns:a16="http://schemas.microsoft.com/office/drawing/2014/main" id="{494D295E-8F66-4339-9205-D9E27EDFEAE7}"/>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seal">
            <a:extLst>
              <a:ext uri="{FF2B5EF4-FFF2-40B4-BE49-F238E27FC236}">
                <a16:creationId xmlns:a16="http://schemas.microsoft.com/office/drawing/2014/main" id="{98018DAF-2F26-4260-8CA8-5150E5A16A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16892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33627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5" name="Rectangle 4">
            <a:extLst>
              <a:ext uri="{FF2B5EF4-FFF2-40B4-BE49-F238E27FC236}">
                <a16:creationId xmlns:a16="http://schemas.microsoft.com/office/drawing/2014/main" id="{D971F147-E434-4C0A-8E2B-99764D7BDBF8}"/>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seal">
            <a:extLst>
              <a:ext uri="{FF2B5EF4-FFF2-40B4-BE49-F238E27FC236}">
                <a16:creationId xmlns:a16="http://schemas.microsoft.com/office/drawing/2014/main" id="{24967DB4-4F1D-49EB-8D26-6A37E3BBD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7" name="TextBox 6">
            <a:extLst>
              <a:ext uri="{FF2B5EF4-FFF2-40B4-BE49-F238E27FC236}">
                <a16:creationId xmlns:a16="http://schemas.microsoft.com/office/drawing/2014/main" id="{E4D81C21-F4F0-4E1A-9E7B-F1728324EE54}"/>
              </a:ext>
            </a:extLst>
          </p:cNvPr>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462640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0" name="Rectangle 9">
            <a:extLst>
              <a:ext uri="{FF2B5EF4-FFF2-40B4-BE49-F238E27FC236}">
                <a16:creationId xmlns:a16="http://schemas.microsoft.com/office/drawing/2014/main" id="{3EB29D4F-8DE2-43E4-853D-C60AA065D369}"/>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1" name="Picture 10" title="USPTO seal">
            <a:extLst>
              <a:ext uri="{FF2B5EF4-FFF2-40B4-BE49-F238E27FC236}">
                <a16:creationId xmlns:a16="http://schemas.microsoft.com/office/drawing/2014/main" id="{0BA6A351-7785-4DB1-A997-7A24BD9178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2" name="TextBox 11">
            <a:extLst>
              <a:ext uri="{FF2B5EF4-FFF2-40B4-BE49-F238E27FC236}">
                <a16:creationId xmlns:a16="http://schemas.microsoft.com/office/drawing/2014/main" id="{FD63D8E5-5979-4D51-A5E2-D8BA16D98A0B}"/>
              </a:ext>
            </a:extLst>
          </p:cNvPr>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7" name="TextBox 16">
            <a:extLst>
              <a:ext uri="{FF2B5EF4-FFF2-40B4-BE49-F238E27FC236}">
                <a16:creationId xmlns:a16="http://schemas.microsoft.com/office/drawing/2014/main" id="{6EA2C260-F0C5-4C82-979E-0916B1FB5513}"/>
              </a:ext>
            </a:extLst>
          </p:cNvPr>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353230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1" name="Rectangle 10">
            <a:extLst>
              <a:ext uri="{FF2B5EF4-FFF2-40B4-BE49-F238E27FC236}">
                <a16:creationId xmlns:a16="http://schemas.microsoft.com/office/drawing/2014/main" id="{83AC0DE5-F196-4360-BDC8-3C937CBB6D8D}"/>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2" name="Picture 11" title="USPTO seal">
            <a:extLst>
              <a:ext uri="{FF2B5EF4-FFF2-40B4-BE49-F238E27FC236}">
                <a16:creationId xmlns:a16="http://schemas.microsoft.com/office/drawing/2014/main" id="{526BB523-CC9C-43D5-B46F-F565CE0C0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7" name="TextBox 16">
            <a:extLst>
              <a:ext uri="{FF2B5EF4-FFF2-40B4-BE49-F238E27FC236}">
                <a16:creationId xmlns:a16="http://schemas.microsoft.com/office/drawing/2014/main" id="{38F2C91E-81D9-486F-922D-C2B15416B4C5}"/>
              </a:ext>
            </a:extLst>
          </p:cNvPr>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9" name="TextBox 18">
            <a:extLst>
              <a:ext uri="{FF2B5EF4-FFF2-40B4-BE49-F238E27FC236}">
                <a16:creationId xmlns:a16="http://schemas.microsoft.com/office/drawing/2014/main" id="{71A07164-C5DC-4709-95DB-DC1EB647B849}"/>
              </a:ext>
            </a:extLst>
          </p:cNvPr>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20" name="TextBox 19">
            <a:extLst>
              <a:ext uri="{FF2B5EF4-FFF2-40B4-BE49-F238E27FC236}">
                <a16:creationId xmlns:a16="http://schemas.microsoft.com/office/drawing/2014/main" id="{EC39375E-35AE-4D23-8141-640271CD25BE}"/>
              </a:ext>
            </a:extLst>
          </p:cNvPr>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761659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745986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TextBox 4"/>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474359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378890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32156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59404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906658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18716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19918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66068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44693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73687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857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USPTO logo">
            <a:extLst>
              <a:ext uri="{FF2B5EF4-FFF2-40B4-BE49-F238E27FC236}">
                <a16:creationId xmlns:a16="http://schemas.microsoft.com/office/drawing/2014/main" id="{6425CFAB-1516-45E7-A0FB-37F3D2A9C693}"/>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0" name="Rectangle 9">
            <a:extLst>
              <a:ext uri="{FF2B5EF4-FFF2-40B4-BE49-F238E27FC236}">
                <a16:creationId xmlns:a16="http://schemas.microsoft.com/office/drawing/2014/main" id="{6CEE3B58-937F-4BBF-8D40-748F9D35D2B2}"/>
              </a:ext>
            </a:extLst>
          </p:cNvPr>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1" name="Picture 10" title="USPTO logo">
            <a:extLst>
              <a:ext uri="{FF2B5EF4-FFF2-40B4-BE49-F238E27FC236}">
                <a16:creationId xmlns:a16="http://schemas.microsoft.com/office/drawing/2014/main" id="{986FB726-6E35-4177-8269-F97C5DDC2E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a:extLst>
              <a:ext uri="{FF2B5EF4-FFF2-40B4-BE49-F238E27FC236}">
                <a16:creationId xmlns:a16="http://schemas.microsoft.com/office/drawing/2014/main" id="{B3338071-FC99-4BE7-98D6-75E09A7D6EDC}"/>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20426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4DC53B64-8392-4BAC-AA14-80BBE2F8C1EB}"/>
              </a:ext>
            </a:extLst>
          </p:cNvPr>
          <p:cNvPicPr>
            <a:picLocks noChangeAspect="1"/>
          </p:cNvPicPr>
          <p:nvPr/>
        </p:nvPicPr>
        <p:blipFill>
          <a:blip r:embed="rId3"/>
          <a:stretch>
            <a:fillRect/>
          </a:stretch>
        </p:blipFill>
        <p:spPr>
          <a:xfrm>
            <a:off x="5510462" y="4995136"/>
            <a:ext cx="3442007" cy="417213"/>
          </a:xfrm>
          <a:prstGeom prst="rect">
            <a:avLst/>
          </a:prstGeom>
        </p:spPr>
      </p:pic>
      <p:pic>
        <p:nvPicPr>
          <p:cNvPr id="12" name="Picture 11" title="Patent drawing background">
            <a:extLst>
              <a:ext uri="{FF2B5EF4-FFF2-40B4-BE49-F238E27FC236}">
                <a16:creationId xmlns:a16="http://schemas.microsoft.com/office/drawing/2014/main" id="{82E1F0D4-B647-47D9-A917-D7933BADFFA9}"/>
              </a:ext>
            </a:extLst>
          </p:cNvPr>
          <p:cNvPicPr>
            <a:picLocks noChangeAspect="1"/>
          </p:cNvPicPr>
          <p:nvPr userDrawn="1"/>
        </p:nvPicPr>
        <p:blipFill rotWithShape="1">
          <a:blip r:embed="rId2"/>
          <a:srcRect r="-76"/>
          <a:stretch/>
        </p:blipFill>
        <p:spPr>
          <a:xfrm>
            <a:off x="0" y="42389"/>
            <a:ext cx="9150889" cy="5456393"/>
          </a:xfrm>
          <a:prstGeom prst="rect">
            <a:avLst/>
          </a:prstGeom>
        </p:spPr>
      </p:pic>
      <p:sp>
        <p:nvSpPr>
          <p:cNvPr id="13" name="Rectangle 9">
            <a:extLst>
              <a:ext uri="{FF2B5EF4-FFF2-40B4-BE49-F238E27FC236}">
                <a16:creationId xmlns:a16="http://schemas.microsoft.com/office/drawing/2014/main" id="{2D3F7D26-171F-4CE5-8A52-C8C086C0F369}"/>
              </a:ext>
            </a:extLst>
          </p:cNvPr>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5" name="Picture 14" title="USPTO logo">
            <a:extLst>
              <a:ext uri="{FF2B5EF4-FFF2-40B4-BE49-F238E27FC236}">
                <a16:creationId xmlns:a16="http://schemas.microsoft.com/office/drawing/2014/main" id="{BF6B0949-F0F4-4337-8099-8F20F4C44B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6" name="Rectangle 9">
            <a:extLst>
              <a:ext uri="{FF2B5EF4-FFF2-40B4-BE49-F238E27FC236}">
                <a16:creationId xmlns:a16="http://schemas.microsoft.com/office/drawing/2014/main" id="{F1359611-03C1-41B2-A4D2-8DDD041E7DD6}"/>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882631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1359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58377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35107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rgbClr val="D4EB8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Rectangle 4">
            <a:extLst>
              <a:ext uri="{FF2B5EF4-FFF2-40B4-BE49-F238E27FC236}">
                <a16:creationId xmlns:a16="http://schemas.microsoft.com/office/drawing/2014/main" id="{B27A76BB-BDCF-4CA6-98C5-FECC49D3E236}"/>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431911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724067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33873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88056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72566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4">
            <a:extLst>
              <a:ext uri="{FF2B5EF4-FFF2-40B4-BE49-F238E27FC236}">
                <a16:creationId xmlns:a16="http://schemas.microsoft.com/office/drawing/2014/main" id="{E705A375-683A-41AC-BAE8-F52544DBE5C6}"/>
              </a:ext>
            </a:extLst>
          </p:cNvPr>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1523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7" name="Picture 6" descr="USPTO logo">
            <a:extLst>
              <a:ext uri="{FF2B5EF4-FFF2-40B4-BE49-F238E27FC236}">
                <a16:creationId xmlns:a16="http://schemas.microsoft.com/office/drawing/2014/main" id="{8D06EE6F-399B-4C52-997D-4D784616CCC3}"/>
              </a:ext>
            </a:extLst>
          </p:cNvPr>
          <p:cNvPicPr>
            <a:picLocks noChangeAspect="1"/>
          </p:cNvPicPr>
          <p:nvPr/>
        </p:nvPicPr>
        <p:blipFill>
          <a:blip r:embed="rId2"/>
          <a:stretch>
            <a:fillRect/>
          </a:stretch>
        </p:blipFill>
        <p:spPr>
          <a:xfrm>
            <a:off x="2563844" y="1391176"/>
            <a:ext cx="4263263" cy="1990696"/>
          </a:xfrm>
          <a:prstGeom prst="rect">
            <a:avLst/>
          </a:prstGeom>
        </p:spPr>
      </p:pic>
      <p:sp>
        <p:nvSpPr>
          <p:cNvPr id="5" name="Rectangle 4">
            <a:extLst>
              <a:ext uri="{FF2B5EF4-FFF2-40B4-BE49-F238E27FC236}">
                <a16:creationId xmlns:a16="http://schemas.microsoft.com/office/drawing/2014/main" id="{6EC65D46-016F-4BEE-BBB4-2B6187BACCF3}"/>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a:extLst>
              <a:ext uri="{FF2B5EF4-FFF2-40B4-BE49-F238E27FC236}">
                <a16:creationId xmlns:a16="http://schemas.microsoft.com/office/drawing/2014/main" id="{9372354B-F8A5-454A-8F06-D3DD78556C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Tree>
    <p:extLst>
      <p:ext uri="{BB962C8B-B14F-4D97-AF65-F5344CB8AC3E}">
        <p14:creationId xmlns:p14="http://schemas.microsoft.com/office/powerpoint/2010/main" val="3679791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 logo">
            <a:extLst>
              <a:ext uri="{FF2B5EF4-FFF2-40B4-BE49-F238E27FC236}">
                <a16:creationId xmlns:a16="http://schemas.microsoft.com/office/drawing/2014/main" id="{AEA2E632-C087-4536-9D53-8193D6202298}"/>
              </a:ext>
            </a:extLst>
          </p:cNvPr>
          <p:cNvPicPr>
            <a:picLocks noChangeAspect="1"/>
          </p:cNvPicPr>
          <p:nvPr/>
        </p:nvPicPr>
        <p:blipFill>
          <a:blip r:embed="rId2"/>
          <a:stretch>
            <a:fillRect/>
          </a:stretch>
        </p:blipFill>
        <p:spPr>
          <a:xfrm>
            <a:off x="2561450" y="1867964"/>
            <a:ext cx="4129734" cy="1928346"/>
          </a:xfrm>
          <a:prstGeom prst="rect">
            <a:avLst/>
          </a:prstGeom>
        </p:spPr>
      </p:pic>
      <p:sp>
        <p:nvSpPr>
          <p:cNvPr id="4" name="Rectangle 3">
            <a:extLst>
              <a:ext uri="{FF2B5EF4-FFF2-40B4-BE49-F238E27FC236}">
                <a16:creationId xmlns:a16="http://schemas.microsoft.com/office/drawing/2014/main" id="{8E452D00-6AB0-4419-ADFD-01045D0880BE}"/>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logo">
            <a:extLst>
              <a:ext uri="{FF2B5EF4-FFF2-40B4-BE49-F238E27FC236}">
                <a16:creationId xmlns:a16="http://schemas.microsoft.com/office/drawing/2014/main" id="{23647C03-A52B-4888-9587-56613AD5F6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3724933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a:extLst>
              <a:ext uri="{FF2B5EF4-FFF2-40B4-BE49-F238E27FC236}">
                <a16:creationId xmlns:a16="http://schemas.microsoft.com/office/drawing/2014/main" id="{FC6FBB73-E823-41E4-9472-C335C3DF2D8C}"/>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seal">
            <a:extLst>
              <a:ext uri="{FF2B5EF4-FFF2-40B4-BE49-F238E27FC236}">
                <a16:creationId xmlns:a16="http://schemas.microsoft.com/office/drawing/2014/main" id="{AC8BAA30-CD6D-4BCB-9DF6-FB1CB31D2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371445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5" name="Rectangle 4">
            <a:extLst>
              <a:ext uri="{FF2B5EF4-FFF2-40B4-BE49-F238E27FC236}">
                <a16:creationId xmlns:a16="http://schemas.microsoft.com/office/drawing/2014/main" id="{C88CD4A4-2E6B-4605-95F8-9270274526BC}"/>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seal">
            <a:extLst>
              <a:ext uri="{FF2B5EF4-FFF2-40B4-BE49-F238E27FC236}">
                <a16:creationId xmlns:a16="http://schemas.microsoft.com/office/drawing/2014/main" id="{73C8F0D6-D840-46D9-8025-E80E02B74C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7" name="TextBox 6">
            <a:extLst>
              <a:ext uri="{FF2B5EF4-FFF2-40B4-BE49-F238E27FC236}">
                <a16:creationId xmlns:a16="http://schemas.microsoft.com/office/drawing/2014/main" id="{D7C950CB-69D6-4E91-B71D-D3683A3DB84B}"/>
              </a:ext>
            </a:extLst>
          </p:cNvPr>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574922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0" name="Rectangle 9">
            <a:extLst>
              <a:ext uri="{FF2B5EF4-FFF2-40B4-BE49-F238E27FC236}">
                <a16:creationId xmlns:a16="http://schemas.microsoft.com/office/drawing/2014/main" id="{CDDFDEA9-08B9-4DCF-93F6-D7DE93F2E80E}"/>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1" name="Picture 10" title="USPTO seal">
            <a:extLst>
              <a:ext uri="{FF2B5EF4-FFF2-40B4-BE49-F238E27FC236}">
                <a16:creationId xmlns:a16="http://schemas.microsoft.com/office/drawing/2014/main" id="{3DB19D19-368A-48E1-8239-DDBA9138DD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2" name="TextBox 11">
            <a:extLst>
              <a:ext uri="{FF2B5EF4-FFF2-40B4-BE49-F238E27FC236}">
                <a16:creationId xmlns:a16="http://schemas.microsoft.com/office/drawing/2014/main" id="{B0EC0CF7-2F78-4F9C-BDBE-953F369264FF}"/>
              </a:ext>
            </a:extLst>
          </p:cNvPr>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7" name="TextBox 16">
            <a:extLst>
              <a:ext uri="{FF2B5EF4-FFF2-40B4-BE49-F238E27FC236}">
                <a16:creationId xmlns:a16="http://schemas.microsoft.com/office/drawing/2014/main" id="{D3F62A2F-5B4B-4E04-8B08-39E61E9356F6}"/>
              </a:ext>
            </a:extLst>
          </p:cNvPr>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943310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1" name="Rectangle 10">
            <a:extLst>
              <a:ext uri="{FF2B5EF4-FFF2-40B4-BE49-F238E27FC236}">
                <a16:creationId xmlns:a16="http://schemas.microsoft.com/office/drawing/2014/main" id="{7551D0B6-0D46-4EF7-98DD-2C13F79986EA}"/>
              </a:ext>
            </a:extLst>
          </p:cNvPr>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2" name="Picture 11" title="USPTO seal">
            <a:extLst>
              <a:ext uri="{FF2B5EF4-FFF2-40B4-BE49-F238E27FC236}">
                <a16:creationId xmlns:a16="http://schemas.microsoft.com/office/drawing/2014/main" id="{75D3C210-1125-4415-8F9A-8AC38809DB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7" name="TextBox 16">
            <a:extLst>
              <a:ext uri="{FF2B5EF4-FFF2-40B4-BE49-F238E27FC236}">
                <a16:creationId xmlns:a16="http://schemas.microsoft.com/office/drawing/2014/main" id="{45D20D81-DC6B-478A-838B-3D8B08672941}"/>
              </a:ext>
            </a:extLst>
          </p:cNvPr>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9" name="TextBox 18">
            <a:extLst>
              <a:ext uri="{FF2B5EF4-FFF2-40B4-BE49-F238E27FC236}">
                <a16:creationId xmlns:a16="http://schemas.microsoft.com/office/drawing/2014/main" id="{3AE47F29-6C32-4AF7-BB5C-8C00E5148705}"/>
              </a:ext>
            </a:extLst>
          </p:cNvPr>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20" name="TextBox 19">
            <a:extLst>
              <a:ext uri="{FF2B5EF4-FFF2-40B4-BE49-F238E27FC236}">
                <a16:creationId xmlns:a16="http://schemas.microsoft.com/office/drawing/2014/main" id="{981E0622-1921-480F-A084-F80613BC15F9}"/>
              </a:ext>
            </a:extLst>
          </p:cNvPr>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445654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18226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223932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5740990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103794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446365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2262473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33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USPTO logo">
            <a:extLst>
              <a:ext uri="{FF2B5EF4-FFF2-40B4-BE49-F238E27FC236}">
                <a16:creationId xmlns:a16="http://schemas.microsoft.com/office/drawing/2014/main" id="{6425CFAB-1516-45E7-A0FB-37F3D2A9C693}"/>
              </a:ext>
            </a:extLst>
          </p:cNvPr>
          <p:cNvPicPr>
            <a:picLocks noChangeAspect="1"/>
          </p:cNvPicPr>
          <p:nvPr userDrawn="1"/>
        </p:nvPicPr>
        <p:blipFill>
          <a:blip r:embed="rId2"/>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35010059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4DC53B64-8392-4BAC-AA14-80BBE2F8C1EB}"/>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5674617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349197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777170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rgbClr val="D4EB8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45973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69089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722753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99039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867615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8227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USPTO logo">
            <a:extLst>
              <a:ext uri="{FF2B5EF4-FFF2-40B4-BE49-F238E27FC236}">
                <a16:creationId xmlns:a16="http://schemas.microsoft.com/office/drawing/2014/main" id="{6425CFAB-1516-45E7-A0FB-37F3D2A9C693}"/>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0" name="Rectangle 9">
            <a:extLst>
              <a:ext uri="{FF2B5EF4-FFF2-40B4-BE49-F238E27FC236}">
                <a16:creationId xmlns:a16="http://schemas.microsoft.com/office/drawing/2014/main" id="{4F4A3C11-D608-4C49-B2F4-3C89BCBA3362}"/>
              </a:ext>
            </a:extLst>
          </p:cNvPr>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1" name="Picture 10" title="USPTO logo">
            <a:extLst>
              <a:ext uri="{FF2B5EF4-FFF2-40B4-BE49-F238E27FC236}">
                <a16:creationId xmlns:a16="http://schemas.microsoft.com/office/drawing/2014/main" id="{5F3717E6-8C53-4524-A67D-3871CE12D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a:extLst>
              <a:ext uri="{FF2B5EF4-FFF2-40B4-BE49-F238E27FC236}">
                <a16:creationId xmlns:a16="http://schemas.microsoft.com/office/drawing/2014/main" id="{36304035-2ED3-49AB-B538-B7B60673B255}"/>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6207245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7" name="Picture 6" descr="USPTO logo">
            <a:extLst>
              <a:ext uri="{FF2B5EF4-FFF2-40B4-BE49-F238E27FC236}">
                <a16:creationId xmlns:a16="http://schemas.microsoft.com/office/drawing/2014/main" id="{8D06EE6F-399B-4C52-997D-4D784616CCC3}"/>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041757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 logo">
            <a:extLst>
              <a:ext uri="{FF2B5EF4-FFF2-40B4-BE49-F238E27FC236}">
                <a16:creationId xmlns:a16="http://schemas.microsoft.com/office/drawing/2014/main" id="{AEA2E632-C087-4536-9D53-8193D6202298}"/>
              </a:ext>
            </a:extLst>
          </p:cNvPr>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22658839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940210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9960396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388003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36991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4DC53B64-8392-4BAC-AA14-80BBE2F8C1EB}"/>
              </a:ext>
            </a:extLst>
          </p:cNvPr>
          <p:cNvPicPr>
            <a:picLocks noChangeAspect="1"/>
          </p:cNvPicPr>
          <p:nvPr/>
        </p:nvPicPr>
        <p:blipFill>
          <a:blip r:embed="rId3"/>
          <a:stretch>
            <a:fillRect/>
          </a:stretch>
        </p:blipFill>
        <p:spPr>
          <a:xfrm>
            <a:off x="5510462" y="4995136"/>
            <a:ext cx="3442007" cy="417213"/>
          </a:xfrm>
          <a:prstGeom prst="rect">
            <a:avLst/>
          </a:prstGeom>
        </p:spPr>
      </p:pic>
      <p:pic>
        <p:nvPicPr>
          <p:cNvPr id="12" name="Picture 11" title="Patent drawing background">
            <a:extLst>
              <a:ext uri="{FF2B5EF4-FFF2-40B4-BE49-F238E27FC236}">
                <a16:creationId xmlns:a16="http://schemas.microsoft.com/office/drawing/2014/main" id="{2DF49CE2-4620-48FE-B080-9E78218A4859}"/>
              </a:ext>
            </a:extLst>
          </p:cNvPr>
          <p:cNvPicPr>
            <a:picLocks noChangeAspect="1"/>
          </p:cNvPicPr>
          <p:nvPr userDrawn="1"/>
        </p:nvPicPr>
        <p:blipFill rotWithShape="1">
          <a:blip r:embed="rId2"/>
          <a:srcRect r="-76"/>
          <a:stretch/>
        </p:blipFill>
        <p:spPr>
          <a:xfrm>
            <a:off x="0" y="42389"/>
            <a:ext cx="9150889" cy="5456393"/>
          </a:xfrm>
          <a:prstGeom prst="rect">
            <a:avLst/>
          </a:prstGeom>
        </p:spPr>
      </p:pic>
      <p:sp>
        <p:nvSpPr>
          <p:cNvPr id="13" name="Rectangle 9">
            <a:extLst>
              <a:ext uri="{FF2B5EF4-FFF2-40B4-BE49-F238E27FC236}">
                <a16:creationId xmlns:a16="http://schemas.microsoft.com/office/drawing/2014/main" id="{B3DB8500-36DF-4584-8670-B91C4EFF513D}"/>
              </a:ext>
            </a:extLst>
          </p:cNvPr>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5" name="Picture 14" title="USPTO logo">
            <a:extLst>
              <a:ext uri="{FF2B5EF4-FFF2-40B4-BE49-F238E27FC236}">
                <a16:creationId xmlns:a16="http://schemas.microsoft.com/office/drawing/2014/main" id="{DD905EB3-963A-4CEA-AFB6-DC43132040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6" name="Rectangle 9">
            <a:extLst>
              <a:ext uri="{FF2B5EF4-FFF2-40B4-BE49-F238E27FC236}">
                <a16:creationId xmlns:a16="http://schemas.microsoft.com/office/drawing/2014/main" id="{9CAE132F-4B4D-4F70-86B7-04F219571D51}"/>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54527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08561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image" Target="../media/image2.png"/><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image" Target="../media/image1.emf"/><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215732">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5" r:id="rId5"/>
    <p:sldLayoutId id="2147483686"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5"/>
          <a:stretch>
            <a:fillRect/>
          </a:stretch>
        </p:blipFill>
        <p:spPr>
          <a:xfrm>
            <a:off x="7412669" y="4876694"/>
            <a:ext cx="1426531" cy="471579"/>
          </a:xfrm>
          <a:prstGeom prst="rect">
            <a:avLst/>
          </a:prstGeom>
        </p:spPr>
      </p:pic>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CFC8ED83-46B3-4FCD-ACAC-C374430B4EE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Tree>
    <p:extLst>
      <p:ext uri="{BB962C8B-B14F-4D97-AF65-F5344CB8AC3E}">
        <p14:creationId xmlns:p14="http://schemas.microsoft.com/office/powerpoint/2010/main" val="15004445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687" r:id="rId17"/>
    <p:sldLayoutId id="2147483658" r:id="rId18"/>
    <p:sldLayoutId id="2147483671" r:id="rId19"/>
    <p:sldLayoutId id="2147483659" r:id="rId20"/>
    <p:sldLayoutId id="2147483688" r:id="rId21"/>
    <p:sldLayoutId id="2147483672" r:id="rId22"/>
    <p:sldLayoutId id="2147483689" r:id="rId23"/>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11606677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D547168A-822E-41C7-993D-6504E53EFE3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Tree>
    <p:extLst>
      <p:ext uri="{BB962C8B-B14F-4D97-AF65-F5344CB8AC3E}">
        <p14:creationId xmlns:p14="http://schemas.microsoft.com/office/powerpoint/2010/main" val="369421376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36855656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215732">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31956628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8.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hyperlink" Target="https://commons.wikimedia.org/w/index.php?curid=90498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25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B5460A-4951-4279-8215-17932C54B4F4}"/>
              </a:ext>
            </a:extLst>
          </p:cNvPr>
          <p:cNvSpPr>
            <a:spLocks noGrp="1"/>
          </p:cNvSpPr>
          <p:nvPr>
            <p:ph idx="1"/>
          </p:nvPr>
        </p:nvSpPr>
        <p:spPr>
          <a:xfrm>
            <a:off x="457199" y="1262080"/>
            <a:ext cx="8229599" cy="3786267"/>
          </a:xfrm>
        </p:spPr>
        <p:txBody>
          <a:bodyPr>
            <a:normAutofit fontScale="62500" lnSpcReduction="20000"/>
          </a:bodyPr>
          <a:lstStyle/>
          <a:p>
            <a:pPr marL="0" indent="0">
              <a:buNone/>
            </a:pPr>
            <a:r>
              <a:rPr lang="en-US" dirty="0">
                <a:latin typeface="Segoe UI Light" panose="020B0502040204020203" pitchFamily="34" charset="0"/>
                <a:cs typeface="Segoe UI Light" panose="020B0502040204020203" pitchFamily="34" charset="0"/>
              </a:rPr>
              <a:t>Patent prosecution:</a:t>
            </a:r>
          </a:p>
          <a:p>
            <a:pPr marL="514350" indent="-514350">
              <a:buAutoNum type="arabicParenBoth"/>
            </a:pPr>
            <a:r>
              <a:rPr lang="en-US" dirty="0">
                <a:latin typeface="Segoe UI Light" panose="020B0502040204020203" pitchFamily="34" charset="0"/>
                <a:cs typeface="Segoe UI Light" panose="020B0502040204020203" pitchFamily="34" charset="0"/>
              </a:rPr>
              <a:t>Draft and prepare patent application;</a:t>
            </a:r>
          </a:p>
          <a:p>
            <a:pPr marL="514350" indent="-514350">
              <a:buAutoNum type="arabicParenBoth"/>
            </a:pPr>
            <a:r>
              <a:rPr lang="en-US" dirty="0">
                <a:latin typeface="Segoe UI Light" panose="020B0502040204020203" pitchFamily="34" charset="0"/>
                <a:cs typeface="Segoe UI Light" panose="020B0502040204020203" pitchFamily="34" charset="0"/>
              </a:rPr>
              <a:t>Submit to USPTO for examination;</a:t>
            </a:r>
          </a:p>
          <a:p>
            <a:pPr marL="514350" indent="-514350">
              <a:buAutoNum type="arabicParenBoth"/>
            </a:pPr>
            <a:r>
              <a:rPr lang="en-US" dirty="0">
                <a:latin typeface="Segoe UI Light" panose="020B0502040204020203" pitchFamily="34" charset="0"/>
                <a:cs typeface="Segoe UI Light" panose="020B0502040204020203" pitchFamily="34" charset="0"/>
              </a:rPr>
              <a:t>USPTO issues “Office Actions” notifying applicant of any inadequacies in the application;</a:t>
            </a:r>
          </a:p>
          <a:p>
            <a:pPr marL="514350" indent="-514350">
              <a:buAutoNum type="arabicParenBoth"/>
            </a:pPr>
            <a:r>
              <a:rPr lang="en-US" dirty="0">
                <a:latin typeface="Segoe UI Light" panose="020B0502040204020203" pitchFamily="34" charset="0"/>
                <a:cs typeface="Segoe UI Light" panose="020B0502040204020203" pitchFamily="34" charset="0"/>
              </a:rPr>
              <a:t>Applicant responds;</a:t>
            </a:r>
          </a:p>
          <a:p>
            <a:pPr marL="514350" indent="-514350">
              <a:buAutoNum type="arabicParenBoth"/>
            </a:pPr>
            <a:r>
              <a:rPr lang="en-US" dirty="0">
                <a:latin typeface="Segoe UI Light" panose="020B0502040204020203" pitchFamily="34" charset="0"/>
                <a:cs typeface="Segoe UI Light" panose="020B0502040204020203" pitchFamily="34" charset="0"/>
              </a:rPr>
              <a:t>Repeat steps 3 and 4;</a:t>
            </a:r>
          </a:p>
          <a:p>
            <a:pPr marL="514350" indent="-514350">
              <a:buAutoNum type="arabicParenBoth"/>
            </a:pPr>
            <a:r>
              <a:rPr lang="en-US" dirty="0">
                <a:latin typeface="Segoe UI Light" panose="020B0502040204020203" pitchFamily="34" charset="0"/>
                <a:cs typeface="Segoe UI Light" panose="020B0502040204020203" pitchFamily="34" charset="0"/>
              </a:rPr>
              <a:t>USPTO issues the patent or a final decision;</a:t>
            </a:r>
          </a:p>
          <a:p>
            <a:pPr marL="514350" indent="-514350">
              <a:buAutoNum type="arabicParenBoth"/>
            </a:pPr>
            <a:r>
              <a:rPr lang="en-US" dirty="0">
                <a:latin typeface="Segoe UI Light" panose="020B0502040204020203" pitchFamily="34" charset="0"/>
                <a:cs typeface="Segoe UI Light" panose="020B0502040204020203" pitchFamily="34" charset="0"/>
              </a:rPr>
              <a:t>Applicant appeals (if applicable); and</a:t>
            </a:r>
          </a:p>
          <a:p>
            <a:pPr marL="514350" indent="-514350">
              <a:buAutoNum type="arabicParenBoth"/>
            </a:pPr>
            <a:r>
              <a:rPr lang="en-US" dirty="0">
                <a:latin typeface="Segoe UI Light" panose="020B0502040204020203" pitchFamily="34" charset="0"/>
                <a:cs typeface="Segoe UI Light" panose="020B0502040204020203" pitchFamily="34" charset="0"/>
              </a:rPr>
              <a:t>If issued, there are fees due to maintain the patent (maintenance fees), and potential cost of PTAB proceedings (if applicant appeals).</a:t>
            </a:r>
          </a:p>
          <a:p>
            <a:pPr marL="0" indent="0">
              <a:buNone/>
            </a:pPr>
            <a:endParaRPr lang="en-US" dirty="0"/>
          </a:p>
        </p:txBody>
      </p:sp>
      <p:sp>
        <p:nvSpPr>
          <p:cNvPr id="2" name="Title 1">
            <a:extLst>
              <a:ext uri="{FF2B5EF4-FFF2-40B4-BE49-F238E27FC236}">
                <a16:creationId xmlns:a16="http://schemas.microsoft.com/office/drawing/2014/main" id="{6CDF34EF-E3B5-49BE-A7EE-B350A655ADAA}"/>
              </a:ext>
            </a:extLst>
          </p:cNvPr>
          <p:cNvSpPr>
            <a:spLocks noGrp="1"/>
          </p:cNvSpPr>
          <p:nvPr>
            <p:ph type="title"/>
          </p:nvPr>
        </p:nvSpPr>
        <p:spPr/>
        <p:txBody>
          <a:bodyPr/>
          <a:lstStyle/>
          <a:p>
            <a:r>
              <a:rPr lang="en-US" dirty="0"/>
              <a:t>Patent prosecution</a:t>
            </a:r>
          </a:p>
        </p:txBody>
      </p:sp>
      <p:sp>
        <p:nvSpPr>
          <p:cNvPr id="4" name="Slide Number Placeholder 3">
            <a:extLst>
              <a:ext uri="{FF2B5EF4-FFF2-40B4-BE49-F238E27FC236}">
                <a16:creationId xmlns:a16="http://schemas.microsoft.com/office/drawing/2014/main" id="{308CC09B-8EB6-49D1-9CD3-3B5DD38D3EC7}"/>
              </a:ext>
            </a:extLst>
          </p:cNvPr>
          <p:cNvSpPr>
            <a:spLocks noGrp="1"/>
          </p:cNvSpPr>
          <p:nvPr>
            <p:ph type="sldNum" sz="quarter" idx="10"/>
          </p:nvPr>
        </p:nvSpPr>
        <p:spPr/>
        <p:txBody>
          <a:bodyPr/>
          <a:lstStyle/>
          <a:p>
            <a:fld id="{1D648693-0942-45E9-83AE-76FC568F9452}" type="slidenum">
              <a:rPr lang="en-US" smtClean="0"/>
              <a:pPr/>
              <a:t>10</a:t>
            </a:fld>
            <a:endParaRPr lang="en-US" dirty="0"/>
          </a:p>
        </p:txBody>
      </p:sp>
    </p:spTree>
    <p:extLst>
      <p:ext uri="{BB962C8B-B14F-4D97-AF65-F5344CB8AC3E}">
        <p14:creationId xmlns:p14="http://schemas.microsoft.com/office/powerpoint/2010/main" val="379554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92F2D72-C520-44F5-B7CD-2ABD590EE292}"/>
              </a:ext>
            </a:extLst>
          </p:cNvPr>
          <p:cNvSpPr>
            <a:spLocks noGrp="1"/>
          </p:cNvSpPr>
          <p:nvPr>
            <p:ph idx="1"/>
          </p:nvPr>
        </p:nvSpPr>
        <p:spPr>
          <a:xfrm>
            <a:off x="457200" y="1447584"/>
            <a:ext cx="4262865" cy="3786267"/>
          </a:xfrm>
        </p:spPr>
        <p:txBody>
          <a:bodyPr>
            <a:normAutofit fontScale="85000" lnSpcReduction="20000"/>
          </a:bodyPr>
          <a:lstStyle/>
          <a:p>
            <a:r>
              <a:rPr lang="en-US" dirty="0">
                <a:latin typeface="Segoe UI Light" panose="020B0502040204020203" pitchFamily="34" charset="0"/>
                <a:cs typeface="Segoe UI Light" panose="020B0502040204020203" pitchFamily="34" charset="0"/>
              </a:rPr>
              <a:t>Must have a scientific and technical background</a:t>
            </a:r>
          </a:p>
          <a:p>
            <a:r>
              <a:rPr lang="en-US" dirty="0">
                <a:latin typeface="Segoe UI Light" panose="020B0502040204020203" pitchFamily="34" charset="0"/>
                <a:cs typeface="Segoe UI Light" panose="020B0502040204020203" pitchFamily="34" charset="0"/>
              </a:rPr>
              <a:t>May be an attorney</a:t>
            </a:r>
          </a:p>
          <a:p>
            <a:r>
              <a:rPr lang="en-US" dirty="0">
                <a:latin typeface="Segoe UI Light" panose="020B0502040204020203" pitchFamily="34" charset="0"/>
                <a:cs typeface="Segoe UI Light" panose="020B0502040204020203" pitchFamily="34" charset="0"/>
              </a:rPr>
              <a:t>Generally, must apply for and take registration examination (“patent bar exam”) and pass a moral character evaluation</a:t>
            </a:r>
          </a:p>
          <a:p>
            <a:r>
              <a:rPr lang="en-US" dirty="0">
                <a:latin typeface="Segoe UI Light" panose="020B0502040204020203" pitchFamily="34" charset="0"/>
                <a:cs typeface="Segoe UI Light" panose="020B0502040204020203" pitchFamily="34" charset="0"/>
              </a:rPr>
              <a:t>Patent attorneys and patent agents</a:t>
            </a:r>
          </a:p>
        </p:txBody>
      </p:sp>
      <p:sp>
        <p:nvSpPr>
          <p:cNvPr id="2" name="Title 1">
            <a:extLst>
              <a:ext uri="{FF2B5EF4-FFF2-40B4-BE49-F238E27FC236}">
                <a16:creationId xmlns:a16="http://schemas.microsoft.com/office/drawing/2014/main" id="{341E9465-3990-454F-BBE0-5BF054FA7D71}"/>
              </a:ext>
            </a:extLst>
          </p:cNvPr>
          <p:cNvSpPr>
            <a:spLocks noGrp="1"/>
          </p:cNvSpPr>
          <p:nvPr>
            <p:ph type="title"/>
          </p:nvPr>
        </p:nvSpPr>
        <p:spPr/>
        <p:txBody>
          <a:bodyPr/>
          <a:lstStyle/>
          <a:p>
            <a:r>
              <a:rPr lang="en-US" dirty="0"/>
              <a:t>Patent practitioners</a:t>
            </a:r>
          </a:p>
        </p:txBody>
      </p:sp>
      <p:sp>
        <p:nvSpPr>
          <p:cNvPr id="4" name="Slide Number Placeholder 3">
            <a:extLst>
              <a:ext uri="{FF2B5EF4-FFF2-40B4-BE49-F238E27FC236}">
                <a16:creationId xmlns:a16="http://schemas.microsoft.com/office/drawing/2014/main" id="{A4238D29-9656-4B98-8144-53D3646A0179}"/>
              </a:ext>
            </a:extLst>
          </p:cNvPr>
          <p:cNvSpPr>
            <a:spLocks noGrp="1"/>
          </p:cNvSpPr>
          <p:nvPr>
            <p:ph type="sldNum" sz="quarter" idx="10"/>
          </p:nvPr>
        </p:nvSpPr>
        <p:spPr/>
        <p:txBody>
          <a:bodyPr/>
          <a:lstStyle/>
          <a:p>
            <a:fld id="{1D648693-0942-45E9-83AE-76FC568F9452}" type="slidenum">
              <a:rPr lang="en-US" smtClean="0"/>
              <a:pPr/>
              <a:t>11</a:t>
            </a:fld>
            <a:endParaRPr lang="en-US" dirty="0"/>
          </a:p>
        </p:txBody>
      </p:sp>
      <p:pic>
        <p:nvPicPr>
          <p:cNvPr id="9" name="Picture 8" descr="USPTO public website screen shot of Becoming a patent practitioner">
            <a:extLst>
              <a:ext uri="{FF2B5EF4-FFF2-40B4-BE49-F238E27FC236}">
                <a16:creationId xmlns:a16="http://schemas.microsoft.com/office/drawing/2014/main" id="{2550755F-8707-4F30-AEF9-158C9FB5ACF7}"/>
              </a:ext>
            </a:extLst>
          </p:cNvPr>
          <p:cNvPicPr>
            <a:picLocks noChangeAspect="1"/>
          </p:cNvPicPr>
          <p:nvPr/>
        </p:nvPicPr>
        <p:blipFill>
          <a:blip r:embed="rId3"/>
          <a:stretch>
            <a:fillRect/>
          </a:stretch>
        </p:blipFill>
        <p:spPr>
          <a:xfrm>
            <a:off x="4720065" y="1447584"/>
            <a:ext cx="4069509" cy="3150704"/>
          </a:xfrm>
          <a:prstGeom prst="rect">
            <a:avLst/>
          </a:prstGeom>
        </p:spPr>
      </p:pic>
    </p:spTree>
    <p:extLst>
      <p:ext uri="{BB962C8B-B14F-4D97-AF65-F5344CB8AC3E}">
        <p14:creationId xmlns:p14="http://schemas.microsoft.com/office/powerpoint/2010/main" val="104692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A60384-51DE-4C7F-AC69-B340A9B520D6}"/>
              </a:ext>
            </a:extLst>
          </p:cNvPr>
          <p:cNvSpPr>
            <a:spLocks noGrp="1"/>
          </p:cNvSpPr>
          <p:nvPr>
            <p:ph idx="1"/>
          </p:nvPr>
        </p:nvSpPr>
        <p:spPr>
          <a:xfrm>
            <a:off x="457200" y="1447584"/>
            <a:ext cx="6122504" cy="3786267"/>
          </a:xfrm>
        </p:spPr>
        <p:txBody>
          <a:bodyPr>
            <a:normAutofit fontScale="92500" lnSpcReduction="20000"/>
          </a:bodyPr>
          <a:lstStyle/>
          <a:p>
            <a:r>
              <a:rPr lang="en-US" dirty="0">
                <a:latin typeface="Segoe UI Light" panose="020B0502040204020203" pitchFamily="34" charset="0"/>
                <a:cs typeface="Segoe UI Light" panose="020B0502040204020203" pitchFamily="34" charset="0"/>
              </a:rPr>
              <a:t>Duty of candor</a:t>
            </a:r>
          </a:p>
          <a:p>
            <a:pPr lvl="1"/>
            <a:r>
              <a:rPr lang="en-US" dirty="0"/>
              <a:t>37 CFR § 1.56 Duty to disclose information material to patentability.</a:t>
            </a:r>
          </a:p>
          <a:p>
            <a:pPr marL="914400" lvl="2" indent="0">
              <a:buNone/>
            </a:pPr>
            <a:r>
              <a:rPr lang="en-US" i="1" dirty="0"/>
              <a:t>“…</a:t>
            </a:r>
            <a:r>
              <a:rPr lang="en-US" i="1" u="sng" dirty="0"/>
              <a:t>Each individual</a:t>
            </a:r>
            <a:r>
              <a:rPr lang="en-US" i="1" dirty="0"/>
              <a:t> associated with the filing and prosecution of a patent application has a duty of candor and good faith in dealing with the Office, which includes a duty to disclose to the Office </a:t>
            </a:r>
            <a:r>
              <a:rPr lang="en-US" i="1" u="sng" dirty="0"/>
              <a:t>all information</a:t>
            </a:r>
            <a:r>
              <a:rPr lang="en-US" i="1" dirty="0"/>
              <a:t> known to that individual to be material to patentability as defined in this section…”</a:t>
            </a:r>
            <a:endParaRPr lang="en-US" dirty="0"/>
          </a:p>
          <a:p>
            <a:pPr lvl="1"/>
            <a:r>
              <a:rPr lang="en-US" dirty="0"/>
              <a:t>Inequitable conduct</a:t>
            </a:r>
          </a:p>
          <a:p>
            <a:pPr marL="0" indent="0">
              <a:buNone/>
            </a:pPr>
            <a:endParaRPr lang="en-US" dirty="0"/>
          </a:p>
        </p:txBody>
      </p:sp>
      <p:sp>
        <p:nvSpPr>
          <p:cNvPr id="2" name="Title 1">
            <a:extLst>
              <a:ext uri="{FF2B5EF4-FFF2-40B4-BE49-F238E27FC236}">
                <a16:creationId xmlns:a16="http://schemas.microsoft.com/office/drawing/2014/main" id="{AE1DED70-43E5-472C-912D-1B904119732B}"/>
              </a:ext>
            </a:extLst>
          </p:cNvPr>
          <p:cNvSpPr>
            <a:spLocks noGrp="1"/>
          </p:cNvSpPr>
          <p:nvPr>
            <p:ph type="title"/>
          </p:nvPr>
        </p:nvSpPr>
        <p:spPr/>
        <p:txBody>
          <a:bodyPr/>
          <a:lstStyle/>
          <a:p>
            <a:r>
              <a:rPr lang="en-US" dirty="0"/>
              <a:t>Ethical issues in patent cases</a:t>
            </a:r>
          </a:p>
        </p:txBody>
      </p:sp>
      <p:sp>
        <p:nvSpPr>
          <p:cNvPr id="4" name="Slide Number Placeholder 3">
            <a:extLst>
              <a:ext uri="{FF2B5EF4-FFF2-40B4-BE49-F238E27FC236}">
                <a16:creationId xmlns:a16="http://schemas.microsoft.com/office/drawing/2014/main" id="{5BDB4A6A-FC08-4E22-A814-ADEAE81A8506}"/>
              </a:ext>
            </a:extLst>
          </p:cNvPr>
          <p:cNvSpPr>
            <a:spLocks noGrp="1"/>
          </p:cNvSpPr>
          <p:nvPr>
            <p:ph type="sldNum" sz="quarter" idx="10"/>
          </p:nvPr>
        </p:nvSpPr>
        <p:spPr/>
        <p:txBody>
          <a:bodyPr/>
          <a:lstStyle/>
          <a:p>
            <a:fld id="{1D648693-0942-45E9-83AE-76FC568F9452}" type="slidenum">
              <a:rPr lang="en-US" smtClean="0"/>
              <a:pPr/>
              <a:t>12</a:t>
            </a:fld>
            <a:endParaRPr lang="en-US" dirty="0"/>
          </a:p>
        </p:txBody>
      </p:sp>
      <p:pic>
        <p:nvPicPr>
          <p:cNvPr id="5" name="Picture 4" descr="Image from US patent on locks">
            <a:extLst>
              <a:ext uri="{FF2B5EF4-FFF2-40B4-BE49-F238E27FC236}">
                <a16:creationId xmlns:a16="http://schemas.microsoft.com/office/drawing/2014/main" id="{12E587CA-C505-433E-AE46-EDDFBFC941F0}"/>
              </a:ext>
            </a:extLst>
          </p:cNvPr>
          <p:cNvPicPr>
            <a:picLocks noChangeAspect="1"/>
          </p:cNvPicPr>
          <p:nvPr/>
        </p:nvPicPr>
        <p:blipFill>
          <a:blip r:embed="rId3"/>
          <a:stretch>
            <a:fillRect/>
          </a:stretch>
        </p:blipFill>
        <p:spPr>
          <a:xfrm>
            <a:off x="6689035" y="1160871"/>
            <a:ext cx="2176389" cy="3638454"/>
          </a:xfrm>
          <a:prstGeom prst="rect">
            <a:avLst/>
          </a:prstGeom>
        </p:spPr>
      </p:pic>
    </p:spTree>
    <p:extLst>
      <p:ext uri="{BB962C8B-B14F-4D97-AF65-F5344CB8AC3E}">
        <p14:creationId xmlns:p14="http://schemas.microsoft.com/office/powerpoint/2010/main" val="603033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A7A81F-4F10-471C-A62E-DB132A4E569D}"/>
              </a:ext>
            </a:extLst>
          </p:cNvPr>
          <p:cNvSpPr>
            <a:spLocks noGrp="1"/>
          </p:cNvSpPr>
          <p:nvPr>
            <p:ph idx="1"/>
          </p:nvPr>
        </p:nvSpPr>
        <p:spPr>
          <a:xfrm>
            <a:off x="457200" y="1248612"/>
            <a:ext cx="8229600" cy="4156808"/>
          </a:xfrm>
        </p:spPr>
        <p:txBody>
          <a:bodyPr>
            <a:normAutofit/>
          </a:bodyPr>
          <a:lstStyle/>
          <a:p>
            <a:r>
              <a:rPr lang="en-US" dirty="0">
                <a:latin typeface="Segoe UI Light" panose="020B0502040204020203" pitchFamily="34" charset="0"/>
                <a:cs typeface="Segoe UI Light" panose="020B0502040204020203" pitchFamily="34" charset="0"/>
              </a:rPr>
              <a:t>Duty of candor (cont’d)</a:t>
            </a:r>
          </a:p>
          <a:p>
            <a:pPr marL="0" indent="0">
              <a:buNone/>
            </a:pPr>
            <a:r>
              <a:rPr lang="en-US" sz="1800" b="1" i="1" dirty="0">
                <a:latin typeface="Segoe UI Light" panose="020B0502040204020203" pitchFamily="34" charset="0"/>
                <a:cs typeface="Segoe UI Light" panose="020B0502040204020203" pitchFamily="34" charset="0"/>
              </a:rPr>
              <a:t>In re Tendler</a:t>
            </a:r>
            <a:r>
              <a:rPr lang="en-US" sz="1800" b="1" dirty="0">
                <a:latin typeface="Segoe UI Light" panose="020B0502040204020203" pitchFamily="34" charset="0"/>
                <a:cs typeface="Segoe UI Light" panose="020B0502040204020203" pitchFamily="34" charset="0"/>
              </a:rPr>
              <a:t>, </a:t>
            </a:r>
            <a:r>
              <a:rPr lang="en-US" sz="1800" dirty="0">
                <a:latin typeface="Segoe UI Light" panose="020B0502040204020203" pitchFamily="34" charset="0"/>
                <a:cs typeface="Segoe UI Light" panose="020B0502040204020203" pitchFamily="34" charset="0"/>
              </a:rPr>
              <a:t>Proceeding No. D2013-17 (USPTO Jan. 8, 2014).</a:t>
            </a:r>
          </a:p>
          <a:p>
            <a:pPr>
              <a:buFontTx/>
              <a:buChar char="-"/>
            </a:pPr>
            <a:r>
              <a:rPr lang="en-US" sz="1800" dirty="0">
                <a:latin typeface="Segoe UI Light" panose="020B0502040204020203" pitchFamily="34" charset="0"/>
                <a:cs typeface="Segoe UI Light" panose="020B0502040204020203" pitchFamily="34" charset="0"/>
              </a:rPr>
              <a:t>Patent attorney filed Rule 131 declaration regarding date of reduction to practice.</a:t>
            </a:r>
          </a:p>
          <a:p>
            <a:pPr>
              <a:buFontTx/>
              <a:buChar char="-"/>
            </a:pPr>
            <a:r>
              <a:rPr lang="en-US" sz="1800" dirty="0">
                <a:latin typeface="Segoe UI Light" panose="020B0502040204020203" pitchFamily="34" charset="0"/>
                <a:cs typeface="Segoe UI Light" panose="020B0502040204020203" pitchFamily="34" charset="0"/>
              </a:rPr>
              <a:t>Attorney learned that the inventor did not review the declaration and that declaration contained inaccurate information.  </a:t>
            </a:r>
          </a:p>
          <a:p>
            <a:pPr>
              <a:buFontTx/>
              <a:buChar char="-"/>
            </a:pPr>
            <a:r>
              <a:rPr lang="en-US" sz="1800" dirty="0">
                <a:latin typeface="Segoe UI Light" panose="020B0502040204020203" pitchFamily="34" charset="0"/>
                <a:cs typeface="Segoe UI Light" panose="020B0502040204020203" pitchFamily="34" charset="0"/>
              </a:rPr>
              <a:t>Attorney did not advise the USPTO in writing of the inaccurate information and did not fully correct the record in writing. </a:t>
            </a:r>
          </a:p>
          <a:p>
            <a:pPr>
              <a:buFontTx/>
              <a:buChar char="-"/>
            </a:pPr>
            <a:r>
              <a:rPr lang="en-US" sz="1800" dirty="0">
                <a:latin typeface="Segoe UI Light" panose="020B0502040204020203" pitchFamily="34" charset="0"/>
                <a:cs typeface="Segoe UI Light" panose="020B0502040204020203" pitchFamily="34" charset="0"/>
              </a:rPr>
              <a:t>District court held resultant patent unenforceable due to inequitable conduct, in part, because of false declaration.  </a:t>
            </a:r>
            <a:r>
              <a:rPr lang="en-US" sz="1800" i="1" dirty="0">
                <a:latin typeface="Segoe UI Light" panose="020B0502040204020203" pitchFamily="34" charset="0"/>
                <a:cs typeface="Segoe UI Light" panose="020B0502040204020203" pitchFamily="34" charset="0"/>
              </a:rPr>
              <a:t>Intellect Wireless v. HTC Corp.</a:t>
            </a:r>
            <a:r>
              <a:rPr lang="en-US" sz="1800" dirty="0">
                <a:latin typeface="Segoe UI Light" panose="020B0502040204020203" pitchFamily="34" charset="0"/>
                <a:cs typeface="Segoe UI Light" panose="020B0502040204020203" pitchFamily="34" charset="0"/>
              </a:rPr>
              <a:t>, 910 F. Supp. 1056 (N.D. Ill. 2012).  Federal Circuit upheld.</a:t>
            </a:r>
          </a:p>
          <a:p>
            <a:pPr>
              <a:buFontTx/>
              <a:buChar char="-"/>
            </a:pPr>
            <a:r>
              <a:rPr lang="en-US" sz="1800" dirty="0">
                <a:latin typeface="Segoe UI Light" panose="020B0502040204020203" pitchFamily="34" charset="0"/>
                <a:cs typeface="Segoe UI Light" panose="020B0502040204020203" pitchFamily="34" charset="0"/>
              </a:rPr>
              <a:t>Received 4 year suspension (eligible for reinstatement after 2 years).</a:t>
            </a:r>
          </a:p>
          <a:p>
            <a:pPr lvl="1"/>
            <a:endParaRPr lang="en-US" dirty="0"/>
          </a:p>
        </p:txBody>
      </p:sp>
      <p:sp>
        <p:nvSpPr>
          <p:cNvPr id="2" name="Title 1">
            <a:extLst>
              <a:ext uri="{FF2B5EF4-FFF2-40B4-BE49-F238E27FC236}">
                <a16:creationId xmlns:a16="http://schemas.microsoft.com/office/drawing/2014/main" id="{273EE3AE-D0DE-48A8-B3A6-94A763DD29F1}"/>
              </a:ext>
            </a:extLst>
          </p:cNvPr>
          <p:cNvSpPr>
            <a:spLocks noGrp="1"/>
          </p:cNvSpPr>
          <p:nvPr>
            <p:ph type="title"/>
          </p:nvPr>
        </p:nvSpPr>
        <p:spPr/>
        <p:txBody>
          <a:bodyPr/>
          <a:lstStyle/>
          <a:p>
            <a:r>
              <a:rPr lang="en-US" dirty="0"/>
              <a:t>Ethical issues in patent cases</a:t>
            </a:r>
          </a:p>
        </p:txBody>
      </p:sp>
      <p:sp>
        <p:nvSpPr>
          <p:cNvPr id="4" name="Slide Number Placeholder 3">
            <a:extLst>
              <a:ext uri="{FF2B5EF4-FFF2-40B4-BE49-F238E27FC236}">
                <a16:creationId xmlns:a16="http://schemas.microsoft.com/office/drawing/2014/main" id="{5F5B877C-ADE6-407D-819F-5677ACAAD074}"/>
              </a:ext>
            </a:extLst>
          </p:cNvPr>
          <p:cNvSpPr>
            <a:spLocks noGrp="1"/>
          </p:cNvSpPr>
          <p:nvPr>
            <p:ph type="sldNum" sz="quarter" idx="10"/>
          </p:nvPr>
        </p:nvSpPr>
        <p:spPr/>
        <p:txBody>
          <a:bodyPr/>
          <a:lstStyle/>
          <a:p>
            <a:fld id="{1D648693-0942-45E9-83AE-76FC568F9452}" type="slidenum">
              <a:rPr lang="en-US" smtClean="0"/>
              <a:pPr/>
              <a:t>13</a:t>
            </a:fld>
            <a:endParaRPr lang="en-US" dirty="0"/>
          </a:p>
        </p:txBody>
      </p:sp>
    </p:spTree>
    <p:extLst>
      <p:ext uri="{BB962C8B-B14F-4D97-AF65-F5344CB8AC3E}">
        <p14:creationId xmlns:p14="http://schemas.microsoft.com/office/powerpoint/2010/main" val="103578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9010DC-AA39-4368-B618-6006F90A6979}"/>
              </a:ext>
            </a:extLst>
          </p:cNvPr>
          <p:cNvSpPr>
            <a:spLocks noGrp="1"/>
          </p:cNvSpPr>
          <p:nvPr>
            <p:ph idx="1"/>
          </p:nvPr>
        </p:nvSpPr>
        <p:spPr>
          <a:xfrm>
            <a:off x="457200" y="1440720"/>
            <a:ext cx="8229600" cy="3849904"/>
          </a:xfrm>
        </p:spPr>
        <p:txBody>
          <a:bodyPr>
            <a:normAutofit fontScale="70000" lnSpcReduction="20000"/>
          </a:bodyPr>
          <a:lstStyle/>
          <a:p>
            <a:r>
              <a:rPr lang="en-US" dirty="0">
                <a:latin typeface="Segoe UI Light" panose="020B0502040204020203" pitchFamily="34" charset="0"/>
                <a:cs typeface="Segoe UI Light" panose="020B0502040204020203" pitchFamily="34" charset="0"/>
              </a:rPr>
              <a:t>Conflicts of interest: Subject matter case</a:t>
            </a:r>
          </a:p>
          <a:p>
            <a:pPr marL="457200" lvl="1" indent="0">
              <a:buNone/>
            </a:pPr>
            <a:endParaRPr lang="en-US" sz="1000" dirty="0"/>
          </a:p>
          <a:p>
            <a:pPr marL="0" indent="0">
              <a:spcBef>
                <a:spcPts val="0"/>
              </a:spcBef>
              <a:spcAft>
                <a:spcPts val="1200"/>
              </a:spcAft>
              <a:buNone/>
              <a:defRPr/>
            </a:pPr>
            <a:r>
              <a:rPr lang="en-US" altLang="en-US" sz="2300" b="1" i="1" dirty="0">
                <a:latin typeface="Segoe UI Light" panose="020B0502040204020203" pitchFamily="34" charset="0"/>
                <a:cs typeface="Segoe UI Light" panose="020B0502040204020203" pitchFamily="34" charset="0"/>
              </a:rPr>
              <a:t>Maling v. Finnegan, </a:t>
            </a:r>
            <a:r>
              <a:rPr lang="en-US" altLang="en-US" sz="2300" dirty="0">
                <a:latin typeface="Segoe UI Light" panose="020B0502040204020203" pitchFamily="34" charset="0"/>
                <a:cs typeface="Segoe UI Light" panose="020B0502040204020203" pitchFamily="34" charset="0"/>
              </a:rPr>
              <a:t>42 N.E. 3d 199 (Mass. 2015).</a:t>
            </a:r>
          </a:p>
          <a:p>
            <a:pPr lvl="1">
              <a:spcBef>
                <a:spcPts val="0"/>
              </a:spcBef>
              <a:spcAft>
                <a:spcPts val="600"/>
              </a:spcAft>
              <a:defRPr/>
            </a:pPr>
            <a:r>
              <a:rPr lang="en-US" sz="2300" dirty="0"/>
              <a:t>Plaintiff engaged law firm to prosecute patents for screwless eyeglass hinge.</a:t>
            </a:r>
          </a:p>
          <a:p>
            <a:pPr lvl="1">
              <a:spcBef>
                <a:spcPts val="0"/>
              </a:spcBef>
              <a:spcAft>
                <a:spcPts val="600"/>
              </a:spcAft>
              <a:defRPr/>
            </a:pPr>
            <a:r>
              <a:rPr lang="en-US" sz="2300" dirty="0"/>
              <a:t>After patents were obtained, plaintiff learned that firm had simultaneously represented another client in the same industry.</a:t>
            </a:r>
          </a:p>
          <a:p>
            <a:pPr lvl="1">
              <a:spcBef>
                <a:spcPts val="0"/>
              </a:spcBef>
              <a:spcAft>
                <a:spcPts val="600"/>
              </a:spcAft>
              <a:defRPr/>
            </a:pPr>
            <a:r>
              <a:rPr lang="en-US" sz="2300" dirty="0"/>
              <a:t>Plaintiff’s work was done in firm’s Boston office; 2</a:t>
            </a:r>
            <a:r>
              <a:rPr lang="en-US" sz="2300" baseline="30000" dirty="0"/>
              <a:t>nd</a:t>
            </a:r>
            <a:r>
              <a:rPr lang="en-US" sz="2300" dirty="0"/>
              <a:t> party’s work was done in D.C. office. </a:t>
            </a:r>
          </a:p>
          <a:p>
            <a:pPr lvl="1">
              <a:spcBef>
                <a:spcPts val="0"/>
              </a:spcBef>
              <a:spcAft>
                <a:spcPts val="600"/>
              </a:spcAft>
              <a:defRPr/>
            </a:pPr>
            <a:r>
              <a:rPr lang="en-US" sz="2300" dirty="0"/>
              <a:t>Plaintiff alleged that firm belatedly commenced preparation of one of his applications and that it inexplicably took a long time to do so.</a:t>
            </a:r>
          </a:p>
          <a:p>
            <a:pPr lvl="1">
              <a:spcBef>
                <a:spcPts val="0"/>
              </a:spcBef>
              <a:spcAft>
                <a:spcPts val="600"/>
              </a:spcAft>
              <a:defRPr/>
            </a:pPr>
            <a:r>
              <a:rPr lang="en-US" sz="2300" dirty="0"/>
              <a:t>Plaintiff alleged he would not have made investment in developing his product if firm had disclosed its conflict and work on 2</a:t>
            </a:r>
            <a:r>
              <a:rPr lang="en-US" sz="2300" baseline="30000" dirty="0"/>
              <a:t>nd</a:t>
            </a:r>
            <a:r>
              <a:rPr lang="en-US" sz="2300" dirty="0"/>
              <a:t> party’s patents.</a:t>
            </a:r>
          </a:p>
          <a:p>
            <a:pPr lvl="1">
              <a:spcBef>
                <a:spcPct val="0"/>
              </a:spcBef>
              <a:defRPr/>
            </a:pPr>
            <a:r>
              <a:rPr lang="en-US" sz="2000" dirty="0"/>
              <a:t>Court found no conflict in part because there was no evidence that Plaintiff’s claims were altered or limited because of the simultaneous representation</a:t>
            </a:r>
          </a:p>
          <a:p>
            <a:pPr marL="457200" lvl="1" indent="0">
              <a:spcBef>
                <a:spcPct val="0"/>
              </a:spcBef>
              <a:buNone/>
              <a:defRPr/>
            </a:pPr>
            <a:r>
              <a:rPr lang="en-US" sz="2000" dirty="0"/>
              <a:t> </a:t>
            </a:r>
          </a:p>
          <a:p>
            <a:pPr lvl="1">
              <a:spcBef>
                <a:spcPct val="0"/>
              </a:spcBef>
              <a:defRPr/>
            </a:pPr>
            <a:endParaRPr lang="en-US" dirty="0"/>
          </a:p>
          <a:p>
            <a:pPr marL="457200" lvl="1" indent="0">
              <a:buNone/>
            </a:pPr>
            <a:endParaRPr lang="en-US" dirty="0"/>
          </a:p>
          <a:p>
            <a:pPr marL="457200" lvl="1" indent="0">
              <a:buNone/>
            </a:pPr>
            <a:endParaRPr lang="en-US" dirty="0"/>
          </a:p>
        </p:txBody>
      </p:sp>
      <p:sp>
        <p:nvSpPr>
          <p:cNvPr id="2" name="Title 1">
            <a:extLst>
              <a:ext uri="{FF2B5EF4-FFF2-40B4-BE49-F238E27FC236}">
                <a16:creationId xmlns:a16="http://schemas.microsoft.com/office/drawing/2014/main" id="{9FA4697B-3619-44D1-A9C4-0558FE05FBAD}"/>
              </a:ext>
            </a:extLst>
          </p:cNvPr>
          <p:cNvSpPr>
            <a:spLocks noGrp="1"/>
          </p:cNvSpPr>
          <p:nvPr>
            <p:ph type="title"/>
          </p:nvPr>
        </p:nvSpPr>
        <p:spPr/>
        <p:txBody>
          <a:bodyPr/>
          <a:lstStyle/>
          <a:p>
            <a:r>
              <a:rPr lang="en-US" dirty="0"/>
              <a:t>Ethical issues in patent cases</a:t>
            </a:r>
          </a:p>
        </p:txBody>
      </p:sp>
      <p:sp>
        <p:nvSpPr>
          <p:cNvPr id="4" name="Slide Number Placeholder 3">
            <a:extLst>
              <a:ext uri="{FF2B5EF4-FFF2-40B4-BE49-F238E27FC236}">
                <a16:creationId xmlns:a16="http://schemas.microsoft.com/office/drawing/2014/main" id="{07687885-F417-4647-85AD-3B493E013CBE}"/>
              </a:ext>
            </a:extLst>
          </p:cNvPr>
          <p:cNvSpPr>
            <a:spLocks noGrp="1"/>
          </p:cNvSpPr>
          <p:nvPr>
            <p:ph type="sldNum" sz="quarter" idx="10"/>
          </p:nvPr>
        </p:nvSpPr>
        <p:spPr/>
        <p:txBody>
          <a:bodyPr/>
          <a:lstStyle/>
          <a:p>
            <a:fld id="{1D648693-0942-45E9-83AE-76FC568F9452}" type="slidenum">
              <a:rPr lang="en-US" smtClean="0"/>
              <a:pPr/>
              <a:t>14</a:t>
            </a:fld>
            <a:endParaRPr lang="en-US" dirty="0"/>
          </a:p>
        </p:txBody>
      </p:sp>
    </p:spTree>
    <p:extLst>
      <p:ext uri="{BB962C8B-B14F-4D97-AF65-F5344CB8AC3E}">
        <p14:creationId xmlns:p14="http://schemas.microsoft.com/office/powerpoint/2010/main" val="94499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F64B4-5818-45F6-B66F-D763423974FA}"/>
              </a:ext>
            </a:extLst>
          </p:cNvPr>
          <p:cNvSpPr>
            <a:spLocks noGrp="1"/>
          </p:cNvSpPr>
          <p:nvPr>
            <p:ph idx="1"/>
          </p:nvPr>
        </p:nvSpPr>
        <p:spPr/>
        <p:txBody>
          <a:bodyPr/>
          <a:lstStyle/>
          <a:p>
            <a:pPr marL="0" indent="0">
              <a:spcBef>
                <a:spcPts val="0"/>
              </a:spcBef>
              <a:spcAft>
                <a:spcPts val="600"/>
              </a:spcAft>
              <a:buNone/>
              <a:defRPr/>
            </a:pPr>
            <a:r>
              <a:rPr lang="en-US" altLang="en-US" sz="2400" b="1" i="1" dirty="0">
                <a:latin typeface="Segoe UI Light" panose="020B0502040204020203" pitchFamily="34" charset="0"/>
                <a:cs typeface="Segoe UI Light" panose="020B0502040204020203" pitchFamily="34" charset="0"/>
              </a:rPr>
              <a:t>Maling</a:t>
            </a:r>
            <a:r>
              <a:rPr lang="en-US" altLang="en-US" sz="2400" b="1" dirty="0">
                <a:latin typeface="Segoe UI Light" panose="020B0502040204020203" pitchFamily="34" charset="0"/>
                <a:cs typeface="Segoe UI Light" panose="020B0502040204020203" pitchFamily="34" charset="0"/>
              </a:rPr>
              <a:t> (cont.)</a:t>
            </a:r>
          </a:p>
          <a:p>
            <a:pPr marL="457200" lvl="1" indent="0">
              <a:spcBef>
                <a:spcPct val="0"/>
              </a:spcBef>
              <a:buNone/>
              <a:defRPr/>
            </a:pPr>
            <a:endParaRPr lang="en-US" sz="2000" dirty="0"/>
          </a:p>
          <a:p>
            <a:pPr marL="457200" lvl="1" indent="0">
              <a:spcBef>
                <a:spcPct val="0"/>
              </a:spcBef>
              <a:buNone/>
              <a:defRPr/>
            </a:pPr>
            <a:r>
              <a:rPr lang="en-US" sz="2000" dirty="0"/>
              <a:t>KEY TAKEAWAY:</a:t>
            </a:r>
          </a:p>
          <a:p>
            <a:pPr marL="457200" lvl="1" indent="0">
              <a:spcBef>
                <a:spcPct val="0"/>
              </a:spcBef>
              <a:buNone/>
              <a:defRPr/>
            </a:pPr>
            <a:endParaRPr lang="en-US" sz="2000" dirty="0"/>
          </a:p>
          <a:p>
            <a:pPr marL="457200" lvl="1" indent="0">
              <a:spcBef>
                <a:spcPct val="0"/>
              </a:spcBef>
              <a:buNone/>
              <a:defRPr/>
            </a:pPr>
            <a:r>
              <a:rPr lang="en-US" sz="2000" dirty="0"/>
              <a:t>“This court has not defined a minimum protocol for carrying out a conflict check in the area of patent practice, or any other area of law.  However, no matter how complex such a protocol might be, law firms run significant risks, financial and reputational, if they do not avail themselves of a robust conflict system adequate to the nature of their practice.” </a:t>
            </a:r>
          </a:p>
          <a:p>
            <a:endParaRPr lang="en-US" dirty="0"/>
          </a:p>
        </p:txBody>
      </p:sp>
      <p:sp>
        <p:nvSpPr>
          <p:cNvPr id="2" name="Title 1">
            <a:extLst>
              <a:ext uri="{FF2B5EF4-FFF2-40B4-BE49-F238E27FC236}">
                <a16:creationId xmlns:a16="http://schemas.microsoft.com/office/drawing/2014/main" id="{1CC56BF3-7A3B-4203-A886-AE792437FBAD}"/>
              </a:ext>
            </a:extLst>
          </p:cNvPr>
          <p:cNvSpPr>
            <a:spLocks noGrp="1"/>
          </p:cNvSpPr>
          <p:nvPr>
            <p:ph type="title"/>
          </p:nvPr>
        </p:nvSpPr>
        <p:spPr/>
        <p:txBody>
          <a:bodyPr/>
          <a:lstStyle/>
          <a:p>
            <a:r>
              <a:rPr lang="en-US" dirty="0"/>
              <a:t>Ethical issues in patent cases</a:t>
            </a:r>
          </a:p>
        </p:txBody>
      </p:sp>
      <p:sp>
        <p:nvSpPr>
          <p:cNvPr id="4" name="Slide Number Placeholder 3">
            <a:extLst>
              <a:ext uri="{FF2B5EF4-FFF2-40B4-BE49-F238E27FC236}">
                <a16:creationId xmlns:a16="http://schemas.microsoft.com/office/drawing/2014/main" id="{92ABC83F-420D-425A-968B-8BD3F386BC24}"/>
              </a:ext>
            </a:extLst>
          </p:cNvPr>
          <p:cNvSpPr>
            <a:spLocks noGrp="1"/>
          </p:cNvSpPr>
          <p:nvPr>
            <p:ph type="sldNum" sz="quarter" idx="10"/>
          </p:nvPr>
        </p:nvSpPr>
        <p:spPr/>
        <p:txBody>
          <a:bodyPr/>
          <a:lstStyle/>
          <a:p>
            <a:fld id="{1D648693-0942-45E9-83AE-76FC568F9452}" type="slidenum">
              <a:rPr lang="en-US" smtClean="0"/>
              <a:pPr/>
              <a:t>15</a:t>
            </a:fld>
            <a:endParaRPr lang="en-US" dirty="0"/>
          </a:p>
        </p:txBody>
      </p:sp>
    </p:spTree>
    <p:extLst>
      <p:ext uri="{BB962C8B-B14F-4D97-AF65-F5344CB8AC3E}">
        <p14:creationId xmlns:p14="http://schemas.microsoft.com/office/powerpoint/2010/main" val="1539935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thics Video (Joint Inventors) May30-2018" descr="Video on Joint Inventors (and potential conflicts)">
            <a:hlinkClick r:id="" action="ppaction://media"/>
            <a:extLst>
              <a:ext uri="{FF2B5EF4-FFF2-40B4-BE49-F238E27FC236}">
                <a16:creationId xmlns:a16="http://schemas.microsoft.com/office/drawing/2014/main" id="{7BC401D4-A6B2-431D-ABBA-5768022F6E7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397125" y="2427288"/>
            <a:ext cx="4179888" cy="2351087"/>
          </a:xfrm>
          <a:prstGeom prst="rect">
            <a:avLst/>
          </a:prstGeom>
        </p:spPr>
      </p:pic>
      <p:sp>
        <p:nvSpPr>
          <p:cNvPr id="2" name="Title 1">
            <a:extLst>
              <a:ext uri="{FF2B5EF4-FFF2-40B4-BE49-F238E27FC236}">
                <a16:creationId xmlns:a16="http://schemas.microsoft.com/office/drawing/2014/main" id="{006267C2-0206-4786-936F-A3AF184EF8EC}"/>
              </a:ext>
            </a:extLst>
          </p:cNvPr>
          <p:cNvSpPr>
            <a:spLocks noGrp="1"/>
          </p:cNvSpPr>
          <p:nvPr>
            <p:ph type="title"/>
          </p:nvPr>
        </p:nvSpPr>
        <p:spPr/>
        <p:txBody>
          <a:bodyPr/>
          <a:lstStyle/>
          <a:p>
            <a:r>
              <a:rPr lang="en-US" dirty="0"/>
              <a:t>Ethical issues in patent cases</a:t>
            </a:r>
          </a:p>
        </p:txBody>
      </p:sp>
      <p:sp>
        <p:nvSpPr>
          <p:cNvPr id="4" name="Slide Number Placeholder 3">
            <a:extLst>
              <a:ext uri="{FF2B5EF4-FFF2-40B4-BE49-F238E27FC236}">
                <a16:creationId xmlns:a16="http://schemas.microsoft.com/office/drawing/2014/main" id="{1AC4CF1F-B768-4442-8358-719C05AA911C}"/>
              </a:ext>
            </a:extLst>
          </p:cNvPr>
          <p:cNvSpPr>
            <a:spLocks noGrp="1"/>
          </p:cNvSpPr>
          <p:nvPr>
            <p:ph type="sldNum" sz="quarter" idx="10"/>
          </p:nvPr>
        </p:nvSpPr>
        <p:spPr/>
        <p:txBody>
          <a:bodyPr/>
          <a:lstStyle/>
          <a:p>
            <a:fld id="{1D648693-0942-45E9-83AE-76FC568F9452}" type="slidenum">
              <a:rPr lang="en-US" smtClean="0"/>
              <a:pPr/>
              <a:t>16</a:t>
            </a:fld>
            <a:endParaRPr lang="en-US" dirty="0"/>
          </a:p>
        </p:txBody>
      </p:sp>
      <p:sp>
        <p:nvSpPr>
          <p:cNvPr id="6" name="TextBox 5">
            <a:extLst>
              <a:ext uri="{FF2B5EF4-FFF2-40B4-BE49-F238E27FC236}">
                <a16:creationId xmlns:a16="http://schemas.microsoft.com/office/drawing/2014/main" id="{AB92061A-BBF0-4EFC-822A-1359DD8E7D5C}"/>
              </a:ext>
            </a:extLst>
          </p:cNvPr>
          <p:cNvSpPr txBox="1"/>
          <p:nvPr/>
        </p:nvSpPr>
        <p:spPr>
          <a:xfrm>
            <a:off x="735496" y="1199634"/>
            <a:ext cx="6084486" cy="430887"/>
          </a:xfrm>
          <a:prstGeom prst="rect">
            <a:avLst/>
          </a:prstGeom>
          <a:noFill/>
        </p:spPr>
        <p:txBody>
          <a:bodyPr wrap="none" rtlCol="0">
            <a:spAutoFit/>
          </a:bodyPr>
          <a:lstStyle/>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Conflicts of interest: Between multiple inventors</a:t>
            </a:r>
          </a:p>
        </p:txBody>
      </p:sp>
    </p:spTree>
    <p:extLst>
      <p:ext uri="{BB962C8B-B14F-4D97-AF65-F5344CB8AC3E}">
        <p14:creationId xmlns:p14="http://schemas.microsoft.com/office/powerpoint/2010/main" val="23462729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5EA6F-780A-4557-9F5C-1CF2224A3A90}"/>
              </a:ext>
            </a:extLst>
          </p:cNvPr>
          <p:cNvSpPr>
            <a:spLocks noGrp="1"/>
          </p:cNvSpPr>
          <p:nvPr>
            <p:ph idx="1"/>
          </p:nvPr>
        </p:nvSpPr>
        <p:spPr/>
        <p:txBody>
          <a:bodyPr>
            <a:normAutofit fontScale="77500" lnSpcReduction="20000"/>
          </a:bodyPr>
          <a:lstStyle/>
          <a:p>
            <a:r>
              <a:rPr lang="en-US" dirty="0">
                <a:latin typeface="Segoe UI Light" panose="020B0502040204020203" pitchFamily="34" charset="0"/>
                <a:cs typeface="Segoe UI Light" panose="020B0502040204020203" pitchFamily="34" charset="0"/>
              </a:rPr>
              <a:t>Conflicts of interest: Government conflicts</a:t>
            </a:r>
          </a:p>
          <a:p>
            <a:pPr lvl="1">
              <a:buFont typeface="Segoe UI Light" panose="020B0502040204020203" pitchFamily="34" charset="0"/>
              <a:buChar char="−"/>
            </a:pPr>
            <a:r>
              <a:rPr lang="en-US" dirty="0"/>
              <a:t>Practice before the Office by Government employees is subject to any applicable conflict of interest laws, regulations or codes of professional responsibility. 37 C.F.R. § 11.10(e)</a:t>
            </a:r>
          </a:p>
          <a:p>
            <a:pPr lvl="1">
              <a:buFont typeface="Segoe UI Light" panose="020B0502040204020203" pitchFamily="34" charset="0"/>
              <a:buChar char="−"/>
            </a:pPr>
            <a:r>
              <a:rPr lang="en-US" dirty="0"/>
              <a:t>18 U.S.C. §§ 203, 205: prohibit government employees from representing others before the Government in which the US is a party or has a “direct and substantial interest.”</a:t>
            </a:r>
          </a:p>
          <a:p>
            <a:pPr lvl="1">
              <a:buFont typeface="Segoe UI Light" panose="020B0502040204020203" pitchFamily="34" charset="0"/>
              <a:buChar char="−"/>
            </a:pPr>
            <a:r>
              <a:rPr lang="en-US" dirty="0"/>
              <a:t>The government hires patent attorneys to help develop its technology.</a:t>
            </a:r>
          </a:p>
          <a:p>
            <a:pPr lvl="1">
              <a:buFont typeface="Segoe UI Light" panose="020B0502040204020203" pitchFamily="34" charset="0"/>
              <a:buChar char="−"/>
            </a:pPr>
            <a:r>
              <a:rPr lang="en-US" i="1" dirty="0"/>
              <a:t>In re Correll</a:t>
            </a:r>
            <a:r>
              <a:rPr lang="en-US" dirty="0"/>
              <a:t>, Proceeding No. D2018-12 (USPTO 2019).</a:t>
            </a:r>
          </a:p>
        </p:txBody>
      </p:sp>
      <p:sp>
        <p:nvSpPr>
          <p:cNvPr id="2" name="Title 1">
            <a:extLst>
              <a:ext uri="{FF2B5EF4-FFF2-40B4-BE49-F238E27FC236}">
                <a16:creationId xmlns:a16="http://schemas.microsoft.com/office/drawing/2014/main" id="{A902802B-6770-4FBE-8A75-C5C28C259C8D}"/>
              </a:ext>
            </a:extLst>
          </p:cNvPr>
          <p:cNvSpPr>
            <a:spLocks noGrp="1"/>
          </p:cNvSpPr>
          <p:nvPr>
            <p:ph type="title"/>
          </p:nvPr>
        </p:nvSpPr>
        <p:spPr/>
        <p:txBody>
          <a:bodyPr/>
          <a:lstStyle/>
          <a:p>
            <a:r>
              <a:rPr lang="en-US" dirty="0"/>
              <a:t>Ethical issues in patent cases</a:t>
            </a:r>
          </a:p>
        </p:txBody>
      </p:sp>
      <p:sp>
        <p:nvSpPr>
          <p:cNvPr id="4" name="Slide Number Placeholder 3">
            <a:extLst>
              <a:ext uri="{FF2B5EF4-FFF2-40B4-BE49-F238E27FC236}">
                <a16:creationId xmlns:a16="http://schemas.microsoft.com/office/drawing/2014/main" id="{14C4EBEE-4C63-4BC1-AC39-779E8BEE749C}"/>
              </a:ext>
            </a:extLst>
          </p:cNvPr>
          <p:cNvSpPr>
            <a:spLocks noGrp="1"/>
          </p:cNvSpPr>
          <p:nvPr>
            <p:ph type="sldNum" sz="quarter" idx="10"/>
          </p:nvPr>
        </p:nvSpPr>
        <p:spPr/>
        <p:txBody>
          <a:bodyPr/>
          <a:lstStyle/>
          <a:p>
            <a:fld id="{1D648693-0942-45E9-83AE-76FC568F9452}" type="slidenum">
              <a:rPr lang="en-US" smtClean="0"/>
              <a:pPr/>
              <a:t>17</a:t>
            </a:fld>
            <a:endParaRPr lang="en-US" dirty="0"/>
          </a:p>
        </p:txBody>
      </p:sp>
    </p:spTree>
    <p:extLst>
      <p:ext uri="{BB962C8B-B14F-4D97-AF65-F5344CB8AC3E}">
        <p14:creationId xmlns:p14="http://schemas.microsoft.com/office/powerpoint/2010/main" val="341144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7201B7-50E0-40F5-85D5-9E911C6F2ACC}"/>
              </a:ext>
            </a:extLst>
          </p:cNvPr>
          <p:cNvSpPr>
            <a:spLocks noGrp="1"/>
          </p:cNvSpPr>
          <p:nvPr>
            <p:ph idx="1"/>
          </p:nvPr>
        </p:nvSpPr>
        <p:spPr/>
        <p:txBody>
          <a:bodyPr>
            <a:normAutofit fontScale="70000" lnSpcReduction="20000"/>
          </a:bodyPr>
          <a:lstStyle/>
          <a:p>
            <a:r>
              <a:rPr lang="en-US" dirty="0">
                <a:latin typeface="Segoe UI Light" panose="020B0502040204020203" pitchFamily="34" charset="0"/>
                <a:cs typeface="Segoe UI Light" panose="020B0502040204020203" pitchFamily="34" charset="0"/>
              </a:rPr>
              <a:t>Patent agents &amp; patent agent privilege</a:t>
            </a:r>
          </a:p>
          <a:p>
            <a:pPr lvl="1"/>
            <a:r>
              <a:rPr lang="en-US" dirty="0"/>
              <a:t>Patent prosecution is the practice of law.  </a:t>
            </a:r>
            <a:r>
              <a:rPr lang="en-US" i="1" dirty="0"/>
              <a:t>Sperry v. Florida</a:t>
            </a:r>
            <a:r>
              <a:rPr lang="en-US" dirty="0"/>
              <a:t>, 373 U.S. 379, 383 (1963). </a:t>
            </a:r>
          </a:p>
          <a:p>
            <a:pPr lvl="1"/>
            <a:r>
              <a:rPr lang="en-US" dirty="0"/>
              <a:t>There is patent agent-client privilege. The Federal Circuit recognizes the privilege </a:t>
            </a:r>
            <a:r>
              <a:rPr lang="en-US" b="1" dirty="0"/>
              <a:t>only</a:t>
            </a:r>
            <a:r>
              <a:rPr lang="en-US" dirty="0"/>
              <a:t> as to those activities that patent agents are authorized to perform (s</a:t>
            </a:r>
            <a:r>
              <a:rPr lang="en-US" i="1" dirty="0"/>
              <a:t>ee</a:t>
            </a:r>
            <a:r>
              <a:rPr lang="en-US" dirty="0"/>
              <a:t> 37 C.F.R. § 11.5(b)(1)).</a:t>
            </a:r>
            <a:r>
              <a:rPr lang="en-US" i="1" dirty="0"/>
              <a:t> In</a:t>
            </a:r>
            <a:r>
              <a:rPr lang="en-US" dirty="0"/>
              <a:t> </a:t>
            </a:r>
            <a:r>
              <a:rPr lang="en-US" i="1" dirty="0"/>
              <a:t>re Queen’s University at Kingston</a:t>
            </a:r>
            <a:r>
              <a:rPr lang="en-US" dirty="0"/>
              <a:t>, 820 F.3d 1287 (Fed. Cir. 2016).</a:t>
            </a:r>
          </a:p>
          <a:p>
            <a:pPr lvl="1"/>
            <a:r>
              <a:rPr lang="en-US" dirty="0"/>
              <a:t>Patent agents cannot litigate in federal and state courts, and cannot offer infringement opinions.</a:t>
            </a:r>
          </a:p>
          <a:p>
            <a:pPr lvl="1"/>
            <a:r>
              <a:rPr lang="en-US" dirty="0"/>
              <a:t>No work-product immunity. </a:t>
            </a:r>
          </a:p>
          <a:p>
            <a:pPr lvl="1"/>
            <a:r>
              <a:rPr lang="en-US" i="1" dirty="0"/>
              <a:t>Rule on Attorney-Client Privilege for Trials Before the Patent Trial and Appeal Board</a:t>
            </a:r>
            <a:r>
              <a:rPr lang="en-US" dirty="0"/>
              <a:t>, 82 Fed. Reg. 51570 (Nov. 7, 2017)</a:t>
            </a:r>
          </a:p>
          <a:p>
            <a:pPr lvl="1"/>
            <a:endParaRPr lang="en-US" dirty="0"/>
          </a:p>
          <a:p>
            <a:pPr lvl="1"/>
            <a:endParaRPr lang="en-US" dirty="0"/>
          </a:p>
          <a:p>
            <a:pPr lvl="1"/>
            <a:endParaRPr lang="en-US" dirty="0"/>
          </a:p>
        </p:txBody>
      </p:sp>
      <p:sp>
        <p:nvSpPr>
          <p:cNvPr id="2" name="Title 1">
            <a:extLst>
              <a:ext uri="{FF2B5EF4-FFF2-40B4-BE49-F238E27FC236}">
                <a16:creationId xmlns:a16="http://schemas.microsoft.com/office/drawing/2014/main" id="{441EED0D-12BB-47B1-A51A-3AD9DADE553D}"/>
              </a:ext>
            </a:extLst>
          </p:cNvPr>
          <p:cNvSpPr>
            <a:spLocks noGrp="1"/>
          </p:cNvSpPr>
          <p:nvPr>
            <p:ph type="title"/>
          </p:nvPr>
        </p:nvSpPr>
        <p:spPr/>
        <p:txBody>
          <a:bodyPr/>
          <a:lstStyle/>
          <a:p>
            <a:r>
              <a:rPr lang="en-US" dirty="0"/>
              <a:t>Ethics issues in patent cases</a:t>
            </a:r>
          </a:p>
        </p:txBody>
      </p:sp>
      <p:sp>
        <p:nvSpPr>
          <p:cNvPr id="4" name="Slide Number Placeholder 3">
            <a:extLst>
              <a:ext uri="{FF2B5EF4-FFF2-40B4-BE49-F238E27FC236}">
                <a16:creationId xmlns:a16="http://schemas.microsoft.com/office/drawing/2014/main" id="{F7A6D225-9176-449A-BB79-73586F0FF96E}"/>
              </a:ext>
            </a:extLst>
          </p:cNvPr>
          <p:cNvSpPr>
            <a:spLocks noGrp="1"/>
          </p:cNvSpPr>
          <p:nvPr>
            <p:ph type="sldNum" sz="quarter" idx="10"/>
          </p:nvPr>
        </p:nvSpPr>
        <p:spPr/>
        <p:txBody>
          <a:bodyPr/>
          <a:lstStyle/>
          <a:p>
            <a:fld id="{1D648693-0942-45E9-83AE-76FC568F9452}" type="slidenum">
              <a:rPr lang="en-US" smtClean="0"/>
              <a:pPr/>
              <a:t>18</a:t>
            </a:fld>
            <a:endParaRPr lang="en-US" dirty="0"/>
          </a:p>
        </p:txBody>
      </p:sp>
    </p:spTree>
    <p:extLst>
      <p:ext uri="{BB962C8B-B14F-4D97-AF65-F5344CB8AC3E}">
        <p14:creationId xmlns:p14="http://schemas.microsoft.com/office/powerpoint/2010/main" val="3299755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645596B" descr="Video for patent agent priviliges">
            <a:hlinkClick r:id="" action="ppaction://media"/>
            <a:extLst>
              <a:ext uri="{FF2B5EF4-FFF2-40B4-BE49-F238E27FC236}">
                <a16:creationId xmlns:a16="http://schemas.microsoft.com/office/drawing/2014/main" id="{90BA057E-F170-4BF7-9D8E-F854EC4A12B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06500" y="1447800"/>
            <a:ext cx="6731000" cy="3786188"/>
          </a:xfrm>
          <a:prstGeom prst="rect">
            <a:avLst/>
          </a:prstGeom>
        </p:spPr>
      </p:pic>
      <p:sp>
        <p:nvSpPr>
          <p:cNvPr id="2" name="Title 1">
            <a:extLst>
              <a:ext uri="{FF2B5EF4-FFF2-40B4-BE49-F238E27FC236}">
                <a16:creationId xmlns:a16="http://schemas.microsoft.com/office/drawing/2014/main" id="{1EF0CD60-511B-4782-81C2-DDE318FBFAE2}"/>
              </a:ext>
            </a:extLst>
          </p:cNvPr>
          <p:cNvSpPr>
            <a:spLocks noGrp="1"/>
          </p:cNvSpPr>
          <p:nvPr>
            <p:ph type="title"/>
          </p:nvPr>
        </p:nvSpPr>
        <p:spPr/>
        <p:txBody>
          <a:bodyPr/>
          <a:lstStyle/>
          <a:p>
            <a:r>
              <a:rPr lang="en-US" dirty="0"/>
              <a:t>Ethics issues in patent cases</a:t>
            </a:r>
          </a:p>
        </p:txBody>
      </p:sp>
      <p:sp>
        <p:nvSpPr>
          <p:cNvPr id="4" name="Slide Number Placeholder 3">
            <a:extLst>
              <a:ext uri="{FF2B5EF4-FFF2-40B4-BE49-F238E27FC236}">
                <a16:creationId xmlns:a16="http://schemas.microsoft.com/office/drawing/2014/main" id="{CB2F5851-3C57-4246-B9B4-FD4FAE3D956F}"/>
              </a:ext>
            </a:extLst>
          </p:cNvPr>
          <p:cNvSpPr>
            <a:spLocks noGrp="1"/>
          </p:cNvSpPr>
          <p:nvPr>
            <p:ph type="sldNum" sz="quarter" idx="10"/>
          </p:nvPr>
        </p:nvSpPr>
        <p:spPr/>
        <p:txBody>
          <a:bodyPr/>
          <a:lstStyle/>
          <a:p>
            <a:fld id="{1D648693-0942-45E9-83AE-76FC568F9452}" type="slidenum">
              <a:rPr lang="en-US" smtClean="0"/>
              <a:pPr/>
              <a:t>19</a:t>
            </a:fld>
            <a:endParaRPr lang="en-US" dirty="0"/>
          </a:p>
        </p:txBody>
      </p:sp>
    </p:spTree>
    <p:extLst>
      <p:ext uri="{BB962C8B-B14F-4D97-AF65-F5344CB8AC3E}">
        <p14:creationId xmlns:p14="http://schemas.microsoft.com/office/powerpoint/2010/main" val="4165686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Intellectual Property for the Ethics Lawyer</a:t>
            </a:r>
            <a:endParaRPr lang="en-US" b="1" dirty="0"/>
          </a:p>
        </p:txBody>
      </p:sp>
      <p:sp>
        <p:nvSpPr>
          <p:cNvPr id="3" name="Subtitle 2"/>
          <p:cNvSpPr>
            <a:spLocks noGrp="1"/>
          </p:cNvSpPr>
          <p:nvPr>
            <p:ph type="subTitle" idx="1"/>
          </p:nvPr>
        </p:nvSpPr>
        <p:spPr>
          <a:xfrm>
            <a:off x="685801" y="2658241"/>
            <a:ext cx="7086600" cy="1460500"/>
          </a:xfrm>
        </p:spPr>
        <p:txBody>
          <a:bodyPr>
            <a:normAutofit fontScale="70000" lnSpcReduction="20000"/>
          </a:bodyPr>
          <a:lstStyle/>
          <a:p>
            <a:r>
              <a:rPr lang="en-US" dirty="0"/>
              <a:t>Robin Crabb, Associate Solicitor</a:t>
            </a:r>
          </a:p>
          <a:p>
            <a:r>
              <a:rPr lang="en-US" dirty="0"/>
              <a:t>Kimberly Weinreich, Staff Attorney</a:t>
            </a:r>
          </a:p>
          <a:p>
            <a:r>
              <a:rPr lang="en-US" dirty="0"/>
              <a:t> </a:t>
            </a:r>
            <a:br>
              <a:rPr lang="en-US" dirty="0"/>
            </a:br>
            <a:r>
              <a:rPr lang="en-US" sz="2400" dirty="0"/>
              <a:t>September 21, 2022</a:t>
            </a:r>
          </a:p>
        </p:txBody>
      </p:sp>
    </p:spTree>
    <p:extLst>
      <p:ext uri="{BB962C8B-B14F-4D97-AF65-F5344CB8AC3E}">
        <p14:creationId xmlns:p14="http://schemas.microsoft.com/office/powerpoint/2010/main" val="7952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CB890-7FD9-4208-9C4F-F194D6AF5763}"/>
              </a:ext>
            </a:extLst>
          </p:cNvPr>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rPr>
              <a:t>A trademark can be any word, phrase, symbol, design, or a combination of these things that identifies your goods or services.</a:t>
            </a:r>
          </a:p>
        </p:txBody>
      </p:sp>
      <p:sp>
        <p:nvSpPr>
          <p:cNvPr id="2" name="Title 1">
            <a:extLst>
              <a:ext uri="{FF2B5EF4-FFF2-40B4-BE49-F238E27FC236}">
                <a16:creationId xmlns:a16="http://schemas.microsoft.com/office/drawing/2014/main" id="{570FDDA8-6ABB-4D69-A360-5D5A7AAA6BC4}"/>
              </a:ext>
            </a:extLst>
          </p:cNvPr>
          <p:cNvSpPr>
            <a:spLocks noGrp="1"/>
          </p:cNvSpPr>
          <p:nvPr>
            <p:ph type="title"/>
          </p:nvPr>
        </p:nvSpPr>
        <p:spPr/>
        <p:txBody>
          <a:bodyPr/>
          <a:lstStyle/>
          <a:p>
            <a:r>
              <a:rPr lang="en-US" dirty="0"/>
              <a:t>Trademarks ™ </a:t>
            </a:r>
            <a:r>
              <a:rPr lang="en-US" sz="2000" dirty="0"/>
              <a:t>SM  </a:t>
            </a:r>
            <a:r>
              <a:rPr lang="en-US" dirty="0"/>
              <a:t>®</a:t>
            </a:r>
          </a:p>
        </p:txBody>
      </p:sp>
      <p:sp>
        <p:nvSpPr>
          <p:cNvPr id="4" name="Slide Number Placeholder 3">
            <a:extLst>
              <a:ext uri="{FF2B5EF4-FFF2-40B4-BE49-F238E27FC236}">
                <a16:creationId xmlns:a16="http://schemas.microsoft.com/office/drawing/2014/main" id="{72A2D1FB-3435-4874-99EB-352552E5A1A6}"/>
              </a:ext>
            </a:extLst>
          </p:cNvPr>
          <p:cNvSpPr>
            <a:spLocks noGrp="1"/>
          </p:cNvSpPr>
          <p:nvPr>
            <p:ph type="sldNum" sz="quarter" idx="10"/>
          </p:nvPr>
        </p:nvSpPr>
        <p:spPr>
          <a:xfrm>
            <a:off x="457200" y="5374544"/>
            <a:ext cx="2057400" cy="303212"/>
          </a:xfrm>
        </p:spPr>
        <p:txBody>
          <a:bodyPr/>
          <a:lstStyle/>
          <a:p>
            <a:fld id="{1D648693-0942-45E9-83AE-76FC568F9452}" type="slidenum">
              <a:rPr lang="en-US" smtClean="0"/>
              <a:pPr/>
              <a:t>20</a:t>
            </a:fld>
            <a:endParaRPr lang="en-US" dirty="0"/>
          </a:p>
        </p:txBody>
      </p:sp>
      <p:pic>
        <p:nvPicPr>
          <p:cNvPr id="5" name="Picture 4" descr="Flow scheme for TM registration at USPTO">
            <a:extLst>
              <a:ext uri="{FF2B5EF4-FFF2-40B4-BE49-F238E27FC236}">
                <a16:creationId xmlns:a16="http://schemas.microsoft.com/office/drawing/2014/main" id="{F745B7AA-8922-449A-887C-C88DDDB0B4F0}"/>
              </a:ext>
            </a:extLst>
          </p:cNvPr>
          <p:cNvPicPr>
            <a:picLocks noChangeAspect="1"/>
          </p:cNvPicPr>
          <p:nvPr/>
        </p:nvPicPr>
        <p:blipFill>
          <a:blip r:embed="rId3"/>
          <a:stretch>
            <a:fillRect/>
          </a:stretch>
        </p:blipFill>
        <p:spPr>
          <a:xfrm>
            <a:off x="315861" y="3750844"/>
            <a:ext cx="8512278" cy="1021168"/>
          </a:xfrm>
          <a:prstGeom prst="rect">
            <a:avLst/>
          </a:prstGeom>
        </p:spPr>
      </p:pic>
    </p:spTree>
    <p:extLst>
      <p:ext uri="{BB962C8B-B14F-4D97-AF65-F5344CB8AC3E}">
        <p14:creationId xmlns:p14="http://schemas.microsoft.com/office/powerpoint/2010/main" val="2541967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27DDC-62E4-4A59-BEDB-B9B80FC48534}"/>
              </a:ext>
            </a:extLst>
          </p:cNvPr>
          <p:cNvSpPr>
            <a:spLocks noGrp="1"/>
          </p:cNvSpPr>
          <p:nvPr>
            <p:ph idx="1"/>
          </p:nvPr>
        </p:nvSpPr>
        <p:spPr>
          <a:xfrm>
            <a:off x="457200" y="1259555"/>
            <a:ext cx="8229600" cy="3786267"/>
          </a:xfrm>
        </p:spPr>
        <p:txBody>
          <a:bodyPr>
            <a:normAutofit fontScale="92500"/>
          </a:bodyPr>
          <a:lstStyle/>
          <a:p>
            <a:r>
              <a:rPr lang="en-US" dirty="0">
                <a:latin typeface="Segoe UI Light" panose="020B0502040204020203" pitchFamily="34" charset="0"/>
                <a:cs typeface="Segoe UI Light" panose="020B0502040204020203" pitchFamily="34" charset="0"/>
              </a:rPr>
              <a:t>Trademark Search</a:t>
            </a:r>
          </a:p>
          <a:p>
            <a:r>
              <a:rPr lang="en-US" dirty="0">
                <a:latin typeface="Segoe UI Light" panose="020B0502040204020203" pitchFamily="34" charset="0"/>
                <a:cs typeface="Segoe UI Light" panose="020B0502040204020203" pitchFamily="34" charset="0"/>
              </a:rPr>
              <a:t>Application</a:t>
            </a:r>
          </a:p>
          <a:p>
            <a:pPr lvl="1"/>
            <a:r>
              <a:rPr lang="en-US" dirty="0"/>
              <a:t>Intent to use or use in commerce</a:t>
            </a:r>
          </a:p>
          <a:p>
            <a:pPr lvl="1"/>
            <a:r>
              <a:rPr lang="en-US" dirty="0"/>
              <a:t>Specimen: sample of how the mark is used in commerce</a:t>
            </a:r>
          </a:p>
          <a:p>
            <a:pPr lvl="1"/>
            <a:r>
              <a:rPr lang="en-US" dirty="0"/>
              <a:t>Identify goods/services</a:t>
            </a:r>
          </a:p>
          <a:p>
            <a:pPr lvl="1"/>
            <a:r>
              <a:rPr lang="en-US" dirty="0"/>
              <a:t>Declarations that are signed under penalty of perjury</a:t>
            </a:r>
          </a:p>
        </p:txBody>
      </p:sp>
      <p:sp>
        <p:nvSpPr>
          <p:cNvPr id="2" name="Title 1">
            <a:extLst>
              <a:ext uri="{FF2B5EF4-FFF2-40B4-BE49-F238E27FC236}">
                <a16:creationId xmlns:a16="http://schemas.microsoft.com/office/drawing/2014/main" id="{7F664C94-AEFA-4CE8-A089-F016E59C4315}"/>
              </a:ext>
            </a:extLst>
          </p:cNvPr>
          <p:cNvSpPr>
            <a:spLocks noGrp="1"/>
          </p:cNvSpPr>
          <p:nvPr>
            <p:ph type="title"/>
          </p:nvPr>
        </p:nvSpPr>
        <p:spPr/>
        <p:txBody>
          <a:bodyPr/>
          <a:lstStyle/>
          <a:p>
            <a:r>
              <a:rPr lang="en-US" dirty="0"/>
              <a:t>Trademarks ™ </a:t>
            </a:r>
            <a:r>
              <a:rPr lang="en-US" sz="2000" dirty="0"/>
              <a:t>SM</a:t>
            </a:r>
            <a:r>
              <a:rPr lang="en-US" dirty="0"/>
              <a:t>  ®</a:t>
            </a:r>
          </a:p>
        </p:txBody>
      </p:sp>
      <p:sp>
        <p:nvSpPr>
          <p:cNvPr id="4" name="Slide Number Placeholder 3">
            <a:extLst>
              <a:ext uri="{FF2B5EF4-FFF2-40B4-BE49-F238E27FC236}">
                <a16:creationId xmlns:a16="http://schemas.microsoft.com/office/drawing/2014/main" id="{2C9F42FE-863F-4344-995D-8812356C1DA6}"/>
              </a:ext>
            </a:extLst>
          </p:cNvPr>
          <p:cNvSpPr>
            <a:spLocks noGrp="1"/>
          </p:cNvSpPr>
          <p:nvPr>
            <p:ph type="sldNum" sz="quarter" idx="10"/>
          </p:nvPr>
        </p:nvSpPr>
        <p:spPr/>
        <p:txBody>
          <a:bodyPr/>
          <a:lstStyle/>
          <a:p>
            <a:fld id="{1D648693-0942-45E9-83AE-76FC568F9452}" type="slidenum">
              <a:rPr lang="en-US" smtClean="0"/>
              <a:pPr/>
              <a:t>21</a:t>
            </a:fld>
            <a:endParaRPr lang="en-US" dirty="0"/>
          </a:p>
        </p:txBody>
      </p:sp>
    </p:spTree>
    <p:extLst>
      <p:ext uri="{BB962C8B-B14F-4D97-AF65-F5344CB8AC3E}">
        <p14:creationId xmlns:p14="http://schemas.microsoft.com/office/powerpoint/2010/main" val="326770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347907-8859-4B84-83A8-D5BD7ACAF0F1}"/>
              </a:ext>
            </a:extLst>
          </p:cNvPr>
          <p:cNvSpPr>
            <a:spLocks noGrp="1"/>
          </p:cNvSpPr>
          <p:nvPr>
            <p:ph idx="1"/>
          </p:nvPr>
        </p:nvSpPr>
        <p:spPr>
          <a:xfrm>
            <a:off x="457200" y="1361184"/>
            <a:ext cx="8229600" cy="3786267"/>
          </a:xfrm>
        </p:spPr>
        <p:txBody>
          <a:bodyPr>
            <a:normAutofit fontScale="85000" lnSpcReduction="20000"/>
          </a:bodyPr>
          <a:lstStyle/>
          <a:p>
            <a:r>
              <a:rPr lang="en-US" dirty="0">
                <a:latin typeface="Segoe UI Light" panose="020B0502040204020203" pitchFamily="34" charset="0"/>
                <a:cs typeface="Segoe UI Light" panose="020B0502040204020203" pitchFamily="34" charset="0"/>
              </a:rPr>
              <a:t>Must be a U.S.-licensed attorney (an individual who is an active member in good standing of the bar of the highest court of any State)</a:t>
            </a:r>
          </a:p>
          <a:p>
            <a:pPr lvl="1"/>
            <a:r>
              <a:rPr lang="en-US" dirty="0"/>
              <a:t>Attorneys must provide their bar information on trademark documents.</a:t>
            </a:r>
          </a:p>
          <a:p>
            <a:r>
              <a:rPr lang="en-US" u="sng" dirty="0">
                <a:latin typeface="Segoe UI Light" panose="020B0502040204020203" pitchFamily="34" charset="0"/>
                <a:cs typeface="Segoe UI Light" panose="020B0502040204020203" pitchFamily="34" charset="0"/>
              </a:rPr>
              <a:t>U.S. Counsel Rule</a:t>
            </a:r>
            <a:r>
              <a:rPr lang="en-US" dirty="0">
                <a:latin typeface="Segoe UI Light" panose="020B0502040204020203" pitchFamily="34" charset="0"/>
                <a:cs typeface="Segoe UI Light" panose="020B0502040204020203" pitchFamily="34" charset="0"/>
              </a:rPr>
              <a:t>: If you are a foreign-domiciled trademark applicant or registrant, you must have a U.S.-licensed attorney represent you. </a:t>
            </a:r>
            <a:r>
              <a:rPr lang="en-US" i="1" dirty="0">
                <a:latin typeface="Segoe UI Light" panose="020B0502040204020203" pitchFamily="34" charset="0"/>
                <a:cs typeface="Segoe UI Light" panose="020B0502040204020203" pitchFamily="34" charset="0"/>
              </a:rPr>
              <a:t>Requirement of U.S. Licensed Attorney for Foreign Trademark Applicants and Registrants</a:t>
            </a:r>
            <a:r>
              <a:rPr lang="en-US" dirty="0">
                <a:latin typeface="Segoe UI Light" panose="020B0502040204020203" pitchFamily="34" charset="0"/>
                <a:cs typeface="Segoe UI Light" panose="020B0502040204020203" pitchFamily="34" charset="0"/>
              </a:rPr>
              <a:t>, 84 FR 31498.</a:t>
            </a:r>
          </a:p>
        </p:txBody>
      </p:sp>
      <p:sp>
        <p:nvSpPr>
          <p:cNvPr id="2" name="Title 1">
            <a:extLst>
              <a:ext uri="{FF2B5EF4-FFF2-40B4-BE49-F238E27FC236}">
                <a16:creationId xmlns:a16="http://schemas.microsoft.com/office/drawing/2014/main" id="{08279AA1-424E-42CF-A846-4EF7959B5BC7}"/>
              </a:ext>
            </a:extLst>
          </p:cNvPr>
          <p:cNvSpPr>
            <a:spLocks noGrp="1"/>
          </p:cNvSpPr>
          <p:nvPr>
            <p:ph type="title"/>
          </p:nvPr>
        </p:nvSpPr>
        <p:spPr/>
        <p:txBody>
          <a:bodyPr/>
          <a:lstStyle/>
          <a:p>
            <a:r>
              <a:rPr lang="en-US" dirty="0"/>
              <a:t>Trademark practitioners</a:t>
            </a:r>
          </a:p>
        </p:txBody>
      </p:sp>
      <p:sp>
        <p:nvSpPr>
          <p:cNvPr id="4" name="Slide Number Placeholder 3">
            <a:extLst>
              <a:ext uri="{FF2B5EF4-FFF2-40B4-BE49-F238E27FC236}">
                <a16:creationId xmlns:a16="http://schemas.microsoft.com/office/drawing/2014/main" id="{839D19D0-16BF-49E8-B921-665FB188C897}"/>
              </a:ext>
            </a:extLst>
          </p:cNvPr>
          <p:cNvSpPr>
            <a:spLocks noGrp="1"/>
          </p:cNvSpPr>
          <p:nvPr>
            <p:ph type="sldNum" sz="quarter" idx="10"/>
          </p:nvPr>
        </p:nvSpPr>
        <p:spPr/>
        <p:txBody>
          <a:bodyPr/>
          <a:lstStyle/>
          <a:p>
            <a:fld id="{1D648693-0942-45E9-83AE-76FC568F9452}" type="slidenum">
              <a:rPr lang="en-US" smtClean="0"/>
              <a:pPr/>
              <a:t>22</a:t>
            </a:fld>
            <a:endParaRPr lang="en-US" dirty="0"/>
          </a:p>
        </p:txBody>
      </p:sp>
    </p:spTree>
    <p:extLst>
      <p:ext uri="{BB962C8B-B14F-4D97-AF65-F5344CB8AC3E}">
        <p14:creationId xmlns:p14="http://schemas.microsoft.com/office/powerpoint/2010/main" val="307145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215C6-14F7-4572-8D6E-22DFC1786478}"/>
              </a:ext>
            </a:extLst>
          </p:cNvPr>
          <p:cNvSpPr>
            <a:spLocks noGrp="1"/>
          </p:cNvSpPr>
          <p:nvPr>
            <p:ph idx="1"/>
          </p:nvPr>
        </p:nvSpPr>
        <p:spPr/>
        <p:txBody>
          <a:bodyPr>
            <a:normAutofit fontScale="92500" lnSpcReduction="20000"/>
          </a:bodyPr>
          <a:lstStyle/>
          <a:p>
            <a:r>
              <a:rPr lang="en-US" dirty="0">
                <a:latin typeface="Segoe UI Light" panose="020B0502040204020203" pitchFamily="34" charset="0"/>
                <a:cs typeface="Segoe UI Light" panose="020B0502040204020203" pitchFamily="34" charset="0"/>
              </a:rPr>
              <a:t>“Bad” specimens</a:t>
            </a:r>
          </a:p>
          <a:p>
            <a:pPr lvl="1"/>
            <a:r>
              <a:rPr lang="en-US" dirty="0"/>
              <a:t>Mocked-up or digitally altered specimens are not proper because they do not demonstrate use in commerce.</a:t>
            </a:r>
          </a:p>
          <a:p>
            <a:pPr lvl="1"/>
            <a:r>
              <a:rPr lang="en-US" i="1" dirty="0"/>
              <a:t>In re Morton</a:t>
            </a:r>
            <a:r>
              <a:rPr lang="en-US" dirty="0"/>
              <a:t>, Case No. D2022-07 (USPTO 2022)</a:t>
            </a:r>
          </a:p>
          <a:p>
            <a:pPr lvl="2"/>
            <a:r>
              <a:rPr lang="en-US" dirty="0"/>
              <a:t>Violated 37 C.F.R. § 11.804(c) (misrepresentation) and (d) (conduct prejudicial) by signing declarations attesting that the specimen(s) showed the mark as used on or in connection with the goods in the application where Respondent had not performed an inquiry reasonable under the circumstances.</a:t>
            </a:r>
          </a:p>
        </p:txBody>
      </p:sp>
      <p:sp>
        <p:nvSpPr>
          <p:cNvPr id="2" name="Title 1">
            <a:extLst>
              <a:ext uri="{FF2B5EF4-FFF2-40B4-BE49-F238E27FC236}">
                <a16:creationId xmlns:a16="http://schemas.microsoft.com/office/drawing/2014/main" id="{459C969C-0EE2-4787-A1F7-623DC569029A}"/>
              </a:ext>
            </a:extLst>
          </p:cNvPr>
          <p:cNvSpPr>
            <a:spLocks noGrp="1"/>
          </p:cNvSpPr>
          <p:nvPr>
            <p:ph type="title"/>
          </p:nvPr>
        </p:nvSpPr>
        <p:spPr/>
        <p:txBody>
          <a:bodyPr/>
          <a:lstStyle/>
          <a:p>
            <a:r>
              <a:rPr lang="en-US" dirty="0"/>
              <a:t>Ethical issues in trademarks cases</a:t>
            </a:r>
          </a:p>
        </p:txBody>
      </p:sp>
      <p:sp>
        <p:nvSpPr>
          <p:cNvPr id="4" name="Slide Number Placeholder 3">
            <a:extLst>
              <a:ext uri="{FF2B5EF4-FFF2-40B4-BE49-F238E27FC236}">
                <a16:creationId xmlns:a16="http://schemas.microsoft.com/office/drawing/2014/main" id="{3C06209E-27C9-4664-BB15-DDF7FBC87BC4}"/>
              </a:ext>
            </a:extLst>
          </p:cNvPr>
          <p:cNvSpPr>
            <a:spLocks noGrp="1"/>
          </p:cNvSpPr>
          <p:nvPr>
            <p:ph type="sldNum" sz="quarter" idx="10"/>
          </p:nvPr>
        </p:nvSpPr>
        <p:spPr/>
        <p:txBody>
          <a:bodyPr/>
          <a:lstStyle/>
          <a:p>
            <a:fld id="{1D648693-0942-45E9-83AE-76FC568F9452}" type="slidenum">
              <a:rPr lang="en-US" smtClean="0"/>
              <a:pPr/>
              <a:t>23</a:t>
            </a:fld>
            <a:endParaRPr lang="en-US" dirty="0"/>
          </a:p>
        </p:txBody>
      </p:sp>
    </p:spTree>
    <p:extLst>
      <p:ext uri="{BB962C8B-B14F-4D97-AF65-F5344CB8AC3E}">
        <p14:creationId xmlns:p14="http://schemas.microsoft.com/office/powerpoint/2010/main" val="935833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8A41D-6105-477C-808F-3E212A07EBCA}"/>
              </a:ext>
            </a:extLst>
          </p:cNvPr>
          <p:cNvSpPr>
            <a:spLocks noGrp="1"/>
          </p:cNvSpPr>
          <p:nvPr>
            <p:ph idx="1"/>
          </p:nvPr>
        </p:nvSpPr>
        <p:spPr/>
        <p:txBody>
          <a:bodyPr>
            <a:normAutofit fontScale="40000" lnSpcReduction="20000"/>
          </a:bodyPr>
          <a:lstStyle/>
          <a:p>
            <a:r>
              <a:rPr lang="en-US" sz="5000" dirty="0">
                <a:latin typeface="Segoe UI Light" panose="020B0502040204020203" pitchFamily="34" charset="0"/>
                <a:cs typeface="Segoe UI Light" panose="020B0502040204020203" pitchFamily="34" charset="0"/>
              </a:rPr>
              <a:t>Signatures</a:t>
            </a:r>
          </a:p>
          <a:p>
            <a:pPr marL="0" indent="0">
              <a:buNone/>
            </a:pPr>
            <a:r>
              <a:rPr lang="en-US" altLang="en-US" dirty="0">
                <a:latin typeface="Segoe UI Light" panose="020B0502040204020203" pitchFamily="34" charset="0"/>
                <a:cs typeface="Segoe UI Light" panose="020B0502040204020203" pitchFamily="34" charset="0"/>
              </a:rPr>
              <a:t>37 C.F.R. § 2.193 Trademark correspondence and signature requirements</a:t>
            </a:r>
          </a:p>
          <a:p>
            <a:pPr lvl="1"/>
            <a:r>
              <a:rPr lang="en-US" altLang="en-US" dirty="0"/>
              <a:t>“(a)…Each piece of correspondence that requires a signature must bear:</a:t>
            </a:r>
          </a:p>
          <a:p>
            <a:pPr lvl="2"/>
            <a:r>
              <a:rPr lang="en-US" altLang="en-US" dirty="0"/>
              <a:t>(1) A handwritten signature </a:t>
            </a:r>
            <a:r>
              <a:rPr lang="en-US" altLang="en-US" b="1" dirty="0"/>
              <a:t>personally</a:t>
            </a:r>
            <a:r>
              <a:rPr lang="en-US" altLang="en-US" dirty="0"/>
              <a:t> signed in permanent ink by the person named as the signatory, or a true copy thereof; or</a:t>
            </a:r>
          </a:p>
          <a:p>
            <a:pPr lvl="2"/>
            <a:r>
              <a:rPr lang="en-US" altLang="en-US" dirty="0"/>
              <a:t>(2) An electronic signature that meets the requirements of paragraph (c) of this section, </a:t>
            </a:r>
            <a:r>
              <a:rPr lang="en-US" altLang="en-US" b="1" dirty="0"/>
              <a:t>personally entered by the person named as the signatory</a:t>
            </a:r>
            <a:r>
              <a:rPr lang="en-US" altLang="en-US" dirty="0"/>
              <a:t>….</a:t>
            </a:r>
          </a:p>
          <a:p>
            <a:pPr marL="914400" lvl="2" indent="0">
              <a:buNone/>
            </a:pPr>
            <a:r>
              <a:rPr lang="en-US" altLang="en-US" dirty="0"/>
              <a:t>* * * * *</a:t>
            </a:r>
          </a:p>
          <a:p>
            <a:pPr lvl="1"/>
            <a:r>
              <a:rPr lang="en-US" altLang="en-US" dirty="0"/>
              <a:t> (c) Requirements for electronic signature. A person signing a document electronically must:</a:t>
            </a:r>
          </a:p>
          <a:p>
            <a:pPr lvl="2"/>
            <a:r>
              <a:rPr lang="en-US" altLang="en-US" dirty="0"/>
              <a:t>(1) </a:t>
            </a:r>
            <a:r>
              <a:rPr lang="en-US" altLang="en-US" b="1" dirty="0"/>
              <a:t>Personally enter</a:t>
            </a:r>
            <a:r>
              <a:rPr lang="en-US" altLang="en-US" dirty="0"/>
              <a:t> any combination of letters, numbers, spaces and/or punctuation marks that the signer has adopted as a signature, placed between two forward slash (“/”) symbols in the signature block on the electronic submission; or</a:t>
            </a:r>
          </a:p>
          <a:p>
            <a:pPr lvl="2"/>
            <a:r>
              <a:rPr lang="en-US" altLang="en-US" dirty="0"/>
              <a:t>(2) Sign the document using some other form of electronic signature specified by the Director.</a:t>
            </a:r>
          </a:p>
          <a:p>
            <a:pPr marL="914400" lvl="2" indent="0">
              <a:buNone/>
            </a:pPr>
            <a:r>
              <a:rPr lang="en-US" altLang="en-US" dirty="0"/>
              <a:t>* * * * *</a:t>
            </a:r>
          </a:p>
          <a:p>
            <a:pPr lvl="1"/>
            <a:r>
              <a:rPr lang="en-US" altLang="en-US" dirty="0"/>
              <a:t>(f) Signature as certification. The presentation to the Office (whether by signing, filing, submitting, or later advocating) of any document by any person, whether a practitioner or non-practitioner, constitutes a certification under §11.18(b) of this chapter. </a:t>
            </a:r>
            <a:r>
              <a:rPr lang="en-US" altLang="en-US" b="1" dirty="0"/>
              <a:t>Violations of §11.18(b) of this chapter may jeopardize the validity of the application or registration, and may result in the imposition of sanctions under §11.18(c) of this chapter.</a:t>
            </a:r>
            <a:r>
              <a:rPr lang="en-US" altLang="en-US" dirty="0"/>
              <a:t> Any practitioner violating §11.18(b) of this chapter may also be subject to disciplinary action. </a:t>
            </a:r>
            <a:r>
              <a:rPr lang="en-US" altLang="en-US" i="1" dirty="0"/>
              <a:t>See</a:t>
            </a:r>
            <a:r>
              <a:rPr lang="en-US" altLang="en-US" dirty="0"/>
              <a:t> §11.18(d) and §11.804 of this chapter.”</a:t>
            </a:r>
          </a:p>
          <a:p>
            <a:pPr lvl="1"/>
            <a:endParaRPr lang="en-US" dirty="0"/>
          </a:p>
        </p:txBody>
      </p:sp>
      <p:sp>
        <p:nvSpPr>
          <p:cNvPr id="2" name="Title 1">
            <a:extLst>
              <a:ext uri="{FF2B5EF4-FFF2-40B4-BE49-F238E27FC236}">
                <a16:creationId xmlns:a16="http://schemas.microsoft.com/office/drawing/2014/main" id="{BEB47C43-252B-4AF9-B01F-EB77C6C570B2}"/>
              </a:ext>
            </a:extLst>
          </p:cNvPr>
          <p:cNvSpPr>
            <a:spLocks noGrp="1"/>
          </p:cNvSpPr>
          <p:nvPr>
            <p:ph type="title"/>
          </p:nvPr>
        </p:nvSpPr>
        <p:spPr/>
        <p:txBody>
          <a:bodyPr/>
          <a:lstStyle/>
          <a:p>
            <a:r>
              <a:rPr lang="en-US" dirty="0"/>
              <a:t>Ethical issues in trademark cases</a:t>
            </a:r>
          </a:p>
        </p:txBody>
      </p:sp>
      <p:sp>
        <p:nvSpPr>
          <p:cNvPr id="4" name="Slide Number Placeholder 3">
            <a:extLst>
              <a:ext uri="{FF2B5EF4-FFF2-40B4-BE49-F238E27FC236}">
                <a16:creationId xmlns:a16="http://schemas.microsoft.com/office/drawing/2014/main" id="{E7E0B21A-FE84-42BD-979A-77302EA7BBA5}"/>
              </a:ext>
            </a:extLst>
          </p:cNvPr>
          <p:cNvSpPr>
            <a:spLocks noGrp="1"/>
          </p:cNvSpPr>
          <p:nvPr>
            <p:ph type="sldNum" sz="quarter" idx="10"/>
          </p:nvPr>
        </p:nvSpPr>
        <p:spPr/>
        <p:txBody>
          <a:bodyPr/>
          <a:lstStyle/>
          <a:p>
            <a:fld id="{1D648693-0942-45E9-83AE-76FC568F9452}" type="slidenum">
              <a:rPr lang="en-US" smtClean="0"/>
              <a:pPr/>
              <a:t>24</a:t>
            </a:fld>
            <a:endParaRPr lang="en-US" dirty="0"/>
          </a:p>
        </p:txBody>
      </p:sp>
    </p:spTree>
    <p:extLst>
      <p:ext uri="{BB962C8B-B14F-4D97-AF65-F5344CB8AC3E}">
        <p14:creationId xmlns:p14="http://schemas.microsoft.com/office/powerpoint/2010/main" val="548074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873DF-7FED-466C-B34F-103407FDAB1D}"/>
              </a:ext>
            </a:extLst>
          </p:cNvPr>
          <p:cNvSpPr>
            <a:spLocks noGrp="1"/>
          </p:cNvSpPr>
          <p:nvPr>
            <p:ph idx="1"/>
          </p:nvPr>
        </p:nvSpPr>
        <p:spPr/>
        <p:txBody>
          <a:bodyPr>
            <a:normAutofit fontScale="70000" lnSpcReduction="20000"/>
          </a:bodyPr>
          <a:lstStyle/>
          <a:p>
            <a:r>
              <a:rPr lang="en-US" dirty="0">
                <a:latin typeface="Segoe UI Light" panose="020B0502040204020203" pitchFamily="34" charset="0"/>
                <a:cs typeface="Segoe UI Light" panose="020B0502040204020203" pitchFamily="34" charset="0"/>
              </a:rPr>
              <a:t>Signatures</a:t>
            </a:r>
          </a:p>
          <a:p>
            <a:pPr lvl="1"/>
            <a:r>
              <a:rPr lang="en-US" b="1" i="1" dirty="0"/>
              <a:t>In re Yang</a:t>
            </a:r>
            <a:r>
              <a:rPr lang="en-US" dirty="0"/>
              <a:t>, Proceeding No. 2021-11 (USPTO 2021)</a:t>
            </a:r>
          </a:p>
          <a:p>
            <a:pPr lvl="2"/>
            <a:r>
              <a:rPr lang="en-US" dirty="0"/>
              <a:t>Ms. Yang had a business relationship with Shenzhen Qianhai Be-Victory Network Technology Co., Ltd. (“Sellergrowth”) and its employees, none of whom were authorized to represent trademark applicants, registrants, or parties before the USPTO. </a:t>
            </a:r>
          </a:p>
          <a:p>
            <a:pPr lvl="2"/>
            <a:r>
              <a:rPr lang="en-US" dirty="0"/>
              <a:t>Ms. Yang agreed to allow Sellergrowth and its employees to use her name and bar credentials to file trademark application documents on behalf of foreign-domiciled applicants.</a:t>
            </a:r>
          </a:p>
          <a:p>
            <a:pPr lvl="2"/>
            <a:r>
              <a:rPr lang="en-US" dirty="0"/>
              <a:t>Violations: 37 C.F.R. §§ 11.103 (diligence), 11.303 (candor to the USPTO), 11.503(b) (responsibilities re non-practitioner assistance), 11.505 (assisting in UPL), 11.804(d) (conduct prejudicial to the integrity of the US trademark system).</a:t>
            </a:r>
          </a:p>
          <a:p>
            <a:pPr lvl="2"/>
            <a:r>
              <a:rPr lang="en-US" dirty="0"/>
              <a:t>30 day suspension + 1 year probation</a:t>
            </a:r>
          </a:p>
        </p:txBody>
      </p:sp>
      <p:sp>
        <p:nvSpPr>
          <p:cNvPr id="2" name="Title 1">
            <a:extLst>
              <a:ext uri="{FF2B5EF4-FFF2-40B4-BE49-F238E27FC236}">
                <a16:creationId xmlns:a16="http://schemas.microsoft.com/office/drawing/2014/main" id="{4A5A79F4-B9E3-4DB9-9F1C-8051BD5A46AF}"/>
              </a:ext>
            </a:extLst>
          </p:cNvPr>
          <p:cNvSpPr>
            <a:spLocks noGrp="1"/>
          </p:cNvSpPr>
          <p:nvPr>
            <p:ph type="title"/>
          </p:nvPr>
        </p:nvSpPr>
        <p:spPr/>
        <p:txBody>
          <a:bodyPr/>
          <a:lstStyle/>
          <a:p>
            <a:r>
              <a:rPr lang="en-US" dirty="0"/>
              <a:t>Ethical issues in trademark cases</a:t>
            </a:r>
          </a:p>
        </p:txBody>
      </p:sp>
      <p:sp>
        <p:nvSpPr>
          <p:cNvPr id="4" name="Slide Number Placeholder 3">
            <a:extLst>
              <a:ext uri="{FF2B5EF4-FFF2-40B4-BE49-F238E27FC236}">
                <a16:creationId xmlns:a16="http://schemas.microsoft.com/office/drawing/2014/main" id="{FF4C1A84-8F23-4B41-9031-B08A019C26BF}"/>
              </a:ext>
            </a:extLst>
          </p:cNvPr>
          <p:cNvSpPr>
            <a:spLocks noGrp="1"/>
          </p:cNvSpPr>
          <p:nvPr>
            <p:ph type="sldNum" sz="quarter" idx="10"/>
          </p:nvPr>
        </p:nvSpPr>
        <p:spPr/>
        <p:txBody>
          <a:bodyPr/>
          <a:lstStyle/>
          <a:p>
            <a:fld id="{1D648693-0942-45E9-83AE-76FC568F9452}" type="slidenum">
              <a:rPr lang="en-US" smtClean="0"/>
              <a:pPr/>
              <a:t>25</a:t>
            </a:fld>
            <a:endParaRPr lang="en-US" dirty="0"/>
          </a:p>
        </p:txBody>
      </p:sp>
    </p:spTree>
    <p:extLst>
      <p:ext uri="{BB962C8B-B14F-4D97-AF65-F5344CB8AC3E}">
        <p14:creationId xmlns:p14="http://schemas.microsoft.com/office/powerpoint/2010/main" val="880995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25BFD2-DFDE-445B-A4CC-12004735B163}"/>
              </a:ext>
            </a:extLst>
          </p:cNvPr>
          <p:cNvSpPr>
            <a:spLocks noGrp="1"/>
          </p:cNvSpPr>
          <p:nvPr>
            <p:ph idx="1"/>
          </p:nvPr>
        </p:nvSpPr>
        <p:spPr>
          <a:xfrm>
            <a:off x="457200" y="1262080"/>
            <a:ext cx="8229600" cy="3497009"/>
          </a:xfrm>
        </p:spPr>
        <p:txBody>
          <a:bodyPr>
            <a:normAutofit fontScale="55000" lnSpcReduction="20000"/>
          </a:bodyPr>
          <a:lstStyle/>
          <a:p>
            <a:r>
              <a:rPr lang="en-US" dirty="0">
                <a:latin typeface="Segoe UI Light" panose="020B0502040204020203" pitchFamily="34" charset="0"/>
                <a:cs typeface="Segoe UI Light" panose="020B0502040204020203" pitchFamily="34" charset="0"/>
              </a:rPr>
              <a:t>Copyright protects </a:t>
            </a:r>
            <a:r>
              <a:rPr lang="en-US" b="1" dirty="0">
                <a:latin typeface="Segoe UI Light" panose="020B0502040204020203" pitchFamily="34" charset="0"/>
                <a:cs typeface="Segoe UI Light" panose="020B0502040204020203" pitchFamily="34" charset="0"/>
              </a:rPr>
              <a:t>original works of authorship</a:t>
            </a:r>
            <a:r>
              <a:rPr lang="en-US" dirty="0">
                <a:latin typeface="Segoe UI Light" panose="020B0502040204020203" pitchFamily="34" charset="0"/>
                <a:cs typeface="Segoe UI Light" panose="020B0502040204020203" pitchFamily="34" charset="0"/>
              </a:rPr>
              <a:t> as soon as an author </a:t>
            </a:r>
            <a:r>
              <a:rPr lang="en-US" b="1" dirty="0">
                <a:latin typeface="Segoe UI Light" panose="020B0502040204020203" pitchFamily="34" charset="0"/>
                <a:cs typeface="Segoe UI Light" panose="020B0502040204020203" pitchFamily="34" charset="0"/>
              </a:rPr>
              <a:t>fixes</a:t>
            </a:r>
            <a:r>
              <a:rPr lang="en-US" dirty="0">
                <a:latin typeface="Segoe UI Light" panose="020B0502040204020203" pitchFamily="34" charset="0"/>
                <a:cs typeface="Segoe UI Light" panose="020B0502040204020203" pitchFamily="34" charset="0"/>
              </a:rPr>
              <a:t> the work in a </a:t>
            </a:r>
            <a:r>
              <a:rPr lang="en-US" b="1" dirty="0">
                <a:latin typeface="Segoe UI Light" panose="020B0502040204020203" pitchFamily="34" charset="0"/>
                <a:cs typeface="Segoe UI Light" panose="020B0502040204020203" pitchFamily="34" charset="0"/>
              </a:rPr>
              <a:t>tangible form of expression</a:t>
            </a:r>
            <a:r>
              <a:rPr lang="en-US" dirty="0">
                <a:latin typeface="Segoe UI Light" panose="020B0502040204020203" pitchFamily="34" charset="0"/>
                <a:cs typeface="Segoe UI Light" panose="020B0502040204020203" pitchFamily="34" charset="0"/>
              </a:rPr>
              <a:t>. Copyright exists automatically in an original work of authorship once it is fixed.</a:t>
            </a:r>
          </a:p>
          <a:p>
            <a:r>
              <a:rPr lang="en-US" dirty="0">
                <a:latin typeface="Segoe UI Light" panose="020B0502040204020203" pitchFamily="34" charset="0"/>
                <a:cs typeface="Segoe UI Light" panose="020B0502040204020203" pitchFamily="34" charset="0"/>
              </a:rPr>
              <a:t>Different types of works, including paintings, photographs, illustrations, musical compositions, sound recordings, computer programs, books, poems, blog posts, movies, architectural works, plays, and so much more! </a:t>
            </a:r>
          </a:p>
          <a:p>
            <a:r>
              <a:rPr lang="en-US" dirty="0">
                <a:latin typeface="Segoe UI Light" panose="020B0502040204020203" pitchFamily="34" charset="0"/>
                <a:cs typeface="Segoe UI Light" panose="020B0502040204020203" pitchFamily="34" charset="0"/>
              </a:rPr>
              <a:t>Generally, works created on or after January 1, 1978, have a copyright term of life of the author plus seventy years after the author’s death.</a:t>
            </a:r>
          </a:p>
          <a:p>
            <a:r>
              <a:rPr lang="en-US" dirty="0">
                <a:latin typeface="Segoe UI Light" panose="020B0502040204020203" pitchFamily="34" charset="0"/>
                <a:cs typeface="Segoe UI Light" panose="020B0502040204020203" pitchFamily="34" charset="0"/>
              </a:rPr>
              <a:t>Copyright owners can then: reproduce the work; prepare derivative works; distribute copies; perform the work; and display the work.</a:t>
            </a:r>
          </a:p>
          <a:p>
            <a:r>
              <a:rPr lang="en-US" dirty="0">
                <a:latin typeface="Segoe UI Light" panose="020B0502040204020203" pitchFamily="34" charset="0"/>
                <a:cs typeface="Segoe UI Light" panose="020B0502040204020203" pitchFamily="34" charset="0"/>
              </a:rPr>
              <a:t>Registering a work is not mandatory, but for U.S. works, registration (or refusal) is necessary to enforce the exclusive rights of copyright through litigation.</a:t>
            </a:r>
          </a:p>
        </p:txBody>
      </p:sp>
      <p:sp>
        <p:nvSpPr>
          <p:cNvPr id="2" name="Title 1">
            <a:extLst>
              <a:ext uri="{FF2B5EF4-FFF2-40B4-BE49-F238E27FC236}">
                <a16:creationId xmlns:a16="http://schemas.microsoft.com/office/drawing/2014/main" id="{971746A9-672F-4B24-8837-4B5708CDABCA}"/>
              </a:ext>
            </a:extLst>
          </p:cNvPr>
          <p:cNvSpPr>
            <a:spLocks noGrp="1"/>
          </p:cNvSpPr>
          <p:nvPr>
            <p:ph type="title"/>
          </p:nvPr>
        </p:nvSpPr>
        <p:spPr/>
        <p:txBody>
          <a:bodyPr/>
          <a:lstStyle/>
          <a:p>
            <a:r>
              <a:rPr lang="en-US" dirty="0"/>
              <a:t>Copyrights ©</a:t>
            </a:r>
          </a:p>
        </p:txBody>
      </p:sp>
      <p:sp>
        <p:nvSpPr>
          <p:cNvPr id="4" name="Slide Number Placeholder 3">
            <a:extLst>
              <a:ext uri="{FF2B5EF4-FFF2-40B4-BE49-F238E27FC236}">
                <a16:creationId xmlns:a16="http://schemas.microsoft.com/office/drawing/2014/main" id="{A9183C4A-A87A-4CB5-A727-94041CF3B040}"/>
              </a:ext>
            </a:extLst>
          </p:cNvPr>
          <p:cNvSpPr>
            <a:spLocks noGrp="1"/>
          </p:cNvSpPr>
          <p:nvPr>
            <p:ph type="sldNum" sz="quarter" idx="10"/>
          </p:nvPr>
        </p:nvSpPr>
        <p:spPr/>
        <p:txBody>
          <a:bodyPr/>
          <a:lstStyle/>
          <a:p>
            <a:fld id="{1D648693-0942-45E9-83AE-76FC568F9452}" type="slidenum">
              <a:rPr lang="en-US" smtClean="0"/>
              <a:pPr/>
              <a:t>26</a:t>
            </a:fld>
            <a:endParaRPr lang="en-US" dirty="0"/>
          </a:p>
        </p:txBody>
      </p:sp>
      <p:sp>
        <p:nvSpPr>
          <p:cNvPr id="5" name="TextBox 4">
            <a:extLst>
              <a:ext uri="{FF2B5EF4-FFF2-40B4-BE49-F238E27FC236}">
                <a16:creationId xmlns:a16="http://schemas.microsoft.com/office/drawing/2014/main" id="{24B3F040-A9A3-4200-975B-E19DAD1B3C08}"/>
              </a:ext>
            </a:extLst>
          </p:cNvPr>
          <p:cNvSpPr txBox="1"/>
          <p:nvPr/>
        </p:nvSpPr>
        <p:spPr>
          <a:xfrm>
            <a:off x="2594113" y="4759089"/>
            <a:ext cx="4860235" cy="646331"/>
          </a:xfrm>
          <a:prstGeom prst="rect">
            <a:avLst/>
          </a:prstGeom>
          <a:noFill/>
        </p:spPr>
        <p:txBody>
          <a:bodyPr wrap="square" rtlCol="0">
            <a:spAutoFit/>
          </a:bodyPr>
          <a:lstStyle/>
          <a:p>
            <a:r>
              <a:rPr lang="en-US" dirty="0">
                <a:latin typeface="Segoe UI Light" panose="020B0502040204020203" pitchFamily="34" charset="0"/>
                <a:cs typeface="Segoe UI Light" panose="020B0502040204020203" pitchFamily="34" charset="0"/>
              </a:rPr>
              <a:t>U.S. Copyright Office, https://www.copyright.gov/what-is-copyright/</a:t>
            </a:r>
          </a:p>
        </p:txBody>
      </p:sp>
    </p:spTree>
    <p:extLst>
      <p:ext uri="{BB962C8B-B14F-4D97-AF65-F5344CB8AC3E}">
        <p14:creationId xmlns:p14="http://schemas.microsoft.com/office/powerpoint/2010/main" val="1620268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F25C93-D3B3-40A9-8177-68ABEA9A2E70}"/>
              </a:ext>
            </a:extLst>
          </p:cNvPr>
          <p:cNvSpPr>
            <a:spLocks noGrp="1"/>
          </p:cNvSpPr>
          <p:nvPr>
            <p:ph idx="1"/>
          </p:nvPr>
        </p:nvSpPr>
        <p:spPr>
          <a:xfrm>
            <a:off x="457200" y="1447584"/>
            <a:ext cx="8229600" cy="1534155"/>
          </a:xfrm>
        </p:spPr>
        <p:txBody>
          <a:bodyPr>
            <a:normAutofit fontScale="55000" lnSpcReduction="20000"/>
          </a:bodyPr>
          <a:lstStyle/>
          <a:p>
            <a:r>
              <a:rPr lang="en-US" dirty="0">
                <a:latin typeface="Segoe UI Light" panose="020B0502040204020203" pitchFamily="34" charset="0"/>
                <a:cs typeface="Segoe UI Light" panose="020B0502040204020203" pitchFamily="34" charset="0"/>
              </a:rPr>
              <a:t>The Copyright Office only looks to see if the work is eligible for protection.  Most do not hire attorneys to register their copyright.  So, the USPTO does not see a lot of ethics violations concerning copyrights.</a:t>
            </a:r>
          </a:p>
          <a:p>
            <a:r>
              <a:rPr lang="en-US" dirty="0">
                <a:latin typeface="Segoe UI Light" panose="020B0502040204020203" pitchFamily="34" charset="0"/>
                <a:cs typeface="Segoe UI Light" panose="020B0502040204020203" pitchFamily="34" charset="0"/>
              </a:rPr>
              <a:t>The USPTO has disciplined attorneys for improperly associating with promotion companies, in which a part of the work was copyright registration. </a:t>
            </a:r>
          </a:p>
        </p:txBody>
      </p:sp>
      <p:sp>
        <p:nvSpPr>
          <p:cNvPr id="2" name="Title 1">
            <a:extLst>
              <a:ext uri="{FF2B5EF4-FFF2-40B4-BE49-F238E27FC236}">
                <a16:creationId xmlns:a16="http://schemas.microsoft.com/office/drawing/2014/main" id="{E88952EE-4AAE-4DB3-92DB-2462CBB7CD91}"/>
              </a:ext>
            </a:extLst>
          </p:cNvPr>
          <p:cNvSpPr>
            <a:spLocks noGrp="1"/>
          </p:cNvSpPr>
          <p:nvPr>
            <p:ph type="title"/>
          </p:nvPr>
        </p:nvSpPr>
        <p:spPr/>
        <p:txBody>
          <a:bodyPr/>
          <a:lstStyle/>
          <a:p>
            <a:r>
              <a:rPr lang="en-US" dirty="0"/>
              <a:t>Ethical issues in copyright cases</a:t>
            </a:r>
          </a:p>
        </p:txBody>
      </p:sp>
      <p:sp>
        <p:nvSpPr>
          <p:cNvPr id="4" name="Slide Number Placeholder 3">
            <a:extLst>
              <a:ext uri="{FF2B5EF4-FFF2-40B4-BE49-F238E27FC236}">
                <a16:creationId xmlns:a16="http://schemas.microsoft.com/office/drawing/2014/main" id="{CBBCE802-41FB-4C5C-9EC0-3C67B0125E23}"/>
              </a:ext>
            </a:extLst>
          </p:cNvPr>
          <p:cNvSpPr>
            <a:spLocks noGrp="1"/>
          </p:cNvSpPr>
          <p:nvPr>
            <p:ph type="sldNum" sz="quarter" idx="10"/>
          </p:nvPr>
        </p:nvSpPr>
        <p:spPr/>
        <p:txBody>
          <a:bodyPr/>
          <a:lstStyle/>
          <a:p>
            <a:fld id="{1D648693-0942-45E9-83AE-76FC568F9452}" type="slidenum">
              <a:rPr lang="en-US" smtClean="0"/>
              <a:pPr/>
              <a:t>27</a:t>
            </a:fld>
            <a:endParaRPr lang="en-US" dirty="0"/>
          </a:p>
        </p:txBody>
      </p:sp>
      <p:pic>
        <p:nvPicPr>
          <p:cNvPr id="5" name="Picture 4" descr="Screen shot from top of In re Jerry Haynes decision at USPTO">
            <a:extLst>
              <a:ext uri="{FF2B5EF4-FFF2-40B4-BE49-F238E27FC236}">
                <a16:creationId xmlns:a16="http://schemas.microsoft.com/office/drawing/2014/main" id="{A9534423-4F03-4A08-9CE6-5379EC4D2FE7}"/>
              </a:ext>
            </a:extLst>
          </p:cNvPr>
          <p:cNvPicPr>
            <a:picLocks noChangeAspect="1"/>
          </p:cNvPicPr>
          <p:nvPr/>
        </p:nvPicPr>
        <p:blipFill>
          <a:blip r:embed="rId3"/>
          <a:stretch>
            <a:fillRect/>
          </a:stretch>
        </p:blipFill>
        <p:spPr>
          <a:xfrm>
            <a:off x="1600200" y="3156959"/>
            <a:ext cx="5589395" cy="2248461"/>
          </a:xfrm>
          <a:prstGeom prst="rect">
            <a:avLst/>
          </a:prstGeom>
        </p:spPr>
      </p:pic>
    </p:spTree>
    <p:extLst>
      <p:ext uri="{BB962C8B-B14F-4D97-AF65-F5344CB8AC3E}">
        <p14:creationId xmlns:p14="http://schemas.microsoft.com/office/powerpoint/2010/main" val="2667706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6635D9-DBEF-480B-B3D4-5F448A18871A}"/>
              </a:ext>
            </a:extLst>
          </p:cNvPr>
          <p:cNvSpPr>
            <a:spLocks noGrp="1"/>
          </p:cNvSpPr>
          <p:nvPr>
            <p:ph type="body" sz="quarter" idx="13"/>
          </p:nvPr>
        </p:nvSpPr>
        <p:spPr>
          <a:xfrm>
            <a:off x="5303520" y="3421565"/>
            <a:ext cx="3283890" cy="386576"/>
          </a:xfrm>
        </p:spPr>
        <p:txBody>
          <a:bodyPr>
            <a:normAutofit fontScale="92500"/>
          </a:bodyPr>
          <a:lstStyle/>
          <a:p>
            <a:r>
              <a:rPr lang="en-US" dirty="0"/>
              <a:t>Kimberly.Weinreich@uspto.gov</a:t>
            </a:r>
          </a:p>
        </p:txBody>
      </p:sp>
      <p:sp>
        <p:nvSpPr>
          <p:cNvPr id="4" name="Text Placeholder 3">
            <a:extLst>
              <a:ext uri="{FF2B5EF4-FFF2-40B4-BE49-F238E27FC236}">
                <a16:creationId xmlns:a16="http://schemas.microsoft.com/office/drawing/2014/main" id="{E4B96E61-06ED-406B-BC30-71E02D39B2DB}"/>
              </a:ext>
            </a:extLst>
          </p:cNvPr>
          <p:cNvSpPr>
            <a:spLocks noGrp="1"/>
          </p:cNvSpPr>
          <p:nvPr>
            <p:ph type="body" sz="quarter" idx="12"/>
          </p:nvPr>
        </p:nvSpPr>
        <p:spPr>
          <a:xfrm>
            <a:off x="5303519" y="2946721"/>
            <a:ext cx="3472732" cy="365618"/>
          </a:xfrm>
        </p:spPr>
        <p:txBody>
          <a:bodyPr>
            <a:noAutofit/>
          </a:bodyPr>
          <a:lstStyle/>
          <a:p>
            <a:r>
              <a:rPr lang="en-US" sz="2800" b="1" dirty="0"/>
              <a:t>Kimberly Weinreich</a:t>
            </a:r>
          </a:p>
        </p:txBody>
      </p:sp>
      <p:sp>
        <p:nvSpPr>
          <p:cNvPr id="3" name="Text Placeholder 2">
            <a:extLst>
              <a:ext uri="{FF2B5EF4-FFF2-40B4-BE49-F238E27FC236}">
                <a16:creationId xmlns:a16="http://schemas.microsoft.com/office/drawing/2014/main" id="{A570D5D5-ABA3-4051-A1B6-EE9608B25602}"/>
              </a:ext>
            </a:extLst>
          </p:cNvPr>
          <p:cNvSpPr>
            <a:spLocks noGrp="1"/>
          </p:cNvSpPr>
          <p:nvPr>
            <p:ph type="body" sz="quarter" idx="11"/>
          </p:nvPr>
        </p:nvSpPr>
        <p:spPr>
          <a:xfrm>
            <a:off x="5303518" y="2293435"/>
            <a:ext cx="2816225" cy="519383"/>
          </a:xfrm>
        </p:spPr>
        <p:txBody>
          <a:bodyPr/>
          <a:lstStyle/>
          <a:p>
            <a:r>
              <a:rPr lang="en-US" dirty="0"/>
              <a:t>Robin.Crabb@uspto.gov</a:t>
            </a:r>
          </a:p>
        </p:txBody>
      </p:sp>
      <p:sp>
        <p:nvSpPr>
          <p:cNvPr id="2" name="Text Placeholder 1">
            <a:extLst>
              <a:ext uri="{FF2B5EF4-FFF2-40B4-BE49-F238E27FC236}">
                <a16:creationId xmlns:a16="http://schemas.microsoft.com/office/drawing/2014/main" id="{20394E7F-FF2A-4E75-9AE3-F74E4869FD63}"/>
              </a:ext>
            </a:extLst>
          </p:cNvPr>
          <p:cNvSpPr>
            <a:spLocks noGrp="1"/>
          </p:cNvSpPr>
          <p:nvPr>
            <p:ph type="body" sz="quarter" idx="10"/>
          </p:nvPr>
        </p:nvSpPr>
        <p:spPr>
          <a:xfrm>
            <a:off x="5303519" y="1843755"/>
            <a:ext cx="2816225" cy="519383"/>
          </a:xfrm>
        </p:spPr>
        <p:txBody>
          <a:bodyPr/>
          <a:lstStyle/>
          <a:p>
            <a:r>
              <a:rPr lang="en-US" dirty="0"/>
              <a:t>Robin Crabb</a:t>
            </a:r>
          </a:p>
        </p:txBody>
      </p:sp>
    </p:spTree>
    <p:extLst>
      <p:ext uri="{BB962C8B-B14F-4D97-AF65-F5344CB8AC3E}">
        <p14:creationId xmlns:p14="http://schemas.microsoft.com/office/powerpoint/2010/main" val="141853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61A2D-F446-4EC1-9C57-D6CACD2B4A08}"/>
              </a:ext>
            </a:extLst>
          </p:cNvPr>
          <p:cNvSpPr>
            <a:spLocks noGrp="1"/>
          </p:cNvSpPr>
          <p:nvPr>
            <p:ph idx="1"/>
          </p:nvPr>
        </p:nvSpPr>
        <p:spPr>
          <a:xfrm>
            <a:off x="457200" y="1245741"/>
            <a:ext cx="8229600" cy="2457202"/>
          </a:xfrm>
        </p:spPr>
        <p:txBody>
          <a:bodyPr>
            <a:normAutofit fontScale="70000" lnSpcReduction="20000"/>
          </a:bodyPr>
          <a:lstStyle/>
          <a:p>
            <a:r>
              <a:rPr lang="en-US" dirty="0">
                <a:latin typeface="Segoe UI Light" panose="020B0502040204020203" pitchFamily="34" charset="0"/>
                <a:cs typeface="Segoe UI Light" panose="020B0502040204020203" pitchFamily="34" charset="0"/>
              </a:rPr>
              <a:t>37 CFR Part 11 Representation of Others Before the USPTO</a:t>
            </a:r>
          </a:p>
          <a:p>
            <a:pPr lvl="1"/>
            <a:r>
              <a:rPr lang="en-US" dirty="0"/>
              <a:t>Includes:</a:t>
            </a:r>
          </a:p>
          <a:p>
            <a:pPr lvl="2"/>
            <a:r>
              <a:rPr lang="en-US" dirty="0"/>
              <a:t>Rules regarding who can practice (enrollment)</a:t>
            </a:r>
          </a:p>
          <a:p>
            <a:pPr lvl="2"/>
            <a:r>
              <a:rPr lang="en-US" dirty="0"/>
              <a:t>USPTO Rules of Professional Conduct (similar to ABA Model Rules)</a:t>
            </a:r>
          </a:p>
          <a:p>
            <a:pPr lvl="2"/>
            <a:r>
              <a:rPr lang="en-US" dirty="0"/>
              <a:t>Rules regarding disciplinary procedures</a:t>
            </a:r>
          </a:p>
          <a:p>
            <a:pPr lvl="1"/>
            <a:r>
              <a:rPr lang="en-US" dirty="0"/>
              <a:t>Available at: ecfr.gov</a:t>
            </a:r>
          </a:p>
        </p:txBody>
      </p:sp>
      <p:sp>
        <p:nvSpPr>
          <p:cNvPr id="2" name="Title 1">
            <a:extLst>
              <a:ext uri="{FF2B5EF4-FFF2-40B4-BE49-F238E27FC236}">
                <a16:creationId xmlns:a16="http://schemas.microsoft.com/office/drawing/2014/main" id="{4F453F1A-8778-4295-8544-C19ED4863505}"/>
              </a:ext>
            </a:extLst>
          </p:cNvPr>
          <p:cNvSpPr>
            <a:spLocks noGrp="1"/>
          </p:cNvSpPr>
          <p:nvPr>
            <p:ph type="title"/>
          </p:nvPr>
        </p:nvSpPr>
        <p:spPr/>
        <p:txBody>
          <a:bodyPr/>
          <a:lstStyle/>
          <a:p>
            <a:r>
              <a:rPr lang="en-US" dirty="0"/>
              <a:t>USPTO ethics rules</a:t>
            </a:r>
          </a:p>
        </p:txBody>
      </p:sp>
      <p:sp>
        <p:nvSpPr>
          <p:cNvPr id="4" name="Slide Number Placeholder 3">
            <a:extLst>
              <a:ext uri="{FF2B5EF4-FFF2-40B4-BE49-F238E27FC236}">
                <a16:creationId xmlns:a16="http://schemas.microsoft.com/office/drawing/2014/main" id="{87AFF1C6-6309-47F9-A4D4-9E90D3BA220E}"/>
              </a:ext>
            </a:extLst>
          </p:cNvPr>
          <p:cNvSpPr>
            <a:spLocks noGrp="1"/>
          </p:cNvSpPr>
          <p:nvPr>
            <p:ph type="sldNum" sz="quarter" idx="10"/>
          </p:nvPr>
        </p:nvSpPr>
        <p:spPr/>
        <p:txBody>
          <a:bodyPr/>
          <a:lstStyle/>
          <a:p>
            <a:fld id="{1D648693-0942-45E9-83AE-76FC568F9452}" type="slidenum">
              <a:rPr lang="en-US" smtClean="0"/>
              <a:pPr/>
              <a:t>3</a:t>
            </a:fld>
            <a:endParaRPr lang="en-US" dirty="0"/>
          </a:p>
        </p:txBody>
      </p:sp>
      <p:pic>
        <p:nvPicPr>
          <p:cNvPr id="5" name="Picture 4">
            <a:extLst>
              <a:ext uri="{FF2B5EF4-FFF2-40B4-BE49-F238E27FC236}">
                <a16:creationId xmlns:a16="http://schemas.microsoft.com/office/drawing/2014/main" id="{4710E6F6-5FA2-4135-9A16-0B87F2D55EB8}"/>
              </a:ext>
            </a:extLst>
          </p:cNvPr>
          <p:cNvPicPr>
            <a:picLocks noChangeAspect="1"/>
          </p:cNvPicPr>
          <p:nvPr/>
        </p:nvPicPr>
        <p:blipFill>
          <a:blip r:embed="rId3"/>
          <a:stretch>
            <a:fillRect/>
          </a:stretch>
        </p:blipFill>
        <p:spPr>
          <a:xfrm>
            <a:off x="1331844" y="3540103"/>
            <a:ext cx="5695122" cy="1858311"/>
          </a:xfrm>
          <a:prstGeom prst="rect">
            <a:avLst/>
          </a:prstGeom>
        </p:spPr>
      </p:pic>
    </p:spTree>
    <p:extLst>
      <p:ext uri="{BB962C8B-B14F-4D97-AF65-F5344CB8AC3E}">
        <p14:creationId xmlns:p14="http://schemas.microsoft.com/office/powerpoint/2010/main" val="412653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B6380-2288-4A36-894C-BE0671B2D52B}"/>
              </a:ext>
            </a:extLst>
          </p:cNvPr>
          <p:cNvSpPr>
            <a:spLocks noGrp="1"/>
          </p:cNvSpPr>
          <p:nvPr>
            <p:ph idx="1"/>
          </p:nvPr>
        </p:nvSpPr>
        <p:spPr>
          <a:xfrm>
            <a:off x="457200" y="1127496"/>
            <a:ext cx="8229600" cy="1106773"/>
          </a:xfrm>
        </p:spPr>
        <p:txBody>
          <a:bodyPr/>
          <a:lstStyle/>
          <a:p>
            <a:r>
              <a:rPr lang="en-US" dirty="0">
                <a:latin typeface="Segoe UI Light" panose="020B0502040204020203" pitchFamily="34" charset="0"/>
                <a:cs typeface="Segoe UI Light" panose="020B0502040204020203" pitchFamily="34" charset="0"/>
              </a:rPr>
              <a:t>To find disciplinary cases: </a:t>
            </a:r>
            <a:r>
              <a:rPr lang="en-US" dirty="0">
                <a:latin typeface="Segoe UI Light" panose="020B0502040204020203" pitchFamily="34" charset="0"/>
                <a:cs typeface="Segoe UI Light" panose="020B0502040204020203" pitchFamily="34" charset="0"/>
                <a:hlinkClick r:id="rId3"/>
              </a:rPr>
              <a:t>https://foiadocuments.uspto.gov/oed/</a:t>
            </a:r>
            <a:r>
              <a:rPr lang="en-US" dirty="0">
                <a:latin typeface="Segoe UI Light" panose="020B0502040204020203" pitchFamily="34" charset="0"/>
                <a:cs typeface="Segoe UI Light" panose="020B0502040204020203" pitchFamily="34" charset="0"/>
              </a:rPr>
              <a:t> </a:t>
            </a:r>
          </a:p>
        </p:txBody>
      </p:sp>
      <p:sp>
        <p:nvSpPr>
          <p:cNvPr id="2" name="Title 1">
            <a:extLst>
              <a:ext uri="{FF2B5EF4-FFF2-40B4-BE49-F238E27FC236}">
                <a16:creationId xmlns:a16="http://schemas.microsoft.com/office/drawing/2014/main" id="{C96DDDDA-2E4B-4D46-8DE5-F00F7ABF0C2D}"/>
              </a:ext>
            </a:extLst>
          </p:cNvPr>
          <p:cNvSpPr>
            <a:spLocks noGrp="1"/>
          </p:cNvSpPr>
          <p:nvPr>
            <p:ph type="title"/>
          </p:nvPr>
        </p:nvSpPr>
        <p:spPr/>
        <p:txBody>
          <a:bodyPr/>
          <a:lstStyle/>
          <a:p>
            <a:r>
              <a:rPr lang="en-US" dirty="0"/>
              <a:t>USPTO ethics cases</a:t>
            </a:r>
          </a:p>
        </p:txBody>
      </p:sp>
      <p:sp>
        <p:nvSpPr>
          <p:cNvPr id="4" name="Slide Number Placeholder 3">
            <a:extLst>
              <a:ext uri="{FF2B5EF4-FFF2-40B4-BE49-F238E27FC236}">
                <a16:creationId xmlns:a16="http://schemas.microsoft.com/office/drawing/2014/main" id="{A9BBD95D-D829-4185-8252-7ABA39F52A62}"/>
              </a:ext>
            </a:extLst>
          </p:cNvPr>
          <p:cNvSpPr>
            <a:spLocks noGrp="1"/>
          </p:cNvSpPr>
          <p:nvPr>
            <p:ph type="sldNum" sz="quarter" idx="10"/>
          </p:nvPr>
        </p:nvSpPr>
        <p:spPr/>
        <p:txBody>
          <a:bodyPr/>
          <a:lstStyle/>
          <a:p>
            <a:fld id="{1D648693-0942-45E9-83AE-76FC568F9452}" type="slidenum">
              <a:rPr lang="en-US" smtClean="0"/>
              <a:pPr/>
              <a:t>4</a:t>
            </a:fld>
            <a:endParaRPr lang="en-US" dirty="0"/>
          </a:p>
        </p:txBody>
      </p:sp>
      <p:pic>
        <p:nvPicPr>
          <p:cNvPr id="5" name="Picture 4">
            <a:extLst>
              <a:ext uri="{FF2B5EF4-FFF2-40B4-BE49-F238E27FC236}">
                <a16:creationId xmlns:a16="http://schemas.microsoft.com/office/drawing/2014/main" id="{870C8B0D-58BA-4E72-ABCA-E4F763E5DB4C}"/>
              </a:ext>
            </a:extLst>
          </p:cNvPr>
          <p:cNvPicPr>
            <a:picLocks noChangeAspect="1"/>
          </p:cNvPicPr>
          <p:nvPr/>
        </p:nvPicPr>
        <p:blipFill>
          <a:blip r:embed="rId4"/>
          <a:stretch>
            <a:fillRect/>
          </a:stretch>
        </p:blipFill>
        <p:spPr>
          <a:xfrm>
            <a:off x="675861" y="2214580"/>
            <a:ext cx="7295322" cy="2593163"/>
          </a:xfrm>
          <a:prstGeom prst="rect">
            <a:avLst/>
          </a:prstGeom>
        </p:spPr>
      </p:pic>
    </p:spTree>
    <p:extLst>
      <p:ext uri="{BB962C8B-B14F-4D97-AF65-F5344CB8AC3E}">
        <p14:creationId xmlns:p14="http://schemas.microsoft.com/office/powerpoint/2010/main" val="17175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4800600" cy="3786267"/>
          </a:xfrm>
        </p:spPr>
        <p:txBody>
          <a:bodyPr>
            <a:normAutofit fontScale="85000" lnSpcReduction="20000"/>
          </a:bodyPr>
          <a:lstStyle/>
          <a:p>
            <a:r>
              <a:rPr lang="en-US" dirty="0">
                <a:latin typeface="Segoe UI Light" panose="020B0502040204020203" pitchFamily="34" charset="0"/>
                <a:cs typeface="Segoe UI Light" panose="020B0502040204020203" pitchFamily="34" charset="0"/>
              </a:rPr>
              <a:t>Creations of the mind</a:t>
            </a:r>
          </a:p>
          <a:p>
            <a:r>
              <a:rPr lang="en-US" dirty="0">
                <a:latin typeface="Segoe UI Light" panose="020B0502040204020203" pitchFamily="34" charset="0"/>
                <a:cs typeface="Segoe UI Light" panose="020B0502040204020203" pitchFamily="34" charset="0"/>
              </a:rPr>
              <a:t>Intangible asset (as opposed to “real property,” </a:t>
            </a:r>
            <a:r>
              <a:rPr lang="en-US" i="1" dirty="0">
                <a:latin typeface="Segoe UI Light" panose="020B0502040204020203" pitchFamily="34" charset="0"/>
                <a:cs typeface="Segoe UI Light" panose="020B0502040204020203" pitchFamily="34" charset="0"/>
              </a:rPr>
              <a:t>i.e.</a:t>
            </a:r>
            <a:r>
              <a:rPr lang="en-US" dirty="0">
                <a:latin typeface="Segoe UI Light" panose="020B0502040204020203" pitchFamily="34" charset="0"/>
                <a:cs typeface="Segoe UI Light" panose="020B0502040204020203" pitchFamily="34" charset="0"/>
              </a:rPr>
              <a:t> land or goods)</a:t>
            </a:r>
          </a:p>
          <a:p>
            <a:r>
              <a:rPr lang="en-US" dirty="0">
                <a:latin typeface="Segoe UI Light" panose="020B0502040204020203" pitchFamily="34" charset="0"/>
                <a:cs typeface="Segoe UI Light" panose="020B0502040204020203" pitchFamily="34" charset="0"/>
              </a:rPr>
              <a:t>Creator or owner is given rights to the creation for a period of time</a:t>
            </a:r>
          </a:p>
          <a:p>
            <a:r>
              <a:rPr lang="en-US" dirty="0">
                <a:latin typeface="Segoe UI Light" panose="020B0502040204020203" pitchFamily="34" charset="0"/>
                <a:cs typeface="Segoe UI Light" panose="020B0502040204020203" pitchFamily="34" charset="0"/>
              </a:rPr>
              <a:t>Intellectual property litigation usually involves protection of those rights</a:t>
            </a:r>
          </a:p>
          <a:p>
            <a:endParaRPr lang="en-US" dirty="0"/>
          </a:p>
        </p:txBody>
      </p:sp>
      <p:sp>
        <p:nvSpPr>
          <p:cNvPr id="5" name="Title 4"/>
          <p:cNvSpPr>
            <a:spLocks noGrp="1"/>
          </p:cNvSpPr>
          <p:nvPr>
            <p:ph type="title"/>
          </p:nvPr>
        </p:nvSpPr>
        <p:spPr/>
        <p:txBody>
          <a:bodyPr/>
          <a:lstStyle/>
          <a:p>
            <a:r>
              <a:rPr lang="en-US" dirty="0"/>
              <a:t>What is “intellectual property”?</a:t>
            </a:r>
          </a:p>
        </p:txBody>
      </p:sp>
      <p:sp>
        <p:nvSpPr>
          <p:cNvPr id="2" name="Slide Number Placeholder 1"/>
          <p:cNvSpPr>
            <a:spLocks noGrp="1"/>
          </p:cNvSpPr>
          <p:nvPr>
            <p:ph type="sldNum" sz="quarter" idx="10"/>
          </p:nvPr>
        </p:nvSpPr>
        <p:spPr/>
        <p:txBody>
          <a:bodyPr/>
          <a:lstStyle/>
          <a:p>
            <a:fld id="{1D648693-0942-45E9-83AE-76FC568F9452}" type="slidenum">
              <a:rPr lang="en-US" smtClean="0"/>
              <a:pPr/>
              <a:t>5</a:t>
            </a:fld>
            <a:endParaRPr lang="en-US" dirty="0"/>
          </a:p>
        </p:txBody>
      </p:sp>
      <p:pic>
        <p:nvPicPr>
          <p:cNvPr id="1026" name="Picture 2" descr="https://upload.wikimedia.org/wikipedia/commons/6/67/Santa_Maria_del_Fiore.jpg&#10;&#10;Firenze Cathedral">
            <a:extLst>
              <a:ext uri="{FF2B5EF4-FFF2-40B4-BE49-F238E27FC236}">
                <a16:creationId xmlns:a16="http://schemas.microsoft.com/office/drawing/2014/main" id="{27446A08-6A6E-4F78-B675-FA2F479BE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687" y="1447584"/>
            <a:ext cx="3014368" cy="22396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24AF26-8B21-45AA-99CE-91C2325ACF26}"/>
              </a:ext>
            </a:extLst>
          </p:cNvPr>
          <p:cNvSpPr txBox="1"/>
          <p:nvPr/>
        </p:nvSpPr>
        <p:spPr>
          <a:xfrm>
            <a:off x="5067050" y="3697762"/>
            <a:ext cx="3863750" cy="1107996"/>
          </a:xfrm>
          <a:prstGeom prst="rect">
            <a:avLst/>
          </a:prstGeom>
          <a:noFill/>
        </p:spPr>
        <p:txBody>
          <a:bodyPr wrap="none" rtlCol="0">
            <a:spAutoFit/>
          </a:bodyPr>
          <a:lstStyle/>
          <a:p>
            <a:r>
              <a:rPr lang="en-US" dirty="0"/>
              <a:t>The Santa Maria del Fiore Cathedral </a:t>
            </a:r>
          </a:p>
          <a:p>
            <a:r>
              <a:rPr lang="en-US" dirty="0"/>
              <a:t>in Florence by </a:t>
            </a:r>
            <a:r>
              <a:rPr lang="en-US" dirty="0" err="1"/>
              <a:t>Fillippo</a:t>
            </a:r>
            <a:r>
              <a:rPr lang="en-US" dirty="0"/>
              <a:t> Brunelleschi.</a:t>
            </a:r>
          </a:p>
          <a:p>
            <a:endParaRPr lang="fr-FR" sz="1000" dirty="0"/>
          </a:p>
          <a:p>
            <a:r>
              <a:rPr lang="fr-FR" sz="1000" dirty="0"/>
              <a:t>Image is in the Public Domain </a:t>
            </a:r>
          </a:p>
          <a:p>
            <a:r>
              <a:rPr lang="fr-FR" sz="1000" dirty="0">
                <a:hlinkClick r:id="rId4"/>
              </a:rPr>
              <a:t>https://commons.wikimedia.org/w/index.php?curid=904982</a:t>
            </a:r>
            <a:r>
              <a:rPr lang="fr-FR" sz="1000" dirty="0"/>
              <a:t> </a:t>
            </a:r>
            <a:endParaRPr lang="en-US" sz="1000" dirty="0"/>
          </a:p>
        </p:txBody>
      </p:sp>
    </p:spTree>
    <p:extLst>
      <p:ext uri="{BB962C8B-B14F-4D97-AF65-F5344CB8AC3E}">
        <p14:creationId xmlns:p14="http://schemas.microsoft.com/office/powerpoint/2010/main" val="368506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AD45A-80E0-4DF8-A44F-702A025320D8}"/>
              </a:ext>
            </a:extLst>
          </p:cNvPr>
          <p:cNvSpPr>
            <a:spLocks noGrp="1"/>
          </p:cNvSpPr>
          <p:nvPr>
            <p:ph idx="1"/>
          </p:nvPr>
        </p:nvSpPr>
        <p:spPr>
          <a:xfrm>
            <a:off x="751114" y="1112848"/>
            <a:ext cx="8229600" cy="3786267"/>
          </a:xfrm>
        </p:spPr>
        <p:txBody>
          <a:bodyPr>
            <a:normAutofit fontScale="70000" lnSpcReduction="20000"/>
          </a:bodyPr>
          <a:lstStyle/>
          <a:p>
            <a:r>
              <a:rPr lang="en-US" dirty="0">
                <a:latin typeface="Segoe UI Light" panose="020B0502040204020203" pitchFamily="34" charset="0"/>
                <a:cs typeface="Segoe UI Light" panose="020B0502040204020203" pitchFamily="34" charset="0"/>
              </a:rPr>
              <a:t>Patents and Copyrights: Article One, section 8, clause 8.</a:t>
            </a:r>
          </a:p>
          <a:p>
            <a:pPr lvl="1"/>
            <a:r>
              <a:rPr lang="en-US" sz="2400" i="1" dirty="0"/>
              <a:t>"To promote the progress of science and useful arts, by securing for limited times to authors and inventors the exclusive right to their respective writings and discoveries."</a:t>
            </a:r>
          </a:p>
          <a:p>
            <a:r>
              <a:rPr lang="en-US" dirty="0">
                <a:latin typeface="Segoe UI Light" panose="020B0502040204020203" pitchFamily="34" charset="0"/>
                <a:cs typeface="Segoe UI Light" panose="020B0502040204020203" pitchFamily="34" charset="0"/>
              </a:rPr>
              <a:t>Trademarks: Commerce Clause* → Lanham Act; and state laws.</a:t>
            </a:r>
          </a:p>
          <a:p>
            <a:pPr lvl="1"/>
            <a:r>
              <a:rPr lang="en-US" sz="2400" i="1" dirty="0"/>
              <a:t>“The Congress shall have the power to… regulate commerce with foreign nations, and among the several states, and with the Indian tribes.”</a:t>
            </a:r>
            <a:endParaRPr lang="en-US" dirty="0"/>
          </a:p>
          <a:p>
            <a:pPr marL="0" indent="0">
              <a:buNone/>
            </a:pPr>
            <a:endParaRPr lang="en-US" sz="2600" dirty="0">
              <a:latin typeface="Segoe UI Light" panose="020B0502040204020203" pitchFamily="34" charset="0"/>
              <a:cs typeface="Segoe UI Light" panose="020B0502040204020203" pitchFamily="34" charset="0"/>
            </a:endParaRPr>
          </a:p>
          <a:p>
            <a:r>
              <a:rPr lang="en-US" sz="2600" dirty="0">
                <a:latin typeface="Segoe UI Light" panose="020B0502040204020203" pitchFamily="34" charset="0"/>
                <a:cs typeface="Segoe UI Light" panose="020B0502040204020203" pitchFamily="34" charset="0"/>
              </a:rPr>
              <a:t>Trade secrets</a:t>
            </a:r>
          </a:p>
          <a:p>
            <a:r>
              <a:rPr lang="en-US" sz="2600" dirty="0">
                <a:latin typeface="Segoe UI Light" panose="020B0502040204020203" pitchFamily="34" charset="0"/>
                <a:cs typeface="Segoe UI Light" panose="020B0502040204020203" pitchFamily="34" charset="0"/>
              </a:rPr>
              <a:t>Industrial design rights</a:t>
            </a:r>
          </a:p>
          <a:p>
            <a:r>
              <a:rPr lang="en-US" sz="2600" dirty="0">
                <a:latin typeface="Segoe UI Light" panose="020B0502040204020203" pitchFamily="34" charset="0"/>
                <a:cs typeface="Segoe UI Light" panose="020B0502040204020203" pitchFamily="34" charset="0"/>
              </a:rPr>
              <a:t>Plant variety rights</a:t>
            </a:r>
          </a:p>
          <a:p>
            <a:r>
              <a:rPr lang="en-US" sz="2600" dirty="0">
                <a:latin typeface="Segoe UI Light" panose="020B0502040204020203" pitchFamily="34" charset="0"/>
                <a:cs typeface="Segoe UI Light" panose="020B0502040204020203" pitchFamily="34" charset="0"/>
              </a:rPr>
              <a:t>Geographical indications</a:t>
            </a:r>
          </a:p>
        </p:txBody>
      </p:sp>
      <p:sp>
        <p:nvSpPr>
          <p:cNvPr id="2" name="Title 1">
            <a:extLst>
              <a:ext uri="{FF2B5EF4-FFF2-40B4-BE49-F238E27FC236}">
                <a16:creationId xmlns:a16="http://schemas.microsoft.com/office/drawing/2014/main" id="{5B68572D-B2B4-4E11-B4EF-DD63833C2CD7}"/>
              </a:ext>
            </a:extLst>
          </p:cNvPr>
          <p:cNvSpPr>
            <a:spLocks noGrp="1"/>
          </p:cNvSpPr>
          <p:nvPr>
            <p:ph type="title"/>
          </p:nvPr>
        </p:nvSpPr>
        <p:spPr/>
        <p:txBody>
          <a:bodyPr/>
          <a:lstStyle/>
          <a:p>
            <a:r>
              <a:rPr lang="en-US" dirty="0"/>
              <a:t>Types of intellectual property</a:t>
            </a:r>
          </a:p>
        </p:txBody>
      </p:sp>
      <p:sp>
        <p:nvSpPr>
          <p:cNvPr id="4" name="Slide Number Placeholder 3">
            <a:extLst>
              <a:ext uri="{FF2B5EF4-FFF2-40B4-BE49-F238E27FC236}">
                <a16:creationId xmlns:a16="http://schemas.microsoft.com/office/drawing/2014/main" id="{4FFB4542-9ECD-4D6F-AE77-7939AACE4073}"/>
              </a:ext>
            </a:extLst>
          </p:cNvPr>
          <p:cNvSpPr>
            <a:spLocks noGrp="1"/>
          </p:cNvSpPr>
          <p:nvPr>
            <p:ph type="sldNum" sz="quarter" idx="10"/>
          </p:nvPr>
        </p:nvSpPr>
        <p:spPr/>
        <p:txBody>
          <a:bodyPr/>
          <a:lstStyle/>
          <a:p>
            <a:fld id="{1D648693-0942-45E9-83AE-76FC568F9452}" type="slidenum">
              <a:rPr lang="en-US" smtClean="0"/>
              <a:pPr/>
              <a:t>6</a:t>
            </a:fld>
            <a:endParaRPr lang="en-US" dirty="0"/>
          </a:p>
        </p:txBody>
      </p:sp>
      <p:sp>
        <p:nvSpPr>
          <p:cNvPr id="5" name="TextBox 4">
            <a:extLst>
              <a:ext uri="{FF2B5EF4-FFF2-40B4-BE49-F238E27FC236}">
                <a16:creationId xmlns:a16="http://schemas.microsoft.com/office/drawing/2014/main" id="{90DCC1E1-47F7-40C5-81F7-B23C4915FD4F}"/>
              </a:ext>
            </a:extLst>
          </p:cNvPr>
          <p:cNvSpPr txBox="1"/>
          <p:nvPr/>
        </p:nvSpPr>
        <p:spPr>
          <a:xfrm>
            <a:off x="6033408" y="3672303"/>
            <a:ext cx="2775857" cy="830997"/>
          </a:xfrm>
          <a:prstGeom prst="rect">
            <a:avLst/>
          </a:prstGeom>
          <a:noFill/>
        </p:spPr>
        <p:txBody>
          <a:bodyPr wrap="square" rtlCol="0">
            <a:spAutoFit/>
          </a:bodyPr>
          <a:lstStyle/>
          <a:p>
            <a:r>
              <a:rPr lang="en-US" sz="1600" dirty="0">
                <a:latin typeface="Segoe UI Light" panose="020B0502040204020203" pitchFamily="34" charset="0"/>
                <a:cs typeface="Segoe UI Light" panose="020B0502040204020203" pitchFamily="34" charset="0"/>
              </a:rPr>
              <a:t>*Commerce Clause can be found in Article One, section 8, clause 3</a:t>
            </a:r>
          </a:p>
        </p:txBody>
      </p:sp>
    </p:spTree>
    <p:extLst>
      <p:ext uri="{BB962C8B-B14F-4D97-AF65-F5344CB8AC3E}">
        <p14:creationId xmlns:p14="http://schemas.microsoft.com/office/powerpoint/2010/main" val="199937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9FEF4-F5FA-4407-926B-739ABC5E5D23}"/>
              </a:ext>
            </a:extLst>
          </p:cNvPr>
          <p:cNvSpPr>
            <a:spLocks noGrp="1"/>
          </p:cNvSpPr>
          <p:nvPr>
            <p:ph idx="1"/>
          </p:nvPr>
        </p:nvSpPr>
        <p:spPr>
          <a:xfrm>
            <a:off x="457200" y="1252141"/>
            <a:ext cx="8229600" cy="3876192"/>
          </a:xfrm>
        </p:spPr>
        <p:txBody>
          <a:bodyPr>
            <a:noAutofit/>
          </a:bodyPr>
          <a:lstStyle/>
          <a:p>
            <a:pPr marL="0" indent="0">
              <a:buNone/>
            </a:pPr>
            <a:r>
              <a:rPr lang="en-US" sz="2000" dirty="0">
                <a:latin typeface="Segoe UI Light" panose="020B0502040204020203" pitchFamily="34" charset="0"/>
                <a:cs typeface="Segoe UI Light" panose="020B0502040204020203" pitchFamily="34" charset="0"/>
              </a:rPr>
              <a:t>A grant of a right to exclude others from making, using, or offering for sale or selling the invention in the United States for a set period of time (generally, 20 years from the date of application).</a:t>
            </a:r>
          </a:p>
          <a:p>
            <a:pPr marL="0" indent="0">
              <a:spcBef>
                <a:spcPts val="0"/>
              </a:spcBef>
              <a:buNone/>
            </a:pPr>
            <a:endParaRPr lang="en-US" sz="1500" dirty="0"/>
          </a:p>
        </p:txBody>
      </p:sp>
      <p:sp>
        <p:nvSpPr>
          <p:cNvPr id="2" name="Title 1">
            <a:extLst>
              <a:ext uri="{FF2B5EF4-FFF2-40B4-BE49-F238E27FC236}">
                <a16:creationId xmlns:a16="http://schemas.microsoft.com/office/drawing/2014/main" id="{6712CC7F-3317-49AE-98A7-F728556FD3F6}"/>
              </a:ext>
            </a:extLst>
          </p:cNvPr>
          <p:cNvSpPr>
            <a:spLocks noGrp="1"/>
          </p:cNvSpPr>
          <p:nvPr>
            <p:ph type="title"/>
          </p:nvPr>
        </p:nvSpPr>
        <p:spPr/>
        <p:txBody>
          <a:bodyPr/>
          <a:lstStyle/>
          <a:p>
            <a:r>
              <a:rPr lang="en-US" dirty="0"/>
              <a:t>Patents</a:t>
            </a:r>
          </a:p>
        </p:txBody>
      </p:sp>
      <p:sp>
        <p:nvSpPr>
          <p:cNvPr id="4" name="Slide Number Placeholder 3">
            <a:extLst>
              <a:ext uri="{FF2B5EF4-FFF2-40B4-BE49-F238E27FC236}">
                <a16:creationId xmlns:a16="http://schemas.microsoft.com/office/drawing/2014/main" id="{8017405A-973E-4203-A9DD-C05494A7FCAB}"/>
              </a:ext>
            </a:extLst>
          </p:cNvPr>
          <p:cNvSpPr>
            <a:spLocks noGrp="1"/>
          </p:cNvSpPr>
          <p:nvPr>
            <p:ph type="sldNum" sz="quarter" idx="10"/>
          </p:nvPr>
        </p:nvSpPr>
        <p:spPr/>
        <p:txBody>
          <a:bodyPr/>
          <a:lstStyle/>
          <a:p>
            <a:fld id="{1D648693-0942-45E9-83AE-76FC568F9452}" type="slidenum">
              <a:rPr lang="en-US" smtClean="0"/>
              <a:pPr/>
              <a:t>7</a:t>
            </a:fld>
            <a:endParaRPr lang="en-US" dirty="0"/>
          </a:p>
        </p:txBody>
      </p:sp>
      <p:pic>
        <p:nvPicPr>
          <p:cNvPr id="5" name="Picture 4" descr="Patent image of moustrap from No. 528,671">
            <a:extLst>
              <a:ext uri="{FF2B5EF4-FFF2-40B4-BE49-F238E27FC236}">
                <a16:creationId xmlns:a16="http://schemas.microsoft.com/office/drawing/2014/main" id="{951A4756-9294-43EB-8803-C966A8A84272}"/>
              </a:ext>
            </a:extLst>
          </p:cNvPr>
          <p:cNvPicPr>
            <a:picLocks noChangeAspect="1"/>
          </p:cNvPicPr>
          <p:nvPr/>
        </p:nvPicPr>
        <p:blipFill>
          <a:blip r:embed="rId3"/>
          <a:stretch>
            <a:fillRect/>
          </a:stretch>
        </p:blipFill>
        <p:spPr>
          <a:xfrm>
            <a:off x="665922" y="2535008"/>
            <a:ext cx="3424640" cy="2682094"/>
          </a:xfrm>
          <a:prstGeom prst="rect">
            <a:avLst/>
          </a:prstGeom>
        </p:spPr>
      </p:pic>
      <p:pic>
        <p:nvPicPr>
          <p:cNvPr id="7" name="Picture 6" descr="Mousetrap patent image (US No. 528,671)">
            <a:extLst>
              <a:ext uri="{FF2B5EF4-FFF2-40B4-BE49-F238E27FC236}">
                <a16:creationId xmlns:a16="http://schemas.microsoft.com/office/drawing/2014/main" id="{51FB9DAD-33C5-42F4-A793-4459698B8E67}"/>
              </a:ext>
            </a:extLst>
          </p:cNvPr>
          <p:cNvPicPr>
            <a:picLocks noChangeAspect="1"/>
          </p:cNvPicPr>
          <p:nvPr/>
        </p:nvPicPr>
        <p:blipFill>
          <a:blip r:embed="rId4"/>
          <a:stretch>
            <a:fillRect/>
          </a:stretch>
        </p:blipFill>
        <p:spPr>
          <a:xfrm>
            <a:off x="4395878" y="2877748"/>
            <a:ext cx="3985605" cy="1996613"/>
          </a:xfrm>
          <a:prstGeom prst="rect">
            <a:avLst/>
          </a:prstGeom>
        </p:spPr>
      </p:pic>
    </p:spTree>
    <p:extLst>
      <p:ext uri="{BB962C8B-B14F-4D97-AF65-F5344CB8AC3E}">
        <p14:creationId xmlns:p14="http://schemas.microsoft.com/office/powerpoint/2010/main" val="328425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EC3EC-0A14-4C9C-B301-CFBCD4CCEFF7}"/>
              </a:ext>
            </a:extLst>
          </p:cNvPr>
          <p:cNvSpPr>
            <a:spLocks noGrp="1"/>
          </p:cNvSpPr>
          <p:nvPr>
            <p:ph idx="1"/>
          </p:nvPr>
        </p:nvSpPr>
        <p:spPr>
          <a:xfrm>
            <a:off x="457200" y="1262080"/>
            <a:ext cx="8229600" cy="3786267"/>
          </a:xfrm>
        </p:spPr>
        <p:txBody>
          <a:bodyPr>
            <a:normAutofit/>
          </a:bodyPr>
          <a:lstStyle/>
          <a:p>
            <a:pPr marL="514350" indent="-514350">
              <a:buAutoNum type="arabicParenBoth"/>
            </a:pPr>
            <a:r>
              <a:rPr lang="en-US" dirty="0">
                <a:latin typeface="Segoe UI Light" panose="020B0502040204020203" pitchFamily="34" charset="0"/>
                <a:cs typeface="Segoe UI Light" panose="020B0502040204020203" pitchFamily="34" charset="0"/>
              </a:rPr>
              <a:t>Provisional</a:t>
            </a:r>
          </a:p>
          <a:p>
            <a:pPr marL="514350" indent="-514350">
              <a:buAutoNum type="arabicParenBoth"/>
            </a:pPr>
            <a:r>
              <a:rPr lang="en-US" dirty="0">
                <a:latin typeface="Segoe UI Light" panose="020B0502040204020203" pitchFamily="34" charset="0"/>
                <a:cs typeface="Segoe UI Light" panose="020B0502040204020203" pitchFamily="34" charset="0"/>
              </a:rPr>
              <a:t>Design</a:t>
            </a:r>
          </a:p>
          <a:p>
            <a:pPr marL="514350" indent="-514350">
              <a:buAutoNum type="arabicParenBoth"/>
            </a:pPr>
            <a:r>
              <a:rPr lang="en-US" dirty="0">
                <a:latin typeface="Segoe UI Light" panose="020B0502040204020203" pitchFamily="34" charset="0"/>
                <a:cs typeface="Segoe UI Light" panose="020B0502040204020203" pitchFamily="34" charset="0"/>
              </a:rPr>
              <a:t>Nonprovisional/Utility</a:t>
            </a:r>
          </a:p>
          <a:p>
            <a:pPr marL="514350" indent="-514350">
              <a:buAutoNum type="arabicParenBoth"/>
            </a:pPr>
            <a:r>
              <a:rPr lang="en-US" dirty="0">
                <a:latin typeface="Segoe UI Light" panose="020B0502040204020203" pitchFamily="34" charset="0"/>
                <a:cs typeface="Segoe UI Light" panose="020B0502040204020203" pitchFamily="34" charset="0"/>
              </a:rPr>
              <a:t>Nonprovisional/Plant</a:t>
            </a:r>
          </a:p>
          <a:p>
            <a:pPr marL="514350" indent="-514350">
              <a:buAutoNum type="arabicParenBoth"/>
            </a:pPr>
            <a:r>
              <a:rPr lang="en-US" dirty="0">
                <a:latin typeface="Segoe UI Light" panose="020B0502040204020203" pitchFamily="34" charset="0"/>
                <a:cs typeface="Segoe UI Light" panose="020B0502040204020203" pitchFamily="34" charset="0"/>
              </a:rPr>
              <a:t>International (PCT)</a:t>
            </a:r>
          </a:p>
        </p:txBody>
      </p:sp>
      <p:sp>
        <p:nvSpPr>
          <p:cNvPr id="2" name="Title 1">
            <a:extLst>
              <a:ext uri="{FF2B5EF4-FFF2-40B4-BE49-F238E27FC236}">
                <a16:creationId xmlns:a16="http://schemas.microsoft.com/office/drawing/2014/main" id="{978505D4-8B1B-4D7D-9CFD-0D886B6C99E8}"/>
              </a:ext>
            </a:extLst>
          </p:cNvPr>
          <p:cNvSpPr>
            <a:spLocks noGrp="1"/>
          </p:cNvSpPr>
          <p:nvPr>
            <p:ph type="title"/>
          </p:nvPr>
        </p:nvSpPr>
        <p:spPr/>
        <p:txBody>
          <a:bodyPr/>
          <a:lstStyle/>
          <a:p>
            <a:r>
              <a:rPr lang="en-US" dirty="0"/>
              <a:t>Types of patent applications</a:t>
            </a:r>
          </a:p>
        </p:txBody>
      </p:sp>
      <p:sp>
        <p:nvSpPr>
          <p:cNvPr id="4" name="Slide Number Placeholder 3">
            <a:extLst>
              <a:ext uri="{FF2B5EF4-FFF2-40B4-BE49-F238E27FC236}">
                <a16:creationId xmlns:a16="http://schemas.microsoft.com/office/drawing/2014/main" id="{52A53C86-6E4A-426F-812D-393106C56351}"/>
              </a:ext>
            </a:extLst>
          </p:cNvPr>
          <p:cNvSpPr>
            <a:spLocks noGrp="1"/>
          </p:cNvSpPr>
          <p:nvPr>
            <p:ph type="sldNum" sz="quarter" idx="10"/>
          </p:nvPr>
        </p:nvSpPr>
        <p:spPr/>
        <p:txBody>
          <a:bodyPr/>
          <a:lstStyle/>
          <a:p>
            <a:fld id="{1D648693-0942-45E9-83AE-76FC568F9452}" type="slidenum">
              <a:rPr lang="en-US" smtClean="0"/>
              <a:pPr/>
              <a:t>8</a:t>
            </a:fld>
            <a:endParaRPr lang="en-US" dirty="0"/>
          </a:p>
        </p:txBody>
      </p:sp>
      <p:pic>
        <p:nvPicPr>
          <p:cNvPr id="5" name="Picture 4" descr="2018 Patent document design">
            <a:extLst>
              <a:ext uri="{FF2B5EF4-FFF2-40B4-BE49-F238E27FC236}">
                <a16:creationId xmlns:a16="http://schemas.microsoft.com/office/drawing/2014/main" id="{6CB98E6F-8D11-4A10-B41C-C7B2E9789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13" y="1262080"/>
            <a:ext cx="2684856" cy="360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92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6E6E9-77D1-48D2-A6E7-D81E7ADC59C2}"/>
              </a:ext>
            </a:extLst>
          </p:cNvPr>
          <p:cNvSpPr>
            <a:spLocks noGrp="1"/>
          </p:cNvSpPr>
          <p:nvPr>
            <p:ph idx="1"/>
          </p:nvPr>
        </p:nvSpPr>
        <p:spPr>
          <a:xfrm>
            <a:off x="457200" y="1262080"/>
            <a:ext cx="8229600" cy="3786267"/>
          </a:xfrm>
        </p:spPr>
        <p:txBody>
          <a:bodyPr>
            <a:normAutofit fontScale="92500" lnSpcReduction="10000"/>
          </a:bodyPr>
          <a:lstStyle/>
          <a:p>
            <a:pPr marL="0" indent="0">
              <a:buNone/>
            </a:pPr>
            <a:r>
              <a:rPr lang="en-US" sz="1800" u="sng" dirty="0">
                <a:latin typeface="Segoe UI Light" panose="020B0502040204020203" pitchFamily="34" charset="0"/>
                <a:cs typeface="Segoe UI Light" panose="020B0502040204020203" pitchFamily="34" charset="0"/>
              </a:rPr>
              <a:t>Requirements</a:t>
            </a:r>
            <a:r>
              <a:rPr lang="en-US" sz="1800" dirty="0">
                <a:latin typeface="Segoe UI Light" panose="020B0502040204020203" pitchFamily="34" charset="0"/>
                <a:cs typeface="Segoe UI Light" panose="020B0502040204020203" pitchFamily="34" charset="0"/>
              </a:rPr>
              <a:t>:</a:t>
            </a:r>
          </a:p>
          <a:p>
            <a:pPr marL="0" indent="0">
              <a:buNone/>
            </a:pPr>
            <a:r>
              <a:rPr lang="en-US" sz="1800" dirty="0">
                <a:latin typeface="Segoe UI Light" panose="020B0502040204020203" pitchFamily="34" charset="0"/>
                <a:cs typeface="Segoe UI Light" panose="020B0502040204020203" pitchFamily="34" charset="0"/>
              </a:rPr>
              <a:t>(1) Patentable subject matter</a:t>
            </a:r>
          </a:p>
          <a:p>
            <a:pPr lvl="1"/>
            <a:r>
              <a:rPr lang="en-US" sz="1800" dirty="0"/>
              <a:t>35 U.S.C. § 101 “Whoever invents or discovers any new and useful </a:t>
            </a:r>
            <a:r>
              <a:rPr lang="en-US" sz="1800" u="sng" dirty="0"/>
              <a:t>process</a:t>
            </a:r>
            <a:r>
              <a:rPr lang="en-US" sz="1800" dirty="0"/>
              <a:t>, </a:t>
            </a:r>
            <a:r>
              <a:rPr lang="en-US" sz="1800" u="sng" dirty="0"/>
              <a:t>machine</a:t>
            </a:r>
            <a:r>
              <a:rPr lang="en-US" sz="1800" dirty="0"/>
              <a:t>, </a:t>
            </a:r>
            <a:r>
              <a:rPr lang="en-US" sz="1800" u="sng" dirty="0"/>
              <a:t>manufacture</a:t>
            </a:r>
            <a:r>
              <a:rPr lang="en-US" sz="1800" dirty="0"/>
              <a:t>, or </a:t>
            </a:r>
            <a:r>
              <a:rPr lang="en-US" sz="1800" u="sng" dirty="0"/>
              <a:t>composition of matter</a:t>
            </a:r>
            <a:r>
              <a:rPr lang="en-US" sz="1800" dirty="0"/>
              <a:t>, or any new and useful </a:t>
            </a:r>
            <a:r>
              <a:rPr lang="en-US" sz="1800" u="sng" dirty="0"/>
              <a:t>improvement</a:t>
            </a:r>
            <a:r>
              <a:rPr lang="en-US" sz="1800" dirty="0"/>
              <a:t> thereof, may obtain a patent therefor, subject to the conditions and requirements of this title.” (emphasis added).</a:t>
            </a:r>
          </a:p>
          <a:p>
            <a:pPr lvl="1"/>
            <a:r>
              <a:rPr lang="en-US" sz="1800" dirty="0"/>
              <a:t>Patentable subject matter includes “anything under the sun that is made by [hu]man.” (Pasquale Joseph Frederico, USPTO, 1951).</a:t>
            </a:r>
          </a:p>
          <a:p>
            <a:pPr marL="0" indent="0">
              <a:buNone/>
            </a:pPr>
            <a:r>
              <a:rPr lang="en-US" sz="1800" dirty="0">
                <a:latin typeface="Segoe UI Light" panose="020B0502040204020203" pitchFamily="34" charset="0"/>
                <a:cs typeface="Segoe UI Light" panose="020B0502040204020203" pitchFamily="34" charset="0"/>
              </a:rPr>
              <a:t>(2) Novel</a:t>
            </a:r>
          </a:p>
          <a:p>
            <a:pPr marL="0" indent="0">
              <a:buNone/>
            </a:pPr>
            <a:r>
              <a:rPr lang="en-US" sz="1800" dirty="0">
                <a:latin typeface="Segoe UI Light" panose="020B0502040204020203" pitchFamily="34" charset="0"/>
                <a:cs typeface="Segoe UI Light" panose="020B0502040204020203" pitchFamily="34" charset="0"/>
              </a:rPr>
              <a:t>(3) Nonobvious</a:t>
            </a:r>
          </a:p>
          <a:p>
            <a:pPr marL="0" indent="0">
              <a:buNone/>
            </a:pPr>
            <a:r>
              <a:rPr lang="en-US" sz="1800" dirty="0">
                <a:latin typeface="Segoe UI Light" panose="020B0502040204020203" pitchFamily="34" charset="0"/>
                <a:cs typeface="Segoe UI Light" panose="020B0502040204020203" pitchFamily="34" charset="0"/>
              </a:rPr>
              <a:t>(4) Written Description</a:t>
            </a:r>
          </a:p>
          <a:p>
            <a:pPr marL="0" indent="0">
              <a:buNone/>
            </a:pPr>
            <a:r>
              <a:rPr lang="en-US" sz="1800" dirty="0">
                <a:latin typeface="Segoe UI Light" panose="020B0502040204020203" pitchFamily="34" charset="0"/>
                <a:cs typeface="Segoe UI Light" panose="020B0502040204020203" pitchFamily="34" charset="0"/>
              </a:rPr>
              <a:t>(5) Enablement</a:t>
            </a:r>
          </a:p>
          <a:p>
            <a:endParaRPr lang="en-US" dirty="0"/>
          </a:p>
        </p:txBody>
      </p:sp>
      <p:sp>
        <p:nvSpPr>
          <p:cNvPr id="2" name="Title 1">
            <a:extLst>
              <a:ext uri="{FF2B5EF4-FFF2-40B4-BE49-F238E27FC236}">
                <a16:creationId xmlns:a16="http://schemas.microsoft.com/office/drawing/2014/main" id="{7113BADD-E150-4C27-83C0-16C8695754F2}"/>
              </a:ext>
            </a:extLst>
          </p:cNvPr>
          <p:cNvSpPr>
            <a:spLocks noGrp="1"/>
          </p:cNvSpPr>
          <p:nvPr>
            <p:ph type="title"/>
          </p:nvPr>
        </p:nvSpPr>
        <p:spPr/>
        <p:txBody>
          <a:bodyPr/>
          <a:lstStyle/>
          <a:p>
            <a:r>
              <a:rPr lang="en-US" dirty="0"/>
              <a:t>Utility patent requirements</a:t>
            </a:r>
          </a:p>
        </p:txBody>
      </p:sp>
      <p:sp>
        <p:nvSpPr>
          <p:cNvPr id="4" name="Slide Number Placeholder 3">
            <a:extLst>
              <a:ext uri="{FF2B5EF4-FFF2-40B4-BE49-F238E27FC236}">
                <a16:creationId xmlns:a16="http://schemas.microsoft.com/office/drawing/2014/main" id="{675CDA3D-D697-44A3-B2EC-9A848373CC0B}"/>
              </a:ext>
            </a:extLst>
          </p:cNvPr>
          <p:cNvSpPr>
            <a:spLocks noGrp="1"/>
          </p:cNvSpPr>
          <p:nvPr>
            <p:ph type="sldNum" sz="quarter" idx="10"/>
          </p:nvPr>
        </p:nvSpPr>
        <p:spPr/>
        <p:txBody>
          <a:bodyPr/>
          <a:lstStyle/>
          <a:p>
            <a:fld id="{1D648693-0942-45E9-83AE-76FC568F9452}" type="slidenum">
              <a:rPr lang="en-US" smtClean="0"/>
              <a:pPr/>
              <a:t>9</a:t>
            </a:fld>
            <a:endParaRPr lang="en-US" dirty="0"/>
          </a:p>
        </p:txBody>
      </p:sp>
    </p:spTree>
    <p:extLst>
      <p:ext uri="{BB962C8B-B14F-4D97-AF65-F5344CB8AC3E}">
        <p14:creationId xmlns:p14="http://schemas.microsoft.com/office/powerpoint/2010/main" val="3579781734"/>
      </p:ext>
    </p:extLst>
  </p:cSld>
  <p:clrMapOvr>
    <a:masterClrMapping/>
  </p:clrMapOvr>
</p:sld>
</file>

<file path=ppt/theme/theme1.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green revised 5-2019.potx" id="{4237AE53-B2CF-4ED0-9F39-6C7636C946E9}" vid="{182134A7-5BBE-48D3-A797-55F707BDB91E}"/>
    </a:ext>
  </a:extLst>
</a:theme>
</file>

<file path=ppt/theme/theme2.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green revised 9-2022.potx" id="{E0B0FBBC-B602-401B-8023-C9DD7B36D16F}" vid="{CA2F3557-F18E-43B1-828D-D29B6711A4B2}"/>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green revised 9-2022.potx" id="{E0B0FBBC-B602-401B-8023-C9DD7B36D16F}" vid="{6FB07139-2149-4EBE-8A1A-EA2DFC8EE416}"/>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green revised 9-2022.potx" id="{E0B0FBBC-B602-401B-8023-C9DD7B36D16F}" vid="{CA2F3557-F18E-43B1-828D-D29B6711A4B2}"/>
    </a:ext>
  </a:extLst>
</a:theme>
</file>

<file path=ppt/theme/theme5.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green revised 9-2022.potx" id="{E0B0FBBC-B602-401B-8023-C9DD7B36D16F}" vid="{6FB07139-2149-4EBE-8A1A-EA2DFC8EE416}"/>
    </a:ext>
  </a:extLst>
</a:theme>
</file>

<file path=ppt/theme/theme6.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green revised 9-2022.potx" id="{E0B0FBBC-B602-401B-8023-C9DD7B36D16F}" vid="{CA2F3557-F18E-43B1-828D-D29B6711A4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Brand master green revised 5-2019</Template>
  <TotalTime>10236</TotalTime>
  <Words>2316</Words>
  <Application>Microsoft Office PowerPoint</Application>
  <PresentationFormat>On-screen Show (16:10)</PresentationFormat>
  <Paragraphs>220</Paragraphs>
  <Slides>28</Slides>
  <Notes>27</Notes>
  <HiddenSlides>0</HiddenSlides>
  <MMClips>2</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28</vt:i4>
      </vt:variant>
    </vt:vector>
  </HeadingPairs>
  <TitlesOfParts>
    <vt:vector size="40" baseType="lpstr">
      <vt:lpstr>Arial</vt:lpstr>
      <vt:lpstr>Courier New</vt:lpstr>
      <vt:lpstr>Segoe UI</vt:lpstr>
      <vt:lpstr>Segoe UI Light</vt:lpstr>
      <vt:lpstr>Segoe UI Semibold</vt:lpstr>
      <vt:lpstr>Wingdings</vt:lpstr>
      <vt:lpstr>Brand master navy no logo</vt:lpstr>
      <vt:lpstr>Brand master navy</vt:lpstr>
      <vt:lpstr>1_Brand master navy no logo</vt:lpstr>
      <vt:lpstr>1_Brand master navy</vt:lpstr>
      <vt:lpstr>2_Brand master navy no logo</vt:lpstr>
      <vt:lpstr>2_Brand master navy</vt:lpstr>
      <vt:lpstr>PowerPoint Presentation</vt:lpstr>
      <vt:lpstr>Intellectual Property for the Ethics Lawyer</vt:lpstr>
      <vt:lpstr>USPTO ethics rules</vt:lpstr>
      <vt:lpstr>USPTO ethics cases</vt:lpstr>
      <vt:lpstr>What is “intellectual property”?</vt:lpstr>
      <vt:lpstr>Types of intellectual property</vt:lpstr>
      <vt:lpstr>Patents</vt:lpstr>
      <vt:lpstr>Types of patent applications</vt:lpstr>
      <vt:lpstr>Utility patent requirements</vt:lpstr>
      <vt:lpstr>Patent prosecution</vt:lpstr>
      <vt:lpstr>Patent practitioners</vt:lpstr>
      <vt:lpstr>Ethical issues in patent cases</vt:lpstr>
      <vt:lpstr>Ethical issues in patent cases</vt:lpstr>
      <vt:lpstr>Ethical issues in patent cases</vt:lpstr>
      <vt:lpstr>Ethical issues in patent cases</vt:lpstr>
      <vt:lpstr>Ethical issues in patent cases</vt:lpstr>
      <vt:lpstr>Ethical issues in patent cases</vt:lpstr>
      <vt:lpstr>Ethics issues in patent cases</vt:lpstr>
      <vt:lpstr>Ethics issues in patent cases</vt:lpstr>
      <vt:lpstr>Trademarks ™ SM  ®</vt:lpstr>
      <vt:lpstr>Trademarks ™ SM  ®</vt:lpstr>
      <vt:lpstr>Trademark practitioners</vt:lpstr>
      <vt:lpstr>Ethical issues in trademarks cases</vt:lpstr>
      <vt:lpstr>Ethical issues in trademark cases</vt:lpstr>
      <vt:lpstr>Ethical issues in trademark cases</vt:lpstr>
      <vt:lpstr>Copyrights ©</vt:lpstr>
      <vt:lpstr>Ethical issues in copyright cases</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Weinreich, Kimberly</dc:creator>
  <dc:description>Revised 6-24-19</dc:description>
  <cp:lastModifiedBy>George, Dahlia</cp:lastModifiedBy>
  <cp:revision>134</cp:revision>
  <dcterms:created xsi:type="dcterms:W3CDTF">2022-08-10T15:27:48Z</dcterms:created>
  <dcterms:modified xsi:type="dcterms:W3CDTF">2022-10-03T21:00:42Z</dcterms:modified>
</cp:coreProperties>
</file>