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90" r:id="rId3"/>
    <p:sldMasterId id="2147483707" r:id="rId4"/>
    <p:sldMasterId id="2147483717" r:id="rId5"/>
  </p:sldMasterIdLst>
  <p:notesMasterIdLst>
    <p:notesMasterId r:id="rId28"/>
  </p:notesMasterIdLst>
  <p:handoutMasterIdLst>
    <p:handoutMasterId r:id="rId29"/>
  </p:handoutMasterIdLst>
  <p:sldIdLst>
    <p:sldId id="379" r:id="rId6"/>
    <p:sldId id="261" r:id="rId7"/>
    <p:sldId id="354" r:id="rId8"/>
    <p:sldId id="362" r:id="rId9"/>
    <p:sldId id="370" r:id="rId10"/>
    <p:sldId id="372" r:id="rId11"/>
    <p:sldId id="374" r:id="rId12"/>
    <p:sldId id="380" r:id="rId13"/>
    <p:sldId id="373" r:id="rId14"/>
    <p:sldId id="376" r:id="rId15"/>
    <p:sldId id="377" r:id="rId16"/>
    <p:sldId id="381" r:id="rId17"/>
    <p:sldId id="382" r:id="rId18"/>
    <p:sldId id="383" r:id="rId19"/>
    <p:sldId id="384" r:id="rId20"/>
    <p:sldId id="385" r:id="rId21"/>
    <p:sldId id="386" r:id="rId22"/>
    <p:sldId id="387" r:id="rId23"/>
    <p:sldId id="389" r:id="rId24"/>
    <p:sldId id="390" r:id="rId25"/>
    <p:sldId id="392" r:id="rId26"/>
    <p:sldId id="259" r:id="rId27"/>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cher, Cordelia P." initials="ZCP" lastIdx="11" clrIdx="0">
    <p:extLst>
      <p:ext uri="{19B8F6BF-5375-455C-9EA6-DF929625EA0E}">
        <p15:presenceInfo xmlns:p15="http://schemas.microsoft.com/office/powerpoint/2012/main" userId="S-1-5-21-185489447-88882503-980507067-167260" providerId="AD"/>
      </p:ext>
    </p:extLst>
  </p:cmAuthor>
  <p:cmAuthor id="2" name="Ladino, Marie" initials="LM" lastIdx="16" clrIdx="1">
    <p:extLst>
      <p:ext uri="{19B8F6BF-5375-455C-9EA6-DF929625EA0E}">
        <p15:presenceInfo xmlns:p15="http://schemas.microsoft.com/office/powerpoint/2012/main" userId="S-1-5-21-185489447-88882503-980507067-40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E3E9"/>
    <a:srgbClr val="013660"/>
    <a:srgbClr val="164469"/>
    <a:srgbClr val="008000"/>
    <a:srgbClr val="399CC5"/>
    <a:srgbClr val="344D06"/>
    <a:srgbClr val="9E90B2"/>
    <a:srgbClr val="0D2F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6" autoAdjust="0"/>
    <p:restoredTop sz="96395" autoAdjust="0"/>
  </p:normalViewPr>
  <p:slideViewPr>
    <p:cSldViewPr snapToGrid="0" snapToObjects="1">
      <p:cViewPr varScale="1">
        <p:scale>
          <a:sx n="120" d="100"/>
          <a:sy n="120" d="100"/>
        </p:scale>
        <p:origin x="216" y="8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5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8/12/2020</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8/12/2020</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37429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36228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162175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1984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98471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898122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pic>
        <p:nvPicPr>
          <p:cNvPr id="5" name="Picture 4" title="USPTO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title="USPTO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1450" y="1662361"/>
            <a:ext cx="4021100" cy="1990444"/>
          </a:xfrm>
          <a:prstGeom prst="rect">
            <a:avLst/>
          </a:prstGeom>
        </p:spPr>
      </p:pic>
    </p:spTree>
    <p:extLst>
      <p:ext uri="{BB962C8B-B14F-4D97-AF65-F5344CB8AC3E}">
        <p14:creationId xmlns:p14="http://schemas.microsoft.com/office/powerpoint/2010/main" val="192893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title="USPTO seal"/>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pic>
        <p:nvPicPr>
          <p:cNvPr id="10" name="Picture 9" title="USPTO seal"/>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194" y="916906"/>
            <a:ext cx="3881188" cy="3881188"/>
          </a:xfrm>
          <a:prstGeom prst="rect">
            <a:avLst/>
          </a:prstGeom>
        </p:spPr>
      </p:pic>
    </p:spTree>
    <p:extLst>
      <p:ext uri="{BB962C8B-B14F-4D97-AF65-F5344CB8AC3E}">
        <p14:creationId xmlns:p14="http://schemas.microsoft.com/office/powerpoint/2010/main" val="337889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cstate="print">
            <a:extLst>
              <a:ext uri="{28A0092B-C50C-407E-A947-70E740481C1C}">
                <a14:useLocalDpi xmlns:a14="http://schemas.microsoft.com/office/drawing/2010/main"/>
              </a:ext>
            </a:extLst>
          </a:blip>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Tree>
    <p:extLst>
      <p:ext uri="{BB962C8B-B14F-4D97-AF65-F5344CB8AC3E}">
        <p14:creationId xmlns:p14="http://schemas.microsoft.com/office/powerpoint/2010/main" val="168242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9859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67818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63574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00177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71134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5672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8988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94054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112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7330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8255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518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544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50428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16222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76826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67782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80879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86737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Segoe UI"/>
                <a:cs typeface="Segoe UI"/>
              </a:defRPr>
            </a:lvl1pPr>
          </a:lstStyle>
          <a:p>
            <a:endParaRPr/>
          </a:p>
        </p:txBody>
      </p:sp>
      <p:sp>
        <p:nvSpPr>
          <p:cNvPr id="3" name="Holder 3"/>
          <p:cNvSpPr>
            <a:spLocks noGrp="1"/>
          </p:cNvSpPr>
          <p:nvPr>
            <p:ph sz="half" idx="2"/>
          </p:nvPr>
        </p:nvSpPr>
        <p:spPr>
          <a:xfrm>
            <a:off x="457200" y="1314450"/>
            <a:ext cx="3977640"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Segoe UI"/>
                <a:cs typeface="Segoe UI"/>
              </a:defRPr>
            </a:lvl1pPr>
          </a:lstStyle>
          <a:p>
            <a:pPr marL="25400">
              <a:lnSpc>
                <a:spcPct val="100000"/>
              </a:lnSpc>
              <a:spcBef>
                <a:spcPts val="165"/>
              </a:spcBef>
            </a:pPr>
            <a:fld id="{81D60167-4931-47E6-BA6A-407CBD079E47}" type="slidenum">
              <a:rPr dirty="0"/>
              <a:t>‹#›</a:t>
            </a:fld>
            <a:endParaRPr dirty="0"/>
          </a:p>
        </p:txBody>
      </p:sp>
    </p:spTree>
    <p:extLst>
      <p:ext uri="{BB962C8B-B14F-4D97-AF65-F5344CB8AC3E}">
        <p14:creationId xmlns:p14="http://schemas.microsoft.com/office/powerpoint/2010/main" val="161313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5804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2800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7227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2862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837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9406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6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12298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4400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223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66170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94714"/>
            <a:ext cx="8229600" cy="3746213"/>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80666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54785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4012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02390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61722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69892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649626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607529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206272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2388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681158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759344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25449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72"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5" r:id="rId5"/>
    <p:sldLayoutId id="2147483686" r:id="rId6"/>
    <p:sldLayoutId id="2147483688" r:id="rId7"/>
    <p:sldLayoutId id="2147483689" r:id="rId8"/>
    <p:sldLayoutId id="2147483715"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997022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16"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988026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5449418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pto.gov/web/offices/pac/mpep/s608.html" TargetMode="Externa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uspto.gov/web/offices/pac/mpep/s1503.html" TargetMode="Externa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s://www.uspto.gov/web/offices/pac/mpep/s1605.html" TargetMode="Externa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uspto.gov/sites/default/files/documents/aia0014.pdf" TargetMode="External"/><Relationship Id="rId3" Type="http://schemas.openxmlformats.org/officeDocument/2006/relationships/hyperlink" Target="https://www.uspto.gov/sites/default/files/documents/aia0018.pdf" TargetMode="External"/><Relationship Id="rId7" Type="http://schemas.openxmlformats.org/officeDocument/2006/relationships/hyperlink" Target="https://www.uspto.gov/sites/default/files/forms/sb0015b.pdf" TargetMode="External"/><Relationship Id="rId2" Type="http://schemas.openxmlformats.org/officeDocument/2006/relationships/hyperlink" Target="https://www.uspto.gov/sites/default/files/documents/aia0015.pdf" TargetMode="External"/><Relationship Id="rId1" Type="http://schemas.openxmlformats.org/officeDocument/2006/relationships/slideLayout" Target="../slideLayouts/slideLayout15.xml"/><Relationship Id="rId6" Type="http://schemas.openxmlformats.org/officeDocument/2006/relationships/hyperlink" Target="https://www.uspto.gov/sites/default/files/forms/sb0015a.pdf" TargetMode="External"/><Relationship Id="rId5" Type="http://schemas.openxmlformats.org/officeDocument/2006/relationships/hyperlink" Target="https://www.uspto.gov/sites/default/files/documents/sb0017.pdf" TargetMode="External"/><Relationship Id="rId10" Type="http://schemas.openxmlformats.org/officeDocument/2006/relationships/hyperlink" Target="https://www.uspto.gov/sites/default/files/forms/aia0003.pdf" TargetMode="External"/><Relationship Id="rId4" Type="http://schemas.openxmlformats.org/officeDocument/2006/relationships/hyperlink" Target="https://www.uspto.gov/sites/default/files/documents/aia0019.pdf" TargetMode="External"/><Relationship Id="rId9" Type="http://schemas.openxmlformats.org/officeDocument/2006/relationships/hyperlink" Target="https://www.uspto.gov/sites/default/files/documents/aia0001.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uspto.gov/patents-getting-started/using-legal-services/pro-se-assistance-program" TargetMode="Externa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05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8780"/>
            <a:ext cx="8229600" cy="952500"/>
          </a:xfrm>
        </p:spPr>
        <p:txBody>
          <a:bodyPr>
            <a:normAutofit fontScale="90000"/>
          </a:bodyPr>
          <a:lstStyle/>
          <a:p>
            <a:r>
              <a:rPr lang="en-US" sz="3900" dirty="0" smtClean="0"/>
              <a:t>Non-Provisional applications</a:t>
            </a:r>
            <a:r>
              <a:rPr lang="en-US" sz="2700" dirty="0" smtClean="0"/>
              <a:t/>
            </a:r>
            <a:br>
              <a:rPr lang="en-US" sz="2700" dirty="0" smtClean="0"/>
            </a:br>
            <a:r>
              <a:rPr lang="en-US" sz="2600" dirty="0" smtClean="0"/>
              <a:t>Filing Requirements:</a:t>
            </a:r>
            <a:r>
              <a:rPr lang="en-US" sz="2700" dirty="0" smtClean="0"/>
              <a:t/>
            </a:r>
            <a:br>
              <a:rPr lang="en-US" sz="2700" dirty="0" smtClean="0"/>
            </a:br>
            <a:r>
              <a:rPr lang="en-US" sz="1100" u="sng" dirty="0" smtClean="0">
                <a:solidFill>
                  <a:srgbClr val="FF0000"/>
                </a:solidFill>
              </a:rPr>
              <a:t>NOTE</a:t>
            </a:r>
            <a:r>
              <a:rPr lang="en-US" sz="1100" dirty="0" smtClean="0"/>
              <a:t>: </a:t>
            </a:r>
            <a:r>
              <a:rPr lang="en-US" sz="1100" b="0" dirty="0" smtClean="0"/>
              <a:t>Requirements for </a:t>
            </a:r>
            <a:r>
              <a:rPr lang="en-US" sz="1100" i="1" u="sng" dirty="0" smtClean="0"/>
              <a:t>all</a:t>
            </a:r>
            <a:r>
              <a:rPr lang="en-US" sz="1100" b="0" dirty="0" smtClean="0"/>
              <a:t> Non-Provisional applications including </a:t>
            </a:r>
            <a:r>
              <a:rPr lang="en-US" sz="1100" b="0" i="1" u="sng" dirty="0" smtClean="0"/>
              <a:t>Utility</a:t>
            </a:r>
            <a:r>
              <a:rPr lang="en-US" sz="1100" b="0" dirty="0" smtClean="0"/>
              <a:t>, </a:t>
            </a:r>
            <a:r>
              <a:rPr lang="en-US" sz="1100" b="0" i="1" u="sng" dirty="0" smtClean="0"/>
              <a:t>Design</a:t>
            </a:r>
            <a:r>
              <a:rPr lang="en-US" sz="1100" b="0" dirty="0" smtClean="0"/>
              <a:t> and </a:t>
            </a:r>
            <a:r>
              <a:rPr lang="en-US" sz="1100" b="0" i="1" u="sng" dirty="0" smtClean="0"/>
              <a:t>Plant</a:t>
            </a:r>
            <a:r>
              <a:rPr lang="en-US" sz="1100" b="0" dirty="0" smtClean="0"/>
              <a:t> applications</a:t>
            </a:r>
            <a:r>
              <a:rPr lang="en-US" sz="1200" b="0" dirty="0" smtClean="0"/>
              <a:t>.</a:t>
            </a:r>
            <a:r>
              <a:rPr lang="en-US" sz="2700" dirty="0" smtClean="0"/>
              <a:t/>
            </a:r>
            <a:br>
              <a:rPr lang="en-US" sz="2700" dirty="0" smtClean="0"/>
            </a:br>
            <a:r>
              <a:rPr lang="en-US" sz="2700" dirty="0" smtClean="0"/>
              <a:t> </a:t>
            </a:r>
            <a:endParaRPr lang="en-US" sz="2700" dirty="0"/>
          </a:p>
        </p:txBody>
      </p:sp>
      <p:sp>
        <p:nvSpPr>
          <p:cNvPr id="3" name="object 3"/>
          <p:cNvSpPr txBox="1">
            <a:spLocks noGrp="1"/>
          </p:cNvSpPr>
          <p:nvPr>
            <p:ph idx="1"/>
          </p:nvPr>
        </p:nvSpPr>
        <p:spPr>
          <a:xfrm>
            <a:off x="457200" y="1507221"/>
            <a:ext cx="8229600" cy="3786267"/>
          </a:xfrm>
        </p:spPr>
        <p:txBody>
          <a:bodyPr>
            <a:noAutofit/>
          </a:bodyPr>
          <a:lstStyle/>
          <a:p>
            <a:pPr>
              <a:lnSpc>
                <a:spcPct val="120000"/>
              </a:lnSpc>
            </a:pPr>
            <a:r>
              <a:rPr lang="en-US" sz="1750" dirty="0" smtClean="0"/>
              <a:t>Title of Invention</a:t>
            </a:r>
          </a:p>
          <a:p>
            <a:pPr>
              <a:lnSpc>
                <a:spcPct val="120000"/>
              </a:lnSpc>
            </a:pPr>
            <a:r>
              <a:rPr lang="en-US" sz="1750" dirty="0" smtClean="0"/>
              <a:t>Name(s) of all Inventors</a:t>
            </a:r>
          </a:p>
          <a:p>
            <a:pPr>
              <a:lnSpc>
                <a:spcPct val="120000"/>
              </a:lnSpc>
            </a:pPr>
            <a:r>
              <a:rPr lang="en-US" sz="1750" dirty="0" smtClean="0"/>
              <a:t>Inventor(s) residence(s)</a:t>
            </a:r>
          </a:p>
          <a:p>
            <a:pPr>
              <a:lnSpc>
                <a:spcPct val="120000"/>
              </a:lnSpc>
            </a:pPr>
            <a:r>
              <a:rPr lang="en-US" sz="1750" dirty="0" smtClean="0"/>
              <a:t>Correspondence Address</a:t>
            </a:r>
          </a:p>
          <a:p>
            <a:pPr>
              <a:lnSpc>
                <a:spcPct val="120000"/>
              </a:lnSpc>
            </a:pPr>
            <a:r>
              <a:rPr lang="en-US" sz="1750" dirty="0" smtClean="0"/>
              <a:t>Attorney Information (if applicable)</a:t>
            </a:r>
          </a:p>
          <a:p>
            <a:pPr>
              <a:lnSpc>
                <a:spcPct val="120000"/>
              </a:lnSpc>
            </a:pPr>
            <a:r>
              <a:rPr lang="en-US" sz="1750" dirty="0" smtClean="0"/>
              <a:t>U.S. Government interest (ownership) (if applicable)</a:t>
            </a:r>
          </a:p>
          <a:p>
            <a:pPr>
              <a:lnSpc>
                <a:spcPct val="120000"/>
              </a:lnSpc>
            </a:pPr>
            <a:r>
              <a:rPr lang="en-US" sz="1750" dirty="0" smtClean="0"/>
              <a:t>Executed Oath or Declaration</a:t>
            </a:r>
          </a:p>
          <a:p>
            <a:pPr>
              <a:lnSpc>
                <a:spcPct val="120000"/>
              </a:lnSpc>
            </a:pPr>
            <a:r>
              <a:rPr lang="en-US" sz="1750" dirty="0" smtClean="0"/>
              <a:t>Application Data Sheet (ADS) (if applicable)</a:t>
            </a:r>
          </a:p>
          <a:p>
            <a:pPr>
              <a:lnSpc>
                <a:spcPct val="120000"/>
              </a:lnSpc>
            </a:pPr>
            <a:r>
              <a:rPr lang="en-US" sz="1750" dirty="0" smtClean="0"/>
              <a:t>All Applicable Fees</a:t>
            </a:r>
          </a:p>
          <a:p>
            <a:pPr marL="0" indent="0">
              <a:lnSpc>
                <a:spcPct val="120000"/>
              </a:lnSpc>
              <a:buNone/>
            </a:pPr>
            <a:endParaRPr lang="en-US" sz="1800" dirty="0"/>
          </a:p>
        </p:txBody>
      </p:sp>
      <p:sp>
        <p:nvSpPr>
          <p:cNvPr id="4" name="object 4"/>
          <p:cNvSpPr txBox="1">
            <a:spLocks noGrp="1"/>
          </p:cNvSpPr>
          <p:nvPr>
            <p:ph type="sldNum" sz="quarter" idx="10"/>
          </p:nvPr>
        </p:nvSpPr>
        <p:spPr/>
        <p:txBody>
          <a:bodyPr/>
          <a:lstStyle/>
          <a:p>
            <a:fld id="{81D60167-4931-47E6-BA6A-407CBD079E47}" type="slidenum">
              <a:rPr lang="en-US" smtClean="0"/>
              <a:pPr/>
              <a:t>10</a:t>
            </a:fld>
            <a:endParaRPr lang="en-US" dirty="0"/>
          </a:p>
        </p:txBody>
      </p:sp>
    </p:spTree>
    <p:extLst>
      <p:ext uri="{BB962C8B-B14F-4D97-AF65-F5344CB8AC3E}">
        <p14:creationId xmlns:p14="http://schemas.microsoft.com/office/powerpoint/2010/main" val="193620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p:txBody>
          <a:bodyPr>
            <a:normAutofit fontScale="90000"/>
          </a:bodyPr>
          <a:lstStyle/>
          <a:p>
            <a:r>
              <a:rPr lang="en-US" dirty="0" smtClean="0"/>
              <a:t>Non-Provisional </a:t>
            </a:r>
            <a:r>
              <a:rPr lang="en-US" i="1" u="sng" dirty="0" smtClean="0">
                <a:solidFill>
                  <a:srgbClr val="FF0000"/>
                </a:solidFill>
              </a:rPr>
              <a:t>Utility</a:t>
            </a:r>
            <a:r>
              <a:rPr lang="en-US" dirty="0" smtClean="0"/>
              <a:t> applications</a:t>
            </a:r>
            <a:r>
              <a:rPr lang="en-US" sz="2700" dirty="0" smtClean="0"/>
              <a:t/>
            </a:r>
            <a:br>
              <a:rPr lang="en-US" sz="2700" dirty="0" smtClean="0"/>
            </a:br>
            <a:r>
              <a:rPr lang="en-US" sz="2700" dirty="0" smtClean="0"/>
              <a:t>Filing Requirements</a:t>
            </a:r>
            <a:endParaRPr lang="en-US" sz="2700" dirty="0"/>
          </a:p>
        </p:txBody>
      </p:sp>
      <p:sp>
        <p:nvSpPr>
          <p:cNvPr id="3" name="object 3"/>
          <p:cNvSpPr txBox="1">
            <a:spLocks noGrp="1"/>
          </p:cNvSpPr>
          <p:nvPr>
            <p:ph idx="1"/>
          </p:nvPr>
        </p:nvSpPr>
        <p:spPr/>
        <p:txBody>
          <a:bodyPr>
            <a:normAutofit fontScale="47500" lnSpcReduction="20000"/>
          </a:bodyPr>
          <a:lstStyle/>
          <a:p>
            <a:pPr>
              <a:lnSpc>
                <a:spcPct val="120000"/>
              </a:lnSpc>
            </a:pPr>
            <a:r>
              <a:rPr lang="en-US" sz="4200" dirty="0"/>
              <a:t>To obtain a valid patent, a </a:t>
            </a:r>
            <a:r>
              <a:rPr lang="en-US" sz="4200" i="1" u="sng" dirty="0" smtClean="0">
                <a:solidFill>
                  <a:srgbClr val="FF0000"/>
                </a:solidFill>
              </a:rPr>
              <a:t>utility</a:t>
            </a:r>
            <a:r>
              <a:rPr lang="en-US" sz="4200" dirty="0" smtClean="0"/>
              <a:t> patent </a:t>
            </a:r>
            <a:r>
              <a:rPr lang="en-US" sz="4200" dirty="0"/>
              <a:t>application as filed must contain a full and clear </a:t>
            </a:r>
            <a:r>
              <a:rPr lang="en-US" sz="4200" b="1" dirty="0"/>
              <a:t>disclosure</a:t>
            </a:r>
            <a:r>
              <a:rPr lang="en-US" sz="4200" dirty="0"/>
              <a:t> </a:t>
            </a:r>
            <a:r>
              <a:rPr lang="en-US" sz="4200" dirty="0" smtClean="0"/>
              <a:t>(specification) of </a:t>
            </a:r>
            <a:r>
              <a:rPr lang="en-US" sz="4200" dirty="0"/>
              <a:t>the </a:t>
            </a:r>
            <a:r>
              <a:rPr lang="en-US" sz="4200" dirty="0" smtClean="0"/>
              <a:t>invention:</a:t>
            </a:r>
          </a:p>
          <a:p>
            <a:pPr lvl="1">
              <a:lnSpc>
                <a:spcPct val="120000"/>
              </a:lnSpc>
            </a:pPr>
            <a:r>
              <a:rPr lang="en-US" sz="2900" dirty="0" smtClean="0"/>
              <a:t>Abstract of the invention</a:t>
            </a:r>
          </a:p>
          <a:p>
            <a:pPr lvl="1">
              <a:lnSpc>
                <a:spcPct val="120000"/>
              </a:lnSpc>
            </a:pPr>
            <a:r>
              <a:rPr lang="en-US" sz="2900" dirty="0" smtClean="0"/>
              <a:t>Cross-reference </a:t>
            </a:r>
            <a:r>
              <a:rPr lang="en-US" sz="2900" dirty="0" smtClean="0"/>
              <a:t>to related applications (also included in the application data sheet (ADS))</a:t>
            </a:r>
          </a:p>
          <a:p>
            <a:pPr lvl="1">
              <a:lnSpc>
                <a:spcPct val="120000"/>
              </a:lnSpc>
            </a:pPr>
            <a:r>
              <a:rPr lang="en-US" sz="2900" dirty="0" smtClean="0"/>
              <a:t>Background of the invention</a:t>
            </a:r>
          </a:p>
          <a:p>
            <a:pPr lvl="1">
              <a:lnSpc>
                <a:spcPct val="120000"/>
              </a:lnSpc>
            </a:pPr>
            <a:r>
              <a:rPr lang="en-US" sz="2900" dirty="0" smtClean="0"/>
              <a:t>Summary of the invention</a:t>
            </a:r>
          </a:p>
          <a:p>
            <a:pPr lvl="1">
              <a:lnSpc>
                <a:spcPct val="120000"/>
              </a:lnSpc>
            </a:pPr>
            <a:r>
              <a:rPr lang="en-US" sz="2900" dirty="0" smtClean="0"/>
              <a:t>Drawings describing the invention</a:t>
            </a:r>
          </a:p>
          <a:p>
            <a:pPr lvl="1">
              <a:lnSpc>
                <a:spcPct val="120000"/>
              </a:lnSpc>
            </a:pPr>
            <a:r>
              <a:rPr lang="en-US" sz="2900" dirty="0" smtClean="0"/>
              <a:t>A </a:t>
            </a:r>
            <a:r>
              <a:rPr lang="en-US" sz="2900" dirty="0"/>
              <a:t>d</a:t>
            </a:r>
            <a:r>
              <a:rPr lang="en-US" sz="2900" dirty="0" smtClean="0"/>
              <a:t>etailed description of the invention</a:t>
            </a:r>
          </a:p>
          <a:p>
            <a:pPr lvl="1">
              <a:lnSpc>
                <a:spcPct val="120000"/>
              </a:lnSpc>
            </a:pPr>
            <a:r>
              <a:rPr lang="en-US" sz="2900" dirty="0" smtClean="0"/>
              <a:t>Claims</a:t>
            </a:r>
          </a:p>
          <a:p>
            <a:pPr>
              <a:lnSpc>
                <a:spcPct val="120000"/>
              </a:lnSpc>
            </a:pPr>
            <a:r>
              <a:rPr lang="en-US" sz="2100" b="1" u="sng" dirty="0" smtClean="0">
                <a:solidFill>
                  <a:srgbClr val="FF0000"/>
                </a:solidFill>
              </a:rPr>
              <a:t>NOTE</a:t>
            </a:r>
            <a:r>
              <a:rPr lang="en-US" sz="2100" dirty="0" smtClean="0"/>
              <a:t>: A more detailed guidance for writing a </a:t>
            </a:r>
            <a:r>
              <a:rPr lang="en-US" sz="2100" dirty="0"/>
              <a:t>S</a:t>
            </a:r>
            <a:r>
              <a:rPr lang="en-US" sz="2100" dirty="0" smtClean="0"/>
              <a:t>pecification can be found in the Manual of Patenting Examining Procedures (MPEP) Section 608 (see link): </a:t>
            </a:r>
            <a:r>
              <a:rPr lang="en-US" sz="2100" dirty="0" smtClean="0">
                <a:hlinkClick r:id="rId2"/>
              </a:rPr>
              <a:t>www.uspto.gov/web/offices/pac/mpep/s608.html</a:t>
            </a:r>
            <a:endParaRPr lang="en-US" sz="2100" dirty="0"/>
          </a:p>
        </p:txBody>
      </p:sp>
      <p:sp>
        <p:nvSpPr>
          <p:cNvPr id="4" name="object 4"/>
          <p:cNvSpPr txBox="1">
            <a:spLocks noGrp="1"/>
          </p:cNvSpPr>
          <p:nvPr>
            <p:ph type="sldNum" sz="quarter" idx="10"/>
          </p:nvPr>
        </p:nvSpPr>
        <p:spPr/>
        <p:txBody>
          <a:bodyPr/>
          <a:lstStyle/>
          <a:p>
            <a:fld id="{81D60167-4931-47E6-BA6A-407CBD079E47}" type="slidenum">
              <a:rPr lang="en-US" smtClean="0"/>
              <a:pPr/>
              <a:t>11</a:t>
            </a:fld>
            <a:endParaRPr lang="en-US" dirty="0"/>
          </a:p>
        </p:txBody>
      </p:sp>
    </p:spTree>
    <p:extLst>
      <p:ext uri="{BB962C8B-B14F-4D97-AF65-F5344CB8AC3E}">
        <p14:creationId xmlns:p14="http://schemas.microsoft.com/office/powerpoint/2010/main" val="1397575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smtClean="0"/>
              <a:t>Non-Provisional </a:t>
            </a:r>
            <a:r>
              <a:rPr lang="en-US" i="1" u="sng" dirty="0">
                <a:solidFill>
                  <a:srgbClr val="FF0000"/>
                </a:solidFill>
              </a:rPr>
              <a:t>U</a:t>
            </a:r>
            <a:r>
              <a:rPr lang="en-US" i="1" u="sng" dirty="0" smtClean="0">
                <a:solidFill>
                  <a:srgbClr val="FF0000"/>
                </a:solidFill>
              </a:rPr>
              <a:t>tility</a:t>
            </a:r>
            <a:r>
              <a:rPr lang="en-US" dirty="0" smtClean="0"/>
              <a:t> applications</a:t>
            </a:r>
            <a:endParaRPr lang="en-US" dirty="0"/>
          </a:p>
        </p:txBody>
      </p:sp>
      <p:sp>
        <p:nvSpPr>
          <p:cNvPr id="3" name="object 3"/>
          <p:cNvSpPr txBox="1">
            <a:spLocks noGrp="1"/>
          </p:cNvSpPr>
          <p:nvPr>
            <p:ph idx="1"/>
          </p:nvPr>
        </p:nvSpPr>
        <p:spPr/>
        <p:txBody>
          <a:bodyPr>
            <a:noAutofit/>
          </a:bodyPr>
          <a:lstStyle/>
          <a:p>
            <a:r>
              <a:rPr lang="en-US" sz="1800" dirty="0" smtClean="0">
                <a:latin typeface="+mn-lt"/>
              </a:rPr>
              <a:t>Guidance for drafting the Specification:</a:t>
            </a:r>
          </a:p>
          <a:p>
            <a:pPr lvl="1"/>
            <a:r>
              <a:rPr lang="en-US" sz="1050" u="sng" dirty="0" smtClean="0">
                <a:latin typeface="+mn-lt"/>
                <a:cs typeface="Segoe UI" panose="020B0502040204020203" pitchFamily="34" charset="0"/>
              </a:rPr>
              <a:t>Title of the Invention</a:t>
            </a:r>
            <a:r>
              <a:rPr lang="en-US" sz="1050" dirty="0" smtClean="0">
                <a:latin typeface="+mn-lt"/>
                <a:cs typeface="Segoe UI" panose="020B0502040204020203" pitchFamily="34" charset="0"/>
              </a:rPr>
              <a:t>: The </a:t>
            </a:r>
            <a:r>
              <a:rPr lang="en-US" sz="1050" dirty="0">
                <a:latin typeface="+mn-lt"/>
                <a:cs typeface="Segoe UI" panose="020B0502040204020203" pitchFamily="34" charset="0"/>
              </a:rPr>
              <a:t>title of the invention should be brief but technically accurate and descriptive, preferably from two to seven </a:t>
            </a:r>
            <a:r>
              <a:rPr lang="en-US" sz="1050" dirty="0" smtClean="0">
                <a:latin typeface="+mn-lt"/>
                <a:cs typeface="Segoe UI" panose="020B0502040204020203" pitchFamily="34" charset="0"/>
              </a:rPr>
              <a:t>words.</a:t>
            </a:r>
          </a:p>
          <a:p>
            <a:pPr lvl="1"/>
            <a:r>
              <a:rPr lang="en-US" sz="1050" u="sng" dirty="0" smtClean="0">
                <a:latin typeface="+mn-lt"/>
                <a:cs typeface="Segoe UI" panose="020B0502040204020203" pitchFamily="34" charset="0"/>
              </a:rPr>
              <a:t>Abstract</a:t>
            </a:r>
            <a:r>
              <a:rPr lang="en-US" sz="1050" dirty="0" smtClean="0">
                <a:latin typeface="+mn-lt"/>
                <a:cs typeface="Segoe UI" panose="020B0502040204020203" pitchFamily="34" charset="0"/>
              </a:rPr>
              <a:t>: The abstract </a:t>
            </a:r>
            <a:r>
              <a:rPr lang="en-US" sz="1050" dirty="0">
                <a:latin typeface="+mn-lt"/>
                <a:cs typeface="Segoe UI" panose="020B0502040204020203" pitchFamily="34" charset="0"/>
              </a:rPr>
              <a:t>of the technical disclosure in the specification must commence on a separate </a:t>
            </a:r>
            <a:r>
              <a:rPr lang="en-US" sz="1050" dirty="0" smtClean="0">
                <a:latin typeface="+mn-lt"/>
                <a:cs typeface="Segoe UI" panose="020B0502040204020203" pitchFamily="34" charset="0"/>
              </a:rPr>
              <a:t>sheet. </a:t>
            </a:r>
            <a:r>
              <a:rPr lang="en-US" sz="1050" dirty="0">
                <a:latin typeface="+mn-lt"/>
                <a:cs typeface="Segoe UI" panose="020B0502040204020203" pitchFamily="34" charset="0"/>
              </a:rPr>
              <a:t>The abstract must be as concise as the disclosure permits, preferably not exceeding </a:t>
            </a:r>
            <a:r>
              <a:rPr lang="en-US" sz="1050" i="1" dirty="0">
                <a:latin typeface="+mn-lt"/>
                <a:cs typeface="Segoe UI" panose="020B0502040204020203" pitchFamily="34" charset="0"/>
              </a:rPr>
              <a:t>150</a:t>
            </a:r>
            <a:r>
              <a:rPr lang="en-US" sz="1050" dirty="0">
                <a:latin typeface="+mn-lt"/>
                <a:cs typeface="Segoe UI" panose="020B0502040204020203" pitchFamily="34" charset="0"/>
              </a:rPr>
              <a:t> words in length</a:t>
            </a:r>
            <a:r>
              <a:rPr lang="en-US" sz="1050" dirty="0" smtClean="0">
                <a:latin typeface="+mn-lt"/>
                <a:cs typeface="Segoe UI" panose="020B0502040204020203" pitchFamily="34" charset="0"/>
              </a:rPr>
              <a:t>. </a:t>
            </a:r>
            <a:r>
              <a:rPr lang="en-US" sz="1050" dirty="0">
                <a:latin typeface="+mn-lt"/>
                <a:cs typeface="Segoe UI" panose="020B0502040204020203" pitchFamily="34" charset="0"/>
              </a:rPr>
              <a:t>The purpose of the abstract is to enable the Office and the public generally to determine quickly from a cursory inspection the nature and gist of the technical disclosure.</a:t>
            </a:r>
            <a:endParaRPr lang="en-US" sz="1050" dirty="0" smtClean="0">
              <a:latin typeface="+mn-lt"/>
              <a:cs typeface="Segoe UI" panose="020B0502040204020203" pitchFamily="34" charset="0"/>
            </a:endParaRPr>
          </a:p>
          <a:p>
            <a:pPr lvl="1"/>
            <a:r>
              <a:rPr lang="en-US" sz="1050" u="sng" dirty="0" smtClean="0">
                <a:latin typeface="+mn-lt"/>
                <a:cs typeface="Segoe UI" panose="020B0502040204020203" pitchFamily="34" charset="0"/>
              </a:rPr>
              <a:t>Background</a:t>
            </a:r>
            <a:r>
              <a:rPr lang="en-US" sz="1050" dirty="0" smtClean="0">
                <a:latin typeface="+mn-lt"/>
                <a:cs typeface="Segoe UI" panose="020B0502040204020203" pitchFamily="34" charset="0"/>
              </a:rPr>
              <a:t>: </a:t>
            </a:r>
            <a:r>
              <a:rPr lang="en-US" sz="1050" dirty="0">
                <a:latin typeface="+mn-lt"/>
                <a:cs typeface="Segoe UI" panose="020B0502040204020203" pitchFamily="34" charset="0"/>
              </a:rPr>
              <a:t>A statement of the field of art to which the invention </a:t>
            </a:r>
            <a:r>
              <a:rPr lang="en-US" sz="1050" dirty="0" smtClean="0">
                <a:latin typeface="+mn-lt"/>
                <a:cs typeface="Segoe UI" panose="020B0502040204020203" pitchFamily="34" charset="0"/>
              </a:rPr>
              <a:t>pertains. </a:t>
            </a:r>
            <a:r>
              <a:rPr lang="en-US" sz="1050" dirty="0">
                <a:latin typeface="+mn-lt"/>
                <a:cs typeface="Segoe UI" panose="020B0502040204020203" pitchFamily="34" charset="0"/>
              </a:rPr>
              <a:t>A paragraph(s) describing to the extent practical the state of the prior art or other information disclosed known to the </a:t>
            </a:r>
            <a:r>
              <a:rPr lang="en-US" sz="1050" dirty="0" smtClean="0">
                <a:latin typeface="+mn-lt"/>
                <a:cs typeface="Segoe UI" panose="020B0502040204020203" pitchFamily="34" charset="0"/>
              </a:rPr>
              <a:t>applicant. </a:t>
            </a:r>
            <a:r>
              <a:rPr lang="en-US" sz="1050" dirty="0">
                <a:latin typeface="+mn-lt"/>
                <a:cs typeface="Segoe UI" panose="020B0502040204020203" pitchFamily="34" charset="0"/>
              </a:rPr>
              <a:t>Where applicable, the problems involved in the prior art or other information disclosed which are solved by the applicant’s invention should be </a:t>
            </a:r>
            <a:r>
              <a:rPr lang="en-US" sz="1050" dirty="0" smtClean="0">
                <a:latin typeface="+mn-lt"/>
                <a:cs typeface="Segoe UI" panose="020B0502040204020203" pitchFamily="34" charset="0"/>
              </a:rPr>
              <a:t>indicated.</a:t>
            </a:r>
          </a:p>
          <a:p>
            <a:pPr lvl="1"/>
            <a:r>
              <a:rPr lang="en-US" sz="1050" u="sng" dirty="0" smtClean="0">
                <a:latin typeface="+mn-lt"/>
                <a:cs typeface="Segoe UI" panose="020B0502040204020203" pitchFamily="34" charset="0"/>
              </a:rPr>
              <a:t>Summary of the invention</a:t>
            </a:r>
            <a:r>
              <a:rPr lang="en-US" sz="1050" dirty="0" smtClean="0">
                <a:latin typeface="+mn-lt"/>
                <a:cs typeface="Segoe UI" panose="020B0502040204020203" pitchFamily="34" charset="0"/>
              </a:rPr>
              <a:t>: The summary of the invention, should </a:t>
            </a:r>
            <a:r>
              <a:rPr lang="en-US" sz="1050" dirty="0">
                <a:latin typeface="+mn-lt"/>
                <a:cs typeface="Segoe UI" panose="020B0502040204020203" pitchFamily="34" charset="0"/>
              </a:rPr>
              <a:t>set out the exact nature, operation, and purpose of the </a:t>
            </a:r>
            <a:r>
              <a:rPr lang="en-US" sz="1050" dirty="0" smtClean="0">
                <a:latin typeface="+mn-lt"/>
                <a:cs typeface="Segoe UI" panose="020B0502040204020203" pitchFamily="34" charset="0"/>
              </a:rPr>
              <a:t>invention. </a:t>
            </a:r>
            <a:r>
              <a:rPr lang="en-US" sz="1050" dirty="0">
                <a:latin typeface="+mn-lt"/>
                <a:cs typeface="Segoe UI" panose="020B0502040204020203" pitchFamily="34" charset="0"/>
              </a:rPr>
              <a:t>the summary should be directed to the </a:t>
            </a:r>
            <a:r>
              <a:rPr lang="en-US" sz="1050" i="1" dirty="0">
                <a:latin typeface="+mn-lt"/>
                <a:cs typeface="Segoe UI" panose="020B0502040204020203" pitchFamily="34" charset="0"/>
              </a:rPr>
              <a:t>specific</a:t>
            </a:r>
            <a:r>
              <a:rPr lang="en-US" sz="1050" dirty="0">
                <a:latin typeface="+mn-lt"/>
                <a:cs typeface="Segoe UI" panose="020B0502040204020203" pitchFamily="34" charset="0"/>
              </a:rPr>
              <a:t> invention being claimed, in contradistinction to mere </a:t>
            </a:r>
            <a:r>
              <a:rPr lang="en-US" sz="1050" dirty="0" smtClean="0">
                <a:latin typeface="+mn-lt"/>
                <a:cs typeface="Segoe UI" panose="020B0502040204020203" pitchFamily="34" charset="0"/>
              </a:rPr>
              <a:t>generalities of the invention. </a:t>
            </a:r>
            <a:r>
              <a:rPr lang="en-US" sz="1050" dirty="0">
                <a:latin typeface="+mn-lt"/>
                <a:cs typeface="Segoe UI" panose="020B0502040204020203" pitchFamily="34" charset="0"/>
              </a:rPr>
              <a:t>T</a:t>
            </a:r>
            <a:r>
              <a:rPr lang="en-US" sz="1050" dirty="0" smtClean="0">
                <a:latin typeface="+mn-lt"/>
                <a:cs typeface="Segoe UI" panose="020B0502040204020203" pitchFamily="34" charset="0"/>
              </a:rPr>
              <a:t>he </a:t>
            </a:r>
            <a:r>
              <a:rPr lang="en-US" sz="1050" dirty="0">
                <a:latin typeface="+mn-lt"/>
                <a:cs typeface="Segoe UI" panose="020B0502040204020203" pitchFamily="34" charset="0"/>
              </a:rPr>
              <a:t>subject matter of the invention should be described in one or more clear, concise sentences or </a:t>
            </a:r>
            <a:r>
              <a:rPr lang="en-US" sz="1050" dirty="0" smtClean="0">
                <a:latin typeface="+mn-lt"/>
                <a:cs typeface="Segoe UI" panose="020B0502040204020203" pitchFamily="34" charset="0"/>
              </a:rPr>
              <a:t>paragraphs.</a:t>
            </a:r>
          </a:p>
          <a:p>
            <a:pPr lvl="1"/>
            <a:r>
              <a:rPr lang="en-US" sz="1050" u="sng" dirty="0" smtClean="0">
                <a:latin typeface="+mn-lt"/>
                <a:cs typeface="Segoe UI" panose="020B0502040204020203" pitchFamily="34" charset="0"/>
              </a:rPr>
              <a:t>Drawings</a:t>
            </a:r>
            <a:r>
              <a:rPr lang="en-US" sz="1050" dirty="0" smtClean="0">
                <a:latin typeface="+mn-lt"/>
                <a:cs typeface="Segoe UI" panose="020B0502040204020203" pitchFamily="34" charset="0"/>
              </a:rPr>
              <a:t>: Drawings may be furnished where necessary for the understanding of the subject matter sought to be patented.</a:t>
            </a:r>
          </a:p>
          <a:p>
            <a:pPr lvl="1"/>
            <a:r>
              <a:rPr lang="en-US" sz="1050" u="sng" dirty="0" smtClean="0">
                <a:latin typeface="+mn-lt"/>
                <a:cs typeface="Segoe UI" panose="020B0502040204020203" pitchFamily="34" charset="0"/>
              </a:rPr>
              <a:t>A </a:t>
            </a:r>
            <a:r>
              <a:rPr lang="en-US" sz="1050" u="sng" dirty="0">
                <a:latin typeface="+mn-lt"/>
                <a:cs typeface="Segoe UI" panose="020B0502040204020203" pitchFamily="34" charset="0"/>
              </a:rPr>
              <a:t>D</a:t>
            </a:r>
            <a:r>
              <a:rPr lang="en-US" sz="1050" u="sng" dirty="0" smtClean="0">
                <a:latin typeface="+mn-lt"/>
                <a:cs typeface="Segoe UI" panose="020B0502040204020203" pitchFamily="34" charset="0"/>
              </a:rPr>
              <a:t>etailed </a:t>
            </a:r>
            <a:r>
              <a:rPr lang="en-US" sz="1050" u="sng" dirty="0">
                <a:latin typeface="+mn-lt"/>
                <a:cs typeface="Segoe UI" panose="020B0502040204020203" pitchFamily="34" charset="0"/>
              </a:rPr>
              <a:t>D</a:t>
            </a:r>
            <a:r>
              <a:rPr lang="en-US" sz="1050" u="sng" dirty="0" smtClean="0">
                <a:latin typeface="+mn-lt"/>
                <a:cs typeface="Segoe UI" panose="020B0502040204020203" pitchFamily="34" charset="0"/>
              </a:rPr>
              <a:t>escription</a:t>
            </a:r>
            <a:r>
              <a:rPr lang="en-US" sz="1050" dirty="0" smtClean="0">
                <a:latin typeface="+mn-lt"/>
                <a:cs typeface="Segoe UI" panose="020B0502040204020203" pitchFamily="34" charset="0"/>
              </a:rPr>
              <a:t>: The detailed description must be in such particularity as to enable any person skilled in the pertinent art or science to make and use the invention without extensive experimentation. Applicant is permitted to use his or her own terminology, as long as it can be </a:t>
            </a:r>
            <a:r>
              <a:rPr lang="en-US" sz="1050" dirty="0">
                <a:latin typeface="+mn-lt"/>
                <a:cs typeface="Segoe UI" panose="020B0502040204020203" pitchFamily="34" charset="0"/>
              </a:rPr>
              <a:t>understood. The subject matter of the invention should be described in one or more clear, concise sentences or paragraphs</a:t>
            </a:r>
            <a:r>
              <a:rPr lang="en-US" sz="1050" dirty="0" smtClean="0">
                <a:latin typeface="+mn-lt"/>
                <a:cs typeface="Segoe UI" panose="020B0502040204020203" pitchFamily="34" charset="0"/>
              </a:rPr>
              <a:t>.</a:t>
            </a:r>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3713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7180"/>
            <a:ext cx="8229600" cy="952500"/>
          </a:xfrm>
        </p:spPr>
        <p:txBody>
          <a:bodyPr>
            <a:normAutofit fontScale="90000"/>
          </a:bodyPr>
          <a:lstStyle/>
          <a:p>
            <a:r>
              <a:rPr lang="en-US" dirty="0" smtClean="0"/>
              <a:t>Non-Provisional </a:t>
            </a:r>
            <a:r>
              <a:rPr lang="en-US" i="1" u="sng" dirty="0">
                <a:solidFill>
                  <a:srgbClr val="FF0000"/>
                </a:solidFill>
              </a:rPr>
              <a:t>U</a:t>
            </a:r>
            <a:r>
              <a:rPr lang="en-US" i="1" u="sng" dirty="0" smtClean="0">
                <a:solidFill>
                  <a:srgbClr val="FF0000"/>
                </a:solidFill>
              </a:rPr>
              <a:t>tility</a:t>
            </a:r>
            <a:r>
              <a:rPr lang="en-US" dirty="0" smtClean="0"/>
              <a:t> applications</a:t>
            </a:r>
            <a:endParaRPr lang="en-US" dirty="0"/>
          </a:p>
        </p:txBody>
      </p:sp>
      <p:sp>
        <p:nvSpPr>
          <p:cNvPr id="3" name="object 3"/>
          <p:cNvSpPr txBox="1">
            <a:spLocks noGrp="1"/>
          </p:cNvSpPr>
          <p:nvPr>
            <p:ph type="body" idx="1"/>
          </p:nvPr>
        </p:nvSpPr>
        <p:spPr>
          <a:xfrm>
            <a:off x="457200" y="1028841"/>
            <a:ext cx="8229600" cy="3786267"/>
          </a:xfrm>
        </p:spPr>
        <p:txBody>
          <a:bodyPr>
            <a:noAutofit/>
          </a:bodyPr>
          <a:lstStyle/>
          <a:p>
            <a:r>
              <a:rPr lang="en-US" sz="1800" dirty="0" smtClean="0">
                <a:latin typeface="+mn-lt"/>
              </a:rPr>
              <a:t>Claims:</a:t>
            </a:r>
          </a:p>
          <a:p>
            <a:pPr lvl="1"/>
            <a:r>
              <a:rPr lang="en-US" sz="1200" dirty="0" smtClean="0">
                <a:latin typeface="+mn-lt"/>
                <a:cs typeface="Segoe UI" panose="020B0502040204020203" pitchFamily="34" charset="0"/>
              </a:rPr>
              <a:t>A Non-Provisional </a:t>
            </a:r>
            <a:r>
              <a:rPr lang="en-US" sz="1200" i="1" u="sng" dirty="0" smtClean="0">
                <a:solidFill>
                  <a:srgbClr val="FF0000"/>
                </a:solidFill>
                <a:latin typeface="+mn-lt"/>
                <a:cs typeface="Segoe UI" panose="020B0502040204020203" pitchFamily="34" charset="0"/>
              </a:rPr>
              <a:t>utility</a:t>
            </a:r>
            <a:r>
              <a:rPr lang="en-US" sz="1200" dirty="0" smtClean="0">
                <a:latin typeface="+mn-lt"/>
                <a:cs typeface="Segoe UI" panose="020B0502040204020203" pitchFamily="34" charset="0"/>
              </a:rPr>
              <a:t> patent application must have at least one (1) claim.</a:t>
            </a:r>
          </a:p>
          <a:p>
            <a:pPr lvl="1"/>
            <a:r>
              <a:rPr lang="en-US" sz="1200" dirty="0" smtClean="0">
                <a:latin typeface="+mn-lt"/>
                <a:cs typeface="Segoe UI" panose="020B0502040204020203" pitchFamily="34" charset="0"/>
              </a:rPr>
              <a:t>Start on a separate sheet of paper with the heading “Claim Listing” or “Claims”.</a:t>
            </a:r>
          </a:p>
          <a:p>
            <a:pPr lvl="1"/>
            <a:r>
              <a:rPr lang="en-US" sz="1200" dirty="0" smtClean="0">
                <a:latin typeface="+mn-lt"/>
                <a:cs typeface="Segoe UI" panose="020B0502040204020203" pitchFamily="34" charset="0"/>
              </a:rPr>
              <a:t>Define the scope of the invention and what aspects are legally protected and enforceable.</a:t>
            </a:r>
          </a:p>
          <a:p>
            <a:pPr lvl="1"/>
            <a:r>
              <a:rPr lang="en-US" sz="1200" dirty="0" smtClean="0">
                <a:latin typeface="+mn-lt"/>
                <a:cs typeface="Segoe UI" panose="020B0502040204020203" pitchFamily="34" charset="0"/>
              </a:rPr>
              <a:t>Must conform to the invention as described in the remainder of the specification.  The terms and phrases used in the claim must find clear support in the description.</a:t>
            </a:r>
          </a:p>
          <a:p>
            <a:pPr lvl="1"/>
            <a:r>
              <a:rPr lang="en-US" sz="1200" dirty="0" smtClean="0">
                <a:latin typeface="+mn-lt"/>
                <a:cs typeface="Segoe UI" panose="020B0502040204020203" pitchFamily="34" charset="0"/>
              </a:rPr>
              <a:t>Must be drafted </a:t>
            </a:r>
            <a:r>
              <a:rPr lang="en-US" sz="1200" dirty="0">
                <a:latin typeface="Segoe UI" panose="020B0502040204020203" pitchFamily="34" charset="0"/>
                <a:cs typeface="Segoe UI" panose="020B0502040204020203" pitchFamily="34" charset="0"/>
              </a:rPr>
              <a:t>with clear and definite claim </a:t>
            </a:r>
            <a:r>
              <a:rPr lang="en-US" sz="1200" dirty="0" smtClean="0">
                <a:latin typeface="Segoe UI" panose="020B0502040204020203" pitchFamily="34" charset="0"/>
                <a:cs typeface="Segoe UI" panose="020B0502040204020203" pitchFamily="34" charset="0"/>
              </a:rPr>
              <a:t>language, so as to particularly point </a:t>
            </a:r>
            <a:r>
              <a:rPr lang="en-US" sz="1200" dirty="0">
                <a:latin typeface="Segoe UI" panose="020B0502040204020203" pitchFamily="34" charset="0"/>
                <a:cs typeface="Segoe UI" panose="020B0502040204020203" pitchFamily="34" charset="0"/>
              </a:rPr>
              <a:t>out and distinctly </a:t>
            </a:r>
            <a:r>
              <a:rPr lang="en-US" sz="1200" dirty="0" smtClean="0">
                <a:latin typeface="Segoe UI" panose="020B0502040204020203" pitchFamily="34" charset="0"/>
                <a:cs typeface="Segoe UI" panose="020B0502040204020203" pitchFamily="34" charset="0"/>
              </a:rPr>
              <a:t>claim </a:t>
            </a:r>
            <a:r>
              <a:rPr lang="en-US" sz="1200" dirty="0">
                <a:latin typeface="Segoe UI" panose="020B0502040204020203" pitchFamily="34" charset="0"/>
                <a:cs typeface="Segoe UI" panose="020B0502040204020203" pitchFamily="34" charset="0"/>
              </a:rPr>
              <a:t>the subject matter which the applicant regards as his or her invention.</a:t>
            </a:r>
            <a:r>
              <a:rPr lang="en-US" sz="1200" dirty="0" smtClean="0">
                <a:latin typeface="Segoe UI" panose="020B0502040204020203" pitchFamily="34" charset="0"/>
                <a:cs typeface="Segoe UI" panose="020B0502040204020203" pitchFamily="34" charset="0"/>
              </a:rPr>
              <a:t> </a:t>
            </a:r>
          </a:p>
          <a:p>
            <a:pPr lvl="1"/>
            <a:r>
              <a:rPr lang="en-US" sz="1200" dirty="0">
                <a:latin typeface="+mn-lt"/>
                <a:cs typeface="Segoe UI" panose="020B0502040204020203" pitchFamily="34" charset="0"/>
              </a:rPr>
              <a:t>M</a:t>
            </a:r>
            <a:r>
              <a:rPr lang="en-US" sz="1200" dirty="0" smtClean="0">
                <a:latin typeface="+mn-lt"/>
                <a:cs typeface="Segoe UI" panose="020B0502040204020203" pitchFamily="34" charset="0"/>
              </a:rPr>
              <a:t>ust be drafted as a single sentence.</a:t>
            </a:r>
          </a:p>
          <a:p>
            <a:pPr lvl="1"/>
            <a:r>
              <a:rPr lang="en-US" sz="1200" dirty="0" smtClean="0">
                <a:latin typeface="+mn-lt"/>
                <a:cs typeface="Segoe UI" panose="020B0502040204020203" pitchFamily="34" charset="0"/>
              </a:rPr>
              <a:t>May be written in independent or dependent form. An independent claim refers to a stand alone claim that contains all the subject matter necessary to define the invention.  A Dependent claim refers to a previous claim and must add additional subject matter to the previous claim.</a:t>
            </a:r>
          </a:p>
          <a:p>
            <a:pPr lvl="1"/>
            <a:r>
              <a:rPr lang="en-US" sz="1200" dirty="0" smtClean="0">
                <a:latin typeface="+mn-lt"/>
                <a:cs typeface="Segoe UI" panose="020B0502040204020203" pitchFamily="34" charset="0"/>
              </a:rPr>
              <a:t>Types of Claims:</a:t>
            </a:r>
          </a:p>
          <a:p>
            <a:pPr lvl="2"/>
            <a:r>
              <a:rPr lang="en-US" sz="1000" dirty="0" smtClean="0">
                <a:latin typeface="+mn-lt"/>
                <a:cs typeface="Segoe UI" panose="020B0502040204020203" pitchFamily="34" charset="0"/>
              </a:rPr>
              <a:t>Product/Apparatus Claims: A claim directed to elements that comprise the apparatus.</a:t>
            </a:r>
          </a:p>
          <a:p>
            <a:pPr lvl="2"/>
            <a:r>
              <a:rPr lang="en-US" sz="1000" dirty="0" smtClean="0">
                <a:latin typeface="+mn-lt"/>
                <a:cs typeface="Segoe UI" panose="020B0502040204020203" pitchFamily="34" charset="0"/>
              </a:rPr>
              <a:t>Method/Process Claims: A claim directed to a series of acts/steps for performing desired functions.</a:t>
            </a:r>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8861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smtClean="0"/>
              <a:t>Non-Provisional </a:t>
            </a:r>
            <a:r>
              <a:rPr lang="en-US" i="1" u="sng" dirty="0">
                <a:solidFill>
                  <a:srgbClr val="FF0000"/>
                </a:solidFill>
              </a:rPr>
              <a:t>U</a:t>
            </a:r>
            <a:r>
              <a:rPr lang="en-US" i="1" u="sng" dirty="0" smtClean="0">
                <a:solidFill>
                  <a:srgbClr val="FF0000"/>
                </a:solidFill>
              </a:rPr>
              <a:t>tility</a:t>
            </a:r>
            <a:r>
              <a:rPr lang="en-US" dirty="0" smtClean="0"/>
              <a:t> applications</a:t>
            </a:r>
            <a:endParaRPr lang="en-US" dirty="0"/>
          </a:p>
        </p:txBody>
      </p:sp>
      <p:sp>
        <p:nvSpPr>
          <p:cNvPr id="3" name="object 3"/>
          <p:cNvSpPr txBox="1">
            <a:spLocks noGrp="1"/>
          </p:cNvSpPr>
          <p:nvPr>
            <p:ph idx="1"/>
          </p:nvPr>
        </p:nvSpPr>
        <p:spPr>
          <a:xfrm>
            <a:off x="457200" y="1117575"/>
            <a:ext cx="8229600" cy="3786267"/>
          </a:xfrm>
        </p:spPr>
        <p:txBody>
          <a:bodyPr>
            <a:noAutofit/>
          </a:bodyPr>
          <a:lstStyle/>
          <a:p>
            <a:r>
              <a:rPr lang="en-US" sz="1800" dirty="0" smtClean="0">
                <a:latin typeface="+mn-lt"/>
              </a:rPr>
              <a:t>Claim Structure:</a:t>
            </a:r>
          </a:p>
          <a:p>
            <a:pPr lvl="1"/>
            <a:r>
              <a:rPr lang="en-US" sz="1600" dirty="0" smtClean="0">
                <a:latin typeface="+mn-lt"/>
                <a:cs typeface="Segoe UI" panose="020B0502040204020203" pitchFamily="34" charset="0"/>
              </a:rPr>
              <a:t>A Claim in a </a:t>
            </a:r>
            <a:r>
              <a:rPr lang="en-US" sz="1600" i="1" u="sng" dirty="0" smtClean="0">
                <a:solidFill>
                  <a:srgbClr val="FF0000"/>
                </a:solidFill>
                <a:latin typeface="+mn-lt"/>
                <a:cs typeface="Segoe UI" panose="020B0502040204020203" pitchFamily="34" charset="0"/>
              </a:rPr>
              <a:t>utility</a:t>
            </a:r>
            <a:r>
              <a:rPr lang="en-US" sz="1600" dirty="0" smtClean="0">
                <a:latin typeface="+mn-lt"/>
                <a:cs typeface="Segoe UI" panose="020B0502040204020203" pitchFamily="34" charset="0"/>
              </a:rPr>
              <a:t> application has three (3) parts:</a:t>
            </a:r>
          </a:p>
          <a:p>
            <a:pPr marL="685800" lvl="1" indent="-228600">
              <a:buFont typeface="+mj-lt"/>
              <a:buAutoNum type="arabicPeriod"/>
            </a:pPr>
            <a:r>
              <a:rPr lang="en-US" sz="1400" dirty="0" smtClean="0">
                <a:latin typeface="+mn-lt"/>
                <a:cs typeface="Segoe UI" panose="020B0502040204020203" pitchFamily="34" charset="0"/>
              </a:rPr>
              <a:t>Preamble:</a:t>
            </a:r>
            <a:endParaRPr lang="en-US" sz="1400" dirty="0">
              <a:latin typeface="+mn-lt"/>
              <a:cs typeface="Segoe UI" panose="020B0502040204020203" pitchFamily="34" charset="0"/>
            </a:endParaRPr>
          </a:p>
          <a:p>
            <a:pPr lvl="2"/>
            <a:r>
              <a:rPr lang="en-US" sz="1100" dirty="0" smtClean="0">
                <a:latin typeface="+mn-lt"/>
                <a:cs typeface="Segoe UI" panose="020B0502040204020203" pitchFamily="34" charset="0"/>
              </a:rPr>
              <a:t>Provides context for the claimed invention.</a:t>
            </a:r>
          </a:p>
          <a:p>
            <a:pPr lvl="2"/>
            <a:r>
              <a:rPr lang="en-US" sz="1100" dirty="0" smtClean="0">
                <a:latin typeface="+mn-lt"/>
                <a:cs typeface="Segoe UI" panose="020B0502040204020203" pitchFamily="34" charset="0"/>
              </a:rPr>
              <a:t>Language may or may not limit the claimed invention.</a:t>
            </a:r>
          </a:p>
          <a:p>
            <a:pPr lvl="1">
              <a:buFont typeface="+mj-lt"/>
              <a:buAutoNum type="arabicPeriod"/>
            </a:pPr>
            <a:r>
              <a:rPr lang="en-US" sz="1400" dirty="0" smtClean="0">
                <a:latin typeface="+mn-lt"/>
                <a:cs typeface="Segoe UI" panose="020B0502040204020203" pitchFamily="34" charset="0"/>
              </a:rPr>
              <a:t>Transitional Phrase:</a:t>
            </a:r>
            <a:endParaRPr lang="en-US" sz="1400" dirty="0">
              <a:latin typeface="+mn-lt"/>
              <a:cs typeface="Segoe UI" panose="020B0502040204020203" pitchFamily="34" charset="0"/>
            </a:endParaRPr>
          </a:p>
          <a:p>
            <a:pPr lvl="2"/>
            <a:r>
              <a:rPr lang="en-US" sz="1100" dirty="0" smtClean="0">
                <a:latin typeface="+mn-lt"/>
                <a:cs typeface="Segoe UI" panose="020B0502040204020203" pitchFamily="34" charset="0"/>
              </a:rPr>
              <a:t>Establishes whether the claim is “open”, closed” or “partially open”.  Establishes the degree to which the claim is limited to only those element/steps recited in the claim body.</a:t>
            </a:r>
          </a:p>
          <a:p>
            <a:pPr lvl="2"/>
            <a:r>
              <a:rPr lang="en-US" sz="1100" dirty="0" smtClean="0">
                <a:latin typeface="+mn-lt"/>
                <a:cs typeface="Segoe UI" panose="020B0502040204020203" pitchFamily="34" charset="0"/>
              </a:rPr>
              <a:t>Most commonly are: “comprising”,  “consisting of”, or “including”.</a:t>
            </a:r>
          </a:p>
          <a:p>
            <a:pPr lvl="2"/>
            <a:r>
              <a:rPr lang="en-US" sz="1100" dirty="0" smtClean="0">
                <a:latin typeface="+mn-lt"/>
                <a:cs typeface="Segoe UI" panose="020B0502040204020203" pitchFamily="34" charset="0"/>
              </a:rPr>
              <a:t>“Comprising” and “Including” are an open ended phrases because it means the claimed invention includes but </a:t>
            </a:r>
            <a:r>
              <a:rPr lang="en-US" sz="1100" i="1" dirty="0" smtClean="0">
                <a:latin typeface="+mn-lt"/>
                <a:cs typeface="Segoe UI" panose="020B0502040204020203" pitchFamily="34" charset="0"/>
              </a:rPr>
              <a:t>is not limited </a:t>
            </a:r>
            <a:r>
              <a:rPr lang="en-US" sz="1100" dirty="0" smtClean="0">
                <a:latin typeface="+mn-lt"/>
                <a:cs typeface="Segoe UI" panose="020B0502040204020203" pitchFamily="34" charset="0"/>
              </a:rPr>
              <a:t>to the elements identified in the claim.</a:t>
            </a:r>
          </a:p>
          <a:p>
            <a:pPr lvl="2"/>
            <a:r>
              <a:rPr lang="en-US" sz="1100" dirty="0" smtClean="0">
                <a:latin typeface="+mn-lt"/>
                <a:cs typeface="Segoe UI" panose="020B0502040204020203" pitchFamily="34" charset="0"/>
              </a:rPr>
              <a:t>“Consisting of” is a closed phrase because it means the invention </a:t>
            </a:r>
            <a:r>
              <a:rPr lang="en-US" sz="1100" i="1" dirty="0" smtClean="0">
                <a:latin typeface="+mn-lt"/>
                <a:cs typeface="Segoe UI" panose="020B0502040204020203" pitchFamily="34" charset="0"/>
              </a:rPr>
              <a:t>is limited </a:t>
            </a:r>
            <a:r>
              <a:rPr lang="en-US" sz="1100" dirty="0" smtClean="0">
                <a:latin typeface="+mn-lt"/>
                <a:cs typeface="Segoe UI" panose="020B0502040204020203" pitchFamily="34" charset="0"/>
              </a:rPr>
              <a:t>to the elements identified in the claim.</a:t>
            </a:r>
          </a:p>
          <a:p>
            <a:pPr lvl="1">
              <a:buFont typeface="+mj-lt"/>
              <a:buAutoNum type="arabicPeriod"/>
            </a:pPr>
            <a:r>
              <a:rPr lang="en-US" sz="1400" dirty="0" smtClean="0">
                <a:latin typeface="+mn-lt"/>
                <a:cs typeface="Segoe UI" panose="020B0502040204020203" pitchFamily="34" charset="0"/>
              </a:rPr>
              <a:t>Claim Body:</a:t>
            </a:r>
          </a:p>
          <a:p>
            <a:pPr lvl="2"/>
            <a:r>
              <a:rPr lang="en-US" sz="1100" dirty="0" smtClean="0">
                <a:latin typeface="+mn-lt"/>
                <a:cs typeface="Segoe UI" panose="020B0502040204020203" pitchFamily="34" charset="0"/>
              </a:rPr>
              <a:t>Recites the limitations (structure/elements or acts/steps in clear, full, concise terms) necessary to define the invention.</a:t>
            </a:r>
            <a:endParaRPr lang="en-US" sz="1100" dirty="0">
              <a:latin typeface="+mn-lt"/>
              <a:cs typeface="Segoe UI" panose="020B0502040204020203" pitchFamily="34" charset="0"/>
            </a:endParaRPr>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1161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ample claim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88" y="778270"/>
            <a:ext cx="3509204" cy="4657131"/>
          </a:xfrm>
          <a:prstGeom prst="rect">
            <a:avLst/>
          </a:prstGeom>
          <a:ln w="12700">
            <a:solidFill>
              <a:schemeClr val="tx1"/>
            </a:solidFill>
          </a:ln>
        </p:spPr>
      </p:pic>
      <p:sp>
        <p:nvSpPr>
          <p:cNvPr id="22" name="Content Placeholder 5" title="Body-Sample claim"/>
          <p:cNvSpPr>
            <a:spLocks noGrp="1"/>
          </p:cNvSpPr>
          <p:nvPr>
            <p:ph idx="4294967295"/>
          </p:nvPr>
        </p:nvSpPr>
        <p:spPr>
          <a:xfrm>
            <a:off x="457200" y="1403838"/>
            <a:ext cx="4378325" cy="3490913"/>
          </a:xfrm>
        </p:spPr>
        <p:txBody>
          <a:bodyPr>
            <a:normAutofit/>
          </a:bodyPr>
          <a:lstStyle/>
          <a:p>
            <a:pPr marL="0" indent="0">
              <a:lnSpc>
                <a:spcPct val="110000"/>
              </a:lnSpc>
              <a:spcBef>
                <a:spcPts val="600"/>
              </a:spcBef>
              <a:buNone/>
            </a:pPr>
            <a:r>
              <a:rPr lang="en-US" altLang="en-US" sz="1600" dirty="0">
                <a:cs typeface="Arial" panose="020B0604020202020204" pitchFamily="34" charset="0"/>
              </a:rPr>
              <a:t>Claim 1. A chair comprising:</a:t>
            </a:r>
          </a:p>
          <a:p>
            <a:pPr lvl="1">
              <a:spcBef>
                <a:spcPts val="600"/>
              </a:spcBef>
              <a:spcAft>
                <a:spcPts val="600"/>
              </a:spcAft>
            </a:pPr>
            <a:r>
              <a:rPr lang="en-US" altLang="en-US" sz="1300" dirty="0">
                <a:cs typeface="Arial" panose="020B0604020202020204" pitchFamily="34" charset="0"/>
              </a:rPr>
              <a:t>a </a:t>
            </a:r>
            <a:r>
              <a:rPr lang="en-US" altLang="en-US" sz="1300" dirty="0" smtClean="0">
                <a:cs typeface="Arial" panose="020B0604020202020204" pitchFamily="34" charset="0"/>
              </a:rPr>
              <a:t>seat, </a:t>
            </a:r>
          </a:p>
          <a:p>
            <a:pPr lvl="1">
              <a:spcBef>
                <a:spcPts val="600"/>
              </a:spcBef>
              <a:spcAft>
                <a:spcPts val="600"/>
              </a:spcAft>
            </a:pPr>
            <a:r>
              <a:rPr lang="en-US" altLang="en-US" sz="1300" dirty="0">
                <a:cs typeface="Arial" panose="020B0604020202020204" pitchFamily="34" charset="0"/>
              </a:rPr>
              <a:t>a</a:t>
            </a:r>
            <a:r>
              <a:rPr lang="en-US" altLang="en-US" sz="1300" dirty="0" smtClean="0">
                <a:cs typeface="Arial" panose="020B0604020202020204" pitchFamily="34" charset="0"/>
              </a:rPr>
              <a:t> back support attached to the seat,</a:t>
            </a:r>
          </a:p>
          <a:p>
            <a:pPr lvl="1">
              <a:spcBef>
                <a:spcPts val="600"/>
              </a:spcBef>
              <a:spcAft>
                <a:spcPts val="600"/>
              </a:spcAft>
            </a:pPr>
            <a:r>
              <a:rPr lang="en-US" altLang="en-US" sz="1300" dirty="0">
                <a:cs typeface="Arial" panose="020B0604020202020204" pitchFamily="34" charset="0"/>
              </a:rPr>
              <a:t>s</a:t>
            </a:r>
            <a:r>
              <a:rPr lang="en-US" altLang="en-US" sz="1300" dirty="0" smtClean="0">
                <a:cs typeface="Arial" panose="020B0604020202020204" pitchFamily="34" charset="0"/>
              </a:rPr>
              <a:t>upport arms attached to the seat and back support, and</a:t>
            </a:r>
            <a:endParaRPr lang="en-US" altLang="en-US" sz="1300" dirty="0">
              <a:cs typeface="Arial" panose="020B0604020202020204" pitchFamily="34" charset="0"/>
            </a:endParaRPr>
          </a:p>
          <a:p>
            <a:pPr lvl="1">
              <a:spcBef>
                <a:spcPts val="600"/>
              </a:spcBef>
              <a:spcAft>
                <a:spcPts val="600"/>
              </a:spcAft>
            </a:pPr>
            <a:r>
              <a:rPr lang="en-US" altLang="en-US" sz="1300" dirty="0">
                <a:cs typeface="Arial" panose="020B0604020202020204" pitchFamily="34" charset="0"/>
              </a:rPr>
              <a:t>a</a:t>
            </a:r>
            <a:r>
              <a:rPr lang="en-US" altLang="en-US" sz="1300" dirty="0" smtClean="0">
                <a:cs typeface="Arial" panose="020B0604020202020204" pitchFamily="34" charset="0"/>
              </a:rPr>
              <a:t> base comprising a </a:t>
            </a:r>
            <a:r>
              <a:rPr lang="en-US" altLang="en-US" sz="1300" dirty="0">
                <a:cs typeface="Arial" panose="020B0604020202020204" pitchFamily="34" charset="0"/>
              </a:rPr>
              <a:t>plurality of legs </a:t>
            </a:r>
            <a:r>
              <a:rPr lang="en-US" altLang="en-US" sz="1300" dirty="0" smtClean="0">
                <a:cs typeface="Arial" panose="020B0604020202020204" pitchFamily="34" charset="0"/>
              </a:rPr>
              <a:t>attached to the seat.</a:t>
            </a:r>
          </a:p>
          <a:p>
            <a:pPr marL="0" indent="0">
              <a:spcBef>
                <a:spcPts val="600"/>
              </a:spcBef>
              <a:spcAft>
                <a:spcPts val="600"/>
              </a:spcAft>
              <a:buNone/>
            </a:pPr>
            <a:r>
              <a:rPr lang="en-US" altLang="en-US" sz="1600" dirty="0" smtClean="0">
                <a:cs typeface="Arial" panose="020B0604020202020204" pitchFamily="34" charset="0"/>
              </a:rPr>
              <a:t>Claim 2. </a:t>
            </a:r>
            <a:r>
              <a:rPr lang="en-US" altLang="en-US" sz="1600" dirty="0">
                <a:cs typeface="Arial" panose="020B0604020202020204" pitchFamily="34" charset="0"/>
              </a:rPr>
              <a:t>A chair </a:t>
            </a:r>
            <a:r>
              <a:rPr lang="en-US" altLang="en-US" sz="1600" dirty="0" smtClean="0">
                <a:cs typeface="Arial" panose="020B0604020202020204" pitchFamily="34" charset="0"/>
              </a:rPr>
              <a:t>as in claim 1 further comprising:</a:t>
            </a:r>
          </a:p>
          <a:p>
            <a:pPr lvl="1">
              <a:spcBef>
                <a:spcPts val="600"/>
              </a:spcBef>
              <a:spcAft>
                <a:spcPts val="600"/>
              </a:spcAft>
            </a:pPr>
            <a:r>
              <a:rPr lang="en-US" altLang="en-US" sz="1200" dirty="0" smtClean="0">
                <a:cs typeface="Arial" panose="020B0604020202020204" pitchFamily="34" charset="0"/>
              </a:rPr>
              <a:t>A plurality of wheels attached to each of the plurality of legs.</a:t>
            </a:r>
            <a:endParaRPr lang="en-US" altLang="en-US" sz="1200" dirty="0">
              <a:cs typeface="Arial" panose="020B0604020202020204" pitchFamily="34" charset="0"/>
            </a:endParaRPr>
          </a:p>
          <a:p>
            <a:pPr marL="457200" lvl="1" indent="0">
              <a:spcBef>
                <a:spcPts val="600"/>
              </a:spcBef>
              <a:spcAft>
                <a:spcPts val="600"/>
              </a:spcAft>
              <a:buNone/>
            </a:pPr>
            <a:endParaRPr lang="en-US" altLang="en-US" sz="1300" dirty="0" smtClean="0">
              <a:cs typeface="Arial" panose="020B0604020202020204" pitchFamily="34" charset="0"/>
            </a:endParaRPr>
          </a:p>
        </p:txBody>
      </p:sp>
      <p:sp>
        <p:nvSpPr>
          <p:cNvPr id="5" name="Title 4"/>
          <p:cNvSpPr>
            <a:spLocks noGrp="1"/>
          </p:cNvSpPr>
          <p:nvPr>
            <p:ph type="title"/>
          </p:nvPr>
        </p:nvSpPr>
        <p:spPr>
          <a:xfrm>
            <a:off x="526192" y="217672"/>
            <a:ext cx="8229600" cy="864147"/>
          </a:xfrm>
        </p:spPr>
        <p:txBody>
          <a:bodyPr>
            <a:noAutofit/>
          </a:bodyPr>
          <a:lstStyle/>
          <a:p>
            <a:r>
              <a:rPr lang="en-US" sz="3000" dirty="0" smtClean="0"/>
              <a:t>Non-Provisional </a:t>
            </a:r>
            <a:r>
              <a:rPr lang="en-US" sz="3000" i="1" u="sng" dirty="0" smtClean="0">
                <a:solidFill>
                  <a:srgbClr val="FF0000"/>
                </a:solidFill>
              </a:rPr>
              <a:t>Utility</a:t>
            </a:r>
            <a:r>
              <a:rPr lang="en-US" sz="3000" dirty="0" smtClean="0"/>
              <a:t> application</a:t>
            </a:r>
            <a:r>
              <a:rPr lang="en-US" sz="2000" dirty="0" smtClean="0"/>
              <a:t/>
            </a:r>
            <a:br>
              <a:rPr lang="en-US" sz="2000" dirty="0" smtClean="0"/>
            </a:br>
            <a:r>
              <a:rPr lang="en-US" sz="2000" dirty="0" smtClean="0"/>
              <a:t>      </a:t>
            </a:r>
            <a:r>
              <a:rPr lang="en-US" sz="1800" b="0" i="1" dirty="0" smtClean="0"/>
              <a:t>Sample</a:t>
            </a:r>
            <a:r>
              <a:rPr lang="en-US" sz="1800" b="0" dirty="0" smtClean="0"/>
              <a:t> Claims:</a:t>
            </a:r>
            <a:br>
              <a:rPr lang="en-US" sz="1800" b="0" dirty="0" smtClean="0"/>
            </a:br>
            <a:r>
              <a:rPr lang="en-US" sz="1800" b="0" dirty="0" smtClean="0"/>
              <a:t>      (Apparatus/product)</a:t>
            </a:r>
            <a:endParaRPr lang="en-US" sz="1800" b="0" dirty="0"/>
          </a:p>
        </p:txBody>
      </p:sp>
      <p:sp>
        <p:nvSpPr>
          <p:cNvPr id="8" name="Rounded Rectangular Callout 7"/>
          <p:cNvSpPr/>
          <p:nvPr/>
        </p:nvSpPr>
        <p:spPr>
          <a:xfrm>
            <a:off x="4377557" y="1137653"/>
            <a:ext cx="994543" cy="265546"/>
          </a:xfrm>
          <a:prstGeom prst="wedgeRoundRectCallout">
            <a:avLst>
              <a:gd name="adj1" fmla="val 73396"/>
              <a:gd name="adj2" fmla="val 38624"/>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bg1"/>
                </a:solidFill>
              </a:rPr>
              <a:t>Invention </a:t>
            </a:r>
            <a:r>
              <a:rPr lang="en-US" sz="1100" dirty="0" smtClean="0">
                <a:solidFill>
                  <a:schemeClr val="bg1"/>
                </a:solidFill>
              </a:rPr>
              <a:t>title</a:t>
            </a:r>
            <a:endParaRPr lang="en-US" sz="1100" dirty="0">
              <a:solidFill>
                <a:schemeClr val="bg1"/>
              </a:solidFill>
            </a:endParaRPr>
          </a:p>
        </p:txBody>
      </p:sp>
      <p:sp>
        <p:nvSpPr>
          <p:cNvPr id="9" name="Rounded Rectangular Callout 8"/>
          <p:cNvSpPr/>
          <p:nvPr/>
        </p:nvSpPr>
        <p:spPr>
          <a:xfrm>
            <a:off x="5545705" y="3477510"/>
            <a:ext cx="693643" cy="275316"/>
          </a:xfrm>
          <a:prstGeom prst="wedgeRoundRectCallout">
            <a:avLst>
              <a:gd name="adj1" fmla="val 95408"/>
              <a:gd name="adj2" fmla="val 167556"/>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Drawings</a:t>
            </a:r>
            <a:endParaRPr lang="en-US" sz="1100" dirty="0">
              <a:solidFill>
                <a:schemeClr val="bg1"/>
              </a:solidFill>
            </a:endParaRPr>
          </a:p>
        </p:txBody>
      </p:sp>
      <p:sp>
        <p:nvSpPr>
          <p:cNvPr id="10" name="Rounded Rectangular Callout 9"/>
          <p:cNvSpPr/>
          <p:nvPr/>
        </p:nvSpPr>
        <p:spPr>
          <a:xfrm>
            <a:off x="41732" y="1842115"/>
            <a:ext cx="830936" cy="384373"/>
          </a:xfrm>
          <a:prstGeom prst="wedgeRoundRectCallout">
            <a:avLst>
              <a:gd name="adj1" fmla="val 95408"/>
              <a:gd name="adj2" fmla="val 167556"/>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Claim Body Elements</a:t>
            </a:r>
            <a:endParaRPr lang="en-US" sz="1100" dirty="0">
              <a:solidFill>
                <a:schemeClr val="bg1"/>
              </a:solidFill>
            </a:endParaRPr>
          </a:p>
        </p:txBody>
      </p:sp>
      <p:sp>
        <p:nvSpPr>
          <p:cNvPr id="11" name="Rounded Rectangular Callout 10"/>
          <p:cNvSpPr/>
          <p:nvPr/>
        </p:nvSpPr>
        <p:spPr>
          <a:xfrm>
            <a:off x="102446" y="795675"/>
            <a:ext cx="909611" cy="286144"/>
          </a:xfrm>
          <a:prstGeom prst="wedgeRoundRectCallout">
            <a:avLst>
              <a:gd name="adj1" fmla="val 41449"/>
              <a:gd name="adj2" fmla="val 209103"/>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Independent</a:t>
            </a:r>
          </a:p>
          <a:p>
            <a:pPr algn="ctr"/>
            <a:r>
              <a:rPr lang="en-US" sz="1100" dirty="0" smtClean="0">
                <a:solidFill>
                  <a:schemeClr val="bg1"/>
                </a:solidFill>
              </a:rPr>
              <a:t>Claim</a:t>
            </a:r>
            <a:endParaRPr lang="en-US" sz="1100" dirty="0">
              <a:solidFill>
                <a:schemeClr val="bg1"/>
              </a:solidFill>
            </a:endParaRPr>
          </a:p>
        </p:txBody>
      </p:sp>
      <p:sp>
        <p:nvSpPr>
          <p:cNvPr id="12" name="Rounded Rectangular Callout 11"/>
          <p:cNvSpPr/>
          <p:nvPr/>
        </p:nvSpPr>
        <p:spPr>
          <a:xfrm>
            <a:off x="7943992" y="2848434"/>
            <a:ext cx="693643" cy="245892"/>
          </a:xfrm>
          <a:prstGeom prst="wedgeRoundRectCallout">
            <a:avLst>
              <a:gd name="adj1" fmla="val 2020"/>
              <a:gd name="adj2" fmla="val -177270"/>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Abstract</a:t>
            </a:r>
            <a:endParaRPr lang="en-US" sz="1100" dirty="0">
              <a:solidFill>
                <a:schemeClr val="bg1"/>
              </a:solidFill>
            </a:endParaRPr>
          </a:p>
        </p:txBody>
      </p:sp>
      <p:sp>
        <p:nvSpPr>
          <p:cNvPr id="13" name="Rounded Rectangular Callout 12"/>
          <p:cNvSpPr/>
          <p:nvPr/>
        </p:nvSpPr>
        <p:spPr>
          <a:xfrm>
            <a:off x="2514600" y="1804014"/>
            <a:ext cx="836423" cy="302806"/>
          </a:xfrm>
          <a:prstGeom prst="wedgeRoundRectCallout">
            <a:avLst>
              <a:gd name="adj1" fmla="val 2020"/>
              <a:gd name="adj2" fmla="val -93388"/>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Transitional Phrase</a:t>
            </a:r>
            <a:endParaRPr lang="en-US" sz="1100" dirty="0">
              <a:solidFill>
                <a:schemeClr val="bg1"/>
              </a:solidFill>
            </a:endParaRPr>
          </a:p>
        </p:txBody>
      </p:sp>
      <p:sp>
        <p:nvSpPr>
          <p:cNvPr id="14" name="Rounded Rectangular Callout 13"/>
          <p:cNvSpPr/>
          <p:nvPr/>
        </p:nvSpPr>
        <p:spPr>
          <a:xfrm>
            <a:off x="60714" y="2865075"/>
            <a:ext cx="909611" cy="286144"/>
          </a:xfrm>
          <a:prstGeom prst="wedgeRoundRectCallout">
            <a:avLst>
              <a:gd name="adj1" fmla="val 41449"/>
              <a:gd name="adj2" fmla="val 209103"/>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chemeClr val="bg1"/>
                </a:solidFill>
              </a:rPr>
              <a:t>D</a:t>
            </a:r>
            <a:r>
              <a:rPr lang="en-US" sz="1100" dirty="0" smtClean="0">
                <a:solidFill>
                  <a:schemeClr val="bg1"/>
                </a:solidFill>
              </a:rPr>
              <a:t>ependent</a:t>
            </a:r>
          </a:p>
          <a:p>
            <a:pPr algn="ctr"/>
            <a:r>
              <a:rPr lang="en-US" sz="1100" dirty="0" smtClean="0">
                <a:solidFill>
                  <a:schemeClr val="bg1"/>
                </a:solidFill>
              </a:rPr>
              <a:t>Claim</a:t>
            </a:r>
            <a:endParaRPr lang="en-US" sz="1100" dirty="0">
              <a:solidFill>
                <a:schemeClr val="bg1"/>
              </a:solidFill>
            </a:endParaRPr>
          </a:p>
        </p:txBody>
      </p:sp>
      <p:sp>
        <p:nvSpPr>
          <p:cNvPr id="15" name="Rounded Rectangular Callout 14"/>
          <p:cNvSpPr/>
          <p:nvPr/>
        </p:nvSpPr>
        <p:spPr>
          <a:xfrm>
            <a:off x="1689100" y="3943964"/>
            <a:ext cx="836423" cy="227986"/>
          </a:xfrm>
          <a:prstGeom prst="wedgeRoundRectCallout">
            <a:avLst>
              <a:gd name="adj1" fmla="val -33662"/>
              <a:gd name="adj2" fmla="val -93388"/>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bg1"/>
                </a:solidFill>
              </a:rPr>
              <a:t>Preamble</a:t>
            </a:r>
            <a:endParaRPr lang="en-US" sz="1100" dirty="0">
              <a:solidFill>
                <a:schemeClr val="bg1"/>
              </a:solidFill>
            </a:endParaRPr>
          </a:p>
        </p:txBody>
      </p:sp>
    </p:spTree>
    <p:extLst>
      <p:ext uri="{BB962C8B-B14F-4D97-AF65-F5344CB8AC3E}">
        <p14:creationId xmlns:p14="http://schemas.microsoft.com/office/powerpoint/2010/main" val="170614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p:txBody>
          <a:bodyPr>
            <a:normAutofit fontScale="90000"/>
          </a:bodyPr>
          <a:lstStyle/>
          <a:p>
            <a:r>
              <a:rPr lang="en-US" dirty="0" smtClean="0"/>
              <a:t>Non-Provisional </a:t>
            </a:r>
            <a:r>
              <a:rPr lang="en-US" i="1" u="sng" dirty="0" smtClean="0">
                <a:solidFill>
                  <a:srgbClr val="FF0000"/>
                </a:solidFill>
              </a:rPr>
              <a:t>Design</a:t>
            </a:r>
            <a:r>
              <a:rPr lang="en-US" dirty="0" smtClean="0"/>
              <a:t> applications</a:t>
            </a:r>
            <a:r>
              <a:rPr lang="en-US" sz="2700" dirty="0" smtClean="0"/>
              <a:t/>
            </a:r>
            <a:br>
              <a:rPr lang="en-US" sz="2700" dirty="0" smtClean="0"/>
            </a:br>
            <a:r>
              <a:rPr lang="en-US" sz="2700" dirty="0" smtClean="0"/>
              <a:t>Filing Requirements</a:t>
            </a:r>
            <a:endParaRPr lang="en-US" sz="2700" dirty="0"/>
          </a:p>
        </p:txBody>
      </p:sp>
      <p:sp>
        <p:nvSpPr>
          <p:cNvPr id="3" name="object 3"/>
          <p:cNvSpPr txBox="1">
            <a:spLocks noGrp="1"/>
          </p:cNvSpPr>
          <p:nvPr>
            <p:ph idx="1"/>
          </p:nvPr>
        </p:nvSpPr>
        <p:spPr/>
        <p:txBody>
          <a:bodyPr>
            <a:normAutofit fontScale="25000" lnSpcReduction="20000"/>
          </a:bodyPr>
          <a:lstStyle/>
          <a:p>
            <a:pPr>
              <a:lnSpc>
                <a:spcPct val="120000"/>
              </a:lnSpc>
            </a:pPr>
            <a:r>
              <a:rPr lang="en-US" sz="5600" dirty="0"/>
              <a:t>To obtain a valid patent, a </a:t>
            </a:r>
            <a:r>
              <a:rPr lang="en-US" sz="5600" i="1" u="sng" dirty="0" smtClean="0">
                <a:solidFill>
                  <a:srgbClr val="FF0000"/>
                </a:solidFill>
              </a:rPr>
              <a:t>design</a:t>
            </a:r>
            <a:r>
              <a:rPr lang="en-US" sz="5600" dirty="0" smtClean="0"/>
              <a:t> patent </a:t>
            </a:r>
            <a:r>
              <a:rPr lang="en-US" sz="5600" dirty="0"/>
              <a:t>application as filed must contain a full and clear </a:t>
            </a:r>
            <a:r>
              <a:rPr lang="en-US" sz="5600" b="1" dirty="0"/>
              <a:t>disclosure</a:t>
            </a:r>
            <a:r>
              <a:rPr lang="en-US" sz="5600" dirty="0"/>
              <a:t> </a:t>
            </a:r>
            <a:r>
              <a:rPr lang="en-US" sz="5600" dirty="0" smtClean="0"/>
              <a:t>(specification) of </a:t>
            </a:r>
            <a:r>
              <a:rPr lang="en-US" sz="5600" dirty="0"/>
              <a:t>the </a:t>
            </a:r>
            <a:r>
              <a:rPr lang="en-US" sz="5600" dirty="0" smtClean="0"/>
              <a:t>invention. The specification should include the following sections </a:t>
            </a:r>
            <a:r>
              <a:rPr lang="en-US" sz="5600" i="1" dirty="0" smtClean="0"/>
              <a:t>in order</a:t>
            </a:r>
            <a:r>
              <a:rPr lang="en-US" sz="5600" dirty="0" smtClean="0"/>
              <a:t>:</a:t>
            </a:r>
          </a:p>
          <a:p>
            <a:pPr lvl="1">
              <a:lnSpc>
                <a:spcPct val="120000"/>
              </a:lnSpc>
            </a:pPr>
            <a:r>
              <a:rPr lang="en-US" sz="5600" dirty="0" smtClean="0"/>
              <a:t>Preamble, stating the:</a:t>
            </a:r>
          </a:p>
          <a:p>
            <a:pPr lvl="2">
              <a:lnSpc>
                <a:spcPct val="120000"/>
              </a:lnSpc>
            </a:pPr>
            <a:r>
              <a:rPr lang="en-US" sz="4200" dirty="0" smtClean="0"/>
              <a:t>Name of the Applicant</a:t>
            </a:r>
          </a:p>
          <a:p>
            <a:pPr lvl="2">
              <a:lnSpc>
                <a:spcPct val="120000"/>
              </a:lnSpc>
            </a:pPr>
            <a:r>
              <a:rPr lang="en-US" sz="4200" dirty="0" smtClean="0"/>
              <a:t>Title of the Design</a:t>
            </a:r>
          </a:p>
          <a:p>
            <a:pPr lvl="2">
              <a:lnSpc>
                <a:spcPct val="120000"/>
              </a:lnSpc>
            </a:pPr>
            <a:r>
              <a:rPr lang="en-US" sz="4200" dirty="0" smtClean="0"/>
              <a:t>A brief description of the nature and intended use of the article in which the design is embodied.</a:t>
            </a:r>
          </a:p>
          <a:p>
            <a:pPr lvl="1">
              <a:lnSpc>
                <a:spcPct val="120000"/>
              </a:lnSpc>
            </a:pPr>
            <a:r>
              <a:rPr lang="en-US" sz="5600" dirty="0" smtClean="0"/>
              <a:t>Cross-reference </a:t>
            </a:r>
            <a:r>
              <a:rPr lang="en-US" sz="5600" dirty="0" smtClean="0"/>
              <a:t>to related applications (also included in the application data sheet (ADS))</a:t>
            </a:r>
          </a:p>
          <a:p>
            <a:pPr lvl="1">
              <a:lnSpc>
                <a:spcPct val="120000"/>
              </a:lnSpc>
            </a:pPr>
            <a:r>
              <a:rPr lang="en-US" sz="5600" dirty="0" smtClean="0"/>
              <a:t>Description of the figures</a:t>
            </a:r>
          </a:p>
          <a:p>
            <a:pPr lvl="1">
              <a:lnSpc>
                <a:spcPct val="120000"/>
              </a:lnSpc>
            </a:pPr>
            <a:r>
              <a:rPr lang="en-US" sz="5600" dirty="0" smtClean="0"/>
              <a:t>Feature Description</a:t>
            </a:r>
          </a:p>
          <a:p>
            <a:pPr lvl="1">
              <a:lnSpc>
                <a:spcPct val="120000"/>
              </a:lnSpc>
            </a:pPr>
            <a:r>
              <a:rPr lang="en-US" sz="5600" dirty="0" smtClean="0"/>
              <a:t>A </a:t>
            </a:r>
            <a:r>
              <a:rPr lang="en-US" sz="5600" i="1" u="sng" dirty="0" smtClean="0"/>
              <a:t>single</a:t>
            </a:r>
            <a:r>
              <a:rPr lang="en-US" sz="5600" dirty="0" smtClean="0"/>
              <a:t> Claim.</a:t>
            </a:r>
          </a:p>
          <a:p>
            <a:pPr lvl="1">
              <a:lnSpc>
                <a:spcPct val="120000"/>
              </a:lnSpc>
            </a:pPr>
            <a:r>
              <a:rPr lang="en-US" sz="5600" dirty="0" smtClean="0"/>
              <a:t>Drawings.</a:t>
            </a:r>
          </a:p>
          <a:p>
            <a:pPr>
              <a:lnSpc>
                <a:spcPct val="120000"/>
              </a:lnSpc>
            </a:pPr>
            <a:r>
              <a:rPr lang="en-US" sz="4000" b="1" u="sng" dirty="0" smtClean="0">
                <a:solidFill>
                  <a:srgbClr val="FF0000"/>
                </a:solidFill>
              </a:rPr>
              <a:t>NOTE</a:t>
            </a:r>
            <a:r>
              <a:rPr lang="en-US" sz="4000" dirty="0" smtClean="0"/>
              <a:t>: A more detailed guidance for writing a Specification can be found in the Manual of Patenting Examining Procedures (MPEP) Section 1503 (see link): </a:t>
            </a:r>
            <a:r>
              <a:rPr lang="en-US" sz="4000" dirty="0">
                <a:hlinkClick r:id="rId2"/>
              </a:rPr>
              <a:t>https://</a:t>
            </a:r>
            <a:r>
              <a:rPr lang="en-US" sz="4000" dirty="0" smtClean="0">
                <a:hlinkClick r:id="rId2"/>
              </a:rPr>
              <a:t>www.uspto.gov/web/offices/pac/mpep/s1503.html</a:t>
            </a:r>
            <a:endParaRPr lang="en-US" sz="4000" dirty="0" smtClean="0"/>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3807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smtClean="0"/>
              <a:t>Non-Provisional </a:t>
            </a:r>
            <a:r>
              <a:rPr lang="en-US" i="1" u="sng" dirty="0" smtClean="0">
                <a:solidFill>
                  <a:srgbClr val="FF0000"/>
                </a:solidFill>
              </a:rPr>
              <a:t>Design</a:t>
            </a:r>
            <a:r>
              <a:rPr lang="en-US" dirty="0" smtClean="0"/>
              <a:t> applications</a:t>
            </a:r>
            <a:endParaRPr lang="en-US" dirty="0"/>
          </a:p>
        </p:txBody>
      </p:sp>
      <p:sp>
        <p:nvSpPr>
          <p:cNvPr id="3" name="object 3"/>
          <p:cNvSpPr txBox="1">
            <a:spLocks noGrp="1"/>
          </p:cNvSpPr>
          <p:nvPr>
            <p:ph idx="1"/>
          </p:nvPr>
        </p:nvSpPr>
        <p:spPr>
          <a:xfrm>
            <a:off x="457200" y="1117575"/>
            <a:ext cx="8229600" cy="3786267"/>
          </a:xfrm>
        </p:spPr>
        <p:txBody>
          <a:bodyPr>
            <a:noAutofit/>
          </a:bodyPr>
          <a:lstStyle/>
          <a:p>
            <a:r>
              <a:rPr lang="en-US" sz="1200" dirty="0" smtClean="0">
                <a:latin typeface="+mn-lt"/>
              </a:rPr>
              <a:t>Guidance for Drafting the Specification:</a:t>
            </a:r>
          </a:p>
          <a:p>
            <a:pPr lvl="1"/>
            <a:r>
              <a:rPr lang="en-US" sz="1000" u="sng" dirty="0" smtClean="0">
                <a:latin typeface="+mn-lt"/>
                <a:cs typeface="Segoe UI" panose="020B0502040204020203" pitchFamily="34" charset="0"/>
              </a:rPr>
              <a:t>Title of the Design</a:t>
            </a:r>
            <a:r>
              <a:rPr lang="en-US" sz="1000" dirty="0" smtClean="0">
                <a:latin typeface="+mn-lt"/>
                <a:cs typeface="Segoe UI" panose="020B0502040204020203" pitchFamily="34" charset="0"/>
              </a:rPr>
              <a:t>: </a:t>
            </a:r>
            <a:r>
              <a:rPr lang="en-US" sz="1000" dirty="0">
                <a:latin typeface="Segoe UI" panose="020B0502040204020203" pitchFamily="34" charset="0"/>
                <a:cs typeface="Segoe UI" panose="020B0502040204020203" pitchFamily="34" charset="0"/>
              </a:rPr>
              <a:t>The title of the design identifies the article in which the design is embodied by the name generally known and used by the public and may contribute to defining the scope of the claim. The title may be directed to the </a:t>
            </a:r>
            <a:r>
              <a:rPr lang="en-US" sz="1000" i="1" dirty="0">
                <a:latin typeface="Segoe UI" panose="020B0502040204020203" pitchFamily="34" charset="0"/>
                <a:cs typeface="Segoe UI" panose="020B0502040204020203" pitchFamily="34" charset="0"/>
              </a:rPr>
              <a:t>entire article</a:t>
            </a:r>
            <a:r>
              <a:rPr lang="en-US" sz="1000" dirty="0">
                <a:latin typeface="Segoe UI" panose="020B0502040204020203" pitchFamily="34" charset="0"/>
                <a:cs typeface="Segoe UI" panose="020B0502040204020203" pitchFamily="34" charset="0"/>
              </a:rPr>
              <a:t> embodying the design </a:t>
            </a:r>
            <a:r>
              <a:rPr lang="en-US" sz="1000" i="1" dirty="0">
                <a:latin typeface="Segoe UI" panose="020B0502040204020203" pitchFamily="34" charset="0"/>
                <a:cs typeface="Segoe UI" panose="020B0502040204020203" pitchFamily="34" charset="0"/>
              </a:rPr>
              <a:t>while</a:t>
            </a:r>
            <a:r>
              <a:rPr lang="en-US" sz="1000" dirty="0">
                <a:latin typeface="Segoe UI" panose="020B0502040204020203" pitchFamily="34" charset="0"/>
                <a:cs typeface="Segoe UI" panose="020B0502040204020203" pitchFamily="34" charset="0"/>
              </a:rPr>
              <a:t> the claimed design shown in full lines in the drawings may be directed to </a:t>
            </a:r>
            <a:r>
              <a:rPr lang="en-US" sz="1000" i="1" dirty="0">
                <a:latin typeface="Segoe UI" panose="020B0502040204020203" pitchFamily="34" charset="0"/>
                <a:cs typeface="Segoe UI" panose="020B0502040204020203" pitchFamily="34" charset="0"/>
              </a:rPr>
              <a:t>only a portion of the article</a:t>
            </a:r>
            <a:r>
              <a:rPr lang="en-US" sz="1000" dirty="0">
                <a:latin typeface="Segoe UI" panose="020B0502040204020203" pitchFamily="34" charset="0"/>
                <a:cs typeface="Segoe UI" panose="020B0502040204020203" pitchFamily="34" charset="0"/>
              </a:rPr>
              <a:t>. </a:t>
            </a:r>
            <a:r>
              <a:rPr lang="en-US" sz="1000" i="1" dirty="0">
                <a:solidFill>
                  <a:srgbClr val="FF0000"/>
                </a:solidFill>
                <a:latin typeface="Segoe UI" panose="020B0502040204020203" pitchFamily="34" charset="0"/>
                <a:cs typeface="Segoe UI" panose="020B0502040204020203" pitchFamily="34" charset="0"/>
              </a:rPr>
              <a:t>However, the title </a:t>
            </a:r>
            <a:r>
              <a:rPr lang="en-US" sz="1000" i="1" u="sng" dirty="0">
                <a:solidFill>
                  <a:srgbClr val="FF0000"/>
                </a:solidFill>
                <a:latin typeface="Segoe UI" panose="020B0502040204020203" pitchFamily="34" charset="0"/>
                <a:cs typeface="Segoe UI" panose="020B0502040204020203" pitchFamily="34" charset="0"/>
              </a:rPr>
              <a:t>may not </a:t>
            </a:r>
            <a:r>
              <a:rPr lang="en-US" sz="1000" i="1" dirty="0">
                <a:solidFill>
                  <a:srgbClr val="FF0000"/>
                </a:solidFill>
                <a:latin typeface="Segoe UI" panose="020B0502040204020203" pitchFamily="34" charset="0"/>
                <a:cs typeface="Segoe UI" panose="020B0502040204020203" pitchFamily="34" charset="0"/>
              </a:rPr>
              <a:t>be directed to less than the claimed design shown in full lines in the drawings</a:t>
            </a:r>
            <a:r>
              <a:rPr lang="en-US" sz="1000" dirty="0">
                <a:latin typeface="Segoe UI" panose="020B0502040204020203" pitchFamily="34" charset="0"/>
                <a:cs typeface="Segoe UI" panose="020B0502040204020203" pitchFamily="34" charset="0"/>
              </a:rPr>
              <a:t>.</a:t>
            </a:r>
            <a:r>
              <a:rPr lang="en-US" sz="1000" dirty="0" smtClean="0">
                <a:latin typeface="+mn-lt"/>
                <a:cs typeface="Segoe UI" panose="020B0502040204020203" pitchFamily="34" charset="0"/>
              </a:rPr>
              <a:t> </a:t>
            </a:r>
          </a:p>
          <a:p>
            <a:pPr lvl="1"/>
            <a:r>
              <a:rPr lang="en-US" sz="1000" u="sng" dirty="0" smtClean="0">
                <a:latin typeface="+mn-lt"/>
                <a:cs typeface="Segoe UI" panose="020B0502040204020203" pitchFamily="34" charset="0"/>
              </a:rPr>
              <a:t>Feature Description</a:t>
            </a:r>
            <a:r>
              <a:rPr lang="en-US" sz="1000" dirty="0" smtClean="0">
                <a:latin typeface="+mn-lt"/>
                <a:cs typeface="Segoe UI" panose="020B0502040204020203" pitchFamily="34" charset="0"/>
              </a:rPr>
              <a:t>: </a:t>
            </a:r>
            <a:r>
              <a:rPr lang="en-US" sz="1000" dirty="0">
                <a:latin typeface="Segoe UI" panose="020B0502040204020203" pitchFamily="34" charset="0"/>
                <a:cs typeface="Segoe UI" panose="020B0502040204020203" pitchFamily="34" charset="0"/>
              </a:rPr>
              <a:t>No description of the design in the specification beyond a brief description of the drawing is generally necessary. While not required, such a description is not </a:t>
            </a:r>
            <a:r>
              <a:rPr lang="en-US" sz="1000" dirty="0" smtClean="0">
                <a:latin typeface="Segoe UI" panose="020B0502040204020203" pitchFamily="34" charset="0"/>
                <a:cs typeface="Segoe UI" panose="020B0502040204020203" pitchFamily="34" charset="0"/>
              </a:rPr>
              <a:t>prohibited. It is at </a:t>
            </a:r>
            <a:r>
              <a:rPr lang="en-US" sz="1000" dirty="0">
                <a:latin typeface="Segoe UI" panose="020B0502040204020203" pitchFamily="34" charset="0"/>
                <a:cs typeface="Segoe UI" panose="020B0502040204020203" pitchFamily="34" charset="0"/>
              </a:rPr>
              <a:t>applicant’s option, into the specification or may be provided in a separate paper</a:t>
            </a:r>
            <a:r>
              <a:rPr lang="en-US" sz="1000" dirty="0" smtClean="0">
                <a:latin typeface="Segoe UI" panose="020B0502040204020203" pitchFamily="34" charset="0"/>
                <a:cs typeface="Segoe UI" panose="020B0502040204020203" pitchFamily="34" charset="0"/>
              </a:rPr>
              <a:t>. A </a:t>
            </a:r>
            <a:r>
              <a:rPr lang="en-US" sz="1000" dirty="0">
                <a:latin typeface="Segoe UI" panose="020B0502040204020203" pitchFamily="34" charset="0"/>
                <a:cs typeface="Segoe UI" panose="020B0502040204020203" pitchFamily="34" charset="0"/>
              </a:rPr>
              <a:t>"characteristic features" statement describing a particular feature of the design that is considered by applicant to be a feature of novelty or nonobviousness over the prior </a:t>
            </a:r>
            <a:r>
              <a:rPr lang="en-US" sz="1000" dirty="0" smtClean="0">
                <a:latin typeface="Segoe UI" panose="020B0502040204020203" pitchFamily="34" charset="0"/>
                <a:cs typeface="Segoe UI" panose="020B0502040204020203" pitchFamily="34" charset="0"/>
              </a:rPr>
              <a:t>art.  Statements </a:t>
            </a:r>
            <a:r>
              <a:rPr lang="en-US" sz="1000" dirty="0">
                <a:latin typeface="Segoe UI" panose="020B0502040204020203" pitchFamily="34" charset="0"/>
                <a:cs typeface="Segoe UI" panose="020B0502040204020203" pitchFamily="34" charset="0"/>
              </a:rPr>
              <a:t>which describe or suggest other embodiments of the claimed design which are </a:t>
            </a:r>
            <a:r>
              <a:rPr lang="en-US" sz="1000" i="1" dirty="0">
                <a:solidFill>
                  <a:srgbClr val="FF0000"/>
                </a:solidFill>
                <a:latin typeface="Segoe UI" panose="020B0502040204020203" pitchFamily="34" charset="0"/>
                <a:cs typeface="Segoe UI" panose="020B0502040204020203" pitchFamily="34" charset="0"/>
              </a:rPr>
              <a:t>not illustrated in the drawing </a:t>
            </a:r>
            <a:r>
              <a:rPr lang="en-US" sz="1000" dirty="0" smtClean="0">
                <a:latin typeface="Segoe UI" panose="020B0502040204020203" pitchFamily="34" charset="0"/>
                <a:cs typeface="Segoe UI" panose="020B0502040204020203" pitchFamily="34" charset="0"/>
              </a:rPr>
              <a:t>disclosure, except </a:t>
            </a:r>
            <a:r>
              <a:rPr lang="en-US" sz="1000" dirty="0">
                <a:latin typeface="Segoe UI" panose="020B0502040204020203" pitchFamily="34" charset="0"/>
                <a:cs typeface="Segoe UI" panose="020B0502040204020203" pitchFamily="34" charset="0"/>
              </a:rPr>
              <a:t>one that is a mirror image of that shown or has a shape and appearance that would be evident from the one shown, </a:t>
            </a:r>
            <a:r>
              <a:rPr lang="en-US" sz="1000" i="1" dirty="0">
                <a:solidFill>
                  <a:srgbClr val="FF0000"/>
                </a:solidFill>
                <a:latin typeface="Segoe UI" panose="020B0502040204020203" pitchFamily="34" charset="0"/>
                <a:cs typeface="Segoe UI" panose="020B0502040204020203" pitchFamily="34" charset="0"/>
              </a:rPr>
              <a:t>are </a:t>
            </a:r>
            <a:r>
              <a:rPr lang="en-US" sz="1000" i="1" u="sng" dirty="0" smtClean="0">
                <a:solidFill>
                  <a:srgbClr val="FF0000"/>
                </a:solidFill>
                <a:latin typeface="Segoe UI" panose="020B0502040204020203" pitchFamily="34" charset="0"/>
                <a:cs typeface="Segoe UI" panose="020B0502040204020203" pitchFamily="34" charset="0"/>
              </a:rPr>
              <a:t>not </a:t>
            </a:r>
            <a:r>
              <a:rPr lang="en-US" sz="1000" i="1" u="sng" dirty="0">
                <a:solidFill>
                  <a:srgbClr val="FF0000"/>
                </a:solidFill>
                <a:latin typeface="Segoe UI" panose="020B0502040204020203" pitchFamily="34" charset="0"/>
                <a:cs typeface="Segoe UI" panose="020B0502040204020203" pitchFamily="34" charset="0"/>
              </a:rPr>
              <a:t>permitted</a:t>
            </a:r>
            <a:r>
              <a:rPr lang="en-US" sz="1000" i="1" dirty="0">
                <a:solidFill>
                  <a:srgbClr val="FF0000"/>
                </a:solidFill>
                <a:latin typeface="Segoe UI" panose="020B0502040204020203" pitchFamily="34" charset="0"/>
                <a:cs typeface="Segoe UI" panose="020B0502040204020203" pitchFamily="34" charset="0"/>
              </a:rPr>
              <a:t> in the </a:t>
            </a:r>
            <a:r>
              <a:rPr lang="en-US" sz="1000" i="1" dirty="0" smtClean="0">
                <a:solidFill>
                  <a:srgbClr val="FF0000"/>
                </a:solidFill>
                <a:latin typeface="Segoe UI" panose="020B0502040204020203" pitchFamily="34" charset="0"/>
                <a:cs typeface="Segoe UI" panose="020B0502040204020203" pitchFamily="34" charset="0"/>
              </a:rPr>
              <a:t>specification</a:t>
            </a:r>
            <a:r>
              <a:rPr lang="en-US" sz="1000" dirty="0" smtClean="0">
                <a:latin typeface="Segoe UI" panose="020B0502040204020203" pitchFamily="34" charset="0"/>
                <a:cs typeface="Segoe UI" panose="020B0502040204020203" pitchFamily="34" charset="0"/>
              </a:rPr>
              <a:t>.</a:t>
            </a:r>
          </a:p>
          <a:p>
            <a:pPr lvl="1"/>
            <a:r>
              <a:rPr lang="en-US" sz="1000" u="sng" dirty="0" smtClean="0">
                <a:latin typeface="+mn-lt"/>
                <a:cs typeface="Segoe UI" panose="020B0502040204020203" pitchFamily="34" charset="0"/>
              </a:rPr>
              <a:t>Description of Figures</a:t>
            </a:r>
            <a:r>
              <a:rPr lang="en-US" sz="1000" dirty="0" smtClean="0">
                <a:latin typeface="+mn-lt"/>
                <a:cs typeface="Segoe UI" panose="020B0502040204020203" pitchFamily="34" charset="0"/>
              </a:rPr>
              <a:t>: </a:t>
            </a:r>
            <a:r>
              <a:rPr lang="en-US" sz="1000" dirty="0">
                <a:latin typeface="Segoe UI" panose="020B0502040204020203" pitchFamily="34" charset="0"/>
                <a:cs typeface="Segoe UI" panose="020B0502040204020203" pitchFamily="34" charset="0"/>
              </a:rPr>
              <a:t>Descriptions of the figures are not required to be written in any particular format, however, if they </a:t>
            </a:r>
            <a:r>
              <a:rPr lang="en-US" sz="1000" i="1" u="sng" dirty="0" smtClean="0">
                <a:solidFill>
                  <a:srgbClr val="FF0000"/>
                </a:solidFill>
                <a:latin typeface="Segoe UI" panose="020B0502040204020203" pitchFamily="34" charset="0"/>
                <a:cs typeface="Segoe UI" panose="020B0502040204020203" pitchFamily="34" charset="0"/>
              </a:rPr>
              <a:t>must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describe the views of the drawing clearly and </a:t>
            </a:r>
            <a:r>
              <a:rPr lang="en-US" sz="1000" dirty="0" smtClean="0">
                <a:latin typeface="Segoe UI" panose="020B0502040204020203" pitchFamily="34" charset="0"/>
                <a:cs typeface="Segoe UI" panose="020B0502040204020203" pitchFamily="34" charset="0"/>
              </a:rPr>
              <a:t>accurately. </a:t>
            </a:r>
            <a:r>
              <a:rPr lang="en-US" sz="1000" dirty="0">
                <a:latin typeface="Segoe UI" panose="020B0502040204020203" pitchFamily="34" charset="0"/>
                <a:cs typeface="Segoe UI" panose="020B0502040204020203" pitchFamily="34" charset="0"/>
              </a:rPr>
              <a:t>The Figure Descriptions indicate what each view of the drawings represents, i.e., front elevation, top plan, perspective view, etc.</a:t>
            </a:r>
            <a:endParaRPr lang="en-US" sz="1000" dirty="0" smtClean="0">
              <a:latin typeface="Segoe UI" panose="020B0502040204020203" pitchFamily="34" charset="0"/>
              <a:cs typeface="Segoe UI" panose="020B0502040204020203" pitchFamily="34" charset="0"/>
            </a:endParaRPr>
          </a:p>
          <a:p>
            <a:pPr lvl="1"/>
            <a:r>
              <a:rPr lang="en-US" sz="1000" u="sng" dirty="0" smtClean="0">
                <a:latin typeface="+mn-lt"/>
                <a:cs typeface="Segoe UI" panose="020B0502040204020203" pitchFamily="34" charset="0"/>
              </a:rPr>
              <a:t>Claim</a:t>
            </a:r>
            <a:r>
              <a:rPr lang="en-US" sz="1000" dirty="0" smtClean="0">
                <a:latin typeface="+mn-lt"/>
                <a:cs typeface="Segoe UI" panose="020B0502040204020203" pitchFamily="34" charset="0"/>
              </a:rPr>
              <a:t>: </a:t>
            </a:r>
            <a:r>
              <a:rPr lang="en-US" sz="1000" dirty="0">
                <a:latin typeface="Segoe UI" panose="020B0502040204020203" pitchFamily="34" charset="0"/>
                <a:cs typeface="Segoe UI" panose="020B0502040204020203" pitchFamily="34" charset="0"/>
              </a:rPr>
              <a:t>A design patent application may only include a </a:t>
            </a:r>
            <a:r>
              <a:rPr lang="en-US" sz="1000" dirty="0" smtClean="0">
                <a:latin typeface="Segoe UI" panose="020B0502040204020203" pitchFamily="34" charset="0"/>
                <a:cs typeface="Segoe UI" panose="020B0502040204020203" pitchFamily="34" charset="0"/>
              </a:rPr>
              <a:t>single (1) claim.</a:t>
            </a:r>
            <a:r>
              <a:rPr lang="en-US" sz="1050" dirty="0" smtClean="0">
                <a:latin typeface="Segoe UI" panose="020B0502040204020203" pitchFamily="34" charset="0"/>
                <a:cs typeface="Segoe UI" panose="020B0502040204020203" pitchFamily="34" charset="0"/>
              </a:rPr>
              <a:t> </a:t>
            </a:r>
          </a:p>
          <a:p>
            <a:pPr lvl="2"/>
            <a:r>
              <a:rPr lang="en-US" sz="900" dirty="0" smtClean="0">
                <a:latin typeface="Segoe UI" panose="020B0502040204020203" pitchFamily="34" charset="0"/>
                <a:cs typeface="Segoe UI" panose="020B0502040204020203" pitchFamily="34" charset="0"/>
              </a:rPr>
              <a:t>The </a:t>
            </a:r>
            <a:r>
              <a:rPr lang="en-US" sz="900" dirty="0">
                <a:latin typeface="Segoe UI" panose="020B0502040204020203" pitchFamily="34" charset="0"/>
                <a:cs typeface="Segoe UI" panose="020B0502040204020203" pitchFamily="34" charset="0"/>
              </a:rPr>
              <a:t>single claim should normally be in formal terms to "The ornamental design for </a:t>
            </a:r>
            <a:r>
              <a:rPr lang="en-US" sz="900" dirty="0" smtClean="0">
                <a:latin typeface="Segoe UI" panose="020B0502040204020203" pitchFamily="34" charset="0"/>
                <a:cs typeface="Segoe UI" panose="020B0502040204020203" pitchFamily="34" charset="0"/>
              </a:rPr>
              <a:t>&lt;</a:t>
            </a:r>
            <a:r>
              <a:rPr lang="en-US" sz="900" i="1" dirty="0" smtClean="0">
                <a:solidFill>
                  <a:srgbClr val="FF0000"/>
                </a:solidFill>
                <a:latin typeface="Segoe UI" panose="020B0502040204020203" pitchFamily="34" charset="0"/>
                <a:cs typeface="Segoe UI" panose="020B0502040204020203" pitchFamily="34" charset="0"/>
              </a:rPr>
              <a:t>insert</a:t>
            </a:r>
            <a:r>
              <a:rPr lang="en-US" sz="900" i="1" dirty="0" smtClean="0">
                <a:latin typeface="Segoe UI" panose="020B0502040204020203" pitchFamily="34" charset="0"/>
                <a:cs typeface="Segoe UI" panose="020B0502040204020203" pitchFamily="34" charset="0"/>
              </a:rPr>
              <a:t> the Title of Invention</a:t>
            </a:r>
            <a:r>
              <a:rPr lang="en-US" sz="900" dirty="0" smtClean="0">
                <a:latin typeface="Segoe UI" panose="020B0502040204020203" pitchFamily="34" charset="0"/>
                <a:cs typeface="Segoe UI" panose="020B0502040204020203" pitchFamily="34" charset="0"/>
              </a:rPr>
              <a:t>&gt; </a:t>
            </a:r>
            <a:r>
              <a:rPr lang="en-US" sz="900" dirty="0">
                <a:latin typeface="Segoe UI" panose="020B0502040204020203" pitchFamily="34" charset="0"/>
                <a:cs typeface="Segoe UI" panose="020B0502040204020203" pitchFamily="34" charset="0"/>
              </a:rPr>
              <a:t>as shown."</a:t>
            </a:r>
            <a:r>
              <a:rPr lang="en-US" sz="900" dirty="0"/>
              <a:t> </a:t>
            </a:r>
            <a:endParaRPr lang="en-US" sz="900" dirty="0" smtClean="0"/>
          </a:p>
          <a:p>
            <a:pPr lvl="2"/>
            <a:r>
              <a:rPr lang="en-US" sz="900" dirty="0">
                <a:latin typeface="Segoe UI" panose="020B0502040204020203" pitchFamily="34" charset="0"/>
                <a:cs typeface="Segoe UI" panose="020B0502040204020203" pitchFamily="34" charset="0"/>
              </a:rPr>
              <a:t>When the specification includes a proper descriptive statement of the </a:t>
            </a:r>
            <a:r>
              <a:rPr lang="en-US" sz="900" dirty="0" smtClean="0">
                <a:latin typeface="Segoe UI" panose="020B0502040204020203" pitchFamily="34" charset="0"/>
                <a:cs typeface="Segoe UI" panose="020B0502040204020203" pitchFamily="34" charset="0"/>
              </a:rPr>
              <a:t>design, the </a:t>
            </a:r>
            <a:r>
              <a:rPr lang="en-US" sz="900" dirty="0">
                <a:latin typeface="Segoe UI" panose="020B0502040204020203" pitchFamily="34" charset="0"/>
                <a:cs typeface="Segoe UI" panose="020B0502040204020203" pitchFamily="34" charset="0"/>
              </a:rPr>
              <a:t>single claim should normally be in formal terms to "The ornamental design for &lt;</a:t>
            </a:r>
            <a:r>
              <a:rPr lang="en-US" sz="900" i="1" dirty="0">
                <a:solidFill>
                  <a:srgbClr val="FF0000"/>
                </a:solidFill>
                <a:latin typeface="Segoe UI" panose="020B0502040204020203" pitchFamily="34" charset="0"/>
                <a:cs typeface="Segoe UI" panose="020B0502040204020203" pitchFamily="34" charset="0"/>
              </a:rPr>
              <a:t>insert</a:t>
            </a:r>
            <a:r>
              <a:rPr lang="en-US" sz="900" i="1" dirty="0">
                <a:latin typeface="Segoe UI" panose="020B0502040204020203" pitchFamily="34" charset="0"/>
                <a:cs typeface="Segoe UI" panose="020B0502040204020203" pitchFamily="34" charset="0"/>
              </a:rPr>
              <a:t> the Title of Invention</a:t>
            </a:r>
            <a:r>
              <a:rPr lang="en-US" sz="900" dirty="0">
                <a:latin typeface="Segoe UI" panose="020B0502040204020203" pitchFamily="34" charset="0"/>
                <a:cs typeface="Segoe UI" panose="020B0502040204020203" pitchFamily="34" charset="0"/>
              </a:rPr>
              <a:t>&gt; as </a:t>
            </a:r>
            <a:r>
              <a:rPr lang="en-US" sz="900" dirty="0" smtClean="0">
                <a:latin typeface="Segoe UI" panose="020B0502040204020203" pitchFamily="34" charset="0"/>
                <a:cs typeface="Segoe UI" panose="020B0502040204020203" pitchFamily="34" charset="0"/>
              </a:rPr>
              <a:t>shown and </a:t>
            </a:r>
            <a:r>
              <a:rPr lang="en-US" sz="900" i="1" dirty="0" smtClean="0">
                <a:solidFill>
                  <a:srgbClr val="FF0000"/>
                </a:solidFill>
                <a:latin typeface="Segoe UI" panose="020B0502040204020203" pitchFamily="34" charset="0"/>
                <a:cs typeface="Segoe UI" panose="020B0502040204020203" pitchFamily="34" charset="0"/>
              </a:rPr>
              <a:t>described</a:t>
            </a:r>
            <a:r>
              <a:rPr lang="en-US" sz="900" dirty="0" smtClean="0">
                <a:latin typeface="Segoe UI" panose="020B0502040204020203" pitchFamily="34" charset="0"/>
                <a:cs typeface="Segoe UI" panose="020B0502040204020203" pitchFamily="34" charset="0"/>
              </a:rPr>
              <a:t>.“</a:t>
            </a:r>
          </a:p>
          <a:p>
            <a:pPr lvl="1"/>
            <a:r>
              <a:rPr lang="en-US" sz="1000" u="sng" dirty="0" smtClean="0">
                <a:latin typeface="Segoe UI" panose="020B0502040204020203" pitchFamily="34" charset="0"/>
                <a:cs typeface="Segoe UI" panose="020B0502040204020203" pitchFamily="34" charset="0"/>
              </a:rPr>
              <a:t>Drawings</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are </a:t>
            </a:r>
            <a:r>
              <a:rPr lang="en-US" sz="1000" dirty="0" smtClean="0">
                <a:latin typeface="Segoe UI" panose="020B0502040204020203" pitchFamily="34" charset="0"/>
                <a:cs typeface="Segoe UI" panose="020B0502040204020203" pitchFamily="34" charset="0"/>
              </a:rPr>
              <a:t>required </a:t>
            </a:r>
            <a:r>
              <a:rPr lang="en-US" sz="1000" dirty="0">
                <a:latin typeface="Segoe UI" panose="020B0502040204020203" pitchFamily="34" charset="0"/>
                <a:cs typeface="Segoe UI" panose="020B0502040204020203" pitchFamily="34" charset="0"/>
              </a:rPr>
              <a:t>to be in black ink on white paper</a:t>
            </a:r>
            <a:r>
              <a:rPr lang="en-US" sz="1000" dirty="0" smtClean="0">
                <a:latin typeface="Segoe UI" panose="020B0502040204020203" pitchFamily="34" charset="0"/>
                <a:cs typeface="Segoe UI" panose="020B0502040204020203" pitchFamily="34" charset="0"/>
              </a:rPr>
              <a:t>. </a:t>
            </a:r>
            <a:r>
              <a:rPr lang="en-US" sz="1000" i="1" dirty="0">
                <a:solidFill>
                  <a:srgbClr val="FF0000"/>
                </a:solidFill>
                <a:latin typeface="Segoe UI" panose="020B0502040204020203" pitchFamily="34" charset="0"/>
                <a:cs typeface="Segoe UI" panose="020B0502040204020203" pitchFamily="34" charset="0"/>
              </a:rPr>
              <a:t>T</a:t>
            </a:r>
            <a:r>
              <a:rPr lang="en-US" sz="1000" i="1" dirty="0" smtClean="0">
                <a:solidFill>
                  <a:srgbClr val="FF0000"/>
                </a:solidFill>
                <a:latin typeface="Segoe UI" panose="020B0502040204020203" pitchFamily="34" charset="0"/>
                <a:cs typeface="Segoe UI" panose="020B0502040204020203" pitchFamily="34" charset="0"/>
              </a:rPr>
              <a:t>he drawings constitute </a:t>
            </a:r>
            <a:r>
              <a:rPr lang="en-US" sz="1000" i="1" dirty="0">
                <a:solidFill>
                  <a:srgbClr val="FF0000"/>
                </a:solidFill>
                <a:latin typeface="Segoe UI" panose="020B0502040204020203" pitchFamily="34" charset="0"/>
                <a:cs typeface="Segoe UI" panose="020B0502040204020203" pitchFamily="34" charset="0"/>
              </a:rPr>
              <a:t>the entire visual disclosure of the claim</a:t>
            </a:r>
            <a:r>
              <a:rPr lang="en-US" sz="1000" dirty="0">
                <a:latin typeface="Segoe UI" panose="020B0502040204020203" pitchFamily="34" charset="0"/>
                <a:cs typeface="Segoe UI" panose="020B0502040204020203" pitchFamily="34" charset="0"/>
              </a:rPr>
              <a:t>, it is </a:t>
            </a:r>
            <a:r>
              <a:rPr lang="en-US" sz="1000" dirty="0" smtClean="0">
                <a:latin typeface="Segoe UI" panose="020B0502040204020203" pitchFamily="34" charset="0"/>
                <a:cs typeface="Segoe UI" panose="020B0502040204020203" pitchFamily="34" charset="0"/>
              </a:rPr>
              <a:t>important </a:t>
            </a:r>
            <a:r>
              <a:rPr lang="en-US" sz="1000" dirty="0">
                <a:latin typeface="Segoe UI" panose="020B0502040204020203" pitchFamily="34" charset="0"/>
                <a:cs typeface="Segoe UI" panose="020B0502040204020203" pitchFamily="34" charset="0"/>
              </a:rPr>
              <a:t>that the </a:t>
            </a:r>
            <a:r>
              <a:rPr lang="en-US" sz="1000" dirty="0" smtClean="0">
                <a:latin typeface="Segoe UI" panose="020B0502040204020203" pitchFamily="34" charset="0"/>
                <a:cs typeface="Segoe UI" panose="020B0502040204020203" pitchFamily="34" charset="0"/>
              </a:rPr>
              <a:t>drawings be </a:t>
            </a:r>
            <a:r>
              <a:rPr lang="en-US" sz="1000" i="1" u="sng" dirty="0">
                <a:latin typeface="Segoe UI" panose="020B0502040204020203" pitchFamily="34" charset="0"/>
                <a:cs typeface="Segoe UI" panose="020B0502040204020203" pitchFamily="34" charset="0"/>
              </a:rPr>
              <a:t>clear</a:t>
            </a:r>
            <a:r>
              <a:rPr lang="en-US" sz="1000" i="1" dirty="0">
                <a:latin typeface="Segoe UI" panose="020B0502040204020203" pitchFamily="34" charset="0"/>
                <a:cs typeface="Segoe UI" panose="020B0502040204020203" pitchFamily="34" charset="0"/>
              </a:rPr>
              <a:t> </a:t>
            </a:r>
            <a:r>
              <a:rPr lang="en-US" sz="1000" i="1" dirty="0">
                <a:solidFill>
                  <a:srgbClr val="FF0000"/>
                </a:solidFill>
                <a:latin typeface="Segoe UI" panose="020B0502040204020203" pitchFamily="34" charset="0"/>
                <a:cs typeface="Segoe UI" panose="020B0502040204020203" pitchFamily="34" charset="0"/>
              </a:rPr>
              <a:t>and</a:t>
            </a:r>
            <a:r>
              <a:rPr lang="en-US" sz="1000" i="1" dirty="0">
                <a:latin typeface="Segoe UI" panose="020B0502040204020203" pitchFamily="34" charset="0"/>
                <a:cs typeface="Segoe UI" panose="020B0502040204020203" pitchFamily="34" charset="0"/>
              </a:rPr>
              <a:t> </a:t>
            </a:r>
            <a:r>
              <a:rPr lang="en-US" sz="1000" i="1" u="sng" dirty="0">
                <a:latin typeface="Segoe UI" panose="020B0502040204020203" pitchFamily="34" charset="0"/>
                <a:cs typeface="Segoe UI" panose="020B0502040204020203" pitchFamily="34" charset="0"/>
              </a:rPr>
              <a:t>complete</a:t>
            </a:r>
            <a:r>
              <a:rPr lang="en-US" sz="1000" dirty="0">
                <a:latin typeface="Segoe UI" panose="020B0502040204020203" pitchFamily="34" charset="0"/>
                <a:cs typeface="Segoe UI" panose="020B0502040204020203" pitchFamily="34" charset="0"/>
              </a:rPr>
              <a:t>, that nothing regarding the design </a:t>
            </a:r>
            <a:r>
              <a:rPr lang="en-US" sz="1000" dirty="0" smtClean="0">
                <a:latin typeface="Segoe UI" panose="020B0502040204020203" pitchFamily="34" charset="0"/>
                <a:cs typeface="Segoe UI" panose="020B0502040204020203" pitchFamily="34" charset="0"/>
              </a:rPr>
              <a:t>to </a:t>
            </a:r>
            <a:r>
              <a:rPr lang="en-US" sz="1000" dirty="0">
                <a:latin typeface="Segoe UI" panose="020B0502040204020203" pitchFamily="34" charset="0"/>
                <a:cs typeface="Segoe UI" panose="020B0502040204020203" pitchFamily="34" charset="0"/>
              </a:rPr>
              <a:t>be patented is left to </a:t>
            </a:r>
            <a:r>
              <a:rPr lang="en-US" sz="1000" dirty="0" smtClean="0">
                <a:latin typeface="Segoe UI" panose="020B0502040204020203" pitchFamily="34" charset="0"/>
                <a:cs typeface="Segoe UI" panose="020B0502040204020203" pitchFamily="34" charset="0"/>
              </a:rPr>
              <a:t>conjecture. </a:t>
            </a:r>
            <a:r>
              <a:rPr lang="en-US" sz="1000" dirty="0">
                <a:latin typeface="Segoe UI" panose="020B0502040204020203" pitchFamily="34" charset="0"/>
                <a:cs typeface="Segoe UI" panose="020B0502040204020203" pitchFamily="34" charset="0"/>
              </a:rPr>
              <a:t>T</a:t>
            </a:r>
            <a:r>
              <a:rPr lang="en-US" sz="1000" dirty="0" smtClean="0">
                <a:latin typeface="Segoe UI" panose="020B0502040204020203" pitchFamily="34" charset="0"/>
                <a:cs typeface="Segoe UI" panose="020B0502040204020203" pitchFamily="34" charset="0"/>
              </a:rPr>
              <a:t>he </a:t>
            </a:r>
            <a:r>
              <a:rPr lang="en-US" sz="1000" dirty="0">
                <a:latin typeface="Segoe UI" panose="020B0502040204020203" pitchFamily="34" charset="0"/>
                <a:cs typeface="Segoe UI" panose="020B0502040204020203" pitchFamily="34" charset="0"/>
              </a:rPr>
              <a:t>drawings </a:t>
            </a:r>
            <a:r>
              <a:rPr lang="en-US" sz="1000" i="1" u="sng" dirty="0" smtClean="0">
                <a:solidFill>
                  <a:srgbClr val="FF0000"/>
                </a:solidFill>
                <a:latin typeface="Segoe UI" panose="020B0502040204020203" pitchFamily="34" charset="0"/>
                <a:cs typeface="Segoe UI" panose="020B0502040204020203" pitchFamily="34" charset="0"/>
              </a:rPr>
              <a:t>must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include a sufficient number of views to constitute a complete disclosure of the appearance of the design </a:t>
            </a:r>
            <a:r>
              <a:rPr lang="en-US" sz="1000" dirty="0" smtClean="0">
                <a:latin typeface="Segoe UI" panose="020B0502040204020203" pitchFamily="34" charset="0"/>
                <a:cs typeface="Segoe UI" panose="020B0502040204020203" pitchFamily="34" charset="0"/>
              </a:rPr>
              <a:t>claimed.</a:t>
            </a:r>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005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6192" y="217672"/>
            <a:ext cx="8229600" cy="864147"/>
          </a:xfrm>
        </p:spPr>
        <p:txBody>
          <a:bodyPr>
            <a:noAutofit/>
          </a:bodyPr>
          <a:lstStyle/>
          <a:p>
            <a:pPr algn="ctr"/>
            <a:r>
              <a:rPr lang="en-US" sz="3200" dirty="0" smtClean="0"/>
              <a:t>Non-Provisional </a:t>
            </a:r>
            <a:r>
              <a:rPr lang="en-US" sz="3200" i="1" u="sng" dirty="0" smtClean="0">
                <a:solidFill>
                  <a:srgbClr val="FF0000"/>
                </a:solidFill>
              </a:rPr>
              <a:t>Design</a:t>
            </a:r>
            <a:r>
              <a:rPr lang="en-US" sz="3200" dirty="0" smtClean="0"/>
              <a:t> application</a:t>
            </a:r>
            <a:r>
              <a:rPr lang="en-US" sz="2000" dirty="0" smtClean="0"/>
              <a:t/>
            </a:r>
            <a:br>
              <a:rPr lang="en-US" sz="2000" dirty="0" smtClean="0"/>
            </a:br>
            <a:r>
              <a:rPr lang="en-US" sz="2000" dirty="0" smtClean="0"/>
              <a:t>      </a:t>
            </a:r>
            <a:r>
              <a:rPr lang="en-US" sz="900" dirty="0" smtClean="0"/>
              <a:t>(A Sample Only)</a:t>
            </a:r>
            <a:r>
              <a:rPr lang="en-US" sz="1800" b="0" dirty="0" smtClean="0"/>
              <a:t/>
            </a:r>
            <a:br>
              <a:rPr lang="en-US" sz="1800" b="0" dirty="0" smtClean="0"/>
            </a:br>
            <a:r>
              <a:rPr lang="en-US" sz="1800" b="0" dirty="0" smtClean="0"/>
              <a:t>    </a:t>
            </a:r>
            <a:endParaRPr lang="en-US" sz="1800" b="0" dirty="0"/>
          </a:p>
        </p:txBody>
      </p:sp>
      <p:sp>
        <p:nvSpPr>
          <p:cNvPr id="8" name="Rounded Rectangular Callout 7"/>
          <p:cNvSpPr/>
          <p:nvPr/>
        </p:nvSpPr>
        <p:spPr>
          <a:xfrm>
            <a:off x="15742" y="914954"/>
            <a:ext cx="758761" cy="265546"/>
          </a:xfrm>
          <a:prstGeom prst="wedgeRoundRectCallout">
            <a:avLst>
              <a:gd name="adj1" fmla="val 55097"/>
              <a:gd name="adj2" fmla="val 119928"/>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prstClr val="white"/>
                </a:solidFill>
                <a:latin typeface="Segoe UI"/>
              </a:rPr>
              <a:t>Preamble</a:t>
            </a:r>
            <a:endParaRPr kumimoji="0" lang="en-US"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Rounded Rectangular Callout 14"/>
          <p:cNvSpPr/>
          <p:nvPr/>
        </p:nvSpPr>
        <p:spPr>
          <a:xfrm>
            <a:off x="4382018" y="3831968"/>
            <a:ext cx="759637" cy="377274"/>
          </a:xfrm>
          <a:prstGeom prst="wedgeRoundRectCallout">
            <a:avLst>
              <a:gd name="adj1" fmla="val -51277"/>
              <a:gd name="adj2" fmla="val -106775"/>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smtClean="0">
                <a:solidFill>
                  <a:prstClr val="white"/>
                </a:solidFill>
                <a:latin typeface="Segoe UI"/>
              </a:rPr>
              <a:t>Description of Figures</a:t>
            </a:r>
            <a:endParaRPr kumimoji="0" lang="en-US" sz="11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3" name="Picture 2"/>
          <p:cNvPicPr>
            <a:picLocks noChangeAspect="1"/>
          </p:cNvPicPr>
          <p:nvPr/>
        </p:nvPicPr>
        <p:blipFill>
          <a:blip r:embed="rId3"/>
          <a:stretch>
            <a:fillRect/>
          </a:stretch>
        </p:blipFill>
        <p:spPr>
          <a:xfrm>
            <a:off x="5979594" y="883682"/>
            <a:ext cx="1623201" cy="396274"/>
          </a:xfrm>
          <a:prstGeom prst="rect">
            <a:avLst/>
          </a:prstGeom>
        </p:spPr>
      </p:pic>
      <p:pic>
        <p:nvPicPr>
          <p:cNvPr id="4" name="Picture 3"/>
          <p:cNvPicPr>
            <a:picLocks noChangeAspect="1"/>
          </p:cNvPicPr>
          <p:nvPr/>
        </p:nvPicPr>
        <p:blipFill>
          <a:blip r:embed="rId4"/>
          <a:stretch>
            <a:fillRect/>
          </a:stretch>
        </p:blipFill>
        <p:spPr>
          <a:xfrm>
            <a:off x="5019977" y="1414237"/>
            <a:ext cx="1144358" cy="1195930"/>
          </a:xfrm>
          <a:prstGeom prst="rect">
            <a:avLst/>
          </a:prstGeom>
        </p:spPr>
      </p:pic>
      <p:pic>
        <p:nvPicPr>
          <p:cNvPr id="7" name="Picture 6"/>
          <p:cNvPicPr>
            <a:picLocks noChangeAspect="1"/>
          </p:cNvPicPr>
          <p:nvPr/>
        </p:nvPicPr>
        <p:blipFill>
          <a:blip r:embed="rId5"/>
          <a:stretch>
            <a:fillRect/>
          </a:stretch>
        </p:blipFill>
        <p:spPr>
          <a:xfrm>
            <a:off x="6341154" y="1468320"/>
            <a:ext cx="1388688" cy="1749265"/>
          </a:xfrm>
          <a:prstGeom prst="rect">
            <a:avLst/>
          </a:prstGeom>
        </p:spPr>
      </p:pic>
      <p:pic>
        <p:nvPicPr>
          <p:cNvPr id="16" name="Picture 15"/>
          <p:cNvPicPr>
            <a:picLocks noChangeAspect="1"/>
          </p:cNvPicPr>
          <p:nvPr/>
        </p:nvPicPr>
        <p:blipFill>
          <a:blip r:embed="rId6"/>
          <a:stretch>
            <a:fillRect/>
          </a:stretch>
        </p:blipFill>
        <p:spPr>
          <a:xfrm>
            <a:off x="7898796" y="1482653"/>
            <a:ext cx="1084876" cy="1248334"/>
          </a:xfrm>
          <a:prstGeom prst="rect">
            <a:avLst/>
          </a:prstGeom>
        </p:spPr>
      </p:pic>
      <p:pic>
        <p:nvPicPr>
          <p:cNvPr id="17" name="Picture 16"/>
          <p:cNvPicPr>
            <a:picLocks noChangeAspect="1"/>
          </p:cNvPicPr>
          <p:nvPr/>
        </p:nvPicPr>
        <p:blipFill>
          <a:blip r:embed="rId7"/>
          <a:stretch>
            <a:fillRect/>
          </a:stretch>
        </p:blipFill>
        <p:spPr>
          <a:xfrm>
            <a:off x="5146981" y="2753333"/>
            <a:ext cx="993615" cy="1952165"/>
          </a:xfrm>
          <a:prstGeom prst="rect">
            <a:avLst/>
          </a:prstGeom>
        </p:spPr>
      </p:pic>
      <p:pic>
        <p:nvPicPr>
          <p:cNvPr id="18" name="Picture 17"/>
          <p:cNvPicPr>
            <a:picLocks noChangeAspect="1"/>
          </p:cNvPicPr>
          <p:nvPr/>
        </p:nvPicPr>
        <p:blipFill>
          <a:blip r:embed="rId8"/>
          <a:stretch>
            <a:fillRect/>
          </a:stretch>
        </p:blipFill>
        <p:spPr>
          <a:xfrm>
            <a:off x="6213928" y="3284125"/>
            <a:ext cx="1224795" cy="1775650"/>
          </a:xfrm>
          <a:prstGeom prst="rect">
            <a:avLst/>
          </a:prstGeom>
        </p:spPr>
      </p:pic>
      <p:pic>
        <p:nvPicPr>
          <p:cNvPr id="19" name="Picture 18"/>
          <p:cNvPicPr>
            <a:picLocks noChangeAspect="1"/>
          </p:cNvPicPr>
          <p:nvPr/>
        </p:nvPicPr>
        <p:blipFill>
          <a:blip r:embed="rId9"/>
          <a:stretch>
            <a:fillRect/>
          </a:stretch>
        </p:blipFill>
        <p:spPr>
          <a:xfrm>
            <a:off x="7525505" y="2728420"/>
            <a:ext cx="1152998" cy="1492063"/>
          </a:xfrm>
          <a:prstGeom prst="rect">
            <a:avLst/>
          </a:prstGeom>
        </p:spPr>
      </p:pic>
      <p:pic>
        <p:nvPicPr>
          <p:cNvPr id="20" name="Picture 19"/>
          <p:cNvPicPr>
            <a:picLocks noChangeAspect="1"/>
          </p:cNvPicPr>
          <p:nvPr/>
        </p:nvPicPr>
        <p:blipFill>
          <a:blip r:embed="rId10"/>
          <a:stretch>
            <a:fillRect/>
          </a:stretch>
        </p:blipFill>
        <p:spPr>
          <a:xfrm>
            <a:off x="7585386" y="4266549"/>
            <a:ext cx="1152998" cy="1334152"/>
          </a:xfrm>
          <a:prstGeom prst="rect">
            <a:avLst/>
          </a:prstGeom>
        </p:spPr>
      </p:pic>
      <p:pic>
        <p:nvPicPr>
          <p:cNvPr id="23" name="Picture 22"/>
          <p:cNvPicPr>
            <a:picLocks noChangeAspect="1"/>
          </p:cNvPicPr>
          <p:nvPr/>
        </p:nvPicPr>
        <p:blipFill>
          <a:blip r:embed="rId11"/>
          <a:stretch>
            <a:fillRect/>
          </a:stretch>
        </p:blipFill>
        <p:spPr>
          <a:xfrm>
            <a:off x="975253" y="883682"/>
            <a:ext cx="2210160" cy="402604"/>
          </a:xfrm>
          <a:prstGeom prst="rect">
            <a:avLst/>
          </a:prstGeom>
        </p:spPr>
      </p:pic>
      <p:pic>
        <p:nvPicPr>
          <p:cNvPr id="24" name="Picture 23"/>
          <p:cNvPicPr>
            <a:picLocks noChangeAspect="1"/>
          </p:cNvPicPr>
          <p:nvPr/>
        </p:nvPicPr>
        <p:blipFill>
          <a:blip r:embed="rId12"/>
          <a:stretch>
            <a:fillRect/>
          </a:stretch>
        </p:blipFill>
        <p:spPr>
          <a:xfrm>
            <a:off x="229589" y="1372511"/>
            <a:ext cx="4107536" cy="4013951"/>
          </a:xfrm>
          <a:prstGeom prst="rect">
            <a:avLst/>
          </a:prstGeom>
        </p:spPr>
      </p:pic>
      <p:sp>
        <p:nvSpPr>
          <p:cNvPr id="25" name="Rounded Rectangular Callout 24"/>
          <p:cNvSpPr/>
          <p:nvPr/>
        </p:nvSpPr>
        <p:spPr>
          <a:xfrm>
            <a:off x="4883441" y="5258612"/>
            <a:ext cx="527079" cy="255700"/>
          </a:xfrm>
          <a:prstGeom prst="wedgeRoundRectCallout">
            <a:avLst>
              <a:gd name="adj1" fmla="val -194175"/>
              <a:gd name="adj2" fmla="val -52141"/>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noProof="0" dirty="0" smtClean="0">
                <a:solidFill>
                  <a:prstClr val="white"/>
                </a:solidFill>
                <a:latin typeface="Segoe UI"/>
              </a:rPr>
              <a:t>Claim</a:t>
            </a:r>
            <a:endParaRPr kumimoji="0" lang="en-US"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Rounded Rectangular Callout 25"/>
          <p:cNvSpPr/>
          <p:nvPr/>
        </p:nvSpPr>
        <p:spPr>
          <a:xfrm>
            <a:off x="4657993" y="4660027"/>
            <a:ext cx="759637" cy="377274"/>
          </a:xfrm>
          <a:prstGeom prst="wedgeRoundRectCallout">
            <a:avLst>
              <a:gd name="adj1" fmla="val -107284"/>
              <a:gd name="adj2" fmla="val -49549"/>
              <a:gd name="adj3" fmla="val 16667"/>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prstClr val="white"/>
                </a:solidFill>
                <a:latin typeface="Segoe UI"/>
              </a:rPr>
              <a:t>Feature Description </a:t>
            </a:r>
            <a:endParaRPr kumimoji="0" lang="en-US" sz="11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69621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p:txBody>
          <a:bodyPr>
            <a:normAutofit fontScale="90000"/>
          </a:bodyPr>
          <a:lstStyle/>
          <a:p>
            <a:r>
              <a:rPr lang="en-US" dirty="0" smtClean="0"/>
              <a:t>Non-Provisional </a:t>
            </a:r>
            <a:r>
              <a:rPr lang="en-US" i="1" u="sng" dirty="0" smtClean="0">
                <a:solidFill>
                  <a:srgbClr val="FF0000"/>
                </a:solidFill>
              </a:rPr>
              <a:t>Plant</a:t>
            </a:r>
            <a:r>
              <a:rPr lang="en-US" dirty="0" smtClean="0"/>
              <a:t> applications</a:t>
            </a:r>
            <a:r>
              <a:rPr lang="en-US" sz="2700" dirty="0" smtClean="0"/>
              <a:t/>
            </a:r>
            <a:br>
              <a:rPr lang="en-US" sz="2700" dirty="0" smtClean="0"/>
            </a:br>
            <a:r>
              <a:rPr lang="en-US" sz="2700" dirty="0" smtClean="0"/>
              <a:t>Filing Requirements</a:t>
            </a:r>
            <a:endParaRPr lang="en-US" sz="2700" dirty="0"/>
          </a:p>
        </p:txBody>
      </p:sp>
      <p:sp>
        <p:nvSpPr>
          <p:cNvPr id="3" name="object 3"/>
          <p:cNvSpPr txBox="1">
            <a:spLocks noGrp="1"/>
          </p:cNvSpPr>
          <p:nvPr>
            <p:ph idx="1"/>
          </p:nvPr>
        </p:nvSpPr>
        <p:spPr/>
        <p:txBody>
          <a:bodyPr>
            <a:normAutofit fontScale="25000" lnSpcReduction="20000"/>
          </a:bodyPr>
          <a:lstStyle/>
          <a:p>
            <a:pPr>
              <a:lnSpc>
                <a:spcPct val="120000"/>
              </a:lnSpc>
            </a:pPr>
            <a:r>
              <a:rPr lang="en-US" sz="5500" dirty="0"/>
              <a:t>To obtain a valid patent, a </a:t>
            </a:r>
            <a:r>
              <a:rPr lang="en-US" sz="5500" i="1" u="sng" dirty="0" smtClean="0">
                <a:solidFill>
                  <a:srgbClr val="FF0000"/>
                </a:solidFill>
              </a:rPr>
              <a:t>plant</a:t>
            </a:r>
            <a:r>
              <a:rPr lang="en-US" sz="5500" dirty="0" smtClean="0"/>
              <a:t> patent </a:t>
            </a:r>
            <a:r>
              <a:rPr lang="en-US" sz="5500" dirty="0"/>
              <a:t>application as filed must contain a full and clear </a:t>
            </a:r>
            <a:r>
              <a:rPr lang="en-US" sz="5500" b="1" dirty="0"/>
              <a:t>disclosure</a:t>
            </a:r>
            <a:r>
              <a:rPr lang="en-US" sz="5500" dirty="0"/>
              <a:t> </a:t>
            </a:r>
            <a:r>
              <a:rPr lang="en-US" sz="5500" dirty="0" smtClean="0"/>
              <a:t>(specification) of </a:t>
            </a:r>
            <a:r>
              <a:rPr lang="en-US" sz="5500" dirty="0"/>
              <a:t>the </a:t>
            </a:r>
            <a:r>
              <a:rPr lang="en-US" sz="5500" dirty="0" smtClean="0"/>
              <a:t>invention:</a:t>
            </a:r>
          </a:p>
          <a:p>
            <a:pPr lvl="1">
              <a:lnSpc>
                <a:spcPct val="120000"/>
              </a:lnSpc>
            </a:pPr>
            <a:r>
              <a:rPr lang="en-US" sz="4400" dirty="0" smtClean="0"/>
              <a:t>Title of the Invention</a:t>
            </a:r>
          </a:p>
          <a:p>
            <a:pPr lvl="1">
              <a:lnSpc>
                <a:spcPct val="120000"/>
              </a:lnSpc>
            </a:pPr>
            <a:r>
              <a:rPr lang="en-US" sz="4400" dirty="0" smtClean="0"/>
              <a:t>Cross-reference </a:t>
            </a:r>
            <a:r>
              <a:rPr lang="en-US" sz="4400" dirty="0" smtClean="0"/>
              <a:t>to related applications (also included in the application data sheet (ADS))</a:t>
            </a:r>
          </a:p>
          <a:p>
            <a:pPr lvl="1">
              <a:lnSpc>
                <a:spcPct val="120000"/>
              </a:lnSpc>
            </a:pPr>
            <a:r>
              <a:rPr lang="en-US" sz="4400" dirty="0" smtClean="0"/>
              <a:t>Latin name of the genus and species of the plant claimed</a:t>
            </a:r>
          </a:p>
          <a:p>
            <a:pPr lvl="1">
              <a:lnSpc>
                <a:spcPct val="120000"/>
              </a:lnSpc>
            </a:pPr>
            <a:r>
              <a:rPr lang="en-US" sz="4400" dirty="0" smtClean="0"/>
              <a:t>Variety Denomination</a:t>
            </a:r>
          </a:p>
          <a:p>
            <a:pPr lvl="1">
              <a:lnSpc>
                <a:spcPct val="120000"/>
              </a:lnSpc>
            </a:pPr>
            <a:r>
              <a:rPr lang="en-US" sz="4400" dirty="0" smtClean="0"/>
              <a:t>Abstract</a:t>
            </a:r>
          </a:p>
          <a:p>
            <a:pPr lvl="1">
              <a:lnSpc>
                <a:spcPct val="120000"/>
              </a:lnSpc>
            </a:pPr>
            <a:r>
              <a:rPr lang="en-US" sz="4400" dirty="0" smtClean="0"/>
              <a:t>Background of the Invention</a:t>
            </a:r>
          </a:p>
          <a:p>
            <a:pPr lvl="1">
              <a:lnSpc>
                <a:spcPct val="120000"/>
              </a:lnSpc>
            </a:pPr>
            <a:r>
              <a:rPr lang="en-US" sz="4400" dirty="0" smtClean="0"/>
              <a:t>Summary of the Invention</a:t>
            </a:r>
          </a:p>
          <a:p>
            <a:pPr lvl="1">
              <a:lnSpc>
                <a:spcPct val="120000"/>
              </a:lnSpc>
            </a:pPr>
            <a:r>
              <a:rPr lang="en-US" sz="4400" dirty="0" smtClean="0"/>
              <a:t>Drawings describing the Invention</a:t>
            </a:r>
          </a:p>
          <a:p>
            <a:pPr lvl="1">
              <a:lnSpc>
                <a:spcPct val="120000"/>
              </a:lnSpc>
            </a:pPr>
            <a:r>
              <a:rPr lang="en-US" sz="4400" dirty="0" smtClean="0"/>
              <a:t>A Detailed Botanical Description of the Plant</a:t>
            </a:r>
          </a:p>
          <a:p>
            <a:pPr lvl="1">
              <a:lnSpc>
                <a:spcPct val="120000"/>
              </a:lnSpc>
            </a:pPr>
            <a:r>
              <a:rPr lang="en-US" sz="4400" dirty="0" smtClean="0"/>
              <a:t>Claim</a:t>
            </a:r>
          </a:p>
          <a:p>
            <a:pPr>
              <a:lnSpc>
                <a:spcPct val="120000"/>
              </a:lnSpc>
            </a:pPr>
            <a:r>
              <a:rPr lang="en-US" b="1" u="sng" dirty="0" smtClean="0">
                <a:solidFill>
                  <a:srgbClr val="FF0000"/>
                </a:solidFill>
              </a:rPr>
              <a:t>NOTE</a:t>
            </a:r>
            <a:r>
              <a:rPr lang="en-US" dirty="0" smtClean="0"/>
              <a:t>: A more detailed guidance for writing a Specification can be found in the Manual of Patenting Examining Procedures (MPEP) Section 1605 (see link): </a:t>
            </a:r>
            <a:r>
              <a:rPr lang="en-US" dirty="0">
                <a:hlinkClick r:id="rId2"/>
              </a:rPr>
              <a:t>https://www.uspto.gov/web/offices/pac/mpep/s1605.html</a:t>
            </a:r>
            <a:endParaRPr lang="en-US" dirty="0"/>
          </a:p>
        </p:txBody>
      </p:sp>
      <p:sp>
        <p:nvSpPr>
          <p:cNvPr id="4" name="object 4"/>
          <p:cNvSpPr txBox="1">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06030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Filing a </a:t>
            </a:r>
            <a:r>
              <a:rPr lang="en-US" dirty="0" smtClean="0">
                <a:solidFill>
                  <a:srgbClr val="FF0000"/>
                </a:solidFill>
              </a:rPr>
              <a:t>Non</a:t>
            </a:r>
            <a:r>
              <a:rPr lang="en-US" dirty="0" smtClean="0"/>
              <a:t>-Provisional Application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Demystifying the Filing Process</a:t>
            </a:r>
          </a:p>
        </p:txBody>
      </p:sp>
    </p:spTree>
    <p:extLst>
      <p:ext uri="{BB962C8B-B14F-4D97-AF65-F5344CB8AC3E}">
        <p14:creationId xmlns:p14="http://schemas.microsoft.com/office/powerpoint/2010/main" val="417653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46080"/>
            <a:ext cx="8229600" cy="984885"/>
          </a:xfrm>
          <a:prstGeom prst="rect">
            <a:avLst/>
          </a:prstGeom>
        </p:spPr>
        <p:txBody>
          <a:bodyPr vert="horz" wrap="square" lIns="0" tIns="0" rIns="0" bIns="0" rtlCol="0">
            <a:spAutoFit/>
          </a:bodyPr>
          <a:lstStyle/>
          <a:p>
            <a:pPr marL="12700">
              <a:lnSpc>
                <a:spcPct val="100000"/>
              </a:lnSpc>
            </a:pPr>
            <a:r>
              <a:rPr lang="en-US" spc="-5" dirty="0" smtClean="0"/>
              <a:t>Non-</a:t>
            </a:r>
            <a:r>
              <a:rPr spc="-5" dirty="0" smtClean="0"/>
              <a:t>Provisional</a:t>
            </a:r>
            <a:r>
              <a:rPr lang="en-US" spc="-5" dirty="0" smtClean="0"/>
              <a:t> </a:t>
            </a:r>
            <a:r>
              <a:rPr spc="-5" dirty="0" smtClean="0"/>
              <a:t>applications</a:t>
            </a:r>
            <a:r>
              <a:rPr lang="en-US" spc="-5" dirty="0" smtClean="0"/>
              <a:t/>
            </a:r>
            <a:br>
              <a:rPr lang="en-US" spc="-5" dirty="0" smtClean="0"/>
            </a:br>
            <a:r>
              <a:rPr lang="en-US" sz="2400" spc="-5" dirty="0" smtClean="0"/>
              <a:t>Forms for filing applications:</a:t>
            </a:r>
            <a:endParaRPr sz="2400" spc="-5" dirty="0"/>
          </a:p>
        </p:txBody>
      </p:sp>
      <p:sp>
        <p:nvSpPr>
          <p:cNvPr id="5" name="Content Placeholder 4"/>
          <p:cNvSpPr>
            <a:spLocks noGrp="1"/>
          </p:cNvSpPr>
          <p:nvPr>
            <p:ph idx="1"/>
          </p:nvPr>
        </p:nvSpPr>
        <p:spPr>
          <a:xfrm>
            <a:off x="457200" y="1275843"/>
            <a:ext cx="8229600" cy="3786267"/>
          </a:xfrm>
        </p:spPr>
        <p:txBody>
          <a:bodyPr>
            <a:noAutofit/>
          </a:bodyPr>
          <a:lstStyle/>
          <a:p>
            <a:pPr marL="355600" marR="865505">
              <a:tabLst>
                <a:tab pos="354965" algn="l"/>
                <a:tab pos="355600" algn="l"/>
              </a:tabLst>
            </a:pPr>
            <a:r>
              <a:rPr lang="en-US" sz="1400" dirty="0" smtClean="0"/>
              <a:t>Patent Application Transmittal Form:</a:t>
            </a:r>
          </a:p>
          <a:p>
            <a:pPr marL="755650" marR="865505" lvl="1">
              <a:tabLst>
                <a:tab pos="354965" algn="l"/>
                <a:tab pos="355600" algn="l"/>
              </a:tabLst>
            </a:pPr>
            <a:r>
              <a:rPr lang="en-US" sz="1000" dirty="0">
                <a:hlinkClick r:id="rId2"/>
              </a:rPr>
              <a:t>https://</a:t>
            </a:r>
            <a:r>
              <a:rPr lang="en-US" sz="1000" dirty="0" smtClean="0">
                <a:hlinkClick r:id="rId2"/>
              </a:rPr>
              <a:t>www.uspto.gov/sites/default/files/documents/aia0015.pdf</a:t>
            </a:r>
            <a:r>
              <a:rPr lang="en-US" sz="1000" dirty="0" smtClean="0"/>
              <a:t> - Utility Application</a:t>
            </a:r>
          </a:p>
          <a:p>
            <a:pPr marL="755650" marR="865505" lvl="1">
              <a:tabLst>
                <a:tab pos="354965" algn="l"/>
                <a:tab pos="355600" algn="l"/>
              </a:tabLst>
            </a:pPr>
            <a:r>
              <a:rPr lang="en-US" sz="1000" dirty="0">
                <a:hlinkClick r:id="rId3"/>
              </a:rPr>
              <a:t>https://</a:t>
            </a:r>
            <a:r>
              <a:rPr lang="en-US" sz="1000" dirty="0" smtClean="0">
                <a:hlinkClick r:id="rId3"/>
              </a:rPr>
              <a:t>www.uspto.gov/sites/default/files/documents/aia0018.pdf</a:t>
            </a:r>
            <a:r>
              <a:rPr lang="en-US" sz="1000" dirty="0" smtClean="0"/>
              <a:t> - Design Application</a:t>
            </a:r>
          </a:p>
          <a:p>
            <a:pPr marL="755650" marR="865505" lvl="1">
              <a:tabLst>
                <a:tab pos="354965" algn="l"/>
                <a:tab pos="355600" algn="l"/>
              </a:tabLst>
            </a:pPr>
            <a:r>
              <a:rPr lang="en-US" sz="1000" dirty="0">
                <a:hlinkClick r:id="rId4"/>
              </a:rPr>
              <a:t>https://</a:t>
            </a:r>
            <a:r>
              <a:rPr lang="en-US" sz="1000" dirty="0" smtClean="0">
                <a:hlinkClick r:id="rId4"/>
              </a:rPr>
              <a:t>www.uspto.gov/sites/default/files/documents/aia0019.pdf</a:t>
            </a:r>
            <a:r>
              <a:rPr lang="en-US" sz="1000" dirty="0" smtClean="0"/>
              <a:t> - Plant Application</a:t>
            </a:r>
          </a:p>
          <a:p>
            <a:pPr marL="355600" marR="865505">
              <a:tabLst>
                <a:tab pos="354965" algn="l"/>
                <a:tab pos="355600" algn="l"/>
              </a:tabLst>
            </a:pPr>
            <a:r>
              <a:rPr lang="en-US" sz="1400" dirty="0" smtClean="0"/>
              <a:t>Fee Transmittal Form:</a:t>
            </a:r>
          </a:p>
          <a:p>
            <a:pPr marL="755650" marR="865505" lvl="1">
              <a:tabLst>
                <a:tab pos="354965" algn="l"/>
                <a:tab pos="355600" algn="l"/>
              </a:tabLst>
            </a:pPr>
            <a:r>
              <a:rPr lang="en-US" sz="1000" dirty="0">
                <a:hlinkClick r:id="rId5"/>
              </a:rPr>
              <a:t>https://</a:t>
            </a:r>
            <a:r>
              <a:rPr lang="en-US" sz="1000" dirty="0" smtClean="0">
                <a:hlinkClick r:id="rId5"/>
              </a:rPr>
              <a:t>www.uspto.gov/sites/default/files/documents/sb0017.pdf</a:t>
            </a:r>
            <a:r>
              <a:rPr lang="en-US" sz="1000" dirty="0" smtClean="0"/>
              <a:t> - All Non-Provisional Applications</a:t>
            </a:r>
          </a:p>
          <a:p>
            <a:pPr marL="355600" marR="865505">
              <a:tabLst>
                <a:tab pos="354965" algn="l"/>
                <a:tab pos="355600" algn="l"/>
              </a:tabLst>
            </a:pPr>
            <a:r>
              <a:rPr lang="en-US" sz="1400" dirty="0" smtClean="0"/>
              <a:t>Micro Entity (Fee) Certification Form:</a:t>
            </a:r>
          </a:p>
          <a:p>
            <a:pPr marL="755650" marR="865505" lvl="1">
              <a:tabLst>
                <a:tab pos="354965" algn="l"/>
                <a:tab pos="355600" algn="l"/>
              </a:tabLst>
            </a:pPr>
            <a:r>
              <a:rPr lang="en-US" sz="1200" dirty="0"/>
              <a:t> </a:t>
            </a:r>
            <a:r>
              <a:rPr lang="en-US" sz="1000" dirty="0">
                <a:hlinkClick r:id="rId6"/>
              </a:rPr>
              <a:t>https://</a:t>
            </a:r>
            <a:r>
              <a:rPr lang="en-US" sz="1000" dirty="0" smtClean="0">
                <a:hlinkClick r:id="rId6"/>
              </a:rPr>
              <a:t>www.uspto.gov/sites/default/files/forms/sb0015a.pdf</a:t>
            </a:r>
            <a:r>
              <a:rPr lang="en-US" sz="1000" dirty="0" smtClean="0"/>
              <a:t> - Certification based on Gross Income</a:t>
            </a:r>
          </a:p>
          <a:p>
            <a:pPr marL="755650" marR="865505" lvl="1">
              <a:tabLst>
                <a:tab pos="354965" algn="l"/>
                <a:tab pos="355600" algn="l"/>
              </a:tabLst>
            </a:pPr>
            <a:r>
              <a:rPr lang="en-US" sz="1000" dirty="0">
                <a:hlinkClick r:id="rId7"/>
              </a:rPr>
              <a:t>https://</a:t>
            </a:r>
            <a:r>
              <a:rPr lang="en-US" sz="1000" dirty="0" smtClean="0">
                <a:hlinkClick r:id="rId7"/>
              </a:rPr>
              <a:t>www.uspto.gov/sites/default/files/forms/sb0015b.pdf</a:t>
            </a:r>
            <a:r>
              <a:rPr lang="en-US" sz="1000" dirty="0" smtClean="0"/>
              <a:t> - Certification based on Institution of Higher Learning.</a:t>
            </a:r>
          </a:p>
          <a:p>
            <a:pPr marL="355600" marR="865505">
              <a:tabLst>
                <a:tab pos="354965" algn="l"/>
                <a:tab pos="355600" algn="l"/>
              </a:tabLst>
            </a:pPr>
            <a:r>
              <a:rPr lang="en-US" sz="1400" dirty="0" smtClean="0"/>
              <a:t>Application Data Sheet (ADS) Form:</a:t>
            </a:r>
          </a:p>
          <a:p>
            <a:pPr marL="755650" marR="865505" lvl="1">
              <a:tabLst>
                <a:tab pos="354965" algn="l"/>
                <a:tab pos="355600" algn="l"/>
              </a:tabLst>
            </a:pPr>
            <a:r>
              <a:rPr lang="en-US" sz="1000" dirty="0">
                <a:hlinkClick r:id="rId8"/>
              </a:rPr>
              <a:t>https://</a:t>
            </a:r>
            <a:r>
              <a:rPr lang="en-US" sz="1000" dirty="0" smtClean="0">
                <a:hlinkClick r:id="rId8"/>
              </a:rPr>
              <a:t>www.uspto.gov/sites/default/files/documents/aia0014.pdf</a:t>
            </a:r>
            <a:r>
              <a:rPr lang="en-US" sz="1000" dirty="0" smtClean="0"/>
              <a:t> - All Non-Provisional Applications</a:t>
            </a:r>
          </a:p>
          <a:p>
            <a:pPr marL="355600" marR="865505">
              <a:tabLst>
                <a:tab pos="354965" algn="l"/>
                <a:tab pos="355600" algn="l"/>
              </a:tabLst>
            </a:pPr>
            <a:r>
              <a:rPr lang="en-US" sz="1400" dirty="0" smtClean="0"/>
              <a:t>Oath and Declaration Form:</a:t>
            </a:r>
          </a:p>
          <a:p>
            <a:pPr marL="755650" marR="865505" lvl="1">
              <a:tabLst>
                <a:tab pos="354965" algn="l"/>
                <a:tab pos="355600" algn="l"/>
              </a:tabLst>
            </a:pPr>
            <a:r>
              <a:rPr lang="en-US" sz="1000" dirty="0">
                <a:hlinkClick r:id="rId9"/>
              </a:rPr>
              <a:t>https://</a:t>
            </a:r>
            <a:r>
              <a:rPr lang="en-US" sz="1000" dirty="0" smtClean="0">
                <a:hlinkClick r:id="rId9"/>
              </a:rPr>
              <a:t>www.uspto.gov/sites/default/files/documents/aia0001.pdf</a:t>
            </a:r>
            <a:r>
              <a:rPr lang="en-US" sz="1000" dirty="0" smtClean="0"/>
              <a:t> - Utility or Design Applications</a:t>
            </a:r>
          </a:p>
          <a:p>
            <a:pPr marL="755650" marR="865505" lvl="1">
              <a:tabLst>
                <a:tab pos="354965" algn="l"/>
                <a:tab pos="355600" algn="l"/>
              </a:tabLst>
            </a:pPr>
            <a:r>
              <a:rPr lang="en-US" sz="1000" dirty="0">
                <a:hlinkClick r:id="rId10"/>
              </a:rPr>
              <a:t>https://</a:t>
            </a:r>
            <a:r>
              <a:rPr lang="en-US" sz="1000" dirty="0" smtClean="0">
                <a:hlinkClick r:id="rId10"/>
              </a:rPr>
              <a:t>www.uspto.gov/sites/default/files/forms/aia0003.pdf</a:t>
            </a:r>
            <a:r>
              <a:rPr lang="en-US" sz="1000" dirty="0" smtClean="0"/>
              <a:t> - Plant Application</a:t>
            </a:r>
          </a:p>
        </p:txBody>
      </p:sp>
      <p:sp>
        <p:nvSpPr>
          <p:cNvPr id="4" name="object 4"/>
          <p:cNvSpPr txBox="1">
            <a:spLocks noGrp="1"/>
          </p:cNvSpPr>
          <p:nvPr>
            <p:ph type="sldNum" sz="quarter" idx="10"/>
          </p:nvPr>
        </p:nvSpPr>
        <p:spPr>
          <a:prstGeom prst="rect">
            <a:avLst/>
          </a:prstGeom>
        </p:spPr>
        <p:txBody>
          <a:bodyPr vert="horz" wrap="square" lIns="0" tIns="20955" rIns="0" bIns="0" rtlCol="0">
            <a:spAutoFit/>
          </a:bodyPr>
          <a:lstStyle/>
          <a:p>
            <a:pPr marL="25400" marR="0" lvl="0" indent="0" algn="l" defTabSz="457200" rtl="0" eaLnBrk="1" fontAlgn="auto" latinLnBrk="0" hangingPunct="1">
              <a:lnSpc>
                <a:spcPct val="100000"/>
              </a:lnSpc>
              <a:spcBef>
                <a:spcPts val="165"/>
              </a:spcBef>
              <a:spcAft>
                <a:spcPts val="0"/>
              </a:spcAft>
              <a:buClrTx/>
              <a:buSzTx/>
              <a:buFontTx/>
              <a:buNone/>
              <a:tabLst/>
              <a:defRPr/>
            </a:pPr>
            <a:fld id="{81D60167-4931-47E6-BA6A-407CBD079E47}" type="slidenum">
              <a:rPr kumimoji="0" sz="800" b="0" i="0" u="none" strike="noStrike" kern="1200" cap="none" spc="0" normalizeH="0" baseline="0" noProof="0" dirty="0">
                <a:ln>
                  <a:noFill/>
                </a:ln>
                <a:solidFill>
                  <a:prstClr val="black"/>
                </a:solidFill>
                <a:effectLst/>
                <a:uLnTx/>
                <a:uFillTx/>
                <a:latin typeface="Segoe UI"/>
                <a:ea typeface="+mn-ea"/>
                <a:cs typeface="+mn-cs"/>
              </a:rPr>
              <a:pPr marL="25400" marR="0" lvl="0" indent="0" algn="l" defTabSz="457200" rtl="0" eaLnBrk="1" fontAlgn="auto" latinLnBrk="0" hangingPunct="1">
                <a:lnSpc>
                  <a:spcPct val="100000"/>
                </a:lnSpc>
                <a:spcBef>
                  <a:spcPts val="165"/>
                </a:spcBef>
                <a:spcAft>
                  <a:spcPts val="0"/>
                </a:spcAft>
                <a:buClrTx/>
                <a:buSzTx/>
                <a:buFontTx/>
                <a:buNone/>
                <a:tabLst/>
                <a:defRPr/>
              </a:pPr>
              <a:t>20</a:t>
            </a:fld>
            <a:endParaRPr kumimoji="0"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4266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Se Assistance Center </a:t>
            </a:r>
            <a:endParaRPr lang="en-US" dirty="0"/>
          </a:p>
        </p:txBody>
      </p:sp>
      <p:sp>
        <p:nvSpPr>
          <p:cNvPr id="3" name="Content Placeholder 2"/>
          <p:cNvSpPr>
            <a:spLocks noGrp="1"/>
          </p:cNvSpPr>
          <p:nvPr>
            <p:ph idx="1"/>
          </p:nvPr>
        </p:nvSpPr>
        <p:spPr>
          <a:xfrm>
            <a:off x="457201" y="1262080"/>
            <a:ext cx="5665694" cy="3954595"/>
          </a:xfrm>
        </p:spPr>
        <p:txBody>
          <a:bodyPr>
            <a:normAutofit fontScale="47500" lnSpcReduction="20000"/>
          </a:bodyPr>
          <a:lstStyle/>
          <a:p>
            <a:pPr marL="0" indent="0">
              <a:lnSpc>
                <a:spcPct val="120000"/>
              </a:lnSpc>
              <a:buNone/>
            </a:pPr>
            <a:r>
              <a:rPr lang="en-US" sz="3800" dirty="0" smtClean="0"/>
              <a:t>The Pro Se Assistance Center offers in-depth </a:t>
            </a:r>
            <a:br>
              <a:rPr lang="en-US" sz="3800" dirty="0" smtClean="0"/>
            </a:br>
            <a:r>
              <a:rPr lang="en-US" sz="3800" dirty="0" smtClean="0"/>
              <a:t>technical support to Pro Se stakeholders of the USPTO.</a:t>
            </a:r>
          </a:p>
          <a:p>
            <a:pPr marL="0" indent="0">
              <a:lnSpc>
                <a:spcPct val="120000"/>
              </a:lnSpc>
              <a:buNone/>
            </a:pPr>
            <a:r>
              <a:rPr lang="en-US" sz="3000" dirty="0" smtClean="0"/>
              <a:t>The Pro Se Assistance Program can assist with:</a:t>
            </a:r>
          </a:p>
          <a:p>
            <a:pPr lvl="1">
              <a:lnSpc>
                <a:spcPct val="120000"/>
              </a:lnSpc>
              <a:spcBef>
                <a:spcPts val="500"/>
              </a:spcBef>
            </a:pPr>
            <a:r>
              <a:rPr lang="en-US" sz="2500" b="1" i="1" dirty="0" smtClean="0">
                <a:solidFill>
                  <a:srgbClr val="FF0000"/>
                </a:solidFill>
              </a:rPr>
              <a:t>Providing </a:t>
            </a:r>
            <a:r>
              <a:rPr lang="en-US" sz="2500" dirty="0" smtClean="0"/>
              <a:t>1-on-1 targeted Assistance related to Application filing.</a:t>
            </a:r>
          </a:p>
          <a:p>
            <a:pPr lvl="1">
              <a:lnSpc>
                <a:spcPct val="120000"/>
              </a:lnSpc>
              <a:spcBef>
                <a:spcPts val="500"/>
              </a:spcBef>
            </a:pPr>
            <a:r>
              <a:rPr lang="en-US" sz="2500" b="1" i="1" dirty="0" smtClean="0">
                <a:solidFill>
                  <a:srgbClr val="FF0000"/>
                </a:solidFill>
              </a:rPr>
              <a:t>Assistance </a:t>
            </a:r>
            <a:r>
              <a:rPr lang="en-US" sz="2500" dirty="0" smtClean="0"/>
              <a:t>with understanding USPTO Correspondences including Office Actions and Notice of Missing Parts.</a:t>
            </a:r>
          </a:p>
          <a:p>
            <a:pPr lvl="1">
              <a:lnSpc>
                <a:spcPct val="120000"/>
              </a:lnSpc>
              <a:spcBef>
                <a:spcPts val="500"/>
              </a:spcBef>
            </a:pPr>
            <a:r>
              <a:rPr lang="en-US" sz="2500" dirty="0" smtClean="0"/>
              <a:t>Providing Assistance related to filing requirements including Forms.</a:t>
            </a:r>
          </a:p>
          <a:p>
            <a:pPr lvl="1">
              <a:lnSpc>
                <a:spcPct val="120000"/>
              </a:lnSpc>
              <a:spcBef>
                <a:spcPts val="500"/>
              </a:spcBef>
            </a:pPr>
            <a:r>
              <a:rPr lang="en-US" sz="2500" dirty="0" smtClean="0"/>
              <a:t>Providing an Overview of the Patent Prosecution Process and status of Applications.</a:t>
            </a:r>
          </a:p>
          <a:p>
            <a:pPr lvl="1">
              <a:lnSpc>
                <a:spcPct val="120000"/>
              </a:lnSpc>
              <a:spcBef>
                <a:spcPts val="500"/>
              </a:spcBef>
            </a:pPr>
            <a:r>
              <a:rPr lang="en-US" sz="2500" dirty="0" smtClean="0"/>
              <a:t>Staffed by experiences Staff and Examiners.</a:t>
            </a:r>
          </a:p>
          <a:p>
            <a:pPr lvl="1">
              <a:lnSpc>
                <a:spcPct val="120000"/>
              </a:lnSpc>
              <a:spcBef>
                <a:spcPts val="500"/>
              </a:spcBef>
            </a:pPr>
            <a:r>
              <a:rPr lang="en-US" sz="2500" dirty="0" smtClean="0"/>
              <a:t>Assistance available via Telephone, Email, and video conference.</a:t>
            </a:r>
          </a:p>
          <a:p>
            <a:pPr lvl="1">
              <a:lnSpc>
                <a:spcPct val="120000"/>
              </a:lnSpc>
              <a:spcBef>
                <a:spcPts val="500"/>
              </a:spcBef>
            </a:pPr>
            <a:r>
              <a:rPr lang="en-US" sz="2500" dirty="0" smtClean="0"/>
              <a:t>For more information visit our website:</a:t>
            </a:r>
          </a:p>
          <a:p>
            <a:pPr marL="457200" lvl="1" indent="0">
              <a:lnSpc>
                <a:spcPct val="120000"/>
              </a:lnSpc>
              <a:spcBef>
                <a:spcPts val="500"/>
              </a:spcBef>
              <a:buNone/>
            </a:pPr>
            <a:r>
              <a:rPr lang="en-US" sz="2500" dirty="0" smtClean="0">
                <a:hlinkClick r:id="rId2"/>
              </a:rPr>
              <a:t>https</a:t>
            </a:r>
            <a:r>
              <a:rPr lang="en-US" sz="2500">
                <a:hlinkClick r:id="rId2"/>
              </a:rPr>
              <a:t>://</a:t>
            </a:r>
            <a:r>
              <a:rPr lang="en-US" sz="2500" smtClean="0">
                <a:hlinkClick r:id="rId2"/>
              </a:rPr>
              <a:t>www.uspto.gov/patents-getting-started/using-legal-services/pro-se-assistance-program</a:t>
            </a:r>
            <a:r>
              <a:rPr lang="en-US" sz="2500" smtClean="0"/>
              <a:t>.</a:t>
            </a:r>
            <a:endParaRPr lang="en-US" sz="2500" dirty="0" smtClean="0"/>
          </a:p>
          <a:p>
            <a:pPr marL="457200" lvl="1" indent="0">
              <a:lnSpc>
                <a:spcPct val="120000"/>
              </a:lnSpc>
              <a:spcBef>
                <a:spcPts val="500"/>
              </a:spcBef>
              <a:buNone/>
            </a:pPr>
            <a:endParaRPr lang="en-US" sz="3400" dirty="0" smtClean="0"/>
          </a:p>
          <a:p>
            <a:pPr marL="457200" lvl="1" indent="0">
              <a:lnSpc>
                <a:spcPct val="120000"/>
              </a:lnSpc>
              <a:spcBef>
                <a:spcPts val="500"/>
              </a:spcBef>
              <a:buNone/>
            </a:pPr>
            <a:endParaRPr lang="en-US" sz="3400" dirty="0" smtClean="0"/>
          </a:p>
        </p:txBody>
      </p:sp>
      <p:sp>
        <p:nvSpPr>
          <p:cNvPr id="6" name="Slide Number Placeholder 5"/>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Rounded Rectangle 9"/>
          <p:cNvSpPr/>
          <p:nvPr/>
        </p:nvSpPr>
        <p:spPr>
          <a:xfrm>
            <a:off x="6122895" y="1262080"/>
            <a:ext cx="2748298" cy="3233168"/>
          </a:xfrm>
          <a:prstGeom prst="roundRect">
            <a:avLst>
              <a:gd name="adj" fmla="val 6152"/>
            </a:avLst>
          </a:prstGeom>
          <a:solidFill>
            <a:srgbClr val="164469"/>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Segoe UI"/>
                <a:ea typeface="+mn-ea"/>
                <a:cs typeface="+mn-cs"/>
              </a:rPr>
              <a:t>Appointment Hours:</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Segoe UI"/>
                <a:ea typeface="+mn-ea"/>
                <a:cs typeface="+mn-cs"/>
              </a:rPr>
              <a:t> </a:t>
            </a:r>
            <a:r>
              <a:rPr kumimoji="0" lang="en-US" sz="1100" b="0" i="0" u="none" strike="noStrike" kern="1200" cap="none" spc="0" normalizeH="0" baseline="0" noProof="0" dirty="0" smtClean="0">
                <a:ln>
                  <a:noFill/>
                </a:ln>
                <a:solidFill>
                  <a:prstClr val="white"/>
                </a:solidFill>
                <a:effectLst/>
                <a:uLnTx/>
                <a:uFillTx/>
                <a:latin typeface="Segoe UI"/>
                <a:ea typeface="+mn-ea"/>
                <a:cs typeface="+mn-cs"/>
              </a:rPr>
              <a:t/>
            </a:r>
            <a:br>
              <a:rPr kumimoji="0" lang="en-US" sz="1100" b="0" i="0" u="none" strike="noStrike" kern="1200" cap="none" spc="0" normalizeH="0" baseline="0" noProof="0" dirty="0" smtClean="0">
                <a:ln>
                  <a:noFill/>
                </a:ln>
                <a:solidFill>
                  <a:prstClr val="white"/>
                </a:solidFill>
                <a:effectLst/>
                <a:uLnTx/>
                <a:uFillTx/>
                <a:latin typeface="Segoe UI"/>
                <a:ea typeface="+mn-ea"/>
                <a:cs typeface="+mn-cs"/>
              </a:rPr>
            </a:b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Monday – Friday, </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8:30 a.m. – 5:00  (</a:t>
            </a:r>
            <a:r>
              <a:rPr kumimoji="0" lang="en-US" sz="1600" b="0" i="0" u="none" strike="noStrike" kern="1200" cap="none" spc="0" normalizeH="0" baseline="0" noProof="0" dirty="0">
                <a:ln>
                  <a:noFill/>
                </a:ln>
                <a:solidFill>
                  <a:prstClr val="white"/>
                </a:solidFill>
                <a:effectLst/>
                <a:uLnTx/>
                <a:uFillTx/>
                <a:latin typeface="Segoe UI"/>
                <a:ea typeface="+mn-ea"/>
                <a:cs typeface="+mn-cs"/>
              </a:rPr>
              <a:t>ET), </a:t>
            </a: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except </a:t>
            </a:r>
            <a:r>
              <a:rPr kumimoji="0" lang="en-US" sz="1600" b="0" i="0" u="none" strike="noStrike" kern="1200" cap="none" spc="0" normalizeH="0" baseline="0" noProof="0" dirty="0">
                <a:ln>
                  <a:noFill/>
                </a:ln>
                <a:solidFill>
                  <a:prstClr val="white"/>
                </a:solidFill>
                <a:effectLst/>
                <a:uLnTx/>
                <a:uFillTx/>
                <a:latin typeface="Segoe UI"/>
                <a:ea typeface="+mn-ea"/>
                <a:cs typeface="+mn-cs"/>
              </a:rPr>
              <a:t>federal </a:t>
            </a: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holidays</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Segoe UI"/>
                <a:ea typeface="+mn-ea"/>
                <a:cs typeface="+mn-cs"/>
              </a:rPr>
              <a:t>To Schedule Appointment: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Segoe U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Toll-Free: </a:t>
            </a: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866-767-3848</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Email: innovationdevelopment@uspto.gov</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white"/>
                </a:solidFill>
                <a:effectLst/>
                <a:uLnTx/>
                <a:uFillTx/>
                <a:latin typeface="Segoe UI"/>
                <a:ea typeface="+mn-ea"/>
                <a:cs typeface="+mn-cs"/>
              </a:rPr>
              <a:t>Visit our Website.</a:t>
            </a:r>
          </a:p>
        </p:txBody>
      </p:sp>
    </p:spTree>
    <p:extLst>
      <p:ext uri="{BB962C8B-B14F-4D97-AF65-F5344CB8AC3E}">
        <p14:creationId xmlns:p14="http://schemas.microsoft.com/office/powerpoint/2010/main" val="3649271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type="body" idx="1"/>
          </p:nvPr>
        </p:nvSpPr>
        <p:spPr>
          <a:xfrm>
            <a:off x="722313" y="4089425"/>
            <a:ext cx="7772400" cy="1250156"/>
          </a:xfrm>
        </p:spPr>
        <p:txBody>
          <a:bodyPr/>
          <a:lstStyle/>
          <a:p>
            <a:r>
              <a:rPr lang="en-US" dirty="0" smtClean="0"/>
              <a:t>This content is for informational purposes only and is not legal advice. Please consult with appropriate sources for legal authority and guidance on these matters.</a:t>
            </a:r>
            <a:endParaRPr lang="en-US" dirty="0"/>
          </a:p>
        </p:txBody>
      </p:sp>
    </p:spTree>
    <p:extLst>
      <p:ext uri="{BB962C8B-B14F-4D97-AF65-F5344CB8AC3E}">
        <p14:creationId xmlns:p14="http://schemas.microsoft.com/office/powerpoint/2010/main" val="10958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42600"/>
            <a:ext cx="2498090" cy="648335"/>
          </a:xfrm>
          <a:prstGeom prst="rect">
            <a:avLst/>
          </a:prstGeom>
        </p:spPr>
        <p:txBody>
          <a:bodyPr vert="horz" wrap="square" lIns="0" tIns="0" rIns="0" bIns="0" rtlCol="0">
            <a:spAutoFit/>
          </a:bodyPr>
          <a:lstStyle/>
          <a:p>
            <a:pPr marL="12700">
              <a:lnSpc>
                <a:spcPct val="100000"/>
              </a:lnSpc>
            </a:pPr>
            <a:r>
              <a:rPr spc="-10" dirty="0"/>
              <a:t>Objectives</a:t>
            </a:r>
          </a:p>
        </p:txBody>
      </p:sp>
      <p:sp>
        <p:nvSpPr>
          <p:cNvPr id="4" name="object 4"/>
          <p:cNvSpPr txBox="1">
            <a:spLocks noGrp="1"/>
          </p:cNvSpPr>
          <p:nvPr>
            <p:ph type="sldNum" sz="quarter" idx="4294967295"/>
          </p:nvPr>
        </p:nvSpPr>
        <p:spPr>
          <a:prstGeom prst="rect">
            <a:avLst/>
          </a:prstGeom>
        </p:spPr>
        <p:txBody>
          <a:bodyPr vert="horz" wrap="square" lIns="0" tIns="20955" rIns="0" bIns="0" rtlCol="0">
            <a:spAutoFit/>
          </a:bodyPr>
          <a:lstStyle/>
          <a:p>
            <a:pPr marL="25400">
              <a:lnSpc>
                <a:spcPct val="100000"/>
              </a:lnSpc>
              <a:spcBef>
                <a:spcPts val="165"/>
              </a:spcBef>
            </a:pPr>
            <a:fld id="{81D60167-4931-47E6-BA6A-407CBD079E47}" type="slidenum">
              <a:rPr dirty="0"/>
              <a:t>4</a:t>
            </a:fld>
            <a:endParaRPr dirty="0"/>
          </a:p>
        </p:txBody>
      </p:sp>
      <p:sp>
        <p:nvSpPr>
          <p:cNvPr id="3" name="object 3"/>
          <p:cNvSpPr txBox="1"/>
          <p:nvPr/>
        </p:nvSpPr>
        <p:spPr>
          <a:xfrm>
            <a:off x="535940" y="1256125"/>
            <a:ext cx="6922770" cy="3447098"/>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en-US" sz="3200" spc="10" dirty="0" smtClean="0">
                <a:cs typeface="Segoe UI"/>
              </a:rPr>
              <a:t>Types of Patents</a:t>
            </a:r>
          </a:p>
          <a:p>
            <a:pPr marL="12700">
              <a:lnSpc>
                <a:spcPct val="100000"/>
              </a:lnSpc>
              <a:tabLst>
                <a:tab pos="354965" algn="l"/>
                <a:tab pos="355600" algn="l"/>
              </a:tabLst>
            </a:pPr>
            <a:endParaRPr lang="en-US" sz="3200" spc="10" dirty="0" smtClean="0">
              <a:cs typeface="Segoe UI"/>
            </a:endParaRPr>
          </a:p>
          <a:p>
            <a:pPr marL="355600" indent="-342900">
              <a:lnSpc>
                <a:spcPct val="100000"/>
              </a:lnSpc>
              <a:buFont typeface="Arial"/>
              <a:buChar char="•"/>
              <a:tabLst>
                <a:tab pos="354965" algn="l"/>
                <a:tab pos="355600" algn="l"/>
              </a:tabLst>
            </a:pPr>
            <a:r>
              <a:rPr lang="en-US" sz="3200" spc="10" dirty="0" smtClean="0">
                <a:cs typeface="Segoe UI"/>
              </a:rPr>
              <a:t>Non-Provisional Application Overview</a:t>
            </a:r>
            <a:endParaRPr lang="en-US" sz="3200" dirty="0">
              <a:cs typeface="Segoe UI"/>
            </a:endParaRPr>
          </a:p>
          <a:p>
            <a:pPr marL="12700">
              <a:lnSpc>
                <a:spcPct val="100000"/>
              </a:lnSpc>
              <a:tabLst>
                <a:tab pos="354965" algn="l"/>
                <a:tab pos="355600" algn="l"/>
              </a:tabLst>
            </a:pPr>
            <a:endParaRPr sz="3200" dirty="0">
              <a:cs typeface="Times New Roman"/>
            </a:endParaRPr>
          </a:p>
          <a:p>
            <a:pPr marL="355600" indent="-342900">
              <a:lnSpc>
                <a:spcPct val="100000"/>
              </a:lnSpc>
              <a:buFont typeface="Arial"/>
              <a:buChar char="•"/>
              <a:tabLst>
                <a:tab pos="354965" algn="l"/>
                <a:tab pos="355600" algn="l"/>
              </a:tabLst>
            </a:pPr>
            <a:r>
              <a:rPr lang="en-US" sz="3200" dirty="0" smtClean="0">
                <a:cs typeface="Segoe UI"/>
              </a:rPr>
              <a:t>Non-Provisional Application Filing Requirements</a:t>
            </a:r>
            <a:endParaRPr sz="3200" dirty="0">
              <a:cs typeface="Segoe UI"/>
            </a:endParaRPr>
          </a:p>
        </p:txBody>
      </p:sp>
    </p:spTree>
    <p:extLst>
      <p:ext uri="{BB962C8B-B14F-4D97-AF65-F5344CB8AC3E}">
        <p14:creationId xmlns:p14="http://schemas.microsoft.com/office/powerpoint/2010/main" val="357633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5</a:t>
            </a:fld>
            <a:endParaRPr lang="en-US" dirty="0"/>
          </a:p>
        </p:txBody>
      </p:sp>
      <p:sp>
        <p:nvSpPr>
          <p:cNvPr id="6" name="Freeform 5" title="Patent Ten Million"/>
          <p:cNvSpPr/>
          <p:nvPr/>
        </p:nvSpPr>
        <p:spPr>
          <a:xfrm>
            <a:off x="5248800" y="180000"/>
            <a:ext cx="3902400" cy="5536800"/>
          </a:xfrm>
          <a:custGeom>
            <a:avLst/>
            <a:gdLst>
              <a:gd name="connsiteX0" fmla="*/ 3873600 w 3888000"/>
              <a:gd name="connsiteY0" fmla="*/ 0 h 5536800"/>
              <a:gd name="connsiteX1" fmla="*/ 856800 w 3888000"/>
              <a:gd name="connsiteY1" fmla="*/ 194400 h 5536800"/>
              <a:gd name="connsiteX2" fmla="*/ 0 w 3888000"/>
              <a:gd name="connsiteY2" fmla="*/ 158400 h 5536800"/>
              <a:gd name="connsiteX3" fmla="*/ 0 w 3888000"/>
              <a:gd name="connsiteY3" fmla="*/ 5536800 h 5536800"/>
              <a:gd name="connsiteX4" fmla="*/ 3888000 w 3888000"/>
              <a:gd name="connsiteY4" fmla="*/ 5536800 h 5536800"/>
              <a:gd name="connsiteX5" fmla="*/ 3873600 w 3888000"/>
              <a:gd name="connsiteY5" fmla="*/ 0 h 5536800"/>
              <a:gd name="connsiteX0" fmla="*/ 3873600 w 3888000"/>
              <a:gd name="connsiteY0" fmla="*/ 0 h 5536800"/>
              <a:gd name="connsiteX1" fmla="*/ 856800 w 3888000"/>
              <a:gd name="connsiteY1" fmla="*/ 194400 h 5536800"/>
              <a:gd name="connsiteX2" fmla="*/ 0 w 3888000"/>
              <a:gd name="connsiteY2" fmla="*/ 158400 h 5536800"/>
              <a:gd name="connsiteX3" fmla="*/ 0 w 3888000"/>
              <a:gd name="connsiteY3" fmla="*/ 5536800 h 5536800"/>
              <a:gd name="connsiteX4" fmla="*/ 3888000 w 3888000"/>
              <a:gd name="connsiteY4" fmla="*/ 5536800 h 5536800"/>
              <a:gd name="connsiteX5" fmla="*/ 3873600 w 3888000"/>
              <a:gd name="connsiteY5" fmla="*/ 0 h 5536800"/>
              <a:gd name="connsiteX0" fmla="*/ 3888000 w 3902400"/>
              <a:gd name="connsiteY0" fmla="*/ 0 h 5536800"/>
              <a:gd name="connsiteX1" fmla="*/ 871200 w 3902400"/>
              <a:gd name="connsiteY1" fmla="*/ 1944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 name="connsiteX0" fmla="*/ 3888000 w 3902400"/>
              <a:gd name="connsiteY0" fmla="*/ 0 h 5536800"/>
              <a:gd name="connsiteX1" fmla="*/ 871200 w 3902400"/>
              <a:gd name="connsiteY1" fmla="*/ 1944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 name="connsiteX0" fmla="*/ 3888000 w 3902400"/>
              <a:gd name="connsiteY0" fmla="*/ 0 h 5536800"/>
              <a:gd name="connsiteX1" fmla="*/ 878400 w 3902400"/>
              <a:gd name="connsiteY1" fmla="*/ 5256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 name="connsiteX0" fmla="*/ 3888000 w 3902400"/>
              <a:gd name="connsiteY0" fmla="*/ 0 h 5536800"/>
              <a:gd name="connsiteX1" fmla="*/ 856800 w 3902400"/>
              <a:gd name="connsiteY1" fmla="*/ 1944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 name="connsiteX0" fmla="*/ 3888000 w 3902400"/>
              <a:gd name="connsiteY0" fmla="*/ 0 h 5536800"/>
              <a:gd name="connsiteX1" fmla="*/ 856800 w 3902400"/>
              <a:gd name="connsiteY1" fmla="*/ 1944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 name="connsiteX0" fmla="*/ 3888000 w 3902400"/>
              <a:gd name="connsiteY0" fmla="*/ 0 h 5536800"/>
              <a:gd name="connsiteX1" fmla="*/ 856800 w 3902400"/>
              <a:gd name="connsiteY1" fmla="*/ 194400 h 5536800"/>
              <a:gd name="connsiteX2" fmla="*/ 0 w 3902400"/>
              <a:gd name="connsiteY2" fmla="*/ 151200 h 5536800"/>
              <a:gd name="connsiteX3" fmla="*/ 14400 w 3902400"/>
              <a:gd name="connsiteY3" fmla="*/ 5536800 h 5536800"/>
              <a:gd name="connsiteX4" fmla="*/ 3902400 w 3902400"/>
              <a:gd name="connsiteY4" fmla="*/ 5536800 h 5536800"/>
              <a:gd name="connsiteX5" fmla="*/ 3888000 w 3902400"/>
              <a:gd name="connsiteY5" fmla="*/ 0 h 55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400" h="5536800">
                <a:moveTo>
                  <a:pt x="3888000" y="0"/>
                </a:moveTo>
                <a:lnTo>
                  <a:pt x="856800" y="194400"/>
                </a:lnTo>
                <a:lnTo>
                  <a:pt x="0" y="151200"/>
                </a:lnTo>
                <a:lnTo>
                  <a:pt x="14400" y="5536800"/>
                </a:lnTo>
                <a:lnTo>
                  <a:pt x="3902400" y="5536800"/>
                </a:lnTo>
                <a:lnTo>
                  <a:pt x="3888000" y="0"/>
                </a:lnTo>
                <a:close/>
              </a:path>
            </a:pathLst>
          </a:custGeom>
          <a:blipFill dpi="0" rotWithShape="1">
            <a:blip r:embed="rId3"/>
            <a:srcRect/>
            <a:stretch>
              <a:fillRect/>
            </a:stretch>
          </a:blip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descr="Type of Patent" title="Plant"/>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rot="1080000">
            <a:off x="5422412" y="2177216"/>
            <a:ext cx="2356796" cy="3049971"/>
          </a:xfrm>
          <a:prstGeom prst="rect">
            <a:avLst/>
          </a:prstGeom>
          <a:noFill/>
          <a:ln w="12700">
            <a:solidFill>
              <a:schemeClr val="tx1"/>
            </a:solidFill>
            <a:miter lim="800000"/>
            <a:headEnd/>
            <a:tailEnd/>
          </a:ln>
          <a:effectLst>
            <a:glow rad="838200">
              <a:schemeClr val="bg1">
                <a:alpha val="85000"/>
              </a:schemeClr>
            </a:glow>
          </a:effectLst>
          <a:extLst>
            <a:ext uri="{909E8E84-426E-40DD-AFC4-6F175D3DCCD1}">
              <a14:hiddenFill xmlns:a14="http://schemas.microsoft.com/office/drawing/2010/main">
                <a:solidFill>
                  <a:schemeClr val="accent1"/>
                </a:solidFill>
              </a14:hiddenFill>
            </a:ext>
          </a:extLst>
        </p:spPr>
      </p:pic>
      <p:sp>
        <p:nvSpPr>
          <p:cNvPr id="21" name="Content Placeholder 2"/>
          <p:cNvSpPr txBox="1">
            <a:spLocks/>
          </p:cNvSpPr>
          <p:nvPr/>
        </p:nvSpPr>
        <p:spPr>
          <a:xfrm>
            <a:off x="5776957" y="1521568"/>
            <a:ext cx="2415823" cy="413495"/>
          </a:xfrm>
          <a:prstGeom prst="rect">
            <a:avLst/>
          </a:prstGeom>
        </p:spPr>
        <p:txBody>
          <a:bodyPr vert="horz" lIns="91440" tIns="45720" rIns="91440" bIns="45720" numCol="3" rtlCol="0">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endParaRPr lang="en-US" sz="1800" b="1" dirty="0" smtClean="0">
              <a:solidFill>
                <a:schemeClr val="tx2"/>
              </a:solidFill>
              <a:effectLst>
                <a:glow rad="101600">
                  <a:schemeClr val="bg1">
                    <a:alpha val="60000"/>
                  </a:schemeClr>
                </a:glow>
                <a:outerShdw blurRad="266700" dir="5400000" sx="141000" sy="141000" algn="ctr" rotWithShape="0">
                  <a:schemeClr val="bg1"/>
                </a:outerShdw>
              </a:effectLst>
            </a:endParaRPr>
          </a:p>
          <a:p>
            <a:pPr marL="0" indent="0">
              <a:spcBef>
                <a:spcPts val="600"/>
              </a:spcBef>
              <a:buFont typeface="Arial"/>
              <a:buNone/>
            </a:pPr>
            <a:r>
              <a:rPr lang="en-US" sz="1800" b="1" dirty="0" smtClean="0">
                <a:solidFill>
                  <a:schemeClr val="tx2"/>
                </a:solidFill>
                <a:effectLst>
                  <a:glow rad="101600">
                    <a:schemeClr val="bg1">
                      <a:alpha val="60000"/>
                    </a:schemeClr>
                  </a:glow>
                  <a:outerShdw blurRad="266700" dir="5400000" sx="141000" sy="141000" algn="ctr" rotWithShape="0">
                    <a:schemeClr val="bg1"/>
                  </a:outerShdw>
                </a:effectLst>
              </a:rPr>
              <a:t>Plant</a:t>
            </a:r>
            <a:r>
              <a:rPr lang="en-US" sz="1800" b="1" dirty="0" smtClean="0">
                <a:solidFill>
                  <a:srgbClr val="A6192E"/>
                </a:solidFill>
                <a:effectLst>
                  <a:glow rad="101600">
                    <a:schemeClr val="bg1">
                      <a:alpha val="60000"/>
                    </a:schemeClr>
                  </a:glow>
                  <a:outerShdw blurRad="266700" dir="5400000" sx="141000" sy="141000" algn="ctr" rotWithShape="0">
                    <a:schemeClr val="bg1"/>
                  </a:outerShdw>
                </a:effectLst>
              </a:rPr>
              <a:t> </a:t>
            </a:r>
          </a:p>
          <a:p>
            <a:pPr marL="0" indent="0">
              <a:spcBef>
                <a:spcPts val="600"/>
              </a:spcBef>
              <a:buFont typeface="Arial"/>
              <a:buNone/>
            </a:pPr>
            <a:endParaRPr lang="en-US" sz="1800" b="1" dirty="0">
              <a:solidFill>
                <a:srgbClr val="A6192E"/>
              </a:solidFill>
              <a:effectLst>
                <a:glow rad="101600">
                  <a:schemeClr val="bg1">
                    <a:alpha val="60000"/>
                  </a:schemeClr>
                </a:glow>
                <a:outerShdw blurRad="266700" dir="5400000" sx="141000" sy="141000" algn="ctr" rotWithShape="0">
                  <a:schemeClr val="bg1"/>
                </a:outerShdw>
              </a:effectLst>
            </a:endParaRPr>
          </a:p>
        </p:txBody>
      </p:sp>
      <p:pic>
        <p:nvPicPr>
          <p:cNvPr id="19" name="Picture 2" descr="Type of Patent" title="Design"/>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081497" y="1912747"/>
            <a:ext cx="2356795" cy="3049970"/>
          </a:xfrm>
          <a:prstGeom prst="rect">
            <a:avLst/>
          </a:prstGeom>
          <a:noFill/>
          <a:ln w="12700">
            <a:solidFill>
              <a:schemeClr val="tx1"/>
            </a:solidFill>
            <a:miter lim="800000"/>
            <a:headEnd/>
            <a:tailEnd/>
          </a:ln>
          <a:effectLst>
            <a:glow rad="1320800">
              <a:schemeClr val="bg1">
                <a:alpha val="81000"/>
              </a:schemeClr>
            </a:glow>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3061967" y="1369168"/>
            <a:ext cx="2415823" cy="413495"/>
          </a:xfrm>
        </p:spPr>
        <p:txBody>
          <a:bodyPr numCol="3">
            <a:noAutofit/>
          </a:bodyPr>
          <a:lstStyle/>
          <a:p>
            <a:pPr marL="0" indent="0">
              <a:spcBef>
                <a:spcPts val="600"/>
              </a:spcBef>
              <a:buNone/>
            </a:pPr>
            <a:endParaRPr lang="en-US" sz="1800" b="1" dirty="0">
              <a:solidFill>
                <a:srgbClr val="A6192E"/>
              </a:solidFill>
            </a:endParaRPr>
          </a:p>
          <a:p>
            <a:pPr marL="0" indent="0">
              <a:spcBef>
                <a:spcPts val="600"/>
              </a:spcBef>
              <a:buNone/>
            </a:pPr>
            <a:r>
              <a:rPr lang="en-US" sz="1800" b="1" dirty="0" smtClean="0">
                <a:solidFill>
                  <a:schemeClr val="tx2"/>
                </a:solidFill>
              </a:rPr>
              <a:t>Design</a:t>
            </a:r>
            <a:r>
              <a:rPr lang="en-US" sz="1800" b="1" dirty="0" smtClean="0">
                <a:solidFill>
                  <a:srgbClr val="A6192E"/>
                </a:solidFill>
              </a:rPr>
              <a:t> </a:t>
            </a:r>
            <a:endParaRPr lang="en-US" sz="1800" b="1" dirty="0">
              <a:solidFill>
                <a:srgbClr val="A6192E"/>
              </a:solidFill>
            </a:endParaRPr>
          </a:p>
          <a:p>
            <a:pPr marL="0" indent="0">
              <a:spcBef>
                <a:spcPts val="600"/>
              </a:spcBef>
              <a:buNone/>
            </a:pPr>
            <a:endParaRPr lang="en-US" sz="1800" b="1" dirty="0">
              <a:solidFill>
                <a:srgbClr val="A6192E"/>
              </a:solidFill>
            </a:endParaRPr>
          </a:p>
        </p:txBody>
      </p:sp>
      <p:pic>
        <p:nvPicPr>
          <p:cNvPr id="17" name="Picture 2" descr="Type of Patent" title="Utility Patent"/>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rot="-1080000">
            <a:off x="714151" y="2202256"/>
            <a:ext cx="2356796" cy="304997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Content Placeholder 2"/>
          <p:cNvSpPr txBox="1">
            <a:spLocks/>
          </p:cNvSpPr>
          <p:nvPr/>
        </p:nvSpPr>
        <p:spPr>
          <a:xfrm>
            <a:off x="-233271" y="1680962"/>
            <a:ext cx="2415823" cy="413495"/>
          </a:xfrm>
          <a:prstGeom prst="rect">
            <a:avLst/>
          </a:prstGeom>
        </p:spPr>
        <p:txBody>
          <a:bodyPr vert="horz" lIns="91440" tIns="45720" rIns="91440" bIns="45720" numCol="3" rtlCol="0">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endParaRPr lang="en-US" sz="1800" b="1" dirty="0" smtClean="0">
              <a:solidFill>
                <a:srgbClr val="A6192E"/>
              </a:solidFill>
            </a:endParaRPr>
          </a:p>
          <a:p>
            <a:pPr marL="0" indent="0">
              <a:spcBef>
                <a:spcPts val="600"/>
              </a:spcBef>
              <a:buFont typeface="Arial"/>
              <a:buNone/>
            </a:pPr>
            <a:r>
              <a:rPr lang="en-US" sz="1800" b="1" dirty="0" smtClean="0">
                <a:solidFill>
                  <a:schemeClr val="tx2"/>
                </a:solidFill>
              </a:rPr>
              <a:t>Utility</a:t>
            </a:r>
            <a:r>
              <a:rPr lang="en-US" sz="1800" b="1" dirty="0" smtClean="0">
                <a:solidFill>
                  <a:srgbClr val="A6192E"/>
                </a:solidFill>
              </a:rPr>
              <a:t> </a:t>
            </a:r>
          </a:p>
          <a:p>
            <a:pPr marL="0" indent="0">
              <a:spcBef>
                <a:spcPts val="600"/>
              </a:spcBef>
              <a:buFont typeface="Arial"/>
              <a:buNone/>
            </a:pPr>
            <a:endParaRPr lang="en-US" sz="1800" b="1" dirty="0">
              <a:solidFill>
                <a:srgbClr val="A6192E"/>
              </a:solidFill>
            </a:endParaRPr>
          </a:p>
        </p:txBody>
      </p:sp>
      <p:sp>
        <p:nvSpPr>
          <p:cNvPr id="5" name="Title 4" title="Title - Types of Patents"/>
          <p:cNvSpPr>
            <a:spLocks noGrp="1"/>
          </p:cNvSpPr>
          <p:nvPr>
            <p:ph type="title"/>
          </p:nvPr>
        </p:nvSpPr>
        <p:spPr>
          <a:xfrm>
            <a:off x="523459" y="320052"/>
            <a:ext cx="8229600" cy="952500"/>
          </a:xfrm>
        </p:spPr>
        <p:txBody>
          <a:bodyPr>
            <a:normAutofit/>
          </a:bodyPr>
          <a:lstStyle/>
          <a:p>
            <a:r>
              <a:rPr lang="en-US" dirty="0"/>
              <a:t>Types of </a:t>
            </a:r>
            <a:r>
              <a:rPr lang="en-US" dirty="0" smtClean="0"/>
              <a:t>patents </a:t>
            </a:r>
            <a:endParaRPr lang="en-US" dirty="0">
              <a:solidFill>
                <a:srgbClr val="C00000"/>
              </a:solidFill>
            </a:endParaRPr>
          </a:p>
        </p:txBody>
      </p:sp>
    </p:spTree>
    <p:extLst>
      <p:ext uri="{BB962C8B-B14F-4D97-AF65-F5344CB8AC3E}">
        <p14:creationId xmlns:p14="http://schemas.microsoft.com/office/powerpoint/2010/main" val="92400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569" y="186497"/>
            <a:ext cx="8229600" cy="1031051"/>
          </a:xfrm>
          <a:prstGeom prst="rect">
            <a:avLst/>
          </a:prstGeom>
        </p:spPr>
        <p:txBody>
          <a:bodyPr vert="horz" wrap="square" lIns="0" tIns="0" rIns="0" bIns="0" rtlCol="0">
            <a:spAutoFit/>
          </a:bodyPr>
          <a:lstStyle/>
          <a:p>
            <a:pPr marL="12700">
              <a:lnSpc>
                <a:spcPct val="100000"/>
              </a:lnSpc>
            </a:pPr>
            <a:r>
              <a:rPr sz="3900" spc="-45" dirty="0" smtClean="0"/>
              <a:t>Types</a:t>
            </a:r>
            <a:r>
              <a:rPr lang="en-US" sz="3900" spc="-45" dirty="0"/>
              <a:t> </a:t>
            </a:r>
            <a:r>
              <a:rPr lang="en-US" sz="3900" spc="-45" dirty="0" smtClean="0"/>
              <a:t>of Patents </a:t>
            </a:r>
            <a:r>
              <a:rPr lang="en-US" spc="-45" dirty="0" smtClean="0"/>
              <a:t/>
            </a:r>
            <a:br>
              <a:rPr lang="en-US" spc="-45" dirty="0" smtClean="0"/>
            </a:br>
            <a:r>
              <a:rPr lang="en-US" sz="2700" spc="-45" dirty="0" smtClean="0"/>
              <a:t>An Overview:</a:t>
            </a:r>
            <a:endParaRPr sz="2700" spc="-45" dirty="0"/>
          </a:p>
        </p:txBody>
      </p:sp>
      <p:sp>
        <p:nvSpPr>
          <p:cNvPr id="4" name="object 4"/>
          <p:cNvSpPr txBox="1">
            <a:spLocks noGrp="1"/>
          </p:cNvSpPr>
          <p:nvPr>
            <p:ph type="sldNum" sz="quarter" idx="10"/>
          </p:nvPr>
        </p:nvSpPr>
        <p:spPr>
          <a:prstGeom prst="rect">
            <a:avLst/>
          </a:prstGeom>
        </p:spPr>
        <p:txBody>
          <a:bodyPr vert="horz" wrap="square" lIns="0" tIns="20955" rIns="0" bIns="0" rtlCol="0">
            <a:spAutoFit/>
          </a:bodyPr>
          <a:lstStyle/>
          <a:p>
            <a:pPr marL="25400">
              <a:lnSpc>
                <a:spcPct val="100000"/>
              </a:lnSpc>
              <a:spcBef>
                <a:spcPts val="165"/>
              </a:spcBef>
            </a:pPr>
            <a:fld id="{81D60167-4931-47E6-BA6A-407CBD079E47}" type="slidenum">
              <a:rPr dirty="0"/>
              <a:t>6</a:t>
            </a:fld>
            <a:endParaRPr dirty="0"/>
          </a:p>
        </p:txBody>
      </p:sp>
      <p:sp>
        <p:nvSpPr>
          <p:cNvPr id="3" name="object 3"/>
          <p:cNvSpPr txBox="1"/>
          <p:nvPr/>
        </p:nvSpPr>
        <p:spPr>
          <a:xfrm>
            <a:off x="1550704" y="1370467"/>
            <a:ext cx="6895465" cy="4591000"/>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en-US" sz="1900" b="1" spc="-20" dirty="0" smtClean="0">
                <a:latin typeface="Segoe UI"/>
                <a:cs typeface="Segoe UI"/>
              </a:rPr>
              <a:t>Utility Patent</a:t>
            </a:r>
            <a:endParaRPr sz="1900" dirty="0">
              <a:latin typeface="Segoe UI"/>
              <a:cs typeface="Segoe UI"/>
            </a:endParaRPr>
          </a:p>
          <a:p>
            <a:pPr marL="756285" lvl="1" indent="-286385">
              <a:lnSpc>
                <a:spcPct val="100000"/>
              </a:lnSpc>
              <a:spcBef>
                <a:spcPts val="430"/>
              </a:spcBef>
              <a:buFont typeface="Arial"/>
              <a:buChar char="–"/>
              <a:tabLst>
                <a:tab pos="756285" algn="l"/>
                <a:tab pos="756920" algn="l"/>
              </a:tabLst>
            </a:pPr>
            <a:r>
              <a:rPr lang="en-US" sz="1300" dirty="0"/>
              <a:t>Utility </a:t>
            </a:r>
            <a:r>
              <a:rPr lang="en-US" sz="1300" dirty="0" smtClean="0"/>
              <a:t>patent: </a:t>
            </a:r>
            <a:r>
              <a:rPr lang="en-US" sz="1300" dirty="0"/>
              <a:t>may be </a:t>
            </a:r>
            <a:r>
              <a:rPr lang="en-US" sz="1300" dirty="0" smtClean="0"/>
              <a:t>obtained </a:t>
            </a:r>
            <a:r>
              <a:rPr lang="en-US" sz="1300" dirty="0"/>
              <a:t>by anyone who invents or discovers any new and useful process, machine, manufacture, or composition of matter, or any new and useful improvement thereof</a:t>
            </a:r>
            <a:r>
              <a:rPr lang="en-US" sz="1300" dirty="0" smtClean="0"/>
              <a:t>.</a:t>
            </a:r>
          </a:p>
          <a:p>
            <a:pPr marL="1213485" lvl="2" indent="-286385">
              <a:spcBef>
                <a:spcPts val="430"/>
              </a:spcBef>
              <a:buFont typeface="Arial" panose="020B0604020202020204" pitchFamily="34" charset="0"/>
              <a:buChar char="•"/>
              <a:tabLst>
                <a:tab pos="756285" algn="l"/>
                <a:tab pos="756920" algn="l"/>
              </a:tabLst>
            </a:pPr>
            <a:r>
              <a:rPr lang="en-US" sz="1100" dirty="0"/>
              <a:t>The term “composition of matter” relates to chemical compositions and may include mixtures of ingredients (chemicals) as well as new chemical compounds. Examples may include a pharmaceutical drug or shampoo</a:t>
            </a:r>
            <a:r>
              <a:rPr lang="en-US" sz="1100" dirty="0" smtClean="0"/>
              <a:t>.</a:t>
            </a:r>
          </a:p>
          <a:p>
            <a:pPr marL="1213485" lvl="2" indent="-286385">
              <a:spcBef>
                <a:spcPts val="430"/>
              </a:spcBef>
              <a:buFont typeface="Arial" panose="020B0604020202020204" pitchFamily="34" charset="0"/>
              <a:buChar char="•"/>
              <a:tabLst>
                <a:tab pos="756285" algn="l"/>
                <a:tab pos="756920" algn="l"/>
              </a:tabLst>
            </a:pPr>
            <a:r>
              <a:rPr lang="en-US" sz="1100" dirty="0"/>
              <a:t>An example of a machine may include a bicycle, an apparatus, or device</a:t>
            </a:r>
            <a:r>
              <a:rPr lang="en-US" sz="1100" dirty="0" smtClean="0"/>
              <a:t>.</a:t>
            </a:r>
          </a:p>
          <a:p>
            <a:pPr marL="1213485" lvl="2" indent="-286385">
              <a:spcBef>
                <a:spcPts val="430"/>
              </a:spcBef>
              <a:buFont typeface="Arial" panose="020B0604020202020204" pitchFamily="34" charset="0"/>
              <a:buChar char="•"/>
              <a:tabLst>
                <a:tab pos="756285" algn="l"/>
                <a:tab pos="756920" algn="l"/>
              </a:tabLst>
            </a:pPr>
            <a:r>
              <a:rPr lang="en-US" sz="1100" dirty="0"/>
              <a:t>The term “manufacture” refers to articles that are made or manufactured. Examples may include a tire or an integrated circuit.</a:t>
            </a:r>
            <a:endParaRPr sz="1100" dirty="0">
              <a:cs typeface="Segoe UI Light"/>
            </a:endParaRPr>
          </a:p>
          <a:p>
            <a:pPr marL="355600" indent="-342900">
              <a:lnSpc>
                <a:spcPct val="100000"/>
              </a:lnSpc>
              <a:spcBef>
                <a:spcPts val="384"/>
              </a:spcBef>
              <a:buFont typeface="Arial"/>
              <a:buChar char="•"/>
              <a:tabLst>
                <a:tab pos="354965" algn="l"/>
                <a:tab pos="355600" algn="l"/>
              </a:tabLst>
            </a:pPr>
            <a:r>
              <a:rPr lang="en-US" sz="1900" b="1" dirty="0" smtClean="0">
                <a:latin typeface="Segoe UI"/>
                <a:cs typeface="Segoe UI"/>
              </a:rPr>
              <a:t>Design Patent</a:t>
            </a:r>
            <a:endParaRPr sz="1900" dirty="0">
              <a:latin typeface="Segoe UI"/>
              <a:cs typeface="Segoe UI"/>
            </a:endParaRPr>
          </a:p>
          <a:p>
            <a:pPr marL="756285" lvl="1" indent="-286385">
              <a:lnSpc>
                <a:spcPct val="100000"/>
              </a:lnSpc>
              <a:spcBef>
                <a:spcPts val="430"/>
              </a:spcBef>
              <a:buFont typeface="Arial"/>
              <a:buChar char="–"/>
              <a:tabLst>
                <a:tab pos="756285" algn="l"/>
                <a:tab pos="756920" algn="l"/>
              </a:tabLst>
            </a:pPr>
            <a:r>
              <a:rPr lang="en-US" sz="1400" dirty="0"/>
              <a:t>Design </a:t>
            </a:r>
            <a:r>
              <a:rPr lang="en-US" sz="1400" dirty="0" smtClean="0"/>
              <a:t>patent: </a:t>
            </a:r>
            <a:r>
              <a:rPr lang="en-US" sz="1400" dirty="0"/>
              <a:t>may be </a:t>
            </a:r>
            <a:r>
              <a:rPr lang="en-US" sz="1400" dirty="0" smtClean="0"/>
              <a:t>obtained </a:t>
            </a:r>
            <a:r>
              <a:rPr lang="en-US" sz="1400" dirty="0"/>
              <a:t>by anyone who invents a new, original, and ornamental design for an article of manufacture</a:t>
            </a:r>
            <a:r>
              <a:rPr lang="en-US" sz="1400" dirty="0" smtClean="0"/>
              <a:t>.</a:t>
            </a:r>
          </a:p>
          <a:p>
            <a:pPr marL="1213485" lvl="2" indent="-286385">
              <a:spcBef>
                <a:spcPts val="430"/>
              </a:spcBef>
              <a:buFont typeface="Arial" panose="020B0604020202020204" pitchFamily="34" charset="0"/>
              <a:buChar char="•"/>
              <a:tabLst>
                <a:tab pos="756285" algn="l"/>
                <a:tab pos="756920" algn="l"/>
              </a:tabLst>
            </a:pPr>
            <a:r>
              <a:rPr lang="en-US" sz="1100" dirty="0"/>
              <a:t>A design consists of the visual ornamental characteristics embodied in, </a:t>
            </a:r>
            <a:r>
              <a:rPr lang="en-US" sz="1100" dirty="0" smtClean="0"/>
              <a:t>an article. </a:t>
            </a:r>
            <a:r>
              <a:rPr lang="en-US" sz="1100" dirty="0"/>
              <a:t>T</a:t>
            </a:r>
            <a:r>
              <a:rPr lang="en-US" sz="1100" dirty="0" smtClean="0"/>
              <a:t>he </a:t>
            </a:r>
            <a:r>
              <a:rPr lang="en-US" sz="1100" dirty="0"/>
              <a:t>subject matter of a design </a:t>
            </a:r>
            <a:r>
              <a:rPr lang="en-US" sz="1100" dirty="0" smtClean="0"/>
              <a:t>patent relates </a:t>
            </a:r>
            <a:r>
              <a:rPr lang="en-US" sz="1100" dirty="0"/>
              <a:t>to the configuration or shape of an </a:t>
            </a:r>
            <a:r>
              <a:rPr lang="en-US" sz="1100" dirty="0" smtClean="0"/>
              <a:t>article.</a:t>
            </a:r>
            <a:endParaRPr sz="1100" dirty="0">
              <a:cs typeface="Segoe UI Light"/>
            </a:endParaRPr>
          </a:p>
          <a:p>
            <a:pPr marL="355600" indent="-342900">
              <a:lnSpc>
                <a:spcPct val="100000"/>
              </a:lnSpc>
              <a:spcBef>
                <a:spcPts val="380"/>
              </a:spcBef>
              <a:buFont typeface="Arial"/>
              <a:buChar char="•"/>
              <a:tabLst>
                <a:tab pos="354965" algn="l"/>
                <a:tab pos="355600" algn="l"/>
              </a:tabLst>
            </a:pPr>
            <a:r>
              <a:rPr lang="en-US" sz="1900" b="1" spc="-35" dirty="0" smtClean="0">
                <a:latin typeface="Segoe UI"/>
                <a:cs typeface="Segoe UI"/>
              </a:rPr>
              <a:t>Plant Patent</a:t>
            </a:r>
            <a:endParaRPr sz="1900" dirty="0">
              <a:latin typeface="Segoe UI"/>
              <a:cs typeface="Segoe UI"/>
            </a:endParaRPr>
          </a:p>
          <a:p>
            <a:pPr marL="756285" lvl="1" indent="-286385">
              <a:lnSpc>
                <a:spcPct val="100000"/>
              </a:lnSpc>
              <a:spcBef>
                <a:spcPts val="430"/>
              </a:spcBef>
              <a:buFont typeface="Arial"/>
              <a:buChar char="–"/>
              <a:tabLst>
                <a:tab pos="756285" algn="l"/>
                <a:tab pos="756920" algn="l"/>
              </a:tabLst>
            </a:pPr>
            <a:r>
              <a:rPr lang="en-US" sz="1400" dirty="0"/>
              <a:t>Plant patent application: may be filed by anyone who invents or discovers and asexually reproduces any distinct and new variety of plant. </a:t>
            </a:r>
            <a:endParaRPr sz="1400" dirty="0">
              <a:cs typeface="Segoe UI Light"/>
            </a:endParaRPr>
          </a:p>
          <a:p>
            <a:pPr marL="12700">
              <a:lnSpc>
                <a:spcPct val="100000"/>
              </a:lnSpc>
              <a:spcBef>
                <a:spcPts val="384"/>
              </a:spcBef>
              <a:tabLst>
                <a:tab pos="354965" algn="l"/>
                <a:tab pos="355600" algn="l"/>
              </a:tabLst>
            </a:pPr>
            <a:endParaRPr sz="2000" dirty="0">
              <a:latin typeface="Segoe UI"/>
              <a:cs typeface="Segoe UI"/>
            </a:endParaRPr>
          </a:p>
        </p:txBody>
      </p:sp>
    </p:spTree>
    <p:extLst>
      <p:ext uri="{BB962C8B-B14F-4D97-AF65-F5344CB8AC3E}">
        <p14:creationId xmlns:p14="http://schemas.microsoft.com/office/powerpoint/2010/main" val="116389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0250"/>
            <a:ext cx="8229600" cy="615553"/>
          </a:xfrm>
          <a:prstGeom prst="rect">
            <a:avLst/>
          </a:prstGeom>
        </p:spPr>
        <p:txBody>
          <a:bodyPr vert="horz" wrap="square" lIns="0" tIns="0" rIns="0" bIns="0" rtlCol="0">
            <a:spAutoFit/>
          </a:bodyPr>
          <a:lstStyle/>
          <a:p>
            <a:pPr marL="12700">
              <a:lnSpc>
                <a:spcPct val="100000"/>
              </a:lnSpc>
            </a:pPr>
            <a:r>
              <a:rPr lang="en-US" i="1" spc="-5" dirty="0" smtClean="0">
                <a:solidFill>
                  <a:srgbClr val="FF0000"/>
                </a:solidFill>
              </a:rPr>
              <a:t>Non</a:t>
            </a:r>
            <a:r>
              <a:rPr lang="en-US" spc="-5" dirty="0" smtClean="0"/>
              <a:t>-</a:t>
            </a:r>
            <a:r>
              <a:rPr spc="-5" dirty="0" smtClean="0"/>
              <a:t>Provisional</a:t>
            </a:r>
            <a:r>
              <a:rPr spc="-55" dirty="0" smtClean="0"/>
              <a:t> </a:t>
            </a:r>
            <a:r>
              <a:rPr spc="-5" dirty="0"/>
              <a:t>applications</a:t>
            </a:r>
          </a:p>
        </p:txBody>
      </p:sp>
      <p:sp>
        <p:nvSpPr>
          <p:cNvPr id="16" name="object 16"/>
          <p:cNvSpPr txBox="1">
            <a:spLocks noGrp="1"/>
          </p:cNvSpPr>
          <p:nvPr>
            <p:ph type="sldNum" sz="quarter" idx="4294967295"/>
          </p:nvPr>
        </p:nvSpPr>
        <p:spPr>
          <a:xfrm>
            <a:off x="0" y="5297488"/>
            <a:ext cx="2057400" cy="303212"/>
          </a:xfrm>
          <a:prstGeom prst="rect">
            <a:avLst/>
          </a:prstGeom>
        </p:spPr>
        <p:txBody>
          <a:bodyPr vert="horz" wrap="square" lIns="0" tIns="20955" rIns="0" bIns="0" rtlCol="0">
            <a:spAutoFit/>
          </a:bodyPr>
          <a:lstStyle/>
          <a:p>
            <a:pPr marL="25400">
              <a:lnSpc>
                <a:spcPct val="100000"/>
              </a:lnSpc>
              <a:spcBef>
                <a:spcPts val="165"/>
              </a:spcBef>
            </a:pPr>
            <a:fld id="{81D60167-4931-47E6-BA6A-407CBD079E47}" type="slidenum">
              <a:rPr dirty="0"/>
              <a:t>7</a:t>
            </a:fld>
            <a:endParaRPr dirty="0"/>
          </a:p>
        </p:txBody>
      </p:sp>
      <p:sp>
        <p:nvSpPr>
          <p:cNvPr id="4" name="object 4"/>
          <p:cNvSpPr/>
          <p:nvPr/>
        </p:nvSpPr>
        <p:spPr>
          <a:xfrm>
            <a:off x="2190750" y="3222498"/>
            <a:ext cx="654050" cy="472440"/>
          </a:xfrm>
          <a:custGeom>
            <a:avLst/>
            <a:gdLst/>
            <a:ahLst/>
            <a:cxnLst/>
            <a:rect l="l" t="t" r="r" b="b"/>
            <a:pathLst>
              <a:path w="654050" h="472439">
                <a:moveTo>
                  <a:pt x="0" y="0"/>
                </a:moveTo>
                <a:lnTo>
                  <a:pt x="653859" y="472186"/>
                </a:lnTo>
              </a:path>
            </a:pathLst>
          </a:custGeom>
          <a:ln w="50292">
            <a:solidFill>
              <a:srgbClr val="000000"/>
            </a:solidFill>
          </a:ln>
        </p:spPr>
        <p:txBody>
          <a:bodyPr wrap="square" lIns="0" tIns="0" rIns="0" bIns="0" rtlCol="0"/>
          <a:lstStyle/>
          <a:p>
            <a:endParaRPr/>
          </a:p>
        </p:txBody>
      </p:sp>
      <p:sp>
        <p:nvSpPr>
          <p:cNvPr id="5" name="object 5"/>
          <p:cNvSpPr/>
          <p:nvPr/>
        </p:nvSpPr>
        <p:spPr>
          <a:xfrm>
            <a:off x="2718911" y="3574631"/>
            <a:ext cx="248285" cy="208915"/>
          </a:xfrm>
          <a:custGeom>
            <a:avLst/>
            <a:gdLst/>
            <a:ahLst/>
            <a:cxnLst/>
            <a:rect l="l" t="t" r="r" b="b"/>
            <a:pathLst>
              <a:path w="248285" h="208914">
                <a:moveTo>
                  <a:pt x="88328" y="0"/>
                </a:moveTo>
                <a:lnTo>
                  <a:pt x="125704" y="120053"/>
                </a:lnTo>
                <a:lnTo>
                  <a:pt x="0" y="122313"/>
                </a:lnTo>
                <a:lnTo>
                  <a:pt x="248018" y="208394"/>
                </a:lnTo>
                <a:lnTo>
                  <a:pt x="88328" y="0"/>
                </a:lnTo>
                <a:close/>
              </a:path>
            </a:pathLst>
          </a:custGeom>
          <a:solidFill>
            <a:srgbClr val="000000"/>
          </a:solidFill>
        </p:spPr>
        <p:txBody>
          <a:bodyPr wrap="square" lIns="0" tIns="0" rIns="0" bIns="0" rtlCol="0"/>
          <a:lstStyle/>
          <a:p>
            <a:endParaRPr/>
          </a:p>
        </p:txBody>
      </p:sp>
      <p:sp>
        <p:nvSpPr>
          <p:cNvPr id="6" name="object 6"/>
          <p:cNvSpPr/>
          <p:nvPr/>
        </p:nvSpPr>
        <p:spPr>
          <a:xfrm>
            <a:off x="2190750" y="2637970"/>
            <a:ext cx="663575" cy="584200"/>
          </a:xfrm>
          <a:custGeom>
            <a:avLst/>
            <a:gdLst/>
            <a:ahLst/>
            <a:cxnLst/>
            <a:rect l="l" t="t" r="r" b="b"/>
            <a:pathLst>
              <a:path w="663575" h="584200">
                <a:moveTo>
                  <a:pt x="0" y="584161"/>
                </a:moveTo>
                <a:lnTo>
                  <a:pt x="662978" y="0"/>
                </a:lnTo>
              </a:path>
            </a:pathLst>
          </a:custGeom>
          <a:ln w="50292">
            <a:solidFill>
              <a:srgbClr val="000000"/>
            </a:solidFill>
          </a:ln>
        </p:spPr>
        <p:txBody>
          <a:bodyPr wrap="square" lIns="0" tIns="0" rIns="0" bIns="0" rtlCol="0"/>
          <a:lstStyle/>
          <a:p>
            <a:endParaRPr/>
          </a:p>
        </p:txBody>
      </p:sp>
      <p:sp>
        <p:nvSpPr>
          <p:cNvPr id="7" name="object 7"/>
          <p:cNvSpPr/>
          <p:nvPr/>
        </p:nvSpPr>
        <p:spPr>
          <a:xfrm>
            <a:off x="2728394" y="2538225"/>
            <a:ext cx="238760" cy="222885"/>
          </a:xfrm>
          <a:custGeom>
            <a:avLst/>
            <a:gdLst/>
            <a:ahLst/>
            <a:cxnLst/>
            <a:rect l="l" t="t" r="r" b="b"/>
            <a:pathLst>
              <a:path w="238760" h="222885">
                <a:moveTo>
                  <a:pt x="176411" y="99745"/>
                </a:moveTo>
                <a:lnTo>
                  <a:pt x="125336" y="99745"/>
                </a:lnTo>
                <a:lnTo>
                  <a:pt x="99745" y="222846"/>
                </a:lnTo>
                <a:lnTo>
                  <a:pt x="176411" y="99745"/>
                </a:lnTo>
                <a:close/>
              </a:path>
              <a:path w="238760" h="222885">
                <a:moveTo>
                  <a:pt x="238531" y="0"/>
                </a:moveTo>
                <a:lnTo>
                  <a:pt x="0" y="109651"/>
                </a:lnTo>
                <a:lnTo>
                  <a:pt x="125336" y="99745"/>
                </a:lnTo>
                <a:lnTo>
                  <a:pt x="176411" y="99745"/>
                </a:lnTo>
                <a:lnTo>
                  <a:pt x="238531" y="0"/>
                </a:lnTo>
                <a:close/>
              </a:path>
            </a:pathLst>
          </a:custGeom>
          <a:solidFill>
            <a:srgbClr val="000000"/>
          </a:solidFill>
        </p:spPr>
        <p:txBody>
          <a:bodyPr wrap="square" lIns="0" tIns="0" rIns="0" bIns="0" rtlCol="0"/>
          <a:lstStyle/>
          <a:p>
            <a:endParaRPr/>
          </a:p>
        </p:txBody>
      </p:sp>
      <p:sp>
        <p:nvSpPr>
          <p:cNvPr id="9" name="object 9"/>
          <p:cNvSpPr/>
          <p:nvPr/>
        </p:nvSpPr>
        <p:spPr>
          <a:xfrm>
            <a:off x="5253990" y="2037194"/>
            <a:ext cx="948690" cy="501650"/>
          </a:xfrm>
          <a:custGeom>
            <a:avLst/>
            <a:gdLst/>
            <a:ahLst/>
            <a:cxnLst/>
            <a:rect l="l" t="t" r="r" b="b"/>
            <a:pathLst>
              <a:path w="948689" h="501650">
                <a:moveTo>
                  <a:pt x="0" y="501027"/>
                </a:moveTo>
                <a:lnTo>
                  <a:pt x="948537" y="0"/>
                </a:lnTo>
              </a:path>
            </a:pathLst>
          </a:custGeom>
          <a:ln w="50292">
            <a:solidFill>
              <a:srgbClr val="000000"/>
            </a:solidFill>
          </a:ln>
        </p:spPr>
        <p:txBody>
          <a:bodyPr wrap="square" lIns="0" tIns="0" rIns="0" bIns="0" rtlCol="0"/>
          <a:lstStyle/>
          <a:p>
            <a:endParaRPr/>
          </a:p>
        </p:txBody>
      </p:sp>
      <p:sp>
        <p:nvSpPr>
          <p:cNvPr id="10" name="object 10"/>
          <p:cNvSpPr/>
          <p:nvPr/>
        </p:nvSpPr>
        <p:spPr>
          <a:xfrm>
            <a:off x="6078361" y="1966724"/>
            <a:ext cx="257810" cy="184150"/>
          </a:xfrm>
          <a:custGeom>
            <a:avLst/>
            <a:gdLst/>
            <a:ahLst/>
            <a:cxnLst/>
            <a:rect l="l" t="t" r="r" b="b"/>
            <a:pathLst>
              <a:path w="257810" h="184150">
                <a:moveTo>
                  <a:pt x="257568" y="0"/>
                </a:moveTo>
                <a:lnTo>
                  <a:pt x="0" y="50749"/>
                </a:lnTo>
                <a:lnTo>
                  <a:pt x="124167" y="70472"/>
                </a:lnTo>
                <a:lnTo>
                  <a:pt x="70472" y="184162"/>
                </a:lnTo>
                <a:lnTo>
                  <a:pt x="257568" y="0"/>
                </a:lnTo>
                <a:close/>
              </a:path>
            </a:pathLst>
          </a:custGeom>
          <a:solidFill>
            <a:srgbClr val="000000"/>
          </a:solidFill>
        </p:spPr>
        <p:txBody>
          <a:bodyPr wrap="square" lIns="0" tIns="0" rIns="0" bIns="0" rtlCol="0"/>
          <a:lstStyle/>
          <a:p>
            <a:endParaRPr/>
          </a:p>
        </p:txBody>
      </p:sp>
      <p:sp>
        <p:nvSpPr>
          <p:cNvPr id="11" name="object 11"/>
          <p:cNvSpPr/>
          <p:nvPr/>
        </p:nvSpPr>
        <p:spPr>
          <a:xfrm>
            <a:off x="5253990" y="2538222"/>
            <a:ext cx="955675" cy="622300"/>
          </a:xfrm>
          <a:custGeom>
            <a:avLst/>
            <a:gdLst/>
            <a:ahLst/>
            <a:cxnLst/>
            <a:rect l="l" t="t" r="r" b="b"/>
            <a:pathLst>
              <a:path w="955675" h="622300">
                <a:moveTo>
                  <a:pt x="0" y="0"/>
                </a:moveTo>
                <a:lnTo>
                  <a:pt x="955497" y="621880"/>
                </a:lnTo>
              </a:path>
            </a:pathLst>
          </a:custGeom>
          <a:ln w="50292">
            <a:solidFill>
              <a:srgbClr val="000000"/>
            </a:solidFill>
          </a:ln>
        </p:spPr>
        <p:txBody>
          <a:bodyPr wrap="square" lIns="0" tIns="0" rIns="0" bIns="0" rtlCol="0"/>
          <a:lstStyle/>
          <a:p>
            <a:endParaRPr/>
          </a:p>
        </p:txBody>
      </p:sp>
      <p:sp>
        <p:nvSpPr>
          <p:cNvPr id="12" name="object 12"/>
          <p:cNvSpPr/>
          <p:nvPr/>
        </p:nvSpPr>
        <p:spPr>
          <a:xfrm>
            <a:off x="6084035" y="3041995"/>
            <a:ext cx="252095" cy="200660"/>
          </a:xfrm>
          <a:custGeom>
            <a:avLst/>
            <a:gdLst/>
            <a:ahLst/>
            <a:cxnLst/>
            <a:rect l="l" t="t" r="r" b="b"/>
            <a:pathLst>
              <a:path w="252095" h="200660">
                <a:moveTo>
                  <a:pt x="82308" y="0"/>
                </a:moveTo>
                <a:lnTo>
                  <a:pt x="125450" y="118097"/>
                </a:lnTo>
                <a:lnTo>
                  <a:pt x="0" y="126453"/>
                </a:lnTo>
                <a:lnTo>
                  <a:pt x="251904" y="200406"/>
                </a:lnTo>
                <a:lnTo>
                  <a:pt x="82308" y="0"/>
                </a:lnTo>
                <a:close/>
              </a:path>
            </a:pathLst>
          </a:custGeom>
          <a:solidFill>
            <a:srgbClr val="000000"/>
          </a:solidFill>
        </p:spPr>
        <p:txBody>
          <a:bodyPr wrap="square" lIns="0" tIns="0" rIns="0" bIns="0" rtlCol="0"/>
          <a:lstStyle/>
          <a:p>
            <a:endParaRPr/>
          </a:p>
        </p:txBody>
      </p:sp>
      <p:sp>
        <p:nvSpPr>
          <p:cNvPr id="14" name="object 14"/>
          <p:cNvSpPr txBox="1"/>
          <p:nvPr/>
        </p:nvSpPr>
        <p:spPr>
          <a:xfrm>
            <a:off x="6334505" y="1395222"/>
            <a:ext cx="2286000" cy="1143000"/>
          </a:xfrm>
          <a:prstGeom prst="rect">
            <a:avLst/>
          </a:prstGeom>
          <a:solidFill>
            <a:srgbClr val="671E75"/>
          </a:solidFill>
          <a:ln w="25908">
            <a:noFill/>
          </a:ln>
        </p:spPr>
        <p:txBody>
          <a:bodyPr vert="horz" wrap="square" lIns="0" tIns="5715" rIns="0" bIns="0" rtlCol="0">
            <a:spAutoFit/>
          </a:bodyPr>
          <a:lstStyle/>
          <a:p>
            <a:pPr>
              <a:lnSpc>
                <a:spcPct val="100000"/>
              </a:lnSpc>
              <a:spcBef>
                <a:spcPts val="45"/>
              </a:spcBef>
            </a:pPr>
            <a:endParaRPr sz="2800" dirty="0">
              <a:latin typeface="Times New Roman"/>
              <a:cs typeface="Times New Roman"/>
            </a:endParaRPr>
          </a:p>
          <a:p>
            <a:pPr marL="83185">
              <a:lnSpc>
                <a:spcPct val="100000"/>
              </a:lnSpc>
            </a:pPr>
            <a:r>
              <a:rPr sz="1800" b="1" spc="-5" dirty="0">
                <a:solidFill>
                  <a:srgbClr val="FFFFFF"/>
                </a:solidFill>
                <a:latin typeface="Segoe UI"/>
                <a:cs typeface="Segoe UI"/>
              </a:rPr>
              <a:t>U.S. </a:t>
            </a:r>
            <a:r>
              <a:rPr sz="1800" b="1" spc="-10" dirty="0">
                <a:solidFill>
                  <a:srgbClr val="FFFFFF"/>
                </a:solidFill>
                <a:latin typeface="Segoe UI"/>
                <a:cs typeface="Segoe UI"/>
              </a:rPr>
              <a:t>patent</a:t>
            </a:r>
            <a:r>
              <a:rPr sz="1800" b="1" spc="-60" dirty="0">
                <a:solidFill>
                  <a:srgbClr val="FFFFFF"/>
                </a:solidFill>
                <a:latin typeface="Segoe UI"/>
                <a:cs typeface="Segoe UI"/>
              </a:rPr>
              <a:t> </a:t>
            </a:r>
            <a:r>
              <a:rPr sz="1800" b="1" spc="-5" dirty="0">
                <a:solidFill>
                  <a:srgbClr val="FFFFFF"/>
                </a:solidFill>
                <a:latin typeface="Segoe UI"/>
                <a:cs typeface="Segoe UI"/>
              </a:rPr>
              <a:t>granted</a:t>
            </a:r>
            <a:endParaRPr sz="1800" dirty="0">
              <a:latin typeface="Segoe UI"/>
              <a:cs typeface="Segoe UI"/>
            </a:endParaRPr>
          </a:p>
        </p:txBody>
      </p:sp>
      <p:sp>
        <p:nvSpPr>
          <p:cNvPr id="15" name="object 15"/>
          <p:cNvSpPr txBox="1"/>
          <p:nvPr/>
        </p:nvSpPr>
        <p:spPr>
          <a:xfrm>
            <a:off x="6334505" y="2670810"/>
            <a:ext cx="2286000" cy="1143000"/>
          </a:xfrm>
          <a:prstGeom prst="rect">
            <a:avLst/>
          </a:prstGeom>
          <a:solidFill>
            <a:srgbClr val="A6192E"/>
          </a:solidFill>
          <a:ln w="25908">
            <a:noFill/>
          </a:ln>
        </p:spPr>
        <p:txBody>
          <a:bodyPr vert="horz" wrap="square" lIns="0" tIns="5715" rIns="0" bIns="0" rtlCol="0">
            <a:spAutoFit/>
          </a:bodyPr>
          <a:lstStyle/>
          <a:p>
            <a:pPr>
              <a:lnSpc>
                <a:spcPct val="100000"/>
              </a:lnSpc>
              <a:spcBef>
                <a:spcPts val="45"/>
              </a:spcBef>
            </a:pPr>
            <a:endParaRPr sz="2800">
              <a:latin typeface="Times New Roman"/>
              <a:cs typeface="Times New Roman"/>
            </a:endParaRPr>
          </a:p>
          <a:p>
            <a:pPr marL="357505">
              <a:lnSpc>
                <a:spcPct val="100000"/>
              </a:lnSpc>
            </a:pPr>
            <a:r>
              <a:rPr sz="1800" b="1" spc="-5" dirty="0">
                <a:solidFill>
                  <a:srgbClr val="FFFFFF"/>
                </a:solidFill>
                <a:latin typeface="Segoe UI"/>
                <a:cs typeface="Segoe UI"/>
              </a:rPr>
              <a:t>Abandonment</a:t>
            </a:r>
            <a:endParaRPr sz="1800">
              <a:latin typeface="Segoe UI"/>
              <a:cs typeface="Segoe UI"/>
            </a:endParaRPr>
          </a:p>
        </p:txBody>
      </p:sp>
      <p:sp>
        <p:nvSpPr>
          <p:cNvPr id="3" name="object 3"/>
          <p:cNvSpPr txBox="1"/>
          <p:nvPr/>
        </p:nvSpPr>
        <p:spPr>
          <a:xfrm>
            <a:off x="361950" y="2765298"/>
            <a:ext cx="1828800" cy="1090042"/>
          </a:xfrm>
          <a:prstGeom prst="rect">
            <a:avLst/>
          </a:prstGeom>
          <a:solidFill>
            <a:srgbClr val="008C30"/>
          </a:solidFill>
          <a:ln w="25908">
            <a:noFill/>
          </a:ln>
        </p:spPr>
        <p:txBody>
          <a:bodyPr vert="horz" wrap="square" lIns="0" tIns="91440" rIns="0" bIns="91440" rtlCol="0" anchor="t">
            <a:spAutoFit/>
          </a:bodyPr>
          <a:lstStyle/>
          <a:p>
            <a:pPr marL="299085" marR="291465" indent="4445">
              <a:lnSpc>
                <a:spcPct val="100000"/>
              </a:lnSpc>
              <a:spcBef>
                <a:spcPts val="1280"/>
              </a:spcBef>
            </a:pPr>
            <a:r>
              <a:rPr sz="1800" b="1" spc="-5" dirty="0" smtClean="0">
                <a:solidFill>
                  <a:srgbClr val="FFFFFF"/>
                </a:solidFill>
                <a:latin typeface="Segoe UI"/>
                <a:cs typeface="Segoe UI"/>
              </a:rPr>
              <a:t>Provisional</a:t>
            </a:r>
            <a:r>
              <a:rPr lang="en-US" sz="1800" b="1" spc="-5" dirty="0" smtClean="0">
                <a:solidFill>
                  <a:srgbClr val="FFFFFF"/>
                </a:solidFill>
                <a:latin typeface="Segoe UI"/>
                <a:cs typeface="Segoe UI"/>
              </a:rPr>
              <a:t> </a:t>
            </a:r>
            <a:r>
              <a:rPr sz="1800" b="1" spc="-5" dirty="0" smtClean="0">
                <a:solidFill>
                  <a:srgbClr val="FFFFFF"/>
                </a:solidFill>
                <a:latin typeface="Segoe UI"/>
                <a:cs typeface="Segoe UI"/>
              </a:rPr>
              <a:t>application</a:t>
            </a:r>
            <a:endParaRPr lang="en-US" sz="1800" b="1" spc="-5" dirty="0" smtClean="0">
              <a:solidFill>
                <a:srgbClr val="FFFFFF"/>
              </a:solidFill>
              <a:latin typeface="Segoe UI"/>
              <a:cs typeface="Segoe UI"/>
            </a:endParaRPr>
          </a:p>
          <a:p>
            <a:pPr marL="299085" marR="291465" indent="4445">
              <a:lnSpc>
                <a:spcPct val="100000"/>
              </a:lnSpc>
              <a:spcBef>
                <a:spcPts val="1280"/>
              </a:spcBef>
            </a:pPr>
            <a:r>
              <a:rPr lang="en-US" sz="1200" b="1" spc="-5" dirty="0" smtClean="0">
                <a:solidFill>
                  <a:srgbClr val="FFFFFF"/>
                </a:solidFill>
                <a:latin typeface="Segoe UI"/>
                <a:cs typeface="Segoe UI"/>
              </a:rPr>
              <a:t>(</a:t>
            </a:r>
            <a:r>
              <a:rPr lang="en-US" sz="1200" b="1" i="1" u="sng" spc="-5" dirty="0" smtClean="0">
                <a:solidFill>
                  <a:srgbClr val="FFFF00"/>
                </a:solidFill>
                <a:latin typeface="Segoe UI"/>
                <a:cs typeface="Segoe UI"/>
              </a:rPr>
              <a:t>filing Optional</a:t>
            </a:r>
            <a:r>
              <a:rPr lang="en-US" sz="1200" b="1" spc="-5" dirty="0" smtClean="0">
                <a:solidFill>
                  <a:srgbClr val="FFFFFF"/>
                </a:solidFill>
                <a:latin typeface="Segoe UI"/>
                <a:cs typeface="Segoe UI"/>
              </a:rPr>
              <a:t>)</a:t>
            </a:r>
            <a:endParaRPr sz="1200" dirty="0">
              <a:latin typeface="Segoe UI"/>
              <a:cs typeface="Segoe UI"/>
            </a:endParaRPr>
          </a:p>
        </p:txBody>
      </p:sp>
      <p:sp>
        <p:nvSpPr>
          <p:cNvPr id="8" name="object 8"/>
          <p:cNvSpPr txBox="1"/>
          <p:nvPr/>
        </p:nvSpPr>
        <p:spPr>
          <a:xfrm>
            <a:off x="2967989" y="1966722"/>
            <a:ext cx="2286000" cy="1015663"/>
          </a:xfrm>
          <a:prstGeom prst="rect">
            <a:avLst/>
          </a:prstGeom>
          <a:solidFill>
            <a:srgbClr val="009CDE"/>
          </a:solidFill>
          <a:ln w="25908">
            <a:noFill/>
          </a:ln>
        </p:spPr>
        <p:txBody>
          <a:bodyPr vert="horz" wrap="square" lIns="0" tIns="91440" rIns="0" bIns="91440" rtlCol="0">
            <a:spAutoFit/>
          </a:bodyPr>
          <a:lstStyle/>
          <a:p>
            <a:pPr marL="180975" marR="176530" indent="-635" algn="ctr">
              <a:lnSpc>
                <a:spcPct val="100000"/>
              </a:lnSpc>
              <a:spcBef>
                <a:spcPts val="1105"/>
              </a:spcBef>
            </a:pPr>
            <a:r>
              <a:rPr sz="1800" b="1" dirty="0">
                <a:solidFill>
                  <a:srgbClr val="FFFFFF"/>
                </a:solidFill>
                <a:latin typeface="Segoe UI"/>
                <a:cs typeface="Segoe UI"/>
              </a:rPr>
              <a:t>File </a:t>
            </a:r>
            <a:r>
              <a:rPr lang="en-US" b="1" i="1" u="sng" spc="-5" dirty="0">
                <a:solidFill>
                  <a:srgbClr val="FF0000"/>
                </a:solidFill>
                <a:latin typeface="Segoe UI"/>
                <a:cs typeface="Segoe UI"/>
              </a:rPr>
              <a:t>N</a:t>
            </a:r>
            <a:r>
              <a:rPr sz="1800" b="1" i="1" u="sng" spc="-5" dirty="0" smtClean="0">
                <a:solidFill>
                  <a:srgbClr val="FF0000"/>
                </a:solidFill>
                <a:latin typeface="Segoe UI"/>
                <a:cs typeface="Segoe UI"/>
              </a:rPr>
              <a:t>on</a:t>
            </a:r>
            <a:r>
              <a:rPr sz="1800" b="1" i="1" spc="-5" dirty="0" smtClean="0">
                <a:solidFill>
                  <a:srgbClr val="FFFFFF"/>
                </a:solidFill>
                <a:latin typeface="Segoe UI"/>
                <a:cs typeface="Segoe UI"/>
              </a:rPr>
              <a:t>-</a:t>
            </a:r>
            <a:r>
              <a:rPr lang="en-US" sz="1800" b="1" i="1" spc="-5" dirty="0" smtClean="0">
                <a:solidFill>
                  <a:srgbClr val="FFFFFF"/>
                </a:solidFill>
                <a:latin typeface="Segoe UI"/>
                <a:cs typeface="Segoe UI"/>
              </a:rPr>
              <a:t> </a:t>
            </a:r>
            <a:r>
              <a:rPr lang="en-US" b="1" i="1" u="sng" spc="-10" dirty="0">
                <a:solidFill>
                  <a:srgbClr val="FF0000"/>
                </a:solidFill>
                <a:latin typeface="Segoe UI"/>
                <a:cs typeface="Segoe UI"/>
              </a:rPr>
              <a:t>P</a:t>
            </a:r>
            <a:r>
              <a:rPr sz="1800" b="1" i="1" u="sng" spc="-10" dirty="0" smtClean="0">
                <a:solidFill>
                  <a:srgbClr val="FF0000"/>
                </a:solidFill>
                <a:latin typeface="Segoe UI"/>
                <a:cs typeface="Segoe UI"/>
              </a:rPr>
              <a:t>rovisional</a:t>
            </a:r>
            <a:r>
              <a:rPr lang="en-US" sz="1800" b="1" i="1" u="sng" spc="-10" dirty="0" smtClean="0">
                <a:solidFill>
                  <a:srgbClr val="FF0000"/>
                </a:solidFill>
                <a:latin typeface="Segoe UI"/>
                <a:cs typeface="Segoe UI"/>
              </a:rPr>
              <a:t> </a:t>
            </a:r>
            <a:r>
              <a:rPr sz="1800" b="1" i="1" u="sng" spc="-10" dirty="0" smtClean="0">
                <a:solidFill>
                  <a:srgbClr val="FF0000"/>
                </a:solidFill>
                <a:latin typeface="Segoe UI"/>
                <a:cs typeface="Segoe UI"/>
              </a:rPr>
              <a:t> </a:t>
            </a:r>
            <a:r>
              <a:rPr sz="1800" b="1" dirty="0" smtClean="0">
                <a:solidFill>
                  <a:srgbClr val="FFFFFF"/>
                </a:solidFill>
                <a:latin typeface="Segoe UI"/>
                <a:cs typeface="Segoe UI"/>
              </a:rPr>
              <a:t>utility</a:t>
            </a:r>
            <a:r>
              <a:rPr lang="en-US" sz="1800" b="1" dirty="0" smtClean="0">
                <a:solidFill>
                  <a:srgbClr val="FFFFFF"/>
                </a:solidFill>
                <a:latin typeface="Segoe UI"/>
                <a:cs typeface="Segoe UI"/>
              </a:rPr>
              <a:t> </a:t>
            </a:r>
            <a:r>
              <a:rPr sz="1800" b="1" spc="-5" dirty="0" smtClean="0">
                <a:solidFill>
                  <a:srgbClr val="FFFFFF"/>
                </a:solidFill>
                <a:latin typeface="Segoe UI"/>
                <a:cs typeface="Segoe UI"/>
              </a:rPr>
              <a:t>application</a:t>
            </a:r>
            <a:endParaRPr sz="1800" dirty="0">
              <a:latin typeface="Segoe UI"/>
              <a:cs typeface="Segoe UI"/>
            </a:endParaRPr>
          </a:p>
        </p:txBody>
      </p:sp>
      <p:sp>
        <p:nvSpPr>
          <p:cNvPr id="13" name="object 13"/>
          <p:cNvSpPr txBox="1"/>
          <p:nvPr/>
        </p:nvSpPr>
        <p:spPr>
          <a:xfrm>
            <a:off x="2967989" y="3211829"/>
            <a:ext cx="2286000" cy="1015663"/>
          </a:xfrm>
          <a:prstGeom prst="rect">
            <a:avLst/>
          </a:prstGeom>
          <a:solidFill>
            <a:srgbClr val="009CDE"/>
          </a:solidFill>
          <a:ln w="25908">
            <a:noFill/>
          </a:ln>
        </p:spPr>
        <p:txBody>
          <a:bodyPr vert="horz" wrap="square" lIns="0" tIns="91440" rIns="0" bIns="91440" rtlCol="0">
            <a:spAutoFit/>
          </a:bodyPr>
          <a:lstStyle/>
          <a:p>
            <a:pPr marL="115888" marR="113664" indent="-1588" algn="ctr">
              <a:lnSpc>
                <a:spcPct val="100000"/>
              </a:lnSpc>
              <a:spcBef>
                <a:spcPts val="1100"/>
              </a:spcBef>
            </a:pPr>
            <a:r>
              <a:rPr sz="1800" b="1" spc="-5" dirty="0">
                <a:solidFill>
                  <a:srgbClr val="FFFFFF"/>
                </a:solidFill>
                <a:latin typeface="Segoe UI"/>
                <a:cs typeface="Segoe UI"/>
              </a:rPr>
              <a:t>Abandoned </a:t>
            </a:r>
            <a:r>
              <a:rPr sz="1800" b="1" dirty="0">
                <a:solidFill>
                  <a:srgbClr val="FFFFFF"/>
                </a:solidFill>
                <a:latin typeface="Segoe UI"/>
                <a:cs typeface="Segoe UI"/>
              </a:rPr>
              <a:t>as </a:t>
            </a:r>
            <a:r>
              <a:rPr sz="1800" b="1" dirty="0" smtClean="0">
                <a:solidFill>
                  <a:srgbClr val="FFFFFF"/>
                </a:solidFill>
                <a:latin typeface="Segoe UI"/>
                <a:cs typeface="Segoe UI"/>
              </a:rPr>
              <a:t>a</a:t>
            </a:r>
            <a:r>
              <a:rPr lang="en-US" sz="1800" b="1" dirty="0" smtClean="0">
                <a:solidFill>
                  <a:srgbClr val="FFFFFF"/>
                </a:solidFill>
                <a:latin typeface="Segoe UI"/>
                <a:cs typeface="Segoe UI"/>
              </a:rPr>
              <a:t> </a:t>
            </a:r>
            <a:r>
              <a:rPr sz="1800" b="1" spc="-10" dirty="0" smtClean="0">
                <a:solidFill>
                  <a:srgbClr val="FFFFFF"/>
                </a:solidFill>
                <a:latin typeface="Segoe UI"/>
                <a:cs typeface="Segoe UI"/>
              </a:rPr>
              <a:t>matter </a:t>
            </a:r>
            <a:r>
              <a:rPr sz="1800" b="1" spc="-15" dirty="0">
                <a:solidFill>
                  <a:srgbClr val="FFFFFF"/>
                </a:solidFill>
                <a:latin typeface="Segoe UI"/>
                <a:cs typeface="Segoe UI"/>
              </a:rPr>
              <a:t>of </a:t>
            </a:r>
            <a:r>
              <a:rPr sz="1800" b="1" dirty="0">
                <a:solidFill>
                  <a:srgbClr val="FFFFFF"/>
                </a:solidFill>
                <a:latin typeface="Segoe UI"/>
                <a:cs typeface="Segoe UI"/>
              </a:rPr>
              <a:t>law </a:t>
            </a:r>
            <a:r>
              <a:rPr sz="1800" b="1" spc="-5" dirty="0" smtClean="0">
                <a:solidFill>
                  <a:srgbClr val="FFFFFF"/>
                </a:solidFill>
                <a:latin typeface="Segoe UI"/>
                <a:cs typeface="Segoe UI"/>
              </a:rPr>
              <a:t>12</a:t>
            </a:r>
            <a:r>
              <a:rPr lang="en-US" sz="1800" b="1" spc="-5" dirty="0" smtClean="0">
                <a:solidFill>
                  <a:srgbClr val="FFFFFF"/>
                </a:solidFill>
                <a:latin typeface="Segoe UI"/>
                <a:cs typeface="Segoe UI"/>
              </a:rPr>
              <a:t> </a:t>
            </a:r>
            <a:r>
              <a:rPr sz="1800" b="1" spc="-5" dirty="0" smtClean="0">
                <a:solidFill>
                  <a:srgbClr val="FFFFFF"/>
                </a:solidFill>
                <a:latin typeface="Segoe UI"/>
                <a:cs typeface="Segoe UI"/>
              </a:rPr>
              <a:t>months </a:t>
            </a:r>
            <a:r>
              <a:rPr sz="1800" b="1" dirty="0">
                <a:solidFill>
                  <a:srgbClr val="FFFFFF"/>
                </a:solidFill>
                <a:latin typeface="Segoe UI"/>
                <a:cs typeface="Segoe UI"/>
              </a:rPr>
              <a:t>after</a:t>
            </a:r>
            <a:r>
              <a:rPr sz="1800" b="1" spc="-55" dirty="0">
                <a:solidFill>
                  <a:srgbClr val="FFFFFF"/>
                </a:solidFill>
                <a:latin typeface="Segoe UI"/>
                <a:cs typeface="Segoe UI"/>
              </a:rPr>
              <a:t> </a:t>
            </a:r>
            <a:r>
              <a:rPr sz="1800" b="1" spc="-5" dirty="0">
                <a:solidFill>
                  <a:srgbClr val="FFFFFF"/>
                </a:solidFill>
                <a:latin typeface="Segoe UI"/>
                <a:cs typeface="Segoe UI"/>
              </a:rPr>
              <a:t>filing</a:t>
            </a:r>
            <a:endParaRPr sz="1800" dirty="0">
              <a:latin typeface="Segoe UI"/>
              <a:cs typeface="Segoe UI"/>
            </a:endParaRPr>
          </a:p>
        </p:txBody>
      </p:sp>
    </p:spTree>
    <p:extLst>
      <p:ext uri="{BB962C8B-B14F-4D97-AF65-F5344CB8AC3E}">
        <p14:creationId xmlns:p14="http://schemas.microsoft.com/office/powerpoint/2010/main" val="120409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3600" spc="-20" dirty="0"/>
              <a:t>Patent </a:t>
            </a:r>
            <a:r>
              <a:rPr sz="3600" spc="-5" dirty="0"/>
              <a:t>examination process</a:t>
            </a:r>
            <a:r>
              <a:rPr sz="3600" spc="10" dirty="0"/>
              <a:t> </a:t>
            </a:r>
            <a:r>
              <a:rPr sz="3600" spc="5" dirty="0"/>
              <a:t>overview</a:t>
            </a:r>
            <a:endParaRPr sz="3600"/>
          </a:p>
        </p:txBody>
      </p:sp>
      <p:sp>
        <p:nvSpPr>
          <p:cNvPr id="23" name="object 23"/>
          <p:cNvSpPr txBox="1">
            <a:spLocks noGrp="1"/>
          </p:cNvSpPr>
          <p:nvPr>
            <p:ph type="sldNum" sz="quarter" idx="10"/>
          </p:nvPr>
        </p:nvSpPr>
        <p:spPr>
          <a:prstGeom prst="rect">
            <a:avLst/>
          </a:prstGeom>
        </p:spPr>
        <p:txBody>
          <a:bodyPr vert="horz" wrap="square" lIns="0" tIns="20955" rIns="0" bIns="0" rtlCol="0">
            <a:spAutoFit/>
          </a:bodyPr>
          <a:lstStyle/>
          <a:p>
            <a:pPr marL="25400">
              <a:lnSpc>
                <a:spcPct val="100000"/>
              </a:lnSpc>
              <a:spcBef>
                <a:spcPts val="165"/>
              </a:spcBef>
            </a:pPr>
            <a:fld id="{81D60167-4931-47E6-BA6A-407CBD079E47}" type="slidenum">
              <a:rPr sz="800" smtClean="0"/>
              <a:t>8</a:t>
            </a:fld>
            <a:endParaRPr sz="800" dirty="0"/>
          </a:p>
        </p:txBody>
      </p:sp>
      <p:sp>
        <p:nvSpPr>
          <p:cNvPr id="3" name="object 3"/>
          <p:cNvSpPr txBox="1"/>
          <p:nvPr/>
        </p:nvSpPr>
        <p:spPr>
          <a:xfrm>
            <a:off x="2925060" y="1416649"/>
            <a:ext cx="1014094" cy="923330"/>
          </a:xfrm>
          <a:prstGeom prst="rect">
            <a:avLst/>
          </a:prstGeom>
        </p:spPr>
        <p:txBody>
          <a:bodyPr vert="horz" wrap="square" lIns="0" tIns="0" rIns="0" bIns="0" rtlCol="0">
            <a:spAutoFit/>
          </a:bodyPr>
          <a:lstStyle/>
          <a:p>
            <a:pPr marL="635" algn="ctr">
              <a:lnSpc>
                <a:spcPct val="100000"/>
              </a:lnSpc>
            </a:pPr>
            <a:r>
              <a:rPr sz="1800" b="1" spc="-20" dirty="0">
                <a:latin typeface="Segoe UI Semibold"/>
                <a:cs typeface="Segoe UI Semibold"/>
              </a:rPr>
              <a:t>USPTO</a:t>
            </a:r>
            <a:endParaRPr sz="1800" dirty="0">
              <a:latin typeface="Segoe UI Semibold"/>
              <a:cs typeface="Segoe UI Semibold"/>
            </a:endParaRPr>
          </a:p>
          <a:p>
            <a:pPr algn="ctr">
              <a:lnSpc>
                <a:spcPct val="100000"/>
              </a:lnSpc>
            </a:pPr>
            <a:r>
              <a:rPr sz="1800" b="1" dirty="0" smtClean="0">
                <a:latin typeface="Segoe UI Semibold"/>
                <a:cs typeface="Segoe UI Semibold"/>
              </a:rPr>
              <a:t>P</a:t>
            </a:r>
            <a:r>
              <a:rPr sz="1800" b="1" spc="-10" dirty="0" smtClean="0">
                <a:latin typeface="Segoe UI Semibold"/>
                <a:cs typeface="Segoe UI Semibold"/>
              </a:rPr>
              <a:t>r</a:t>
            </a:r>
            <a:r>
              <a:rPr sz="1800" b="1" dirty="0" smtClean="0">
                <a:latin typeface="Segoe UI Semibold"/>
                <a:cs typeface="Segoe UI Semibold"/>
              </a:rPr>
              <a:t>e</a:t>
            </a:r>
            <a:r>
              <a:rPr sz="1800" b="1" spc="-5" dirty="0" smtClean="0">
                <a:latin typeface="Segoe UI Semibold"/>
                <a:cs typeface="Segoe UI Semibold"/>
              </a:rPr>
              <a:t>-</a:t>
            </a:r>
            <a:r>
              <a:rPr sz="1800" b="1" dirty="0" smtClean="0">
                <a:latin typeface="Segoe UI Semibold"/>
                <a:cs typeface="Segoe UI Semibold"/>
              </a:rPr>
              <a:t>e</a:t>
            </a:r>
            <a:r>
              <a:rPr sz="1800" b="1" spc="-5" dirty="0" smtClean="0">
                <a:latin typeface="Segoe UI Semibold"/>
                <a:cs typeface="Segoe UI Semibold"/>
              </a:rPr>
              <a:t>xam</a:t>
            </a:r>
            <a:endParaRPr lang="en-US" sz="1800" b="1" spc="-5" dirty="0" smtClean="0">
              <a:latin typeface="Segoe UI Semibold"/>
              <a:cs typeface="Segoe UI Semibold"/>
            </a:endParaRPr>
          </a:p>
          <a:p>
            <a:pPr algn="ctr">
              <a:lnSpc>
                <a:spcPct val="100000"/>
              </a:lnSpc>
            </a:pPr>
            <a:r>
              <a:rPr lang="en-US" sz="800" b="1" spc="-5" dirty="0" smtClean="0">
                <a:latin typeface="Segoe UI Semibold"/>
                <a:cs typeface="Segoe UI Semibold"/>
              </a:rPr>
              <a:t>(</a:t>
            </a:r>
            <a:r>
              <a:rPr lang="en-US" sz="800" b="1" spc="-5" dirty="0" smtClean="0">
                <a:solidFill>
                  <a:srgbClr val="FF0000"/>
                </a:solidFill>
                <a:latin typeface="Segoe UI Semibold"/>
                <a:cs typeface="Segoe UI Semibold"/>
              </a:rPr>
              <a:t>Office of Patent</a:t>
            </a:r>
          </a:p>
          <a:p>
            <a:pPr algn="ctr">
              <a:lnSpc>
                <a:spcPct val="100000"/>
              </a:lnSpc>
            </a:pPr>
            <a:r>
              <a:rPr lang="en-US" sz="800" b="1" spc="-5" dirty="0" smtClean="0">
                <a:solidFill>
                  <a:srgbClr val="FF0000"/>
                </a:solidFill>
                <a:latin typeface="Segoe UI Semibold"/>
                <a:cs typeface="Segoe UI Semibold"/>
              </a:rPr>
              <a:t>Application Processing</a:t>
            </a:r>
            <a:r>
              <a:rPr lang="en-US" sz="800" b="1" spc="-5" dirty="0" smtClean="0">
                <a:latin typeface="Segoe UI Semibold"/>
                <a:cs typeface="Segoe UI Semibold"/>
              </a:rPr>
              <a:t>)</a:t>
            </a:r>
            <a:endParaRPr sz="800" dirty="0">
              <a:latin typeface="Segoe UI Semibold"/>
              <a:cs typeface="Segoe UI Semibold"/>
            </a:endParaRPr>
          </a:p>
        </p:txBody>
      </p:sp>
      <p:sp>
        <p:nvSpPr>
          <p:cNvPr id="4" name="object 4"/>
          <p:cNvSpPr txBox="1"/>
          <p:nvPr/>
        </p:nvSpPr>
        <p:spPr>
          <a:xfrm>
            <a:off x="657272" y="1416649"/>
            <a:ext cx="1607185" cy="1491615"/>
          </a:xfrm>
          <a:prstGeom prst="rect">
            <a:avLst/>
          </a:prstGeom>
        </p:spPr>
        <p:txBody>
          <a:bodyPr vert="horz" wrap="square" lIns="0" tIns="0" rIns="0" bIns="0" rtlCol="0">
            <a:spAutoFit/>
          </a:bodyPr>
          <a:lstStyle/>
          <a:p>
            <a:pPr marL="12065" marR="5080" algn="ctr">
              <a:lnSpc>
                <a:spcPct val="100000"/>
              </a:lnSpc>
            </a:pPr>
            <a:r>
              <a:rPr sz="2400" b="1" spc="-5" dirty="0">
                <a:latin typeface="Segoe UI Semibold"/>
                <a:cs typeface="Segoe UI Semibold"/>
              </a:rPr>
              <a:t>A</a:t>
            </a:r>
            <a:r>
              <a:rPr sz="2400" b="1" spc="5" dirty="0">
                <a:latin typeface="Segoe UI Semibold"/>
                <a:cs typeface="Segoe UI Semibold"/>
              </a:rPr>
              <a:t>pp</a:t>
            </a:r>
            <a:r>
              <a:rPr sz="2400" b="1" spc="-5" dirty="0">
                <a:latin typeface="Segoe UI Semibold"/>
                <a:cs typeface="Segoe UI Semibold"/>
              </a:rPr>
              <a:t>licatio</a:t>
            </a:r>
            <a:r>
              <a:rPr sz="2400" b="1" dirty="0">
                <a:latin typeface="Segoe UI Semibold"/>
                <a:cs typeface="Segoe UI Semibold"/>
              </a:rPr>
              <a:t>n  </a:t>
            </a:r>
            <a:r>
              <a:rPr sz="2400" b="1" spc="-5" dirty="0">
                <a:latin typeface="Segoe UI Semibold"/>
                <a:cs typeface="Segoe UI Semibold"/>
              </a:rPr>
              <a:t>filed </a:t>
            </a:r>
            <a:r>
              <a:rPr sz="2400" b="1" dirty="0">
                <a:latin typeface="Segoe UI Semibold"/>
                <a:cs typeface="Segoe UI Semibold"/>
              </a:rPr>
              <a:t>by  </a:t>
            </a:r>
            <a:r>
              <a:rPr sz="2400" b="1" spc="-10" dirty="0">
                <a:latin typeface="Segoe UI Semibold"/>
                <a:cs typeface="Segoe UI Semibold"/>
              </a:rPr>
              <a:t>inventor or  </a:t>
            </a:r>
            <a:r>
              <a:rPr sz="2400" b="1" spc="-5" dirty="0">
                <a:latin typeface="Segoe UI Semibold"/>
                <a:cs typeface="Segoe UI Semibold"/>
              </a:rPr>
              <a:t>assignee</a:t>
            </a:r>
            <a:endParaRPr sz="2400" dirty="0">
              <a:latin typeface="Segoe UI Semibold"/>
              <a:cs typeface="Segoe UI Semibold"/>
            </a:endParaRPr>
          </a:p>
        </p:txBody>
      </p:sp>
      <p:sp>
        <p:nvSpPr>
          <p:cNvPr id="5" name="object 5"/>
          <p:cNvSpPr txBox="1"/>
          <p:nvPr/>
        </p:nvSpPr>
        <p:spPr>
          <a:xfrm>
            <a:off x="2846943" y="4562351"/>
            <a:ext cx="2078355" cy="299085"/>
          </a:xfrm>
          <a:prstGeom prst="rect">
            <a:avLst/>
          </a:prstGeom>
        </p:spPr>
        <p:txBody>
          <a:bodyPr vert="horz" wrap="square" lIns="0" tIns="0" rIns="0" bIns="0" rtlCol="0">
            <a:spAutoFit/>
          </a:bodyPr>
          <a:lstStyle/>
          <a:p>
            <a:pPr marL="12700">
              <a:lnSpc>
                <a:spcPct val="100000"/>
              </a:lnSpc>
            </a:pPr>
            <a:r>
              <a:rPr sz="1800" b="1" spc="-5" dirty="0">
                <a:latin typeface="Segoe UI Semibold"/>
                <a:cs typeface="Segoe UI Semibold"/>
              </a:rPr>
              <a:t>Notice </a:t>
            </a:r>
            <a:r>
              <a:rPr sz="1800" b="1" spc="-10" dirty="0">
                <a:latin typeface="Segoe UI Semibold"/>
                <a:cs typeface="Segoe UI Semibold"/>
              </a:rPr>
              <a:t>of</a:t>
            </a:r>
            <a:r>
              <a:rPr sz="1800" b="1" spc="-40" dirty="0">
                <a:latin typeface="Segoe UI Semibold"/>
                <a:cs typeface="Segoe UI Semibold"/>
              </a:rPr>
              <a:t> </a:t>
            </a:r>
            <a:r>
              <a:rPr sz="1800" b="1" spc="-5" dirty="0">
                <a:latin typeface="Segoe UI Semibold"/>
                <a:cs typeface="Segoe UI Semibold"/>
              </a:rPr>
              <a:t>allowance</a:t>
            </a:r>
            <a:endParaRPr sz="1800" dirty="0">
              <a:latin typeface="Segoe UI Semibold"/>
              <a:cs typeface="Segoe UI Semibold"/>
            </a:endParaRPr>
          </a:p>
        </p:txBody>
      </p:sp>
      <p:sp>
        <p:nvSpPr>
          <p:cNvPr id="6" name="object 6"/>
          <p:cNvSpPr txBox="1"/>
          <p:nvPr/>
        </p:nvSpPr>
        <p:spPr>
          <a:xfrm>
            <a:off x="2423497" y="5132940"/>
            <a:ext cx="2910840" cy="492443"/>
          </a:xfrm>
          <a:prstGeom prst="rect">
            <a:avLst/>
          </a:prstGeom>
        </p:spPr>
        <p:txBody>
          <a:bodyPr vert="horz" wrap="square" lIns="0" tIns="0" rIns="0" bIns="0" rtlCol="0">
            <a:spAutoFit/>
          </a:bodyPr>
          <a:lstStyle/>
          <a:p>
            <a:pPr marL="12700">
              <a:lnSpc>
                <a:spcPct val="100000"/>
              </a:lnSpc>
            </a:pPr>
            <a:r>
              <a:rPr sz="2400" b="1" spc="-25" dirty="0">
                <a:latin typeface="Segoe UI Semibold"/>
                <a:cs typeface="Segoe UI Semibold"/>
              </a:rPr>
              <a:t>USPTO </a:t>
            </a:r>
            <a:r>
              <a:rPr sz="2400" b="1" spc="-5" dirty="0">
                <a:latin typeface="Segoe UI Semibold"/>
                <a:cs typeface="Segoe UI Semibold"/>
              </a:rPr>
              <a:t>grants</a:t>
            </a:r>
            <a:r>
              <a:rPr sz="2400" b="1" spc="-35" dirty="0">
                <a:latin typeface="Segoe UI Semibold"/>
                <a:cs typeface="Segoe UI Semibold"/>
              </a:rPr>
              <a:t> </a:t>
            </a:r>
            <a:r>
              <a:rPr sz="2400" b="1" spc="-10" dirty="0" smtClean="0">
                <a:latin typeface="Segoe UI Semibold"/>
                <a:cs typeface="Segoe UI Semibold"/>
              </a:rPr>
              <a:t>patent</a:t>
            </a:r>
            <a:endParaRPr lang="en-US" sz="2400" b="1" spc="-10" dirty="0" smtClean="0">
              <a:latin typeface="Segoe UI Semibold"/>
              <a:cs typeface="Segoe UI Semibold"/>
            </a:endParaRPr>
          </a:p>
          <a:p>
            <a:pPr marL="12700" algn="ctr">
              <a:lnSpc>
                <a:spcPct val="100000"/>
              </a:lnSpc>
            </a:pPr>
            <a:r>
              <a:rPr lang="en-US" sz="800" b="1" spc="-10" dirty="0" smtClean="0">
                <a:latin typeface="Segoe UI Semibold"/>
                <a:cs typeface="Segoe UI Semibold"/>
              </a:rPr>
              <a:t>(</a:t>
            </a:r>
            <a:r>
              <a:rPr lang="en-US" sz="800" b="1" spc="-10" dirty="0" smtClean="0">
                <a:solidFill>
                  <a:srgbClr val="FF0000"/>
                </a:solidFill>
                <a:latin typeface="Segoe UI Semibold"/>
                <a:cs typeface="Segoe UI Semibold"/>
              </a:rPr>
              <a:t>Office of Data Management</a:t>
            </a:r>
            <a:r>
              <a:rPr lang="en-US" sz="800" b="1" spc="-10" dirty="0" smtClean="0">
                <a:latin typeface="Segoe UI Semibold"/>
                <a:cs typeface="Segoe UI Semibold"/>
              </a:rPr>
              <a:t>)</a:t>
            </a:r>
            <a:endParaRPr sz="800" dirty="0">
              <a:latin typeface="Segoe UI Semibold"/>
              <a:cs typeface="Segoe UI Semibold"/>
            </a:endParaRPr>
          </a:p>
        </p:txBody>
      </p:sp>
      <p:sp>
        <p:nvSpPr>
          <p:cNvPr id="7" name="object 7"/>
          <p:cNvSpPr txBox="1"/>
          <p:nvPr/>
        </p:nvSpPr>
        <p:spPr>
          <a:xfrm>
            <a:off x="7073561" y="2654721"/>
            <a:ext cx="1618615" cy="394335"/>
          </a:xfrm>
          <a:prstGeom prst="rect">
            <a:avLst/>
          </a:prstGeom>
        </p:spPr>
        <p:txBody>
          <a:bodyPr vert="horz" wrap="square" lIns="0" tIns="0" rIns="0" bIns="0" rtlCol="0">
            <a:spAutoFit/>
          </a:bodyPr>
          <a:lstStyle/>
          <a:p>
            <a:pPr marL="12700">
              <a:lnSpc>
                <a:spcPct val="100000"/>
              </a:lnSpc>
            </a:pPr>
            <a:r>
              <a:rPr sz="2400" b="1" spc="-5" dirty="0">
                <a:latin typeface="Segoe UI Semibold"/>
                <a:cs typeface="Segoe UI Semibold"/>
              </a:rPr>
              <a:t>A</a:t>
            </a:r>
            <a:r>
              <a:rPr sz="2400" b="1" dirty="0">
                <a:latin typeface="Segoe UI Semibold"/>
                <a:cs typeface="Segoe UI Semibold"/>
              </a:rPr>
              <a:t>PPL</a:t>
            </a:r>
            <a:r>
              <a:rPr sz="2400" b="1" spc="-5" dirty="0">
                <a:latin typeface="Segoe UI Semibold"/>
                <a:cs typeface="Segoe UI Semibold"/>
              </a:rPr>
              <a:t>ICA</a:t>
            </a:r>
            <a:r>
              <a:rPr sz="2400" b="1" spc="-10" dirty="0">
                <a:latin typeface="Segoe UI Semibold"/>
                <a:cs typeface="Segoe UI Semibold"/>
              </a:rPr>
              <a:t>N</a:t>
            </a:r>
            <a:r>
              <a:rPr sz="2400" b="1" dirty="0">
                <a:latin typeface="Segoe UI Semibold"/>
                <a:cs typeface="Segoe UI Semibold"/>
              </a:rPr>
              <a:t>T</a:t>
            </a:r>
            <a:endParaRPr sz="2400" dirty="0">
              <a:latin typeface="Segoe UI Semibold"/>
              <a:cs typeface="Segoe UI Semibold"/>
            </a:endParaRPr>
          </a:p>
        </p:txBody>
      </p:sp>
      <p:sp>
        <p:nvSpPr>
          <p:cNvPr id="8" name="object 8"/>
          <p:cNvSpPr txBox="1"/>
          <p:nvPr/>
        </p:nvSpPr>
        <p:spPr>
          <a:xfrm>
            <a:off x="3196418" y="2707314"/>
            <a:ext cx="1532255" cy="492443"/>
          </a:xfrm>
          <a:prstGeom prst="rect">
            <a:avLst/>
          </a:prstGeom>
        </p:spPr>
        <p:txBody>
          <a:bodyPr vert="horz" wrap="square" lIns="0" tIns="0" rIns="0" bIns="0" rtlCol="0">
            <a:spAutoFit/>
          </a:bodyPr>
          <a:lstStyle/>
          <a:p>
            <a:pPr marL="12700">
              <a:lnSpc>
                <a:spcPct val="100000"/>
              </a:lnSpc>
            </a:pPr>
            <a:r>
              <a:rPr sz="2400" b="1" spc="25" dirty="0" smtClean="0">
                <a:latin typeface="Segoe UI Semibold"/>
                <a:cs typeface="Segoe UI Semibold"/>
              </a:rPr>
              <a:t>E</a:t>
            </a:r>
            <a:r>
              <a:rPr sz="2400" b="1" dirty="0" smtClean="0">
                <a:latin typeface="Segoe UI Semibold"/>
                <a:cs typeface="Segoe UI Semibold"/>
              </a:rPr>
              <a:t>X</a:t>
            </a:r>
            <a:r>
              <a:rPr sz="2400" b="1" spc="-5" dirty="0" smtClean="0">
                <a:latin typeface="Segoe UI Semibold"/>
                <a:cs typeface="Segoe UI Semibold"/>
              </a:rPr>
              <a:t>A</a:t>
            </a:r>
            <a:r>
              <a:rPr sz="2400" b="1" dirty="0" smtClean="0">
                <a:latin typeface="Segoe UI Semibold"/>
                <a:cs typeface="Segoe UI Semibold"/>
              </a:rPr>
              <a:t>M</a:t>
            </a:r>
            <a:r>
              <a:rPr sz="2400" b="1" spc="-5" dirty="0" smtClean="0">
                <a:latin typeface="Segoe UI Semibold"/>
                <a:cs typeface="Segoe UI Semibold"/>
              </a:rPr>
              <a:t>IN</a:t>
            </a:r>
            <a:r>
              <a:rPr sz="2400" b="1" spc="5" dirty="0" smtClean="0">
                <a:latin typeface="Segoe UI Semibold"/>
                <a:cs typeface="Segoe UI Semibold"/>
              </a:rPr>
              <a:t>E</a:t>
            </a:r>
            <a:r>
              <a:rPr sz="2400" b="1" dirty="0" smtClean="0">
                <a:latin typeface="Segoe UI Semibold"/>
                <a:cs typeface="Segoe UI Semibold"/>
              </a:rPr>
              <a:t>R</a:t>
            </a:r>
            <a:endParaRPr lang="en-US" sz="2400" b="1" dirty="0" smtClean="0">
              <a:latin typeface="Segoe UI Semibold"/>
              <a:cs typeface="Segoe UI Semibold"/>
            </a:endParaRPr>
          </a:p>
          <a:p>
            <a:pPr marL="12700">
              <a:lnSpc>
                <a:spcPct val="100000"/>
              </a:lnSpc>
            </a:pPr>
            <a:r>
              <a:rPr lang="en-US" sz="800" b="1" dirty="0" smtClean="0">
                <a:latin typeface="Segoe UI Semibold"/>
                <a:cs typeface="Segoe UI Semibold"/>
              </a:rPr>
              <a:t>   (</a:t>
            </a:r>
            <a:r>
              <a:rPr lang="en-US" sz="800" b="1" dirty="0" smtClean="0">
                <a:solidFill>
                  <a:srgbClr val="FF0000"/>
                </a:solidFill>
                <a:latin typeface="Segoe UI Semibold"/>
                <a:cs typeface="Segoe UI Semibold"/>
              </a:rPr>
              <a:t>Technology Centers</a:t>
            </a:r>
            <a:r>
              <a:rPr lang="en-US" sz="800" b="1" dirty="0" smtClean="0">
                <a:latin typeface="Segoe UI Semibold"/>
                <a:cs typeface="Segoe UI Semibold"/>
              </a:rPr>
              <a:t>)</a:t>
            </a:r>
            <a:endParaRPr sz="800" dirty="0">
              <a:latin typeface="Segoe UI Semibold"/>
              <a:cs typeface="Segoe UI Semibold"/>
            </a:endParaRPr>
          </a:p>
        </p:txBody>
      </p:sp>
      <p:sp>
        <p:nvSpPr>
          <p:cNvPr id="9" name="object 9"/>
          <p:cNvSpPr txBox="1"/>
          <p:nvPr/>
        </p:nvSpPr>
        <p:spPr>
          <a:xfrm>
            <a:off x="4970098" y="1902602"/>
            <a:ext cx="1810385" cy="573405"/>
          </a:xfrm>
          <a:prstGeom prst="rect">
            <a:avLst/>
          </a:prstGeom>
        </p:spPr>
        <p:txBody>
          <a:bodyPr vert="horz" wrap="square" lIns="0" tIns="0" rIns="0" bIns="0" rtlCol="0">
            <a:spAutoFit/>
          </a:bodyPr>
          <a:lstStyle/>
          <a:p>
            <a:pPr marL="12700" marR="5080" indent="246379">
              <a:lnSpc>
                <a:spcPct val="100000"/>
              </a:lnSpc>
            </a:pPr>
            <a:r>
              <a:rPr sz="1800" b="1" dirty="0">
                <a:latin typeface="Segoe UI Semibold"/>
                <a:cs typeface="Segoe UI Semibold"/>
              </a:rPr>
              <a:t>Amendment  </a:t>
            </a:r>
            <a:r>
              <a:rPr sz="1800" b="1" spc="-5" dirty="0">
                <a:latin typeface="Segoe UI Semibold"/>
                <a:cs typeface="Segoe UI Semibold"/>
              </a:rPr>
              <a:t>and/or</a:t>
            </a:r>
            <a:r>
              <a:rPr sz="1800" b="1" spc="-50" dirty="0">
                <a:latin typeface="Segoe UI Semibold"/>
                <a:cs typeface="Segoe UI Semibold"/>
              </a:rPr>
              <a:t> </a:t>
            </a:r>
            <a:r>
              <a:rPr sz="1800" b="1" spc="-5" dirty="0">
                <a:latin typeface="Segoe UI Semibold"/>
                <a:cs typeface="Segoe UI Semibold"/>
              </a:rPr>
              <a:t>argument</a:t>
            </a:r>
            <a:endParaRPr sz="1800">
              <a:latin typeface="Segoe UI Semibold"/>
              <a:cs typeface="Segoe UI Semibold"/>
            </a:endParaRPr>
          </a:p>
        </p:txBody>
      </p:sp>
      <p:sp>
        <p:nvSpPr>
          <p:cNvPr id="10" name="object 10"/>
          <p:cNvSpPr txBox="1"/>
          <p:nvPr/>
        </p:nvSpPr>
        <p:spPr>
          <a:xfrm>
            <a:off x="7355903" y="987506"/>
            <a:ext cx="753745" cy="646331"/>
          </a:xfrm>
          <a:prstGeom prst="rect">
            <a:avLst/>
          </a:prstGeom>
        </p:spPr>
        <p:txBody>
          <a:bodyPr vert="horz" wrap="square" lIns="0" tIns="0" rIns="0" bIns="0" rtlCol="0">
            <a:spAutoFit/>
          </a:bodyPr>
          <a:lstStyle/>
          <a:p>
            <a:pPr marL="12700">
              <a:lnSpc>
                <a:spcPct val="100000"/>
              </a:lnSpc>
            </a:pPr>
            <a:r>
              <a:rPr sz="1800" b="1" dirty="0" smtClean="0">
                <a:latin typeface="Segoe UI Semibold"/>
                <a:cs typeface="Segoe UI Semibold"/>
              </a:rPr>
              <a:t>A</a:t>
            </a:r>
            <a:r>
              <a:rPr sz="1800" b="1" spc="-5" dirty="0" smtClean="0">
                <a:latin typeface="Segoe UI Semibold"/>
                <a:cs typeface="Segoe UI Semibold"/>
              </a:rPr>
              <a:t>pp</a:t>
            </a:r>
            <a:r>
              <a:rPr sz="1800" b="1" dirty="0" smtClean="0">
                <a:latin typeface="Segoe UI Semibold"/>
                <a:cs typeface="Segoe UI Semibold"/>
              </a:rPr>
              <a:t>e</a:t>
            </a:r>
            <a:r>
              <a:rPr sz="1800" b="1" spc="-5" dirty="0" smtClean="0">
                <a:latin typeface="Segoe UI Semibold"/>
                <a:cs typeface="Segoe UI Semibold"/>
              </a:rPr>
              <a:t>al</a:t>
            </a:r>
            <a:endParaRPr lang="en-US" sz="1800" b="1" spc="-5" dirty="0" smtClean="0">
              <a:latin typeface="Segoe UI Semibold"/>
              <a:cs typeface="Segoe UI Semibold"/>
            </a:endParaRPr>
          </a:p>
          <a:p>
            <a:pPr marL="12700">
              <a:lnSpc>
                <a:spcPct val="100000"/>
              </a:lnSpc>
            </a:pPr>
            <a:r>
              <a:rPr lang="en-US" sz="800" b="1" spc="-5" dirty="0" smtClean="0">
                <a:latin typeface="Segoe UI Semibold"/>
                <a:cs typeface="Segoe UI Semibold"/>
              </a:rPr>
              <a:t>(</a:t>
            </a:r>
            <a:r>
              <a:rPr lang="en-US" sz="800" b="1" spc="-5" dirty="0" smtClean="0">
                <a:solidFill>
                  <a:srgbClr val="FF0000"/>
                </a:solidFill>
                <a:latin typeface="Segoe UI Semibold"/>
                <a:cs typeface="Segoe UI Semibold"/>
              </a:rPr>
              <a:t>Patent Trial and Appeal Board</a:t>
            </a:r>
            <a:r>
              <a:rPr lang="en-US" sz="800" b="1" spc="-5" dirty="0" smtClean="0">
                <a:latin typeface="Segoe UI Semibold"/>
                <a:cs typeface="Segoe UI Semibold"/>
              </a:rPr>
              <a:t>)</a:t>
            </a:r>
            <a:endParaRPr sz="800" dirty="0">
              <a:latin typeface="Segoe UI Semibold"/>
              <a:cs typeface="Segoe UI Semibold"/>
            </a:endParaRPr>
          </a:p>
        </p:txBody>
      </p:sp>
      <p:sp>
        <p:nvSpPr>
          <p:cNvPr id="11" name="object 11"/>
          <p:cNvSpPr/>
          <p:nvPr/>
        </p:nvSpPr>
        <p:spPr>
          <a:xfrm>
            <a:off x="4305754" y="2157983"/>
            <a:ext cx="1725930" cy="475615"/>
          </a:xfrm>
          <a:custGeom>
            <a:avLst/>
            <a:gdLst/>
            <a:ahLst/>
            <a:cxnLst/>
            <a:rect l="l" t="t" r="r" b="b"/>
            <a:pathLst>
              <a:path w="1725929" h="475614">
                <a:moveTo>
                  <a:pt x="237731" y="356616"/>
                </a:moveTo>
                <a:lnTo>
                  <a:pt x="0" y="356616"/>
                </a:lnTo>
                <a:lnTo>
                  <a:pt x="68122" y="475488"/>
                </a:lnTo>
                <a:lnTo>
                  <a:pt x="237731" y="356616"/>
                </a:lnTo>
                <a:close/>
              </a:path>
              <a:path w="1725929" h="475614">
                <a:moveTo>
                  <a:pt x="1725472" y="0"/>
                </a:moveTo>
                <a:lnTo>
                  <a:pt x="1606600" y="0"/>
                </a:lnTo>
                <a:lnTo>
                  <a:pt x="1540624" y="401"/>
                </a:lnTo>
                <a:lnTo>
                  <a:pt x="1475216" y="1597"/>
                </a:lnTo>
                <a:lnTo>
                  <a:pt x="1410438" y="3574"/>
                </a:lnTo>
                <a:lnTo>
                  <a:pt x="1346349" y="6316"/>
                </a:lnTo>
                <a:lnTo>
                  <a:pt x="1283011" y="9812"/>
                </a:lnTo>
                <a:lnTo>
                  <a:pt x="1220483" y="14045"/>
                </a:lnTo>
                <a:lnTo>
                  <a:pt x="1158826" y="19004"/>
                </a:lnTo>
                <a:lnTo>
                  <a:pt x="1098101" y="24673"/>
                </a:lnTo>
                <a:lnTo>
                  <a:pt x="1038367" y="31038"/>
                </a:lnTo>
                <a:lnTo>
                  <a:pt x="979686" y="38087"/>
                </a:lnTo>
                <a:lnTo>
                  <a:pt x="922118" y="45804"/>
                </a:lnTo>
                <a:lnTo>
                  <a:pt x="865722" y="54176"/>
                </a:lnTo>
                <a:lnTo>
                  <a:pt x="810561" y="63190"/>
                </a:lnTo>
                <a:lnTo>
                  <a:pt x="756693" y="72830"/>
                </a:lnTo>
                <a:lnTo>
                  <a:pt x="704180" y="83084"/>
                </a:lnTo>
                <a:lnTo>
                  <a:pt x="653081" y="93937"/>
                </a:lnTo>
                <a:lnTo>
                  <a:pt x="603458" y="105375"/>
                </a:lnTo>
                <a:lnTo>
                  <a:pt x="555370" y="117384"/>
                </a:lnTo>
                <a:lnTo>
                  <a:pt x="508879" y="129951"/>
                </a:lnTo>
                <a:lnTo>
                  <a:pt x="464043" y="143061"/>
                </a:lnTo>
                <a:lnTo>
                  <a:pt x="420925" y="156701"/>
                </a:lnTo>
                <a:lnTo>
                  <a:pt x="379585" y="170857"/>
                </a:lnTo>
                <a:lnTo>
                  <a:pt x="340082" y="185514"/>
                </a:lnTo>
                <a:lnTo>
                  <a:pt x="302477" y="200659"/>
                </a:lnTo>
                <a:lnTo>
                  <a:pt x="266831" y="216278"/>
                </a:lnTo>
                <a:lnTo>
                  <a:pt x="201656" y="248882"/>
                </a:lnTo>
                <a:lnTo>
                  <a:pt x="145041" y="283213"/>
                </a:lnTo>
                <a:lnTo>
                  <a:pt x="97469" y="319162"/>
                </a:lnTo>
                <a:lnTo>
                  <a:pt x="59423" y="356616"/>
                </a:lnTo>
                <a:lnTo>
                  <a:pt x="178307" y="356616"/>
                </a:lnTo>
                <a:lnTo>
                  <a:pt x="196108" y="337707"/>
                </a:lnTo>
                <a:lnTo>
                  <a:pt x="216351" y="319162"/>
                </a:lnTo>
                <a:lnTo>
                  <a:pt x="263922" y="283213"/>
                </a:lnTo>
                <a:lnTo>
                  <a:pt x="320536" y="248882"/>
                </a:lnTo>
                <a:lnTo>
                  <a:pt x="385710" y="216278"/>
                </a:lnTo>
                <a:lnTo>
                  <a:pt x="421356" y="200659"/>
                </a:lnTo>
                <a:lnTo>
                  <a:pt x="458960" y="185514"/>
                </a:lnTo>
                <a:lnTo>
                  <a:pt x="498463" y="170857"/>
                </a:lnTo>
                <a:lnTo>
                  <a:pt x="539804" y="156701"/>
                </a:lnTo>
                <a:lnTo>
                  <a:pt x="582922" y="143061"/>
                </a:lnTo>
                <a:lnTo>
                  <a:pt x="627757" y="129951"/>
                </a:lnTo>
                <a:lnTo>
                  <a:pt x="674248" y="117384"/>
                </a:lnTo>
                <a:lnTo>
                  <a:pt x="722336" y="105375"/>
                </a:lnTo>
                <a:lnTo>
                  <a:pt x="771959" y="93937"/>
                </a:lnTo>
                <a:lnTo>
                  <a:pt x="823058" y="83084"/>
                </a:lnTo>
                <a:lnTo>
                  <a:pt x="875571" y="72830"/>
                </a:lnTo>
                <a:lnTo>
                  <a:pt x="929439" y="63190"/>
                </a:lnTo>
                <a:lnTo>
                  <a:pt x="984601" y="54176"/>
                </a:lnTo>
                <a:lnTo>
                  <a:pt x="1040996" y="45804"/>
                </a:lnTo>
                <a:lnTo>
                  <a:pt x="1098564" y="38087"/>
                </a:lnTo>
                <a:lnTo>
                  <a:pt x="1157245" y="31038"/>
                </a:lnTo>
                <a:lnTo>
                  <a:pt x="1216978" y="24673"/>
                </a:lnTo>
                <a:lnTo>
                  <a:pt x="1277703" y="19004"/>
                </a:lnTo>
                <a:lnTo>
                  <a:pt x="1339360" y="14045"/>
                </a:lnTo>
                <a:lnTo>
                  <a:pt x="1401887" y="9812"/>
                </a:lnTo>
                <a:lnTo>
                  <a:pt x="1465225" y="6316"/>
                </a:lnTo>
                <a:lnTo>
                  <a:pt x="1529313" y="3574"/>
                </a:lnTo>
                <a:lnTo>
                  <a:pt x="1594090" y="1597"/>
                </a:lnTo>
                <a:lnTo>
                  <a:pt x="1659497" y="401"/>
                </a:lnTo>
                <a:lnTo>
                  <a:pt x="1725472" y="0"/>
                </a:lnTo>
                <a:close/>
              </a:path>
            </a:pathLst>
          </a:custGeom>
          <a:solidFill>
            <a:srgbClr val="000000"/>
          </a:solidFill>
        </p:spPr>
        <p:txBody>
          <a:bodyPr wrap="square" lIns="0" tIns="0" rIns="0" bIns="0" rtlCol="0"/>
          <a:lstStyle/>
          <a:p>
            <a:endParaRPr/>
          </a:p>
        </p:txBody>
      </p:sp>
      <p:sp>
        <p:nvSpPr>
          <p:cNvPr id="12" name="object 12"/>
          <p:cNvSpPr/>
          <p:nvPr/>
        </p:nvSpPr>
        <p:spPr>
          <a:xfrm>
            <a:off x="5971795" y="2157981"/>
            <a:ext cx="1657350" cy="475615"/>
          </a:xfrm>
          <a:custGeom>
            <a:avLst/>
            <a:gdLst/>
            <a:ahLst/>
            <a:cxnLst/>
            <a:rect l="l" t="t" r="r" b="b"/>
            <a:pathLst>
              <a:path w="1657350" h="475614">
                <a:moveTo>
                  <a:pt x="59436" y="0"/>
                </a:moveTo>
                <a:lnTo>
                  <a:pt x="0" y="330"/>
                </a:lnTo>
                <a:lnTo>
                  <a:pt x="71140" y="1583"/>
                </a:lnTo>
                <a:lnTo>
                  <a:pt x="141386" y="3744"/>
                </a:lnTo>
                <a:lnTo>
                  <a:pt x="210675" y="6793"/>
                </a:lnTo>
                <a:lnTo>
                  <a:pt x="278942" y="10711"/>
                </a:lnTo>
                <a:lnTo>
                  <a:pt x="346122" y="15477"/>
                </a:lnTo>
                <a:lnTo>
                  <a:pt x="412151" y="21071"/>
                </a:lnTo>
                <a:lnTo>
                  <a:pt x="476964" y="27473"/>
                </a:lnTo>
                <a:lnTo>
                  <a:pt x="540498" y="34664"/>
                </a:lnTo>
                <a:lnTo>
                  <a:pt x="602687" y="42624"/>
                </a:lnTo>
                <a:lnTo>
                  <a:pt x="663468" y="51333"/>
                </a:lnTo>
                <a:lnTo>
                  <a:pt x="722776" y="60771"/>
                </a:lnTo>
                <a:lnTo>
                  <a:pt x="780547" y="70918"/>
                </a:lnTo>
                <a:lnTo>
                  <a:pt x="836716" y="81754"/>
                </a:lnTo>
                <a:lnTo>
                  <a:pt x="891219" y="93260"/>
                </a:lnTo>
                <a:lnTo>
                  <a:pt x="943992" y="105415"/>
                </a:lnTo>
                <a:lnTo>
                  <a:pt x="994970" y="118200"/>
                </a:lnTo>
                <a:lnTo>
                  <a:pt x="1044088" y="131594"/>
                </a:lnTo>
                <a:lnTo>
                  <a:pt x="1091284" y="145578"/>
                </a:lnTo>
                <a:lnTo>
                  <a:pt x="1136491" y="160132"/>
                </a:lnTo>
                <a:lnTo>
                  <a:pt x="1179646" y="175236"/>
                </a:lnTo>
                <a:lnTo>
                  <a:pt x="1220684" y="190871"/>
                </a:lnTo>
                <a:lnTo>
                  <a:pt x="1259541" y="207015"/>
                </a:lnTo>
                <a:lnTo>
                  <a:pt x="1296152" y="223650"/>
                </a:lnTo>
                <a:lnTo>
                  <a:pt x="1330454" y="240756"/>
                </a:lnTo>
                <a:lnTo>
                  <a:pt x="1391871" y="276299"/>
                </a:lnTo>
                <a:lnTo>
                  <a:pt x="1443276" y="313486"/>
                </a:lnTo>
                <a:lnTo>
                  <a:pt x="1484154" y="352157"/>
                </a:lnTo>
                <a:lnTo>
                  <a:pt x="1513990" y="392154"/>
                </a:lnTo>
                <a:lnTo>
                  <a:pt x="1532281" y="433366"/>
                </a:lnTo>
                <a:lnTo>
                  <a:pt x="1538478" y="475488"/>
                </a:lnTo>
                <a:lnTo>
                  <a:pt x="1657350" y="475488"/>
                </a:lnTo>
                <a:lnTo>
                  <a:pt x="1651147" y="433317"/>
                </a:lnTo>
                <a:lnTo>
                  <a:pt x="1632958" y="392270"/>
                </a:lnTo>
                <a:lnTo>
                  <a:pt x="1603249" y="352354"/>
                </a:lnTo>
                <a:lnTo>
                  <a:pt x="1562556" y="313775"/>
                </a:lnTo>
                <a:lnTo>
                  <a:pt x="1511400" y="276685"/>
                </a:lnTo>
                <a:lnTo>
                  <a:pt x="1450300" y="241239"/>
                </a:lnTo>
                <a:lnTo>
                  <a:pt x="1416183" y="224182"/>
                </a:lnTo>
                <a:lnTo>
                  <a:pt x="1379775" y="207593"/>
                </a:lnTo>
                <a:lnTo>
                  <a:pt x="1341141" y="191493"/>
                </a:lnTo>
                <a:lnTo>
                  <a:pt x="1300346" y="175901"/>
                </a:lnTo>
                <a:lnTo>
                  <a:pt x="1257455" y="160836"/>
                </a:lnTo>
                <a:lnTo>
                  <a:pt x="1212532" y="146318"/>
                </a:lnTo>
                <a:lnTo>
                  <a:pt x="1165643" y="132365"/>
                </a:lnTo>
                <a:lnTo>
                  <a:pt x="1116852" y="118997"/>
                </a:lnTo>
                <a:lnTo>
                  <a:pt x="1066225" y="106234"/>
                </a:lnTo>
                <a:lnTo>
                  <a:pt x="1013827" y="94094"/>
                </a:lnTo>
                <a:lnTo>
                  <a:pt x="959722" y="82598"/>
                </a:lnTo>
                <a:lnTo>
                  <a:pt x="903975" y="71764"/>
                </a:lnTo>
                <a:lnTo>
                  <a:pt x="846652" y="61612"/>
                </a:lnTo>
                <a:lnTo>
                  <a:pt x="787817" y="52161"/>
                </a:lnTo>
                <a:lnTo>
                  <a:pt x="727535" y="43430"/>
                </a:lnTo>
                <a:lnTo>
                  <a:pt x="665871" y="35439"/>
                </a:lnTo>
                <a:lnTo>
                  <a:pt x="602891" y="28208"/>
                </a:lnTo>
                <a:lnTo>
                  <a:pt x="538659" y="21754"/>
                </a:lnTo>
                <a:lnTo>
                  <a:pt x="473239" y="16098"/>
                </a:lnTo>
                <a:lnTo>
                  <a:pt x="406698" y="11260"/>
                </a:lnTo>
                <a:lnTo>
                  <a:pt x="339100" y="7258"/>
                </a:lnTo>
                <a:lnTo>
                  <a:pt x="270510" y="4111"/>
                </a:lnTo>
                <a:lnTo>
                  <a:pt x="200992" y="1840"/>
                </a:lnTo>
                <a:lnTo>
                  <a:pt x="130612" y="463"/>
                </a:lnTo>
                <a:lnTo>
                  <a:pt x="59436" y="0"/>
                </a:lnTo>
                <a:close/>
              </a:path>
            </a:pathLst>
          </a:custGeom>
          <a:solidFill>
            <a:srgbClr val="000000"/>
          </a:solidFill>
        </p:spPr>
        <p:txBody>
          <a:bodyPr wrap="square" lIns="0" tIns="0" rIns="0" bIns="0" rtlCol="0"/>
          <a:lstStyle/>
          <a:p>
            <a:endParaRPr/>
          </a:p>
        </p:txBody>
      </p:sp>
      <p:sp>
        <p:nvSpPr>
          <p:cNvPr id="13" name="object 13"/>
          <p:cNvSpPr/>
          <p:nvPr/>
        </p:nvSpPr>
        <p:spPr>
          <a:xfrm>
            <a:off x="5865495" y="3031235"/>
            <a:ext cx="1763395" cy="567055"/>
          </a:xfrm>
          <a:custGeom>
            <a:avLst/>
            <a:gdLst/>
            <a:ahLst/>
            <a:cxnLst/>
            <a:rect l="l" t="t" r="r" b="b"/>
            <a:pathLst>
              <a:path w="1763395" h="567054">
                <a:moveTo>
                  <a:pt x="1692224" y="141732"/>
                </a:moveTo>
                <a:lnTo>
                  <a:pt x="1550492" y="141732"/>
                </a:lnTo>
                <a:lnTo>
                  <a:pt x="1532652" y="164276"/>
                </a:lnTo>
                <a:lnTo>
                  <a:pt x="1512366" y="186388"/>
                </a:lnTo>
                <a:lnTo>
                  <a:pt x="1464693" y="229250"/>
                </a:lnTo>
                <a:lnTo>
                  <a:pt x="1407957" y="270184"/>
                </a:lnTo>
                <a:lnTo>
                  <a:pt x="1342643" y="309058"/>
                </a:lnTo>
                <a:lnTo>
                  <a:pt x="1306921" y="327680"/>
                </a:lnTo>
                <a:lnTo>
                  <a:pt x="1269236" y="345738"/>
                </a:lnTo>
                <a:lnTo>
                  <a:pt x="1229648" y="363214"/>
                </a:lnTo>
                <a:lnTo>
                  <a:pt x="1188219" y="380092"/>
                </a:lnTo>
                <a:lnTo>
                  <a:pt x="1145008" y="396355"/>
                </a:lnTo>
                <a:lnTo>
                  <a:pt x="1100077" y="411986"/>
                </a:lnTo>
                <a:lnTo>
                  <a:pt x="1053486" y="426970"/>
                </a:lnTo>
                <a:lnTo>
                  <a:pt x="1005295" y="441289"/>
                </a:lnTo>
                <a:lnTo>
                  <a:pt x="955565" y="454926"/>
                </a:lnTo>
                <a:lnTo>
                  <a:pt x="904357" y="467866"/>
                </a:lnTo>
                <a:lnTo>
                  <a:pt x="851731" y="480091"/>
                </a:lnTo>
                <a:lnTo>
                  <a:pt x="797748" y="491586"/>
                </a:lnTo>
                <a:lnTo>
                  <a:pt x="742467" y="502332"/>
                </a:lnTo>
                <a:lnTo>
                  <a:pt x="685951" y="512315"/>
                </a:lnTo>
                <a:lnTo>
                  <a:pt x="628259" y="521516"/>
                </a:lnTo>
                <a:lnTo>
                  <a:pt x="569452" y="529920"/>
                </a:lnTo>
                <a:lnTo>
                  <a:pt x="509590" y="537510"/>
                </a:lnTo>
                <a:lnTo>
                  <a:pt x="448734" y="544269"/>
                </a:lnTo>
                <a:lnTo>
                  <a:pt x="386945" y="550181"/>
                </a:lnTo>
                <a:lnTo>
                  <a:pt x="324283" y="555229"/>
                </a:lnTo>
                <a:lnTo>
                  <a:pt x="260809" y="559396"/>
                </a:lnTo>
                <a:lnTo>
                  <a:pt x="196583" y="562666"/>
                </a:lnTo>
                <a:lnTo>
                  <a:pt x="131665" y="565022"/>
                </a:lnTo>
                <a:lnTo>
                  <a:pt x="66118" y="566448"/>
                </a:lnTo>
                <a:lnTo>
                  <a:pt x="0" y="566928"/>
                </a:lnTo>
                <a:lnTo>
                  <a:pt x="141731" y="566928"/>
                </a:lnTo>
                <a:lnTo>
                  <a:pt x="207850" y="566448"/>
                </a:lnTo>
                <a:lnTo>
                  <a:pt x="273397" y="565022"/>
                </a:lnTo>
                <a:lnTo>
                  <a:pt x="338315" y="562666"/>
                </a:lnTo>
                <a:lnTo>
                  <a:pt x="402541" y="559396"/>
                </a:lnTo>
                <a:lnTo>
                  <a:pt x="466015" y="555229"/>
                </a:lnTo>
                <a:lnTo>
                  <a:pt x="528677" y="550181"/>
                </a:lnTo>
                <a:lnTo>
                  <a:pt x="590466" y="544269"/>
                </a:lnTo>
                <a:lnTo>
                  <a:pt x="651322" y="537510"/>
                </a:lnTo>
                <a:lnTo>
                  <a:pt x="711184" y="529920"/>
                </a:lnTo>
                <a:lnTo>
                  <a:pt x="769991" y="521516"/>
                </a:lnTo>
                <a:lnTo>
                  <a:pt x="827683" y="512315"/>
                </a:lnTo>
                <a:lnTo>
                  <a:pt x="884199" y="502332"/>
                </a:lnTo>
                <a:lnTo>
                  <a:pt x="939480" y="491586"/>
                </a:lnTo>
                <a:lnTo>
                  <a:pt x="993463" y="480091"/>
                </a:lnTo>
                <a:lnTo>
                  <a:pt x="1046089" y="467866"/>
                </a:lnTo>
                <a:lnTo>
                  <a:pt x="1097297" y="454926"/>
                </a:lnTo>
                <a:lnTo>
                  <a:pt x="1147027" y="441289"/>
                </a:lnTo>
                <a:lnTo>
                  <a:pt x="1195218" y="426970"/>
                </a:lnTo>
                <a:lnTo>
                  <a:pt x="1241809" y="411986"/>
                </a:lnTo>
                <a:lnTo>
                  <a:pt x="1286740" y="396355"/>
                </a:lnTo>
                <a:lnTo>
                  <a:pt x="1329951" y="380092"/>
                </a:lnTo>
                <a:lnTo>
                  <a:pt x="1371380" y="363214"/>
                </a:lnTo>
                <a:lnTo>
                  <a:pt x="1410968" y="345738"/>
                </a:lnTo>
                <a:lnTo>
                  <a:pt x="1448653" y="327680"/>
                </a:lnTo>
                <a:lnTo>
                  <a:pt x="1484375" y="309058"/>
                </a:lnTo>
                <a:lnTo>
                  <a:pt x="1518074" y="289887"/>
                </a:lnTo>
                <a:lnTo>
                  <a:pt x="1579160" y="249966"/>
                </a:lnTo>
                <a:lnTo>
                  <a:pt x="1631424" y="208052"/>
                </a:lnTo>
                <a:lnTo>
                  <a:pt x="1674384" y="164276"/>
                </a:lnTo>
                <a:lnTo>
                  <a:pt x="1692224" y="141732"/>
                </a:lnTo>
                <a:close/>
              </a:path>
              <a:path w="1763395" h="567054">
                <a:moveTo>
                  <a:pt x="1672208" y="0"/>
                </a:moveTo>
                <a:lnTo>
                  <a:pt x="1479626" y="141732"/>
                </a:lnTo>
                <a:lnTo>
                  <a:pt x="1763090" y="141732"/>
                </a:lnTo>
                <a:lnTo>
                  <a:pt x="1672208" y="0"/>
                </a:lnTo>
                <a:close/>
              </a:path>
            </a:pathLst>
          </a:custGeom>
          <a:solidFill>
            <a:srgbClr val="000000"/>
          </a:solidFill>
        </p:spPr>
        <p:txBody>
          <a:bodyPr wrap="square" lIns="0" tIns="0" rIns="0" bIns="0" rtlCol="0"/>
          <a:lstStyle/>
          <a:p>
            <a:endParaRPr/>
          </a:p>
        </p:txBody>
      </p:sp>
      <p:sp>
        <p:nvSpPr>
          <p:cNvPr id="14" name="object 14"/>
          <p:cNvSpPr/>
          <p:nvPr/>
        </p:nvSpPr>
        <p:spPr>
          <a:xfrm>
            <a:off x="4264150" y="3031238"/>
            <a:ext cx="1672589" cy="567055"/>
          </a:xfrm>
          <a:custGeom>
            <a:avLst/>
            <a:gdLst/>
            <a:ahLst/>
            <a:cxnLst/>
            <a:rect l="l" t="t" r="r" b="b"/>
            <a:pathLst>
              <a:path w="1672589" h="567054">
                <a:moveTo>
                  <a:pt x="141731" y="0"/>
                </a:moveTo>
                <a:lnTo>
                  <a:pt x="0" y="0"/>
                </a:lnTo>
                <a:lnTo>
                  <a:pt x="1404" y="23964"/>
                </a:lnTo>
                <a:lnTo>
                  <a:pt x="12476" y="71114"/>
                </a:lnTo>
                <a:lnTo>
                  <a:pt x="34194" y="117092"/>
                </a:lnTo>
                <a:lnTo>
                  <a:pt x="66113" y="161740"/>
                </a:lnTo>
                <a:lnTo>
                  <a:pt x="107789" y="204903"/>
                </a:lnTo>
                <a:lnTo>
                  <a:pt x="158777" y="246422"/>
                </a:lnTo>
                <a:lnTo>
                  <a:pt x="218631" y="286139"/>
                </a:lnTo>
                <a:lnTo>
                  <a:pt x="251745" y="305273"/>
                </a:lnTo>
                <a:lnTo>
                  <a:pt x="286909" y="323898"/>
                </a:lnTo>
                <a:lnTo>
                  <a:pt x="324067" y="341993"/>
                </a:lnTo>
                <a:lnTo>
                  <a:pt x="363164" y="359540"/>
                </a:lnTo>
                <a:lnTo>
                  <a:pt x="404145" y="376519"/>
                </a:lnTo>
                <a:lnTo>
                  <a:pt x="446953" y="392910"/>
                </a:lnTo>
                <a:lnTo>
                  <a:pt x="491533" y="408692"/>
                </a:lnTo>
                <a:lnTo>
                  <a:pt x="537830" y="423848"/>
                </a:lnTo>
                <a:lnTo>
                  <a:pt x="585788" y="438356"/>
                </a:lnTo>
                <a:lnTo>
                  <a:pt x="635351" y="452198"/>
                </a:lnTo>
                <a:lnTo>
                  <a:pt x="686464" y="465353"/>
                </a:lnTo>
                <a:lnTo>
                  <a:pt x="739071" y="477802"/>
                </a:lnTo>
                <a:lnTo>
                  <a:pt x="793117" y="489525"/>
                </a:lnTo>
                <a:lnTo>
                  <a:pt x="848546" y="500503"/>
                </a:lnTo>
                <a:lnTo>
                  <a:pt x="905303" y="510716"/>
                </a:lnTo>
                <a:lnTo>
                  <a:pt x="963331" y="520143"/>
                </a:lnTo>
                <a:lnTo>
                  <a:pt x="1022576" y="528767"/>
                </a:lnTo>
                <a:lnTo>
                  <a:pt x="1082982" y="536566"/>
                </a:lnTo>
                <a:lnTo>
                  <a:pt x="1144492" y="543521"/>
                </a:lnTo>
                <a:lnTo>
                  <a:pt x="1207053" y="549613"/>
                </a:lnTo>
                <a:lnTo>
                  <a:pt x="1270607" y="554822"/>
                </a:lnTo>
                <a:lnTo>
                  <a:pt x="1335099" y="559127"/>
                </a:lnTo>
                <a:lnTo>
                  <a:pt x="1400475" y="562510"/>
                </a:lnTo>
                <a:lnTo>
                  <a:pt x="1466678" y="564951"/>
                </a:lnTo>
                <a:lnTo>
                  <a:pt x="1533652" y="566430"/>
                </a:lnTo>
                <a:lnTo>
                  <a:pt x="1601342" y="566928"/>
                </a:lnTo>
                <a:lnTo>
                  <a:pt x="1672208" y="566369"/>
                </a:lnTo>
                <a:lnTo>
                  <a:pt x="1603210" y="564766"/>
                </a:lnTo>
                <a:lnTo>
                  <a:pt x="1535066" y="562150"/>
                </a:lnTo>
                <a:lnTo>
                  <a:pt x="1467834" y="558543"/>
                </a:lnTo>
                <a:lnTo>
                  <a:pt x="1401573" y="553964"/>
                </a:lnTo>
                <a:lnTo>
                  <a:pt x="1336341" y="548438"/>
                </a:lnTo>
                <a:lnTo>
                  <a:pt x="1272197" y="541984"/>
                </a:lnTo>
                <a:lnTo>
                  <a:pt x="1209198" y="534625"/>
                </a:lnTo>
                <a:lnTo>
                  <a:pt x="1147404" y="526381"/>
                </a:lnTo>
                <a:lnTo>
                  <a:pt x="1086873" y="517276"/>
                </a:lnTo>
                <a:lnTo>
                  <a:pt x="1027663" y="507330"/>
                </a:lnTo>
                <a:lnTo>
                  <a:pt x="969832" y="496565"/>
                </a:lnTo>
                <a:lnTo>
                  <a:pt x="913439" y="485002"/>
                </a:lnTo>
                <a:lnTo>
                  <a:pt x="858543" y="472664"/>
                </a:lnTo>
                <a:lnTo>
                  <a:pt x="805201" y="459572"/>
                </a:lnTo>
                <a:lnTo>
                  <a:pt x="753472" y="445747"/>
                </a:lnTo>
                <a:lnTo>
                  <a:pt x="703415" y="431211"/>
                </a:lnTo>
                <a:lnTo>
                  <a:pt x="655088" y="415986"/>
                </a:lnTo>
                <a:lnTo>
                  <a:pt x="608549" y="400093"/>
                </a:lnTo>
                <a:lnTo>
                  <a:pt x="563856" y="383553"/>
                </a:lnTo>
                <a:lnTo>
                  <a:pt x="521069" y="366390"/>
                </a:lnTo>
                <a:lnTo>
                  <a:pt x="480245" y="348623"/>
                </a:lnTo>
                <a:lnTo>
                  <a:pt x="441443" y="330275"/>
                </a:lnTo>
                <a:lnTo>
                  <a:pt x="404721" y="311368"/>
                </a:lnTo>
                <a:lnTo>
                  <a:pt x="370137" y="291922"/>
                </a:lnTo>
                <a:lnTo>
                  <a:pt x="307620" y="251504"/>
                </a:lnTo>
                <a:lnTo>
                  <a:pt x="254357" y="209192"/>
                </a:lnTo>
                <a:lnTo>
                  <a:pt x="210817" y="165160"/>
                </a:lnTo>
                <a:lnTo>
                  <a:pt x="177466" y="119581"/>
                </a:lnTo>
                <a:lnTo>
                  <a:pt x="154771" y="72628"/>
                </a:lnTo>
                <a:lnTo>
                  <a:pt x="143200" y="24473"/>
                </a:lnTo>
                <a:lnTo>
                  <a:pt x="141731" y="0"/>
                </a:lnTo>
                <a:close/>
              </a:path>
            </a:pathLst>
          </a:custGeom>
          <a:solidFill>
            <a:srgbClr val="000000"/>
          </a:solidFill>
        </p:spPr>
        <p:txBody>
          <a:bodyPr wrap="square" lIns="0" tIns="0" rIns="0" bIns="0" rtlCol="0"/>
          <a:lstStyle/>
          <a:p>
            <a:endParaRPr/>
          </a:p>
        </p:txBody>
      </p:sp>
      <p:sp>
        <p:nvSpPr>
          <p:cNvPr id="15" name="object 15"/>
          <p:cNvSpPr txBox="1"/>
          <p:nvPr/>
        </p:nvSpPr>
        <p:spPr>
          <a:xfrm>
            <a:off x="5055046" y="3302662"/>
            <a:ext cx="1771650" cy="573405"/>
          </a:xfrm>
          <a:prstGeom prst="rect">
            <a:avLst/>
          </a:prstGeom>
        </p:spPr>
        <p:txBody>
          <a:bodyPr vert="horz" wrap="square" lIns="0" tIns="0" rIns="0" bIns="0" rtlCol="0">
            <a:spAutoFit/>
          </a:bodyPr>
          <a:lstStyle/>
          <a:p>
            <a:pPr marL="12700" marR="5080" indent="393065">
              <a:lnSpc>
                <a:spcPct val="100000"/>
              </a:lnSpc>
            </a:pPr>
            <a:r>
              <a:rPr sz="1800" b="1" spc="-10" dirty="0">
                <a:latin typeface="Segoe UI Semibold"/>
                <a:cs typeface="Segoe UI Semibold"/>
              </a:rPr>
              <a:t>Rejection  </a:t>
            </a:r>
            <a:r>
              <a:rPr sz="1800" b="1" spc="-5" dirty="0">
                <a:latin typeface="Segoe UI Semibold"/>
                <a:cs typeface="Segoe UI Semibold"/>
              </a:rPr>
              <a:t>and/or</a:t>
            </a:r>
            <a:r>
              <a:rPr sz="1800" b="1" spc="-80" dirty="0">
                <a:latin typeface="Segoe UI Semibold"/>
                <a:cs typeface="Segoe UI Semibold"/>
              </a:rPr>
              <a:t> </a:t>
            </a:r>
            <a:r>
              <a:rPr sz="1800" b="1" dirty="0">
                <a:latin typeface="Segoe UI Semibold"/>
                <a:cs typeface="Segoe UI Semibold"/>
              </a:rPr>
              <a:t>objection</a:t>
            </a:r>
            <a:endParaRPr sz="1800" dirty="0">
              <a:latin typeface="Segoe UI Semibold"/>
              <a:cs typeface="Segoe UI Semibold"/>
            </a:endParaRPr>
          </a:p>
        </p:txBody>
      </p:sp>
      <p:sp>
        <p:nvSpPr>
          <p:cNvPr id="16" name="object 16"/>
          <p:cNvSpPr/>
          <p:nvPr/>
        </p:nvSpPr>
        <p:spPr>
          <a:xfrm>
            <a:off x="2368088" y="1531619"/>
            <a:ext cx="541020" cy="256540"/>
          </a:xfrm>
          <a:custGeom>
            <a:avLst/>
            <a:gdLst/>
            <a:ahLst/>
            <a:cxnLst/>
            <a:rect l="l" t="t" r="r" b="b"/>
            <a:pathLst>
              <a:path w="541020" h="256539">
                <a:moveTo>
                  <a:pt x="413004" y="0"/>
                </a:moveTo>
                <a:lnTo>
                  <a:pt x="413004" y="64008"/>
                </a:lnTo>
                <a:lnTo>
                  <a:pt x="0" y="64008"/>
                </a:lnTo>
                <a:lnTo>
                  <a:pt x="0" y="192024"/>
                </a:lnTo>
                <a:lnTo>
                  <a:pt x="413004" y="192024"/>
                </a:lnTo>
                <a:lnTo>
                  <a:pt x="413004" y="256032"/>
                </a:lnTo>
                <a:lnTo>
                  <a:pt x="541020" y="128016"/>
                </a:lnTo>
                <a:lnTo>
                  <a:pt x="413004" y="0"/>
                </a:lnTo>
                <a:close/>
              </a:path>
            </a:pathLst>
          </a:custGeom>
          <a:solidFill>
            <a:srgbClr val="000000"/>
          </a:solidFill>
        </p:spPr>
        <p:txBody>
          <a:bodyPr wrap="square" lIns="0" tIns="0" rIns="0" bIns="0" rtlCol="0"/>
          <a:lstStyle/>
          <a:p>
            <a:endParaRPr/>
          </a:p>
        </p:txBody>
      </p:sp>
      <p:sp>
        <p:nvSpPr>
          <p:cNvPr id="17" name="object 17"/>
          <p:cNvSpPr/>
          <p:nvPr/>
        </p:nvSpPr>
        <p:spPr>
          <a:xfrm>
            <a:off x="3764279" y="2125339"/>
            <a:ext cx="242570" cy="609600"/>
          </a:xfrm>
          <a:custGeom>
            <a:avLst/>
            <a:gdLst/>
            <a:ahLst/>
            <a:cxnLst/>
            <a:rect l="l" t="t" r="r" b="b"/>
            <a:pathLst>
              <a:path w="242570" h="609600">
                <a:moveTo>
                  <a:pt x="242315" y="488441"/>
                </a:moveTo>
                <a:lnTo>
                  <a:pt x="0" y="488441"/>
                </a:lnTo>
                <a:lnTo>
                  <a:pt x="121157" y="609599"/>
                </a:lnTo>
                <a:lnTo>
                  <a:pt x="242315" y="488441"/>
                </a:lnTo>
                <a:close/>
              </a:path>
              <a:path w="242570" h="609600">
                <a:moveTo>
                  <a:pt x="181737" y="0"/>
                </a:moveTo>
                <a:lnTo>
                  <a:pt x="60578" y="0"/>
                </a:lnTo>
                <a:lnTo>
                  <a:pt x="60578" y="488441"/>
                </a:lnTo>
                <a:lnTo>
                  <a:pt x="181737" y="488441"/>
                </a:lnTo>
                <a:lnTo>
                  <a:pt x="181737" y="0"/>
                </a:lnTo>
                <a:close/>
              </a:path>
            </a:pathLst>
          </a:custGeom>
          <a:solidFill>
            <a:srgbClr val="000000"/>
          </a:solidFill>
        </p:spPr>
        <p:txBody>
          <a:bodyPr wrap="square" lIns="0" tIns="0" rIns="0" bIns="0" rtlCol="0"/>
          <a:lstStyle/>
          <a:p>
            <a:endParaRPr/>
          </a:p>
        </p:txBody>
      </p:sp>
      <p:sp>
        <p:nvSpPr>
          <p:cNvPr id="18" name="object 18"/>
          <p:cNvSpPr/>
          <p:nvPr/>
        </p:nvSpPr>
        <p:spPr>
          <a:xfrm>
            <a:off x="3766433" y="3175491"/>
            <a:ext cx="242570" cy="1362710"/>
          </a:xfrm>
          <a:custGeom>
            <a:avLst/>
            <a:gdLst/>
            <a:ahLst/>
            <a:cxnLst/>
            <a:rect l="l" t="t" r="r" b="b"/>
            <a:pathLst>
              <a:path w="242570" h="1362710">
                <a:moveTo>
                  <a:pt x="242315" y="1241298"/>
                </a:moveTo>
                <a:lnTo>
                  <a:pt x="0" y="1241298"/>
                </a:lnTo>
                <a:lnTo>
                  <a:pt x="121157" y="1362456"/>
                </a:lnTo>
                <a:lnTo>
                  <a:pt x="242315" y="1241298"/>
                </a:lnTo>
                <a:close/>
              </a:path>
              <a:path w="242570" h="1362710">
                <a:moveTo>
                  <a:pt x="181737" y="0"/>
                </a:moveTo>
                <a:lnTo>
                  <a:pt x="60578" y="0"/>
                </a:lnTo>
                <a:lnTo>
                  <a:pt x="60578" y="1241298"/>
                </a:lnTo>
                <a:lnTo>
                  <a:pt x="181737" y="1241298"/>
                </a:lnTo>
                <a:lnTo>
                  <a:pt x="181737" y="0"/>
                </a:lnTo>
                <a:close/>
              </a:path>
            </a:pathLst>
          </a:custGeom>
          <a:solidFill>
            <a:srgbClr val="000000"/>
          </a:solidFill>
        </p:spPr>
        <p:txBody>
          <a:bodyPr wrap="square" lIns="0" tIns="0" rIns="0" bIns="0" rtlCol="0"/>
          <a:lstStyle/>
          <a:p>
            <a:endParaRPr/>
          </a:p>
        </p:txBody>
      </p:sp>
      <p:sp>
        <p:nvSpPr>
          <p:cNvPr id="19" name="object 19"/>
          <p:cNvSpPr/>
          <p:nvPr/>
        </p:nvSpPr>
        <p:spPr>
          <a:xfrm>
            <a:off x="3747638" y="4909736"/>
            <a:ext cx="242570" cy="285115"/>
          </a:xfrm>
          <a:custGeom>
            <a:avLst/>
            <a:gdLst/>
            <a:ahLst/>
            <a:cxnLst/>
            <a:rect l="l" t="t" r="r" b="b"/>
            <a:pathLst>
              <a:path w="242570" h="285114">
                <a:moveTo>
                  <a:pt x="242315" y="163830"/>
                </a:moveTo>
                <a:lnTo>
                  <a:pt x="0" y="163830"/>
                </a:lnTo>
                <a:lnTo>
                  <a:pt x="121157" y="284988"/>
                </a:lnTo>
                <a:lnTo>
                  <a:pt x="242315" y="163830"/>
                </a:lnTo>
                <a:close/>
              </a:path>
              <a:path w="242570" h="285114">
                <a:moveTo>
                  <a:pt x="181737" y="0"/>
                </a:moveTo>
                <a:lnTo>
                  <a:pt x="60578" y="0"/>
                </a:lnTo>
                <a:lnTo>
                  <a:pt x="60578" y="163830"/>
                </a:lnTo>
                <a:lnTo>
                  <a:pt x="181737" y="163830"/>
                </a:lnTo>
                <a:lnTo>
                  <a:pt x="181737" y="0"/>
                </a:lnTo>
                <a:close/>
              </a:path>
            </a:pathLst>
          </a:custGeom>
          <a:solidFill>
            <a:srgbClr val="000000"/>
          </a:solidFill>
        </p:spPr>
        <p:txBody>
          <a:bodyPr wrap="square" lIns="0" tIns="0" rIns="0" bIns="0" rtlCol="0"/>
          <a:lstStyle/>
          <a:p>
            <a:endParaRPr/>
          </a:p>
        </p:txBody>
      </p:sp>
      <p:sp>
        <p:nvSpPr>
          <p:cNvPr id="20" name="object 20"/>
          <p:cNvSpPr/>
          <p:nvPr/>
        </p:nvSpPr>
        <p:spPr>
          <a:xfrm>
            <a:off x="7732776" y="1531619"/>
            <a:ext cx="242570" cy="1115695"/>
          </a:xfrm>
          <a:custGeom>
            <a:avLst/>
            <a:gdLst/>
            <a:ahLst/>
            <a:cxnLst/>
            <a:rect l="l" t="t" r="r" b="b"/>
            <a:pathLst>
              <a:path w="242570" h="1115695">
                <a:moveTo>
                  <a:pt x="181737" y="121158"/>
                </a:moveTo>
                <a:lnTo>
                  <a:pt x="60578" y="121158"/>
                </a:lnTo>
                <a:lnTo>
                  <a:pt x="60578" y="1115568"/>
                </a:lnTo>
                <a:lnTo>
                  <a:pt x="181737" y="1115568"/>
                </a:lnTo>
                <a:lnTo>
                  <a:pt x="181737" y="121158"/>
                </a:lnTo>
                <a:close/>
              </a:path>
              <a:path w="242570" h="1115695">
                <a:moveTo>
                  <a:pt x="121157" y="0"/>
                </a:moveTo>
                <a:lnTo>
                  <a:pt x="0" y="121158"/>
                </a:lnTo>
                <a:lnTo>
                  <a:pt x="242315" y="121158"/>
                </a:lnTo>
                <a:lnTo>
                  <a:pt x="121157" y="0"/>
                </a:lnTo>
                <a:close/>
              </a:path>
            </a:pathLst>
          </a:custGeom>
          <a:solidFill>
            <a:srgbClr val="000000"/>
          </a:solidFill>
        </p:spPr>
        <p:txBody>
          <a:bodyPr wrap="square" lIns="0" tIns="0" rIns="0" bIns="0" rtlCol="0"/>
          <a:lstStyle/>
          <a:p>
            <a:endParaRPr/>
          </a:p>
        </p:txBody>
      </p:sp>
      <p:sp>
        <p:nvSpPr>
          <p:cNvPr id="21" name="object 21"/>
          <p:cNvSpPr/>
          <p:nvPr/>
        </p:nvSpPr>
        <p:spPr>
          <a:xfrm>
            <a:off x="7732776" y="3019045"/>
            <a:ext cx="242570" cy="1414780"/>
          </a:xfrm>
          <a:custGeom>
            <a:avLst/>
            <a:gdLst/>
            <a:ahLst/>
            <a:cxnLst/>
            <a:rect l="l" t="t" r="r" b="b"/>
            <a:pathLst>
              <a:path w="242570" h="1414779">
                <a:moveTo>
                  <a:pt x="242315" y="1293114"/>
                </a:moveTo>
                <a:lnTo>
                  <a:pt x="0" y="1293114"/>
                </a:lnTo>
                <a:lnTo>
                  <a:pt x="121157" y="1414271"/>
                </a:lnTo>
                <a:lnTo>
                  <a:pt x="242315" y="1293114"/>
                </a:lnTo>
                <a:close/>
              </a:path>
              <a:path w="242570" h="1414779">
                <a:moveTo>
                  <a:pt x="181737" y="0"/>
                </a:moveTo>
                <a:lnTo>
                  <a:pt x="60578" y="0"/>
                </a:lnTo>
                <a:lnTo>
                  <a:pt x="60578" y="1293114"/>
                </a:lnTo>
                <a:lnTo>
                  <a:pt x="181737" y="1293114"/>
                </a:lnTo>
                <a:lnTo>
                  <a:pt x="181737" y="0"/>
                </a:lnTo>
                <a:close/>
              </a:path>
            </a:pathLst>
          </a:custGeom>
          <a:solidFill>
            <a:srgbClr val="000000"/>
          </a:solidFill>
        </p:spPr>
        <p:txBody>
          <a:bodyPr wrap="square" lIns="0" tIns="0" rIns="0" bIns="0" rtlCol="0"/>
          <a:lstStyle/>
          <a:p>
            <a:endParaRPr/>
          </a:p>
        </p:txBody>
      </p:sp>
      <p:sp>
        <p:nvSpPr>
          <p:cNvPr id="22" name="object 22"/>
          <p:cNvSpPr txBox="1"/>
          <p:nvPr/>
        </p:nvSpPr>
        <p:spPr>
          <a:xfrm>
            <a:off x="7083238" y="4432791"/>
            <a:ext cx="1516380" cy="299085"/>
          </a:xfrm>
          <a:prstGeom prst="rect">
            <a:avLst/>
          </a:prstGeom>
        </p:spPr>
        <p:txBody>
          <a:bodyPr vert="horz" wrap="square" lIns="0" tIns="0" rIns="0" bIns="0" rtlCol="0">
            <a:spAutoFit/>
          </a:bodyPr>
          <a:lstStyle/>
          <a:p>
            <a:pPr marL="12700">
              <a:lnSpc>
                <a:spcPct val="100000"/>
              </a:lnSpc>
            </a:pPr>
            <a:r>
              <a:rPr sz="1800" b="1" spc="-5" dirty="0">
                <a:latin typeface="Segoe UI Semibold"/>
                <a:cs typeface="Segoe UI Semibold"/>
              </a:rPr>
              <a:t>Abandonment</a:t>
            </a:r>
            <a:endParaRPr sz="1800">
              <a:latin typeface="Segoe UI Semibold"/>
              <a:cs typeface="Segoe UI Semibold"/>
            </a:endParaRPr>
          </a:p>
        </p:txBody>
      </p:sp>
    </p:spTree>
    <p:extLst>
      <p:ext uri="{BB962C8B-B14F-4D97-AF65-F5344CB8AC3E}">
        <p14:creationId xmlns:p14="http://schemas.microsoft.com/office/powerpoint/2010/main" val="131921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9580"/>
            <a:ext cx="8229600" cy="615553"/>
          </a:xfrm>
          <a:prstGeom prst="rect">
            <a:avLst/>
          </a:prstGeom>
        </p:spPr>
        <p:txBody>
          <a:bodyPr vert="horz" wrap="square" lIns="0" tIns="0" rIns="0" bIns="0" rtlCol="0">
            <a:spAutoFit/>
          </a:bodyPr>
          <a:lstStyle/>
          <a:p>
            <a:pPr marL="12700">
              <a:lnSpc>
                <a:spcPct val="100000"/>
              </a:lnSpc>
            </a:pPr>
            <a:r>
              <a:rPr lang="en-US" spc="-5" dirty="0" smtClean="0"/>
              <a:t>Non-</a:t>
            </a:r>
            <a:r>
              <a:rPr spc="-5" dirty="0" smtClean="0"/>
              <a:t>Provisional</a:t>
            </a:r>
            <a:r>
              <a:rPr lang="en-US" spc="-5" dirty="0" smtClean="0"/>
              <a:t> </a:t>
            </a:r>
            <a:r>
              <a:rPr spc="-5" dirty="0" smtClean="0"/>
              <a:t>applications</a:t>
            </a:r>
            <a:endParaRPr spc="-5" dirty="0"/>
          </a:p>
        </p:txBody>
      </p:sp>
      <p:sp>
        <p:nvSpPr>
          <p:cNvPr id="5" name="Content Placeholder 4"/>
          <p:cNvSpPr>
            <a:spLocks noGrp="1"/>
          </p:cNvSpPr>
          <p:nvPr>
            <p:ph idx="1"/>
          </p:nvPr>
        </p:nvSpPr>
        <p:spPr/>
        <p:txBody>
          <a:bodyPr>
            <a:noAutofit/>
          </a:bodyPr>
          <a:lstStyle/>
          <a:p>
            <a:pPr marL="355600" marR="865505">
              <a:tabLst>
                <a:tab pos="354965" algn="l"/>
                <a:tab pos="355600" algn="l"/>
              </a:tabLst>
            </a:pPr>
            <a:r>
              <a:rPr lang="en-US" sz="1600" dirty="0"/>
              <a:t>The United States Patent and Trademark Office (USPTO or Office) is the government agency responsible for </a:t>
            </a:r>
            <a:r>
              <a:rPr lang="en-US" sz="1600" i="1" dirty="0">
                <a:solidFill>
                  <a:srgbClr val="FF0000"/>
                </a:solidFill>
              </a:rPr>
              <a:t>examining</a:t>
            </a:r>
            <a:r>
              <a:rPr lang="en-US" sz="1600" dirty="0"/>
              <a:t> patent applications and </a:t>
            </a:r>
            <a:r>
              <a:rPr lang="en-US" sz="1600" i="1" dirty="0">
                <a:solidFill>
                  <a:srgbClr val="FF0000"/>
                </a:solidFill>
              </a:rPr>
              <a:t>issuing</a:t>
            </a:r>
            <a:r>
              <a:rPr lang="en-US" sz="1600" dirty="0"/>
              <a:t> patents.</a:t>
            </a:r>
            <a:endParaRPr lang="en-US" sz="1600" dirty="0" smtClean="0"/>
          </a:p>
          <a:p>
            <a:pPr marL="355600" marR="865505">
              <a:tabLst>
                <a:tab pos="354965" algn="l"/>
                <a:tab pos="355600" algn="l"/>
              </a:tabLst>
            </a:pPr>
            <a:r>
              <a:rPr lang="en-US" sz="1600" dirty="0" smtClean="0"/>
              <a:t>A Non-Provisional </a:t>
            </a:r>
            <a:r>
              <a:rPr lang="en-US" sz="1600" dirty="0"/>
              <a:t>application for </a:t>
            </a:r>
            <a:r>
              <a:rPr lang="en-US" sz="1600" dirty="0" smtClean="0"/>
              <a:t>patent is </a:t>
            </a:r>
            <a:r>
              <a:rPr lang="en-US" sz="1600" dirty="0"/>
              <a:t>a U.S. national application filed in the USPTO for </a:t>
            </a:r>
            <a:r>
              <a:rPr lang="en-US" sz="1600" i="1" u="sng" dirty="0">
                <a:solidFill>
                  <a:srgbClr val="FF0000"/>
                </a:solidFill>
              </a:rPr>
              <a:t>U</a:t>
            </a:r>
            <a:r>
              <a:rPr lang="en-US" sz="1600" i="1" dirty="0" smtClean="0">
                <a:solidFill>
                  <a:srgbClr val="FF0000"/>
                </a:solidFill>
              </a:rPr>
              <a:t>tility</a:t>
            </a:r>
            <a:r>
              <a:rPr lang="en-US" sz="1600" dirty="0" smtClean="0"/>
              <a:t>, </a:t>
            </a:r>
            <a:r>
              <a:rPr lang="en-US" sz="1600" i="1" u="sng" dirty="0">
                <a:solidFill>
                  <a:srgbClr val="FF0000"/>
                </a:solidFill>
              </a:rPr>
              <a:t>P</a:t>
            </a:r>
            <a:r>
              <a:rPr lang="en-US" sz="1600" i="1" dirty="0" smtClean="0">
                <a:solidFill>
                  <a:srgbClr val="FF0000"/>
                </a:solidFill>
              </a:rPr>
              <a:t>lant</a:t>
            </a:r>
            <a:r>
              <a:rPr lang="en-US" sz="1600" dirty="0" smtClean="0"/>
              <a:t> and </a:t>
            </a:r>
            <a:r>
              <a:rPr lang="en-US" sz="1600" i="1" u="sng" dirty="0">
                <a:solidFill>
                  <a:srgbClr val="FF0000"/>
                </a:solidFill>
              </a:rPr>
              <a:t>D</a:t>
            </a:r>
            <a:r>
              <a:rPr lang="en-US" sz="1600" i="1" dirty="0" smtClean="0">
                <a:solidFill>
                  <a:srgbClr val="FF0000"/>
                </a:solidFill>
              </a:rPr>
              <a:t>esign</a:t>
            </a:r>
            <a:r>
              <a:rPr lang="en-US" sz="1600" dirty="0" smtClean="0"/>
              <a:t> inventions</a:t>
            </a:r>
            <a:r>
              <a:rPr lang="en-US" sz="1600" dirty="0"/>
              <a:t>. </a:t>
            </a:r>
            <a:endParaRPr lang="en-US" sz="1600" spc="-5" dirty="0">
              <a:latin typeface="Segoe UI"/>
              <a:cs typeface="Segoe UI"/>
            </a:endParaRPr>
          </a:p>
          <a:p>
            <a:pPr marL="355600" marR="865505">
              <a:tabLst>
                <a:tab pos="354965" algn="l"/>
                <a:tab pos="355600" algn="l"/>
              </a:tabLst>
            </a:pPr>
            <a:r>
              <a:rPr lang="en-US" sz="1600" dirty="0"/>
              <a:t>A </a:t>
            </a:r>
            <a:r>
              <a:rPr lang="en-US" sz="1600" dirty="0" smtClean="0"/>
              <a:t>Non-Provisional </a:t>
            </a:r>
            <a:r>
              <a:rPr lang="en-US" sz="1600" dirty="0"/>
              <a:t>patent application is an application for a patent that </a:t>
            </a:r>
            <a:r>
              <a:rPr lang="en-US" sz="1600" i="1" dirty="0">
                <a:solidFill>
                  <a:srgbClr val="FF0000"/>
                </a:solidFill>
              </a:rPr>
              <a:t>is examined</a:t>
            </a:r>
            <a:r>
              <a:rPr lang="en-US" sz="1600" dirty="0"/>
              <a:t> by a patent examiner and </a:t>
            </a:r>
            <a:r>
              <a:rPr lang="en-US" sz="1600" i="1" dirty="0">
                <a:solidFill>
                  <a:srgbClr val="FF0000"/>
                </a:solidFill>
              </a:rPr>
              <a:t>may be issued </a:t>
            </a:r>
            <a:r>
              <a:rPr lang="en-US" sz="1600" dirty="0"/>
              <a:t>as a patent, </a:t>
            </a:r>
            <a:r>
              <a:rPr lang="en-US" sz="1600" i="1" dirty="0">
                <a:solidFill>
                  <a:srgbClr val="FF0000"/>
                </a:solidFill>
              </a:rPr>
              <a:t>if all the requirements</a:t>
            </a:r>
            <a:r>
              <a:rPr lang="en-US" sz="1600" dirty="0"/>
              <a:t> for patentability are </a:t>
            </a:r>
            <a:r>
              <a:rPr lang="en-US" sz="1600" dirty="0" smtClean="0"/>
              <a:t>met.</a:t>
            </a:r>
            <a:endParaRPr lang="en-US" sz="1600" dirty="0">
              <a:latin typeface="Segoe UI"/>
              <a:cs typeface="Segoe UI"/>
            </a:endParaRPr>
          </a:p>
          <a:p>
            <a:pPr marL="355600" marR="330835">
              <a:tabLst>
                <a:tab pos="354965" algn="l"/>
                <a:tab pos="355600" algn="l"/>
              </a:tabLst>
            </a:pPr>
            <a:r>
              <a:rPr lang="en-US" sz="1600" dirty="0"/>
              <a:t>A </a:t>
            </a:r>
            <a:r>
              <a:rPr lang="en-US" sz="1600" dirty="0" smtClean="0"/>
              <a:t>Non-Provisional patent </a:t>
            </a:r>
            <a:r>
              <a:rPr lang="en-US" sz="1600" dirty="0"/>
              <a:t>application can be filed with the USPTO through the Office's electronic filing system called </a:t>
            </a:r>
            <a:r>
              <a:rPr lang="en-US" sz="1600" i="1" dirty="0">
                <a:solidFill>
                  <a:srgbClr val="FF0000"/>
                </a:solidFill>
              </a:rPr>
              <a:t>EFS-Web</a:t>
            </a:r>
            <a:r>
              <a:rPr lang="en-US" sz="1600" dirty="0"/>
              <a:t>, delivery by </a:t>
            </a:r>
            <a:r>
              <a:rPr lang="en-US" sz="1600" i="1" dirty="0">
                <a:solidFill>
                  <a:srgbClr val="FF0000"/>
                </a:solidFill>
              </a:rPr>
              <a:t>U.S. mail</a:t>
            </a:r>
            <a:r>
              <a:rPr lang="en-US" sz="1600" dirty="0"/>
              <a:t>, or </a:t>
            </a:r>
            <a:r>
              <a:rPr lang="en-US" sz="1600" i="1" dirty="0">
                <a:solidFill>
                  <a:srgbClr val="FF0000"/>
                </a:solidFill>
              </a:rPr>
              <a:t>hand delivery</a:t>
            </a:r>
            <a:r>
              <a:rPr lang="en-US" sz="1600" dirty="0"/>
              <a:t> to the Office in Alexandria, Virginia.</a:t>
            </a:r>
            <a:endParaRPr lang="en-US" sz="1600" dirty="0">
              <a:latin typeface="Segoe UI"/>
              <a:cs typeface="Segoe UI"/>
            </a:endParaRPr>
          </a:p>
          <a:p>
            <a:pPr marL="355600" marR="5080" algn="just">
              <a:tabLst>
                <a:tab pos="355600" algn="l"/>
              </a:tabLst>
            </a:pPr>
            <a:r>
              <a:rPr lang="en-US" sz="1600" spc="-5" dirty="0" smtClean="0">
                <a:latin typeface="Segoe UI"/>
                <a:cs typeface="Segoe UI"/>
              </a:rPr>
              <a:t>Fees for Filing, Searching, and Examining are required upon filing of the application. Fees </a:t>
            </a:r>
            <a:r>
              <a:rPr lang="en-US" sz="1600" dirty="0" smtClean="0"/>
              <a:t>are </a:t>
            </a:r>
            <a:r>
              <a:rPr lang="en-US" sz="1600" dirty="0"/>
              <a:t>reduced by </a:t>
            </a:r>
            <a:r>
              <a:rPr lang="en-US" sz="1600" i="1" dirty="0">
                <a:solidFill>
                  <a:srgbClr val="FF0000"/>
                </a:solidFill>
              </a:rPr>
              <a:t>50</a:t>
            </a:r>
            <a:r>
              <a:rPr lang="en-US" sz="1600" dirty="0"/>
              <a:t> percent for any small </a:t>
            </a:r>
            <a:r>
              <a:rPr lang="en-US" sz="1600" dirty="0" smtClean="0"/>
              <a:t>entity, </a:t>
            </a:r>
            <a:r>
              <a:rPr lang="en-US" sz="1600" dirty="0"/>
              <a:t>and are reduced by </a:t>
            </a:r>
            <a:r>
              <a:rPr lang="en-US" sz="1600" i="1" dirty="0">
                <a:solidFill>
                  <a:srgbClr val="FF0000"/>
                </a:solidFill>
              </a:rPr>
              <a:t>75</a:t>
            </a:r>
            <a:r>
              <a:rPr lang="en-US" sz="1600" dirty="0"/>
              <a:t> percent for any micro </a:t>
            </a:r>
            <a:r>
              <a:rPr lang="en-US" sz="1600" dirty="0" smtClean="0"/>
              <a:t>entity</a:t>
            </a:r>
            <a:r>
              <a:rPr lang="en-US" sz="1600" spc="-5" dirty="0">
                <a:latin typeface="Segoe UI"/>
                <a:cs typeface="Segoe UI"/>
              </a:rPr>
              <a:t>.</a:t>
            </a:r>
            <a:endParaRPr lang="en-US" sz="1600" dirty="0">
              <a:latin typeface="Segoe UI"/>
              <a:cs typeface="Segoe UI"/>
            </a:endParaRPr>
          </a:p>
        </p:txBody>
      </p:sp>
      <p:sp>
        <p:nvSpPr>
          <p:cNvPr id="4" name="object 4"/>
          <p:cNvSpPr txBox="1">
            <a:spLocks noGrp="1"/>
          </p:cNvSpPr>
          <p:nvPr>
            <p:ph type="sldNum" sz="quarter" idx="10"/>
          </p:nvPr>
        </p:nvSpPr>
        <p:spPr>
          <a:prstGeom prst="rect">
            <a:avLst/>
          </a:prstGeom>
        </p:spPr>
        <p:txBody>
          <a:bodyPr vert="horz" wrap="square" lIns="0" tIns="20955" rIns="0" bIns="0" rtlCol="0">
            <a:spAutoFit/>
          </a:bodyPr>
          <a:lstStyle/>
          <a:p>
            <a:pPr marL="25400">
              <a:lnSpc>
                <a:spcPct val="100000"/>
              </a:lnSpc>
              <a:spcBef>
                <a:spcPts val="165"/>
              </a:spcBef>
            </a:pPr>
            <a:fld id="{81D60167-4931-47E6-BA6A-407CBD079E47}" type="slidenum">
              <a:rPr dirty="0"/>
              <a:t>9</a:t>
            </a:fld>
            <a:endParaRPr dirty="0"/>
          </a:p>
        </p:txBody>
      </p:sp>
    </p:spTree>
    <p:extLst>
      <p:ext uri="{BB962C8B-B14F-4D97-AF65-F5344CB8AC3E}">
        <p14:creationId xmlns:p14="http://schemas.microsoft.com/office/powerpoint/2010/main" val="76865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5.xml><?xml version="1.0" encoding="utf-8"?>
<a:theme xmlns:a="http://schemas.openxmlformats.org/drawingml/2006/main" name="2_Brand master navy">
  <a:themeElements>
    <a:clrScheme name="Custom 3">
      <a:dk1>
        <a:sysClr val="windowText" lastClr="000000"/>
      </a:dk1>
      <a:lt1>
        <a:sysClr val="window" lastClr="FFFFFF"/>
      </a:lt1>
      <a:dk2>
        <a:srgbClr val="164469"/>
      </a:dk2>
      <a:lt2>
        <a:srgbClr val="BFBFBF"/>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revised 5-2019</Template>
  <TotalTime>42127</TotalTime>
  <Words>2460</Words>
  <Application>Microsoft Office PowerPoint</Application>
  <PresentationFormat>On-screen Show (16:10)</PresentationFormat>
  <Paragraphs>227</Paragraphs>
  <Slides>22</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Arial</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1_Brand master navy no logo</vt:lpstr>
      <vt:lpstr>2_Brand master navy</vt:lpstr>
      <vt:lpstr>PowerPoint Presentation</vt:lpstr>
      <vt:lpstr>Filing a Non-Provisional Application  </vt:lpstr>
      <vt:lpstr>Notice</vt:lpstr>
      <vt:lpstr>Objectives</vt:lpstr>
      <vt:lpstr>Types of patents </vt:lpstr>
      <vt:lpstr>Types of Patents  An Overview:</vt:lpstr>
      <vt:lpstr>Non-Provisional applications</vt:lpstr>
      <vt:lpstr>Patent examination process overview</vt:lpstr>
      <vt:lpstr>Non-Provisional applications</vt:lpstr>
      <vt:lpstr>Non-Provisional applications Filing Requirements: NOTE: Requirements for all Non-Provisional applications including Utility, Design and Plant applications.  </vt:lpstr>
      <vt:lpstr>Non-Provisional Utility applications Filing Requirements</vt:lpstr>
      <vt:lpstr>Non-Provisional Utility applications</vt:lpstr>
      <vt:lpstr>Non-Provisional Utility applications</vt:lpstr>
      <vt:lpstr>Non-Provisional Utility applications</vt:lpstr>
      <vt:lpstr>Non-Provisional Utility application       Sample Claims:       (Apparatus/product)</vt:lpstr>
      <vt:lpstr>Non-Provisional Design applications Filing Requirements</vt:lpstr>
      <vt:lpstr>Non-Provisional Design applications</vt:lpstr>
      <vt:lpstr>Non-Provisional Design application       (A Sample Only)     </vt:lpstr>
      <vt:lpstr>Non-Provisional Plant applications Filing Requirements</vt:lpstr>
      <vt:lpstr>Non-Provisional applications Forms for filing applications:</vt:lpstr>
      <vt:lpstr>Pro Se Assistance Center </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Heddlesten, Richard</dc:creator>
  <cp:lastModifiedBy>Pathak, Sudhanshu</cp:lastModifiedBy>
  <cp:revision>712</cp:revision>
  <cp:lastPrinted>2020-03-03T19:42:11Z</cp:lastPrinted>
  <dcterms:created xsi:type="dcterms:W3CDTF">2019-08-21T15:24:21Z</dcterms:created>
  <dcterms:modified xsi:type="dcterms:W3CDTF">2020-08-12T14:16:26Z</dcterms:modified>
</cp:coreProperties>
</file>