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5" r:id="rId4"/>
    <p:sldMasterId id="2147483742" r:id="rId5"/>
  </p:sldMasterIdLst>
  <p:notesMasterIdLst>
    <p:notesMasterId r:id="rId42"/>
  </p:notesMasterIdLst>
  <p:handoutMasterIdLst>
    <p:handoutMasterId r:id="rId43"/>
  </p:handoutMasterIdLst>
  <p:sldIdLst>
    <p:sldId id="711" r:id="rId6"/>
    <p:sldId id="261" r:id="rId7"/>
    <p:sldId id="708" r:id="rId8"/>
    <p:sldId id="376" r:id="rId9"/>
    <p:sldId id="663" r:id="rId10"/>
    <p:sldId id="664" r:id="rId11"/>
    <p:sldId id="665" r:id="rId12"/>
    <p:sldId id="666" r:id="rId13"/>
    <p:sldId id="377" r:id="rId14"/>
    <p:sldId id="705" r:id="rId15"/>
    <p:sldId id="699" r:id="rId16"/>
    <p:sldId id="700" r:id="rId17"/>
    <p:sldId id="701" r:id="rId18"/>
    <p:sldId id="702" r:id="rId19"/>
    <p:sldId id="703" r:id="rId20"/>
    <p:sldId id="704" r:id="rId21"/>
    <p:sldId id="675" r:id="rId22"/>
    <p:sldId id="676" r:id="rId23"/>
    <p:sldId id="677" r:id="rId24"/>
    <p:sldId id="678" r:id="rId25"/>
    <p:sldId id="679" r:id="rId26"/>
    <p:sldId id="680" r:id="rId27"/>
    <p:sldId id="681" r:id="rId28"/>
    <p:sldId id="682" r:id="rId29"/>
    <p:sldId id="683" r:id="rId30"/>
    <p:sldId id="684" r:id="rId31"/>
    <p:sldId id="685" r:id="rId32"/>
    <p:sldId id="686" r:id="rId33"/>
    <p:sldId id="591" r:id="rId34"/>
    <p:sldId id="687" r:id="rId35"/>
    <p:sldId id="709" r:id="rId36"/>
    <p:sldId id="688" r:id="rId37"/>
    <p:sldId id="689" r:id="rId38"/>
    <p:sldId id="710" r:id="rId39"/>
    <p:sldId id="691" r:id="rId40"/>
    <p:sldId id="712" r:id="rId41"/>
  </p:sldIdLst>
  <p:sldSz cx="9144000" cy="5143500" type="screen16x9"/>
  <p:notesSz cx="7010400" cy="92964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ed, Matthew" initials="SM" lastIdx="49" clrIdx="0">
    <p:extLst>
      <p:ext uri="{19B8F6BF-5375-455C-9EA6-DF929625EA0E}">
        <p15:presenceInfo xmlns:p15="http://schemas.microsoft.com/office/powerpoint/2012/main" userId="S-1-5-21-185489447-88882503-980507067-109449" providerId="AD"/>
      </p:ext>
    </p:extLst>
  </p:cmAuthor>
  <p:cmAuthor id="2" name="OPLA" initials="OPLA" lastIdx="50" clrIdx="1">
    <p:extLst>
      <p:ext uri="{19B8F6BF-5375-455C-9EA6-DF929625EA0E}">
        <p15:presenceInfo xmlns:p15="http://schemas.microsoft.com/office/powerpoint/2012/main" userId="OPLA" providerId="None"/>
      </p:ext>
    </p:extLst>
  </p:cmAuthor>
  <p:cmAuthor id="3" name="Borsetti, Greg" initials="BG" lastIdx="12" clrIdx="2">
    <p:extLst>
      <p:ext uri="{19B8F6BF-5375-455C-9EA6-DF929625EA0E}">
        <p15:presenceInfo xmlns:p15="http://schemas.microsoft.com/office/powerpoint/2012/main" userId="S-1-5-21-185489447-88882503-980507067-188861" providerId="AD"/>
      </p:ext>
    </p:extLst>
  </p:cmAuthor>
  <p:cmAuthor id="4" name="Kathryn Gorgos" initials="KG" lastIdx="1" clrIdx="3">
    <p:extLst>
      <p:ext uri="{19B8F6BF-5375-455C-9EA6-DF929625EA0E}">
        <p15:presenceInfo xmlns:p15="http://schemas.microsoft.com/office/powerpoint/2012/main" userId="S-1-5-21-185489447-88882503-980507067-3991" providerId="AD"/>
      </p:ext>
    </p:extLst>
  </p:cmAuthor>
  <p:cmAuthor id="5" name="SO" initials="SO" lastIdx="18" clrIdx="4">
    <p:extLst>
      <p:ext uri="{19B8F6BF-5375-455C-9EA6-DF929625EA0E}">
        <p15:presenceInfo xmlns:p15="http://schemas.microsoft.com/office/powerpoint/2012/main" userId="S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4E6"/>
    <a:srgbClr val="E1E9E3"/>
    <a:srgbClr val="E1F0FF"/>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66429" autoAdjust="0"/>
  </p:normalViewPr>
  <p:slideViewPr>
    <p:cSldViewPr snapToGrid="0" snapToObjects="1">
      <p:cViewPr varScale="1">
        <p:scale>
          <a:sx n="103" d="100"/>
          <a:sy n="103" d="100"/>
        </p:scale>
        <p:origin x="3389" y="67"/>
      </p:cViewPr>
      <p:guideLst>
        <p:guide orient="horz" pos="1620"/>
        <p:guide pos="2880"/>
      </p:guideLst>
    </p:cSldViewPr>
  </p:slideViewPr>
  <p:outlineViewPr>
    <p:cViewPr>
      <p:scale>
        <a:sx n="33" d="100"/>
        <a:sy n="33" d="100"/>
      </p:scale>
      <p:origin x="0" y="-582"/>
    </p:cViewPr>
  </p:outlineViewPr>
  <p:notesTextViewPr>
    <p:cViewPr>
      <p:scale>
        <a:sx n="3" d="2"/>
        <a:sy n="3" d="2"/>
      </p:scale>
      <p:origin x="0" y="0"/>
    </p:cViewPr>
  </p:notesTextViewPr>
  <p:sorterViewPr>
    <p:cViewPr>
      <p:scale>
        <a:sx n="110" d="100"/>
        <a:sy n="110" d="100"/>
      </p:scale>
      <p:origin x="0" y="0"/>
    </p:cViewPr>
  </p:sorterViewPr>
  <p:notesViewPr>
    <p:cSldViewPr snapToGrid="0" snapToObjects="1">
      <p:cViewPr varScale="1">
        <p:scale>
          <a:sx n="95" d="100"/>
          <a:sy n="95" d="100"/>
        </p:scale>
        <p:origin x="353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latin typeface="Segoe UI"/>
              </a:rPr>
              <a:t>NEW VERSION</a:t>
            </a:r>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93FB2C-C4EF-4C4C-9DAF-D8B0623BABE3}" type="datetime1">
              <a:rPr lang="en-US" smtClean="0">
                <a:latin typeface="Segoe UI"/>
              </a:rPr>
              <a:t>3/5/2019</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latin typeface="Segoe UI"/>
              </a:rPr>
              <a:t>NEW VERSION</a:t>
            </a:r>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285750"/>
          </a:xfrm>
          <a:prstGeom prst="rect">
            <a:avLst/>
          </a:prstGeom>
        </p:spPr>
        <p:txBody>
          <a:bodyPr vert="horz" lIns="93177" tIns="46589" rIns="93177" bIns="46589" rtlCol="0"/>
          <a:lstStyle>
            <a:lvl1pPr algn="l">
              <a:defRPr sz="1200">
                <a:latin typeface="Segoe UI"/>
              </a:defRPr>
            </a:lvl1pPr>
          </a:lstStyle>
          <a:p>
            <a:r>
              <a:rPr lang="en-US" dirty="0" smtClean="0"/>
              <a:t>NEW VERSION</a:t>
            </a:r>
            <a:endParaRPr lang="en-US" dirty="0"/>
          </a:p>
        </p:txBody>
      </p:sp>
      <p:sp>
        <p:nvSpPr>
          <p:cNvPr id="3" name="Date Placeholder 2"/>
          <p:cNvSpPr>
            <a:spLocks noGrp="1"/>
          </p:cNvSpPr>
          <p:nvPr>
            <p:ph type="dt" idx="1"/>
          </p:nvPr>
        </p:nvSpPr>
        <p:spPr>
          <a:xfrm>
            <a:off x="3970938" y="0"/>
            <a:ext cx="3037840" cy="285750"/>
          </a:xfrm>
          <a:prstGeom prst="rect">
            <a:avLst/>
          </a:prstGeom>
        </p:spPr>
        <p:txBody>
          <a:bodyPr vert="horz" lIns="93177" tIns="46589" rIns="93177" bIns="46589" rtlCol="0"/>
          <a:lstStyle>
            <a:lvl1pPr algn="r">
              <a:defRPr sz="1200">
                <a:latin typeface="Segoe UI"/>
              </a:defRPr>
            </a:lvl1pPr>
          </a:lstStyle>
          <a:p>
            <a:fld id="{00DB9D9D-AE88-4BC8-960A-175F5AF96B85}" type="datetime1">
              <a:rPr lang="en-US" smtClean="0"/>
              <a:t>3/5/2019</a:t>
            </a:fld>
            <a:endParaRPr lang="en-US" dirty="0"/>
          </a:p>
        </p:txBody>
      </p:sp>
      <p:sp>
        <p:nvSpPr>
          <p:cNvPr id="4" name="Slide Image Placeholder 3"/>
          <p:cNvSpPr>
            <a:spLocks noGrp="1" noRot="1" noChangeAspect="1"/>
          </p:cNvSpPr>
          <p:nvPr>
            <p:ph type="sldImg" idx="2"/>
          </p:nvPr>
        </p:nvSpPr>
        <p:spPr>
          <a:xfrm>
            <a:off x="466928" y="468605"/>
            <a:ext cx="5980609" cy="336409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66928" y="4134254"/>
            <a:ext cx="6148185" cy="4790671"/>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048749"/>
            <a:ext cx="3037840" cy="246038"/>
          </a:xfrm>
          <a:prstGeom prst="rect">
            <a:avLst/>
          </a:prstGeom>
        </p:spPr>
        <p:txBody>
          <a:bodyPr vert="horz" lIns="93177" tIns="46589" rIns="93177" bIns="46589" rtlCol="0" anchor="b"/>
          <a:lstStyle>
            <a:lvl1pPr algn="l">
              <a:defRPr sz="1200">
                <a:latin typeface="Segoe UI"/>
              </a:defRPr>
            </a:lvl1pPr>
          </a:lstStyle>
          <a:p>
            <a:r>
              <a:rPr lang="en-US" dirty="0" smtClean="0"/>
              <a:t>NEW VERSION</a:t>
            </a:r>
            <a:endParaRPr lang="en-US" dirty="0"/>
          </a:p>
        </p:txBody>
      </p:sp>
      <p:sp>
        <p:nvSpPr>
          <p:cNvPr id="7" name="Slide Number Placeholder 6"/>
          <p:cNvSpPr>
            <a:spLocks noGrp="1"/>
          </p:cNvSpPr>
          <p:nvPr>
            <p:ph type="sldNum" sz="quarter" idx="5"/>
          </p:nvPr>
        </p:nvSpPr>
        <p:spPr>
          <a:xfrm>
            <a:off x="3970938" y="9048749"/>
            <a:ext cx="3037840" cy="246037"/>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p:notesStyle>
    <a:lvl1pPr marL="0" algn="l" defTabSz="457200" rtl="0" eaLnBrk="1" latinLnBrk="0" hangingPunct="1">
      <a:spcAft>
        <a:spcPts val="600"/>
      </a:spcAft>
      <a:defRPr sz="1200" kern="1200">
        <a:solidFill>
          <a:schemeClr val="tx1"/>
        </a:solidFill>
        <a:latin typeface="Segoe UI"/>
        <a:ea typeface="+mn-ea"/>
        <a:cs typeface="+mn-cs"/>
      </a:defRPr>
    </a:lvl1pPr>
    <a:lvl2pPr marL="457200" algn="l" defTabSz="457200" rtl="0" eaLnBrk="1" latinLnBrk="0" hangingPunct="1">
      <a:spcAft>
        <a:spcPts val="600"/>
      </a:spcAft>
      <a:defRPr sz="1200" kern="1200">
        <a:solidFill>
          <a:schemeClr val="tx1"/>
        </a:solidFill>
        <a:latin typeface="Segoe UI"/>
        <a:ea typeface="+mn-ea"/>
        <a:cs typeface="+mn-cs"/>
      </a:defRPr>
    </a:lvl2pPr>
    <a:lvl3pPr marL="914400" algn="l" defTabSz="457200" rtl="0" eaLnBrk="1" latinLnBrk="0" hangingPunct="1">
      <a:spcAft>
        <a:spcPts val="600"/>
      </a:spcAft>
      <a:defRPr sz="1200" kern="1200">
        <a:solidFill>
          <a:schemeClr val="tx1"/>
        </a:solidFill>
        <a:latin typeface="Segoe UI"/>
        <a:ea typeface="+mn-ea"/>
        <a:cs typeface="+mn-cs"/>
      </a:defRPr>
    </a:lvl3pPr>
    <a:lvl4pPr marL="1371600" algn="l" defTabSz="457200" rtl="0" eaLnBrk="1" latinLnBrk="0" hangingPunct="1">
      <a:spcAft>
        <a:spcPts val="600"/>
      </a:spcAft>
      <a:defRPr sz="1200" kern="1200">
        <a:solidFill>
          <a:schemeClr val="tx1"/>
        </a:solidFill>
        <a:latin typeface="Segoe UI"/>
        <a:ea typeface="+mn-ea"/>
        <a:cs typeface="+mn-cs"/>
      </a:defRPr>
    </a:lvl4pPr>
    <a:lvl5pPr marL="1828800" algn="l" defTabSz="457200" rtl="0" eaLnBrk="1" latinLnBrk="0" hangingPunct="1">
      <a:spcAft>
        <a:spcPts val="600"/>
      </a:spcAft>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fld id="{DA56BDB3-2876-4041-8B8E-CCD88C6422DA}"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2</a:t>
            </a:fld>
            <a:endParaRPr lang="en-US" dirty="0"/>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822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C2945423-9220-4E69-B282-FFBC41A86E92}"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11</a:t>
            </a:fld>
            <a:endParaRPr lang="en-US" dirty="0"/>
          </a:p>
        </p:txBody>
      </p:sp>
      <p:sp>
        <p:nvSpPr>
          <p:cNvPr id="8" name="Slide Image Placeholder 7"/>
          <p:cNvSpPr>
            <a:spLocks noGrp="1" noRot="1" noChangeAspect="1"/>
          </p:cNvSpPr>
          <p:nvPr>
            <p:ph type="sldImg"/>
          </p:nvPr>
        </p:nvSpPr>
        <p:spPr>
          <a:xfrm>
            <a:off x="717550" y="538163"/>
            <a:ext cx="5575300" cy="3136900"/>
          </a:xfrm>
        </p:spPr>
      </p:sp>
      <p:sp>
        <p:nvSpPr>
          <p:cNvPr id="9" name="Notes Placeholder 8"/>
          <p:cNvSpPr>
            <a:spLocks noGrp="1"/>
          </p:cNvSpPr>
          <p:nvPr>
            <p:ph type="body" idx="1"/>
          </p:nvPr>
        </p:nvSpPr>
        <p:spPr>
          <a:xfrm>
            <a:off x="395288" y="3927476"/>
            <a:ext cx="6219825" cy="4997450"/>
          </a:xfrm>
        </p:spPr>
        <p:txBody>
          <a:bodyPr/>
          <a:lstStyle/>
          <a:p>
            <a:pPr>
              <a:spcBef>
                <a:spcPts val="0"/>
              </a:spcBef>
              <a:spcAft>
                <a:spcPts val="1200"/>
              </a:spcAft>
            </a:pPr>
            <a:r>
              <a:rPr lang="en-US" dirty="0" smtClean="0"/>
              <a:t>The 2019 PEG revised only certain aspects of the Section 101 analysis. For instance, there are no changes to Step 1 (statutory categories), the streamlined analysis, or Step 2B.</a:t>
            </a:r>
          </a:p>
          <a:p>
            <a:pPr>
              <a:spcBef>
                <a:spcPts val="0"/>
              </a:spcBef>
              <a:spcAft>
                <a:spcPts val="1200"/>
              </a:spcAft>
            </a:pPr>
            <a:r>
              <a:rPr lang="en-US" dirty="0" smtClean="0"/>
              <a:t>Examiners should continue the existing practice of beginning their Section 101 analysis by establishing the broadest reasonable interpretation of the claim as a whole, and then walking through the flowchart by first evaluating Step 1 (statutory categories), and then determining whether the streamlined analysis is appropriate. If the analysis proceeds to Step 2A, then examiners should apply the revised procedure in the 2019 PEG.</a:t>
            </a:r>
          </a:p>
          <a:p>
            <a:pPr>
              <a:spcAft>
                <a:spcPts val="1200"/>
              </a:spcAft>
            </a:pPr>
            <a:endParaRPr lang="en-US" dirty="0"/>
          </a:p>
        </p:txBody>
      </p:sp>
    </p:spTree>
    <p:extLst>
      <p:ext uri="{BB962C8B-B14F-4D97-AF65-F5344CB8AC3E}">
        <p14:creationId xmlns:p14="http://schemas.microsoft.com/office/powerpoint/2010/main" val="38678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8E262AA3-53C8-4184-8E75-9C30D4CB2D25}"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12</a:t>
            </a:fld>
            <a:endParaRPr lang="en-US" dirty="0"/>
          </a:p>
        </p:txBody>
      </p:sp>
      <p:sp>
        <p:nvSpPr>
          <p:cNvPr id="8" name="Slide Image Placeholder 7"/>
          <p:cNvSpPr>
            <a:spLocks noGrp="1" noRot="1" noChangeAspect="1"/>
          </p:cNvSpPr>
          <p:nvPr>
            <p:ph type="sldImg"/>
          </p:nvPr>
        </p:nvSpPr>
        <p:spPr>
          <a:xfrm>
            <a:off x="717550" y="538163"/>
            <a:ext cx="5575300" cy="3136900"/>
          </a:xfrm>
        </p:spPr>
      </p:sp>
      <p:sp>
        <p:nvSpPr>
          <p:cNvPr id="9" name="Notes Placeholder 8"/>
          <p:cNvSpPr>
            <a:spLocks noGrp="1"/>
          </p:cNvSpPr>
          <p:nvPr>
            <p:ph type="body" idx="1"/>
          </p:nvPr>
        </p:nvSpPr>
        <p:spPr>
          <a:xfrm>
            <a:off x="395288" y="3927476"/>
            <a:ext cx="6219825" cy="4997450"/>
          </a:xfrm>
        </p:spPr>
        <p:txBody>
          <a:bodyPr/>
          <a:lstStyle/>
          <a:p>
            <a:pPr>
              <a:spcAft>
                <a:spcPts val="1200"/>
              </a:spcAft>
            </a:pPr>
            <a:r>
              <a:rPr lang="en-US" dirty="0" smtClean="0"/>
              <a:t>With respect to </a:t>
            </a:r>
            <a:r>
              <a:rPr lang="en-US" baseline="0" dirty="0" smtClean="0"/>
              <a:t>all judicial exceptions, the 2019 PEG </a:t>
            </a:r>
            <a:r>
              <a:rPr lang="en-US" dirty="0" smtClean="0"/>
              <a:t>changes</a:t>
            </a:r>
            <a:r>
              <a:rPr lang="en-US" baseline="0" dirty="0" smtClean="0"/>
              <a:t> the USPTO’s interpretation of the words “directed to” in the Step 2A diamond. </a:t>
            </a:r>
          </a:p>
          <a:p>
            <a:pPr>
              <a:spcAft>
                <a:spcPts val="1200"/>
              </a:spcAft>
            </a:pPr>
            <a:endParaRPr lang="en-US" baseline="0" dirty="0" smtClean="0"/>
          </a:p>
          <a:p>
            <a:pPr>
              <a:spcAft>
                <a:spcPts val="1200"/>
              </a:spcAft>
            </a:pPr>
            <a:r>
              <a:rPr lang="en-US" dirty="0" smtClean="0"/>
              <a:t>In</a:t>
            </a:r>
            <a:r>
              <a:rPr lang="en-US" baseline="0" dirty="0" smtClean="0"/>
              <a:t> particular, the 2019 PEG revises </a:t>
            </a:r>
            <a:r>
              <a:rPr lang="en-US" dirty="0" smtClean="0"/>
              <a:t>the procedure at Step 2A for determining whether a claim is “directed to” an exception, by creating a new two-prong inquiry.</a:t>
            </a:r>
          </a:p>
          <a:p>
            <a:pPr>
              <a:spcAft>
                <a:spcPts val="1200"/>
              </a:spcAft>
            </a:pPr>
            <a:r>
              <a:rPr lang="en-US" dirty="0" smtClean="0"/>
              <a:t>The 2019 PEG also groups abstract ideas.</a:t>
            </a:r>
          </a:p>
          <a:p>
            <a:pPr>
              <a:spcAft>
                <a:spcPts val="1200"/>
              </a:spcAft>
            </a:pPr>
            <a:r>
              <a:rPr lang="en-US" dirty="0" smtClean="0"/>
              <a:t>These changes are discussed in more detail on the following slides.</a:t>
            </a:r>
          </a:p>
          <a:p>
            <a:pPr>
              <a:spcAft>
                <a:spcPts val="1200"/>
              </a:spcAft>
            </a:pPr>
            <a:endParaRPr lang="en-US" dirty="0"/>
          </a:p>
        </p:txBody>
      </p:sp>
    </p:spTree>
    <p:extLst>
      <p:ext uri="{BB962C8B-B14F-4D97-AF65-F5344CB8AC3E}">
        <p14:creationId xmlns:p14="http://schemas.microsoft.com/office/powerpoint/2010/main" val="101302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E750F85D-CAC4-4958-8CEC-AAFA26BC98BF}"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13</a:t>
            </a:fld>
            <a:endParaRPr lang="en-US" dirty="0"/>
          </a:p>
        </p:txBody>
      </p:sp>
      <p:sp>
        <p:nvSpPr>
          <p:cNvPr id="8" name="Slide Image Placeholder 7"/>
          <p:cNvSpPr>
            <a:spLocks noGrp="1" noRot="1" noChangeAspect="1"/>
          </p:cNvSpPr>
          <p:nvPr>
            <p:ph type="sldImg"/>
          </p:nvPr>
        </p:nvSpPr>
        <p:spPr>
          <a:xfrm>
            <a:off x="717550" y="468313"/>
            <a:ext cx="5575300" cy="3136900"/>
          </a:xfrm>
        </p:spPr>
      </p:sp>
      <p:sp>
        <p:nvSpPr>
          <p:cNvPr id="9" name="Notes Placeholder 8"/>
          <p:cNvSpPr>
            <a:spLocks noGrp="1"/>
          </p:cNvSpPr>
          <p:nvPr>
            <p:ph type="body" idx="1"/>
          </p:nvPr>
        </p:nvSpPr>
        <p:spPr>
          <a:xfrm>
            <a:off x="395288" y="4357990"/>
            <a:ext cx="6219825" cy="4566935"/>
          </a:xfrm>
        </p:spPr>
        <p:txBody>
          <a:bodyPr/>
          <a:lstStyle/>
          <a:p>
            <a:pPr>
              <a:spcAft>
                <a:spcPts val="1200"/>
              </a:spcAft>
            </a:pPr>
            <a:r>
              <a:rPr lang="en-US" dirty="0" smtClean="0"/>
              <a:t>The</a:t>
            </a:r>
            <a:r>
              <a:rPr lang="en-US" baseline="0" dirty="0" smtClean="0"/>
              <a:t> graphic on this slide </a:t>
            </a:r>
            <a:r>
              <a:rPr lang="en-US" dirty="0" smtClean="0"/>
              <a:t>depicts the relationship between the existing MPEP flowchart</a:t>
            </a:r>
            <a:r>
              <a:rPr lang="en-US" baseline="0" dirty="0" smtClean="0"/>
              <a:t> for the full eligibility analysis and a new flowchart for revised Step 2A. The details of the new flowchart are discussed on the next slide. </a:t>
            </a:r>
            <a:endParaRPr lang="en-US" dirty="0" smtClean="0"/>
          </a:p>
        </p:txBody>
      </p:sp>
    </p:spTree>
    <p:extLst>
      <p:ext uri="{BB962C8B-B14F-4D97-AF65-F5344CB8AC3E}">
        <p14:creationId xmlns:p14="http://schemas.microsoft.com/office/powerpoint/2010/main" val="145131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CC17A0F3-C061-47AA-BAD6-C1AEADC7C61F}"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14</a:t>
            </a:fld>
            <a:endParaRPr lang="en-US" dirty="0"/>
          </a:p>
        </p:txBody>
      </p:sp>
      <p:sp>
        <p:nvSpPr>
          <p:cNvPr id="8" name="Slide Image Placeholder 7"/>
          <p:cNvSpPr>
            <a:spLocks noGrp="1" noRot="1" noChangeAspect="1"/>
          </p:cNvSpPr>
          <p:nvPr>
            <p:ph type="sldImg"/>
          </p:nvPr>
        </p:nvSpPr>
        <p:spPr>
          <a:xfrm>
            <a:off x="717550" y="468313"/>
            <a:ext cx="5575300" cy="3136900"/>
          </a:xfrm>
        </p:spPr>
      </p:sp>
      <p:sp>
        <p:nvSpPr>
          <p:cNvPr id="9" name="Notes Placeholder 8"/>
          <p:cNvSpPr>
            <a:spLocks noGrp="1"/>
          </p:cNvSpPr>
          <p:nvPr>
            <p:ph type="body" idx="1"/>
          </p:nvPr>
        </p:nvSpPr>
        <p:spPr>
          <a:xfrm>
            <a:off x="395288" y="4075888"/>
            <a:ext cx="6219825" cy="4849037"/>
          </a:xfrm>
        </p:spPr>
        <p:txBody>
          <a:bodyPr/>
          <a:lstStyle/>
          <a:p>
            <a:pPr>
              <a:spcAft>
                <a:spcPts val="1200"/>
              </a:spcAft>
            </a:pPr>
            <a:r>
              <a:rPr lang="en-US" dirty="0" smtClean="0"/>
              <a:t>This slide depicts</a:t>
            </a:r>
            <a:r>
              <a:rPr lang="en-US" baseline="0" dirty="0" smtClean="0"/>
              <a:t> revised Step 2A, which applies to all judicial exceptions.</a:t>
            </a:r>
          </a:p>
          <a:p>
            <a:pPr>
              <a:spcAft>
                <a:spcPts val="1200"/>
              </a:spcAft>
            </a:pPr>
            <a:endParaRPr lang="en-US" baseline="0" dirty="0" smtClean="0"/>
          </a:p>
          <a:p>
            <a:pPr>
              <a:spcAft>
                <a:spcPts val="1200"/>
              </a:spcAft>
            </a:pPr>
            <a:r>
              <a:rPr lang="en-US" dirty="0" smtClean="0"/>
              <a:t>Under this new two-prong inquiry, a claim is eligible at revised Step 2A </a:t>
            </a:r>
            <a:r>
              <a:rPr lang="en-US" b="1" dirty="0" smtClean="0"/>
              <a:t>unless</a:t>
            </a:r>
            <a:r>
              <a:rPr lang="en-US" dirty="0" smtClean="0"/>
              <a:t> it:</a:t>
            </a:r>
          </a:p>
          <a:p>
            <a:pPr marL="628650" lvl="1" indent="-171450">
              <a:spcAft>
                <a:spcPts val="1200"/>
              </a:spcAft>
              <a:buFont typeface="Arial" panose="020B0604020202020204" pitchFamily="34" charset="0"/>
              <a:buChar char="•"/>
            </a:pPr>
            <a:r>
              <a:rPr lang="en-US" dirty="0" smtClean="0"/>
              <a:t>Recites a judicial exception </a:t>
            </a:r>
            <a:r>
              <a:rPr lang="en-US" b="1" u="none" dirty="0" smtClean="0"/>
              <a:t>and</a:t>
            </a:r>
          </a:p>
          <a:p>
            <a:pPr marL="628650" lvl="1" indent="-171450">
              <a:spcAft>
                <a:spcPts val="1200"/>
              </a:spcAft>
              <a:buFont typeface="Arial" panose="020B0604020202020204" pitchFamily="34" charset="0"/>
              <a:buChar char="•"/>
            </a:pPr>
            <a:r>
              <a:rPr lang="en-US" dirty="0" smtClean="0"/>
              <a:t>The exception is </a:t>
            </a:r>
            <a:r>
              <a:rPr lang="en-US" b="1" dirty="0" smtClean="0"/>
              <a:t>not</a:t>
            </a:r>
            <a:r>
              <a:rPr lang="en-US" dirty="0" smtClean="0"/>
              <a:t> integrated into a practical application of the exception.</a:t>
            </a:r>
          </a:p>
          <a:p>
            <a:pPr>
              <a:spcAft>
                <a:spcPts val="1200"/>
              </a:spcAft>
            </a:pPr>
            <a:endParaRPr lang="en-US" baseline="0" dirty="0" smtClean="0"/>
          </a:p>
          <a:p>
            <a:pPr>
              <a:spcAft>
                <a:spcPts val="1200"/>
              </a:spcAft>
            </a:pPr>
            <a:r>
              <a:rPr lang="en-US" dirty="0" smtClean="0"/>
              <a:t>This</a:t>
            </a:r>
            <a:r>
              <a:rPr lang="en-US" baseline="0" dirty="0" smtClean="0"/>
              <a:t> two-prong inquiry is </a:t>
            </a:r>
            <a:r>
              <a:rPr lang="en-US" dirty="0" smtClean="0"/>
              <a:t>discussed in more detail on the following slides.</a:t>
            </a:r>
          </a:p>
        </p:txBody>
      </p:sp>
    </p:spTree>
    <p:extLst>
      <p:ext uri="{BB962C8B-B14F-4D97-AF65-F5344CB8AC3E}">
        <p14:creationId xmlns:p14="http://schemas.microsoft.com/office/powerpoint/2010/main" val="243602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582263C6-8912-4557-881C-D0ABB2E244E5}"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15</a:t>
            </a:fld>
            <a:endParaRPr lang="en-US" dirty="0"/>
          </a:p>
        </p:txBody>
      </p:sp>
      <p:sp>
        <p:nvSpPr>
          <p:cNvPr id="8" name="Slide Image Placeholder 7"/>
          <p:cNvSpPr>
            <a:spLocks noGrp="1" noRot="1" noChangeAspect="1"/>
          </p:cNvSpPr>
          <p:nvPr>
            <p:ph type="sldImg"/>
          </p:nvPr>
        </p:nvSpPr>
        <p:spPr>
          <a:xfrm>
            <a:off x="717550" y="468313"/>
            <a:ext cx="5575300" cy="3136900"/>
          </a:xfrm>
        </p:spPr>
      </p:sp>
      <p:sp>
        <p:nvSpPr>
          <p:cNvPr id="9" name="Notes Placeholder 8"/>
          <p:cNvSpPr>
            <a:spLocks noGrp="1"/>
          </p:cNvSpPr>
          <p:nvPr>
            <p:ph type="body" idx="1"/>
          </p:nvPr>
        </p:nvSpPr>
        <p:spPr>
          <a:xfrm>
            <a:off x="395288" y="3978612"/>
            <a:ext cx="6219825" cy="4946313"/>
          </a:xfrm>
        </p:spPr>
        <p:txBody>
          <a:bodyPr/>
          <a:lstStyle/>
          <a:p>
            <a:pPr>
              <a:spcAft>
                <a:spcPts val="1200"/>
              </a:spcAft>
            </a:pPr>
            <a:r>
              <a:rPr lang="en-US" dirty="0" smtClean="0"/>
              <a:t>This slide is an overview of the two-prong inquiry.</a:t>
            </a:r>
          </a:p>
          <a:p>
            <a:pPr>
              <a:spcAft>
                <a:spcPts val="1200"/>
              </a:spcAft>
            </a:pPr>
            <a:r>
              <a:rPr lang="en-US" dirty="0" smtClean="0"/>
              <a:t>In Prong One, examiners evaluate whether the claim recites a judicial exception (an abstract idea enumerated in the 2019 PEG, a law of nature, or a natural phenomenon).</a:t>
            </a:r>
          </a:p>
          <a:p>
            <a:pPr marL="628650" lvl="1" indent="-171450">
              <a:spcAft>
                <a:spcPts val="1200"/>
              </a:spcAft>
              <a:buFont typeface="Arial" panose="020B0604020202020204" pitchFamily="34" charset="0"/>
              <a:buChar char="•"/>
            </a:pPr>
            <a:r>
              <a:rPr lang="en-US" dirty="0" smtClean="0"/>
              <a:t>If no exception is recited, the claim is eligible. This concludes the eligibility analysis.</a:t>
            </a:r>
          </a:p>
          <a:p>
            <a:pPr marL="628650" lvl="1" indent="-171450">
              <a:spcAft>
                <a:spcPts val="1200"/>
              </a:spcAft>
              <a:buFont typeface="Arial" panose="020B0604020202020204" pitchFamily="34" charset="0"/>
              <a:buChar char="•"/>
            </a:pPr>
            <a:r>
              <a:rPr lang="en-US" dirty="0" smtClean="0"/>
              <a:t>If claim recites an exception, go to Prong Two.</a:t>
            </a:r>
          </a:p>
          <a:p>
            <a:pPr>
              <a:spcAft>
                <a:spcPts val="1200"/>
              </a:spcAft>
            </a:pPr>
            <a:r>
              <a:rPr lang="en-US" dirty="0" smtClean="0"/>
              <a:t>In Prong Two, examiners evaluate whether the claim recites additional elements that integrate the exception into a practical application of the exception.</a:t>
            </a:r>
          </a:p>
          <a:p>
            <a:pPr marL="628650" lvl="1" indent="-171450">
              <a:spcAft>
                <a:spcPts val="1200"/>
              </a:spcAft>
              <a:buFont typeface="Arial" panose="020B0604020202020204" pitchFamily="34" charset="0"/>
              <a:buChar char="•"/>
            </a:pPr>
            <a:r>
              <a:rPr lang="en-US" dirty="0" smtClean="0"/>
              <a:t>If the recited exception is integrated into a practical application, then the claim is eligible. This concludes the eligibility analysis.</a:t>
            </a:r>
          </a:p>
          <a:p>
            <a:pPr marL="628650" lvl="1" indent="-171450">
              <a:spcAft>
                <a:spcPts val="1200"/>
              </a:spcAft>
              <a:buFont typeface="Arial" panose="020B0604020202020204" pitchFamily="34" charset="0"/>
              <a:buChar char="•"/>
            </a:pPr>
            <a:r>
              <a:rPr lang="en-US" dirty="0" smtClean="0"/>
              <a:t>If the exception is not integrated into a practical application, then the claim is “directed to” the exception. Go to Step 2B for further analysis.</a:t>
            </a:r>
          </a:p>
          <a:p>
            <a:pPr>
              <a:spcAft>
                <a:spcPts val="1200"/>
              </a:spcAft>
            </a:pPr>
            <a:endParaRPr lang="en-US" dirty="0"/>
          </a:p>
        </p:txBody>
      </p:sp>
    </p:spTree>
    <p:extLst>
      <p:ext uri="{BB962C8B-B14F-4D97-AF65-F5344CB8AC3E}">
        <p14:creationId xmlns:p14="http://schemas.microsoft.com/office/powerpoint/2010/main" val="1146127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77D5DF20-AA79-4E6F-97F6-E6E00F5A0735}"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16</a:t>
            </a:fld>
            <a:endParaRPr lang="en-US" dirty="0"/>
          </a:p>
        </p:txBody>
      </p:sp>
      <p:sp>
        <p:nvSpPr>
          <p:cNvPr id="8" name="Slide Image Placeholder 7"/>
          <p:cNvSpPr>
            <a:spLocks noGrp="1" noRot="1" noChangeAspect="1"/>
          </p:cNvSpPr>
          <p:nvPr>
            <p:ph type="sldImg"/>
          </p:nvPr>
        </p:nvSpPr>
        <p:spPr>
          <a:xfrm>
            <a:off x="717550" y="468313"/>
            <a:ext cx="5575300" cy="3136900"/>
          </a:xfrm>
        </p:spPr>
      </p:sp>
      <p:sp>
        <p:nvSpPr>
          <p:cNvPr id="9" name="Notes Placeholder 8"/>
          <p:cNvSpPr>
            <a:spLocks noGrp="1"/>
          </p:cNvSpPr>
          <p:nvPr>
            <p:ph type="body" idx="1"/>
          </p:nvPr>
        </p:nvSpPr>
        <p:spPr>
          <a:xfrm>
            <a:off x="395288" y="3959156"/>
            <a:ext cx="6219825" cy="4965769"/>
          </a:xfrm>
        </p:spPr>
        <p:txBody>
          <a:bodyPr/>
          <a:lstStyle/>
          <a:p>
            <a:pPr>
              <a:spcAft>
                <a:spcPts val="1200"/>
              </a:spcAft>
            </a:pPr>
            <a:r>
              <a:rPr lang="en-US" dirty="0" smtClean="0"/>
              <a:t>Prong One represents a change for some judicial exceptions, but not for others.</a:t>
            </a:r>
          </a:p>
          <a:p>
            <a:pPr>
              <a:spcAft>
                <a:spcPts val="1200"/>
              </a:spcAft>
            </a:pPr>
            <a:r>
              <a:rPr lang="en-US" dirty="0" smtClean="0"/>
              <a:t>For laws of nature and natural phenomena, Prong One does not represent a change from prior guidance. Examiners should continue to use the “recite” standard set forth in MPEP 2106.04(b) and (c) to determine if a claim recites a law of nature or natural phenomenon, and if it does, should proceed to Prong Two. Thus, in Prong One, examiners will still use the markedly different characteristics analysis to determine if a recited nature-based product limitation is a product of nature.</a:t>
            </a:r>
          </a:p>
          <a:p>
            <a:pPr>
              <a:spcAft>
                <a:spcPts val="1200"/>
              </a:spcAft>
            </a:pPr>
            <a:r>
              <a:rPr lang="en-US" dirty="0" smtClean="0"/>
              <a:t>For abstract ideas, Prong One represents a change in procedure from prior guidance, in that examiners now use the enumerated groupings of abstract ideas from the 2019 PEG to identify abstract ideas.</a:t>
            </a:r>
            <a:endParaRPr lang="en-US" baseline="0" dirty="0" smtClean="0"/>
          </a:p>
          <a:p>
            <a:pPr>
              <a:spcAft>
                <a:spcPts val="1200"/>
              </a:spcAft>
            </a:pPr>
            <a:r>
              <a:rPr lang="en-US" dirty="0" smtClean="0"/>
              <a:t>In particular, examiners are no longer to use the document entitled “Eligibility Quick Reference Sheet Identifying Abstract Ideas” when determining whether a claim recites an abstract idea. </a:t>
            </a:r>
            <a:r>
              <a:rPr lang="en-US" b="0" baseline="0" dirty="0" smtClean="0"/>
              <a:t>Reliance on the Abstract Ideas QRS has resulted in inconsistent subject matter eligibility determinations across different art units and technology fields and has exaggerated imbalances in the body of precedent. Under the 2019 PEG, examiners will now </a:t>
            </a:r>
            <a:r>
              <a:rPr lang="en-US" baseline="0" dirty="0" smtClean="0"/>
              <a:t>rely on the groupings of abstract ideas in the 2019 PEG as their </a:t>
            </a:r>
            <a:r>
              <a:rPr lang="en-US" b="0" baseline="0" dirty="0" smtClean="0"/>
              <a:t>primary tool for identifying abstract ideas. This new approach will help examiners more fully understand how the body of precedent applies to all technologies across all types of claims, and thus reach more consistent decisions. </a:t>
            </a:r>
          </a:p>
        </p:txBody>
      </p:sp>
    </p:spTree>
    <p:extLst>
      <p:ext uri="{BB962C8B-B14F-4D97-AF65-F5344CB8AC3E}">
        <p14:creationId xmlns:p14="http://schemas.microsoft.com/office/powerpoint/2010/main" val="73279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42A2EF17-AE2D-4B43-B86C-632F6768DA00}"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17</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Aft>
                <a:spcPts val="1200"/>
              </a:spcAft>
            </a:pPr>
            <a:r>
              <a:rPr lang="en-US" dirty="0" smtClean="0"/>
              <a:t>The revised Step 2A Prong One procedure for determining whether a claim “recites” an abstract idea is to:</a:t>
            </a:r>
          </a:p>
          <a:p>
            <a:pPr marL="628650" lvl="1" indent="-171450">
              <a:spcAft>
                <a:spcPts val="1200"/>
              </a:spcAft>
              <a:buFont typeface="Arial" panose="020B0604020202020204" pitchFamily="34" charset="0"/>
              <a:buChar char="•"/>
            </a:pPr>
            <a:r>
              <a:rPr lang="en-US" dirty="0" smtClean="0"/>
              <a:t>Identify the specific limitation(s) in the claim under examination that the examiner believes recites an abstract idea, and</a:t>
            </a:r>
          </a:p>
          <a:p>
            <a:pPr marL="628650" lvl="1" indent="-171450">
              <a:spcAft>
                <a:spcPts val="1200"/>
              </a:spcAft>
              <a:buFont typeface="Arial" panose="020B0604020202020204" pitchFamily="34" charset="0"/>
              <a:buChar char="•"/>
            </a:pPr>
            <a:r>
              <a:rPr lang="en-US" dirty="0" smtClean="0"/>
              <a:t>Determine whether the identified limitation(s) falls within at least one</a:t>
            </a:r>
            <a:r>
              <a:rPr lang="en-US" baseline="0" dirty="0" smtClean="0"/>
              <a:t> of </a:t>
            </a:r>
            <a:r>
              <a:rPr lang="en-US" dirty="0" smtClean="0"/>
              <a:t>the groupings of abstract ideas enumerated in the 2019 PEG. </a:t>
            </a:r>
          </a:p>
          <a:p>
            <a:pPr>
              <a:spcAft>
                <a:spcPts val="1200"/>
              </a:spcAft>
            </a:pPr>
            <a:r>
              <a:rPr lang="en-US" dirty="0" smtClean="0"/>
              <a:t>If the identified limitation(s) falls within any of the groupings of abstract ideas enumerated in the 2019 PEG, the analysis should proceed to Prong Two.</a:t>
            </a:r>
          </a:p>
          <a:p>
            <a:pPr>
              <a:spcAft>
                <a:spcPts val="1200"/>
              </a:spcAft>
            </a:pPr>
            <a:r>
              <a:rPr lang="en-US" dirty="0"/>
              <a:t>Claim limitations that do not fall within the enumerated groupings should not be treated as abstract ideas except in rare circumstances (see slide </a:t>
            </a:r>
            <a:r>
              <a:rPr lang="en-US" dirty="0" smtClean="0"/>
              <a:t>26 </a:t>
            </a:r>
            <a:r>
              <a:rPr lang="en-US" dirty="0"/>
              <a:t>for more information).</a:t>
            </a:r>
          </a:p>
          <a:p>
            <a:pPr>
              <a:spcAft>
                <a:spcPts val="1200"/>
              </a:spcAft>
            </a:pPr>
            <a:endParaRPr lang="en-US" dirty="0" smtClean="0"/>
          </a:p>
          <a:p>
            <a:pPr>
              <a:spcAft>
                <a:spcPts val="1200"/>
              </a:spcAft>
            </a:pPr>
            <a:endParaRPr lang="en-US" dirty="0"/>
          </a:p>
        </p:txBody>
      </p:sp>
    </p:spTree>
    <p:extLst>
      <p:ext uri="{BB962C8B-B14F-4D97-AF65-F5344CB8AC3E}">
        <p14:creationId xmlns:p14="http://schemas.microsoft.com/office/powerpoint/2010/main" val="1706681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6A4B142B-582C-48EB-B640-045F7CDE58F2}"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18</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Aft>
                <a:spcPts val="1200"/>
              </a:spcAft>
            </a:pPr>
            <a:r>
              <a:rPr lang="en-US" dirty="0" smtClean="0"/>
              <a:t>The 2019 </a:t>
            </a:r>
            <a:r>
              <a:rPr lang="en-US" dirty="0"/>
              <a:t>PEG </a:t>
            </a:r>
            <a:r>
              <a:rPr lang="en-US" dirty="0" smtClean="0"/>
              <a:t>explains </a:t>
            </a:r>
            <a:r>
              <a:rPr lang="en-US" dirty="0"/>
              <a:t>that the abstract idea exception includes the following groupings of subject </a:t>
            </a:r>
            <a:r>
              <a:rPr lang="en-US" dirty="0" smtClean="0"/>
              <a:t>matter:</a:t>
            </a:r>
          </a:p>
          <a:p>
            <a:pPr marL="228600" indent="-228600">
              <a:buAutoNum type="alphaLcParenR"/>
            </a:pPr>
            <a:r>
              <a:rPr lang="en-US" b="1" dirty="0" smtClean="0"/>
              <a:t>Mathematical concepts </a:t>
            </a:r>
            <a:r>
              <a:rPr lang="en-US" b="0" dirty="0" smtClean="0"/>
              <a:t>– mathematical relationships, mathematical formulas or equations, mathematical calculations;</a:t>
            </a:r>
          </a:p>
          <a:p>
            <a:pPr marL="228600" indent="-228600">
              <a:buAutoNum type="alphaLcParenR"/>
            </a:pPr>
            <a:endParaRPr lang="en-US" b="1" dirty="0" smtClean="0"/>
          </a:p>
          <a:p>
            <a:r>
              <a:rPr lang="en-US" b="1" dirty="0" smtClean="0"/>
              <a:t>b) Certain methods of organizing human activity </a:t>
            </a:r>
            <a:r>
              <a:rPr lang="en-US" b="0" dirty="0" smtClean="0"/>
              <a:t>– fundamental economic principles or practices (including hedging, insurance, mitigating risk); commercial or legal interactions (including agreements in the form of contracts; legal obligations; advertising, marketing or sales activities or behaviors; business relations); managing personal behavior or relationships or interactions between people (including social activities, teaching, and following rules or instructions); and</a:t>
            </a:r>
          </a:p>
          <a:p>
            <a:endParaRPr lang="en-US" b="1" dirty="0" smtClean="0"/>
          </a:p>
          <a:p>
            <a:r>
              <a:rPr lang="en-US" b="1" dirty="0" smtClean="0"/>
              <a:t>c) Mental processes </a:t>
            </a:r>
            <a:r>
              <a:rPr lang="en-US" b="0" dirty="0" smtClean="0"/>
              <a:t>– concepts performed in the human mind (including an observation, evaluation, judgment, opinion).</a:t>
            </a:r>
          </a:p>
          <a:p>
            <a:endParaRPr lang="en-US" b="0" dirty="0" smtClean="0"/>
          </a:p>
          <a:p>
            <a:r>
              <a:rPr lang="en-US" b="0" dirty="0" smtClean="0"/>
              <a:t>Note that the</a:t>
            </a:r>
            <a:r>
              <a:rPr lang="en-US" b="0" baseline="0" dirty="0" smtClean="0"/>
              <a:t> groupings of abstract ideas in the 2019 PEG and shown on this slide are </a:t>
            </a:r>
            <a:r>
              <a:rPr lang="en-US" b="1" baseline="0" dirty="0" smtClean="0"/>
              <a:t>not</a:t>
            </a:r>
            <a:r>
              <a:rPr lang="en-US" b="0" baseline="0" dirty="0" smtClean="0"/>
              <a:t> the same as those on the Abstract Ideas QRS or in the MPEP. The groupings in the 2019 PEG should be used as your primary tool for identifying abstract ideas. </a:t>
            </a:r>
          </a:p>
          <a:p>
            <a:endParaRPr lang="en-US" b="0" baseline="0" dirty="0" smtClean="0"/>
          </a:p>
          <a:p>
            <a:r>
              <a:rPr lang="en-US" b="0" baseline="0" dirty="0" smtClean="0"/>
              <a:t>Also, examiners should take note that the recitation of generic computer components in a claim does not preclude that claim from reciting an abstract idea. For instance, if a claim limitation, under its broadest reasonable interpretation, covers performance of the limitation in the mind but for the recitation of generic computer components, then it is still in the mental processes grouping unless the claim limitation cannot practically be performed in the mind. Likewise, performance of a claim limitation using generic computer components does not preclude the claim limitation from being in the mathematical concepts grouping or the certain methods of organizing human activity grouping.</a:t>
            </a:r>
          </a:p>
          <a:p>
            <a:endParaRPr lang="en-US" b="0" dirty="0" smtClean="0"/>
          </a:p>
        </p:txBody>
      </p:sp>
    </p:spTree>
    <p:extLst>
      <p:ext uri="{BB962C8B-B14F-4D97-AF65-F5344CB8AC3E}">
        <p14:creationId xmlns:p14="http://schemas.microsoft.com/office/powerpoint/2010/main" val="328003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F3A0C83F-190D-4864-B0EF-7091F8C0D88C}"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19</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Aft>
                <a:spcPts val="1200"/>
              </a:spcAft>
            </a:pPr>
            <a:r>
              <a:rPr lang="en-US" dirty="0" smtClean="0"/>
              <a:t>Prong Two is a new procedure not found in prior guidance, whereby examiners are to:</a:t>
            </a:r>
          </a:p>
          <a:p>
            <a:pPr marL="628650" lvl="1" indent="-171450">
              <a:spcAft>
                <a:spcPts val="1200"/>
              </a:spcAft>
              <a:buFont typeface="Arial" panose="020B0604020202020204" pitchFamily="34" charset="0"/>
              <a:buChar char="•"/>
            </a:pPr>
            <a:r>
              <a:rPr lang="en-US" dirty="0" smtClean="0"/>
              <a:t>Identify whether there are any additional elements recited in the claim beyond the judicial exception(s), and </a:t>
            </a:r>
          </a:p>
          <a:p>
            <a:pPr marL="628650" lvl="1" indent="-171450">
              <a:spcAft>
                <a:spcPts val="1200"/>
              </a:spcAft>
              <a:buFont typeface="Arial" panose="020B0604020202020204" pitchFamily="34" charset="0"/>
              <a:buChar char="•"/>
            </a:pPr>
            <a:r>
              <a:rPr lang="en-US" dirty="0" smtClean="0"/>
              <a:t>Evaluate those additional elements to determine whether they integrate the exception into a practical application of the exception.</a:t>
            </a:r>
          </a:p>
          <a:p>
            <a:pPr>
              <a:spcAft>
                <a:spcPts val="1200"/>
              </a:spcAft>
            </a:pPr>
            <a:r>
              <a:rPr lang="en-US" dirty="0" smtClean="0"/>
              <a:t>The 2019 PEG defines the phrase “integration into a practical application” to require an additional element or a combination of additional elements in the claim to apply, rely on, or use the judicial exception in a manner that imposes a meaningful limit on the judicial exception, such that it is more than a drafting effort designed to monopolize the exception. </a:t>
            </a:r>
          </a:p>
          <a:p>
            <a:pPr>
              <a:spcAft>
                <a:spcPts val="1200"/>
              </a:spcAft>
            </a:pPr>
            <a:endParaRPr lang="en-US" dirty="0" smtClean="0"/>
          </a:p>
          <a:p>
            <a:pPr>
              <a:spcAft>
                <a:spcPts val="1200"/>
              </a:spcAft>
            </a:pPr>
            <a:r>
              <a:rPr lang="en-US" dirty="0" smtClean="0"/>
              <a:t>The Supreme Court has long distinguished between principles themselves,</a:t>
            </a:r>
            <a:r>
              <a:rPr lang="en-US" baseline="0" dirty="0" smtClean="0"/>
              <a:t> </a:t>
            </a:r>
            <a:r>
              <a:rPr lang="en-US" dirty="0" smtClean="0"/>
              <a:t>which are not patent eligible, and the integration of those principles into practical applications,</a:t>
            </a:r>
            <a:r>
              <a:rPr lang="en-US" baseline="0" dirty="0" smtClean="0"/>
              <a:t> which are patent eligible. </a:t>
            </a:r>
            <a:r>
              <a:rPr lang="en-US" dirty="0" smtClean="0"/>
              <a:t>This new procedure builds on these Supreme Court decisions and recent decisions from the Federal Circuit indicating that eligible subject matter can often be identified in the first step of the </a:t>
            </a:r>
            <a:r>
              <a:rPr lang="en-US" i="1" dirty="0" smtClean="0"/>
              <a:t>Alice/Mayo</a:t>
            </a:r>
            <a:r>
              <a:rPr lang="en-US" dirty="0" smtClean="0"/>
              <a:t> test (Step 2A), for instance the </a:t>
            </a:r>
            <a:r>
              <a:rPr lang="en-US" i="1" dirty="0" smtClean="0"/>
              <a:t>Enfish</a:t>
            </a:r>
            <a:r>
              <a:rPr lang="en-US" dirty="0" smtClean="0"/>
              <a:t>, </a:t>
            </a:r>
            <a:r>
              <a:rPr lang="en-US" i="1" dirty="0" smtClean="0"/>
              <a:t>McRO</a:t>
            </a:r>
            <a:r>
              <a:rPr lang="en-US" dirty="0" smtClean="0"/>
              <a:t>, and </a:t>
            </a:r>
            <a:r>
              <a:rPr lang="en-US" i="1" dirty="0" smtClean="0"/>
              <a:t>Vanda </a:t>
            </a:r>
            <a:r>
              <a:rPr lang="en-US" dirty="0" smtClean="0"/>
              <a:t>decisions. Integration into a practical application</a:t>
            </a:r>
            <a:r>
              <a:rPr lang="en-US" baseline="0" dirty="0" smtClean="0"/>
              <a:t> is evaluated in Prong Two using </a:t>
            </a:r>
            <a:r>
              <a:rPr lang="en-US" sz="1200" dirty="0" smtClean="0"/>
              <a:t>the considerations laid out by the Supreme Court and the Federal Circuit</a:t>
            </a:r>
            <a:r>
              <a:rPr lang="en-US" dirty="0" smtClean="0"/>
              <a:t>. Evaluating these considerations in revised Step 2A promotes early and efficient resolution of eligibility.</a:t>
            </a:r>
          </a:p>
          <a:p>
            <a:pPr>
              <a:spcAft>
                <a:spcPts val="1200"/>
              </a:spcAft>
            </a:pPr>
            <a:endParaRPr lang="en-US" dirty="0" smtClean="0"/>
          </a:p>
          <a:p>
            <a:pPr>
              <a:spcAft>
                <a:spcPts val="1200"/>
              </a:spcAft>
            </a:pPr>
            <a:endParaRPr lang="en-US" dirty="0" smtClean="0"/>
          </a:p>
          <a:p>
            <a:pPr>
              <a:spcAft>
                <a:spcPts val="1200"/>
              </a:spcAft>
            </a:pPr>
            <a:endParaRPr lang="en-US" dirty="0"/>
          </a:p>
        </p:txBody>
      </p:sp>
    </p:spTree>
    <p:extLst>
      <p:ext uri="{BB962C8B-B14F-4D97-AF65-F5344CB8AC3E}">
        <p14:creationId xmlns:p14="http://schemas.microsoft.com/office/powerpoint/2010/main" val="3693453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A343485A-766C-446D-ACA9-73173DFFEC19}"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20</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Aft>
                <a:spcPts val="1200"/>
              </a:spcAft>
            </a:pPr>
            <a:r>
              <a:rPr lang="en-US" dirty="0" smtClean="0"/>
              <a:t>Most of these considerations should be familiar to you.</a:t>
            </a:r>
          </a:p>
          <a:p>
            <a:pPr>
              <a:spcAft>
                <a:spcPts val="1200"/>
              </a:spcAft>
            </a:pPr>
            <a:r>
              <a:rPr lang="en-US" dirty="0" smtClean="0"/>
              <a:t>As noted in the following slides, most of the considerations are discussed in MPEP 2106.05 and sub-sections 2106.05(a) through 2106.05(h) with respect to Step 2B.</a:t>
            </a:r>
          </a:p>
          <a:p>
            <a:pPr>
              <a:spcAft>
                <a:spcPts val="1200"/>
              </a:spcAft>
            </a:pPr>
            <a:r>
              <a:rPr lang="en-US" dirty="0" smtClean="0"/>
              <a:t>Unless otherwise specified in the 2019 PEG, you should evaluate these considerations in Step 2A – Prong Two the same way you have been evaluating them in Step 2B.</a:t>
            </a:r>
          </a:p>
          <a:p>
            <a:pPr>
              <a:spcAft>
                <a:spcPts val="1200"/>
              </a:spcAft>
            </a:pPr>
            <a:endParaRPr lang="en-US" dirty="0" smtClean="0"/>
          </a:p>
          <a:p>
            <a:pPr>
              <a:spcAft>
                <a:spcPts val="1200"/>
              </a:spcAft>
            </a:pPr>
            <a:r>
              <a:rPr lang="en-US" dirty="0" smtClean="0"/>
              <a:t>The 2019 PEG modifies the considerations in two ways.</a:t>
            </a:r>
            <a:r>
              <a:rPr lang="en-US" baseline="0" dirty="0" smtClean="0"/>
              <a:t> The </a:t>
            </a:r>
            <a:r>
              <a:rPr lang="en-US" dirty="0" smtClean="0"/>
              <a:t>improvements consideration is evaluated differently in Step 2A Prong Two than in the streamlined analysis or Step 2B. There is also a new consideration for particular treatment or prophylaxis limitations. This new consideration is based on case law</a:t>
            </a:r>
            <a:r>
              <a:rPr lang="en-US" baseline="0" dirty="0" smtClean="0"/>
              <a:t> including the Federal Circuit’s </a:t>
            </a:r>
            <a:r>
              <a:rPr lang="en-US" i="1" baseline="0" dirty="0" smtClean="0"/>
              <a:t>Vanda</a:t>
            </a:r>
            <a:r>
              <a:rPr lang="en-US" baseline="0" dirty="0" smtClean="0"/>
              <a:t> decision.</a:t>
            </a:r>
            <a:endParaRPr lang="en-US" dirty="0"/>
          </a:p>
        </p:txBody>
      </p:sp>
    </p:spTree>
    <p:extLst>
      <p:ext uri="{BB962C8B-B14F-4D97-AF65-F5344CB8AC3E}">
        <p14:creationId xmlns:p14="http://schemas.microsoft.com/office/powerpoint/2010/main" val="373291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F00DA-F013-4896-AADA-78077B9478BE}"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2"/>
          </p:nvPr>
        </p:nvSpPr>
        <p:spPr>
          <a:xfrm>
            <a:off x="3971925" y="9048750"/>
            <a:ext cx="3038475" cy="2460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 name="Slide Image Placeholder 8"/>
          <p:cNvSpPr>
            <a:spLocks noGrp="1" noRot="1" noChangeAspect="1"/>
          </p:cNvSpPr>
          <p:nvPr>
            <p:ph type="sldImg"/>
          </p:nvPr>
        </p:nvSpPr>
        <p:spPr>
          <a:xfrm>
            <a:off x="722313" y="695325"/>
            <a:ext cx="5573712" cy="3135313"/>
          </a:xfrm>
        </p:spPr>
      </p:sp>
      <p:sp>
        <p:nvSpPr>
          <p:cNvPr id="10" name="Notes Placeholder 9"/>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dirty="0" smtClean="0"/>
              <a:t>This presentation is </a:t>
            </a:r>
            <a:r>
              <a:rPr lang="en-US" sz="1200" dirty="0" smtClean="0"/>
              <a:t>an introductory training module on the 2019 Revised Patent Subject Matter Eligibility Guidance.</a:t>
            </a:r>
          </a:p>
          <a:p>
            <a:pPr>
              <a:spcAft>
                <a:spcPts val="1200"/>
              </a:spcAft>
            </a:pPr>
            <a:endParaRPr lang="en-US" dirty="0" smtClean="0"/>
          </a:p>
          <a:p>
            <a:pPr>
              <a:spcAft>
                <a:spcPts val="1200"/>
              </a:spcAft>
            </a:pPr>
            <a:r>
              <a:rPr lang="en-US" dirty="0" smtClean="0"/>
              <a:t>These</a:t>
            </a:r>
            <a:r>
              <a:rPr lang="en-US" baseline="0" dirty="0" smtClean="0"/>
              <a:t> </a:t>
            </a:r>
            <a:r>
              <a:rPr lang="en-US" dirty="0" smtClean="0"/>
              <a:t>training slides and related materials are available on the Subject Matter Eligibility microsite. You can download the slides from the Examiner Training and Resource Materials microsite at the link shown on the slides: </a:t>
            </a:r>
            <a:r>
              <a:rPr lang="en-US" dirty="0"/>
              <a:t>www.uspto.gov/patent/laws-and-regulations/examination-policy/subject-matter-eligibility. The </a:t>
            </a:r>
            <a:r>
              <a:rPr lang="en-US" dirty="0" smtClean="0"/>
              <a:t>slides will be made public once this phase of training has been completed.</a:t>
            </a:r>
          </a:p>
          <a:p>
            <a:pPr>
              <a:spcAft>
                <a:spcPts val="1200"/>
              </a:spcAft>
            </a:pPr>
            <a:endParaRPr lang="en-US" sz="1100" dirty="0"/>
          </a:p>
        </p:txBody>
      </p:sp>
    </p:spTree>
    <p:extLst>
      <p:ext uri="{BB962C8B-B14F-4D97-AF65-F5344CB8AC3E}">
        <p14:creationId xmlns:p14="http://schemas.microsoft.com/office/powerpoint/2010/main" val="2135794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3F655DAA-55DD-4038-B8D1-37E9109BE760}"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21</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r>
              <a:rPr lang="en-US" dirty="0" smtClean="0"/>
              <a:t>Limitations that are indicative of integration into a practical application when recited in a claim with a judicial exception include:</a:t>
            </a:r>
          </a:p>
          <a:p>
            <a:pPr marL="628650" lvl="1" indent="-171450">
              <a:buFont typeface="Arial" panose="020B0604020202020204" pitchFamily="34" charset="0"/>
              <a:buChar char="•"/>
            </a:pPr>
            <a:r>
              <a:rPr lang="en-US" dirty="0" smtClean="0"/>
              <a:t>Improvements to the functioning of a computer, or to any other technology or technical field, as discussed in MPEP 2106.05(a);</a:t>
            </a:r>
          </a:p>
          <a:p>
            <a:pPr marL="628650" lvl="1" indent="-171450">
              <a:buFont typeface="Arial" panose="020B0604020202020204" pitchFamily="34" charset="0"/>
              <a:buChar char="•"/>
            </a:pPr>
            <a:r>
              <a:rPr lang="en-US" dirty="0" smtClean="0"/>
              <a:t>Applying or using a judicial exception to effect a particular treatment or prophylaxis for disease or medical</a:t>
            </a:r>
            <a:r>
              <a:rPr lang="en-US" baseline="0" dirty="0" smtClean="0"/>
              <a:t> condition – see </a:t>
            </a:r>
            <a:r>
              <a:rPr lang="en-US" i="1" baseline="0" dirty="0" smtClean="0"/>
              <a:t>Vanda</a:t>
            </a:r>
            <a:r>
              <a:rPr lang="en-US" baseline="0" dirty="0" smtClean="0"/>
              <a:t> Memo</a:t>
            </a:r>
            <a:endParaRPr lang="en-US" dirty="0" smtClean="0"/>
          </a:p>
          <a:p>
            <a:pPr marL="628650" lvl="1" indent="-171450">
              <a:buFont typeface="Arial" panose="020B0604020202020204" pitchFamily="34" charset="0"/>
              <a:buChar char="•"/>
            </a:pPr>
            <a:r>
              <a:rPr lang="en-US" dirty="0" smtClean="0"/>
              <a:t>Applying the judicial exception with, or by use of, a particular machine, </a:t>
            </a:r>
            <a:r>
              <a:rPr lang="en-US" dirty="0"/>
              <a:t>as discussed in </a:t>
            </a:r>
            <a:r>
              <a:rPr lang="en-US" dirty="0" smtClean="0"/>
              <a:t>MPEP 2106.05(b); </a:t>
            </a:r>
          </a:p>
          <a:p>
            <a:pPr marL="628650" lvl="1" indent="-171450">
              <a:buFont typeface="Arial" panose="020B0604020202020204" pitchFamily="34" charset="0"/>
              <a:buChar char="•"/>
            </a:pPr>
            <a:r>
              <a:rPr lang="en-US" dirty="0" smtClean="0"/>
              <a:t>Effecting a transformation or reduction of a particular article to a different state or thing, </a:t>
            </a:r>
            <a:r>
              <a:rPr lang="en-US" dirty="0"/>
              <a:t>as discussed in </a:t>
            </a:r>
            <a:r>
              <a:rPr lang="en-US" dirty="0" smtClean="0"/>
              <a:t>MPEP 2106.05(c); and</a:t>
            </a:r>
          </a:p>
          <a:p>
            <a:pPr marL="628650" lvl="1" indent="-171450">
              <a:buFont typeface="Arial" panose="020B0604020202020204" pitchFamily="34" charset="0"/>
              <a:buChar char="•"/>
            </a:pPr>
            <a:r>
              <a:rPr lang="en-US" dirty="0" smtClean="0"/>
              <a:t>Applying or using the judicial exception in some other meaningful way beyond generally linking the use of the judicial exception to a particular technological environment, such that the claim as a whole is more than a drafting effort designed to monopolize the </a:t>
            </a:r>
            <a:r>
              <a:rPr lang="en-US" dirty="0"/>
              <a:t>exception , as discussed </a:t>
            </a:r>
            <a:r>
              <a:rPr lang="en-US" dirty="0" smtClean="0"/>
              <a:t>in MPEP 2106.05(e) and the </a:t>
            </a:r>
            <a:r>
              <a:rPr lang="en-US" i="1" dirty="0" smtClean="0"/>
              <a:t>Vanda</a:t>
            </a:r>
            <a:r>
              <a:rPr lang="en-US" dirty="0" smtClean="0"/>
              <a:t> Memo issued in June 2018.</a:t>
            </a:r>
          </a:p>
          <a:p>
            <a:r>
              <a:rPr lang="en-US" dirty="0" smtClean="0"/>
              <a:t>Limitations that are not indicative of integration into a practical </a:t>
            </a:r>
            <a:r>
              <a:rPr lang="en-US" dirty="0"/>
              <a:t>application when recited in a claim with a judicial exception include</a:t>
            </a:r>
            <a:r>
              <a:rPr lang="en-US" dirty="0" smtClean="0"/>
              <a:t>:</a:t>
            </a:r>
          </a:p>
          <a:p>
            <a:pPr marL="628650" lvl="1" indent="-171450">
              <a:buFont typeface="Arial" panose="020B0604020202020204" pitchFamily="34" charset="0"/>
              <a:buChar char="•"/>
            </a:pPr>
            <a:r>
              <a:rPr lang="en-US" dirty="0" smtClean="0"/>
              <a:t>Adding the words “apply it” (or an equivalent) with the judicial exception, or mere instructions to implement an abstract idea on a computer, or merely uses a computer as a tool to perform an abstract idea, as </a:t>
            </a:r>
            <a:r>
              <a:rPr lang="en-US" dirty="0"/>
              <a:t>discussed in </a:t>
            </a:r>
            <a:r>
              <a:rPr lang="en-US" dirty="0" smtClean="0"/>
              <a:t>MPEP 2106.05(f);</a:t>
            </a:r>
          </a:p>
          <a:p>
            <a:pPr marL="628650" lvl="1" indent="-171450">
              <a:buFont typeface="Arial" panose="020B0604020202020204" pitchFamily="34" charset="0"/>
              <a:buChar char="•"/>
            </a:pPr>
            <a:r>
              <a:rPr lang="en-US" dirty="0" smtClean="0"/>
              <a:t>Adding insignificant extra-solution activity to the judicial exception, </a:t>
            </a:r>
            <a:r>
              <a:rPr lang="en-US" dirty="0"/>
              <a:t>as discussed in </a:t>
            </a:r>
            <a:r>
              <a:rPr lang="en-US" dirty="0" smtClean="0"/>
              <a:t>MPEP 2106.05(g); and</a:t>
            </a:r>
          </a:p>
          <a:p>
            <a:pPr marL="628650" lvl="1" indent="-171450">
              <a:buFont typeface="Arial" panose="020B0604020202020204" pitchFamily="34" charset="0"/>
              <a:buChar char="•"/>
            </a:pPr>
            <a:r>
              <a:rPr lang="en-US" dirty="0" smtClean="0"/>
              <a:t>Generally linking the use of the judicial exception to a particular technological environment or field of use, </a:t>
            </a:r>
            <a:r>
              <a:rPr lang="en-US" dirty="0"/>
              <a:t>as discussed in </a:t>
            </a:r>
            <a:r>
              <a:rPr lang="en-US" dirty="0" smtClean="0"/>
              <a:t>MPEP 2106.05(h).</a:t>
            </a:r>
          </a:p>
          <a:p>
            <a:endParaRPr lang="en-US" dirty="0" smtClean="0"/>
          </a:p>
          <a:p>
            <a:r>
              <a:rPr lang="en-US" dirty="0" smtClean="0"/>
              <a:t>Examiners should note that revised Step 2A excludes consideration of whether claim elements represent well-understood, routine, conventional activity. The question of whether claim elements represent only well-understood, routine, conventional activity is considered at Step 2B and is not a consideration at Step 2A.</a:t>
            </a:r>
          </a:p>
          <a:p>
            <a:endParaRPr lang="en-US" dirty="0" smtClean="0"/>
          </a:p>
          <a:p>
            <a:endParaRPr lang="en-US" dirty="0"/>
          </a:p>
        </p:txBody>
      </p:sp>
    </p:spTree>
    <p:extLst>
      <p:ext uri="{BB962C8B-B14F-4D97-AF65-F5344CB8AC3E}">
        <p14:creationId xmlns:p14="http://schemas.microsoft.com/office/powerpoint/2010/main" val="1005471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6A39DE8E-B731-4F87-B7AB-9C2C52A49F22}"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22</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Aft>
                <a:spcPts val="1200"/>
              </a:spcAft>
            </a:pPr>
            <a:r>
              <a:rPr lang="en-US" dirty="0" smtClean="0"/>
              <a:t>As noted on the preceding slide, there is no evaluation of well-understood, routine, conventional (“WURC”) activity in Prong Two. Examiners should give weight to all of the claimed additional elements in Prong Two, even if those elements represent well-understood, routine, conventional (or “WURC”) activity.</a:t>
            </a:r>
          </a:p>
          <a:p>
            <a:pPr>
              <a:spcAft>
                <a:spcPts val="1200"/>
              </a:spcAft>
            </a:pPr>
            <a:endParaRPr lang="en-US" dirty="0" smtClean="0"/>
          </a:p>
          <a:p>
            <a:pPr>
              <a:spcAft>
                <a:spcPts val="1200"/>
              </a:spcAft>
            </a:pPr>
            <a:r>
              <a:rPr lang="en-US" dirty="0" smtClean="0"/>
              <a:t>Because Step 2A excludes consideration of WURC, a claim that includes WURC elements may still integrate an exception into a practical application. Remember, do not evaluate WURC unless the analysis proceeds to Step 2B</a:t>
            </a:r>
            <a:r>
              <a:rPr lang="en-US" dirty="0"/>
              <a:t>.</a:t>
            </a:r>
            <a:endParaRPr lang="en-US" dirty="0" smtClean="0"/>
          </a:p>
        </p:txBody>
      </p:sp>
    </p:spTree>
    <p:extLst>
      <p:ext uri="{BB962C8B-B14F-4D97-AF65-F5344CB8AC3E}">
        <p14:creationId xmlns:p14="http://schemas.microsoft.com/office/powerpoint/2010/main" val="1751520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F43E3-688D-4417-BCA0-00A2DD3C443A}"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3"/>
          </p:nvPr>
        </p:nvSpPr>
        <p:spPr>
          <a:xfrm>
            <a:off x="3971925" y="9048750"/>
            <a:ext cx="3038475" cy="2460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Bef>
                <a:spcPts val="0"/>
              </a:spcBef>
              <a:spcAft>
                <a:spcPts val="1200"/>
              </a:spcAft>
            </a:pPr>
            <a:r>
              <a:rPr lang="en-US" dirty="0" smtClean="0"/>
              <a:t>The 2019 </a:t>
            </a:r>
            <a:r>
              <a:rPr lang="en-US" dirty="0"/>
              <a:t>PEG </a:t>
            </a:r>
            <a:r>
              <a:rPr lang="en-US" dirty="0" smtClean="0"/>
              <a:t>does not change the Step 2B analysis, which still requires an analysis of whether the claim provides an inventive concept (also called significantly more).</a:t>
            </a:r>
          </a:p>
          <a:p>
            <a:pPr>
              <a:spcBef>
                <a:spcPts val="0"/>
              </a:spcBef>
              <a:spcAft>
                <a:spcPts val="1200"/>
              </a:spcAft>
            </a:pPr>
            <a:r>
              <a:rPr lang="en-US" dirty="0" smtClean="0"/>
              <a:t>It also remains true that even if a claim is directed to a judicial exception and requires analysis under Step 2B, it may still be eligible, for example if it recites an additional element (or a combination of elements) that are unconventional. </a:t>
            </a:r>
          </a:p>
          <a:p>
            <a:pPr>
              <a:spcBef>
                <a:spcPts val="0"/>
              </a:spcBef>
              <a:spcAft>
                <a:spcPts val="1200"/>
              </a:spcAft>
            </a:pPr>
            <a:r>
              <a:rPr lang="en-US" dirty="0" smtClean="0"/>
              <a:t>These concepts are explained further in the next few slides.</a:t>
            </a:r>
          </a:p>
        </p:txBody>
      </p:sp>
    </p:spTree>
    <p:extLst>
      <p:ext uri="{BB962C8B-B14F-4D97-AF65-F5344CB8AC3E}">
        <p14:creationId xmlns:p14="http://schemas.microsoft.com/office/powerpoint/2010/main" val="168607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2BDD4DCB-D64A-494C-9F5C-04951C38F25F}"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24</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Aft>
                <a:spcPts val="1200"/>
              </a:spcAft>
            </a:pPr>
            <a:r>
              <a:rPr lang="en-US" dirty="0" smtClean="0"/>
              <a:t>The</a:t>
            </a:r>
            <a:r>
              <a:rPr lang="en-US" baseline="0" dirty="0" smtClean="0"/>
              <a:t> 2019 PEG does not change t</a:t>
            </a:r>
            <a:r>
              <a:rPr lang="en-US" dirty="0" smtClean="0"/>
              <a:t>he Step 2B analysis,</a:t>
            </a:r>
            <a:r>
              <a:rPr lang="en-US" baseline="0" dirty="0" smtClean="0"/>
              <a:t> which still requires an evaluation of </a:t>
            </a:r>
            <a:r>
              <a:rPr lang="en-US" dirty="0" smtClean="0"/>
              <a:t>whether the claim recites additional elements that amount to an inventive concept (aka “significantly more”) than the recited judicial exception.</a:t>
            </a:r>
          </a:p>
          <a:p>
            <a:pPr marL="628650" lvl="1" indent="-171450">
              <a:spcAft>
                <a:spcPts val="1200"/>
              </a:spcAft>
              <a:buFont typeface="Arial" panose="020B0604020202020204" pitchFamily="34" charset="0"/>
              <a:buChar char="•"/>
            </a:pPr>
            <a:r>
              <a:rPr lang="en-US" dirty="0" smtClean="0"/>
              <a:t>If the claim as a whole amounts to significantly more than the exception itself (there is an inventive concept in the claim), the claim is eligible. </a:t>
            </a:r>
          </a:p>
          <a:p>
            <a:pPr marL="628650" lvl="1" indent="-171450">
              <a:spcAft>
                <a:spcPts val="1200"/>
              </a:spcAft>
              <a:buFont typeface="Arial" panose="020B0604020202020204" pitchFamily="34" charset="0"/>
              <a:buChar char="•"/>
            </a:pPr>
            <a:r>
              <a:rPr lang="en-US" dirty="0" smtClean="0"/>
              <a:t>If the claim as a whole does not amount to significantly more (there is no inventive concept in the claim), the claim is ineligible.</a:t>
            </a:r>
          </a:p>
          <a:p>
            <a:pPr>
              <a:spcAft>
                <a:spcPts val="1200"/>
              </a:spcAft>
            </a:pPr>
            <a:endParaRPr lang="en-US" dirty="0" smtClean="0"/>
          </a:p>
          <a:p>
            <a:pPr>
              <a:spcAft>
                <a:spcPts val="1200"/>
              </a:spcAft>
            </a:pPr>
            <a:r>
              <a:rPr lang="en-US" dirty="0" smtClean="0"/>
              <a:t>The</a:t>
            </a:r>
            <a:r>
              <a:rPr lang="en-US" baseline="0" dirty="0" smtClean="0"/>
              <a:t> procedure for evaluating Step 2B remains the same </a:t>
            </a:r>
            <a:r>
              <a:rPr lang="en-US" dirty="0" smtClean="0"/>
              <a:t>as in prior guidance:</a:t>
            </a:r>
          </a:p>
          <a:p>
            <a:pPr marL="628650" lvl="1" indent="-171450">
              <a:spcAft>
                <a:spcPts val="1200"/>
              </a:spcAft>
              <a:buFont typeface="Arial" panose="020B0604020202020204" pitchFamily="34" charset="0"/>
              <a:buChar char="•"/>
            </a:pPr>
            <a:r>
              <a:rPr lang="en-US" dirty="0" smtClean="0"/>
              <a:t>First, the examiner identifies whether there are any additional elements recited in the claim beyond the judicial exception(s), and </a:t>
            </a:r>
          </a:p>
          <a:p>
            <a:pPr marL="628650" lvl="1" indent="-171450">
              <a:spcAft>
                <a:spcPts val="1200"/>
              </a:spcAft>
              <a:buFont typeface="Arial" panose="020B0604020202020204" pitchFamily="34" charset="0"/>
              <a:buChar char="•"/>
            </a:pPr>
            <a:r>
              <a:rPr lang="en-US" dirty="0" smtClean="0"/>
              <a:t>Second, the examiner evaluates those additional elements individually and in combination to determine whether they amount to significantly more, using the considerations discussed on the following slides.</a:t>
            </a:r>
          </a:p>
          <a:p>
            <a:pPr>
              <a:spcAft>
                <a:spcPts val="1200"/>
              </a:spcAft>
            </a:pPr>
            <a:endParaRPr lang="en-US" dirty="0"/>
          </a:p>
        </p:txBody>
      </p:sp>
    </p:spTree>
    <p:extLst>
      <p:ext uri="{BB962C8B-B14F-4D97-AF65-F5344CB8AC3E}">
        <p14:creationId xmlns:p14="http://schemas.microsoft.com/office/powerpoint/2010/main" val="331758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fld id="{E932DAF4-025C-4274-9C13-181F6CB6ECC4}"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25</a:t>
            </a:fld>
            <a:endParaRPr lang="en-US" dirty="0"/>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pPr>
              <a:spcAft>
                <a:spcPts val="1200"/>
              </a:spcAft>
            </a:pPr>
            <a:r>
              <a:rPr lang="en-US" dirty="0" smtClean="0"/>
              <a:t>Because revised Step 2A Prong Two overlaps with Step 2B, many of the considerations need not be re-evaluated in Step 2B because the answer will be the same. For example, if an</a:t>
            </a:r>
            <a:r>
              <a:rPr lang="en-US" baseline="0" dirty="0" smtClean="0"/>
              <a:t> additional element were considered to be a field of use in Step 2A, it will also be a field of use in Step 2B.</a:t>
            </a:r>
            <a:endParaRPr lang="en-US" dirty="0" smtClean="0"/>
          </a:p>
          <a:p>
            <a:pPr marL="628650" lvl="1" indent="-171450">
              <a:spcAft>
                <a:spcPts val="1200"/>
              </a:spcAft>
              <a:buFont typeface="Arial" panose="020B0604020202020204" pitchFamily="34" charset="0"/>
              <a:buChar char="•"/>
            </a:pPr>
            <a:r>
              <a:rPr lang="en-US" dirty="0" smtClean="0"/>
              <a:t>However, if an examiner had previously concluded under revised Step 2A that an additional element was insignificant extra-solution activity, they should re-evaluate that conclusion in Step 2B.</a:t>
            </a:r>
          </a:p>
          <a:p>
            <a:pPr marL="628650" lvl="1" indent="-171450">
              <a:spcAft>
                <a:spcPts val="1200"/>
              </a:spcAft>
              <a:buFont typeface="Arial" panose="020B0604020202020204" pitchFamily="34" charset="0"/>
              <a:buChar char="•"/>
            </a:pPr>
            <a:r>
              <a:rPr lang="en-US" dirty="0" smtClean="0"/>
              <a:t>If such reevaluation indicates that the element is unconventional or otherwise more than what is well-understood, routine, conventional activity in the field, this finding may indicate that an inventive concept is present and that the claim is thus eligible. </a:t>
            </a:r>
          </a:p>
          <a:p>
            <a:pPr>
              <a:spcAft>
                <a:spcPts val="1200"/>
              </a:spcAft>
            </a:pPr>
            <a:r>
              <a:rPr lang="en-US" dirty="0" smtClean="0"/>
              <a:t>For example, consider a claim reciting an abstract idea such as a mathematical equation and a series of data gathering steps that collect a necessary input for the equation. </a:t>
            </a:r>
          </a:p>
          <a:p>
            <a:pPr marL="628650" lvl="1" indent="-171450">
              <a:spcAft>
                <a:spcPts val="1200"/>
              </a:spcAft>
              <a:buFont typeface="Arial" panose="020B0604020202020204" pitchFamily="34" charset="0"/>
              <a:buChar char="•"/>
            </a:pPr>
            <a:r>
              <a:rPr lang="en-US" dirty="0" smtClean="0"/>
              <a:t>When evaluating this claim in revised Step 2A, an examiner might consider the data gathering steps to be insignificant extra-solution activity, because they are merely collecting necessary input for the equation, and are required for all uses of the judicial exception. Thus, the examiner might find that the judicial exception is not integrated into a practical application. </a:t>
            </a:r>
          </a:p>
          <a:p>
            <a:pPr marL="628650" lvl="1" indent="-171450">
              <a:spcAft>
                <a:spcPts val="1200"/>
              </a:spcAft>
              <a:buFont typeface="Arial" panose="020B0604020202020204" pitchFamily="34" charset="0"/>
              <a:buChar char="•"/>
            </a:pPr>
            <a:r>
              <a:rPr lang="en-US" dirty="0" smtClean="0"/>
              <a:t>However, when the examiner reconsiders the data gathering steps in Step 2B, the examiner could determine that the combination of steps gather data in an unconventional way and, therefore, provide an “inventive concept,” rendering the claim eligible at Step 2B.</a:t>
            </a:r>
          </a:p>
          <a:p>
            <a:pPr>
              <a:spcAft>
                <a:spcPts val="1200"/>
              </a:spcAft>
            </a:pPr>
            <a:endParaRPr lang="en-US" dirty="0"/>
          </a:p>
        </p:txBody>
      </p:sp>
    </p:spTree>
    <p:extLst>
      <p:ext uri="{BB962C8B-B14F-4D97-AF65-F5344CB8AC3E}">
        <p14:creationId xmlns:p14="http://schemas.microsoft.com/office/powerpoint/2010/main" val="1880272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C3CACCB1-F477-4FF2-857E-CEE2D914BF8C}"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26</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pPr>
              <a:spcAft>
                <a:spcPts val="1200"/>
              </a:spcAft>
            </a:pPr>
            <a:r>
              <a:rPr lang="en-US" dirty="0" smtClean="0"/>
              <a:t>As shown on this slide, Step 2B includes evaluation of the same considerations as revised Step 2A Prong Two, plus two additional considerations: </a:t>
            </a:r>
          </a:p>
          <a:p>
            <a:pPr marL="628650" lvl="1" indent="-171450">
              <a:spcAft>
                <a:spcPts val="1200"/>
              </a:spcAft>
              <a:buFont typeface="Arial" panose="020B0604020202020204" pitchFamily="34" charset="0"/>
              <a:buChar char="•"/>
            </a:pPr>
            <a:r>
              <a:rPr lang="en-US" dirty="0" smtClean="0"/>
              <a:t>Adding a specific limitation other than what is well-understood, routine, conventional activity in the field, which is indicative that an inventive concept may be present, and</a:t>
            </a:r>
          </a:p>
          <a:p>
            <a:pPr marL="628650" lvl="1" indent="-171450">
              <a:spcAft>
                <a:spcPts val="1200"/>
              </a:spcAft>
              <a:buFont typeface="Arial" panose="020B0604020202020204" pitchFamily="34" charset="0"/>
              <a:buChar char="•"/>
            </a:pPr>
            <a:r>
              <a:rPr lang="en-US" dirty="0" smtClean="0"/>
              <a:t>Simply appending well-understood, routine, conventional activities previously known to the industry, specified at a high level of generality, to the judicial exception, which is indicative that an inventive concept may not be present.</a:t>
            </a:r>
          </a:p>
          <a:p>
            <a:pPr>
              <a:spcAft>
                <a:spcPts val="1200"/>
              </a:spcAft>
            </a:pPr>
            <a:endParaRPr lang="en-US" dirty="0" smtClean="0"/>
          </a:p>
          <a:p>
            <a:pPr>
              <a:spcAft>
                <a:spcPts val="1200"/>
              </a:spcAft>
            </a:pPr>
            <a:r>
              <a:rPr lang="en-US" dirty="0" smtClean="0"/>
              <a:t>Both of these additional considerations are discussed in MPEP 2106.05(d) and the </a:t>
            </a:r>
            <a:r>
              <a:rPr lang="en-US" i="1" dirty="0" smtClean="0"/>
              <a:t>Berkheimer</a:t>
            </a:r>
            <a:r>
              <a:rPr lang="en-US" i="1" baseline="0" dirty="0" smtClean="0"/>
              <a:t> </a:t>
            </a:r>
            <a:r>
              <a:rPr lang="en-US" baseline="0" dirty="0" smtClean="0"/>
              <a:t>Memo issued on </a:t>
            </a:r>
            <a:r>
              <a:rPr lang="en-US" dirty="0" smtClean="0"/>
              <a:t>April 20, 2018.</a:t>
            </a:r>
          </a:p>
        </p:txBody>
      </p:sp>
    </p:spTree>
    <p:extLst>
      <p:ext uri="{BB962C8B-B14F-4D97-AF65-F5344CB8AC3E}">
        <p14:creationId xmlns:p14="http://schemas.microsoft.com/office/powerpoint/2010/main" val="3331264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5288" y="2746375"/>
            <a:ext cx="6219825" cy="6178550"/>
          </a:xfrm>
        </p:spPr>
        <p:txBody>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sz="1200" dirty="0" smtClean="0"/>
              <a:t>Although the 2019 PEG extracts and synthesizes key concepts identified by the courts as abstract to explain the groupings of abstract</a:t>
            </a:r>
            <a:r>
              <a:rPr lang="en-US" sz="1200" baseline="0" dirty="0" smtClean="0"/>
              <a:t> ideas, there may be </a:t>
            </a:r>
            <a:r>
              <a:rPr lang="en-US" sz="1200" dirty="0" smtClean="0"/>
              <a:t>rare circumstances in which an examiner believes a claim limitation should be treated as an abstract idea even though it does not fall within any of the enumerated groupings of abstract ideas. This type of claim limitation is referred to a “tentative</a:t>
            </a:r>
            <a:r>
              <a:rPr lang="en-US" sz="1200" baseline="0" dirty="0" smtClean="0"/>
              <a:t> abstract idea.”</a:t>
            </a:r>
            <a:endParaRPr lang="en-US" sz="1200" dirty="0" smtClean="0"/>
          </a:p>
          <a:p>
            <a:pPr marL="0" marR="0" lvl="0" indent="0" algn="l" defTabSz="457200" rtl="0" eaLnBrk="1" fontAlgn="auto" latinLnBrk="0" hangingPunct="1">
              <a:lnSpc>
                <a:spcPct val="100000"/>
              </a:lnSpc>
              <a:buClrTx/>
              <a:buSzTx/>
              <a:buFontTx/>
              <a:buNone/>
              <a:tabLst/>
              <a:defRPr/>
            </a:pPr>
            <a:r>
              <a:rPr lang="en-US" sz="1200" dirty="0" smtClean="0"/>
              <a:t>In such circumstances, the examiner should evaluate the claim under the 2019 PEG: </a:t>
            </a:r>
          </a:p>
          <a:p>
            <a:pPr marL="628650" lvl="1" indent="-171450">
              <a:buFont typeface="Arial" panose="020B0604020202020204" pitchFamily="34" charset="0"/>
              <a:buChar char="•"/>
              <a:defRPr/>
            </a:pPr>
            <a:r>
              <a:rPr lang="en-US" dirty="0" smtClean="0"/>
              <a:t>If the claim as a whole integrates the tentative abstract idea into a practical application, the claim is </a:t>
            </a:r>
            <a:r>
              <a:rPr lang="en-US" b="1" dirty="0" smtClean="0"/>
              <a:t>eligible</a:t>
            </a:r>
            <a:r>
              <a:rPr lang="en-US" dirty="0" smtClean="0"/>
              <a:t>. This concludes the eligibility analysis. Otherwise, proceed to Step 2B.</a:t>
            </a:r>
          </a:p>
          <a:p>
            <a:pPr marL="628650" lvl="1" indent="-171450">
              <a:buFont typeface="Arial" panose="020B0604020202020204" pitchFamily="34" charset="0"/>
              <a:buChar char="•"/>
              <a:defRPr/>
            </a:pPr>
            <a:r>
              <a:rPr lang="en-US" dirty="0" smtClean="0"/>
              <a:t>In Step 2B, if the claim as a whole provides an inventive concept, the claim is eligible. This concludes the eligibility analysis. Otherwise, the examiner should bring the application to the attention of the Technology Center (TC) director. </a:t>
            </a:r>
          </a:p>
          <a:p>
            <a:pPr marL="628650" lvl="1" indent="-171450">
              <a:buFont typeface="Arial" panose="020B0604020202020204" pitchFamily="34" charset="0"/>
              <a:buChar char="•"/>
              <a:defRPr/>
            </a:pPr>
            <a:r>
              <a:rPr lang="en-US" dirty="0" smtClean="0"/>
              <a:t>A rejection of a claim reciting a tentative abstract idea must be approved by the TC director (which approval will be indicated in the file record of the application) and must provide a justification for why such claim limitation is being treated as reciting an abstract idea.</a:t>
            </a:r>
            <a:endParaRPr lang="en-US" sz="1200" dirty="0" smtClean="0"/>
          </a:p>
          <a:p>
            <a:pPr marL="0" marR="0" lvl="0" indent="0" algn="l" defTabSz="457200" rtl="0" eaLnBrk="1" fontAlgn="auto" latinLnBrk="0" hangingPunct="1">
              <a:lnSpc>
                <a:spcPct val="100000"/>
              </a:lnSpc>
              <a:spcBef>
                <a:spcPts val="0"/>
              </a:spcBef>
              <a:spcAft>
                <a:spcPts val="120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1200"/>
              </a:spcAft>
              <a:buClrTx/>
              <a:buSzTx/>
              <a:buFontTx/>
              <a:buNone/>
              <a:tabLst/>
              <a:defRPr/>
            </a:pPr>
            <a:r>
              <a:rPr lang="en-US" sz="1100" dirty="0" smtClean="0"/>
              <a:t>For example, an examiner may determine that a claim under examination does not appear to fall within at least one grouping of abstract ideas enumerated in the 2019 PEG. In reviewing a corresponding parent application, however, the examiner may find that a very similar claim was identified as an abstract idea by the PTAB or the U.S. Court of Appeals for the Federal Circuit. In this situation, the examiner should determine if the claim language identified as an abstract idea by the PTAB or the Federal Circuit in the parent application is similarly recited in the claim under examination. If such a rare circumstance occurs, the examiner should consider the claim to recite a tentative abstract idea and bring the application to the attention of the TC director to confirm that an eligibility rejection should be made.</a:t>
            </a:r>
            <a:endParaRPr lang="en-US" sz="1100" baseline="0" dirty="0" smtClean="0"/>
          </a:p>
        </p:txBody>
      </p:sp>
      <p:sp>
        <p:nvSpPr>
          <p:cNvPr id="5" name="Date Placeholder 4"/>
          <p:cNvSpPr>
            <a:spLocks noGrp="1"/>
          </p:cNvSpPr>
          <p:nvPr>
            <p:ph type="dt" idx="10"/>
          </p:nvPr>
        </p:nvSpPr>
        <p:spPr>
          <a:xfrm>
            <a:off x="3971925" y="0"/>
            <a:ext cx="3038475" cy="285750"/>
          </a:xfrm>
        </p:spPr>
        <p:txBody>
          <a:bodyPr/>
          <a:lstStyle/>
          <a:p>
            <a:fld id="{E113F35A-A756-4A5E-AC3C-281E3C7920CF}"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27</a:t>
            </a:fld>
            <a:endParaRPr lang="en-US" dirty="0"/>
          </a:p>
        </p:txBody>
      </p:sp>
      <p:sp>
        <p:nvSpPr>
          <p:cNvPr id="9" name="Slide Image Placeholder 8"/>
          <p:cNvSpPr>
            <a:spLocks noGrp="1" noRot="1" noChangeAspect="1"/>
          </p:cNvSpPr>
          <p:nvPr>
            <p:ph type="sldImg"/>
          </p:nvPr>
        </p:nvSpPr>
        <p:spPr>
          <a:xfrm>
            <a:off x="1643063" y="468313"/>
            <a:ext cx="3724275" cy="2095500"/>
          </a:xfrm>
        </p:spPr>
      </p:sp>
    </p:spTree>
    <p:extLst>
      <p:ext uri="{BB962C8B-B14F-4D97-AF65-F5344CB8AC3E}">
        <p14:creationId xmlns:p14="http://schemas.microsoft.com/office/powerpoint/2010/main" val="2025790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5288" y="2746375"/>
            <a:ext cx="6219825" cy="6178550"/>
          </a:xfrm>
        </p:spPr>
        <p:txBody>
          <a:bodyPr/>
          <a:lstStyle/>
          <a:p>
            <a:pPr>
              <a:spcBef>
                <a:spcPts val="0"/>
              </a:spcBef>
              <a:spcAft>
                <a:spcPts val="600"/>
              </a:spcAft>
            </a:pPr>
            <a:r>
              <a:rPr lang="en-US" dirty="0" smtClean="0"/>
              <a:t>This slide presents a few reminders:</a:t>
            </a:r>
          </a:p>
          <a:p>
            <a:pPr>
              <a:spcBef>
                <a:spcPts val="0"/>
              </a:spcBef>
              <a:spcAft>
                <a:spcPts val="600"/>
              </a:spcAft>
            </a:pPr>
            <a:r>
              <a:rPr lang="en-US" sz="1200" dirty="0" smtClean="0"/>
              <a:t>First,</a:t>
            </a:r>
            <a:r>
              <a:rPr lang="en-US" sz="1200" baseline="0" dirty="0" smtClean="0"/>
              <a:t> examiners are to n</a:t>
            </a:r>
            <a:r>
              <a:rPr lang="en-US" sz="1200" dirty="0" smtClean="0"/>
              <a:t>o longer use the “Eligibility Quick Reference Sheet Identifying Abstract Ideas” when determining whether a claim recites an abstract idea.</a:t>
            </a:r>
          </a:p>
          <a:p>
            <a:pPr>
              <a:spcBef>
                <a:spcPts val="0"/>
              </a:spcBef>
              <a:spcAft>
                <a:spcPts val="600"/>
              </a:spcAft>
            </a:pPr>
            <a:r>
              <a:rPr lang="en-US" sz="1200" dirty="0" smtClean="0"/>
              <a:t>In addition, the issue of whether claim elements represent only well-understood, routine, conventional activity is considered at Step 2B and is not a consideration at Step 2A.</a:t>
            </a:r>
            <a:endParaRPr lang="en-US" dirty="0" smtClean="0"/>
          </a:p>
          <a:p>
            <a:pPr>
              <a:spcAft>
                <a:spcPts val="1200"/>
              </a:spcAft>
            </a:pPr>
            <a:endParaRPr lang="en-US" dirty="0" smtClean="0"/>
          </a:p>
          <a:p>
            <a:pPr>
              <a:spcAft>
                <a:spcPts val="1200"/>
              </a:spcAft>
            </a:pPr>
            <a:r>
              <a:rPr lang="en-US" dirty="0" smtClean="0"/>
              <a:t>This slide also presents a few takeaways from this training:  </a:t>
            </a:r>
          </a:p>
          <a:p>
            <a:pPr marL="628650" lvl="1" indent="-171450">
              <a:spcAft>
                <a:spcPts val="1200"/>
              </a:spcAft>
              <a:buFont typeface="Arial" panose="020B0604020202020204" pitchFamily="34" charset="0"/>
              <a:buChar char="•"/>
            </a:pPr>
            <a:r>
              <a:rPr lang="en-US" dirty="0" smtClean="0"/>
              <a:t>First, remember to treat the claim as a whole, and consider ALL of the recited limitations when determining eligibility.  </a:t>
            </a:r>
          </a:p>
          <a:p>
            <a:pPr marL="628650" lvl="1" indent="-171450">
              <a:spcAft>
                <a:spcPts val="1200"/>
              </a:spcAft>
              <a:buFont typeface="Arial" panose="020B0604020202020204" pitchFamily="34" charset="0"/>
              <a:buChar char="•"/>
            </a:pPr>
            <a:r>
              <a:rPr lang="en-US" dirty="0" smtClean="0"/>
              <a:t>The key inquiry  in revised Step 2A is whether a claim that recites a judicial exception is directed to the judicial exception itself, or is instead directed to a practical application of the judicial exception.</a:t>
            </a:r>
          </a:p>
          <a:p>
            <a:pPr marL="628650" lvl="1" indent="-171450">
              <a:spcAft>
                <a:spcPts val="1200"/>
              </a:spcAft>
              <a:buFont typeface="Arial" panose="020B0604020202020204" pitchFamily="34" charset="0"/>
              <a:buChar char="•"/>
            </a:pPr>
            <a:r>
              <a:rPr lang="en-US" dirty="0" smtClean="0"/>
              <a:t>Finally, practice compact prosecution. This means you should address all statutory requirements and not just eligibility when examining, and that you should point applicants to eligible subject matter in the specification when possible.</a:t>
            </a:r>
          </a:p>
          <a:p>
            <a:pPr>
              <a:spcAft>
                <a:spcPts val="1200"/>
              </a:spcAft>
            </a:pPr>
            <a:endParaRPr lang="en-US" dirty="0"/>
          </a:p>
        </p:txBody>
      </p:sp>
      <p:sp>
        <p:nvSpPr>
          <p:cNvPr id="5" name="Date Placeholder 4"/>
          <p:cNvSpPr>
            <a:spLocks noGrp="1"/>
          </p:cNvSpPr>
          <p:nvPr>
            <p:ph type="dt" idx="10"/>
          </p:nvPr>
        </p:nvSpPr>
        <p:spPr>
          <a:xfrm>
            <a:off x="3971925" y="0"/>
            <a:ext cx="3038475" cy="285750"/>
          </a:xfrm>
        </p:spPr>
        <p:txBody>
          <a:bodyPr/>
          <a:lstStyle/>
          <a:p>
            <a:fld id="{5934F3B7-3DCC-4744-A562-FAF9F1386967}"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28</a:t>
            </a:fld>
            <a:endParaRPr lang="en-US" dirty="0"/>
          </a:p>
        </p:txBody>
      </p:sp>
      <p:sp>
        <p:nvSpPr>
          <p:cNvPr id="9" name="Slide Image Placeholder 8"/>
          <p:cNvSpPr>
            <a:spLocks noGrp="1" noRot="1" noChangeAspect="1"/>
          </p:cNvSpPr>
          <p:nvPr>
            <p:ph type="sldImg"/>
          </p:nvPr>
        </p:nvSpPr>
        <p:spPr>
          <a:xfrm>
            <a:off x="1643063" y="468313"/>
            <a:ext cx="3724275" cy="2095500"/>
          </a:xfrm>
        </p:spPr>
      </p:sp>
    </p:spTree>
    <p:extLst>
      <p:ext uri="{BB962C8B-B14F-4D97-AF65-F5344CB8AC3E}">
        <p14:creationId xmlns:p14="http://schemas.microsoft.com/office/powerpoint/2010/main" val="3034592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F54DD3B4-FB4F-4F13-8245-D4FDB36591ED}"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29</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3000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fld id="{D809C542-540E-47AC-ABA2-7AA09B839D64}"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30</a:t>
            </a:fld>
            <a:endParaRPr lang="en-US" dirty="0"/>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pPr>
              <a:spcBef>
                <a:spcPts val="0"/>
              </a:spcBef>
              <a:spcAft>
                <a:spcPts val="1200"/>
              </a:spcAft>
            </a:pPr>
            <a:r>
              <a:rPr lang="en-US" dirty="0" smtClean="0"/>
              <a:t>This 2019 PEG supersedes section 2106.04(II) (Eligibility Step 2A: Whether a Claim Is Directed to a Judicial Exception) of the MPEP, along with any other portion of the MPEP that conflicts with</a:t>
            </a:r>
            <a:r>
              <a:rPr lang="en-US" baseline="0" dirty="0" smtClean="0"/>
              <a:t> it. A chart of MPEP sections affected by the 2019 PEG will be posted on the microsite.</a:t>
            </a:r>
          </a:p>
          <a:p>
            <a:pPr>
              <a:spcBef>
                <a:spcPts val="0"/>
              </a:spcBef>
              <a:spcAft>
                <a:spcPts val="1200"/>
              </a:spcAft>
            </a:pPr>
            <a:endParaRPr lang="en-US" baseline="0" dirty="0" smtClean="0"/>
          </a:p>
          <a:p>
            <a:pPr>
              <a:spcBef>
                <a:spcPts val="0"/>
              </a:spcBef>
              <a:spcAft>
                <a:spcPts val="1200"/>
              </a:spcAft>
            </a:pPr>
            <a:r>
              <a:rPr lang="en-US" baseline="0" dirty="0" smtClean="0"/>
              <a:t>The 2019 PEG </a:t>
            </a:r>
            <a:r>
              <a:rPr lang="en-US" dirty="0" smtClean="0"/>
              <a:t>also supersedes all versions of the USPTO’s “Eligibility Quick Reference Sheet Identifying Abstract Ideas” (first issued in July 2015 and updated most recently in July 2018). </a:t>
            </a:r>
          </a:p>
          <a:p>
            <a:pPr>
              <a:spcBef>
                <a:spcPts val="0"/>
              </a:spcBef>
              <a:spcAft>
                <a:spcPts val="1200"/>
              </a:spcAft>
            </a:pPr>
            <a:r>
              <a:rPr lang="en-US" dirty="0" smtClean="0"/>
              <a:t>However, note that any claim considered patent eligible under prior guidance should be considered patent eligible under this guidance. Thus, eligible</a:t>
            </a:r>
            <a:r>
              <a:rPr lang="en-US" baseline="0" dirty="0" smtClean="0"/>
              <a:t> claims featured in training modules from 2015 through 2018, and eligible claims from the USPTO’s published examples from December 2014 onwards should </a:t>
            </a:r>
            <a:r>
              <a:rPr lang="en-US" dirty="0" smtClean="0"/>
              <a:t>still be considered eligible under the 2019 PEG.</a:t>
            </a:r>
          </a:p>
          <a:p>
            <a:pPr>
              <a:spcAft>
                <a:spcPts val="1200"/>
              </a:spcAft>
            </a:pPr>
            <a:endParaRPr lang="en-US" dirty="0"/>
          </a:p>
        </p:txBody>
      </p:sp>
    </p:spTree>
    <p:extLst>
      <p:ext uri="{BB962C8B-B14F-4D97-AF65-F5344CB8AC3E}">
        <p14:creationId xmlns:p14="http://schemas.microsoft.com/office/powerpoint/2010/main" val="1312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fld id="{EEB1BCE7-F598-4F90-B68B-07D7CA21A104}"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4</a:t>
            </a:fld>
            <a:endParaRPr lang="en-US" dirty="0"/>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3931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8313"/>
            <a:ext cx="5575300" cy="31369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D8943-78F6-4F6A-99C8-2540D69E2B99}"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0294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5288" y="2746375"/>
            <a:ext cx="6219825" cy="6178550"/>
          </a:xfrm>
        </p:spPr>
        <p:txBody>
          <a:bodyPr/>
          <a:lstStyle/>
          <a:p>
            <a:pPr>
              <a:spcAft>
                <a:spcPts val="1200"/>
              </a:spcAft>
            </a:pPr>
            <a:r>
              <a:rPr lang="en-US" dirty="0" smtClean="0"/>
              <a:t>The 2019 PEG affects some of the eligibility-related form paragraphs. In particular, form paragraph 7.05.015 is superseded, and replaced with new form paragraphs 7.05.016 and 7.05.017. Other eligibility-related form paragraphs remain unchanged, but the examiner notes may have been updated to</a:t>
            </a:r>
            <a:r>
              <a:rPr lang="en-US" baseline="0" dirty="0" smtClean="0"/>
              <a:t> change the cross-references to </a:t>
            </a:r>
            <a:r>
              <a:rPr lang="en-US" dirty="0" smtClean="0"/>
              <a:t>other form paragraphs.</a:t>
            </a:r>
          </a:p>
          <a:p>
            <a:pPr>
              <a:spcAft>
                <a:spcPts val="1200"/>
              </a:spcAft>
            </a:pPr>
            <a:r>
              <a:rPr lang="en-US" dirty="0" smtClean="0"/>
              <a:t>For “Step 2B” rejections (claim is directed to a judicial exception without providing an inventive concept/significantly more), use existing form paragraphs 7.04.01, 7.05 and the following new form paragraph(s):</a:t>
            </a:r>
          </a:p>
          <a:p>
            <a:pPr marL="628650" lvl="1" indent="-171450">
              <a:spcAft>
                <a:spcPts val="1200"/>
              </a:spcAft>
              <a:buFont typeface="Arial" panose="020B0604020202020204" pitchFamily="34" charset="0"/>
              <a:buChar char="•"/>
            </a:pPr>
            <a:r>
              <a:rPr lang="en-US" dirty="0" smtClean="0"/>
              <a:t>If the recited judicial exception is an abstract idea enumerated in the 2019 PEG, a law of nature, or a natural phenomenon, use new form paragraph 7.05.016.</a:t>
            </a:r>
          </a:p>
          <a:p>
            <a:pPr marL="628650" lvl="1" indent="-171450">
              <a:spcAft>
                <a:spcPts val="1200"/>
              </a:spcAft>
              <a:buFont typeface="Arial" panose="020B0604020202020204" pitchFamily="34" charset="0"/>
              <a:buChar char="•"/>
            </a:pPr>
            <a:r>
              <a:rPr lang="en-US" dirty="0" smtClean="0"/>
              <a:t>If the recited judicial exception is an abstract idea that is not enumerated in the 2019 PEG, use new form paragraph 7.05.016 and new form paragraph 7.05.017 because </a:t>
            </a:r>
            <a:r>
              <a:rPr lang="en-US" u="none" dirty="0" smtClean="0"/>
              <a:t>TC</a:t>
            </a:r>
            <a:r>
              <a:rPr lang="en-US" dirty="0" smtClean="0"/>
              <a:t> director approval is required.</a:t>
            </a:r>
            <a:endParaRPr lang="en-US" dirty="0"/>
          </a:p>
        </p:txBody>
      </p:sp>
      <p:sp>
        <p:nvSpPr>
          <p:cNvPr id="5" name="Date Placeholder 4"/>
          <p:cNvSpPr>
            <a:spLocks noGrp="1"/>
          </p:cNvSpPr>
          <p:nvPr>
            <p:ph type="dt" idx="10"/>
          </p:nvPr>
        </p:nvSpPr>
        <p:spPr>
          <a:xfrm>
            <a:off x="3971925" y="0"/>
            <a:ext cx="3038475" cy="285750"/>
          </a:xfrm>
        </p:spPr>
        <p:txBody>
          <a:bodyPr/>
          <a:lstStyle/>
          <a:p>
            <a:fld id="{C3A45F91-0301-4DEE-A2DC-3BA0EED86148}"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32</a:t>
            </a:fld>
            <a:endParaRPr lang="en-US" dirty="0"/>
          </a:p>
        </p:txBody>
      </p:sp>
      <p:sp>
        <p:nvSpPr>
          <p:cNvPr id="9" name="Slide Image Placeholder 8"/>
          <p:cNvSpPr>
            <a:spLocks noGrp="1" noRot="1" noChangeAspect="1"/>
          </p:cNvSpPr>
          <p:nvPr>
            <p:ph type="sldImg"/>
          </p:nvPr>
        </p:nvSpPr>
        <p:spPr>
          <a:xfrm>
            <a:off x="1643063" y="468313"/>
            <a:ext cx="3724275" cy="2095500"/>
          </a:xfrm>
        </p:spPr>
      </p:sp>
    </p:spTree>
    <p:extLst>
      <p:ext uri="{BB962C8B-B14F-4D97-AF65-F5344CB8AC3E}">
        <p14:creationId xmlns:p14="http://schemas.microsoft.com/office/powerpoint/2010/main" val="2902075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fld id="{3ED657A8-5BEA-4949-A284-0CE53008E3D2}"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33</a:t>
            </a:fld>
            <a:endParaRPr lang="en-US" dirty="0"/>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pPr>
              <a:spcAft>
                <a:spcPts val="1200"/>
              </a:spcAft>
            </a:pPr>
            <a:r>
              <a:rPr lang="en-US" dirty="0" smtClean="0"/>
              <a:t>This slide</a:t>
            </a:r>
            <a:r>
              <a:rPr lang="en-US" baseline="0" dirty="0" smtClean="0"/>
              <a:t> presents the status of the primary Section 101 form paragraphs, in tabular form.</a:t>
            </a:r>
          </a:p>
          <a:p>
            <a:pPr>
              <a:spcAft>
                <a:spcPts val="1200"/>
              </a:spcAft>
            </a:pPr>
            <a:r>
              <a:rPr lang="en-US" baseline="0" dirty="0" smtClean="0"/>
              <a:t>Form paragraphs 7.04.01, 7.05 and 7.05.01 are unchanged, except for the cross-references to other form paragraphs in the examiner notes. Those cross-references have been updated.</a:t>
            </a:r>
          </a:p>
          <a:p>
            <a:pPr>
              <a:spcAft>
                <a:spcPts val="1200"/>
              </a:spcAft>
            </a:pPr>
            <a:r>
              <a:rPr lang="en-US" baseline="0" dirty="0" smtClean="0"/>
              <a:t>Form paragraph 7.05.015 has been deleted. Examiners should use new form paragraph 7.05.016 instead.</a:t>
            </a:r>
          </a:p>
          <a:p>
            <a:pPr>
              <a:spcAft>
                <a:spcPts val="1200"/>
              </a:spcAft>
            </a:pPr>
            <a:r>
              <a:rPr lang="en-US" baseline="0" dirty="0" smtClean="0"/>
              <a:t>And as discussed on the preceding</a:t>
            </a:r>
            <a:r>
              <a:rPr lang="en-US" dirty="0" smtClean="0"/>
              <a:t> slide, f</a:t>
            </a:r>
            <a:r>
              <a:rPr lang="en-US" baseline="0" dirty="0" smtClean="0"/>
              <a:t>orm paragraphs 7.05.016 and 7.05.017 are new, and have been added to address rejections of claims that are </a:t>
            </a:r>
            <a:r>
              <a:rPr lang="en-US" dirty="0" smtClean="0"/>
              <a:t>directed to a judicial exception without providing an inventive concept/significantly more.</a:t>
            </a:r>
            <a:r>
              <a:rPr lang="en-US" baseline="0" dirty="0" smtClean="0"/>
              <a:t> </a:t>
            </a:r>
          </a:p>
        </p:txBody>
      </p:sp>
    </p:spTree>
    <p:extLst>
      <p:ext uri="{BB962C8B-B14F-4D97-AF65-F5344CB8AC3E}">
        <p14:creationId xmlns:p14="http://schemas.microsoft.com/office/powerpoint/2010/main" val="39468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A2EBC2-59B2-4DE4-A65D-C45A6397FC22}"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2"/>
          </p:nvPr>
        </p:nvSpPr>
        <p:spPr>
          <a:xfrm>
            <a:off x="3971925" y="9048750"/>
            <a:ext cx="3038475" cy="2460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 name="Slide Image Placeholder 8"/>
          <p:cNvSpPr>
            <a:spLocks noGrp="1" noRot="1" noChangeAspect="1"/>
          </p:cNvSpPr>
          <p:nvPr>
            <p:ph type="sldImg"/>
          </p:nvPr>
        </p:nvSpPr>
        <p:spPr>
          <a:xfrm>
            <a:off x="717550" y="468313"/>
            <a:ext cx="5575300" cy="3136900"/>
          </a:xfrm>
        </p:spPr>
      </p:sp>
      <p:sp>
        <p:nvSpPr>
          <p:cNvPr id="10" name="Notes Placeholder 9"/>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dirty="0" smtClean="0"/>
              <a:t>If applicant argues, in response to an Office action, that the claims are eligible, the examiners should re-evaluate the eligibility of each claim previously rejected under 35 U.S.C. 101 in accordance with the 2019 PEG</a:t>
            </a:r>
          </a:p>
          <a:p>
            <a:endParaRPr lang="en-US" sz="1200" dirty="0" smtClean="0"/>
          </a:p>
          <a:p>
            <a:r>
              <a:rPr lang="en-US" sz="1200" dirty="0" smtClean="0"/>
              <a:t>If the claim is now eligible, the rejection under 35 U.S.C. 101 should be withdrawn.  If, however, the claim is still ineligible, examiners should:  update the form paragraph(s) used, and ensure that the explanation of the rejection addresses why the claim recites a judicial exception, fails to integrate the judicial exception into a practical application, and fails to provide an inventive concept. If</a:t>
            </a:r>
            <a:r>
              <a:rPr lang="en-US" sz="1200" baseline="0" dirty="0" smtClean="0"/>
              <a:t> appropriate, examiners should also ensure that the explanation of the rejection addresses the</a:t>
            </a:r>
            <a:r>
              <a:rPr lang="en-US" sz="1200" dirty="0" smtClean="0"/>
              <a:t> groupings of enumerated abstract ideas</a:t>
            </a:r>
            <a:r>
              <a:rPr lang="en-US" sz="1200" baseline="0" dirty="0" smtClean="0"/>
              <a:t>, if the recited exception is an abstract idea.</a:t>
            </a:r>
          </a:p>
          <a:p>
            <a:pPr>
              <a:spcAft>
                <a:spcPts val="1200"/>
              </a:spcAft>
            </a:pPr>
            <a:endParaRPr lang="en-US" sz="1200" dirty="0" smtClean="0"/>
          </a:p>
          <a:p>
            <a:pPr marL="0" marR="0" lvl="0" indent="0" algn="l" defTabSz="457200" rtl="0" eaLnBrk="1" fontAlgn="auto" latinLnBrk="0" hangingPunct="1">
              <a:lnSpc>
                <a:spcPct val="100000"/>
              </a:lnSpc>
              <a:spcBef>
                <a:spcPts val="0"/>
              </a:spcBef>
              <a:spcAft>
                <a:spcPts val="1200"/>
              </a:spcAft>
              <a:buClrTx/>
              <a:buSzTx/>
              <a:buFontTx/>
              <a:buNone/>
              <a:tabLst/>
              <a:defRPr/>
            </a:pPr>
            <a:r>
              <a:rPr lang="en-US" sz="1200" dirty="0" smtClean="0"/>
              <a:t>The Frequently-Asked-Questions document posted on the microsite provides additional guidance on how to handle applications in process, including when a rejection may be made final when updating or maintaining a rejection.</a:t>
            </a:r>
          </a:p>
          <a:p>
            <a:pPr>
              <a:spcAft>
                <a:spcPts val="1200"/>
              </a:spcAft>
            </a:pPr>
            <a:endParaRPr lang="en-US" dirty="0"/>
          </a:p>
        </p:txBody>
      </p:sp>
    </p:spTree>
    <p:extLst>
      <p:ext uri="{BB962C8B-B14F-4D97-AF65-F5344CB8AC3E}">
        <p14:creationId xmlns:p14="http://schemas.microsoft.com/office/powerpoint/2010/main" val="1970497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fld id="{959F015C-DB36-401E-8987-DDC234A0ABB4}"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35</a:t>
            </a:fld>
            <a:endParaRPr lang="en-US" dirty="0"/>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pPr>
              <a:spcAft>
                <a:spcPts val="1200"/>
              </a:spcAft>
            </a:pPr>
            <a:r>
              <a:rPr lang="en-US" dirty="0" smtClean="0"/>
              <a:t>This slide </a:t>
            </a:r>
            <a:r>
              <a:rPr lang="en-US" baseline="0" dirty="0" smtClean="0"/>
              <a:t>discusses </a:t>
            </a:r>
            <a:r>
              <a:rPr lang="en-US" dirty="0" smtClean="0"/>
              <a:t>examination</a:t>
            </a:r>
            <a:r>
              <a:rPr lang="en-US" baseline="0" dirty="0" smtClean="0"/>
              <a:t> resources related</a:t>
            </a:r>
            <a:r>
              <a:rPr lang="en-US" dirty="0" smtClean="0"/>
              <a:t> to Section 101.</a:t>
            </a:r>
            <a:endParaRPr lang="en-US" baseline="0" dirty="0" smtClean="0"/>
          </a:p>
          <a:p>
            <a:pPr>
              <a:spcAft>
                <a:spcPts val="1200"/>
              </a:spcAft>
            </a:pPr>
            <a:r>
              <a:rPr lang="en-US" dirty="0" smtClean="0"/>
              <a:t>First, as</a:t>
            </a:r>
            <a:r>
              <a:rPr lang="en-US" baseline="0" dirty="0" smtClean="0"/>
              <a:t> a reminder, the current USPTO guidance on subject matter eligibility includes:</a:t>
            </a:r>
          </a:p>
          <a:p>
            <a:pPr marL="628650" lvl="1" indent="-171450">
              <a:spcAft>
                <a:spcPts val="1200"/>
              </a:spcAft>
              <a:buFont typeface="Arial" panose="020B0604020202020204" pitchFamily="34" charset="0"/>
              <a:buChar char="•"/>
            </a:pPr>
            <a:r>
              <a:rPr lang="en-US" dirty="0" smtClean="0"/>
              <a:t>MPEP 2106 et seq. except MPEP 2106.04(II)</a:t>
            </a:r>
          </a:p>
          <a:p>
            <a:pPr marL="628650" lvl="1" indent="-171450">
              <a:spcAft>
                <a:spcPts val="1200"/>
              </a:spcAft>
              <a:buFont typeface="Arial" panose="020B0604020202020204" pitchFamily="34" charset="0"/>
              <a:buChar char="•"/>
            </a:pPr>
            <a:r>
              <a:rPr lang="en-US" dirty="0" smtClean="0"/>
              <a:t>The </a:t>
            </a:r>
            <a:r>
              <a:rPr lang="en-US" i="1" dirty="0" smtClean="0"/>
              <a:t>Berkheimer</a:t>
            </a:r>
            <a:r>
              <a:rPr lang="en-US" dirty="0" smtClean="0"/>
              <a:t> Memo issued on April 20,</a:t>
            </a:r>
            <a:r>
              <a:rPr lang="en-US" baseline="0" dirty="0" smtClean="0"/>
              <a:t> 2018, which requires a conclusion that an element is well-understood, routine, conventional activity to be supported with a factual determination, and</a:t>
            </a:r>
          </a:p>
          <a:p>
            <a:pPr marL="628650" lvl="1" indent="-171450">
              <a:spcAft>
                <a:spcPts val="1200"/>
              </a:spcAft>
              <a:buFont typeface="Arial" panose="020B0604020202020204" pitchFamily="34" charset="0"/>
              <a:buChar char="•"/>
            </a:pPr>
            <a:r>
              <a:rPr lang="en-US" baseline="0" dirty="0" smtClean="0"/>
              <a:t>This 2019 PEG.</a:t>
            </a:r>
          </a:p>
          <a:p>
            <a:pPr>
              <a:spcAft>
                <a:spcPts val="1200"/>
              </a:spcAft>
            </a:pPr>
            <a:r>
              <a:rPr lang="en-US" baseline="0" dirty="0" smtClean="0"/>
              <a:t>Additional resources are posted on the USPTO’s </a:t>
            </a:r>
            <a:r>
              <a:rPr lang="en-US" dirty="0" smtClean="0"/>
              <a:t>Subject Matter Eligibility microsite at the link shown on the slide. These include a document explaining</a:t>
            </a:r>
            <a:r>
              <a:rPr lang="en-US" baseline="0" dirty="0" smtClean="0"/>
              <a:t> the new form paragraphs, a chart of MPEP sections affected by the 2019 PEG, a sample rejection of a claim under the 2019 PEG, new examples 37-42 demonstrating how to apply the 2019 PEG, and a frequently asked questions document. Other resources such as training materials may be added to the microsite in the future.</a:t>
            </a:r>
            <a:endParaRPr lang="en-US" dirty="0" smtClean="0"/>
          </a:p>
        </p:txBody>
      </p:sp>
    </p:spTree>
    <p:extLst>
      <p:ext uri="{BB962C8B-B14F-4D97-AF65-F5344CB8AC3E}">
        <p14:creationId xmlns:p14="http://schemas.microsoft.com/office/powerpoint/2010/main" val="57433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5288" y="2746375"/>
            <a:ext cx="6219825" cy="6178550"/>
          </a:xfrm>
        </p:spPr>
        <p:txBody>
          <a:bodyPr/>
          <a:lstStyle/>
          <a:p>
            <a:pPr>
              <a:spcAft>
                <a:spcPts val="1200"/>
              </a:spcAft>
            </a:pPr>
            <a:r>
              <a:rPr lang="en-US" dirty="0" smtClean="0"/>
              <a:t>Although today’s session is primarily about subject matter eligibility, we want to briefly discuss the “big picture” into which this legal doctrine fits. </a:t>
            </a:r>
          </a:p>
          <a:p>
            <a:pPr>
              <a:spcAft>
                <a:spcPts val="1200"/>
              </a:spcAft>
            </a:pPr>
            <a:r>
              <a:rPr lang="en-US" dirty="0" smtClean="0"/>
              <a:t>As you all know, one of our key goals here at the USPTO is to </a:t>
            </a:r>
            <a:r>
              <a:rPr lang="en-US" dirty="0"/>
              <a:t>optimize patent reliability. The </a:t>
            </a:r>
            <a:r>
              <a:rPr lang="en-US" sz="1200" kern="1200" dirty="0" smtClean="0">
                <a:solidFill>
                  <a:schemeClr val="tx1"/>
                </a:solidFill>
                <a:effectLst/>
                <a:latin typeface="Segoe UI"/>
                <a:ea typeface="+mn-ea"/>
                <a:cs typeface="+mn-cs"/>
              </a:rPr>
              <a:t>Under Secretary of Commerce for Intellectual Property and Director of the United States Patent and Trademark Office Andrei Iancu</a:t>
            </a:r>
            <a:r>
              <a:rPr lang="en-US" dirty="0" smtClean="0"/>
              <a:t> </a:t>
            </a:r>
            <a:r>
              <a:rPr lang="en-US" dirty="0"/>
              <a:t>has also stressed the need for reliable patent rights in his testimony before Congress, which included the quote on this slide</a:t>
            </a:r>
            <a:r>
              <a:rPr lang="en-US" dirty="0" smtClean="0"/>
              <a:t>.</a:t>
            </a:r>
          </a:p>
          <a:p>
            <a:pPr>
              <a:spcAft>
                <a:spcPts val="1200"/>
              </a:spcAft>
            </a:pPr>
            <a:r>
              <a:rPr lang="en-US" dirty="0" smtClean="0"/>
              <a:t>Some of the USPTO’s initiatives that are designed to achieve this goal include:</a:t>
            </a:r>
          </a:p>
          <a:p>
            <a:pPr marL="628650" lvl="1" indent="-171450">
              <a:spcAft>
                <a:spcPts val="1200"/>
              </a:spcAft>
              <a:buFont typeface="Arial" panose="020B0604020202020204" pitchFamily="34" charset="0"/>
              <a:buChar char="•"/>
            </a:pPr>
            <a:r>
              <a:rPr lang="en-US" dirty="0" smtClean="0"/>
              <a:t>Improving examiner access to prior art, for example, the Relevant Prior Art Initiative, which</a:t>
            </a:r>
            <a:r>
              <a:rPr lang="en-US" baseline="0" dirty="0" smtClean="0"/>
              <a:t> is designed to automatically collect and consolidate the art cited in related applications. Automating this task frees up examiner and applicant time to focus their search efforts on finding new prior art.</a:t>
            </a:r>
            <a:endParaRPr lang="en-US" dirty="0" smtClean="0"/>
          </a:p>
          <a:p>
            <a:pPr marL="628650" lvl="1" indent="-171450">
              <a:spcAft>
                <a:spcPts val="1200"/>
              </a:spcAft>
              <a:buFont typeface="Arial" panose="020B0604020202020204" pitchFamily="34" charset="0"/>
              <a:buChar char="•"/>
            </a:pPr>
            <a:r>
              <a:rPr lang="en-US" dirty="0" smtClean="0"/>
              <a:t>Enhancing operations of the PTAB, for example, improving the</a:t>
            </a:r>
            <a:r>
              <a:rPr lang="en-US" baseline="0" dirty="0" smtClean="0"/>
              <a:t> standard operating procedures.</a:t>
            </a:r>
            <a:endParaRPr lang="en-US" dirty="0" smtClean="0"/>
          </a:p>
          <a:p>
            <a:pPr marL="628650" lvl="1" indent="-171450">
              <a:spcAft>
                <a:spcPts val="1200"/>
              </a:spcAft>
              <a:buFont typeface="Arial" panose="020B0604020202020204" pitchFamily="34" charset="0"/>
              <a:buChar char="•"/>
            </a:pPr>
            <a:r>
              <a:rPr lang="en-US" dirty="0" smtClean="0"/>
              <a:t>Training and guidance initiatives to support high-quality examination, as further discussed on the next slide.</a:t>
            </a:r>
          </a:p>
          <a:p>
            <a:pPr>
              <a:spcAft>
                <a:spcPts val="1200"/>
              </a:spcAft>
            </a:pPr>
            <a:endParaRPr lang="en-US" dirty="0" smtClean="0"/>
          </a:p>
        </p:txBody>
      </p:sp>
      <p:sp>
        <p:nvSpPr>
          <p:cNvPr id="5" name="Date Placeholder 4"/>
          <p:cNvSpPr>
            <a:spLocks noGrp="1"/>
          </p:cNvSpPr>
          <p:nvPr>
            <p:ph type="dt" idx="10"/>
          </p:nvPr>
        </p:nvSpPr>
        <p:spPr>
          <a:xfrm>
            <a:off x="3971925" y="0"/>
            <a:ext cx="3038475" cy="2857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6F040-AA60-4DB5-9F3D-78C7D123D61A}"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2"/>
          </p:nvPr>
        </p:nvSpPr>
        <p:spPr>
          <a:xfrm>
            <a:off x="3971925" y="9048750"/>
            <a:ext cx="3038475" cy="2460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 name="Slide Image Placeholder 9"/>
          <p:cNvSpPr>
            <a:spLocks noGrp="1" noRot="1" noChangeAspect="1"/>
          </p:cNvSpPr>
          <p:nvPr>
            <p:ph type="sldImg"/>
          </p:nvPr>
        </p:nvSpPr>
        <p:spPr>
          <a:xfrm>
            <a:off x="1643063" y="468313"/>
            <a:ext cx="3724275" cy="2095500"/>
          </a:xfrm>
        </p:spPr>
      </p:sp>
    </p:spTree>
    <p:extLst>
      <p:ext uri="{BB962C8B-B14F-4D97-AF65-F5344CB8AC3E}">
        <p14:creationId xmlns:p14="http://schemas.microsoft.com/office/powerpoint/2010/main" val="246214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5288" y="2746375"/>
            <a:ext cx="6219825" cy="6178550"/>
          </a:xfrm>
        </p:spPr>
        <p:txBody>
          <a:bodyPr/>
          <a:lstStyle/>
          <a:p>
            <a:pPr>
              <a:spcAft>
                <a:spcPts val="1200"/>
              </a:spcAft>
            </a:pPr>
            <a:r>
              <a:rPr lang="en-US" dirty="0" smtClean="0"/>
              <a:t>While there </a:t>
            </a:r>
            <a:r>
              <a:rPr lang="en-US" dirty="0"/>
              <a:t>are </a:t>
            </a:r>
            <a:r>
              <a:rPr lang="en-US" dirty="0" smtClean="0"/>
              <a:t>many training </a:t>
            </a:r>
            <a:r>
              <a:rPr lang="en-US" dirty="0"/>
              <a:t>and guidance initiatives </a:t>
            </a:r>
            <a:r>
              <a:rPr lang="en-US" dirty="0" smtClean="0"/>
              <a:t>at the USPTO, this slide features a few initiatives that affect many examiners in the corps.</a:t>
            </a:r>
          </a:p>
          <a:p>
            <a:pPr>
              <a:spcAft>
                <a:spcPts val="1200"/>
              </a:spcAft>
            </a:pPr>
            <a:r>
              <a:rPr lang="en-US" dirty="0" smtClean="0"/>
              <a:t>Two initiatives rolled out in 2018 focused on reinforcing examiners’ knowledge of the current procedures and legal tests, and on teaching analytical and writing techniques. These include the Prior Art Capstone Workshop on 35 U.S.C. 102 and 103, and the Legal Analysis and Writing (LAW) Workshop III Training. The training materials for these initiatives are posted on the </a:t>
            </a:r>
            <a:r>
              <a:rPr lang="en-US" dirty="0"/>
              <a:t>Examiner Training and Resource Materials </a:t>
            </a:r>
            <a:r>
              <a:rPr lang="en-US" dirty="0" smtClean="0"/>
              <a:t>microsite.</a:t>
            </a:r>
          </a:p>
          <a:p>
            <a:pPr>
              <a:spcAft>
                <a:spcPts val="1200"/>
              </a:spcAft>
            </a:pPr>
            <a:r>
              <a:rPr lang="en-US" dirty="0" smtClean="0"/>
              <a:t>Two new initiatives are the Examining Computer-Implemented Functional Claim Limitations for Compliance with 35 U.S.C. 112, which is discussed briefly on the next slide, and the 2019 Revised Patent Subject Matter Eligibility Guidance on 35 U.S.C. 101, which will be the focus of today’s session.</a:t>
            </a:r>
          </a:p>
          <a:p>
            <a:pPr>
              <a:spcAft>
                <a:spcPts val="1200"/>
              </a:spcAft>
            </a:pPr>
            <a:endParaRPr lang="en-US" dirty="0"/>
          </a:p>
        </p:txBody>
      </p:sp>
      <p:sp>
        <p:nvSpPr>
          <p:cNvPr id="5" name="Date Placeholder 4"/>
          <p:cNvSpPr>
            <a:spLocks noGrp="1"/>
          </p:cNvSpPr>
          <p:nvPr>
            <p:ph type="dt" idx="10"/>
          </p:nvPr>
        </p:nvSpPr>
        <p:spPr>
          <a:xfrm>
            <a:off x="3971925" y="0"/>
            <a:ext cx="3038475" cy="2857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2BF10-8927-4C99-B1F8-C4C045D9C719}"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2"/>
          </p:nvPr>
        </p:nvSpPr>
        <p:spPr>
          <a:xfrm>
            <a:off x="3971925" y="9048750"/>
            <a:ext cx="3038475" cy="2460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 name="Slide Image Placeholder 8"/>
          <p:cNvSpPr>
            <a:spLocks noGrp="1" noRot="1" noChangeAspect="1"/>
          </p:cNvSpPr>
          <p:nvPr>
            <p:ph type="sldImg"/>
          </p:nvPr>
        </p:nvSpPr>
        <p:spPr>
          <a:xfrm>
            <a:off x="1643063" y="468313"/>
            <a:ext cx="3724275" cy="2095500"/>
          </a:xfrm>
        </p:spPr>
      </p:sp>
    </p:spTree>
    <p:extLst>
      <p:ext uri="{BB962C8B-B14F-4D97-AF65-F5344CB8AC3E}">
        <p14:creationId xmlns:p14="http://schemas.microsoft.com/office/powerpoint/2010/main" val="120335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5B27F9-2FC2-4847-8B57-F5E200D184B6}"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2"/>
          </p:nvPr>
        </p:nvSpPr>
        <p:spPr>
          <a:xfrm>
            <a:off x="3971925" y="9048750"/>
            <a:ext cx="3038475" cy="2460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r>
              <a:rPr lang="en-US" dirty="0" smtClean="0"/>
              <a:t>The new Section 112 initiative will assist in the examination of claims that contain functional language</a:t>
            </a:r>
            <a:r>
              <a:rPr lang="en-US" dirty="0"/>
              <a:t>, particularly where functional language is used to claim computer-implemented </a:t>
            </a:r>
            <a:r>
              <a:rPr lang="en-US" dirty="0" smtClean="0"/>
              <a:t>inventions. </a:t>
            </a:r>
          </a:p>
          <a:p>
            <a:r>
              <a:rPr lang="en-US" dirty="0" smtClean="0"/>
              <a:t>The initiative was announced in a Federal Register Notice that addresses several issues, including:</a:t>
            </a:r>
          </a:p>
          <a:p>
            <a:pPr marL="628650" lvl="1" indent="-171450">
              <a:buFont typeface="Arial" panose="020B0604020202020204" pitchFamily="34" charset="0"/>
              <a:buChar char="•"/>
            </a:pPr>
            <a:r>
              <a:rPr lang="en-US" dirty="0"/>
              <a:t>C</a:t>
            </a:r>
            <a:r>
              <a:rPr lang="en-US" dirty="0" smtClean="0"/>
              <a:t>laim interpretation, including claim interpretation under 35 U.S.C. 112(f)</a:t>
            </a:r>
          </a:p>
          <a:p>
            <a:pPr marL="628650" lvl="1" indent="-171450">
              <a:buFont typeface="Arial" panose="020B0604020202020204" pitchFamily="34" charset="0"/>
              <a:buChar char="•"/>
            </a:pPr>
            <a:r>
              <a:rPr lang="en-US" dirty="0" smtClean="0"/>
              <a:t>Section 112’s requirements that claims be definite, and</a:t>
            </a:r>
          </a:p>
          <a:p>
            <a:pPr marL="628650" lvl="1" indent="-171450">
              <a:buFont typeface="Arial" panose="020B0604020202020204" pitchFamily="34" charset="0"/>
              <a:buChar char="•"/>
            </a:pPr>
            <a:r>
              <a:rPr lang="en-US" dirty="0" smtClean="0"/>
              <a:t>Section 112’s requirements for the application to enable and provide an adequate written description of the claimed invention.</a:t>
            </a:r>
          </a:p>
          <a:p>
            <a:endParaRPr lang="en-US" dirty="0" smtClean="0"/>
          </a:p>
          <a:p>
            <a:r>
              <a:rPr lang="en-US" dirty="0" smtClean="0"/>
              <a:t>The purpose of this initiative is to reinforce good practices in claim interpretation and evaluation of the Section 112 requirements.</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t>It emphasizes that problems with functional claiming can be effectively addressed using long-standing, well-understood principles under Section 112.</a:t>
            </a:r>
            <a:endParaRPr lang="en-US" sz="1000" dirty="0" smtClean="0"/>
          </a:p>
          <a:p>
            <a:pPr marL="628650" lvl="1" indent="-171450">
              <a:buFont typeface="Arial" panose="020B0604020202020204" pitchFamily="34" charset="0"/>
              <a:buChar char="•"/>
            </a:pPr>
            <a:r>
              <a:rPr lang="en-US" dirty="0" smtClean="0"/>
              <a:t>It reinforces examination practice with respect to claim interpretation and does not alter any guidance provided in the MPEP. </a:t>
            </a:r>
          </a:p>
          <a:p>
            <a:pPr marL="628650" lvl="1" indent="-171450">
              <a:buFont typeface="Arial" panose="020B0604020202020204" pitchFamily="34" charset="0"/>
              <a:buChar char="•"/>
            </a:pPr>
            <a:r>
              <a:rPr lang="en-US" dirty="0" smtClean="0"/>
              <a:t>The Federal Register Notice announcing this initiative provides a refresher on these topics, in order to enhance the quality of examination. </a:t>
            </a:r>
          </a:p>
          <a:p>
            <a:endParaRPr lang="en-US" dirty="0" smtClean="0"/>
          </a:p>
          <a:p>
            <a:r>
              <a:rPr lang="en-US" dirty="0" smtClean="0"/>
              <a:t>Training</a:t>
            </a:r>
            <a:r>
              <a:rPr lang="en-US" baseline="0" dirty="0" smtClean="0"/>
              <a:t> on Section 112 is planned as part of this initiative.</a:t>
            </a:r>
            <a:endParaRPr lang="en-US" dirty="0" smtClean="0"/>
          </a:p>
          <a:p>
            <a:endParaRPr lang="en-US" dirty="0"/>
          </a:p>
          <a:p>
            <a:r>
              <a:rPr lang="en-US" dirty="0" smtClean="0"/>
              <a:t>The Notice is posted on the </a:t>
            </a:r>
            <a:r>
              <a:rPr lang="en-US" dirty="0"/>
              <a:t>Examiner Training and Resource Materials </a:t>
            </a:r>
            <a:r>
              <a:rPr lang="en-US" dirty="0" smtClean="0"/>
              <a:t>microsite.</a:t>
            </a:r>
            <a:endParaRPr lang="en-US" dirty="0"/>
          </a:p>
        </p:txBody>
      </p:sp>
    </p:spTree>
    <p:extLst>
      <p:ext uri="{BB962C8B-B14F-4D97-AF65-F5344CB8AC3E}">
        <p14:creationId xmlns:p14="http://schemas.microsoft.com/office/powerpoint/2010/main" val="397891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DABE05-C539-4928-91BA-E650D3177100}" type="datetime1">
              <a:rPr kumimoji="0" lang="en-US" sz="1200" b="0" i="0" u="none" strike="noStrike" kern="1200" cap="none" spc="0" normalizeH="0" baseline="0" noProof="0" smtClean="0">
                <a:ln>
                  <a:noFill/>
                </a:ln>
                <a:solidFill>
                  <a:prstClr val="black"/>
                </a:solidFill>
                <a:effectLst/>
                <a:uLnTx/>
                <a:uFillTx/>
                <a:latin typeface="Segoe UI"/>
                <a:ea typeface="+mn-ea"/>
                <a:cs typeface="+mn-cs"/>
              </a:rPr>
              <a:t>3/5/2019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Slide Number Placeholder 6"/>
          <p:cNvSpPr>
            <a:spLocks noGrp="1"/>
          </p:cNvSpPr>
          <p:nvPr>
            <p:ph type="sldNum" sz="quarter" idx="12"/>
          </p:nvPr>
        </p:nvSpPr>
        <p:spPr>
          <a:xfrm>
            <a:off x="3971925" y="9048750"/>
            <a:ext cx="3038475" cy="24606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 name="Slide Image Placeholder 8"/>
          <p:cNvSpPr>
            <a:spLocks noGrp="1" noRot="1" noChangeAspect="1"/>
          </p:cNvSpPr>
          <p:nvPr>
            <p:ph type="sldImg"/>
          </p:nvPr>
        </p:nvSpPr>
        <p:spPr>
          <a:xfrm>
            <a:off x="1643063" y="468313"/>
            <a:ext cx="3724275" cy="2095500"/>
          </a:xfrm>
        </p:spPr>
      </p:sp>
      <p:sp>
        <p:nvSpPr>
          <p:cNvPr id="10" name="Notes Placeholder 9"/>
          <p:cNvSpPr>
            <a:spLocks noGrp="1"/>
          </p:cNvSpPr>
          <p:nvPr>
            <p:ph type="body" idx="1"/>
          </p:nvPr>
        </p:nvSpPr>
        <p:spPr/>
        <p:txBody>
          <a:bodyPr/>
          <a:lstStyle/>
          <a:p>
            <a:pPr>
              <a:spcAft>
                <a:spcPts val="1200"/>
              </a:spcAft>
            </a:pPr>
            <a:r>
              <a:rPr lang="en-US" dirty="0" smtClean="0"/>
              <a:t>The Section 101 initiative introduces new guidance that revises the procedures for how examiners analyze claims under Section 101. </a:t>
            </a:r>
          </a:p>
          <a:p>
            <a:pPr>
              <a:spcAft>
                <a:spcPts val="1200"/>
              </a:spcAft>
            </a:pPr>
            <a:r>
              <a:rPr lang="en-US" dirty="0" smtClean="0"/>
              <a:t>This new guidance published</a:t>
            </a:r>
            <a:r>
              <a:rPr lang="en-US" baseline="0" dirty="0" smtClean="0"/>
              <a:t> in January</a:t>
            </a:r>
            <a:r>
              <a:rPr lang="en-US" dirty="0" smtClean="0">
                <a:solidFill>
                  <a:srgbClr val="C00000"/>
                </a:solidFill>
              </a:rPr>
              <a:t> 2019</a:t>
            </a:r>
            <a:r>
              <a:rPr lang="en-US" dirty="0" smtClean="0"/>
              <a:t> and is called the 2019 Revised Patent Subject Matter Eligibility Guidance. We will be referring to this guidance as the “2019 PEG” in the remainder of this presentation. You should already have the 2019 PEG, but if you need another copy,</a:t>
            </a:r>
            <a:r>
              <a:rPr lang="en-US" baseline="0" dirty="0" smtClean="0"/>
              <a:t> you can </a:t>
            </a:r>
            <a:r>
              <a:rPr lang="en-US" dirty="0" smtClean="0"/>
              <a:t>obtain it from the Examiner Training and Resource Materials microsite.</a:t>
            </a:r>
          </a:p>
          <a:p>
            <a:pPr>
              <a:spcAft>
                <a:spcPts val="1200"/>
              </a:spcAft>
            </a:pPr>
            <a:endParaRPr lang="en-US" dirty="0" smtClean="0"/>
          </a:p>
          <a:p>
            <a:pPr>
              <a:spcAft>
                <a:spcPts val="1200"/>
              </a:spcAft>
            </a:pPr>
            <a:r>
              <a:rPr lang="en-US" dirty="0" smtClean="0"/>
              <a:t>As explained in more detail in the Federal Register Notice announcing the 2019 PEG, the USPTO’s subject matter eligibility guidance was revised for several reasons:</a:t>
            </a:r>
          </a:p>
          <a:p>
            <a:pPr marL="628650" lvl="1" indent="-171450">
              <a:spcAft>
                <a:spcPts val="1200"/>
              </a:spcAft>
              <a:buFont typeface="Arial" panose="020B0604020202020204" pitchFamily="34" charset="0"/>
              <a:buChar char="•"/>
            </a:pPr>
            <a:r>
              <a:rPr lang="en-US" dirty="0" smtClean="0"/>
              <a:t>To increase clarity, predictability, and consistency in how Section 101 is applied during examination;</a:t>
            </a:r>
          </a:p>
          <a:p>
            <a:pPr marL="628650" lvl="1" indent="-171450">
              <a:spcAft>
                <a:spcPts val="1200"/>
              </a:spcAft>
              <a:buFont typeface="Arial" panose="020B0604020202020204" pitchFamily="34" charset="0"/>
              <a:buChar char="•"/>
            </a:pPr>
            <a:r>
              <a:rPr lang="en-US" dirty="0" smtClean="0"/>
              <a:t>To enable examiners to more readily determine if a claim does (or does not) recite an abstract idea; and</a:t>
            </a:r>
          </a:p>
          <a:p>
            <a:pPr marL="628650" lvl="1" indent="-171450">
              <a:spcAft>
                <a:spcPts val="1200"/>
              </a:spcAft>
              <a:buFont typeface="Arial" panose="020B0604020202020204" pitchFamily="34" charset="0"/>
              <a:buChar char="•"/>
            </a:pPr>
            <a:r>
              <a:rPr lang="en-US" dirty="0" smtClean="0"/>
              <a:t>To promote early and efficient resolution of patent eligibility by identifying more eligible subject matter in Step 2A, rather than Step 2B.</a:t>
            </a:r>
          </a:p>
          <a:p>
            <a:pPr>
              <a:spcAft>
                <a:spcPts val="1200"/>
              </a:spcAft>
            </a:pPr>
            <a:endParaRPr lang="en-US" dirty="0"/>
          </a:p>
        </p:txBody>
      </p:sp>
    </p:spTree>
    <p:extLst>
      <p:ext uri="{BB962C8B-B14F-4D97-AF65-F5344CB8AC3E}">
        <p14:creationId xmlns:p14="http://schemas.microsoft.com/office/powerpoint/2010/main" val="342217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a:xfrm>
            <a:off x="3971925" y="0"/>
            <a:ext cx="3038475" cy="285750"/>
          </a:xfrm>
        </p:spPr>
        <p:txBody>
          <a:bodyPr/>
          <a:lstStyle/>
          <a:p>
            <a:fld id="{5385CDE2-D505-4537-8CF6-2DCC05CCFEEE}" type="datetime1">
              <a:rPr lang="en-US" smtClean="0"/>
              <a:t>3/5/2019</a:t>
            </a:fld>
            <a:endParaRPr lang="en-US" dirty="0"/>
          </a:p>
        </p:txBody>
      </p:sp>
      <p:sp>
        <p:nvSpPr>
          <p:cNvPr id="7" name="Slide Number Placeholder 6"/>
          <p:cNvSpPr>
            <a:spLocks noGrp="1"/>
          </p:cNvSpPr>
          <p:nvPr>
            <p:ph type="sldNum" sz="quarter" idx="13"/>
          </p:nvPr>
        </p:nvSpPr>
        <p:spPr>
          <a:xfrm>
            <a:off x="3971925" y="9048750"/>
            <a:ext cx="3038475" cy="246063"/>
          </a:xfrm>
        </p:spPr>
        <p:txBody>
          <a:bodyPr/>
          <a:lstStyle/>
          <a:p>
            <a:fld id="{C74B1ACE-5EB2-B245-8DCB-331A9858E083}" type="slidenum">
              <a:rPr lang="en-US" smtClean="0"/>
              <a:pPr/>
              <a:t>9</a:t>
            </a:fld>
            <a:endParaRPr lang="en-US" dirty="0"/>
          </a:p>
        </p:txBody>
      </p:sp>
      <p:sp>
        <p:nvSpPr>
          <p:cNvPr id="8" name="Slide Image Placeholder 7"/>
          <p:cNvSpPr>
            <a:spLocks noGrp="1" noRot="1" noChangeAspect="1"/>
          </p:cNvSpPr>
          <p:nvPr>
            <p:ph type="sldImg"/>
          </p:nvPr>
        </p:nvSpPr>
        <p:spPr>
          <a:xfrm>
            <a:off x="1643063" y="468313"/>
            <a:ext cx="3724275" cy="209550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028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3971925" y="0"/>
            <a:ext cx="3038475" cy="285750"/>
          </a:xfrm>
        </p:spPr>
        <p:txBody>
          <a:bodyPr/>
          <a:lstStyle/>
          <a:p>
            <a:fld id="{BF723F95-F0FA-4746-92BA-6CB9E9C1E56F}" type="datetime1">
              <a:rPr lang="en-US" smtClean="0"/>
              <a:t>3/5/2019</a:t>
            </a:fld>
            <a:endParaRPr lang="en-US" dirty="0"/>
          </a:p>
        </p:txBody>
      </p:sp>
      <p:sp>
        <p:nvSpPr>
          <p:cNvPr id="7" name="Slide Number Placeholder 6"/>
          <p:cNvSpPr>
            <a:spLocks noGrp="1"/>
          </p:cNvSpPr>
          <p:nvPr>
            <p:ph type="sldNum" sz="quarter" idx="12"/>
          </p:nvPr>
        </p:nvSpPr>
        <p:spPr>
          <a:xfrm>
            <a:off x="3971925" y="9048750"/>
            <a:ext cx="3038475" cy="246063"/>
          </a:xfrm>
        </p:spPr>
        <p:txBody>
          <a:bodyPr/>
          <a:lstStyle/>
          <a:p>
            <a:fld id="{C74B1ACE-5EB2-B245-8DCB-331A9858E083}" type="slidenum">
              <a:rPr lang="en-US" smtClean="0"/>
              <a:pPr/>
              <a:t>10</a:t>
            </a:fld>
            <a:endParaRPr lang="en-US" dirty="0"/>
          </a:p>
        </p:txBody>
      </p:sp>
      <p:sp>
        <p:nvSpPr>
          <p:cNvPr id="9" name="Slide Image Placeholder 8"/>
          <p:cNvSpPr>
            <a:spLocks noGrp="1" noRot="1" noChangeAspect="1"/>
          </p:cNvSpPr>
          <p:nvPr>
            <p:ph type="sldImg"/>
          </p:nvPr>
        </p:nvSpPr>
        <p:spPr>
          <a:xfrm>
            <a:off x="717550" y="468313"/>
            <a:ext cx="5575300" cy="3136900"/>
          </a:xfrm>
        </p:spPr>
      </p:sp>
      <p:sp>
        <p:nvSpPr>
          <p:cNvPr id="10" name="Notes Placeholder 9"/>
          <p:cNvSpPr>
            <a:spLocks noGrp="1"/>
          </p:cNvSpPr>
          <p:nvPr>
            <p:ph type="body" idx="1"/>
          </p:nvPr>
        </p:nvSpPr>
        <p:spPr>
          <a:xfrm>
            <a:off x="395288" y="3861880"/>
            <a:ext cx="6219825" cy="5063045"/>
          </a:xfrm>
        </p:spPr>
        <p:txBody>
          <a:bodyPr/>
          <a:lstStyle/>
          <a:p>
            <a:pPr>
              <a:spcAft>
                <a:spcPts val="1200"/>
              </a:spcAft>
            </a:pPr>
            <a:r>
              <a:rPr lang="en-US" dirty="0" smtClean="0"/>
              <a:t>The 2019 PEG makes two changes in Step 2A:</a:t>
            </a:r>
          </a:p>
          <a:p>
            <a:pPr marL="628650" lvl="1" indent="-171450">
              <a:spcAft>
                <a:spcPts val="1200"/>
              </a:spcAft>
              <a:buFont typeface="Arial" panose="020B0604020202020204" pitchFamily="34" charset="0"/>
              <a:buChar char="•"/>
            </a:pPr>
            <a:r>
              <a:rPr lang="en-US" dirty="0" smtClean="0"/>
              <a:t>It sets forth new procedure for Step 2A (called “revised Step 2A”) under which a claim is not “directed to” a judicial exception unless the claim satisfies a two-prong inquiry; and</a:t>
            </a:r>
          </a:p>
          <a:p>
            <a:pPr marL="628650" marR="0" lvl="1"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smtClean="0"/>
              <a:t>For abstract ideas, replaces the “Eligibility Quick Reference Sheet Identifying Abstract Ideas” with an identification of particular groupings</a:t>
            </a:r>
            <a:r>
              <a:rPr lang="en-US" baseline="0" dirty="0" smtClean="0"/>
              <a:t> of abstract ideas. E</a:t>
            </a:r>
            <a:r>
              <a:rPr lang="en-US" dirty="0" smtClean="0"/>
              <a:t>xaminers will use these groups to identify if a claim recites an abstract idea. </a:t>
            </a:r>
            <a:r>
              <a:rPr lang="en-US" baseline="0" dirty="0" smtClean="0"/>
              <a:t>The groupings are consistent with judicial precedent and are based on an extraction and synthesis of the key concepts identified by the courts as being abstract.</a:t>
            </a:r>
            <a:endParaRPr lang="en-US" dirty="0" smtClean="0"/>
          </a:p>
          <a:p>
            <a:pPr>
              <a:spcAft>
                <a:spcPts val="1200"/>
              </a:spcAft>
            </a:pPr>
            <a:endParaRPr lang="en-US" dirty="0" smtClean="0"/>
          </a:p>
          <a:p>
            <a:pPr>
              <a:spcAft>
                <a:spcPts val="1200"/>
              </a:spcAft>
            </a:pPr>
            <a:endParaRPr lang="en-US" dirty="0" smtClean="0"/>
          </a:p>
          <a:p>
            <a:pPr>
              <a:spcAft>
                <a:spcPts val="1200"/>
              </a:spcAft>
            </a:pPr>
            <a:endParaRPr lang="en-US" dirty="0"/>
          </a:p>
        </p:txBody>
      </p:sp>
    </p:spTree>
    <p:extLst>
      <p:ext uri="{BB962C8B-B14F-4D97-AF65-F5344CB8AC3E}">
        <p14:creationId xmlns:p14="http://schemas.microsoft.com/office/powerpoint/2010/main" val="3959329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948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392417"/>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Segoe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Segoe U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Segoe U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D0CF2A8-0F06-0B4F-A023-17698AFBF42D}"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3" name="Rectangle 9"/>
          <p:cNvSpPr/>
          <p:nvPr userDrawn="1"/>
        </p:nvSpPr>
        <p:spPr>
          <a:xfrm>
            <a:off x="-6196" y="3720594"/>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4" name="Picture 13"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138686"/>
            <a:ext cx="1338876" cy="662731"/>
          </a:xfrm>
          <a:prstGeom prst="rect">
            <a:avLst/>
          </a:prstGeom>
        </p:spPr>
      </p:pic>
    </p:spTree>
    <p:extLst>
      <p:ext uri="{BB962C8B-B14F-4D97-AF65-F5344CB8AC3E}">
        <p14:creationId xmlns:p14="http://schemas.microsoft.com/office/powerpoint/2010/main" val="29861198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5" name="Picture 4"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5403" y="725153"/>
            <a:ext cx="3693194" cy="3693194"/>
          </a:xfrm>
          <a:prstGeom prst="rect">
            <a:avLst/>
          </a:prstGeom>
        </p:spPr>
      </p:pic>
    </p:spTree>
    <p:extLst>
      <p:ext uri="{BB962C8B-B14F-4D97-AF65-F5344CB8AC3E}">
        <p14:creationId xmlns:p14="http://schemas.microsoft.com/office/powerpoint/2010/main" val="5987232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01938"/>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January 2019</a:t>
            </a:r>
            <a:endParaRPr lang="en-US" dirty="0"/>
          </a:p>
        </p:txBody>
      </p:sp>
      <p:sp>
        <p:nvSpPr>
          <p:cNvPr id="5" name="Footer Placeholder 4"/>
          <p:cNvSpPr>
            <a:spLocks noGrp="1"/>
          </p:cNvSpPr>
          <p:nvPr>
            <p:ph type="ftr" sz="quarter" idx="11"/>
          </p:nvPr>
        </p:nvSpPr>
        <p:spPr/>
        <p:txBody>
          <a:bodyPr/>
          <a:lstStyle/>
          <a:p>
            <a:r>
              <a:rPr lang="en-US" smtClean="0"/>
              <a:t>2019 PEG - Introductory Module</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9735087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ub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01934"/>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3264515" y="3984088"/>
            <a:ext cx="2653003" cy="602789"/>
          </a:xfrm>
        </p:spPr>
        <p:txBody>
          <a:bodyPr anchor="ctr">
            <a:noAutofit/>
          </a:bodyPr>
          <a:lstStyle>
            <a:lvl1pPr marL="0" indent="0" algn="ctr">
              <a:buNone/>
              <a:defRPr sz="1400" b="1">
                <a:latin typeface="+mn-lt"/>
              </a:defRPr>
            </a:lvl1pPr>
            <a:lvl2pPr marL="457200" indent="0">
              <a:buNone/>
              <a:defRPr sz="1400" b="1">
                <a:latin typeface="+mn-lt"/>
              </a:defRPr>
            </a:lvl2pPr>
            <a:lvl3pPr marL="914400" indent="0">
              <a:buNone/>
              <a:defRPr sz="1400" b="1">
                <a:latin typeface="+mn-lt"/>
              </a:defRPr>
            </a:lvl3pPr>
            <a:lvl4pPr marL="1371600" indent="0">
              <a:buNone/>
              <a:defRPr sz="1400" b="1">
                <a:latin typeface="+mn-lt"/>
              </a:defRPr>
            </a:lvl4pPr>
            <a:lvl5pPr marL="1828800" indent="0">
              <a:buNone/>
              <a:defRPr sz="1400" b="1">
                <a:latin typeface="+mn-lt"/>
              </a:defRPr>
            </a:lvl5pPr>
          </a:lstStyle>
          <a:p>
            <a:pPr lvl="0"/>
            <a:r>
              <a:rPr lang="en-US" dirty="0" smtClean="0"/>
              <a:t>Click to edit Master text</a:t>
            </a:r>
            <a:endParaRPr lang="en-US" dirty="0"/>
          </a:p>
        </p:txBody>
      </p:sp>
      <p:sp>
        <p:nvSpPr>
          <p:cNvPr id="8" name="Date Placeholder 3"/>
          <p:cNvSpPr>
            <a:spLocks noGrp="1"/>
          </p:cNvSpPr>
          <p:nvPr>
            <p:ph type="dt" sz="half" idx="10"/>
          </p:nvPr>
        </p:nvSpPr>
        <p:spPr>
          <a:xfrm>
            <a:off x="228600" y="4770111"/>
            <a:ext cx="1741125" cy="27289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4"/>
          <p:cNvSpPr>
            <a:spLocks noGrp="1"/>
          </p:cNvSpPr>
          <p:nvPr>
            <p:ph type="ftr" sz="quarter" idx="11"/>
          </p:nvPr>
        </p:nvSpPr>
        <p:spPr>
          <a:xfrm>
            <a:off x="2160510" y="4767738"/>
            <a:ext cx="5051579"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1" name="Slide Number Placeholder 5"/>
          <p:cNvSpPr>
            <a:spLocks noGrp="1"/>
          </p:cNvSpPr>
          <p:nvPr>
            <p:ph type="sldNum" sz="quarter" idx="12"/>
          </p:nvPr>
        </p:nvSpPr>
        <p:spPr>
          <a:xfrm>
            <a:off x="8375071" y="4767739"/>
            <a:ext cx="540327" cy="27289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lai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9"/>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228600" y="4770111"/>
            <a:ext cx="1741125" cy="27289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4"/>
          <p:cNvSpPr>
            <a:spLocks noGrp="1"/>
          </p:cNvSpPr>
          <p:nvPr>
            <p:ph type="ftr" sz="quarter" idx="11"/>
          </p:nvPr>
        </p:nvSpPr>
        <p:spPr>
          <a:xfrm>
            <a:off x="2160510" y="4767738"/>
            <a:ext cx="5051579"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5"/>
          <p:cNvSpPr>
            <a:spLocks noGrp="1"/>
          </p:cNvSpPr>
          <p:nvPr>
            <p:ph type="sldNum" sz="quarter" idx="12"/>
          </p:nvPr>
        </p:nvSpPr>
        <p:spPr>
          <a:xfrm>
            <a:off x="8375071" y="4767739"/>
            <a:ext cx="540327" cy="27289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7033464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ub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5"/>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January 2019</a:t>
            </a:r>
            <a:endParaRPr lang="en-US" dirty="0"/>
          </a:p>
        </p:txBody>
      </p:sp>
      <p:sp>
        <p:nvSpPr>
          <p:cNvPr id="5" name="Footer Placeholder 4"/>
          <p:cNvSpPr>
            <a:spLocks noGrp="1"/>
          </p:cNvSpPr>
          <p:nvPr>
            <p:ph type="ftr" sz="quarter" idx="11"/>
          </p:nvPr>
        </p:nvSpPr>
        <p:spPr/>
        <p:txBody>
          <a:bodyPr/>
          <a:lstStyle/>
          <a:p>
            <a:r>
              <a:rPr lang="en-US" smtClean="0"/>
              <a:t>2019 PEG - Introductory Module</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
        <p:nvSpPr>
          <p:cNvPr id="10" name="Text Placeholder 9"/>
          <p:cNvSpPr>
            <a:spLocks noGrp="1"/>
          </p:cNvSpPr>
          <p:nvPr>
            <p:ph type="body" sz="quarter" idx="13"/>
          </p:nvPr>
        </p:nvSpPr>
        <p:spPr>
          <a:xfrm>
            <a:off x="3264515" y="3984088"/>
            <a:ext cx="2653003" cy="602789"/>
          </a:xfrm>
        </p:spPr>
        <p:txBody>
          <a:bodyPr anchor="ctr">
            <a:noAutofit/>
          </a:bodyPr>
          <a:lstStyle>
            <a:lvl1pPr marL="0" indent="0" algn="ctr">
              <a:buNone/>
              <a:defRPr sz="1400" b="1">
                <a:latin typeface="+mn-lt"/>
              </a:defRPr>
            </a:lvl1pPr>
            <a:lvl2pPr marL="457200" indent="0">
              <a:buNone/>
              <a:defRPr sz="1400" b="1">
                <a:latin typeface="+mn-lt"/>
              </a:defRPr>
            </a:lvl2pPr>
            <a:lvl3pPr marL="914400" indent="0">
              <a:buNone/>
              <a:defRPr sz="1400" b="1">
                <a:latin typeface="+mn-lt"/>
              </a:defRPr>
            </a:lvl3pPr>
            <a:lvl4pPr marL="1371600" indent="0">
              <a:buNone/>
              <a:defRPr sz="1400" b="1">
                <a:latin typeface="+mn-lt"/>
              </a:defRPr>
            </a:lvl4pPr>
            <a:lvl5pPr marL="1828800" indent="0">
              <a:buNone/>
              <a:defRPr sz="1400" b="1">
                <a:latin typeface="+mn-lt"/>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26056279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lai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9"/>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January 2019</a:t>
            </a:r>
            <a:endParaRPr lang="en-US" dirty="0"/>
          </a:p>
        </p:txBody>
      </p:sp>
      <p:sp>
        <p:nvSpPr>
          <p:cNvPr id="5" name="Footer Placeholder 4"/>
          <p:cNvSpPr>
            <a:spLocks noGrp="1"/>
          </p:cNvSpPr>
          <p:nvPr>
            <p:ph type="ftr" sz="quarter" idx="11"/>
          </p:nvPr>
        </p:nvSpPr>
        <p:spPr/>
        <p:txBody>
          <a:bodyPr/>
          <a:lstStyle/>
          <a:p>
            <a:r>
              <a:rPr lang="en-US" smtClean="0"/>
              <a:t>2019 PEG - Introductory Module</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2416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ub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5"/>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January 2019</a:t>
            </a:r>
            <a:endParaRPr lang="en-US" dirty="0"/>
          </a:p>
        </p:txBody>
      </p:sp>
      <p:sp>
        <p:nvSpPr>
          <p:cNvPr id="5" name="Footer Placeholder 4"/>
          <p:cNvSpPr>
            <a:spLocks noGrp="1"/>
          </p:cNvSpPr>
          <p:nvPr>
            <p:ph type="ftr" sz="quarter" idx="11"/>
          </p:nvPr>
        </p:nvSpPr>
        <p:spPr/>
        <p:txBody>
          <a:bodyPr/>
          <a:lstStyle/>
          <a:p>
            <a:r>
              <a:rPr lang="en-US" smtClean="0"/>
              <a:t>2019 PEG - Introductory Module</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
        <p:nvSpPr>
          <p:cNvPr id="10" name="Text Placeholder 9"/>
          <p:cNvSpPr>
            <a:spLocks noGrp="1"/>
          </p:cNvSpPr>
          <p:nvPr>
            <p:ph type="body" sz="quarter" idx="13"/>
          </p:nvPr>
        </p:nvSpPr>
        <p:spPr>
          <a:xfrm>
            <a:off x="3264515" y="3984088"/>
            <a:ext cx="2653003" cy="602789"/>
          </a:xfrm>
        </p:spPr>
        <p:txBody>
          <a:bodyPr anchor="ctr">
            <a:noAutofit/>
          </a:bodyPr>
          <a:lstStyle>
            <a:lvl1pPr marL="0" indent="0" algn="ctr">
              <a:buNone/>
              <a:defRPr sz="1400" b="1">
                <a:latin typeface="+mn-lt"/>
              </a:defRPr>
            </a:lvl1pPr>
            <a:lvl2pPr marL="457200" indent="0">
              <a:buNone/>
              <a:defRPr sz="1400" b="1">
                <a:latin typeface="+mn-lt"/>
              </a:defRPr>
            </a:lvl2pPr>
            <a:lvl3pPr marL="914400" indent="0">
              <a:buNone/>
              <a:defRPr sz="1400" b="1">
                <a:latin typeface="+mn-lt"/>
              </a:defRPr>
            </a:lvl3pPr>
            <a:lvl4pPr marL="1371600" indent="0">
              <a:buNone/>
              <a:defRPr sz="1400" b="1">
                <a:latin typeface="+mn-lt"/>
              </a:defRPr>
            </a:lvl4pPr>
            <a:lvl5pPr marL="1828800" indent="0">
              <a:buNone/>
              <a:defRPr sz="1400" b="1">
                <a:latin typeface="+mn-lt"/>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14777816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948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392417"/>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Segoe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Segoe U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Segoe U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D0CF2A8-0F06-0B4F-A023-17698AFBF42D}"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3" name="Rectangle 9"/>
          <p:cNvSpPr/>
          <p:nvPr userDrawn="1"/>
        </p:nvSpPr>
        <p:spPr>
          <a:xfrm>
            <a:off x="-6196" y="3720594"/>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4" name="Picture 13"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138686"/>
            <a:ext cx="1338876" cy="662731"/>
          </a:xfrm>
          <a:prstGeom prst="rect">
            <a:avLst/>
          </a:prstGeom>
        </p:spPr>
      </p:pic>
    </p:spTree>
    <p:extLst>
      <p:ext uri="{BB962C8B-B14F-4D97-AF65-F5344CB8AC3E}">
        <p14:creationId xmlns:p14="http://schemas.microsoft.com/office/powerpoint/2010/main" val="40004836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9488"/>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92417"/>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Segoe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Segoe U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Segoe U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D0CF2A8-0F06-0B4F-A023-17698AFBF42D}"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3" name="Rectangle 9"/>
          <p:cNvSpPr/>
          <p:nvPr userDrawn="1"/>
        </p:nvSpPr>
        <p:spPr>
          <a:xfrm>
            <a:off x="-6196" y="37239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4" name="Picture 13"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142051"/>
            <a:ext cx="1338876" cy="662731"/>
          </a:xfrm>
          <a:prstGeom prst="rect">
            <a:avLst/>
          </a:prstGeom>
        </p:spPr>
      </p:pic>
      <p:sp>
        <p:nvSpPr>
          <p:cNvPr id="15"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5046173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9"/>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582366" y="4767739"/>
            <a:ext cx="1741125" cy="27289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a:xfrm>
            <a:off x="3323491" y="4767739"/>
            <a:ext cx="5051579"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5826203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9488"/>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92417"/>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Segoe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Segoe U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Segoe U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D0CF2A8-0F06-0B4F-A023-17698AFBF42D}"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3" name="Rectangle 9"/>
          <p:cNvSpPr/>
          <p:nvPr userDrawn="1"/>
        </p:nvSpPr>
        <p:spPr>
          <a:xfrm>
            <a:off x="-6196" y="37239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4" name="Picture 13"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142051"/>
            <a:ext cx="1338876" cy="662731"/>
          </a:xfrm>
          <a:prstGeom prst="rect">
            <a:avLst/>
          </a:prstGeom>
        </p:spPr>
      </p:pic>
      <p:sp>
        <p:nvSpPr>
          <p:cNvPr id="15"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0743206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b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5"/>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608992" y="4767740"/>
            <a:ext cx="1655523" cy="28399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a:xfrm>
            <a:off x="3264515" y="4767739"/>
            <a:ext cx="5110556"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Text Placeholder 9"/>
          <p:cNvSpPr>
            <a:spLocks noGrp="1"/>
          </p:cNvSpPr>
          <p:nvPr>
            <p:ph type="body" sz="quarter" idx="13"/>
          </p:nvPr>
        </p:nvSpPr>
        <p:spPr>
          <a:xfrm>
            <a:off x="3264515" y="3984088"/>
            <a:ext cx="2653003" cy="602789"/>
          </a:xfrm>
        </p:spPr>
        <p:txBody>
          <a:bodyPr anchor="ctr">
            <a:noAutofit/>
          </a:bodyPr>
          <a:lstStyle>
            <a:lvl1pPr marL="0" indent="0" algn="ctr">
              <a:buNone/>
              <a:defRPr sz="1400" b="1">
                <a:latin typeface="+mn-lt"/>
              </a:defRPr>
            </a:lvl1pPr>
            <a:lvl2pPr marL="457200" indent="0">
              <a:buNone/>
              <a:defRPr sz="1400" b="1">
                <a:latin typeface="+mn-lt"/>
              </a:defRPr>
            </a:lvl2pPr>
            <a:lvl3pPr marL="914400" indent="0">
              <a:buNone/>
              <a:defRPr sz="1400" b="1">
                <a:latin typeface="+mn-lt"/>
              </a:defRPr>
            </a:lvl3pPr>
            <a:lvl4pPr marL="1371600" indent="0">
              <a:buNone/>
              <a:defRPr sz="1400" b="1">
                <a:latin typeface="+mn-lt"/>
              </a:defRPr>
            </a:lvl4pPr>
            <a:lvl5pPr marL="1828800" indent="0">
              <a:buNone/>
              <a:defRPr sz="1400" b="1">
                <a:latin typeface="+mn-lt"/>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158510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35526" y="926186"/>
            <a:ext cx="4206240" cy="38415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3616" y="926186"/>
            <a:ext cx="4206240" cy="38303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8723992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GRAPHIC Two-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35526" y="926186"/>
            <a:ext cx="8679872" cy="38415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3616" y="926186"/>
            <a:ext cx="4206240" cy="38303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1198618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549941" y="4767736"/>
            <a:ext cx="1773552" cy="28399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8615647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6260" y="202720"/>
            <a:ext cx="8827740" cy="79565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16260" y="998372"/>
            <a:ext cx="8511481" cy="3317644"/>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a:xfrm>
            <a:off x="8375071" y="4767739"/>
            <a:ext cx="452669" cy="272891"/>
          </a:xfrm>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Footer Placeholder 4"/>
          <p:cNvSpPr>
            <a:spLocks noGrp="1"/>
          </p:cNvSpPr>
          <p:nvPr>
            <p:ph type="ftr" sz="quarter" idx="11"/>
          </p:nvPr>
        </p:nvSpPr>
        <p:spPr>
          <a:xfrm>
            <a:off x="3332285" y="4767737"/>
            <a:ext cx="5042786"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6489501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4" name="Picture 3"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576528"/>
            <a:ext cx="4021100" cy="1990444"/>
          </a:xfrm>
          <a:prstGeom prst="rect">
            <a:avLst/>
          </a:prstGeom>
        </p:spPr>
      </p:pic>
    </p:spTree>
    <p:extLst>
      <p:ext uri="{BB962C8B-B14F-4D97-AF65-F5344CB8AC3E}">
        <p14:creationId xmlns:p14="http://schemas.microsoft.com/office/powerpoint/2010/main" val="5018159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5" name="Picture 4"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5403" y="725153"/>
            <a:ext cx="3693194" cy="3693194"/>
          </a:xfrm>
          <a:prstGeom prst="rect">
            <a:avLst/>
          </a:prstGeom>
        </p:spPr>
      </p:pic>
    </p:spTree>
    <p:extLst>
      <p:ext uri="{BB962C8B-B14F-4D97-AF65-F5344CB8AC3E}">
        <p14:creationId xmlns:p14="http://schemas.microsoft.com/office/powerpoint/2010/main" val="7892439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01938"/>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February 26-28, 2019</a:t>
            </a:r>
            <a:endParaRPr lang="en-US" dirty="0"/>
          </a:p>
        </p:txBody>
      </p:sp>
      <p:sp>
        <p:nvSpPr>
          <p:cNvPr id="5" name="Footer Placeholder 4"/>
          <p:cNvSpPr>
            <a:spLocks noGrp="1"/>
          </p:cNvSpPr>
          <p:nvPr>
            <p:ph type="ftr" sz="quarter" idx="11"/>
          </p:nvPr>
        </p:nvSpPr>
        <p:spPr/>
        <p:txBody>
          <a:bodyPr/>
          <a:lstStyle/>
          <a:p>
            <a:r>
              <a:rPr lang="en-US" dirty="0" smtClean="0"/>
              <a:t>vILT - 2019 Revised Patent Subject Matter Eligibility Guidance</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469839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b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01934"/>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February 26-28, 2019</a:t>
            </a:r>
            <a:endParaRPr lang="en-US" dirty="0"/>
          </a:p>
        </p:txBody>
      </p:sp>
      <p:sp>
        <p:nvSpPr>
          <p:cNvPr id="5" name="Footer Placeholder 4"/>
          <p:cNvSpPr>
            <a:spLocks noGrp="1"/>
          </p:cNvSpPr>
          <p:nvPr>
            <p:ph type="ftr" sz="quarter" idx="11"/>
          </p:nvPr>
        </p:nvSpPr>
        <p:spPr>
          <a:xfrm>
            <a:off x="3323492" y="4767739"/>
            <a:ext cx="5051579" cy="272891"/>
          </a:xfrm>
        </p:spPr>
        <p:txBody>
          <a:bodyPr/>
          <a:lstStyle/>
          <a:p>
            <a:r>
              <a:rPr lang="en-US" dirty="0" smtClean="0"/>
              <a:t>vILT - 2019 Revised Patent Subject Matter Eligibility Guidance</a:t>
            </a:r>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
        <p:nvSpPr>
          <p:cNvPr id="10" name="Text Placeholder 9"/>
          <p:cNvSpPr>
            <a:spLocks noGrp="1"/>
          </p:cNvSpPr>
          <p:nvPr>
            <p:ph type="body" sz="quarter" idx="13"/>
          </p:nvPr>
        </p:nvSpPr>
        <p:spPr>
          <a:xfrm>
            <a:off x="3264515" y="3984088"/>
            <a:ext cx="2653003" cy="602789"/>
          </a:xfrm>
        </p:spPr>
        <p:txBody>
          <a:bodyPr anchor="ctr">
            <a:noAutofit/>
          </a:bodyPr>
          <a:lstStyle>
            <a:lvl1pPr marL="0" indent="0" algn="ctr">
              <a:buNone/>
              <a:defRPr sz="1400" b="1">
                <a:latin typeface="+mn-lt"/>
              </a:defRPr>
            </a:lvl1pPr>
            <a:lvl2pPr marL="457200" indent="0">
              <a:buNone/>
              <a:defRPr sz="1400" b="1">
                <a:latin typeface="+mn-lt"/>
              </a:defRPr>
            </a:lvl2pPr>
            <a:lvl3pPr marL="914400" indent="0">
              <a:buNone/>
              <a:defRPr sz="1400" b="1">
                <a:latin typeface="+mn-lt"/>
              </a:defRPr>
            </a:lvl3pPr>
            <a:lvl4pPr marL="1371600" indent="0">
              <a:buNone/>
              <a:defRPr sz="1400" b="1">
                <a:latin typeface="+mn-lt"/>
              </a:defRPr>
            </a:lvl4pPr>
            <a:lvl5pPr marL="1828800" indent="0">
              <a:buNone/>
              <a:defRPr sz="1400" b="1">
                <a:latin typeface="+mn-lt"/>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18042160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576528"/>
            <a:ext cx="4021100" cy="1990444"/>
          </a:xfrm>
          <a:prstGeom prst="rect">
            <a:avLst/>
          </a:prstGeom>
        </p:spPr>
      </p:pic>
    </p:spTree>
    <p:extLst>
      <p:ext uri="{BB962C8B-B14F-4D97-AF65-F5344CB8AC3E}">
        <p14:creationId xmlns:p14="http://schemas.microsoft.com/office/powerpoint/2010/main" val="34434874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9"/>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4770111"/>
            <a:ext cx="1741125" cy="27289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Footer Placeholder 4"/>
          <p:cNvSpPr>
            <a:spLocks noGrp="1"/>
          </p:cNvSpPr>
          <p:nvPr>
            <p:ph type="ftr" sz="quarter" idx="11"/>
          </p:nvPr>
        </p:nvSpPr>
        <p:spPr>
          <a:xfrm>
            <a:off x="2160510" y="4767738"/>
            <a:ext cx="5051579"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5356990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5403" y="725153"/>
            <a:ext cx="3693194" cy="3693194"/>
          </a:xfrm>
          <a:prstGeom prst="rect">
            <a:avLst/>
          </a:prstGeom>
        </p:spPr>
      </p:pic>
    </p:spTree>
    <p:extLst>
      <p:ext uri="{BB962C8B-B14F-4D97-AF65-F5344CB8AC3E}">
        <p14:creationId xmlns:p14="http://schemas.microsoft.com/office/powerpoint/2010/main" val="2190180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b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924955"/>
            <a:ext cx="8686800" cy="30131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3264515" y="3984088"/>
            <a:ext cx="2653003" cy="602789"/>
          </a:xfrm>
        </p:spPr>
        <p:txBody>
          <a:bodyPr anchor="ctr">
            <a:noAutofit/>
          </a:bodyPr>
          <a:lstStyle>
            <a:lvl1pPr marL="0" indent="0" algn="ctr">
              <a:buNone/>
              <a:defRPr sz="1400" b="1">
                <a:latin typeface="+mn-lt"/>
              </a:defRPr>
            </a:lvl1pPr>
            <a:lvl2pPr marL="457200" indent="0">
              <a:buNone/>
              <a:defRPr sz="1400" b="1">
                <a:latin typeface="+mn-lt"/>
              </a:defRPr>
            </a:lvl2pPr>
            <a:lvl3pPr marL="914400" indent="0">
              <a:buNone/>
              <a:defRPr sz="1400" b="1">
                <a:latin typeface="+mn-lt"/>
              </a:defRPr>
            </a:lvl3pPr>
            <a:lvl4pPr marL="1371600" indent="0">
              <a:buNone/>
              <a:defRPr sz="1400" b="1">
                <a:latin typeface="+mn-lt"/>
              </a:defRPr>
            </a:lvl4pPr>
            <a:lvl5pPr marL="1828800" indent="0">
              <a:buNone/>
              <a:defRPr sz="1400" b="1">
                <a:latin typeface="+mn-lt"/>
              </a:defRPr>
            </a:lvl5pPr>
          </a:lstStyle>
          <a:p>
            <a:pPr lvl="0"/>
            <a:r>
              <a:rPr lang="en-US" dirty="0" smtClean="0"/>
              <a:t>Click to edit Master text</a:t>
            </a:r>
            <a:endParaRPr lang="en-US" dirty="0"/>
          </a:p>
        </p:txBody>
      </p:sp>
      <p:sp>
        <p:nvSpPr>
          <p:cNvPr id="8" name="Date Placeholder 3"/>
          <p:cNvSpPr>
            <a:spLocks noGrp="1"/>
          </p:cNvSpPr>
          <p:nvPr>
            <p:ph type="dt" sz="half" idx="10"/>
          </p:nvPr>
        </p:nvSpPr>
        <p:spPr>
          <a:xfrm>
            <a:off x="228600" y="4770111"/>
            <a:ext cx="1741125" cy="27289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4"/>
          <p:cNvSpPr>
            <a:spLocks noGrp="1"/>
          </p:cNvSpPr>
          <p:nvPr>
            <p:ph type="ftr" sz="quarter" idx="11"/>
          </p:nvPr>
        </p:nvSpPr>
        <p:spPr>
          <a:xfrm>
            <a:off x="2160510" y="4767738"/>
            <a:ext cx="5051579"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1" name="Slide Number Placeholder 5"/>
          <p:cNvSpPr>
            <a:spLocks noGrp="1"/>
          </p:cNvSpPr>
          <p:nvPr>
            <p:ph type="sldNum" sz="quarter" idx="12"/>
          </p:nvPr>
        </p:nvSpPr>
        <p:spPr>
          <a:xfrm>
            <a:off x="8375071" y="4767739"/>
            <a:ext cx="540327" cy="27289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51102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35526" y="926186"/>
            <a:ext cx="4206240" cy="38415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3616" y="926186"/>
            <a:ext cx="4206240" cy="38303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5821381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GRAPHIC Two-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35526" y="926186"/>
            <a:ext cx="8679872" cy="38415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3616" y="926186"/>
            <a:ext cx="4206240" cy="383035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265346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228600" y="4770111"/>
            <a:ext cx="1741125" cy="27289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4"/>
          <p:cNvSpPr>
            <a:spLocks noGrp="1"/>
          </p:cNvSpPr>
          <p:nvPr>
            <p:ph type="ftr" sz="quarter" idx="11"/>
          </p:nvPr>
        </p:nvSpPr>
        <p:spPr>
          <a:xfrm>
            <a:off x="2160510" y="4767738"/>
            <a:ext cx="5051579"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5"/>
          <p:cNvSpPr>
            <a:spLocks noGrp="1"/>
          </p:cNvSpPr>
          <p:nvPr>
            <p:ph type="sldNum" sz="quarter" idx="12"/>
          </p:nvPr>
        </p:nvSpPr>
        <p:spPr>
          <a:xfrm>
            <a:off x="8375071" y="4767739"/>
            <a:ext cx="540327" cy="27289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842026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6260" y="202720"/>
            <a:ext cx="8827740" cy="79565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16260" y="998372"/>
            <a:ext cx="8511481" cy="3317644"/>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228600" y="4770111"/>
            <a:ext cx="1741125" cy="27289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4"/>
          <p:cNvSpPr>
            <a:spLocks noGrp="1"/>
          </p:cNvSpPr>
          <p:nvPr>
            <p:ph type="ftr" sz="quarter" idx="11"/>
          </p:nvPr>
        </p:nvSpPr>
        <p:spPr>
          <a:xfrm>
            <a:off x="2160510" y="4767738"/>
            <a:ext cx="5051579" cy="27289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Slide Number Placeholder 5"/>
          <p:cNvSpPr>
            <a:spLocks noGrp="1"/>
          </p:cNvSpPr>
          <p:nvPr>
            <p:ph type="sldNum" sz="quarter" idx="12"/>
          </p:nvPr>
        </p:nvSpPr>
        <p:spPr>
          <a:xfrm>
            <a:off x="8375071" y="4767739"/>
            <a:ext cx="540327" cy="27289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974266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4" name="Picture 3"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576528"/>
            <a:ext cx="4021100" cy="1990444"/>
          </a:xfrm>
          <a:prstGeom prst="rect">
            <a:avLst/>
          </a:prstGeom>
        </p:spPr>
      </p:pic>
    </p:spTree>
    <p:extLst>
      <p:ext uri="{BB962C8B-B14F-4D97-AF65-F5344CB8AC3E}">
        <p14:creationId xmlns:p14="http://schemas.microsoft.com/office/powerpoint/2010/main" val="36822411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86"/>
            <a:ext cx="8915400" cy="914400"/>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24960"/>
            <a:ext cx="8686800" cy="32917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4770790"/>
            <a:ext cx="1776045" cy="28399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Footer Placeholder 5"/>
          <p:cNvSpPr>
            <a:spLocks noGrp="1"/>
          </p:cNvSpPr>
          <p:nvPr>
            <p:ph type="ftr" sz="quarter" idx="3"/>
          </p:nvPr>
        </p:nvSpPr>
        <p:spPr>
          <a:xfrm>
            <a:off x="2164907" y="4781893"/>
            <a:ext cx="5042786" cy="272891"/>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Slide Number Placeholder 6"/>
          <p:cNvSpPr>
            <a:spLocks noGrp="1"/>
          </p:cNvSpPr>
          <p:nvPr>
            <p:ph type="sldNum" sz="quarter" idx="4"/>
          </p:nvPr>
        </p:nvSpPr>
        <p:spPr>
          <a:xfrm>
            <a:off x="8375071" y="4767739"/>
            <a:ext cx="540327" cy="272891"/>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216509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14" r:id="rId11"/>
    <p:sldLayoutId id="2147483650" r:id="rId12"/>
    <p:sldLayoutId id="2147483729" r:id="rId13"/>
    <p:sldLayoutId id="2147483730" r:id="rId14"/>
    <p:sldLayoutId id="2147483740" r:id="rId15"/>
    <p:sldLayoutId id="2147483741" r:id="rId16"/>
  </p:sldLayoutIdLst>
  <p:timing>
    <p:tnLst>
      <p:par>
        <p:cTn id="1" dur="indefinite" restart="never" nodeType="tmRoot"/>
      </p:par>
    </p:tnLst>
  </p:timing>
  <p:hf hdr="0"/>
  <p:txStyles>
    <p:titleStyle>
      <a:lvl1pPr algn="l" defTabSz="457200" rtl="0" eaLnBrk="1" latinLnBrk="0" hangingPunct="1">
        <a:spcBef>
          <a:spcPct val="0"/>
        </a:spcBef>
        <a:buNone/>
        <a:defRPr sz="2800" b="1" i="0" u="none" kern="1200">
          <a:solidFill>
            <a:schemeClr val="tx1"/>
          </a:solidFill>
          <a:latin typeface="Segoe UI"/>
          <a:ea typeface="+mj-ea"/>
          <a:cs typeface="+mj-cs"/>
        </a:defRPr>
      </a:lvl1pPr>
    </p:titleStyle>
    <p:bodyStyle>
      <a:lvl1pPr marL="342900" indent="-34290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1800" b="0" i="0" u="none"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86"/>
            <a:ext cx="8915400" cy="914400"/>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24960"/>
            <a:ext cx="8686800" cy="32917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47447" y="4767736"/>
            <a:ext cx="1776045" cy="28399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February 26-28,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Footer Placeholder 5"/>
          <p:cNvSpPr>
            <a:spLocks noGrp="1"/>
          </p:cNvSpPr>
          <p:nvPr>
            <p:ph type="ftr" sz="quarter" idx="3"/>
          </p:nvPr>
        </p:nvSpPr>
        <p:spPr>
          <a:xfrm>
            <a:off x="3332285" y="4767737"/>
            <a:ext cx="5042786" cy="272891"/>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Segoe UI"/>
                <a:ea typeface="+mn-ea"/>
                <a:cs typeface="+mn-cs"/>
              </a:rPr>
              <a:t>vILT - 2019 Revised Patent Subject Matter Eligibility Guidance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Slide Number Placeholder 6"/>
          <p:cNvSpPr>
            <a:spLocks noGrp="1"/>
          </p:cNvSpPr>
          <p:nvPr>
            <p:ph type="sldNum" sz="quarter" idx="4"/>
          </p:nvPr>
        </p:nvSpPr>
        <p:spPr>
          <a:xfrm>
            <a:off x="8375071" y="4767739"/>
            <a:ext cx="540327" cy="272891"/>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pic>
        <p:nvPicPr>
          <p:cNvPr id="9" name="Picture 8" descr="USPTO-logo-black-bug-only-500px.png"/>
          <p:cNvPicPr>
            <a:picLocks noChangeAspect="1"/>
          </p:cNvPicPr>
          <p:nvPr userDrawn="1"/>
        </p:nvPicPr>
        <p:blipFill>
          <a:blip r:embed="rId16">
            <a:alphaModFix amt="4000"/>
            <a:extLst>
              <a:ext uri="{28A0092B-C50C-407E-A947-70E740481C1C}">
                <a14:useLocalDpi xmlns:a14="http://schemas.microsoft.com/office/drawing/2010/main" val="0"/>
              </a:ext>
            </a:extLst>
          </a:blip>
          <a:stretch>
            <a:fillRect/>
          </a:stretch>
        </p:blipFill>
        <p:spPr>
          <a:xfrm>
            <a:off x="228600" y="4742154"/>
            <a:ext cx="929341" cy="324059"/>
          </a:xfrm>
          <a:prstGeom prst="rect">
            <a:avLst/>
          </a:prstGeom>
        </p:spPr>
      </p:pic>
      <p:sp>
        <p:nvSpPr>
          <p:cNvPr id="10"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44638283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iming>
    <p:tnLst>
      <p:par>
        <p:cTn id="1" dur="indefinite" restart="never" nodeType="tmRoot"/>
      </p:par>
    </p:tnLst>
  </p:timing>
  <p:hf hdr="0"/>
  <p:txStyles>
    <p:titleStyle>
      <a:lvl1pPr algn="l" defTabSz="457200" rtl="0" eaLnBrk="1" latinLnBrk="0" hangingPunct="1">
        <a:spcBef>
          <a:spcPct val="0"/>
        </a:spcBef>
        <a:buNone/>
        <a:defRPr sz="2800" b="1" i="0" u="none" kern="1200">
          <a:solidFill>
            <a:schemeClr val="tx1"/>
          </a:solidFill>
          <a:latin typeface="Segoe UI"/>
          <a:ea typeface="+mj-ea"/>
          <a:cs typeface="+mj-cs"/>
        </a:defRPr>
      </a:lvl1pPr>
    </p:titleStyle>
    <p:bodyStyle>
      <a:lvl1pPr marL="342900" indent="-34290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1800" b="0" i="0" u="none"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patent/laws-and-regulations/examination-policy/subject-matter-eligibilit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75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2019 PEG</a:t>
            </a:r>
            <a:endParaRPr lang="en-US" dirty="0"/>
          </a:p>
        </p:txBody>
      </p:sp>
      <p:sp>
        <p:nvSpPr>
          <p:cNvPr id="3" name="Content Placeholder 2"/>
          <p:cNvSpPr>
            <a:spLocks noGrp="1"/>
          </p:cNvSpPr>
          <p:nvPr>
            <p:ph idx="1"/>
          </p:nvPr>
        </p:nvSpPr>
        <p:spPr>
          <a:xfrm>
            <a:off x="228600" y="924958"/>
            <a:ext cx="8686800" cy="3842781"/>
          </a:xfrm>
        </p:spPr>
        <p:txBody>
          <a:bodyPr>
            <a:noAutofit/>
          </a:bodyPr>
          <a:lstStyle/>
          <a:p>
            <a:r>
              <a:rPr lang="en-US" dirty="0" smtClean="0"/>
              <a:t>Makes two changes in Step 2A:</a:t>
            </a:r>
          </a:p>
          <a:p>
            <a:pPr lvl="1"/>
            <a:r>
              <a:rPr lang="en-US" dirty="0" smtClean="0"/>
              <a:t>Sets forth new procedure for Step 2A (called “</a:t>
            </a:r>
            <a:r>
              <a:rPr lang="en-US" b="1" dirty="0" smtClean="0"/>
              <a:t>revised Step 2A</a:t>
            </a:r>
            <a:r>
              <a:rPr lang="en-US" dirty="0" smtClean="0"/>
              <a:t>”) under which a claim is not “directed to” a judicial exception unless the claim satisfies a two-prong inquiry; and</a:t>
            </a:r>
          </a:p>
          <a:p>
            <a:pPr lvl="1"/>
            <a:r>
              <a:rPr lang="en-US" dirty="0" smtClean="0"/>
              <a:t>For abstract ideas, </a:t>
            </a:r>
            <a:r>
              <a:rPr lang="en-US" b="1" dirty="0" smtClean="0"/>
              <a:t>replaces the “Eligibility Quick Reference Sheet Identifying Abstract Ideas” with an identification of particular groupings of abstract ideas</a:t>
            </a:r>
            <a:r>
              <a:rPr lang="en-US" dirty="0" smtClean="0"/>
              <a:t>.</a:t>
            </a:r>
            <a:endParaRPr lang="en-US" strike="sngStrike" dirty="0" smtClean="0">
              <a:solidFill>
                <a:srgbClr val="FF0000"/>
              </a:solidFill>
            </a:endParaRP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478412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remains the same</a:t>
            </a:r>
            <a:endParaRPr lang="en-US" dirty="0"/>
          </a:p>
        </p:txBody>
      </p:sp>
      <p:sp>
        <p:nvSpPr>
          <p:cNvPr id="4" name="Content Placeholder 3" descr="Image of the flowchart for Subject Matter Eligibility Test for Products and Processes with Step 1 highlighted"/>
          <p:cNvSpPr>
            <a:spLocks noGrp="1"/>
          </p:cNvSpPr>
          <p:nvPr>
            <p:ph sz="half" idx="2"/>
          </p:nvPr>
        </p:nvSpPr>
        <p:spPr/>
        <p:txBody>
          <a:bodyPr/>
          <a:lstStyle/>
          <a:p>
            <a:r>
              <a:rPr lang="en-US" dirty="0" smtClean="0"/>
              <a:t>No changes to:</a:t>
            </a:r>
          </a:p>
          <a:p>
            <a:pPr lvl="1"/>
            <a:r>
              <a:rPr lang="en-US" dirty="0" smtClean="0"/>
              <a:t>Step 1 (statutory categories)</a:t>
            </a:r>
          </a:p>
          <a:p>
            <a:pPr lvl="1"/>
            <a:r>
              <a:rPr lang="en-US" dirty="0" smtClean="0"/>
              <a:t>Streamlined analysis</a:t>
            </a:r>
          </a:p>
          <a:p>
            <a:pPr lvl="1"/>
            <a:r>
              <a:rPr lang="en-US" dirty="0" smtClean="0"/>
              <a:t>Step 2B</a:t>
            </a:r>
            <a:endParaRPr lang="en-US" dirty="0"/>
          </a:p>
        </p:txBody>
      </p:sp>
      <p:pic>
        <p:nvPicPr>
          <p:cNvPr id="22" name="Content Placeholder 21" descr="Image of the flowchart for Subject Matter Eligibility Test for Products and Processes with Step 1 and Step 2B highlighted"/>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4912" y="736148"/>
            <a:ext cx="2812038" cy="3931920"/>
          </a:xfrm>
        </p:spPr>
      </p:pic>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330852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28600" y="40342"/>
            <a:ext cx="8915400" cy="914400"/>
          </a:xfrm>
        </p:spPr>
        <p:txBody>
          <a:bodyPr>
            <a:normAutofit/>
          </a:bodyPr>
          <a:lstStyle/>
          <a:p>
            <a:r>
              <a:rPr lang="en-US" dirty="0" smtClean="0"/>
              <a:t>What has changed: Revised Step 2A</a:t>
            </a:r>
            <a:endParaRPr lang="en-US" dirty="0"/>
          </a:p>
        </p:txBody>
      </p:sp>
      <p:pic>
        <p:nvPicPr>
          <p:cNvPr id="18" name="Content Placeholder 17" descr="Image of the flowchart for Subject Matter Eligibility Test for Products and Processes with Step 2A highlighted"/>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2681" y="740814"/>
            <a:ext cx="7435502" cy="3931920"/>
          </a:xfrm>
        </p:spPr>
      </p:pic>
      <p:sp>
        <p:nvSpPr>
          <p:cNvPr id="4" name="Content Placeholder 3"/>
          <p:cNvSpPr>
            <a:spLocks noGrp="1"/>
          </p:cNvSpPr>
          <p:nvPr>
            <p:ph sz="half" idx="2"/>
          </p:nvPr>
        </p:nvSpPr>
        <p:spPr>
          <a:xfrm>
            <a:off x="4221804" y="2211420"/>
            <a:ext cx="3955915" cy="1990928"/>
          </a:xfrm>
        </p:spPr>
        <p:txBody>
          <a:bodyPr>
            <a:normAutofit/>
          </a:bodyPr>
          <a:lstStyle/>
          <a:p>
            <a:r>
              <a:rPr lang="en-US" sz="1800" dirty="0" smtClean="0"/>
              <a:t>2019 PEG revises Step 2A:</a:t>
            </a:r>
          </a:p>
          <a:p>
            <a:pPr lvl="1"/>
            <a:r>
              <a:rPr lang="en-US" sz="1600" dirty="0" smtClean="0"/>
              <a:t>Creates new two-prong inquiry for determining whether a claim is “directed to” an exception</a:t>
            </a:r>
          </a:p>
          <a:p>
            <a:pPr lvl="1"/>
            <a:r>
              <a:rPr lang="en-US" sz="1600" dirty="0" smtClean="0"/>
              <a:t>Groups abstract ideas</a:t>
            </a:r>
          </a:p>
        </p:txBody>
      </p:sp>
      <p:sp>
        <p:nvSpPr>
          <p:cNvPr id="6" name="Date Placeholder 5"/>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Footer Placeholder 6"/>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29739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28600" y="40342"/>
            <a:ext cx="8915400" cy="914400"/>
          </a:xfrm>
        </p:spPr>
        <p:txBody>
          <a:bodyPr>
            <a:normAutofit/>
          </a:bodyPr>
          <a:lstStyle/>
          <a:p>
            <a:r>
              <a:rPr lang="en-US" dirty="0" smtClean="0"/>
              <a:t>MPEP flowchart including revised Step 2A</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261" y="952457"/>
            <a:ext cx="6768667" cy="3709311"/>
          </a:xfrm>
          <a:prstGeom prst="rect">
            <a:avLst/>
          </a:prstGeom>
        </p:spPr>
      </p:pic>
      <p:sp>
        <p:nvSpPr>
          <p:cNvPr id="3" name="Content Placeholder 2"/>
          <p:cNvSpPr>
            <a:spLocks noGrp="1"/>
          </p:cNvSpPr>
          <p:nvPr>
            <p:ph sz="half" idx="1"/>
          </p:nvPr>
        </p:nvSpPr>
        <p:spPr>
          <a:xfrm>
            <a:off x="133454" y="1123309"/>
            <a:ext cx="1168512" cy="606716"/>
          </a:xfrm>
        </p:spPr>
        <p:txBody>
          <a:bodyPr>
            <a:noAutofit/>
          </a:bodyPr>
          <a:lstStyle/>
          <a:p>
            <a:pPr marL="0" indent="0" algn="ctr">
              <a:buNone/>
            </a:pPr>
            <a:r>
              <a:rPr lang="en-US" sz="1400" dirty="0" smtClean="0"/>
              <a:t>MPEP flowchart</a:t>
            </a:r>
            <a:endParaRPr lang="en-US" sz="1400" dirty="0"/>
          </a:p>
        </p:txBody>
      </p:sp>
      <p:sp>
        <p:nvSpPr>
          <p:cNvPr id="7" name="Content Placeholder 2"/>
          <p:cNvSpPr>
            <a:spLocks noGrp="1"/>
          </p:cNvSpPr>
          <p:nvPr>
            <p:ph sz="half" idx="1"/>
          </p:nvPr>
        </p:nvSpPr>
        <p:spPr>
          <a:xfrm>
            <a:off x="7877223" y="1058427"/>
            <a:ext cx="1168512" cy="934089"/>
          </a:xfrm>
        </p:spPr>
        <p:txBody>
          <a:bodyPr>
            <a:noAutofit/>
          </a:bodyPr>
          <a:lstStyle/>
          <a:p>
            <a:pPr marL="0" indent="0" algn="ctr">
              <a:spcAft>
                <a:spcPts val="0"/>
              </a:spcAft>
              <a:buNone/>
            </a:pPr>
            <a:r>
              <a:rPr lang="en-US" sz="1400" dirty="0" smtClean="0"/>
              <a:t>Revised</a:t>
            </a:r>
          </a:p>
          <a:p>
            <a:pPr marL="0" indent="0" algn="ctr">
              <a:spcAft>
                <a:spcPts val="0"/>
              </a:spcAft>
              <a:buNone/>
            </a:pPr>
            <a:r>
              <a:rPr lang="en-US" sz="1400" dirty="0" smtClean="0"/>
              <a:t>Step 2A</a:t>
            </a:r>
          </a:p>
          <a:p>
            <a:pPr marL="0" indent="0" algn="ctr">
              <a:spcAft>
                <a:spcPts val="0"/>
              </a:spcAft>
              <a:buNone/>
            </a:pPr>
            <a:r>
              <a:rPr lang="en-US" sz="1400" dirty="0" smtClean="0"/>
              <a:t> flowchart</a:t>
            </a:r>
            <a:endParaRPr lang="en-US" sz="1400" dirty="0"/>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8"/>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895832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28600" y="40342"/>
            <a:ext cx="8915400" cy="914400"/>
          </a:xfrm>
        </p:spPr>
        <p:txBody>
          <a:bodyPr/>
          <a:lstStyle/>
          <a:p>
            <a:r>
              <a:rPr lang="en-US" dirty="0" smtClean="0"/>
              <a:t>What has changed: Revised Step 2A</a:t>
            </a:r>
            <a:endParaRPr lang="en-US" dirty="0"/>
          </a:p>
        </p:txBody>
      </p:sp>
      <p:pic>
        <p:nvPicPr>
          <p:cNvPr id="8" name="Content Placeholder 7" descr="Image of a new flowchart for revised Step 2A showing the two-prong inquiry. "/>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2780" y="777467"/>
            <a:ext cx="3891214" cy="3841750"/>
          </a:xfrm>
        </p:spPr>
      </p:pic>
      <p:sp>
        <p:nvSpPr>
          <p:cNvPr id="72" name="Content Placeholder 3"/>
          <p:cNvSpPr>
            <a:spLocks noGrp="1"/>
          </p:cNvSpPr>
          <p:nvPr>
            <p:ph sz="half" idx="2"/>
          </p:nvPr>
        </p:nvSpPr>
        <p:spPr/>
        <p:txBody>
          <a:bodyPr/>
          <a:lstStyle/>
          <a:p>
            <a:r>
              <a:rPr lang="en-US" dirty="0" smtClean="0"/>
              <a:t>This flowchart depicts revised Step 2A.</a:t>
            </a:r>
          </a:p>
          <a:p>
            <a:r>
              <a:rPr lang="en-US" dirty="0" smtClean="0"/>
              <a:t>Under this new two-prong inquiry, a claim is now eligible at revised Step 2A unless it:</a:t>
            </a:r>
          </a:p>
          <a:p>
            <a:pPr lvl="1"/>
            <a:r>
              <a:rPr lang="en-US" dirty="0" smtClean="0"/>
              <a:t>Recites a judicial exception and</a:t>
            </a:r>
          </a:p>
          <a:p>
            <a:pPr lvl="1"/>
            <a:r>
              <a:rPr lang="en-US" dirty="0" smtClean="0"/>
              <a:t>The exception is not integrated into a practical application of the exception.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782854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lstStyle/>
          <a:p>
            <a:r>
              <a:rPr lang="en-US" dirty="0" smtClean="0"/>
              <a:t>Revised Step 2A is a two-prong inquiry</a:t>
            </a:r>
            <a:endParaRPr lang="en-US" dirty="0"/>
          </a:p>
        </p:txBody>
      </p:sp>
      <p:sp>
        <p:nvSpPr>
          <p:cNvPr id="3" name="Content Placeholder 2"/>
          <p:cNvSpPr>
            <a:spLocks noGrp="1"/>
          </p:cNvSpPr>
          <p:nvPr>
            <p:ph idx="1"/>
          </p:nvPr>
        </p:nvSpPr>
        <p:spPr>
          <a:xfrm>
            <a:off x="228600" y="924959"/>
            <a:ext cx="8686800" cy="3566528"/>
          </a:xfrm>
        </p:spPr>
        <p:txBody>
          <a:bodyPr>
            <a:noAutofit/>
          </a:bodyPr>
          <a:lstStyle/>
          <a:p>
            <a:r>
              <a:rPr lang="en-US" dirty="0" smtClean="0"/>
              <a:t>Prong One: Evaluate whether the claim recites a judicial exception (an abstract idea enumerated in the 2019 PEG, a law of nature, or a natural phenomenon).</a:t>
            </a:r>
          </a:p>
          <a:p>
            <a:pPr lvl="1"/>
            <a:r>
              <a:rPr lang="en-US" sz="1600" dirty="0" smtClean="0"/>
              <a:t>If no exception is recited, the claim is </a:t>
            </a:r>
            <a:r>
              <a:rPr lang="en-US" sz="1600" b="1" dirty="0" smtClean="0"/>
              <a:t>eligible</a:t>
            </a:r>
            <a:r>
              <a:rPr lang="en-US" sz="1600" dirty="0" smtClean="0"/>
              <a:t>. This concludes the eligibility analysis.</a:t>
            </a:r>
          </a:p>
          <a:p>
            <a:pPr lvl="1"/>
            <a:r>
              <a:rPr lang="en-US" sz="1600" dirty="0" smtClean="0"/>
              <a:t>If claim recites an exception, go to Prong Two.</a:t>
            </a:r>
          </a:p>
          <a:p>
            <a:pPr>
              <a:spcBef>
                <a:spcPts val="1200"/>
              </a:spcBef>
            </a:pPr>
            <a:r>
              <a:rPr lang="en-US" dirty="0" smtClean="0"/>
              <a:t>Prong Two: Evaluate whether the claim recites additional elements that integrate the exception into a practical application of the exception.</a:t>
            </a:r>
          </a:p>
          <a:p>
            <a:pPr lvl="1"/>
            <a:r>
              <a:rPr lang="en-US" sz="1600" dirty="0" smtClean="0"/>
              <a:t>If the recited exception is integrated into a practical application, then the claim is </a:t>
            </a:r>
            <a:r>
              <a:rPr lang="en-US" sz="1600" b="1" dirty="0" smtClean="0"/>
              <a:t>eligible</a:t>
            </a:r>
            <a:r>
              <a:rPr lang="en-US" sz="1600" dirty="0" smtClean="0"/>
              <a:t>. This concludes the eligibility analysis.</a:t>
            </a:r>
          </a:p>
          <a:p>
            <a:pPr lvl="1"/>
            <a:r>
              <a:rPr lang="en-US" sz="1600" dirty="0" smtClean="0"/>
              <a:t>If the exception is not integrated into a practical application, then the claim is “directed to” the exception. Go to Step 2B for further analysis.</a:t>
            </a:r>
          </a:p>
          <a:p>
            <a:endParaRPr lang="en-US" dirty="0" smtClean="0"/>
          </a:p>
          <a:p>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229131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Prong One: Overview</a:t>
            </a:r>
            <a:endParaRPr lang="en-US" dirty="0"/>
          </a:p>
        </p:txBody>
      </p:sp>
      <p:sp>
        <p:nvSpPr>
          <p:cNvPr id="3" name="Content Placeholder 2"/>
          <p:cNvSpPr>
            <a:spLocks noGrp="1"/>
          </p:cNvSpPr>
          <p:nvPr>
            <p:ph idx="1"/>
          </p:nvPr>
        </p:nvSpPr>
        <p:spPr>
          <a:xfrm>
            <a:off x="228600" y="924959"/>
            <a:ext cx="8686800" cy="3619332"/>
          </a:xfrm>
        </p:spPr>
        <p:txBody>
          <a:bodyPr>
            <a:normAutofit/>
          </a:bodyPr>
          <a:lstStyle/>
          <a:p>
            <a:r>
              <a:rPr lang="en-US" dirty="0" smtClean="0"/>
              <a:t>Prong One vs. prior guidance</a:t>
            </a:r>
          </a:p>
          <a:p>
            <a:pPr lvl="1"/>
            <a:r>
              <a:rPr lang="en-US" dirty="0" smtClean="0"/>
              <a:t>For </a:t>
            </a:r>
            <a:r>
              <a:rPr lang="en-US" b="1" dirty="0" smtClean="0"/>
              <a:t>laws of nature and natural phenomena</a:t>
            </a:r>
            <a:r>
              <a:rPr lang="en-US" dirty="0" smtClean="0"/>
              <a:t>, Prong One does not represent a change from prior guidance.</a:t>
            </a:r>
          </a:p>
          <a:p>
            <a:pPr lvl="2"/>
            <a:r>
              <a:rPr lang="en-US" dirty="0" smtClean="0"/>
              <a:t>Continue to use the “recite” standard set forth in MPEP 2106.04(b)</a:t>
            </a:r>
            <a:r>
              <a:rPr lang="en-US" dirty="0"/>
              <a:t> and (c), including the markedly different characteristics analysis, to determine if a claim recites a law of nature or natural </a:t>
            </a:r>
            <a:r>
              <a:rPr lang="en-US" dirty="0" smtClean="0"/>
              <a:t>phenomenon.</a:t>
            </a:r>
          </a:p>
          <a:p>
            <a:pPr lvl="2"/>
            <a:r>
              <a:rPr lang="en-US" dirty="0" smtClean="0"/>
              <a:t>If the claim recites a law of nature or natural phenomenon </a:t>
            </a:r>
            <a:r>
              <a:rPr lang="en-US" dirty="0"/>
              <a:t>(including a product of nature</a:t>
            </a:r>
            <a:r>
              <a:rPr lang="en-US" dirty="0" smtClean="0"/>
              <a:t>), the analysis proceeds to Prong Two.</a:t>
            </a:r>
          </a:p>
          <a:p>
            <a:pPr lvl="1"/>
            <a:r>
              <a:rPr lang="en-US" dirty="0" smtClean="0"/>
              <a:t>For </a:t>
            </a:r>
            <a:r>
              <a:rPr lang="en-US" b="1" dirty="0" smtClean="0"/>
              <a:t>abstract ideas</a:t>
            </a:r>
            <a:r>
              <a:rPr lang="en-US" dirty="0" smtClean="0"/>
              <a:t>, Prong One represents a change from prior guidance.</a:t>
            </a:r>
          </a:p>
          <a:p>
            <a:pPr lvl="2"/>
            <a:r>
              <a:rPr lang="en-US" dirty="0" smtClean="0"/>
              <a:t>Now use groupings of abstract ideas.</a:t>
            </a:r>
            <a:endParaRPr lang="en-US" strike="sngStrike" dirty="0" smtClean="0">
              <a:solidFill>
                <a:srgbClr val="FF0000"/>
              </a:solidFill>
            </a:endParaRPr>
          </a:p>
          <a:p>
            <a:pPr lvl="2"/>
            <a:r>
              <a:rPr lang="en-US" b="1" dirty="0" smtClean="0"/>
              <a:t>No longer use the “Eligibility Quick Reference Sheet Identifying Abstract Ideas” when determining whether a claim recites an abstract idea.</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57707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Prong One: Abstract ideas</a:t>
            </a:r>
            <a:endParaRPr lang="en-US" dirty="0"/>
          </a:p>
        </p:txBody>
      </p:sp>
      <p:sp>
        <p:nvSpPr>
          <p:cNvPr id="3" name="Content Placeholder 2"/>
          <p:cNvSpPr>
            <a:spLocks noGrp="1"/>
          </p:cNvSpPr>
          <p:nvPr>
            <p:ph idx="1"/>
          </p:nvPr>
        </p:nvSpPr>
        <p:spPr>
          <a:xfrm>
            <a:off x="228600" y="924958"/>
            <a:ext cx="8686800" cy="3647041"/>
          </a:xfrm>
        </p:spPr>
        <p:txBody>
          <a:bodyPr>
            <a:noAutofit/>
          </a:bodyPr>
          <a:lstStyle/>
          <a:p>
            <a:r>
              <a:rPr lang="en-US" dirty="0" smtClean="0"/>
              <a:t>Prong One procedure for determining whether a claim “recites” an abstract idea is:</a:t>
            </a:r>
          </a:p>
          <a:p>
            <a:pPr lvl="1"/>
            <a:r>
              <a:rPr lang="en-US" sz="1600" dirty="0" smtClean="0"/>
              <a:t>Identify the specific limitation(s) in the claim under examination that the examiner believes recites an abstract idea, and</a:t>
            </a:r>
          </a:p>
          <a:p>
            <a:pPr lvl="1"/>
            <a:r>
              <a:rPr lang="en-US" sz="1600" dirty="0" smtClean="0"/>
              <a:t>Determine whether the identified limitation(s) falls within at least one of the groupings of abstract ideas enumerated in the 2019 PEG. </a:t>
            </a:r>
          </a:p>
          <a:p>
            <a:pPr>
              <a:spcBef>
                <a:spcPts val="600"/>
              </a:spcBef>
            </a:pPr>
            <a:r>
              <a:rPr lang="en-US" dirty="0" smtClean="0"/>
              <a:t>If the identified limitation(s) falls within any of the groupings of abstract ideas enumerated in the 2019 PEG, the analysis should proceed to Prong Two.</a:t>
            </a:r>
          </a:p>
          <a:p>
            <a:pPr>
              <a:spcBef>
                <a:spcPts val="600"/>
              </a:spcBef>
            </a:pPr>
            <a:r>
              <a:rPr lang="en-US" dirty="0" smtClean="0"/>
              <a:t>Claim limitations that do not fall within the enumerated groupings should not be treated as abstract ideas except in rare circumstances (see slide </a:t>
            </a:r>
            <a:r>
              <a:rPr lang="en-US" dirty="0" smtClean="0"/>
              <a:t>26 </a:t>
            </a:r>
            <a:r>
              <a:rPr lang="en-US" dirty="0" smtClean="0"/>
              <a:t>for more information).</a:t>
            </a:r>
          </a:p>
          <a:p>
            <a:endParaRPr lang="en-US" dirty="0" smtClean="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61936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Groupings of abstract ideas</a:t>
            </a:r>
            <a:endParaRPr lang="en-US" dirty="0"/>
          </a:p>
        </p:txBody>
      </p:sp>
      <p:sp>
        <p:nvSpPr>
          <p:cNvPr id="3" name="Content Placeholder 2"/>
          <p:cNvSpPr>
            <a:spLocks noGrp="1"/>
          </p:cNvSpPr>
          <p:nvPr>
            <p:ph sz="half" idx="1"/>
          </p:nvPr>
        </p:nvSpPr>
        <p:spPr>
          <a:xfrm>
            <a:off x="235526" y="778141"/>
            <a:ext cx="4206240" cy="3841553"/>
          </a:xfrm>
        </p:spPr>
        <p:txBody>
          <a:bodyPr>
            <a:noAutofit/>
          </a:bodyPr>
          <a:lstStyle/>
          <a:p>
            <a:pPr marL="0" indent="0">
              <a:buNone/>
            </a:pPr>
            <a:r>
              <a:rPr lang="en-US" b="1" dirty="0" smtClean="0"/>
              <a:t>Mathematical concepts</a:t>
            </a:r>
          </a:p>
          <a:p>
            <a:r>
              <a:rPr lang="en-US" sz="1600" dirty="0" smtClean="0"/>
              <a:t>Mathematical relationships</a:t>
            </a:r>
          </a:p>
          <a:p>
            <a:r>
              <a:rPr lang="en-US" sz="1600" dirty="0" smtClean="0"/>
              <a:t>Mathematical formulas or equations </a:t>
            </a:r>
          </a:p>
          <a:p>
            <a:r>
              <a:rPr lang="en-US" sz="1600" dirty="0" smtClean="0"/>
              <a:t>Mathematical calculations</a:t>
            </a:r>
          </a:p>
          <a:p>
            <a:endParaRPr lang="en-US" dirty="0" smtClean="0"/>
          </a:p>
          <a:p>
            <a:pPr marL="0" indent="0">
              <a:buNone/>
            </a:pPr>
            <a:r>
              <a:rPr lang="en-US" b="1" dirty="0" smtClean="0"/>
              <a:t>Mental processes</a:t>
            </a:r>
          </a:p>
          <a:p>
            <a:r>
              <a:rPr lang="en-US" sz="1600" dirty="0" smtClean="0"/>
              <a:t>Concepts </a:t>
            </a:r>
            <a:r>
              <a:rPr lang="en-US" sz="1600" dirty="0"/>
              <a:t>performed in the human mind (including an observation, evaluation, judgment, opinion</a:t>
            </a:r>
            <a:r>
              <a:rPr lang="en-US" sz="1600" dirty="0" smtClean="0"/>
              <a:t>)</a:t>
            </a:r>
          </a:p>
          <a:p>
            <a:endParaRPr lang="en-US" sz="2800" dirty="0"/>
          </a:p>
          <a:p>
            <a:pPr marL="0" indent="0">
              <a:buNone/>
            </a:pPr>
            <a:r>
              <a:rPr lang="en-US" sz="1400" b="1" dirty="0"/>
              <a:t>NOTE</a:t>
            </a:r>
            <a:r>
              <a:rPr lang="en-US" sz="1400" dirty="0"/>
              <a:t>: The recitation of generic computer components in a claim does not necessarily preclude that claim from reciting an abstract </a:t>
            </a:r>
            <a:r>
              <a:rPr lang="en-US" sz="1400" dirty="0" smtClean="0"/>
              <a:t>idea.</a:t>
            </a:r>
          </a:p>
          <a:p>
            <a:endParaRPr lang="en-US" dirty="0" smtClean="0"/>
          </a:p>
          <a:p>
            <a:endParaRPr lang="en-US" dirty="0"/>
          </a:p>
        </p:txBody>
      </p:sp>
      <p:sp>
        <p:nvSpPr>
          <p:cNvPr id="5" name="Content Placeholder 4"/>
          <p:cNvSpPr>
            <a:spLocks noGrp="1"/>
          </p:cNvSpPr>
          <p:nvPr>
            <p:ph sz="half" idx="2"/>
          </p:nvPr>
        </p:nvSpPr>
        <p:spPr>
          <a:xfrm>
            <a:off x="4703616" y="778141"/>
            <a:ext cx="4206240" cy="3830353"/>
          </a:xfrm>
        </p:spPr>
        <p:txBody>
          <a:bodyPr>
            <a:noAutofit/>
          </a:bodyPr>
          <a:lstStyle/>
          <a:p>
            <a:pPr marL="0" indent="0">
              <a:buNone/>
            </a:pPr>
            <a:r>
              <a:rPr lang="en-US" b="1" dirty="0" smtClean="0"/>
              <a:t>Certain methods of organizing human activity</a:t>
            </a:r>
            <a:endParaRPr lang="en-US" dirty="0" smtClean="0"/>
          </a:p>
          <a:p>
            <a:r>
              <a:rPr lang="en-US" sz="1600" dirty="0" smtClean="0"/>
              <a:t>Fundamental </a:t>
            </a:r>
            <a:r>
              <a:rPr lang="en-US" sz="1600" dirty="0"/>
              <a:t>economic principles or practices (including hedging, insurance, mitigating risk</a:t>
            </a:r>
            <a:r>
              <a:rPr lang="en-US" sz="1600" dirty="0" smtClean="0"/>
              <a:t>) </a:t>
            </a:r>
          </a:p>
          <a:p>
            <a:r>
              <a:rPr lang="en-US" sz="1600" dirty="0" smtClean="0"/>
              <a:t>Commercial </a:t>
            </a:r>
            <a:r>
              <a:rPr lang="en-US" sz="1600" dirty="0"/>
              <a:t>or legal interactions (including agreements in the form of contracts; legal obligations; advertising, marketing or sales activities or behaviors; business relations</a:t>
            </a:r>
            <a:r>
              <a:rPr lang="en-US" sz="1600" dirty="0" smtClean="0"/>
              <a:t>)</a:t>
            </a:r>
          </a:p>
          <a:p>
            <a:r>
              <a:rPr lang="en-US" sz="1600" dirty="0" smtClean="0"/>
              <a:t>Managing </a:t>
            </a:r>
            <a:r>
              <a:rPr lang="en-US" sz="1600" dirty="0"/>
              <a:t>personal behavior or relationships or interactions between people (including social activities, teaching, and following rules or instructions)</a:t>
            </a:r>
            <a:endParaRPr lang="en-US" sz="1600" dirty="0" smtClean="0"/>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8"/>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105514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Step 2A: Prong Two</a:t>
            </a:r>
            <a:endParaRPr lang="en-US" dirty="0"/>
          </a:p>
        </p:txBody>
      </p:sp>
      <p:sp>
        <p:nvSpPr>
          <p:cNvPr id="3" name="Content Placeholder 2"/>
          <p:cNvSpPr>
            <a:spLocks noGrp="1"/>
          </p:cNvSpPr>
          <p:nvPr>
            <p:ph idx="1"/>
          </p:nvPr>
        </p:nvSpPr>
        <p:spPr>
          <a:xfrm>
            <a:off x="228600" y="924958"/>
            <a:ext cx="8686800" cy="3698799"/>
          </a:xfrm>
        </p:spPr>
        <p:txBody>
          <a:bodyPr>
            <a:noAutofit/>
          </a:bodyPr>
          <a:lstStyle/>
          <a:p>
            <a:r>
              <a:rPr lang="en-US" dirty="0" smtClean="0"/>
              <a:t>New procedure not found in prior guidance:</a:t>
            </a:r>
          </a:p>
          <a:p>
            <a:pPr lvl="1"/>
            <a:r>
              <a:rPr lang="en-US" sz="1600" dirty="0" smtClean="0"/>
              <a:t>Identifying whether there are any additional elements recited in the claim beyond the judicial exception(s), and </a:t>
            </a:r>
          </a:p>
          <a:p>
            <a:pPr lvl="1"/>
            <a:r>
              <a:rPr lang="en-US" sz="1600" dirty="0" smtClean="0"/>
              <a:t>Evaluating those additional elements to determine whether they integrate the exception into a practical application of the exception.</a:t>
            </a:r>
          </a:p>
          <a:p>
            <a:pPr>
              <a:spcBef>
                <a:spcPts val="600"/>
              </a:spcBef>
            </a:pPr>
            <a:r>
              <a:rPr lang="en-US" dirty="0" smtClean="0"/>
              <a:t>“Integration into a practical application” </a:t>
            </a:r>
          </a:p>
          <a:p>
            <a:pPr lvl="1"/>
            <a:r>
              <a:rPr lang="en-US" sz="1600" dirty="0" smtClean="0"/>
              <a:t>Requires an additional element or a combination of additional elements in the claim to apply, rely on, or use the judicial exception in a manner that imposes a meaningful limit on the judicial exception, such that the claim is more than a drafting effort designed to monopolize the exception.</a:t>
            </a:r>
          </a:p>
          <a:p>
            <a:pPr lvl="1"/>
            <a:r>
              <a:rPr lang="en-US" sz="1600" dirty="0" smtClean="0"/>
              <a:t>Uses the </a:t>
            </a:r>
            <a:r>
              <a:rPr lang="en-US" sz="1600" dirty="0"/>
              <a:t>considerations laid out by the Supreme Court and the Federal Circuit to evaluate whether the judicial exception is integrated into a practical </a:t>
            </a:r>
            <a:r>
              <a:rPr lang="en-US" sz="1600" dirty="0" smtClean="0"/>
              <a:t>application.</a:t>
            </a:r>
          </a:p>
          <a:p>
            <a:pPr lvl="1"/>
            <a:endParaRPr lang="en-US" dirty="0" smtClean="0"/>
          </a:p>
          <a:p>
            <a:endParaRPr lang="en-US" dirty="0" smtClean="0"/>
          </a:p>
          <a:p>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4066700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75" y="531180"/>
            <a:ext cx="8292975" cy="2465250"/>
          </a:xfrm>
        </p:spPr>
        <p:txBody>
          <a:bodyPr>
            <a:noAutofit/>
          </a:bodyPr>
          <a:lstStyle/>
          <a:p>
            <a:pPr algn="l"/>
            <a:r>
              <a:rPr lang="en-US" sz="2800" b="1" dirty="0" smtClean="0"/>
              <a:t>2019 </a:t>
            </a:r>
            <a:r>
              <a:rPr lang="en-US" sz="2800" dirty="0" smtClean="0"/>
              <a:t>Revised Patent </a:t>
            </a:r>
            <a:br>
              <a:rPr lang="en-US" sz="2800" dirty="0" smtClean="0"/>
            </a:br>
            <a:r>
              <a:rPr lang="en-US" sz="2800" dirty="0" smtClean="0"/>
              <a:t>Subject Matter Eligibility </a:t>
            </a:r>
            <a:r>
              <a:rPr lang="en-US" sz="2800" b="1" dirty="0" smtClean="0"/>
              <a:t>Guidance</a:t>
            </a:r>
            <a:r>
              <a:rPr lang="en-US" sz="3200" dirty="0"/>
              <a:t/>
            </a:r>
            <a:br>
              <a:rPr lang="en-US" sz="3200" dirty="0"/>
            </a:br>
            <a:r>
              <a:rPr lang="en-US" sz="3200" b="1" dirty="0" smtClean="0"/>
              <a:t/>
            </a:r>
            <a:br>
              <a:rPr lang="en-US" sz="3200" b="1" dirty="0" smtClean="0"/>
            </a:br>
            <a:r>
              <a:rPr lang="en-US" sz="2400" dirty="0" smtClean="0"/>
              <a:t>Introductory Module</a:t>
            </a:r>
            <a:endParaRPr lang="en-US" sz="3200" b="1" dirty="0"/>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normAutofit/>
          </a:bodyPr>
          <a:lstStyle/>
          <a:p>
            <a:r>
              <a:rPr lang="en-US" dirty="0" smtClean="0"/>
              <a:t>Prong Two considerations: Introduction</a:t>
            </a:r>
            <a:endParaRPr lang="en-US" dirty="0"/>
          </a:p>
        </p:txBody>
      </p:sp>
      <p:sp>
        <p:nvSpPr>
          <p:cNvPr id="3" name="Content Placeholder 2"/>
          <p:cNvSpPr>
            <a:spLocks noGrp="1"/>
          </p:cNvSpPr>
          <p:nvPr>
            <p:ph idx="1"/>
          </p:nvPr>
        </p:nvSpPr>
        <p:spPr>
          <a:xfrm>
            <a:off x="228598" y="863787"/>
            <a:ext cx="8686800" cy="3956323"/>
          </a:xfrm>
        </p:spPr>
        <p:txBody>
          <a:bodyPr>
            <a:noAutofit/>
          </a:bodyPr>
          <a:lstStyle/>
          <a:p>
            <a:r>
              <a:rPr lang="en-US" dirty="0" smtClean="0"/>
              <a:t>Most of these considerations should be familiar to you.</a:t>
            </a:r>
          </a:p>
          <a:p>
            <a:pPr lvl="1"/>
            <a:r>
              <a:rPr lang="en-US" sz="1600" dirty="0" smtClean="0"/>
              <a:t>As noted in the following slides, most of the considerations are discussed in MPEP 2106.05 and sub-sections 2106.05(a) through 2106.05(h) with respect to Step 2B.</a:t>
            </a:r>
          </a:p>
          <a:p>
            <a:pPr lvl="1"/>
            <a:r>
              <a:rPr lang="en-US" sz="1600" dirty="0" smtClean="0"/>
              <a:t>Unless otherwise specified in the 2019 PEG, you should evaluate these considerations in Step 2A Prong Two the same way you have been evaluating them in Step 2B.</a:t>
            </a:r>
          </a:p>
          <a:p>
            <a:pPr>
              <a:spcBef>
                <a:spcPts val="600"/>
              </a:spcBef>
            </a:pPr>
            <a:r>
              <a:rPr lang="en-US" dirty="0" smtClean="0"/>
              <a:t>The 2019 PEG modifies the considerations in two ways:</a:t>
            </a:r>
          </a:p>
          <a:p>
            <a:pPr lvl="1"/>
            <a:r>
              <a:rPr lang="en-US" sz="1600" dirty="0" smtClean="0"/>
              <a:t>The improvements consideration is evaluated </a:t>
            </a:r>
            <a:r>
              <a:rPr lang="en-US" sz="1600" b="1" dirty="0" smtClean="0"/>
              <a:t>differently</a:t>
            </a:r>
            <a:r>
              <a:rPr lang="en-US" sz="1600" dirty="0" smtClean="0"/>
              <a:t> in Step 2A Prong Two than in the streamlined analysis or Step 2B.</a:t>
            </a:r>
          </a:p>
          <a:p>
            <a:pPr lvl="1"/>
            <a:r>
              <a:rPr lang="en-US" sz="1600" dirty="0" smtClean="0"/>
              <a:t>Adds a </a:t>
            </a:r>
            <a:r>
              <a:rPr lang="en-US" sz="1600" b="1" dirty="0" smtClean="0"/>
              <a:t>new</a:t>
            </a:r>
            <a:r>
              <a:rPr lang="en-US" sz="1600" dirty="0" smtClean="0"/>
              <a:t> consideration based on case law including </a:t>
            </a:r>
            <a:r>
              <a:rPr lang="en-US" sz="1600" i="1" dirty="0" smtClean="0"/>
              <a:t>Vanda</a:t>
            </a:r>
            <a:r>
              <a:rPr lang="en-US" sz="1600" dirty="0" smtClean="0"/>
              <a:t>, for evaluation of particular treatment or prophylaxis limitations. </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62739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0342"/>
            <a:ext cx="8915400" cy="914400"/>
          </a:xfrm>
        </p:spPr>
        <p:txBody>
          <a:bodyPr/>
          <a:lstStyle/>
          <a:p>
            <a:r>
              <a:rPr lang="en-US" dirty="0" smtClean="0"/>
              <a:t>Prong Two considerations: Details</a:t>
            </a:r>
            <a:endParaRPr lang="en-US" dirty="0"/>
          </a:p>
        </p:txBody>
      </p:sp>
      <p:sp>
        <p:nvSpPr>
          <p:cNvPr id="6" name="Content Placeholder 5"/>
          <p:cNvSpPr>
            <a:spLocks noGrp="1"/>
          </p:cNvSpPr>
          <p:nvPr>
            <p:ph sz="half" idx="1"/>
          </p:nvPr>
        </p:nvSpPr>
        <p:spPr>
          <a:xfrm>
            <a:off x="235526" y="786848"/>
            <a:ext cx="4361188" cy="3980886"/>
          </a:xfrm>
        </p:spPr>
        <p:txBody>
          <a:bodyPr>
            <a:noAutofit/>
          </a:bodyPr>
          <a:lstStyle/>
          <a:p>
            <a:pPr marL="0" indent="0">
              <a:lnSpc>
                <a:spcPct val="80000"/>
              </a:lnSpc>
              <a:buNone/>
            </a:pPr>
            <a:r>
              <a:rPr lang="en-US" sz="1600" dirty="0" smtClean="0"/>
              <a:t>Limitations that are indicative of integration into a practical application:</a:t>
            </a:r>
          </a:p>
          <a:p>
            <a:pPr>
              <a:lnSpc>
                <a:spcPct val="80000"/>
              </a:lnSpc>
            </a:pPr>
            <a:r>
              <a:rPr lang="en-US" sz="1400" dirty="0" smtClean="0"/>
              <a:t>Improvements to the functioning of a computer, or to any other technology or technical field - see MPEP 2106.05(a); </a:t>
            </a:r>
          </a:p>
          <a:p>
            <a:pPr>
              <a:lnSpc>
                <a:spcPct val="80000"/>
              </a:lnSpc>
            </a:pPr>
            <a:r>
              <a:rPr lang="en-US" sz="1400" dirty="0" smtClean="0"/>
              <a:t>Applying or using a judicial exception to effect a particular treatment or prophylaxis for a disease or medical condition – see </a:t>
            </a:r>
            <a:r>
              <a:rPr lang="en-US" sz="1400" i="1" dirty="0" smtClean="0"/>
              <a:t>Vanda</a:t>
            </a:r>
            <a:r>
              <a:rPr lang="en-US" sz="1400" dirty="0" smtClean="0"/>
              <a:t> Memo;</a:t>
            </a:r>
          </a:p>
          <a:p>
            <a:pPr>
              <a:lnSpc>
                <a:spcPct val="80000"/>
              </a:lnSpc>
            </a:pPr>
            <a:r>
              <a:rPr lang="en-US" sz="1400" dirty="0" smtClean="0"/>
              <a:t>Applying the judicial exception with, or by use of, a particular machine - see MPEP 2106.05(b); </a:t>
            </a:r>
          </a:p>
          <a:p>
            <a:pPr>
              <a:lnSpc>
                <a:spcPct val="80000"/>
              </a:lnSpc>
            </a:pPr>
            <a:r>
              <a:rPr lang="en-US" sz="1400" dirty="0" smtClean="0"/>
              <a:t>Effecting a transformation or reduction of a particular article to a different state or thing - see MPEP 2106.05(c); and  </a:t>
            </a:r>
          </a:p>
          <a:p>
            <a:pPr>
              <a:lnSpc>
                <a:spcPct val="80000"/>
              </a:lnSpc>
            </a:pPr>
            <a:r>
              <a:rPr lang="en-US" sz="1400" dirty="0" smtClean="0"/>
              <a:t>Applying or using the judicial exception in some other meaningful way beyond generally linking the use of the judicial exception to a particular technological environment, such that the claim as a whole is more than a drafting effort designed to monopolize the exception - see MPEP 2106.05(e) and </a:t>
            </a:r>
            <a:r>
              <a:rPr lang="en-US" sz="1400" i="1" dirty="0" smtClean="0"/>
              <a:t>Vanda</a:t>
            </a:r>
            <a:r>
              <a:rPr lang="en-US" sz="1400" dirty="0" smtClean="0"/>
              <a:t> Memo.</a:t>
            </a:r>
          </a:p>
        </p:txBody>
      </p:sp>
      <p:sp>
        <p:nvSpPr>
          <p:cNvPr id="7" name="Content Placeholder 6"/>
          <p:cNvSpPr>
            <a:spLocks noGrp="1"/>
          </p:cNvSpPr>
          <p:nvPr>
            <p:ph sz="half" idx="2"/>
          </p:nvPr>
        </p:nvSpPr>
        <p:spPr>
          <a:xfrm>
            <a:off x="4703616" y="796787"/>
            <a:ext cx="4206240" cy="3980886"/>
          </a:xfrm>
        </p:spPr>
        <p:txBody>
          <a:bodyPr>
            <a:noAutofit/>
          </a:bodyPr>
          <a:lstStyle/>
          <a:p>
            <a:pPr marL="0" indent="0">
              <a:lnSpc>
                <a:spcPct val="80000"/>
              </a:lnSpc>
              <a:buNone/>
            </a:pPr>
            <a:r>
              <a:rPr lang="en-US" sz="1600" dirty="0" smtClean="0"/>
              <a:t>Limitations that are </a:t>
            </a:r>
            <a:r>
              <a:rPr lang="en-US" sz="1600" b="1" dirty="0" smtClean="0"/>
              <a:t>not </a:t>
            </a:r>
            <a:r>
              <a:rPr lang="en-US" sz="1600" dirty="0" smtClean="0"/>
              <a:t>indicative of integration into a practical application:</a:t>
            </a:r>
          </a:p>
          <a:p>
            <a:pPr>
              <a:lnSpc>
                <a:spcPct val="80000"/>
              </a:lnSpc>
            </a:pPr>
            <a:r>
              <a:rPr lang="en-US" sz="1400" dirty="0" smtClean="0"/>
              <a:t>Adding the words “apply it” (or an equivalent) with the judicial exception, or mere instructions to implement an abstract idea on a computer, or merely uses a computer as a tool to perform an abstract idea - see MPEP 2106.05(f); </a:t>
            </a:r>
          </a:p>
          <a:p>
            <a:pPr>
              <a:lnSpc>
                <a:spcPct val="80000"/>
              </a:lnSpc>
            </a:pPr>
            <a:r>
              <a:rPr lang="en-US" sz="1400" dirty="0" smtClean="0"/>
              <a:t>Adding insignificant extra-solution activity to the judicial exception - see MPEP 2106.05(g); and </a:t>
            </a:r>
          </a:p>
          <a:p>
            <a:pPr>
              <a:lnSpc>
                <a:spcPct val="80000"/>
              </a:lnSpc>
            </a:pPr>
            <a:r>
              <a:rPr lang="en-US" sz="1400" dirty="0" smtClean="0"/>
              <a:t>Generally linking the use of the judicial exception to a particular technological environment or field of use – see MPEP 2106.05(h)</a:t>
            </a:r>
            <a:endParaRPr lang="en-US" sz="1400" dirty="0"/>
          </a:p>
        </p:txBody>
      </p:sp>
      <p:sp>
        <p:nvSpPr>
          <p:cNvPr id="11" name="Rectangle 10" descr="Red text box."/>
          <p:cNvSpPr/>
          <p:nvPr/>
        </p:nvSpPr>
        <p:spPr>
          <a:xfrm>
            <a:off x="4969067" y="3727648"/>
            <a:ext cx="3940789" cy="900753"/>
          </a:xfrm>
          <a:prstGeom prst="rect">
            <a:avLst/>
          </a:prstGeom>
          <a:solidFill>
            <a:srgbClr val="86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Whether claim elements represent only well-understood, routine, conventional activity is considered at Step 2B and is not a consideration at Step </a:t>
            </a:r>
            <a:r>
              <a:rPr lang="en-US" sz="1400" dirty="0" smtClean="0"/>
              <a:t>2A.</a:t>
            </a:r>
            <a:endParaRPr lang="en-US" sz="1400" dirty="0"/>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8"/>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845347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normAutofit/>
          </a:bodyPr>
          <a:lstStyle/>
          <a:p>
            <a:r>
              <a:rPr lang="en-US" dirty="0" smtClean="0"/>
              <a:t>Prong Two excludes the “WURC” consideration</a:t>
            </a:r>
            <a:endParaRPr lang="en-US" dirty="0"/>
          </a:p>
        </p:txBody>
      </p:sp>
      <p:sp>
        <p:nvSpPr>
          <p:cNvPr id="3" name="Content Placeholder 2"/>
          <p:cNvSpPr>
            <a:spLocks noGrp="1"/>
          </p:cNvSpPr>
          <p:nvPr>
            <p:ph idx="1"/>
          </p:nvPr>
        </p:nvSpPr>
        <p:spPr>
          <a:xfrm>
            <a:off x="228600" y="924959"/>
            <a:ext cx="8686800" cy="3842780"/>
          </a:xfrm>
        </p:spPr>
        <p:txBody>
          <a:bodyPr>
            <a:noAutofit/>
          </a:bodyPr>
          <a:lstStyle/>
          <a:p>
            <a:pPr>
              <a:spcBef>
                <a:spcPts val="600"/>
              </a:spcBef>
            </a:pPr>
            <a:r>
              <a:rPr lang="en-US" dirty="0" smtClean="0"/>
              <a:t>As noted on the preceding slide, there is no evaluation </a:t>
            </a:r>
            <a:r>
              <a:rPr lang="en-US" dirty="0"/>
              <a:t>of well-understood, routine, conventional </a:t>
            </a:r>
            <a:r>
              <a:rPr lang="en-US" dirty="0" smtClean="0"/>
              <a:t>(“WURC”) activity in Prong Two.</a:t>
            </a:r>
          </a:p>
          <a:p>
            <a:pPr>
              <a:spcBef>
                <a:spcPts val="600"/>
              </a:spcBef>
            </a:pPr>
            <a:r>
              <a:rPr lang="en-US" dirty="0" smtClean="0"/>
              <a:t>Examiners should give weight to </a:t>
            </a:r>
            <a:r>
              <a:rPr lang="en-US" b="1" dirty="0" smtClean="0"/>
              <a:t>all</a:t>
            </a:r>
            <a:r>
              <a:rPr lang="en-US" dirty="0" smtClean="0"/>
              <a:t> of the claimed additional elements in Prong Two, even if those elements represent well-understood, routine, conventional (WURC) activity.</a:t>
            </a:r>
          </a:p>
          <a:p>
            <a:pPr lvl="1"/>
            <a:r>
              <a:rPr lang="en-US" sz="1600" dirty="0" smtClean="0"/>
              <a:t>Because Step 2A </a:t>
            </a:r>
            <a:r>
              <a:rPr lang="en-US" sz="1600" b="1" dirty="0" smtClean="0"/>
              <a:t>excludes</a:t>
            </a:r>
            <a:r>
              <a:rPr lang="en-US" sz="1600" dirty="0" smtClean="0"/>
              <a:t> consideration of WURC, a </a:t>
            </a:r>
            <a:r>
              <a:rPr lang="en-US" sz="1600" dirty="0"/>
              <a:t>claim that includes WURC elements may still integrate an exception into a practical </a:t>
            </a:r>
            <a:r>
              <a:rPr lang="en-US" sz="1600" dirty="0" smtClean="0"/>
              <a:t>application.</a:t>
            </a:r>
          </a:p>
          <a:p>
            <a:pPr lvl="1"/>
            <a:r>
              <a:rPr lang="en-US" sz="1600" dirty="0" smtClean="0"/>
              <a:t>Do not evaluate WURC unless the analysis proceeds to Step 2B.</a:t>
            </a:r>
            <a:endParaRPr lang="en-US" dirty="0" smtClean="0"/>
          </a:p>
          <a:p>
            <a:endParaRPr lang="en-US" dirty="0" smtClean="0"/>
          </a:p>
          <a:p>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460353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lstStyle/>
          <a:p>
            <a:r>
              <a:rPr lang="en-US" dirty="0" smtClean="0"/>
              <a:t>What remains the same: Step 2B</a:t>
            </a:r>
            <a:endParaRPr lang="en-US" dirty="0"/>
          </a:p>
        </p:txBody>
      </p:sp>
      <p:pic>
        <p:nvPicPr>
          <p:cNvPr id="14" name="Content Placeholder 13" descr="Image of the flowchart for Subject Matter Eligibility Test for Products and Processes with Step 2B highlighted"/>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8639" y="751342"/>
            <a:ext cx="7320961" cy="3931920"/>
          </a:xfrm>
        </p:spPr>
      </p:pic>
      <p:sp>
        <p:nvSpPr>
          <p:cNvPr id="4" name="Content Placeholder 3"/>
          <p:cNvSpPr>
            <a:spLocks noGrp="1"/>
          </p:cNvSpPr>
          <p:nvPr>
            <p:ph sz="half" idx="2"/>
          </p:nvPr>
        </p:nvSpPr>
        <p:spPr>
          <a:xfrm>
            <a:off x="4411786" y="1946459"/>
            <a:ext cx="3671455" cy="1964987"/>
          </a:xfrm>
        </p:spPr>
        <p:txBody>
          <a:bodyPr>
            <a:normAutofit/>
          </a:bodyPr>
          <a:lstStyle/>
          <a:p>
            <a:r>
              <a:rPr lang="en-US" sz="1800" dirty="0" smtClean="0"/>
              <a:t>Still analyze inventive concept (aka “significantly more”) in 2B.</a:t>
            </a:r>
          </a:p>
          <a:p>
            <a:r>
              <a:rPr lang="en-US" sz="1800" dirty="0" smtClean="0"/>
              <a:t>Even if claim ends up in Step 2B, it may still be eligible.</a:t>
            </a:r>
          </a:p>
          <a:p>
            <a:pPr lvl="1"/>
            <a:r>
              <a:rPr lang="en-US" sz="1600" dirty="0" smtClean="0"/>
              <a:t>E.g., claim recites an element or combination of elements that is unconventional.</a:t>
            </a:r>
            <a:endParaRPr lang="en-US" sz="1600"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65039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lstStyle/>
          <a:p>
            <a:r>
              <a:rPr lang="en-US" dirty="0" smtClean="0"/>
              <a:t>Still analyze for inventive concept in Step 2B</a:t>
            </a:r>
            <a:endParaRPr lang="en-US" dirty="0"/>
          </a:p>
        </p:txBody>
      </p:sp>
      <p:sp>
        <p:nvSpPr>
          <p:cNvPr id="3" name="Content Placeholder 2"/>
          <p:cNvSpPr>
            <a:spLocks noGrp="1"/>
          </p:cNvSpPr>
          <p:nvPr>
            <p:ph idx="1"/>
          </p:nvPr>
        </p:nvSpPr>
        <p:spPr/>
        <p:txBody>
          <a:bodyPr>
            <a:noAutofit/>
          </a:bodyPr>
          <a:lstStyle/>
          <a:p>
            <a:r>
              <a:rPr lang="en-US" dirty="0" smtClean="0"/>
              <a:t>In Step 2B, evaluate whether the claim recites additional elements that amount to an inventive concept (aka “significantly more”) than the recited judicial exception.</a:t>
            </a:r>
          </a:p>
          <a:p>
            <a:pPr lvl="1"/>
            <a:r>
              <a:rPr lang="en-US" sz="1600" dirty="0" smtClean="0"/>
              <a:t>If the claim as a whole amounts to significantly more than the exception itself (there is an inventive concept in the claim), the claim is </a:t>
            </a:r>
            <a:r>
              <a:rPr lang="en-US" sz="1600" b="1" dirty="0" smtClean="0"/>
              <a:t>eligible</a:t>
            </a:r>
            <a:r>
              <a:rPr lang="en-US" sz="1600" dirty="0" smtClean="0"/>
              <a:t>. </a:t>
            </a:r>
          </a:p>
          <a:p>
            <a:pPr lvl="1"/>
            <a:r>
              <a:rPr lang="en-US" sz="1600" dirty="0" smtClean="0"/>
              <a:t>If the claim as a whole does not amount to significantly more (there is no inventive concept in the claim), the claim is </a:t>
            </a:r>
            <a:r>
              <a:rPr lang="en-US" sz="1600" b="1" dirty="0" smtClean="0"/>
              <a:t>ineligible</a:t>
            </a:r>
            <a:r>
              <a:rPr lang="en-US" sz="1600" dirty="0" smtClean="0"/>
              <a:t>.</a:t>
            </a:r>
          </a:p>
          <a:p>
            <a:pPr>
              <a:spcBef>
                <a:spcPts val="600"/>
              </a:spcBef>
            </a:pPr>
            <a:r>
              <a:rPr lang="en-US" dirty="0" smtClean="0"/>
              <a:t>Same procedure as in prior guidance:</a:t>
            </a:r>
          </a:p>
          <a:p>
            <a:pPr lvl="1"/>
            <a:r>
              <a:rPr lang="en-US" sz="1600" dirty="0" smtClean="0"/>
              <a:t>Identifying whether there are any additional elements recited in the claim beyond the judicial exception(s), and </a:t>
            </a:r>
          </a:p>
          <a:p>
            <a:pPr lvl="1"/>
            <a:r>
              <a:rPr lang="en-US" sz="1600" dirty="0" smtClean="0"/>
              <a:t>Evaluating those additional elements individually and in combination to determine whether they amount to significantly more, using the considerations discussed on the following slides.</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149532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at Step 2B</a:t>
            </a:r>
            <a:endParaRPr lang="en-US" dirty="0"/>
          </a:p>
        </p:txBody>
      </p:sp>
      <p:sp>
        <p:nvSpPr>
          <p:cNvPr id="3" name="Content Placeholder 2"/>
          <p:cNvSpPr>
            <a:spLocks noGrp="1"/>
          </p:cNvSpPr>
          <p:nvPr>
            <p:ph idx="1"/>
          </p:nvPr>
        </p:nvSpPr>
        <p:spPr>
          <a:xfrm>
            <a:off x="228600" y="776905"/>
            <a:ext cx="8686800" cy="3990833"/>
          </a:xfrm>
        </p:spPr>
        <p:txBody>
          <a:bodyPr>
            <a:noAutofit/>
          </a:bodyPr>
          <a:lstStyle/>
          <a:p>
            <a:r>
              <a:rPr lang="en-US" sz="1800" dirty="0" smtClean="0"/>
              <a:t>Revised Step 2A overlaps with Step 2B, and thus, many of the considerations need not be re-evaluated in Step 2B because the answer will be the same.</a:t>
            </a:r>
          </a:p>
          <a:p>
            <a:r>
              <a:rPr lang="en-US" sz="1800" dirty="0" smtClean="0"/>
              <a:t>However, if an examiner had previously concluded under revised Step 2A that </a:t>
            </a:r>
            <a:br>
              <a:rPr lang="en-US" sz="1800" dirty="0" smtClean="0"/>
            </a:br>
            <a:r>
              <a:rPr lang="en-US" sz="1800" dirty="0" smtClean="0"/>
              <a:t>an additional element was insignificant extra-solution activity, they should </a:t>
            </a:r>
            <a:br>
              <a:rPr lang="en-US" sz="1800" dirty="0" smtClean="0"/>
            </a:br>
            <a:r>
              <a:rPr lang="en-US" sz="1800" dirty="0" smtClean="0"/>
              <a:t>re-evaluate that conclusion in Step 2B.</a:t>
            </a:r>
          </a:p>
          <a:p>
            <a:pPr lvl="1"/>
            <a:r>
              <a:rPr lang="en-US" sz="1600" dirty="0" smtClean="0"/>
              <a:t>If such reevaluation indicates that the element is unconventional or otherwise more than what is well-understood, routine, conventional activity in the field, this finding may indicate that an inventive concept is present and that the claim is thus eligible. </a:t>
            </a:r>
          </a:p>
          <a:p>
            <a:pPr lvl="1"/>
            <a:r>
              <a:rPr lang="en-US" sz="1600" dirty="0" smtClean="0"/>
              <a:t>For example, when evaluating a claim reciting an abstract idea such as a mathematical equation and a series of data gathering steps that collect a necessary input for the equation, an examiner might consider the data gathering steps to be insignificant extra-solution activity in revised Step 2A, and therefore find that the judicial exception is not integrated into a practical application. However, when the examiner reconsiders the data gathering steps in Step 2B, the examiner could determine that the combination of steps gather data in an unconventional way and, therefore, provide an “inventive concept,” rendering the claim eligible at Step 2B.</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572847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0342"/>
            <a:ext cx="8915400" cy="914400"/>
          </a:xfrm>
        </p:spPr>
        <p:txBody>
          <a:bodyPr/>
          <a:lstStyle/>
          <a:p>
            <a:r>
              <a:rPr lang="en-US" dirty="0"/>
              <a:t>Step 2B </a:t>
            </a:r>
            <a:r>
              <a:rPr lang="en-US" dirty="0" smtClean="0"/>
              <a:t>considerations overlap with </a:t>
            </a:r>
            <a:r>
              <a:rPr lang="en-US" dirty="0"/>
              <a:t>Step 2A</a:t>
            </a:r>
          </a:p>
        </p:txBody>
      </p:sp>
      <p:sp>
        <p:nvSpPr>
          <p:cNvPr id="6" name="Content Placeholder 5"/>
          <p:cNvSpPr>
            <a:spLocks noGrp="1"/>
          </p:cNvSpPr>
          <p:nvPr>
            <p:ph sz="half" idx="1"/>
          </p:nvPr>
        </p:nvSpPr>
        <p:spPr>
          <a:xfrm>
            <a:off x="235526" y="752006"/>
            <a:ext cx="4361188" cy="3917443"/>
          </a:xfrm>
        </p:spPr>
        <p:txBody>
          <a:bodyPr>
            <a:noAutofit/>
          </a:bodyPr>
          <a:lstStyle/>
          <a:p>
            <a:pPr marL="0" indent="0">
              <a:lnSpc>
                <a:spcPct val="80000"/>
              </a:lnSpc>
              <a:buNone/>
            </a:pPr>
            <a:r>
              <a:rPr lang="en-US" sz="1600" dirty="0"/>
              <a:t>Limitations that are indicative of an inventive concept (aka “significantly more</a:t>
            </a:r>
            <a:r>
              <a:rPr lang="en-US" sz="1600" dirty="0" smtClean="0"/>
              <a:t>”):</a:t>
            </a:r>
          </a:p>
          <a:p>
            <a:pPr>
              <a:lnSpc>
                <a:spcPct val="80000"/>
              </a:lnSpc>
            </a:pPr>
            <a:r>
              <a:rPr lang="en-US" sz="1400" dirty="0" smtClean="0"/>
              <a:t>Improvements to the functioning of a computer, or to any other technology or technical field - see MPEP 2106.05(a); </a:t>
            </a:r>
          </a:p>
          <a:p>
            <a:pPr>
              <a:lnSpc>
                <a:spcPct val="80000"/>
              </a:lnSpc>
            </a:pPr>
            <a:r>
              <a:rPr lang="en-US" sz="1400" dirty="0" smtClean="0"/>
              <a:t>Applying the judicial exception with, or by use of, a particular machine - see MPEP 2106.05(b); </a:t>
            </a:r>
          </a:p>
          <a:p>
            <a:pPr>
              <a:lnSpc>
                <a:spcPct val="80000"/>
              </a:lnSpc>
            </a:pPr>
            <a:r>
              <a:rPr lang="en-US" sz="1400" dirty="0" smtClean="0"/>
              <a:t>Effecting a transformation or reduction of a particular article to a different state or thing - see MPEP 2106.05(c);  </a:t>
            </a:r>
          </a:p>
          <a:p>
            <a:pPr>
              <a:lnSpc>
                <a:spcPct val="80000"/>
              </a:lnSpc>
            </a:pPr>
            <a:r>
              <a:rPr lang="en-US" sz="1400" dirty="0" smtClean="0"/>
              <a:t>Applying or using the judicial exception in some other meaningful way beyond generally linking the use of the judicial exception to a particular technological environment, such that the claim as a whole is more than a drafting effort designed to monopolize the exception - see MPEP 2106.05(e) and </a:t>
            </a:r>
            <a:r>
              <a:rPr lang="en-US" sz="1400" i="1" dirty="0" smtClean="0"/>
              <a:t>Vanda</a:t>
            </a:r>
            <a:r>
              <a:rPr lang="en-US" sz="1400" dirty="0" smtClean="0"/>
              <a:t> Memo; and</a:t>
            </a:r>
          </a:p>
          <a:p>
            <a:pPr>
              <a:lnSpc>
                <a:spcPct val="80000"/>
              </a:lnSpc>
            </a:pPr>
            <a:r>
              <a:rPr lang="en-US" sz="1400" b="1" dirty="0">
                <a:solidFill>
                  <a:schemeClr val="tx2"/>
                </a:solidFill>
              </a:rPr>
              <a:t>Adding a specific limitation other than what is well-understood, routine, conventional activity in the field - see MPEP 2106.05(d</a:t>
            </a:r>
            <a:r>
              <a:rPr lang="en-US" sz="1400" b="1" dirty="0" smtClean="0">
                <a:solidFill>
                  <a:schemeClr val="tx2"/>
                </a:solidFill>
              </a:rPr>
              <a:t>).</a:t>
            </a:r>
            <a:endParaRPr lang="en-US" sz="1400" b="1" dirty="0">
              <a:solidFill>
                <a:schemeClr val="tx2"/>
              </a:solidFill>
            </a:endParaRPr>
          </a:p>
        </p:txBody>
      </p:sp>
      <p:sp>
        <p:nvSpPr>
          <p:cNvPr id="7" name="Content Placeholder 6"/>
          <p:cNvSpPr>
            <a:spLocks noGrp="1"/>
          </p:cNvSpPr>
          <p:nvPr>
            <p:ph sz="half" idx="2"/>
          </p:nvPr>
        </p:nvSpPr>
        <p:spPr>
          <a:xfrm>
            <a:off x="4703616" y="752006"/>
            <a:ext cx="4206240" cy="3917443"/>
          </a:xfrm>
        </p:spPr>
        <p:txBody>
          <a:bodyPr>
            <a:noAutofit/>
          </a:bodyPr>
          <a:lstStyle/>
          <a:p>
            <a:pPr marL="0" indent="0">
              <a:lnSpc>
                <a:spcPct val="80000"/>
              </a:lnSpc>
              <a:buNone/>
            </a:pPr>
            <a:r>
              <a:rPr lang="en-US" sz="1600" dirty="0"/>
              <a:t>Limitations that are </a:t>
            </a:r>
            <a:r>
              <a:rPr lang="en-US" sz="1600" b="1" dirty="0"/>
              <a:t>not</a:t>
            </a:r>
            <a:r>
              <a:rPr lang="en-US" sz="1600" dirty="0"/>
              <a:t> indicative of an inventive concept (aka “significantly more”):</a:t>
            </a:r>
            <a:endParaRPr lang="en-US" sz="1600" dirty="0" smtClean="0"/>
          </a:p>
          <a:p>
            <a:pPr>
              <a:lnSpc>
                <a:spcPct val="80000"/>
              </a:lnSpc>
            </a:pPr>
            <a:r>
              <a:rPr lang="en-US" sz="1400" dirty="0" smtClean="0"/>
              <a:t>Adding the words “apply it” (or an equivalent) with the judicial exception, or mere instructions to implement an abstract idea on a computer, or merely uses a computer as a tool to perform an abstract idea - see MPEP 2106.05(f); </a:t>
            </a:r>
          </a:p>
          <a:p>
            <a:pPr>
              <a:lnSpc>
                <a:spcPct val="80000"/>
              </a:lnSpc>
            </a:pPr>
            <a:r>
              <a:rPr lang="en-US" sz="1400" dirty="0" smtClean="0"/>
              <a:t>Adding insignificant extra-solution activity to the judicial exception - see MPEP 2106.05(g); </a:t>
            </a:r>
          </a:p>
          <a:p>
            <a:pPr>
              <a:lnSpc>
                <a:spcPct val="80000"/>
              </a:lnSpc>
            </a:pPr>
            <a:r>
              <a:rPr lang="en-US" sz="1400" dirty="0" smtClean="0"/>
              <a:t>Generally linking the use of the judicial exception to a particular technological environment or field of use – see MPEP 2106.05(h); and</a:t>
            </a:r>
          </a:p>
          <a:p>
            <a:pPr>
              <a:lnSpc>
                <a:spcPct val="80000"/>
              </a:lnSpc>
            </a:pPr>
            <a:r>
              <a:rPr lang="en-US" sz="1400" b="1" dirty="0">
                <a:solidFill>
                  <a:schemeClr val="tx2"/>
                </a:solidFill>
              </a:rPr>
              <a:t>Simply appending well-understood, routine, conventional activities previously known to the industry, specified at a high level of generality, to the judicial exception - see MPEP 2106.05(d) and </a:t>
            </a:r>
            <a:r>
              <a:rPr lang="en-US" sz="1400" b="1" i="1" dirty="0" smtClean="0">
                <a:solidFill>
                  <a:schemeClr val="tx2"/>
                </a:solidFill>
              </a:rPr>
              <a:t>Berkheimer</a:t>
            </a:r>
            <a:r>
              <a:rPr lang="en-US" sz="1400" b="1" dirty="0" smtClean="0">
                <a:solidFill>
                  <a:schemeClr val="tx2"/>
                </a:solidFill>
              </a:rPr>
              <a:t> Memo.</a:t>
            </a:r>
            <a:endParaRPr lang="en-US" sz="1400" b="1" dirty="0">
              <a:solidFill>
                <a:schemeClr val="tx2"/>
              </a:solidFill>
            </a:endParaRP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8"/>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4070492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lstStyle/>
          <a:p>
            <a:r>
              <a:rPr lang="en-US" dirty="0" smtClean="0"/>
              <a:t>Procedure for tentative </a:t>
            </a:r>
            <a:r>
              <a:rPr lang="en-US" dirty="0"/>
              <a:t>a</a:t>
            </a:r>
            <a:r>
              <a:rPr lang="en-US" dirty="0" smtClean="0"/>
              <a:t>bstract ideas</a:t>
            </a:r>
            <a:endParaRPr lang="en-US" dirty="0"/>
          </a:p>
        </p:txBody>
      </p:sp>
      <p:sp>
        <p:nvSpPr>
          <p:cNvPr id="3" name="Content Placeholder 2"/>
          <p:cNvSpPr>
            <a:spLocks noGrp="1"/>
          </p:cNvSpPr>
          <p:nvPr>
            <p:ph idx="1"/>
          </p:nvPr>
        </p:nvSpPr>
        <p:spPr>
          <a:xfrm>
            <a:off x="228598" y="829165"/>
            <a:ext cx="8686800" cy="3795086"/>
          </a:xfrm>
        </p:spPr>
        <p:txBody>
          <a:bodyPr>
            <a:noAutofit/>
          </a:bodyPr>
          <a:lstStyle/>
          <a:p>
            <a:r>
              <a:rPr lang="en-US" sz="1800" dirty="0" smtClean="0"/>
              <a:t>There may be rare circumstances in which an examiner believes a claim limitation should be treated as an abstract idea (“tentative abstract idea”) even though it does not fall within the enumerated groupings of abstract ideas.</a:t>
            </a:r>
          </a:p>
          <a:p>
            <a:r>
              <a:rPr lang="en-US" sz="1800" dirty="0" smtClean="0"/>
              <a:t>In such circumstances, the examiner should evaluate the claim under the 2019 PEG: </a:t>
            </a:r>
          </a:p>
          <a:p>
            <a:pPr lvl="1"/>
            <a:r>
              <a:rPr lang="en-US" sz="1600" dirty="0" smtClean="0"/>
              <a:t>If the claim as a whole integrates the tentative abstract idea into a practical application, the claim is </a:t>
            </a:r>
            <a:r>
              <a:rPr lang="en-US" sz="1600" b="1" dirty="0" smtClean="0"/>
              <a:t>eligible</a:t>
            </a:r>
            <a:r>
              <a:rPr lang="en-US" sz="1600" dirty="0" smtClean="0"/>
              <a:t>. This concludes the eligibility analysis. Otherwise, proceed to Step 2B.</a:t>
            </a:r>
          </a:p>
          <a:p>
            <a:pPr lvl="1"/>
            <a:r>
              <a:rPr lang="en-US" sz="1600" dirty="0" smtClean="0"/>
              <a:t>In Step 2B, if the claim as a whole provides an inventive concept, the claim is eligible. This concludes the eligibility analysis. Otherwise, the examiner should bring the application to the attention of the Technology Center (TC) director. </a:t>
            </a:r>
          </a:p>
          <a:p>
            <a:pPr lvl="1"/>
            <a:r>
              <a:rPr lang="en-US" sz="1600" dirty="0" smtClean="0"/>
              <a:t>A rejection of a claim reciting a tentative abstract idea must be approved by the TC director (which approval will be indicated in the file record of the application) and must provide a justification for why such claim limitation is being treated as reciting an abstract idea.</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28820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&amp; takeaways</a:t>
            </a:r>
            <a:endParaRPr lang="en-US" dirty="0"/>
          </a:p>
        </p:txBody>
      </p:sp>
      <p:sp>
        <p:nvSpPr>
          <p:cNvPr id="3" name="Content Placeholder 2"/>
          <p:cNvSpPr>
            <a:spLocks noGrp="1"/>
          </p:cNvSpPr>
          <p:nvPr>
            <p:ph sz="half" idx="1"/>
          </p:nvPr>
        </p:nvSpPr>
        <p:spPr/>
        <p:txBody>
          <a:bodyPr>
            <a:noAutofit/>
          </a:bodyPr>
          <a:lstStyle/>
          <a:p>
            <a:r>
              <a:rPr lang="en-US" sz="1800" dirty="0"/>
              <a:t>Treat the claim as a whole – consider </a:t>
            </a:r>
            <a:r>
              <a:rPr lang="en-US" sz="1800" b="1" dirty="0"/>
              <a:t>all</a:t>
            </a:r>
            <a:r>
              <a:rPr lang="en-US" sz="1800" dirty="0"/>
              <a:t> of the recited limitations when determining </a:t>
            </a:r>
            <a:r>
              <a:rPr lang="en-US" sz="1800" dirty="0" smtClean="0"/>
              <a:t>eligibility.</a:t>
            </a:r>
            <a:endParaRPr lang="en-US" sz="1800" dirty="0"/>
          </a:p>
          <a:p>
            <a:r>
              <a:rPr lang="en-US" sz="1800" b="1" dirty="0" smtClean="0"/>
              <a:t>No longer use</a:t>
            </a:r>
            <a:r>
              <a:rPr lang="en-US" sz="1800" dirty="0" smtClean="0"/>
              <a:t> the “Eligibility Quick Reference Sheet Identifying Abstract Ideas” when determining whether a claim recites an abstract idea.</a:t>
            </a:r>
          </a:p>
          <a:p>
            <a:r>
              <a:rPr lang="en-US" sz="1800" dirty="0" smtClean="0"/>
              <a:t>Whether claim elements represent only well-understood, routine, conventional activity is considered at Step 2B and is not a consideration at Step 2A.</a:t>
            </a:r>
            <a:endParaRPr lang="en-US" sz="1800" dirty="0"/>
          </a:p>
        </p:txBody>
      </p:sp>
      <p:sp>
        <p:nvSpPr>
          <p:cNvPr id="4" name="Content Placeholder 3"/>
          <p:cNvSpPr>
            <a:spLocks noGrp="1"/>
          </p:cNvSpPr>
          <p:nvPr>
            <p:ph sz="half" idx="2"/>
          </p:nvPr>
        </p:nvSpPr>
        <p:spPr/>
        <p:txBody>
          <a:bodyPr>
            <a:noAutofit/>
          </a:bodyPr>
          <a:lstStyle/>
          <a:p>
            <a:r>
              <a:rPr lang="en-US" sz="1800" dirty="0" smtClean="0"/>
              <a:t>The key inquiry in revised Step 2A is whether a claim that recites a judicial exception is directed to the judicial exception itself, or is instead directed to a practical application of the judicial exception.</a:t>
            </a:r>
          </a:p>
          <a:p>
            <a:r>
              <a:rPr lang="en-US" sz="1800" dirty="0" smtClean="0"/>
              <a:t>Practice compact prosecution – this includes addressing all statutory requirements (not just eligibility), and pointing applicants to eligible subject matter in the specification when possible.</a:t>
            </a:r>
          </a:p>
          <a:p>
            <a:endParaRPr lang="en-US" sz="1800" dirty="0"/>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Footer Placeholder 8"/>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245283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none" dirty="0" smtClean="0"/>
              <a:t>101-Related resources</a:t>
            </a:r>
            <a:endParaRPr lang="en-US" sz="3600" cap="none" dirty="0"/>
          </a:p>
        </p:txBody>
      </p:sp>
      <p:sp>
        <p:nvSpPr>
          <p:cNvPr id="6" name="Date Placeholder 5"/>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Footer Placeholder 6"/>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05909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overview</a:t>
            </a:r>
            <a:endParaRPr lang="en-US" dirty="0"/>
          </a:p>
        </p:txBody>
      </p:sp>
      <p:sp>
        <p:nvSpPr>
          <p:cNvPr id="3" name="Content Placeholder 2"/>
          <p:cNvSpPr>
            <a:spLocks noGrp="1"/>
          </p:cNvSpPr>
          <p:nvPr>
            <p:ph idx="1"/>
          </p:nvPr>
        </p:nvSpPr>
        <p:spPr/>
        <p:txBody>
          <a:bodyPr/>
          <a:lstStyle/>
          <a:p>
            <a:r>
              <a:rPr lang="en-US" dirty="0" smtClean="0"/>
              <a:t>This is an introductory training module on the 2019 Revised Patent Subject Matter Eligibility Guidance. </a:t>
            </a:r>
          </a:p>
          <a:p>
            <a:r>
              <a:rPr lang="en-US" dirty="0" smtClean="0"/>
              <a:t>These training slides are available on the Subject Matter Eligibility microsite. </a:t>
            </a:r>
          </a:p>
          <a:p>
            <a:pPr lvl="1"/>
            <a:r>
              <a:rPr lang="en-US" dirty="0" smtClean="0"/>
              <a:t>You can download the slides from this link: </a:t>
            </a:r>
          </a:p>
          <a:p>
            <a:pPr marL="457200" lvl="1" indent="0">
              <a:buNone/>
            </a:pPr>
            <a:r>
              <a:rPr lang="en-US" sz="1600" dirty="0" smtClean="0">
                <a:hlinkClick r:id="rId3"/>
              </a:rPr>
              <a:t>www.uspto.gov/patent/laws-and-regulations/examination-policy/subject-matter-eligibility</a:t>
            </a:r>
            <a:endParaRPr lang="en-US" sz="1600" dirty="0" smtClean="0"/>
          </a:p>
          <a:p>
            <a:pPr lvl="1"/>
            <a:r>
              <a:rPr lang="en-US" dirty="0" smtClean="0"/>
              <a:t>The slides will be made public once this phase of training has been completed.</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39010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a:xfrm>
            <a:off x="228600" y="924958"/>
            <a:ext cx="8686800" cy="3598403"/>
          </a:xfrm>
        </p:spPr>
        <p:txBody>
          <a:bodyPr>
            <a:noAutofit/>
          </a:bodyPr>
          <a:lstStyle/>
          <a:p>
            <a:r>
              <a:rPr lang="en-US" dirty="0" smtClean="0"/>
              <a:t>The 2019 PEG supersedes:</a:t>
            </a:r>
          </a:p>
          <a:p>
            <a:pPr lvl="1"/>
            <a:r>
              <a:rPr lang="en-US" dirty="0" smtClean="0"/>
              <a:t>MPEP 2106.04(II) (Eligibility Step 2A: Whether a Claim Is Directed to a Judicial Exception).</a:t>
            </a:r>
          </a:p>
          <a:p>
            <a:pPr lvl="1"/>
            <a:r>
              <a:rPr lang="en-US" dirty="0" smtClean="0"/>
              <a:t>All versions of the “Eligibility Quick Reference Sheet Identifying Abstract Ideas”.</a:t>
            </a:r>
          </a:p>
          <a:p>
            <a:r>
              <a:rPr lang="en-US" dirty="0" smtClean="0"/>
              <a:t>A chart of affected MPEP sections will be posted on the microsite.</a:t>
            </a:r>
          </a:p>
          <a:p>
            <a:pPr marL="457200" lvl="1" indent="0">
              <a:buNone/>
            </a:pPr>
            <a:endParaRPr lang="en-US" dirty="0" smtClean="0"/>
          </a:p>
          <a:p>
            <a:pPr marL="457200" lvl="1" indent="0">
              <a:buNone/>
            </a:pPr>
            <a:endParaRPr lang="en-US" dirty="0" smtClean="0"/>
          </a:p>
          <a:p>
            <a:pPr marL="0" indent="0">
              <a:buNone/>
            </a:pPr>
            <a:r>
              <a:rPr lang="en-US" b="1" dirty="0" smtClean="0"/>
              <a:t>Note</a:t>
            </a:r>
            <a:r>
              <a:rPr lang="en-US" dirty="0" smtClean="0"/>
              <a:t>: Any claim considered eligible under prior guidance should still be considered eligible under the 2019 PEG</a:t>
            </a:r>
          </a:p>
          <a:p>
            <a:pPr lvl="1"/>
            <a:endParaRPr lang="en-US" dirty="0" smtClean="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020994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Autofit/>
          </a:bodyPr>
          <a:lstStyle/>
          <a:p>
            <a:r>
              <a:rPr lang="en-US" sz="1800" dirty="0" smtClean="0"/>
              <a:t>The Office has issued numerous examples showing how to apply its eligibility guidance to analyze various fact patterns.</a:t>
            </a:r>
          </a:p>
          <a:p>
            <a:pPr lvl="1"/>
            <a:r>
              <a:rPr lang="en-US" sz="1600" dirty="0" smtClean="0"/>
              <a:t>New examples 37-42 present hypothetical claims that are analyzed under the 2019 PEG. These examples address abstract ideas, computer-related inventions, and software.</a:t>
            </a:r>
          </a:p>
          <a:p>
            <a:pPr lvl="1"/>
            <a:r>
              <a:rPr lang="en-US" sz="1600" dirty="0" smtClean="0"/>
              <a:t>Existing examples 1-36 were issued prior to the 2019 PEG, and some of them present analyses that may not </a:t>
            </a:r>
            <a:r>
              <a:rPr lang="en-US" sz="1600" dirty="0"/>
              <a:t>be entirely consistent with the 2019 </a:t>
            </a:r>
            <a:r>
              <a:rPr lang="en-US" sz="1600" dirty="0" smtClean="0"/>
              <a:t>PEG. Thus, although </a:t>
            </a:r>
            <a:r>
              <a:rPr lang="en-US" sz="1600" dirty="0"/>
              <a:t>all the claims indicated as eligible in prior examples 1-36 are still eligible today,</a:t>
            </a:r>
            <a:r>
              <a:rPr lang="en-US" sz="1600" dirty="0" smtClean="0"/>
              <a:t> you should use these examples with caution.</a:t>
            </a:r>
          </a:p>
          <a:p>
            <a:pPr marL="0" indent="0">
              <a:spcBef>
                <a:spcPts val="600"/>
              </a:spcBef>
              <a:buNone/>
            </a:pPr>
            <a:endParaRPr lang="en-US" sz="1800" b="1" dirty="0" smtClean="0"/>
          </a:p>
          <a:p>
            <a:pPr marL="400050" lvl="1" indent="0">
              <a:spcBef>
                <a:spcPts val="600"/>
              </a:spcBef>
              <a:buNone/>
            </a:pPr>
            <a:r>
              <a:rPr lang="en-US" sz="1600" b="1" dirty="0" smtClean="0"/>
              <a:t>NOTE</a:t>
            </a:r>
            <a:r>
              <a:rPr lang="en-US" sz="1600" dirty="0"/>
              <a:t>: For more information on </a:t>
            </a:r>
            <a:r>
              <a:rPr lang="en-US" sz="1600" dirty="0" smtClean="0"/>
              <a:t>the new examples, and on how the 2019 PEG affected the existing examples, see the Advanced </a:t>
            </a:r>
            <a:r>
              <a:rPr lang="en-US" sz="1600" dirty="0"/>
              <a:t>Module training slides </a:t>
            </a:r>
            <a:r>
              <a:rPr lang="en-US" sz="1600" dirty="0" smtClean="0"/>
              <a:t>and the example documents posted </a:t>
            </a:r>
            <a:r>
              <a:rPr lang="en-US" sz="1600" dirty="0"/>
              <a:t>on the microsite.</a:t>
            </a:r>
          </a:p>
          <a:p>
            <a:pPr marL="0" indent="0">
              <a:spcBef>
                <a:spcPts val="600"/>
              </a:spcBef>
              <a:buNone/>
            </a:pPr>
            <a:endParaRPr lang="en-US" sz="1800"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338065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form paragraphs</a:t>
            </a:r>
            <a:endParaRPr lang="en-US" dirty="0"/>
          </a:p>
        </p:txBody>
      </p:sp>
      <p:sp>
        <p:nvSpPr>
          <p:cNvPr id="3" name="Content Placeholder 2"/>
          <p:cNvSpPr>
            <a:spLocks noGrp="1"/>
          </p:cNvSpPr>
          <p:nvPr>
            <p:ph idx="1"/>
          </p:nvPr>
        </p:nvSpPr>
        <p:spPr>
          <a:xfrm>
            <a:off x="228600" y="924959"/>
            <a:ext cx="8686800" cy="3842780"/>
          </a:xfrm>
        </p:spPr>
        <p:txBody>
          <a:bodyPr>
            <a:noAutofit/>
          </a:bodyPr>
          <a:lstStyle/>
          <a:p>
            <a:r>
              <a:rPr lang="en-US" dirty="0" smtClean="0"/>
              <a:t>The 2019 PEG affects </a:t>
            </a:r>
            <a:r>
              <a:rPr lang="en-US" b="1" dirty="0" smtClean="0"/>
              <a:t>some</a:t>
            </a:r>
            <a:r>
              <a:rPr lang="en-US" dirty="0" smtClean="0"/>
              <a:t> of the eligibility-related form paragraphs.</a:t>
            </a:r>
          </a:p>
          <a:p>
            <a:pPr lvl="1"/>
            <a:r>
              <a:rPr lang="en-US" sz="1600" dirty="0" smtClean="0"/>
              <a:t>Form paragraph 7.05.015 is superseded and replaced with new form paragraphs 7.05.016 and 7.05.017.</a:t>
            </a:r>
          </a:p>
          <a:p>
            <a:pPr>
              <a:spcBef>
                <a:spcPts val="600"/>
              </a:spcBef>
            </a:pPr>
            <a:r>
              <a:rPr lang="en-US" dirty="0" smtClean="0"/>
              <a:t>For “Step 2B” rejections (claim is directed to a judicial exception without providing an inventive concept/significantly more) use existing form paragraphs 7.04.01, 7.05 </a:t>
            </a:r>
            <a:r>
              <a:rPr lang="en-US" b="1" dirty="0" smtClean="0"/>
              <a:t>and</a:t>
            </a:r>
            <a:r>
              <a:rPr lang="en-US" dirty="0" smtClean="0"/>
              <a:t> the following new form paragraph(s):</a:t>
            </a:r>
          </a:p>
          <a:p>
            <a:pPr lvl="1"/>
            <a:r>
              <a:rPr lang="en-US" sz="1600" dirty="0" smtClean="0"/>
              <a:t>If the recited judicial exception is an </a:t>
            </a:r>
            <a:r>
              <a:rPr lang="en-US" sz="1600" b="1" dirty="0" smtClean="0"/>
              <a:t>abstract idea enumerated in the 2019 PEG, a law of nature, or a natural phenomenon</a:t>
            </a:r>
            <a:r>
              <a:rPr lang="en-US" sz="1600" dirty="0" smtClean="0"/>
              <a:t>, use new form paragraph 7.05.016.</a:t>
            </a:r>
          </a:p>
          <a:p>
            <a:pPr lvl="1"/>
            <a:r>
              <a:rPr lang="en-US" sz="1600" dirty="0" smtClean="0"/>
              <a:t>If the recited judicial exception is an</a:t>
            </a:r>
            <a:r>
              <a:rPr lang="en-US" sz="1600" b="1" dirty="0" smtClean="0"/>
              <a:t> abstract idea that is not enumerated in the 2019 PEG</a:t>
            </a:r>
            <a:r>
              <a:rPr lang="en-US" sz="1600" dirty="0" smtClean="0"/>
              <a:t>, use new form paragraph 7.05.016 and new form paragraph 7.05.017 because TC director approval is required.</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864026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Section 101 </a:t>
            </a:r>
            <a:r>
              <a:rPr lang="en-US" dirty="0" smtClean="0"/>
              <a:t>form paragraphs</a:t>
            </a:r>
            <a:endParaRPr lang="en-US" dirty="0"/>
          </a:p>
        </p:txBody>
      </p:sp>
      <p:graphicFrame>
        <p:nvGraphicFramePr>
          <p:cNvPr id="8" name="Content Placeholder 7" descr="Chart of the form paragraphs to be used for 101 rejections."/>
          <p:cNvGraphicFramePr>
            <a:graphicFrameLocks noGrp="1"/>
          </p:cNvGraphicFramePr>
          <p:nvPr>
            <p:ph idx="1"/>
            <p:extLst>
              <p:ext uri="{D42A27DB-BD31-4B8C-83A1-F6EECF244321}">
                <p14:modId xmlns:p14="http://schemas.microsoft.com/office/powerpoint/2010/main" val="3699230347"/>
              </p:ext>
            </p:extLst>
          </p:nvPr>
        </p:nvGraphicFramePr>
        <p:xfrm>
          <a:off x="276345" y="992271"/>
          <a:ext cx="8591309" cy="3307443"/>
        </p:xfrm>
        <a:graphic>
          <a:graphicData uri="http://schemas.openxmlformats.org/drawingml/2006/table">
            <a:tbl>
              <a:tblPr firstRow="1" bandRow="1">
                <a:tableStyleId>{5C22544A-7EE6-4342-B048-85BDC9FD1C3A}</a:tableStyleId>
              </a:tblPr>
              <a:tblGrid>
                <a:gridCol w="5560010">
                  <a:extLst>
                    <a:ext uri="{9D8B030D-6E8A-4147-A177-3AD203B41FA5}">
                      <a16:colId xmlns:a16="http://schemas.microsoft.com/office/drawing/2014/main" val="4155827908"/>
                    </a:ext>
                  </a:extLst>
                </a:gridCol>
                <a:gridCol w="3031299">
                  <a:extLst>
                    <a:ext uri="{9D8B030D-6E8A-4147-A177-3AD203B41FA5}">
                      <a16:colId xmlns:a16="http://schemas.microsoft.com/office/drawing/2014/main" val="1695219759"/>
                    </a:ext>
                  </a:extLst>
                </a:gridCol>
              </a:tblGrid>
              <a:tr h="352524">
                <a:tc>
                  <a:txBody>
                    <a:bodyPr/>
                    <a:lstStyle/>
                    <a:p>
                      <a:r>
                        <a:rPr lang="en-US" sz="1400" dirty="0" smtClean="0">
                          <a:solidFill>
                            <a:schemeClr val="tx1"/>
                          </a:solidFill>
                        </a:rPr>
                        <a:t>Form paragraph</a:t>
                      </a:r>
                      <a:endParaRPr lang="en-US" sz="1400" dirty="0">
                        <a:solidFill>
                          <a:schemeClr val="tx1"/>
                        </a:solidFill>
                      </a:endParaRPr>
                    </a:p>
                  </a:txBody>
                  <a:tcPr/>
                </a:tc>
                <a:tc>
                  <a:txBody>
                    <a:bodyPr/>
                    <a:lstStyle/>
                    <a:p>
                      <a:pPr algn="ctr"/>
                      <a:r>
                        <a:rPr lang="en-US" sz="1400" dirty="0" smtClean="0">
                          <a:solidFill>
                            <a:schemeClr val="tx1"/>
                          </a:solidFill>
                        </a:rPr>
                        <a:t>Status</a:t>
                      </a:r>
                      <a:endParaRPr lang="en-US" sz="1400" dirty="0">
                        <a:solidFill>
                          <a:schemeClr val="tx1"/>
                        </a:solidFill>
                      </a:endParaRPr>
                    </a:p>
                  </a:txBody>
                  <a:tcPr/>
                </a:tc>
                <a:extLst>
                  <a:ext uri="{0D108BD9-81ED-4DB2-BD59-A6C34878D82A}">
                    <a16:rowId xmlns:a16="http://schemas.microsoft.com/office/drawing/2014/main" val="2603041554"/>
                  </a:ext>
                </a:extLst>
              </a:tr>
              <a:tr h="352524">
                <a:tc>
                  <a:txBody>
                    <a:bodyPr/>
                    <a:lstStyle/>
                    <a:p>
                      <a:r>
                        <a:rPr lang="en-US" sz="1400" dirty="0" smtClean="0">
                          <a:solidFill>
                            <a:schemeClr val="tx1"/>
                          </a:solidFill>
                        </a:rPr>
                        <a:t>7.04.01 Statement of Statutory Basis, 35 U.S.C. 101</a:t>
                      </a:r>
                      <a:endParaRPr lang="en-US" sz="1400" dirty="0">
                        <a:solidFill>
                          <a:schemeClr val="tx1"/>
                        </a:solidFill>
                      </a:endParaRPr>
                    </a:p>
                  </a:txBody>
                  <a:tcPr/>
                </a:tc>
                <a:tc rowSpan="3">
                  <a:txBody>
                    <a:bodyPr/>
                    <a:lstStyle/>
                    <a:p>
                      <a:pPr algn="ctr"/>
                      <a:r>
                        <a:rPr lang="en-US" sz="1400" dirty="0" smtClean="0">
                          <a:solidFill>
                            <a:schemeClr val="tx1"/>
                          </a:solidFill>
                        </a:rPr>
                        <a:t>Unchanged </a:t>
                      </a:r>
                      <a:br>
                        <a:rPr lang="en-US" sz="1400" dirty="0" smtClean="0">
                          <a:solidFill>
                            <a:schemeClr val="tx1"/>
                          </a:solidFill>
                        </a:rPr>
                      </a:br>
                      <a:r>
                        <a:rPr lang="en-US" sz="1400" dirty="0" smtClean="0">
                          <a:solidFill>
                            <a:schemeClr val="tx1"/>
                          </a:solidFill>
                        </a:rPr>
                        <a:t>(except for cross-references to other FP in the examiner notes)</a:t>
                      </a:r>
                      <a:endParaRPr lang="en-US" sz="1400" dirty="0">
                        <a:solidFill>
                          <a:schemeClr val="tx1"/>
                        </a:solidFill>
                      </a:endParaRPr>
                    </a:p>
                  </a:txBody>
                  <a:tcPr/>
                </a:tc>
                <a:extLst>
                  <a:ext uri="{0D108BD9-81ED-4DB2-BD59-A6C34878D82A}">
                    <a16:rowId xmlns:a16="http://schemas.microsoft.com/office/drawing/2014/main" val="1236298692"/>
                  </a:ext>
                </a:extLst>
              </a:tr>
              <a:tr h="352524">
                <a:tc>
                  <a:txBody>
                    <a:bodyPr/>
                    <a:lstStyle/>
                    <a:p>
                      <a:r>
                        <a:rPr lang="en-US" sz="1400" dirty="0" smtClean="0">
                          <a:solidFill>
                            <a:schemeClr val="tx1"/>
                          </a:solidFill>
                        </a:rPr>
                        <a:t>7.05 Rejection, 35 U.S.C. 101, -Heading Only-</a:t>
                      </a:r>
                      <a:endParaRPr lang="en-US" sz="1400" dirty="0">
                        <a:solidFill>
                          <a:schemeClr val="tx1"/>
                        </a:solidFill>
                      </a:endParaRPr>
                    </a:p>
                  </a:txBody>
                  <a:tcPr/>
                </a:tc>
                <a:tc vMerge="1">
                  <a:txBody>
                    <a:bodyPr/>
                    <a:lstStyle/>
                    <a:p>
                      <a:pPr algn="ctr"/>
                      <a:endParaRPr lang="en-US" sz="1400" dirty="0"/>
                    </a:p>
                  </a:txBody>
                  <a:tcPr/>
                </a:tc>
                <a:extLst>
                  <a:ext uri="{0D108BD9-81ED-4DB2-BD59-A6C34878D82A}">
                    <a16:rowId xmlns:a16="http://schemas.microsoft.com/office/drawing/2014/main" val="3397111325"/>
                  </a:ext>
                </a:extLst>
              </a:tr>
              <a:tr h="492568">
                <a:tc>
                  <a:txBody>
                    <a:bodyPr/>
                    <a:lstStyle/>
                    <a:p>
                      <a:r>
                        <a:rPr lang="en-US" sz="1400" dirty="0" smtClean="0">
                          <a:solidFill>
                            <a:schemeClr val="tx1"/>
                          </a:solidFill>
                        </a:rPr>
                        <a:t>7.05.01 Rejection, 35 U.S.C. 101, Nonstatutory (Not One of the Four Statutory Categories)</a:t>
                      </a:r>
                      <a:endParaRPr lang="en-US" sz="1400" dirty="0">
                        <a:solidFill>
                          <a:schemeClr val="tx1"/>
                        </a:solidFill>
                      </a:endParaRPr>
                    </a:p>
                  </a:txBody>
                  <a:tcPr/>
                </a:tc>
                <a:tc vMerge="1">
                  <a:txBody>
                    <a:bodyPr/>
                    <a:lstStyle/>
                    <a:p>
                      <a:pPr algn="ctr"/>
                      <a:endParaRPr lang="en-US" sz="1400" dirty="0"/>
                    </a:p>
                  </a:txBody>
                  <a:tcPr/>
                </a:tc>
                <a:extLst>
                  <a:ext uri="{0D108BD9-81ED-4DB2-BD59-A6C34878D82A}">
                    <a16:rowId xmlns:a16="http://schemas.microsoft.com/office/drawing/2014/main" val="5021803"/>
                  </a:ext>
                </a:extLst>
              </a:tr>
              <a:tr h="492568">
                <a:tc>
                  <a:txBody>
                    <a:bodyPr/>
                    <a:lstStyle/>
                    <a:p>
                      <a:r>
                        <a:rPr lang="en-US" sz="1400" dirty="0" smtClean="0">
                          <a:solidFill>
                            <a:schemeClr val="tx1"/>
                          </a:solidFill>
                        </a:rPr>
                        <a:t>7.05.015 Rejection, 35 U.S.C. 101, Nonstatutory (Directed to a Judicial Exception without Significantly More)</a:t>
                      </a:r>
                      <a:endParaRPr lang="en-US" sz="1400" dirty="0">
                        <a:solidFill>
                          <a:schemeClr val="tx1"/>
                        </a:solidFill>
                      </a:endParaRPr>
                    </a:p>
                  </a:txBody>
                  <a:tcPr/>
                </a:tc>
                <a:tc>
                  <a:txBody>
                    <a:bodyPr/>
                    <a:lstStyle/>
                    <a:p>
                      <a:pPr algn="ctr"/>
                      <a:r>
                        <a:rPr lang="en-US" sz="1400" b="1" dirty="0" smtClean="0">
                          <a:solidFill>
                            <a:schemeClr val="tx1"/>
                          </a:solidFill>
                        </a:rPr>
                        <a:t>Deleted </a:t>
                      </a:r>
                      <a:br>
                        <a:rPr lang="en-US" sz="1400" b="1" dirty="0" smtClean="0">
                          <a:solidFill>
                            <a:schemeClr val="tx1"/>
                          </a:solidFill>
                        </a:rPr>
                      </a:br>
                      <a:r>
                        <a:rPr lang="en-US" sz="1400" b="0" dirty="0" smtClean="0">
                          <a:solidFill>
                            <a:schemeClr val="tx1"/>
                          </a:solidFill>
                        </a:rPr>
                        <a:t>(use 7.05.016 </a:t>
                      </a:r>
                      <a:r>
                        <a:rPr lang="en-US" sz="1400" b="0" baseline="0" dirty="0" smtClean="0">
                          <a:solidFill>
                            <a:schemeClr val="tx1"/>
                          </a:solidFill>
                        </a:rPr>
                        <a:t>instead)</a:t>
                      </a:r>
                      <a:endParaRPr lang="en-US" sz="1400" b="0" dirty="0">
                        <a:solidFill>
                          <a:schemeClr val="tx1"/>
                        </a:solidFill>
                      </a:endParaRPr>
                    </a:p>
                  </a:txBody>
                  <a:tcPr/>
                </a:tc>
                <a:extLst>
                  <a:ext uri="{0D108BD9-81ED-4DB2-BD59-A6C34878D82A}">
                    <a16:rowId xmlns:a16="http://schemas.microsoft.com/office/drawing/2014/main" val="1392938535"/>
                  </a:ext>
                </a:extLst>
              </a:tr>
              <a:tr h="695391">
                <a:tc>
                  <a:txBody>
                    <a:bodyPr/>
                    <a:lstStyle/>
                    <a:p>
                      <a:r>
                        <a:rPr lang="en-US" sz="1400" dirty="0" smtClean="0">
                          <a:solidFill>
                            <a:schemeClr val="tx1"/>
                          </a:solidFill>
                        </a:rPr>
                        <a:t>7.05.016 Rejection, 35 U.S.C. 101, Nonstatutory (Directed to a Judicial Exception without an Inventive Concept/Significantly More)</a:t>
                      </a:r>
                      <a:endParaRPr lang="en-US" sz="1400" dirty="0">
                        <a:solidFill>
                          <a:schemeClr val="tx1"/>
                        </a:solidFill>
                      </a:endParaRPr>
                    </a:p>
                  </a:txBody>
                  <a:tcPr/>
                </a:tc>
                <a:tc>
                  <a:txBody>
                    <a:bodyPr/>
                    <a:lstStyle/>
                    <a:p>
                      <a:pPr algn="ctr"/>
                      <a:r>
                        <a:rPr lang="en-US" sz="1400" b="1" dirty="0" smtClean="0">
                          <a:solidFill>
                            <a:schemeClr val="tx1"/>
                          </a:solidFill>
                        </a:rPr>
                        <a:t>New</a:t>
                      </a:r>
                      <a:endParaRPr lang="en-US" sz="1400" dirty="0">
                        <a:solidFill>
                          <a:schemeClr val="tx1"/>
                        </a:solidFill>
                      </a:endParaRPr>
                    </a:p>
                  </a:txBody>
                  <a:tcPr/>
                </a:tc>
                <a:extLst>
                  <a:ext uri="{0D108BD9-81ED-4DB2-BD59-A6C34878D82A}">
                    <a16:rowId xmlns:a16="http://schemas.microsoft.com/office/drawing/2014/main" val="3301867185"/>
                  </a:ext>
                </a:extLst>
              </a:tr>
              <a:tr h="492568">
                <a:tc>
                  <a:txBody>
                    <a:bodyPr/>
                    <a:lstStyle/>
                    <a:p>
                      <a:r>
                        <a:rPr lang="en-US" sz="1400" dirty="0" smtClean="0">
                          <a:solidFill>
                            <a:schemeClr val="tx1"/>
                          </a:solidFill>
                        </a:rPr>
                        <a:t>7.05.017 Rejection, 35 U.S.C. 101, </a:t>
                      </a:r>
                      <a:r>
                        <a:rPr lang="en-US" sz="1400" u="none" dirty="0" smtClean="0">
                          <a:solidFill>
                            <a:schemeClr val="tx1"/>
                          </a:solidFill>
                        </a:rPr>
                        <a:t>TC</a:t>
                      </a:r>
                      <a:r>
                        <a:rPr lang="en-US" sz="1400" dirty="0" smtClean="0">
                          <a:solidFill>
                            <a:schemeClr val="tx1"/>
                          </a:solidFill>
                        </a:rPr>
                        <a:t> director Approval for Non-Enumerated Abstract Idea</a:t>
                      </a:r>
                      <a:endParaRPr lang="en-US" sz="1400" dirty="0">
                        <a:solidFill>
                          <a:schemeClr val="tx1"/>
                        </a:solidFill>
                      </a:endParaRPr>
                    </a:p>
                  </a:txBody>
                  <a:tcPr/>
                </a:tc>
                <a:tc>
                  <a:txBody>
                    <a:bodyPr/>
                    <a:lstStyle/>
                    <a:p>
                      <a:pPr algn="ctr"/>
                      <a:r>
                        <a:rPr lang="en-US" sz="1400" b="1" dirty="0" smtClean="0">
                          <a:solidFill>
                            <a:schemeClr val="tx1"/>
                          </a:solidFill>
                        </a:rPr>
                        <a:t>New</a:t>
                      </a:r>
                      <a:endParaRPr lang="en-US" sz="1400" b="1" dirty="0">
                        <a:solidFill>
                          <a:schemeClr val="tx1"/>
                        </a:solidFill>
                      </a:endParaRPr>
                    </a:p>
                  </a:txBody>
                  <a:tcPr/>
                </a:tc>
                <a:extLst>
                  <a:ext uri="{0D108BD9-81ED-4DB2-BD59-A6C34878D82A}">
                    <a16:rowId xmlns:a16="http://schemas.microsoft.com/office/drawing/2014/main" val="1720665305"/>
                  </a:ext>
                </a:extLst>
              </a:tr>
            </a:tbl>
          </a:graphicData>
        </a:graphic>
      </p:graphicFrame>
      <p:sp>
        <p:nvSpPr>
          <p:cNvPr id="6" name="Date Placeholder 5"/>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Footer Placeholder 6"/>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4109931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 process</a:t>
            </a:r>
            <a:endParaRPr lang="en-US" dirty="0"/>
          </a:p>
        </p:txBody>
      </p:sp>
      <p:sp>
        <p:nvSpPr>
          <p:cNvPr id="3" name="Content Placeholder 2"/>
          <p:cNvSpPr>
            <a:spLocks noGrp="1"/>
          </p:cNvSpPr>
          <p:nvPr>
            <p:ph idx="1"/>
          </p:nvPr>
        </p:nvSpPr>
        <p:spPr>
          <a:xfrm>
            <a:off x="228600" y="677985"/>
            <a:ext cx="8686800" cy="4092126"/>
          </a:xfrm>
        </p:spPr>
        <p:txBody>
          <a:bodyPr>
            <a:normAutofit lnSpcReduction="10000"/>
          </a:bodyPr>
          <a:lstStyle/>
          <a:p>
            <a:r>
              <a:rPr lang="en-US" sz="1800" dirty="0" smtClean="0"/>
              <a:t>If applicant argues in response to an Office action that the claims are eligible:</a:t>
            </a:r>
          </a:p>
          <a:p>
            <a:pPr lvl="1"/>
            <a:r>
              <a:rPr lang="en-US" sz="1600" dirty="0" smtClean="0"/>
              <a:t>Examiners should re-evaluate the eligibility of each claim previously rejected </a:t>
            </a:r>
            <a:r>
              <a:rPr lang="en-US" sz="1600" dirty="0"/>
              <a:t>under 35 U.S.C. </a:t>
            </a:r>
            <a:r>
              <a:rPr lang="en-US" sz="1600" dirty="0" smtClean="0"/>
              <a:t>101 in accordance with the 2019 PEG.</a:t>
            </a:r>
          </a:p>
          <a:p>
            <a:pPr lvl="1"/>
            <a:r>
              <a:rPr lang="en-US" sz="1600" dirty="0" smtClean="0"/>
              <a:t>If </a:t>
            </a:r>
            <a:r>
              <a:rPr lang="en-US" sz="1600" dirty="0"/>
              <a:t>the claim is now eligible, the </a:t>
            </a:r>
            <a:r>
              <a:rPr lang="en-US" sz="1600" dirty="0" smtClean="0"/>
              <a:t>rejection under 35 U.S.C. 101 should </a:t>
            </a:r>
            <a:r>
              <a:rPr lang="en-US" sz="1600" dirty="0"/>
              <a:t>be </a:t>
            </a:r>
            <a:r>
              <a:rPr lang="en-US" sz="1600" dirty="0" smtClean="0"/>
              <a:t>withdrawn.</a:t>
            </a:r>
            <a:endParaRPr lang="en-US" sz="1600" dirty="0"/>
          </a:p>
          <a:p>
            <a:pPr lvl="2"/>
            <a:r>
              <a:rPr lang="en-US" dirty="0"/>
              <a:t>If the claim is still ineligible, examiners should:</a:t>
            </a:r>
          </a:p>
          <a:p>
            <a:pPr lvl="3"/>
            <a:r>
              <a:rPr lang="en-US" sz="1600" dirty="0"/>
              <a:t>update the form paragraph(s) </a:t>
            </a:r>
            <a:r>
              <a:rPr lang="en-US" sz="1600" dirty="0" smtClean="0"/>
              <a:t>used, and </a:t>
            </a:r>
            <a:endParaRPr lang="en-US" sz="1600" dirty="0"/>
          </a:p>
          <a:p>
            <a:pPr lvl="3"/>
            <a:r>
              <a:rPr lang="en-US" sz="1600" dirty="0"/>
              <a:t>ensure that the explanation of the rejection under 35 U.S.C. 101 </a:t>
            </a:r>
            <a:r>
              <a:rPr lang="en-US" sz="1600" dirty="0" smtClean="0"/>
              <a:t>addresses </a:t>
            </a:r>
            <a:r>
              <a:rPr lang="en-US" sz="1600" dirty="0"/>
              <a:t>why the claim recites a judicial exception, fails to integrate the judicial exception into a practical application, and fails to provide an inventive </a:t>
            </a:r>
            <a:r>
              <a:rPr lang="en-US" sz="1600" dirty="0" smtClean="0"/>
              <a:t>concept.</a:t>
            </a:r>
          </a:p>
          <a:p>
            <a:pPr lvl="1"/>
            <a:r>
              <a:rPr lang="en-US" sz="1600" dirty="0" smtClean="0"/>
              <a:t>Examiners should also consider the patentability of each claim under 35 U.S.C. 102 </a:t>
            </a:r>
            <a:r>
              <a:rPr lang="en-US" sz="1600" dirty="0"/>
              <a:t>(novelty), 103 (nonobviousness), and 112 (enablement, written description, </a:t>
            </a:r>
            <a:r>
              <a:rPr lang="en-US" sz="1600" dirty="0" smtClean="0"/>
              <a:t>definiteness).</a:t>
            </a:r>
          </a:p>
          <a:p>
            <a:r>
              <a:rPr lang="en-US" sz="1800" dirty="0" smtClean="0"/>
              <a:t>The </a:t>
            </a:r>
            <a:r>
              <a:rPr lang="en-US" sz="1800" dirty="0"/>
              <a:t>Frequently-Asked-Questions</a:t>
            </a:r>
            <a:r>
              <a:rPr lang="en-US" sz="1800" dirty="0" smtClean="0"/>
              <a:t> document posted on the microsite provides additional guidance on how to handle applications in process, including when a rejection may be made final when updating or maintaining a rejection.</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730478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28600" y="924959"/>
            <a:ext cx="8686800" cy="3455452"/>
          </a:xfrm>
        </p:spPr>
        <p:txBody>
          <a:bodyPr>
            <a:noAutofit/>
          </a:bodyPr>
          <a:lstStyle/>
          <a:p>
            <a:r>
              <a:rPr lang="en-US" dirty="0" smtClean="0"/>
              <a:t>USPTO guidance on subject matter eligibility</a:t>
            </a:r>
          </a:p>
          <a:p>
            <a:pPr lvl="1"/>
            <a:r>
              <a:rPr lang="en-US" dirty="0" smtClean="0"/>
              <a:t>MPEP 2106 </a:t>
            </a:r>
            <a:r>
              <a:rPr lang="en-US" i="1" dirty="0" smtClean="0"/>
              <a:t>et seq.</a:t>
            </a:r>
            <a:r>
              <a:rPr lang="en-US" dirty="0" smtClean="0"/>
              <a:t> [except MPEP 2106.04(II), which has been superseded]</a:t>
            </a:r>
          </a:p>
          <a:p>
            <a:pPr lvl="1"/>
            <a:r>
              <a:rPr lang="en-US" i="1" dirty="0" smtClean="0"/>
              <a:t>Berkheimer</a:t>
            </a:r>
            <a:r>
              <a:rPr lang="en-US" dirty="0" smtClean="0"/>
              <a:t> Memo issued on April 20, 2018</a:t>
            </a:r>
          </a:p>
          <a:p>
            <a:pPr lvl="1"/>
            <a:r>
              <a:rPr lang="en-US" dirty="0" smtClean="0"/>
              <a:t>2019 PEG</a:t>
            </a:r>
          </a:p>
          <a:p>
            <a:pPr>
              <a:spcBef>
                <a:spcPts val="600"/>
              </a:spcBef>
            </a:pPr>
            <a:r>
              <a:rPr lang="en-US" dirty="0" smtClean="0"/>
              <a:t>Other materials</a:t>
            </a:r>
          </a:p>
          <a:p>
            <a:pPr lvl="1"/>
            <a:r>
              <a:rPr lang="en-US" dirty="0" smtClean="0"/>
              <a:t>New form paragraphs</a:t>
            </a:r>
          </a:p>
          <a:p>
            <a:pPr lvl="1"/>
            <a:r>
              <a:rPr lang="en-US" dirty="0" smtClean="0"/>
              <a:t>Chart of affected MPEP sections</a:t>
            </a:r>
          </a:p>
          <a:p>
            <a:pPr lvl="1"/>
            <a:r>
              <a:rPr lang="en-US" dirty="0" smtClean="0"/>
              <a:t>Sample rejection under the 2019 PEG</a:t>
            </a:r>
          </a:p>
          <a:p>
            <a:pPr lvl="1"/>
            <a:r>
              <a:rPr lang="en-US" dirty="0" smtClean="0"/>
              <a:t>Examples 37-42 demonstrating how to apply the 2019 PEG</a:t>
            </a:r>
          </a:p>
          <a:p>
            <a:pPr lvl="1"/>
            <a:r>
              <a:rPr lang="en-US" dirty="0" smtClean="0"/>
              <a:t>FAQ document</a:t>
            </a:r>
          </a:p>
          <a:p>
            <a:pPr lvl="1"/>
            <a:endParaRPr lang="en-US" dirty="0" smtClean="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192866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83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none" dirty="0" smtClean="0"/>
              <a:t>Introduction</a:t>
            </a:r>
            <a:endParaRPr lang="en-US" sz="3600" cap="none" dirty="0"/>
          </a:p>
        </p:txBody>
      </p:sp>
      <p:sp>
        <p:nvSpPr>
          <p:cNvPr id="6" name="Date Placeholder 5"/>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Footer Placeholder 6"/>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2646635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USPTO Strategic Plan</a:t>
            </a:r>
            <a:endParaRPr lang="en-US" dirty="0"/>
          </a:p>
        </p:txBody>
      </p:sp>
      <p:sp>
        <p:nvSpPr>
          <p:cNvPr id="3" name="Content Placeholder 2"/>
          <p:cNvSpPr>
            <a:spLocks noGrp="1"/>
          </p:cNvSpPr>
          <p:nvPr>
            <p:ph idx="1"/>
          </p:nvPr>
        </p:nvSpPr>
        <p:spPr/>
        <p:txBody>
          <a:bodyPr/>
          <a:lstStyle/>
          <a:p>
            <a:r>
              <a:rPr lang="en-US" dirty="0" smtClean="0"/>
              <a:t>Key goal is to optimize patent reliability </a:t>
            </a:r>
          </a:p>
          <a:p>
            <a:pPr lvl="1"/>
            <a:r>
              <a:rPr lang="en-US" dirty="0" smtClean="0"/>
              <a:t>As the </a:t>
            </a:r>
            <a:r>
              <a:rPr lang="en-US" dirty="0"/>
              <a:t>Under Secretary of Commerce for Intellectual Property and Director of the United States Patent and Trademark Office Andrei Iancu </a:t>
            </a:r>
            <a:r>
              <a:rPr lang="en-US" dirty="0" smtClean="0"/>
              <a:t>has explained, “[r]eliable patent rights are key to economic growth. Providing high quality, efficient examination of patent applications will serve the American economy well.”</a:t>
            </a:r>
          </a:p>
          <a:p>
            <a:pPr lvl="1"/>
            <a:r>
              <a:rPr lang="en-US" dirty="0" smtClean="0"/>
              <a:t>Initiatives to achieve this goal include:</a:t>
            </a:r>
          </a:p>
          <a:p>
            <a:pPr lvl="2"/>
            <a:r>
              <a:rPr lang="en-US" dirty="0" smtClean="0"/>
              <a:t>Improving examiner access to prior art.</a:t>
            </a:r>
          </a:p>
          <a:p>
            <a:pPr lvl="2"/>
            <a:r>
              <a:rPr lang="en-US" dirty="0" smtClean="0"/>
              <a:t>Enhancing operations of the PTAB.</a:t>
            </a:r>
          </a:p>
          <a:p>
            <a:pPr lvl="2"/>
            <a:r>
              <a:rPr lang="en-US" dirty="0" smtClean="0"/>
              <a:t>Training and guidance initiatives to support high-quality examination.</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593934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lstStyle/>
          <a:p>
            <a:r>
              <a:rPr lang="en-US" dirty="0" smtClean="0"/>
              <a:t>Current training &amp; guidance initiatives</a:t>
            </a:r>
            <a:endParaRPr lang="en-US" dirty="0"/>
          </a:p>
        </p:txBody>
      </p:sp>
      <p:sp>
        <p:nvSpPr>
          <p:cNvPr id="3" name="Content Placeholder 2"/>
          <p:cNvSpPr>
            <a:spLocks noGrp="1"/>
          </p:cNvSpPr>
          <p:nvPr>
            <p:ph idx="1"/>
          </p:nvPr>
        </p:nvSpPr>
        <p:spPr/>
        <p:txBody>
          <a:bodyPr/>
          <a:lstStyle/>
          <a:p>
            <a:r>
              <a:rPr lang="en-US" dirty="0" smtClean="0"/>
              <a:t>Initiatives rolled out in 2018 focus on reinforcing examiners’ knowledge of the current procedures and legal tests, and on teaching analytical and writing techniques:</a:t>
            </a:r>
          </a:p>
          <a:p>
            <a:pPr lvl="1"/>
            <a:r>
              <a:rPr lang="en-US" dirty="0" smtClean="0"/>
              <a:t>Prior Art Capstone Workshop on 35 U.S.C. 102 and 103</a:t>
            </a:r>
          </a:p>
          <a:p>
            <a:pPr lvl="1"/>
            <a:r>
              <a:rPr lang="en-US" dirty="0" smtClean="0"/>
              <a:t>Legal Analysis and Writing (LAW) Workshop III Training </a:t>
            </a:r>
          </a:p>
          <a:p>
            <a:r>
              <a:rPr lang="en-US" dirty="0" smtClean="0"/>
              <a:t>Two new initiatives:</a:t>
            </a:r>
          </a:p>
          <a:p>
            <a:pPr lvl="1"/>
            <a:r>
              <a:rPr lang="en-US" dirty="0" smtClean="0"/>
              <a:t>Examining Computer-Implemented Functional Claim Limitations for Compliance with 35 U.S.C. 112</a:t>
            </a:r>
          </a:p>
          <a:p>
            <a:pPr lvl="1"/>
            <a:r>
              <a:rPr lang="en-US" dirty="0" smtClean="0"/>
              <a:t>2019 Revised Patent Subject Matter Eligibility Guidance on 35 U.S.C. 101</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12523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112 initiative</a:t>
            </a:r>
            <a:endParaRPr lang="en-US" dirty="0"/>
          </a:p>
        </p:txBody>
      </p:sp>
      <p:sp>
        <p:nvSpPr>
          <p:cNvPr id="3" name="Content Placeholder 2"/>
          <p:cNvSpPr>
            <a:spLocks noGrp="1"/>
          </p:cNvSpPr>
          <p:nvPr>
            <p:ph idx="1"/>
          </p:nvPr>
        </p:nvSpPr>
        <p:spPr>
          <a:xfrm>
            <a:off x="228600" y="924959"/>
            <a:ext cx="8686800" cy="3842780"/>
          </a:xfrm>
        </p:spPr>
        <p:txBody>
          <a:bodyPr>
            <a:noAutofit/>
          </a:bodyPr>
          <a:lstStyle/>
          <a:p>
            <a:r>
              <a:rPr lang="en-US" sz="1800" dirty="0" smtClean="0"/>
              <a:t>Addresses issues under 35 U.S.C. 112 related to the examination of computer-implemented functional claims </a:t>
            </a:r>
          </a:p>
          <a:p>
            <a:pPr lvl="1"/>
            <a:r>
              <a:rPr lang="en-US" sz="1600" dirty="0" smtClean="0"/>
              <a:t>Covers claim interpretation, including interpretation under 35 U.S.C. 112(f)</a:t>
            </a:r>
          </a:p>
          <a:p>
            <a:pPr lvl="1"/>
            <a:r>
              <a:rPr lang="en-US" sz="1600" dirty="0" smtClean="0"/>
              <a:t>Covers the Section 112 requirements for definiteness, enablement, and an adequate written description</a:t>
            </a:r>
          </a:p>
          <a:p>
            <a:r>
              <a:rPr lang="en-US" sz="1800" dirty="0" smtClean="0"/>
              <a:t>The purpose of this initiative is to reinforce good practices in claim interpretation and evaluation of the Section 112 requirements. </a:t>
            </a:r>
          </a:p>
          <a:p>
            <a:pPr lvl="1"/>
            <a:r>
              <a:rPr lang="en-US" sz="1600" dirty="0" smtClean="0"/>
              <a:t>It emphasizes that problems with functional claiming can be effectively addressed using long-standing, well-understood principles under Section 112.</a:t>
            </a:r>
          </a:p>
          <a:p>
            <a:pPr lvl="1"/>
            <a:r>
              <a:rPr lang="en-US" sz="1600" dirty="0"/>
              <a:t>It reinforces examination practice with respect to claim interpretation and does not alter any guidance provided in the </a:t>
            </a:r>
            <a:r>
              <a:rPr lang="en-US" sz="1600" dirty="0" smtClean="0"/>
              <a:t>MPEP.</a:t>
            </a:r>
          </a:p>
          <a:p>
            <a:pPr lvl="1"/>
            <a:r>
              <a:rPr lang="en-US" sz="1600" dirty="0" smtClean="0"/>
              <a:t>The Federal Register Notice announcing this initiative provides a refresher on these topics, in order to enhance the quality of examination.</a:t>
            </a:r>
          </a:p>
          <a:p>
            <a:r>
              <a:rPr lang="en-US" sz="1800" dirty="0" smtClean="0"/>
              <a:t>Training on Section 112 is planned as part of this initiative.</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404994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42"/>
            <a:ext cx="8915400" cy="914400"/>
          </a:xfrm>
        </p:spPr>
        <p:txBody>
          <a:bodyPr/>
          <a:lstStyle/>
          <a:p>
            <a:r>
              <a:rPr lang="en-US" dirty="0" smtClean="0"/>
              <a:t>Section 101 initiative: Revised guidance</a:t>
            </a:r>
            <a:endParaRPr lang="en-US" dirty="0"/>
          </a:p>
        </p:txBody>
      </p:sp>
      <p:sp>
        <p:nvSpPr>
          <p:cNvPr id="3" name="Content Placeholder 2"/>
          <p:cNvSpPr>
            <a:spLocks noGrp="1"/>
          </p:cNvSpPr>
          <p:nvPr>
            <p:ph idx="1"/>
          </p:nvPr>
        </p:nvSpPr>
        <p:spPr/>
        <p:txBody>
          <a:bodyPr/>
          <a:lstStyle/>
          <a:p>
            <a:r>
              <a:rPr lang="en-US" dirty="0" smtClean="0"/>
              <a:t>The 2019 Revised Patent Subject Matter Eligibility Guidance (hereinafter “2019 PEG”) published in January 2019.</a:t>
            </a:r>
          </a:p>
          <a:p>
            <a:r>
              <a:rPr lang="en-US" dirty="0" smtClean="0"/>
              <a:t>The guidance was revised for several reasons:</a:t>
            </a:r>
          </a:p>
          <a:p>
            <a:pPr lvl="1"/>
            <a:r>
              <a:rPr lang="en-US" dirty="0" smtClean="0"/>
              <a:t>Increase clarity, predictability, and consistency in how Section 101 is applied during examination.</a:t>
            </a:r>
          </a:p>
          <a:p>
            <a:pPr lvl="1"/>
            <a:r>
              <a:rPr lang="en-US" dirty="0" smtClean="0"/>
              <a:t>Enable examiners to more readily determine if a claim does (or does not) recite an abstract idea.</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397850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2019 PEG</a:t>
            </a:r>
            <a:endParaRPr lang="en-US" sz="3600"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January 2019</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t>2019 PEG - Introductory Module</a:t>
            </a:r>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Tree>
    <p:extLst>
      <p:ext uri="{BB962C8B-B14F-4D97-AF65-F5344CB8AC3E}">
        <p14:creationId xmlns:p14="http://schemas.microsoft.com/office/powerpoint/2010/main" val="9494208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7&quot;&gt;&lt;object type=&quot;3&quot; unique_id=&quot;10008&quot;&gt;&lt;property id=&quot;20148&quot; value=&quot;5&quot;/&gt;&lt;property id=&quot;20300&quot; value=&quot;Slide 1 - &amp;quot;2018 Revised Patent  Subject Matter Eligibility Guidance   November 2018 Information Session&amp;quot;&quot;/&gt;&lt;property id=&quot;20307&quot; value=&quot;261&quot;/&gt;&lt;/object&gt;&lt;object type=&quot;3&quot; unique_id=&quot;10009&quot;&gt;&lt;property id=&quot;20148&quot; value=&quot;5&quot;/&gt;&lt;property id=&quot;20300&quot; value=&quot;Slide 10 - &amp;quot;Overview of 2018 PEG&amp;quot;&quot;/&gt;&lt;property id=&quot;20307&quot; value=&quot;264&quot;/&gt;&lt;/object&gt;&lt;object type=&quot;3&quot; unique_id=&quot;10011&quot;&gt;&lt;property id=&quot;20148&quot; value=&quot;5&quot;/&gt;&lt;property id=&quot;20300&quot; value=&quot;Slide 13 - &amp;quot;Revised Step 2A Is A Two-Prong Inquiry&amp;quot;&quot;/&gt;&lt;property id=&quot;20307&quot; value=&quot;280&quot;/&gt;&lt;/object&gt;&lt;object type=&quot;3&quot; unique_id=&quot;10015&quot;&gt;&lt;property id=&quot;20148&quot; value=&quot;5&quot;/&gt;&lt;property id=&quot;20300&quot; value=&quot;Slide 31 - &amp;quot;Resources&amp;quot;&quot;/&gt;&lt;property id=&quot;20307&quot; value=&quot;270&quot;/&gt;&lt;/object&gt;&lt;object type=&quot;3&quot; unique_id=&quot;10019&quot;&gt;&lt;property id=&quot;20148&quot; value=&quot;5&quot;/&gt;&lt;property id=&quot;20300&quot; value=&quot;Slide 23 - &amp;quot;Eligibility At Step 2B&amp;quot;&quot;/&gt;&lt;property id=&quot;20307&quot; value=&quot;269&quot;/&gt;&lt;/object&gt;&lt;object type=&quot;3&quot; unique_id=&quot;10023&quot;&gt;&lt;property id=&quot;20148&quot; value=&quot;5&quot;/&gt;&lt;property id=&quot;20300&quot; value=&quot;Slide 4 - &amp;quot;USPTO Strategic Plan&amp;quot;&quot;/&gt;&lt;property id=&quot;20307&quot; value=&quot;307&quot;/&gt;&lt;/object&gt;&lt;object type=&quot;3&quot; unique_id=&quot;10042&quot;&gt;&lt;property id=&quot;20148&quot; value=&quot;5&quot;/&gt;&lt;property id=&quot;20300&quot; value=&quot;Slide 22 - &amp;quot;Step 2B Considerations&amp;quot;&quot;/&gt;&lt;property id=&quot;20307&quot; value=&quot;292&quot;/&gt;&lt;/object&gt;&lt;object type=&quot;3&quot; unique_id=&quot;13746&quot;&gt;&lt;property id=&quot;20148&quot; value=&quot;5&quot;/&gt;&lt;property id=&quot;20300&quot; value=&quot;Slide 2 - &amp;quot;Logistics for Today’s Training&amp;quot;&quot;/&gt;&lt;property id=&quot;20307&quot; value=&quot;303&quot;/&gt;&lt;/object&gt;&lt;object type=&quot;3&quot; unique_id=&quot;13747&quot;&gt;&lt;property id=&quot;20148&quot; value=&quot;5&quot;/&gt;&lt;property id=&quot;20300&quot; value=&quot;Slide 3 - &amp;quot;introduction&amp;quot;&quot;/&gt;&lt;property id=&quot;20307&quot; value=&quot;304&quot;/&gt;&lt;/object&gt;&lt;object type=&quot;3&quot; unique_id=&quot;13748&quot;&gt;&lt;property id=&quot;20148&quot; value=&quot;5&quot;/&gt;&lt;property id=&quot;20300&quot; value=&quot;Slide 5 - &amp;quot;Current Training &amp;amp; Guidance Initiatives&amp;quot;&quot;/&gt;&lt;property id=&quot;20307&quot; value=&quot;314&quot;/&gt;&lt;/object&gt;&lt;object type=&quot;3&quot; unique_id=&quot;13749&quot;&gt;&lt;property id=&quot;20148&quot; value=&quot;5&quot;/&gt;&lt;property id=&quot;20300&quot; value=&quot;Slide 6 - &amp;quot;Section 112 Initiative&amp;quot;&quot;/&gt;&lt;property id=&quot;20307&quot; value=&quot;308&quot;/&gt;&lt;/object&gt;&lt;object type=&quot;3&quot; unique_id=&quot;13750&quot;&gt;&lt;property id=&quot;20148&quot; value=&quot;5&quot;/&gt;&lt;property id=&quot;20300&quot; value=&quot;Slide 7 - &amp;quot;Section 101 Initiative: Revised Guidance&amp;quot;&quot;/&gt;&lt;property id=&quot;20307&quot; value=&quot;265&quot;/&gt;&lt;/object&gt;&lt;object type=&quot;3&quot; unique_id=&quot;13751&quot;&gt;&lt;property id=&quot;20148&quot; value=&quot;5&quot;/&gt;&lt;property id=&quot;20300&quot; value=&quot;Slide 8 - &amp;quot;Why Was Guidance Revised? &amp;quot;&quot;/&gt;&lt;property id=&quot;20307&quot; value=&quot;266&quot;/&gt;&lt;/object&gt;&lt;object type=&quot;3&quot; unique_id=&quot;13752&quot;&gt;&lt;property id=&quot;20148&quot; value=&quot;5&quot;/&gt;&lt;property id=&quot;20300&quot; value=&quot;Slide 9 - &amp;quot;The 2018 PEG&amp;quot;&quot;/&gt;&lt;property id=&quot;20307&quot; value=&quot;305&quot;/&gt;&lt;/object&gt;&lt;object type=&quot;3&quot; unique_id=&quot;13753&quot;&gt;&lt;property id=&quot;20148&quot; value=&quot;5&quot;/&gt;&lt;property id=&quot;20300&quot; value=&quot;Slide 11 - &amp;quot;What Remains The Same&amp;quot;&quot;/&gt;&lt;property id=&quot;20307&quot; value=&quot;276&quot;/&gt;&lt;/object&gt;&lt;object type=&quot;3&quot; unique_id=&quot;13754&quot;&gt;&lt;property id=&quot;20148&quot; value=&quot;5&quot;/&gt;&lt;property id=&quot;20300&quot; value=&quot;Slide 12 - &amp;quot;What Changes: Step 2A&amp;quot;&quot;/&gt;&lt;property id=&quot;20307&quot; value=&quot;278&quot;/&gt;&lt;/object&gt;&lt;object type=&quot;3&quot; unique_id=&quot;13755&quot;&gt;&lt;property id=&quot;20148&quot; value=&quot;5&quot;/&gt;&lt;property id=&quot;20300&quot; value=&quot;Slide 14 - &amp;quot;Prong One: Overview&amp;quot;&quot;/&gt;&lt;property id=&quot;20307&quot; value=&quot;294&quot;/&gt;&lt;/object&gt;&lt;object type=&quot;3&quot; unique_id=&quot;13756&quot;&gt;&lt;property id=&quot;20148&quot; value=&quot;5&quot;/&gt;&lt;property id=&quot;20300&quot; value=&quot;Slide 15 - &amp;quot;Prong One: Abstract Ideas&amp;quot;&quot;/&gt;&lt;property id=&quot;20307&quot; value=&quot;282&quot;/&gt;&lt;/object&gt;&lt;object type=&quot;3&quot; unique_id=&quot;13757&quot;&gt;&lt;property id=&quot;20148&quot; value=&quot;5&quot;/&gt;&lt;property id=&quot;20300&quot; value=&quot;Slide 16 - &amp;quot;Groupings of Abstract Ideas&amp;quot;&quot;/&gt;&lt;property id=&quot;20307&quot; value=&quot;285&quot;/&gt;&lt;/object&gt;&lt;object type=&quot;3&quot; unique_id=&quot;13758&quot;&gt;&lt;property id=&quot;20148&quot; value=&quot;5&quot;/&gt;&lt;property id=&quot;20300&quot; value=&quot;Slide 17 - &amp;quot;Revised Step 2A: Prong Two&amp;quot;&quot;/&gt;&lt;property id=&quot;20307&quot; value=&quot;288&quot;/&gt;&lt;/object&gt;&lt;object type=&quot;3&quot; unique_id=&quot;13759&quot;&gt;&lt;property id=&quot;20148&quot; value=&quot;5&quot;/&gt;&lt;property id=&quot;20300&quot; value=&quot;Slide 18 - &amp;quot;Prong Two Uses Judicial Considerations&amp;quot;&quot;/&gt;&lt;property id=&quot;20307&quot; value=&quot;289&quot;/&gt;&lt;/object&gt;&lt;object type=&quot;3&quot; unique_id=&quot;13760&quot;&gt;&lt;property id=&quot;20148&quot; value=&quot;5&quot;/&gt;&lt;property id=&quot;20300&quot; value=&quot;Slide 19 - &amp;quot;Prong Two Considerations&amp;quot;&quot;/&gt;&lt;property id=&quot;20307&quot; value=&quot;290&quot;/&gt;&lt;/object&gt;&lt;object type=&quot;3&quot; unique_id=&quot;13761&quot;&gt;&lt;property id=&quot;20148&quot; value=&quot;5&quot;/&gt;&lt;property id=&quot;20300&quot; value=&quot;Slide 20 - &amp;quot;What Remains The Same&amp;quot;&quot;/&gt;&lt;property id=&quot;20307&quot; value=&quot;279&quot;/&gt;&lt;/object&gt;&lt;object type=&quot;3&quot; unique_id=&quot;13762&quot;&gt;&lt;property id=&quot;20148&quot; value=&quot;5&quot;/&gt;&lt;property id=&quot;20300&quot; value=&quot;Slide 21 - &amp;quot;Still Analyze For Inventive Concept In Step 2B&amp;quot;&quot;/&gt;&lt;property id=&quot;20307&quot; value=&quot;293&quot;/&gt;&lt;/object&gt;&lt;object type=&quot;3&quot; unique_id=&quot;13763&quot;&gt;&lt;property id=&quot;20148&quot; value=&quot;5&quot;/&gt;&lt;property id=&quot;20300&quot; value=&quot;Slide 24 - &amp;quot;Procedure For Tentative Abstract Ideas&amp;quot;&quot;/&gt;&lt;property id=&quot;20307&quot; value=&quot;311&quot;/&gt;&lt;/object&gt;&lt;object type=&quot;3&quot; unique_id=&quot;13764&quot;&gt;&lt;property id=&quot;20148&quot; value=&quot;5&quot;/&gt;&lt;property id=&quot;20300&quot; value=&quot;Slide 25 - &amp;quot;Reminders&amp;quot;&quot;/&gt;&lt;property id=&quot;20307&quot; value=&quot;310&quot;/&gt;&lt;/object&gt;&lt;object type=&quot;3&quot; unique_id=&quot;13765&quot;&gt;&lt;property id=&quot;20148&quot; value=&quot;5&quot;/&gt;&lt;property id=&quot;20300&quot; value=&quot;Slide 26 - &amp;quot;101-related Resources&amp;quot;&quot;/&gt;&lt;property id=&quot;20307&quot; value=&quot;306&quot;/&gt;&lt;/object&gt;&lt;object type=&quot;3&quot; unique_id=&quot;13766&quot;&gt;&lt;property id=&quot;20148&quot; value=&quot;5&quot;/&gt;&lt;property id=&quot;20300&quot; value=&quot;Slide 27 - &amp;quot;Impact&amp;quot;&quot;/&gt;&lt;property id=&quot;20307&quot; value=&quot;267&quot;/&gt;&lt;/object&gt;&lt;object type=&quot;3&quot; unique_id=&quot;13767&quot;&gt;&lt;property id=&quot;20148&quot; value=&quot;5&quot;/&gt;&lt;property id=&quot;20300&quot; value=&quot;Slide 28 - &amp;quot;New Form Paragraphs&amp;quot;&quot;/&gt;&lt;property id=&quot;20307&quot; value=&quot;313&quot;/&gt;&lt;/object&gt;&lt;object type=&quot;3&quot; unique_id=&quot;13768&quot;&gt;&lt;property id=&quot;20148&quot; value=&quot;5&quot;/&gt;&lt;property id=&quot;20300&quot; value=&quot;Slide 29 - &amp;quot;Section 101 Form Paragraph Status&amp;quot;&quot;/&gt;&lt;property id=&quot;20307&quot; value=&quot;297&quot;/&gt;&lt;/object&gt;&lt;object type=&quot;3&quot; unique_id=&quot;13769&quot;&gt;&lt;property id=&quot;20148&quot; value=&quot;5&quot;/&gt;&lt;property id=&quot;20300&quot; value=&quot;Slide 30 - &amp;quot;Finality and Applications in Process&amp;quot;&quot;/&gt;&lt;property id=&quot;20307&quot; value=&quot;295&quot;/&gt;&lt;/object&gt;&lt;/object&gt;&lt;object type=&quot;8&quot; unique_id=&quot;10081&quot;&gt;&lt;/object&gt;&lt;/object&gt;&lt;/database&gt;"/>
  <p:tag name="SECTOMILLISECCONVERTED" val="1"/>
</p:tagLst>
</file>

<file path=ppt/theme/theme1.xml><?xml version="1.0" encoding="utf-8"?>
<a:theme xmlns:a="http://schemas.openxmlformats.org/drawingml/2006/main" name="1_Brand master navy with footer">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01 Discussion 2017 CBT.v1" id="{C995A357-D97B-4608-A7B1-07DA634A2BF7}" vid="{E7CB1B82-0CE2-4E74-A7DF-1046AA4A9B83}"/>
    </a:ext>
  </a:extLst>
</a:theme>
</file>

<file path=ppt/theme/theme2.xml><?xml version="1.0" encoding="utf-8"?>
<a:theme xmlns:a="http://schemas.openxmlformats.org/drawingml/2006/main" name="2_Brand master navy with footer">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01 Discussion 2017 CBT.v1" id="{C995A357-D97B-4608-A7B1-07DA634A2BF7}" vid="{E7CB1B82-0CE2-4E74-A7DF-1046AA4A9B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D0D0A123F794FB5F22F43B6D55642" ma:contentTypeVersion="14" ma:contentTypeDescription="Create a new document." ma:contentTypeScope="" ma:versionID="9873ee5e239be4cf6f345d0c366fc9e6">
  <xsd:schema xmlns:xsd="http://www.w3.org/2001/XMLSchema" xmlns:xs="http://www.w3.org/2001/XMLSchema" xmlns:p="http://schemas.microsoft.com/office/2006/metadata/properties" xmlns:ns2="a47455ae-903c-4942-9e0e-f409c36bf36a" targetNamespace="http://schemas.microsoft.com/office/2006/metadata/properties" ma:root="true" ma:fieldsID="8c2ea62e010b9cb7e26a49d67d686f58" ns2:_="">
    <xsd:import namespace="a47455ae-903c-4942-9e0e-f409c36bf36a"/>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455ae-903c-4942-9e0e-f409c36bf36a" elementFormDefault="qualified">
    <xsd:import namespace="http://schemas.microsoft.com/office/2006/documentManagement/types"/>
    <xsd:import namespace="http://schemas.microsoft.com/office/infopath/2007/PartnerControls"/>
    <xsd:element name="MediaServiceMetadata" ma:index="2" nillable="true" ma:displayName="MediaServiceMetadata" ma:hidden="true" ma:internalName="MediaServiceMetadata" ma:readOnly="true">
      <xsd:simpleType>
        <xsd:restriction base="dms:Note"/>
      </xsd:simpleType>
    </xsd:element>
    <xsd:element name="MediaServiceFastMetadata" ma:index="3"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479D94B-2EDF-478F-8882-5098EBCCD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7455ae-903c-4942-9e0e-f409c36bf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D50F17-4CA4-4188-B15B-5FCD4CEB4A4A}">
  <ds:schemaRefs>
    <ds:schemaRef ds:uri="http://schemas.microsoft.com/sharepoint/v3/contenttype/forms"/>
  </ds:schemaRefs>
</ds:datastoreItem>
</file>

<file path=customXml/itemProps3.xml><?xml version="1.0" encoding="utf-8"?>
<ds:datastoreItem xmlns:ds="http://schemas.openxmlformats.org/officeDocument/2006/customXml" ds:itemID="{3D7A7A76-D448-4855-AE4D-8F6DFB12DEA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47455ae-903c-4942-9e0e-f409c36bf3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17169</TotalTime>
  <Words>8091</Words>
  <Application>Microsoft Office PowerPoint</Application>
  <PresentationFormat>On-screen Show (16:9)</PresentationFormat>
  <Paragraphs>552</Paragraphs>
  <Slides>36</Slides>
  <Notes>34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Segoe UI</vt:lpstr>
      <vt:lpstr>1_Brand master navy with footer</vt:lpstr>
      <vt:lpstr>2_Brand master navy with footer</vt:lpstr>
      <vt:lpstr>PowerPoint Presentation</vt:lpstr>
      <vt:lpstr>2019 Revised Patent  Subject Matter Eligibility Guidance  Introductory Module</vt:lpstr>
      <vt:lpstr>Training overview</vt:lpstr>
      <vt:lpstr>Introduction</vt:lpstr>
      <vt:lpstr>USPTO Strategic Plan</vt:lpstr>
      <vt:lpstr>Current training &amp; guidance initiatives</vt:lpstr>
      <vt:lpstr>Section 112 initiative</vt:lpstr>
      <vt:lpstr>Section 101 initiative: Revised guidance</vt:lpstr>
      <vt:lpstr>2019 PEG</vt:lpstr>
      <vt:lpstr>Overview of 2019 PEG</vt:lpstr>
      <vt:lpstr>What remains the same</vt:lpstr>
      <vt:lpstr>What has changed: Revised Step 2A</vt:lpstr>
      <vt:lpstr>MPEP flowchart including revised Step 2A</vt:lpstr>
      <vt:lpstr>What has changed: Revised Step 2A</vt:lpstr>
      <vt:lpstr>Revised Step 2A is a two-prong inquiry</vt:lpstr>
      <vt:lpstr>Prong One: Overview</vt:lpstr>
      <vt:lpstr>Prong One: Abstract ideas</vt:lpstr>
      <vt:lpstr>Groupings of abstract ideas</vt:lpstr>
      <vt:lpstr>Revised Step 2A: Prong Two</vt:lpstr>
      <vt:lpstr>Prong Two considerations: Introduction</vt:lpstr>
      <vt:lpstr>Prong Two considerations: Details</vt:lpstr>
      <vt:lpstr>Prong Two excludes the “WURC” consideration</vt:lpstr>
      <vt:lpstr>What remains the same: Step 2B</vt:lpstr>
      <vt:lpstr>Still analyze for inventive concept in Step 2B</vt:lpstr>
      <vt:lpstr>Eligibility at Step 2B</vt:lpstr>
      <vt:lpstr>Step 2B considerations overlap with Step 2A</vt:lpstr>
      <vt:lpstr>Procedure for tentative abstract ideas</vt:lpstr>
      <vt:lpstr>Reminders &amp; takeaways</vt:lpstr>
      <vt:lpstr>101-Related resources</vt:lpstr>
      <vt:lpstr>Impact</vt:lpstr>
      <vt:lpstr>Examples</vt:lpstr>
      <vt:lpstr>New form paragraphs</vt:lpstr>
      <vt:lpstr>Section 101 form paragraphs</vt:lpstr>
      <vt:lpstr>Applications in process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Subject Matter Eligibility: Abstract Ideas</dc:title>
  <dc:creator>Cohan, June</dc:creator>
  <cp:lastModifiedBy>OPLA</cp:lastModifiedBy>
  <cp:revision>887</cp:revision>
  <cp:lastPrinted>2019-01-07T14:27:55Z</cp:lastPrinted>
  <dcterms:created xsi:type="dcterms:W3CDTF">2017-05-19T15:42:03Z</dcterms:created>
  <dcterms:modified xsi:type="dcterms:W3CDTF">2019-03-05T20:35:23Z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0x010100B81D0D0A123F794FB5F22F43B6D55642</vt:lpwstr>
  </property>
</Properties>
</file>